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269" r:id="rId6"/>
    <p:sldId id="270" r:id="rId7"/>
    <p:sldId id="271" r:id="rId8"/>
    <p:sldId id="272" r:id="rId9"/>
    <p:sldId id="274" r:id="rId10"/>
    <p:sldId id="273" r:id="rId11"/>
    <p:sldId id="275" r:id="rId12"/>
    <p:sldId id="263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67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3"/>
    <p:restoredTop sz="94811"/>
  </p:normalViewPr>
  <p:slideViewPr>
    <p:cSldViewPr snapToGrid="0" snapToObjects="1">
      <p:cViewPr varScale="1">
        <p:scale>
          <a:sx n="136" d="100"/>
          <a:sy n="136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1605E-FEFB-4094-9842-5240786C693A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1ECA80-90FE-4046-B94E-582F6E37D982}">
      <dgm:prSet/>
      <dgm:spPr/>
      <dgm:t>
        <a:bodyPr/>
        <a:lstStyle/>
        <a:p>
          <a:r>
            <a:rPr lang="en-GB"/>
            <a:t>Created a flexible command to handle many trial designs including:</a:t>
          </a:r>
          <a:endParaRPr lang="en-US"/>
        </a:p>
      </dgm:t>
    </dgm:pt>
    <dgm:pt modelId="{DAFBAC0A-083B-49D0-B4F9-64B96EC05753}" type="parTrans" cxnId="{B6D1ADD1-1522-4F4C-9A23-19D7D0F35241}">
      <dgm:prSet/>
      <dgm:spPr/>
      <dgm:t>
        <a:bodyPr/>
        <a:lstStyle/>
        <a:p>
          <a:endParaRPr lang="en-US"/>
        </a:p>
      </dgm:t>
    </dgm:pt>
    <dgm:pt modelId="{5B5EB1F6-70D4-45A2-8735-FA28258D6ABA}" type="sibTrans" cxnId="{B6D1ADD1-1522-4F4C-9A23-19D7D0F35241}">
      <dgm:prSet/>
      <dgm:spPr/>
      <dgm:t>
        <a:bodyPr/>
        <a:lstStyle/>
        <a:p>
          <a:endParaRPr lang="en-US"/>
        </a:p>
      </dgm:t>
    </dgm:pt>
    <dgm:pt modelId="{EEFF6D16-2307-4385-8DF7-6C81AF656559}">
      <dgm:prSet/>
      <dgm:spPr/>
      <dgm:t>
        <a:bodyPr/>
        <a:lstStyle/>
        <a:p>
          <a:r>
            <a:rPr lang="en-GB"/>
            <a:t>Fixed sample size designs</a:t>
          </a:r>
          <a:endParaRPr lang="en-US"/>
        </a:p>
      </dgm:t>
    </dgm:pt>
    <dgm:pt modelId="{AB731D69-61CF-461E-AC35-BFF04445901C}" type="parTrans" cxnId="{B3052CC9-BA62-417E-BA16-23DE2C437792}">
      <dgm:prSet/>
      <dgm:spPr/>
      <dgm:t>
        <a:bodyPr/>
        <a:lstStyle/>
        <a:p>
          <a:endParaRPr lang="en-US"/>
        </a:p>
      </dgm:t>
    </dgm:pt>
    <dgm:pt modelId="{09F22323-56DD-4143-A11B-5807E56D4A1E}" type="sibTrans" cxnId="{B3052CC9-BA62-417E-BA16-23DE2C437792}">
      <dgm:prSet/>
      <dgm:spPr/>
      <dgm:t>
        <a:bodyPr/>
        <a:lstStyle/>
        <a:p>
          <a:endParaRPr lang="en-US"/>
        </a:p>
      </dgm:t>
    </dgm:pt>
    <dgm:pt modelId="{B8FCF1E8-267F-4D77-A51E-8B756A3F8BC5}">
      <dgm:prSet/>
      <dgm:spPr/>
      <dgm:t>
        <a:bodyPr/>
        <a:lstStyle/>
        <a:p>
          <a:r>
            <a:rPr lang="en-GB"/>
            <a:t>Group-sequential designs</a:t>
          </a:r>
          <a:endParaRPr lang="en-US"/>
        </a:p>
      </dgm:t>
    </dgm:pt>
    <dgm:pt modelId="{20BA1686-2990-46F0-BDFA-D1D55E566346}" type="parTrans" cxnId="{54581099-F72D-437B-AB03-CBFBDC868B8B}">
      <dgm:prSet/>
      <dgm:spPr/>
      <dgm:t>
        <a:bodyPr/>
        <a:lstStyle/>
        <a:p>
          <a:endParaRPr lang="en-US"/>
        </a:p>
      </dgm:t>
    </dgm:pt>
    <dgm:pt modelId="{EC345E6B-F6EB-4942-ADC2-2E7686810393}" type="sibTrans" cxnId="{54581099-F72D-437B-AB03-CBFBDC868B8B}">
      <dgm:prSet/>
      <dgm:spPr/>
      <dgm:t>
        <a:bodyPr/>
        <a:lstStyle/>
        <a:p>
          <a:endParaRPr lang="en-US"/>
        </a:p>
      </dgm:t>
    </dgm:pt>
    <dgm:pt modelId="{206138F0-2F92-4937-B894-7E7E285F7079}">
      <dgm:prSet/>
      <dgm:spPr/>
      <dgm:t>
        <a:bodyPr/>
        <a:lstStyle/>
        <a:p>
          <a:r>
            <a:rPr lang="en-GB"/>
            <a:t>RAR designs</a:t>
          </a:r>
          <a:endParaRPr lang="en-US"/>
        </a:p>
      </dgm:t>
    </dgm:pt>
    <dgm:pt modelId="{69A4A526-DD6F-4BD3-80C8-DCB6B7D7B554}" type="parTrans" cxnId="{0882DF5C-3920-42C2-8B10-26789D936CD6}">
      <dgm:prSet/>
      <dgm:spPr/>
      <dgm:t>
        <a:bodyPr/>
        <a:lstStyle/>
        <a:p>
          <a:endParaRPr lang="en-US"/>
        </a:p>
      </dgm:t>
    </dgm:pt>
    <dgm:pt modelId="{C4D761DC-E74F-404A-B182-EA1FAF59E73C}" type="sibTrans" cxnId="{0882DF5C-3920-42C2-8B10-26789D936CD6}">
      <dgm:prSet/>
      <dgm:spPr/>
      <dgm:t>
        <a:bodyPr/>
        <a:lstStyle/>
        <a:p>
          <a:endParaRPr lang="en-US"/>
        </a:p>
      </dgm:t>
    </dgm:pt>
    <dgm:pt modelId="{C5C3714F-F935-4B7B-A434-76386141629B}">
      <dgm:prSet/>
      <dgm:spPr/>
      <dgm:t>
        <a:bodyPr/>
        <a:lstStyle/>
        <a:p>
          <a:r>
            <a:rPr lang="en-GB"/>
            <a:t>MAMS designs</a:t>
          </a:r>
          <a:endParaRPr lang="en-US"/>
        </a:p>
      </dgm:t>
    </dgm:pt>
    <dgm:pt modelId="{998D7F3D-F8C6-46D7-8F73-37F289CBB0FC}" type="parTrans" cxnId="{B3FD0156-127E-437D-A74F-8A80D4E39420}">
      <dgm:prSet/>
      <dgm:spPr/>
      <dgm:t>
        <a:bodyPr/>
        <a:lstStyle/>
        <a:p>
          <a:endParaRPr lang="en-US"/>
        </a:p>
      </dgm:t>
    </dgm:pt>
    <dgm:pt modelId="{F3BCC2D9-EACF-421B-9C88-813BED6D89D3}" type="sibTrans" cxnId="{B3FD0156-127E-437D-A74F-8A80D4E39420}">
      <dgm:prSet/>
      <dgm:spPr/>
      <dgm:t>
        <a:bodyPr/>
        <a:lstStyle/>
        <a:p>
          <a:endParaRPr lang="en-US"/>
        </a:p>
      </dgm:t>
    </dgm:pt>
    <dgm:pt modelId="{7E1916FC-C547-4A52-873D-82926DF355E1}">
      <dgm:prSet/>
      <dgm:spPr/>
      <dgm:t>
        <a:bodyPr/>
        <a:lstStyle/>
        <a:p>
          <a:r>
            <a:rPr lang="en-GB"/>
            <a:t>Can handle other designs</a:t>
          </a:r>
          <a:endParaRPr lang="en-US"/>
        </a:p>
      </dgm:t>
    </dgm:pt>
    <dgm:pt modelId="{14E3EF46-5E6D-4294-9022-5AB51BC0EA87}" type="parTrans" cxnId="{E03B5987-DC83-4275-A58D-C51557576932}">
      <dgm:prSet/>
      <dgm:spPr/>
      <dgm:t>
        <a:bodyPr/>
        <a:lstStyle/>
        <a:p>
          <a:endParaRPr lang="en-US"/>
        </a:p>
      </dgm:t>
    </dgm:pt>
    <dgm:pt modelId="{605769A9-2B11-4F89-8781-0A56DD041327}" type="sibTrans" cxnId="{E03B5987-DC83-4275-A58D-C51557576932}">
      <dgm:prSet/>
      <dgm:spPr/>
      <dgm:t>
        <a:bodyPr/>
        <a:lstStyle/>
        <a:p>
          <a:endParaRPr lang="en-US"/>
        </a:p>
      </dgm:t>
    </dgm:pt>
    <dgm:pt modelId="{1EE61F9C-55EA-4E2A-A351-68FFC89F901F}">
      <dgm:prSet/>
      <dgm:spPr/>
      <dgm:t>
        <a:bodyPr/>
        <a:lstStyle/>
        <a:p>
          <a:r>
            <a:rPr lang="en-GB" dirty="0"/>
            <a:t>Crossover designs</a:t>
          </a:r>
          <a:endParaRPr lang="en-US" dirty="0"/>
        </a:p>
      </dgm:t>
    </dgm:pt>
    <dgm:pt modelId="{185E85DB-4EED-4EC1-AE75-F367D134DBFA}" type="parTrans" cxnId="{88160575-414F-475D-9C7E-F36418C5669C}">
      <dgm:prSet/>
      <dgm:spPr/>
      <dgm:t>
        <a:bodyPr/>
        <a:lstStyle/>
        <a:p>
          <a:endParaRPr lang="en-US"/>
        </a:p>
      </dgm:t>
    </dgm:pt>
    <dgm:pt modelId="{3C024D38-8793-4B9B-AAC6-90CCD06B4288}" type="sibTrans" cxnId="{88160575-414F-475D-9C7E-F36418C5669C}">
      <dgm:prSet/>
      <dgm:spPr/>
      <dgm:t>
        <a:bodyPr/>
        <a:lstStyle/>
        <a:p>
          <a:endParaRPr lang="en-US"/>
        </a:p>
      </dgm:t>
    </dgm:pt>
    <dgm:pt modelId="{E1B7B4FA-2030-408B-A10F-B3B4B030BAA5}">
      <dgm:prSet/>
      <dgm:spPr/>
      <dgm:t>
        <a:bodyPr/>
        <a:lstStyle/>
        <a:p>
          <a:r>
            <a:rPr lang="en-GB"/>
            <a:t>Longitudinal designs</a:t>
          </a:r>
          <a:endParaRPr lang="en-US"/>
        </a:p>
      </dgm:t>
    </dgm:pt>
    <dgm:pt modelId="{D32B0457-87A5-44B4-9D3D-78E2CCFEE275}" type="parTrans" cxnId="{E040FAE8-520D-4E59-942B-485825296DFA}">
      <dgm:prSet/>
      <dgm:spPr/>
      <dgm:t>
        <a:bodyPr/>
        <a:lstStyle/>
        <a:p>
          <a:endParaRPr lang="en-US"/>
        </a:p>
      </dgm:t>
    </dgm:pt>
    <dgm:pt modelId="{A2E82618-924D-4AAE-B76E-F69133BF4E72}" type="sibTrans" cxnId="{E040FAE8-520D-4E59-942B-485825296DFA}">
      <dgm:prSet/>
      <dgm:spPr/>
      <dgm:t>
        <a:bodyPr/>
        <a:lstStyle/>
        <a:p>
          <a:endParaRPr lang="en-US"/>
        </a:p>
      </dgm:t>
    </dgm:pt>
    <dgm:pt modelId="{50DAE8FE-7A17-4E8D-8BB3-FADB52904AE1}">
      <dgm:prSet/>
      <dgm:spPr/>
      <dgm:t>
        <a:bodyPr/>
        <a:lstStyle/>
        <a:p>
          <a:r>
            <a:rPr lang="en-GB" dirty="0"/>
            <a:t>Other distributions not just normal (Bernoulli, Survival, </a:t>
          </a:r>
          <a:r>
            <a:rPr lang="en-GB" dirty="0" err="1"/>
            <a:t>Expontential</a:t>
          </a:r>
          <a:r>
            <a:rPr lang="en-GB" dirty="0"/>
            <a:t>, etc…)</a:t>
          </a:r>
          <a:endParaRPr lang="en-US" dirty="0"/>
        </a:p>
      </dgm:t>
    </dgm:pt>
    <dgm:pt modelId="{7816346C-AFD9-463C-87F3-BFD39BC7D598}" type="parTrans" cxnId="{4681F59D-6861-42B3-8218-8540B8911346}">
      <dgm:prSet/>
      <dgm:spPr/>
      <dgm:t>
        <a:bodyPr/>
        <a:lstStyle/>
        <a:p>
          <a:endParaRPr lang="en-US"/>
        </a:p>
      </dgm:t>
    </dgm:pt>
    <dgm:pt modelId="{C8858DBF-4A47-4931-968A-A3806D2242DF}" type="sibTrans" cxnId="{4681F59D-6861-42B3-8218-8540B8911346}">
      <dgm:prSet/>
      <dgm:spPr/>
      <dgm:t>
        <a:bodyPr/>
        <a:lstStyle/>
        <a:p>
          <a:endParaRPr lang="en-US"/>
        </a:p>
      </dgm:t>
    </dgm:pt>
    <dgm:pt modelId="{99996260-351F-4333-9DAD-12D1625417E9}">
      <dgm:prSet/>
      <dgm:spPr/>
      <dgm:t>
        <a:bodyPr/>
        <a:lstStyle/>
        <a:p>
          <a:r>
            <a:rPr lang="en-GB"/>
            <a:t>Buy our book to find out how to do the other simulations (hopefully later this year)</a:t>
          </a:r>
          <a:endParaRPr lang="en-US"/>
        </a:p>
      </dgm:t>
    </dgm:pt>
    <dgm:pt modelId="{92A526EC-46BF-40A9-B246-191BDFB9FDE5}" type="parTrans" cxnId="{14F37A59-292A-4C52-BEA9-45436FC0CF0E}">
      <dgm:prSet/>
      <dgm:spPr/>
      <dgm:t>
        <a:bodyPr/>
        <a:lstStyle/>
        <a:p>
          <a:endParaRPr lang="en-US"/>
        </a:p>
      </dgm:t>
    </dgm:pt>
    <dgm:pt modelId="{0D7579B8-F7ED-4284-BCAA-087FC056F6C3}" type="sibTrans" cxnId="{14F37A59-292A-4C52-BEA9-45436FC0CF0E}">
      <dgm:prSet/>
      <dgm:spPr/>
      <dgm:t>
        <a:bodyPr/>
        <a:lstStyle/>
        <a:p>
          <a:endParaRPr lang="en-US"/>
        </a:p>
      </dgm:t>
    </dgm:pt>
    <dgm:pt modelId="{613B1C50-9588-6C46-8FE2-29D9A818DDFE}" type="pres">
      <dgm:prSet presAssocID="{D1E1605E-FEFB-4094-9842-5240786C693A}" presName="Name0" presStyleCnt="0">
        <dgm:presLayoutVars>
          <dgm:dir/>
          <dgm:animLvl val="lvl"/>
          <dgm:resizeHandles val="exact"/>
        </dgm:presLayoutVars>
      </dgm:prSet>
      <dgm:spPr/>
    </dgm:pt>
    <dgm:pt modelId="{D817DC9D-001C-6447-9896-0B09EB60391F}" type="pres">
      <dgm:prSet presAssocID="{4B1ECA80-90FE-4046-B94E-582F6E37D982}" presName="linNode" presStyleCnt="0"/>
      <dgm:spPr/>
    </dgm:pt>
    <dgm:pt modelId="{A4A4941B-0F65-D341-ACC0-81BA58795CF6}" type="pres">
      <dgm:prSet presAssocID="{4B1ECA80-90FE-4046-B94E-582F6E37D98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C334B0E-AFEE-C745-BD86-A46E7DC98AF3}" type="pres">
      <dgm:prSet presAssocID="{4B1ECA80-90FE-4046-B94E-582F6E37D982}" presName="descendantText" presStyleLbl="alignAccFollowNode1" presStyleIdx="0" presStyleCnt="2">
        <dgm:presLayoutVars>
          <dgm:bulletEnabled val="1"/>
        </dgm:presLayoutVars>
      </dgm:prSet>
      <dgm:spPr/>
    </dgm:pt>
    <dgm:pt modelId="{B0867FFA-608A-164A-AE01-93BD5B05462F}" type="pres">
      <dgm:prSet presAssocID="{5B5EB1F6-70D4-45A2-8735-FA28258D6ABA}" presName="sp" presStyleCnt="0"/>
      <dgm:spPr/>
    </dgm:pt>
    <dgm:pt modelId="{4A4976CC-689A-6947-A27B-20E05C3743ED}" type="pres">
      <dgm:prSet presAssocID="{7E1916FC-C547-4A52-873D-82926DF355E1}" presName="linNode" presStyleCnt="0"/>
      <dgm:spPr/>
    </dgm:pt>
    <dgm:pt modelId="{2F488A43-7147-684E-A9F6-5F8ECAA50A98}" type="pres">
      <dgm:prSet presAssocID="{7E1916FC-C547-4A52-873D-82926DF355E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BF6477E-F17B-8347-92C3-FD2DF66CC4A0}" type="pres">
      <dgm:prSet presAssocID="{7E1916FC-C547-4A52-873D-82926DF355E1}" presName="descendantText" presStyleLbl="alignAccFollowNode1" presStyleIdx="1" presStyleCnt="2">
        <dgm:presLayoutVars>
          <dgm:bulletEnabled val="1"/>
        </dgm:presLayoutVars>
      </dgm:prSet>
      <dgm:spPr/>
    </dgm:pt>
    <dgm:pt modelId="{8249DF26-CFAC-C349-9D03-913B197B50EA}" type="pres">
      <dgm:prSet presAssocID="{605769A9-2B11-4F89-8781-0A56DD041327}" presName="sp" presStyleCnt="0"/>
      <dgm:spPr/>
    </dgm:pt>
    <dgm:pt modelId="{BCCE76F3-6570-7540-B8E9-56224749F54C}" type="pres">
      <dgm:prSet presAssocID="{99996260-351F-4333-9DAD-12D1625417E9}" presName="linNode" presStyleCnt="0"/>
      <dgm:spPr/>
    </dgm:pt>
    <dgm:pt modelId="{5DA280AE-FF17-8849-98F7-0506FD93FEBF}" type="pres">
      <dgm:prSet presAssocID="{99996260-351F-4333-9DAD-12D1625417E9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5B962F04-3B08-9547-A1C8-DFAEB6410557}" type="presOf" srcId="{1EE61F9C-55EA-4E2A-A351-68FFC89F901F}" destId="{5BF6477E-F17B-8347-92C3-FD2DF66CC4A0}" srcOrd="0" destOrd="0" presId="urn:microsoft.com/office/officeart/2005/8/layout/vList5"/>
    <dgm:cxn modelId="{6B465B08-8027-0C4B-B771-84BBC28BFBB6}" type="presOf" srcId="{C5C3714F-F935-4B7B-A434-76386141629B}" destId="{EC334B0E-AFEE-C745-BD86-A46E7DC98AF3}" srcOrd="0" destOrd="3" presId="urn:microsoft.com/office/officeart/2005/8/layout/vList5"/>
    <dgm:cxn modelId="{F1B2A136-EB09-EE40-B82B-93088C223FC8}" type="presOf" srcId="{B8FCF1E8-267F-4D77-A51E-8B756A3F8BC5}" destId="{EC334B0E-AFEE-C745-BD86-A46E7DC98AF3}" srcOrd="0" destOrd="1" presId="urn:microsoft.com/office/officeart/2005/8/layout/vList5"/>
    <dgm:cxn modelId="{B6EAC251-0F48-E344-A599-CC83BC7E56EB}" type="presOf" srcId="{99996260-351F-4333-9DAD-12D1625417E9}" destId="{5DA280AE-FF17-8849-98F7-0506FD93FEBF}" srcOrd="0" destOrd="0" presId="urn:microsoft.com/office/officeart/2005/8/layout/vList5"/>
    <dgm:cxn modelId="{B3FD0156-127E-437D-A74F-8A80D4E39420}" srcId="{4B1ECA80-90FE-4046-B94E-582F6E37D982}" destId="{C5C3714F-F935-4B7B-A434-76386141629B}" srcOrd="3" destOrd="0" parTransId="{998D7F3D-F8C6-46D7-8F73-37F289CBB0FC}" sibTransId="{F3BCC2D9-EACF-421B-9C88-813BED6D89D3}"/>
    <dgm:cxn modelId="{14F37A59-292A-4C52-BEA9-45436FC0CF0E}" srcId="{D1E1605E-FEFB-4094-9842-5240786C693A}" destId="{99996260-351F-4333-9DAD-12D1625417E9}" srcOrd="2" destOrd="0" parTransId="{92A526EC-46BF-40A9-B246-191BDFB9FDE5}" sibTransId="{0D7579B8-F7ED-4284-BCAA-087FC056F6C3}"/>
    <dgm:cxn modelId="{E533C95B-B5D2-EE4F-989F-C62C498B9FF2}" type="presOf" srcId="{D1E1605E-FEFB-4094-9842-5240786C693A}" destId="{613B1C50-9588-6C46-8FE2-29D9A818DDFE}" srcOrd="0" destOrd="0" presId="urn:microsoft.com/office/officeart/2005/8/layout/vList5"/>
    <dgm:cxn modelId="{0882DF5C-3920-42C2-8B10-26789D936CD6}" srcId="{4B1ECA80-90FE-4046-B94E-582F6E37D982}" destId="{206138F0-2F92-4937-B894-7E7E285F7079}" srcOrd="2" destOrd="0" parTransId="{69A4A526-DD6F-4BD3-80C8-DCB6B7D7B554}" sibTransId="{C4D761DC-E74F-404A-B182-EA1FAF59E73C}"/>
    <dgm:cxn modelId="{96B5815D-CAB0-4044-BA95-9AE507A3DC0B}" type="presOf" srcId="{206138F0-2F92-4937-B894-7E7E285F7079}" destId="{EC334B0E-AFEE-C745-BD86-A46E7DC98AF3}" srcOrd="0" destOrd="2" presId="urn:microsoft.com/office/officeart/2005/8/layout/vList5"/>
    <dgm:cxn modelId="{4FE1576F-9065-6544-A0CA-782960F61050}" type="presOf" srcId="{7E1916FC-C547-4A52-873D-82926DF355E1}" destId="{2F488A43-7147-684E-A9F6-5F8ECAA50A98}" srcOrd="0" destOrd="0" presId="urn:microsoft.com/office/officeart/2005/8/layout/vList5"/>
    <dgm:cxn modelId="{88160575-414F-475D-9C7E-F36418C5669C}" srcId="{7E1916FC-C547-4A52-873D-82926DF355E1}" destId="{1EE61F9C-55EA-4E2A-A351-68FFC89F901F}" srcOrd="0" destOrd="0" parTransId="{185E85DB-4EED-4EC1-AE75-F367D134DBFA}" sibTransId="{3C024D38-8793-4B9B-AAC6-90CCD06B4288}"/>
    <dgm:cxn modelId="{E03B5987-DC83-4275-A58D-C51557576932}" srcId="{D1E1605E-FEFB-4094-9842-5240786C693A}" destId="{7E1916FC-C547-4A52-873D-82926DF355E1}" srcOrd="1" destOrd="0" parTransId="{14E3EF46-5E6D-4294-9022-5AB51BC0EA87}" sibTransId="{605769A9-2B11-4F89-8781-0A56DD041327}"/>
    <dgm:cxn modelId="{54581099-F72D-437B-AB03-CBFBDC868B8B}" srcId="{4B1ECA80-90FE-4046-B94E-582F6E37D982}" destId="{B8FCF1E8-267F-4D77-A51E-8B756A3F8BC5}" srcOrd="1" destOrd="0" parTransId="{20BA1686-2990-46F0-BDFA-D1D55E566346}" sibTransId="{EC345E6B-F6EB-4942-ADC2-2E7686810393}"/>
    <dgm:cxn modelId="{4681F59D-6861-42B3-8218-8540B8911346}" srcId="{7E1916FC-C547-4A52-873D-82926DF355E1}" destId="{50DAE8FE-7A17-4E8D-8BB3-FADB52904AE1}" srcOrd="2" destOrd="0" parTransId="{7816346C-AFD9-463C-87F3-BFD39BC7D598}" sibTransId="{C8858DBF-4A47-4931-968A-A3806D2242DF}"/>
    <dgm:cxn modelId="{2C212DAE-974B-CB41-B3ED-1425CD44B999}" type="presOf" srcId="{4B1ECA80-90FE-4046-B94E-582F6E37D982}" destId="{A4A4941B-0F65-D341-ACC0-81BA58795CF6}" srcOrd="0" destOrd="0" presId="urn:microsoft.com/office/officeart/2005/8/layout/vList5"/>
    <dgm:cxn modelId="{E1AF68C2-DF24-B14D-B5EE-E821A48F1EB9}" type="presOf" srcId="{EEFF6D16-2307-4385-8DF7-6C81AF656559}" destId="{EC334B0E-AFEE-C745-BD86-A46E7DC98AF3}" srcOrd="0" destOrd="0" presId="urn:microsoft.com/office/officeart/2005/8/layout/vList5"/>
    <dgm:cxn modelId="{B3052CC9-BA62-417E-BA16-23DE2C437792}" srcId="{4B1ECA80-90FE-4046-B94E-582F6E37D982}" destId="{EEFF6D16-2307-4385-8DF7-6C81AF656559}" srcOrd="0" destOrd="0" parTransId="{AB731D69-61CF-461E-AC35-BFF04445901C}" sibTransId="{09F22323-56DD-4143-A11B-5807E56D4A1E}"/>
    <dgm:cxn modelId="{B6D1ADD1-1522-4F4C-9A23-19D7D0F35241}" srcId="{D1E1605E-FEFB-4094-9842-5240786C693A}" destId="{4B1ECA80-90FE-4046-B94E-582F6E37D982}" srcOrd="0" destOrd="0" parTransId="{DAFBAC0A-083B-49D0-B4F9-64B96EC05753}" sibTransId="{5B5EB1F6-70D4-45A2-8735-FA28258D6ABA}"/>
    <dgm:cxn modelId="{722A95D3-4566-A746-B5BD-5F7418E425A7}" type="presOf" srcId="{50DAE8FE-7A17-4E8D-8BB3-FADB52904AE1}" destId="{5BF6477E-F17B-8347-92C3-FD2DF66CC4A0}" srcOrd="0" destOrd="2" presId="urn:microsoft.com/office/officeart/2005/8/layout/vList5"/>
    <dgm:cxn modelId="{E040FAE8-520D-4E59-942B-485825296DFA}" srcId="{7E1916FC-C547-4A52-873D-82926DF355E1}" destId="{E1B7B4FA-2030-408B-A10F-B3B4B030BAA5}" srcOrd="1" destOrd="0" parTransId="{D32B0457-87A5-44B4-9D3D-78E2CCFEE275}" sibTransId="{A2E82618-924D-4AAE-B76E-F69133BF4E72}"/>
    <dgm:cxn modelId="{EF80EDF8-1FB9-B84F-B22F-2DFDEAD2C03B}" type="presOf" srcId="{E1B7B4FA-2030-408B-A10F-B3B4B030BAA5}" destId="{5BF6477E-F17B-8347-92C3-FD2DF66CC4A0}" srcOrd="0" destOrd="1" presId="urn:microsoft.com/office/officeart/2005/8/layout/vList5"/>
    <dgm:cxn modelId="{7277E5D3-6A84-A04B-A963-ADC6C4210A50}" type="presParOf" srcId="{613B1C50-9588-6C46-8FE2-29D9A818DDFE}" destId="{D817DC9D-001C-6447-9896-0B09EB60391F}" srcOrd="0" destOrd="0" presId="urn:microsoft.com/office/officeart/2005/8/layout/vList5"/>
    <dgm:cxn modelId="{5CA1175F-2313-EC44-8B0B-426E3CA6357E}" type="presParOf" srcId="{D817DC9D-001C-6447-9896-0B09EB60391F}" destId="{A4A4941B-0F65-D341-ACC0-81BA58795CF6}" srcOrd="0" destOrd="0" presId="urn:microsoft.com/office/officeart/2005/8/layout/vList5"/>
    <dgm:cxn modelId="{7074A560-674E-224F-B549-0BBB41EB530D}" type="presParOf" srcId="{D817DC9D-001C-6447-9896-0B09EB60391F}" destId="{EC334B0E-AFEE-C745-BD86-A46E7DC98AF3}" srcOrd="1" destOrd="0" presId="urn:microsoft.com/office/officeart/2005/8/layout/vList5"/>
    <dgm:cxn modelId="{8A650187-5832-324A-BA4B-7AB0290C72AF}" type="presParOf" srcId="{613B1C50-9588-6C46-8FE2-29D9A818DDFE}" destId="{B0867FFA-608A-164A-AE01-93BD5B05462F}" srcOrd="1" destOrd="0" presId="urn:microsoft.com/office/officeart/2005/8/layout/vList5"/>
    <dgm:cxn modelId="{0DC5F2A3-B507-804C-90F1-02449D289B44}" type="presParOf" srcId="{613B1C50-9588-6C46-8FE2-29D9A818DDFE}" destId="{4A4976CC-689A-6947-A27B-20E05C3743ED}" srcOrd="2" destOrd="0" presId="urn:microsoft.com/office/officeart/2005/8/layout/vList5"/>
    <dgm:cxn modelId="{73A72A2B-A651-794D-8916-B7CE4C3A888E}" type="presParOf" srcId="{4A4976CC-689A-6947-A27B-20E05C3743ED}" destId="{2F488A43-7147-684E-A9F6-5F8ECAA50A98}" srcOrd="0" destOrd="0" presId="urn:microsoft.com/office/officeart/2005/8/layout/vList5"/>
    <dgm:cxn modelId="{23D18357-B02C-0047-8A5A-E82E0E3728AE}" type="presParOf" srcId="{4A4976CC-689A-6947-A27B-20E05C3743ED}" destId="{5BF6477E-F17B-8347-92C3-FD2DF66CC4A0}" srcOrd="1" destOrd="0" presId="urn:microsoft.com/office/officeart/2005/8/layout/vList5"/>
    <dgm:cxn modelId="{889A2B7B-6876-BE40-932C-2A5D94200B9D}" type="presParOf" srcId="{613B1C50-9588-6C46-8FE2-29D9A818DDFE}" destId="{8249DF26-CFAC-C349-9D03-913B197B50EA}" srcOrd="3" destOrd="0" presId="urn:microsoft.com/office/officeart/2005/8/layout/vList5"/>
    <dgm:cxn modelId="{E7133BFD-444E-654E-8A7D-D15B6E8EC76E}" type="presParOf" srcId="{613B1C50-9588-6C46-8FE2-29D9A818DDFE}" destId="{BCCE76F3-6570-7540-B8E9-56224749F54C}" srcOrd="4" destOrd="0" presId="urn:microsoft.com/office/officeart/2005/8/layout/vList5"/>
    <dgm:cxn modelId="{BCD094FC-A179-F34B-8B54-3844A129FBCF}" type="presParOf" srcId="{BCCE76F3-6570-7540-B8E9-56224749F54C}" destId="{5DA280AE-FF17-8849-98F7-0506FD93FEB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34B0E-AFEE-C745-BD86-A46E7DC98AF3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Fixed sample size designs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Group-sequential designs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RAR designs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MAMS designs</a:t>
          </a:r>
          <a:endParaRPr lang="en-US" sz="1500" kern="1200"/>
        </a:p>
      </dsp:txBody>
      <dsp:txXfrm rot="-5400000">
        <a:off x="3785616" y="197117"/>
        <a:ext cx="6675221" cy="1012303"/>
      </dsp:txXfrm>
    </dsp:sp>
    <dsp:sp modelId="{A4A4941B-0F65-D341-ACC0-81BA58795CF6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Created a flexible command to handle many trial designs including:</a:t>
          </a:r>
          <a:endParaRPr lang="en-US" sz="2200" kern="1200"/>
        </a:p>
      </dsp:txBody>
      <dsp:txXfrm>
        <a:off x="68454" y="70578"/>
        <a:ext cx="3648708" cy="1265378"/>
      </dsp:txXfrm>
    </dsp:sp>
    <dsp:sp modelId="{5BF6477E-F17B-8347-92C3-FD2DF66CC4A0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Crossover designs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Longitudinal designs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Other distributions not just normal (Bernoulli, Survival, </a:t>
          </a:r>
          <a:r>
            <a:rPr lang="en-GB" sz="1500" kern="1200" dirty="0" err="1"/>
            <a:t>Expontential</a:t>
          </a:r>
          <a:r>
            <a:rPr lang="en-GB" sz="1500" kern="1200" dirty="0"/>
            <a:t>, etc…)</a:t>
          </a:r>
          <a:endParaRPr lang="en-US" sz="1500" kern="1200" dirty="0"/>
        </a:p>
      </dsp:txBody>
      <dsp:txXfrm rot="-5400000">
        <a:off x="3785616" y="1669517"/>
        <a:ext cx="6675221" cy="1012303"/>
      </dsp:txXfrm>
    </dsp:sp>
    <dsp:sp modelId="{2F488A43-7147-684E-A9F6-5F8ECAA50A98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Can handle other designs</a:t>
          </a:r>
          <a:endParaRPr lang="en-US" sz="2200" kern="1200"/>
        </a:p>
      </dsp:txBody>
      <dsp:txXfrm>
        <a:off x="68454" y="1542979"/>
        <a:ext cx="3648708" cy="1265378"/>
      </dsp:txXfrm>
    </dsp:sp>
    <dsp:sp modelId="{5DA280AE-FF17-8849-98F7-0506FD93FEBF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Buy our book to find out how to do the other simulations (hopefully later this year)</a:t>
          </a:r>
          <a:endParaRPr lang="en-US" sz="2200" kern="1200"/>
        </a:p>
      </dsp:txBody>
      <dsp:txXfrm>
        <a:off x="68454" y="3015380"/>
        <a:ext cx="364870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04413-6595-CB4A-9813-FA7F97A4C802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053E8-9CB2-A946-B93D-F3B4397A5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4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053E8-9CB2-A946-B93D-F3B4397A51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9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42A5-4526-1E45-88AF-1CF45DF3C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9CF98-7E8E-E94C-AEAA-B8256BBC9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AEF6C-A170-1445-AE90-DCE813F4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2156-8425-AC43-B628-6E53B249335E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232BF-2C64-6449-A347-5F4F0ADB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802D6-094A-654E-9201-7891F158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FC6-C738-434E-B3A3-C89B9821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6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18D8-8234-AE42-904D-4C26D1B3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934E5-5F13-EC45-AE8F-2E10564D1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0127E-45D0-304C-B617-E98362C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2156-8425-AC43-B628-6E53B249335E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B3744-8136-EF4C-8070-E789A847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AE837-6D2D-634A-9920-FBA8FD4E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FC6-C738-434E-B3A3-C89B9821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09E8BF-F41C-6B43-B30F-87448A15A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EB603-68F0-2A4D-A2EC-5B7F0F2A3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73C91-BD8C-7B4D-B831-E0F819F0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2156-8425-AC43-B628-6E53B249335E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9BEE4-4F91-0844-965E-C417DB5D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6610E-45DD-2844-A0A4-FEF371CD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FC6-C738-434E-B3A3-C89B9821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54D9-5C9C-9E4B-9DB7-B52B2EFC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F01F1-2336-0F45-B66B-D81C9FA71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C8015-6165-E140-9364-D8BF97B7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2156-8425-AC43-B628-6E53B249335E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6B593-DC9E-5743-92E2-9A58586C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68ED3-AAB9-0E4E-B38A-3443DFCB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FC6-C738-434E-B3A3-C89B9821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2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BF59-038E-D54E-AEA3-B0D97C98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C5B4B-5D00-4C47-9625-65B38179D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40F9F-E5E1-344A-BDDF-2ABD724B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2156-8425-AC43-B628-6E53B249335E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D0576-BCCE-A944-B2C6-915D6946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0BA69-81C9-B04D-B35D-8EAD5A0C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FC6-C738-434E-B3A3-C89B9821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9120-0960-4D48-B0D6-B4F4DA36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2626-F828-4A4F-85C3-E24093039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7F063-7F14-E44B-80B2-6C2996DA8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E009B-2579-5A45-B17D-F71F10E9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2156-8425-AC43-B628-6E53B249335E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AADE8-8E57-1D4C-910B-E3116E93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7BA69-52A2-3940-A324-D2767424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FC6-C738-434E-B3A3-C89B9821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5DB4-9BB7-6B4F-AF74-8C205554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FC136-811A-C245-ABEC-312090996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426E-1CA4-FF4A-87B2-30251AC8E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21205-3D65-F34B-ADE0-7B942DC40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F9A2A-74EE-9C4A-82AC-3DFF85189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21EE1-A435-254B-99DE-B3EF6952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2156-8425-AC43-B628-6E53B249335E}" type="datetimeFigureOut">
              <a:rPr lang="en-US" smtClean="0"/>
              <a:t>4/7/22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A315A-EC48-7045-A45D-774900D9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5CB5E-0301-C340-B954-48BF4B0F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FC6-C738-434E-B3A3-C89B9821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3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CF59-C8AF-F14B-8872-4A59A1BE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926A8-2341-EB4C-9ED3-A62468C3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2156-8425-AC43-B628-6E53B249335E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C983C-9712-8147-A4F9-6DD59814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8E459-AA8B-B64E-915C-4995E73A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FC6-C738-434E-B3A3-C89B9821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E2606-55AF-6E4C-B2F2-0EE4C28A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2156-8425-AC43-B628-6E53B249335E}" type="datetimeFigureOut">
              <a:rPr lang="en-US" smtClean="0"/>
              <a:t>4/7/22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8FC0F-A74C-CF4A-A1BC-A0776ED2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12534-09E5-FC40-AB93-522B1877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FC6-C738-434E-B3A3-C89B9821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D2D5-EBF7-D44F-A9F6-E8382408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8A194-558C-0C42-AF35-8C8239FD7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9E886-C2A7-FC46-AD2D-CE073539C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77F6A-E742-ED43-9938-E0A556E5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2156-8425-AC43-B628-6E53B249335E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23F4-844D-A343-A2F9-F19EC109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939BE-EC9A-664E-894C-27CA026E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FC6-C738-434E-B3A3-C89B9821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6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9FE55-3B57-9344-BACC-D2FAA584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766C0F-39AE-EC4E-A38C-667BCD334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1CC5B-5E88-A64A-BD07-313398F62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162CD-13AC-4A45-B72A-B56BBC66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2156-8425-AC43-B628-6E53B249335E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44237-AA96-AC47-9ED9-550AA490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AC288-093F-C44B-982A-9EDE95C8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FC6-C738-434E-B3A3-C89B9821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963DB-6948-9246-A16C-331F3D6A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E08BA-875E-8B46-A060-7DE846384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193B9-CF55-3845-980D-5D136324D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52156-8425-AC43-B628-6E53B249335E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764B9-3D6D-1746-8387-5DF33A354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FC573-4F7E-9C49-95AF-E4CDE8DF8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8FC6-C738-434E-B3A3-C89B9821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3475-93BF-914D-AD17-FF4362F04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Simulating Clinical Trial Designs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933DA-A6B7-5944-82C6-F592C1290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Prof Adrian Mander</a:t>
            </a:r>
          </a:p>
          <a:p>
            <a:pPr algn="l"/>
            <a:r>
              <a:rPr lang="en-US" sz="2000" dirty="0"/>
              <a:t>Cardiff University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id="{B3C3AE73-6860-4CB0-B0E1-1347F6626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F87236E-3F51-5140-B3BF-6B2B9E2C9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042" y="5324824"/>
            <a:ext cx="1251779" cy="119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72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Group-sequential two-arm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D220C5-5E14-034E-B6DB-F59D191946AA}"/>
              </a:ext>
            </a:extLst>
          </p:cNvPr>
          <p:cNvSpPr txBox="1"/>
          <p:nvPr/>
        </p:nvSpPr>
        <p:spPr>
          <a:xfrm>
            <a:off x="924909" y="1881351"/>
            <a:ext cx="98587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Decisions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A design could be that the trial stops based on the Wald test statistic at each interim taken from the linear regression.</a:t>
            </a:r>
          </a:p>
          <a:p>
            <a:endParaRPr lang="en-GB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The decision here is to stop the trial for a GO or Efficacy decision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	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decision(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		n=100: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stoptrialE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 if _b[x]/_se[x]&gt; 2.5;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		n=200: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stoptrialE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 if _b[x]/_se[x]&gt; 2.2;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		n=400: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stoptrialE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 if _b[x]/_se[x]&gt; 2;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	)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Group-sequential two-arm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D220C5-5E14-034E-B6DB-F59D191946AA}"/>
              </a:ext>
            </a:extLst>
          </p:cNvPr>
          <p:cNvSpPr txBox="1"/>
          <p:nvPr/>
        </p:nvSpPr>
        <p:spPr>
          <a:xfrm>
            <a:off x="231227" y="1779687"/>
            <a:ext cx="107520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Output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Capture the stopping criteria, Wald test statistics and estimate of slope at </a:t>
            </a:r>
            <a:r>
              <a:rPr lang="en-GB" i="1" dirty="0">
                <a:latin typeface="Palatino" pitchFamily="2" charset="77"/>
                <a:ea typeface="Palatino" pitchFamily="2" charset="77"/>
              </a:rPr>
              <a:t>EACH stage </a:t>
            </a:r>
            <a:r>
              <a:rPr lang="en-GB" dirty="0">
                <a:latin typeface="Palatino" pitchFamily="2" charset="77"/>
                <a:ea typeface="Palatino" pitchFamily="2" charset="77"/>
              </a:rPr>
              <a:t>and simulation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	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output(stop = {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stoptrialE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};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ttest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 = _b[x]/_se[x]; slope=_b[x];)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Summaries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The power is whether the stopping criterion is met at any stage (including the final one) and the probability of stopping early (PET) is a positive result in the first two interims.</a:t>
            </a:r>
          </a:p>
          <a:p>
            <a:endParaRPr lang="en-GB" dirty="0">
              <a:latin typeface="Palatino" pitchFamily="2" charset="77"/>
              <a:ea typeface="Palatino" pitchFamily="2" charset="77"/>
            </a:endParaRP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outputsummary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(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	Power=(stop1==1)+(stop2==1)+(stop3==1);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	PET=(stop1==1)+(stop2==1);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	ESS_H1 = 100*(stop1==1)+200*(stop2==1)*(stop1==0) 				          +400*(stop1==0)*(stop2==0);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	Bias=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cond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(stop1==1,slope1-2.6,cond(stop2==1,slope2-2.6,slope3-2.6));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824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B40922-B3E4-8046-9E35-0D4B26F48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546100"/>
            <a:ext cx="108331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9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7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Sample size re-estimation two-arm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D220C5-5E14-034E-B6DB-F59D191946AA}"/>
                  </a:ext>
                </a:extLst>
              </p:cNvPr>
              <p:cNvSpPr txBox="1"/>
              <p:nvPr/>
            </p:nvSpPr>
            <p:spPr>
              <a:xfrm>
                <a:off x="231227" y="1639615"/>
                <a:ext cx="11498318" cy="502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In the situation of a continuous outcome the sample size calculation (n per arm) for superiority for a two-arm parallel group trial </a:t>
                </a:r>
              </a:p>
              <a:p>
                <a:pPr algn="ctr"/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	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Palatino" pitchFamily="2" charset="77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1−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Palatino" pitchFamily="2" charset="77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Palatino" pitchFamily="2" charset="77"/>
                                      </a:rPr>
                                      <m:t>1−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Palatino" pitchFamily="2" charset="77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Palatino" pitchFamily="2" charset="77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Palatino" pitchFamily="2" charset="77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>
                  <a:latin typeface="Palatino" pitchFamily="2" charset="77"/>
                  <a:ea typeface="Palatino" pitchFamily="2" charset="77"/>
                </a:endParaRPr>
              </a:p>
              <a:p>
                <a:endParaRPr lang="en-GB" dirty="0"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The variance in this calculation is assumed from external information (this is a </a:t>
                </a:r>
                <a:r>
                  <a:rPr lang="en-GB" dirty="0">
                    <a:solidFill>
                      <a:srgbClr val="FF0000"/>
                    </a:solidFill>
                    <a:latin typeface="Palatino" pitchFamily="2" charset="77"/>
                    <a:ea typeface="Palatino" pitchFamily="2" charset="77"/>
                  </a:rPr>
                  <a:t>risk</a:t>
                </a:r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 in the trial design). </a:t>
                </a:r>
              </a:p>
              <a:p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Re-estimating the variance during a trial reduces this risk (can be done blinded or unblinded)</a:t>
                </a:r>
              </a:p>
              <a:p>
                <a:endParaRPr lang="en-GB" dirty="0"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GB" u="sng" dirty="0">
                    <a:latin typeface="Palatino" pitchFamily="2" charset="77"/>
                    <a:ea typeface="Palatino" pitchFamily="2" charset="77"/>
                  </a:rPr>
                  <a:t>Set sample size</a:t>
                </a:r>
              </a:p>
              <a:p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Maximum sample size chosen using an of the SD of 8,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=2.6,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=0.05 </m:t>
                    </m:r>
                  </m:oMath>
                </a14:m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 </m:t>
                    </m:r>
                  </m:oMath>
                </a14:m>
                <a:endParaRPr lang="en-GB" dirty="0">
                  <a:solidFill>
                    <a:schemeClr val="accent1">
                      <a:lumMod val="75000"/>
                    </a:schemeClr>
                  </a:solidFill>
                  <a:latin typeface="Courier" pitchFamily="2" charset="0"/>
                  <a:ea typeface="Palatino" pitchFamily="2" charset="77"/>
                </a:endParaRPr>
              </a:p>
              <a:p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  <a:latin typeface="Courier" pitchFamily="2" charset="0"/>
                    <a:ea typeface="Palatino" pitchFamily="2" charset="77"/>
                  </a:rPr>
                  <a:t>	ss(n=199 n=398)</a:t>
                </a:r>
              </a:p>
              <a:p>
                <a:endParaRPr lang="en-GB" u="sng" dirty="0"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GB" u="sng" dirty="0">
                    <a:latin typeface="Palatino" pitchFamily="2" charset="77"/>
                    <a:ea typeface="Palatino" pitchFamily="2" charset="77"/>
                  </a:rPr>
                  <a:t>Data step</a:t>
                </a:r>
              </a:p>
              <a:p>
                <a:endParaRPr lang="en-GB" dirty="0"/>
              </a:p>
              <a:p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Data are generated after passing each interim decision to continue, note the smaller SD</a:t>
                </a:r>
                <a:endParaRPr lang="en-GB" dirty="0">
                  <a:solidFill>
                    <a:schemeClr val="accent1">
                      <a:lumMod val="75000"/>
                    </a:schemeClr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endParaRPr lang="en-GB" dirty="0">
                  <a:latin typeface="Courier" pitchFamily="2" charset="0"/>
                </a:endParaRPr>
              </a:p>
              <a:p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  <a:latin typeface="Courier" pitchFamily="2" charset="0"/>
                  </a:rPr>
                  <a:t>	data(</a:t>
                </a:r>
                <a:r>
                  <a:rPr lang="en-GB" dirty="0" err="1">
                    <a:solidFill>
                      <a:schemeClr val="accent1">
                        <a:lumMod val="75000"/>
                      </a:schemeClr>
                    </a:solidFill>
                    <a:latin typeface="Courier" pitchFamily="2" charset="0"/>
                  </a:rPr>
                  <a:t>x~fixed</a:t>
                </a:r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  <a:latin typeface="Courier" pitchFamily="2" charset="0"/>
                  </a:rPr>
                  <a:t>(0.5,0.5); </a:t>
                </a:r>
                <a:r>
                  <a:rPr lang="en-GB" dirty="0" err="1">
                    <a:solidFill>
                      <a:schemeClr val="accent1">
                        <a:lumMod val="75000"/>
                      </a:schemeClr>
                    </a:solidFill>
                    <a:latin typeface="Courier" pitchFamily="2" charset="0"/>
                  </a:rPr>
                  <a:t>y~N</a:t>
                </a:r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  <a:latin typeface="Courier" pitchFamily="2" charset="0"/>
                  </a:rPr>
                  <a:t>(2.6*x,</a:t>
                </a:r>
                <a:r>
                  <a:rPr lang="en-GB" b="1" u="sng" dirty="0">
                    <a:solidFill>
                      <a:schemeClr val="accent1">
                        <a:lumMod val="75000"/>
                      </a:schemeClr>
                    </a:solidFill>
                    <a:latin typeface="Courier" pitchFamily="2" charset="0"/>
                  </a:rPr>
                  <a:t>7</a:t>
                </a:r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  <a:latin typeface="Courier" pitchFamily="2" charset="0"/>
                  </a:rPr>
                  <a:t>);)</a:t>
                </a:r>
              </a:p>
              <a:p>
                <a:endParaRPr lang="en-GB" dirty="0">
                  <a:solidFill>
                    <a:schemeClr val="accent1">
                      <a:lumMod val="75000"/>
                    </a:schemeClr>
                  </a:solidFill>
                  <a:latin typeface="Courier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D220C5-5E14-034E-B6DB-F59D1919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27" y="1639615"/>
                <a:ext cx="11498318" cy="5025222"/>
              </a:xfrm>
              <a:prstGeom prst="rect">
                <a:avLst/>
              </a:prstGeom>
              <a:blipFill>
                <a:blip r:embed="rId2"/>
                <a:stretch>
                  <a:fillRect l="-442" t="-5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90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7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Sample size re-estimation two-arm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D220C5-5E14-034E-B6DB-F59D191946AA}"/>
              </a:ext>
            </a:extLst>
          </p:cNvPr>
          <p:cNvSpPr txBox="1"/>
          <p:nvPr/>
        </p:nvSpPr>
        <p:spPr>
          <a:xfrm>
            <a:off x="231227" y="1639615"/>
            <a:ext cx="114983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Analysis step</a:t>
            </a:r>
          </a:p>
          <a:p>
            <a:endParaRPr lang="en-GB" dirty="0"/>
          </a:p>
          <a:p>
            <a:r>
              <a:rPr lang="en-GB" dirty="0"/>
              <a:t>Use a regression model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     analysis(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reg y x;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local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maxn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 = ceil(4*(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invnorm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(0.975)+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invnorm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(0.9))^2*(e(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rmse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)^2)/(2.6^2));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local SS=e(N);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test x;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     )</a:t>
            </a:r>
            <a:endParaRPr lang="en-GB" dirty="0">
              <a:latin typeface="Palatino" pitchFamily="2" charset="77"/>
              <a:ea typeface="Palatino" pitchFamily="2" charset="77"/>
            </a:endParaRPr>
          </a:p>
          <a:p>
            <a:endParaRPr lang="en-GB" dirty="0">
              <a:latin typeface="Palatino" pitchFamily="2" charset="77"/>
              <a:ea typeface="Palatino" pitchFamily="2" charset="77"/>
            </a:endParaRPr>
          </a:p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Output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Capture the stopping criteria, Wald test statistics and estimate of slope at </a:t>
            </a:r>
            <a:r>
              <a:rPr lang="en-GB" i="1" dirty="0">
                <a:latin typeface="Palatino" pitchFamily="2" charset="77"/>
                <a:ea typeface="Palatino" pitchFamily="2" charset="77"/>
              </a:rPr>
              <a:t>EACH stage </a:t>
            </a:r>
            <a:r>
              <a:rPr lang="en-GB" dirty="0">
                <a:latin typeface="Palatino" pitchFamily="2" charset="77"/>
                <a:ea typeface="Palatino" pitchFamily="2" charset="77"/>
              </a:rPr>
              <a:t>and simulation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	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output(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pv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 = {r(p)};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maxn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= {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maxn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}; ss = {SS};)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" pitchFamily="2" charset="0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566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7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Sample size re-estimation two-arm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453025-00A0-804C-A29D-E5BD5DBDF73D}"/>
              </a:ext>
            </a:extLst>
          </p:cNvPr>
          <p:cNvSpPr/>
          <p:nvPr/>
        </p:nvSpPr>
        <p:spPr>
          <a:xfrm>
            <a:off x="357352" y="1900701"/>
            <a:ext cx="110043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Decisions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endParaRPr lang="en-GB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The decision here is to either re-estimate the sample size OR stop the trial for a GO or Efficacy decision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	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decision(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		n=199: SSR local n2 = {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maxn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};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			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stoptrialE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 if {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maxn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}&lt;=199;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	)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" pitchFamily="2" charset="0"/>
              <a:ea typeface="Palatino" pitchFamily="2" charset="77"/>
            </a:endParaRPr>
          </a:p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Summaries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In our simulations the trial </a:t>
            </a:r>
            <a:r>
              <a:rPr lang="en-GB" u="sng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did not stop</a:t>
            </a:r>
            <a:r>
              <a:rPr lang="en-GB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GB" dirty="0">
                <a:latin typeface="Palatino" pitchFamily="2" charset="77"/>
                <a:ea typeface="Palatino" pitchFamily="2" charset="77"/>
              </a:rPr>
              <a:t>after the first interim so there is always an analysis at the end of the trial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" pitchFamily="2" charset="0"/>
              <a:ea typeface="Palatino" pitchFamily="2" charset="77"/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	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outputsummary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(Power = pv2&lt;0.05;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maxn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=maxn1;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final_ss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=ss2;)</a:t>
            </a:r>
          </a:p>
        </p:txBody>
      </p:sp>
    </p:spTree>
    <p:extLst>
      <p:ext uri="{BB962C8B-B14F-4D97-AF65-F5344CB8AC3E}">
        <p14:creationId xmlns:p14="http://schemas.microsoft.com/office/powerpoint/2010/main" val="4141025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7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Sample size re-estimation two-arm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3B496-BF76-D749-994B-ECAFD9F8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511"/>
            <a:ext cx="12051752" cy="432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29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7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Response adaptive randomization 4-arm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D220C5-5E14-034E-B6DB-F59D191946AA}"/>
                  </a:ext>
                </a:extLst>
              </p:cNvPr>
              <p:cNvSpPr txBox="1"/>
              <p:nvPr/>
            </p:nvSpPr>
            <p:spPr>
              <a:xfrm>
                <a:off x="231227" y="1639615"/>
                <a:ext cx="11498318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We often design trials with a fixed allocation ratio throughout the trial, for example, the balanced design allocates equal numbers to each arm</a:t>
                </a:r>
              </a:p>
              <a:p>
                <a:endParaRPr lang="en-GB" dirty="0"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The response adaptive design alters the balance in favour of better performing treatments</a:t>
                </a:r>
              </a:p>
              <a:p>
                <a:endParaRPr lang="en-GB" dirty="0"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In this simple case at the interim calculate the p-value of each active arm versus control.</a:t>
                </a:r>
              </a:p>
              <a:p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Then the probability the active treatment </a:t>
                </a:r>
                <a:r>
                  <a:rPr lang="en-GB" dirty="0" err="1">
                    <a:latin typeface="Palatino" pitchFamily="2" charset="77"/>
                    <a:ea typeface="Palatino" pitchFamily="2" charset="77"/>
                  </a:rPr>
                  <a:t>i</a:t>
                </a:r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 is given is  </a:t>
                </a:r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  <a:latin typeface="Palatino" pitchFamily="2" charset="77"/>
                    <a:ea typeface="Palatino" pitchFamily="2" charset="77"/>
                  </a:rPr>
                  <a:t>0.75*(1-pv1)/(3-pv1-pv2-pv3)</a:t>
                </a:r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 the control probability is </a:t>
                </a:r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  <a:latin typeface="Palatino" pitchFamily="2" charset="77"/>
                    <a:ea typeface="Palatino" pitchFamily="2" charset="77"/>
                  </a:rPr>
                  <a:t>0.25</a:t>
                </a:r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.</a:t>
                </a:r>
              </a:p>
              <a:p>
                <a:endParaRPr lang="en-GB" dirty="0"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GB" u="sng" dirty="0">
                    <a:latin typeface="Palatino" pitchFamily="2" charset="77"/>
                    <a:ea typeface="Palatino" pitchFamily="2" charset="77"/>
                  </a:rPr>
                  <a:t>Set sample size</a:t>
                </a:r>
              </a:p>
              <a:p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Maximum sample size chosen using an of the SD of 6,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=2.6,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=0.0166 </m:t>
                    </m:r>
                  </m:oMath>
                </a14:m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 </m:t>
                    </m:r>
                  </m:oMath>
                </a14:m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and is </a:t>
                </a:r>
                <a:r>
                  <a:rPr lang="en-GB" dirty="0">
                    <a:solidFill>
                      <a:srgbClr val="C00000"/>
                    </a:solidFill>
                    <a:latin typeface="Palatino" pitchFamily="2" charset="77"/>
                    <a:ea typeface="Palatino" pitchFamily="2" charset="77"/>
                  </a:rPr>
                  <a:t>146 per arm</a:t>
                </a:r>
                <a:r>
                  <a:rPr lang="en-GB" dirty="0">
                    <a:latin typeface="Palatino" pitchFamily="2" charset="77"/>
                    <a:ea typeface="Palatino" pitchFamily="2" charset="77"/>
                  </a:rPr>
                  <a:t>, using a Bonferroni correction</a:t>
                </a:r>
              </a:p>
              <a:p>
                <a:endParaRPr lang="en-GB" dirty="0"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  <a:latin typeface="Courier" pitchFamily="2" charset="0"/>
                    <a:ea typeface="Palatino" pitchFamily="2" charset="77"/>
                  </a:rPr>
                  <a:t>	ss(n=200 n=584)</a:t>
                </a:r>
              </a:p>
              <a:p>
                <a:endParaRPr lang="en-GB" dirty="0">
                  <a:solidFill>
                    <a:schemeClr val="accent1">
                      <a:lumMod val="75000"/>
                    </a:schemeClr>
                  </a:solidFill>
                  <a:latin typeface="Courier" pitchFamily="2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D220C5-5E14-034E-B6DB-F59D1919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27" y="1639615"/>
                <a:ext cx="11498318" cy="4247317"/>
              </a:xfrm>
              <a:prstGeom prst="rect">
                <a:avLst/>
              </a:prstGeom>
              <a:blipFill>
                <a:blip r:embed="rId2"/>
                <a:stretch>
                  <a:fillRect l="-442" t="-597" r="-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52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7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Response adaptive randomization 4-arm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D220C5-5E14-034E-B6DB-F59D191946AA}"/>
              </a:ext>
            </a:extLst>
          </p:cNvPr>
          <p:cNvSpPr txBox="1"/>
          <p:nvPr/>
        </p:nvSpPr>
        <p:spPr>
          <a:xfrm>
            <a:off x="231227" y="1639615"/>
            <a:ext cx="114983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Data step</a:t>
            </a:r>
          </a:p>
          <a:p>
            <a:endParaRPr lang="en-GB" dirty="0"/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Data are generated where treatment 3 is better than treatment 1 which is better than treatment 2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endParaRPr lang="en-GB" dirty="0">
              <a:latin typeface="Courier" pitchFamily="2" charset="0"/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setup(local p0 0.25; local p1 0.25; local p2 0.25; local p3 0.25;)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data(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x~fixed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({p0},{p1},{p2},{p3});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x1=x==1;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x2=x==2;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x3=x==3;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y~N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(-1*x1-0.5*x2-2.6*x3, 6);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)</a:t>
            </a: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The allocation ratio starts as a 1:1:1:1 design (up to participant 200)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07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7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Response adaptive randomization 4-arm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D220C5-5E14-034E-B6DB-F59D191946AA}"/>
              </a:ext>
            </a:extLst>
          </p:cNvPr>
          <p:cNvSpPr txBox="1"/>
          <p:nvPr/>
        </p:nvSpPr>
        <p:spPr>
          <a:xfrm>
            <a:off x="231227" y="1388303"/>
            <a:ext cx="114983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Analysis and Output steps</a:t>
            </a:r>
          </a:p>
          <a:p>
            <a:endParaRPr lang="en-GB" dirty="0"/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A linear regression, using the test command to obtain the p-values and the rest are counting numbers in each treatment group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endParaRPr lang="en-GB" dirty="0">
              <a:latin typeface="Courier" pitchFamily="2" charset="0"/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analysis(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reg y x1 x2 x3;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test x1; 		local pv1=r(p);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test x2; 		local pv2=r(p);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test x3; 		local pv3=r(p);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count if x1==1; 	local N1=r(N);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count if x2==1; 	local N2=r(N);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count if x3==1; 	local N3=r(N);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     count if x1==0&amp;x2==0&amp;x3==0; 	local N0=r(N);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)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output( n_x0={N0}; n_x1= {N1}; n_x2={N2}; n_x3={N3};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pv_x1={pv1}; pv_x2={pv2}; pv_x3={pv3};)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5BC45-F8C4-1A41-8B39-03620513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got to the chapter on simulating trials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270A9-EA49-B54F-A6B4-0EA13D1C3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26" y="-1107797"/>
            <a:ext cx="7569330" cy="90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7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Response adaptive randomization 4-arm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D220C5-5E14-034E-B6DB-F59D191946AA}"/>
              </a:ext>
            </a:extLst>
          </p:cNvPr>
          <p:cNvSpPr txBox="1"/>
          <p:nvPr/>
        </p:nvSpPr>
        <p:spPr>
          <a:xfrm>
            <a:off x="231227" y="1388303"/>
            <a:ext cx="114983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Decision step</a:t>
            </a:r>
          </a:p>
          <a:p>
            <a:endParaRPr lang="en-GB" dirty="0"/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A linear regression, using the test command to obtain the p-values and the rest are counting numbers in each treatment group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endParaRPr lang="en-GB" dirty="0">
              <a:latin typeface="Courier" pitchFamily="2" charset="0"/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decision(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  n=200: RAR local p1 = 0.75*(1-{pv1})/(3-{pv1}-{pv2}-{pv3});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  RAR local p2 = 0.75*(1-{pv2})/(3-{pv1}-{pv2}-{pv3});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	  RAR local p3 = 0.75*(1-{pv3})/(3-{pv1}-{pv2}-{pv3});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)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Output summary step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   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outputsummary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Power1 = pv_x12&lt;0.0166; Power2 = pv_x22&lt;0.0166; Power3 = pv_x32&lt;0.0166;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Stage2_SS_0=n_x02; Stage2_SS_1=n_x12; Stage2_SS_2=n_x22; Stage2_SS_3=n_x32;)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51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7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Response adaptive randomization 4-arm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E686D-F6C7-7F4D-8B99-ACFF289C6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3" y="1428118"/>
            <a:ext cx="11960773" cy="53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82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EEC5A-54B5-CE47-85CE-9B36176C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757" y="456409"/>
            <a:ext cx="3599688" cy="1463040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MAMS designs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8C0F68-55F8-C14B-9DCF-857CF9777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88" y="2971799"/>
            <a:ext cx="10238181" cy="34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81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1FD126C-A379-C103-352F-01C5EC356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552" b="10178"/>
          <a:stretch/>
        </p:blipFill>
        <p:spPr>
          <a:xfrm>
            <a:off x="-273357" y="-681027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Conclusions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35" name="TextBox 32">
            <a:extLst>
              <a:ext uri="{FF2B5EF4-FFF2-40B4-BE49-F238E27FC236}">
                <a16:creationId xmlns:a16="http://schemas.microsoft.com/office/drawing/2014/main" id="{081E75AF-319B-F6AB-6127-138186D3C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3103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51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D193-C50D-0D42-855B-73EC313D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and Adaptive Clinical Trial Simulator</a:t>
            </a:r>
            <a:br>
              <a:rPr lang="en-US" dirty="0"/>
            </a:br>
            <a:r>
              <a:rPr lang="en-US" dirty="0"/>
              <a:t>	(</a:t>
            </a:r>
            <a:r>
              <a:rPr lang="en-US" dirty="0" err="1">
                <a:latin typeface="Courier" pitchFamily="2" charset="0"/>
              </a:rPr>
              <a:t>tacts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58FB2-DF55-F049-A969-3B54C0DFF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912"/>
            <a:ext cx="10829544" cy="44837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thought I would write my own simulator that needs</a:t>
            </a:r>
          </a:p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to generate data  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data()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the analysis 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analysis()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are the within trial decisions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decisions()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Output and </a:t>
            </a:r>
            <a:r>
              <a:rPr lang="en-US" dirty="0" err="1"/>
              <a:t>summarise</a:t>
            </a:r>
            <a:r>
              <a:rPr lang="en-US" dirty="0"/>
              <a:t> the results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output()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Fixed sample two-arm parallel group trial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ED409-271C-FB40-8FCB-BE4F00A88CBD}"/>
              </a:ext>
            </a:extLst>
          </p:cNvPr>
          <p:cNvSpPr txBox="1"/>
          <p:nvPr/>
        </p:nvSpPr>
        <p:spPr>
          <a:xfrm>
            <a:off x="190772" y="3105834"/>
            <a:ext cx="132713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RandomiseTrial</a:t>
            </a:r>
            <a:endParaRPr lang="en-GB" dirty="0"/>
          </a:p>
          <a:p>
            <a:pPr algn="ctr"/>
            <a:r>
              <a:rPr lang="en-GB" dirty="0"/>
              <a:t>Population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8F54B0-3B47-2041-B967-1BA1BF173DED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 flipV="1">
            <a:off x="1517904" y="2609005"/>
            <a:ext cx="769349" cy="95849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DAC2C5-4C3E-904C-84CC-9F3237671198}"/>
              </a:ext>
            </a:extLst>
          </p:cNvPr>
          <p:cNvSpPr txBox="1"/>
          <p:nvPr/>
        </p:nvSpPr>
        <p:spPr>
          <a:xfrm>
            <a:off x="2221992" y="3811007"/>
            <a:ext cx="16642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Control group (0)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5F93DB-B2E5-B349-AF69-EE0B6B7ED50E}"/>
              </a:ext>
            </a:extLst>
          </p:cNvPr>
          <p:cNvSpPr txBox="1"/>
          <p:nvPr/>
        </p:nvSpPr>
        <p:spPr>
          <a:xfrm>
            <a:off x="2287253" y="2147340"/>
            <a:ext cx="159894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Experimental </a:t>
            </a:r>
          </a:p>
          <a:p>
            <a:pPr algn="ctr"/>
            <a:r>
              <a:rPr lang="en-GB" dirty="0"/>
              <a:t>group </a:t>
            </a:r>
          </a:p>
          <a:p>
            <a:pPr algn="ctr"/>
            <a:r>
              <a:rPr lang="en-GB" dirty="0"/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310D6C-E707-E64C-8029-16A2E773BDAB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1517904" y="3567499"/>
            <a:ext cx="704088" cy="56667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3E4335-A577-074F-87FF-57A931C5EA3C}"/>
              </a:ext>
            </a:extLst>
          </p:cNvPr>
          <p:cNvSpPr txBox="1"/>
          <p:nvPr/>
        </p:nvSpPr>
        <p:spPr>
          <a:xfrm>
            <a:off x="4698124" y="1650124"/>
            <a:ext cx="65794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Set sample size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		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ss(n=400)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Data step</a:t>
            </a:r>
          </a:p>
          <a:p>
            <a:endParaRPr lang="en-GB" dirty="0"/>
          </a:p>
          <a:p>
            <a:r>
              <a:rPr lang="en-GB" dirty="0"/>
              <a:t>Generate x to be a 0 for half the people and 1 otherwise</a:t>
            </a:r>
          </a:p>
          <a:p>
            <a:r>
              <a:rPr lang="en-GB" dirty="0">
                <a:latin typeface="Courier" pitchFamily="2" charset="0"/>
              </a:rPr>
              <a:t>		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x~fixed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(0.5,0.5)</a:t>
            </a:r>
          </a:p>
          <a:p>
            <a:endParaRPr lang="en-GB" dirty="0">
              <a:latin typeface="Courier" pitchFamily="2" charset="0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Generate y to be normally distributed with the mean 2.6 for those on the experimental arm and 0 otherwise</a:t>
            </a:r>
          </a:p>
          <a:p>
            <a:r>
              <a:rPr lang="en-GB" dirty="0">
                <a:latin typeface="Courier" pitchFamily="2" charset="0"/>
              </a:rPr>
              <a:t>		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y~N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(2.6*x,8)</a:t>
            </a:r>
          </a:p>
          <a:p>
            <a:endParaRPr lang="en-GB" dirty="0">
              <a:latin typeface="Courier" pitchFamily="2" charset="0"/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data(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x~fixed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(0.5,0.5);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y~N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(2.6*x,8);)</a:t>
            </a:r>
          </a:p>
        </p:txBody>
      </p:sp>
    </p:spTree>
    <p:extLst>
      <p:ext uri="{BB962C8B-B14F-4D97-AF65-F5344CB8AC3E}">
        <p14:creationId xmlns:p14="http://schemas.microsoft.com/office/powerpoint/2010/main" val="166136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Fixed sample two-arm parallel group trial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ED409-271C-FB40-8FCB-BE4F00A88CBD}"/>
              </a:ext>
            </a:extLst>
          </p:cNvPr>
          <p:cNvSpPr txBox="1"/>
          <p:nvPr/>
        </p:nvSpPr>
        <p:spPr>
          <a:xfrm>
            <a:off x="190772" y="3105834"/>
            <a:ext cx="132713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RandomiseTrial</a:t>
            </a:r>
            <a:endParaRPr lang="en-GB" dirty="0"/>
          </a:p>
          <a:p>
            <a:pPr algn="ctr"/>
            <a:r>
              <a:rPr lang="en-GB" dirty="0"/>
              <a:t>Population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8F54B0-3B47-2041-B967-1BA1BF173DED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 flipV="1">
            <a:off x="1517904" y="2609005"/>
            <a:ext cx="769349" cy="95849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DAC2C5-4C3E-904C-84CC-9F3237671198}"/>
              </a:ext>
            </a:extLst>
          </p:cNvPr>
          <p:cNvSpPr txBox="1"/>
          <p:nvPr/>
        </p:nvSpPr>
        <p:spPr>
          <a:xfrm>
            <a:off x="2221992" y="3811007"/>
            <a:ext cx="16642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Control group (0)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5F93DB-B2E5-B349-AF69-EE0B6B7ED50E}"/>
              </a:ext>
            </a:extLst>
          </p:cNvPr>
          <p:cNvSpPr txBox="1"/>
          <p:nvPr/>
        </p:nvSpPr>
        <p:spPr>
          <a:xfrm>
            <a:off x="2287253" y="2147340"/>
            <a:ext cx="159894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Experimental </a:t>
            </a:r>
          </a:p>
          <a:p>
            <a:pPr algn="ctr"/>
            <a:r>
              <a:rPr lang="en-GB" dirty="0"/>
              <a:t>group </a:t>
            </a:r>
          </a:p>
          <a:p>
            <a:pPr algn="ctr"/>
            <a:r>
              <a:rPr lang="en-GB" dirty="0"/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310D6C-E707-E64C-8029-16A2E773BDAB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1517904" y="3567499"/>
            <a:ext cx="704088" cy="56667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3E4335-A577-074F-87FF-57A931C5EA3C}"/>
              </a:ext>
            </a:extLst>
          </p:cNvPr>
          <p:cNvSpPr txBox="1"/>
          <p:nvPr/>
        </p:nvSpPr>
        <p:spPr>
          <a:xfrm>
            <a:off x="4698124" y="1650124"/>
            <a:ext cx="65794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Analysis step</a:t>
            </a:r>
          </a:p>
          <a:p>
            <a:endParaRPr lang="en-GB" dirty="0"/>
          </a:p>
          <a:p>
            <a:r>
              <a:rPr lang="en-GB" dirty="0"/>
              <a:t>A t-test using a standard Stata command</a:t>
            </a:r>
          </a:p>
          <a:p>
            <a:r>
              <a:rPr lang="en-GB" dirty="0">
                <a:latin typeface="Courier" pitchFamily="2" charset="0"/>
              </a:rPr>
              <a:t>	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analysis(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ttest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 y, by(x);)</a:t>
            </a:r>
          </a:p>
          <a:p>
            <a:endParaRPr lang="en-GB" dirty="0">
              <a:latin typeface="Courier" pitchFamily="2" charset="0"/>
            </a:endParaRPr>
          </a:p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Output step</a:t>
            </a:r>
          </a:p>
          <a:p>
            <a:endParaRPr lang="en-GB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Generate a new variable called power that contains whether the p-value from the t-test is below 0.05</a:t>
            </a:r>
          </a:p>
          <a:p>
            <a:r>
              <a:rPr lang="en-GB" dirty="0">
                <a:latin typeface="Courier" pitchFamily="2" charset="0"/>
              </a:rPr>
              <a:t>	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output(power = {r(p)}&lt;0.05;)</a:t>
            </a:r>
          </a:p>
          <a:p>
            <a:endParaRPr lang="en-GB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8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Fixed sample two-arm parallel group trial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ED409-271C-FB40-8FCB-BE4F00A88CBD}"/>
              </a:ext>
            </a:extLst>
          </p:cNvPr>
          <p:cNvSpPr txBox="1"/>
          <p:nvPr/>
        </p:nvSpPr>
        <p:spPr>
          <a:xfrm>
            <a:off x="190772" y="3105834"/>
            <a:ext cx="132713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RandomiseTrial</a:t>
            </a:r>
            <a:endParaRPr lang="en-GB" dirty="0"/>
          </a:p>
          <a:p>
            <a:pPr algn="ctr"/>
            <a:r>
              <a:rPr lang="en-GB" dirty="0"/>
              <a:t>Population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8F54B0-3B47-2041-B967-1BA1BF173DED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 flipV="1">
            <a:off x="1517904" y="2609005"/>
            <a:ext cx="769349" cy="95849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DAC2C5-4C3E-904C-84CC-9F3237671198}"/>
              </a:ext>
            </a:extLst>
          </p:cNvPr>
          <p:cNvSpPr txBox="1"/>
          <p:nvPr/>
        </p:nvSpPr>
        <p:spPr>
          <a:xfrm>
            <a:off x="2221992" y="3811007"/>
            <a:ext cx="16642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Control group (0)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5F93DB-B2E5-B349-AF69-EE0B6B7ED50E}"/>
              </a:ext>
            </a:extLst>
          </p:cNvPr>
          <p:cNvSpPr txBox="1"/>
          <p:nvPr/>
        </p:nvSpPr>
        <p:spPr>
          <a:xfrm>
            <a:off x="2287253" y="2147340"/>
            <a:ext cx="159894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Experimental </a:t>
            </a:r>
          </a:p>
          <a:p>
            <a:pPr algn="ctr"/>
            <a:r>
              <a:rPr lang="en-GB" dirty="0"/>
              <a:t>group </a:t>
            </a:r>
          </a:p>
          <a:p>
            <a:pPr algn="ctr"/>
            <a:r>
              <a:rPr lang="en-GB" dirty="0"/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310D6C-E707-E64C-8029-16A2E773BDAB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1517904" y="3567499"/>
            <a:ext cx="704088" cy="56667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3E4335-A577-074F-87FF-57A931C5EA3C}"/>
              </a:ext>
            </a:extLst>
          </p:cNvPr>
          <p:cNvSpPr txBox="1"/>
          <p:nvPr/>
        </p:nvSpPr>
        <p:spPr>
          <a:xfrm>
            <a:off x="4109544" y="1454842"/>
            <a:ext cx="7357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Full command</a:t>
            </a:r>
          </a:p>
          <a:p>
            <a:endParaRPr lang="en-GB" dirty="0"/>
          </a:p>
          <a:p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tacts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, ss(n=400) data(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x~fixed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(0.5,0.5);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y~N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(2.6*x,8);) analysis(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ttest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 y, by(x);) output(power={r(p)}&lt;0.05;)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nsims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(10000) saving(results) replace seed(1)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70480C-5675-D843-82BB-AC9EE3E86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737" y="2839837"/>
            <a:ext cx="7811720" cy="39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2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Fixed sample two-arm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922BF-F8C2-6946-BDD7-3548CFE8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75644"/>
            <a:ext cx="108204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5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Group-sequential two-arm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01B0FB-504B-0745-BF47-FEA4598C0B80}"/>
              </a:ext>
            </a:extLst>
          </p:cNvPr>
          <p:cNvGrpSpPr/>
          <p:nvPr/>
        </p:nvGrpSpPr>
        <p:grpSpPr>
          <a:xfrm>
            <a:off x="190772" y="2716392"/>
            <a:ext cx="2939773" cy="1784037"/>
            <a:chOff x="190772" y="2320817"/>
            <a:chExt cx="3760689" cy="21894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F341F2-1B6A-DF46-854E-8C6CA566AFDC}"/>
                </a:ext>
              </a:extLst>
            </p:cNvPr>
            <p:cNvSpPr txBox="1"/>
            <p:nvPr/>
          </p:nvSpPr>
          <p:spPr>
            <a:xfrm>
              <a:off x="190772" y="3105834"/>
              <a:ext cx="1327132" cy="793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Trial</a:t>
              </a:r>
            </a:p>
            <a:p>
              <a:pPr algn="ctr"/>
              <a:r>
                <a:rPr lang="en-GB" dirty="0"/>
                <a:t>Pop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03E935B-E88F-AD44-9932-9CE991B65337}"/>
                </a:ext>
              </a:extLst>
            </p:cNvPr>
            <p:cNvCxnSpPr>
              <a:cxnSpLocks/>
              <a:stCxn id="6" idx="3"/>
              <a:endCxn id="10" idx="1"/>
            </p:cNvCxnSpPr>
            <p:nvPr/>
          </p:nvCxnSpPr>
          <p:spPr>
            <a:xfrm flipV="1">
              <a:off x="1517904" y="2547443"/>
              <a:ext cx="769349" cy="954986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095A21-84D9-8449-A448-0E3A5865DC03}"/>
                </a:ext>
              </a:extLst>
            </p:cNvPr>
            <p:cNvSpPr txBox="1"/>
            <p:nvPr/>
          </p:nvSpPr>
          <p:spPr>
            <a:xfrm>
              <a:off x="2287253" y="4056970"/>
              <a:ext cx="1664208" cy="4532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Con arm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6B964C-C38D-3D4E-B635-D17A737AF075}"/>
                </a:ext>
              </a:extLst>
            </p:cNvPr>
            <p:cNvSpPr txBox="1"/>
            <p:nvPr/>
          </p:nvSpPr>
          <p:spPr>
            <a:xfrm>
              <a:off x="2287253" y="2320817"/>
              <a:ext cx="1598948" cy="4532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Exp arm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814D15E-471E-8E4A-A49D-B7F055E4D321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>
              <a:off x="1517904" y="3502429"/>
              <a:ext cx="769349" cy="7811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BB0055D-EF73-6D41-B40E-9B2AA309C03D}"/>
              </a:ext>
            </a:extLst>
          </p:cNvPr>
          <p:cNvGrpSpPr/>
          <p:nvPr/>
        </p:nvGrpSpPr>
        <p:grpSpPr>
          <a:xfrm>
            <a:off x="3680940" y="2613477"/>
            <a:ext cx="2939773" cy="1784037"/>
            <a:chOff x="190772" y="2320817"/>
            <a:chExt cx="3760689" cy="218940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3F497B-88BA-BA47-9D2F-7999120D9029}"/>
                </a:ext>
              </a:extLst>
            </p:cNvPr>
            <p:cNvSpPr txBox="1"/>
            <p:nvPr/>
          </p:nvSpPr>
          <p:spPr>
            <a:xfrm>
              <a:off x="190772" y="3105834"/>
              <a:ext cx="1327132" cy="793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Trial</a:t>
              </a:r>
            </a:p>
            <a:p>
              <a:pPr algn="ctr"/>
              <a:r>
                <a:rPr lang="en-GB" dirty="0"/>
                <a:t>Pop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B97E934-3AE5-314E-8CCF-0C27EF3C80FE}"/>
                </a:ext>
              </a:extLst>
            </p:cNvPr>
            <p:cNvCxnSpPr>
              <a:cxnSpLocks/>
              <a:stCxn id="46" idx="3"/>
              <a:endCxn id="49" idx="1"/>
            </p:cNvCxnSpPr>
            <p:nvPr/>
          </p:nvCxnSpPr>
          <p:spPr>
            <a:xfrm flipV="1">
              <a:off x="1517904" y="2547443"/>
              <a:ext cx="769349" cy="954986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27876D-C73A-1045-A093-5CB736AF04DA}"/>
                </a:ext>
              </a:extLst>
            </p:cNvPr>
            <p:cNvSpPr txBox="1"/>
            <p:nvPr/>
          </p:nvSpPr>
          <p:spPr>
            <a:xfrm>
              <a:off x="2287253" y="4056970"/>
              <a:ext cx="1664208" cy="4532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Con arm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183C519-2BA4-D042-8B7D-497EB18FBB9A}"/>
                </a:ext>
              </a:extLst>
            </p:cNvPr>
            <p:cNvSpPr txBox="1"/>
            <p:nvPr/>
          </p:nvSpPr>
          <p:spPr>
            <a:xfrm>
              <a:off x="2287253" y="2320817"/>
              <a:ext cx="1598948" cy="4532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Exp arm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06463FB-EFD0-BC40-B1AF-190AF137081E}"/>
                </a:ext>
              </a:extLst>
            </p:cNvPr>
            <p:cNvCxnSpPr>
              <a:cxnSpLocks/>
              <a:stCxn id="46" idx="3"/>
              <a:endCxn id="48" idx="1"/>
            </p:cNvCxnSpPr>
            <p:nvPr/>
          </p:nvCxnSpPr>
          <p:spPr>
            <a:xfrm>
              <a:off x="1517904" y="3502429"/>
              <a:ext cx="769349" cy="7811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D3D40D9-055C-9E40-83A2-B51668675DAD}"/>
              </a:ext>
            </a:extLst>
          </p:cNvPr>
          <p:cNvGrpSpPr/>
          <p:nvPr/>
        </p:nvGrpSpPr>
        <p:grpSpPr>
          <a:xfrm>
            <a:off x="7391078" y="2617465"/>
            <a:ext cx="2939773" cy="1784037"/>
            <a:chOff x="190772" y="2320817"/>
            <a:chExt cx="3760689" cy="218940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A0247AC-5363-8E42-85F5-BDA91BBE982D}"/>
                </a:ext>
              </a:extLst>
            </p:cNvPr>
            <p:cNvSpPr txBox="1"/>
            <p:nvPr/>
          </p:nvSpPr>
          <p:spPr>
            <a:xfrm>
              <a:off x="190772" y="3105834"/>
              <a:ext cx="1327132" cy="793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Trial</a:t>
              </a:r>
            </a:p>
            <a:p>
              <a:pPr algn="ctr"/>
              <a:r>
                <a:rPr lang="en-GB" dirty="0"/>
                <a:t>Pop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4B21FD4-1880-2B48-94AE-B87668146092}"/>
                </a:ext>
              </a:extLst>
            </p:cNvPr>
            <p:cNvCxnSpPr>
              <a:cxnSpLocks/>
              <a:stCxn id="52" idx="3"/>
              <a:endCxn id="55" idx="1"/>
            </p:cNvCxnSpPr>
            <p:nvPr/>
          </p:nvCxnSpPr>
          <p:spPr>
            <a:xfrm flipV="1">
              <a:off x="1517904" y="2547443"/>
              <a:ext cx="769349" cy="954986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CBB2F0D-03D2-BE48-AD4D-9AC8C400F0D4}"/>
                </a:ext>
              </a:extLst>
            </p:cNvPr>
            <p:cNvSpPr txBox="1"/>
            <p:nvPr/>
          </p:nvSpPr>
          <p:spPr>
            <a:xfrm>
              <a:off x="2287253" y="4056970"/>
              <a:ext cx="1664208" cy="4532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Con arm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7E7077-CDDE-1E4E-AC19-2C2340454770}"/>
                </a:ext>
              </a:extLst>
            </p:cNvPr>
            <p:cNvSpPr txBox="1"/>
            <p:nvPr/>
          </p:nvSpPr>
          <p:spPr>
            <a:xfrm>
              <a:off x="2287253" y="2320817"/>
              <a:ext cx="1598948" cy="4532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Exp arm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CD4EAD6-B271-574F-89FB-E2C23730FA39}"/>
                </a:ext>
              </a:extLst>
            </p:cNvPr>
            <p:cNvCxnSpPr>
              <a:cxnSpLocks/>
              <a:stCxn id="52" idx="3"/>
              <a:endCxn id="54" idx="1"/>
            </p:cNvCxnSpPr>
            <p:nvPr/>
          </p:nvCxnSpPr>
          <p:spPr>
            <a:xfrm>
              <a:off x="1517904" y="3502429"/>
              <a:ext cx="769349" cy="7811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AC26F8B-493A-B64B-90CF-38F600350C84}"/>
              </a:ext>
            </a:extLst>
          </p:cNvPr>
          <p:cNvCxnSpPr>
            <a:cxnSpLocks/>
          </p:cNvCxnSpPr>
          <p:nvPr/>
        </p:nvCxnSpPr>
        <p:spPr>
          <a:xfrm>
            <a:off x="3321269" y="1597572"/>
            <a:ext cx="0" cy="351045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61FB2D1-5BD5-5548-9436-FFE46FD88152}"/>
              </a:ext>
            </a:extLst>
          </p:cNvPr>
          <p:cNvCxnSpPr>
            <a:cxnSpLocks/>
          </p:cNvCxnSpPr>
          <p:nvPr/>
        </p:nvCxnSpPr>
        <p:spPr>
          <a:xfrm>
            <a:off x="7005145" y="1597572"/>
            <a:ext cx="0" cy="340535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5201840-E734-D14D-912F-5D70168B25F2}"/>
              </a:ext>
            </a:extLst>
          </p:cNvPr>
          <p:cNvSpPr txBox="1"/>
          <p:nvPr/>
        </p:nvSpPr>
        <p:spPr>
          <a:xfrm>
            <a:off x="903890" y="1755228"/>
            <a:ext cx="167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N=100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4B7F85-65A0-D145-A7FF-7C3A811A5AEC}"/>
              </a:ext>
            </a:extLst>
          </p:cNvPr>
          <p:cNvSpPr txBox="1"/>
          <p:nvPr/>
        </p:nvSpPr>
        <p:spPr>
          <a:xfrm>
            <a:off x="4424856" y="1711468"/>
            <a:ext cx="167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N=200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621130-AD42-6045-8141-97B836A7634C}"/>
              </a:ext>
            </a:extLst>
          </p:cNvPr>
          <p:cNvSpPr txBox="1"/>
          <p:nvPr/>
        </p:nvSpPr>
        <p:spPr>
          <a:xfrm>
            <a:off x="8009242" y="1631558"/>
            <a:ext cx="167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N=400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A81E826-3E8A-1E44-A3F1-93B81C17F41C}"/>
              </a:ext>
            </a:extLst>
          </p:cNvPr>
          <p:cNvSpPr txBox="1"/>
          <p:nvPr/>
        </p:nvSpPr>
        <p:spPr>
          <a:xfrm>
            <a:off x="2039006" y="5649570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Decide whether to continue?</a:t>
            </a:r>
          </a:p>
        </p:txBody>
      </p:sp>
      <p:sp>
        <p:nvSpPr>
          <p:cNvPr id="65" name="Circular Arrow 64">
            <a:extLst>
              <a:ext uri="{FF2B5EF4-FFF2-40B4-BE49-F238E27FC236}">
                <a16:creationId xmlns:a16="http://schemas.microsoft.com/office/drawing/2014/main" id="{1FF9ED79-68DC-B746-B536-3326D0CB54C1}"/>
              </a:ext>
            </a:extLst>
          </p:cNvPr>
          <p:cNvSpPr/>
          <p:nvPr/>
        </p:nvSpPr>
        <p:spPr>
          <a:xfrm rot="11051788" flipH="1">
            <a:off x="2479638" y="3902534"/>
            <a:ext cx="1596885" cy="181867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7" name="Circular Arrow 66">
            <a:extLst>
              <a:ext uri="{FF2B5EF4-FFF2-40B4-BE49-F238E27FC236}">
                <a16:creationId xmlns:a16="http://schemas.microsoft.com/office/drawing/2014/main" id="{147CDCFD-1B51-BD4E-AA01-68B0B99AC4FA}"/>
              </a:ext>
            </a:extLst>
          </p:cNvPr>
          <p:cNvSpPr/>
          <p:nvPr/>
        </p:nvSpPr>
        <p:spPr>
          <a:xfrm rot="11051788" flipH="1">
            <a:off x="6171975" y="3774901"/>
            <a:ext cx="1596885" cy="181867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A593EE3-8900-DB45-83DF-E2AE5C59862F}"/>
              </a:ext>
            </a:extLst>
          </p:cNvPr>
          <p:cNvSpPr txBox="1"/>
          <p:nvPr/>
        </p:nvSpPr>
        <p:spPr>
          <a:xfrm>
            <a:off x="5688154" y="5629266"/>
            <a:ext cx="25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Decide whether to continue?</a:t>
            </a:r>
          </a:p>
        </p:txBody>
      </p:sp>
    </p:spTree>
    <p:extLst>
      <p:ext uri="{BB962C8B-B14F-4D97-AF65-F5344CB8AC3E}">
        <p14:creationId xmlns:p14="http://schemas.microsoft.com/office/powerpoint/2010/main" val="68418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CA35A-D395-EB47-956E-BD18A53C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Group-sequential two-arm parallel group 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E8951-1AC3-C94F-B976-7524E62117C0}"/>
              </a:ext>
            </a:extLst>
          </p:cNvPr>
          <p:cNvSpPr txBox="1"/>
          <p:nvPr/>
        </p:nvSpPr>
        <p:spPr>
          <a:xfrm>
            <a:off x="15471648" y="5726186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D220C5-5E14-034E-B6DB-F59D191946AA}"/>
              </a:ext>
            </a:extLst>
          </p:cNvPr>
          <p:cNvSpPr txBox="1"/>
          <p:nvPr/>
        </p:nvSpPr>
        <p:spPr>
          <a:xfrm>
            <a:off x="924909" y="1881351"/>
            <a:ext cx="7199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Set sample size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	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ea typeface="Palatino" pitchFamily="2" charset="77"/>
              </a:rPr>
              <a:t>ss(n=100 n=200 n=400)</a:t>
            </a:r>
          </a:p>
          <a:p>
            <a:endParaRPr lang="en-GB" u="sng" dirty="0">
              <a:latin typeface="Palatino" pitchFamily="2" charset="77"/>
              <a:ea typeface="Palatino" pitchFamily="2" charset="77"/>
            </a:endParaRPr>
          </a:p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Data step</a:t>
            </a:r>
          </a:p>
          <a:p>
            <a:endParaRPr lang="en-GB" dirty="0"/>
          </a:p>
          <a:p>
            <a:r>
              <a:rPr lang="en-GB" dirty="0">
                <a:latin typeface="Palatino" pitchFamily="2" charset="77"/>
                <a:ea typeface="Palatino" pitchFamily="2" charset="77"/>
              </a:rPr>
              <a:t>Data are generated after passing each interim decision to continue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endParaRPr lang="en-GB" dirty="0">
              <a:latin typeface="Courier" pitchFamily="2" charset="0"/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	data(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x~fixed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(0.5,0.5);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y~N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(2.6*x,8);)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u="sng" dirty="0">
                <a:latin typeface="Palatino" pitchFamily="2" charset="77"/>
                <a:ea typeface="Palatino" pitchFamily="2" charset="77"/>
              </a:rPr>
              <a:t>Analysis step</a:t>
            </a:r>
          </a:p>
          <a:p>
            <a:endParaRPr lang="en-GB" dirty="0"/>
          </a:p>
          <a:p>
            <a:r>
              <a:rPr lang="en-GB" dirty="0"/>
              <a:t>Use a regression model </a:t>
            </a:r>
          </a:p>
          <a:p>
            <a:r>
              <a:rPr lang="en-GB" dirty="0">
                <a:latin typeface="Courier" pitchFamily="2" charset="0"/>
              </a:rPr>
              <a:t>	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analysis(reg y x;)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1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6038</TotalTime>
  <Words>1749</Words>
  <Application>Microsoft Macintosh PowerPoint</Application>
  <PresentationFormat>Widescreen</PresentationFormat>
  <Paragraphs>247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</vt:lpstr>
      <vt:lpstr>Palatino</vt:lpstr>
      <vt:lpstr>Office Theme</vt:lpstr>
      <vt:lpstr>Simulating Clinical Trial Designs</vt:lpstr>
      <vt:lpstr>We got to the chapter on simulating trials</vt:lpstr>
      <vt:lpstr>Traditional and Adaptive Clinical Trial Simulator  (tacts)</vt:lpstr>
      <vt:lpstr>Fixed sample two-arm parallel group trial</vt:lpstr>
      <vt:lpstr>Fixed sample two-arm parallel group trial</vt:lpstr>
      <vt:lpstr>Fixed sample two-arm parallel group trial</vt:lpstr>
      <vt:lpstr>Fixed sample two-arm parallel group trial</vt:lpstr>
      <vt:lpstr>Group-sequential two-arm parallel group trial</vt:lpstr>
      <vt:lpstr>Group-sequential two-arm parallel group trial</vt:lpstr>
      <vt:lpstr>Group-sequential two-arm parallel group trial</vt:lpstr>
      <vt:lpstr>Group-sequential two-arm parallel group trial</vt:lpstr>
      <vt:lpstr>PowerPoint Presentation</vt:lpstr>
      <vt:lpstr>Sample size re-estimation two-arm parallel group trial</vt:lpstr>
      <vt:lpstr>Sample size re-estimation two-arm parallel group trial</vt:lpstr>
      <vt:lpstr>Sample size re-estimation two-arm parallel group trial</vt:lpstr>
      <vt:lpstr>Sample size re-estimation two-arm parallel group trial</vt:lpstr>
      <vt:lpstr>Response adaptive randomization 4-arm parallel group trial</vt:lpstr>
      <vt:lpstr>Response adaptive randomization 4-arm parallel group trial</vt:lpstr>
      <vt:lpstr>Response adaptive randomization 4-arm parallel group trial</vt:lpstr>
      <vt:lpstr>Response adaptive randomization 4-arm parallel group trial</vt:lpstr>
      <vt:lpstr>Response adaptive randomization 4-arm parallel group trial</vt:lpstr>
      <vt:lpstr>MAMS designs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Trial Simulator</dc:title>
  <dc:creator>Adrian Mander</dc:creator>
  <cp:lastModifiedBy>Adrian Mander</cp:lastModifiedBy>
  <cp:revision>7</cp:revision>
  <dcterms:created xsi:type="dcterms:W3CDTF">2021-10-15T12:26:59Z</dcterms:created>
  <dcterms:modified xsi:type="dcterms:W3CDTF">2022-04-07T14:35:08Z</dcterms:modified>
</cp:coreProperties>
</file>