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0" r:id="rId1"/>
  </p:sldMasterIdLst>
  <p:notesMasterIdLst>
    <p:notesMasterId r:id="rId49"/>
  </p:notesMasterIdLst>
  <p:sldIdLst>
    <p:sldId id="264" r:id="rId2"/>
    <p:sldId id="265" r:id="rId3"/>
    <p:sldId id="266" r:id="rId4"/>
    <p:sldId id="281" r:id="rId5"/>
    <p:sldId id="276" r:id="rId6"/>
    <p:sldId id="282" r:id="rId7"/>
    <p:sldId id="275" r:id="rId8"/>
    <p:sldId id="291" r:id="rId9"/>
    <p:sldId id="271" r:id="rId10"/>
    <p:sldId id="292" r:id="rId11"/>
    <p:sldId id="272" r:id="rId12"/>
    <p:sldId id="273" r:id="rId13"/>
    <p:sldId id="278" r:id="rId14"/>
    <p:sldId id="321" r:id="rId15"/>
    <p:sldId id="302" r:id="rId16"/>
    <p:sldId id="303" r:id="rId17"/>
    <p:sldId id="320" r:id="rId18"/>
    <p:sldId id="304" r:id="rId19"/>
    <p:sldId id="305" r:id="rId20"/>
    <p:sldId id="319" r:id="rId21"/>
    <p:sldId id="283" r:id="rId22"/>
    <p:sldId id="284" r:id="rId23"/>
    <p:sldId id="311" r:id="rId24"/>
    <p:sldId id="285" r:id="rId25"/>
    <p:sldId id="288" r:id="rId26"/>
    <p:sldId id="289" r:id="rId27"/>
    <p:sldId id="290" r:id="rId28"/>
    <p:sldId id="312" r:id="rId29"/>
    <p:sldId id="293" r:id="rId30"/>
    <p:sldId id="294" r:id="rId31"/>
    <p:sldId id="313" r:id="rId32"/>
    <p:sldId id="309" r:id="rId33"/>
    <p:sldId id="295" r:id="rId34"/>
    <p:sldId id="296" r:id="rId35"/>
    <p:sldId id="314" r:id="rId36"/>
    <p:sldId id="308" r:id="rId37"/>
    <p:sldId id="297" r:id="rId38"/>
    <p:sldId id="298" r:id="rId39"/>
    <p:sldId id="315" r:id="rId40"/>
    <p:sldId id="306" r:id="rId41"/>
    <p:sldId id="299" r:id="rId42"/>
    <p:sldId id="300" r:id="rId43"/>
    <p:sldId id="316" r:id="rId44"/>
    <p:sldId id="301" r:id="rId45"/>
    <p:sldId id="317" r:id="rId46"/>
    <p:sldId id="286" r:id="rId47"/>
    <p:sldId id="318" r:id="rId4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73073"/>
    <a:srgbClr val="FFCB05"/>
    <a:srgbClr val="00274C"/>
    <a:srgbClr val="F9DC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77"/>
    <p:restoredTop sz="85372" autoAdjust="0"/>
  </p:normalViewPr>
  <p:slideViewPr>
    <p:cSldViewPr snapToGrid="0">
      <p:cViewPr varScale="1">
        <p:scale>
          <a:sx n="144" d="100"/>
          <a:sy n="144" d="100"/>
        </p:scale>
        <p:origin x="918" y="-4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Statistical Analysis of Biomedical and Education Research Group (SABER) unit of the Department of Biostatistics is an academic data coordinating center (DCC) that provides expertise in the design, conduct, and analysis of multi-center clinical trials. These trials often require reporting to Data and Safety Monitoring Boards (DSMBs), usually every six months over the course of multiple years. DSMB members are provided reports that contain tables, listings, and figures (TLFs) that summarize cumulative data for evidence of study-related adverse events, adherence to the protocol, site performance, compliance with recruitment and retention goals, and data quality, timeliness, and completeness. Stata tools can be used for consistent generation TLFs and DSMB reports over the life of trial, increasing efficiency and reproducibility. This presentation provides an overview and illustration of some of these tools, including the putdocx Stata command. </a:t>
            </a:r>
          </a:p>
          <a:p>
            <a:pPr marL="158750" indent="0">
              <a:buNone/>
            </a:pPr>
            <a:endParaRPr lang="en-US" dirty="0"/>
          </a:p>
        </p:txBody>
      </p:sp>
    </p:spTree>
    <p:extLst>
      <p:ext uri="{BB962C8B-B14F-4D97-AF65-F5344CB8AC3E}">
        <p14:creationId xmlns:p14="http://schemas.microsoft.com/office/powerpoint/2010/main" val="18371565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B32B80-787E-DB9D-F50F-FEB9C41032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2A4BFD-70A4-F95E-0F9A-4120E149B4D2}"/>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E2CCCC94-7EF1-2265-3F70-DBDB28057E41}"/>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22870941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794365-A710-1BBC-672E-B3D13524F69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6072A8-9008-558C-F636-C67B57533407}"/>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E6C7D58C-0E42-F79E-ECE3-F9DF407B4591}"/>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433191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B11AFF-238A-ED8D-64D1-FF19A3C50E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7D98E54-9A99-4F9B-FCCE-32CF3D4301B6}"/>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47AFC349-C7FA-AE13-81FB-A19CAD851F69}"/>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29652511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FFAE9C-552F-D06F-26A5-DC2D7F3274F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A15F1D-ED09-EE24-B73E-05EEFB6DA633}"/>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0DE4435B-3EF8-B2A5-C566-9CAB67FFDD1D}"/>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5362851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3D4509-2970-F577-AE47-A7F141A8354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0221A6-C43F-3672-7BE9-3D3D17068D7F}"/>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43E5DFB2-9286-EFD1-15B4-31F0DD7BEEE0}"/>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370718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4DD0B0-4821-B6DE-BFA7-8412EBA81B4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448051-FC66-B0F5-492E-F853BF1E9A05}"/>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ACFB0607-5ED5-99E0-AEF8-ED2932E2F835}"/>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24711637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0BD78C-BA52-3F9F-9014-762ACC69336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590685-1394-13DE-1174-266F2DD818FD}"/>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3AA42310-F91C-F546-525A-579844B53D30}"/>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0926516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9E997B-2A2D-E33D-7804-F31EA10365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4AA4A4C-570C-4A78-A854-E1F193267D9A}"/>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85F08CC7-679D-6FDB-F3EB-E05D18BA6B88}"/>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30535731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688C37-8818-9FE8-479E-5F2B3F08DA4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7499CA-4F87-9EDA-4244-FAE193B3D3BE}"/>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3139B94B-22FC-9D95-85FB-5128EEE6EAB4}"/>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3277847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B814A0-E82E-38C4-B0CE-4DB9E90130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045FD6-C6EF-88DB-7D1E-F0293BBC404E}"/>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E8B05D83-663A-C086-84B6-88EC808FB745}"/>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2523195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37729431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C35522-B5E1-2E35-4EB7-9C0160210F5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F167B9-64C3-514E-DABE-EB4EC44F2A0A}"/>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F8AD4504-B87A-5B0C-F254-19C9D4DEA7F5}"/>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21214145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23ECA3-8DEB-7EB3-FA1E-89934E2F03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BEBCB4-D393-73F9-DECA-70706C7D9A8D}"/>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82340738-A745-A4A7-CB17-9F3F30539C34}"/>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8774167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FA16BA-6A86-E050-8C6D-C97BC975898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7E747C1-509D-48D4-0FF0-1E644E78B884}"/>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162ECD41-20E9-F66F-06EA-4A5185800ACD}"/>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30730511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069279-980A-4052-249A-09208F65B4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812772-4F65-A41D-4542-20457020B7AE}"/>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404EBDF4-D03E-A71B-EF4D-6C2E85E09302}"/>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22649857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91039C-9728-E92B-0F6A-C00801BE62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14BD8D4-A255-70D6-2E26-8182DA9244D5}"/>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7E4629FF-9008-2A93-0487-65A0311BE11E}"/>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31806433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91C510-7642-A8AF-B9BF-157B9AD066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97BC76A-BBDB-4E80-0E94-160403021EE7}"/>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29E1B285-AF0B-58A1-C098-BC3109A5DB17}"/>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1312769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1B00FE-0C99-C4DB-F132-F004673FB7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92FD2B0-6551-97D1-D783-88A59F215CD5}"/>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DEC12935-B5DC-977B-EEA7-7161E58A09A7}"/>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36290435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E94532-7A9A-8382-7B51-3FDFC4724A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3B43354-974C-37FE-3FDF-ABB6F553656A}"/>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266F5211-8024-3229-7BB2-1CB9303B85D5}"/>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33190906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50FDEC-9FD1-A087-A772-B4B9C68A7E1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C55CD6-00C8-067D-A772-9BC8DB8E4D6E}"/>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60C9688E-2F76-84A0-F340-FB80ABB61CB7}"/>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437762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BABB5F-BA0D-D434-C9EC-CB166EE8487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8AE8DA4-A1D4-4896-7B67-796C81412E9E}"/>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991B7106-4D68-6D8D-B230-F821388FF8D3}"/>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1458110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C6FF30-0EB2-8CF6-5DFB-F4A041C0F2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B7FBAA-1E12-703E-E720-EAEE72851D0C}"/>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9340F3A7-021B-585B-4E73-F6387F47B322}"/>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251036273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9012BA-00ED-6D25-2695-3A9576AB80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6474EB-4084-89B3-4A6C-C0D1249D3FE2}"/>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F8E185E0-2B8D-249A-E1C0-63CB2669719B}"/>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3155302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3522E3-6D42-DE34-3857-D8DEAFABD0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874F2F2-5F80-213E-C9F3-FEFC85BB9BCA}"/>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4AAE22E7-C2FF-11BD-7F6F-676FD389879C}"/>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032449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F1AF6D-7EF4-7F5E-FEDD-8DCDE2D4C0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FB4F57-621E-44D4-E2B3-4F45F1080865}"/>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31A90518-0A53-8DEE-6311-70E1151EBF23}"/>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37029186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A65C1E-2A32-9239-9B75-D6003D2AC0A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B4005A-00AA-F338-9445-52EC0A821B5B}"/>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7B67BA2A-6F6F-5634-80FB-D40B15711FE1}"/>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70426496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C1DBB2-CD9B-37BC-E7D9-D0AC1C50E9B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8B81F1-52E8-C68F-8611-7587056783F2}"/>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F4707B88-C4DC-ECD7-CB75-FDAFE3611A9C}"/>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3457636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75F2B1-6598-F5F0-0156-3C41D47D92B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142600-35E2-FF91-A991-92215C59E526}"/>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1B03F686-72E0-C8E7-04C5-04E1CC7F70F8}"/>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252221761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38C308-7CB2-B102-E38E-1EE60A5A25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613C74-3B2C-5F10-64D6-FC8E137572BF}"/>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F135AA9F-9355-5A46-63D4-7E377EFE4216}"/>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378907822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704C62-2AD3-C539-70C7-79DE0065DD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41ADE7-594A-C26D-C0B9-563A767B5062}"/>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A3D79CE4-59D9-ED07-1ECD-A19AA6207482}"/>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37593018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E19B8A-020B-57D0-BF15-91B49802124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3B24730-837C-8B2D-87DC-F711CB28E8D7}"/>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C55D9A61-E904-F7E5-9A47-71F6CDDE0F41}"/>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00957338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332A38-C324-F326-455B-D632D8DB12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B88CA99-5AEE-8CDF-5E5E-68344329D24D}"/>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500CA3D6-40DD-71A5-ACD2-02C9CCEC2CD6}"/>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0181389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AF03E2-57BE-5E2D-DA96-82DF949581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321EBD-A008-5A4A-98EC-F9BE36B1E37C}"/>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9395D235-A179-3DBD-43B6-5E626FCBED4C}"/>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269257772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AA77C4-AF2A-0181-EF37-37FF4DF930A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8A4991-731F-52A9-D31D-D3A75CD4FAE1}"/>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94307010-C513-57FB-1713-026CC8ECA8BF}"/>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31941227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17F929-AEF2-2105-FA45-A0247489D0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7D0942-8DAF-1BFF-84C5-588AFB87B81A}"/>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72909A03-22E5-9844-F77F-EBE5CC55F75F}"/>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2001905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573612-A690-364D-6019-81C3FFBBD6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97BF1D8-979E-D3DD-9207-91679E357289}"/>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DA2DFDA7-EC1E-5585-8F2D-E8F93261E5D2}"/>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69784603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EC5C0F-5D2C-7E88-B4C4-F5FE1259EDC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9F487B0-ED5E-6F50-4B2D-95DD94BADE4A}"/>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E6AAED58-1D4F-8BCB-2D42-DEC71CBF3B52}"/>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67453110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5E159A-02E0-C578-43CD-9E61D65A958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09EF9C-4969-F381-0B7E-5520877E1135}"/>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ECDE3383-C1D4-7BE0-FA16-1A92FF92129C}"/>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379787157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276EA2-9B43-CF40-1F36-62929A5538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2B0BA63-C6ED-B82B-9940-A97514A7D80F}"/>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0A3F8F40-6690-2EE5-0C0B-AF305CB947C2}"/>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233258620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7642BA-B6CE-DEA4-FF66-CC6463A370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5BF9949-7990-2382-0FD1-0A11B3383CC3}"/>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54A83BD2-0CBB-356D-EE43-F36886A4BFB0}"/>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9589326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508751-70B4-6236-7BF9-1AC08B8060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DA585A-1D20-F90B-BD8B-F8B1B74F266B}"/>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D9051C70-CD54-BED7-9589-29ACBE80EC64}"/>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2420429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398133-E002-0CC4-F52D-2E0E030207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5BE418-5274-24E5-5493-83B4E486A055}"/>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94A284E6-E15A-DA37-5D65-2368F9F26B96}"/>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2391815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0A7372-55C6-B2F6-38FE-ABDFB632630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E30A40-FB8F-C536-C841-0D96F1FB45AA}"/>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940AE576-BB57-34A9-F62E-9C0DFEAB0640}"/>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21215088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AA9AFF-F0B1-551C-F78C-606F4D21B8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EE6B45-E3A4-F443-D808-3782083A90A8}"/>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BCDEFB5D-758E-84D5-EF92-F9AD3F55FC93}"/>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39758727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BF87A3-A9EF-6C93-59D1-65893E3B256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3BBFEFD-1DAF-912A-9B09-8328347EA91B}"/>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D47E7726-C534-ED0C-CF36-4AB981DF68EE}"/>
              </a:ext>
            </a:extLst>
          </p:cNvPr>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347751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9" name="Google Shape;1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sp>
        <p:nvSpPr>
          <p:cNvPr id="21" name="Google Shape;21;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3" name="Google Shape;23;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1" name="Google Shape;31;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2"/>
        <p:cNvGrpSpPr/>
        <p:nvPr/>
      </p:nvGrpSpPr>
      <p:grpSpPr>
        <a:xfrm>
          <a:off x="0" y="0"/>
          <a:ext cx="0" cy="0"/>
          <a:chOff x="0" y="0"/>
          <a:chExt cx="0" cy="0"/>
        </a:xfrm>
      </p:grpSpPr>
      <p:sp>
        <p:nvSpPr>
          <p:cNvPr id="33" name="Google Shape;33;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4" name="Google Shape;34;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5" name="Google Shape;35;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6"/>
        <p:cNvGrpSpPr/>
        <p:nvPr/>
      </p:nvGrpSpPr>
      <p:grpSpPr>
        <a:xfrm>
          <a:off x="0" y="0"/>
          <a:ext cx="0" cy="0"/>
          <a:chOff x="0" y="0"/>
          <a:chExt cx="0" cy="0"/>
        </a:xfrm>
      </p:grpSpPr>
      <p:sp>
        <p:nvSpPr>
          <p:cNvPr id="37" name="Google Shape;3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8" name="Google Shape;38;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9"/>
        <p:cNvGrpSpPr/>
        <p:nvPr/>
      </p:nvGrpSpPr>
      <p:grpSpPr>
        <a:xfrm>
          <a:off x="0" y="0"/>
          <a:ext cx="0" cy="0"/>
          <a:chOff x="0" y="0"/>
          <a:chExt cx="0" cy="0"/>
        </a:xfrm>
      </p:grpSpPr>
      <p:sp>
        <p:nvSpPr>
          <p:cNvPr id="40" name="Google Shape;40;p9"/>
          <p:cNvSpPr/>
          <p:nvPr/>
        </p:nvSpPr>
        <p:spPr>
          <a:xfrm>
            <a:off x="4572000" y="-125"/>
            <a:ext cx="4572000" cy="47403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2" name="Google Shape;42;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rgbClr val="00274C"/>
              </a:buClr>
              <a:buSzPts val="1800"/>
              <a:buChar char="●"/>
              <a:defRPr>
                <a:solidFill>
                  <a:srgbClr val="00274C"/>
                </a:solidFill>
              </a:defRPr>
            </a:lvl1pPr>
            <a:lvl2pPr marL="914400" lvl="1" indent="-317500">
              <a:spcBef>
                <a:spcPts val="0"/>
              </a:spcBef>
              <a:spcAft>
                <a:spcPts val="0"/>
              </a:spcAft>
              <a:buClr>
                <a:srgbClr val="00274C"/>
              </a:buClr>
              <a:buSzPts val="1400"/>
              <a:buChar char="○"/>
              <a:defRPr>
                <a:solidFill>
                  <a:srgbClr val="00274C"/>
                </a:solidFill>
              </a:defRPr>
            </a:lvl2pPr>
            <a:lvl3pPr marL="1371600" lvl="2" indent="-317500">
              <a:spcBef>
                <a:spcPts val="0"/>
              </a:spcBef>
              <a:spcAft>
                <a:spcPts val="0"/>
              </a:spcAft>
              <a:buClr>
                <a:srgbClr val="00274C"/>
              </a:buClr>
              <a:buSzPts val="1400"/>
              <a:buChar char="■"/>
              <a:defRPr>
                <a:solidFill>
                  <a:srgbClr val="00274C"/>
                </a:solidFill>
              </a:defRPr>
            </a:lvl3pPr>
            <a:lvl4pPr marL="1828800" lvl="3" indent="-317500">
              <a:spcBef>
                <a:spcPts val="0"/>
              </a:spcBef>
              <a:spcAft>
                <a:spcPts val="0"/>
              </a:spcAft>
              <a:buClr>
                <a:srgbClr val="00274C"/>
              </a:buClr>
              <a:buSzPts val="1400"/>
              <a:buChar char="●"/>
              <a:defRPr>
                <a:solidFill>
                  <a:srgbClr val="00274C"/>
                </a:solidFill>
              </a:defRPr>
            </a:lvl4pPr>
            <a:lvl5pPr marL="2286000" lvl="4" indent="-317500">
              <a:spcBef>
                <a:spcPts val="0"/>
              </a:spcBef>
              <a:spcAft>
                <a:spcPts val="0"/>
              </a:spcAft>
              <a:buClr>
                <a:srgbClr val="00274C"/>
              </a:buClr>
              <a:buSzPts val="1400"/>
              <a:buChar char="○"/>
              <a:defRPr>
                <a:solidFill>
                  <a:srgbClr val="00274C"/>
                </a:solidFill>
              </a:defRPr>
            </a:lvl5pPr>
            <a:lvl6pPr marL="2743200" lvl="5" indent="-317500">
              <a:spcBef>
                <a:spcPts val="0"/>
              </a:spcBef>
              <a:spcAft>
                <a:spcPts val="0"/>
              </a:spcAft>
              <a:buClr>
                <a:srgbClr val="00274C"/>
              </a:buClr>
              <a:buSzPts val="1400"/>
              <a:buChar char="■"/>
              <a:defRPr>
                <a:solidFill>
                  <a:srgbClr val="00274C"/>
                </a:solidFill>
              </a:defRPr>
            </a:lvl6pPr>
            <a:lvl7pPr marL="3200400" lvl="6" indent="-317500">
              <a:spcBef>
                <a:spcPts val="0"/>
              </a:spcBef>
              <a:spcAft>
                <a:spcPts val="0"/>
              </a:spcAft>
              <a:buClr>
                <a:srgbClr val="00274C"/>
              </a:buClr>
              <a:buSzPts val="1400"/>
              <a:buChar char="●"/>
              <a:defRPr>
                <a:solidFill>
                  <a:srgbClr val="00274C"/>
                </a:solidFill>
              </a:defRPr>
            </a:lvl7pPr>
            <a:lvl8pPr marL="3657600" lvl="7" indent="-317500">
              <a:spcBef>
                <a:spcPts val="0"/>
              </a:spcBef>
              <a:spcAft>
                <a:spcPts val="0"/>
              </a:spcAft>
              <a:buClr>
                <a:srgbClr val="00274C"/>
              </a:buClr>
              <a:buSzPts val="1400"/>
              <a:buChar char="○"/>
              <a:defRPr>
                <a:solidFill>
                  <a:srgbClr val="00274C"/>
                </a:solidFill>
              </a:defRPr>
            </a:lvl8pPr>
            <a:lvl9pPr marL="4114800" lvl="8" indent="-317500">
              <a:spcBef>
                <a:spcPts val="0"/>
              </a:spcBef>
              <a:spcAft>
                <a:spcPts val="0"/>
              </a:spcAft>
              <a:buClr>
                <a:srgbClr val="00274C"/>
              </a:buClr>
              <a:buSzPts val="1400"/>
              <a:buChar char="■"/>
              <a:defRPr>
                <a:solidFill>
                  <a:srgbClr val="00274C"/>
                </a:solidFill>
              </a:defRPr>
            </a:lvl9pPr>
          </a:lstStyle>
          <a:p>
            <a:endParaRPr/>
          </a:p>
        </p:txBody>
      </p:sp>
      <p:sp>
        <p:nvSpPr>
          <p:cNvPr id="44" name="Google Shape;44;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7" name="Google Shape;47;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VID Layout">
  <p:cSld name="CUSTOM">
    <p:spTree>
      <p:nvGrpSpPr>
        <p:cNvPr id="1" name="Shape 48"/>
        <p:cNvGrpSpPr/>
        <p:nvPr/>
      </p:nvGrpSpPr>
      <p:grpSpPr>
        <a:xfrm>
          <a:off x="0" y="0"/>
          <a:ext cx="0" cy="0"/>
          <a:chOff x="0" y="0"/>
          <a:chExt cx="0" cy="0"/>
        </a:xfrm>
      </p:grpSpPr>
      <p:sp>
        <p:nvSpPr>
          <p:cNvPr id="49" name="Google Shape;49;p1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50" name="Google Shape;50;p11"/>
          <p:cNvPicPr preferRelativeResize="0"/>
          <p:nvPr/>
        </p:nvPicPr>
        <p:blipFill rotWithShape="1">
          <a:blip r:embed="rId2">
            <a:alphaModFix amt="8000"/>
          </a:blip>
          <a:srcRect l="1709" r="1709"/>
          <a:stretch/>
        </p:blipFill>
        <p:spPr>
          <a:xfrm>
            <a:off x="0" y="0"/>
            <a:ext cx="9144000" cy="4734125"/>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1"/>
        <p:cNvGrpSpPr/>
        <p:nvPr/>
      </p:nvGrpSpPr>
      <p:grpSpPr>
        <a:xfrm>
          <a:off x="0" y="0"/>
          <a:ext cx="0" cy="0"/>
          <a:chOff x="0" y="0"/>
          <a:chExt cx="0" cy="0"/>
        </a:xfrm>
      </p:grpSpPr>
      <p:sp>
        <p:nvSpPr>
          <p:cNvPr id="52" name="Google Shape;52;p12"/>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3" name="Google Shape;53;p12"/>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4" name="Google Shape;54;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gradFill>
          <a:gsLst>
            <a:gs pos="0">
              <a:srgbClr val="FFFFFF"/>
            </a:gs>
            <a:gs pos="100000">
              <a:schemeClr val="lt2"/>
            </a:gs>
          </a:gsLst>
          <a:lin ang="5400012"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rgbClr val="2F65A7"/>
              </a:buClr>
              <a:buSzPts val="2800"/>
              <a:buFont typeface="Oswald"/>
              <a:buNone/>
              <a:defRPr sz="2800" b="1">
                <a:solidFill>
                  <a:srgbClr val="2F65A7"/>
                </a:solidFill>
                <a:latin typeface="Oswald"/>
                <a:ea typeface="Oswald"/>
                <a:cs typeface="Oswald"/>
                <a:sym typeface="Oswald"/>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rgbClr val="00274C"/>
              </a:buClr>
              <a:buSzPts val="1800"/>
              <a:buFont typeface="Oswald"/>
              <a:buChar char="●"/>
              <a:defRPr sz="1800">
                <a:solidFill>
                  <a:srgbClr val="00274C"/>
                </a:solidFill>
                <a:latin typeface="Oswald"/>
                <a:ea typeface="Oswald"/>
                <a:cs typeface="Oswald"/>
                <a:sym typeface="Oswald"/>
              </a:defRPr>
            </a:lvl1pPr>
            <a:lvl2pPr marL="914400" lvl="1" indent="-317500">
              <a:lnSpc>
                <a:spcPct val="115000"/>
              </a:lnSpc>
              <a:spcBef>
                <a:spcPts val="0"/>
              </a:spcBef>
              <a:spcAft>
                <a:spcPts val="0"/>
              </a:spcAft>
              <a:buClr>
                <a:srgbClr val="00274C"/>
              </a:buClr>
              <a:buSzPts val="1400"/>
              <a:buFont typeface="Oswald"/>
              <a:buChar char="○"/>
              <a:defRPr>
                <a:solidFill>
                  <a:srgbClr val="00274C"/>
                </a:solidFill>
                <a:latin typeface="Oswald"/>
                <a:ea typeface="Oswald"/>
                <a:cs typeface="Oswald"/>
                <a:sym typeface="Oswald"/>
              </a:defRPr>
            </a:lvl2pPr>
            <a:lvl3pPr marL="1371600" lvl="2" indent="-317500">
              <a:lnSpc>
                <a:spcPct val="115000"/>
              </a:lnSpc>
              <a:spcBef>
                <a:spcPts val="0"/>
              </a:spcBef>
              <a:spcAft>
                <a:spcPts val="0"/>
              </a:spcAft>
              <a:buClr>
                <a:srgbClr val="00274C"/>
              </a:buClr>
              <a:buSzPts val="1400"/>
              <a:buFont typeface="Oswald"/>
              <a:buChar char="■"/>
              <a:defRPr>
                <a:solidFill>
                  <a:srgbClr val="00274C"/>
                </a:solidFill>
                <a:latin typeface="Oswald"/>
                <a:ea typeface="Oswald"/>
                <a:cs typeface="Oswald"/>
                <a:sym typeface="Oswald"/>
              </a:defRPr>
            </a:lvl3pPr>
            <a:lvl4pPr marL="1828800" lvl="3" indent="-317500">
              <a:lnSpc>
                <a:spcPct val="115000"/>
              </a:lnSpc>
              <a:spcBef>
                <a:spcPts val="0"/>
              </a:spcBef>
              <a:spcAft>
                <a:spcPts val="0"/>
              </a:spcAft>
              <a:buClr>
                <a:srgbClr val="00274C"/>
              </a:buClr>
              <a:buSzPts val="1400"/>
              <a:buFont typeface="Oswald"/>
              <a:buChar char="●"/>
              <a:defRPr>
                <a:solidFill>
                  <a:srgbClr val="00274C"/>
                </a:solidFill>
                <a:latin typeface="Oswald"/>
                <a:ea typeface="Oswald"/>
                <a:cs typeface="Oswald"/>
                <a:sym typeface="Oswald"/>
              </a:defRPr>
            </a:lvl4pPr>
            <a:lvl5pPr marL="2286000" lvl="4" indent="-317500">
              <a:lnSpc>
                <a:spcPct val="115000"/>
              </a:lnSpc>
              <a:spcBef>
                <a:spcPts val="0"/>
              </a:spcBef>
              <a:spcAft>
                <a:spcPts val="0"/>
              </a:spcAft>
              <a:buClr>
                <a:srgbClr val="00274C"/>
              </a:buClr>
              <a:buSzPts val="1400"/>
              <a:buFont typeface="Oswald"/>
              <a:buChar char="○"/>
              <a:defRPr>
                <a:solidFill>
                  <a:srgbClr val="00274C"/>
                </a:solidFill>
                <a:latin typeface="Oswald"/>
                <a:ea typeface="Oswald"/>
                <a:cs typeface="Oswald"/>
                <a:sym typeface="Oswald"/>
              </a:defRPr>
            </a:lvl5pPr>
            <a:lvl6pPr marL="2743200" lvl="5" indent="-317500">
              <a:lnSpc>
                <a:spcPct val="115000"/>
              </a:lnSpc>
              <a:spcBef>
                <a:spcPts val="0"/>
              </a:spcBef>
              <a:spcAft>
                <a:spcPts val="0"/>
              </a:spcAft>
              <a:buClr>
                <a:srgbClr val="00274C"/>
              </a:buClr>
              <a:buSzPts val="1400"/>
              <a:buFont typeface="Oswald"/>
              <a:buChar char="■"/>
              <a:defRPr>
                <a:solidFill>
                  <a:srgbClr val="00274C"/>
                </a:solidFill>
                <a:latin typeface="Oswald"/>
                <a:ea typeface="Oswald"/>
                <a:cs typeface="Oswald"/>
                <a:sym typeface="Oswald"/>
              </a:defRPr>
            </a:lvl6pPr>
            <a:lvl7pPr marL="3200400" lvl="6" indent="-317500">
              <a:lnSpc>
                <a:spcPct val="115000"/>
              </a:lnSpc>
              <a:spcBef>
                <a:spcPts val="0"/>
              </a:spcBef>
              <a:spcAft>
                <a:spcPts val="0"/>
              </a:spcAft>
              <a:buClr>
                <a:srgbClr val="00274C"/>
              </a:buClr>
              <a:buSzPts val="1400"/>
              <a:buFont typeface="Oswald"/>
              <a:buChar char="●"/>
              <a:defRPr>
                <a:solidFill>
                  <a:srgbClr val="00274C"/>
                </a:solidFill>
                <a:latin typeface="Oswald"/>
                <a:ea typeface="Oswald"/>
                <a:cs typeface="Oswald"/>
                <a:sym typeface="Oswald"/>
              </a:defRPr>
            </a:lvl7pPr>
            <a:lvl8pPr marL="3657600" lvl="7" indent="-317500">
              <a:lnSpc>
                <a:spcPct val="115000"/>
              </a:lnSpc>
              <a:spcBef>
                <a:spcPts val="0"/>
              </a:spcBef>
              <a:spcAft>
                <a:spcPts val="0"/>
              </a:spcAft>
              <a:buClr>
                <a:srgbClr val="00274C"/>
              </a:buClr>
              <a:buSzPts val="1400"/>
              <a:buFont typeface="Oswald"/>
              <a:buChar char="○"/>
              <a:defRPr>
                <a:solidFill>
                  <a:srgbClr val="00274C"/>
                </a:solidFill>
                <a:latin typeface="Oswald"/>
                <a:ea typeface="Oswald"/>
                <a:cs typeface="Oswald"/>
                <a:sym typeface="Oswald"/>
              </a:defRPr>
            </a:lvl8pPr>
            <a:lvl9pPr marL="4114800" lvl="8" indent="-317500">
              <a:lnSpc>
                <a:spcPct val="115000"/>
              </a:lnSpc>
              <a:spcBef>
                <a:spcPts val="0"/>
              </a:spcBef>
              <a:spcAft>
                <a:spcPts val="0"/>
              </a:spcAft>
              <a:buClr>
                <a:srgbClr val="00274C"/>
              </a:buClr>
              <a:buSzPts val="1400"/>
              <a:buFont typeface="Oswald"/>
              <a:buChar char="■"/>
              <a:defRPr>
                <a:solidFill>
                  <a:srgbClr val="00274C"/>
                </a:solidFill>
                <a:latin typeface="Oswald"/>
                <a:ea typeface="Oswald"/>
                <a:cs typeface="Oswald"/>
                <a:sym typeface="Oswald"/>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
        <p:nvSpPr>
          <p:cNvPr id="9" name="Google Shape;9;p1"/>
          <p:cNvSpPr/>
          <p:nvPr/>
        </p:nvSpPr>
        <p:spPr>
          <a:xfrm>
            <a:off x="0" y="4752375"/>
            <a:ext cx="9144000" cy="391200"/>
          </a:xfrm>
          <a:prstGeom prst="rect">
            <a:avLst/>
          </a:prstGeom>
          <a:solidFill>
            <a:srgbClr val="00274C"/>
          </a:solidFill>
          <a:ln>
            <a:noFill/>
          </a:ln>
          <a:effectLst>
            <a:outerShdw blurRad="185738" dist="76200" algn="bl" rotWithShape="0">
              <a:srgbClr val="000000">
                <a:alpha val="46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2" name="Google Shape;12;p1"/>
          <p:cNvCxnSpPr/>
          <p:nvPr/>
        </p:nvCxnSpPr>
        <p:spPr>
          <a:xfrm>
            <a:off x="-5275" y="4752375"/>
            <a:ext cx="9151200" cy="0"/>
          </a:xfrm>
          <a:prstGeom prst="straightConnector1">
            <a:avLst/>
          </a:prstGeom>
          <a:noFill/>
          <a:ln w="9525" cap="flat" cmpd="sng">
            <a:solidFill>
              <a:srgbClr val="FFCB05"/>
            </a:solidFill>
            <a:prstDash val="solid"/>
            <a:round/>
            <a:headEnd type="none" w="med" len="med"/>
            <a:tailEnd type="none" w="med" len="med"/>
          </a:ln>
        </p:spPr>
      </p:cxnSp>
      <p:pic>
        <p:nvPicPr>
          <p:cNvPr id="3" name="Picture 2">
            <a:extLst>
              <a:ext uri="{FF2B5EF4-FFF2-40B4-BE49-F238E27FC236}">
                <a16:creationId xmlns:a16="http://schemas.microsoft.com/office/drawing/2014/main" id="{A1F509AE-064E-0880-2C2B-AFB95D7EF3AE}"/>
              </a:ext>
            </a:extLst>
          </p:cNvPr>
          <p:cNvPicPr>
            <a:picLocks noChangeAspect="1"/>
          </p:cNvPicPr>
          <p:nvPr userDrawn="1"/>
        </p:nvPicPr>
        <p:blipFill>
          <a:blip r:embed="rId11"/>
          <a:stretch>
            <a:fillRect/>
          </a:stretch>
        </p:blipFill>
        <p:spPr>
          <a:xfrm>
            <a:off x="335321" y="4798398"/>
            <a:ext cx="5943600" cy="320675"/>
          </a:xfrm>
          <a:prstGeom prst="rect">
            <a:avLst/>
          </a:prstGeom>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4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E6DEA-06E7-757E-45D7-F892B0ACF50E}"/>
              </a:ext>
            </a:extLst>
          </p:cNvPr>
          <p:cNvSpPr>
            <a:spLocks noGrp="1"/>
          </p:cNvSpPr>
          <p:nvPr>
            <p:ph type="title"/>
          </p:nvPr>
        </p:nvSpPr>
        <p:spPr/>
        <p:txBody>
          <a:bodyPr>
            <a:normAutofit fontScale="90000"/>
          </a:bodyPr>
          <a:lstStyle/>
          <a:p>
            <a:r>
              <a:rPr lang="en-US" sz="2000" dirty="0">
                <a:solidFill>
                  <a:srgbClr val="073073"/>
                </a:solidFill>
                <a:effectLst/>
                <a:latin typeface="Calibri" panose="020F0502020204030204" pitchFamily="34" charset="0"/>
                <a:ea typeface="Calibri" panose="020F0502020204030204" pitchFamily="34" charset="0"/>
                <a:cs typeface="Times New Roman" panose="02020603050405020304" pitchFamily="18" charset="0"/>
              </a:rPr>
              <a:t>Increase Efficiency and Reproducibility in Clinical Trial Reporting with Stata Tools</a:t>
            </a:r>
            <a:br>
              <a:rPr lang="en-US" sz="1800" dirty="0">
                <a:solidFill>
                  <a:srgbClr val="073073"/>
                </a:solidFill>
                <a:effectLst/>
                <a:latin typeface="Calibri" panose="020F0502020204030204" pitchFamily="34" charset="0"/>
                <a:ea typeface="Calibri" panose="020F0502020204030204" pitchFamily="34" charset="0"/>
                <a:cs typeface="Times New Roman" panose="02020603050405020304" pitchFamily="18" charset="0"/>
              </a:rPr>
            </a:br>
            <a:br>
              <a:rPr lang="en-US" sz="1800" dirty="0">
                <a:solidFill>
                  <a:srgbClr val="073073"/>
                </a:solidFill>
                <a:effectLst/>
                <a:latin typeface="Calibri" panose="020F0502020204030204" pitchFamily="34" charset="0"/>
                <a:ea typeface="Calibri" panose="020F0502020204030204" pitchFamily="34" charset="0"/>
                <a:cs typeface="Times New Roman" panose="02020603050405020304" pitchFamily="18" charset="0"/>
              </a:rPr>
            </a:br>
            <a:r>
              <a:rPr lang="en-US" sz="1800" b="0" dirty="0">
                <a:solidFill>
                  <a:srgbClr val="073073"/>
                </a:solidFill>
                <a:effectLst/>
                <a:latin typeface="Calibri" panose="020F0502020204030204" pitchFamily="34" charset="0"/>
                <a:ea typeface="Calibri" panose="020F0502020204030204" pitchFamily="34" charset="0"/>
                <a:cs typeface="Times New Roman" panose="02020603050405020304" pitchFamily="18" charset="0"/>
              </a:rPr>
              <a:t>Giselle E. Kolenic</a:t>
            </a:r>
            <a:br>
              <a:rPr lang="en-US" sz="1800" b="0" dirty="0">
                <a:solidFill>
                  <a:srgbClr val="073073"/>
                </a:solidFill>
                <a:effectLst/>
                <a:latin typeface="Calibri" panose="020F0502020204030204" pitchFamily="34" charset="0"/>
                <a:ea typeface="Calibri" panose="020F0502020204030204" pitchFamily="34" charset="0"/>
                <a:cs typeface="Times New Roman" panose="02020603050405020304" pitchFamily="18" charset="0"/>
              </a:rPr>
            </a:br>
            <a:r>
              <a:rPr lang="en-US" sz="1800" b="0" dirty="0">
                <a:solidFill>
                  <a:srgbClr val="073073"/>
                </a:solidFill>
                <a:effectLst/>
                <a:latin typeface="Calibri" panose="020F0502020204030204" pitchFamily="34" charset="0"/>
                <a:ea typeface="Calibri" panose="020F0502020204030204" pitchFamily="34" charset="0"/>
                <a:cs typeface="Times New Roman" panose="02020603050405020304" pitchFamily="18" charset="0"/>
              </a:rPr>
              <a:t>University of Michigan</a:t>
            </a:r>
            <a:br>
              <a:rPr lang="en-US" sz="1800" b="0" dirty="0">
                <a:solidFill>
                  <a:srgbClr val="073073"/>
                </a:solidFill>
                <a:effectLst/>
                <a:latin typeface="Calibri" panose="020F0502020204030204" pitchFamily="34" charset="0"/>
                <a:ea typeface="Calibri" panose="020F0502020204030204" pitchFamily="34" charset="0"/>
                <a:cs typeface="Times New Roman" panose="02020603050405020304" pitchFamily="18" charset="0"/>
              </a:rPr>
            </a:br>
            <a:r>
              <a:rPr lang="en-US" sz="1800" b="0" dirty="0">
                <a:solidFill>
                  <a:srgbClr val="073073"/>
                </a:solidFill>
                <a:effectLst/>
                <a:latin typeface="Calibri" panose="020F0502020204030204" pitchFamily="34" charset="0"/>
                <a:ea typeface="Calibri" panose="020F0502020204030204" pitchFamily="34" charset="0"/>
                <a:cs typeface="Times New Roman" panose="02020603050405020304" pitchFamily="18" charset="0"/>
              </a:rPr>
              <a:t>gkolenic@umich.edu</a:t>
            </a:r>
            <a:br>
              <a:rPr lang="en-US" sz="1800" dirty="0">
                <a:solidFill>
                  <a:srgbClr val="073073"/>
                </a:solidFill>
                <a:effectLst/>
                <a:latin typeface="Calibri" panose="020F0502020204030204" pitchFamily="34" charset="0"/>
                <a:ea typeface="Calibri" panose="020F0502020204030204" pitchFamily="34" charset="0"/>
                <a:cs typeface="Times New Roman" panose="02020603050405020304" pitchFamily="18" charset="0"/>
              </a:rPr>
            </a:br>
            <a:br>
              <a:rPr lang="en-US" sz="1800" dirty="0">
                <a:solidFill>
                  <a:srgbClr val="073073"/>
                </a:solidFill>
                <a:effectLst/>
                <a:latin typeface="Calibri" panose="020F0502020204030204" pitchFamily="34" charset="0"/>
                <a:ea typeface="Calibri" panose="020F0502020204030204" pitchFamily="34" charset="0"/>
                <a:cs typeface="Times New Roman" panose="02020603050405020304" pitchFamily="18" charset="0"/>
              </a:rPr>
            </a:br>
            <a:r>
              <a:rPr lang="en-US" sz="1800" b="0" dirty="0">
                <a:solidFill>
                  <a:srgbClr val="073073"/>
                </a:solidFill>
                <a:effectLst/>
                <a:latin typeface="Calibri" panose="020F0502020204030204" pitchFamily="34" charset="0"/>
                <a:ea typeface="Calibri" panose="020F0502020204030204" pitchFamily="34" charset="0"/>
                <a:cs typeface="Times New Roman" panose="02020603050405020304" pitchFamily="18" charset="0"/>
              </a:rPr>
              <a:t>2025 Stata Biostatistics and Epidemiology Virtual Symposium</a:t>
            </a:r>
            <a:br>
              <a:rPr lang="en-US" sz="1800" b="0" dirty="0">
                <a:solidFill>
                  <a:srgbClr val="073073"/>
                </a:solidFill>
                <a:effectLst/>
                <a:latin typeface="Calibri" panose="020F0502020204030204" pitchFamily="34" charset="0"/>
                <a:ea typeface="Calibri" panose="020F0502020204030204" pitchFamily="34" charset="0"/>
                <a:cs typeface="Times New Roman" panose="02020603050405020304" pitchFamily="18" charset="0"/>
              </a:rPr>
            </a:br>
            <a:r>
              <a:rPr lang="en-US" sz="1800" b="0" dirty="0">
                <a:solidFill>
                  <a:srgbClr val="073073"/>
                </a:solidFill>
                <a:effectLst/>
                <a:latin typeface="Calibri" panose="020F0502020204030204" pitchFamily="34" charset="0"/>
                <a:ea typeface="Calibri" panose="020F0502020204030204" pitchFamily="34" charset="0"/>
                <a:cs typeface="Times New Roman" panose="02020603050405020304" pitchFamily="18" charset="0"/>
              </a:rPr>
              <a:t>February 20, 2025</a:t>
            </a:r>
            <a:br>
              <a:rPr lang="en-US" sz="1800" dirty="0">
                <a:solidFill>
                  <a:srgbClr val="073073"/>
                </a:solidFill>
                <a:effectLst/>
                <a:latin typeface="Calibri" panose="020F0502020204030204" pitchFamily="34" charset="0"/>
                <a:ea typeface="Calibri" panose="020F0502020204030204" pitchFamily="34" charset="0"/>
                <a:cs typeface="Times New Roman" panose="02020603050405020304" pitchFamily="18" charset="0"/>
              </a:rPr>
            </a:br>
            <a:endParaRPr lang="en-US" dirty="0">
              <a:solidFill>
                <a:srgbClr val="073073"/>
              </a:solidFill>
            </a:endParaRPr>
          </a:p>
        </p:txBody>
      </p:sp>
    </p:spTree>
    <p:extLst>
      <p:ext uri="{BB962C8B-B14F-4D97-AF65-F5344CB8AC3E}">
        <p14:creationId xmlns:p14="http://schemas.microsoft.com/office/powerpoint/2010/main" val="4974302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DDB238-96D4-D86B-569D-D0081CFF516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43BD24-F2EC-3D46-8CB1-58AEC4654263}"/>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Table 2: Demographic Characteristics</a:t>
            </a:r>
            <a:endParaRPr lang="en-US" dirty="0">
              <a:solidFill>
                <a:srgbClr val="073073"/>
              </a:solidFill>
            </a:endParaRPr>
          </a:p>
        </p:txBody>
      </p:sp>
      <p:sp>
        <p:nvSpPr>
          <p:cNvPr id="4" name="Slide Number Placeholder 3">
            <a:extLst>
              <a:ext uri="{FF2B5EF4-FFF2-40B4-BE49-F238E27FC236}">
                <a16:creationId xmlns:a16="http://schemas.microsoft.com/office/drawing/2014/main" id="{801460D6-CEB4-9455-CD01-49B629C3147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pic>
        <p:nvPicPr>
          <p:cNvPr id="5" name="Picture 4">
            <a:extLst>
              <a:ext uri="{FF2B5EF4-FFF2-40B4-BE49-F238E27FC236}">
                <a16:creationId xmlns:a16="http://schemas.microsoft.com/office/drawing/2014/main" id="{13210455-BED6-CA9B-01FD-CE6322FB588B}"/>
              </a:ext>
            </a:extLst>
          </p:cNvPr>
          <p:cNvPicPr>
            <a:picLocks noChangeAspect="1"/>
          </p:cNvPicPr>
          <p:nvPr/>
        </p:nvPicPr>
        <p:blipFill>
          <a:blip r:embed="rId3"/>
          <a:stretch>
            <a:fillRect/>
          </a:stretch>
        </p:blipFill>
        <p:spPr>
          <a:xfrm>
            <a:off x="1233021" y="1233300"/>
            <a:ext cx="6677957" cy="2676899"/>
          </a:xfrm>
          <a:prstGeom prst="rect">
            <a:avLst/>
          </a:prstGeom>
        </p:spPr>
      </p:pic>
    </p:spTree>
    <p:extLst>
      <p:ext uri="{BB962C8B-B14F-4D97-AF65-F5344CB8AC3E}">
        <p14:creationId xmlns:p14="http://schemas.microsoft.com/office/powerpoint/2010/main" val="22321883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B12961-4371-D4C2-B468-FFD23B3D088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664C2C-1323-CB6F-1AAC-0A673375631D}"/>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Listing 1: Treatment Emergent SAEs</a:t>
            </a:r>
            <a:endParaRPr lang="en-US" dirty="0">
              <a:solidFill>
                <a:srgbClr val="073073"/>
              </a:solidFill>
            </a:endParaRPr>
          </a:p>
        </p:txBody>
      </p:sp>
      <p:sp>
        <p:nvSpPr>
          <p:cNvPr id="4" name="Slide Number Placeholder 3">
            <a:extLst>
              <a:ext uri="{FF2B5EF4-FFF2-40B4-BE49-F238E27FC236}">
                <a16:creationId xmlns:a16="http://schemas.microsoft.com/office/drawing/2014/main" id="{0C25BB3B-18D6-B587-0A59-60AB3223D36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pic>
        <p:nvPicPr>
          <p:cNvPr id="8" name="Picture 7">
            <a:extLst>
              <a:ext uri="{FF2B5EF4-FFF2-40B4-BE49-F238E27FC236}">
                <a16:creationId xmlns:a16="http://schemas.microsoft.com/office/drawing/2014/main" id="{70545968-951C-E7A6-0024-4FE2A2F0CC5A}"/>
              </a:ext>
            </a:extLst>
          </p:cNvPr>
          <p:cNvPicPr>
            <a:picLocks noChangeAspect="1"/>
          </p:cNvPicPr>
          <p:nvPr/>
        </p:nvPicPr>
        <p:blipFill>
          <a:blip r:embed="rId3"/>
          <a:stretch>
            <a:fillRect/>
          </a:stretch>
        </p:blipFill>
        <p:spPr>
          <a:xfrm>
            <a:off x="2601430" y="1017725"/>
            <a:ext cx="3941139" cy="3467100"/>
          </a:xfrm>
          <a:prstGeom prst="rect">
            <a:avLst/>
          </a:prstGeom>
        </p:spPr>
      </p:pic>
    </p:spTree>
    <p:extLst>
      <p:ext uri="{BB962C8B-B14F-4D97-AF65-F5344CB8AC3E}">
        <p14:creationId xmlns:p14="http://schemas.microsoft.com/office/powerpoint/2010/main" val="25936045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F82349-DEC1-6014-7B5C-0316367E72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0C2B09D-7CD7-4AF0-AD07-418FBC918774}"/>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Figure 1: Number of Consented Participants by Month</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56F7782C-B44C-BFBA-C3A1-A975FDF5BB6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pic>
        <p:nvPicPr>
          <p:cNvPr id="7" name="Picture 6">
            <a:extLst>
              <a:ext uri="{FF2B5EF4-FFF2-40B4-BE49-F238E27FC236}">
                <a16:creationId xmlns:a16="http://schemas.microsoft.com/office/drawing/2014/main" id="{B31FA16B-1447-3C8B-1546-2CD222B8B6E8}"/>
              </a:ext>
            </a:extLst>
          </p:cNvPr>
          <p:cNvPicPr>
            <a:picLocks noChangeAspect="1"/>
          </p:cNvPicPr>
          <p:nvPr/>
        </p:nvPicPr>
        <p:blipFill>
          <a:blip r:embed="rId3"/>
          <a:stretch>
            <a:fillRect/>
          </a:stretch>
        </p:blipFill>
        <p:spPr>
          <a:xfrm>
            <a:off x="1600200" y="1017725"/>
            <a:ext cx="5943600" cy="3566160"/>
          </a:xfrm>
          <a:prstGeom prst="rect">
            <a:avLst/>
          </a:prstGeom>
        </p:spPr>
      </p:pic>
    </p:spTree>
    <p:extLst>
      <p:ext uri="{BB962C8B-B14F-4D97-AF65-F5344CB8AC3E}">
        <p14:creationId xmlns:p14="http://schemas.microsoft.com/office/powerpoint/2010/main" val="14968425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23D7E1-071A-8FD1-973A-B5D2270581C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1273574-2034-899E-5408-22820031921A}"/>
              </a:ext>
            </a:extLst>
          </p:cNvPr>
          <p:cNvSpPr>
            <a:spLocks noGrp="1"/>
          </p:cNvSpPr>
          <p:nvPr>
            <p:ph type="title"/>
          </p:nvPr>
        </p:nvSpPr>
        <p:spPr/>
        <p:txBody>
          <a:bodyPr>
            <a:normAutofit fontScale="90000"/>
          </a:bodyPr>
          <a:lstStyle/>
          <a:p>
            <a:r>
              <a:rPr lang="en-US" dirty="0">
                <a:solidFill>
                  <a:srgbClr val="073073"/>
                </a:solidFill>
                <a:latin typeface="Calibri" panose="020F0502020204030204" pitchFamily="34" charset="0"/>
                <a:cs typeface="Calibri" panose="020F0502020204030204" pitchFamily="34" charset="0"/>
              </a:rPr>
              <a:t>Favorite Stata Commands for Efficiency &amp; Reproducibility </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3" name="Text Placeholder 2">
            <a:extLst>
              <a:ext uri="{FF2B5EF4-FFF2-40B4-BE49-F238E27FC236}">
                <a16:creationId xmlns:a16="http://schemas.microsoft.com/office/drawing/2014/main" id="{CFFE4EE5-C57C-ED23-82DC-1A8198C442F4}"/>
              </a:ext>
            </a:extLst>
          </p:cNvPr>
          <p:cNvSpPr>
            <a:spLocks noGrp="1"/>
          </p:cNvSpPr>
          <p:nvPr>
            <p:ph type="body" idx="1"/>
          </p:nvPr>
        </p:nvSpPr>
        <p:spPr>
          <a:xfrm>
            <a:off x="311700" y="1152475"/>
            <a:ext cx="8832300" cy="3416400"/>
          </a:xfrm>
        </p:spPr>
        <p:txBody>
          <a:bodyPr>
            <a:normAutofit/>
          </a:bodyPr>
          <a:lstStyle/>
          <a:p>
            <a:pPr marL="285750" indent="-285750">
              <a:buFont typeface="Arial" panose="020B0604020202020204" pitchFamily="34" charset="0"/>
              <a:buChar char="•"/>
            </a:pPr>
            <a:r>
              <a:rPr lang="en-US" sz="1600" b="1" dirty="0">
                <a:latin typeface="Courier New" panose="02070309020205020404" pitchFamily="49" charset="0"/>
                <a:cs typeface="Courier New" panose="02070309020205020404" pitchFamily="49" charset="0"/>
              </a:rPr>
              <a:t>local</a:t>
            </a:r>
          </a:p>
          <a:p>
            <a:pPr marL="742950" lvl="1" indent="-285750">
              <a:buFont typeface="Arial" panose="020B0604020202020204" pitchFamily="34" charset="0"/>
              <a:buChar char="•"/>
            </a:pPr>
            <a:r>
              <a:rPr lang="en-US" sz="1200" dirty="0">
                <a:latin typeface="Calibri" panose="020F0502020204030204" pitchFamily="34" charset="0"/>
                <a:cs typeface="Calibri" panose="020F0502020204030204" pitchFamily="34" charset="0"/>
                <a:sym typeface="Wingdings" panose="05000000000000000000" pitchFamily="2" charset="2"/>
              </a:rPr>
              <a:t>Local macro assignment</a:t>
            </a:r>
          </a:p>
          <a:p>
            <a:pPr marL="742950" lvl="1" indent="-285750">
              <a:buFont typeface="Arial" panose="020B0604020202020204" pitchFamily="34" charset="0"/>
              <a:buChar char="•"/>
            </a:pPr>
            <a:r>
              <a:rPr lang="en-US" sz="1200" dirty="0">
                <a:latin typeface="Calibri" panose="020F0502020204030204" pitchFamily="34" charset="0"/>
                <a:cs typeface="Calibri" panose="020F0502020204030204" pitchFamily="34" charset="0"/>
                <a:sym typeface="Wingdings" panose="05000000000000000000" pitchFamily="2" charset="2"/>
              </a:rPr>
              <a:t>See https://www.stata.com/manuals/pmacro.pdf</a:t>
            </a:r>
            <a:endParaRPr lang="en-US" sz="12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600" b="1" dirty="0">
                <a:latin typeface="Courier New" panose="02070309020205020404" pitchFamily="49" charset="0"/>
                <a:cs typeface="Courier New" panose="02070309020205020404" pitchFamily="49" charset="0"/>
              </a:rPr>
              <a:t>postfile </a:t>
            </a:r>
          </a:p>
          <a:p>
            <a:pPr marL="742950" lvl="1" indent="-285750">
              <a:buFont typeface="Arial" panose="020B0604020202020204" pitchFamily="34" charset="0"/>
              <a:buChar char="•"/>
            </a:pPr>
            <a:r>
              <a:rPr lang="en-US" sz="1200" dirty="0">
                <a:latin typeface="Calibri" panose="020F0502020204030204" pitchFamily="34" charset="0"/>
                <a:cs typeface="Calibri" panose="020F0502020204030204" pitchFamily="34" charset="0"/>
              </a:rPr>
              <a:t>Post results to a file </a:t>
            </a:r>
          </a:p>
          <a:p>
            <a:pPr marL="742950" lvl="1" indent="-285750">
              <a:buFont typeface="Arial" panose="020B0604020202020204" pitchFamily="34" charset="0"/>
              <a:buChar char="•"/>
            </a:pPr>
            <a:r>
              <a:rPr lang="en-US" sz="1200" dirty="0">
                <a:latin typeface="Calibri" panose="020F0502020204030204" pitchFamily="34" charset="0"/>
                <a:cs typeface="Calibri" panose="020F0502020204030204" pitchFamily="34" charset="0"/>
              </a:rPr>
              <a:t>See https://www.stata.com/manuals/ppostfile.pdf</a:t>
            </a:r>
          </a:p>
          <a:p>
            <a:pPr marL="285750" indent="-285750">
              <a:buFont typeface="Arial" panose="020B0604020202020204" pitchFamily="34" charset="0"/>
              <a:buChar char="•"/>
            </a:pPr>
            <a:r>
              <a:rPr lang="en-US" sz="1600" b="1" dirty="0">
                <a:latin typeface="Courier New" panose="02070309020205020404" pitchFamily="49" charset="0"/>
                <a:cs typeface="Courier New" panose="02070309020205020404" pitchFamily="49" charset="0"/>
              </a:rPr>
              <a:t>putdocx</a:t>
            </a:r>
          </a:p>
          <a:p>
            <a:pPr marL="742950" lvl="1" indent="-285750">
              <a:buFont typeface="Arial" panose="020B0604020202020204" pitchFamily="34" charset="0"/>
              <a:buChar char="•"/>
            </a:pPr>
            <a:r>
              <a:rPr lang="en-US" sz="1200" dirty="0">
                <a:latin typeface="Calibri" panose="020F0502020204030204" pitchFamily="34" charset="0"/>
                <a:cs typeface="Calibri" panose="020F0502020204030204" pitchFamily="34" charset="0"/>
              </a:rPr>
              <a:t>Creates .docx documents that can include text, images, tables, and summary statistics</a:t>
            </a:r>
          </a:p>
          <a:p>
            <a:pPr marL="742950" lvl="1" indent="-285750">
              <a:buFont typeface="Arial" panose="020B0604020202020204" pitchFamily="34" charset="0"/>
              <a:buChar char="•"/>
            </a:pPr>
            <a:r>
              <a:rPr lang="en-US" sz="1200" dirty="0">
                <a:latin typeface="Calibri" panose="020F0502020204030204" pitchFamily="34" charset="0"/>
                <a:cs typeface="Calibri" panose="020F0502020204030204" pitchFamily="34" charset="0"/>
              </a:rPr>
              <a:t>See https://www.stata.com/manuals/rptputdocxintro.pdf</a:t>
            </a:r>
          </a:p>
        </p:txBody>
      </p:sp>
      <p:sp>
        <p:nvSpPr>
          <p:cNvPr id="4" name="Slide Number Placeholder 3">
            <a:extLst>
              <a:ext uri="{FF2B5EF4-FFF2-40B4-BE49-F238E27FC236}">
                <a16:creationId xmlns:a16="http://schemas.microsoft.com/office/drawing/2014/main" id="{8614F1DB-A2B4-9AF2-463E-D9EFD33C06D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13</a:t>
            </a:fld>
            <a:endParaRPr lang="en"/>
          </a:p>
        </p:txBody>
      </p:sp>
    </p:spTree>
    <p:extLst>
      <p:ext uri="{BB962C8B-B14F-4D97-AF65-F5344CB8AC3E}">
        <p14:creationId xmlns:p14="http://schemas.microsoft.com/office/powerpoint/2010/main" val="33752940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E8745-8349-C07C-543A-481B1397C18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E68978F-7CF7-D235-EA73-0113CE4E1DE1}"/>
              </a:ext>
            </a:extLst>
          </p:cNvPr>
          <p:cNvSpPr>
            <a:spLocks noGrp="1"/>
          </p:cNvSpPr>
          <p:nvPr>
            <p:ph type="title"/>
          </p:nvPr>
        </p:nvSpPr>
        <p:spPr/>
        <p:txBody>
          <a:bodyPr>
            <a:normAutofit fontScale="90000"/>
          </a:bodyPr>
          <a:lstStyle/>
          <a:p>
            <a:r>
              <a:rPr lang="en-US" dirty="0">
                <a:solidFill>
                  <a:srgbClr val="073073"/>
                </a:solidFill>
                <a:latin typeface="Calibri" panose="020F0502020204030204" pitchFamily="34" charset="0"/>
                <a:cs typeface="Calibri" panose="020F0502020204030204" pitchFamily="34" charset="0"/>
              </a:rPr>
              <a:t>This Presentation </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3" name="Text Placeholder 2">
            <a:extLst>
              <a:ext uri="{FF2B5EF4-FFF2-40B4-BE49-F238E27FC236}">
                <a16:creationId xmlns:a16="http://schemas.microsoft.com/office/drawing/2014/main" id="{F13B1BEF-4A6A-EC71-3C53-6F8C0A69977C}"/>
              </a:ext>
            </a:extLst>
          </p:cNvPr>
          <p:cNvSpPr>
            <a:spLocks noGrp="1"/>
          </p:cNvSpPr>
          <p:nvPr>
            <p:ph type="body" idx="1"/>
          </p:nvPr>
        </p:nvSpPr>
        <p:spPr>
          <a:xfrm>
            <a:off x="311700" y="1152475"/>
            <a:ext cx="8832300" cy="3416400"/>
          </a:xfrm>
        </p:spPr>
        <p:txBody>
          <a:bodyPr>
            <a:normAutofit/>
          </a:bodyPr>
          <a:lstStyle/>
          <a:p>
            <a:pPr marL="0" fontAlgn="base">
              <a:lnSpc>
                <a:spcPct val="150000"/>
              </a:lnSpc>
              <a:buFont typeface="Arial" panose="020B0604020202020204" pitchFamily="34" charset="0"/>
              <a:buChar char="•"/>
            </a:pPr>
            <a:r>
              <a:rPr lang="en-US" sz="1600" kern="100" dirty="0">
                <a:latin typeface="Calibri" panose="020F0502020204030204" pitchFamily="34" charset="0"/>
                <a:cs typeface="Times New Roman" panose="02020603050405020304" pitchFamily="18" charset="0"/>
              </a:rPr>
              <a:t>Provides example Stata code that can be used to increase efficiency and reproducibility</a:t>
            </a:r>
          </a:p>
          <a:p>
            <a:pPr marL="0" fontAlgn="base">
              <a:lnSpc>
                <a:spcPct val="150000"/>
              </a:lnSpc>
              <a:buFont typeface="Arial" panose="020B0604020202020204" pitchFamily="34" charset="0"/>
              <a:buChar char="•"/>
            </a:pPr>
            <a:r>
              <a:rPr lang="en-US" sz="1600" kern="100" dirty="0">
                <a:latin typeface="Calibri" panose="020F0502020204030204" pitchFamily="34" charset="0"/>
                <a:cs typeface="Times New Roman" panose="02020603050405020304" pitchFamily="18" charset="0"/>
              </a:rPr>
              <a:t>These are not the only Stata tools for efficiency and reproducibility! </a:t>
            </a:r>
          </a:p>
          <a:p>
            <a:pPr marL="0" fontAlgn="base">
              <a:lnSpc>
                <a:spcPct val="150000"/>
              </a:lnSpc>
              <a:buFont typeface="Arial" panose="020B0604020202020204" pitchFamily="34" charset="0"/>
              <a:buChar char="•"/>
            </a:pPr>
            <a:r>
              <a:rPr lang="en-US" sz="1600" kern="100" dirty="0">
                <a:latin typeface="Calibri" panose="020F0502020204030204" pitchFamily="34" charset="0"/>
                <a:cs typeface="Times New Roman" panose="02020603050405020304" pitchFamily="18" charset="0"/>
              </a:rPr>
              <a:t>The examples presented today are one way to accomplish goals – other methods may be used</a:t>
            </a:r>
          </a:p>
          <a:p>
            <a:pPr marL="0" fontAlgn="base">
              <a:lnSpc>
                <a:spcPct val="150000"/>
              </a:lnSpc>
              <a:buFont typeface="Arial" panose="020B0604020202020204" pitchFamily="34" charset="0"/>
              <a:buChar char="•"/>
            </a:pPr>
            <a:r>
              <a:rPr lang="en-US" sz="1600" kern="100" dirty="0">
                <a:latin typeface="Calibri" panose="020F0502020204030204" pitchFamily="34" charset="0"/>
                <a:cs typeface="Times New Roman" panose="02020603050405020304" pitchFamily="18" charset="0"/>
              </a:rPr>
              <a:t>Please see the companion .do files for full details of these examples</a:t>
            </a:r>
          </a:p>
        </p:txBody>
      </p:sp>
      <p:sp>
        <p:nvSpPr>
          <p:cNvPr id="4" name="Slide Number Placeholder 3">
            <a:extLst>
              <a:ext uri="{FF2B5EF4-FFF2-40B4-BE49-F238E27FC236}">
                <a16:creationId xmlns:a16="http://schemas.microsoft.com/office/drawing/2014/main" id="{EF9CE4B8-D98C-C8D2-0C6E-8411DE220E7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14</a:t>
            </a:fld>
            <a:endParaRPr lang="en"/>
          </a:p>
        </p:txBody>
      </p:sp>
    </p:spTree>
    <p:extLst>
      <p:ext uri="{BB962C8B-B14F-4D97-AF65-F5344CB8AC3E}">
        <p14:creationId xmlns:p14="http://schemas.microsoft.com/office/powerpoint/2010/main" val="10755926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5A0A96-BFBD-EAE6-7A21-C33E0A90F1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E51CA69-FE58-5F36-3E66-8365E0E9FD7C}"/>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Table 2 – </a:t>
            </a:r>
            <a:r>
              <a:rPr lang="en-US" sz="2800" b="1" i="0" u="none" strike="noStrike" dirty="0">
                <a:solidFill>
                  <a:srgbClr val="073073"/>
                </a:solidFill>
                <a:effectLst/>
                <a:latin typeface="Courier New" panose="02070309020205020404" pitchFamily="49" charset="0"/>
                <a:cs typeface="Courier New" panose="02070309020205020404" pitchFamily="49" charset="0"/>
              </a:rPr>
              <a:t>local, postfile </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9A2EDC5D-12FF-C035-BFAF-71095684CEA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15</a:t>
            </a:fld>
            <a:endParaRPr lang="en"/>
          </a:p>
        </p:txBody>
      </p:sp>
      <p:pic>
        <p:nvPicPr>
          <p:cNvPr id="5" name="Picture 4">
            <a:extLst>
              <a:ext uri="{FF2B5EF4-FFF2-40B4-BE49-F238E27FC236}">
                <a16:creationId xmlns:a16="http://schemas.microsoft.com/office/drawing/2014/main" id="{854E7B68-07C0-065B-A536-DDDA4825DDED}"/>
              </a:ext>
            </a:extLst>
          </p:cNvPr>
          <p:cNvPicPr>
            <a:picLocks noChangeAspect="1"/>
          </p:cNvPicPr>
          <p:nvPr/>
        </p:nvPicPr>
        <p:blipFill>
          <a:blip r:embed="rId3"/>
          <a:srcRect b="27832"/>
          <a:stretch/>
        </p:blipFill>
        <p:spPr>
          <a:xfrm>
            <a:off x="28370" y="1305441"/>
            <a:ext cx="5048949" cy="2984432"/>
          </a:xfrm>
          <a:prstGeom prst="rect">
            <a:avLst/>
          </a:prstGeom>
        </p:spPr>
      </p:pic>
      <p:pic>
        <p:nvPicPr>
          <p:cNvPr id="6" name="Picture 5">
            <a:extLst>
              <a:ext uri="{FF2B5EF4-FFF2-40B4-BE49-F238E27FC236}">
                <a16:creationId xmlns:a16="http://schemas.microsoft.com/office/drawing/2014/main" id="{6CB4A4E1-2048-CECF-E5B2-9CF3D868D7EE}"/>
              </a:ext>
            </a:extLst>
          </p:cNvPr>
          <p:cNvPicPr>
            <a:picLocks noChangeAspect="1"/>
          </p:cNvPicPr>
          <p:nvPr/>
        </p:nvPicPr>
        <p:blipFill>
          <a:blip r:embed="rId4"/>
          <a:stretch>
            <a:fillRect/>
          </a:stretch>
        </p:blipFill>
        <p:spPr>
          <a:xfrm>
            <a:off x="5510369" y="1017725"/>
            <a:ext cx="3510789" cy="3336556"/>
          </a:xfrm>
          <a:prstGeom prst="rect">
            <a:avLst/>
          </a:prstGeom>
        </p:spPr>
      </p:pic>
      <p:sp>
        <p:nvSpPr>
          <p:cNvPr id="7" name="Arrow: Right 6">
            <a:extLst>
              <a:ext uri="{FF2B5EF4-FFF2-40B4-BE49-F238E27FC236}">
                <a16:creationId xmlns:a16="http://schemas.microsoft.com/office/drawing/2014/main" id="{C4F17311-6280-A150-6739-1A4A2017DE19}"/>
              </a:ext>
            </a:extLst>
          </p:cNvPr>
          <p:cNvSpPr/>
          <p:nvPr/>
        </p:nvSpPr>
        <p:spPr>
          <a:xfrm>
            <a:off x="4828796" y="3260863"/>
            <a:ext cx="657726" cy="291766"/>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340145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2DD16F-CBB7-76D9-0EB9-8F7902013D1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F20A5D-75C0-1BB2-646E-F05F994B31E7}"/>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Table 2 – </a:t>
            </a:r>
            <a:r>
              <a:rPr lang="en-US" sz="2800" b="1" i="0" u="none" strike="noStrike" dirty="0">
                <a:solidFill>
                  <a:srgbClr val="073073"/>
                </a:solidFill>
                <a:effectLst/>
                <a:latin typeface="Courier New" panose="02070309020205020404" pitchFamily="49" charset="0"/>
                <a:cs typeface="Courier New" panose="02070309020205020404" pitchFamily="49" charset="0"/>
              </a:rPr>
              <a:t>local, postfile</a:t>
            </a:r>
            <a:endParaRPr lang="en-US" dirty="0">
              <a:solidFill>
                <a:srgbClr val="073073"/>
              </a:solidFill>
            </a:endParaRPr>
          </a:p>
        </p:txBody>
      </p:sp>
      <p:sp>
        <p:nvSpPr>
          <p:cNvPr id="4" name="Slide Number Placeholder 3">
            <a:extLst>
              <a:ext uri="{FF2B5EF4-FFF2-40B4-BE49-F238E27FC236}">
                <a16:creationId xmlns:a16="http://schemas.microsoft.com/office/drawing/2014/main" id="{81A533ED-58F7-969C-51B4-4A504BC579C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16</a:t>
            </a:fld>
            <a:endParaRPr lang="en"/>
          </a:p>
        </p:txBody>
      </p:sp>
      <p:pic>
        <p:nvPicPr>
          <p:cNvPr id="5" name="Picture 4">
            <a:extLst>
              <a:ext uri="{FF2B5EF4-FFF2-40B4-BE49-F238E27FC236}">
                <a16:creationId xmlns:a16="http://schemas.microsoft.com/office/drawing/2014/main" id="{5A61065C-22AE-1D55-B42C-72DE208D1B2E}"/>
              </a:ext>
            </a:extLst>
          </p:cNvPr>
          <p:cNvPicPr>
            <a:picLocks noChangeAspect="1"/>
          </p:cNvPicPr>
          <p:nvPr/>
        </p:nvPicPr>
        <p:blipFill>
          <a:blip r:embed="rId3"/>
          <a:stretch>
            <a:fillRect/>
          </a:stretch>
        </p:blipFill>
        <p:spPr>
          <a:xfrm>
            <a:off x="1402080" y="1041359"/>
            <a:ext cx="6403479" cy="3621858"/>
          </a:xfrm>
          <a:prstGeom prst="rect">
            <a:avLst/>
          </a:prstGeom>
        </p:spPr>
      </p:pic>
    </p:spTree>
    <p:extLst>
      <p:ext uri="{BB962C8B-B14F-4D97-AF65-F5344CB8AC3E}">
        <p14:creationId xmlns:p14="http://schemas.microsoft.com/office/powerpoint/2010/main" val="29734152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82ED5-B79E-000D-FF05-71D6E84280EF}"/>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Table 2 – </a:t>
            </a:r>
            <a:r>
              <a:rPr lang="en-US" sz="2800" b="1" i="0" u="none" strike="noStrike" dirty="0">
                <a:solidFill>
                  <a:srgbClr val="073073"/>
                </a:solidFill>
                <a:effectLst/>
                <a:latin typeface="Courier New" panose="02070309020205020404" pitchFamily="49" charset="0"/>
                <a:cs typeface="Courier New" panose="02070309020205020404" pitchFamily="49" charset="0"/>
              </a:rPr>
              <a:t>local, postfile</a:t>
            </a:r>
            <a:endParaRPr lang="en-US" dirty="0"/>
          </a:p>
        </p:txBody>
      </p:sp>
      <p:sp>
        <p:nvSpPr>
          <p:cNvPr id="4" name="Slide Number Placeholder 3">
            <a:extLst>
              <a:ext uri="{FF2B5EF4-FFF2-40B4-BE49-F238E27FC236}">
                <a16:creationId xmlns:a16="http://schemas.microsoft.com/office/drawing/2014/main" id="{A6BEE3AE-980C-BF1C-00E0-A7462F2D138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17</a:t>
            </a:fld>
            <a:endParaRPr lang="en"/>
          </a:p>
        </p:txBody>
      </p:sp>
      <p:pic>
        <p:nvPicPr>
          <p:cNvPr id="6" name="Picture 5">
            <a:extLst>
              <a:ext uri="{FF2B5EF4-FFF2-40B4-BE49-F238E27FC236}">
                <a16:creationId xmlns:a16="http://schemas.microsoft.com/office/drawing/2014/main" id="{26F21CC7-2F7D-0843-11B4-AD25F67AAA16}"/>
              </a:ext>
            </a:extLst>
          </p:cNvPr>
          <p:cNvPicPr>
            <a:picLocks noChangeAspect="1"/>
          </p:cNvPicPr>
          <p:nvPr/>
        </p:nvPicPr>
        <p:blipFill>
          <a:blip r:embed="rId2"/>
          <a:stretch>
            <a:fillRect/>
          </a:stretch>
        </p:blipFill>
        <p:spPr>
          <a:xfrm>
            <a:off x="796932" y="1296492"/>
            <a:ext cx="7550136" cy="3087957"/>
          </a:xfrm>
          <a:prstGeom prst="rect">
            <a:avLst/>
          </a:prstGeom>
        </p:spPr>
      </p:pic>
    </p:spTree>
    <p:extLst>
      <p:ext uri="{BB962C8B-B14F-4D97-AF65-F5344CB8AC3E}">
        <p14:creationId xmlns:p14="http://schemas.microsoft.com/office/powerpoint/2010/main" val="38444007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ADD116-0F42-BBC0-0828-597268FE9BF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36F0D9-A18A-7968-CF19-AD539F0DD1FF}"/>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Table 2 – </a:t>
            </a:r>
            <a:r>
              <a:rPr lang="en-US" sz="2800" b="1" i="0" u="none" strike="noStrike" dirty="0">
                <a:solidFill>
                  <a:srgbClr val="073073"/>
                </a:solidFill>
                <a:effectLst/>
                <a:latin typeface="Courier New" panose="02070309020205020404" pitchFamily="49" charset="0"/>
                <a:cs typeface="Courier New" panose="02070309020205020404" pitchFamily="49" charset="0"/>
              </a:rPr>
              <a:t>local, postfile</a:t>
            </a:r>
            <a:endParaRPr lang="en-US" dirty="0">
              <a:solidFill>
                <a:srgbClr val="073073"/>
              </a:solidFill>
            </a:endParaRPr>
          </a:p>
        </p:txBody>
      </p:sp>
      <p:sp>
        <p:nvSpPr>
          <p:cNvPr id="4" name="Slide Number Placeholder 3">
            <a:extLst>
              <a:ext uri="{FF2B5EF4-FFF2-40B4-BE49-F238E27FC236}">
                <a16:creationId xmlns:a16="http://schemas.microsoft.com/office/drawing/2014/main" id="{C2FBCE93-654D-30FF-9304-D2A613FAACE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18</a:t>
            </a:fld>
            <a:endParaRPr lang="en"/>
          </a:p>
        </p:txBody>
      </p:sp>
      <p:pic>
        <p:nvPicPr>
          <p:cNvPr id="5" name="Picture 4">
            <a:extLst>
              <a:ext uri="{FF2B5EF4-FFF2-40B4-BE49-F238E27FC236}">
                <a16:creationId xmlns:a16="http://schemas.microsoft.com/office/drawing/2014/main" id="{D90E3882-840B-1D8F-2A64-7E04D71BFAF4}"/>
              </a:ext>
            </a:extLst>
          </p:cNvPr>
          <p:cNvPicPr>
            <a:picLocks noChangeAspect="1"/>
          </p:cNvPicPr>
          <p:nvPr/>
        </p:nvPicPr>
        <p:blipFill>
          <a:blip r:embed="rId3"/>
          <a:stretch>
            <a:fillRect/>
          </a:stretch>
        </p:blipFill>
        <p:spPr>
          <a:xfrm>
            <a:off x="4229100" y="1008262"/>
            <a:ext cx="4838700" cy="3574213"/>
          </a:xfrm>
          <a:prstGeom prst="rect">
            <a:avLst/>
          </a:prstGeom>
        </p:spPr>
      </p:pic>
      <p:pic>
        <p:nvPicPr>
          <p:cNvPr id="7" name="Picture 6">
            <a:extLst>
              <a:ext uri="{FF2B5EF4-FFF2-40B4-BE49-F238E27FC236}">
                <a16:creationId xmlns:a16="http://schemas.microsoft.com/office/drawing/2014/main" id="{6D5CB05B-C838-0625-E944-39F8766C4A59}"/>
              </a:ext>
            </a:extLst>
          </p:cNvPr>
          <p:cNvPicPr>
            <a:picLocks noChangeAspect="1"/>
          </p:cNvPicPr>
          <p:nvPr/>
        </p:nvPicPr>
        <p:blipFill>
          <a:blip r:embed="rId4"/>
          <a:stretch>
            <a:fillRect/>
          </a:stretch>
        </p:blipFill>
        <p:spPr>
          <a:xfrm>
            <a:off x="76200" y="1017725"/>
            <a:ext cx="3756660" cy="3555287"/>
          </a:xfrm>
          <a:prstGeom prst="rect">
            <a:avLst/>
          </a:prstGeom>
        </p:spPr>
      </p:pic>
      <p:sp>
        <p:nvSpPr>
          <p:cNvPr id="8" name="Arrow: Right 7">
            <a:extLst>
              <a:ext uri="{FF2B5EF4-FFF2-40B4-BE49-F238E27FC236}">
                <a16:creationId xmlns:a16="http://schemas.microsoft.com/office/drawing/2014/main" id="{1B283AE6-23AA-14AC-6C13-40D22C4E954D}"/>
              </a:ext>
            </a:extLst>
          </p:cNvPr>
          <p:cNvSpPr/>
          <p:nvPr/>
        </p:nvSpPr>
        <p:spPr>
          <a:xfrm>
            <a:off x="3571374" y="4125775"/>
            <a:ext cx="657726" cy="291766"/>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61667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423AFD-9957-86D8-4110-E686FFE3758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3EFF8E2-98FC-0EE2-02E9-2581C599CCB6}"/>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Table 2 – </a:t>
            </a:r>
            <a:r>
              <a:rPr lang="en-US" sz="2800" b="1" i="0" u="none" strike="noStrike" dirty="0">
                <a:solidFill>
                  <a:srgbClr val="073073"/>
                </a:solidFill>
                <a:effectLst/>
                <a:latin typeface="Courier New" panose="02070309020205020404" pitchFamily="49" charset="0"/>
                <a:cs typeface="Courier New" panose="02070309020205020404" pitchFamily="49" charset="0"/>
              </a:rPr>
              <a:t>local, postfile</a:t>
            </a:r>
            <a:endParaRPr lang="en-US" dirty="0">
              <a:solidFill>
                <a:srgbClr val="073073"/>
              </a:solidFill>
            </a:endParaRPr>
          </a:p>
        </p:txBody>
      </p:sp>
      <p:sp>
        <p:nvSpPr>
          <p:cNvPr id="4" name="Slide Number Placeholder 3">
            <a:extLst>
              <a:ext uri="{FF2B5EF4-FFF2-40B4-BE49-F238E27FC236}">
                <a16:creationId xmlns:a16="http://schemas.microsoft.com/office/drawing/2014/main" id="{19719CA6-6B5D-C696-55EC-57AD16B2A88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19</a:t>
            </a:fld>
            <a:endParaRPr lang="en"/>
          </a:p>
        </p:txBody>
      </p:sp>
      <p:pic>
        <p:nvPicPr>
          <p:cNvPr id="5" name="Picture 4">
            <a:extLst>
              <a:ext uri="{FF2B5EF4-FFF2-40B4-BE49-F238E27FC236}">
                <a16:creationId xmlns:a16="http://schemas.microsoft.com/office/drawing/2014/main" id="{52802140-3152-7AC3-F852-6E741F62D41F}"/>
              </a:ext>
            </a:extLst>
          </p:cNvPr>
          <p:cNvPicPr>
            <a:picLocks noChangeAspect="1"/>
          </p:cNvPicPr>
          <p:nvPr/>
        </p:nvPicPr>
        <p:blipFill>
          <a:blip r:embed="rId3"/>
          <a:stretch>
            <a:fillRect/>
          </a:stretch>
        </p:blipFill>
        <p:spPr>
          <a:xfrm>
            <a:off x="219645" y="1242060"/>
            <a:ext cx="4352355" cy="2973996"/>
          </a:xfrm>
          <a:prstGeom prst="rect">
            <a:avLst/>
          </a:prstGeom>
        </p:spPr>
      </p:pic>
      <p:pic>
        <p:nvPicPr>
          <p:cNvPr id="7" name="Picture 6">
            <a:extLst>
              <a:ext uri="{FF2B5EF4-FFF2-40B4-BE49-F238E27FC236}">
                <a16:creationId xmlns:a16="http://schemas.microsoft.com/office/drawing/2014/main" id="{CA5FFE99-6380-169F-18E4-D502CAFD0F92}"/>
              </a:ext>
            </a:extLst>
          </p:cNvPr>
          <p:cNvPicPr>
            <a:picLocks noChangeAspect="1"/>
          </p:cNvPicPr>
          <p:nvPr/>
        </p:nvPicPr>
        <p:blipFill>
          <a:blip r:embed="rId4"/>
          <a:stretch>
            <a:fillRect/>
          </a:stretch>
        </p:blipFill>
        <p:spPr>
          <a:xfrm>
            <a:off x="5110642" y="1074420"/>
            <a:ext cx="3361816" cy="3194976"/>
          </a:xfrm>
          <a:prstGeom prst="rect">
            <a:avLst/>
          </a:prstGeom>
        </p:spPr>
      </p:pic>
      <p:sp>
        <p:nvSpPr>
          <p:cNvPr id="8" name="Arrow: Right 7">
            <a:extLst>
              <a:ext uri="{FF2B5EF4-FFF2-40B4-BE49-F238E27FC236}">
                <a16:creationId xmlns:a16="http://schemas.microsoft.com/office/drawing/2014/main" id="{A01A05FD-8B28-FD03-1655-051C0556D15E}"/>
              </a:ext>
            </a:extLst>
          </p:cNvPr>
          <p:cNvSpPr/>
          <p:nvPr/>
        </p:nvSpPr>
        <p:spPr>
          <a:xfrm>
            <a:off x="4243137" y="3755557"/>
            <a:ext cx="657726" cy="291766"/>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3513105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4775E-B594-C19E-444C-2C3CB74B78AF}"/>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About SABER</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3" name="Text Placeholder 2">
            <a:extLst>
              <a:ext uri="{FF2B5EF4-FFF2-40B4-BE49-F238E27FC236}">
                <a16:creationId xmlns:a16="http://schemas.microsoft.com/office/drawing/2014/main" id="{AC61ED27-30DD-9030-FD92-DECA0BB9DF3B}"/>
              </a:ext>
            </a:extLst>
          </p:cNvPr>
          <p:cNvSpPr>
            <a:spLocks noGrp="1"/>
          </p:cNvSpPr>
          <p:nvPr>
            <p:ph type="body" idx="1"/>
          </p:nvPr>
        </p:nvSpPr>
        <p:spPr/>
        <p:txBody>
          <a:bodyPr>
            <a:normAutofit/>
          </a:bodyPr>
          <a:lstStyle/>
          <a:p>
            <a:pPr marL="0" rtl="0" fontAlgn="base">
              <a:lnSpc>
                <a:spcPct val="150000"/>
              </a:lnSpc>
              <a:buFont typeface="Arial" panose="020B0604020202020204" pitchFamily="34" charset="0"/>
              <a:buChar char="•"/>
            </a:pPr>
            <a:r>
              <a:rPr lang="en-US" sz="1600" kern="100" dirty="0">
                <a:effectLst/>
                <a:latin typeface="Calibri" panose="020F0502020204030204" pitchFamily="34" charset="0"/>
                <a:ea typeface="Times New Roman" panose="02020603050405020304" pitchFamily="18" charset="0"/>
                <a:cs typeface="Times New Roman" panose="02020603050405020304" pitchFamily="18" charset="0"/>
              </a:rPr>
              <a:t>The Statistical Analysis of Biomedical and Education Research Group (SABER) unit </a:t>
            </a:r>
            <a:endParaRPr lang="en-US" sz="1600" b="0" i="0" u="none" strike="noStrike" dirty="0">
              <a:effectLst/>
              <a:latin typeface="Calibri" panose="020F0502020204030204" pitchFamily="34" charset="0"/>
              <a:cs typeface="Calibri" panose="020F0502020204030204" pitchFamily="34" charset="0"/>
            </a:endParaRPr>
          </a:p>
          <a:p>
            <a:pPr marL="0" rtl="0" fontAlgn="base">
              <a:lnSpc>
                <a:spcPct val="150000"/>
              </a:lnSpc>
              <a:buFont typeface="Arial" panose="020B0604020202020204" pitchFamily="34" charset="0"/>
              <a:buChar char="•"/>
            </a:pPr>
            <a:r>
              <a:rPr lang="en-US" sz="1600" b="0" i="0" u="none" strike="noStrike" dirty="0">
                <a:effectLst/>
                <a:latin typeface="Calibri" panose="020F0502020204030204" pitchFamily="34" charset="0"/>
                <a:cs typeface="Calibri" panose="020F0502020204030204" pitchFamily="34" charset="0"/>
              </a:rPr>
              <a:t>House in </a:t>
            </a:r>
            <a:r>
              <a:rPr lang="en-US" sz="1600" i="0" u="none" strike="noStrike" dirty="0">
                <a:effectLst/>
                <a:latin typeface="Calibri" panose="020F0502020204030204" pitchFamily="34" charset="0"/>
                <a:cs typeface="Calibri" panose="020F0502020204030204" pitchFamily="34" charset="0"/>
              </a:rPr>
              <a:t>School of Public Health (SPH) Biostatistics Department at the University of Michigan </a:t>
            </a:r>
          </a:p>
          <a:p>
            <a:pPr marL="0" rtl="0" fontAlgn="base">
              <a:lnSpc>
                <a:spcPct val="150000"/>
              </a:lnSpc>
              <a:buFont typeface="Arial" panose="020B0604020202020204" pitchFamily="34" charset="0"/>
              <a:buChar char="•"/>
            </a:pPr>
            <a:r>
              <a:rPr lang="en-US" sz="1600" kern="100" dirty="0">
                <a:effectLst/>
                <a:latin typeface="Calibri" panose="020F0502020204030204" pitchFamily="34" charset="0"/>
                <a:ea typeface="Times New Roman" panose="02020603050405020304" pitchFamily="18" charset="0"/>
                <a:cs typeface="Times New Roman" panose="02020603050405020304" pitchFamily="18" charset="0"/>
              </a:rPr>
              <a:t>Provides expertise in the design, conduct, and analysis of </a:t>
            </a:r>
          </a:p>
          <a:p>
            <a:pPr marL="914400" lvl="2" fontAlgn="base">
              <a:lnSpc>
                <a:spcPct val="150000"/>
              </a:lnSpc>
              <a:buFont typeface="Arial" panose="020B0604020202020204" pitchFamily="34" charset="0"/>
              <a:buChar char="•"/>
            </a:pPr>
            <a:r>
              <a:rPr lang="en-US" kern="100" dirty="0">
                <a:latin typeface="Calibri" panose="020F0502020204030204" pitchFamily="34" charset="0"/>
                <a:ea typeface="Times New Roman" panose="02020603050405020304" pitchFamily="18" charset="0"/>
                <a:cs typeface="Times New Roman" panose="02020603050405020304" pitchFamily="18" charset="0"/>
              </a:rPr>
              <a:t>M</a:t>
            </a:r>
            <a:r>
              <a:rPr lang="en-US" kern="100" dirty="0">
                <a:effectLst/>
                <a:latin typeface="Calibri" panose="020F0502020204030204" pitchFamily="34" charset="0"/>
                <a:ea typeface="Times New Roman" panose="02020603050405020304" pitchFamily="18" charset="0"/>
                <a:cs typeface="Times New Roman" panose="02020603050405020304" pitchFamily="18" charset="0"/>
              </a:rPr>
              <a:t>ulti-center clinical trials</a:t>
            </a:r>
          </a:p>
          <a:p>
            <a:pPr marL="914400" lvl="2" fontAlgn="base">
              <a:lnSpc>
                <a:spcPct val="150000"/>
              </a:lnSpc>
              <a:buFont typeface="Arial" panose="020B0604020202020204" pitchFamily="34" charset="0"/>
              <a:buChar char="•"/>
            </a:pPr>
            <a:r>
              <a:rPr lang="en-US" kern="100" dirty="0">
                <a:latin typeface="Calibri" panose="020F0502020204030204" pitchFamily="34" charset="0"/>
                <a:ea typeface="Times New Roman" panose="02020603050405020304" pitchFamily="18" charset="0"/>
                <a:cs typeface="Times New Roman" panose="02020603050405020304" pitchFamily="18" charset="0"/>
              </a:rPr>
              <a:t>C</a:t>
            </a:r>
            <a:r>
              <a:rPr lang="en-US" kern="100" dirty="0">
                <a:effectLst/>
                <a:latin typeface="Calibri" panose="020F0502020204030204" pitchFamily="34" charset="0"/>
                <a:ea typeface="Times New Roman" panose="02020603050405020304" pitchFamily="18" charset="0"/>
                <a:cs typeface="Times New Roman" panose="02020603050405020304" pitchFamily="18" charset="0"/>
              </a:rPr>
              <a:t>ohort studies	</a:t>
            </a:r>
          </a:p>
          <a:p>
            <a:pPr marL="914400" lvl="2" fontAlgn="base">
              <a:lnSpc>
                <a:spcPct val="150000"/>
              </a:lnSpc>
              <a:buFont typeface="Arial" panose="020B0604020202020204" pitchFamily="34" charset="0"/>
              <a:buChar char="•"/>
            </a:pPr>
            <a:r>
              <a:rPr lang="en-US" kern="100" dirty="0">
                <a:latin typeface="Calibri" panose="020F0502020204030204" pitchFamily="34" charset="0"/>
                <a:ea typeface="Times New Roman" panose="02020603050405020304" pitchFamily="18" charset="0"/>
                <a:cs typeface="Times New Roman" panose="02020603050405020304" pitchFamily="18" charset="0"/>
              </a:rPr>
              <a:t>R</a:t>
            </a:r>
            <a:r>
              <a:rPr lang="en-US" kern="100" dirty="0">
                <a:effectLst/>
                <a:latin typeface="Calibri" panose="020F0502020204030204" pitchFamily="34" charset="0"/>
                <a:ea typeface="Times New Roman" panose="02020603050405020304" pitchFamily="18" charset="0"/>
                <a:cs typeface="Times New Roman" panose="02020603050405020304" pitchFamily="18" charset="0"/>
              </a:rPr>
              <a:t>egistries</a:t>
            </a:r>
          </a:p>
          <a:p>
            <a:pPr marL="0" rtl="0" fontAlgn="base">
              <a:lnSpc>
                <a:spcPct val="150000"/>
              </a:lnSpc>
              <a:buFont typeface="Arial" panose="020B0604020202020204" pitchFamily="34" charset="0"/>
              <a:buChar char="•"/>
            </a:pPr>
            <a:r>
              <a:rPr lang="en-US" sz="1600" b="0" i="0" u="none" strike="noStrike" dirty="0">
                <a:effectLst/>
                <a:latin typeface="Calibri" panose="020F0502020204030204" pitchFamily="34" charset="0"/>
                <a:cs typeface="Calibri" panose="020F0502020204030204" pitchFamily="34" charset="0"/>
              </a:rPr>
              <a:t>Primarily NIH-sponsored with some foundation and industry funding</a:t>
            </a:r>
          </a:p>
          <a:p>
            <a:pPr marL="0" fontAlgn="base">
              <a:lnSpc>
                <a:spcPct val="150000"/>
              </a:lnSpc>
              <a:buFont typeface="Arial" panose="020B0604020202020204" pitchFamily="34" charset="0"/>
              <a:buChar char="•"/>
            </a:pPr>
            <a:r>
              <a:rPr lang="en-US" sz="1600" kern="100" dirty="0">
                <a:latin typeface="Calibri" panose="020F0502020204030204" pitchFamily="34" charset="0"/>
                <a:ea typeface="Times New Roman" panose="02020603050405020304" pitchFamily="18" charset="0"/>
                <a:cs typeface="Times New Roman" panose="02020603050405020304" pitchFamily="18" charset="0"/>
              </a:rPr>
              <a:t>An a</a:t>
            </a:r>
            <a:r>
              <a:rPr lang="en-US" sz="1600" kern="100" dirty="0">
                <a:effectLst/>
                <a:latin typeface="Calibri" panose="020F0502020204030204" pitchFamily="34" charset="0"/>
                <a:ea typeface="Times New Roman" panose="02020603050405020304" pitchFamily="18" charset="0"/>
                <a:cs typeface="Times New Roman" panose="02020603050405020304" pitchFamily="18" charset="0"/>
              </a:rPr>
              <a:t>cademic data coordinating center (DCC) </a:t>
            </a:r>
            <a:endParaRPr lang="en-US" sz="1600" b="0" i="0" u="none" strike="noStrike" dirty="0">
              <a:effectLst/>
              <a:latin typeface="Calibri" panose="020F0502020204030204" pitchFamily="34" charset="0"/>
              <a:cs typeface="Calibri" panose="020F0502020204030204" pitchFamily="34" charset="0"/>
            </a:endParaRPr>
          </a:p>
          <a:p>
            <a:pPr marL="114300" indent="0">
              <a:buNone/>
            </a:pPr>
            <a:endParaRPr lang="en-US" dirty="0"/>
          </a:p>
        </p:txBody>
      </p:sp>
      <p:sp>
        <p:nvSpPr>
          <p:cNvPr id="4" name="Slide Number Placeholder 3">
            <a:extLst>
              <a:ext uri="{FF2B5EF4-FFF2-40B4-BE49-F238E27FC236}">
                <a16:creationId xmlns:a16="http://schemas.microsoft.com/office/drawing/2014/main" id="{D5EBC97A-994D-8D24-1C89-F86FE22C85D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a:t>
            </a:fld>
            <a:endParaRPr lang="en"/>
          </a:p>
        </p:txBody>
      </p:sp>
    </p:spTree>
    <p:extLst>
      <p:ext uri="{BB962C8B-B14F-4D97-AF65-F5344CB8AC3E}">
        <p14:creationId xmlns:p14="http://schemas.microsoft.com/office/powerpoint/2010/main" val="29807855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37741-808B-B7FE-B3DC-DBAE225C8AA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6BAB7B-1026-59B7-7834-9143C437E8A9}"/>
              </a:ext>
            </a:extLst>
          </p:cNvPr>
          <p:cNvSpPr>
            <a:spLocks noGrp="1"/>
          </p:cNvSpPr>
          <p:nvPr>
            <p:ph type="title"/>
          </p:nvPr>
        </p:nvSpPr>
        <p:spPr/>
        <p:txBody>
          <a:bodyPr>
            <a:normAutofit fontScale="90000"/>
          </a:bodyPr>
          <a:lstStyle/>
          <a:p>
            <a:r>
              <a:rPr lang="en-US" dirty="0">
                <a:solidFill>
                  <a:srgbClr val="073073"/>
                </a:solidFill>
                <a:latin typeface="Calibri" panose="020F0502020204030204" pitchFamily="34" charset="0"/>
                <a:cs typeface="Calibri" panose="020F0502020204030204" pitchFamily="34" charset="0"/>
              </a:rPr>
              <a:t>Example </a:t>
            </a:r>
            <a:r>
              <a:rPr lang="en-US" dirty="0">
                <a:solidFill>
                  <a:srgbClr val="073073"/>
                </a:solidFill>
                <a:latin typeface="Courier New" panose="02070309020205020404" pitchFamily="49" charset="0"/>
                <a:cs typeface="Courier New" panose="02070309020205020404" pitchFamily="49" charset="0"/>
              </a:rPr>
              <a:t>putdocx</a:t>
            </a:r>
            <a:r>
              <a:rPr lang="en-US" dirty="0">
                <a:solidFill>
                  <a:srgbClr val="073073"/>
                </a:solidFill>
                <a:latin typeface="Calibri" panose="020F0502020204030204" pitchFamily="34" charset="0"/>
                <a:cs typeface="Calibri" panose="020F0502020204030204" pitchFamily="34" charset="0"/>
              </a:rPr>
              <a:t> Commands</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3" name="Text Placeholder 2">
            <a:extLst>
              <a:ext uri="{FF2B5EF4-FFF2-40B4-BE49-F238E27FC236}">
                <a16:creationId xmlns:a16="http://schemas.microsoft.com/office/drawing/2014/main" id="{CF5527E4-3C8A-426C-5620-CDDA2FC2463D}"/>
              </a:ext>
            </a:extLst>
          </p:cNvPr>
          <p:cNvSpPr>
            <a:spLocks noGrp="1"/>
          </p:cNvSpPr>
          <p:nvPr>
            <p:ph type="body" idx="1"/>
          </p:nvPr>
        </p:nvSpPr>
        <p:spPr/>
        <p:txBody>
          <a:bodyPr>
            <a:normAutofit/>
          </a:bodyPr>
          <a:lstStyle/>
          <a:p>
            <a:pPr marL="285750" indent="-285750">
              <a:buFont typeface="Arial" panose="020B0604020202020204" pitchFamily="34" charset="0"/>
              <a:buChar char="•"/>
            </a:pPr>
            <a:r>
              <a:rPr lang="en-US" sz="1600" b="1" dirty="0">
                <a:latin typeface="Courier New" panose="02070309020205020404" pitchFamily="49" charset="0"/>
                <a:cs typeface="Courier New" panose="02070309020205020404" pitchFamily="49" charset="0"/>
              </a:rPr>
              <a:t>putdocx clear </a:t>
            </a:r>
            <a:r>
              <a:rPr lang="en-US" sz="1600" b="1" dirty="0">
                <a:latin typeface="Calibri" panose="020F0502020204030204" pitchFamily="34" charset="0"/>
                <a:cs typeface="Calibri" panose="020F0502020204030204" pitchFamily="34" charset="0"/>
                <a:sym typeface="Wingdings" panose="05000000000000000000" pitchFamily="2" charset="2"/>
              </a:rPr>
              <a:t> </a:t>
            </a:r>
            <a:r>
              <a:rPr lang="en-US" sz="1600" dirty="0">
                <a:latin typeface="Calibri" panose="020F0502020204030204" pitchFamily="34" charset="0"/>
                <a:cs typeface="Calibri" panose="020F0502020204030204" pitchFamily="34" charset="0"/>
              </a:rPr>
              <a:t>Close without saving</a:t>
            </a:r>
          </a:p>
          <a:p>
            <a:pPr marL="285750" indent="-285750">
              <a:buFont typeface="Arial" panose="020B0604020202020204" pitchFamily="34" charset="0"/>
              <a:buChar char="•"/>
            </a:pPr>
            <a:r>
              <a:rPr lang="en-US" sz="1600" b="1" dirty="0">
                <a:latin typeface="Courier New" panose="02070309020205020404" pitchFamily="49" charset="0"/>
                <a:cs typeface="Courier New" panose="02070309020205020404" pitchFamily="49" charset="0"/>
              </a:rPr>
              <a:t>putdocx begin </a:t>
            </a:r>
            <a:r>
              <a:rPr lang="en-US" sz="1600" b="1" dirty="0">
                <a:latin typeface="Calibri" panose="020F0502020204030204" pitchFamily="34" charset="0"/>
                <a:cs typeface="Calibri" panose="020F0502020204030204" pitchFamily="34" charset="0"/>
                <a:sym typeface="Wingdings" panose="05000000000000000000" pitchFamily="2" charset="2"/>
              </a:rPr>
              <a:t> </a:t>
            </a:r>
            <a:r>
              <a:rPr lang="en-US" sz="1600" dirty="0">
                <a:latin typeface="Calibri" panose="020F0502020204030204" pitchFamily="34" charset="0"/>
                <a:cs typeface="Calibri" panose="020F0502020204030204" pitchFamily="34" charset="0"/>
              </a:rPr>
              <a:t>Create document for export</a:t>
            </a:r>
          </a:p>
          <a:p>
            <a:pPr marL="285750" indent="-285750">
              <a:buFont typeface="Arial" panose="020B0604020202020204" pitchFamily="34" charset="0"/>
              <a:buChar char="•"/>
            </a:pPr>
            <a:r>
              <a:rPr lang="en-US" sz="1600" b="1" dirty="0">
                <a:latin typeface="Courier New" panose="02070309020205020404" pitchFamily="49" charset="0"/>
                <a:cs typeface="Courier New" panose="02070309020205020404" pitchFamily="49" charset="0"/>
              </a:rPr>
              <a:t>putdocx save </a:t>
            </a:r>
            <a:r>
              <a:rPr lang="en-US" sz="1600" b="1" dirty="0">
                <a:latin typeface="Calibri" panose="020F0502020204030204" pitchFamily="34" charset="0"/>
                <a:cs typeface="Calibri" panose="020F0502020204030204" pitchFamily="34" charset="0"/>
                <a:sym typeface="Wingdings" panose="05000000000000000000" pitchFamily="2" charset="2"/>
              </a:rPr>
              <a:t> </a:t>
            </a:r>
            <a:r>
              <a:rPr lang="en-US" sz="1600" dirty="0">
                <a:latin typeface="Calibri" panose="020F0502020204030204" pitchFamily="34" charset="0"/>
                <a:cs typeface="Calibri" panose="020F0502020204030204" pitchFamily="34" charset="0"/>
              </a:rPr>
              <a:t>Close and save document</a:t>
            </a:r>
          </a:p>
          <a:p>
            <a:pPr marL="285750" indent="-285750">
              <a:buFont typeface="Arial" panose="020B0604020202020204" pitchFamily="34" charset="0"/>
              <a:buChar char="•"/>
            </a:pPr>
            <a:r>
              <a:rPr lang="en-US" sz="1600" b="1" dirty="0">
                <a:latin typeface="Courier New" panose="02070309020205020404" pitchFamily="49" charset="0"/>
                <a:cs typeface="Courier New" panose="02070309020205020404" pitchFamily="49" charset="0"/>
              </a:rPr>
              <a:t>putdocx paragraph </a:t>
            </a:r>
            <a:r>
              <a:rPr lang="en-US" sz="1600" b="1" dirty="0">
                <a:latin typeface="Calibri" panose="020F0502020204030204" pitchFamily="34" charset="0"/>
                <a:cs typeface="Calibri" panose="020F0502020204030204" pitchFamily="34" charset="0"/>
                <a:sym typeface="Wingdings" panose="05000000000000000000" pitchFamily="2" charset="2"/>
              </a:rPr>
              <a:t> </a:t>
            </a:r>
            <a:r>
              <a:rPr lang="en-US" sz="1600" dirty="0">
                <a:latin typeface="Calibri" panose="020F0502020204030204" pitchFamily="34" charset="0"/>
                <a:cs typeface="Calibri" panose="020F0502020204030204" pitchFamily="34" charset="0"/>
              </a:rPr>
              <a:t>Add paragraph to document</a:t>
            </a:r>
          </a:p>
          <a:p>
            <a:pPr marL="285750" indent="-285750">
              <a:buFont typeface="Arial" panose="020B0604020202020204" pitchFamily="34" charset="0"/>
              <a:buChar char="•"/>
            </a:pPr>
            <a:r>
              <a:rPr lang="en-US" sz="1600" b="1" dirty="0">
                <a:latin typeface="Courier New" panose="02070309020205020404" pitchFamily="49" charset="0"/>
                <a:cs typeface="Courier New" panose="02070309020205020404" pitchFamily="49" charset="0"/>
              </a:rPr>
              <a:t>putdocx text </a:t>
            </a:r>
            <a:r>
              <a:rPr lang="en-US" sz="1600" b="1" dirty="0">
                <a:latin typeface="Calibri" panose="020F0502020204030204" pitchFamily="34" charset="0"/>
                <a:cs typeface="Calibri" panose="020F0502020204030204" pitchFamily="34" charset="0"/>
                <a:sym typeface="Wingdings" panose="05000000000000000000" pitchFamily="2" charset="2"/>
              </a:rPr>
              <a:t> </a:t>
            </a:r>
            <a:r>
              <a:rPr lang="en-US" sz="1600" dirty="0">
                <a:latin typeface="Calibri" panose="020F0502020204030204" pitchFamily="34" charset="0"/>
                <a:cs typeface="Calibri" panose="020F0502020204030204" pitchFamily="34" charset="0"/>
              </a:rPr>
              <a:t>Add text to paragraph</a:t>
            </a:r>
          </a:p>
          <a:p>
            <a:pPr marL="285750" indent="-285750">
              <a:buFont typeface="Arial" panose="020B0604020202020204" pitchFamily="34" charset="0"/>
              <a:buChar char="•"/>
            </a:pPr>
            <a:r>
              <a:rPr lang="en-US" sz="1600" b="1" dirty="0">
                <a:latin typeface="Courier New" panose="02070309020205020404" pitchFamily="49" charset="0"/>
                <a:cs typeface="Courier New" panose="02070309020205020404" pitchFamily="49" charset="0"/>
              </a:rPr>
              <a:t>putdocx image </a:t>
            </a:r>
            <a:r>
              <a:rPr lang="en-US" sz="1600" b="1" dirty="0">
                <a:latin typeface="Calibri" panose="020F0502020204030204" pitchFamily="34" charset="0"/>
                <a:cs typeface="Calibri" panose="020F0502020204030204" pitchFamily="34" charset="0"/>
                <a:sym typeface="Wingdings" panose="05000000000000000000" pitchFamily="2" charset="2"/>
              </a:rPr>
              <a:t> </a:t>
            </a:r>
            <a:r>
              <a:rPr lang="en-US" sz="1600" dirty="0">
                <a:latin typeface="Calibri" panose="020F0502020204030204" pitchFamily="34" charset="0"/>
                <a:cs typeface="Calibri" panose="020F0502020204030204" pitchFamily="34" charset="0"/>
              </a:rPr>
              <a:t>Add image to paragraph</a:t>
            </a:r>
          </a:p>
          <a:p>
            <a:pPr marL="285750" indent="-285750">
              <a:buFont typeface="Arial" panose="020B0604020202020204" pitchFamily="34" charset="0"/>
              <a:buChar char="•"/>
            </a:pPr>
            <a:r>
              <a:rPr lang="en-US" sz="1600" b="1" dirty="0">
                <a:latin typeface="Courier New" panose="02070309020205020404" pitchFamily="49" charset="0"/>
                <a:cs typeface="Courier New" panose="02070309020205020404" pitchFamily="49" charset="0"/>
              </a:rPr>
              <a:t>putdocx table </a:t>
            </a:r>
            <a:r>
              <a:rPr lang="en-US" sz="1600" b="1" dirty="0">
                <a:latin typeface="Calibri" panose="020F0502020204030204" pitchFamily="34" charset="0"/>
                <a:cs typeface="Calibri" panose="020F0502020204030204" pitchFamily="34" charset="0"/>
                <a:sym typeface="Wingdings" panose="05000000000000000000" pitchFamily="2" charset="2"/>
              </a:rPr>
              <a:t> </a:t>
            </a:r>
            <a:r>
              <a:rPr lang="en-US" sz="1600" dirty="0">
                <a:latin typeface="Calibri" panose="020F0502020204030204" pitchFamily="34" charset="0"/>
                <a:cs typeface="Calibri" panose="020F0502020204030204" pitchFamily="34" charset="0"/>
              </a:rPr>
              <a:t>Add table to document</a:t>
            </a:r>
          </a:p>
          <a:p>
            <a:pPr marL="285750" indent="-285750">
              <a:buFont typeface="Arial" panose="020B0604020202020204" pitchFamily="34" charset="0"/>
              <a:buChar char="•"/>
            </a:pPr>
            <a:r>
              <a:rPr lang="en-US" sz="1600" b="1" dirty="0">
                <a:latin typeface="Courier New" panose="02070309020205020404" pitchFamily="49" charset="0"/>
                <a:cs typeface="Courier New" panose="02070309020205020404" pitchFamily="49" charset="0"/>
              </a:rPr>
              <a:t>putdocx pagebreak </a:t>
            </a:r>
            <a:r>
              <a:rPr lang="en-US" sz="1600" b="1" dirty="0">
                <a:latin typeface="Calibri" panose="020F0502020204030204" pitchFamily="34" charset="0"/>
                <a:cs typeface="Calibri" panose="020F0502020204030204" pitchFamily="34" charset="0"/>
                <a:sym typeface="Wingdings" panose="05000000000000000000" pitchFamily="2" charset="2"/>
              </a:rPr>
              <a:t> </a:t>
            </a:r>
            <a:r>
              <a:rPr lang="en-US" sz="1600" dirty="0">
                <a:latin typeface="Calibri" panose="020F0502020204030204" pitchFamily="34" charset="0"/>
                <a:cs typeface="Calibri" panose="020F0502020204030204" pitchFamily="34" charset="0"/>
              </a:rPr>
              <a:t>Add page break to document</a:t>
            </a:r>
          </a:p>
        </p:txBody>
      </p:sp>
      <p:sp>
        <p:nvSpPr>
          <p:cNvPr id="4" name="Slide Number Placeholder 3">
            <a:extLst>
              <a:ext uri="{FF2B5EF4-FFF2-40B4-BE49-F238E27FC236}">
                <a16:creationId xmlns:a16="http://schemas.microsoft.com/office/drawing/2014/main" id="{8BD3D0E1-CE45-23BB-4D76-9D78A8C4E7C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20</a:t>
            </a:fld>
            <a:endParaRPr lang="en"/>
          </a:p>
        </p:txBody>
      </p:sp>
    </p:spTree>
    <p:extLst>
      <p:ext uri="{BB962C8B-B14F-4D97-AF65-F5344CB8AC3E}">
        <p14:creationId xmlns:p14="http://schemas.microsoft.com/office/powerpoint/2010/main" val="30040654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EE5047-8C8E-1094-EC2A-76F3C6FEAFD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6F3A713-00F6-A4C2-D38D-760AE3B5ACA8}"/>
              </a:ext>
            </a:extLst>
          </p:cNvPr>
          <p:cNvSpPr>
            <a:spLocks noGrp="1"/>
          </p:cNvSpPr>
          <p:nvPr>
            <p:ph type="title"/>
          </p:nvPr>
        </p:nvSpPr>
        <p:spPr/>
        <p:txBody>
          <a:bodyPr>
            <a:normAutofit fontScale="90000"/>
          </a:bodyPr>
          <a:lstStyle/>
          <a:p>
            <a:r>
              <a:rPr lang="en-US" dirty="0">
                <a:solidFill>
                  <a:srgbClr val="073073"/>
                </a:solidFill>
                <a:latin typeface="Calibri" panose="020F0502020204030204" pitchFamily="34" charset="0"/>
                <a:cs typeface="Calibri" panose="020F0502020204030204" pitchFamily="34" charset="0"/>
              </a:rPr>
              <a:t>DSMB Report – Get Started! </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E0B1A327-5D9C-7B4D-8EAE-DB089B8C3F1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21</a:t>
            </a:fld>
            <a:endParaRPr lang="en"/>
          </a:p>
        </p:txBody>
      </p:sp>
      <p:pic>
        <p:nvPicPr>
          <p:cNvPr id="6" name="Picture 5">
            <a:extLst>
              <a:ext uri="{FF2B5EF4-FFF2-40B4-BE49-F238E27FC236}">
                <a16:creationId xmlns:a16="http://schemas.microsoft.com/office/drawing/2014/main" id="{C2D0018C-CE3F-0767-B037-FF58FA046383}"/>
              </a:ext>
            </a:extLst>
          </p:cNvPr>
          <p:cNvPicPr>
            <a:picLocks noChangeAspect="1"/>
          </p:cNvPicPr>
          <p:nvPr/>
        </p:nvPicPr>
        <p:blipFill>
          <a:blip r:embed="rId3"/>
          <a:stretch>
            <a:fillRect/>
          </a:stretch>
        </p:blipFill>
        <p:spPr>
          <a:xfrm>
            <a:off x="0" y="1324763"/>
            <a:ext cx="9144000" cy="2631133"/>
          </a:xfrm>
          <a:prstGeom prst="rect">
            <a:avLst/>
          </a:prstGeom>
        </p:spPr>
      </p:pic>
    </p:spTree>
    <p:extLst>
      <p:ext uri="{BB962C8B-B14F-4D97-AF65-F5344CB8AC3E}">
        <p14:creationId xmlns:p14="http://schemas.microsoft.com/office/powerpoint/2010/main" val="15908706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9D5922-9081-05EC-A9AB-5C56317661E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2CBDB4A-AC94-7B72-0603-DA92F98141BC}"/>
              </a:ext>
            </a:extLst>
          </p:cNvPr>
          <p:cNvSpPr>
            <a:spLocks noGrp="1"/>
          </p:cNvSpPr>
          <p:nvPr>
            <p:ph type="title"/>
          </p:nvPr>
        </p:nvSpPr>
        <p:spPr/>
        <p:txBody>
          <a:bodyPr>
            <a:normAutofit fontScale="90000"/>
          </a:bodyPr>
          <a:lstStyle/>
          <a:p>
            <a:r>
              <a:rPr lang="en-US" dirty="0">
                <a:solidFill>
                  <a:srgbClr val="073073"/>
                </a:solidFill>
                <a:latin typeface="Calibri" panose="020F0502020204030204" pitchFamily="34" charset="0"/>
                <a:cs typeface="Calibri" panose="020F0502020204030204" pitchFamily="34" charset="0"/>
              </a:rPr>
              <a:t>DSMB Report – Title Page</a:t>
            </a:r>
            <a:endParaRPr lang="en-US" dirty="0">
              <a:solidFill>
                <a:srgbClr val="073073"/>
              </a:solidFill>
            </a:endParaRPr>
          </a:p>
        </p:txBody>
      </p:sp>
      <p:sp>
        <p:nvSpPr>
          <p:cNvPr id="4" name="Slide Number Placeholder 3">
            <a:extLst>
              <a:ext uri="{FF2B5EF4-FFF2-40B4-BE49-F238E27FC236}">
                <a16:creationId xmlns:a16="http://schemas.microsoft.com/office/drawing/2014/main" id="{849988A1-13B8-D469-BA3A-6027F68C0DB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22</a:t>
            </a:fld>
            <a:endParaRPr lang="en"/>
          </a:p>
        </p:txBody>
      </p:sp>
      <p:pic>
        <p:nvPicPr>
          <p:cNvPr id="8" name="Picture 7">
            <a:extLst>
              <a:ext uri="{FF2B5EF4-FFF2-40B4-BE49-F238E27FC236}">
                <a16:creationId xmlns:a16="http://schemas.microsoft.com/office/drawing/2014/main" id="{B3E3CA60-7C13-45EB-E515-14FBD076DF4B}"/>
              </a:ext>
            </a:extLst>
          </p:cNvPr>
          <p:cNvPicPr>
            <a:picLocks noChangeAspect="1"/>
          </p:cNvPicPr>
          <p:nvPr/>
        </p:nvPicPr>
        <p:blipFill>
          <a:blip r:embed="rId3"/>
          <a:stretch>
            <a:fillRect/>
          </a:stretch>
        </p:blipFill>
        <p:spPr>
          <a:xfrm>
            <a:off x="0" y="1795373"/>
            <a:ext cx="9144000" cy="1552754"/>
          </a:xfrm>
          <a:prstGeom prst="rect">
            <a:avLst/>
          </a:prstGeom>
        </p:spPr>
      </p:pic>
    </p:spTree>
    <p:extLst>
      <p:ext uri="{BB962C8B-B14F-4D97-AF65-F5344CB8AC3E}">
        <p14:creationId xmlns:p14="http://schemas.microsoft.com/office/powerpoint/2010/main" val="12005903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7A52A5-092A-3B38-FB98-50202EC063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3944C0-E685-F180-61BA-02FBFF120B6E}"/>
              </a:ext>
            </a:extLst>
          </p:cNvPr>
          <p:cNvSpPr>
            <a:spLocks noGrp="1"/>
          </p:cNvSpPr>
          <p:nvPr>
            <p:ph type="title"/>
          </p:nvPr>
        </p:nvSpPr>
        <p:spPr/>
        <p:txBody>
          <a:bodyPr>
            <a:normAutofit fontScale="90000"/>
          </a:bodyPr>
          <a:lstStyle/>
          <a:p>
            <a:r>
              <a:rPr lang="en-US" dirty="0">
                <a:solidFill>
                  <a:srgbClr val="073073"/>
                </a:solidFill>
                <a:latin typeface="Calibri" panose="020F0502020204030204" pitchFamily="34" charset="0"/>
                <a:cs typeface="Calibri" panose="020F0502020204030204" pitchFamily="34" charset="0"/>
              </a:rPr>
              <a:t>DSMB Report – Title Page</a:t>
            </a:r>
            <a:endParaRPr lang="en-US" dirty="0">
              <a:solidFill>
                <a:srgbClr val="073073"/>
              </a:solidFill>
            </a:endParaRPr>
          </a:p>
        </p:txBody>
      </p:sp>
      <p:sp>
        <p:nvSpPr>
          <p:cNvPr id="4" name="Slide Number Placeholder 3">
            <a:extLst>
              <a:ext uri="{FF2B5EF4-FFF2-40B4-BE49-F238E27FC236}">
                <a16:creationId xmlns:a16="http://schemas.microsoft.com/office/drawing/2014/main" id="{B3F7FA20-F5B8-2BE9-AD69-FF7A6070764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23</a:t>
            </a:fld>
            <a:endParaRPr lang="en"/>
          </a:p>
        </p:txBody>
      </p:sp>
      <p:pic>
        <p:nvPicPr>
          <p:cNvPr id="5" name="Picture 4">
            <a:extLst>
              <a:ext uri="{FF2B5EF4-FFF2-40B4-BE49-F238E27FC236}">
                <a16:creationId xmlns:a16="http://schemas.microsoft.com/office/drawing/2014/main" id="{361D92F1-5F68-91FC-2E1F-3FFB9E7A88DF}"/>
              </a:ext>
            </a:extLst>
          </p:cNvPr>
          <p:cNvPicPr>
            <a:picLocks noChangeAspect="1"/>
          </p:cNvPicPr>
          <p:nvPr/>
        </p:nvPicPr>
        <p:blipFill>
          <a:blip r:embed="rId3"/>
          <a:stretch>
            <a:fillRect/>
          </a:stretch>
        </p:blipFill>
        <p:spPr>
          <a:xfrm>
            <a:off x="1028205" y="1647696"/>
            <a:ext cx="7087589" cy="1848108"/>
          </a:xfrm>
          <a:prstGeom prst="rect">
            <a:avLst/>
          </a:prstGeom>
        </p:spPr>
      </p:pic>
    </p:spTree>
    <p:extLst>
      <p:ext uri="{BB962C8B-B14F-4D97-AF65-F5344CB8AC3E}">
        <p14:creationId xmlns:p14="http://schemas.microsoft.com/office/powerpoint/2010/main" val="28478829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CBC08D-53C2-3ECA-62A0-B4DA13CA7FB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028D5F1-7F23-B4FD-6EE3-3BCB7E018908}"/>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DSMB Report – Executive Summary </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A0EBB7FE-1CFA-C77C-CDE1-5097EEC6C13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24</a:t>
            </a:fld>
            <a:endParaRPr lang="en"/>
          </a:p>
        </p:txBody>
      </p:sp>
      <p:pic>
        <p:nvPicPr>
          <p:cNvPr id="8" name="Picture 7">
            <a:extLst>
              <a:ext uri="{FF2B5EF4-FFF2-40B4-BE49-F238E27FC236}">
                <a16:creationId xmlns:a16="http://schemas.microsoft.com/office/drawing/2014/main" id="{FC6E898A-0142-C419-08CC-7B6E74FAABB1}"/>
              </a:ext>
            </a:extLst>
          </p:cNvPr>
          <p:cNvPicPr>
            <a:picLocks noChangeAspect="1"/>
          </p:cNvPicPr>
          <p:nvPr/>
        </p:nvPicPr>
        <p:blipFill>
          <a:blip r:embed="rId3"/>
          <a:stretch>
            <a:fillRect/>
          </a:stretch>
        </p:blipFill>
        <p:spPr>
          <a:xfrm>
            <a:off x="0" y="1551177"/>
            <a:ext cx="9144000" cy="2041145"/>
          </a:xfrm>
          <a:prstGeom prst="rect">
            <a:avLst/>
          </a:prstGeom>
        </p:spPr>
      </p:pic>
    </p:spTree>
    <p:extLst>
      <p:ext uri="{BB962C8B-B14F-4D97-AF65-F5344CB8AC3E}">
        <p14:creationId xmlns:p14="http://schemas.microsoft.com/office/powerpoint/2010/main" val="35884238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42CE8C-8F7C-3252-90BA-3149783DAE6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8F2CBFF-8590-23DB-FD25-510CC6E2A1C8}"/>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DSMB Report – Executive Summary </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4852A7FB-4903-DD12-C66D-B0089923138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25</a:t>
            </a:fld>
            <a:endParaRPr lang="en"/>
          </a:p>
        </p:txBody>
      </p:sp>
      <p:pic>
        <p:nvPicPr>
          <p:cNvPr id="10" name="Picture 9">
            <a:extLst>
              <a:ext uri="{FF2B5EF4-FFF2-40B4-BE49-F238E27FC236}">
                <a16:creationId xmlns:a16="http://schemas.microsoft.com/office/drawing/2014/main" id="{E6EF64F2-B57D-317E-4E3D-74620DF8A0FC}"/>
              </a:ext>
            </a:extLst>
          </p:cNvPr>
          <p:cNvPicPr>
            <a:picLocks noChangeAspect="1"/>
          </p:cNvPicPr>
          <p:nvPr/>
        </p:nvPicPr>
        <p:blipFill>
          <a:blip r:embed="rId3"/>
          <a:stretch>
            <a:fillRect/>
          </a:stretch>
        </p:blipFill>
        <p:spPr>
          <a:xfrm>
            <a:off x="0" y="1006449"/>
            <a:ext cx="9144000" cy="3130602"/>
          </a:xfrm>
          <a:prstGeom prst="rect">
            <a:avLst/>
          </a:prstGeom>
        </p:spPr>
      </p:pic>
    </p:spTree>
    <p:extLst>
      <p:ext uri="{BB962C8B-B14F-4D97-AF65-F5344CB8AC3E}">
        <p14:creationId xmlns:p14="http://schemas.microsoft.com/office/powerpoint/2010/main" val="4027373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A195F6-D4C0-7B39-2F81-BF9099ED1F6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1C570A-E686-1FBF-1776-30B2B8D5BAC6}"/>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DSMB Report – Executive Summary </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FF0312CD-B890-B2F3-97EC-9DE3BFEF4C0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26</a:t>
            </a:fld>
            <a:endParaRPr lang="en"/>
          </a:p>
        </p:txBody>
      </p:sp>
      <p:pic>
        <p:nvPicPr>
          <p:cNvPr id="5" name="Picture 4">
            <a:extLst>
              <a:ext uri="{FF2B5EF4-FFF2-40B4-BE49-F238E27FC236}">
                <a16:creationId xmlns:a16="http://schemas.microsoft.com/office/drawing/2014/main" id="{A73CAB84-1F8C-573F-0F2A-046D1C387DDE}"/>
              </a:ext>
            </a:extLst>
          </p:cNvPr>
          <p:cNvPicPr>
            <a:picLocks noChangeAspect="1"/>
          </p:cNvPicPr>
          <p:nvPr/>
        </p:nvPicPr>
        <p:blipFill>
          <a:blip r:embed="rId3"/>
          <a:stretch>
            <a:fillRect/>
          </a:stretch>
        </p:blipFill>
        <p:spPr>
          <a:xfrm>
            <a:off x="0" y="1893804"/>
            <a:ext cx="9144000" cy="1355892"/>
          </a:xfrm>
          <a:prstGeom prst="rect">
            <a:avLst/>
          </a:prstGeom>
        </p:spPr>
      </p:pic>
    </p:spTree>
    <p:extLst>
      <p:ext uri="{BB962C8B-B14F-4D97-AF65-F5344CB8AC3E}">
        <p14:creationId xmlns:p14="http://schemas.microsoft.com/office/powerpoint/2010/main" val="17917829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6D37A3-4FC8-3561-6545-DC0C73522D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AB7B9A1-B1FC-4539-AF1F-E5087C8C47ED}"/>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DSMB Report – Executive Summary </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15EFFA0F-77DC-6FEC-5FE6-087885A8043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27</a:t>
            </a:fld>
            <a:endParaRPr lang="en"/>
          </a:p>
        </p:txBody>
      </p:sp>
      <p:pic>
        <p:nvPicPr>
          <p:cNvPr id="6" name="Picture 5">
            <a:extLst>
              <a:ext uri="{FF2B5EF4-FFF2-40B4-BE49-F238E27FC236}">
                <a16:creationId xmlns:a16="http://schemas.microsoft.com/office/drawing/2014/main" id="{D07055B9-5B3A-C544-45E8-9EE91BF83F1D}"/>
              </a:ext>
            </a:extLst>
          </p:cNvPr>
          <p:cNvPicPr>
            <a:picLocks noChangeAspect="1"/>
          </p:cNvPicPr>
          <p:nvPr/>
        </p:nvPicPr>
        <p:blipFill>
          <a:blip r:embed="rId3"/>
          <a:stretch>
            <a:fillRect/>
          </a:stretch>
        </p:blipFill>
        <p:spPr>
          <a:xfrm>
            <a:off x="0" y="1020680"/>
            <a:ext cx="9144000" cy="3102139"/>
          </a:xfrm>
          <a:prstGeom prst="rect">
            <a:avLst/>
          </a:prstGeom>
        </p:spPr>
      </p:pic>
    </p:spTree>
    <p:extLst>
      <p:ext uri="{BB962C8B-B14F-4D97-AF65-F5344CB8AC3E}">
        <p14:creationId xmlns:p14="http://schemas.microsoft.com/office/powerpoint/2010/main" val="29572568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5D1742-8CDA-63FD-6582-15C1AD5C0F5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3B71F3-9D2F-EA5E-3DC1-22B3E6ECA89D}"/>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DSMB Report – Executive Summary </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0B5FFEA1-8C76-B644-AF13-FE3F6DF5B2C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28</a:t>
            </a:fld>
            <a:endParaRPr lang="en"/>
          </a:p>
        </p:txBody>
      </p:sp>
      <p:pic>
        <p:nvPicPr>
          <p:cNvPr id="5" name="Picture 4">
            <a:extLst>
              <a:ext uri="{FF2B5EF4-FFF2-40B4-BE49-F238E27FC236}">
                <a16:creationId xmlns:a16="http://schemas.microsoft.com/office/drawing/2014/main" id="{49939F80-B636-A243-1E03-A5D9D0DE9E36}"/>
              </a:ext>
            </a:extLst>
          </p:cNvPr>
          <p:cNvPicPr>
            <a:picLocks noChangeAspect="1"/>
          </p:cNvPicPr>
          <p:nvPr/>
        </p:nvPicPr>
        <p:blipFill>
          <a:blip r:embed="rId3"/>
          <a:stretch>
            <a:fillRect/>
          </a:stretch>
        </p:blipFill>
        <p:spPr>
          <a:xfrm>
            <a:off x="1171100" y="1124688"/>
            <a:ext cx="6801799" cy="3077004"/>
          </a:xfrm>
          <a:prstGeom prst="rect">
            <a:avLst/>
          </a:prstGeom>
        </p:spPr>
      </p:pic>
    </p:spTree>
    <p:extLst>
      <p:ext uri="{BB962C8B-B14F-4D97-AF65-F5344CB8AC3E}">
        <p14:creationId xmlns:p14="http://schemas.microsoft.com/office/powerpoint/2010/main" val="21493904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DE15E1-4FE1-0739-DAE2-5A07AE7EBB1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0726A03-1D87-C344-3A21-F43C763862B2}"/>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DSMB Report – TLFs</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02611115-8F6C-A2B6-D215-5ADA7052E4D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29</a:t>
            </a:fld>
            <a:endParaRPr lang="en"/>
          </a:p>
        </p:txBody>
      </p:sp>
      <p:pic>
        <p:nvPicPr>
          <p:cNvPr id="8" name="Picture 7">
            <a:extLst>
              <a:ext uri="{FF2B5EF4-FFF2-40B4-BE49-F238E27FC236}">
                <a16:creationId xmlns:a16="http://schemas.microsoft.com/office/drawing/2014/main" id="{2403A53B-5985-1941-3E4B-D957B916A841}"/>
              </a:ext>
            </a:extLst>
          </p:cNvPr>
          <p:cNvPicPr>
            <a:picLocks noChangeAspect="1"/>
          </p:cNvPicPr>
          <p:nvPr/>
        </p:nvPicPr>
        <p:blipFill>
          <a:blip r:embed="rId3"/>
          <a:stretch>
            <a:fillRect/>
          </a:stretch>
        </p:blipFill>
        <p:spPr>
          <a:xfrm>
            <a:off x="0" y="2122383"/>
            <a:ext cx="9144000" cy="898734"/>
          </a:xfrm>
          <a:prstGeom prst="rect">
            <a:avLst/>
          </a:prstGeom>
        </p:spPr>
      </p:pic>
    </p:spTree>
    <p:extLst>
      <p:ext uri="{BB962C8B-B14F-4D97-AF65-F5344CB8AC3E}">
        <p14:creationId xmlns:p14="http://schemas.microsoft.com/office/powerpoint/2010/main" val="26020974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8A017B-5F06-6C43-7E31-3D90CF9182B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E1FC2D1-30B3-8647-79B7-476B1DA85CD0}"/>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Data Coordinating Centers </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3" name="Text Placeholder 2">
            <a:extLst>
              <a:ext uri="{FF2B5EF4-FFF2-40B4-BE49-F238E27FC236}">
                <a16:creationId xmlns:a16="http://schemas.microsoft.com/office/drawing/2014/main" id="{C975DF2C-F59D-A484-3613-BD8E2485F7BD}"/>
              </a:ext>
            </a:extLst>
          </p:cNvPr>
          <p:cNvSpPr>
            <a:spLocks noGrp="1"/>
          </p:cNvSpPr>
          <p:nvPr>
            <p:ph type="body" idx="1"/>
          </p:nvPr>
        </p:nvSpPr>
        <p:spPr/>
        <p:txBody>
          <a:bodyPr>
            <a:normAutofit/>
          </a:bodyPr>
          <a:lstStyle/>
          <a:p>
            <a:pPr marL="0" rtl="0" fontAlgn="base">
              <a:lnSpc>
                <a:spcPct val="150000"/>
              </a:lnSpc>
              <a:buFont typeface="Arial" panose="020B0604020202020204" pitchFamily="34" charset="0"/>
              <a:buChar char="•"/>
            </a:pPr>
            <a:r>
              <a:rPr lang="en-US" sz="1600" kern="100" dirty="0">
                <a:latin typeface="Calibri" panose="020F0502020204030204" pitchFamily="34" charset="0"/>
                <a:cs typeface="Times New Roman" panose="02020603050405020304" pitchFamily="18" charset="0"/>
              </a:rPr>
              <a:t>“The DCC is often the nucleus for the success of a large clinical research program.”  - NHLBI, 2011</a:t>
            </a:r>
          </a:p>
          <a:p>
            <a:pPr marL="0" rtl="0" fontAlgn="base">
              <a:lnSpc>
                <a:spcPct val="150000"/>
              </a:lnSpc>
              <a:buFont typeface="Arial" panose="020B0604020202020204" pitchFamily="34" charset="0"/>
              <a:buChar char="•"/>
            </a:pPr>
            <a:r>
              <a:rPr lang="en-US" sz="1600" kern="100" dirty="0">
                <a:latin typeface="Calibri" panose="020F0502020204030204" pitchFamily="34" charset="0"/>
                <a:cs typeface="Times New Roman" panose="02020603050405020304" pitchFamily="18" charset="0"/>
              </a:rPr>
              <a:t>Provide collaborative leadership for study design and the collection, verification, storage, and statistical analysis of data arising from clinical studies </a:t>
            </a:r>
          </a:p>
          <a:p>
            <a:pPr marL="0" rtl="0" fontAlgn="base">
              <a:lnSpc>
                <a:spcPct val="150000"/>
              </a:lnSpc>
              <a:buFont typeface="Arial" panose="020B0604020202020204" pitchFamily="34" charset="0"/>
              <a:buChar char="•"/>
            </a:pPr>
            <a:r>
              <a:rPr lang="en-US" sz="1600" kern="100" dirty="0">
                <a:latin typeface="Calibri" panose="020F0502020204030204" pitchFamily="34" charset="0"/>
                <a:cs typeface="Times New Roman" panose="02020603050405020304" pitchFamily="18" charset="0"/>
              </a:rPr>
              <a:t>Complement clinical investigator content expertise </a:t>
            </a:r>
          </a:p>
          <a:p>
            <a:pPr marL="0" rtl="0" fontAlgn="base">
              <a:lnSpc>
                <a:spcPct val="150000"/>
              </a:lnSpc>
              <a:buFont typeface="Arial" panose="020B0604020202020204" pitchFamily="34" charset="0"/>
              <a:buChar char="•"/>
            </a:pPr>
            <a:r>
              <a:rPr lang="en-US" sz="1600" kern="100" dirty="0">
                <a:latin typeface="Calibri" panose="020F0502020204030204" pitchFamily="34" charset="0"/>
                <a:cs typeface="Times New Roman" panose="02020603050405020304" pitchFamily="18" charset="0"/>
              </a:rPr>
              <a:t>Regularly report study enrollment activity to study sponsors </a:t>
            </a:r>
          </a:p>
          <a:p>
            <a:pPr marL="0" rtl="0" fontAlgn="base">
              <a:lnSpc>
                <a:spcPct val="150000"/>
              </a:lnSpc>
              <a:buFont typeface="Arial" panose="020B0604020202020204" pitchFamily="34" charset="0"/>
              <a:buChar char="•"/>
            </a:pPr>
            <a:r>
              <a:rPr lang="en-US" sz="1600" kern="100" dirty="0">
                <a:latin typeface="Calibri" panose="020F0502020204030204" pitchFamily="34" charset="0"/>
                <a:cs typeface="Times New Roman" panose="02020603050405020304" pitchFamily="18" charset="0"/>
              </a:rPr>
              <a:t>Typically coordinate the activities of committees, including Data and Safety Monitoring Boards (DSMBs) for clinical trials </a:t>
            </a:r>
          </a:p>
        </p:txBody>
      </p:sp>
      <p:sp>
        <p:nvSpPr>
          <p:cNvPr id="4" name="Slide Number Placeholder 3">
            <a:extLst>
              <a:ext uri="{FF2B5EF4-FFF2-40B4-BE49-F238E27FC236}">
                <a16:creationId xmlns:a16="http://schemas.microsoft.com/office/drawing/2014/main" id="{D44313A4-9E5F-0898-5098-323903E1C0B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a:t>
            </a:fld>
            <a:endParaRPr lang="en"/>
          </a:p>
        </p:txBody>
      </p:sp>
    </p:spTree>
    <p:extLst>
      <p:ext uri="{BB962C8B-B14F-4D97-AF65-F5344CB8AC3E}">
        <p14:creationId xmlns:p14="http://schemas.microsoft.com/office/powerpoint/2010/main" val="19781679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023E99-DB3E-2488-B45F-D873FB60412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CE1569F-AF22-8D7E-FA08-376A930964E9}"/>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DSMB Report – Figure 1</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4C422BD2-8B6B-0421-E226-85F27D51FBC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30</a:t>
            </a:fld>
            <a:endParaRPr lang="en"/>
          </a:p>
        </p:txBody>
      </p:sp>
      <p:pic>
        <p:nvPicPr>
          <p:cNvPr id="5" name="Picture 4">
            <a:extLst>
              <a:ext uri="{FF2B5EF4-FFF2-40B4-BE49-F238E27FC236}">
                <a16:creationId xmlns:a16="http://schemas.microsoft.com/office/drawing/2014/main" id="{40F3EB76-6052-63B4-4FAF-1DCF24944B37}"/>
              </a:ext>
            </a:extLst>
          </p:cNvPr>
          <p:cNvPicPr>
            <a:picLocks noChangeAspect="1"/>
          </p:cNvPicPr>
          <p:nvPr/>
        </p:nvPicPr>
        <p:blipFill>
          <a:blip r:embed="rId3"/>
          <a:stretch>
            <a:fillRect/>
          </a:stretch>
        </p:blipFill>
        <p:spPr>
          <a:xfrm>
            <a:off x="0" y="1284749"/>
            <a:ext cx="9144000" cy="3111443"/>
          </a:xfrm>
          <a:prstGeom prst="rect">
            <a:avLst/>
          </a:prstGeom>
        </p:spPr>
      </p:pic>
    </p:spTree>
    <p:extLst>
      <p:ext uri="{BB962C8B-B14F-4D97-AF65-F5344CB8AC3E}">
        <p14:creationId xmlns:p14="http://schemas.microsoft.com/office/powerpoint/2010/main" val="33020125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A8889A-E260-A4AC-8AF5-B21DAB9BA45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0651380-D0A6-0084-0335-9A3B757893FB}"/>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DSMB Report – Figure 1</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69BD47C4-BA4C-D4C9-C8A0-C9F54A75693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31</a:t>
            </a:fld>
            <a:endParaRPr lang="en"/>
          </a:p>
        </p:txBody>
      </p:sp>
      <p:pic>
        <p:nvPicPr>
          <p:cNvPr id="6" name="Picture 5">
            <a:extLst>
              <a:ext uri="{FF2B5EF4-FFF2-40B4-BE49-F238E27FC236}">
                <a16:creationId xmlns:a16="http://schemas.microsoft.com/office/drawing/2014/main" id="{AF84F606-BC03-05BE-5B67-5A91E85CA230}"/>
              </a:ext>
            </a:extLst>
          </p:cNvPr>
          <p:cNvPicPr>
            <a:picLocks noChangeAspect="1"/>
          </p:cNvPicPr>
          <p:nvPr/>
        </p:nvPicPr>
        <p:blipFill>
          <a:blip r:embed="rId3"/>
          <a:stretch>
            <a:fillRect/>
          </a:stretch>
        </p:blipFill>
        <p:spPr>
          <a:xfrm>
            <a:off x="2550190" y="1044395"/>
            <a:ext cx="4043620" cy="3291193"/>
          </a:xfrm>
          <a:prstGeom prst="rect">
            <a:avLst/>
          </a:prstGeom>
        </p:spPr>
      </p:pic>
    </p:spTree>
    <p:extLst>
      <p:ext uri="{BB962C8B-B14F-4D97-AF65-F5344CB8AC3E}">
        <p14:creationId xmlns:p14="http://schemas.microsoft.com/office/powerpoint/2010/main" val="28818503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40B534-6283-5CD2-E992-273B3554B7D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EBA5B2-3022-42C2-7781-DEC323B1FBD4}"/>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DSMB Report – Table 1 </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3DFFF1F3-4EE4-6861-34E4-FDD6A3C0F44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32</a:t>
            </a:fld>
            <a:endParaRPr lang="en"/>
          </a:p>
        </p:txBody>
      </p:sp>
      <p:pic>
        <p:nvPicPr>
          <p:cNvPr id="5" name="Picture 4">
            <a:extLst>
              <a:ext uri="{FF2B5EF4-FFF2-40B4-BE49-F238E27FC236}">
                <a16:creationId xmlns:a16="http://schemas.microsoft.com/office/drawing/2014/main" id="{AA5058B5-0E78-B438-71B7-2C1DC8A6F61D}"/>
              </a:ext>
            </a:extLst>
          </p:cNvPr>
          <p:cNvPicPr>
            <a:picLocks noChangeAspect="1"/>
          </p:cNvPicPr>
          <p:nvPr/>
        </p:nvPicPr>
        <p:blipFill>
          <a:blip r:embed="rId3"/>
          <a:stretch>
            <a:fillRect/>
          </a:stretch>
        </p:blipFill>
        <p:spPr>
          <a:xfrm>
            <a:off x="67860" y="1706678"/>
            <a:ext cx="4342335" cy="1971931"/>
          </a:xfrm>
          <a:prstGeom prst="rect">
            <a:avLst/>
          </a:prstGeom>
        </p:spPr>
      </p:pic>
      <p:pic>
        <p:nvPicPr>
          <p:cNvPr id="10" name="Picture 9">
            <a:extLst>
              <a:ext uri="{FF2B5EF4-FFF2-40B4-BE49-F238E27FC236}">
                <a16:creationId xmlns:a16="http://schemas.microsoft.com/office/drawing/2014/main" id="{6584DC09-871C-6492-F377-A0D9CD0FE66E}"/>
              </a:ext>
            </a:extLst>
          </p:cNvPr>
          <p:cNvPicPr>
            <a:picLocks noChangeAspect="1"/>
          </p:cNvPicPr>
          <p:nvPr/>
        </p:nvPicPr>
        <p:blipFill>
          <a:blip r:embed="rId4"/>
          <a:stretch>
            <a:fillRect/>
          </a:stretch>
        </p:blipFill>
        <p:spPr>
          <a:xfrm>
            <a:off x="5081278" y="935746"/>
            <a:ext cx="3939880" cy="3272008"/>
          </a:xfrm>
          <a:prstGeom prst="rect">
            <a:avLst/>
          </a:prstGeom>
        </p:spPr>
      </p:pic>
      <p:sp>
        <p:nvSpPr>
          <p:cNvPr id="11" name="Arrow: Right 10">
            <a:extLst>
              <a:ext uri="{FF2B5EF4-FFF2-40B4-BE49-F238E27FC236}">
                <a16:creationId xmlns:a16="http://schemas.microsoft.com/office/drawing/2014/main" id="{74AE4B6F-A5A8-5160-622C-C75BEEA0B7E1}"/>
              </a:ext>
            </a:extLst>
          </p:cNvPr>
          <p:cNvSpPr/>
          <p:nvPr/>
        </p:nvSpPr>
        <p:spPr>
          <a:xfrm>
            <a:off x="4404944" y="2425867"/>
            <a:ext cx="657726" cy="291766"/>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777679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3786C6-FEB8-5CDC-011D-BD87D0B6F7E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34A9808-C3C7-AB49-7934-2540F7CDF809}"/>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DSMB Report – Table 1 </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01A3CB7F-C9F6-0A13-4401-114710EAEE7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33</a:t>
            </a:fld>
            <a:endParaRPr lang="en"/>
          </a:p>
        </p:txBody>
      </p:sp>
      <p:pic>
        <p:nvPicPr>
          <p:cNvPr id="5" name="Picture 4">
            <a:extLst>
              <a:ext uri="{FF2B5EF4-FFF2-40B4-BE49-F238E27FC236}">
                <a16:creationId xmlns:a16="http://schemas.microsoft.com/office/drawing/2014/main" id="{FFDC58CF-484C-E719-EF0B-3FCABBADA888}"/>
              </a:ext>
            </a:extLst>
          </p:cNvPr>
          <p:cNvPicPr>
            <a:picLocks noChangeAspect="1"/>
          </p:cNvPicPr>
          <p:nvPr/>
        </p:nvPicPr>
        <p:blipFill>
          <a:blip r:embed="rId3"/>
          <a:stretch>
            <a:fillRect/>
          </a:stretch>
        </p:blipFill>
        <p:spPr>
          <a:xfrm>
            <a:off x="910375" y="1017725"/>
            <a:ext cx="7323249" cy="3737155"/>
          </a:xfrm>
          <a:prstGeom prst="rect">
            <a:avLst/>
          </a:prstGeom>
        </p:spPr>
      </p:pic>
    </p:spTree>
    <p:extLst>
      <p:ext uri="{BB962C8B-B14F-4D97-AF65-F5344CB8AC3E}">
        <p14:creationId xmlns:p14="http://schemas.microsoft.com/office/powerpoint/2010/main" val="2685057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95885B-F5A7-9CF3-CC7D-9B3412762E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6129422-67A7-A3F1-EAF1-1B3790C5123F}"/>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DSMB Report – Table 1</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376FCC3D-8B5B-BC8A-FB93-28A8960D02A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34</a:t>
            </a:fld>
            <a:endParaRPr lang="en"/>
          </a:p>
        </p:txBody>
      </p:sp>
      <p:pic>
        <p:nvPicPr>
          <p:cNvPr id="5" name="Picture 4">
            <a:extLst>
              <a:ext uri="{FF2B5EF4-FFF2-40B4-BE49-F238E27FC236}">
                <a16:creationId xmlns:a16="http://schemas.microsoft.com/office/drawing/2014/main" id="{F532DAA5-B9E9-1680-BB02-AD9E133FD6BD}"/>
              </a:ext>
            </a:extLst>
          </p:cNvPr>
          <p:cNvPicPr>
            <a:picLocks noChangeAspect="1"/>
          </p:cNvPicPr>
          <p:nvPr/>
        </p:nvPicPr>
        <p:blipFill>
          <a:blip r:embed="rId3"/>
          <a:stretch>
            <a:fillRect/>
          </a:stretch>
        </p:blipFill>
        <p:spPr>
          <a:xfrm>
            <a:off x="0" y="952572"/>
            <a:ext cx="9144000" cy="3775799"/>
          </a:xfrm>
          <a:prstGeom prst="rect">
            <a:avLst/>
          </a:prstGeom>
        </p:spPr>
      </p:pic>
    </p:spTree>
    <p:extLst>
      <p:ext uri="{BB962C8B-B14F-4D97-AF65-F5344CB8AC3E}">
        <p14:creationId xmlns:p14="http://schemas.microsoft.com/office/powerpoint/2010/main" val="40546804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E57C62-197D-3B97-B480-1CE5CA912D2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5E9AA8B-0396-8797-9D40-180EDC82D2BA}"/>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DSMB Report – Table 1</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9E5CCED3-F7F4-D7DC-5B8C-385F16A9C32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35</a:t>
            </a:fld>
            <a:endParaRPr lang="en"/>
          </a:p>
        </p:txBody>
      </p:sp>
      <p:pic>
        <p:nvPicPr>
          <p:cNvPr id="6" name="Picture 5">
            <a:extLst>
              <a:ext uri="{FF2B5EF4-FFF2-40B4-BE49-F238E27FC236}">
                <a16:creationId xmlns:a16="http://schemas.microsoft.com/office/drawing/2014/main" id="{6534AD46-ADA1-3831-5CEB-591EF841D4C9}"/>
              </a:ext>
            </a:extLst>
          </p:cNvPr>
          <p:cNvPicPr>
            <a:picLocks noChangeAspect="1"/>
          </p:cNvPicPr>
          <p:nvPr/>
        </p:nvPicPr>
        <p:blipFill>
          <a:blip r:embed="rId3"/>
          <a:stretch>
            <a:fillRect/>
          </a:stretch>
        </p:blipFill>
        <p:spPr>
          <a:xfrm>
            <a:off x="2567588" y="1017725"/>
            <a:ext cx="4008823" cy="3360420"/>
          </a:xfrm>
          <a:prstGeom prst="rect">
            <a:avLst/>
          </a:prstGeom>
        </p:spPr>
      </p:pic>
    </p:spTree>
    <p:extLst>
      <p:ext uri="{BB962C8B-B14F-4D97-AF65-F5344CB8AC3E}">
        <p14:creationId xmlns:p14="http://schemas.microsoft.com/office/powerpoint/2010/main" val="25314620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4C038E-12AD-5513-0D2C-683E4285924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2224843-F5A0-CDE5-F9E5-63572CAB4AD1}"/>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DSMB Report – Table 2</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207D10AA-2F00-5D76-5E1D-EB7091007ED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36</a:t>
            </a:fld>
            <a:endParaRPr lang="en"/>
          </a:p>
        </p:txBody>
      </p:sp>
      <p:pic>
        <p:nvPicPr>
          <p:cNvPr id="6" name="Picture 5">
            <a:extLst>
              <a:ext uri="{FF2B5EF4-FFF2-40B4-BE49-F238E27FC236}">
                <a16:creationId xmlns:a16="http://schemas.microsoft.com/office/drawing/2014/main" id="{41B5C346-FDDA-8C86-F645-257F4E533B53}"/>
              </a:ext>
            </a:extLst>
          </p:cNvPr>
          <p:cNvPicPr>
            <a:picLocks noChangeAspect="1"/>
          </p:cNvPicPr>
          <p:nvPr/>
        </p:nvPicPr>
        <p:blipFill>
          <a:blip r:embed="rId3"/>
          <a:stretch>
            <a:fillRect/>
          </a:stretch>
        </p:blipFill>
        <p:spPr>
          <a:xfrm>
            <a:off x="213876" y="1127968"/>
            <a:ext cx="3543699" cy="3367832"/>
          </a:xfrm>
          <a:prstGeom prst="rect">
            <a:avLst/>
          </a:prstGeom>
        </p:spPr>
      </p:pic>
      <p:pic>
        <p:nvPicPr>
          <p:cNvPr id="8" name="Picture 7">
            <a:extLst>
              <a:ext uri="{FF2B5EF4-FFF2-40B4-BE49-F238E27FC236}">
                <a16:creationId xmlns:a16="http://schemas.microsoft.com/office/drawing/2014/main" id="{40FD5D7E-5D61-2759-7892-FCBA6B360D61}"/>
              </a:ext>
            </a:extLst>
          </p:cNvPr>
          <p:cNvPicPr>
            <a:picLocks noChangeAspect="1"/>
          </p:cNvPicPr>
          <p:nvPr/>
        </p:nvPicPr>
        <p:blipFill>
          <a:blip r:embed="rId4"/>
          <a:stretch>
            <a:fillRect/>
          </a:stretch>
        </p:blipFill>
        <p:spPr>
          <a:xfrm>
            <a:off x="4001251" y="1637440"/>
            <a:ext cx="5019907" cy="2858360"/>
          </a:xfrm>
          <a:prstGeom prst="rect">
            <a:avLst/>
          </a:prstGeom>
        </p:spPr>
      </p:pic>
      <p:sp>
        <p:nvSpPr>
          <p:cNvPr id="9" name="Arrow: Right 8">
            <a:extLst>
              <a:ext uri="{FF2B5EF4-FFF2-40B4-BE49-F238E27FC236}">
                <a16:creationId xmlns:a16="http://schemas.microsoft.com/office/drawing/2014/main" id="{42680519-7274-66D5-D635-8C2FD27FFFA6}"/>
              </a:ext>
            </a:extLst>
          </p:cNvPr>
          <p:cNvSpPr/>
          <p:nvPr/>
        </p:nvSpPr>
        <p:spPr>
          <a:xfrm>
            <a:off x="3428712" y="2811884"/>
            <a:ext cx="657726" cy="291766"/>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001670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6F1613-05E5-774C-9CAD-658E90923B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7986D0B-5A5D-113F-FD42-C6C6FBE702CF}"/>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DSMB Report – Table 2</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4941E016-F628-EAD1-023F-DBDD249B5B8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37</a:t>
            </a:fld>
            <a:endParaRPr lang="en"/>
          </a:p>
        </p:txBody>
      </p:sp>
      <p:pic>
        <p:nvPicPr>
          <p:cNvPr id="5" name="Picture 4">
            <a:extLst>
              <a:ext uri="{FF2B5EF4-FFF2-40B4-BE49-F238E27FC236}">
                <a16:creationId xmlns:a16="http://schemas.microsoft.com/office/drawing/2014/main" id="{DF8074E3-720C-3413-A2CE-B586213D3193}"/>
              </a:ext>
            </a:extLst>
          </p:cNvPr>
          <p:cNvPicPr>
            <a:picLocks noChangeAspect="1"/>
          </p:cNvPicPr>
          <p:nvPr/>
        </p:nvPicPr>
        <p:blipFill>
          <a:blip r:embed="rId3"/>
          <a:stretch>
            <a:fillRect/>
          </a:stretch>
        </p:blipFill>
        <p:spPr>
          <a:xfrm>
            <a:off x="0" y="1654072"/>
            <a:ext cx="9144000" cy="1835355"/>
          </a:xfrm>
          <a:prstGeom prst="rect">
            <a:avLst/>
          </a:prstGeom>
        </p:spPr>
      </p:pic>
    </p:spTree>
    <p:extLst>
      <p:ext uri="{BB962C8B-B14F-4D97-AF65-F5344CB8AC3E}">
        <p14:creationId xmlns:p14="http://schemas.microsoft.com/office/powerpoint/2010/main" val="3370894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05A635-CF5C-3F33-5E9D-FE2BF40D93E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FC224F3-D45C-59A9-E84C-BBDB39A347ED}"/>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DSMB Report – Table 2</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734674F0-8C39-528D-66A1-981D258940F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38</a:t>
            </a:fld>
            <a:endParaRPr lang="en"/>
          </a:p>
        </p:txBody>
      </p:sp>
      <p:pic>
        <p:nvPicPr>
          <p:cNvPr id="5" name="Picture 4">
            <a:extLst>
              <a:ext uri="{FF2B5EF4-FFF2-40B4-BE49-F238E27FC236}">
                <a16:creationId xmlns:a16="http://schemas.microsoft.com/office/drawing/2014/main" id="{B2F5F6FA-9264-A465-8C7D-1BD7C1C1FBC9}"/>
              </a:ext>
            </a:extLst>
          </p:cNvPr>
          <p:cNvPicPr>
            <a:picLocks noChangeAspect="1"/>
          </p:cNvPicPr>
          <p:nvPr/>
        </p:nvPicPr>
        <p:blipFill>
          <a:blip r:embed="rId3"/>
          <a:stretch>
            <a:fillRect/>
          </a:stretch>
        </p:blipFill>
        <p:spPr>
          <a:xfrm>
            <a:off x="0" y="1240298"/>
            <a:ext cx="9144000" cy="2662903"/>
          </a:xfrm>
          <a:prstGeom prst="rect">
            <a:avLst/>
          </a:prstGeom>
        </p:spPr>
      </p:pic>
    </p:spTree>
    <p:extLst>
      <p:ext uri="{BB962C8B-B14F-4D97-AF65-F5344CB8AC3E}">
        <p14:creationId xmlns:p14="http://schemas.microsoft.com/office/powerpoint/2010/main" val="13635051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469CA1-4D53-8E8C-8D5F-BF35812C65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1A7D31A-3C77-8B4B-C89F-6CF8A6343BBB}"/>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DSMB Report – Table 2</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C33FA263-3309-EF29-5ADC-05A3EE0C023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39</a:t>
            </a:fld>
            <a:endParaRPr lang="en"/>
          </a:p>
        </p:txBody>
      </p:sp>
      <p:pic>
        <p:nvPicPr>
          <p:cNvPr id="6" name="Picture 5">
            <a:extLst>
              <a:ext uri="{FF2B5EF4-FFF2-40B4-BE49-F238E27FC236}">
                <a16:creationId xmlns:a16="http://schemas.microsoft.com/office/drawing/2014/main" id="{94303C2E-B0BC-A7F0-93D5-21EFE4376044}"/>
              </a:ext>
            </a:extLst>
          </p:cNvPr>
          <p:cNvPicPr>
            <a:picLocks noChangeAspect="1"/>
          </p:cNvPicPr>
          <p:nvPr/>
        </p:nvPicPr>
        <p:blipFill>
          <a:blip r:embed="rId3"/>
          <a:stretch>
            <a:fillRect/>
          </a:stretch>
        </p:blipFill>
        <p:spPr>
          <a:xfrm>
            <a:off x="1611866" y="1088864"/>
            <a:ext cx="5920268" cy="3308144"/>
          </a:xfrm>
          <a:prstGeom prst="rect">
            <a:avLst/>
          </a:prstGeom>
        </p:spPr>
      </p:pic>
    </p:spTree>
    <p:extLst>
      <p:ext uri="{BB962C8B-B14F-4D97-AF65-F5344CB8AC3E}">
        <p14:creationId xmlns:p14="http://schemas.microsoft.com/office/powerpoint/2010/main" val="3933373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645801-2349-550B-5834-1A2A98EDA7E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053E5FF-4AB8-C62B-969A-1632542428C6}"/>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Data </a:t>
            </a:r>
            <a:r>
              <a:rPr lang="en-US" dirty="0">
                <a:solidFill>
                  <a:srgbClr val="073073"/>
                </a:solidFill>
                <a:latin typeface="Calibri" panose="020F0502020204030204" pitchFamily="34" charset="0"/>
                <a:cs typeface="Calibri" panose="020F0502020204030204" pitchFamily="34" charset="0"/>
              </a:rPr>
              <a:t>and Safety Monitoring Boards</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3" name="Text Placeholder 2">
            <a:extLst>
              <a:ext uri="{FF2B5EF4-FFF2-40B4-BE49-F238E27FC236}">
                <a16:creationId xmlns:a16="http://schemas.microsoft.com/office/drawing/2014/main" id="{FEC0E60E-E7C3-FDD6-465A-359B8E592C50}"/>
              </a:ext>
            </a:extLst>
          </p:cNvPr>
          <p:cNvSpPr>
            <a:spLocks noGrp="1"/>
          </p:cNvSpPr>
          <p:nvPr>
            <p:ph type="body" idx="1"/>
          </p:nvPr>
        </p:nvSpPr>
        <p:spPr/>
        <p:txBody>
          <a:bodyPr>
            <a:normAutofit lnSpcReduction="10000"/>
          </a:bodyPr>
          <a:lstStyle/>
          <a:p>
            <a:pPr marL="0" rtl="0" fontAlgn="base">
              <a:lnSpc>
                <a:spcPct val="150000"/>
              </a:lnSpc>
              <a:buFont typeface="Arial" panose="020B0604020202020204" pitchFamily="34" charset="0"/>
              <a:buChar char="•"/>
            </a:pPr>
            <a:r>
              <a:rPr lang="en-US" kern="100" dirty="0">
                <a:latin typeface="Calibri" panose="020F0502020204030204" pitchFamily="34" charset="0"/>
                <a:cs typeface="Times New Roman" panose="02020603050405020304" pitchFamily="18" charset="0"/>
              </a:rPr>
              <a:t>Committee of experts, independent from the trial </a:t>
            </a:r>
          </a:p>
          <a:p>
            <a:pPr marL="0" rtl="0" fontAlgn="base">
              <a:lnSpc>
                <a:spcPct val="150000"/>
              </a:lnSpc>
              <a:buFont typeface="Arial" panose="020B0604020202020204" pitchFamily="34" charset="0"/>
              <a:buChar char="•"/>
            </a:pPr>
            <a:r>
              <a:rPr lang="en-US" kern="100" dirty="0">
                <a:latin typeface="Calibri" panose="020F0502020204030204" pitchFamily="34" charset="0"/>
                <a:cs typeface="Times New Roman" panose="02020603050405020304" pitchFamily="18" charset="0"/>
              </a:rPr>
              <a:t>Responsible for </a:t>
            </a:r>
          </a:p>
          <a:p>
            <a:pPr marL="914400" lvl="2" fontAlgn="base">
              <a:lnSpc>
                <a:spcPct val="150000"/>
              </a:lnSpc>
              <a:buFont typeface="Arial" panose="020B0604020202020204" pitchFamily="34" charset="0"/>
              <a:buChar char="•"/>
            </a:pPr>
            <a:r>
              <a:rPr lang="en-US" kern="100" dirty="0">
                <a:latin typeface="Calibri" panose="020F0502020204030204" pitchFamily="34" charset="0"/>
                <a:cs typeface="Times New Roman" panose="02020603050405020304" pitchFamily="18" charset="0"/>
              </a:rPr>
              <a:t>Ensuring the safety of study participants </a:t>
            </a:r>
          </a:p>
          <a:p>
            <a:pPr marL="914400" lvl="2" fontAlgn="base">
              <a:lnSpc>
                <a:spcPct val="150000"/>
              </a:lnSpc>
              <a:buFont typeface="Arial" panose="020B0604020202020204" pitchFamily="34" charset="0"/>
              <a:buChar char="•"/>
            </a:pPr>
            <a:r>
              <a:rPr lang="en-US" kern="100" dirty="0">
                <a:latin typeface="Calibri" panose="020F0502020204030204" pitchFamily="34" charset="0"/>
                <a:cs typeface="Times New Roman" panose="02020603050405020304" pitchFamily="18" charset="0"/>
              </a:rPr>
              <a:t>Study progress </a:t>
            </a:r>
          </a:p>
          <a:p>
            <a:pPr marL="914400" lvl="2" fontAlgn="base">
              <a:lnSpc>
                <a:spcPct val="150000"/>
              </a:lnSpc>
              <a:buFont typeface="Arial" panose="020B0604020202020204" pitchFamily="34" charset="0"/>
              <a:buChar char="•"/>
            </a:pPr>
            <a:r>
              <a:rPr lang="en-US" kern="100" dirty="0">
                <a:latin typeface="Calibri" panose="020F0502020204030204" pitchFamily="34" charset="0"/>
                <a:cs typeface="Times New Roman" panose="02020603050405020304" pitchFamily="18" charset="0"/>
              </a:rPr>
              <a:t>Determining study continuation, modification, or termination </a:t>
            </a:r>
          </a:p>
          <a:p>
            <a:pPr marL="0" marR="0" lvl="0" indent="-342900" algn="l" defTabSz="914400" rtl="0" eaLnBrk="1" fontAlgn="base" latinLnBrk="0" hangingPunct="1">
              <a:lnSpc>
                <a:spcPct val="150000"/>
              </a:lnSpc>
              <a:spcBef>
                <a:spcPts val="0"/>
              </a:spcBef>
              <a:spcAft>
                <a:spcPts val="0"/>
              </a:spcAft>
              <a:buClr>
                <a:srgbClr val="00274C"/>
              </a:buClr>
              <a:buSzPts val="1800"/>
              <a:buFont typeface="Arial" panose="020B0604020202020204" pitchFamily="34" charset="0"/>
              <a:buChar char="•"/>
              <a:tabLst/>
              <a:defRPr/>
            </a:pPr>
            <a:r>
              <a:rPr kumimoji="0" lang="en-US" sz="1800" b="0" i="0" u="none" strike="noStrike" kern="100" cap="none" spc="0" normalizeH="0" baseline="0" noProof="0" dirty="0">
                <a:ln>
                  <a:noFill/>
                </a:ln>
                <a:solidFill>
                  <a:srgbClr val="00274C"/>
                </a:solidFill>
                <a:effectLst/>
                <a:uLnTx/>
                <a:uFillTx/>
                <a:latin typeface="Calibri" panose="020F0502020204030204" pitchFamily="34" charset="0"/>
                <a:cs typeface="Times New Roman" panose="02020603050405020304" pitchFamily="18" charset="0"/>
                <a:sym typeface="Oswald"/>
              </a:rPr>
              <a:t>Periodically review trial conduct and results</a:t>
            </a:r>
          </a:p>
          <a:p>
            <a:pPr marL="914400" lvl="2" fontAlgn="base">
              <a:lnSpc>
                <a:spcPct val="150000"/>
              </a:lnSpc>
              <a:buFont typeface="Arial" panose="020B0604020202020204" pitchFamily="34" charset="0"/>
              <a:buChar char="•"/>
            </a:pPr>
            <a:r>
              <a:rPr lang="en-US" kern="100" dirty="0">
                <a:latin typeface="Calibri" panose="020F0502020204030204" pitchFamily="34" charset="0"/>
                <a:cs typeface="Times New Roman" panose="02020603050405020304" pitchFamily="18" charset="0"/>
              </a:rPr>
              <a:t>DSMB reports and presentations prepared by the DCC</a:t>
            </a:r>
          </a:p>
          <a:p>
            <a:pPr marL="914400" lvl="2" fontAlgn="base">
              <a:lnSpc>
                <a:spcPct val="150000"/>
              </a:lnSpc>
              <a:buFont typeface="Arial" panose="020B0604020202020204" pitchFamily="34" charset="0"/>
              <a:buChar char="•"/>
            </a:pPr>
            <a:r>
              <a:rPr lang="en-US" kern="100" dirty="0">
                <a:latin typeface="Calibri" panose="020F0502020204030204" pitchFamily="34" charset="0"/>
                <a:cs typeface="Times New Roman" panose="02020603050405020304" pitchFamily="18" charset="0"/>
              </a:rPr>
              <a:t>Typically, every 6 months over the course of the trial (many years)</a:t>
            </a:r>
          </a:p>
          <a:p>
            <a:pPr marL="0" marR="0" lvl="0" indent="0" algn="l" defTabSz="914400" rtl="0" eaLnBrk="1" fontAlgn="base" latinLnBrk="0" hangingPunct="1">
              <a:lnSpc>
                <a:spcPct val="150000"/>
              </a:lnSpc>
              <a:spcBef>
                <a:spcPts val="0"/>
              </a:spcBef>
              <a:spcAft>
                <a:spcPts val="0"/>
              </a:spcAft>
              <a:buClr>
                <a:srgbClr val="00274C"/>
              </a:buClr>
              <a:buSzPts val="1800"/>
              <a:buNone/>
              <a:tabLst/>
              <a:defRPr/>
            </a:pPr>
            <a:r>
              <a:rPr kumimoji="0" lang="en-US" sz="1800" b="0" i="0" u="none" strike="noStrike" kern="100" cap="none" spc="0" normalizeH="0" baseline="0" noProof="0" dirty="0">
                <a:ln>
                  <a:noFill/>
                </a:ln>
                <a:solidFill>
                  <a:srgbClr val="00274C"/>
                </a:solidFill>
                <a:effectLst/>
                <a:uLnTx/>
                <a:uFillTx/>
                <a:latin typeface="Calibri" panose="020F0502020204030204" pitchFamily="34" charset="0"/>
                <a:cs typeface="Times New Roman" panose="02020603050405020304" pitchFamily="18" charset="0"/>
                <a:sym typeface="Oswald"/>
              </a:rPr>
              <a:t> </a:t>
            </a:r>
            <a:endParaRPr lang="en-US" kern="100" dirty="0">
              <a:latin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5C417A58-F970-5E94-4192-C5A650C04D2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spTree>
    <p:extLst>
      <p:ext uri="{BB962C8B-B14F-4D97-AF65-F5344CB8AC3E}">
        <p14:creationId xmlns:p14="http://schemas.microsoft.com/office/powerpoint/2010/main" val="130329754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3CCACE-454A-EAC3-41DB-8B42202443D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0DAD502-33EA-CEC4-DBE7-22F4884A3B37}"/>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DSMB Report - Listing 1</a:t>
            </a:r>
            <a:endParaRPr lang="en-US" dirty="0">
              <a:solidFill>
                <a:srgbClr val="073073"/>
              </a:solidFill>
            </a:endParaRPr>
          </a:p>
        </p:txBody>
      </p:sp>
      <p:sp>
        <p:nvSpPr>
          <p:cNvPr id="4" name="Slide Number Placeholder 3">
            <a:extLst>
              <a:ext uri="{FF2B5EF4-FFF2-40B4-BE49-F238E27FC236}">
                <a16:creationId xmlns:a16="http://schemas.microsoft.com/office/drawing/2014/main" id="{CD6881A8-75F4-1476-77E3-670EB9C1E28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40</a:t>
            </a:fld>
            <a:endParaRPr lang="en"/>
          </a:p>
        </p:txBody>
      </p:sp>
      <p:pic>
        <p:nvPicPr>
          <p:cNvPr id="5" name="Picture 4">
            <a:extLst>
              <a:ext uri="{FF2B5EF4-FFF2-40B4-BE49-F238E27FC236}">
                <a16:creationId xmlns:a16="http://schemas.microsoft.com/office/drawing/2014/main" id="{829C95CA-3D48-BCA9-82EB-1F052C0A6068}"/>
              </a:ext>
            </a:extLst>
          </p:cNvPr>
          <p:cNvPicPr>
            <a:picLocks noChangeAspect="1"/>
          </p:cNvPicPr>
          <p:nvPr/>
        </p:nvPicPr>
        <p:blipFill>
          <a:blip r:embed="rId3"/>
          <a:stretch>
            <a:fillRect/>
          </a:stretch>
        </p:blipFill>
        <p:spPr>
          <a:xfrm>
            <a:off x="5254327" y="864874"/>
            <a:ext cx="3409613" cy="3557655"/>
          </a:xfrm>
          <a:prstGeom prst="rect">
            <a:avLst/>
          </a:prstGeom>
        </p:spPr>
      </p:pic>
      <p:pic>
        <p:nvPicPr>
          <p:cNvPr id="7" name="Picture 6">
            <a:extLst>
              <a:ext uri="{FF2B5EF4-FFF2-40B4-BE49-F238E27FC236}">
                <a16:creationId xmlns:a16="http://schemas.microsoft.com/office/drawing/2014/main" id="{10EA6BFB-F9C3-99EC-7283-1FAD561CC6D7}"/>
              </a:ext>
            </a:extLst>
          </p:cNvPr>
          <p:cNvPicPr>
            <a:picLocks noChangeAspect="1"/>
          </p:cNvPicPr>
          <p:nvPr/>
        </p:nvPicPr>
        <p:blipFill>
          <a:blip r:embed="rId4"/>
          <a:stretch>
            <a:fillRect/>
          </a:stretch>
        </p:blipFill>
        <p:spPr>
          <a:xfrm>
            <a:off x="43298" y="1718170"/>
            <a:ext cx="4528702" cy="1851064"/>
          </a:xfrm>
          <a:prstGeom prst="rect">
            <a:avLst/>
          </a:prstGeom>
        </p:spPr>
      </p:pic>
      <p:sp>
        <p:nvSpPr>
          <p:cNvPr id="8" name="Arrow: Right 7">
            <a:extLst>
              <a:ext uri="{FF2B5EF4-FFF2-40B4-BE49-F238E27FC236}">
                <a16:creationId xmlns:a16="http://schemas.microsoft.com/office/drawing/2014/main" id="{3B107EF9-128E-E9A7-BBC6-C1D1BF4A082D}"/>
              </a:ext>
            </a:extLst>
          </p:cNvPr>
          <p:cNvSpPr/>
          <p:nvPr/>
        </p:nvSpPr>
        <p:spPr>
          <a:xfrm>
            <a:off x="4584300" y="2279984"/>
            <a:ext cx="657726" cy="291766"/>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030702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97ADA6-3D5F-373A-F293-3C57CB7456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CA3A77B-1D40-21ED-02C4-C8BC5DC85C77}"/>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DSMB Report – Listing 1</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B99006DD-40EE-C52B-E7D7-6FFF1723571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41</a:t>
            </a:fld>
            <a:endParaRPr lang="en"/>
          </a:p>
        </p:txBody>
      </p:sp>
      <p:pic>
        <p:nvPicPr>
          <p:cNvPr id="5" name="Picture 4">
            <a:extLst>
              <a:ext uri="{FF2B5EF4-FFF2-40B4-BE49-F238E27FC236}">
                <a16:creationId xmlns:a16="http://schemas.microsoft.com/office/drawing/2014/main" id="{1E32B770-5D28-3CA8-1CC6-AFCB1EC89BE1}"/>
              </a:ext>
            </a:extLst>
          </p:cNvPr>
          <p:cNvPicPr>
            <a:picLocks noChangeAspect="1"/>
          </p:cNvPicPr>
          <p:nvPr/>
        </p:nvPicPr>
        <p:blipFill>
          <a:blip r:embed="rId3"/>
          <a:stretch>
            <a:fillRect/>
          </a:stretch>
        </p:blipFill>
        <p:spPr>
          <a:xfrm>
            <a:off x="0" y="1152853"/>
            <a:ext cx="9144000" cy="2837793"/>
          </a:xfrm>
          <a:prstGeom prst="rect">
            <a:avLst/>
          </a:prstGeom>
        </p:spPr>
      </p:pic>
    </p:spTree>
    <p:extLst>
      <p:ext uri="{BB962C8B-B14F-4D97-AF65-F5344CB8AC3E}">
        <p14:creationId xmlns:p14="http://schemas.microsoft.com/office/powerpoint/2010/main" val="8625905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64E44D-FAF8-EA35-8034-A71DA32A7D5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4B627E8-C0EC-5EB5-838D-32E884A4D58B}"/>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DSMB Report – Listing 1 </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97DE9685-EF88-4E49-7F19-C275A0DDC01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42</a:t>
            </a:fld>
            <a:endParaRPr lang="en"/>
          </a:p>
        </p:txBody>
      </p:sp>
      <p:pic>
        <p:nvPicPr>
          <p:cNvPr id="5" name="Picture 4">
            <a:extLst>
              <a:ext uri="{FF2B5EF4-FFF2-40B4-BE49-F238E27FC236}">
                <a16:creationId xmlns:a16="http://schemas.microsoft.com/office/drawing/2014/main" id="{CEC8C4F8-F0B5-B776-AF3F-56483D8B1995}"/>
              </a:ext>
            </a:extLst>
          </p:cNvPr>
          <p:cNvPicPr>
            <a:picLocks noChangeAspect="1"/>
          </p:cNvPicPr>
          <p:nvPr/>
        </p:nvPicPr>
        <p:blipFill>
          <a:blip r:embed="rId3"/>
          <a:stretch>
            <a:fillRect/>
          </a:stretch>
        </p:blipFill>
        <p:spPr>
          <a:xfrm>
            <a:off x="0" y="1267217"/>
            <a:ext cx="9144000" cy="2609066"/>
          </a:xfrm>
          <a:prstGeom prst="rect">
            <a:avLst/>
          </a:prstGeom>
        </p:spPr>
      </p:pic>
    </p:spTree>
    <p:extLst>
      <p:ext uri="{BB962C8B-B14F-4D97-AF65-F5344CB8AC3E}">
        <p14:creationId xmlns:p14="http://schemas.microsoft.com/office/powerpoint/2010/main" val="26116544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BEEE48-DB03-6775-EEF1-8272762DBEF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27F96C0-D8D2-A1CD-B3F0-D604938CE868}"/>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DSMB Report – Listing 1 </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24818343-F6D8-0330-F11E-20699C885C2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43</a:t>
            </a:fld>
            <a:endParaRPr lang="en"/>
          </a:p>
        </p:txBody>
      </p:sp>
      <p:pic>
        <p:nvPicPr>
          <p:cNvPr id="6" name="Picture 5">
            <a:extLst>
              <a:ext uri="{FF2B5EF4-FFF2-40B4-BE49-F238E27FC236}">
                <a16:creationId xmlns:a16="http://schemas.microsoft.com/office/drawing/2014/main" id="{BFDBDEF3-48C6-7208-79AD-E84294A80F94}"/>
              </a:ext>
            </a:extLst>
          </p:cNvPr>
          <p:cNvPicPr>
            <a:picLocks noChangeAspect="1"/>
          </p:cNvPicPr>
          <p:nvPr/>
        </p:nvPicPr>
        <p:blipFill>
          <a:blip r:embed="rId3"/>
          <a:stretch>
            <a:fillRect/>
          </a:stretch>
        </p:blipFill>
        <p:spPr>
          <a:xfrm>
            <a:off x="2805772" y="929640"/>
            <a:ext cx="3532456" cy="3665220"/>
          </a:xfrm>
          <a:prstGeom prst="rect">
            <a:avLst/>
          </a:prstGeom>
        </p:spPr>
      </p:pic>
    </p:spTree>
    <p:extLst>
      <p:ext uri="{BB962C8B-B14F-4D97-AF65-F5344CB8AC3E}">
        <p14:creationId xmlns:p14="http://schemas.microsoft.com/office/powerpoint/2010/main" val="35937378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CC3648-E261-46AD-D1CC-DBE26F48B5D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B13648-4D31-4564-2566-67D2359ECFDE}"/>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DSMB Report – Compile All Elements </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AE5FF0D9-3AA2-6759-69D5-68688A94319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44</a:t>
            </a:fld>
            <a:endParaRPr lang="en"/>
          </a:p>
        </p:txBody>
      </p:sp>
      <p:pic>
        <p:nvPicPr>
          <p:cNvPr id="5" name="Picture 4">
            <a:extLst>
              <a:ext uri="{FF2B5EF4-FFF2-40B4-BE49-F238E27FC236}">
                <a16:creationId xmlns:a16="http://schemas.microsoft.com/office/drawing/2014/main" id="{32264B61-5B2F-BDB0-FEF1-E7B63F37B94C}"/>
              </a:ext>
            </a:extLst>
          </p:cNvPr>
          <p:cNvPicPr>
            <a:picLocks noChangeAspect="1"/>
          </p:cNvPicPr>
          <p:nvPr/>
        </p:nvPicPr>
        <p:blipFill>
          <a:blip r:embed="rId3"/>
          <a:stretch>
            <a:fillRect/>
          </a:stretch>
        </p:blipFill>
        <p:spPr>
          <a:xfrm>
            <a:off x="0" y="2228236"/>
            <a:ext cx="9144000" cy="687027"/>
          </a:xfrm>
          <a:prstGeom prst="rect">
            <a:avLst/>
          </a:prstGeom>
        </p:spPr>
      </p:pic>
    </p:spTree>
    <p:extLst>
      <p:ext uri="{BB962C8B-B14F-4D97-AF65-F5344CB8AC3E}">
        <p14:creationId xmlns:p14="http://schemas.microsoft.com/office/powerpoint/2010/main" val="40717035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3AB5CC-2034-3223-CB4E-7124EADC02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B6A1B3-74E5-9E47-1024-5842569862C3}"/>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DSMB Report – Compile All Elements </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D2040283-1822-7500-02F2-65FFBF88E3A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45</a:t>
            </a:fld>
            <a:endParaRPr lang="en"/>
          </a:p>
        </p:txBody>
      </p:sp>
      <p:pic>
        <p:nvPicPr>
          <p:cNvPr id="6" name="Picture 5">
            <a:extLst>
              <a:ext uri="{FF2B5EF4-FFF2-40B4-BE49-F238E27FC236}">
                <a16:creationId xmlns:a16="http://schemas.microsoft.com/office/drawing/2014/main" id="{1A6A7192-B5F7-F711-A38C-47043550E42E}"/>
              </a:ext>
            </a:extLst>
          </p:cNvPr>
          <p:cNvPicPr>
            <a:picLocks noChangeAspect="1"/>
          </p:cNvPicPr>
          <p:nvPr/>
        </p:nvPicPr>
        <p:blipFill>
          <a:blip r:embed="rId3"/>
          <a:stretch>
            <a:fillRect/>
          </a:stretch>
        </p:blipFill>
        <p:spPr>
          <a:xfrm>
            <a:off x="2010589" y="953825"/>
            <a:ext cx="5122822" cy="3709392"/>
          </a:xfrm>
          <a:prstGeom prst="rect">
            <a:avLst/>
          </a:prstGeom>
        </p:spPr>
      </p:pic>
    </p:spTree>
    <p:extLst>
      <p:ext uri="{BB962C8B-B14F-4D97-AF65-F5344CB8AC3E}">
        <p14:creationId xmlns:p14="http://schemas.microsoft.com/office/powerpoint/2010/main" val="29371050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17FFEF-2A0A-FDF6-4A90-6AB242177B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6E59F5-1FBF-87B3-DBF6-DF9C4D85F3A0}"/>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Final Thoughts</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3" name="Text Placeholder 2">
            <a:extLst>
              <a:ext uri="{FF2B5EF4-FFF2-40B4-BE49-F238E27FC236}">
                <a16:creationId xmlns:a16="http://schemas.microsoft.com/office/drawing/2014/main" id="{A3B4E372-0D2A-4452-6DB9-4011185EA8C9}"/>
              </a:ext>
            </a:extLst>
          </p:cNvPr>
          <p:cNvSpPr>
            <a:spLocks noGrp="1"/>
          </p:cNvSpPr>
          <p:nvPr>
            <p:ph type="body" idx="1"/>
          </p:nvPr>
        </p:nvSpPr>
        <p:spPr/>
        <p:txBody>
          <a:bodyPr>
            <a:normAutofit/>
          </a:bodyPr>
          <a:lstStyle/>
          <a:p>
            <a:pPr marL="0" fontAlgn="base">
              <a:lnSpc>
                <a:spcPct val="150000"/>
              </a:lnSpc>
              <a:buFont typeface="Arial" panose="020B0604020202020204" pitchFamily="34" charset="0"/>
              <a:buChar char="•"/>
            </a:pPr>
            <a:r>
              <a:rPr lang="en-US" sz="1600" kern="100" dirty="0">
                <a:latin typeface="Calibri" panose="020F0502020204030204" pitchFamily="34" charset="0"/>
                <a:cs typeface="Times New Roman" panose="02020603050405020304" pitchFamily="18" charset="0"/>
              </a:rPr>
              <a:t>Using </a:t>
            </a:r>
            <a:r>
              <a:rPr lang="en-US" sz="1400" b="1" kern="100" dirty="0">
                <a:latin typeface="Courier New" panose="02070309020205020404" pitchFamily="49" charset="0"/>
                <a:cs typeface="Courier New" panose="02070309020205020404" pitchFamily="49" charset="0"/>
              </a:rPr>
              <a:t>local</a:t>
            </a:r>
            <a:r>
              <a:rPr lang="en-US" sz="1600" kern="100" dirty="0">
                <a:latin typeface="Calibri" panose="020F0502020204030204" pitchFamily="34" charset="0"/>
                <a:cs typeface="Times New Roman" panose="02020603050405020304" pitchFamily="18" charset="0"/>
              </a:rPr>
              <a:t> and </a:t>
            </a:r>
            <a:r>
              <a:rPr lang="en-US" sz="1400" b="1" kern="100" dirty="0">
                <a:latin typeface="Courier New" panose="02070309020205020404" pitchFamily="49" charset="0"/>
                <a:cs typeface="Courier New" panose="02070309020205020404" pitchFamily="49" charset="0"/>
              </a:rPr>
              <a:t>postfile</a:t>
            </a:r>
            <a:r>
              <a:rPr lang="en-US" sz="1600" kern="100" dirty="0">
                <a:latin typeface="Calibri" panose="020F0502020204030204" pitchFamily="34" charset="0"/>
                <a:cs typeface="Times New Roman" panose="02020603050405020304" pitchFamily="18" charset="0"/>
              </a:rPr>
              <a:t> commands can help create intermediate tables that feed nicely into final report creation with </a:t>
            </a:r>
            <a:r>
              <a:rPr kumimoji="0" lang="en-US" sz="1400" b="1" i="0" u="none" strike="noStrike" kern="100" cap="none" spc="0" normalizeH="0" baseline="0" noProof="0" dirty="0">
                <a:ln>
                  <a:noFill/>
                </a:ln>
                <a:solidFill>
                  <a:srgbClr val="00274C"/>
                </a:solidFill>
                <a:effectLst/>
                <a:uLnTx/>
                <a:uFillTx/>
                <a:latin typeface="Courier New" panose="02070309020205020404" pitchFamily="49" charset="0"/>
                <a:cs typeface="Courier New" panose="02070309020205020404" pitchFamily="49" charset="0"/>
                <a:sym typeface="Oswald"/>
              </a:rPr>
              <a:t>postfile</a:t>
            </a:r>
            <a:r>
              <a:rPr lang="en-US" sz="1400" b="1" kern="100" dirty="0">
                <a:latin typeface="Courier New" panose="02070309020205020404" pitchFamily="49" charset="0"/>
                <a:cs typeface="Courier New" panose="02070309020205020404" pitchFamily="49" charset="0"/>
              </a:rPr>
              <a:t> </a:t>
            </a:r>
            <a:r>
              <a:rPr lang="en-US" sz="1400" kern="100" dirty="0">
                <a:latin typeface="Calibri" panose="020F0502020204030204" pitchFamily="34" charset="0"/>
                <a:cs typeface="Times New Roman" panose="02020603050405020304" pitchFamily="18" charset="0"/>
              </a:rPr>
              <a:t>commands</a:t>
            </a:r>
          </a:p>
          <a:p>
            <a:pPr marL="0" fontAlgn="base">
              <a:lnSpc>
                <a:spcPct val="150000"/>
              </a:lnSpc>
              <a:buFont typeface="Arial" panose="020B0604020202020204" pitchFamily="34" charset="0"/>
              <a:buChar char="•"/>
            </a:pPr>
            <a:r>
              <a:rPr lang="en-US" sz="1600" kern="100" dirty="0">
                <a:latin typeface="Calibri" panose="020F0502020204030204" pitchFamily="34" charset="0"/>
                <a:cs typeface="Times New Roman" panose="02020603050405020304" pitchFamily="18" charset="0"/>
              </a:rPr>
              <a:t>Setting up the report in </a:t>
            </a:r>
            <a:r>
              <a:rPr lang="en-US" sz="1400" b="1" kern="100" dirty="0">
                <a:latin typeface="Courier New" panose="02070309020205020404" pitchFamily="49" charset="0"/>
                <a:cs typeface="Courier New" panose="02070309020205020404" pitchFamily="49" charset="0"/>
              </a:rPr>
              <a:t>putdocx</a:t>
            </a:r>
            <a:r>
              <a:rPr lang="en-US" sz="1600" kern="100" dirty="0">
                <a:latin typeface="Calibri" panose="020F0502020204030204" pitchFamily="34" charset="0"/>
                <a:cs typeface="Times New Roman" panose="02020603050405020304" pitchFamily="18" charset="0"/>
              </a:rPr>
              <a:t> can be time consuming at the start of a study but can save a great deal of time over the course of a study when data are summarized regularly over time </a:t>
            </a:r>
            <a:endParaRPr lang="en-US" sz="1200" kern="100" dirty="0">
              <a:latin typeface="Calibri" panose="020F0502020204030204" pitchFamily="34" charset="0"/>
              <a:cs typeface="Times New Roman" panose="02020603050405020304" pitchFamily="18" charset="0"/>
            </a:endParaRPr>
          </a:p>
          <a:p>
            <a:pPr marL="0" rtl="0" fontAlgn="base">
              <a:lnSpc>
                <a:spcPct val="150000"/>
              </a:lnSpc>
              <a:buFont typeface="Arial" panose="020B0604020202020204" pitchFamily="34" charset="0"/>
              <a:buChar char="•"/>
            </a:pPr>
            <a:endParaRPr lang="en-US" sz="1600" kern="100" dirty="0">
              <a:latin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F7068999-D53C-FBE8-F68D-C84DE69DA2A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46</a:t>
            </a:fld>
            <a:endParaRPr lang="en"/>
          </a:p>
        </p:txBody>
      </p:sp>
    </p:spTree>
    <p:extLst>
      <p:ext uri="{BB962C8B-B14F-4D97-AF65-F5344CB8AC3E}">
        <p14:creationId xmlns:p14="http://schemas.microsoft.com/office/powerpoint/2010/main" val="75953750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477EB2-3CDB-2014-A690-796044AFEC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F9C1132-0872-5480-806D-744A16F6D4C9}"/>
              </a:ext>
            </a:extLst>
          </p:cNvPr>
          <p:cNvSpPr>
            <a:spLocks noGrp="1"/>
          </p:cNvSpPr>
          <p:nvPr>
            <p:ph type="title"/>
          </p:nvPr>
        </p:nvSpPr>
        <p:spPr/>
        <p:txBody>
          <a:bodyPr>
            <a:normAutofit/>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Questions? </a:t>
            </a:r>
            <a:endParaRPr lang="en-US" dirty="0">
              <a:solidFill>
                <a:srgbClr val="073073"/>
              </a:solidFill>
            </a:endParaRPr>
          </a:p>
        </p:txBody>
      </p:sp>
      <p:sp>
        <p:nvSpPr>
          <p:cNvPr id="4" name="Slide Number Placeholder 3">
            <a:extLst>
              <a:ext uri="{FF2B5EF4-FFF2-40B4-BE49-F238E27FC236}">
                <a16:creationId xmlns:a16="http://schemas.microsoft.com/office/drawing/2014/main" id="{60A26C6D-BF8D-A753-CBAA-16A6A1EE07E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47</a:t>
            </a:fld>
            <a:endParaRPr lang="en"/>
          </a:p>
        </p:txBody>
      </p:sp>
    </p:spTree>
    <p:extLst>
      <p:ext uri="{BB962C8B-B14F-4D97-AF65-F5344CB8AC3E}">
        <p14:creationId xmlns:p14="http://schemas.microsoft.com/office/powerpoint/2010/main" val="2434075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DCB901-DC7D-E55F-FCEF-CED83225609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87FFBC9-C182-65E9-8E26-5E01E68084E3}"/>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Example DCC Process Overview for DSMB Reporting</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3" name="Text Placeholder 2">
            <a:extLst>
              <a:ext uri="{FF2B5EF4-FFF2-40B4-BE49-F238E27FC236}">
                <a16:creationId xmlns:a16="http://schemas.microsoft.com/office/drawing/2014/main" id="{49797AFD-D710-DB49-E859-C53F08796989}"/>
              </a:ext>
            </a:extLst>
          </p:cNvPr>
          <p:cNvSpPr>
            <a:spLocks noGrp="1"/>
          </p:cNvSpPr>
          <p:nvPr>
            <p:ph type="body" idx="1"/>
          </p:nvPr>
        </p:nvSpPr>
        <p:spPr/>
        <p:txBody>
          <a:bodyPr>
            <a:normAutofit fontScale="92500" lnSpcReduction="10000"/>
          </a:bodyPr>
          <a:lstStyle/>
          <a:p>
            <a:pPr marL="0" rtl="0" fontAlgn="base">
              <a:lnSpc>
                <a:spcPct val="150000"/>
              </a:lnSpc>
              <a:buFont typeface="+mj-lt"/>
              <a:buAutoNum type="arabicPeriod"/>
            </a:pPr>
            <a:r>
              <a:rPr lang="en-US" sz="1600" kern="100" dirty="0">
                <a:latin typeface="Calibri" panose="020F0502020204030204" pitchFamily="34" charset="0"/>
                <a:cs typeface="Times New Roman" panose="02020603050405020304" pitchFamily="18" charset="0"/>
              </a:rPr>
              <a:t>Create mock TLFs and get buy-in from study team on all elements and approval from DSMB members</a:t>
            </a:r>
          </a:p>
          <a:p>
            <a:pPr marL="0" rtl="0" fontAlgn="base">
              <a:lnSpc>
                <a:spcPct val="150000"/>
              </a:lnSpc>
              <a:buFont typeface="+mj-lt"/>
              <a:buAutoNum type="arabicPeriod"/>
            </a:pPr>
            <a:r>
              <a:rPr lang="en-US" sz="1600" kern="100" dirty="0">
                <a:latin typeface="Calibri" panose="020F0502020204030204" pitchFamily="34" charset="0"/>
                <a:cs typeface="Times New Roman" panose="02020603050405020304" pitchFamily="18" charset="0"/>
              </a:rPr>
              <a:t>Create external file that houses variable names, labels, and preferred variable order – DSMB members can be very specific!  </a:t>
            </a:r>
          </a:p>
          <a:p>
            <a:pPr marL="0" rtl="0" fontAlgn="base">
              <a:lnSpc>
                <a:spcPct val="150000"/>
              </a:lnSpc>
              <a:buFont typeface="+mj-lt"/>
              <a:buAutoNum type="arabicPeriod"/>
            </a:pPr>
            <a:r>
              <a:rPr lang="en-US" sz="1600" kern="100" dirty="0">
                <a:latin typeface="Calibri" panose="020F0502020204030204" pitchFamily="34" charset="0"/>
                <a:cs typeface="Times New Roman" panose="02020603050405020304" pitchFamily="18" charset="0"/>
              </a:rPr>
              <a:t>Create a report template and get buy-in from study team members on all elements and DSMB approval</a:t>
            </a:r>
          </a:p>
          <a:p>
            <a:pPr marL="0" rtl="0" fontAlgn="base">
              <a:lnSpc>
                <a:spcPct val="150000"/>
              </a:lnSpc>
              <a:buFont typeface="+mj-lt"/>
              <a:buAutoNum type="arabicPeriod"/>
            </a:pPr>
            <a:r>
              <a:rPr lang="en-US" sz="1600" kern="100" dirty="0">
                <a:latin typeface="Calibri" panose="020F0502020204030204" pitchFamily="34" charset="0"/>
                <a:cs typeface="Times New Roman" panose="02020603050405020304" pitchFamily="18" charset="0"/>
              </a:rPr>
              <a:t>Determine dates: data cutoff date, meeting date</a:t>
            </a:r>
          </a:p>
          <a:p>
            <a:pPr marL="0" rtl="0" fontAlgn="base">
              <a:lnSpc>
                <a:spcPct val="150000"/>
              </a:lnSpc>
              <a:buFont typeface="+mj-lt"/>
              <a:buAutoNum type="arabicPeriod"/>
            </a:pPr>
            <a:r>
              <a:rPr lang="en-US" sz="1600" kern="100" dirty="0">
                <a:latin typeface="Calibri" panose="020F0502020204030204" pitchFamily="34" charset="0"/>
                <a:cs typeface="Times New Roman" panose="02020603050405020304" pitchFamily="18" charset="0"/>
              </a:rPr>
              <a:t>Retrieve data on data cutoff date </a:t>
            </a:r>
          </a:p>
          <a:p>
            <a:pPr marL="0" rtl="0" fontAlgn="base">
              <a:lnSpc>
                <a:spcPct val="150000"/>
              </a:lnSpc>
              <a:buFont typeface="+mj-lt"/>
              <a:buAutoNum type="arabicPeriod"/>
            </a:pPr>
            <a:r>
              <a:rPr lang="en-US" sz="1600" kern="100" dirty="0">
                <a:latin typeface="Calibri" panose="020F0502020204030204" pitchFamily="34" charset="0"/>
                <a:cs typeface="Times New Roman" panose="02020603050405020304" pitchFamily="18" charset="0"/>
              </a:rPr>
              <a:t>Use Stata to create tables, listings, and figures (TLFs; EX: </a:t>
            </a:r>
            <a:r>
              <a:rPr lang="en-US" sz="1500" b="1" kern="100" dirty="0">
                <a:latin typeface="Courier New" panose="02070309020205020404" pitchFamily="49" charset="0"/>
                <a:cs typeface="Courier New" panose="02070309020205020404" pitchFamily="49" charset="0"/>
              </a:rPr>
              <a:t>local</a:t>
            </a:r>
            <a:r>
              <a:rPr lang="en-US" sz="1600" kern="100" dirty="0">
                <a:latin typeface="Calibri" panose="020F0502020204030204" pitchFamily="34" charset="0"/>
                <a:cs typeface="Times New Roman" panose="02020603050405020304" pitchFamily="18" charset="0"/>
              </a:rPr>
              <a:t>, </a:t>
            </a:r>
            <a:r>
              <a:rPr lang="en-US" sz="1500" b="1" kern="100" dirty="0">
                <a:latin typeface="Courier New" panose="02070309020205020404" pitchFamily="49" charset="0"/>
                <a:cs typeface="Courier New" panose="02070309020205020404" pitchFamily="49" charset="0"/>
              </a:rPr>
              <a:t>postfile</a:t>
            </a:r>
            <a:r>
              <a:rPr lang="en-US" sz="1600" kern="100" dirty="0">
                <a:latin typeface="Calibri" panose="020F0502020204030204" pitchFamily="34" charset="0"/>
                <a:cs typeface="Times New Roman" panose="02020603050405020304" pitchFamily="18" charset="0"/>
              </a:rPr>
              <a:t>)</a:t>
            </a:r>
          </a:p>
          <a:p>
            <a:pPr marL="0" rtl="0" fontAlgn="base">
              <a:lnSpc>
                <a:spcPct val="150000"/>
              </a:lnSpc>
              <a:buFont typeface="+mj-lt"/>
              <a:buAutoNum type="arabicPeriod"/>
            </a:pPr>
            <a:r>
              <a:rPr lang="en-US" sz="1600" kern="100" dirty="0">
                <a:latin typeface="Calibri" panose="020F0502020204030204" pitchFamily="34" charset="0"/>
                <a:cs typeface="Times New Roman" panose="02020603050405020304" pitchFamily="18" charset="0"/>
              </a:rPr>
              <a:t>Use </a:t>
            </a:r>
            <a:r>
              <a:rPr lang="en-US" sz="1500" b="1" kern="100" dirty="0">
                <a:latin typeface="Courier New" panose="02070309020205020404" pitchFamily="49" charset="0"/>
                <a:cs typeface="Courier New" panose="02070309020205020404" pitchFamily="49" charset="0"/>
              </a:rPr>
              <a:t>putdocx</a:t>
            </a:r>
            <a:r>
              <a:rPr lang="en-US" sz="1600" kern="100" dirty="0">
                <a:latin typeface="Calibri" panose="020F0502020204030204" pitchFamily="34" charset="0"/>
                <a:cs typeface="Times New Roman" panose="02020603050405020304" pitchFamily="18" charset="0"/>
              </a:rPr>
              <a:t> to compile TLFs into a report </a:t>
            </a:r>
          </a:p>
          <a:p>
            <a:pPr marL="0" rtl="0" fontAlgn="base">
              <a:lnSpc>
                <a:spcPct val="150000"/>
              </a:lnSpc>
              <a:buFont typeface="+mj-lt"/>
              <a:buAutoNum type="arabicPeriod"/>
            </a:pPr>
            <a:r>
              <a:rPr lang="en-US" sz="1600" kern="100" dirty="0">
                <a:latin typeface="Calibri" panose="020F0502020204030204" pitchFamily="34" charset="0"/>
                <a:cs typeface="Times New Roman" panose="02020603050405020304" pitchFamily="18" charset="0"/>
              </a:rPr>
              <a:t>Distribute report to study team &amp; DSMB</a:t>
            </a:r>
          </a:p>
          <a:p>
            <a:pPr marL="0" rtl="0" fontAlgn="base">
              <a:lnSpc>
                <a:spcPct val="150000"/>
              </a:lnSpc>
              <a:buFont typeface="+mj-lt"/>
              <a:buAutoNum type="arabicPeriod"/>
            </a:pPr>
            <a:r>
              <a:rPr lang="en-US" sz="1600" kern="100" dirty="0">
                <a:latin typeface="Calibri" panose="020F0502020204030204" pitchFamily="34" charset="0"/>
                <a:cs typeface="Times New Roman" panose="02020603050405020304" pitchFamily="18" charset="0"/>
              </a:rPr>
              <a:t>Repeat steps 4-8 at regular time intervals (EX: every 6 months)</a:t>
            </a:r>
          </a:p>
        </p:txBody>
      </p:sp>
      <p:sp>
        <p:nvSpPr>
          <p:cNvPr id="4" name="Slide Number Placeholder 3">
            <a:extLst>
              <a:ext uri="{FF2B5EF4-FFF2-40B4-BE49-F238E27FC236}">
                <a16:creationId xmlns:a16="http://schemas.microsoft.com/office/drawing/2014/main" id="{704EF683-17F6-2038-EE9A-91C957F2FAF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a:p>
        </p:txBody>
      </p:sp>
    </p:spTree>
    <p:extLst>
      <p:ext uri="{BB962C8B-B14F-4D97-AF65-F5344CB8AC3E}">
        <p14:creationId xmlns:p14="http://schemas.microsoft.com/office/powerpoint/2010/main" val="34489502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923B52-78C9-15DE-868F-0E6D1E0681C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D8562AC-3933-90DB-4C7D-0D2FB1D6DE37}"/>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DCC Repetitive Reporting – More Than DSMBs!  </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3" name="Text Placeholder 2">
            <a:extLst>
              <a:ext uri="{FF2B5EF4-FFF2-40B4-BE49-F238E27FC236}">
                <a16:creationId xmlns:a16="http://schemas.microsoft.com/office/drawing/2014/main" id="{2737130C-C193-E9CA-B9E9-0E89E20D9A77}"/>
              </a:ext>
            </a:extLst>
          </p:cNvPr>
          <p:cNvSpPr>
            <a:spLocks noGrp="1"/>
          </p:cNvSpPr>
          <p:nvPr>
            <p:ph type="body" idx="1"/>
          </p:nvPr>
        </p:nvSpPr>
        <p:spPr/>
        <p:txBody>
          <a:bodyPr>
            <a:normAutofit/>
          </a:bodyPr>
          <a:lstStyle/>
          <a:p>
            <a:pPr marL="0" fontAlgn="base">
              <a:lnSpc>
                <a:spcPct val="150000"/>
              </a:lnSpc>
              <a:buFont typeface="Arial" panose="020B0604020202020204" pitchFamily="34" charset="0"/>
              <a:buChar char="•"/>
            </a:pPr>
            <a:r>
              <a:rPr lang="en-US" sz="1600" kern="100" dirty="0">
                <a:latin typeface="Calibri" panose="020F0502020204030204" pitchFamily="34" charset="0"/>
                <a:cs typeface="Times New Roman" panose="02020603050405020304" pitchFamily="18" charset="0"/>
              </a:rPr>
              <a:t>Weekly or monthly study enrollment reports </a:t>
            </a:r>
          </a:p>
          <a:p>
            <a:pPr marL="0" fontAlgn="base">
              <a:lnSpc>
                <a:spcPct val="150000"/>
              </a:lnSpc>
              <a:buFont typeface="Arial" panose="020B0604020202020204" pitchFamily="34" charset="0"/>
              <a:buChar char="•"/>
            </a:pPr>
            <a:r>
              <a:rPr lang="en-US" sz="1600" kern="100" dirty="0">
                <a:latin typeface="Calibri" panose="020F0502020204030204" pitchFamily="34" charset="0"/>
                <a:cs typeface="Times New Roman" panose="02020603050405020304" pitchFamily="18" charset="0"/>
              </a:rPr>
              <a:t>Analyses for futility</a:t>
            </a:r>
          </a:p>
          <a:p>
            <a:pPr marL="0" fontAlgn="base">
              <a:lnSpc>
                <a:spcPct val="150000"/>
              </a:lnSpc>
              <a:buFont typeface="Arial" panose="020B0604020202020204" pitchFamily="34" charset="0"/>
              <a:buChar char="•"/>
            </a:pPr>
            <a:r>
              <a:rPr lang="en-US" sz="1600" kern="100" dirty="0">
                <a:latin typeface="Calibri" panose="020F0502020204030204" pitchFamily="34" charset="0"/>
                <a:cs typeface="Times New Roman" panose="02020603050405020304" pitchFamily="18" charset="0"/>
              </a:rPr>
              <a:t>Updated power analyses </a:t>
            </a:r>
            <a:endParaRPr lang="en-US" sz="1200" kern="100" dirty="0">
              <a:latin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C479136E-4992-D1A3-F279-90BBA2A675A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a:t>
            </a:fld>
            <a:endParaRPr lang="en"/>
          </a:p>
        </p:txBody>
      </p:sp>
    </p:spTree>
    <p:extLst>
      <p:ext uri="{BB962C8B-B14F-4D97-AF65-F5344CB8AC3E}">
        <p14:creationId xmlns:p14="http://schemas.microsoft.com/office/powerpoint/2010/main" val="24352961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59CD0F-278B-512F-CAC4-FF18324F8F4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B700571-132A-9A47-30F1-DD6B970CB389}"/>
              </a:ext>
            </a:extLst>
          </p:cNvPr>
          <p:cNvSpPr>
            <a:spLocks noGrp="1"/>
          </p:cNvSpPr>
          <p:nvPr>
            <p:ph type="title"/>
          </p:nvPr>
        </p:nvSpPr>
        <p:spPr/>
        <p:txBody>
          <a:bodyPr>
            <a:normAutofit fontScale="90000"/>
          </a:bodyPr>
          <a:lstStyle/>
          <a:p>
            <a:r>
              <a:rPr lang="en-US" dirty="0">
                <a:solidFill>
                  <a:srgbClr val="073073"/>
                </a:solidFill>
                <a:latin typeface="Calibri" panose="020F0502020204030204" pitchFamily="34" charset="0"/>
                <a:cs typeface="Calibri" panose="020F0502020204030204" pitchFamily="34" charset="0"/>
              </a:rPr>
              <a:t>Motivating Example - DSMB Report for fake “Stata Study” </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1DAB0806-D779-8960-7F9A-A07D4EB9804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pic>
        <p:nvPicPr>
          <p:cNvPr id="10" name="Picture 9">
            <a:extLst>
              <a:ext uri="{FF2B5EF4-FFF2-40B4-BE49-F238E27FC236}">
                <a16:creationId xmlns:a16="http://schemas.microsoft.com/office/drawing/2014/main" id="{99B66ACC-4D18-93D6-07EC-07C7A4DF258F}"/>
              </a:ext>
            </a:extLst>
          </p:cNvPr>
          <p:cNvPicPr>
            <a:picLocks noChangeAspect="1"/>
          </p:cNvPicPr>
          <p:nvPr/>
        </p:nvPicPr>
        <p:blipFill>
          <a:blip r:embed="rId3"/>
          <a:stretch>
            <a:fillRect/>
          </a:stretch>
        </p:blipFill>
        <p:spPr>
          <a:xfrm>
            <a:off x="545431" y="1017725"/>
            <a:ext cx="8053137" cy="3457295"/>
          </a:xfrm>
          <a:prstGeom prst="rect">
            <a:avLst/>
          </a:prstGeom>
        </p:spPr>
      </p:pic>
    </p:spTree>
    <p:extLst>
      <p:ext uri="{BB962C8B-B14F-4D97-AF65-F5344CB8AC3E}">
        <p14:creationId xmlns:p14="http://schemas.microsoft.com/office/powerpoint/2010/main" val="41390683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53455B-E232-4A63-8713-88CA4D6808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7B6D72D-68F3-AE50-A70C-182F86B68B3A}"/>
              </a:ext>
            </a:extLst>
          </p:cNvPr>
          <p:cNvSpPr>
            <a:spLocks noGrp="1"/>
          </p:cNvSpPr>
          <p:nvPr>
            <p:ph type="title"/>
          </p:nvPr>
        </p:nvSpPr>
        <p:spPr/>
        <p:txBody>
          <a:bodyPr>
            <a:normAutofit fontScale="90000"/>
          </a:bodyPr>
          <a:lstStyle/>
          <a:p>
            <a:r>
              <a:rPr lang="en-US" dirty="0">
                <a:solidFill>
                  <a:srgbClr val="073073"/>
                </a:solidFill>
                <a:latin typeface="Calibri" panose="020F0502020204030204" pitchFamily="34" charset="0"/>
                <a:cs typeface="Calibri" panose="020F0502020204030204" pitchFamily="34" charset="0"/>
              </a:rPr>
              <a:t>Motivating Example - DSMB Report for Fake “Stata Study” </a:t>
            </a:r>
            <a:br>
              <a:rPr lang="en-US" sz="2800" b="1" i="0" u="none" strike="noStrike" dirty="0">
                <a:solidFill>
                  <a:srgbClr val="073073"/>
                </a:solidFill>
                <a:effectLst/>
                <a:latin typeface="Calibri" panose="020F0502020204030204" pitchFamily="34" charset="0"/>
                <a:cs typeface="Calibri" panose="020F0502020204030204" pitchFamily="34" charset="0"/>
              </a:rPr>
            </a:br>
            <a:endParaRPr lang="en-US" dirty="0">
              <a:solidFill>
                <a:srgbClr val="073073"/>
              </a:solidFill>
            </a:endParaRPr>
          </a:p>
        </p:txBody>
      </p:sp>
      <p:sp>
        <p:nvSpPr>
          <p:cNvPr id="4" name="Slide Number Placeholder 3">
            <a:extLst>
              <a:ext uri="{FF2B5EF4-FFF2-40B4-BE49-F238E27FC236}">
                <a16:creationId xmlns:a16="http://schemas.microsoft.com/office/drawing/2014/main" id="{D9A57750-60AC-2478-A4DB-3A9356DCEAB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p:pic>
        <p:nvPicPr>
          <p:cNvPr id="7" name="Picture 6">
            <a:extLst>
              <a:ext uri="{FF2B5EF4-FFF2-40B4-BE49-F238E27FC236}">
                <a16:creationId xmlns:a16="http://schemas.microsoft.com/office/drawing/2014/main" id="{E5827C34-25E4-7223-E077-E056A70DECCC}"/>
              </a:ext>
            </a:extLst>
          </p:cNvPr>
          <p:cNvPicPr>
            <a:picLocks noChangeAspect="1"/>
          </p:cNvPicPr>
          <p:nvPr/>
        </p:nvPicPr>
        <p:blipFill>
          <a:blip r:embed="rId3"/>
          <a:stretch>
            <a:fillRect/>
          </a:stretch>
        </p:blipFill>
        <p:spPr>
          <a:xfrm>
            <a:off x="1752852" y="1017725"/>
            <a:ext cx="5638296" cy="3630536"/>
          </a:xfrm>
          <a:prstGeom prst="rect">
            <a:avLst/>
          </a:prstGeom>
        </p:spPr>
      </p:pic>
    </p:spTree>
    <p:extLst>
      <p:ext uri="{BB962C8B-B14F-4D97-AF65-F5344CB8AC3E}">
        <p14:creationId xmlns:p14="http://schemas.microsoft.com/office/powerpoint/2010/main" val="38064308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EF945E-8E1E-4672-51A9-EB5BEC7714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6C167BB-78F5-FFDD-087B-D3B8343E5F06}"/>
              </a:ext>
            </a:extLst>
          </p:cNvPr>
          <p:cNvSpPr>
            <a:spLocks noGrp="1"/>
          </p:cNvSpPr>
          <p:nvPr>
            <p:ph type="title"/>
          </p:nvPr>
        </p:nvSpPr>
        <p:spPr/>
        <p:txBody>
          <a:bodyPr>
            <a:normAutofit fontScale="90000"/>
          </a:bodyPr>
          <a:lstStyle/>
          <a:p>
            <a:r>
              <a:rPr lang="en-US" sz="2800" b="1" i="0" u="none" strike="noStrike" dirty="0">
                <a:solidFill>
                  <a:srgbClr val="073073"/>
                </a:solidFill>
                <a:effectLst/>
                <a:latin typeface="Calibri" panose="020F0502020204030204" pitchFamily="34" charset="0"/>
                <a:cs typeface="Calibri" panose="020F0502020204030204" pitchFamily="34" charset="0"/>
              </a:rPr>
              <a:t>Table 1: Number of Consented Participants by Site and Month</a:t>
            </a:r>
            <a:endParaRPr lang="en-US" dirty="0">
              <a:solidFill>
                <a:srgbClr val="073073"/>
              </a:solidFill>
            </a:endParaRPr>
          </a:p>
        </p:txBody>
      </p:sp>
      <p:sp>
        <p:nvSpPr>
          <p:cNvPr id="4" name="Slide Number Placeholder 3">
            <a:extLst>
              <a:ext uri="{FF2B5EF4-FFF2-40B4-BE49-F238E27FC236}">
                <a16:creationId xmlns:a16="http://schemas.microsoft.com/office/drawing/2014/main" id="{76CBB62A-B66E-AD64-FA25-5486BA6B124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pic>
        <p:nvPicPr>
          <p:cNvPr id="10" name="Picture 9">
            <a:extLst>
              <a:ext uri="{FF2B5EF4-FFF2-40B4-BE49-F238E27FC236}">
                <a16:creationId xmlns:a16="http://schemas.microsoft.com/office/drawing/2014/main" id="{FFFBD1BE-228D-29CA-0366-284C8C4A6A7E}"/>
              </a:ext>
            </a:extLst>
          </p:cNvPr>
          <p:cNvPicPr>
            <a:picLocks noChangeAspect="1"/>
          </p:cNvPicPr>
          <p:nvPr/>
        </p:nvPicPr>
        <p:blipFill>
          <a:blip r:embed="rId3"/>
          <a:stretch>
            <a:fillRect/>
          </a:stretch>
        </p:blipFill>
        <p:spPr>
          <a:xfrm>
            <a:off x="1366390" y="1128511"/>
            <a:ext cx="6411220" cy="2886478"/>
          </a:xfrm>
          <a:prstGeom prst="rect">
            <a:avLst/>
          </a:prstGeom>
        </p:spPr>
      </p:pic>
    </p:spTree>
    <p:extLst>
      <p:ext uri="{BB962C8B-B14F-4D97-AF65-F5344CB8AC3E}">
        <p14:creationId xmlns:p14="http://schemas.microsoft.com/office/powerpoint/2010/main" val="557295238"/>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2775</TotalTime>
  <Words>1097</Words>
  <Application>Microsoft Office PowerPoint</Application>
  <PresentationFormat>On-screen Show (16:9)</PresentationFormat>
  <Paragraphs>151</Paragraphs>
  <Slides>47</Slides>
  <Notes>46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47</vt:i4>
      </vt:variant>
    </vt:vector>
  </HeadingPairs>
  <TitlesOfParts>
    <vt:vector size="52" baseType="lpstr">
      <vt:lpstr>Arial</vt:lpstr>
      <vt:lpstr>Calibri</vt:lpstr>
      <vt:lpstr>Courier New</vt:lpstr>
      <vt:lpstr>Oswald</vt:lpstr>
      <vt:lpstr>Simple Light</vt:lpstr>
      <vt:lpstr>Increase Efficiency and Reproducibility in Clinical Trial Reporting with Stata Tools  Giselle E. Kolenic University of Michigan gkolenic@umich.edu  2025 Stata Biostatistics and Epidemiology Virtual Symposium February 20, 2025 </vt:lpstr>
      <vt:lpstr>About SABER </vt:lpstr>
      <vt:lpstr>Data Coordinating Centers  </vt:lpstr>
      <vt:lpstr>Data and Safety Monitoring Boards </vt:lpstr>
      <vt:lpstr>Example DCC Process Overview for DSMB Reporting </vt:lpstr>
      <vt:lpstr>DCC Repetitive Reporting – More Than DSMBs!   </vt:lpstr>
      <vt:lpstr>Motivating Example - DSMB Report for fake “Stata Study”  </vt:lpstr>
      <vt:lpstr>Motivating Example - DSMB Report for Fake “Stata Study”  </vt:lpstr>
      <vt:lpstr>Table 1: Number of Consented Participants by Site and Month</vt:lpstr>
      <vt:lpstr>Table 2: Demographic Characteristics</vt:lpstr>
      <vt:lpstr>Listing 1: Treatment Emergent SAEs</vt:lpstr>
      <vt:lpstr>Figure 1: Number of Consented Participants by Month </vt:lpstr>
      <vt:lpstr>Favorite Stata Commands for Efficiency &amp; Reproducibility  </vt:lpstr>
      <vt:lpstr>This Presentation  </vt:lpstr>
      <vt:lpstr>Table 2 – local, postfile  </vt:lpstr>
      <vt:lpstr>Table 2 – local, postfile</vt:lpstr>
      <vt:lpstr>Table 2 – local, postfile</vt:lpstr>
      <vt:lpstr>Table 2 – local, postfile</vt:lpstr>
      <vt:lpstr>Table 2 – local, postfile</vt:lpstr>
      <vt:lpstr>Example putdocx Commands </vt:lpstr>
      <vt:lpstr>DSMB Report – Get Started!  </vt:lpstr>
      <vt:lpstr>DSMB Report – Title Page</vt:lpstr>
      <vt:lpstr>DSMB Report – Title Page</vt:lpstr>
      <vt:lpstr>DSMB Report – Executive Summary  </vt:lpstr>
      <vt:lpstr>DSMB Report – Executive Summary  </vt:lpstr>
      <vt:lpstr>DSMB Report – Executive Summary  </vt:lpstr>
      <vt:lpstr>DSMB Report – Executive Summary  </vt:lpstr>
      <vt:lpstr>DSMB Report – Executive Summary  </vt:lpstr>
      <vt:lpstr>DSMB Report – TLFs </vt:lpstr>
      <vt:lpstr>DSMB Report – Figure 1 </vt:lpstr>
      <vt:lpstr>DSMB Report – Figure 1 </vt:lpstr>
      <vt:lpstr>DSMB Report – Table 1  </vt:lpstr>
      <vt:lpstr>DSMB Report – Table 1  </vt:lpstr>
      <vt:lpstr>DSMB Report – Table 1 </vt:lpstr>
      <vt:lpstr>DSMB Report – Table 1 </vt:lpstr>
      <vt:lpstr>DSMB Report – Table 2 </vt:lpstr>
      <vt:lpstr>DSMB Report – Table 2 </vt:lpstr>
      <vt:lpstr>DSMB Report – Table 2 </vt:lpstr>
      <vt:lpstr>DSMB Report – Table 2 </vt:lpstr>
      <vt:lpstr>DSMB Report - Listing 1</vt:lpstr>
      <vt:lpstr>DSMB Report – Listing 1 </vt:lpstr>
      <vt:lpstr>DSMB Report – Listing 1  </vt:lpstr>
      <vt:lpstr>DSMB Report – Listing 1  </vt:lpstr>
      <vt:lpstr>DSMB Report – Compile All Elements  </vt:lpstr>
      <vt:lpstr>DSMB Report – Compile All Elements  </vt:lpstr>
      <vt:lpstr>Final Thoughts </vt:lpstr>
      <vt:lpstr>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PRESENTATION</dc:title>
  <dc:creator>Edwards, Rex</dc:creator>
  <cp:lastModifiedBy>Kolenic, Giselle</cp:lastModifiedBy>
  <cp:revision>54</cp:revision>
  <dcterms:modified xsi:type="dcterms:W3CDTF">2025-02-19T19:25:14Z</dcterms:modified>
</cp:coreProperties>
</file>