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</p:sldMasterIdLst>
  <p:sldIdLst>
    <p:sldId id="256" r:id="rId4"/>
    <p:sldId id="283" r:id="rId5"/>
    <p:sldId id="287" r:id="rId6"/>
    <p:sldId id="293" r:id="rId7"/>
    <p:sldId id="288" r:id="rId8"/>
    <p:sldId id="294" r:id="rId9"/>
    <p:sldId id="295" r:id="rId10"/>
    <p:sldId id="285" r:id="rId11"/>
    <p:sldId id="286" r:id="rId12"/>
    <p:sldId id="289" r:id="rId13"/>
    <p:sldId id="284" r:id="rId14"/>
    <p:sldId id="257" r:id="rId15"/>
    <p:sldId id="297" r:id="rId16"/>
    <p:sldId id="298" r:id="rId17"/>
    <p:sldId id="301" r:id="rId18"/>
    <p:sldId id="299" r:id="rId19"/>
    <p:sldId id="302" r:id="rId20"/>
    <p:sldId id="282" r:id="rId21"/>
    <p:sldId id="290" r:id="rId22"/>
    <p:sldId id="292" r:id="rId23"/>
    <p:sldId id="291" r:id="rId24"/>
    <p:sldId id="303" r:id="rId25"/>
    <p:sldId id="304" r:id="rId26"/>
    <p:sldId id="305" r:id="rId27"/>
    <p:sldId id="296" r:id="rId28"/>
    <p:sldId id="300" r:id="rId29"/>
    <p:sldId id="307" r:id="rId30"/>
    <p:sldId id="308" r:id="rId31"/>
    <p:sldId id="309" r:id="rId32"/>
    <p:sldId id="310" r:id="rId33"/>
    <p:sldId id="311" r:id="rId34"/>
    <p:sldId id="30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8956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72200" y="6324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8956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72200" y="6324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E821D4D5-6EE7-4917-97DD-828EA9B4470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8956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72200" y="6324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28042382-2CD7-4674-9F1B-808CD8D0BE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25" y="876300"/>
            <a:ext cx="7800975" cy="1638300"/>
          </a:xfrm>
        </p:spPr>
        <p:txBody>
          <a:bodyPr/>
          <a:lstStyle/>
          <a:p>
            <a:pPr algn="ctr"/>
            <a:r>
              <a:rPr lang="en-US" sz="3200" dirty="0" err="1"/>
              <a:t>bipolate</a:t>
            </a:r>
            <a:r>
              <a:rPr lang="en-US" sz="3200" dirty="0"/>
              <a:t>: A Stata command for bivariate interpolation with particular application to 3D graphing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800975" cy="243840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Joseph Canner, MHS</a:t>
            </a:r>
          </a:p>
          <a:p>
            <a:pPr algn="ctr"/>
            <a:r>
              <a:rPr lang="en-US" sz="1600" dirty="0" smtClean="0"/>
              <a:t>Xuan Hui, MD </a:t>
            </a:r>
            <a:r>
              <a:rPr lang="en-US" sz="1600" dirty="0" err="1" smtClean="0"/>
              <a:t>ScM</a:t>
            </a:r>
            <a:endParaRPr lang="en-US" sz="1600" dirty="0" smtClean="0"/>
          </a:p>
          <a:p>
            <a:pPr algn="ctr"/>
            <a:r>
              <a:rPr lang="en-US" sz="1600" dirty="0" smtClean="0"/>
              <a:t>Eric Schneider, PhD</a:t>
            </a:r>
          </a:p>
          <a:p>
            <a:pPr algn="ctr"/>
            <a:r>
              <a:rPr lang="en-US" sz="1600" dirty="0" smtClean="0"/>
              <a:t>Johns Hopkins University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err="1" smtClean="0"/>
              <a:t>Stata</a:t>
            </a:r>
            <a:r>
              <a:rPr lang="en-US" sz="1600" dirty="0" smtClean="0"/>
              <a:t> Conference</a:t>
            </a:r>
          </a:p>
          <a:p>
            <a:pPr algn="ctr"/>
            <a:r>
              <a:rPr lang="en-US" sz="1600" dirty="0" smtClean="0"/>
              <a:t>Boston, MA</a:t>
            </a:r>
          </a:p>
          <a:p>
            <a:pPr algn="ctr"/>
            <a:r>
              <a:rPr lang="en-US" sz="1600" dirty="0" smtClean="0"/>
              <a:t>August 1,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6489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6804025" cy="4950619"/>
          </a:xfrm>
        </p:spPr>
      </p:pic>
    </p:spTree>
    <p:extLst>
      <p:ext uri="{BB962C8B-B14F-4D97-AF65-F5344CB8AC3E}">
        <p14:creationId xmlns:p14="http://schemas.microsoft.com/office/powerpoint/2010/main" val="30260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Stata Conference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Wishes and grumbles session: no plans to implement 3D graphing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8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PROC G3GRID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Interpolation options:</a:t>
            </a:r>
          </a:p>
          <a:p>
            <a:pPr lvl="1"/>
            <a:r>
              <a:rPr lang="en-US" dirty="0" smtClean="0"/>
              <a:t>&lt;default&gt;: </a:t>
            </a:r>
            <a:r>
              <a:rPr lang="en-US" dirty="0" err="1" smtClean="0"/>
              <a:t>biquintic</a:t>
            </a:r>
            <a:r>
              <a:rPr lang="en-US" dirty="0" smtClean="0"/>
              <a:t> polynomial</a:t>
            </a:r>
          </a:p>
          <a:p>
            <a:pPr lvl="2"/>
            <a:r>
              <a:rPr lang="en-US" dirty="0" smtClean="0"/>
              <a:t>PARTIAL: use splines for derivatives</a:t>
            </a:r>
          </a:p>
          <a:p>
            <a:pPr lvl="2"/>
            <a:r>
              <a:rPr lang="en-US" dirty="0" smtClean="0"/>
              <a:t>NEAR=n: number of nearest neighbors (default=3)</a:t>
            </a:r>
          </a:p>
          <a:p>
            <a:pPr lvl="1"/>
            <a:r>
              <a:rPr lang="en-US" dirty="0" smtClean="0"/>
              <a:t>SPLINE: bivariate spline</a:t>
            </a:r>
          </a:p>
          <a:p>
            <a:pPr lvl="2"/>
            <a:r>
              <a:rPr lang="en-US" dirty="0" smtClean="0"/>
              <a:t>SMOOTH=</a:t>
            </a:r>
            <a:r>
              <a:rPr lang="en-US" dirty="0" err="1" smtClean="0"/>
              <a:t>numlist</a:t>
            </a:r>
            <a:r>
              <a:rPr lang="en-US" dirty="0" smtClean="0"/>
              <a:t>: smoothed spline</a:t>
            </a:r>
          </a:p>
          <a:p>
            <a:pPr lvl="1"/>
            <a:r>
              <a:rPr lang="en-US" dirty="0" smtClean="0"/>
              <a:t>JOIN: linear interpolation</a:t>
            </a:r>
          </a:p>
        </p:txBody>
      </p:sp>
    </p:spTree>
    <p:extLst>
      <p:ext uri="{BB962C8B-B14F-4D97-AF65-F5344CB8AC3E}">
        <p14:creationId xmlns:p14="http://schemas.microsoft.com/office/powerpoint/2010/main" val="690804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Bivariate interpolation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SAS G3GRID default</a:t>
            </a:r>
          </a:p>
          <a:p>
            <a:r>
              <a:rPr lang="en-US" sz="2800" dirty="0" err="1" smtClean="0"/>
              <a:t>Akima</a:t>
            </a:r>
            <a:r>
              <a:rPr lang="en-US" sz="2800" dirty="0"/>
              <a:t>, Hiroshi (1978), "A Method of Bivariate Interpolation and Smooth Surface Fitting for Irregularly Distributed Data Points," ACM Transaction on </a:t>
            </a:r>
            <a:r>
              <a:rPr lang="en-US" sz="2800" dirty="0" smtClean="0"/>
              <a:t>Mathematical </a:t>
            </a:r>
            <a:r>
              <a:rPr lang="en-US" sz="2800" dirty="0"/>
              <a:t>Software, 4, 148-159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Fortran 77 originally in the NCAR library; Fortran 77 and Fortran 90 versions freely available on the web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84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“The </a:t>
            </a:r>
            <a:r>
              <a:rPr lang="en-US" sz="2400" dirty="0"/>
              <a:t>original version of BIVAR was written by Hiroshi </a:t>
            </a:r>
            <a:r>
              <a:rPr lang="en-US" sz="2400" dirty="0" err="1"/>
              <a:t>Akima</a:t>
            </a:r>
            <a:r>
              <a:rPr lang="en-US" sz="2400" dirty="0"/>
              <a:t> </a:t>
            </a:r>
            <a:r>
              <a:rPr lang="en-US" sz="2400" dirty="0" smtClean="0"/>
              <a:t>in August </a:t>
            </a:r>
            <a:r>
              <a:rPr lang="en-US" sz="2400" dirty="0"/>
              <a:t>1975 and rewritten by him in late 1976.  It was incorporated </a:t>
            </a:r>
            <a:r>
              <a:rPr lang="en-US" sz="2400" dirty="0" smtClean="0"/>
              <a:t>into </a:t>
            </a:r>
            <a:r>
              <a:rPr lang="en-US" sz="2400" dirty="0"/>
              <a:t>NCAR's public software libraries in January 1977.  In August </a:t>
            </a:r>
            <a:r>
              <a:rPr lang="en-US" sz="2400" dirty="0" smtClean="0"/>
              <a:t>1984 </a:t>
            </a:r>
            <a:r>
              <a:rPr lang="en-US" sz="2400" dirty="0"/>
              <a:t>a new version of BIVAR, incorporating changes described in the </a:t>
            </a:r>
            <a:r>
              <a:rPr lang="en-US" sz="2400" dirty="0" smtClean="0"/>
              <a:t>Rocky </a:t>
            </a:r>
            <a:r>
              <a:rPr lang="en-US" sz="2400" dirty="0"/>
              <a:t>Mountain Journal of Mathematics article cited below, was </a:t>
            </a:r>
            <a:r>
              <a:rPr lang="en-US" sz="2400" dirty="0" smtClean="0"/>
              <a:t>obtained </a:t>
            </a:r>
            <a:r>
              <a:rPr lang="en-US" sz="2400"/>
              <a:t>from </a:t>
            </a:r>
            <a:r>
              <a:rPr lang="en-US" sz="2400" smtClean="0"/>
              <a:t>Dr. </a:t>
            </a:r>
            <a:r>
              <a:rPr lang="en-US" sz="2400" dirty="0" err="1"/>
              <a:t>Akima</a:t>
            </a:r>
            <a:r>
              <a:rPr lang="en-US" sz="2400" dirty="0"/>
              <a:t> by Michael </a:t>
            </a:r>
            <a:r>
              <a:rPr lang="en-US" sz="2400" dirty="0" err="1"/>
              <a:t>Pernice</a:t>
            </a:r>
            <a:r>
              <a:rPr lang="en-US" sz="2400" dirty="0"/>
              <a:t> of NCAR's Scientific </a:t>
            </a:r>
            <a:r>
              <a:rPr lang="en-US" sz="2400" dirty="0" smtClean="0"/>
              <a:t>Computing </a:t>
            </a:r>
            <a:r>
              <a:rPr lang="en-US" sz="2400" dirty="0"/>
              <a:t>Division, who evaluated it and made it available in February, </a:t>
            </a:r>
            <a:r>
              <a:rPr lang="en-US" sz="2400" dirty="0" smtClean="0"/>
              <a:t>1985.”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Ref: Hiroshi </a:t>
            </a:r>
            <a:r>
              <a:rPr lang="en-US" sz="2000" dirty="0" err="1"/>
              <a:t>Akima</a:t>
            </a:r>
            <a:r>
              <a:rPr lang="en-US" sz="2000" dirty="0"/>
              <a:t>, </a:t>
            </a:r>
            <a:r>
              <a:rPr lang="en-US" sz="2000" dirty="0" smtClean="0"/>
              <a:t>On </a:t>
            </a:r>
            <a:r>
              <a:rPr lang="en-US" sz="2000" dirty="0"/>
              <a:t>Estimating Partial Derivatives for Bivariate </a:t>
            </a:r>
            <a:r>
              <a:rPr lang="en-US" sz="2000" dirty="0" smtClean="0"/>
              <a:t>Interpolation of </a:t>
            </a:r>
            <a:r>
              <a:rPr lang="en-US" sz="2000" dirty="0"/>
              <a:t>Scattered Data</a:t>
            </a:r>
            <a:r>
              <a:rPr lang="en-US" sz="2000" dirty="0" smtClean="0"/>
              <a:t>, </a:t>
            </a:r>
            <a:r>
              <a:rPr lang="en-US" sz="2000" dirty="0"/>
              <a:t>Rocky Mountain Journal of </a:t>
            </a:r>
            <a:r>
              <a:rPr lang="en-US" sz="2000" dirty="0" smtClean="0"/>
              <a:t>Mathematics, Volume </a:t>
            </a:r>
            <a:r>
              <a:rPr lang="en-US" sz="2000" dirty="0"/>
              <a:t>14, Number 1, Winter 1984.</a:t>
            </a:r>
          </a:p>
        </p:txBody>
      </p:sp>
    </p:spTree>
    <p:extLst>
      <p:ext uri="{BB962C8B-B14F-4D97-AF65-F5344CB8AC3E}">
        <p14:creationId xmlns:p14="http://schemas.microsoft.com/office/powerpoint/2010/main" val="22799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summary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XY plane divided into triangular cells</a:t>
            </a:r>
          </a:p>
          <a:p>
            <a:r>
              <a:rPr lang="en-US" dirty="0" smtClean="0"/>
              <a:t>Bivariate </a:t>
            </a:r>
            <a:r>
              <a:rPr lang="en-US" dirty="0" err="1" smtClean="0"/>
              <a:t>quintic</a:t>
            </a:r>
            <a:r>
              <a:rPr lang="en-US" dirty="0" smtClean="0"/>
              <a:t> polynomial in X and Y fitted to each triangular cell</a:t>
            </a:r>
          </a:p>
          <a:p>
            <a:r>
              <a:rPr lang="en-US" dirty="0" smtClean="0"/>
              <a:t>Coefficients are determined by continuity requirements and by estimates of partial derivatives at the vertices and along triangle edges</a:t>
            </a:r>
          </a:p>
        </p:txBody>
      </p:sp>
    </p:spTree>
    <p:extLst>
      <p:ext uri="{BB962C8B-B14F-4D97-AF65-F5344CB8AC3E}">
        <p14:creationId xmlns:p14="http://schemas.microsoft.com/office/powerpoint/2010/main" val="34310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features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Invariant to certain transformations:</a:t>
            </a:r>
          </a:p>
          <a:p>
            <a:pPr lvl="1"/>
            <a:r>
              <a:rPr lang="en-US" dirty="0" smtClean="0"/>
              <a:t>Rotation of XY coordinate system</a:t>
            </a:r>
          </a:p>
          <a:p>
            <a:pPr lvl="1"/>
            <a:r>
              <a:rPr lang="en-US" dirty="0" smtClean="0"/>
              <a:t>Linear scale transformation of the Z axis</a:t>
            </a:r>
          </a:p>
          <a:p>
            <a:pPr lvl="1"/>
            <a:r>
              <a:rPr lang="en-US" dirty="0" smtClean="0"/>
              <a:t>Tilting of the XY plane</a:t>
            </a:r>
          </a:p>
        </p:txBody>
      </p:sp>
    </p:spTree>
    <p:extLst>
      <p:ext uri="{BB962C8B-B14F-4D97-AF65-F5344CB8AC3E}">
        <p14:creationId xmlns:p14="http://schemas.microsoft.com/office/powerpoint/2010/main" val="40601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features (cont’d)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Interpolating function and first-order partial derivatives are continuous</a:t>
            </a:r>
          </a:p>
          <a:p>
            <a:r>
              <a:rPr lang="en-US" dirty="0" smtClean="0"/>
              <a:t>Local method: change in data in one area does not effect the interpolating function in another area</a:t>
            </a:r>
          </a:p>
          <a:p>
            <a:r>
              <a:rPr lang="en-US" dirty="0" smtClean="0"/>
              <a:t>Gives exact results when all points lie in a plane</a:t>
            </a:r>
          </a:p>
        </p:txBody>
      </p:sp>
    </p:spTree>
    <p:extLst>
      <p:ext uri="{BB962C8B-B14F-4D97-AF65-F5344CB8AC3E}">
        <p14:creationId xmlns:p14="http://schemas.microsoft.com/office/powerpoint/2010/main" val="8954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bipolate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Syntax: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bipolate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[if] [in] [using] [, options]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1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bipolate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dirty="0" smtClean="0"/>
              <a:t>: interpolation or filling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xgrid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ygrid</a:t>
            </a:r>
            <a:r>
              <a:rPr lang="en-US" dirty="0" smtClean="0"/>
              <a:t>: specify x-axis and y-axis values to use for interpolation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fillusing</a:t>
            </a:r>
            <a:r>
              <a:rPr lang="en-US" dirty="0" smtClean="0"/>
              <a:t>: specify data set to use for filling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collapse</a:t>
            </a:r>
            <a:r>
              <a:rPr lang="en-US" dirty="0" smtClean="0"/>
              <a:t>: how to handle multiple values of z at a given x and y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aving</a:t>
            </a:r>
            <a:r>
              <a:rPr lang="en-US" dirty="0" smtClean="0"/>
              <a:t>: save the resulting data to set to disk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Educational outcome study</a:t>
            </a:r>
          </a:p>
          <a:p>
            <a:pPr lvl="1"/>
            <a:r>
              <a:rPr lang="en-US" dirty="0" smtClean="0"/>
              <a:t>Continuous outcome</a:t>
            </a:r>
          </a:p>
          <a:p>
            <a:pPr lvl="1"/>
            <a:r>
              <a:rPr lang="en-US" dirty="0" smtClean="0"/>
              <a:t>Two categorical (1-5) predictors</a:t>
            </a:r>
          </a:p>
          <a:p>
            <a:r>
              <a:rPr lang="en-US" dirty="0" smtClean="0"/>
              <a:t>Panel data </a:t>
            </a:r>
          </a:p>
          <a:p>
            <a:pPr lvl="1"/>
            <a:r>
              <a:rPr lang="en-US" dirty="0" smtClean="0"/>
              <a:t>8 time periods</a:t>
            </a:r>
          </a:p>
          <a:p>
            <a:pPr lvl="1"/>
            <a:r>
              <a:rPr lang="en-US" dirty="0" smtClean="0"/>
              <a:t>285 observations per time period</a:t>
            </a:r>
          </a:p>
          <a:p>
            <a:pPr marL="514350" indent="-457200"/>
            <a:r>
              <a:rPr lang="en-US" dirty="0" smtClean="0"/>
              <a:t>Researcher desired 3D plot of outcome versus two predictors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60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dirty="0" err="1" smtClean="0"/>
              <a:t>bipolate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bipolate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CommunicationNEW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xgrid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(1(0.1)5)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ygrid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(1(0.1)5) method(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saving(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test_bip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test_bip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clear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surface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CommunicationNEW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COMPSS_mod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69151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118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6781800" cy="5086350"/>
          </a:xfrm>
        </p:spPr>
      </p:pic>
    </p:spTree>
    <p:extLst>
      <p:ext uri="{BB962C8B-B14F-4D97-AF65-F5344CB8AC3E}">
        <p14:creationId xmlns:p14="http://schemas.microsoft.com/office/powerpoint/2010/main" val="396199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puzzles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there small differences between interpolated values?</a:t>
            </a:r>
          </a:p>
          <a:p>
            <a:pPr lvl="1"/>
            <a:r>
              <a:rPr lang="en-US" dirty="0" smtClean="0"/>
              <a:t>SAS: “This </a:t>
            </a:r>
            <a:r>
              <a:rPr lang="en-US" dirty="0"/>
              <a:t>default method is a </a:t>
            </a:r>
            <a:r>
              <a:rPr lang="en-US" i="1" dirty="0"/>
              <a:t>modification</a:t>
            </a:r>
            <a:r>
              <a:rPr lang="en-US" dirty="0"/>
              <a:t> of that described by </a:t>
            </a:r>
            <a:r>
              <a:rPr lang="en-US" dirty="0" err="1"/>
              <a:t>Akima</a:t>
            </a:r>
            <a:r>
              <a:rPr lang="en-US" dirty="0"/>
              <a:t> (1978</a:t>
            </a:r>
            <a:r>
              <a:rPr lang="en-US" dirty="0" smtClean="0"/>
              <a:t>)”</a:t>
            </a:r>
          </a:p>
          <a:p>
            <a:r>
              <a:rPr lang="en-US" dirty="0" smtClean="0"/>
              <a:t>Re-orienting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52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urface …, … </a:t>
            </a:r>
            <a:r>
              <a:rPr lang="en-US" dirty="0" err="1" smtClean="0"/>
              <a:t>xscale</a:t>
            </a:r>
            <a:r>
              <a:rPr lang="en-US" dirty="0" smtClean="0"/>
              <a:t>(reverse)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687179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74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bipolate+contour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199"/>
            <a:ext cx="6705600" cy="490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36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available on SSC within a few weeks</a:t>
            </a:r>
          </a:p>
          <a:p>
            <a:r>
              <a:rPr lang="en-US" dirty="0" smtClean="0"/>
              <a:t>Test other data sets</a:t>
            </a:r>
          </a:p>
          <a:p>
            <a:r>
              <a:rPr lang="en-US" dirty="0" smtClean="0"/>
              <a:t>Testing and debugging by Stata community</a:t>
            </a:r>
          </a:p>
        </p:txBody>
      </p:sp>
    </p:spTree>
    <p:extLst>
      <p:ext uri="{BB962C8B-B14F-4D97-AF65-F5344CB8AC3E}">
        <p14:creationId xmlns:p14="http://schemas.microsoft.com/office/powerpoint/2010/main" val="2881194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Cobar</a:t>
            </a:r>
            <a:r>
              <a:rPr lang="en-US" dirty="0" smtClean="0"/>
              <a:t> Mine Data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705600" cy="490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143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Cobar</a:t>
            </a:r>
            <a:r>
              <a:rPr lang="en-US" dirty="0" smtClean="0"/>
              <a:t> Mine Data</a:t>
            </a:r>
            <a:br>
              <a:rPr lang="en-US" dirty="0" smtClean="0"/>
            </a:br>
            <a:r>
              <a:rPr lang="en-US" sz="2400" dirty="0" smtClean="0"/>
              <a:t>method(</a:t>
            </a:r>
            <a:r>
              <a:rPr lang="en-US" sz="2400" dirty="0" err="1" smtClean="0"/>
              <a:t>interp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76400"/>
            <a:ext cx="67676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575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Cobar</a:t>
            </a:r>
            <a:r>
              <a:rPr lang="en-US" dirty="0" smtClean="0"/>
              <a:t> Mine Data</a:t>
            </a:r>
            <a:br>
              <a:rPr lang="en-US" dirty="0" smtClean="0"/>
            </a:br>
            <a:r>
              <a:rPr lang="en-US" sz="2400" dirty="0" smtClean="0"/>
              <a:t>method(fill)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76400"/>
            <a:ext cx="67676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04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#1: contour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3" y="1600199"/>
            <a:ext cx="6824827" cy="499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3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Cobar</a:t>
            </a:r>
            <a:r>
              <a:rPr lang="en-US" dirty="0" smtClean="0"/>
              <a:t> Mine Data</a:t>
            </a:r>
            <a:br>
              <a:rPr lang="en-US" dirty="0" smtClean="0"/>
            </a:br>
            <a:r>
              <a:rPr lang="en-US" sz="2400" dirty="0" err="1" smtClean="0"/>
              <a:t>twoway</a:t>
            </a:r>
            <a:r>
              <a:rPr lang="en-US" sz="2400" dirty="0" smtClean="0"/>
              <a:t> contour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00200"/>
            <a:ext cx="67676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724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Cobar</a:t>
            </a:r>
            <a:r>
              <a:rPr lang="en-US" dirty="0" smtClean="0"/>
              <a:t> Mine Data</a:t>
            </a:r>
            <a:br>
              <a:rPr lang="en-US" dirty="0" smtClean="0"/>
            </a:br>
            <a:r>
              <a:rPr lang="en-US" sz="2400" dirty="0" err="1" smtClean="0"/>
              <a:t>bipolate+twoway</a:t>
            </a:r>
            <a:r>
              <a:rPr lang="en-US" sz="2400" dirty="0" smtClean="0"/>
              <a:t> contour</a:t>
            </a:r>
            <a:endParaRPr lang="en-US" sz="24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64459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664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Future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partial and near options</a:t>
            </a:r>
          </a:p>
          <a:p>
            <a:r>
              <a:rPr lang="en-US" dirty="0" smtClean="0"/>
              <a:t>Implement scale/</a:t>
            </a:r>
            <a:r>
              <a:rPr lang="en-US" dirty="0" err="1" smtClean="0"/>
              <a:t>noscale</a:t>
            </a:r>
            <a:r>
              <a:rPr lang="en-US" dirty="0" smtClean="0"/>
              <a:t> option</a:t>
            </a:r>
          </a:p>
          <a:p>
            <a:r>
              <a:rPr lang="en-US" dirty="0" smtClean="0"/>
              <a:t>Implement spline and smooth spline interpolation</a:t>
            </a:r>
          </a:p>
          <a:p>
            <a:r>
              <a:rPr lang="en-US" dirty="0" smtClean="0"/>
              <a:t>See if Mata has functions that can reproduce the algorithm more compactly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3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#2: </a:t>
            </a:r>
            <a:r>
              <a:rPr lang="en-US" dirty="0" smtClean="0"/>
              <a:t>surface*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surface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CommunicationNEW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EduNEW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COMPSS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(1/5)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(1/5)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* by </a:t>
            </a:r>
            <a:r>
              <a:rPr lang="en-US" sz="2400" dirty="0"/>
              <a:t>Adrian </a:t>
            </a:r>
            <a:r>
              <a:rPr lang="en-US" sz="2400" dirty="0" err="1"/>
              <a:t>Mander</a:t>
            </a:r>
            <a:r>
              <a:rPr lang="en-US" sz="2400" dirty="0"/>
              <a:t>, available from </a:t>
            </a:r>
            <a:r>
              <a:rPr lang="en-US" sz="2400" dirty="0" smtClean="0"/>
              <a:t>SSC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4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6781800" cy="496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5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collapse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(mean)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mCOMPSS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=COMPSS, by(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CommunicationNEW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surface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CommunicationNEW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mCOMPSS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(1/5)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(1/5)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781800" cy="496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5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g3grid data=a out=b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grid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EduNEW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CommNEW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mCOMPSS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 axis1=1 to 5 by 0.1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axis2=1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5 by 0.1;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28060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Solution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g3d data=b;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plot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EduNEW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CommNEW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mCOMPSS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xticknum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yticknum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 grid;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7942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HM_Do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JHM_Do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JHM_Do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43209</TotalTime>
  <Words>698</Words>
  <Application>Microsoft Office PowerPoint</Application>
  <PresentationFormat>On-screen Show (4:3)</PresentationFormat>
  <Paragraphs>106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Courier New</vt:lpstr>
      <vt:lpstr>1_JHM_Dome</vt:lpstr>
      <vt:lpstr>2_JHM_Dome</vt:lpstr>
      <vt:lpstr>JHM_Dome</vt:lpstr>
      <vt:lpstr>bipolate: A Stata command for bivariate interpolation with particular application to 3D graphing </vt:lpstr>
      <vt:lpstr>Background</vt:lpstr>
      <vt:lpstr>Solution #1: contour</vt:lpstr>
      <vt:lpstr>Solution #2: surface*</vt:lpstr>
      <vt:lpstr>Result</vt:lpstr>
      <vt:lpstr>collapse first</vt:lpstr>
      <vt:lpstr>Result</vt:lpstr>
      <vt:lpstr>SAS Solution</vt:lpstr>
      <vt:lpstr>SAS Solution (cont’d)</vt:lpstr>
      <vt:lpstr>SAS Result</vt:lpstr>
      <vt:lpstr>Stata Conference 2013</vt:lpstr>
      <vt:lpstr>SAS PROC G3GRID</vt:lpstr>
      <vt:lpstr>Bivariate interpolation </vt:lpstr>
      <vt:lpstr>History</vt:lpstr>
      <vt:lpstr>Algorithm summary </vt:lpstr>
      <vt:lpstr>Algorithm features </vt:lpstr>
      <vt:lpstr>Algorithm features (cont’d) </vt:lpstr>
      <vt:lpstr>bipolate command</vt:lpstr>
      <vt:lpstr>bipolate options</vt:lpstr>
      <vt:lpstr>Use of bipolate</vt:lpstr>
      <vt:lpstr>Result</vt:lpstr>
      <vt:lpstr>SAS Result</vt:lpstr>
      <vt:lpstr>Remaining puzzles</vt:lpstr>
      <vt:lpstr>surface …, … xscale(reverse)</vt:lpstr>
      <vt:lpstr>bipolate+contour</vt:lpstr>
      <vt:lpstr>Future plans</vt:lpstr>
      <vt:lpstr>Cobar Mine Data</vt:lpstr>
      <vt:lpstr>Cobar Mine Data method(interp)</vt:lpstr>
      <vt:lpstr>Cobar Mine Data method(fill)</vt:lpstr>
      <vt:lpstr>Cobar Mine Data twoway contour</vt:lpstr>
      <vt:lpstr>Cobar Mine Data bipolate+twoway contour</vt:lpstr>
      <vt:lpstr>Possible Future Enhancements</vt:lpstr>
    </vt:vector>
  </TitlesOfParts>
  <Company>Johns Hopkins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Stata for Analysis of Large Data Sets</dc:title>
  <dc:creator>delete</dc:creator>
  <cp:lastModifiedBy>Nathan Bishop</cp:lastModifiedBy>
  <cp:revision>79</cp:revision>
  <dcterms:created xsi:type="dcterms:W3CDTF">2013-02-18T20:34:57Z</dcterms:created>
  <dcterms:modified xsi:type="dcterms:W3CDTF">2014-07-28T14:40:23Z</dcterms:modified>
</cp:coreProperties>
</file>