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sldIdLst>
    <p:sldId id="28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25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85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983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116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0044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6061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714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17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25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25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00100" y="2103120"/>
            <a:ext cx="7886700" cy="1325880"/>
          </a:xfrm>
          <a:custGeom>
            <a:avLst/>
            <a:gdLst/>
            <a:ahLst/>
            <a:cxnLst/>
            <a:rect l="l" t="t" r="r" b="b"/>
            <a:pathLst>
              <a:path w="7886700" h="1325879">
                <a:moveTo>
                  <a:pt x="7886700" y="0"/>
                </a:moveTo>
                <a:lnTo>
                  <a:pt x="0" y="0"/>
                </a:lnTo>
                <a:lnTo>
                  <a:pt x="0" y="1325879"/>
                </a:lnTo>
                <a:lnTo>
                  <a:pt x="7886700" y="1325879"/>
                </a:lnTo>
                <a:lnTo>
                  <a:pt x="788670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25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25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679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481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370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23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212852"/>
            <a:ext cx="852931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542" y="1135529"/>
            <a:ext cx="4557395" cy="2583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37778" y="6411165"/>
            <a:ext cx="400050" cy="337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25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531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swaminathan@jau.in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2necc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57" y="0"/>
            <a:ext cx="9255157" cy="6858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1542534" cy="440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1" y="6019800"/>
            <a:ext cx="1447800" cy="714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8958" y="3047999"/>
            <a:ext cx="5988842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rtl="0"/>
            <a:endParaRPr lang="en-US" sz="1350" kern="1200" dirty="0">
              <a:solidFill>
                <a:srgbClr val="5B9BD5">
                  <a:lumMod val="50000"/>
                </a:srgbClr>
              </a:solidFill>
              <a:latin typeface="DM Sans"/>
              <a:ea typeface="+mn-ea"/>
              <a:cs typeface="+mn-cs"/>
            </a:endParaRPr>
          </a:p>
          <a:p>
            <a:pPr algn="just" defTabSz="685800" rtl="0"/>
            <a:r>
              <a:rPr lang="en-US" sz="1350" kern="1200" dirty="0">
                <a:solidFill>
                  <a:srgbClr val="5B9BD5">
                    <a:lumMod val="50000"/>
                  </a:srgbClr>
                </a:solidFill>
                <a:latin typeface="DM Sans"/>
                <a:ea typeface="+mn-ea"/>
                <a:cs typeface="+mn-cs"/>
              </a:rPr>
              <a:t>                                     </a:t>
            </a:r>
          </a:p>
          <a:p>
            <a:pPr algn="just" defTabSz="685800" rtl="0"/>
            <a:r>
              <a:rPr lang="en-US" sz="1350" kern="1200" dirty="0">
                <a:solidFill>
                  <a:srgbClr val="5B9BD5">
                    <a:lumMod val="50000"/>
                  </a:srgbClr>
                </a:solidFill>
                <a:latin typeface="DM Sans"/>
                <a:ea typeface="+mn-ea"/>
                <a:cs typeface="+mn-cs"/>
              </a:rPr>
              <a:t>                                          </a:t>
            </a:r>
            <a:r>
              <a:rPr lang="en-US" sz="1350" kern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Presented By</a:t>
            </a:r>
          </a:p>
          <a:p>
            <a:pPr algn="just" defTabSz="685800" rtl="0"/>
            <a:endParaRPr lang="en-US" sz="1350" kern="1200" dirty="0">
              <a:solidFill>
                <a:srgbClr val="5B9BD5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  <a:p>
            <a:pPr algn="just" defTabSz="685800" rtl="0"/>
            <a:endParaRPr lang="en-US" sz="1350" kern="1200" dirty="0">
              <a:solidFill>
                <a:srgbClr val="5B9BD5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  <a:p>
            <a:pPr algn="just" defTabSz="685800" rtl="0"/>
            <a:endParaRPr lang="en-US" sz="1350" kern="1200" dirty="0">
              <a:solidFill>
                <a:srgbClr val="5B9BD5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  <a:p>
            <a:pPr algn="just" defTabSz="685800" rtl="0"/>
            <a:endParaRPr lang="en-US" sz="1350" kern="1200" dirty="0">
              <a:solidFill>
                <a:srgbClr val="5B9BD5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  <a:p>
            <a:pPr algn="just" defTabSz="685800" rtl="0"/>
            <a:endParaRPr lang="en-IN" sz="1350" kern="1200" dirty="0">
              <a:solidFill>
                <a:srgbClr val="033560"/>
              </a:solidFill>
              <a:latin typeface="Calibri" panose="020F0502020204030204"/>
              <a:ea typeface="+mn-ea"/>
              <a:cs typeface="+mn-cs"/>
            </a:endParaRPr>
          </a:p>
          <a:p>
            <a:pPr algn="just" defTabSz="685800" rtl="0"/>
            <a:endParaRPr lang="en-US" sz="1350" kern="1200" dirty="0">
              <a:solidFill>
                <a:srgbClr val="5B9BD5">
                  <a:lumMod val="50000"/>
                </a:srgbClr>
              </a:solidFill>
              <a:latin typeface="DM San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4823" y="1632499"/>
            <a:ext cx="61908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5800" rtl="0"/>
            <a:r>
              <a:rPr lang="en-US" sz="1350" b="1" dirty="0">
                <a:solidFill>
                  <a:srgbClr val="033560"/>
                </a:solidFill>
                <a:latin typeface="Calibri" panose="020F0502020204030204"/>
                <a:ea typeface="MS Gothic" panose="020B0609070205080204" pitchFamily="49" charset="-128"/>
                <a:cs typeface="+mn-cs"/>
              </a:rPr>
              <a:t>Topic</a:t>
            </a:r>
            <a:r>
              <a:rPr lang="en-US" sz="1350" dirty="0">
                <a:solidFill>
                  <a:srgbClr val="033560"/>
                </a:solidFill>
                <a:latin typeface="Poppins Bold"/>
                <a:ea typeface="+mn-ea"/>
                <a:cs typeface="+mn-cs"/>
              </a:rPr>
              <a:t> </a:t>
            </a:r>
            <a:endParaRPr lang="en-IN" sz="135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4363" y="1672272"/>
            <a:ext cx="6238565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0988" rtl="0">
              <a:lnSpc>
                <a:spcPts val="1449"/>
              </a:lnSpc>
              <a:spcBef>
                <a:spcPct val="0"/>
              </a:spcBef>
            </a:pP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Spatial 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market integration and price transmission analysis of egg markets in India</a:t>
            </a: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5932" y="3956586"/>
            <a:ext cx="2590774" cy="31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00988" rtl="0">
              <a:lnSpc>
                <a:spcPts val="1633"/>
              </a:lnSpc>
              <a:spcBef>
                <a:spcPct val="0"/>
              </a:spcBef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</a:rPr>
              <a:t>Dr. B. Swaminathan</a:t>
            </a:r>
            <a:endParaRPr lang="en-US" sz="2000" b="1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96113" y="4255262"/>
            <a:ext cx="1510413" cy="243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00988" rtl="0">
              <a:lnSpc>
                <a:spcPts val="1083"/>
              </a:lnSpc>
            </a:pPr>
            <a:r>
              <a:rPr lang="en-US" sz="1350" kern="1200" dirty="0">
                <a:solidFill>
                  <a:srgbClr val="033560"/>
                </a:solidFill>
                <a:latin typeface="Calibri" panose="020F0502020204030204"/>
                <a:ea typeface="+mn-ea"/>
                <a:cs typeface="+mn-cs"/>
              </a:rPr>
              <a:t>Assistant Professor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6741" y="4405303"/>
            <a:ext cx="307167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5800" rtl="0"/>
            <a:r>
              <a:rPr lang="en-IN" sz="135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Junagadh </a:t>
            </a:r>
            <a:r>
              <a:rPr lang="en-IN" sz="135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Agricultural University, Gujarat</a:t>
            </a:r>
            <a:endParaRPr lang="en-IN" sz="135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0" name="Group 2"/>
          <p:cNvGrpSpPr>
            <a:grpSpLocks noChangeAspect="1"/>
          </p:cNvGrpSpPr>
          <p:nvPr/>
        </p:nvGrpSpPr>
        <p:grpSpPr>
          <a:xfrm>
            <a:off x="152400" y="1452443"/>
            <a:ext cx="2449205" cy="2439638"/>
            <a:chOff x="0" y="0"/>
            <a:chExt cx="6502400" cy="6477000"/>
          </a:xfrm>
        </p:grpSpPr>
        <p:sp>
          <p:nvSpPr>
            <p:cNvPr id="23" name="Freeform 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3295" r="-3295"/>
              </a:stretch>
            </a:blipFill>
          </p:spPr>
        </p:sp>
        <p:sp>
          <p:nvSpPr>
            <p:cNvPr id="24" name="Freeform 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919191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2664762" y="2185935"/>
            <a:ext cx="6510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350" b="1" i="0" dirty="0" smtClean="0">
                <a:solidFill>
                  <a:srgbClr val="00387A"/>
                </a:solidFill>
                <a:effectLst/>
                <a:latin typeface="DM Sans"/>
              </a:rPr>
              <a:t>Abstract :</a:t>
            </a:r>
          </a:p>
          <a:p>
            <a:pPr algn="just"/>
            <a:r>
              <a:rPr lang="en-US" sz="135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The present study analyses the spatial integration of 10 major wholesale egg markets in India, which altogether cater to 90% of egg volume and trade in the country, utilizing the monthly egg price data from January 2009 to December 2022</a:t>
            </a:r>
            <a:endParaRPr lang="en-US" sz="1350" b="0" i="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722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640080"/>
          </a:xfrm>
          <a:prstGeom prst="rect">
            <a:avLst/>
          </a:prstGeom>
          <a:solidFill>
            <a:srgbClr val="8496AF"/>
          </a:solidFill>
        </p:spPr>
        <p:txBody>
          <a:bodyPr vert="horz" wrap="square" lIns="0" tIns="723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70"/>
              </a:spcBef>
            </a:pPr>
            <a:r>
              <a:rPr sz="2800" dirty="0">
                <a:solidFill>
                  <a:srgbClr val="FFFFFF"/>
                </a:solidFill>
              </a:rPr>
              <a:t>Egg</a:t>
            </a:r>
            <a:r>
              <a:rPr sz="2800" spc="-9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market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integration</a:t>
            </a:r>
            <a:r>
              <a:rPr sz="2800" spc="-9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(Contd.)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28600" y="838200"/>
            <a:ext cx="8686800" cy="533400"/>
          </a:xfrm>
          <a:prstGeom prst="rect">
            <a:avLst/>
          </a:prstGeom>
          <a:solidFill>
            <a:srgbClr val="538235"/>
          </a:solidFill>
        </p:spPr>
        <p:txBody>
          <a:bodyPr vert="horz" wrap="square" lIns="0" tIns="3429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270"/>
              </a:spcBef>
            </a:pP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Error</a:t>
            </a:r>
            <a:r>
              <a:rPr sz="2800" b="1" spc="-1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correction</a:t>
            </a:r>
            <a:r>
              <a:rPr sz="2800" b="1" spc="-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model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524000"/>
            <a:ext cx="8686800" cy="5029200"/>
          </a:xfrm>
          <a:custGeom>
            <a:avLst/>
            <a:gdLst/>
            <a:ahLst/>
            <a:cxnLst/>
            <a:rect l="l" t="t" r="r" b="b"/>
            <a:pathLst>
              <a:path w="8686800" h="5029200">
                <a:moveTo>
                  <a:pt x="0" y="5029200"/>
                </a:moveTo>
                <a:lnTo>
                  <a:pt x="8686800" y="5029200"/>
                </a:lnTo>
                <a:lnTo>
                  <a:pt x="86868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9240" y="1548130"/>
            <a:ext cx="8606155" cy="190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41275" indent="74993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After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confirming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7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long-</a:t>
            </a:r>
            <a:r>
              <a:rPr sz="2000" dirty="0">
                <a:latin typeface="Times New Roman"/>
                <a:cs typeface="Times New Roman"/>
              </a:rPr>
              <a:t>term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equilibrium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market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pairs,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there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a </a:t>
            </a:r>
            <a:r>
              <a:rPr sz="2000" dirty="0">
                <a:latin typeface="Times New Roman"/>
                <a:cs typeface="Times New Roman"/>
              </a:rPr>
              <a:t>possibility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short-</a:t>
            </a:r>
            <a:r>
              <a:rPr sz="2000" b="1" dirty="0">
                <a:latin typeface="Times New Roman"/>
                <a:cs typeface="Times New Roman"/>
              </a:rPr>
              <a:t>run</a:t>
            </a:r>
            <a:r>
              <a:rPr sz="2000" b="1" spc="2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disequilibrium,</a:t>
            </a:r>
            <a:r>
              <a:rPr sz="2000" b="1" spc="1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due</a:t>
            </a:r>
            <a:r>
              <a:rPr sz="2000" b="1" spc="2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2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which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22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price</a:t>
            </a:r>
            <a:r>
              <a:rPr sz="2000" b="1" spc="2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change</a:t>
            </a:r>
            <a:r>
              <a:rPr sz="2000" b="1" spc="2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22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one </a:t>
            </a:r>
            <a:r>
              <a:rPr sz="2000" b="1" dirty="0">
                <a:latin typeface="Times New Roman"/>
                <a:cs typeface="Times New Roman"/>
              </a:rPr>
              <a:t>market</a:t>
            </a:r>
            <a:r>
              <a:rPr sz="2000" b="1" spc="2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may</a:t>
            </a:r>
            <a:r>
              <a:rPr sz="2000" b="1" spc="2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not</a:t>
            </a:r>
            <a:r>
              <a:rPr sz="2000" b="1" spc="2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get</a:t>
            </a:r>
            <a:r>
              <a:rPr sz="2000" b="1" spc="2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transmitted</a:t>
            </a:r>
            <a:r>
              <a:rPr sz="2000" b="1" spc="2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immediately</a:t>
            </a:r>
            <a:r>
              <a:rPr sz="2000" b="1" spc="2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2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22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other</a:t>
            </a:r>
            <a:r>
              <a:rPr sz="2000" b="1" spc="2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market</a:t>
            </a:r>
            <a:r>
              <a:rPr sz="2000" b="1" spc="2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2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takes </a:t>
            </a:r>
            <a:r>
              <a:rPr sz="2000" b="1" dirty="0">
                <a:latin typeface="Times New Roman"/>
                <a:cs typeface="Times New Roman"/>
              </a:rPr>
              <a:t>some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time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for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such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transmission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short-run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disequilibria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tested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using:</a:t>
            </a:r>
            <a:endParaRPr sz="2000">
              <a:latin typeface="Times New Roman"/>
              <a:cs typeface="Times New Roman"/>
            </a:endParaRPr>
          </a:p>
          <a:p>
            <a:pPr marL="800735">
              <a:lnSpc>
                <a:spcPct val="100000"/>
              </a:lnSpc>
              <a:spcBef>
                <a:spcPts val="204"/>
              </a:spcBef>
            </a:pPr>
            <a:r>
              <a:rPr sz="2000" dirty="0">
                <a:latin typeface="Cambria Math"/>
                <a:cs typeface="Cambria Math"/>
              </a:rPr>
              <a:t>𝚫𝐘</a:t>
            </a:r>
            <a:r>
              <a:rPr sz="2175" baseline="-15325" dirty="0">
                <a:latin typeface="Cambria Math"/>
                <a:cs typeface="Cambria Math"/>
              </a:rPr>
              <a:t>𝒕−𝒊</a:t>
            </a:r>
            <a:r>
              <a:rPr sz="2175" spc="44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9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𝛂</a:t>
            </a:r>
            <a:r>
              <a:rPr sz="2175" baseline="-15325" dirty="0">
                <a:latin typeface="Cambria Math"/>
                <a:cs typeface="Cambria Math"/>
              </a:rPr>
              <a:t>𝟎</a:t>
            </a:r>
            <a:r>
              <a:rPr sz="2175" spc="277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+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𝛂</a:t>
            </a:r>
            <a:r>
              <a:rPr sz="2175" baseline="-15325" dirty="0">
                <a:latin typeface="Cambria Math"/>
                <a:cs typeface="Cambria Math"/>
              </a:rPr>
              <a:t>𝟏</a:t>
            </a:r>
            <a:r>
              <a:rPr sz="2000" dirty="0">
                <a:latin typeface="Cambria Math"/>
                <a:cs typeface="Cambria Math"/>
              </a:rPr>
              <a:t>∆𝐗</a:t>
            </a:r>
            <a:r>
              <a:rPr sz="2175" baseline="-15325" dirty="0">
                <a:latin typeface="Cambria Math"/>
                <a:cs typeface="Cambria Math"/>
              </a:rPr>
              <a:t>𝐭−𝐢</a:t>
            </a:r>
            <a:r>
              <a:rPr sz="2175" spc="270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+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𝛂</a:t>
            </a:r>
            <a:r>
              <a:rPr sz="2175" baseline="-15325" dirty="0">
                <a:latin typeface="Cambria Math"/>
                <a:cs typeface="Cambria Math"/>
              </a:rPr>
              <a:t>𝟐</a:t>
            </a:r>
            <a:r>
              <a:rPr sz="2175" spc="270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+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𝐞</a:t>
            </a:r>
            <a:r>
              <a:rPr sz="2175" baseline="-15325" dirty="0">
                <a:latin typeface="Cambria Math"/>
                <a:cs typeface="Cambria Math"/>
              </a:rPr>
              <a:t>𝐭−𝟏</a:t>
            </a:r>
            <a:r>
              <a:rPr sz="2175" spc="277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+</a:t>
            </a:r>
            <a:r>
              <a:rPr sz="2000" spc="-10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𝛆</a:t>
            </a:r>
            <a:r>
              <a:rPr sz="2175" spc="-37" baseline="-15325" dirty="0">
                <a:latin typeface="Cambria Math"/>
                <a:cs typeface="Cambria Math"/>
              </a:rPr>
              <a:t>𝐭</a:t>
            </a:r>
            <a:endParaRPr sz="2175" baseline="-15325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90"/>
              </a:spcBef>
            </a:pPr>
            <a:r>
              <a:rPr sz="2000" spc="-10" dirty="0">
                <a:latin typeface="Times New Roman"/>
                <a:cs typeface="Times New Roman"/>
              </a:rPr>
              <a:t>Where: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3439" y="3490168"/>
            <a:ext cx="688975" cy="167830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305"/>
              </a:spcBef>
            </a:pPr>
            <a:r>
              <a:rPr sz="3000" spc="120" baseline="13888" dirty="0">
                <a:latin typeface="Courier New"/>
                <a:cs typeface="Courier New"/>
              </a:rPr>
              <a:t>ΔY</a:t>
            </a:r>
            <a:r>
              <a:rPr sz="1300" spc="80" dirty="0">
                <a:latin typeface="Times New Roman"/>
                <a:cs typeface="Times New Roman"/>
              </a:rPr>
              <a:t>t-</a:t>
            </a:r>
            <a:r>
              <a:rPr sz="1300" spc="-50" dirty="0"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  <a:p>
            <a:pPr marL="38100">
              <a:lnSpc>
                <a:spcPts val="2250"/>
              </a:lnSpc>
              <a:spcBef>
                <a:spcPts val="204"/>
              </a:spcBef>
            </a:pPr>
            <a:r>
              <a:rPr sz="3000" baseline="13888" dirty="0">
                <a:latin typeface="Courier New"/>
                <a:cs typeface="Courier New"/>
              </a:rPr>
              <a:t>ΔX</a:t>
            </a:r>
            <a:r>
              <a:rPr sz="3000" spc="-540" baseline="13888" dirty="0">
                <a:latin typeface="Courier New"/>
                <a:cs typeface="Courier New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t-</a:t>
            </a:r>
            <a:r>
              <a:rPr sz="1300" spc="-50" dirty="0"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  <a:p>
            <a:pPr marL="216535">
              <a:lnSpc>
                <a:spcPts val="2250"/>
              </a:lnSpc>
            </a:pPr>
            <a:r>
              <a:rPr sz="2000" spc="-25" dirty="0">
                <a:latin typeface="Courier New"/>
                <a:cs typeface="Courier New"/>
              </a:rPr>
              <a:t>α</a:t>
            </a:r>
            <a:r>
              <a:rPr sz="1950" spc="-37" baseline="-21367" dirty="0">
                <a:latin typeface="Times New Roman"/>
                <a:cs typeface="Times New Roman"/>
              </a:rPr>
              <a:t>0</a:t>
            </a:r>
            <a:endParaRPr sz="1950" baseline="-21367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04"/>
              </a:spcBef>
            </a:pPr>
            <a:r>
              <a:rPr sz="2000" spc="-20" dirty="0">
                <a:latin typeface="Courier New"/>
                <a:cs typeface="Courier New"/>
              </a:rPr>
              <a:t>α</a:t>
            </a:r>
            <a:r>
              <a:rPr sz="1950" spc="-30" baseline="-21367" dirty="0">
                <a:latin typeface="Times New Roman"/>
                <a:cs typeface="Times New Roman"/>
              </a:rPr>
              <a:t>1</a:t>
            </a:r>
            <a:r>
              <a:rPr sz="2000" spc="-20" dirty="0">
                <a:latin typeface="Times New Roman"/>
                <a:cs typeface="Times New Roman"/>
              </a:rPr>
              <a:t>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ourier New"/>
                <a:cs typeface="Courier New"/>
              </a:rPr>
              <a:t>α</a:t>
            </a:r>
            <a:r>
              <a:rPr sz="1950" spc="-37" baseline="-21367" dirty="0">
                <a:latin typeface="Times New Roman"/>
                <a:cs typeface="Times New Roman"/>
              </a:rPr>
              <a:t>2</a:t>
            </a:r>
            <a:endParaRPr sz="1950" baseline="-21367">
              <a:latin typeface="Times New Roman"/>
              <a:cs typeface="Times New Roman"/>
            </a:endParaRPr>
          </a:p>
          <a:p>
            <a:pPr marL="164465">
              <a:lnSpc>
                <a:spcPct val="100000"/>
              </a:lnSpc>
              <a:spcBef>
                <a:spcPts val="695"/>
              </a:spcBef>
            </a:pPr>
            <a:r>
              <a:rPr sz="3000" baseline="13888" dirty="0">
                <a:latin typeface="Times New Roman"/>
                <a:cs typeface="Times New Roman"/>
              </a:rPr>
              <a:t>e</a:t>
            </a:r>
            <a:r>
              <a:rPr sz="1300" dirty="0">
                <a:latin typeface="Times New Roman"/>
                <a:cs typeface="Times New Roman"/>
              </a:rPr>
              <a:t>t-</a:t>
            </a:r>
            <a:r>
              <a:rPr sz="1300" spc="-50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544" y="3427684"/>
            <a:ext cx="6132830" cy="20078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664845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prices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market</a:t>
            </a:r>
            <a:r>
              <a:rPr sz="2000" spc="-20" dirty="0">
                <a:latin typeface="Times New Roman"/>
                <a:cs typeface="Times New Roman"/>
              </a:rPr>
              <a:t> ‘Y’;</a:t>
            </a:r>
            <a:endParaRPr sz="2000">
              <a:latin typeface="Times New Roman"/>
              <a:cs typeface="Times New Roman"/>
            </a:endParaRPr>
          </a:p>
          <a:p>
            <a:pPr marL="676910">
              <a:lnSpc>
                <a:spcPct val="100000"/>
              </a:lnSpc>
              <a:spcBef>
                <a:spcPts val="204"/>
              </a:spcBef>
            </a:pP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prices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market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‘X’;</a:t>
            </a:r>
            <a:endParaRPr sz="2000">
              <a:latin typeface="Times New Roman"/>
              <a:cs typeface="Times New Roman"/>
            </a:endParaRPr>
          </a:p>
          <a:p>
            <a:pPr marL="699770">
              <a:lnSpc>
                <a:spcPct val="100000"/>
              </a:lnSpc>
              <a:spcBef>
                <a:spcPts val="195"/>
              </a:spcBef>
            </a:pP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Constant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term;</a:t>
            </a:r>
            <a:endParaRPr sz="2000">
              <a:latin typeface="Times New Roman"/>
              <a:cs typeface="Times New Roman"/>
            </a:endParaRPr>
          </a:p>
          <a:p>
            <a:pPr marL="675005">
              <a:lnSpc>
                <a:spcPct val="100000"/>
              </a:lnSpc>
              <a:spcBef>
                <a:spcPts val="204"/>
              </a:spcBef>
              <a:tabLst>
                <a:tab pos="946785" algn="l"/>
              </a:tabLst>
            </a:pPr>
            <a:r>
              <a:rPr sz="2000" spc="-50" dirty="0">
                <a:latin typeface="Times New Roman"/>
                <a:cs typeface="Times New Roman"/>
              </a:rPr>
              <a:t>=</a:t>
            </a:r>
            <a:r>
              <a:rPr sz="2000" dirty="0">
                <a:latin typeface="Times New Roman"/>
                <a:cs typeface="Times New Roman"/>
              </a:rPr>
              <a:t>	Speed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price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transmission;</a:t>
            </a:r>
            <a:endParaRPr sz="2000">
              <a:latin typeface="Times New Roman"/>
              <a:cs typeface="Times New Roman"/>
            </a:endParaRPr>
          </a:p>
          <a:p>
            <a:pPr marL="649605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Lagged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error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term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co-integration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model;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95"/>
              </a:spcBef>
              <a:tabLst>
                <a:tab pos="692150" algn="l"/>
              </a:tabLst>
            </a:pPr>
            <a:r>
              <a:rPr sz="2000" spc="-25" dirty="0">
                <a:latin typeface="Courier New"/>
                <a:cs typeface="Courier New"/>
              </a:rPr>
              <a:t>ε</a:t>
            </a:r>
            <a:r>
              <a:rPr sz="1950" spc="-37" baseline="-21367" dirty="0">
                <a:latin typeface="Times New Roman"/>
                <a:cs typeface="Times New Roman"/>
              </a:rPr>
              <a:t>t</a:t>
            </a:r>
            <a:r>
              <a:rPr sz="1950" baseline="-21367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White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noise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error-term.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5409387"/>
            <a:ext cx="85305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magnitude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ourier New"/>
                <a:cs typeface="Courier New"/>
              </a:rPr>
              <a:t>α</a:t>
            </a: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000" spc="2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explains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the  speed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at  which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the  price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approaches </a:t>
            </a:r>
            <a:r>
              <a:rPr sz="2000" dirty="0">
                <a:latin typeface="Times New Roman"/>
                <a:cs typeface="Times New Roman"/>
              </a:rPr>
              <a:t>equilibrium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expected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negative,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equilibrium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restored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the long-</a:t>
            </a:r>
            <a:r>
              <a:rPr sz="2000" spc="-20" dirty="0">
                <a:latin typeface="Times New Roman"/>
                <a:cs typeface="Times New Roman"/>
              </a:rPr>
              <a:t>run.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53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640080"/>
          </a:xfrm>
          <a:prstGeom prst="rect">
            <a:avLst/>
          </a:prstGeom>
          <a:solidFill>
            <a:srgbClr val="8496AF"/>
          </a:solidFill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2800" dirty="0">
                <a:solidFill>
                  <a:srgbClr val="FFFFFF"/>
                </a:solidFill>
              </a:rPr>
              <a:t>Direction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of</a:t>
            </a:r>
            <a:r>
              <a:rPr sz="2800" spc="-5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price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formation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28600" y="838200"/>
            <a:ext cx="8686800" cy="533400"/>
          </a:xfrm>
          <a:prstGeom prst="rect">
            <a:avLst/>
          </a:prstGeom>
          <a:solidFill>
            <a:srgbClr val="538235"/>
          </a:solidFill>
        </p:spPr>
        <p:txBody>
          <a:bodyPr vert="horz" wrap="square" lIns="0" tIns="3429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270"/>
              </a:spcBef>
            </a:pPr>
            <a:r>
              <a:rPr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Granger</a:t>
            </a:r>
            <a:r>
              <a:rPr sz="2600" b="1" spc="-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Causality</a:t>
            </a:r>
            <a:r>
              <a:rPr sz="2600" b="1" spc="-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Test, </a:t>
            </a:r>
            <a:r>
              <a:rPr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IRF</a:t>
            </a:r>
            <a:r>
              <a:rPr sz="2600" b="1" spc="-1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sz="2600" b="1" spc="-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FFFF00"/>
                </a:solidFill>
                <a:latin typeface="Times New Roman"/>
                <a:cs typeface="Times New Roman"/>
              </a:rPr>
              <a:t>Variance</a:t>
            </a:r>
            <a:r>
              <a:rPr sz="26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Decomposition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1063" y="1489919"/>
            <a:ext cx="8897620" cy="3496945"/>
            <a:chOff x="161063" y="1489919"/>
            <a:chExt cx="8897620" cy="34969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063" y="1489919"/>
              <a:ext cx="7003548" cy="34968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9075" y="3041904"/>
              <a:ext cx="4259580" cy="182422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8835" y="6023636"/>
            <a:ext cx="4021290" cy="24215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471415" y="5198364"/>
            <a:ext cx="4572000" cy="1385570"/>
          </a:xfrm>
          <a:custGeom>
            <a:avLst/>
            <a:gdLst/>
            <a:ahLst/>
            <a:cxnLst/>
            <a:rect l="l" t="t" r="r" b="b"/>
            <a:pathLst>
              <a:path w="4572000" h="1385570">
                <a:moveTo>
                  <a:pt x="4571999" y="0"/>
                </a:moveTo>
                <a:lnTo>
                  <a:pt x="0" y="0"/>
                </a:lnTo>
                <a:lnTo>
                  <a:pt x="0" y="1385316"/>
                </a:lnTo>
                <a:lnTo>
                  <a:pt x="4571999" y="1385316"/>
                </a:lnTo>
                <a:lnTo>
                  <a:pt x="457199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51426" y="5223509"/>
            <a:ext cx="414020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Times New Roman"/>
                <a:cs typeface="Times New Roman"/>
              </a:rPr>
              <a:t>(i)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expected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variance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1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Y</a:t>
            </a:r>
            <a:r>
              <a:rPr sz="2100" spc="-11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market </a:t>
            </a:r>
            <a:r>
              <a:rPr sz="2100" dirty="0">
                <a:latin typeface="Times New Roman"/>
                <a:cs typeface="Times New Roman"/>
              </a:rPr>
              <a:t>with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respect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X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market,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(ii)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The </a:t>
            </a:r>
            <a:r>
              <a:rPr sz="2100" dirty="0">
                <a:latin typeface="Times New Roman"/>
                <a:cs typeface="Times New Roman"/>
              </a:rPr>
              <a:t>variance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expected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variance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spc="-50" dirty="0">
                <a:latin typeface="Times New Roman"/>
                <a:cs typeface="Times New Roman"/>
              </a:rPr>
              <a:t>Y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1426" y="6183884"/>
            <a:ext cx="35375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Times New Roman"/>
                <a:cs typeface="Times New Roman"/>
              </a:rPr>
              <a:t>market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with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respect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X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market.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65191" y="2641092"/>
            <a:ext cx="3950335" cy="467995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22860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18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Impulse</a:t>
            </a:r>
            <a:r>
              <a:rPr sz="24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4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Function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600" y="5393435"/>
            <a:ext cx="3950335" cy="467995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22860" rIns="0" bIns="0" rtlCol="0">
            <a:spAutoFit/>
          </a:bodyPr>
          <a:lstStyle/>
          <a:p>
            <a:pPr marL="391795">
              <a:lnSpc>
                <a:spcPct val="100000"/>
              </a:lnSpc>
              <a:spcBef>
                <a:spcPts val="180"/>
              </a:spcBef>
            </a:pP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Variance</a:t>
            </a:r>
            <a:r>
              <a:rPr sz="24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Decomposition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53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332" y="2365070"/>
            <a:ext cx="56807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</a:rPr>
              <a:t>Results</a:t>
            </a:r>
            <a:r>
              <a:rPr sz="4400" spc="-5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and</a:t>
            </a:r>
            <a:r>
              <a:rPr sz="4400" spc="-20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Discussions</a:t>
            </a:r>
            <a:endParaRPr sz="4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412" y="210311"/>
            <a:ext cx="7886700" cy="662940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0" rIns="0" bIns="0" rtlCol="0">
            <a:spAutoFit/>
          </a:bodyPr>
          <a:lstStyle/>
          <a:p>
            <a:pPr marL="705485">
              <a:lnSpc>
                <a:spcPts val="4630"/>
              </a:lnSpc>
            </a:pPr>
            <a:r>
              <a:rPr sz="4000" dirty="0">
                <a:solidFill>
                  <a:srgbClr val="FFFFFF"/>
                </a:solidFill>
              </a:rPr>
              <a:t>Dataset</a:t>
            </a:r>
            <a:r>
              <a:rPr sz="4000" spc="-12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employed</a:t>
            </a:r>
            <a:r>
              <a:rPr sz="4000" spc="-114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for</a:t>
            </a:r>
            <a:r>
              <a:rPr sz="4000" spc="-185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analysis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4205985"/>
            <a:ext cx="7939405" cy="24561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85725" indent="-227329" algn="just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monthly</a:t>
            </a:r>
            <a:r>
              <a:rPr sz="2400" spc="4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data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egg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prices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across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major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wholesale 	</a:t>
            </a:r>
            <a:r>
              <a:rPr sz="2400" dirty="0">
                <a:latin typeface="Times New Roman"/>
                <a:cs typeface="Times New Roman"/>
              </a:rPr>
              <a:t>markets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India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taken,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dataset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be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formatted </a:t>
            </a:r>
            <a:r>
              <a:rPr sz="2400" spc="-25" dirty="0">
                <a:latin typeface="Times New Roman"/>
                <a:cs typeface="Times New Roman"/>
              </a:rPr>
              <a:t>in 	</a:t>
            </a:r>
            <a:r>
              <a:rPr sz="2400" spc="-145" dirty="0">
                <a:latin typeface="Times New Roman"/>
                <a:cs typeface="Times New Roman"/>
              </a:rPr>
              <a:t>STATA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before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further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analysis.</a:t>
            </a:r>
            <a:endParaRPr sz="2400">
              <a:latin typeface="Times New Roman"/>
              <a:cs typeface="Times New Roman"/>
            </a:endParaRPr>
          </a:p>
          <a:p>
            <a:pPr marL="4020820">
              <a:lnSpc>
                <a:spcPct val="100000"/>
              </a:lnSpc>
              <a:spcBef>
                <a:spcPts val="480"/>
              </a:spcBef>
            </a:pP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Set</a:t>
            </a:r>
            <a:r>
              <a:rPr sz="22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monthly</a:t>
            </a:r>
            <a:r>
              <a:rPr sz="2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data</a:t>
            </a:r>
            <a:endParaRPr sz="2200">
              <a:latin typeface="Times New Roman"/>
              <a:cs typeface="Times New Roman"/>
            </a:endParaRPr>
          </a:p>
          <a:p>
            <a:pPr marL="4090670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gen</a:t>
            </a:r>
            <a:r>
              <a:rPr sz="2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month</a:t>
            </a:r>
            <a:r>
              <a:rPr sz="22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tm(2009m1)+_n-</a:t>
            </a:r>
            <a:r>
              <a:rPr sz="2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endParaRPr sz="2200">
              <a:latin typeface="Times New Roman"/>
              <a:cs typeface="Times New Roman"/>
            </a:endParaRPr>
          </a:p>
          <a:p>
            <a:pPr marL="4020820">
              <a:lnSpc>
                <a:spcPct val="100000"/>
              </a:lnSpc>
            </a:pP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sz="2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format</a:t>
            </a:r>
            <a:r>
              <a:rPr sz="2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%tm</a:t>
            </a:r>
            <a:r>
              <a:rPr sz="2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month</a:t>
            </a:r>
            <a:endParaRPr sz="2200">
              <a:latin typeface="Times New Roman"/>
              <a:cs typeface="Times New Roman"/>
            </a:endParaRPr>
          </a:p>
          <a:p>
            <a:pPr marL="4020820">
              <a:lnSpc>
                <a:spcPct val="100000"/>
              </a:lnSpc>
            </a:pP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sz="2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tsset</a:t>
            </a:r>
            <a:r>
              <a:rPr sz="2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month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0263" y="923544"/>
            <a:ext cx="6729984" cy="31958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63178" y="6384747"/>
            <a:ext cx="336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412" y="271272"/>
            <a:ext cx="7886700" cy="820419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57150" rIns="0" bIns="0" rtlCol="0">
            <a:spAutoFit/>
          </a:bodyPr>
          <a:lstStyle/>
          <a:p>
            <a:pPr marL="417195">
              <a:lnSpc>
                <a:spcPct val="100000"/>
              </a:lnSpc>
              <a:spcBef>
                <a:spcPts val="450"/>
              </a:spcBef>
            </a:pPr>
            <a:r>
              <a:rPr sz="4000" spc="-25" dirty="0">
                <a:solidFill>
                  <a:srgbClr val="FFFFFF"/>
                </a:solidFill>
              </a:rPr>
              <a:t>Transforming</a:t>
            </a:r>
            <a:r>
              <a:rPr sz="4000" spc="-8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data</a:t>
            </a:r>
            <a:r>
              <a:rPr sz="4000" spc="-10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into</a:t>
            </a:r>
            <a:r>
              <a:rPr sz="4000" spc="-9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log</a:t>
            </a:r>
            <a:r>
              <a:rPr sz="4000" spc="-105" dirty="0">
                <a:solidFill>
                  <a:srgbClr val="FFFFFF"/>
                </a:solidFill>
              </a:rPr>
              <a:t> </a:t>
            </a:r>
            <a:r>
              <a:rPr sz="4000" spc="-20" dirty="0">
                <a:solidFill>
                  <a:srgbClr val="FFFFFF"/>
                </a:solidFill>
              </a:rPr>
              <a:t>form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/>
              <a:t>ds,</a:t>
            </a:r>
            <a:r>
              <a:rPr spc="-55" dirty="0"/>
              <a:t> </a:t>
            </a:r>
            <a:r>
              <a:rPr dirty="0"/>
              <a:t>has(type</a:t>
            </a:r>
            <a:r>
              <a:rPr spc="-50" dirty="0"/>
              <a:t> </a:t>
            </a:r>
            <a:r>
              <a:rPr spc="-10" dirty="0"/>
              <a:t>numeric)</a:t>
            </a: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/>
              <a:t>local</a:t>
            </a:r>
            <a:r>
              <a:rPr spc="-65" dirty="0"/>
              <a:t> </a:t>
            </a:r>
            <a:r>
              <a:rPr dirty="0"/>
              <a:t>variables</a:t>
            </a:r>
            <a:r>
              <a:rPr spc="-60" dirty="0"/>
              <a:t> </a:t>
            </a:r>
            <a:r>
              <a:rPr spc="-10" dirty="0"/>
              <a:t>`r(varlist)'</a:t>
            </a:r>
          </a:p>
          <a:p>
            <a:pPr marL="240029" indent="-227329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/>
              <a:t>foreach</a:t>
            </a:r>
            <a:r>
              <a:rPr spc="-70" dirty="0"/>
              <a:t> </a:t>
            </a:r>
            <a:r>
              <a:rPr dirty="0"/>
              <a:t>var</a:t>
            </a:r>
            <a:r>
              <a:rPr spc="-7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local</a:t>
            </a:r>
            <a:r>
              <a:rPr spc="-80" dirty="0"/>
              <a:t> </a:t>
            </a:r>
            <a:r>
              <a:rPr dirty="0"/>
              <a:t>variables</a:t>
            </a:r>
            <a:r>
              <a:rPr spc="-60" dirty="0"/>
              <a:t> </a:t>
            </a:r>
            <a:r>
              <a:rPr spc="-50" dirty="0"/>
              <a:t>{</a:t>
            </a:r>
          </a:p>
          <a:p>
            <a:pPr marL="563880" indent="-55118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563880" algn="l"/>
              </a:tabLst>
            </a:pPr>
            <a:r>
              <a:rPr dirty="0"/>
              <a:t>gen</a:t>
            </a:r>
            <a:r>
              <a:rPr spc="-30" dirty="0"/>
              <a:t> </a:t>
            </a:r>
            <a:r>
              <a:rPr dirty="0"/>
              <a:t>log_`var'</a:t>
            </a:r>
            <a:r>
              <a:rPr spc="-50" dirty="0"/>
              <a:t> </a:t>
            </a:r>
            <a:r>
              <a:rPr dirty="0"/>
              <a:t>=</a:t>
            </a:r>
            <a:r>
              <a:rPr spc="-30" dirty="0"/>
              <a:t> </a:t>
            </a:r>
            <a:r>
              <a:rPr spc="-10" dirty="0"/>
              <a:t>log(`var')</a:t>
            </a: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0029" algn="l"/>
              </a:tabLst>
            </a:pPr>
            <a:r>
              <a:rPr spc="-50" dirty="0"/>
              <a:t>}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412" y="3864864"/>
            <a:ext cx="7886700" cy="821690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43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Twoway</a:t>
            </a:r>
            <a:r>
              <a:rPr sz="4300" b="1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graph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127" y="4872990"/>
            <a:ext cx="7979409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twoway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(tsline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ahm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barwala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bangalore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chennai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delhi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hyderabad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kolkata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mumbai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namakkal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visakhapatnam)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127" y="5787644"/>
            <a:ext cx="78606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twoway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(tsline</a:t>
            </a:r>
            <a:r>
              <a:rPr sz="20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log_ahmedabad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log_barwala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log_bangalore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log_chennai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log_delhi</a:t>
            </a:r>
            <a:r>
              <a:rPr sz="20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log_hyderabad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log_kolkata</a:t>
            </a:r>
            <a:r>
              <a:rPr sz="20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log_mumbai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log_namakkal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log_visakhapatnam</a:t>
            </a:r>
            <a:r>
              <a:rPr sz="20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72963" y="1252680"/>
            <a:ext cx="3155315" cy="2378710"/>
          </a:xfrm>
          <a:custGeom>
            <a:avLst/>
            <a:gdLst/>
            <a:ahLst/>
            <a:cxnLst/>
            <a:rect l="l" t="t" r="r" b="b"/>
            <a:pathLst>
              <a:path w="3155315" h="2378710">
                <a:moveTo>
                  <a:pt x="920419" y="2378122"/>
                </a:moveTo>
                <a:lnTo>
                  <a:pt x="802436" y="1977437"/>
                </a:lnTo>
                <a:lnTo>
                  <a:pt x="750303" y="1956847"/>
                </a:lnTo>
                <a:lnTo>
                  <a:pt x="699777" y="1935134"/>
                </a:lnTo>
                <a:lnTo>
                  <a:pt x="650875" y="1912334"/>
                </a:lnTo>
                <a:lnTo>
                  <a:pt x="603611" y="1888484"/>
                </a:lnTo>
                <a:lnTo>
                  <a:pt x="558002" y="1863623"/>
                </a:lnTo>
                <a:lnTo>
                  <a:pt x="514063" y="1837788"/>
                </a:lnTo>
                <a:lnTo>
                  <a:pt x="471809" y="1811015"/>
                </a:lnTo>
                <a:lnTo>
                  <a:pt x="431257" y="1783343"/>
                </a:lnTo>
                <a:lnTo>
                  <a:pt x="392420" y="1754807"/>
                </a:lnTo>
                <a:lnTo>
                  <a:pt x="355316" y="1725447"/>
                </a:lnTo>
                <a:lnTo>
                  <a:pt x="319958" y="1695298"/>
                </a:lnTo>
                <a:lnTo>
                  <a:pt x="286364" y="1664398"/>
                </a:lnTo>
                <a:lnTo>
                  <a:pt x="254548" y="1632785"/>
                </a:lnTo>
                <a:lnTo>
                  <a:pt x="224526" y="1600496"/>
                </a:lnTo>
                <a:lnTo>
                  <a:pt x="196314" y="1567567"/>
                </a:lnTo>
                <a:lnTo>
                  <a:pt x="169926" y="1534037"/>
                </a:lnTo>
                <a:lnTo>
                  <a:pt x="145378" y="1499943"/>
                </a:lnTo>
                <a:lnTo>
                  <a:pt x="122687" y="1465321"/>
                </a:lnTo>
                <a:lnTo>
                  <a:pt x="101867" y="1430209"/>
                </a:lnTo>
                <a:lnTo>
                  <a:pt x="82933" y="1394645"/>
                </a:lnTo>
                <a:lnTo>
                  <a:pt x="65902" y="1358666"/>
                </a:lnTo>
                <a:lnTo>
                  <a:pt x="50789" y="1322309"/>
                </a:lnTo>
                <a:lnTo>
                  <a:pt x="37610" y="1285611"/>
                </a:lnTo>
                <a:lnTo>
                  <a:pt x="26379" y="1248609"/>
                </a:lnTo>
                <a:lnTo>
                  <a:pt x="17112" y="1211341"/>
                </a:lnTo>
                <a:lnTo>
                  <a:pt x="9826" y="1173845"/>
                </a:lnTo>
                <a:lnTo>
                  <a:pt x="1254" y="1098314"/>
                </a:lnTo>
                <a:lnTo>
                  <a:pt x="0" y="1060355"/>
                </a:lnTo>
                <a:lnTo>
                  <a:pt x="787" y="1022315"/>
                </a:lnTo>
                <a:lnTo>
                  <a:pt x="3632" y="984234"/>
                </a:lnTo>
                <a:lnTo>
                  <a:pt x="8550" y="946147"/>
                </a:lnTo>
                <a:lnTo>
                  <a:pt x="15556" y="908092"/>
                </a:lnTo>
                <a:lnTo>
                  <a:pt x="24666" y="870107"/>
                </a:lnTo>
                <a:lnTo>
                  <a:pt x="35895" y="832228"/>
                </a:lnTo>
                <a:lnTo>
                  <a:pt x="49260" y="794493"/>
                </a:lnTo>
                <a:lnTo>
                  <a:pt x="64774" y="756939"/>
                </a:lnTo>
                <a:lnTo>
                  <a:pt x="82454" y="719604"/>
                </a:lnTo>
                <a:lnTo>
                  <a:pt x="102316" y="682525"/>
                </a:lnTo>
                <a:lnTo>
                  <a:pt x="124374" y="645739"/>
                </a:lnTo>
                <a:lnTo>
                  <a:pt x="148645" y="609283"/>
                </a:lnTo>
                <a:lnTo>
                  <a:pt x="175144" y="573195"/>
                </a:lnTo>
                <a:lnTo>
                  <a:pt x="203885" y="537511"/>
                </a:lnTo>
                <a:lnTo>
                  <a:pt x="231331" y="506167"/>
                </a:lnTo>
                <a:lnTo>
                  <a:pt x="260128" y="475687"/>
                </a:lnTo>
                <a:lnTo>
                  <a:pt x="290235" y="446078"/>
                </a:lnTo>
                <a:lnTo>
                  <a:pt x="321614" y="417348"/>
                </a:lnTo>
                <a:lnTo>
                  <a:pt x="354222" y="389505"/>
                </a:lnTo>
                <a:lnTo>
                  <a:pt x="388022" y="362555"/>
                </a:lnTo>
                <a:lnTo>
                  <a:pt x="422972" y="336507"/>
                </a:lnTo>
                <a:lnTo>
                  <a:pt x="459032" y="311367"/>
                </a:lnTo>
                <a:lnTo>
                  <a:pt x="496164" y="287144"/>
                </a:lnTo>
                <a:lnTo>
                  <a:pt x="534326" y="263844"/>
                </a:lnTo>
                <a:lnTo>
                  <a:pt x="573478" y="241475"/>
                </a:lnTo>
                <a:lnTo>
                  <a:pt x="613581" y="220045"/>
                </a:lnTo>
                <a:lnTo>
                  <a:pt x="654595" y="199561"/>
                </a:lnTo>
                <a:lnTo>
                  <a:pt x="696479" y="180030"/>
                </a:lnTo>
                <a:lnTo>
                  <a:pt x="739194" y="161460"/>
                </a:lnTo>
                <a:lnTo>
                  <a:pt x="782700" y="143858"/>
                </a:lnTo>
                <a:lnTo>
                  <a:pt x="826956" y="127232"/>
                </a:lnTo>
                <a:lnTo>
                  <a:pt x="871922" y="111590"/>
                </a:lnTo>
                <a:lnTo>
                  <a:pt x="917559" y="96938"/>
                </a:lnTo>
                <a:lnTo>
                  <a:pt x="963826" y="83284"/>
                </a:lnTo>
                <a:lnTo>
                  <a:pt x="1010684" y="70635"/>
                </a:lnTo>
                <a:lnTo>
                  <a:pt x="1058093" y="59000"/>
                </a:lnTo>
                <a:lnTo>
                  <a:pt x="1106012" y="48385"/>
                </a:lnTo>
                <a:lnTo>
                  <a:pt x="1154401" y="38798"/>
                </a:lnTo>
                <a:lnTo>
                  <a:pt x="1203221" y="30246"/>
                </a:lnTo>
                <a:lnTo>
                  <a:pt x="1252431" y="22738"/>
                </a:lnTo>
                <a:lnTo>
                  <a:pt x="1301992" y="16279"/>
                </a:lnTo>
                <a:lnTo>
                  <a:pt x="1351863" y="10878"/>
                </a:lnTo>
                <a:lnTo>
                  <a:pt x="1402004" y="6542"/>
                </a:lnTo>
                <a:lnTo>
                  <a:pt x="1452376" y="3279"/>
                </a:lnTo>
                <a:lnTo>
                  <a:pt x="1502938" y="1096"/>
                </a:lnTo>
                <a:lnTo>
                  <a:pt x="1553651" y="0"/>
                </a:lnTo>
                <a:lnTo>
                  <a:pt x="1604474" y="0"/>
                </a:lnTo>
                <a:lnTo>
                  <a:pt x="1655367" y="1101"/>
                </a:lnTo>
                <a:lnTo>
                  <a:pt x="1706291" y="3313"/>
                </a:lnTo>
                <a:lnTo>
                  <a:pt x="1757204" y="6641"/>
                </a:lnTo>
                <a:lnTo>
                  <a:pt x="1808069" y="11095"/>
                </a:lnTo>
                <a:lnTo>
                  <a:pt x="1858843" y="16680"/>
                </a:lnTo>
                <a:lnTo>
                  <a:pt x="1909488" y="23406"/>
                </a:lnTo>
                <a:lnTo>
                  <a:pt x="1959963" y="31278"/>
                </a:lnTo>
                <a:lnTo>
                  <a:pt x="2010228" y="40305"/>
                </a:lnTo>
                <a:lnTo>
                  <a:pt x="2060244" y="50494"/>
                </a:lnTo>
                <a:lnTo>
                  <a:pt x="2109970" y="61852"/>
                </a:lnTo>
                <a:lnTo>
                  <a:pt x="2159366" y="74387"/>
                </a:lnTo>
                <a:lnTo>
                  <a:pt x="2208392" y="88107"/>
                </a:lnTo>
                <a:lnTo>
                  <a:pt x="2257009" y="103018"/>
                </a:lnTo>
                <a:lnTo>
                  <a:pt x="2305175" y="119128"/>
                </a:lnTo>
                <a:lnTo>
                  <a:pt x="2352852" y="136445"/>
                </a:lnTo>
                <a:lnTo>
                  <a:pt x="2404986" y="157035"/>
                </a:lnTo>
                <a:lnTo>
                  <a:pt x="2455512" y="178749"/>
                </a:lnTo>
                <a:lnTo>
                  <a:pt x="2504414" y="201549"/>
                </a:lnTo>
                <a:lnTo>
                  <a:pt x="2551677" y="225398"/>
                </a:lnTo>
                <a:lnTo>
                  <a:pt x="2597286" y="250259"/>
                </a:lnTo>
                <a:lnTo>
                  <a:pt x="2641226" y="276095"/>
                </a:lnTo>
                <a:lnTo>
                  <a:pt x="2683479" y="302867"/>
                </a:lnTo>
                <a:lnTo>
                  <a:pt x="2724032" y="330540"/>
                </a:lnTo>
                <a:lnTo>
                  <a:pt x="2762869" y="359075"/>
                </a:lnTo>
                <a:lnTo>
                  <a:pt x="2799973" y="388436"/>
                </a:lnTo>
                <a:lnTo>
                  <a:pt x="2835330" y="418585"/>
                </a:lnTo>
                <a:lnTo>
                  <a:pt x="2868925" y="449484"/>
                </a:lnTo>
                <a:lnTo>
                  <a:pt x="2900740" y="481097"/>
                </a:lnTo>
                <a:lnTo>
                  <a:pt x="2930762" y="513387"/>
                </a:lnTo>
                <a:lnTo>
                  <a:pt x="2958975" y="546315"/>
                </a:lnTo>
                <a:lnTo>
                  <a:pt x="2985363" y="579845"/>
                </a:lnTo>
                <a:lnTo>
                  <a:pt x="3009910" y="613940"/>
                </a:lnTo>
                <a:lnTo>
                  <a:pt x="3032602" y="648562"/>
                </a:lnTo>
                <a:lnTo>
                  <a:pt x="3053422" y="683673"/>
                </a:lnTo>
                <a:lnTo>
                  <a:pt x="3072355" y="719237"/>
                </a:lnTo>
                <a:lnTo>
                  <a:pt x="3089386" y="755217"/>
                </a:lnTo>
                <a:lnTo>
                  <a:pt x="3104499" y="791574"/>
                </a:lnTo>
                <a:lnTo>
                  <a:pt x="3117679" y="828272"/>
                </a:lnTo>
                <a:lnTo>
                  <a:pt x="3128910" y="865274"/>
                </a:lnTo>
                <a:lnTo>
                  <a:pt x="3138176" y="902541"/>
                </a:lnTo>
                <a:lnTo>
                  <a:pt x="3145463" y="940038"/>
                </a:lnTo>
                <a:lnTo>
                  <a:pt x="3154035" y="1015568"/>
                </a:lnTo>
                <a:lnTo>
                  <a:pt x="3155289" y="1053528"/>
                </a:lnTo>
                <a:lnTo>
                  <a:pt x="3154502" y="1091567"/>
                </a:lnTo>
                <a:lnTo>
                  <a:pt x="3151657" y="1129649"/>
                </a:lnTo>
                <a:lnTo>
                  <a:pt x="3146739" y="1167736"/>
                </a:lnTo>
                <a:lnTo>
                  <a:pt x="3139733" y="1205791"/>
                </a:lnTo>
                <a:lnTo>
                  <a:pt x="3130623" y="1243776"/>
                </a:lnTo>
                <a:lnTo>
                  <a:pt x="3119393" y="1281655"/>
                </a:lnTo>
                <a:lnTo>
                  <a:pt x="3106029" y="1319390"/>
                </a:lnTo>
                <a:lnTo>
                  <a:pt x="3090515" y="1356943"/>
                </a:lnTo>
                <a:lnTo>
                  <a:pt x="3072834" y="1394278"/>
                </a:lnTo>
                <a:lnTo>
                  <a:pt x="3052973" y="1431358"/>
                </a:lnTo>
                <a:lnTo>
                  <a:pt x="3030914" y="1468144"/>
                </a:lnTo>
                <a:lnTo>
                  <a:pt x="3006644" y="1504600"/>
                </a:lnTo>
                <a:lnTo>
                  <a:pt x="2980145" y="1540688"/>
                </a:lnTo>
                <a:lnTo>
                  <a:pt x="2951403" y="1576371"/>
                </a:lnTo>
                <a:lnTo>
                  <a:pt x="2923571" y="1608119"/>
                </a:lnTo>
                <a:lnTo>
                  <a:pt x="2894270" y="1639040"/>
                </a:lnTo>
                <a:lnTo>
                  <a:pt x="2863542" y="1669120"/>
                </a:lnTo>
                <a:lnTo>
                  <a:pt x="2831427" y="1698345"/>
                </a:lnTo>
                <a:lnTo>
                  <a:pt x="2797967" y="1726702"/>
                </a:lnTo>
                <a:lnTo>
                  <a:pt x="2763203" y="1754177"/>
                </a:lnTo>
                <a:lnTo>
                  <a:pt x="2727176" y="1780756"/>
                </a:lnTo>
                <a:lnTo>
                  <a:pt x="2689929" y="1806425"/>
                </a:lnTo>
                <a:lnTo>
                  <a:pt x="2651501" y="1831170"/>
                </a:lnTo>
                <a:lnTo>
                  <a:pt x="2611935" y="1854977"/>
                </a:lnTo>
                <a:lnTo>
                  <a:pt x="2571272" y="1877833"/>
                </a:lnTo>
                <a:lnTo>
                  <a:pt x="2529552" y="1899724"/>
                </a:lnTo>
                <a:lnTo>
                  <a:pt x="2486818" y="1920636"/>
                </a:lnTo>
                <a:lnTo>
                  <a:pt x="2443111" y="1940554"/>
                </a:lnTo>
                <a:lnTo>
                  <a:pt x="2398471" y="1959466"/>
                </a:lnTo>
                <a:lnTo>
                  <a:pt x="2352941" y="1977357"/>
                </a:lnTo>
                <a:lnTo>
                  <a:pt x="2306561" y="1994214"/>
                </a:lnTo>
                <a:lnTo>
                  <a:pt x="2259373" y="2010022"/>
                </a:lnTo>
                <a:lnTo>
                  <a:pt x="2211419" y="2024768"/>
                </a:lnTo>
                <a:lnTo>
                  <a:pt x="2162739" y="2038438"/>
                </a:lnTo>
                <a:lnTo>
                  <a:pt x="2113374" y="2051018"/>
                </a:lnTo>
                <a:lnTo>
                  <a:pt x="2063367" y="2062494"/>
                </a:lnTo>
                <a:lnTo>
                  <a:pt x="2012758" y="2072853"/>
                </a:lnTo>
                <a:lnTo>
                  <a:pt x="1961588" y="2082080"/>
                </a:lnTo>
                <a:lnTo>
                  <a:pt x="1909900" y="2090162"/>
                </a:lnTo>
                <a:lnTo>
                  <a:pt x="1857733" y="2097085"/>
                </a:lnTo>
                <a:lnTo>
                  <a:pt x="1805131" y="2102835"/>
                </a:lnTo>
                <a:lnTo>
                  <a:pt x="1752133" y="2107398"/>
                </a:lnTo>
                <a:lnTo>
                  <a:pt x="1698782" y="2110760"/>
                </a:lnTo>
                <a:lnTo>
                  <a:pt x="1645118" y="2112908"/>
                </a:lnTo>
                <a:lnTo>
                  <a:pt x="1591182" y="2113828"/>
                </a:lnTo>
                <a:lnTo>
                  <a:pt x="1537017" y="2113505"/>
                </a:lnTo>
                <a:lnTo>
                  <a:pt x="1482663" y="2111926"/>
                </a:lnTo>
                <a:lnTo>
                  <a:pt x="1428162" y="2109078"/>
                </a:lnTo>
                <a:lnTo>
                  <a:pt x="1373555" y="2104945"/>
                </a:lnTo>
                <a:lnTo>
                  <a:pt x="920419" y="2378122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25971" y="1450340"/>
            <a:ext cx="2050414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000CC"/>
                </a:solidFill>
                <a:latin typeface="Times New Roman"/>
                <a:cs typeface="Times New Roman"/>
              </a:rPr>
              <a:t>All</a:t>
            </a:r>
            <a:r>
              <a:rPr sz="2200" b="1" spc="-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CC"/>
                </a:solidFill>
                <a:latin typeface="Times New Roman"/>
                <a:cs typeface="Times New Roman"/>
              </a:rPr>
              <a:t>variables</a:t>
            </a:r>
            <a:r>
              <a:rPr sz="2200" b="1" spc="-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are </a:t>
            </a:r>
            <a:r>
              <a:rPr sz="22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transformed simultaneously </a:t>
            </a:r>
            <a:r>
              <a:rPr sz="2200" b="1" dirty="0">
                <a:solidFill>
                  <a:srgbClr val="0000CC"/>
                </a:solidFill>
                <a:latin typeface="Times New Roman"/>
                <a:cs typeface="Times New Roman"/>
              </a:rPr>
              <a:t>to</a:t>
            </a:r>
            <a:r>
              <a:rPr sz="2200" b="1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CC"/>
                </a:solidFill>
                <a:latin typeface="Times New Roman"/>
                <a:cs typeface="Times New Roman"/>
              </a:rPr>
              <a:t>log</a:t>
            </a:r>
            <a:r>
              <a:rPr sz="22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CC"/>
                </a:solidFill>
                <a:latin typeface="Times New Roman"/>
                <a:cs typeface="Times New Roman"/>
              </a:rPr>
              <a:t>form</a:t>
            </a:r>
            <a:r>
              <a:rPr sz="22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using </a:t>
            </a:r>
            <a:r>
              <a:rPr sz="2200" b="1" dirty="0">
                <a:solidFill>
                  <a:srgbClr val="0000CC"/>
                </a:solidFill>
                <a:latin typeface="Times New Roman"/>
                <a:cs typeface="Times New Roman"/>
              </a:rPr>
              <a:t>this</a:t>
            </a:r>
            <a:r>
              <a:rPr sz="2200" b="1" spc="-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command.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63178" y="6384747"/>
            <a:ext cx="336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182" y="737057"/>
            <a:ext cx="4460586" cy="22072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439" y="3598647"/>
            <a:ext cx="4315152" cy="21219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2315" y="150876"/>
            <a:ext cx="4758055" cy="431800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2200" b="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2200" b="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FFFFFF"/>
                </a:solidFill>
                <a:latin typeface="Times New Roman"/>
                <a:cs typeface="Times New Roman"/>
              </a:rPr>
              <a:t>plot</a:t>
            </a:r>
            <a:r>
              <a:rPr sz="22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b="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FFFFFF"/>
                </a:solidFill>
                <a:latin typeface="Times New Roman"/>
                <a:cs typeface="Times New Roman"/>
              </a:rPr>
              <a:t>original</a:t>
            </a:r>
            <a:r>
              <a:rPr sz="22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dataset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500" y="3073907"/>
            <a:ext cx="4758055" cy="431800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36195" rIns="0" bIns="0" rtlCol="0">
            <a:spAutoFit/>
          </a:bodyPr>
          <a:lstStyle/>
          <a:p>
            <a:pPr marL="516890">
              <a:lnSpc>
                <a:spcPct val="100000"/>
              </a:lnSpc>
              <a:spcBef>
                <a:spcPts val="285"/>
              </a:spcBef>
              <a:tabLst>
                <a:tab pos="2043430" algn="l"/>
              </a:tabLst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2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plot</a:t>
            </a:r>
            <a:r>
              <a:rPr sz="2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	transformed</a:t>
            </a:r>
            <a:r>
              <a:rPr sz="2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dataset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3270" y="2917938"/>
            <a:ext cx="1818758" cy="10446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55145" y="2855503"/>
            <a:ext cx="2053608" cy="10460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0048" y="752125"/>
            <a:ext cx="1547816" cy="10070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52394" y="736459"/>
            <a:ext cx="1745036" cy="101965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68935" y="5667247"/>
            <a:ext cx="3545204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Note:</a:t>
            </a:r>
            <a:r>
              <a:rPr sz="2000" b="1" spc="-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Stationarity</a:t>
            </a:r>
            <a:r>
              <a:rPr sz="2000" b="1" spc="-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is</a:t>
            </a:r>
            <a:r>
              <a:rPr sz="20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not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ensured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merely</a:t>
            </a:r>
            <a:r>
              <a:rPr sz="20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by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log</a:t>
            </a:r>
            <a:r>
              <a:rPr sz="20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transformation.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48428" y="4061459"/>
            <a:ext cx="4090670" cy="2554605"/>
          </a:xfrm>
          <a:custGeom>
            <a:avLst/>
            <a:gdLst/>
            <a:ahLst/>
            <a:cxnLst/>
            <a:rect l="l" t="t" r="r" b="b"/>
            <a:pathLst>
              <a:path w="4090670" h="2554604">
                <a:moveTo>
                  <a:pt x="4090416" y="0"/>
                </a:moveTo>
                <a:lnTo>
                  <a:pt x="0" y="0"/>
                </a:lnTo>
                <a:lnTo>
                  <a:pt x="0" y="2554224"/>
                </a:lnTo>
                <a:lnTo>
                  <a:pt x="4090416" y="2554224"/>
                </a:lnTo>
                <a:lnTo>
                  <a:pt x="409041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27421" y="4086605"/>
            <a:ext cx="3853179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reg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log_ahmedabad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log_barwala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log_bangalore</a:t>
            </a:r>
            <a:r>
              <a:rPr sz="20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log_chennai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log_delhi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log_hyderabad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log_kolkata</a:t>
            </a:r>
            <a:r>
              <a:rPr sz="20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log_mumbai log_namakkal log_Visakhapatnam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estat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dwatson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7421" y="6220459"/>
            <a:ext cx="3419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9100" algn="l"/>
              </a:tabLst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DW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d-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statistic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10,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168)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1.71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16111" y="6358128"/>
            <a:ext cx="523240" cy="257810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38735" rIns="0" bIns="0" rtlCol="0">
            <a:spAutoFit/>
          </a:bodyPr>
          <a:lstStyle/>
          <a:p>
            <a:pPr marL="159385">
              <a:lnSpc>
                <a:spcPts val="1720"/>
              </a:lnSpc>
              <a:spcBef>
                <a:spcPts val="305"/>
              </a:spcBef>
            </a:pP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412" y="88392"/>
            <a:ext cx="7886700" cy="878205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4400" dirty="0">
                <a:solidFill>
                  <a:srgbClr val="FFFFFF"/>
                </a:solidFill>
              </a:rPr>
              <a:t>Optimal</a:t>
            </a:r>
            <a:r>
              <a:rPr sz="4400" spc="-1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lag</a:t>
            </a:r>
            <a:r>
              <a:rPr sz="4400" spc="-25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length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7542" y="1030604"/>
            <a:ext cx="7155180" cy="9766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indent="-228600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Times New Roman"/>
                <a:cs typeface="Times New Roman"/>
              </a:rPr>
              <a:t>Before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running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stationarity,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optimal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lag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length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needs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be </a:t>
            </a:r>
            <a:r>
              <a:rPr sz="2200" spc="-10" dirty="0">
                <a:latin typeface="Times New Roman"/>
                <a:cs typeface="Times New Roman"/>
              </a:rPr>
              <a:t>ascertained.</a:t>
            </a:r>
            <a:endParaRPr sz="2200">
              <a:latin typeface="Times New Roman"/>
              <a:cs typeface="Times New Roman"/>
            </a:endParaRPr>
          </a:p>
          <a:p>
            <a:pPr marL="183515">
              <a:lnSpc>
                <a:spcPct val="100000"/>
              </a:lnSpc>
              <a:spcBef>
                <a:spcPts val="275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varsoc</a:t>
            </a:r>
            <a:r>
              <a:rPr sz="18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log_ahmedabad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8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maxlag(12)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4162" y="2280838"/>
            <a:ext cx="7203826" cy="420456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53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412" y="786511"/>
            <a:ext cx="416115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dfuller</a:t>
            </a:r>
            <a:r>
              <a:rPr sz="20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log_ahmedabad,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lags(12)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trend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16" y="1350139"/>
            <a:ext cx="7228149" cy="19604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2816" y="3534155"/>
            <a:ext cx="7984490" cy="3708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CC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**Generating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differenced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series**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dlog_ahm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d.log_ahm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251" y="4140834"/>
            <a:ext cx="35763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dfuller</a:t>
            </a:r>
            <a:r>
              <a:rPr sz="20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dlog_ahm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, lags(12)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trend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816" y="4645904"/>
            <a:ext cx="7361967" cy="199188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5447" y="172212"/>
            <a:ext cx="8539480" cy="584200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31750" rIns="0" bIns="0" rtlCol="0">
            <a:spAutoFit/>
          </a:bodyPr>
          <a:lstStyle/>
          <a:p>
            <a:pPr marL="961390">
              <a:lnSpc>
                <a:spcPct val="100000"/>
              </a:lnSpc>
              <a:spcBef>
                <a:spcPts val="250"/>
              </a:spcBef>
            </a:pPr>
            <a:r>
              <a:rPr sz="3200" dirty="0">
                <a:solidFill>
                  <a:srgbClr val="FFFFFF"/>
                </a:solidFill>
              </a:rPr>
              <a:t>ADF</a:t>
            </a:r>
            <a:r>
              <a:rPr sz="3200" spc="-12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test</a:t>
            </a:r>
            <a:r>
              <a:rPr sz="3200" spc="-2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for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stationarity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confirmation</a:t>
            </a:r>
            <a:endParaRPr sz="3200"/>
          </a:p>
        </p:txBody>
      </p:sp>
      <p:sp>
        <p:nvSpPr>
          <p:cNvPr id="8" name="object 8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53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253" y="851357"/>
            <a:ext cx="36709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pperron</a:t>
            </a:r>
            <a:r>
              <a:rPr sz="20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log_ahmedabad,</a:t>
            </a:r>
            <a:r>
              <a:rPr sz="20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lags(12)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1306805"/>
            <a:ext cx="7395428" cy="24605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504" y="4222031"/>
            <a:ext cx="7368729" cy="24520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59907" y="3738448"/>
            <a:ext cx="30219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pperron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dlog_ahm,</a:t>
            </a:r>
            <a:r>
              <a:rPr sz="20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lags(12)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447" y="172212"/>
            <a:ext cx="8539480" cy="553720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31115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245"/>
              </a:spcBef>
            </a:pPr>
            <a:r>
              <a:rPr sz="3000" spc="-20" dirty="0">
                <a:solidFill>
                  <a:srgbClr val="FFFFFF"/>
                </a:solidFill>
              </a:rPr>
              <a:t>Phillips-</a:t>
            </a:r>
            <a:r>
              <a:rPr sz="3000" dirty="0">
                <a:solidFill>
                  <a:srgbClr val="FFFFFF"/>
                </a:solidFill>
              </a:rPr>
              <a:t>Perron</a:t>
            </a:r>
            <a:r>
              <a:rPr sz="3000" spc="-45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test</a:t>
            </a:r>
            <a:r>
              <a:rPr sz="3000" spc="-80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for</a:t>
            </a:r>
            <a:r>
              <a:rPr sz="3000" spc="-110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stationarity</a:t>
            </a:r>
            <a:r>
              <a:rPr sz="3000" spc="-60" dirty="0">
                <a:solidFill>
                  <a:srgbClr val="FFFFFF"/>
                </a:solidFill>
              </a:rPr>
              <a:t> </a:t>
            </a:r>
            <a:r>
              <a:rPr sz="3000" spc="-10" dirty="0">
                <a:solidFill>
                  <a:srgbClr val="FFFFFF"/>
                </a:solidFill>
              </a:rPr>
              <a:t>confirmation</a:t>
            </a:r>
            <a:endParaRPr sz="3000"/>
          </a:p>
        </p:txBody>
      </p:sp>
      <p:sp>
        <p:nvSpPr>
          <p:cNvPr id="7" name="object 7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53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7967" y="210311"/>
            <a:ext cx="6583096" cy="46682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15669" y="4936058"/>
            <a:ext cx="72885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Figure</a:t>
            </a:r>
            <a:r>
              <a:rPr sz="20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1:</a:t>
            </a:r>
            <a:r>
              <a:rPr sz="2000" b="1" spc="-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Time-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plot</a:t>
            </a:r>
            <a:r>
              <a:rPr sz="20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of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sz="20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first</a:t>
            </a:r>
            <a:r>
              <a:rPr sz="2000" b="1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differences</a:t>
            </a:r>
            <a:r>
              <a:rPr sz="20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of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sz="20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log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of</a:t>
            </a:r>
            <a:r>
              <a:rPr sz="2000" b="1" spc="-1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Ahmedabad</a:t>
            </a:r>
            <a:endParaRPr sz="2000">
              <a:latin typeface="Times New Roman"/>
              <a:cs typeface="Times New Roman"/>
            </a:endParaRPr>
          </a:p>
          <a:p>
            <a:pPr marL="1091565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egg</a:t>
            </a:r>
            <a:r>
              <a:rPr sz="20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market</a:t>
            </a:r>
            <a:r>
              <a:rPr sz="20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prices</a:t>
            </a:r>
            <a:r>
              <a:rPr sz="20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displaying</a:t>
            </a:r>
            <a:r>
              <a:rPr sz="2000" b="1" spc="-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stationarity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5704">
              <a:lnSpc>
                <a:spcPct val="100000"/>
              </a:lnSpc>
              <a:spcBef>
                <a:spcPts val="100"/>
              </a:spcBef>
            </a:pPr>
            <a:r>
              <a:rPr dirty="0"/>
              <a:t>twoway</a:t>
            </a:r>
            <a:r>
              <a:rPr spc="-40" dirty="0"/>
              <a:t> </a:t>
            </a:r>
            <a:r>
              <a:rPr dirty="0"/>
              <a:t>(tsline</a:t>
            </a:r>
            <a:r>
              <a:rPr spc="-30" dirty="0"/>
              <a:t> </a:t>
            </a:r>
            <a:r>
              <a:rPr spc="-10" dirty="0"/>
              <a:t>d.log_ahmedabad)</a:t>
            </a:r>
          </a:p>
        </p:txBody>
      </p:sp>
      <p:sp>
        <p:nvSpPr>
          <p:cNvPr id="5" name="object 5"/>
          <p:cNvSpPr/>
          <p:nvPr/>
        </p:nvSpPr>
        <p:spPr>
          <a:xfrm>
            <a:off x="443483" y="5618988"/>
            <a:ext cx="8257540" cy="1016635"/>
          </a:xfrm>
          <a:custGeom>
            <a:avLst/>
            <a:gdLst/>
            <a:ahLst/>
            <a:cxnLst/>
            <a:rect l="l" t="t" r="r" b="b"/>
            <a:pathLst>
              <a:path w="8257540" h="1016634">
                <a:moveTo>
                  <a:pt x="8257032" y="0"/>
                </a:moveTo>
                <a:lnTo>
                  <a:pt x="0" y="0"/>
                </a:lnTo>
                <a:lnTo>
                  <a:pt x="0" y="1016508"/>
                </a:lnTo>
                <a:lnTo>
                  <a:pt x="8257032" y="1016508"/>
                </a:lnTo>
                <a:lnTo>
                  <a:pt x="825703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3483" y="5618988"/>
            <a:ext cx="8257540" cy="7391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2000" spc="-30" dirty="0">
                <a:latin typeface="Times New Roman"/>
                <a:cs typeface="Times New Roman"/>
              </a:rPr>
              <a:t>Time-</a:t>
            </a:r>
            <a:r>
              <a:rPr sz="2000" dirty="0">
                <a:latin typeface="Times New Roman"/>
                <a:cs typeface="Times New Roman"/>
              </a:rPr>
              <a:t>plots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log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transformed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data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series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all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markets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levels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(I=0)</a:t>
            </a:r>
            <a:endParaRPr sz="20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first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differencing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(I=1)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displayed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possibility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stationarity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only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614" y="6254292"/>
            <a:ext cx="777303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latter,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confirmed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eventually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using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PP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tests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unit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root.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63178" y="6384747"/>
            <a:ext cx="336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302" y="459689"/>
            <a:ext cx="6998970" cy="307149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065" marR="5080" indent="1270" algn="ctr">
              <a:lnSpc>
                <a:spcPct val="90000"/>
              </a:lnSpc>
              <a:spcBef>
                <a:spcPts val="750"/>
              </a:spcBef>
              <a:tabLst>
                <a:tab pos="1174115" algn="l"/>
              </a:tabLst>
            </a:pPr>
            <a:r>
              <a:rPr sz="5400" b="1" dirty="0">
                <a:solidFill>
                  <a:srgbClr val="C00000"/>
                </a:solidFill>
                <a:latin typeface="Times New Roman"/>
                <a:cs typeface="Times New Roman"/>
              </a:rPr>
              <a:t>Spatial </a:t>
            </a:r>
            <a:r>
              <a:rPr sz="5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market </a:t>
            </a:r>
            <a:r>
              <a:rPr sz="5400" b="1" dirty="0">
                <a:solidFill>
                  <a:srgbClr val="C00000"/>
                </a:solidFill>
                <a:latin typeface="Times New Roman"/>
                <a:cs typeface="Times New Roman"/>
              </a:rPr>
              <a:t>integration</a:t>
            </a:r>
            <a:r>
              <a:rPr sz="5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5400" b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54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5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price </a:t>
            </a:r>
            <a:r>
              <a:rPr sz="5400" b="1" dirty="0">
                <a:solidFill>
                  <a:srgbClr val="C00000"/>
                </a:solidFill>
                <a:latin typeface="Times New Roman"/>
                <a:cs typeface="Times New Roman"/>
              </a:rPr>
              <a:t>transmission</a:t>
            </a:r>
            <a:r>
              <a:rPr sz="5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5400" b="1" dirty="0">
                <a:solidFill>
                  <a:srgbClr val="C00000"/>
                </a:solidFill>
                <a:latin typeface="Times New Roman"/>
                <a:cs typeface="Times New Roman"/>
              </a:rPr>
              <a:t>analysis</a:t>
            </a:r>
            <a:r>
              <a:rPr sz="5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5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of egg</a:t>
            </a:r>
            <a:r>
              <a:rPr sz="5400" b="1" dirty="0">
                <a:solidFill>
                  <a:srgbClr val="C00000"/>
                </a:solidFill>
                <a:latin typeface="Times New Roman"/>
                <a:cs typeface="Times New Roman"/>
              </a:rPr>
              <a:t>	markets</a:t>
            </a:r>
            <a:r>
              <a:rPr sz="5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5400" b="1" dirty="0">
                <a:solidFill>
                  <a:srgbClr val="C00000"/>
                </a:solidFill>
                <a:latin typeface="Times New Roman"/>
                <a:cs typeface="Times New Roman"/>
              </a:rPr>
              <a:t>in</a:t>
            </a:r>
            <a:r>
              <a:rPr sz="54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5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India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8927" y="4116323"/>
            <a:ext cx="6858000" cy="18415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75"/>
              </a:lnSpc>
            </a:pPr>
            <a:r>
              <a:rPr sz="2400" b="1" spc="-45" dirty="0">
                <a:latin typeface="Times New Roman"/>
                <a:cs typeface="Times New Roman"/>
              </a:rPr>
              <a:t>Dr.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B.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Swaminathan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2400" b="1" dirty="0">
                <a:latin typeface="Times New Roman"/>
                <a:cs typeface="Times New Roman"/>
              </a:rPr>
              <a:t>Assistant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Professor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(Agril.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Economics)</a:t>
            </a:r>
            <a:endParaRPr sz="2400">
              <a:latin typeface="Times New Roman"/>
              <a:cs typeface="Times New Roman"/>
            </a:endParaRPr>
          </a:p>
          <a:p>
            <a:pPr marL="633095" marR="629285" algn="ctr">
              <a:lnSpc>
                <a:spcPct val="124600"/>
              </a:lnSpc>
              <a:spcBef>
                <a:spcPts val="15"/>
              </a:spcBef>
            </a:pPr>
            <a:r>
              <a:rPr sz="2400" b="1" spc="-20" dirty="0">
                <a:latin typeface="Times New Roman"/>
                <a:cs typeface="Times New Roman"/>
              </a:rPr>
              <a:t>Junagadh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Agricultural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University,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Gujarat E-</a:t>
            </a:r>
            <a:r>
              <a:rPr sz="2400" b="1" dirty="0">
                <a:latin typeface="Times New Roman"/>
                <a:cs typeface="Times New Roman"/>
              </a:rPr>
              <a:t>mail: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bswaminathan@jau.in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408" y="902208"/>
            <a:ext cx="8547100" cy="5928995"/>
            <a:chOff x="597408" y="902208"/>
            <a:chExt cx="8547100" cy="5928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5416" y="902208"/>
              <a:ext cx="6656831" cy="50046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408" y="5950865"/>
              <a:ext cx="5947943" cy="88005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516112" y="6358128"/>
              <a:ext cx="628015" cy="431800"/>
            </a:xfrm>
            <a:custGeom>
              <a:avLst/>
              <a:gdLst/>
              <a:ahLst/>
              <a:cxnLst/>
              <a:rect l="l" t="t" r="r" b="b"/>
              <a:pathLst>
                <a:path w="628015" h="431800">
                  <a:moveTo>
                    <a:pt x="627888" y="0"/>
                  </a:moveTo>
                  <a:lnTo>
                    <a:pt x="0" y="0"/>
                  </a:lnTo>
                  <a:lnTo>
                    <a:pt x="0" y="431292"/>
                  </a:lnTo>
                  <a:lnTo>
                    <a:pt x="627888" y="431292"/>
                  </a:lnTo>
                  <a:lnTo>
                    <a:pt x="627888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1752" y="27432"/>
            <a:ext cx="8540750" cy="830580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34925" rIns="0" bIns="0" rtlCol="0">
            <a:spAutoFit/>
          </a:bodyPr>
          <a:lstStyle/>
          <a:p>
            <a:pPr marL="591820" marR="175260" indent="-410209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FFFFFF"/>
                </a:solidFill>
              </a:rPr>
              <a:t>Unit</a:t>
            </a:r>
            <a:r>
              <a:rPr sz="2400" spc="-6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root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test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results</a:t>
            </a:r>
            <a:r>
              <a:rPr sz="2400" spc="-5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for</a:t>
            </a:r>
            <a:r>
              <a:rPr sz="2400" spc="-9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stationarity,</a:t>
            </a:r>
            <a:r>
              <a:rPr sz="2400" spc="-6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using</a:t>
            </a:r>
            <a:r>
              <a:rPr sz="2400" spc="-14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Augmented</a:t>
            </a:r>
            <a:r>
              <a:rPr sz="2400" spc="-3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Dickey- </a:t>
            </a:r>
            <a:r>
              <a:rPr sz="2400" dirty="0">
                <a:solidFill>
                  <a:srgbClr val="FFFFFF"/>
                </a:solidFill>
              </a:rPr>
              <a:t>Fuller</a:t>
            </a:r>
            <a:r>
              <a:rPr sz="2400" spc="-125" dirty="0">
                <a:solidFill>
                  <a:srgbClr val="FFFFFF"/>
                </a:solidFill>
              </a:rPr>
              <a:t> </a:t>
            </a:r>
            <a:r>
              <a:rPr sz="2400" spc="-30" dirty="0">
                <a:solidFill>
                  <a:srgbClr val="FFFFFF"/>
                </a:solidFill>
              </a:rPr>
              <a:t>Test,</a:t>
            </a:r>
            <a:r>
              <a:rPr sz="2400" spc="-4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of</a:t>
            </a:r>
            <a:r>
              <a:rPr sz="2400" spc="-2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egg</a:t>
            </a:r>
            <a:r>
              <a:rPr sz="2400" spc="-3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market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prices</a:t>
            </a:r>
            <a:r>
              <a:rPr sz="2400" spc="-5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at</a:t>
            </a:r>
            <a:r>
              <a:rPr sz="2400" spc="-2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first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differences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(I=1)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53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31063" y="2843783"/>
            <a:ext cx="1882139" cy="2862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 marR="135890">
              <a:lnSpc>
                <a:spcPct val="100000"/>
              </a:lnSpc>
              <a:spcBef>
                <a:spcPts val="290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Inference:</a:t>
            </a:r>
            <a:r>
              <a:rPr sz="20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Log </a:t>
            </a:r>
            <a:r>
              <a:rPr sz="2000" b="1" dirty="0">
                <a:latin typeface="Times New Roman"/>
                <a:cs typeface="Times New Roman"/>
              </a:rPr>
              <a:t>levels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(I=0)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are </a:t>
            </a:r>
            <a:r>
              <a:rPr sz="2000" b="1" dirty="0">
                <a:latin typeface="Times New Roman"/>
                <a:cs typeface="Times New Roman"/>
              </a:rPr>
              <a:t>non-</a:t>
            </a:r>
            <a:r>
              <a:rPr sz="2000" b="1" spc="-10" dirty="0">
                <a:latin typeface="Times New Roman"/>
                <a:cs typeface="Times New Roman"/>
              </a:rPr>
              <a:t>stationary, </a:t>
            </a:r>
            <a:r>
              <a:rPr sz="2000" b="1" dirty="0">
                <a:latin typeface="Times New Roman"/>
                <a:cs typeface="Times New Roman"/>
              </a:rPr>
              <a:t>but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log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first differences </a:t>
            </a:r>
            <a:r>
              <a:rPr sz="2000" b="1" dirty="0">
                <a:latin typeface="Times New Roman"/>
                <a:cs typeface="Times New Roman"/>
              </a:rPr>
              <a:t>(I=1)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are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free </a:t>
            </a:r>
            <a:r>
              <a:rPr sz="2000" b="1" dirty="0">
                <a:latin typeface="Times New Roman"/>
                <a:cs typeface="Times New Roman"/>
              </a:rPr>
              <a:t>from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unit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roots 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all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the </a:t>
            </a:r>
            <a:r>
              <a:rPr sz="2000" b="1" spc="-10" dirty="0">
                <a:latin typeface="Times New Roman"/>
                <a:cs typeface="Times New Roman"/>
              </a:rPr>
              <a:t>markets.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6985" y="1420824"/>
            <a:ext cx="7334884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pwcorr</a:t>
            </a:r>
            <a:r>
              <a:rPr sz="22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log_ahmedabad</a:t>
            </a:r>
            <a:r>
              <a:rPr sz="2200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log_barwala</a:t>
            </a:r>
            <a:r>
              <a:rPr sz="2200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log_bangalore</a:t>
            </a:r>
            <a:r>
              <a:rPr sz="22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log_chennai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log_delhi</a:t>
            </a:r>
            <a:r>
              <a:rPr sz="2200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log_hyderabad</a:t>
            </a:r>
            <a:r>
              <a:rPr sz="2200" spc="-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log_kolkata</a:t>
            </a:r>
            <a:r>
              <a:rPr sz="2200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log_mumbai</a:t>
            </a:r>
            <a:r>
              <a:rPr sz="22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log_namakkal log_visakhapatnam,</a:t>
            </a:r>
            <a:r>
              <a:rPr sz="22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sig</a:t>
            </a:r>
            <a:r>
              <a:rPr sz="22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star(.05)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558" y="2828459"/>
            <a:ext cx="5736707" cy="34153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9412" y="345947"/>
            <a:ext cx="7886700" cy="878205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0" rIns="0" bIns="0" rtlCol="0">
            <a:spAutoFit/>
          </a:bodyPr>
          <a:lstStyle/>
          <a:p>
            <a:pPr marL="356235">
              <a:lnSpc>
                <a:spcPts val="4960"/>
              </a:lnSpc>
            </a:pPr>
            <a:r>
              <a:rPr sz="4400" spc="-25" dirty="0">
                <a:solidFill>
                  <a:srgbClr val="FFFFFF"/>
                </a:solidFill>
              </a:rPr>
              <a:t>Zero-</a:t>
            </a:r>
            <a:r>
              <a:rPr sz="4400" dirty="0">
                <a:solidFill>
                  <a:srgbClr val="FFFFFF"/>
                </a:solidFill>
              </a:rPr>
              <a:t>order</a:t>
            </a:r>
            <a:r>
              <a:rPr sz="4400" spc="-16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correlation</a:t>
            </a:r>
            <a:r>
              <a:rPr sz="4400" spc="-55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matrix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6167628" y="2766060"/>
            <a:ext cx="2897505" cy="34778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 marR="21717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Times New Roman"/>
                <a:cs typeface="Times New Roman"/>
              </a:rPr>
              <a:t>All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market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pairs </a:t>
            </a:r>
            <a:r>
              <a:rPr sz="2000" dirty="0">
                <a:latin typeface="Times New Roman"/>
                <a:cs typeface="Times New Roman"/>
              </a:rPr>
              <a:t>display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highly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significant </a:t>
            </a:r>
            <a:r>
              <a:rPr sz="2000" dirty="0">
                <a:latin typeface="Times New Roman"/>
                <a:cs typeface="Times New Roman"/>
              </a:rPr>
              <a:t>positive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relationships.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92075" marR="11620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So,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existence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long-</a:t>
            </a:r>
            <a:r>
              <a:rPr sz="2000" spc="-20" dirty="0">
                <a:latin typeface="Times New Roman"/>
                <a:cs typeface="Times New Roman"/>
              </a:rPr>
              <a:t>term </a:t>
            </a:r>
            <a:r>
              <a:rPr sz="2000" dirty="0">
                <a:latin typeface="Times New Roman"/>
                <a:cs typeface="Times New Roman"/>
              </a:rPr>
              <a:t>integration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looks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certain.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92075" marR="116839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But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presence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short-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term</a:t>
            </a:r>
            <a:r>
              <a:rPr sz="2000" b="1" spc="-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disequilibria</a:t>
            </a:r>
            <a:r>
              <a:rPr sz="2000" b="1" spc="-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prices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among</a:t>
            </a:r>
            <a:r>
              <a:rPr sz="2000" b="1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markets </a:t>
            </a:r>
            <a:r>
              <a:rPr sz="2000" dirty="0">
                <a:latin typeface="Times New Roman"/>
                <a:cs typeface="Times New Roman"/>
              </a:rPr>
              <a:t>cannot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ruled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out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either.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53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752" y="199644"/>
            <a:ext cx="8540750" cy="399415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36830" rIns="0" bIns="0" rtlCol="0">
            <a:spAutoFit/>
          </a:bodyPr>
          <a:lstStyle/>
          <a:p>
            <a:pPr marL="510540">
              <a:lnSpc>
                <a:spcPct val="100000"/>
              </a:lnSpc>
              <a:spcBef>
                <a:spcPts val="290"/>
              </a:spcBef>
            </a:pPr>
            <a:r>
              <a:rPr sz="2000" dirty="0">
                <a:solidFill>
                  <a:srgbClr val="FFFFFF"/>
                </a:solidFill>
              </a:rPr>
              <a:t>Engle-Granger</a:t>
            </a:r>
            <a:r>
              <a:rPr sz="2000" spc="-8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Method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(EGM)</a:t>
            </a:r>
            <a:r>
              <a:rPr sz="2000" spc="-2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for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long-term</a:t>
            </a:r>
            <a:r>
              <a:rPr sz="2000" spc="-45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bi-</a:t>
            </a:r>
            <a:r>
              <a:rPr sz="2000" dirty="0">
                <a:solidFill>
                  <a:srgbClr val="FFFFFF"/>
                </a:solidFill>
              </a:rPr>
              <a:t>variate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cointegration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56412" y="767537"/>
            <a:ext cx="22434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CC"/>
                </a:solidFill>
                <a:latin typeface="Calibri"/>
                <a:cs typeface="Calibri"/>
              </a:rPr>
              <a:t>Engle-Granger Method: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412" y="1042542"/>
            <a:ext cx="48818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varsoc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log_ahmedabad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log_barwala,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maxlag(20)</a:t>
            </a:r>
            <a:endParaRPr sz="1800">
              <a:latin typeface="Calibri"/>
              <a:cs typeface="Calibri"/>
            </a:endParaRPr>
          </a:p>
          <a:p>
            <a:pPr marL="351155" indent="-338455">
              <a:lnSpc>
                <a:spcPct val="100000"/>
              </a:lnSpc>
              <a:buFont typeface="Arial MT"/>
              <a:buChar char="•"/>
              <a:tabLst>
                <a:tab pos="351155" algn="l"/>
              </a:tabLs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regress</a:t>
            </a:r>
            <a:r>
              <a:rPr sz="1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log_ahmedabad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log_barwala</a:t>
            </a:r>
            <a:endParaRPr sz="1800">
              <a:latin typeface="Calibri"/>
              <a:cs typeface="Calibri"/>
            </a:endParaRPr>
          </a:p>
          <a:p>
            <a:pPr marL="351155" indent="-338455">
              <a:lnSpc>
                <a:spcPct val="100000"/>
              </a:lnSpc>
              <a:buFont typeface="Arial MT"/>
              <a:buChar char="•"/>
              <a:tabLst>
                <a:tab pos="351155" algn="l"/>
              </a:tabLs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predict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residual,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res</a:t>
            </a:r>
            <a:endParaRPr sz="1800">
              <a:latin typeface="Calibri"/>
              <a:cs typeface="Calibri"/>
            </a:endParaRPr>
          </a:p>
          <a:p>
            <a:pPr marL="351155" indent="-338455">
              <a:lnSpc>
                <a:spcPct val="100000"/>
              </a:lnSpc>
              <a:buFont typeface="Arial MT"/>
              <a:buChar char="•"/>
              <a:tabLst>
                <a:tab pos="351155" algn="l"/>
              </a:tabLs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dfuller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d.residual,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trend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lags(14)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52" y="2302694"/>
            <a:ext cx="6326293" cy="24525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009" y="4905212"/>
            <a:ext cx="6646543" cy="179435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021068" y="1828800"/>
            <a:ext cx="1991995" cy="4709160"/>
          </a:xfrm>
          <a:custGeom>
            <a:avLst/>
            <a:gdLst/>
            <a:ahLst/>
            <a:cxnLst/>
            <a:rect l="l" t="t" r="r" b="b"/>
            <a:pathLst>
              <a:path w="1991995" h="4709159">
                <a:moveTo>
                  <a:pt x="1991868" y="0"/>
                </a:moveTo>
                <a:lnTo>
                  <a:pt x="0" y="0"/>
                </a:lnTo>
                <a:lnTo>
                  <a:pt x="0" y="4709160"/>
                </a:lnTo>
                <a:lnTo>
                  <a:pt x="1991868" y="4709160"/>
                </a:lnTo>
                <a:lnTo>
                  <a:pt x="199186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21068" y="1828800"/>
            <a:ext cx="1991995" cy="452945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92710" marR="81915" indent="-1270" algn="ctr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results</a:t>
            </a:r>
            <a:r>
              <a:rPr sz="2000" spc="-40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43541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ADF</a:t>
            </a:r>
            <a:r>
              <a:rPr sz="2000" spc="-25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test</a:t>
            </a:r>
            <a:r>
              <a:rPr sz="2000" spc="-30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on</a:t>
            </a:r>
            <a:r>
              <a:rPr sz="2000" spc="-20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43541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residual</a:t>
            </a:r>
            <a:r>
              <a:rPr sz="2000" spc="-35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43541"/>
                </a:solidFill>
                <a:latin typeface="Times New Roman"/>
                <a:cs typeface="Times New Roman"/>
              </a:rPr>
              <a:t>series </a:t>
            </a: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showed</a:t>
            </a:r>
            <a:r>
              <a:rPr sz="2000" spc="-55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43541"/>
                </a:solidFill>
                <a:latin typeface="Times New Roman"/>
                <a:cs typeface="Times New Roman"/>
              </a:rPr>
              <a:t>the </a:t>
            </a:r>
            <a:r>
              <a:rPr sz="2000" b="1" dirty="0">
                <a:solidFill>
                  <a:srgbClr val="343541"/>
                </a:solidFill>
                <a:latin typeface="Times New Roman"/>
                <a:cs typeface="Times New Roman"/>
              </a:rPr>
              <a:t>rejection</a:t>
            </a:r>
            <a:r>
              <a:rPr sz="2000" b="1" spc="-60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43541"/>
                </a:solidFill>
                <a:latin typeface="Times New Roman"/>
                <a:cs typeface="Times New Roman"/>
              </a:rPr>
              <a:t>of</a:t>
            </a:r>
            <a:r>
              <a:rPr sz="2000" b="1" spc="-40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343541"/>
                </a:solidFill>
                <a:latin typeface="Times New Roman"/>
                <a:cs typeface="Times New Roman"/>
              </a:rPr>
              <a:t>non- </a:t>
            </a:r>
            <a:r>
              <a:rPr sz="2000" b="1" dirty="0">
                <a:solidFill>
                  <a:srgbClr val="343541"/>
                </a:solidFill>
                <a:latin typeface="Times New Roman"/>
                <a:cs typeface="Times New Roman"/>
              </a:rPr>
              <a:t>stationarity</a:t>
            </a:r>
            <a:r>
              <a:rPr sz="2000" b="1" spc="-50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343541"/>
                </a:solidFill>
                <a:latin typeface="Times New Roman"/>
                <a:cs typeface="Times New Roman"/>
              </a:rPr>
              <a:t>(Ho) </a:t>
            </a:r>
            <a:r>
              <a:rPr sz="2000" b="1" dirty="0">
                <a:solidFill>
                  <a:srgbClr val="343541"/>
                </a:solidFill>
                <a:latin typeface="Times New Roman"/>
                <a:cs typeface="Times New Roman"/>
              </a:rPr>
              <a:t>in</a:t>
            </a:r>
            <a:r>
              <a:rPr sz="2000" b="1" spc="-20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43541"/>
                </a:solidFill>
                <a:latin typeface="Times New Roman"/>
                <a:cs typeface="Times New Roman"/>
              </a:rPr>
              <a:t>all</a:t>
            </a:r>
            <a:r>
              <a:rPr sz="2000" b="1" spc="-15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343541"/>
                </a:solidFill>
                <a:latin typeface="Times New Roman"/>
                <a:cs typeface="Times New Roman"/>
              </a:rPr>
              <a:t>45 </a:t>
            </a:r>
            <a:r>
              <a:rPr sz="2000" b="1" dirty="0">
                <a:solidFill>
                  <a:srgbClr val="343541"/>
                </a:solidFill>
                <a:latin typeface="Times New Roman"/>
                <a:cs typeface="Times New Roman"/>
              </a:rPr>
              <a:t>combinations</a:t>
            </a:r>
            <a:r>
              <a:rPr sz="2000" b="1" spc="-55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43541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market</a:t>
            </a:r>
            <a:r>
              <a:rPr sz="2000" spc="-35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43541"/>
                </a:solidFill>
                <a:latin typeface="Times New Roman"/>
                <a:cs typeface="Times New Roman"/>
              </a:rPr>
              <a:t>pairs</a:t>
            </a:r>
            <a:r>
              <a:rPr sz="2000" spc="500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from</a:t>
            </a:r>
            <a:r>
              <a:rPr sz="2000" spc="-30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43541"/>
                </a:solidFill>
                <a:latin typeface="Times New Roman"/>
                <a:cs typeface="Times New Roman"/>
              </a:rPr>
              <a:t>10 </a:t>
            </a: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markets,</a:t>
            </a:r>
            <a:r>
              <a:rPr sz="2000" spc="-50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43541"/>
                </a:solidFill>
                <a:latin typeface="Times New Roman"/>
                <a:cs typeface="Times New Roman"/>
              </a:rPr>
              <a:t>thereby </a:t>
            </a: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confirming</a:t>
            </a:r>
            <a:r>
              <a:rPr sz="2000" spc="-55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43541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existence</a:t>
            </a:r>
            <a:r>
              <a:rPr sz="2000" spc="-35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of</a:t>
            </a:r>
            <a:r>
              <a:rPr sz="2000" spc="-5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43541"/>
                </a:solidFill>
                <a:latin typeface="Times New Roman"/>
                <a:cs typeface="Times New Roman"/>
              </a:rPr>
              <a:t>pair- </a:t>
            </a: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wise</a:t>
            </a:r>
            <a:r>
              <a:rPr sz="2000" spc="-10" dirty="0">
                <a:solidFill>
                  <a:srgbClr val="34354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43541"/>
                </a:solidFill>
                <a:latin typeface="Times New Roman"/>
                <a:cs typeface="Times New Roman"/>
              </a:rPr>
              <a:t>long-</a:t>
            </a:r>
            <a:r>
              <a:rPr sz="2000" spc="-20" dirty="0">
                <a:solidFill>
                  <a:srgbClr val="343541"/>
                </a:solidFill>
                <a:latin typeface="Times New Roman"/>
                <a:cs typeface="Times New Roman"/>
              </a:rPr>
              <a:t>term </a:t>
            </a:r>
            <a:r>
              <a:rPr sz="2000" spc="-10" dirty="0">
                <a:solidFill>
                  <a:srgbClr val="343541"/>
                </a:solidFill>
                <a:latin typeface="Times New Roman"/>
                <a:cs typeface="Times New Roman"/>
              </a:rPr>
              <a:t>integration.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53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412" y="348995"/>
            <a:ext cx="7886700" cy="664845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0" rIns="0" bIns="0" rtlCol="0">
            <a:spAutoFit/>
          </a:bodyPr>
          <a:lstStyle/>
          <a:p>
            <a:pPr marL="850265">
              <a:lnSpc>
                <a:spcPts val="4640"/>
              </a:lnSpc>
            </a:pPr>
            <a:r>
              <a:rPr sz="4000" dirty="0">
                <a:solidFill>
                  <a:srgbClr val="FFFFFF"/>
                </a:solidFill>
              </a:rPr>
              <a:t>Johansen</a:t>
            </a:r>
            <a:r>
              <a:rPr sz="4000" spc="-135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Cointegration</a:t>
            </a:r>
            <a:r>
              <a:rPr sz="4000" spc="-204" dirty="0">
                <a:solidFill>
                  <a:srgbClr val="FFFFFF"/>
                </a:solidFill>
              </a:rPr>
              <a:t> </a:t>
            </a:r>
            <a:r>
              <a:rPr sz="4000" spc="-20" dirty="0">
                <a:solidFill>
                  <a:srgbClr val="FFFFFF"/>
                </a:solidFill>
              </a:rPr>
              <a:t>Test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8968" y="1161034"/>
            <a:ext cx="7367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varsoc</a:t>
            </a:r>
            <a:r>
              <a:rPr sz="1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log_ahmedabad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log_barwala</a:t>
            </a:r>
            <a:r>
              <a:rPr sz="1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log_bangalore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log_chennai</a:t>
            </a:r>
            <a:r>
              <a:rPr sz="1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log_delhi log_hyderabad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log_kolkata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log_mumbai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log_namakkal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log_visakhapatnam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917" y="1966355"/>
            <a:ext cx="5077942" cy="23724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06796" y="2414016"/>
            <a:ext cx="3537585" cy="10153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 marR="167640">
              <a:lnSpc>
                <a:spcPct val="100000"/>
              </a:lnSpc>
              <a:spcBef>
                <a:spcPts val="290"/>
              </a:spcBef>
            </a:pPr>
            <a:r>
              <a:rPr sz="2000" dirty="0">
                <a:latin typeface="Times New Roman"/>
                <a:cs typeface="Times New Roman"/>
              </a:rPr>
              <a:t>The lag order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three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was </a:t>
            </a:r>
            <a:r>
              <a:rPr sz="2000" dirty="0">
                <a:latin typeface="Times New Roman"/>
                <a:cs typeface="Times New Roman"/>
              </a:rPr>
              <a:t>decided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further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analysis </a:t>
            </a:r>
            <a:r>
              <a:rPr sz="2000" dirty="0">
                <a:latin typeface="Times New Roman"/>
                <a:cs typeface="Times New Roman"/>
              </a:rPr>
              <a:t>based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AIC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selection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criterion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7060" y="4738496"/>
            <a:ext cx="487680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vecrank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log_ahmedabad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log_barwala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log_bangalore</a:t>
            </a:r>
            <a:r>
              <a:rPr sz="20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log_chennai</a:t>
            </a:r>
            <a:r>
              <a:rPr sz="20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log_delhi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log_hyderabad</a:t>
            </a:r>
            <a:r>
              <a:rPr sz="20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log_kolkata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log_mumbai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log_namakkal</a:t>
            </a:r>
            <a:r>
              <a:rPr sz="20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log_visakhapatnam,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lags(3)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trend</a:t>
            </a:r>
            <a:r>
              <a:rPr sz="20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(constant)max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495" y="5175503"/>
            <a:ext cx="3537585" cy="70739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00"/>
              </a:spcBef>
            </a:pPr>
            <a:r>
              <a:rPr sz="2000" b="1" spc="-105" dirty="0">
                <a:latin typeface="Times New Roman"/>
                <a:cs typeface="Times New Roman"/>
              </a:rPr>
              <a:t>STATA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command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for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Johansen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Cointegration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Test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53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412" y="105155"/>
            <a:ext cx="7886700" cy="1324610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sz="4400" b="1" spc="-204" dirty="0">
                <a:solidFill>
                  <a:srgbClr val="FFFFFF"/>
                </a:solidFill>
                <a:latin typeface="Times New Roman"/>
                <a:cs typeface="Times New Roman"/>
              </a:rPr>
              <a:t>STATA</a:t>
            </a:r>
            <a:r>
              <a:rPr sz="4400" b="1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FFFF"/>
                </a:solidFill>
                <a:latin typeface="Times New Roman"/>
                <a:cs typeface="Times New Roman"/>
              </a:rPr>
              <a:t>estimates</a:t>
            </a:r>
            <a:r>
              <a:rPr sz="4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44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Johansen’s</a:t>
            </a: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ts val="5020"/>
              </a:lnSpc>
            </a:pPr>
            <a:r>
              <a:rPr sz="4400" b="1" dirty="0">
                <a:solidFill>
                  <a:srgbClr val="FFFFFF"/>
                </a:solidFill>
                <a:latin typeface="Times New Roman"/>
                <a:cs typeface="Times New Roman"/>
              </a:rPr>
              <a:t>Cointegration</a:t>
            </a:r>
            <a:r>
              <a:rPr sz="4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Method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8695" y="1712199"/>
            <a:ext cx="8925560" cy="4584065"/>
            <a:chOff x="218695" y="1712199"/>
            <a:chExt cx="8925560" cy="45840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695" y="1712199"/>
              <a:ext cx="5267701" cy="29615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1895" y="3785616"/>
              <a:ext cx="4642104" cy="251002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99644" y="4908803"/>
            <a:ext cx="4095115" cy="13233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 marR="110489">
              <a:lnSpc>
                <a:spcPct val="100000"/>
              </a:lnSpc>
              <a:spcBef>
                <a:spcPts val="295"/>
              </a:spcBef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values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trace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statistics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max- </a:t>
            </a:r>
            <a:r>
              <a:rPr sz="2000" dirty="0">
                <a:latin typeface="Times New Roman"/>
                <a:cs typeface="Times New Roman"/>
              </a:rPr>
              <a:t>eigen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statistics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found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larger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than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critical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values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one </a:t>
            </a:r>
            <a:r>
              <a:rPr sz="2000" dirty="0">
                <a:latin typeface="Times New Roman"/>
                <a:cs typeface="Times New Roman"/>
              </a:rPr>
              <a:t>number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cointegrating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equations.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8155" y="2462783"/>
            <a:ext cx="3886200" cy="1323340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 marR="157480">
              <a:lnSpc>
                <a:spcPct val="100000"/>
              </a:lnSpc>
              <a:spcBef>
                <a:spcPts val="29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Long-term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integration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among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markets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confirmed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both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Engle-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Granger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Johansen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Cointegration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methods.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53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644" y="179831"/>
            <a:ext cx="8702040" cy="11995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1130300" marR="1125220" indent="697865">
              <a:lnSpc>
                <a:spcPts val="4320"/>
              </a:lnSpc>
              <a:spcBef>
                <a:spcPts val="330"/>
              </a:spcBef>
            </a:pPr>
            <a:r>
              <a:rPr sz="4000" dirty="0">
                <a:solidFill>
                  <a:srgbClr val="000000"/>
                </a:solidFill>
              </a:rPr>
              <a:t>Granger</a:t>
            </a:r>
            <a:r>
              <a:rPr sz="4000" spc="-22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Causality</a:t>
            </a:r>
            <a:r>
              <a:rPr sz="4000" spc="-204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Test </a:t>
            </a:r>
            <a:r>
              <a:rPr sz="4000" spc="-10" dirty="0">
                <a:solidFill>
                  <a:srgbClr val="000000"/>
                </a:solidFill>
              </a:rPr>
              <a:t>(Direction</a:t>
            </a:r>
            <a:r>
              <a:rPr sz="4000" spc="-9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of</a:t>
            </a:r>
            <a:r>
              <a:rPr sz="4000" spc="-9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price</a:t>
            </a:r>
            <a:r>
              <a:rPr sz="4000" spc="-9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formation)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92988" y="1596974"/>
            <a:ext cx="77330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</a:tabLst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quietly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var</a:t>
            </a: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log_ahmedabad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log_barwala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log_bangalore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log_chennai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log_delhi log_hyderabad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log_kolkata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log_mumbai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log_namakkal log_visakhapatnam,lags(1/3)</a:t>
            </a:r>
            <a:r>
              <a:rPr sz="18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dfk</a:t>
            </a:r>
            <a:r>
              <a:rPr sz="1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small</a:t>
            </a:r>
            <a:endParaRPr sz="1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</a:tabLst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vargranger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892556"/>
            <a:ext cx="9098280" cy="3759835"/>
            <a:chOff x="0" y="2892556"/>
            <a:chExt cx="9098280" cy="37598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92556"/>
              <a:ext cx="4963667" cy="34960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63668" y="5266944"/>
              <a:ext cx="4135120" cy="1385570"/>
            </a:xfrm>
            <a:custGeom>
              <a:avLst/>
              <a:gdLst/>
              <a:ahLst/>
              <a:cxnLst/>
              <a:rect l="l" t="t" r="r" b="b"/>
              <a:pathLst>
                <a:path w="4135120" h="1385570">
                  <a:moveTo>
                    <a:pt x="4134612" y="0"/>
                  </a:moveTo>
                  <a:lnTo>
                    <a:pt x="0" y="0"/>
                  </a:lnTo>
                  <a:lnTo>
                    <a:pt x="0" y="1385315"/>
                  </a:lnTo>
                  <a:lnTo>
                    <a:pt x="4134612" y="1385315"/>
                  </a:lnTo>
                  <a:lnTo>
                    <a:pt x="41346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5484" y="3048000"/>
            <a:ext cx="4053572" cy="20604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963667" y="5266944"/>
            <a:ext cx="4135120" cy="10915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 marR="81280" algn="just">
              <a:lnSpc>
                <a:spcPct val="100000"/>
              </a:lnSpc>
              <a:spcBef>
                <a:spcPts val="295"/>
              </a:spcBef>
            </a:pPr>
            <a:r>
              <a:rPr sz="2100" b="1" dirty="0">
                <a:latin typeface="Times New Roman"/>
                <a:cs typeface="Times New Roman"/>
              </a:rPr>
              <a:t>Inference:</a:t>
            </a:r>
            <a:r>
              <a:rPr sz="2100" b="1" spc="3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AHM</a:t>
            </a:r>
            <a:r>
              <a:rPr sz="2100" spc="3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does</a:t>
            </a:r>
            <a:r>
              <a:rPr sz="2100" spc="3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not</a:t>
            </a:r>
            <a:r>
              <a:rPr sz="2100" spc="33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Granger </a:t>
            </a:r>
            <a:r>
              <a:rPr sz="2100" dirty="0">
                <a:latin typeface="Times New Roman"/>
                <a:cs typeface="Times New Roman"/>
              </a:rPr>
              <a:t>cause (influence) BAR,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but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latter </a:t>
            </a:r>
            <a:r>
              <a:rPr sz="2100" dirty="0">
                <a:latin typeface="Times New Roman"/>
                <a:cs typeface="Times New Roman"/>
              </a:rPr>
              <a:t>Granger</a:t>
            </a:r>
            <a:r>
              <a:rPr sz="2100" spc="2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cause</a:t>
            </a:r>
            <a:r>
              <a:rPr sz="2100" spc="2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29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former</a:t>
            </a:r>
            <a:r>
              <a:rPr sz="2100" spc="30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revealing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2661" y="6252159"/>
            <a:ext cx="32994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Times New Roman"/>
                <a:cs typeface="Times New Roman"/>
              </a:rPr>
              <a:t>unidirectional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price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formation.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16111" y="6358128"/>
            <a:ext cx="582295" cy="294640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38735" rIns="0" bIns="0" rtlCol="0">
            <a:spAutoFit/>
          </a:bodyPr>
          <a:lstStyle/>
          <a:p>
            <a:pPr marL="159385">
              <a:lnSpc>
                <a:spcPts val="2010"/>
              </a:lnSpc>
              <a:spcBef>
                <a:spcPts val="305"/>
              </a:spcBef>
            </a:pP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412" y="365759"/>
            <a:ext cx="7886700" cy="1163320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79375" rIns="0" bIns="0" rtlCol="0">
            <a:spAutoFit/>
          </a:bodyPr>
          <a:lstStyle/>
          <a:p>
            <a:pPr marL="2094230" marR="930275" indent="-1152525">
              <a:lnSpc>
                <a:spcPts val="3890"/>
              </a:lnSpc>
              <a:spcBef>
                <a:spcPts val="625"/>
              </a:spcBef>
            </a:pPr>
            <a:r>
              <a:rPr sz="3600" spc="-160" dirty="0">
                <a:solidFill>
                  <a:srgbClr val="FFFFFF"/>
                </a:solidFill>
              </a:rPr>
              <a:t>STATA</a:t>
            </a:r>
            <a:r>
              <a:rPr sz="3600" spc="-20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commands</a:t>
            </a:r>
            <a:r>
              <a:rPr sz="3600" spc="-2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for</a:t>
            </a:r>
            <a:r>
              <a:rPr sz="3600" spc="-8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Impulse </a:t>
            </a:r>
            <a:r>
              <a:rPr sz="3600" dirty="0">
                <a:solidFill>
                  <a:srgbClr val="FFFFFF"/>
                </a:solidFill>
              </a:rPr>
              <a:t>Response</a:t>
            </a:r>
            <a:r>
              <a:rPr sz="3600" spc="-6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Function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542" y="1669542"/>
            <a:ext cx="7533005" cy="43707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527685" marR="190500" indent="-515620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527685" algn="l"/>
              </a:tabLst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varsoc</a:t>
            </a:r>
            <a:r>
              <a:rPr sz="2600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log_ahmedabad</a:t>
            </a:r>
            <a:r>
              <a:rPr sz="2600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log_barwala</a:t>
            </a:r>
            <a:r>
              <a:rPr sz="26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log_bangalore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log_chennai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log_delhi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log_hyderabad</a:t>
            </a:r>
            <a:r>
              <a:rPr sz="26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log_kolkata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log_mumbai</a:t>
            </a:r>
            <a:r>
              <a:rPr sz="2600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log_namakkal</a:t>
            </a:r>
            <a:r>
              <a:rPr sz="26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log_visakhapatnam</a:t>
            </a:r>
            <a:endParaRPr sz="2600">
              <a:latin typeface="Calibri"/>
              <a:cs typeface="Calibri"/>
            </a:endParaRPr>
          </a:p>
          <a:p>
            <a:pPr marL="527685" marR="5080" indent="-515620">
              <a:lnSpc>
                <a:spcPts val="2810"/>
              </a:lnSpc>
              <a:spcBef>
                <a:spcPts val="990"/>
              </a:spcBef>
              <a:buAutoNum type="arabicPeriod"/>
              <a:tabLst>
                <a:tab pos="527685" algn="l"/>
              </a:tabLst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quietly</a:t>
            </a:r>
            <a:r>
              <a:rPr sz="2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var</a:t>
            </a:r>
            <a:r>
              <a:rPr sz="2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log_ahmedabad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log_barwala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log_bangalore</a:t>
            </a:r>
            <a:r>
              <a:rPr sz="2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log_chennai</a:t>
            </a:r>
            <a:r>
              <a:rPr sz="26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log_delhi</a:t>
            </a:r>
            <a:r>
              <a:rPr sz="26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log_hyderabad </a:t>
            </a:r>
            <a:r>
              <a:rPr sz="2600" spc="-20" dirty="0">
                <a:solidFill>
                  <a:srgbClr val="C00000"/>
                </a:solidFill>
                <a:latin typeface="Calibri"/>
                <a:cs typeface="Calibri"/>
              </a:rPr>
              <a:t>log_kolkata</a:t>
            </a:r>
            <a:r>
              <a:rPr sz="26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log_mumbai</a:t>
            </a:r>
            <a:r>
              <a:rPr sz="26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log_namakkal log_visakhapatnam,lags(1/3)</a:t>
            </a:r>
            <a:r>
              <a:rPr sz="26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dfk</a:t>
            </a:r>
            <a:r>
              <a:rPr sz="26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small</a:t>
            </a:r>
            <a:endParaRPr sz="26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7685" algn="l"/>
              </a:tabLst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irf</a:t>
            </a:r>
            <a:r>
              <a:rPr sz="26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create</a:t>
            </a:r>
            <a:r>
              <a:rPr sz="26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order1,</a:t>
            </a:r>
            <a:r>
              <a:rPr sz="26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step(10)</a:t>
            </a:r>
            <a:r>
              <a:rPr sz="2600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set(myirf1)</a:t>
            </a:r>
            <a:r>
              <a:rPr sz="2600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replace</a:t>
            </a:r>
            <a:endParaRPr sz="2600">
              <a:latin typeface="Calibri"/>
              <a:cs typeface="Calibri"/>
            </a:endParaRPr>
          </a:p>
          <a:p>
            <a:pPr marL="527685" marR="38735" indent="-515620">
              <a:lnSpc>
                <a:spcPts val="2810"/>
              </a:lnSpc>
              <a:spcBef>
                <a:spcPts val="1040"/>
              </a:spcBef>
              <a:buAutoNum type="arabicPeriod"/>
              <a:tabLst>
                <a:tab pos="527685" algn="l"/>
                <a:tab pos="5982970" algn="l"/>
              </a:tabLst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irf</a:t>
            </a:r>
            <a:r>
              <a:rPr sz="2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graph</a:t>
            </a:r>
            <a:r>
              <a:rPr sz="26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C00000"/>
                </a:solidFill>
                <a:latin typeface="Calibri"/>
                <a:cs typeface="Calibri"/>
              </a:rPr>
              <a:t>oirf,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impulse(log_ahmedabad</a:t>
            </a:r>
            <a:r>
              <a:rPr sz="26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log_barwala) response(log_ahmedabad</a:t>
            </a:r>
            <a:r>
              <a:rPr sz="26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log_barwala)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yline (0,lcolor(black))</a:t>
            </a:r>
            <a:r>
              <a:rPr sz="26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xlabel(0(4)20)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byopts(yrescale)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53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318" y="1132012"/>
            <a:ext cx="7743779" cy="52861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9412" y="105155"/>
            <a:ext cx="7886700" cy="753110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0" rIns="0" bIns="0" rtlCol="0">
            <a:spAutoFit/>
          </a:bodyPr>
          <a:lstStyle/>
          <a:p>
            <a:pPr marL="889635">
              <a:lnSpc>
                <a:spcPts val="4960"/>
              </a:lnSpc>
            </a:pPr>
            <a:r>
              <a:rPr sz="4400" dirty="0">
                <a:solidFill>
                  <a:srgbClr val="FFFFFF"/>
                </a:solidFill>
              </a:rPr>
              <a:t>IRF</a:t>
            </a:r>
            <a:r>
              <a:rPr sz="4400" spc="-185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graphs</a:t>
            </a:r>
            <a:r>
              <a:rPr sz="4400" spc="-3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and</a:t>
            </a:r>
            <a:r>
              <a:rPr sz="4400" spc="-10" dirty="0">
                <a:solidFill>
                  <a:srgbClr val="FFFFFF"/>
                </a:solidFill>
              </a:rPr>
              <a:t> inference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53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547" y="150876"/>
            <a:ext cx="8650605" cy="734695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120"/>
              </a:lnSpc>
            </a:pPr>
            <a:r>
              <a:rPr sz="4400" spc="-10" dirty="0">
                <a:solidFill>
                  <a:srgbClr val="FFFFFF"/>
                </a:solidFill>
              </a:rPr>
              <a:t>Introduction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61010" y="936751"/>
            <a:ext cx="8603615" cy="53352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715" indent="-228600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India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world’s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third-</a:t>
            </a:r>
            <a:r>
              <a:rPr sz="2000" dirty="0">
                <a:latin typeface="Times New Roman"/>
                <a:cs typeface="Times New Roman"/>
              </a:rPr>
              <a:t>largest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poultry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producer,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producing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129.62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billion </a:t>
            </a:r>
            <a:r>
              <a:rPr sz="2000" dirty="0">
                <a:latin typeface="Times New Roman"/>
                <a:cs typeface="Times New Roman"/>
              </a:rPr>
              <a:t>nos.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(67.10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lakh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tonnes)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 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2021-22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(FAOSTAT,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2022).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16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India’s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 production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turn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out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 be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only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around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6%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global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output,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still </a:t>
            </a:r>
            <a:r>
              <a:rPr sz="2000" dirty="0">
                <a:latin typeface="Times New Roman"/>
                <a:cs typeface="Times New Roman"/>
              </a:rPr>
              <a:t>there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immense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potential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higher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production.</a:t>
            </a:r>
            <a:endParaRPr sz="20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Times New Roman"/>
                <a:cs typeface="Times New Roman"/>
              </a:rPr>
              <a:t>But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higher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production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side-</a:t>
            </a:r>
            <a:r>
              <a:rPr sz="2000" spc="-10" dirty="0">
                <a:latin typeface="Times New Roman"/>
                <a:cs typeface="Times New Roman"/>
              </a:rPr>
              <a:t>by-</a:t>
            </a:r>
            <a:r>
              <a:rPr sz="2000" dirty="0">
                <a:latin typeface="Times New Roman"/>
                <a:cs typeface="Times New Roman"/>
              </a:rPr>
              <a:t>side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remunerative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prices.</a:t>
            </a:r>
            <a:endParaRPr sz="2000">
              <a:latin typeface="Times New Roman"/>
              <a:cs typeface="Times New Roman"/>
            </a:endParaRPr>
          </a:p>
          <a:p>
            <a:pPr marL="239395" marR="6350" indent="-226695" algn="just">
              <a:lnSpc>
                <a:spcPts val="216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And,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happen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few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commodities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where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difference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between 	</a:t>
            </a:r>
            <a:r>
              <a:rPr sz="2000" dirty="0">
                <a:latin typeface="Times New Roman"/>
                <a:cs typeface="Times New Roman"/>
              </a:rPr>
              <a:t>price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received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farmers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price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paid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consumers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only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around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35-</a:t>
            </a:r>
            <a:r>
              <a:rPr sz="2000" spc="-20" dirty="0">
                <a:latin typeface="Times New Roman"/>
                <a:cs typeface="Times New Roman"/>
              </a:rPr>
              <a:t>40%, 	</a:t>
            </a:r>
            <a:r>
              <a:rPr sz="2000" dirty="0">
                <a:latin typeface="Times New Roman"/>
                <a:cs typeface="Times New Roman"/>
              </a:rPr>
              <a:t>giving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further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impetus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poultry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farmers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engage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production.</a:t>
            </a:r>
            <a:endParaRPr sz="2000">
              <a:latin typeface="Times New Roman"/>
              <a:cs typeface="Times New Roman"/>
            </a:endParaRPr>
          </a:p>
          <a:p>
            <a:pPr marL="239395" indent="-226695" algn="just">
              <a:lnSpc>
                <a:spcPts val="2280"/>
              </a:lnSpc>
              <a:spcBef>
                <a:spcPts val="725"/>
              </a:spcBef>
              <a:buFont typeface="Arial MT"/>
              <a:buChar char="•"/>
              <a:tabLst>
                <a:tab pos="239395" algn="l"/>
              </a:tabLst>
            </a:pPr>
            <a:r>
              <a:rPr sz="2000" dirty="0">
                <a:latin typeface="Times New Roman"/>
                <a:cs typeface="Times New Roman"/>
              </a:rPr>
              <a:t>National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Coordination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Committee (NECC),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established 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1982,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has played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241300" algn="just">
              <a:lnSpc>
                <a:spcPts val="2280"/>
              </a:lnSpc>
            </a:pPr>
            <a:r>
              <a:rPr sz="2000" dirty="0">
                <a:latin typeface="Times New Roman"/>
                <a:cs typeface="Times New Roman"/>
              </a:rPr>
              <a:t>huger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role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improving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production,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price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fixation.</a:t>
            </a:r>
            <a:endParaRPr sz="2000">
              <a:latin typeface="Times New Roman"/>
              <a:cs typeface="Times New Roman"/>
            </a:endParaRPr>
          </a:p>
          <a:p>
            <a:pPr marL="239395" marR="8255" indent="-226695" algn="just">
              <a:lnSpc>
                <a:spcPts val="216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study,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top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wholesale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markets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selected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cater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almost 	</a:t>
            </a:r>
            <a:r>
              <a:rPr sz="2000" dirty="0">
                <a:latin typeface="Times New Roman"/>
                <a:cs typeface="Times New Roman"/>
              </a:rPr>
              <a:t>90%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domestic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trade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India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explore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integration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&amp;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price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transmission.</a:t>
            </a:r>
            <a:endParaRPr sz="2000">
              <a:latin typeface="Times New Roman"/>
              <a:cs typeface="Times New Roman"/>
            </a:endParaRPr>
          </a:p>
          <a:p>
            <a:pPr marL="241300" marR="6985" indent="-228600" algn="just">
              <a:lnSpc>
                <a:spcPct val="90000"/>
              </a:lnSpc>
              <a:spcBef>
                <a:spcPts val="965"/>
              </a:spcBef>
              <a:buFont typeface="Arial MT"/>
              <a:buChar char="•"/>
              <a:tabLst>
                <a:tab pos="241300" algn="l"/>
                <a:tab pos="288925" algn="l"/>
              </a:tabLst>
            </a:pPr>
            <a:r>
              <a:rPr sz="2000" dirty="0">
                <a:latin typeface="Times New Roman"/>
                <a:cs typeface="Times New Roman"/>
              </a:rPr>
              <a:t>	Apart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confirming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spatial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integration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among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markets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through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Engle-Granger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Method</a:t>
            </a:r>
            <a:r>
              <a:rPr sz="2000" spc="20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Johansen’s</a:t>
            </a:r>
            <a:r>
              <a:rPr sz="2000" spc="1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cointegration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study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also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envisaged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existence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short-term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disequilibria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help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Vector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Error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Correction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Model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(VECM).</a:t>
            </a:r>
            <a:endParaRPr sz="2000">
              <a:latin typeface="Times New Roman"/>
              <a:cs typeface="Times New Roman"/>
            </a:endParaRPr>
          </a:p>
          <a:p>
            <a:pPr marL="239395" indent="-226695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39395" algn="l"/>
              </a:tabLst>
            </a:pPr>
            <a:r>
              <a:rPr sz="2000" dirty="0">
                <a:latin typeface="Times New Roman"/>
                <a:cs typeface="Times New Roman"/>
              </a:rPr>
              <a:t>Apart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analyzing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direction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price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formation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using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Granger</a:t>
            </a:r>
            <a:r>
              <a:rPr sz="2000" spc="3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causality</a:t>
            </a:r>
            <a:r>
              <a:rPr sz="2000" spc="-10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610" y="6215278"/>
            <a:ext cx="78066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Impulse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Response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Function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Variance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Decomposition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also</a:t>
            </a:r>
            <a:r>
              <a:rPr sz="2000" spc="-10" dirty="0">
                <a:latin typeface="Times New Roman"/>
                <a:cs typeface="Times New Roman"/>
              </a:rPr>
              <a:t> attempted.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40902" y="6384747"/>
            <a:ext cx="1809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836" y="103631"/>
            <a:ext cx="8700770" cy="535305"/>
          </a:xfrm>
          <a:prstGeom prst="rect">
            <a:avLst/>
          </a:prstGeom>
          <a:solidFill>
            <a:srgbClr val="1F3863"/>
          </a:solidFill>
        </p:spPr>
        <p:txBody>
          <a:bodyPr vert="horz" wrap="square" lIns="0" tIns="5524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2400" dirty="0">
                <a:solidFill>
                  <a:srgbClr val="FFFFFF"/>
                </a:solidFill>
              </a:rPr>
              <a:t>Analytical</a:t>
            </a:r>
            <a:r>
              <a:rPr sz="2400" spc="-6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tools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7324" y="661288"/>
          <a:ext cx="8508365" cy="2957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1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Sl.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9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No.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2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OBJECTIVES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ANALYTICAL</a:t>
                      </a:r>
                      <a:r>
                        <a:rPr sz="1950" b="1" spc="-1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TOOLS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09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dirty="0">
                          <a:latin typeface="Times New Roman"/>
                          <a:cs typeface="Times New Roman"/>
                        </a:rPr>
                        <a:t>Long</a:t>
                      </a:r>
                      <a:r>
                        <a:rPr sz="19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run</a:t>
                      </a:r>
                      <a:r>
                        <a:rPr sz="19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market</a:t>
                      </a:r>
                      <a:r>
                        <a:rPr sz="195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10" dirty="0">
                          <a:latin typeface="Times New Roman"/>
                          <a:cs typeface="Times New Roman"/>
                        </a:rPr>
                        <a:t>integration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115" indent="-342900">
                        <a:lnSpc>
                          <a:spcPct val="100000"/>
                        </a:lnSpc>
                        <a:spcBef>
                          <a:spcPts val="229"/>
                        </a:spcBef>
                        <a:buAutoNum type="arabicPeriod"/>
                        <a:tabLst>
                          <a:tab pos="412115" algn="l"/>
                        </a:tabLst>
                      </a:pPr>
                      <a:r>
                        <a:rPr sz="1950" dirty="0">
                          <a:latin typeface="Times New Roman"/>
                          <a:cs typeface="Times New Roman"/>
                        </a:rPr>
                        <a:t>Engle</a:t>
                      </a:r>
                      <a:r>
                        <a:rPr sz="195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granger</a:t>
                      </a:r>
                      <a:r>
                        <a:rPr sz="195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20" dirty="0">
                          <a:latin typeface="Times New Roman"/>
                          <a:cs typeface="Times New Roman"/>
                        </a:rPr>
                        <a:t>test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412115" indent="-3429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412115" algn="l"/>
                        </a:tabLst>
                      </a:pPr>
                      <a:r>
                        <a:rPr sz="1950" dirty="0">
                          <a:latin typeface="Times New Roman"/>
                          <a:cs typeface="Times New Roman"/>
                        </a:rPr>
                        <a:t>Johansen</a:t>
                      </a:r>
                      <a:r>
                        <a:rPr sz="195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co-integration</a:t>
                      </a:r>
                      <a:r>
                        <a:rPr sz="19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20" dirty="0">
                          <a:latin typeface="Times New Roman"/>
                          <a:cs typeface="Times New Roman"/>
                        </a:rPr>
                        <a:t>test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169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dirty="0">
                          <a:latin typeface="Times New Roman"/>
                          <a:cs typeface="Times New Roman"/>
                        </a:rPr>
                        <a:t>Short</a:t>
                      </a:r>
                      <a:r>
                        <a:rPr sz="19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run</a:t>
                      </a:r>
                      <a:r>
                        <a:rPr sz="19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market</a:t>
                      </a:r>
                      <a:r>
                        <a:rPr sz="195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10" dirty="0">
                          <a:latin typeface="Times New Roman"/>
                          <a:cs typeface="Times New Roman"/>
                        </a:rPr>
                        <a:t>integration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dirty="0">
                          <a:latin typeface="Times New Roman"/>
                          <a:cs typeface="Times New Roman"/>
                        </a:rPr>
                        <a:t>Error</a:t>
                      </a:r>
                      <a:r>
                        <a:rPr sz="195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correction</a:t>
                      </a:r>
                      <a:r>
                        <a:rPr sz="19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20" dirty="0">
                          <a:latin typeface="Times New Roman"/>
                          <a:cs typeface="Times New Roman"/>
                        </a:rPr>
                        <a:t>model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47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dirty="0">
                          <a:latin typeface="Times New Roman"/>
                          <a:cs typeface="Times New Roman"/>
                        </a:rPr>
                        <a:t>Direction</a:t>
                      </a:r>
                      <a:r>
                        <a:rPr sz="19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95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price</a:t>
                      </a:r>
                      <a:r>
                        <a:rPr sz="19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10" dirty="0">
                          <a:latin typeface="Times New Roman"/>
                          <a:cs typeface="Times New Roman"/>
                        </a:rPr>
                        <a:t>formation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dirty="0">
                          <a:latin typeface="Times New Roman"/>
                          <a:cs typeface="Times New Roman"/>
                        </a:rPr>
                        <a:t>Granger</a:t>
                      </a:r>
                      <a:r>
                        <a:rPr sz="19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causality</a:t>
                      </a:r>
                      <a:r>
                        <a:rPr sz="195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20" dirty="0">
                          <a:latin typeface="Times New Roman"/>
                          <a:cs typeface="Times New Roman"/>
                        </a:rPr>
                        <a:t>test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dirty="0">
                          <a:latin typeface="Times New Roman"/>
                          <a:cs typeface="Times New Roman"/>
                        </a:rPr>
                        <a:t>Relative</a:t>
                      </a:r>
                      <a:r>
                        <a:rPr sz="19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contribution</a:t>
                      </a:r>
                      <a:r>
                        <a:rPr sz="1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95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markets</a:t>
                      </a:r>
                      <a:r>
                        <a:rPr sz="195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95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25" dirty="0">
                          <a:latin typeface="Times New Roman"/>
                          <a:cs typeface="Times New Roman"/>
                        </a:rPr>
                        <a:t>the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950" dirty="0">
                          <a:latin typeface="Times New Roman"/>
                          <a:cs typeface="Times New Roman"/>
                        </a:rPr>
                        <a:t>price</a:t>
                      </a:r>
                      <a:r>
                        <a:rPr sz="19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changes</a:t>
                      </a:r>
                      <a:r>
                        <a:rPr sz="19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9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sz="19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10" dirty="0">
                          <a:latin typeface="Times New Roman"/>
                          <a:cs typeface="Times New Roman"/>
                        </a:rPr>
                        <a:t>markets.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50" dirty="0">
                          <a:latin typeface="Times New Roman"/>
                          <a:cs typeface="Times New Roman"/>
                        </a:rPr>
                        <a:t>Impulse</a:t>
                      </a:r>
                      <a:r>
                        <a:rPr sz="195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response</a:t>
                      </a:r>
                      <a:r>
                        <a:rPr sz="19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10" dirty="0">
                          <a:latin typeface="Times New Roman"/>
                          <a:cs typeface="Times New Roman"/>
                        </a:rPr>
                        <a:t>function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950" spc="-10" dirty="0">
                          <a:latin typeface="Times New Roman"/>
                          <a:cs typeface="Times New Roman"/>
                        </a:rPr>
                        <a:t>Variance</a:t>
                      </a:r>
                      <a:r>
                        <a:rPr sz="19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10" dirty="0">
                          <a:latin typeface="Times New Roman"/>
                          <a:cs typeface="Times New Roman"/>
                        </a:rPr>
                        <a:t>decomposition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70065" y="3983482"/>
          <a:ext cx="8771255" cy="2338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period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Monthly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egg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price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data,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Jan.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2009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Dec. 2022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(n=168)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19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sz="2000" b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Markets</a:t>
                      </a:r>
                      <a:r>
                        <a:rPr sz="2000" b="1" spc="-5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selected</a:t>
                      </a:r>
                      <a:r>
                        <a:rPr sz="2000" b="1" spc="-3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(10</a:t>
                      </a:r>
                      <a:r>
                        <a:rPr sz="2000" b="1" spc="-4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nos.)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5041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Production</a:t>
                      </a:r>
                      <a:r>
                        <a:rPr sz="2000" spc="-5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centres</a:t>
                      </a:r>
                      <a:r>
                        <a:rPr sz="2000" spc="-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(06):</a:t>
                      </a:r>
                      <a:r>
                        <a:rPr sz="2000" spc="-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Namakkal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(Tamil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Nadu),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Hyderabad (Telangana),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Vishakapatnam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(Andhra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Pradesh),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Kolkata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(West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Bengal),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Barwala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(Haryana),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20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Ahmedabad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(Gujarat).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Consumption</a:t>
                      </a:r>
                      <a:r>
                        <a:rPr sz="2000" spc="-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centres</a:t>
                      </a:r>
                      <a:r>
                        <a:rPr sz="2000" spc="-4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(04):</a:t>
                      </a:r>
                      <a:r>
                        <a:rPr sz="2000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Bengaluru,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Delhi,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Chennai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Mumbai.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source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NECC</a:t>
                      </a: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https://www.e2necc.com/</a:t>
                      </a:r>
                      <a:r>
                        <a:rPr sz="20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253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412" y="150876"/>
            <a:ext cx="7886700" cy="1016635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6350" rIns="0" bIns="0" rtlCol="0">
            <a:spAutoFit/>
          </a:bodyPr>
          <a:lstStyle/>
          <a:p>
            <a:pPr marL="1604645" marR="689610" indent="-910590">
              <a:lnSpc>
                <a:spcPts val="3890"/>
              </a:lnSpc>
              <a:spcBef>
                <a:spcPts val="50"/>
              </a:spcBef>
            </a:pPr>
            <a:r>
              <a:rPr sz="3600" dirty="0">
                <a:solidFill>
                  <a:srgbClr val="FFFFFF"/>
                </a:solidFill>
              </a:rPr>
              <a:t>Research</a:t>
            </a:r>
            <a:r>
              <a:rPr sz="3600" spc="-12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framework</a:t>
            </a:r>
            <a:r>
              <a:rPr sz="3600" spc="-12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of</a:t>
            </a:r>
            <a:r>
              <a:rPr sz="3600" spc="-12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the</a:t>
            </a:r>
            <a:r>
              <a:rPr sz="3600" spc="-114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study (Objectives</a:t>
            </a:r>
            <a:r>
              <a:rPr sz="3600" spc="-8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&amp;</a:t>
            </a:r>
            <a:r>
              <a:rPr sz="3600" spc="-7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Methods)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452627" y="1834895"/>
            <a:ext cx="8063865" cy="2054225"/>
            <a:chOff x="452627" y="1834895"/>
            <a:chExt cx="8063865" cy="2054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627" y="1834895"/>
              <a:ext cx="8063483" cy="19110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14830" y="3064763"/>
              <a:ext cx="171450" cy="824230"/>
            </a:xfrm>
            <a:custGeom>
              <a:avLst/>
              <a:gdLst/>
              <a:ahLst/>
              <a:cxnLst/>
              <a:rect l="l" t="t" r="r" b="b"/>
              <a:pathLst>
                <a:path w="171450" h="82422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823976"/>
                  </a:lnTo>
                  <a:lnTo>
                    <a:pt x="114300" y="823976"/>
                  </a:lnTo>
                  <a:lnTo>
                    <a:pt x="114300" y="142875"/>
                  </a:lnTo>
                  <a:close/>
                </a:path>
                <a:path w="171450" h="82422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82422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7542" y="5283834"/>
            <a:ext cx="19818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00CC"/>
                </a:solidFill>
                <a:latin typeface="Times New Roman"/>
                <a:cs typeface="Times New Roman"/>
              </a:rPr>
              <a:t>Lag</a:t>
            </a:r>
            <a:r>
              <a:rPr sz="2100" b="1" spc="-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00CC"/>
                </a:solidFill>
                <a:latin typeface="Times New Roman"/>
                <a:cs typeface="Times New Roman"/>
              </a:rPr>
              <a:t>selection</a:t>
            </a:r>
            <a:r>
              <a:rPr sz="2100" b="1" spc="-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test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568" y="4037457"/>
            <a:ext cx="20066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00CC"/>
                </a:solidFill>
                <a:latin typeface="Times New Roman"/>
                <a:cs typeface="Times New Roman"/>
              </a:rPr>
              <a:t>ADF</a:t>
            </a:r>
            <a:r>
              <a:rPr sz="2100" b="1" spc="-8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00CC"/>
                </a:solidFill>
                <a:latin typeface="Times New Roman"/>
                <a:cs typeface="Times New Roman"/>
              </a:rPr>
              <a:t>and</a:t>
            </a:r>
            <a:r>
              <a:rPr sz="21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PP</a:t>
            </a:r>
            <a:r>
              <a:rPr sz="2100" b="1" spc="-1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tests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14830" y="4564379"/>
            <a:ext cx="171450" cy="615950"/>
          </a:xfrm>
          <a:custGeom>
            <a:avLst/>
            <a:gdLst/>
            <a:ahLst/>
            <a:cxnLst/>
            <a:rect l="l" t="t" r="r" b="b"/>
            <a:pathLst>
              <a:path w="171450" h="615950">
                <a:moveTo>
                  <a:pt x="114300" y="142875"/>
                </a:moveTo>
                <a:lnTo>
                  <a:pt x="57150" y="142875"/>
                </a:lnTo>
                <a:lnTo>
                  <a:pt x="57150" y="615569"/>
                </a:lnTo>
                <a:lnTo>
                  <a:pt x="114300" y="615569"/>
                </a:lnTo>
                <a:lnTo>
                  <a:pt x="114300" y="142875"/>
                </a:lnTo>
                <a:close/>
              </a:path>
              <a:path w="171450" h="615950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615950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28844" y="1280160"/>
            <a:ext cx="3572510" cy="858519"/>
          </a:xfrm>
          <a:prstGeom prst="rect">
            <a:avLst/>
          </a:prstGeom>
          <a:solidFill>
            <a:srgbClr val="FFFF00"/>
          </a:solidFill>
          <a:ln w="12700">
            <a:solidFill>
              <a:srgbClr val="C00000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marL="434975" indent="-342900">
              <a:lnSpc>
                <a:spcPct val="100000"/>
              </a:lnSpc>
              <a:spcBef>
                <a:spcPts val="915"/>
              </a:spcBef>
              <a:buFont typeface="Arial MT"/>
              <a:buChar char="•"/>
              <a:tabLst>
                <a:tab pos="434975" algn="l"/>
              </a:tabLst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Engle-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Granger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test</a:t>
            </a:r>
            <a:endParaRPr sz="2000">
              <a:latin typeface="Times New Roman"/>
              <a:cs typeface="Times New Roman"/>
            </a:endParaRPr>
          </a:p>
          <a:p>
            <a:pPr marL="434975" indent="-342900">
              <a:lnSpc>
                <a:spcPct val="100000"/>
              </a:lnSpc>
              <a:buFont typeface="Arial MT"/>
              <a:buChar char="•"/>
              <a:tabLst>
                <a:tab pos="434975" algn="l"/>
              </a:tabLst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Johansen</a:t>
            </a:r>
            <a:r>
              <a:rPr sz="20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Cointegration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test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57928" y="1687957"/>
            <a:ext cx="3919854" cy="3204210"/>
            <a:chOff x="4757928" y="1687957"/>
            <a:chExt cx="3919854" cy="3204210"/>
          </a:xfrm>
        </p:grpSpPr>
        <p:sp>
          <p:nvSpPr>
            <p:cNvPr id="11" name="object 11"/>
            <p:cNvSpPr/>
            <p:nvPr/>
          </p:nvSpPr>
          <p:spPr>
            <a:xfrm>
              <a:off x="4757928" y="1687957"/>
              <a:ext cx="490220" cy="412750"/>
            </a:xfrm>
            <a:custGeom>
              <a:avLst/>
              <a:gdLst/>
              <a:ahLst/>
              <a:cxnLst/>
              <a:rect l="l" t="t" r="r" b="b"/>
              <a:pathLst>
                <a:path w="490220" h="412750">
                  <a:moveTo>
                    <a:pt x="77343" y="237362"/>
                  </a:moveTo>
                  <a:lnTo>
                    <a:pt x="0" y="412750"/>
                  </a:lnTo>
                  <a:lnTo>
                    <a:pt x="186689" y="369315"/>
                  </a:lnTo>
                  <a:lnTo>
                    <a:pt x="165325" y="343534"/>
                  </a:lnTo>
                  <a:lnTo>
                    <a:pt x="128270" y="343534"/>
                  </a:lnTo>
                  <a:lnTo>
                    <a:pt x="91821" y="299592"/>
                  </a:lnTo>
                  <a:lnTo>
                    <a:pt x="113808" y="281367"/>
                  </a:lnTo>
                  <a:lnTo>
                    <a:pt x="77343" y="237362"/>
                  </a:lnTo>
                  <a:close/>
                </a:path>
                <a:path w="490220" h="412750">
                  <a:moveTo>
                    <a:pt x="113808" y="281367"/>
                  </a:moveTo>
                  <a:lnTo>
                    <a:pt x="91821" y="299592"/>
                  </a:lnTo>
                  <a:lnTo>
                    <a:pt x="128270" y="343534"/>
                  </a:lnTo>
                  <a:lnTo>
                    <a:pt x="150237" y="325326"/>
                  </a:lnTo>
                  <a:lnTo>
                    <a:pt x="113808" y="281367"/>
                  </a:lnTo>
                  <a:close/>
                </a:path>
                <a:path w="490220" h="412750">
                  <a:moveTo>
                    <a:pt x="150237" y="325326"/>
                  </a:moveTo>
                  <a:lnTo>
                    <a:pt x="128270" y="343534"/>
                  </a:lnTo>
                  <a:lnTo>
                    <a:pt x="165325" y="343534"/>
                  </a:lnTo>
                  <a:lnTo>
                    <a:pt x="150237" y="325326"/>
                  </a:lnTo>
                  <a:close/>
                </a:path>
                <a:path w="490220" h="412750">
                  <a:moveTo>
                    <a:pt x="453263" y="0"/>
                  </a:moveTo>
                  <a:lnTo>
                    <a:pt x="113808" y="281367"/>
                  </a:lnTo>
                  <a:lnTo>
                    <a:pt x="150237" y="325326"/>
                  </a:lnTo>
                  <a:lnTo>
                    <a:pt x="489712" y="43941"/>
                  </a:lnTo>
                  <a:lnTo>
                    <a:pt x="45326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87846" y="3475482"/>
              <a:ext cx="2270760" cy="1397635"/>
            </a:xfrm>
            <a:custGeom>
              <a:avLst/>
              <a:gdLst/>
              <a:ahLst/>
              <a:cxnLst/>
              <a:rect l="l" t="t" r="r" b="b"/>
              <a:pathLst>
                <a:path w="2270759" h="1397635">
                  <a:moveTo>
                    <a:pt x="2270759" y="0"/>
                  </a:moveTo>
                  <a:lnTo>
                    <a:pt x="2270075" y="76144"/>
                  </a:lnTo>
                  <a:lnTo>
                    <a:pt x="2268071" y="149911"/>
                  </a:lnTo>
                  <a:lnTo>
                    <a:pt x="2264817" y="220876"/>
                  </a:lnTo>
                  <a:lnTo>
                    <a:pt x="2260385" y="288612"/>
                  </a:lnTo>
                  <a:lnTo>
                    <a:pt x="2254847" y="352693"/>
                  </a:lnTo>
                  <a:lnTo>
                    <a:pt x="2248273" y="412693"/>
                  </a:lnTo>
                  <a:lnTo>
                    <a:pt x="2240736" y="468186"/>
                  </a:lnTo>
                  <a:lnTo>
                    <a:pt x="2232306" y="518746"/>
                  </a:lnTo>
                  <a:lnTo>
                    <a:pt x="2223055" y="563947"/>
                  </a:lnTo>
                  <a:lnTo>
                    <a:pt x="2213054" y="603362"/>
                  </a:lnTo>
                  <a:lnTo>
                    <a:pt x="2191089" y="663135"/>
                  </a:lnTo>
                  <a:lnTo>
                    <a:pt x="2166980" y="694654"/>
                  </a:lnTo>
                  <a:lnTo>
                    <a:pt x="2154301" y="698753"/>
                  </a:lnTo>
                  <a:lnTo>
                    <a:pt x="1265554" y="698753"/>
                  </a:lnTo>
                  <a:lnTo>
                    <a:pt x="1252875" y="702853"/>
                  </a:lnTo>
                  <a:lnTo>
                    <a:pt x="1228766" y="734372"/>
                  </a:lnTo>
                  <a:lnTo>
                    <a:pt x="1206801" y="794145"/>
                  </a:lnTo>
                  <a:lnTo>
                    <a:pt x="1196800" y="833560"/>
                  </a:lnTo>
                  <a:lnTo>
                    <a:pt x="1187549" y="878761"/>
                  </a:lnTo>
                  <a:lnTo>
                    <a:pt x="1179119" y="929321"/>
                  </a:lnTo>
                  <a:lnTo>
                    <a:pt x="1171582" y="984814"/>
                  </a:lnTo>
                  <a:lnTo>
                    <a:pt x="1165008" y="1044814"/>
                  </a:lnTo>
                  <a:lnTo>
                    <a:pt x="1159470" y="1108895"/>
                  </a:lnTo>
                  <a:lnTo>
                    <a:pt x="1155038" y="1176631"/>
                  </a:lnTo>
                  <a:lnTo>
                    <a:pt x="1151784" y="1247596"/>
                  </a:lnTo>
                  <a:lnTo>
                    <a:pt x="1149780" y="1321363"/>
                  </a:lnTo>
                  <a:lnTo>
                    <a:pt x="1149096" y="1397507"/>
                  </a:lnTo>
                  <a:lnTo>
                    <a:pt x="1148413" y="1321363"/>
                  </a:lnTo>
                  <a:lnTo>
                    <a:pt x="1146413" y="1247596"/>
                  </a:lnTo>
                  <a:lnTo>
                    <a:pt x="1143165" y="1176631"/>
                  </a:lnTo>
                  <a:lnTo>
                    <a:pt x="1138741" y="1108895"/>
                  </a:lnTo>
                  <a:lnTo>
                    <a:pt x="1133211" y="1044814"/>
                  </a:lnTo>
                  <a:lnTo>
                    <a:pt x="1126646" y="984814"/>
                  </a:lnTo>
                  <a:lnTo>
                    <a:pt x="1119116" y="929321"/>
                  </a:lnTo>
                  <a:lnTo>
                    <a:pt x="1110693" y="878761"/>
                  </a:lnTo>
                  <a:lnTo>
                    <a:pt x="1101446" y="833560"/>
                  </a:lnTo>
                  <a:lnTo>
                    <a:pt x="1091447" y="794145"/>
                  </a:lnTo>
                  <a:lnTo>
                    <a:pt x="1069474" y="734372"/>
                  </a:lnTo>
                  <a:lnTo>
                    <a:pt x="1045338" y="702853"/>
                  </a:lnTo>
                  <a:lnTo>
                    <a:pt x="1032636" y="698753"/>
                  </a:lnTo>
                  <a:lnTo>
                    <a:pt x="116458" y="698753"/>
                  </a:lnTo>
                  <a:lnTo>
                    <a:pt x="103779" y="694654"/>
                  </a:lnTo>
                  <a:lnTo>
                    <a:pt x="79670" y="663135"/>
                  </a:lnTo>
                  <a:lnTo>
                    <a:pt x="57705" y="603362"/>
                  </a:lnTo>
                  <a:lnTo>
                    <a:pt x="47704" y="563947"/>
                  </a:lnTo>
                  <a:lnTo>
                    <a:pt x="38453" y="518746"/>
                  </a:lnTo>
                  <a:lnTo>
                    <a:pt x="30023" y="468186"/>
                  </a:lnTo>
                  <a:lnTo>
                    <a:pt x="22486" y="412693"/>
                  </a:lnTo>
                  <a:lnTo>
                    <a:pt x="15912" y="352693"/>
                  </a:lnTo>
                  <a:lnTo>
                    <a:pt x="10374" y="288612"/>
                  </a:lnTo>
                  <a:lnTo>
                    <a:pt x="5942" y="220876"/>
                  </a:lnTo>
                  <a:lnTo>
                    <a:pt x="2688" y="149911"/>
                  </a:lnTo>
                  <a:lnTo>
                    <a:pt x="684" y="76144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39559" y="4896739"/>
            <a:ext cx="192278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Direction</a:t>
            </a:r>
            <a:r>
              <a:rPr sz="2000" b="1" spc="-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of</a:t>
            </a:r>
            <a:r>
              <a:rPr sz="2000" b="1" spc="-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price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formation</a:t>
            </a:r>
            <a:r>
              <a:rPr sz="20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using </a:t>
            </a:r>
            <a:r>
              <a:rPr sz="2000" b="1" spc="-95" dirty="0">
                <a:solidFill>
                  <a:srgbClr val="0000CC"/>
                </a:solidFill>
                <a:latin typeface="Times New Roman"/>
                <a:cs typeface="Times New Roman"/>
              </a:rPr>
              <a:t>VAR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framework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29711" y="4981955"/>
            <a:ext cx="3371215" cy="1016635"/>
          </a:xfrm>
          <a:custGeom>
            <a:avLst/>
            <a:gdLst/>
            <a:ahLst/>
            <a:cxnLst/>
            <a:rect l="l" t="t" r="r" b="b"/>
            <a:pathLst>
              <a:path w="3371215" h="1016635">
                <a:moveTo>
                  <a:pt x="3371088" y="0"/>
                </a:moveTo>
                <a:lnTo>
                  <a:pt x="0" y="0"/>
                </a:lnTo>
                <a:lnTo>
                  <a:pt x="0" y="1016508"/>
                </a:lnTo>
                <a:lnTo>
                  <a:pt x="3371088" y="1016508"/>
                </a:lnTo>
                <a:lnTo>
                  <a:pt x="337108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08198" y="5007609"/>
            <a:ext cx="300609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b="1" dirty="0">
                <a:latin typeface="Times New Roman"/>
                <a:cs typeface="Times New Roman"/>
              </a:rPr>
              <a:t>Granger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Causality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Test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b="1" spc="-25" dirty="0">
                <a:latin typeface="Times New Roman"/>
                <a:cs typeface="Times New Roman"/>
              </a:rPr>
              <a:t>IRF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b="1" spc="-20" dirty="0">
                <a:latin typeface="Times New Roman"/>
                <a:cs typeface="Times New Roman"/>
              </a:rPr>
              <a:t>Variance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Decomposition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00978" y="4906517"/>
            <a:ext cx="342900" cy="1224280"/>
          </a:xfrm>
          <a:custGeom>
            <a:avLst/>
            <a:gdLst/>
            <a:ahLst/>
            <a:cxnLst/>
            <a:rect l="l" t="t" r="r" b="b"/>
            <a:pathLst>
              <a:path w="342900" h="1224279">
                <a:moveTo>
                  <a:pt x="0" y="0"/>
                </a:moveTo>
                <a:lnTo>
                  <a:pt x="66758" y="2250"/>
                </a:lnTo>
                <a:lnTo>
                  <a:pt x="121253" y="8381"/>
                </a:lnTo>
                <a:lnTo>
                  <a:pt x="157984" y="17466"/>
                </a:lnTo>
                <a:lnTo>
                  <a:pt x="171450" y="28574"/>
                </a:lnTo>
                <a:lnTo>
                  <a:pt x="171450" y="583310"/>
                </a:lnTo>
                <a:lnTo>
                  <a:pt x="184915" y="594419"/>
                </a:lnTo>
                <a:lnTo>
                  <a:pt x="221646" y="603503"/>
                </a:lnTo>
                <a:lnTo>
                  <a:pt x="276141" y="609635"/>
                </a:lnTo>
                <a:lnTo>
                  <a:pt x="342900" y="611885"/>
                </a:lnTo>
                <a:lnTo>
                  <a:pt x="276141" y="614136"/>
                </a:lnTo>
                <a:lnTo>
                  <a:pt x="221646" y="620267"/>
                </a:lnTo>
                <a:lnTo>
                  <a:pt x="184915" y="629352"/>
                </a:lnTo>
                <a:lnTo>
                  <a:pt x="171450" y="640460"/>
                </a:lnTo>
                <a:lnTo>
                  <a:pt x="171450" y="1195196"/>
                </a:lnTo>
                <a:lnTo>
                  <a:pt x="157984" y="1206321"/>
                </a:lnTo>
                <a:lnTo>
                  <a:pt x="121253" y="1215404"/>
                </a:lnTo>
                <a:lnTo>
                  <a:pt x="66758" y="1221527"/>
                </a:lnTo>
                <a:lnTo>
                  <a:pt x="0" y="1223771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2530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640080"/>
          </a:xfrm>
          <a:prstGeom prst="rect">
            <a:avLst/>
          </a:prstGeom>
          <a:solidFill>
            <a:srgbClr val="8496AF"/>
          </a:solidFill>
        </p:spPr>
        <p:txBody>
          <a:bodyPr vert="horz" wrap="square" lIns="0" tIns="723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70"/>
              </a:spcBef>
            </a:pPr>
            <a:r>
              <a:rPr sz="2800" dirty="0">
                <a:solidFill>
                  <a:srgbClr val="FFFFFF"/>
                </a:solidFill>
              </a:rPr>
              <a:t>Egg</a:t>
            </a:r>
            <a:r>
              <a:rPr sz="2800" spc="-8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market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integration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4800" y="900683"/>
            <a:ext cx="8534400" cy="523240"/>
          </a:xfrm>
          <a:prstGeom prst="rect">
            <a:avLst/>
          </a:prstGeom>
          <a:solidFill>
            <a:srgbClr val="538235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2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Test</a:t>
            </a:r>
            <a:r>
              <a:rPr sz="28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stationarity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533144"/>
            <a:ext cx="8534400" cy="4648200"/>
          </a:xfrm>
          <a:custGeom>
            <a:avLst/>
            <a:gdLst/>
            <a:ahLst/>
            <a:cxnLst/>
            <a:rect l="l" t="t" r="r" b="b"/>
            <a:pathLst>
              <a:path w="8534400" h="4648200">
                <a:moveTo>
                  <a:pt x="0" y="4648200"/>
                </a:moveTo>
                <a:lnTo>
                  <a:pt x="8534400" y="4648200"/>
                </a:lnTo>
                <a:lnTo>
                  <a:pt x="8534400" y="0"/>
                </a:lnTo>
                <a:lnTo>
                  <a:pt x="0" y="0"/>
                </a:lnTo>
                <a:lnTo>
                  <a:pt x="0" y="4648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5374" y="2448560"/>
            <a:ext cx="16510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25" dirty="0">
                <a:solidFill>
                  <a:srgbClr val="1D01BD"/>
                </a:solidFill>
                <a:latin typeface="Cambria Math"/>
                <a:cs typeface="Cambria Math"/>
              </a:rPr>
              <a:t>𝒊𝒕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5222" y="2448560"/>
            <a:ext cx="9080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50" dirty="0">
                <a:solidFill>
                  <a:srgbClr val="1D01BD"/>
                </a:solidFill>
                <a:latin typeface="Cambria Math"/>
                <a:cs typeface="Cambria Math"/>
              </a:rPr>
              <a:t>𝒊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7019" y="2448560"/>
            <a:ext cx="61214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40665" algn="l"/>
              </a:tabLst>
            </a:pPr>
            <a:r>
              <a:rPr sz="1350" spc="-50" dirty="0">
                <a:solidFill>
                  <a:srgbClr val="1D01BD"/>
                </a:solidFill>
                <a:latin typeface="Cambria Math"/>
                <a:cs typeface="Cambria Math"/>
              </a:rPr>
              <a:t>𝒊</a:t>
            </a:r>
            <a:r>
              <a:rPr sz="1350" dirty="0">
                <a:solidFill>
                  <a:srgbClr val="1D01BD"/>
                </a:solidFill>
                <a:latin typeface="Cambria Math"/>
                <a:cs typeface="Cambria Math"/>
              </a:rPr>
              <a:t>	</a:t>
            </a:r>
            <a:r>
              <a:rPr sz="1350" spc="-20" dirty="0">
                <a:solidFill>
                  <a:srgbClr val="1D01BD"/>
                </a:solidFill>
                <a:latin typeface="Cambria Math"/>
                <a:cs typeface="Cambria Math"/>
              </a:rPr>
              <a:t>𝐢𝐭−𝟏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7242" y="2448560"/>
            <a:ext cx="9080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50" dirty="0">
                <a:solidFill>
                  <a:srgbClr val="1D01BD"/>
                </a:solidFill>
                <a:latin typeface="Cambria Math"/>
                <a:cs typeface="Cambria Math"/>
              </a:rPr>
              <a:t>𝒊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8194" y="2334260"/>
            <a:ext cx="33699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5780" algn="l"/>
                <a:tab pos="2690495" algn="l"/>
              </a:tabLst>
            </a:pPr>
            <a:r>
              <a:rPr sz="1900" spc="-25" dirty="0">
                <a:solidFill>
                  <a:srgbClr val="1D01BD"/>
                </a:solidFill>
                <a:latin typeface="Cambria Math"/>
                <a:cs typeface="Cambria Math"/>
              </a:rPr>
              <a:t>∆𝒀</a:t>
            </a:r>
            <a:r>
              <a:rPr sz="1900" dirty="0">
                <a:solidFill>
                  <a:srgbClr val="1D01BD"/>
                </a:solidFill>
                <a:latin typeface="Cambria Math"/>
                <a:cs typeface="Cambria Math"/>
              </a:rPr>
              <a:t>	=</a:t>
            </a:r>
            <a:r>
              <a:rPr sz="1900" spc="105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1900" dirty="0">
                <a:solidFill>
                  <a:srgbClr val="1D01BD"/>
                </a:solidFill>
                <a:latin typeface="Cambria Math"/>
                <a:cs typeface="Cambria Math"/>
              </a:rPr>
              <a:t>𝛂</a:t>
            </a:r>
            <a:r>
              <a:rPr sz="1900" spc="-10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1900" dirty="0">
                <a:solidFill>
                  <a:srgbClr val="1D01BD"/>
                </a:solidFill>
                <a:latin typeface="Cambria Math"/>
                <a:cs typeface="Cambria Math"/>
              </a:rPr>
              <a:t>+ 𝜷</a:t>
            </a:r>
            <a:r>
              <a:rPr sz="1900" spc="165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1900" dirty="0">
                <a:solidFill>
                  <a:srgbClr val="1D01BD"/>
                </a:solidFill>
                <a:latin typeface="Cambria Math"/>
                <a:cs typeface="Cambria Math"/>
              </a:rPr>
              <a:t>𝐓</a:t>
            </a:r>
            <a:r>
              <a:rPr sz="1900" spc="-10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1900" dirty="0">
                <a:solidFill>
                  <a:srgbClr val="1D01BD"/>
                </a:solidFill>
                <a:latin typeface="Cambria Math"/>
                <a:cs typeface="Cambria Math"/>
              </a:rPr>
              <a:t>+</a:t>
            </a:r>
            <a:r>
              <a:rPr sz="1900" spc="5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1900" dirty="0">
                <a:solidFill>
                  <a:srgbClr val="1D01BD"/>
                </a:solidFill>
                <a:latin typeface="Cambria Math"/>
                <a:cs typeface="Cambria Math"/>
              </a:rPr>
              <a:t>𝜹</a:t>
            </a:r>
            <a:r>
              <a:rPr sz="1900" spc="170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1900" spc="-50" dirty="0">
                <a:solidFill>
                  <a:srgbClr val="1D01BD"/>
                </a:solidFill>
                <a:latin typeface="Cambria Math"/>
                <a:cs typeface="Cambria Math"/>
              </a:rPr>
              <a:t>𝒀</a:t>
            </a:r>
            <a:r>
              <a:rPr sz="1900" dirty="0">
                <a:solidFill>
                  <a:srgbClr val="1D01BD"/>
                </a:solidFill>
                <a:latin typeface="Cambria Math"/>
                <a:cs typeface="Cambria Math"/>
              </a:rPr>
              <a:t>	+</a:t>
            </a:r>
            <a:r>
              <a:rPr sz="1900" spc="5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1900" dirty="0">
                <a:solidFill>
                  <a:srgbClr val="1D01BD"/>
                </a:solidFill>
                <a:latin typeface="Cambria Math"/>
                <a:cs typeface="Cambria Math"/>
              </a:rPr>
              <a:t>𝒃</a:t>
            </a:r>
            <a:r>
              <a:rPr sz="1900" spc="459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850" spc="300" baseline="1461" dirty="0">
                <a:solidFill>
                  <a:srgbClr val="1D01BD"/>
                </a:solidFill>
                <a:latin typeface="Cambria Math"/>
                <a:cs typeface="Cambria Math"/>
              </a:rPr>
              <a:t>σ</a:t>
            </a:r>
            <a:endParaRPr sz="2850" baseline="1461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2230" y="2475992"/>
            <a:ext cx="31813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25" dirty="0">
                <a:solidFill>
                  <a:srgbClr val="1D01BD"/>
                </a:solidFill>
                <a:latin typeface="Cambria Math"/>
                <a:cs typeface="Cambria Math"/>
              </a:rPr>
              <a:t>𝐢=𝟏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540" y="1421959"/>
            <a:ext cx="7121525" cy="108712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a)</a:t>
            </a:r>
            <a:r>
              <a:rPr sz="20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Augmented</a:t>
            </a:r>
            <a:r>
              <a:rPr sz="2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Dickey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Fuller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test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(ADF</a:t>
            </a:r>
            <a:r>
              <a:rPr sz="20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test)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price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series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of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major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egg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markets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in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India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tested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for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stationarity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as:</a:t>
            </a:r>
            <a:endParaRPr sz="1900">
              <a:latin typeface="Times New Roman"/>
              <a:cs typeface="Times New Roman"/>
            </a:endParaRPr>
          </a:p>
          <a:p>
            <a:pPr marL="1530350" algn="ctr">
              <a:lnSpc>
                <a:spcPct val="100000"/>
              </a:lnSpc>
              <a:spcBef>
                <a:spcPts val="450"/>
              </a:spcBef>
            </a:pPr>
            <a:r>
              <a:rPr sz="1350" spc="-50" dirty="0">
                <a:solidFill>
                  <a:srgbClr val="1D01BD"/>
                </a:solidFill>
                <a:latin typeface="Cambria Math"/>
                <a:cs typeface="Cambria Math"/>
              </a:rPr>
              <a:t>𝒑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9063" y="2383027"/>
            <a:ext cx="12369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50" baseline="11695" dirty="0">
                <a:solidFill>
                  <a:srgbClr val="1D01BD"/>
                </a:solidFill>
                <a:latin typeface="Cambria Math"/>
                <a:cs typeface="Cambria Math"/>
              </a:rPr>
              <a:t>∆𝒀</a:t>
            </a:r>
            <a:r>
              <a:rPr sz="1350" dirty="0">
                <a:solidFill>
                  <a:srgbClr val="1D01BD"/>
                </a:solidFill>
                <a:latin typeface="Cambria Math"/>
                <a:cs typeface="Cambria Math"/>
              </a:rPr>
              <a:t>𝐢𝐭−𝟏</a:t>
            </a:r>
            <a:r>
              <a:rPr sz="1350" spc="195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850" baseline="11695" dirty="0">
                <a:solidFill>
                  <a:srgbClr val="1D01BD"/>
                </a:solidFill>
                <a:latin typeface="Cambria Math"/>
                <a:cs typeface="Cambria Math"/>
              </a:rPr>
              <a:t>+</a:t>
            </a:r>
            <a:r>
              <a:rPr sz="2850" spc="15" baseline="11695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850" spc="-37" baseline="11695" dirty="0">
                <a:solidFill>
                  <a:srgbClr val="1D01BD"/>
                </a:solidFill>
                <a:latin typeface="Cambria Math"/>
                <a:cs typeface="Cambria Math"/>
              </a:rPr>
              <a:t>𝒆</a:t>
            </a:r>
            <a:r>
              <a:rPr sz="1350" spc="-25" dirty="0">
                <a:solidFill>
                  <a:srgbClr val="1D01BD"/>
                </a:solidFill>
                <a:latin typeface="Cambria Math"/>
                <a:cs typeface="Cambria Math"/>
              </a:rPr>
              <a:t>𝒕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41677" y="3024631"/>
            <a:ext cx="46183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0200" algn="l"/>
              </a:tabLst>
            </a:pPr>
            <a:r>
              <a:rPr sz="1900" spc="-50" dirty="0">
                <a:latin typeface="Times New Roman"/>
                <a:cs typeface="Times New Roman"/>
              </a:rPr>
              <a:t>=</a:t>
            </a:r>
            <a:r>
              <a:rPr sz="1900" dirty="0">
                <a:latin typeface="Times New Roman"/>
                <a:cs typeface="Times New Roman"/>
              </a:rPr>
              <a:t>	Egg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prices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in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given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market </a:t>
            </a:r>
            <a:r>
              <a:rPr sz="1900" spc="-10" dirty="0">
                <a:latin typeface="Times New Roman"/>
                <a:cs typeface="Times New Roman"/>
              </a:rPr>
              <a:t>‘i’</a:t>
            </a:r>
            <a:r>
              <a:rPr sz="1900" spc="-1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at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time </a:t>
            </a:r>
            <a:r>
              <a:rPr sz="1900" spc="-20" dirty="0">
                <a:latin typeface="Times New Roman"/>
                <a:cs typeface="Times New Roman"/>
              </a:rPr>
              <a:t>‘t’;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2740" y="2681122"/>
            <a:ext cx="7395209" cy="1802764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545"/>
              </a:spcBef>
            </a:pPr>
            <a:r>
              <a:rPr sz="1900" spc="-10" dirty="0">
                <a:latin typeface="Times New Roman"/>
                <a:cs typeface="Times New Roman"/>
              </a:rPr>
              <a:t>Where:</a:t>
            </a:r>
            <a:endParaRPr sz="1900">
              <a:latin typeface="Times New Roman"/>
              <a:cs typeface="Times New Roman"/>
            </a:endParaRPr>
          </a:p>
          <a:p>
            <a:pPr marL="749300">
              <a:lnSpc>
                <a:spcPts val="2035"/>
              </a:lnSpc>
              <a:spcBef>
                <a:spcPts val="440"/>
              </a:spcBef>
            </a:pPr>
            <a:r>
              <a:rPr sz="2850" spc="-37" baseline="13157" dirty="0">
                <a:latin typeface="Times New Roman"/>
                <a:cs typeface="Times New Roman"/>
              </a:rPr>
              <a:t>Y</a:t>
            </a:r>
            <a:r>
              <a:rPr sz="1250" spc="-25" dirty="0">
                <a:latin typeface="Times New Roman"/>
                <a:cs typeface="Times New Roman"/>
              </a:rPr>
              <a:t>it</a:t>
            </a:r>
            <a:endParaRPr sz="1250">
              <a:latin typeface="Times New Roman"/>
              <a:cs typeface="Times New Roman"/>
            </a:endParaRPr>
          </a:p>
          <a:p>
            <a:pPr marL="749300">
              <a:lnSpc>
                <a:spcPts val="2014"/>
              </a:lnSpc>
              <a:tabLst>
                <a:tab pos="1595120" algn="l"/>
              </a:tabLst>
            </a:pPr>
            <a:r>
              <a:rPr sz="1900" dirty="0">
                <a:latin typeface="Courier New"/>
                <a:cs typeface="Courier New"/>
              </a:rPr>
              <a:t>ΔY</a:t>
            </a:r>
            <a:r>
              <a:rPr sz="1900" spc="-835" dirty="0">
                <a:latin typeface="Courier New"/>
                <a:cs typeface="Courier New"/>
              </a:rPr>
              <a:t> </a:t>
            </a:r>
            <a:r>
              <a:rPr sz="1900" spc="-620" dirty="0">
                <a:latin typeface="Courier New"/>
                <a:cs typeface="Courier New"/>
              </a:rPr>
              <a:t>t</a:t>
            </a:r>
            <a:r>
              <a:rPr sz="1900" spc="-5" dirty="0">
                <a:latin typeface="Times New Roman"/>
                <a:cs typeface="Times New Roman"/>
              </a:rPr>
              <a:t>-</a:t>
            </a:r>
            <a:r>
              <a:rPr sz="1900" spc="-50" dirty="0">
                <a:latin typeface="Times New Roman"/>
                <a:cs typeface="Times New Roman"/>
              </a:rPr>
              <a:t>i</a:t>
            </a:r>
            <a:r>
              <a:rPr sz="1900" dirty="0">
                <a:latin typeface="Times New Roman"/>
                <a:cs typeface="Times New Roman"/>
              </a:rPr>
              <a:t>	=</a:t>
            </a:r>
            <a:r>
              <a:rPr sz="1900" spc="38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Y</a:t>
            </a:r>
            <a:r>
              <a:rPr sz="1875" spc="-15" baseline="-20000" dirty="0">
                <a:latin typeface="Times New Roman"/>
                <a:cs typeface="Times New Roman"/>
              </a:rPr>
              <a:t>t-</a:t>
            </a:r>
            <a:r>
              <a:rPr sz="1875" baseline="-20000" dirty="0">
                <a:latin typeface="Times New Roman"/>
                <a:cs typeface="Times New Roman"/>
              </a:rPr>
              <a:t>1</a:t>
            </a:r>
            <a:r>
              <a:rPr sz="1875" spc="247" baseline="-200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–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Y</a:t>
            </a:r>
            <a:r>
              <a:rPr sz="1875" spc="-15" baseline="-20000" dirty="0">
                <a:latin typeface="Times New Roman"/>
                <a:cs typeface="Times New Roman"/>
              </a:rPr>
              <a:t>t-</a:t>
            </a:r>
            <a:r>
              <a:rPr sz="1875" baseline="-20000" dirty="0">
                <a:latin typeface="Times New Roman"/>
                <a:cs typeface="Times New Roman"/>
              </a:rPr>
              <a:t>2</a:t>
            </a:r>
            <a:r>
              <a:rPr sz="1875" spc="247" baseline="-200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(t-</a:t>
            </a:r>
            <a:r>
              <a:rPr sz="1900" dirty="0">
                <a:latin typeface="Times New Roman"/>
                <a:cs typeface="Times New Roman"/>
              </a:rPr>
              <a:t>i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–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lagged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prices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1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Courier New"/>
                <a:cs typeface="Courier New"/>
              </a:rPr>
              <a:t>Δ</a:t>
            </a:r>
            <a:r>
              <a:rPr sz="1900" spc="-685" dirty="0">
                <a:latin typeface="Courier New"/>
                <a:cs typeface="Courier New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–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differenced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series);</a:t>
            </a:r>
            <a:endParaRPr sz="1900">
              <a:latin typeface="Times New Roman"/>
              <a:cs typeface="Times New Roman"/>
            </a:endParaRPr>
          </a:p>
          <a:p>
            <a:pPr marL="805815">
              <a:lnSpc>
                <a:spcPts val="2250"/>
              </a:lnSpc>
              <a:tabLst>
                <a:tab pos="1429385" algn="l"/>
                <a:tab pos="1743075" algn="l"/>
              </a:tabLst>
            </a:pPr>
            <a:r>
              <a:rPr sz="1900" spc="-50" dirty="0">
                <a:latin typeface="Times New Roman"/>
                <a:cs typeface="Times New Roman"/>
              </a:rPr>
              <a:t>T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=</a:t>
            </a:r>
            <a:r>
              <a:rPr sz="1900" dirty="0">
                <a:latin typeface="Times New Roman"/>
                <a:cs typeface="Times New Roman"/>
              </a:rPr>
              <a:t>	Time</a:t>
            </a:r>
            <a:r>
              <a:rPr sz="1900" spc="-1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trend;</a:t>
            </a:r>
            <a:endParaRPr sz="1900">
              <a:latin typeface="Times New Roman"/>
              <a:cs typeface="Times New Roman"/>
            </a:endParaRPr>
          </a:p>
          <a:p>
            <a:pPr marL="848360">
              <a:lnSpc>
                <a:spcPts val="2255"/>
              </a:lnSpc>
              <a:tabLst>
                <a:tab pos="1397000" algn="l"/>
              </a:tabLst>
            </a:pPr>
            <a:r>
              <a:rPr sz="1900" spc="-50" dirty="0">
                <a:latin typeface="Courier New"/>
                <a:cs typeface="Courier New"/>
              </a:rPr>
              <a:t>α</a:t>
            </a:r>
            <a:r>
              <a:rPr sz="1900" dirty="0">
                <a:latin typeface="Courier New"/>
                <a:cs typeface="Courier New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=</a:t>
            </a:r>
            <a:endParaRPr sz="1900">
              <a:latin typeface="Times New Roman"/>
              <a:cs typeface="Times New Roman"/>
            </a:endParaRPr>
          </a:p>
          <a:p>
            <a:pPr marL="848360">
              <a:lnSpc>
                <a:spcPts val="2270"/>
              </a:lnSpc>
              <a:tabLst>
                <a:tab pos="1390015" algn="l"/>
              </a:tabLst>
            </a:pPr>
            <a:r>
              <a:rPr sz="1900" spc="-50" dirty="0">
                <a:latin typeface="Times New Roman"/>
                <a:cs typeface="Times New Roman"/>
              </a:rPr>
              <a:t>p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=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27128" y="3882897"/>
            <a:ext cx="4339590" cy="601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ts val="2270"/>
              </a:lnSpc>
              <a:spcBef>
                <a:spcPts val="95"/>
              </a:spcBef>
            </a:pPr>
            <a:r>
              <a:rPr sz="1900" dirty="0">
                <a:latin typeface="Times New Roman"/>
                <a:cs typeface="Times New Roman"/>
              </a:rPr>
              <a:t>Drift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parameter;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0"/>
              </a:lnSpc>
            </a:pPr>
            <a:r>
              <a:rPr sz="1900" dirty="0">
                <a:latin typeface="Times New Roman"/>
                <a:cs typeface="Times New Roman"/>
              </a:rPr>
              <a:t>Number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of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lag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length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selected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based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on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SIC;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2344" y="4454397"/>
            <a:ext cx="11874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900" spc="-55" dirty="0">
                <a:latin typeface="Courier New"/>
                <a:cs typeface="Courier New"/>
              </a:rPr>
              <a:t>α</a:t>
            </a:r>
            <a:r>
              <a:rPr sz="1900" spc="-55" dirty="0">
                <a:latin typeface="Times New Roman"/>
                <a:cs typeface="Times New Roman"/>
              </a:rPr>
              <a:t>,</a:t>
            </a:r>
            <a:r>
              <a:rPr sz="1900" spc="-55" dirty="0">
                <a:latin typeface="Courier New"/>
                <a:cs typeface="Courier New"/>
              </a:rPr>
              <a:t>δ</a:t>
            </a:r>
            <a:r>
              <a:rPr sz="1900" spc="-910" dirty="0">
                <a:latin typeface="Courier New"/>
                <a:cs typeface="Courier New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 b</a:t>
            </a:r>
            <a:r>
              <a:rPr sz="1875" baseline="-20000" dirty="0">
                <a:latin typeface="Times New Roman"/>
                <a:cs typeface="Times New Roman"/>
              </a:rPr>
              <a:t>i</a:t>
            </a:r>
            <a:r>
              <a:rPr sz="1875" spc="15" baseline="-20000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=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99454" y="4454397"/>
            <a:ext cx="167258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Times New Roman"/>
                <a:cs typeface="Times New Roman"/>
              </a:rPr>
              <a:t>Coefficients;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and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5440" y="4642383"/>
            <a:ext cx="8321675" cy="13220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797560" algn="just">
              <a:lnSpc>
                <a:spcPct val="100000"/>
              </a:lnSpc>
              <a:spcBef>
                <a:spcPts val="869"/>
              </a:spcBef>
            </a:pPr>
            <a:r>
              <a:rPr sz="1900" dirty="0">
                <a:latin typeface="Times New Roman"/>
                <a:cs typeface="Times New Roman"/>
              </a:rPr>
              <a:t>et</a:t>
            </a:r>
            <a:r>
              <a:rPr sz="1900" spc="345" dirty="0">
                <a:latin typeface="Times New Roman"/>
                <a:cs typeface="Times New Roman"/>
              </a:rPr>
              <a:t>    </a:t>
            </a:r>
            <a:r>
              <a:rPr sz="1900" dirty="0">
                <a:latin typeface="Times New Roman"/>
                <a:cs typeface="Times New Roman"/>
              </a:rPr>
              <a:t>=</a:t>
            </a:r>
            <a:r>
              <a:rPr sz="1900" spc="4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Pure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white noise</a:t>
            </a:r>
            <a:r>
              <a:rPr sz="1900" spc="-10" dirty="0">
                <a:latin typeface="Times New Roman"/>
                <a:cs typeface="Times New Roman"/>
              </a:rPr>
              <a:t> error-</a:t>
            </a:r>
            <a:r>
              <a:rPr sz="1900" spc="-20" dirty="0">
                <a:latin typeface="Times New Roman"/>
                <a:cs typeface="Times New Roman"/>
              </a:rPr>
              <a:t>term</a:t>
            </a:r>
            <a:endParaRPr sz="1900">
              <a:latin typeface="Times New Roman"/>
              <a:cs typeface="Times New Roman"/>
            </a:endParaRPr>
          </a:p>
          <a:p>
            <a:pPr marL="50800" marR="43180" indent="685800" algn="just">
              <a:lnSpc>
                <a:spcPts val="2050"/>
              </a:lnSpc>
              <a:spcBef>
                <a:spcPts val="1030"/>
              </a:spcBef>
            </a:pPr>
            <a:r>
              <a:rPr sz="1900" dirty="0">
                <a:latin typeface="Times New Roman"/>
                <a:cs typeface="Times New Roman"/>
              </a:rPr>
              <a:t>Null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hypothesis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that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105" dirty="0">
                <a:latin typeface="Courier New"/>
                <a:cs typeface="Courier New"/>
              </a:rPr>
              <a:t>δ</a:t>
            </a:r>
            <a:r>
              <a:rPr sz="1900" spc="105" dirty="0">
                <a:latin typeface="Times New Roman"/>
                <a:cs typeface="Times New Roman"/>
              </a:rPr>
              <a:t>=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0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alternative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hypothesis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for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test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40" dirty="0">
                <a:latin typeface="Courier New"/>
                <a:cs typeface="Courier New"/>
              </a:rPr>
              <a:t>δ</a:t>
            </a:r>
            <a:r>
              <a:rPr sz="1900" spc="-140" dirty="0">
                <a:latin typeface="Times New Roman"/>
                <a:cs typeface="Times New Roman"/>
              </a:rPr>
              <a:t>&lt;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0.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If </a:t>
            </a:r>
            <a:r>
              <a:rPr sz="1900" dirty="0">
                <a:latin typeface="Times New Roman"/>
                <a:cs typeface="Times New Roman"/>
              </a:rPr>
              <a:t>Y</a:t>
            </a:r>
            <a:r>
              <a:rPr sz="1875" baseline="-20000" dirty="0">
                <a:latin typeface="Times New Roman"/>
                <a:cs typeface="Times New Roman"/>
              </a:rPr>
              <a:t>t</a:t>
            </a:r>
            <a:r>
              <a:rPr sz="1875" spc="202" baseline="-200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found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non-</a:t>
            </a:r>
            <a:r>
              <a:rPr sz="1900" dirty="0">
                <a:latin typeface="Times New Roman"/>
                <a:cs typeface="Times New Roman"/>
              </a:rPr>
              <a:t>stationary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at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levels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i.e</a:t>
            </a:r>
            <a:r>
              <a:rPr sz="1900" dirty="0">
                <a:latin typeface="Times New Roman"/>
                <a:cs typeface="Times New Roman"/>
              </a:rPr>
              <a:t>.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I(0)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then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it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will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determined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whether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it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is </a:t>
            </a:r>
            <a:r>
              <a:rPr sz="1900" dirty="0">
                <a:latin typeface="Times New Roman"/>
                <a:cs typeface="Times New Roman"/>
              </a:rPr>
              <a:t>stationary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at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‘n’</a:t>
            </a:r>
            <a:r>
              <a:rPr sz="1900" spc="-1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differences.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2530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640080"/>
          </a:xfrm>
          <a:prstGeom prst="rect">
            <a:avLst/>
          </a:prstGeom>
          <a:solidFill>
            <a:srgbClr val="8496AF"/>
          </a:solidFill>
        </p:spPr>
        <p:txBody>
          <a:bodyPr vert="horz" wrap="square" lIns="0" tIns="723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70"/>
              </a:spcBef>
            </a:pPr>
            <a:r>
              <a:rPr sz="2800" dirty="0">
                <a:solidFill>
                  <a:srgbClr val="FFFFFF"/>
                </a:solidFill>
              </a:rPr>
              <a:t>Egg</a:t>
            </a:r>
            <a:r>
              <a:rPr sz="2800" spc="-9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market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integration</a:t>
            </a:r>
            <a:r>
              <a:rPr sz="2800" spc="-9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(Contd.)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28600" y="838200"/>
            <a:ext cx="8686800" cy="533400"/>
          </a:xfrm>
          <a:prstGeom prst="rect">
            <a:avLst/>
          </a:prstGeom>
          <a:solidFill>
            <a:srgbClr val="538235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Lag</a:t>
            </a:r>
            <a:r>
              <a:rPr sz="28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selection</a:t>
            </a:r>
            <a:r>
              <a:rPr sz="28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test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524000"/>
            <a:ext cx="8610600" cy="4800600"/>
          </a:xfrm>
          <a:custGeom>
            <a:avLst/>
            <a:gdLst/>
            <a:ahLst/>
            <a:cxnLst/>
            <a:rect l="l" t="t" r="r" b="b"/>
            <a:pathLst>
              <a:path w="8610600" h="4800600">
                <a:moveTo>
                  <a:pt x="0" y="4800600"/>
                </a:moveTo>
                <a:lnTo>
                  <a:pt x="8610600" y="4800600"/>
                </a:lnTo>
                <a:lnTo>
                  <a:pt x="861060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1493494"/>
            <a:ext cx="8455025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Deriving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optimal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length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essential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co-</a:t>
            </a:r>
            <a:r>
              <a:rPr sz="2000" dirty="0">
                <a:latin typeface="Times New Roman"/>
                <a:cs typeface="Times New Roman"/>
              </a:rPr>
              <a:t>integration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analysis.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two </a:t>
            </a:r>
            <a:r>
              <a:rPr sz="2000" dirty="0">
                <a:latin typeface="Times New Roman"/>
                <a:cs typeface="Times New Roman"/>
              </a:rPr>
              <a:t>most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commonly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lag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length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selection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criteria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i="1" dirty="0">
                <a:latin typeface="Times New Roman"/>
                <a:cs typeface="Times New Roman"/>
              </a:rPr>
              <a:t>iz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Akaike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Information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Criteria </a:t>
            </a:r>
            <a:r>
              <a:rPr sz="2000" dirty="0">
                <a:latin typeface="Times New Roman"/>
                <a:cs typeface="Times New Roman"/>
              </a:rPr>
              <a:t>(AIC)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Schawartz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Information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Criteria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(SIC)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employed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here.</a:t>
            </a:r>
            <a:endParaRPr sz="2000">
              <a:latin typeface="Times New Roman"/>
              <a:cs typeface="Times New Roman"/>
            </a:endParaRPr>
          </a:p>
          <a:p>
            <a:pPr marL="457200" algn="just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latin typeface="Times New Roman"/>
                <a:cs typeface="Times New Roman"/>
              </a:rPr>
              <a:t>AIC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=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ln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(sum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squared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residuals)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+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2n</a:t>
            </a:r>
            <a:endParaRPr sz="2000">
              <a:latin typeface="Times New Roman"/>
              <a:cs typeface="Times New Roman"/>
            </a:endParaRPr>
          </a:p>
          <a:p>
            <a:pPr marL="457200" algn="just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latin typeface="Times New Roman"/>
                <a:cs typeface="Times New Roman"/>
              </a:rPr>
              <a:t>SIC</a:t>
            </a:r>
            <a:r>
              <a:rPr sz="2000" b="1" spc="45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=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ln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(Sum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squared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residuals)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+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ln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(T)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10" dirty="0">
                <a:latin typeface="Times New Roman"/>
                <a:cs typeface="Times New Roman"/>
              </a:rPr>
              <a:t>Where:</a:t>
            </a:r>
            <a:endParaRPr sz="20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number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parameters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estimated</a:t>
            </a:r>
            <a:endParaRPr sz="2000">
              <a:latin typeface="Times New Roman"/>
              <a:cs typeface="Times New Roman"/>
            </a:endParaRPr>
          </a:p>
          <a:p>
            <a:pPr marL="647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 number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usable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observations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latin typeface="Times New Roman"/>
                <a:cs typeface="Times New Roman"/>
              </a:rPr>
              <a:t>SIC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preferred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appropriate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length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AIC.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2530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640080"/>
          </a:xfrm>
          <a:prstGeom prst="rect">
            <a:avLst/>
          </a:prstGeom>
          <a:solidFill>
            <a:srgbClr val="8496AF"/>
          </a:solidFill>
        </p:spPr>
        <p:txBody>
          <a:bodyPr vert="horz" wrap="square" lIns="0" tIns="723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70"/>
              </a:spcBef>
            </a:pPr>
            <a:r>
              <a:rPr sz="2800" dirty="0">
                <a:solidFill>
                  <a:srgbClr val="FFFFFF"/>
                </a:solidFill>
              </a:rPr>
              <a:t>Egg</a:t>
            </a:r>
            <a:r>
              <a:rPr sz="2800" spc="-9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market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integration</a:t>
            </a:r>
            <a:r>
              <a:rPr sz="2800" spc="-9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(Contd.)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304800" y="838200"/>
            <a:ext cx="8534400" cy="5562600"/>
          </a:xfrm>
          <a:custGeom>
            <a:avLst/>
            <a:gdLst/>
            <a:ahLst/>
            <a:cxnLst/>
            <a:rect l="l" t="t" r="r" b="b"/>
            <a:pathLst>
              <a:path w="8534400" h="5562600">
                <a:moveTo>
                  <a:pt x="0" y="5562600"/>
                </a:moveTo>
                <a:lnTo>
                  <a:pt x="8534400" y="5562600"/>
                </a:lnTo>
                <a:lnTo>
                  <a:pt x="853440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5440" y="860805"/>
            <a:ext cx="8429625" cy="298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 marR="19050" indent="-227329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79400" algn="l"/>
              </a:tabLst>
            </a:pPr>
            <a:r>
              <a:rPr sz="2400" spc="-10" dirty="0">
                <a:latin typeface="Times New Roman"/>
                <a:cs typeface="Times New Roman"/>
              </a:rPr>
              <a:t>Co-</a:t>
            </a:r>
            <a:r>
              <a:rPr sz="2400" dirty="0">
                <a:latin typeface="Times New Roman"/>
                <a:cs typeface="Times New Roman"/>
              </a:rPr>
              <a:t>integration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testing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depicts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long-</a:t>
            </a:r>
            <a:r>
              <a:rPr sz="2400" dirty="0">
                <a:latin typeface="Times New Roman"/>
                <a:cs typeface="Times New Roman"/>
              </a:rPr>
              <a:t>term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relationship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between 	variables.</a:t>
            </a:r>
            <a:endParaRPr sz="2400">
              <a:latin typeface="Times New Roman"/>
              <a:cs typeface="Times New Roman"/>
            </a:endParaRPr>
          </a:p>
          <a:p>
            <a:pPr marL="278130" marR="17780" indent="-227329" algn="just">
              <a:lnSpc>
                <a:spcPct val="100000"/>
              </a:lnSpc>
              <a:buFont typeface="Arial MT"/>
              <a:buChar char="•"/>
              <a:tabLst>
                <a:tab pos="279400" algn="l"/>
              </a:tabLst>
            </a:pPr>
            <a:r>
              <a:rPr sz="2400" dirty="0">
                <a:latin typeface="Times New Roman"/>
                <a:cs typeface="Times New Roman"/>
              </a:rPr>
              <a:t>Both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Engle-</a:t>
            </a:r>
            <a:r>
              <a:rPr sz="2400" dirty="0">
                <a:latin typeface="Times New Roman"/>
                <a:cs typeface="Times New Roman"/>
              </a:rPr>
              <a:t>Granger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approach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Johansen's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procedure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to 	</a:t>
            </a:r>
            <a:r>
              <a:rPr sz="2400" dirty="0">
                <a:latin typeface="Times New Roman"/>
                <a:cs typeface="Times New Roman"/>
              </a:rPr>
              <a:t>depict  long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run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relationship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depending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upon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level  of  </a:t>
            </a:r>
            <a:r>
              <a:rPr sz="2400" spc="-20" dirty="0">
                <a:latin typeface="Times New Roman"/>
                <a:cs typeface="Times New Roman"/>
              </a:rPr>
              <a:t>data 	</a:t>
            </a:r>
            <a:r>
              <a:rPr sz="2400" spc="-10" dirty="0">
                <a:latin typeface="Times New Roman"/>
                <a:cs typeface="Times New Roman"/>
              </a:rPr>
              <a:t>stationarity.</a:t>
            </a:r>
            <a:endParaRPr sz="2400">
              <a:latin typeface="Times New Roman"/>
              <a:cs typeface="Times New Roman"/>
            </a:endParaRPr>
          </a:p>
          <a:p>
            <a:pPr marL="50800" algn="just">
              <a:lnSpc>
                <a:spcPts val="287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a)</a:t>
            </a:r>
            <a:r>
              <a:rPr sz="2400" b="1" spc="21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Engle-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Granger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test</a:t>
            </a:r>
            <a:endParaRPr sz="2400">
              <a:latin typeface="Times New Roman"/>
              <a:cs typeface="Times New Roman"/>
            </a:endParaRPr>
          </a:p>
          <a:p>
            <a:pPr marL="50800">
              <a:lnSpc>
                <a:spcPts val="2870"/>
              </a:lnSpc>
            </a:pPr>
            <a:r>
              <a:rPr sz="2400" dirty="0">
                <a:latin typeface="Cambria Math"/>
                <a:cs typeface="Cambria Math"/>
              </a:rPr>
              <a:t>𝒀</a:t>
            </a:r>
            <a:r>
              <a:rPr sz="2625" baseline="-15873" dirty="0">
                <a:latin typeface="Cambria Math"/>
                <a:cs typeface="Cambria Math"/>
              </a:rPr>
              <a:t>𝒊𝒕</a:t>
            </a:r>
            <a:r>
              <a:rPr sz="2625" spc="585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𝜷</a:t>
            </a:r>
            <a:r>
              <a:rPr sz="2625" baseline="-15873" dirty="0">
                <a:latin typeface="Cambria Math"/>
                <a:cs typeface="Cambria Math"/>
              </a:rPr>
              <a:t>𝟎</a:t>
            </a:r>
            <a:r>
              <a:rPr sz="2625" spc="382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𝜷</a:t>
            </a:r>
            <a:r>
              <a:rPr sz="2625" baseline="-15873" dirty="0">
                <a:latin typeface="Cambria Math"/>
                <a:cs typeface="Cambria Math"/>
              </a:rPr>
              <a:t>𝟏</a:t>
            </a:r>
            <a:r>
              <a:rPr sz="2400" dirty="0">
                <a:latin typeface="Cambria Math"/>
                <a:cs typeface="Cambria Math"/>
              </a:rPr>
              <a:t>𝑿</a:t>
            </a:r>
            <a:r>
              <a:rPr sz="2625" baseline="-15873" dirty="0">
                <a:latin typeface="Cambria Math"/>
                <a:cs typeface="Cambria Math"/>
              </a:rPr>
              <a:t>𝒋𝒕</a:t>
            </a:r>
            <a:r>
              <a:rPr sz="2625" spc="382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5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𝒆</a:t>
            </a:r>
            <a:r>
              <a:rPr sz="2625" spc="-37" baseline="-15873" dirty="0">
                <a:latin typeface="Cambria Math"/>
                <a:cs typeface="Cambria Math"/>
              </a:rPr>
              <a:t>𝒕</a:t>
            </a:r>
            <a:endParaRPr sz="2625" baseline="-15873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2400" spc="-10" dirty="0">
                <a:latin typeface="Times New Roman"/>
                <a:cs typeface="Times New Roman"/>
              </a:rPr>
              <a:t>Where: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4244" y="3897248"/>
            <a:ext cx="408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3600" spc="-37" baseline="13888" dirty="0">
                <a:latin typeface="Times New Roman"/>
                <a:cs typeface="Times New Roman"/>
              </a:rPr>
              <a:t>Y</a:t>
            </a:r>
            <a:r>
              <a:rPr sz="1600" spc="-25" dirty="0">
                <a:latin typeface="Times New Roman"/>
                <a:cs typeface="Times New Roman"/>
              </a:rPr>
              <a:t>it </a:t>
            </a:r>
            <a:r>
              <a:rPr sz="3600" spc="-37" baseline="13888" dirty="0">
                <a:latin typeface="Times New Roman"/>
                <a:cs typeface="Times New Roman"/>
              </a:rPr>
              <a:t>X</a:t>
            </a:r>
            <a:r>
              <a:rPr sz="1600" spc="-25" dirty="0">
                <a:latin typeface="Times New Roman"/>
                <a:cs typeface="Times New Roman"/>
              </a:rPr>
              <a:t>jt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5394" y="3822572"/>
            <a:ext cx="54146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680" algn="l"/>
              </a:tabLst>
            </a:pPr>
            <a:r>
              <a:rPr sz="2400" spc="-50" dirty="0">
                <a:latin typeface="Times New Roman"/>
                <a:cs typeface="Times New Roman"/>
              </a:rPr>
              <a:t>=</a:t>
            </a:r>
            <a:r>
              <a:rPr sz="2400" dirty="0">
                <a:latin typeface="Times New Roman"/>
                <a:cs typeface="Times New Roman"/>
              </a:rPr>
              <a:t>	Egg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prices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market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‘i’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time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‘t’;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87680" algn="l"/>
              </a:tabLst>
            </a:pPr>
            <a:r>
              <a:rPr sz="2400" spc="-50" dirty="0">
                <a:latin typeface="Times New Roman"/>
                <a:cs typeface="Times New Roman"/>
              </a:rPr>
              <a:t>=</a:t>
            </a:r>
            <a:r>
              <a:rPr sz="2400" dirty="0">
                <a:latin typeface="Times New Roman"/>
                <a:cs typeface="Times New Roman"/>
              </a:rPr>
              <a:t>	Egg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prices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market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‘j’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time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‘t’;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50594" y="4599981"/>
          <a:ext cx="6858634" cy="1068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1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marL="31750">
                        <a:lnSpc>
                          <a:spcPts val="2620"/>
                        </a:lnSpc>
                      </a:pPr>
                      <a:r>
                        <a:rPr sz="2400" spc="-25" dirty="0">
                          <a:latin typeface="Courier New"/>
                          <a:cs typeface="Courier New"/>
                        </a:rPr>
                        <a:t>β</a:t>
                      </a:r>
                      <a:r>
                        <a:rPr sz="1800" spc="-37" baseline="-20833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 baseline="-20833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2620"/>
                        </a:lnSpc>
                      </a:pP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=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ts val="262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Constant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term;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1750">
                        <a:lnSpc>
                          <a:spcPts val="2630"/>
                        </a:lnSpc>
                      </a:pPr>
                      <a:r>
                        <a:rPr sz="2400" spc="-25" dirty="0">
                          <a:latin typeface="Courier New"/>
                          <a:cs typeface="Courier New"/>
                        </a:rPr>
                        <a:t>β</a:t>
                      </a:r>
                      <a:r>
                        <a:rPr sz="1800" spc="-37" baseline="-20833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 baseline="-20833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2630"/>
                        </a:lnSpc>
                      </a:pP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=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ts val="263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Long-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run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elasticity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price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transmission;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and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31750">
                        <a:lnSpc>
                          <a:spcPts val="2570"/>
                        </a:lnSpc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2570"/>
                        </a:lnSpc>
                      </a:pP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=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ts val="257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Error-term.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2530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8610600" cy="640080"/>
          </a:xfrm>
          <a:custGeom>
            <a:avLst/>
            <a:gdLst/>
            <a:ahLst/>
            <a:cxnLst/>
            <a:rect l="l" t="t" r="r" b="b"/>
            <a:pathLst>
              <a:path w="8610600" h="640080">
                <a:moveTo>
                  <a:pt x="8610600" y="0"/>
                </a:moveTo>
                <a:lnTo>
                  <a:pt x="0" y="0"/>
                </a:lnTo>
                <a:lnTo>
                  <a:pt x="0" y="640079"/>
                </a:lnTo>
                <a:lnTo>
                  <a:pt x="8610600" y="640079"/>
                </a:lnTo>
                <a:lnTo>
                  <a:pt x="8610600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Egg</a:t>
            </a:r>
            <a:r>
              <a:rPr sz="2800" spc="-9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market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integration</a:t>
            </a:r>
            <a:r>
              <a:rPr sz="2800" spc="-9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(Contd.)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228600" y="801623"/>
            <a:ext cx="8610600" cy="5943600"/>
          </a:xfrm>
          <a:custGeom>
            <a:avLst/>
            <a:gdLst/>
            <a:ahLst/>
            <a:cxnLst/>
            <a:rect l="l" t="t" r="r" b="b"/>
            <a:pathLst>
              <a:path w="8610600" h="5943600">
                <a:moveTo>
                  <a:pt x="0" y="5943600"/>
                </a:moveTo>
                <a:lnTo>
                  <a:pt x="8610600" y="5943600"/>
                </a:lnTo>
                <a:lnTo>
                  <a:pt x="86106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793241"/>
            <a:ext cx="8454390" cy="120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algn="just">
              <a:lnSpc>
                <a:spcPts val="2395"/>
              </a:lnSpc>
              <a:spcBef>
                <a:spcPts val="100"/>
              </a:spcBef>
            </a:pP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b)</a:t>
            </a:r>
            <a:r>
              <a:rPr sz="21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Johansen</a:t>
            </a:r>
            <a:r>
              <a:rPr sz="21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Co-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integration</a:t>
            </a:r>
            <a:r>
              <a:rPr sz="21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test</a:t>
            </a:r>
            <a:endParaRPr sz="2100">
              <a:latin typeface="Times New Roman"/>
              <a:cs typeface="Times New Roman"/>
            </a:endParaRPr>
          </a:p>
          <a:p>
            <a:pPr marL="12700" marR="5080" indent="685800" algn="just">
              <a:lnSpc>
                <a:spcPts val="2270"/>
              </a:lnSpc>
              <a:spcBef>
                <a:spcPts val="155"/>
              </a:spcBef>
            </a:pPr>
            <a:r>
              <a:rPr sz="2100" dirty="0">
                <a:latin typeface="Times New Roman"/>
                <a:cs typeface="Times New Roman"/>
              </a:rPr>
              <a:t>Johansen’s</a:t>
            </a:r>
            <a:r>
              <a:rPr sz="2100" spc="3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</a:t>
            </a:r>
            <a:r>
              <a:rPr sz="2100" spc="3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integration</a:t>
            </a:r>
            <a:r>
              <a:rPr sz="2100" spc="3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test</a:t>
            </a:r>
            <a:r>
              <a:rPr sz="2100" spc="3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relies</a:t>
            </a:r>
            <a:r>
              <a:rPr sz="2100" spc="3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on</a:t>
            </a:r>
            <a:r>
              <a:rPr sz="2100" spc="3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maximum</a:t>
            </a:r>
            <a:r>
              <a:rPr sz="2100" spc="3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likelihood</a:t>
            </a:r>
            <a:r>
              <a:rPr sz="2100" spc="34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method. </a:t>
            </a:r>
            <a:r>
              <a:rPr sz="2100" dirty="0">
                <a:latin typeface="Times New Roman"/>
                <a:cs typeface="Times New Roman"/>
              </a:rPr>
              <a:t>This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method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is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based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on</a:t>
            </a:r>
            <a:r>
              <a:rPr sz="2100" spc="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relationship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between</a:t>
            </a:r>
            <a:r>
              <a:rPr sz="2100" spc="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rank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matrix</a:t>
            </a:r>
            <a:r>
              <a:rPr sz="2100" spc="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its </a:t>
            </a:r>
            <a:r>
              <a:rPr sz="2100" dirty="0">
                <a:latin typeface="Times New Roman"/>
                <a:cs typeface="Times New Roman"/>
              </a:rPr>
              <a:t>characteristic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roots.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51505" y="2105406"/>
            <a:ext cx="34798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25" dirty="0">
                <a:solidFill>
                  <a:srgbClr val="1D01BD"/>
                </a:solidFill>
                <a:latin typeface="Cambria Math"/>
                <a:cs typeface="Cambria Math"/>
              </a:rPr>
              <a:t>𝐢=𝟏</a:t>
            </a:r>
            <a:endParaRPr sz="15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4932" y="1968246"/>
            <a:ext cx="48723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1D01BD"/>
                </a:solidFill>
                <a:latin typeface="Cambria Math"/>
                <a:cs typeface="Cambria Math"/>
              </a:rPr>
              <a:t>∆𝐘</a:t>
            </a:r>
            <a:r>
              <a:rPr sz="2250" baseline="-16666" dirty="0">
                <a:solidFill>
                  <a:srgbClr val="1D01BD"/>
                </a:solidFill>
                <a:latin typeface="Cambria Math"/>
                <a:cs typeface="Cambria Math"/>
              </a:rPr>
              <a:t>𝐭</a:t>
            </a:r>
            <a:r>
              <a:rPr sz="2250" spc="412" baseline="-16666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dirty="0">
                <a:solidFill>
                  <a:srgbClr val="1D01BD"/>
                </a:solidFill>
                <a:latin typeface="Cambria Math"/>
                <a:cs typeface="Cambria Math"/>
              </a:rPr>
              <a:t>=</a:t>
            </a:r>
            <a:r>
              <a:rPr sz="2100" spc="65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dirty="0">
                <a:solidFill>
                  <a:srgbClr val="1D01BD"/>
                </a:solidFill>
                <a:latin typeface="Cambria Math"/>
                <a:cs typeface="Cambria Math"/>
              </a:rPr>
              <a:t>𝛍</a:t>
            </a:r>
            <a:r>
              <a:rPr sz="2100" spc="-40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dirty="0">
                <a:solidFill>
                  <a:srgbClr val="1D01BD"/>
                </a:solidFill>
                <a:latin typeface="Cambria Math"/>
                <a:cs typeface="Cambria Math"/>
              </a:rPr>
              <a:t>+</a:t>
            </a:r>
            <a:r>
              <a:rPr sz="2100" spc="-40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3150" spc="104" baseline="2645" dirty="0">
                <a:solidFill>
                  <a:srgbClr val="1D01BD"/>
                </a:solidFill>
                <a:latin typeface="Cambria Math"/>
                <a:cs typeface="Cambria Math"/>
              </a:rPr>
              <a:t>σ</a:t>
            </a:r>
            <a:r>
              <a:rPr sz="2250" spc="104" baseline="31481" dirty="0">
                <a:solidFill>
                  <a:srgbClr val="1D01BD"/>
                </a:solidFill>
                <a:latin typeface="Cambria Math"/>
                <a:cs typeface="Cambria Math"/>
              </a:rPr>
              <a:t>𝐤−𝟏</a:t>
            </a:r>
            <a:r>
              <a:rPr sz="2250" spc="-30" baseline="31481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dirty="0">
                <a:solidFill>
                  <a:srgbClr val="1D01BD"/>
                </a:solidFill>
                <a:latin typeface="Symbol"/>
                <a:cs typeface="Symbol"/>
              </a:rPr>
              <a:t></a:t>
            </a:r>
            <a:r>
              <a:rPr sz="2250" baseline="-16666" dirty="0">
                <a:solidFill>
                  <a:srgbClr val="1D01BD"/>
                </a:solidFill>
                <a:latin typeface="Cambria Math"/>
                <a:cs typeface="Cambria Math"/>
              </a:rPr>
              <a:t>𝐢</a:t>
            </a:r>
            <a:r>
              <a:rPr sz="2250" spc="89" baseline="-16666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dirty="0">
                <a:solidFill>
                  <a:srgbClr val="1D01BD"/>
                </a:solidFill>
                <a:latin typeface="Cambria Math"/>
                <a:cs typeface="Cambria Math"/>
              </a:rPr>
              <a:t>∆𝐘</a:t>
            </a:r>
            <a:r>
              <a:rPr sz="2250" baseline="-16666" dirty="0">
                <a:solidFill>
                  <a:srgbClr val="1D01BD"/>
                </a:solidFill>
                <a:latin typeface="Cambria Math"/>
                <a:cs typeface="Cambria Math"/>
              </a:rPr>
              <a:t>𝐭−𝐢</a:t>
            </a:r>
            <a:r>
              <a:rPr sz="2250" spc="240" baseline="-16666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dirty="0">
                <a:solidFill>
                  <a:srgbClr val="1D01BD"/>
                </a:solidFill>
                <a:latin typeface="Cambria Math"/>
                <a:cs typeface="Cambria Math"/>
              </a:rPr>
              <a:t>+</a:t>
            </a:r>
            <a:r>
              <a:rPr sz="2100" spc="-40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dirty="0">
                <a:solidFill>
                  <a:srgbClr val="1D01BD"/>
                </a:solidFill>
                <a:latin typeface="Cambria Math"/>
                <a:cs typeface="Cambria Math"/>
              </a:rPr>
              <a:t>𝛑𝐘</a:t>
            </a:r>
            <a:r>
              <a:rPr sz="2250" baseline="-16666" dirty="0">
                <a:solidFill>
                  <a:srgbClr val="1D01BD"/>
                </a:solidFill>
                <a:latin typeface="Cambria Math"/>
                <a:cs typeface="Cambria Math"/>
              </a:rPr>
              <a:t>𝐭−𝐤</a:t>
            </a:r>
            <a:r>
              <a:rPr sz="2250" spc="240" baseline="-16666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dirty="0">
                <a:solidFill>
                  <a:srgbClr val="1D01BD"/>
                </a:solidFill>
                <a:latin typeface="Cambria Math"/>
                <a:cs typeface="Cambria Math"/>
              </a:rPr>
              <a:t>+</a:t>
            </a:r>
            <a:r>
              <a:rPr sz="2100" spc="-35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dirty="0">
                <a:solidFill>
                  <a:srgbClr val="1D01BD"/>
                </a:solidFill>
                <a:latin typeface="Cambria Math"/>
                <a:cs typeface="Cambria Math"/>
              </a:rPr>
              <a:t>𝛃</a:t>
            </a:r>
            <a:r>
              <a:rPr sz="2250" baseline="-16666" dirty="0">
                <a:solidFill>
                  <a:srgbClr val="1D01BD"/>
                </a:solidFill>
                <a:latin typeface="Cambria Math"/>
                <a:cs typeface="Cambria Math"/>
              </a:rPr>
              <a:t>𝐭</a:t>
            </a:r>
            <a:r>
              <a:rPr sz="2250" spc="254" baseline="-16666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dirty="0">
                <a:solidFill>
                  <a:srgbClr val="1D01BD"/>
                </a:solidFill>
                <a:latin typeface="Cambria Math"/>
                <a:cs typeface="Cambria Math"/>
              </a:rPr>
              <a:t>+</a:t>
            </a:r>
            <a:r>
              <a:rPr sz="2100" spc="-40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spc="-25" dirty="0">
                <a:solidFill>
                  <a:srgbClr val="1D01BD"/>
                </a:solidFill>
                <a:latin typeface="Cambria Math"/>
                <a:cs typeface="Cambria Math"/>
              </a:rPr>
              <a:t>𝐞</a:t>
            </a:r>
            <a:r>
              <a:rPr sz="2250" spc="-37" baseline="-16666" dirty="0">
                <a:solidFill>
                  <a:srgbClr val="1D01BD"/>
                </a:solidFill>
                <a:latin typeface="Cambria Math"/>
                <a:cs typeface="Cambria Math"/>
              </a:rPr>
              <a:t>𝐭</a:t>
            </a:r>
            <a:endParaRPr sz="2250" baseline="-16666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9240" y="2257501"/>
            <a:ext cx="8554720" cy="178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395"/>
              </a:lnSpc>
              <a:spcBef>
                <a:spcPts val="100"/>
              </a:spcBef>
            </a:pPr>
            <a:r>
              <a:rPr sz="2100" spc="-10" dirty="0">
                <a:latin typeface="Times New Roman"/>
                <a:cs typeface="Times New Roman"/>
              </a:rPr>
              <a:t>Where,</a:t>
            </a:r>
            <a:endParaRPr sz="2100">
              <a:latin typeface="Times New Roman"/>
              <a:cs typeface="Times New Roman"/>
            </a:endParaRPr>
          </a:p>
          <a:p>
            <a:pPr marL="50800" marR="67310" indent="753110" algn="just">
              <a:lnSpc>
                <a:spcPts val="2270"/>
              </a:lnSpc>
              <a:spcBef>
                <a:spcPts val="160"/>
              </a:spcBef>
            </a:pPr>
            <a:r>
              <a:rPr sz="2100" spc="-5" dirty="0">
                <a:latin typeface="Times New Roman"/>
                <a:cs typeface="Times New Roman"/>
              </a:rPr>
              <a:t>Y</a:t>
            </a:r>
            <a:r>
              <a:rPr sz="2100" spc="7" baseline="-19841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,</a:t>
            </a:r>
            <a:r>
              <a:rPr sz="2100" spc="3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is</a:t>
            </a:r>
            <a:r>
              <a:rPr sz="2100" spc="36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the</a:t>
            </a:r>
            <a:r>
              <a:rPr sz="2100" spc="36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price,</a:t>
            </a:r>
            <a:r>
              <a:rPr sz="2100" spc="3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∆</a:t>
            </a:r>
            <a:r>
              <a:rPr sz="2100" dirty="0">
                <a:latin typeface="Times New Roman"/>
                <a:cs typeface="Times New Roman"/>
              </a:rPr>
              <a:t>Y</a:t>
            </a:r>
            <a:r>
              <a:rPr sz="2100" baseline="-19841" dirty="0">
                <a:latin typeface="Times New Roman"/>
                <a:cs typeface="Times New Roman"/>
              </a:rPr>
              <a:t>t-1</a:t>
            </a:r>
            <a:r>
              <a:rPr sz="2100" spc="810" baseline="-1984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is</a:t>
            </a:r>
            <a:r>
              <a:rPr sz="2100" spc="36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the</a:t>
            </a:r>
            <a:r>
              <a:rPr sz="2100" spc="36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first</a:t>
            </a:r>
            <a:r>
              <a:rPr sz="2100" spc="37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difference</a:t>
            </a:r>
            <a:r>
              <a:rPr sz="2100" spc="38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operator</a:t>
            </a:r>
            <a:r>
              <a:rPr sz="2100" spc="38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(Y</a:t>
            </a:r>
            <a:r>
              <a:rPr sz="2100" spc="-15" baseline="-19841" dirty="0">
                <a:latin typeface="Times New Roman"/>
                <a:cs typeface="Times New Roman"/>
              </a:rPr>
              <a:t>t</a:t>
            </a:r>
            <a:r>
              <a:rPr sz="2100" spc="810" baseline="-1984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–</a:t>
            </a:r>
            <a:r>
              <a:rPr sz="2100" spc="38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Y</a:t>
            </a:r>
            <a:r>
              <a:rPr sz="2100" spc="-15" baseline="-19841" dirty="0">
                <a:latin typeface="Times New Roman"/>
                <a:cs typeface="Times New Roman"/>
              </a:rPr>
              <a:t>t-</a:t>
            </a:r>
            <a:r>
              <a:rPr sz="2100" spc="-7" baseline="-19841" dirty="0">
                <a:latin typeface="Times New Roman"/>
                <a:cs typeface="Times New Roman"/>
              </a:rPr>
              <a:t>1</a:t>
            </a:r>
            <a:r>
              <a:rPr sz="2100" spc="-5" dirty="0">
                <a:latin typeface="Times New Roman"/>
                <a:cs typeface="Times New Roman"/>
              </a:rPr>
              <a:t>)</a:t>
            </a:r>
            <a:r>
              <a:rPr sz="2100" spc="37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and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matrix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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imes New Roman"/>
                <a:cs typeface="Times New Roman"/>
              </a:rPr>
              <a:t>=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spc="-105" dirty="0">
                <a:latin typeface="Cambria Math"/>
                <a:cs typeface="Cambria Math"/>
              </a:rPr>
              <a:t>𝛼</a:t>
            </a:r>
            <a:r>
              <a:rPr sz="2100" spc="-105" dirty="0">
                <a:latin typeface="Courier New"/>
                <a:cs typeface="Courier New"/>
              </a:rPr>
              <a:t>β'</a:t>
            </a:r>
            <a:r>
              <a:rPr sz="2100" spc="-105" dirty="0">
                <a:latin typeface="Times New Roman"/>
                <a:cs typeface="Times New Roman"/>
              </a:rPr>
              <a:t>is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imes New Roman"/>
                <a:cs typeface="Times New Roman"/>
              </a:rPr>
              <a:t>(n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x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n)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with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rank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r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(0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ourier New"/>
                <a:cs typeface="Courier New"/>
              </a:rPr>
              <a:t>≤</a:t>
            </a:r>
            <a:r>
              <a:rPr sz="2100" spc="-819" dirty="0">
                <a:latin typeface="Courier New"/>
                <a:cs typeface="Courier New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r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55" dirty="0">
                <a:latin typeface="Courier New"/>
                <a:cs typeface="Courier New"/>
              </a:rPr>
              <a:t>≤n)</a:t>
            </a:r>
            <a:r>
              <a:rPr sz="2100" spc="-55" dirty="0">
                <a:latin typeface="Times New Roman"/>
                <a:cs typeface="Times New Roman"/>
              </a:rPr>
              <a:t>which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represents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the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imes New Roman"/>
                <a:cs typeface="Times New Roman"/>
              </a:rPr>
              <a:t>number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of </a:t>
            </a:r>
            <a:r>
              <a:rPr sz="2100" spc="-10" dirty="0">
                <a:latin typeface="Times New Roman"/>
                <a:cs typeface="Times New Roman"/>
              </a:rPr>
              <a:t>linear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independent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cointegration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relations</a:t>
            </a:r>
            <a:r>
              <a:rPr sz="2100" spc="6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in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the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imes New Roman"/>
                <a:cs typeface="Times New Roman"/>
              </a:rPr>
              <a:t>vectors</a:t>
            </a:r>
            <a:r>
              <a:rPr sz="2100" spc="6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of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imes New Roman"/>
                <a:cs typeface="Times New Roman"/>
              </a:rPr>
              <a:t>matrix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imes New Roman"/>
                <a:cs typeface="Times New Roman"/>
              </a:rPr>
              <a:t>The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rank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of</a:t>
            </a:r>
            <a:endParaRPr sz="2100">
              <a:latin typeface="Times New Roman"/>
              <a:cs typeface="Times New Roman"/>
            </a:endParaRPr>
          </a:p>
          <a:p>
            <a:pPr marL="50800" algn="just">
              <a:lnSpc>
                <a:spcPts val="2105"/>
              </a:lnSpc>
            </a:pPr>
            <a:r>
              <a:rPr sz="2100" dirty="0">
                <a:latin typeface="Symbol"/>
                <a:cs typeface="Symbol"/>
              </a:rPr>
              <a:t></a:t>
            </a:r>
            <a:r>
              <a:rPr sz="2100" spc="8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can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be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determined</a:t>
            </a:r>
            <a:r>
              <a:rPr sz="2100" spc="10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by</a:t>
            </a:r>
            <a:r>
              <a:rPr sz="2100" spc="75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Courier New"/>
                <a:cs typeface="Courier New"/>
              </a:rPr>
              <a:t>λ</a:t>
            </a:r>
            <a:r>
              <a:rPr sz="2100" spc="-865" dirty="0">
                <a:latin typeface="Courier New"/>
                <a:cs typeface="Courier New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trace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test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statistics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maximum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Eigen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value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test</a:t>
            </a:r>
            <a:endParaRPr sz="2100">
              <a:latin typeface="Times New Roman"/>
              <a:cs typeface="Times New Roman"/>
            </a:endParaRPr>
          </a:p>
          <a:p>
            <a:pPr marL="50800" algn="just">
              <a:lnSpc>
                <a:spcPts val="2395"/>
              </a:lnSpc>
            </a:pPr>
            <a:r>
              <a:rPr sz="2100" spc="-10" dirty="0">
                <a:latin typeface="Times New Roman"/>
                <a:cs typeface="Times New Roman"/>
              </a:rPr>
              <a:t>(</a:t>
            </a:r>
            <a:r>
              <a:rPr sz="2100" spc="-10" dirty="0">
                <a:latin typeface="Courier New"/>
                <a:cs typeface="Courier New"/>
              </a:rPr>
              <a:t>λ</a:t>
            </a:r>
            <a:r>
              <a:rPr sz="2100" spc="-990" dirty="0">
                <a:latin typeface="Courier New"/>
                <a:cs typeface="Courier New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max).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6373" y="4135882"/>
            <a:ext cx="58293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1D01BD"/>
                </a:solidFill>
                <a:latin typeface="Cambria Math"/>
                <a:cs typeface="Cambria Math"/>
              </a:rPr>
              <a:t>𝐢=𝐫+𝟏</a:t>
            </a:r>
            <a:endParaRPr sz="15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8995" y="4053585"/>
            <a:ext cx="17970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150" baseline="11904" dirty="0">
                <a:solidFill>
                  <a:srgbClr val="1D01BD"/>
                </a:solidFill>
                <a:latin typeface="Cambria Math"/>
                <a:cs typeface="Cambria Math"/>
              </a:rPr>
              <a:t>𝛌</a:t>
            </a:r>
            <a:r>
              <a:rPr sz="1500" dirty="0">
                <a:solidFill>
                  <a:srgbClr val="1D01BD"/>
                </a:solidFill>
                <a:latin typeface="Cambria Math"/>
                <a:cs typeface="Cambria Math"/>
              </a:rPr>
              <a:t>𝐭𝐫𝐚𝐜𝐞</a:t>
            </a:r>
            <a:r>
              <a:rPr sz="1500" spc="350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3150" baseline="11904" dirty="0">
                <a:solidFill>
                  <a:srgbClr val="1D01BD"/>
                </a:solidFill>
                <a:latin typeface="Cambria Math"/>
                <a:cs typeface="Cambria Math"/>
              </a:rPr>
              <a:t>=</a:t>
            </a:r>
            <a:r>
              <a:rPr sz="3150" spc="209" baseline="11904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3150" spc="-30" baseline="11904" dirty="0">
                <a:solidFill>
                  <a:srgbClr val="1D01BD"/>
                </a:solidFill>
                <a:latin typeface="Cambria Math"/>
                <a:cs typeface="Cambria Math"/>
              </a:rPr>
              <a:t>−𝐍</a:t>
            </a:r>
            <a:r>
              <a:rPr sz="3150" spc="-142" baseline="11904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3150" spc="179" baseline="13227" dirty="0">
                <a:solidFill>
                  <a:srgbClr val="1D01BD"/>
                </a:solidFill>
                <a:latin typeface="Cambria Math"/>
                <a:cs typeface="Cambria Math"/>
              </a:rPr>
              <a:t>σ</a:t>
            </a:r>
            <a:r>
              <a:rPr sz="2250" spc="179" baseline="46296" dirty="0">
                <a:solidFill>
                  <a:srgbClr val="1D01BD"/>
                </a:solidFill>
                <a:latin typeface="Cambria Math"/>
                <a:cs typeface="Cambria Math"/>
              </a:rPr>
              <a:t>𝐤</a:t>
            </a:r>
            <a:endParaRPr sz="2250" baseline="46296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49905" y="3998721"/>
            <a:ext cx="13716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1D01BD"/>
                </a:solidFill>
                <a:latin typeface="Cambria Math"/>
                <a:cs typeface="Cambria Math"/>
              </a:rPr>
              <a:t>𝐥𝐨𝐠(𝟏</a:t>
            </a:r>
            <a:r>
              <a:rPr sz="2100" spc="-20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spc="-25" dirty="0">
                <a:solidFill>
                  <a:srgbClr val="1D01BD"/>
                </a:solidFill>
                <a:latin typeface="Cambria Math"/>
                <a:cs typeface="Cambria Math"/>
              </a:rPr>
              <a:t>−</a:t>
            </a:r>
            <a:r>
              <a:rPr sz="2100" spc="-114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spc="-25" dirty="0">
                <a:solidFill>
                  <a:srgbClr val="1D01BD"/>
                </a:solidFill>
                <a:latin typeface="Cambria Math"/>
                <a:cs typeface="Cambria Math"/>
              </a:rPr>
              <a:t>𝛌</a:t>
            </a:r>
            <a:r>
              <a:rPr sz="2250" spc="-37" baseline="-16666" dirty="0">
                <a:solidFill>
                  <a:srgbClr val="1D01BD"/>
                </a:solidFill>
                <a:latin typeface="Cambria Math"/>
                <a:cs typeface="Cambria Math"/>
              </a:rPr>
              <a:t>𝐢</a:t>
            </a:r>
            <a:r>
              <a:rPr sz="2100" spc="-25" dirty="0">
                <a:solidFill>
                  <a:srgbClr val="1D01BD"/>
                </a:solidFill>
                <a:latin typeface="Cambria Math"/>
                <a:cs typeface="Cambria Math"/>
              </a:rPr>
              <a:t>)</a:t>
            </a:r>
            <a:endParaRPr sz="21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200" y="4244085"/>
            <a:ext cx="8469630" cy="7416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00"/>
              </a:spcBef>
            </a:pPr>
            <a:r>
              <a:rPr sz="2100" dirty="0">
                <a:solidFill>
                  <a:srgbClr val="1D01BD"/>
                </a:solidFill>
                <a:latin typeface="Cambria Math"/>
                <a:cs typeface="Cambria Math"/>
              </a:rPr>
              <a:t>𝛌</a:t>
            </a:r>
            <a:r>
              <a:rPr sz="2250" baseline="-16666" dirty="0">
                <a:solidFill>
                  <a:srgbClr val="1D01BD"/>
                </a:solidFill>
                <a:latin typeface="Cambria Math"/>
                <a:cs typeface="Cambria Math"/>
              </a:rPr>
              <a:t>𝐦𝐚𝐱</a:t>
            </a:r>
            <a:r>
              <a:rPr sz="2250" spc="465" baseline="-16666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dirty="0">
                <a:solidFill>
                  <a:srgbClr val="1D01BD"/>
                </a:solidFill>
                <a:latin typeface="Cambria Math"/>
                <a:cs typeface="Cambria Math"/>
              </a:rPr>
              <a:t>=</a:t>
            </a:r>
            <a:r>
              <a:rPr sz="2100" spc="105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dirty="0">
                <a:solidFill>
                  <a:srgbClr val="1D01BD"/>
                </a:solidFill>
                <a:latin typeface="Cambria Math"/>
                <a:cs typeface="Cambria Math"/>
              </a:rPr>
              <a:t>−𝐍</a:t>
            </a:r>
            <a:r>
              <a:rPr sz="2100" spc="5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dirty="0">
                <a:solidFill>
                  <a:srgbClr val="1D01BD"/>
                </a:solidFill>
                <a:latin typeface="Cambria Math"/>
                <a:cs typeface="Cambria Math"/>
              </a:rPr>
              <a:t>𝐥𝐨𝐠(𝟏</a:t>
            </a:r>
            <a:r>
              <a:rPr sz="2100" spc="-15" dirty="0">
                <a:solidFill>
                  <a:srgbClr val="1D01BD"/>
                </a:solidFill>
                <a:latin typeface="Cambria Math"/>
                <a:cs typeface="Cambria Math"/>
              </a:rPr>
              <a:t> </a:t>
            </a:r>
            <a:r>
              <a:rPr sz="2100" dirty="0">
                <a:solidFill>
                  <a:srgbClr val="1D01BD"/>
                </a:solidFill>
                <a:latin typeface="Cambria Math"/>
                <a:cs typeface="Cambria Math"/>
              </a:rPr>
              <a:t>− </a:t>
            </a:r>
            <a:r>
              <a:rPr sz="2100" spc="-20" dirty="0">
                <a:solidFill>
                  <a:srgbClr val="1D01BD"/>
                </a:solidFill>
                <a:latin typeface="Cambria Math"/>
                <a:cs typeface="Cambria Math"/>
              </a:rPr>
              <a:t>𝛌</a:t>
            </a:r>
            <a:r>
              <a:rPr sz="2250" spc="-30" baseline="-16666" dirty="0">
                <a:solidFill>
                  <a:srgbClr val="1D01BD"/>
                </a:solidFill>
                <a:latin typeface="Cambria Math"/>
                <a:cs typeface="Cambria Math"/>
              </a:rPr>
              <a:t>𝐫+𝟏</a:t>
            </a:r>
            <a:r>
              <a:rPr sz="2100" spc="-20" dirty="0">
                <a:solidFill>
                  <a:srgbClr val="1D01BD"/>
                </a:solidFill>
                <a:latin typeface="Cambria Math"/>
                <a:cs typeface="Cambria Math"/>
              </a:rPr>
              <a:t>)</a:t>
            </a:r>
            <a:endParaRPr sz="2100">
              <a:latin typeface="Cambria Math"/>
              <a:cs typeface="Cambria Math"/>
            </a:endParaRPr>
          </a:p>
          <a:p>
            <a:pPr marL="675640">
              <a:lnSpc>
                <a:spcPct val="100000"/>
              </a:lnSpc>
              <a:spcBef>
                <a:spcPts val="300"/>
              </a:spcBef>
              <a:tabLst>
                <a:tab pos="1638935" algn="l"/>
                <a:tab pos="2097405" algn="l"/>
                <a:tab pos="2606675" algn="l"/>
                <a:tab pos="3117215" algn="l"/>
                <a:tab pos="3923665" algn="l"/>
                <a:tab pos="4791075" algn="l"/>
                <a:tab pos="5375910" algn="l"/>
                <a:tab pos="6640830" algn="l"/>
                <a:tab pos="7150734" algn="l"/>
                <a:tab pos="8194675" algn="l"/>
              </a:tabLst>
            </a:pPr>
            <a:r>
              <a:rPr sz="2100" spc="-10" dirty="0">
                <a:latin typeface="Times New Roman"/>
                <a:cs typeface="Times New Roman"/>
              </a:rPr>
              <a:t>Where,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25" dirty="0">
                <a:latin typeface="Cambria Math"/>
                <a:cs typeface="Cambria Math"/>
              </a:rPr>
              <a:t>𝛌</a:t>
            </a:r>
            <a:r>
              <a:rPr sz="2250" spc="-37" baseline="-16666" dirty="0">
                <a:latin typeface="Cambria Math"/>
                <a:cs typeface="Cambria Math"/>
              </a:rPr>
              <a:t>𝐢</a:t>
            </a:r>
            <a:r>
              <a:rPr sz="2250" baseline="-16666" dirty="0">
                <a:latin typeface="Cambria Math"/>
                <a:cs typeface="Cambria Math"/>
              </a:rPr>
              <a:t>	</a:t>
            </a:r>
            <a:r>
              <a:rPr sz="2100" spc="-25" dirty="0">
                <a:latin typeface="Times New Roman"/>
                <a:cs typeface="Times New Roman"/>
              </a:rPr>
              <a:t>are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25" dirty="0">
                <a:latin typeface="Times New Roman"/>
                <a:cs typeface="Times New Roman"/>
              </a:rPr>
              <a:t>the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20" dirty="0">
                <a:latin typeface="Times New Roman"/>
                <a:cs typeface="Times New Roman"/>
              </a:rPr>
              <a:t>Eigen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10" dirty="0">
                <a:latin typeface="Times New Roman"/>
                <a:cs typeface="Times New Roman"/>
              </a:rPr>
              <a:t>values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20" dirty="0">
                <a:latin typeface="Times New Roman"/>
                <a:cs typeface="Times New Roman"/>
              </a:rPr>
              <a:t>that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10" dirty="0">
                <a:latin typeface="Times New Roman"/>
                <a:cs typeface="Times New Roman"/>
              </a:rPr>
              <a:t>represents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25" dirty="0">
                <a:latin typeface="Times New Roman"/>
                <a:cs typeface="Times New Roman"/>
              </a:rPr>
              <a:t>the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10" dirty="0">
                <a:latin typeface="Times New Roman"/>
                <a:cs typeface="Times New Roman"/>
              </a:rPr>
              <a:t>strength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25" dirty="0">
                <a:latin typeface="Times New Roman"/>
                <a:cs typeface="Times New Roman"/>
              </a:rPr>
              <a:t>of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340" y="4896357"/>
            <a:ext cx="8455025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270"/>
              </a:lnSpc>
              <a:spcBef>
                <a:spcPts val="100"/>
              </a:spcBef>
            </a:pPr>
            <a:r>
              <a:rPr sz="2100" dirty="0">
                <a:latin typeface="Times New Roman"/>
                <a:cs typeface="Times New Roman"/>
              </a:rPr>
              <a:t>correlation</a:t>
            </a:r>
            <a:r>
              <a:rPr sz="2100" spc="1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between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first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difference</a:t>
            </a:r>
            <a:r>
              <a:rPr sz="2100" spc="1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error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correction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portion;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is</a:t>
            </a:r>
            <a:endParaRPr sz="2100">
              <a:latin typeface="Times New Roman"/>
              <a:cs typeface="Times New Roman"/>
            </a:endParaRPr>
          </a:p>
          <a:p>
            <a:pPr marL="12700" algn="just">
              <a:lnSpc>
                <a:spcPts val="2270"/>
              </a:lnSpc>
            </a:pP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total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number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observations.</a:t>
            </a:r>
            <a:endParaRPr sz="2100">
              <a:latin typeface="Times New Roman"/>
              <a:cs typeface="Times New Roman"/>
            </a:endParaRPr>
          </a:p>
          <a:p>
            <a:pPr marL="12700" marR="5080" indent="685800" algn="just">
              <a:lnSpc>
                <a:spcPct val="80000"/>
              </a:lnSpc>
              <a:spcBef>
                <a:spcPts val="1010"/>
              </a:spcBef>
            </a:pPr>
            <a:r>
              <a:rPr sz="2100" dirty="0">
                <a:latin typeface="Times New Roman"/>
                <a:cs typeface="Times New Roman"/>
              </a:rPr>
              <a:t>In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testing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for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efficiency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two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spatially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(necessary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condition)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separated </a:t>
            </a:r>
            <a:r>
              <a:rPr sz="2100" dirty="0">
                <a:latin typeface="Times New Roman"/>
                <a:cs typeface="Times New Roman"/>
              </a:rPr>
              <a:t>markets</a:t>
            </a:r>
            <a:r>
              <a:rPr sz="2100" spc="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null</a:t>
            </a:r>
            <a:r>
              <a:rPr sz="2100" spc="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hypothesis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should</a:t>
            </a:r>
            <a:r>
              <a:rPr sz="2100" spc="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be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tested</a:t>
            </a:r>
            <a:r>
              <a:rPr sz="2100" spc="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for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r=0</a:t>
            </a:r>
            <a:r>
              <a:rPr sz="2100" spc="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r=1.</a:t>
            </a:r>
            <a:r>
              <a:rPr sz="2100" spc="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If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r=0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cannot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be </a:t>
            </a:r>
            <a:r>
              <a:rPr sz="2100" dirty="0">
                <a:latin typeface="Times New Roman"/>
                <a:cs typeface="Times New Roman"/>
              </a:rPr>
              <a:t>rejected,  it</a:t>
            </a:r>
            <a:r>
              <a:rPr sz="2100" spc="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is</a:t>
            </a:r>
            <a:r>
              <a:rPr sz="2100" spc="5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concluded</a:t>
            </a:r>
            <a:r>
              <a:rPr sz="2100" spc="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that</a:t>
            </a:r>
            <a:r>
              <a:rPr sz="2100" spc="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there</a:t>
            </a:r>
            <a:r>
              <a:rPr sz="2100" spc="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is</a:t>
            </a:r>
            <a:r>
              <a:rPr sz="2100" spc="5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no  </a:t>
            </a:r>
            <a:r>
              <a:rPr sz="2100" spc="-10" dirty="0">
                <a:latin typeface="Times New Roman"/>
                <a:cs typeface="Times New Roman"/>
              </a:rPr>
              <a:t>co-</a:t>
            </a:r>
            <a:r>
              <a:rPr sz="2100" dirty="0">
                <a:latin typeface="Times New Roman"/>
                <a:cs typeface="Times New Roman"/>
              </a:rPr>
              <a:t>integration,  if  r=1</a:t>
            </a:r>
            <a:r>
              <a:rPr sz="2100" spc="5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cannot  </a:t>
            </a:r>
            <a:r>
              <a:rPr sz="2100" spc="-25" dirty="0">
                <a:latin typeface="Times New Roman"/>
                <a:cs typeface="Times New Roman"/>
              </a:rPr>
              <a:t>be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340" y="6304889"/>
            <a:ext cx="74041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Times New Roman"/>
                <a:cs typeface="Times New Roman"/>
              </a:rPr>
              <a:t>rejected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then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it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can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be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concluded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that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is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co-</a:t>
            </a:r>
            <a:r>
              <a:rPr sz="2100" dirty="0">
                <a:latin typeface="Times New Roman"/>
                <a:cs typeface="Times New Roman"/>
              </a:rPr>
              <a:t>integrating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relationship.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16111" y="6358128"/>
            <a:ext cx="628015" cy="431800"/>
          </a:xfrm>
          <a:custGeom>
            <a:avLst/>
            <a:gdLst/>
            <a:ahLst/>
            <a:cxnLst/>
            <a:rect l="l" t="t" r="r" b="b"/>
            <a:pathLst>
              <a:path w="628015" h="431800">
                <a:moveTo>
                  <a:pt x="627888" y="0"/>
                </a:moveTo>
                <a:lnTo>
                  <a:pt x="0" y="0"/>
                </a:lnTo>
                <a:lnTo>
                  <a:pt x="0" y="431292"/>
                </a:lnTo>
                <a:lnTo>
                  <a:pt x="627888" y="431292"/>
                </a:lnTo>
                <a:lnTo>
                  <a:pt x="627888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740902" y="6384747"/>
            <a:ext cx="1809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2094</Words>
  <Application>Microsoft Office PowerPoint</Application>
  <PresentationFormat>On-screen Show (4:3)</PresentationFormat>
  <Paragraphs>261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MS Gothic</vt:lpstr>
      <vt:lpstr>Arial</vt:lpstr>
      <vt:lpstr>Arial MT</vt:lpstr>
      <vt:lpstr>Calibri</vt:lpstr>
      <vt:lpstr>Calibri Light</vt:lpstr>
      <vt:lpstr>Cambria Math</vt:lpstr>
      <vt:lpstr>Courier New</vt:lpstr>
      <vt:lpstr>DM Sans</vt:lpstr>
      <vt:lpstr>Poppins Bold</vt:lpstr>
      <vt:lpstr>Symbol</vt:lpstr>
      <vt:lpstr>Times New Roman</vt:lpstr>
      <vt:lpstr>Office Theme</vt:lpstr>
      <vt:lpstr>2_Office Theme</vt:lpstr>
      <vt:lpstr>PowerPoint Presentation</vt:lpstr>
      <vt:lpstr>PowerPoint Presentation</vt:lpstr>
      <vt:lpstr>Introduction</vt:lpstr>
      <vt:lpstr>Analytical tools</vt:lpstr>
      <vt:lpstr>Research framework of the study (Objectives &amp; Methods)</vt:lpstr>
      <vt:lpstr>Egg market integration</vt:lpstr>
      <vt:lpstr>Egg market integration (Contd.)</vt:lpstr>
      <vt:lpstr>Egg market integration (Contd.)</vt:lpstr>
      <vt:lpstr>Egg market integration (Contd.)</vt:lpstr>
      <vt:lpstr>Egg market integration (Contd.)</vt:lpstr>
      <vt:lpstr>Direction of price formation</vt:lpstr>
      <vt:lpstr>Results and Discussions</vt:lpstr>
      <vt:lpstr>Dataset employed for analysis</vt:lpstr>
      <vt:lpstr>Transforming data into log form</vt:lpstr>
      <vt:lpstr>Time plot of original dataset</vt:lpstr>
      <vt:lpstr>Optimal lag length</vt:lpstr>
      <vt:lpstr>ADF test for stationarity confirmation</vt:lpstr>
      <vt:lpstr>Phillips-Perron test for stationarity confirmation</vt:lpstr>
      <vt:lpstr>twoway (tsline d.log_ahmedabad)</vt:lpstr>
      <vt:lpstr>Unit root test results for stationarity, using Augmented Dickey- Fuller Test, of egg market prices at first differences (I=1)</vt:lpstr>
      <vt:lpstr>Zero-order correlation matrix</vt:lpstr>
      <vt:lpstr>Engle-Granger Method (EGM) for long-term bi-variate cointegration</vt:lpstr>
      <vt:lpstr>Johansen Cointegration Test</vt:lpstr>
      <vt:lpstr>PowerPoint Presentation</vt:lpstr>
      <vt:lpstr>Granger Causality Test (Direction of price formation)</vt:lpstr>
      <vt:lpstr>STATA commands for Impulse Response Function</vt:lpstr>
      <vt:lpstr>IRF graphs and inference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market integration and price volatility analysis of egg markets in India</dc:title>
  <dc:creator>B SWAMINATHAN</dc:creator>
  <cp:lastModifiedBy>Radhikab</cp:lastModifiedBy>
  <cp:revision>5</cp:revision>
  <dcterms:created xsi:type="dcterms:W3CDTF">2023-11-27T11:05:31Z</dcterms:created>
  <dcterms:modified xsi:type="dcterms:W3CDTF">2023-11-29T06:50:43Z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2023-10-31T00:00:00Z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2023-11-27T00:00:00Z</vt:filetime>
  </property>
  <property fmtid="{D5CDD505-2E9C-101B-9397-08002B2CF9AE}" pid="5" name="Producer">
    <vt:lpwstr>Microsoft® PowerPoint® 2019</vt:lpwstr>
  </property>
</Properties>
</file>