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9"/>
  </p:notesMasterIdLst>
  <p:sldIdLst>
    <p:sldId id="312" r:id="rId5"/>
    <p:sldId id="269" r:id="rId6"/>
    <p:sldId id="382" r:id="rId7"/>
    <p:sldId id="384" r:id="rId8"/>
    <p:sldId id="429" r:id="rId9"/>
    <p:sldId id="406" r:id="rId10"/>
    <p:sldId id="407" r:id="rId11"/>
    <p:sldId id="361" r:id="rId12"/>
    <p:sldId id="362" r:id="rId13"/>
    <p:sldId id="383" r:id="rId14"/>
    <p:sldId id="426" r:id="rId15"/>
    <p:sldId id="423" r:id="rId16"/>
    <p:sldId id="417" r:id="rId17"/>
    <p:sldId id="424" r:id="rId18"/>
    <p:sldId id="421" r:id="rId19"/>
    <p:sldId id="419" r:id="rId20"/>
    <p:sldId id="409" r:id="rId21"/>
    <p:sldId id="420" r:id="rId22"/>
    <p:sldId id="427" r:id="rId23"/>
    <p:sldId id="428" r:id="rId24"/>
    <p:sldId id="412" r:id="rId25"/>
    <p:sldId id="385" r:id="rId26"/>
    <p:sldId id="397"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FBD8EB-2C4A-9D59-E28B-A24C933CE2E8}" name="Cydney Bruce (staff)" initials="CB" userId="S::Cydney.Bruce1@nottingham.ac.uk::a80c87f8-c60a-4b28-a1ec-0fd061697a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1DA0F1"/>
    <a:srgbClr val="E52F6D"/>
    <a:srgbClr val="1B2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AA560-99B0-4344-8BF5-83E988C106E1}" v="1" dt="2025-09-10T10:45:5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087" autoAdjust="0"/>
  </p:normalViewPr>
  <p:slideViewPr>
    <p:cSldViewPr snapToGrid="0">
      <p:cViewPr varScale="1">
        <p:scale>
          <a:sx n="108" d="100"/>
          <a:sy n="108" d="100"/>
        </p:scale>
        <p:origin x="792" y="200"/>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95293-953B-4621-BB5E-21951DEDAF79}" type="datetimeFigureOut">
              <a:rPr lang="en-GB" smtClean="0"/>
              <a:t>14/10/2025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7713A-03B6-4295-9B90-E368ABD6273C}" type="slidenum">
              <a:rPr lang="en-GB" smtClean="0"/>
              <a:t>‹#›</a:t>
            </a:fld>
            <a:endParaRPr lang="en-GB"/>
          </a:p>
        </p:txBody>
      </p:sp>
    </p:spTree>
    <p:extLst>
      <p:ext uri="{BB962C8B-B14F-4D97-AF65-F5344CB8AC3E}">
        <p14:creationId xmlns:p14="http://schemas.microsoft.com/office/powerpoint/2010/main" val="226957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The University of Nottingham</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12DF5-C9B9-2341-B842-559F019B3163}" type="datetime1">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14/10/2025</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Your Department Name etc</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AF5A3-63BC-4A87-859D-8ED86BB4B4B5}"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885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describe each of these metrics in terms of a two-arm trial with allocation options A &amp; B, however this can be extended to multiarm trials</a:t>
            </a:r>
          </a:p>
        </p:txBody>
      </p:sp>
      <p:sp>
        <p:nvSpPr>
          <p:cNvPr id="4" name="Slide Number Placeholder 3"/>
          <p:cNvSpPr>
            <a:spLocks noGrp="1"/>
          </p:cNvSpPr>
          <p:nvPr>
            <p:ph type="sldNum" sz="quarter" idx="5"/>
          </p:nvPr>
        </p:nvSpPr>
        <p:spPr/>
        <p:txBody>
          <a:bodyPr/>
          <a:lstStyle/>
          <a:p>
            <a:fld id="{39F7713A-03B6-4295-9B90-E368ABD6273C}" type="slidenum">
              <a:rPr lang="en-GB" smtClean="0"/>
              <a:t>10</a:t>
            </a:fld>
            <a:endParaRPr lang="en-GB"/>
          </a:p>
        </p:txBody>
      </p:sp>
    </p:spTree>
    <p:extLst>
      <p:ext uri="{BB962C8B-B14F-4D97-AF65-F5344CB8AC3E}">
        <p14:creationId xmlns:p14="http://schemas.microsoft.com/office/powerpoint/2010/main" val="129955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Trials may be at risk of closing early, or an interim analysis may be planned that means balance is important throughout the sequence, not just at the end!</a:t>
            </a:r>
          </a:p>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11</a:t>
            </a:fld>
            <a:endParaRPr lang="en-GB"/>
          </a:p>
        </p:txBody>
      </p:sp>
    </p:spTree>
    <p:extLst>
      <p:ext uri="{BB962C8B-B14F-4D97-AF65-F5344CB8AC3E}">
        <p14:creationId xmlns:p14="http://schemas.microsoft.com/office/powerpoint/2010/main" val="254297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example for illustrative purposes assuming a trial of 12 participants.</a:t>
            </a:r>
          </a:p>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15</a:t>
            </a:fld>
            <a:endParaRPr lang="en-GB"/>
          </a:p>
        </p:txBody>
      </p:sp>
    </p:spTree>
    <p:extLst>
      <p:ext uri="{BB962C8B-B14F-4D97-AF65-F5344CB8AC3E}">
        <p14:creationId xmlns:p14="http://schemas.microsoft.com/office/powerpoint/2010/main" val="101193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18</a:t>
            </a:fld>
            <a:endParaRPr lang="en-GB"/>
          </a:p>
        </p:txBody>
      </p:sp>
    </p:spTree>
    <p:extLst>
      <p:ext uri="{BB962C8B-B14F-4D97-AF65-F5344CB8AC3E}">
        <p14:creationId xmlns:p14="http://schemas.microsoft.com/office/powerpoint/2010/main" val="308256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51F5-9C8C-FE25-730A-F11F6AE5C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C632E-9348-2601-B285-C0DAF317A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A7C94-3FAE-14D3-A94F-049E9D6F2F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Trials may be at risk of closing early, or an interim analysis may be planned that means balance is important throughout the sequence, not just at the end!</a:t>
            </a:r>
          </a:p>
          <a:p>
            <a:endParaRPr lang="en-GB" dirty="0"/>
          </a:p>
        </p:txBody>
      </p:sp>
      <p:sp>
        <p:nvSpPr>
          <p:cNvPr id="4" name="Slide Number Placeholder 3">
            <a:extLst>
              <a:ext uri="{FF2B5EF4-FFF2-40B4-BE49-F238E27FC236}">
                <a16:creationId xmlns:a16="http://schemas.microsoft.com/office/drawing/2014/main" id="{DECD5E23-38FC-98A6-0683-AF3C14A808AD}"/>
              </a:ext>
            </a:extLst>
          </p:cNvPr>
          <p:cNvSpPr>
            <a:spLocks noGrp="1"/>
          </p:cNvSpPr>
          <p:nvPr>
            <p:ph type="sldNum" sz="quarter" idx="5"/>
          </p:nvPr>
        </p:nvSpPr>
        <p:spPr/>
        <p:txBody>
          <a:bodyPr/>
          <a:lstStyle/>
          <a:p>
            <a:fld id="{39F7713A-03B6-4295-9B90-E368ABD6273C}" type="slidenum">
              <a:rPr lang="en-GB" smtClean="0"/>
              <a:t>19</a:t>
            </a:fld>
            <a:endParaRPr lang="en-GB"/>
          </a:p>
        </p:txBody>
      </p:sp>
    </p:spTree>
    <p:extLst>
      <p:ext uri="{BB962C8B-B14F-4D97-AF65-F5344CB8AC3E}">
        <p14:creationId xmlns:p14="http://schemas.microsoft.com/office/powerpoint/2010/main" val="52094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22</a:t>
            </a:fld>
            <a:endParaRPr lang="en-GB"/>
          </a:p>
        </p:txBody>
      </p:sp>
    </p:spTree>
    <p:extLst>
      <p:ext uri="{BB962C8B-B14F-4D97-AF65-F5344CB8AC3E}">
        <p14:creationId xmlns:p14="http://schemas.microsoft.com/office/powerpoint/2010/main" val="253633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3783-0332-4108-C141-4A3C8E8FF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973A-9FFD-D9FC-3BAE-498CD7E43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F8AD5-62BD-4ED3-0ED0-C88A645152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9B41C55-38DA-2443-539A-9EA3F67E13EF}"/>
              </a:ext>
            </a:extLst>
          </p:cNvPr>
          <p:cNvSpPr>
            <a:spLocks noGrp="1"/>
          </p:cNvSpPr>
          <p:nvPr>
            <p:ph type="sldNum" sz="quarter" idx="5"/>
          </p:nvPr>
        </p:nvSpPr>
        <p:spPr/>
        <p:txBody>
          <a:bodyPr/>
          <a:lstStyle/>
          <a:p>
            <a:fld id="{39F7713A-03B6-4295-9B90-E368ABD6273C}" type="slidenum">
              <a:rPr lang="en-GB" smtClean="0"/>
              <a:t>23</a:t>
            </a:fld>
            <a:endParaRPr lang="en-GB"/>
          </a:p>
        </p:txBody>
      </p:sp>
    </p:spTree>
    <p:extLst>
      <p:ext uri="{BB962C8B-B14F-4D97-AF65-F5344CB8AC3E}">
        <p14:creationId xmlns:p14="http://schemas.microsoft.com/office/powerpoint/2010/main" val="6508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24</a:t>
            </a:fld>
            <a:endParaRPr lang="en-GB"/>
          </a:p>
        </p:txBody>
      </p:sp>
    </p:spTree>
    <p:extLst>
      <p:ext uri="{BB962C8B-B14F-4D97-AF65-F5344CB8AC3E}">
        <p14:creationId xmlns:p14="http://schemas.microsoft.com/office/powerpoint/2010/main" val="391181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89084AD9-1202-424F-8F1E-1DE5EBE3F39C}" type="datetime1">
              <a:rPr lang="en-GB" smtClean="0"/>
              <a:t>14/10/2025</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2</a:t>
            </a:fld>
            <a:endParaRPr lang="en-GB"/>
          </a:p>
        </p:txBody>
      </p:sp>
    </p:spTree>
    <p:extLst>
      <p:ext uri="{BB962C8B-B14F-4D97-AF65-F5344CB8AC3E}">
        <p14:creationId xmlns:p14="http://schemas.microsoft.com/office/powerpoint/2010/main" val="358232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a:t>The University of Nottingham</a:t>
            </a:r>
          </a:p>
        </p:txBody>
      </p:sp>
      <p:sp>
        <p:nvSpPr>
          <p:cNvPr id="5" name="Date Placeholder 4"/>
          <p:cNvSpPr>
            <a:spLocks noGrp="1"/>
          </p:cNvSpPr>
          <p:nvPr>
            <p:ph type="dt" idx="11"/>
          </p:nvPr>
        </p:nvSpPr>
        <p:spPr/>
        <p:txBody>
          <a:bodyPr/>
          <a:lstStyle/>
          <a:p>
            <a:fld id="{89084AD9-1202-424F-8F1E-1DE5EBE3F39C}" type="datetime1">
              <a:rPr lang="en-GB" smtClean="0"/>
              <a:t>14/10/2025</a:t>
            </a:fld>
            <a:endParaRPr lang="en-GB"/>
          </a:p>
        </p:txBody>
      </p:sp>
      <p:sp>
        <p:nvSpPr>
          <p:cNvPr id="6" name="Footer Placeholder 5"/>
          <p:cNvSpPr>
            <a:spLocks noGrp="1"/>
          </p:cNvSpPr>
          <p:nvPr>
            <p:ph type="ftr" sz="quarter" idx="12"/>
          </p:nvPr>
        </p:nvSpPr>
        <p:spPr/>
        <p:txBody>
          <a:bodyPr/>
          <a:lstStyle/>
          <a:p>
            <a:r>
              <a:rPr lang="en-GB"/>
              <a:t>Your Department Name etc</a:t>
            </a:r>
          </a:p>
        </p:txBody>
      </p:sp>
      <p:sp>
        <p:nvSpPr>
          <p:cNvPr id="7" name="Slide Number Placeholder 6"/>
          <p:cNvSpPr>
            <a:spLocks noGrp="1"/>
          </p:cNvSpPr>
          <p:nvPr>
            <p:ph type="sldNum" sz="quarter" idx="13"/>
          </p:nvPr>
        </p:nvSpPr>
        <p:spPr/>
        <p:txBody>
          <a:bodyPr/>
          <a:lstStyle/>
          <a:p>
            <a:fld id="{754AF5A3-63BC-4A87-859D-8ED86BB4B4B5}" type="slidenum">
              <a:rPr lang="en-GB" smtClean="0"/>
              <a:t>3</a:t>
            </a:fld>
            <a:endParaRPr lang="en-GB"/>
          </a:p>
        </p:txBody>
      </p:sp>
    </p:spTree>
    <p:extLst>
      <p:ext uri="{BB962C8B-B14F-4D97-AF65-F5344CB8AC3E}">
        <p14:creationId xmlns:p14="http://schemas.microsoft.com/office/powerpoint/2010/main" val="92969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F7713A-03B6-4295-9B90-E368ABD6273C}" type="slidenum">
              <a:rPr lang="en-GB" smtClean="0"/>
              <a:t>4</a:t>
            </a:fld>
            <a:endParaRPr lang="en-GB"/>
          </a:p>
        </p:txBody>
      </p:sp>
    </p:spTree>
    <p:extLst>
      <p:ext uri="{BB962C8B-B14F-4D97-AF65-F5344CB8AC3E}">
        <p14:creationId xmlns:p14="http://schemas.microsoft.com/office/powerpoint/2010/main" val="329178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BF46-976C-3330-FBB7-7917D67DF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1EBAD-0546-5552-CF18-92B00347C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CA9AC-E982-5041-7AB4-A29E09A975E7}"/>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5119EC6D-7B36-6142-F44A-5D5AE9B7B2C5}"/>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University of Nottingham</a:t>
            </a:r>
          </a:p>
        </p:txBody>
      </p:sp>
      <p:sp>
        <p:nvSpPr>
          <p:cNvPr id="5" name="Date Placeholder 4">
            <a:extLst>
              <a:ext uri="{FF2B5EF4-FFF2-40B4-BE49-F238E27FC236}">
                <a16:creationId xmlns:a16="http://schemas.microsoft.com/office/drawing/2014/main" id="{69360BA1-AE19-14A7-1187-CDE9103D29AF}"/>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84AD9-1202-424F-8F1E-1DE5EBE3F39C}"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14/10/2025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5858750-0E3E-717A-217D-EFA2064437F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Your Department Name etc</a:t>
            </a:r>
          </a:p>
        </p:txBody>
      </p:sp>
      <p:sp>
        <p:nvSpPr>
          <p:cNvPr id="7" name="Slide Number Placeholder 6">
            <a:extLst>
              <a:ext uri="{FF2B5EF4-FFF2-40B4-BE49-F238E27FC236}">
                <a16:creationId xmlns:a16="http://schemas.microsoft.com/office/drawing/2014/main" id="{F2444559-F75C-EC52-12D6-FCA2A3856E9C}"/>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AF5A3-63BC-4A87-859D-8ED86BB4B4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06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F7E2-D330-06F6-66A3-B2D9F0711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47E8D-5B7B-5071-CEB5-6F79E6ABB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EA974-9448-1374-9B34-13ED266351FF}"/>
              </a:ext>
            </a:extLst>
          </p:cNvPr>
          <p:cNvSpPr>
            <a:spLocks noGrp="1"/>
          </p:cNvSpPr>
          <p:nvPr>
            <p:ph type="body" idx="1"/>
          </p:nvPr>
        </p:nvSpPr>
        <p:spPr/>
        <p:txBody>
          <a:bodyPr/>
          <a:lstStyle/>
          <a:p>
            <a:pPr>
              <a:lnSpc>
                <a:spcPct val="107000"/>
              </a:lnSpc>
              <a:spcAft>
                <a:spcPts val="800"/>
              </a:spcAft>
            </a:pPr>
            <a:r>
              <a:rPr lang="en-GB" dirty="0"/>
              <a:t>For 1:1 allocations 2 arms trial</a:t>
            </a:r>
          </a:p>
        </p:txBody>
      </p:sp>
      <p:sp>
        <p:nvSpPr>
          <p:cNvPr id="4" name="Slide Number Placeholder 3">
            <a:extLst>
              <a:ext uri="{FF2B5EF4-FFF2-40B4-BE49-F238E27FC236}">
                <a16:creationId xmlns:a16="http://schemas.microsoft.com/office/drawing/2014/main" id="{471320FF-376C-F637-8F36-4A4781B31C43}"/>
              </a:ext>
            </a:extLst>
          </p:cNvPr>
          <p:cNvSpPr>
            <a:spLocks noGrp="1"/>
          </p:cNvSpPr>
          <p:nvPr>
            <p:ph type="sldNum" sz="quarter" idx="5"/>
          </p:nvPr>
        </p:nvSpPr>
        <p:spPr/>
        <p:txBody>
          <a:bodyPr/>
          <a:lstStyle/>
          <a:p>
            <a:fld id="{39F7713A-03B6-4295-9B90-E368ABD6273C}" type="slidenum">
              <a:rPr lang="en-GB" smtClean="0"/>
              <a:t>6</a:t>
            </a:fld>
            <a:endParaRPr lang="en-GB"/>
          </a:p>
        </p:txBody>
      </p:sp>
    </p:spTree>
    <p:extLst>
      <p:ext uri="{BB962C8B-B14F-4D97-AF65-F5344CB8AC3E}">
        <p14:creationId xmlns:p14="http://schemas.microsoft.com/office/powerpoint/2010/main" val="318976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9E43-4E20-FB6D-148A-57CD8ABE5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5AB20-C8E0-C4F8-8554-7550833D9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F9110-0701-5BC5-7947-FFF257A32A95}"/>
              </a:ext>
            </a:extLst>
          </p:cNvPr>
          <p:cNvSpPr>
            <a:spLocks noGrp="1"/>
          </p:cNvSpPr>
          <p:nvPr>
            <p:ph type="body" idx="1"/>
          </p:nvPr>
        </p:nvSpPr>
        <p:spPr/>
        <p:txBody>
          <a:bodyPr/>
          <a:lstStyle/>
          <a:p>
            <a:pPr>
              <a:lnSpc>
                <a:spcPct val="107000"/>
              </a:lnSpc>
              <a:spcAft>
                <a:spcPts val="800"/>
              </a:spcAft>
            </a:pPr>
            <a:endParaRPr lang="en-GB" dirty="0"/>
          </a:p>
        </p:txBody>
      </p:sp>
      <p:sp>
        <p:nvSpPr>
          <p:cNvPr id="4" name="Slide Number Placeholder 3">
            <a:extLst>
              <a:ext uri="{FF2B5EF4-FFF2-40B4-BE49-F238E27FC236}">
                <a16:creationId xmlns:a16="http://schemas.microsoft.com/office/drawing/2014/main" id="{1022DB8D-71DC-2C15-6E3F-B8499FEC853B}"/>
              </a:ext>
            </a:extLst>
          </p:cNvPr>
          <p:cNvSpPr>
            <a:spLocks noGrp="1"/>
          </p:cNvSpPr>
          <p:nvPr>
            <p:ph type="sldNum" sz="quarter" idx="5"/>
          </p:nvPr>
        </p:nvSpPr>
        <p:spPr/>
        <p:txBody>
          <a:bodyPr/>
          <a:lstStyle/>
          <a:p>
            <a:fld id="{39F7713A-03B6-4295-9B90-E368ABD6273C}" type="slidenum">
              <a:rPr lang="en-GB" smtClean="0"/>
              <a:t>7</a:t>
            </a:fld>
            <a:endParaRPr lang="en-GB"/>
          </a:p>
        </p:txBody>
      </p:sp>
    </p:spTree>
    <p:extLst>
      <p:ext uri="{BB962C8B-B14F-4D97-AF65-F5344CB8AC3E}">
        <p14:creationId xmlns:p14="http://schemas.microsoft.com/office/powerpoint/2010/main" val="278209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Now, I just want to take some time to go through four methods of randomisation that I will be discussing in this presentation.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For simplicity, each of these examples look at a two arm trial with an equal allocation to each treatment.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Let's start with simple randomisation. Considered the original randomisation method, this works essentially on the flip of a coin. This means for each allocation, the chance of receiving each treatment is 50/50.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is entirely unpredictable as we cannot guess with any accuracy the results of a coin flip, but does have the draw back that by chance groups could end up being uneven. If you flip a coin 20 times, it is entirely possible you will get 19 heads and there is no guarantee that characteristics will be even between groups. This is the extreme however and the method is fairly safe for large sample sizes.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Block stratification aims to tackle the issue of uneven groups by ensuring that throughout a randomisation sequence there are an even number of allocations to each group, essentially dealing with the issue of potential chronological bias. Chronological bias can occur when there are difference in the effect of a treatment over the trials life – for example a change to standard care, that means we need this balance throughout the trial not just at the end.</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 am going to use the example here of a block size of four, but this can be done for other number of block sizes, and even differing numbers of block sizes.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 first, the number of blocks has to be a multiple of the number of treatments. So for a block of 4, two will be allocated to A and two to B. We find all of the different orders we can have two allocations to each treatment which in this case is 6 as shown on the slide here. Now, thinking about simple randomisation, if we roll a dice, each dice roll will give us the next 4 allocations in the sequence. So if we roll a dice and get a 2, the first allocation will be A, then B then A then finally B, then for the fifth allocation we will reroll the dice.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Some of you may have noticed that this sequence is also more predictable, as we will always know what the fourth allocation is going to be. In practice, issues like this can be mitigated by not telling recruiters how many blocks are used, and in addition to this commonly using different sizes of blocks in the same randomisation, so here we might use sizes of 4, 6 and 8. However this still doesn’t account for confounding from characteristics.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7713A-03B6-4295-9B90-E368ABD627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8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is where stratification comes in. The aim of stratified randomisation is to get this balance of characteristics between groups. Imagine two characteristics we expect to be related to the outcome and intervention, age and sex. If we look at this two-by-two grid here, we can see that each of the cells of this grid represent a specific set of characteristics for the participant and each will have its own allocation list as below, so if our next allocation is a male under 50, they would be allocated to the next allocation in list A, which in this case is a 1.</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list for each strata could be generated using simple randomisation, but often block randomisation is used to allow both balanced characteristics and sizes of groups.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final method I will talk about, but by no means the final method that exists is minimisation. Now the idea of this is that the next allocation will directly depend on all of the previous allocations, </a:t>
            </a:r>
            <a:r>
              <a:rPr lang="en-GB" sz="1800" err="1">
                <a:effectLst/>
                <a:latin typeface="Calibri" panose="020F0502020204030204" pitchFamily="34" charset="0"/>
                <a:ea typeface="Calibri" panose="020F0502020204030204" pitchFamily="34" charset="0"/>
                <a:cs typeface="Times New Roman" panose="02020603050405020304" pitchFamily="18" charset="0"/>
              </a:rPr>
              <a:t>wrt</a:t>
            </a:r>
            <a:r>
              <a:rPr lang="en-GB" sz="1800">
                <a:effectLst/>
                <a:latin typeface="Calibri" panose="020F0502020204030204" pitchFamily="34" charset="0"/>
                <a:ea typeface="Calibri" panose="020F0502020204030204" pitchFamily="34" charset="0"/>
                <a:cs typeface="Times New Roman" panose="02020603050405020304" pitchFamily="18" charset="0"/>
              </a:rPr>
              <a:t> these important characteristics. So here we have the same two variables sex and age, but this time each cell of our grid is telling us how many have a unique characteristic. So for stratification, where the total of these cells will give us the whole sample, here the total of these 4 cells A B E and F will equal the sample size and then C D G H will also equal the sample size.</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 again, if our next allocation will be a male under 50, we take the totals of each of these. For treatment 1 we have A males and C under 50, for group 2 we have E males and G under 50.</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So we calculate these total and all we are going to do is put this participant in the group where this total is smallest.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Now some of you may have noticed that if someone was to keep track they may be able to work out where each participant will go, it is because of this that we add a random element, usually 20% meaning 80% of the time the allocation will “minimise” this total, the other 20% it will randomly allocate to the other treatment.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7713A-03B6-4295-9B90-E368ABD627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723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ottingham.ac.uk/imagebank"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ottingham.ac.uk/imagebank"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nottingham.ac.uk/imagebank" TargetMode="External"/><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hyperlink" Target="http://www.nottingham.ac.uk/imagebank"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7FB5A-28C0-E64E-9FEF-7D9F37C42C4A}"/>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cover slide options.</a:t>
            </a:r>
          </a:p>
        </p:txBody>
      </p:sp>
      <p:sp>
        <p:nvSpPr>
          <p:cNvPr id="10" name="Arc 9">
            <a:extLst>
              <a:ext uri="{FF2B5EF4-FFF2-40B4-BE49-F238E27FC236}">
                <a16:creationId xmlns:a16="http://schemas.microsoft.com/office/drawing/2014/main" id="{4CE4322B-60FD-4247-98CC-5B3D3101F0D7}"/>
              </a:ext>
              <a:ext uri="{C183D7F6-B498-43B3-948B-1728B52AA6E4}">
                <adec:decorative xmlns:adec="http://schemas.microsoft.com/office/drawing/2017/decorative" val="1"/>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88CE00DA-F948-9449-B3A1-D7A1FAA0F09F}"/>
              </a:ext>
              <a:ext uri="{C183D7F6-B498-43B3-948B-1728B52AA6E4}">
                <adec:decorative xmlns:adec="http://schemas.microsoft.com/office/drawing/2017/decorative" val="1"/>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Add a partner logo</a:t>
            </a:r>
            <a:br>
              <a:rPr lang="en-US" sz="1600">
                <a:solidFill>
                  <a:schemeClr val="tx2"/>
                </a:solidFill>
              </a:rPr>
            </a:br>
            <a:r>
              <a:rPr lang="en-US" sz="1600">
                <a:solidFill>
                  <a:schemeClr val="tx2"/>
                </a:solidFill>
              </a:rPr>
              <a:t>here if required</a:t>
            </a:r>
          </a:p>
        </p:txBody>
      </p:sp>
      <p:sp>
        <p:nvSpPr>
          <p:cNvPr id="4" name="Text Placeholder 3" descr="Logo box">
            <a:extLst>
              <a:ext uri="{FF2B5EF4-FFF2-40B4-BE49-F238E27FC236}">
                <a16:creationId xmlns:a16="http://schemas.microsoft.com/office/drawing/2014/main" id="{0882309C-2C73-D748-AA1B-AB05B98A64B0}"/>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a:t> </a:t>
            </a:r>
            <a:endParaRPr lang="en-US"/>
          </a:p>
        </p:txBody>
      </p:sp>
      <p:sp>
        <p:nvSpPr>
          <p:cNvPr id="7" name="Subtitle 2">
            <a:extLst>
              <a:ext uri="{FF2B5EF4-FFF2-40B4-BE49-F238E27FC236}">
                <a16:creationId xmlns:a16="http://schemas.microsoft.com/office/drawing/2014/main" id="{A158B21E-1070-014B-B9DF-CC6AE4E330F3}"/>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2" name="Title 1"/>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11" name="Picture 10" descr="University of Nottingham logo">
            <a:extLst>
              <a:ext uri="{FF2B5EF4-FFF2-40B4-BE49-F238E27FC236}">
                <a16:creationId xmlns:a16="http://schemas.microsoft.com/office/drawing/2014/main" id="{78857659-1700-314E-B00F-79040D7445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258776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
    <p:bg>
      <p:bgPr>
        <a:solidFill>
          <a:schemeClr val="accent5">
            <a:alpha val="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2" name="Footer Placeholder 3">
            <a:extLst>
              <a:ext uri="{FF2B5EF4-FFF2-40B4-BE49-F238E27FC236}">
                <a16:creationId xmlns:a16="http://schemas.microsoft.com/office/drawing/2014/main" id="{E7AF8C98-EFFB-8444-A615-B4920C89686E}"/>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3" name="Text Placeholder 6">
            <a:extLst>
              <a:ext uri="{FF2B5EF4-FFF2-40B4-BE49-F238E27FC236}">
                <a16:creationId xmlns:a16="http://schemas.microsoft.com/office/drawing/2014/main" id="{D05096E2-BE7E-2745-BEDA-2FE7CA4B2C92}"/>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1" name="Date Placeholder 2">
            <a:extLst>
              <a:ext uri="{FF2B5EF4-FFF2-40B4-BE49-F238E27FC236}">
                <a16:creationId xmlns:a16="http://schemas.microsoft.com/office/drawing/2014/main" id="{27851B81-1328-7543-96B8-61F01F01B73D}"/>
              </a:ext>
            </a:extLst>
          </p:cNvPr>
          <p:cNvSpPr>
            <a:spLocks noGrp="1"/>
          </p:cNvSpPr>
          <p:nvPr>
            <p:ph type="dt" sz="half" idx="10"/>
          </p:nvPr>
        </p:nvSpPr>
        <p:spPr>
          <a:xfrm>
            <a:off x="479375" y="6356350"/>
            <a:ext cx="1613716" cy="365125"/>
          </a:xfrm>
          <a:prstGeom prst="rect">
            <a:avLst/>
          </a:prstGeom>
        </p:spPr>
        <p:txBody>
          <a:bodyPr/>
          <a:lstStyle/>
          <a:p>
            <a:fld id="{EB6B105C-76FB-6446-8508-90DC52B2563F}" type="datetime4">
              <a:rPr lang="en-GB" smtClean="0"/>
              <a:t>14 October 2025</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62587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18" name="Slide Number Placeholder 4">
            <a:extLst>
              <a:ext uri="{FF2B5EF4-FFF2-40B4-BE49-F238E27FC236}">
                <a16:creationId xmlns:a16="http://schemas.microsoft.com/office/drawing/2014/main" id="{B5E9271B-0820-354A-93EC-EB864320114A}"/>
              </a:ext>
            </a:extLst>
          </p:cNvPr>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6" name="Footer Placeholder 3">
            <a:extLst>
              <a:ext uri="{FF2B5EF4-FFF2-40B4-BE49-F238E27FC236}">
                <a16:creationId xmlns:a16="http://schemas.microsoft.com/office/drawing/2014/main" id="{C1CD28ED-14F1-B44C-B470-1D224D8D5F78}"/>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9" name="Text Placeholder 6">
            <a:extLst>
              <a:ext uri="{FF2B5EF4-FFF2-40B4-BE49-F238E27FC236}">
                <a16:creationId xmlns:a16="http://schemas.microsoft.com/office/drawing/2014/main" id="{87F950BD-F6BF-E946-BF59-9996741B7042}"/>
              </a:ext>
            </a:extLst>
          </p:cNvPr>
          <p:cNvSpPr>
            <a:spLocks noGrp="1"/>
          </p:cNvSpPr>
          <p:nvPr>
            <p:ph type="body" sz="quarter" idx="19"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5" name="Date Placeholder 2">
            <a:extLst>
              <a:ext uri="{FF2B5EF4-FFF2-40B4-BE49-F238E27FC236}">
                <a16:creationId xmlns:a16="http://schemas.microsoft.com/office/drawing/2014/main" id="{7729FF4B-AE88-DA4F-A14E-D6CE4E633DA6}"/>
              </a:ext>
            </a:extLst>
          </p:cNvPr>
          <p:cNvSpPr>
            <a:spLocks noGrp="1"/>
          </p:cNvSpPr>
          <p:nvPr>
            <p:ph type="dt" sz="half" idx="10"/>
          </p:nvPr>
        </p:nvSpPr>
        <p:spPr>
          <a:xfrm>
            <a:off x="479375" y="6356350"/>
            <a:ext cx="1613716" cy="365125"/>
          </a:xfrm>
          <a:prstGeom prst="rect">
            <a:avLst/>
          </a:prstGeom>
        </p:spPr>
        <p:txBody>
          <a:bodyPr/>
          <a:lstStyle/>
          <a:p>
            <a:fld id="{361B633D-F53A-DF46-B7A3-AA9C020E1C26}" type="datetime4">
              <a:rPr lang="en-GB" smtClean="0"/>
              <a:t>14 October 2025</a:t>
            </a:fld>
            <a:endParaRPr lang="en-GB"/>
          </a:p>
        </p:txBody>
      </p:sp>
      <p:sp>
        <p:nvSpPr>
          <p:cNvPr id="17" name="Content Placeholder 6">
            <a:extLst>
              <a:ext uri="{FF2B5EF4-FFF2-40B4-BE49-F238E27FC236}">
                <a16:creationId xmlns:a16="http://schemas.microsoft.com/office/drawing/2014/main" id="{1497BF54-DDDF-9C43-996F-4B56CDE6B03C}"/>
              </a:ext>
            </a:extLst>
          </p:cNvPr>
          <p:cNvSpPr>
            <a:spLocks noGrp="1"/>
          </p:cNvSpPr>
          <p:nvPr>
            <p:ph sz="quarter" idx="18" hasCustomPrompt="1"/>
          </p:nvPr>
        </p:nvSpPr>
        <p:spPr>
          <a:xfrm>
            <a:off x="6539555"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1811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ersed Content Slide">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5" name="Footer Placeholder 3">
            <a:extLst>
              <a:ext uri="{FF2B5EF4-FFF2-40B4-BE49-F238E27FC236}">
                <a16:creationId xmlns:a16="http://schemas.microsoft.com/office/drawing/2014/main" id="{C55CF14C-1036-8240-A4D6-88C76B53C8B7}"/>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 world beyond ordinary</a:t>
            </a:r>
          </a:p>
        </p:txBody>
      </p:sp>
      <p:sp>
        <p:nvSpPr>
          <p:cNvPr id="16" name="Text Placeholder 6">
            <a:extLst>
              <a:ext uri="{FF2B5EF4-FFF2-40B4-BE49-F238E27FC236}">
                <a16:creationId xmlns:a16="http://schemas.microsoft.com/office/drawing/2014/main" id="{8B57574F-AFAA-7C43-8707-E5A503FC4EF4}"/>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4" name="Date Placeholder 2">
            <a:extLst>
              <a:ext uri="{FF2B5EF4-FFF2-40B4-BE49-F238E27FC236}">
                <a16:creationId xmlns:a16="http://schemas.microsoft.com/office/drawing/2014/main" id="{43D5D473-8F2B-CC49-956D-E22C182015FD}"/>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fld id="{0FEA7E4B-20F2-AD4A-AA88-B267177618E1}" type="datetime4">
              <a:rPr lang="en-GB" smtClean="0"/>
              <a:t>14 October 2025</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0300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4" name="Footer Placeholder 3">
            <a:extLst>
              <a:ext uri="{FF2B5EF4-FFF2-40B4-BE49-F238E27FC236}">
                <a16:creationId xmlns:a16="http://schemas.microsoft.com/office/drawing/2014/main" id="{26250FB6-DFDE-CC4E-BD54-E44B31D1F605}"/>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 world beyond ordinary</a:t>
            </a:r>
          </a:p>
        </p:txBody>
      </p:sp>
      <p:sp>
        <p:nvSpPr>
          <p:cNvPr id="15" name="Text Placeholder 6">
            <a:extLst>
              <a:ext uri="{FF2B5EF4-FFF2-40B4-BE49-F238E27FC236}">
                <a16:creationId xmlns:a16="http://schemas.microsoft.com/office/drawing/2014/main" id="{FE546460-2F3C-B743-ACBE-47CE198D335B}"/>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3" name="Date Placeholder 2">
            <a:extLst>
              <a:ext uri="{FF2B5EF4-FFF2-40B4-BE49-F238E27FC236}">
                <a16:creationId xmlns:a16="http://schemas.microsoft.com/office/drawing/2014/main" id="{F0E20FF6-087C-254D-B377-87B46F300B23}"/>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fld id="{28A0478A-3390-994A-B75D-C00BEC5E9EE7}" type="datetime4">
              <a:rPr lang="en-GB" smtClean="0"/>
              <a:t>14 October 2025</a:t>
            </a:fld>
            <a:endParaRPr lang="en-GB"/>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6150624" cy="1944467"/>
          </a:xfrm>
          <a:prstGeom prst="rect">
            <a:avLst/>
          </a:prstGeom>
        </p:spPr>
        <p:txBody>
          <a:bodyPr>
            <a:noAutofit/>
          </a:bodyPr>
          <a:lstStyle>
            <a:lvl1pPr marL="0" indent="0">
              <a:buNone/>
              <a:defRPr sz="4000" b="0">
                <a:solidFill>
                  <a:schemeClr val="bg1"/>
                </a:solidFill>
                <a:latin typeface="Georgia" panose="02040502050405020303" pitchFamily="18" charset="0"/>
              </a:defRPr>
            </a:lvl1pPr>
            <a:lvl2pPr>
              <a:defRPr sz="1400"/>
            </a:lvl2pPr>
            <a:lvl3pPr>
              <a:defRPr sz="1400"/>
            </a:lvl3pPr>
            <a:lvl4pPr>
              <a:defRPr sz="1400"/>
            </a:lvl4pPr>
            <a:lvl5pPr>
              <a:defRPr sz="1400"/>
            </a:lvl5pPr>
          </a:lstStyle>
          <a:p>
            <a:pPr lvl="0"/>
            <a:r>
              <a:rPr lang="en-US"/>
              <a:t>Quote text goes here – Georgia 40pt</a:t>
            </a: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2082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lock 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97768A-E936-2047-B272-A71830C2F46A}"/>
              </a:ext>
              <a:ext uri="{C183D7F6-B498-43B3-948B-1728B52AA6E4}">
                <adec:decorative xmlns:adec="http://schemas.microsoft.com/office/drawing/2017/decorative" val="1"/>
              </a:ext>
            </a:extLst>
          </p:cNvPr>
          <p:cNvSpPr/>
          <p:nvPr userDrawn="1"/>
        </p:nvSpPr>
        <p:spPr>
          <a:xfrm>
            <a:off x="6096000" y="1029589"/>
            <a:ext cx="6096000" cy="5828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305C388A-4F4A-D046-A14C-1966CD505AF0}"/>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8" name="Text Placeholder 6">
            <a:extLst>
              <a:ext uri="{FF2B5EF4-FFF2-40B4-BE49-F238E27FC236}">
                <a16:creationId xmlns:a16="http://schemas.microsoft.com/office/drawing/2014/main" id="{01B3FD81-10DD-0342-9AA1-E2491DE80161}"/>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2A486383-7D66-0D46-B7B2-852429AEEE8A}"/>
              </a:ext>
            </a:extLst>
          </p:cNvPr>
          <p:cNvSpPr>
            <a:spLocks noGrp="1"/>
          </p:cNvSpPr>
          <p:nvPr>
            <p:ph type="dt" sz="half" idx="10"/>
          </p:nvPr>
        </p:nvSpPr>
        <p:spPr>
          <a:xfrm>
            <a:off x="479375" y="6356350"/>
            <a:ext cx="1613716" cy="365125"/>
          </a:xfrm>
          <a:prstGeom prst="rect">
            <a:avLst/>
          </a:prstGeom>
        </p:spPr>
        <p:txBody>
          <a:bodyPr/>
          <a:lstStyle/>
          <a:p>
            <a:fld id="{6816F6CC-5251-0541-8390-479306E30AAE}" type="datetime4">
              <a:rPr lang="en-GB" smtClean="0"/>
              <a:t>14 October 2025</a:t>
            </a:fld>
            <a:endParaRPr lang="en-GB"/>
          </a:p>
        </p:txBody>
      </p:sp>
      <p:sp>
        <p:nvSpPr>
          <p:cNvPr id="13" name="Content Placeholder 6">
            <a:extLst>
              <a:ext uri="{FF2B5EF4-FFF2-40B4-BE49-F238E27FC236}">
                <a16:creationId xmlns:a16="http://schemas.microsoft.com/office/drawing/2014/main" id="{FE17E21C-B85B-934A-BF9C-B51FD202E06D}"/>
              </a:ext>
            </a:extLst>
          </p:cNvPr>
          <p:cNvSpPr>
            <a:spLocks noGrp="1"/>
          </p:cNvSpPr>
          <p:nvPr>
            <p:ph sz="quarter" idx="16" hasCustomPrompt="1"/>
          </p:nvPr>
        </p:nvSpPr>
        <p:spPr>
          <a:xfrm>
            <a:off x="6539555" y="2133603"/>
            <a:ext cx="5197519" cy="3746498"/>
          </a:xfrm>
          <a:prstGeom prst="rect">
            <a:avLst/>
          </a:prstGeom>
        </p:spPr>
        <p:txBody>
          <a:bodyPr/>
          <a:lstStyle>
            <a:lvl1pPr>
              <a:buClr>
                <a:schemeClr val="bg1"/>
              </a:buClr>
              <a:defRPr lang="en-GB" sz="2800" smtClean="0">
                <a:solidFill>
                  <a:schemeClr val="bg1"/>
                </a:solidFill>
                <a:effectLst/>
              </a:defRPr>
            </a:lvl1pPr>
            <a:lvl2pPr>
              <a:buClr>
                <a:schemeClr val="bg1"/>
              </a:buClr>
              <a:defRPr sz="2800">
                <a:solidFill>
                  <a:schemeClr val="bg1"/>
                </a:solidFill>
              </a:defRPr>
            </a:lvl2pPr>
            <a:lvl3pPr>
              <a:buClr>
                <a:schemeClr val="bg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42237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Fact &amp; Figures Slide 1">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this slide to showcase key facts and figures by editing the text in these boxes. Options with less boxes are also available in under the ’Layouts’ button.</a:t>
            </a:r>
          </a:p>
        </p:txBody>
      </p:sp>
      <p:sp>
        <p:nvSpPr>
          <p:cNvPr id="29" name="Text Placeholder 3">
            <a:extLst>
              <a:ext uri="{FF2B5EF4-FFF2-40B4-BE49-F238E27FC236}">
                <a16:creationId xmlns:a16="http://schemas.microsoft.com/office/drawing/2014/main" id="{3E8FE9F4-4522-2A4A-9C2C-E14E46615C79}"/>
              </a:ext>
              <a:ext uri="{C183D7F6-B498-43B3-948B-1728B52AA6E4}">
                <adec:decorative xmlns:adec="http://schemas.microsoft.com/office/drawing/2017/decorative" val="1"/>
              </a:ext>
            </a:extLst>
          </p:cNvPr>
          <p:cNvSpPr>
            <a:spLocks noGrp="1"/>
          </p:cNvSpPr>
          <p:nvPr>
            <p:ph type="body" sz="quarter" idx="26" hasCustomPrompt="1"/>
          </p:nvPr>
        </p:nvSpPr>
        <p:spPr>
          <a:xfrm>
            <a:off x="6102114" y="3806825"/>
            <a:ext cx="3041886" cy="3051175"/>
          </a:xfrm>
          <a:prstGeom prst="rect">
            <a:avLst/>
          </a:prstGeom>
          <a:solidFill>
            <a:schemeClr val="accent5"/>
          </a:solidFill>
        </p:spPr>
        <p:txBody>
          <a:bodyPr/>
          <a:lstStyle>
            <a:lvl1pPr marL="0" indent="0">
              <a:buNone/>
              <a:defRPr/>
            </a:lvl1pPr>
          </a:lstStyle>
          <a:p>
            <a:pPr lvl="0"/>
            <a:r>
              <a:rPr lang="en-US"/>
              <a:t> </a:t>
            </a:r>
          </a:p>
        </p:txBody>
      </p:sp>
      <p:sp>
        <p:nvSpPr>
          <p:cNvPr id="24" name="Text Placeholder 3">
            <a:extLst>
              <a:ext uri="{FF2B5EF4-FFF2-40B4-BE49-F238E27FC236}">
                <a16:creationId xmlns:a16="http://schemas.microsoft.com/office/drawing/2014/main" id="{EB8BEFA4-C2B9-BD42-A0A5-04F3692367BB}"/>
              </a:ext>
              <a:ext uri="{C183D7F6-B498-43B3-948B-1728B52AA6E4}">
                <adec:decorative xmlns:adec="http://schemas.microsoft.com/office/drawing/2017/decorative" val="1"/>
              </a:ext>
            </a:extLst>
          </p:cNvPr>
          <p:cNvSpPr>
            <a:spLocks noGrp="1"/>
          </p:cNvSpPr>
          <p:nvPr>
            <p:ph type="body" sz="quarter" idx="24" hasCustomPrompt="1"/>
          </p:nvPr>
        </p:nvSpPr>
        <p:spPr>
          <a:xfrm>
            <a:off x="9153231" y="3806825"/>
            <a:ext cx="3041886" cy="3051175"/>
          </a:xfrm>
          <a:prstGeom prst="rect">
            <a:avLst/>
          </a:prstGeom>
          <a:solidFill>
            <a:schemeClr val="accent3"/>
          </a:solidFill>
        </p:spPr>
        <p:txBody>
          <a:bodyPr/>
          <a:lstStyle>
            <a:lvl1pPr marL="0" indent="0">
              <a:buNone/>
              <a:defRPr/>
            </a:lvl1pPr>
          </a:lstStyle>
          <a:p>
            <a:pPr lvl="0"/>
            <a:r>
              <a:rPr lang="en-US"/>
              <a:t> </a:t>
            </a:r>
          </a:p>
        </p:txBody>
      </p:sp>
      <p:sp>
        <p:nvSpPr>
          <p:cNvPr id="25" name="Text Placeholder 3">
            <a:extLst>
              <a:ext uri="{FF2B5EF4-FFF2-40B4-BE49-F238E27FC236}">
                <a16:creationId xmlns:a16="http://schemas.microsoft.com/office/drawing/2014/main" id="{38429D8B-070F-B34C-94B7-DEF1C90FAA04}"/>
              </a:ext>
              <a:ext uri="{C183D7F6-B498-43B3-948B-1728B52AA6E4}">
                <adec:decorative xmlns:adec="http://schemas.microsoft.com/office/drawing/2017/decorative" val="1"/>
              </a:ext>
            </a:extLst>
          </p:cNvPr>
          <p:cNvSpPr>
            <a:spLocks noGrp="1"/>
          </p:cNvSpPr>
          <p:nvPr>
            <p:ph type="body" sz="quarter" idx="25"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a:t> </a:t>
            </a:r>
          </a:p>
        </p:txBody>
      </p:sp>
      <p:sp>
        <p:nvSpPr>
          <p:cNvPr id="35" name="Footer Placeholder 3">
            <a:extLst>
              <a:ext uri="{FF2B5EF4-FFF2-40B4-BE49-F238E27FC236}">
                <a16:creationId xmlns:a16="http://schemas.microsoft.com/office/drawing/2014/main" id="{BEACFBAF-3C16-9442-B6F6-4613A5BB53E4}"/>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36" name="Text Placeholder 6">
            <a:extLst>
              <a:ext uri="{FF2B5EF4-FFF2-40B4-BE49-F238E27FC236}">
                <a16:creationId xmlns:a16="http://schemas.microsoft.com/office/drawing/2014/main" id="{E8A77961-1C22-C74B-9FA8-22E6A417D980}"/>
              </a:ext>
            </a:extLst>
          </p:cNvPr>
          <p:cNvSpPr>
            <a:spLocks noGrp="1"/>
          </p:cNvSpPr>
          <p:nvPr>
            <p:ph type="body" sz="quarter" idx="27"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34" name="Date Placeholder 2">
            <a:extLst>
              <a:ext uri="{FF2B5EF4-FFF2-40B4-BE49-F238E27FC236}">
                <a16:creationId xmlns:a16="http://schemas.microsoft.com/office/drawing/2014/main" id="{2987AD34-27BC-A940-9D49-9B42BCBEFDB6}"/>
              </a:ext>
            </a:extLst>
          </p:cNvPr>
          <p:cNvSpPr>
            <a:spLocks noGrp="1"/>
          </p:cNvSpPr>
          <p:nvPr>
            <p:ph type="dt" sz="half" idx="10"/>
          </p:nvPr>
        </p:nvSpPr>
        <p:spPr>
          <a:xfrm>
            <a:off x="479375" y="6356350"/>
            <a:ext cx="1613716" cy="365125"/>
          </a:xfrm>
          <a:prstGeom prst="rect">
            <a:avLst/>
          </a:prstGeom>
        </p:spPr>
        <p:txBody>
          <a:bodyPr/>
          <a:lstStyle/>
          <a:p>
            <a:fld id="{5739A408-2656-6D4F-9F72-5B4B82F189D4}" type="datetime4">
              <a:rPr lang="en-GB" smtClean="0"/>
              <a:t>14 October 2025</a:t>
            </a:fld>
            <a:endParaRPr lang="en-GB"/>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33" name="Text Placeholder 25">
            <a:extLst>
              <a:ext uri="{FF2B5EF4-FFF2-40B4-BE49-F238E27FC236}">
                <a16:creationId xmlns:a16="http://schemas.microsoft.com/office/drawing/2014/main" id="{47168AAF-B20D-5A42-B75B-7723535923C5}"/>
              </a:ext>
            </a:extLst>
          </p:cNvPr>
          <p:cNvSpPr>
            <a:spLocks noGrp="1"/>
          </p:cNvSpPr>
          <p:nvPr>
            <p:ph type="body" sz="quarter" idx="22" hasCustomPrompt="1"/>
          </p:nvPr>
        </p:nvSpPr>
        <p:spPr>
          <a:xfrm>
            <a:off x="9313082" y="5799705"/>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Dolor sit </a:t>
            </a:r>
            <a:r>
              <a:rPr lang="en-US" err="1"/>
              <a:t>amet</a:t>
            </a:r>
            <a:endParaRPr lang="en-US"/>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9312665" y="4521347"/>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a:t>£2m</a:t>
            </a:r>
          </a:p>
        </p:txBody>
      </p:sp>
      <p:sp>
        <p:nvSpPr>
          <p:cNvPr id="26" name="Text Placeholder 25">
            <a:extLst>
              <a:ext uri="{FF2B5EF4-FFF2-40B4-BE49-F238E27FC236}">
                <a16:creationId xmlns:a16="http://schemas.microsoft.com/office/drawing/2014/main" id="{2269F27E-1C0A-A446-B7C7-C4A5F893663E}"/>
              </a:ext>
            </a:extLst>
          </p:cNvPr>
          <p:cNvSpPr>
            <a:spLocks noGrp="1"/>
          </p:cNvSpPr>
          <p:nvPr>
            <p:ph type="body" sz="quarter" idx="19" hasCustomPrompt="1"/>
          </p:nvPr>
        </p:nvSpPr>
        <p:spPr>
          <a:xfrm>
            <a:off x="6316663" y="5308600"/>
            <a:ext cx="2616200" cy="867930"/>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23" name="Text Placeholder 14">
            <a:extLst>
              <a:ext uri="{FF2B5EF4-FFF2-40B4-BE49-F238E27FC236}">
                <a16:creationId xmlns:a16="http://schemas.microsoft.com/office/drawing/2014/main" id="{45F9D20A-60A4-B749-9837-8CF6B9AF3549}"/>
              </a:ext>
            </a:extLst>
          </p:cNvPr>
          <p:cNvSpPr>
            <a:spLocks noGrp="1"/>
          </p:cNvSpPr>
          <p:nvPr>
            <p:ph type="body" sz="quarter" idx="18" hasCustomPrompt="1"/>
          </p:nvPr>
        </p:nvSpPr>
        <p:spPr>
          <a:xfrm>
            <a:off x="6316246" y="3997876"/>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a:t>75%</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6321909" y="3053645"/>
            <a:ext cx="5611786" cy="480131"/>
          </a:xfrm>
          <a:prstGeom prst="rect">
            <a:avLst/>
          </a:prstGeom>
        </p:spPr>
        <p:txBody>
          <a:bodyPr wrap="square">
            <a:spAutoFit/>
          </a:bodyPr>
          <a:lstStyle>
            <a:lvl1pPr marL="0" indent="0">
              <a:buNone/>
              <a:defRPr sz="2800" b="0">
                <a:solidFill>
                  <a:schemeClr val="tx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a:t>1 in 5</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4019631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Fact &amp; Figures Slide 2">
    <p:bg>
      <p:bgPr>
        <a:solidFill>
          <a:schemeClr val="accent5">
            <a:alpha val="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53018E-1432-7544-BE78-20661EEA3DF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this slide to showcase key facts and figures by editing the text in these boxes. Options with more boxes are also available in under the ’Layouts’ button.</a:t>
            </a:r>
          </a:p>
        </p:txBody>
      </p:sp>
      <p:sp>
        <p:nvSpPr>
          <p:cNvPr id="23" name="Text Placeholder 3">
            <a:extLst>
              <a:ext uri="{FF2B5EF4-FFF2-40B4-BE49-F238E27FC236}">
                <a16:creationId xmlns:a16="http://schemas.microsoft.com/office/drawing/2014/main" id="{D944C8EB-D3E3-3B4F-9FC5-E6B185D2F57B}"/>
              </a:ext>
              <a:ext uri="{C183D7F6-B498-43B3-948B-1728B52AA6E4}">
                <adec:decorative xmlns:adec="http://schemas.microsoft.com/office/drawing/2017/decorative" val="1"/>
              </a:ext>
            </a:extLst>
          </p:cNvPr>
          <p:cNvSpPr>
            <a:spLocks noGrp="1"/>
          </p:cNvSpPr>
          <p:nvPr>
            <p:ph type="body" sz="quarter" idx="23" hasCustomPrompt="1"/>
          </p:nvPr>
        </p:nvSpPr>
        <p:spPr>
          <a:xfrm>
            <a:off x="6099117" y="3806825"/>
            <a:ext cx="6096000" cy="3051175"/>
          </a:xfrm>
          <a:prstGeom prst="rect">
            <a:avLst/>
          </a:prstGeom>
          <a:solidFill>
            <a:schemeClr val="accent3"/>
          </a:solidFill>
        </p:spPr>
        <p:txBody>
          <a:bodyPr/>
          <a:lstStyle>
            <a:lvl1pPr marL="0" indent="0">
              <a:buNone/>
              <a:defRPr/>
            </a:lvl1pPr>
          </a:lstStyle>
          <a:p>
            <a:pPr lvl="0"/>
            <a:r>
              <a:rPr lang="en-US"/>
              <a:t> </a:t>
            </a:r>
          </a:p>
        </p:txBody>
      </p:sp>
      <p:sp>
        <p:nvSpPr>
          <p:cNvPr id="4" name="Text Placeholder 3">
            <a:extLst>
              <a:ext uri="{FF2B5EF4-FFF2-40B4-BE49-F238E27FC236}">
                <a16:creationId xmlns:a16="http://schemas.microsoft.com/office/drawing/2014/main" id="{DAA563FF-1797-7C47-B195-3DD52F253B47}"/>
              </a:ext>
              <a:ext uri="{C183D7F6-B498-43B3-948B-1728B52AA6E4}">
                <adec:decorative xmlns:adec="http://schemas.microsoft.com/office/drawing/2017/decorative" val="1"/>
              </a:ext>
            </a:extLst>
          </p:cNvPr>
          <p:cNvSpPr>
            <a:spLocks noGrp="1"/>
          </p:cNvSpPr>
          <p:nvPr>
            <p:ph type="body" sz="quarter" idx="22"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21" name="Footer Placeholder 3">
            <a:extLst>
              <a:ext uri="{FF2B5EF4-FFF2-40B4-BE49-F238E27FC236}">
                <a16:creationId xmlns:a16="http://schemas.microsoft.com/office/drawing/2014/main" id="{0DDCE267-4A5F-E145-8792-06BF12597399}"/>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24" name="Text Placeholder 6">
            <a:extLst>
              <a:ext uri="{FF2B5EF4-FFF2-40B4-BE49-F238E27FC236}">
                <a16:creationId xmlns:a16="http://schemas.microsoft.com/office/drawing/2014/main" id="{8880FF51-74C3-C140-A39F-F630B1448049}"/>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9" name="Date Placeholder 2">
            <a:extLst>
              <a:ext uri="{FF2B5EF4-FFF2-40B4-BE49-F238E27FC236}">
                <a16:creationId xmlns:a16="http://schemas.microsoft.com/office/drawing/2014/main" id="{F5E29404-E355-8C40-B064-5EED9D5084BE}"/>
              </a:ext>
            </a:extLst>
          </p:cNvPr>
          <p:cNvSpPr>
            <a:spLocks noGrp="1"/>
          </p:cNvSpPr>
          <p:nvPr>
            <p:ph type="dt" sz="half" idx="10"/>
          </p:nvPr>
        </p:nvSpPr>
        <p:spPr>
          <a:xfrm>
            <a:off x="479375" y="6356350"/>
            <a:ext cx="1613716" cy="365125"/>
          </a:xfrm>
          <a:prstGeom prst="rect">
            <a:avLst/>
          </a:prstGeom>
        </p:spPr>
        <p:txBody>
          <a:bodyPr/>
          <a:lstStyle/>
          <a:p>
            <a:fld id="{BC8E4090-038E-934D-B8A5-26459B483AE8}" type="datetime4">
              <a:rPr lang="en-GB" smtClean="0"/>
              <a:t>14 October 2025</a:t>
            </a:fld>
            <a:endParaRPr lang="en-GB"/>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526771" y="4633351"/>
            <a:ext cx="2242659" cy="12557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a:t>Lorem ipsum dolor sit </a:t>
            </a:r>
            <a:r>
              <a:rPr lang="en-US" err="1"/>
              <a:t>amet</a:t>
            </a:r>
            <a:endParaRPr lang="en-US"/>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6316246" y="4337926"/>
            <a:ext cx="3210526" cy="1685077"/>
          </a:xfrm>
          <a:prstGeom prst="rect">
            <a:avLst/>
          </a:prstGeom>
        </p:spPr>
        <p:txBody>
          <a:bodyPr wrap="square">
            <a:spAutoFit/>
          </a:bodyPr>
          <a:lstStyle>
            <a:lvl1pPr marL="0" indent="0">
              <a:buNone/>
              <a:defRPr sz="11500" b="1">
                <a:solidFill>
                  <a:schemeClr val="bg1"/>
                </a:solidFill>
              </a:defRPr>
            </a:lvl1pPr>
            <a:lvl2pPr>
              <a:defRPr sz="3600"/>
            </a:lvl2pPr>
            <a:lvl3pPr>
              <a:defRPr sz="3600"/>
            </a:lvl3pPr>
            <a:lvl4pPr>
              <a:defRPr sz="3600"/>
            </a:lvl4pPr>
            <a:lvl5pPr>
              <a:defRPr sz="3600"/>
            </a:lvl5pPr>
          </a:lstStyle>
          <a:p>
            <a:pPr lvl="0"/>
            <a:r>
              <a:rPr lang="en-US"/>
              <a:t>£2m</a:t>
            </a:r>
          </a:p>
        </p:txBody>
      </p:sp>
      <p:sp>
        <p:nvSpPr>
          <p:cNvPr id="25" name="Text Placeholder 25">
            <a:extLst>
              <a:ext uri="{FF2B5EF4-FFF2-40B4-BE49-F238E27FC236}">
                <a16:creationId xmlns:a16="http://schemas.microsoft.com/office/drawing/2014/main" id="{068041AD-7E16-B244-948E-4A952E4DA0BA}"/>
              </a:ext>
            </a:extLst>
          </p:cNvPr>
          <p:cNvSpPr>
            <a:spLocks noGrp="1"/>
          </p:cNvSpPr>
          <p:nvPr>
            <p:ph type="body" sz="quarter" idx="24" hasCustomPrompt="1"/>
          </p:nvPr>
        </p:nvSpPr>
        <p:spPr>
          <a:xfrm>
            <a:off x="6321909" y="3053645"/>
            <a:ext cx="5611786" cy="480131"/>
          </a:xfrm>
          <a:prstGeom prst="rect">
            <a:avLst/>
          </a:prstGeom>
        </p:spPr>
        <p:txBody>
          <a:bodyPr wrap="square">
            <a:spAutoFit/>
          </a:bodyPr>
          <a:lstStyle>
            <a:lvl1pPr marL="0" indent="0">
              <a:buNone/>
              <a:defRPr sz="2800" b="0">
                <a:solidFill>
                  <a:schemeClr val="tx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a:t>Lorem ipsum dolor sit </a:t>
            </a:r>
            <a:r>
              <a:rPr lang="en-US" err="1"/>
              <a:t>amet</a:t>
            </a:r>
            <a:endParaRPr lang="en-US"/>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a:t>1 in 5</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70936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Text Grid Slide">
    <p:bg>
      <p:bgPr>
        <a:solidFill>
          <a:schemeClr val="accent5">
            <a:alpha val="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24" name="Footer Placeholder 3">
            <a:extLst>
              <a:ext uri="{FF2B5EF4-FFF2-40B4-BE49-F238E27FC236}">
                <a16:creationId xmlns:a16="http://schemas.microsoft.com/office/drawing/2014/main" id="{84666CE4-75BF-B34F-8276-FC5F1A57F120}"/>
              </a:ext>
            </a:extLst>
          </p:cNvPr>
          <p:cNvSpPr>
            <a:spLocks noGrp="1"/>
          </p:cNvSpPr>
          <p:nvPr>
            <p:ph type="ftr" sz="quarter" idx="11"/>
          </p:nvPr>
        </p:nvSpPr>
        <p:spPr>
          <a:xfrm>
            <a:off x="2207644" y="6356350"/>
            <a:ext cx="3469252" cy="365125"/>
          </a:xfrm>
        </p:spPr>
        <p:txBody>
          <a:bodyPr/>
          <a:lstStyle>
            <a:lvl1pPr algn="l">
              <a:defRPr/>
            </a:lvl1pPr>
          </a:lstStyle>
          <a:p>
            <a:r>
              <a:rPr lang="en-GB"/>
              <a:t>A world beyond ordinary</a:t>
            </a:r>
          </a:p>
        </p:txBody>
      </p:sp>
      <p:sp>
        <p:nvSpPr>
          <p:cNvPr id="25" name="Text Placeholder 6">
            <a:extLst>
              <a:ext uri="{FF2B5EF4-FFF2-40B4-BE49-F238E27FC236}">
                <a16:creationId xmlns:a16="http://schemas.microsoft.com/office/drawing/2014/main" id="{FAD10673-0692-CB4F-8CF7-113E83741640}"/>
              </a:ext>
            </a:extLst>
          </p:cNvPr>
          <p:cNvSpPr>
            <a:spLocks noGrp="1"/>
          </p:cNvSpPr>
          <p:nvPr>
            <p:ph type="body" sz="quarter" idx="23"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23" name="Date Placeholder 2">
            <a:extLst>
              <a:ext uri="{FF2B5EF4-FFF2-40B4-BE49-F238E27FC236}">
                <a16:creationId xmlns:a16="http://schemas.microsoft.com/office/drawing/2014/main" id="{8C5D4842-7C0F-EC46-A474-5DF0CEC9CED8}"/>
              </a:ext>
            </a:extLst>
          </p:cNvPr>
          <p:cNvSpPr>
            <a:spLocks noGrp="1"/>
          </p:cNvSpPr>
          <p:nvPr>
            <p:ph type="dt" sz="half" idx="10"/>
          </p:nvPr>
        </p:nvSpPr>
        <p:spPr>
          <a:xfrm>
            <a:off x="479375" y="6356350"/>
            <a:ext cx="1486993" cy="365125"/>
          </a:xfrm>
          <a:prstGeom prst="rect">
            <a:avLst/>
          </a:prstGeom>
        </p:spPr>
        <p:txBody>
          <a:bodyPr/>
          <a:lstStyle/>
          <a:p>
            <a:fld id="{ECD3BFB6-39F0-364B-9D7B-37C45945EF1B}" type="datetime4">
              <a:rPr lang="en-GB" smtClean="0"/>
              <a:t>14 October 2025</a:t>
            </a:fld>
            <a:endParaRPr lang="en-GB"/>
          </a:p>
        </p:txBody>
      </p:sp>
      <p:sp>
        <p:nvSpPr>
          <p:cNvPr id="53" name="Text Placeholder 47">
            <a:extLst>
              <a:ext uri="{FF2B5EF4-FFF2-40B4-BE49-F238E27FC236}">
                <a16:creationId xmlns:a16="http://schemas.microsoft.com/office/drawing/2014/main" id="{1D5925E4-B891-944B-91DC-A261A1D5FDE6}"/>
              </a:ext>
            </a:extLst>
          </p:cNvPr>
          <p:cNvSpPr>
            <a:spLocks noGrp="1"/>
          </p:cNvSpPr>
          <p:nvPr>
            <p:ph type="body" sz="quarter" idx="22"/>
          </p:nvPr>
        </p:nvSpPr>
        <p:spPr>
          <a:xfrm>
            <a:off x="9753600" y="3450545"/>
            <a:ext cx="2438400" cy="2438400"/>
          </a:xfrm>
          <a:prstGeom prst="rect">
            <a:avLst/>
          </a:prstGeom>
          <a:solidFill>
            <a:schemeClr val="accent1"/>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a:t>Click to edit Master text styles</a:t>
            </a:r>
          </a:p>
        </p:txBody>
      </p:sp>
      <p:sp>
        <p:nvSpPr>
          <p:cNvPr id="43" name="Picture Placeholder 16">
            <a:extLst>
              <a:ext uri="{FF2B5EF4-FFF2-40B4-BE49-F238E27FC236}">
                <a16:creationId xmlns:a16="http://schemas.microsoft.com/office/drawing/2014/main" id="{0963E11F-32F1-6544-8FF4-C1EF6F642B91}"/>
              </a:ext>
            </a:extLst>
          </p:cNvPr>
          <p:cNvSpPr>
            <a:spLocks noGrp="1"/>
          </p:cNvSpPr>
          <p:nvPr>
            <p:ph type="pic" sz="quarter" idx="15"/>
          </p:nvPr>
        </p:nvSpPr>
        <p:spPr>
          <a:xfrm>
            <a:off x="9753600" y="1018730"/>
            <a:ext cx="2438400" cy="2438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4" name="Picture Placeholder 16">
            <a:extLst>
              <a:ext uri="{FF2B5EF4-FFF2-40B4-BE49-F238E27FC236}">
                <a16:creationId xmlns:a16="http://schemas.microsoft.com/office/drawing/2014/main" id="{FF92A6B8-47C8-B244-9D3E-90F39EE69398}"/>
              </a:ext>
            </a:extLst>
          </p:cNvPr>
          <p:cNvSpPr>
            <a:spLocks noGrp="1"/>
          </p:cNvSpPr>
          <p:nvPr>
            <p:ph type="pic" sz="quarter" idx="16"/>
          </p:nvPr>
        </p:nvSpPr>
        <p:spPr>
          <a:xfrm>
            <a:off x="7315200" y="3450545"/>
            <a:ext cx="2438400" cy="2438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2" name="Text Placeholder 47">
            <a:extLst>
              <a:ext uri="{FF2B5EF4-FFF2-40B4-BE49-F238E27FC236}">
                <a16:creationId xmlns:a16="http://schemas.microsoft.com/office/drawing/2014/main" id="{FAC8937D-B337-F944-8F1C-14A4768CD593}"/>
              </a:ext>
            </a:extLst>
          </p:cNvPr>
          <p:cNvSpPr>
            <a:spLocks noGrp="1"/>
          </p:cNvSpPr>
          <p:nvPr>
            <p:ph type="body" sz="quarter" idx="21"/>
          </p:nvPr>
        </p:nvSpPr>
        <p:spPr>
          <a:xfrm>
            <a:off x="7315200" y="1018730"/>
            <a:ext cx="2438400" cy="2438400"/>
          </a:xfrm>
          <a:prstGeom prst="rect">
            <a:avLst/>
          </a:prstGeom>
          <a:solidFill>
            <a:schemeClr val="accent2"/>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a:t>Click to edit Master text styles</a:t>
            </a:r>
          </a:p>
        </p:txBody>
      </p:sp>
      <p:sp>
        <p:nvSpPr>
          <p:cNvPr id="51" name="Text Placeholder 47">
            <a:extLst>
              <a:ext uri="{FF2B5EF4-FFF2-40B4-BE49-F238E27FC236}">
                <a16:creationId xmlns:a16="http://schemas.microsoft.com/office/drawing/2014/main" id="{887255BA-4BF0-E844-8BE7-3D125B568E2A}"/>
              </a:ext>
            </a:extLst>
          </p:cNvPr>
          <p:cNvSpPr>
            <a:spLocks noGrp="1"/>
          </p:cNvSpPr>
          <p:nvPr>
            <p:ph type="body" sz="quarter" idx="20"/>
          </p:nvPr>
        </p:nvSpPr>
        <p:spPr>
          <a:xfrm>
            <a:off x="4876800" y="3450545"/>
            <a:ext cx="2438400" cy="2438400"/>
          </a:xfrm>
          <a:prstGeom prst="rect">
            <a:avLst/>
          </a:prstGeom>
          <a:solidFill>
            <a:schemeClr val="accent3"/>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42" name="Picture Placeholder 16">
            <a:extLst>
              <a:ext uri="{FF2B5EF4-FFF2-40B4-BE49-F238E27FC236}">
                <a16:creationId xmlns:a16="http://schemas.microsoft.com/office/drawing/2014/main" id="{98C0DB2D-35D1-F142-B809-1833736CA623}"/>
              </a:ext>
            </a:extLst>
          </p:cNvPr>
          <p:cNvSpPr>
            <a:spLocks noGrp="1"/>
          </p:cNvSpPr>
          <p:nvPr>
            <p:ph type="pic" sz="quarter" idx="14"/>
          </p:nvPr>
        </p:nvSpPr>
        <p:spPr>
          <a:xfrm>
            <a:off x="4876800" y="1018730"/>
            <a:ext cx="2438400" cy="2438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5" name="Picture Placeholder 16">
            <a:extLst>
              <a:ext uri="{FF2B5EF4-FFF2-40B4-BE49-F238E27FC236}">
                <a16:creationId xmlns:a16="http://schemas.microsoft.com/office/drawing/2014/main" id="{5BBCD3E3-1554-B049-8AAF-DF0C933C46FA}"/>
              </a:ext>
            </a:extLst>
          </p:cNvPr>
          <p:cNvSpPr>
            <a:spLocks noGrp="1"/>
          </p:cNvSpPr>
          <p:nvPr>
            <p:ph type="pic" sz="quarter" idx="17"/>
          </p:nvPr>
        </p:nvSpPr>
        <p:spPr>
          <a:xfrm>
            <a:off x="2438400" y="3450545"/>
            <a:ext cx="2438400" cy="2438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0" name="Text Placeholder 47">
            <a:extLst>
              <a:ext uri="{FF2B5EF4-FFF2-40B4-BE49-F238E27FC236}">
                <a16:creationId xmlns:a16="http://schemas.microsoft.com/office/drawing/2014/main" id="{7C62DAF7-D2F9-5D47-AB79-7712B92267C1}"/>
              </a:ext>
            </a:extLst>
          </p:cNvPr>
          <p:cNvSpPr>
            <a:spLocks noGrp="1"/>
          </p:cNvSpPr>
          <p:nvPr>
            <p:ph type="body" sz="quarter" idx="19"/>
          </p:nvPr>
        </p:nvSpPr>
        <p:spPr>
          <a:xfrm>
            <a:off x="2438400" y="1018730"/>
            <a:ext cx="2438400" cy="2438400"/>
          </a:xfrm>
          <a:prstGeom prst="rect">
            <a:avLst/>
          </a:prstGeom>
          <a:solidFill>
            <a:schemeClr val="accent4"/>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48" name="Text Placeholder 47">
            <a:extLst>
              <a:ext uri="{FF2B5EF4-FFF2-40B4-BE49-F238E27FC236}">
                <a16:creationId xmlns:a16="http://schemas.microsoft.com/office/drawing/2014/main" id="{BBB06489-33E6-1442-BC2F-397F1EC4EAB5}"/>
              </a:ext>
            </a:extLst>
          </p:cNvPr>
          <p:cNvSpPr>
            <a:spLocks noGrp="1"/>
          </p:cNvSpPr>
          <p:nvPr>
            <p:ph type="body" sz="quarter" idx="18"/>
          </p:nvPr>
        </p:nvSpPr>
        <p:spPr>
          <a:xfrm>
            <a:off x="0" y="3450545"/>
            <a:ext cx="2438400" cy="2438400"/>
          </a:xfrm>
          <a:prstGeom prst="rect">
            <a:avLst/>
          </a:prstGeom>
          <a:solidFill>
            <a:schemeClr val="accent5"/>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a:t>Click to edit Master text styles</a:t>
            </a:r>
          </a:p>
        </p:txBody>
      </p:sp>
      <p:sp>
        <p:nvSpPr>
          <p:cNvPr id="17" name="Picture Placeholder 16">
            <a:extLst>
              <a:ext uri="{FF2B5EF4-FFF2-40B4-BE49-F238E27FC236}">
                <a16:creationId xmlns:a16="http://schemas.microsoft.com/office/drawing/2014/main" id="{CE0FFA53-4B53-0345-BD1D-3380331FADAF}"/>
              </a:ext>
            </a:extLst>
          </p:cNvPr>
          <p:cNvSpPr>
            <a:spLocks noGrp="1"/>
          </p:cNvSpPr>
          <p:nvPr>
            <p:ph type="pic" sz="quarter" idx="13"/>
          </p:nvPr>
        </p:nvSpPr>
        <p:spPr>
          <a:xfrm>
            <a:off x="0" y="1018730"/>
            <a:ext cx="2438400" cy="24384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37806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Slide">
    <p:bg>
      <p:bgPr>
        <a:solidFill>
          <a:schemeClr val="accent5">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imagebank here:</a:t>
            </a:r>
          </a:p>
          <a:p>
            <a:pPr algn="l"/>
            <a:r>
              <a:rPr lang="en-US" sz="1600">
                <a:solidFill>
                  <a:schemeClr val="tx2"/>
                </a:solidFill>
                <a:hlinkClick r:id="rId2"/>
              </a:rPr>
              <a:t>www.nottingham.ac.uk/imagebank </a:t>
            </a:r>
            <a:endParaRPr lang="en-US" sz="1600">
              <a:solidFill>
                <a:schemeClr val="tx2"/>
              </a:solidFill>
            </a:endParaRPr>
          </a:p>
        </p:txBody>
      </p:sp>
      <p:sp>
        <p:nvSpPr>
          <p:cNvPr id="18" name="Footer Placeholder 3">
            <a:extLst>
              <a:ext uri="{FF2B5EF4-FFF2-40B4-BE49-F238E27FC236}">
                <a16:creationId xmlns:a16="http://schemas.microsoft.com/office/drawing/2014/main" id="{68816193-F97B-4A43-B903-C799F573E1C7}"/>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22" name="Text Placeholder 6">
            <a:extLst>
              <a:ext uri="{FF2B5EF4-FFF2-40B4-BE49-F238E27FC236}">
                <a16:creationId xmlns:a16="http://schemas.microsoft.com/office/drawing/2014/main" id="{DE47A69B-7B76-B441-995B-5AF421342390}"/>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478D9FEA-DB2B-6A45-97A4-F6B0D4E2E4A5}"/>
              </a:ext>
            </a:extLst>
          </p:cNvPr>
          <p:cNvSpPr>
            <a:spLocks noGrp="1"/>
          </p:cNvSpPr>
          <p:nvPr>
            <p:ph type="dt" sz="half" idx="10"/>
          </p:nvPr>
        </p:nvSpPr>
        <p:spPr>
          <a:xfrm>
            <a:off x="479375" y="6356350"/>
            <a:ext cx="1613716" cy="365125"/>
          </a:xfrm>
          <a:prstGeom prst="rect">
            <a:avLst/>
          </a:prstGeom>
        </p:spPr>
        <p:txBody>
          <a:bodyPr/>
          <a:lstStyle/>
          <a:p>
            <a:fld id="{AAEC78A6-30C3-054F-9883-26EE8D36F0E7}" type="datetime4">
              <a:rPr lang="en-GB" smtClean="0"/>
              <a:t>14 October 2025</a:t>
            </a:fld>
            <a:endParaRPr lang="en-GB"/>
          </a:p>
        </p:txBody>
      </p:sp>
      <p:pic>
        <p:nvPicPr>
          <p:cNvPr id="17" name="Picture 16">
            <a:extLst>
              <a:ext uri="{FF2B5EF4-FFF2-40B4-BE49-F238E27FC236}">
                <a16:creationId xmlns:a16="http://schemas.microsoft.com/office/drawing/2014/main" id="{AD3390C2-6273-9244-A9F3-90837D6D6F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22619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Slide Dark">
    <p:bg>
      <p:bgPr>
        <a:solidFill>
          <a:schemeClr val="accent5"/>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imagebank here:</a:t>
            </a:r>
          </a:p>
          <a:p>
            <a:pPr algn="l"/>
            <a:r>
              <a:rPr lang="en-US" sz="1600">
                <a:solidFill>
                  <a:schemeClr val="tx2"/>
                </a:solidFill>
                <a:hlinkClick r:id="rId2"/>
              </a:rPr>
              <a:t>www.nottingham.ac.uk/imagebank </a:t>
            </a:r>
            <a:endParaRPr lang="en-US" sz="1600">
              <a:solidFill>
                <a:schemeClr val="tx2"/>
              </a:solidFill>
            </a:endParaRPr>
          </a:p>
        </p:txBody>
      </p:sp>
      <p:sp>
        <p:nvSpPr>
          <p:cNvPr id="18" name="Footer Placeholder 3">
            <a:extLst>
              <a:ext uri="{FF2B5EF4-FFF2-40B4-BE49-F238E27FC236}">
                <a16:creationId xmlns:a16="http://schemas.microsoft.com/office/drawing/2014/main" id="{D90419B6-7C51-714B-B9AF-5A83311100C1}"/>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A world beyond ordinary</a:t>
            </a:r>
          </a:p>
        </p:txBody>
      </p:sp>
      <p:sp>
        <p:nvSpPr>
          <p:cNvPr id="22" name="Text Placeholder 6">
            <a:extLst>
              <a:ext uri="{FF2B5EF4-FFF2-40B4-BE49-F238E27FC236}">
                <a16:creationId xmlns:a16="http://schemas.microsoft.com/office/drawing/2014/main" id="{F403D8CA-B469-274B-A619-DD30F98BF647}"/>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a:t> </a:t>
            </a:r>
          </a:p>
        </p:txBody>
      </p:sp>
      <p:sp>
        <p:nvSpPr>
          <p:cNvPr id="16" name="Date Placeholder 2">
            <a:extLst>
              <a:ext uri="{FF2B5EF4-FFF2-40B4-BE49-F238E27FC236}">
                <a16:creationId xmlns:a16="http://schemas.microsoft.com/office/drawing/2014/main" id="{2829581F-89A7-2F45-AEDF-13BBA609D001}"/>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fld id="{7600F7DE-C861-5B4A-8F6E-B41E688AA230}" type="datetime4">
              <a:rPr lang="en-GB" smtClean="0"/>
              <a:t>14 October 2025</a:t>
            </a:fld>
            <a:endParaRPr lang="en-GB"/>
          </a:p>
        </p:txBody>
      </p:sp>
      <p:pic>
        <p:nvPicPr>
          <p:cNvPr id="17" name="Picture 16">
            <a:extLst>
              <a:ext uri="{FF2B5EF4-FFF2-40B4-BE49-F238E27FC236}">
                <a16:creationId xmlns:a16="http://schemas.microsoft.com/office/drawing/2014/main" id="{AD3390C2-6273-9244-A9F3-90837D6D6F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08127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1D62B56-9FE8-D94E-A6EA-EC6A8F16943B}"/>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6" name="Title 1">
            <a:extLst>
              <a:ext uri="{FF2B5EF4-FFF2-40B4-BE49-F238E27FC236}">
                <a16:creationId xmlns:a16="http://schemas.microsoft.com/office/drawing/2014/main" id="{B3B6D91D-08CC-8B40-9A20-FA411810223C}"/>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7" name="Picture 6" descr="University of Nottingham logo">
            <a:extLst>
              <a:ext uri="{FF2B5EF4-FFF2-40B4-BE49-F238E27FC236}">
                <a16:creationId xmlns:a16="http://schemas.microsoft.com/office/drawing/2014/main" id="{9AE23AA1-5E84-1542-85FA-0AD28CCBD6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1412819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CD7C8D-4EBF-E54E-8157-B82F50C7805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2539"/>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0" y="1030288"/>
            <a:ext cx="12192000" cy="5827712"/>
          </a:xfrm>
          <a:prstGeom prst="rect">
            <a:avLst/>
          </a:prstGeom>
        </p:spPr>
        <p:txBody>
          <a:bodyPr anchor="ctr">
            <a:normAutofit/>
          </a:bodyPr>
          <a:lstStyle>
            <a:lvl1pPr marL="0" indent="0" algn="ctr">
              <a:buNone/>
              <a:defRPr sz="2800">
                <a:solidFill>
                  <a:schemeClr val="bg1"/>
                </a:solidFill>
              </a:defRPr>
            </a:lvl1pPr>
          </a:lstStyle>
          <a:p>
            <a:endParaRPr lang="en-US"/>
          </a:p>
        </p:txBody>
      </p:sp>
      <p:sp>
        <p:nvSpPr>
          <p:cNvPr id="13" name="Text Placeholder 12">
            <a:extLst>
              <a:ext uri="{FF2B5EF4-FFF2-40B4-BE49-F238E27FC236}">
                <a16:creationId xmlns:a16="http://schemas.microsoft.com/office/drawing/2014/main" id="{B347CCA2-0399-254E-ACFE-E5730EC8E4FA}"/>
              </a:ext>
            </a:extLst>
          </p:cNvPr>
          <p:cNvSpPr>
            <a:spLocks noGrp="1"/>
          </p:cNvSpPr>
          <p:nvPr>
            <p:ph type="body" sz="quarter" idx="17" hasCustomPrompt="1"/>
          </p:nvPr>
        </p:nvSpPr>
        <p:spPr>
          <a:xfrm>
            <a:off x="0" y="4895850"/>
            <a:ext cx="12192000"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a:t> </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18" name="Footer Placeholder 3">
            <a:extLst>
              <a:ext uri="{FF2B5EF4-FFF2-40B4-BE49-F238E27FC236}">
                <a16:creationId xmlns:a16="http://schemas.microsoft.com/office/drawing/2014/main" id="{89377BC7-EA60-2841-8608-D79A7C3B71EB}"/>
              </a:ext>
            </a:extLst>
          </p:cNvPr>
          <p:cNvSpPr>
            <a:spLocks noGrp="1"/>
          </p:cNvSpPr>
          <p:nvPr>
            <p:ph type="ftr" sz="quarter" idx="11"/>
          </p:nvPr>
        </p:nvSpPr>
        <p:spPr>
          <a:xfrm>
            <a:off x="2207644" y="6356350"/>
            <a:ext cx="3469252" cy="365125"/>
          </a:xfrm>
        </p:spPr>
        <p:txBody>
          <a:bodyPr/>
          <a:lstStyle>
            <a:lvl1pPr algn="l">
              <a:defRPr>
                <a:solidFill>
                  <a:schemeClr val="bg1"/>
                </a:solidFill>
              </a:defRPr>
            </a:lvl1pPr>
          </a:lstStyle>
          <a:p>
            <a:r>
              <a:rPr lang="en-GB"/>
              <a:t>A world beyond ordinary</a:t>
            </a:r>
          </a:p>
        </p:txBody>
      </p:sp>
      <p:sp>
        <p:nvSpPr>
          <p:cNvPr id="20" name="Text Placeholder 6">
            <a:extLst>
              <a:ext uri="{FF2B5EF4-FFF2-40B4-BE49-F238E27FC236}">
                <a16:creationId xmlns:a16="http://schemas.microsoft.com/office/drawing/2014/main" id="{77ECF5E4-B74A-FB48-B872-16F3292CF9EA}"/>
              </a:ext>
            </a:extLst>
          </p:cNvPr>
          <p:cNvSpPr>
            <a:spLocks noGrp="1"/>
          </p:cNvSpPr>
          <p:nvPr>
            <p:ph type="body" sz="quarter" idx="18" hasCustomPrompt="1"/>
          </p:nvPr>
        </p:nvSpPr>
        <p:spPr>
          <a:xfrm>
            <a:off x="2082291" y="6356350"/>
            <a:ext cx="10800" cy="365125"/>
          </a:xfrm>
          <a:prstGeom prst="rect">
            <a:avLst/>
          </a:prstGeom>
          <a:solidFill>
            <a:schemeClr val="bg1"/>
          </a:solidFill>
          <a:ln>
            <a:noFill/>
          </a:ln>
        </p:spPr>
        <p:txBody>
          <a:bodyPr/>
          <a:lstStyle>
            <a:lvl1pPr marL="0" indent="0">
              <a:buNone/>
              <a:defRPr/>
            </a:lvl1pPr>
          </a:lstStyle>
          <a:p>
            <a:pPr lvl="0"/>
            <a:r>
              <a:rPr lang="en-US"/>
              <a:t> </a:t>
            </a:r>
          </a:p>
        </p:txBody>
      </p:sp>
      <p:sp>
        <p:nvSpPr>
          <p:cNvPr id="17" name="Date Placeholder 2">
            <a:extLst>
              <a:ext uri="{FF2B5EF4-FFF2-40B4-BE49-F238E27FC236}">
                <a16:creationId xmlns:a16="http://schemas.microsoft.com/office/drawing/2014/main" id="{71412D12-3864-394B-985D-3364B1646D30}"/>
              </a:ext>
            </a:extLst>
          </p:cNvPr>
          <p:cNvSpPr>
            <a:spLocks noGrp="1"/>
          </p:cNvSpPr>
          <p:nvPr>
            <p:ph type="dt" sz="half" idx="10"/>
          </p:nvPr>
        </p:nvSpPr>
        <p:spPr>
          <a:xfrm>
            <a:off x="479375" y="6356350"/>
            <a:ext cx="1486993" cy="365125"/>
          </a:xfrm>
          <a:prstGeom prst="rect">
            <a:avLst/>
          </a:prstGeom>
        </p:spPr>
        <p:txBody>
          <a:bodyPr/>
          <a:lstStyle>
            <a:lvl1pPr>
              <a:defRPr>
                <a:solidFill>
                  <a:schemeClr val="bg1"/>
                </a:solidFill>
              </a:defRPr>
            </a:lvl1pPr>
          </a:lstStyle>
          <a:p>
            <a:fld id="{DFB8571D-DE98-8D41-B826-5BEDBC12F26E}" type="datetime4">
              <a:rPr lang="en-GB" smtClean="0"/>
              <a:t>14 October 2025</a:t>
            </a:fld>
            <a:endParaRPr lang="en-GB"/>
          </a:p>
        </p:txBody>
      </p:sp>
      <p:sp>
        <p:nvSpPr>
          <p:cNvPr id="21" name="Rectangle 20">
            <a:extLst>
              <a:ext uri="{FF2B5EF4-FFF2-40B4-BE49-F238E27FC236}">
                <a16:creationId xmlns:a16="http://schemas.microsoft.com/office/drawing/2014/main" id="{71990D2C-E643-0846-B649-81EC000B6937}"/>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Drag and drop an image onto this slide or click the picture icon to select an image. You can find our imagebank here:</a:t>
            </a:r>
          </a:p>
          <a:p>
            <a:pPr algn="l"/>
            <a:r>
              <a:rPr lang="en-US" sz="1600">
                <a:solidFill>
                  <a:schemeClr val="tx2"/>
                </a:solidFill>
                <a:hlinkClick r:id="rId3"/>
              </a:rPr>
              <a:t>www.nottingham.ac.uk/imagebank </a:t>
            </a:r>
            <a:endParaRPr lang="en-US" sz="1600">
              <a:solidFill>
                <a:schemeClr val="tx2"/>
              </a:solidFill>
            </a:endParaRP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3604910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accent5">
            <a:alpha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65D2-2D2D-DB44-9415-42AF00917298}"/>
              </a:ext>
            </a:extLst>
          </p:cNvPr>
          <p:cNvSpPr>
            <a:spLocks noGrp="1"/>
          </p:cNvSpPr>
          <p:nvPr>
            <p:ph type="title" hasCustomPrompt="1"/>
          </p:nvPr>
        </p:nvSpPr>
        <p:spPr>
          <a:xfrm>
            <a:off x="555125" y="442011"/>
            <a:ext cx="10578834" cy="1035050"/>
          </a:xfrm>
          <a:prstGeom prst="rect">
            <a:avLst/>
          </a:prstGeom>
        </p:spPr>
        <p:txBody>
          <a:bodyPr anchor="ctr"/>
          <a:lstStyle>
            <a:lvl1pPr algn="l">
              <a:defRPr sz="2800" baseline="0">
                <a:solidFill>
                  <a:schemeClr val="accent5"/>
                </a:solidFill>
              </a:defRPr>
            </a:lvl1pPr>
          </a:lstStyle>
          <a:p>
            <a:r>
              <a:rPr lang="en-US"/>
              <a:t>Blank slide</a:t>
            </a:r>
            <a:endParaRPr lang="en-GB"/>
          </a:p>
        </p:txBody>
      </p:sp>
    </p:spTree>
    <p:extLst>
      <p:ext uri="{BB962C8B-B14F-4D97-AF65-F5344CB8AC3E}">
        <p14:creationId xmlns:p14="http://schemas.microsoft.com/office/powerpoint/2010/main" val="2350429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with Castle Icon">
    <p:bg>
      <p:bgPr>
        <a:solidFill>
          <a:schemeClr val="accent5">
            <a:alpha val="5000"/>
          </a:schemeClr>
        </a:solidFill>
        <a:effectLst/>
      </p:bgPr>
    </p:bg>
    <p:spTree>
      <p:nvGrpSpPr>
        <p:cNvPr id="1" name=""/>
        <p:cNvGrpSpPr/>
        <p:nvPr/>
      </p:nvGrpSpPr>
      <p:grpSpPr>
        <a:xfrm>
          <a:off x="0" y="0"/>
          <a:ext cx="0" cy="0"/>
          <a:chOff x="0" y="0"/>
          <a:chExt cx="0" cy="0"/>
        </a:xfrm>
      </p:grpSpPr>
      <p:pic>
        <p:nvPicPr>
          <p:cNvPr id="6" name="Picture 5" descr="University of Nottingham logo">
            <a:extLst>
              <a:ext uri="{FF2B5EF4-FFF2-40B4-BE49-F238E27FC236}">
                <a16:creationId xmlns:a16="http://schemas.microsoft.com/office/drawing/2014/main" id="{05AFCAE9-B754-8C4D-B7F9-C051D54669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18086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483873-86BD-454E-AF6E-E4D2764B65F0}"/>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End slide</a:t>
            </a:r>
            <a:br>
              <a:rPr lang="en-US"/>
            </a:br>
            <a:r>
              <a:rPr lang="en-US"/>
              <a:t>questions?</a:t>
            </a:r>
            <a:endParaRPr lang="en-GB"/>
          </a:p>
        </p:txBody>
      </p:sp>
      <p:pic>
        <p:nvPicPr>
          <p:cNvPr id="9" name="Picture 8" descr="University of Nottingham logo">
            <a:extLst>
              <a:ext uri="{FF2B5EF4-FFF2-40B4-BE49-F238E27FC236}">
                <a16:creationId xmlns:a16="http://schemas.microsoft.com/office/drawing/2014/main" id="{2B7EDC40-08B7-C54D-9A16-7B5D3FDD4F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4165637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67C3C0-F69E-E643-A32B-61F2F310AA47}"/>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End slide</a:t>
            </a:r>
            <a:br>
              <a:rPr lang="en-US"/>
            </a:br>
            <a:r>
              <a:rPr lang="en-US"/>
              <a:t>questions?</a:t>
            </a:r>
            <a:endParaRPr lang="en-GB"/>
          </a:p>
        </p:txBody>
      </p:sp>
      <p:pic>
        <p:nvPicPr>
          <p:cNvPr id="7" name="Picture 6" descr="University of Nottingham logo">
            <a:extLst>
              <a:ext uri="{FF2B5EF4-FFF2-40B4-BE49-F238E27FC236}">
                <a16:creationId xmlns:a16="http://schemas.microsoft.com/office/drawing/2014/main" id="{0DB07C01-E6FE-374C-80D0-F5676A0E07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3299459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plates">
    <p:bg>
      <p:bgPr>
        <a:solidFill>
          <a:schemeClr val="accent5">
            <a:alpha val="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3F670C-95B5-454E-9804-5609FD32D6F9}"/>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All items on these slides are editable. You can change the colour, outline and size easily as you do with other PowerPoint shapes.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A world beyond ordinary</a:t>
            </a:r>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B9349197-B0E5-2842-BA99-EE1C4DC9F84B}" type="datetime4">
              <a:rPr lang="en-GB" smtClean="0"/>
              <a:t>14 October 2025</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20965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Grid">
    <p:bg>
      <p:bgPr>
        <a:solidFill>
          <a:schemeClr val="accent5">
            <a:alpha val="5000"/>
          </a:schemeClr>
        </a:solidFill>
        <a:effectLst/>
      </p:bgPr>
    </p:bg>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3665E85D-8861-794D-A0B5-7227A4A9BDEC}"/>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All items on these slides are editable. You can change the colour, outline and size easily as you do with other PowerPoint shapes.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A world beyond ordinary</a:t>
            </a:r>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C7E54C45-8F16-7542-AA58-28DAF1536D23}" type="datetime4">
              <a:rPr lang="en-GB" smtClean="0"/>
              <a:t>14 October 2025</a:t>
            </a:fld>
            <a:endParaRPr lang="en-GB"/>
          </a:p>
        </p:txBody>
      </p:sp>
      <p:sp>
        <p:nvSpPr>
          <p:cNvPr id="60" name="Rectangle 59">
            <a:extLst>
              <a:ext uri="{FF2B5EF4-FFF2-40B4-BE49-F238E27FC236}">
                <a16:creationId xmlns:a16="http://schemas.microsoft.com/office/drawing/2014/main" id="{4C76EA1E-DDD4-3C48-962B-715F6034D482}"/>
              </a:ext>
              <a:ext uri="{C183D7F6-B498-43B3-948B-1728B52AA6E4}">
                <adec:decorative xmlns:adec="http://schemas.microsoft.com/office/drawing/2017/decorative" val="1"/>
              </a:ext>
            </a:extLst>
          </p:cNvPr>
          <p:cNvSpPr/>
          <p:nvPr userDrawn="1"/>
        </p:nvSpPr>
        <p:spPr>
          <a:xfrm>
            <a:off x="47937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FAD833-6EA6-CF4E-A26E-B6FDE789CD8B}"/>
              </a:ext>
              <a:ext uri="{C183D7F6-B498-43B3-948B-1728B52AA6E4}">
                <adec:decorative xmlns:adec="http://schemas.microsoft.com/office/drawing/2017/decorative" val="1"/>
              </a:ext>
            </a:extLst>
          </p:cNvPr>
          <p:cNvSpPr/>
          <p:nvPr userDrawn="1"/>
        </p:nvSpPr>
        <p:spPr>
          <a:xfrm>
            <a:off x="1495424"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9D51130-6DBC-B947-B5BA-B65F7AAB5E83}"/>
              </a:ext>
              <a:ext uri="{C183D7F6-B498-43B3-948B-1728B52AA6E4}">
                <adec:decorative xmlns:adec="http://schemas.microsoft.com/office/drawing/2017/decorative" val="1"/>
              </a:ext>
            </a:extLst>
          </p:cNvPr>
          <p:cNvSpPr/>
          <p:nvPr userDrawn="1"/>
        </p:nvSpPr>
        <p:spPr>
          <a:xfrm>
            <a:off x="2511472"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49BC211-0BDE-F247-BCA6-AFE6CBE484EE}"/>
              </a:ext>
              <a:ext uri="{C183D7F6-B498-43B3-948B-1728B52AA6E4}">
                <adec:decorative xmlns:adec="http://schemas.microsoft.com/office/drawing/2017/decorative" val="1"/>
              </a:ext>
            </a:extLst>
          </p:cNvPr>
          <p:cNvSpPr/>
          <p:nvPr userDrawn="1"/>
        </p:nvSpPr>
        <p:spPr>
          <a:xfrm>
            <a:off x="3527520"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2608658-76A6-4649-8FAC-7587274B2DF9}"/>
              </a:ext>
              <a:ext uri="{C183D7F6-B498-43B3-948B-1728B52AA6E4}">
                <adec:decorative xmlns:adec="http://schemas.microsoft.com/office/drawing/2017/decorative" val="1"/>
              </a:ext>
            </a:extLst>
          </p:cNvPr>
          <p:cNvSpPr/>
          <p:nvPr userDrawn="1"/>
        </p:nvSpPr>
        <p:spPr>
          <a:xfrm>
            <a:off x="4543568"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7CD998D-A504-2046-9915-EC22DA08B192}"/>
              </a:ext>
              <a:ext uri="{C183D7F6-B498-43B3-948B-1728B52AA6E4}">
                <adec:decorative xmlns:adec="http://schemas.microsoft.com/office/drawing/2017/decorative" val="1"/>
              </a:ext>
            </a:extLst>
          </p:cNvPr>
          <p:cNvSpPr/>
          <p:nvPr userDrawn="1"/>
        </p:nvSpPr>
        <p:spPr>
          <a:xfrm>
            <a:off x="555961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BA829B4-C56F-B347-BFDB-414400402ADF}"/>
              </a:ext>
              <a:ext uri="{C183D7F6-B498-43B3-948B-1728B52AA6E4}">
                <adec:decorative xmlns:adec="http://schemas.microsoft.com/office/drawing/2017/decorative" val="1"/>
              </a:ext>
            </a:extLst>
          </p:cNvPr>
          <p:cNvSpPr/>
          <p:nvPr userDrawn="1"/>
        </p:nvSpPr>
        <p:spPr>
          <a:xfrm>
            <a:off x="6575664"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C6FE5D-AA56-FE47-B996-1170E8CED2BE}"/>
              </a:ext>
              <a:ext uri="{C183D7F6-B498-43B3-948B-1728B52AA6E4}">
                <adec:decorative xmlns:adec="http://schemas.microsoft.com/office/drawing/2017/decorative" val="1"/>
              </a:ext>
            </a:extLst>
          </p:cNvPr>
          <p:cNvSpPr/>
          <p:nvPr userDrawn="1"/>
        </p:nvSpPr>
        <p:spPr>
          <a:xfrm>
            <a:off x="7591712"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E6118C8-C196-874E-AD11-AFD75EFC5DB1}"/>
              </a:ext>
              <a:ext uri="{C183D7F6-B498-43B3-948B-1728B52AA6E4}">
                <adec:decorative xmlns:adec="http://schemas.microsoft.com/office/drawing/2017/decorative" val="1"/>
              </a:ext>
            </a:extLst>
          </p:cNvPr>
          <p:cNvSpPr/>
          <p:nvPr userDrawn="1"/>
        </p:nvSpPr>
        <p:spPr>
          <a:xfrm>
            <a:off x="8607760"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818FB46-1242-314A-AA24-56DEFFE7F884}"/>
              </a:ext>
              <a:ext uri="{C183D7F6-B498-43B3-948B-1728B52AA6E4}">
                <adec:decorative xmlns:adec="http://schemas.microsoft.com/office/drawing/2017/decorative" val="1"/>
              </a:ext>
            </a:extLst>
          </p:cNvPr>
          <p:cNvSpPr/>
          <p:nvPr userDrawn="1"/>
        </p:nvSpPr>
        <p:spPr>
          <a:xfrm>
            <a:off x="9623808"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B9B69D-3C0B-2647-95F9-0A10DF633026}"/>
              </a:ext>
              <a:ext uri="{C183D7F6-B498-43B3-948B-1728B52AA6E4}">
                <adec:decorative xmlns:adec="http://schemas.microsoft.com/office/drawing/2017/decorative" val="1"/>
              </a:ext>
            </a:extLst>
          </p:cNvPr>
          <p:cNvSpPr/>
          <p:nvPr userDrawn="1"/>
        </p:nvSpPr>
        <p:spPr>
          <a:xfrm>
            <a:off x="10639856" y="2112298"/>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F523F24-CB29-4C41-AA9D-97A31EB1E255}"/>
              </a:ext>
              <a:ext uri="{C183D7F6-B498-43B3-948B-1728B52AA6E4}">
                <adec:decorative xmlns:adec="http://schemas.microsoft.com/office/drawing/2017/decorative" val="1"/>
              </a:ext>
            </a:extLst>
          </p:cNvPr>
          <p:cNvSpPr/>
          <p:nvPr userDrawn="1"/>
        </p:nvSpPr>
        <p:spPr>
          <a:xfrm>
            <a:off x="47937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C448243-5866-954D-BA91-678DECE88B0A}"/>
              </a:ext>
              <a:ext uri="{C183D7F6-B498-43B3-948B-1728B52AA6E4}">
                <adec:decorative xmlns:adec="http://schemas.microsoft.com/office/drawing/2017/decorative" val="1"/>
              </a:ext>
            </a:extLst>
          </p:cNvPr>
          <p:cNvSpPr/>
          <p:nvPr userDrawn="1"/>
        </p:nvSpPr>
        <p:spPr>
          <a:xfrm>
            <a:off x="1495424"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686F0C8-D62F-8249-80D5-912801A3F4B3}"/>
              </a:ext>
              <a:ext uri="{C183D7F6-B498-43B3-948B-1728B52AA6E4}">
                <adec:decorative xmlns:adec="http://schemas.microsoft.com/office/drawing/2017/decorative" val="1"/>
              </a:ext>
            </a:extLst>
          </p:cNvPr>
          <p:cNvSpPr/>
          <p:nvPr userDrawn="1"/>
        </p:nvSpPr>
        <p:spPr>
          <a:xfrm>
            <a:off x="2511472"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52E35A-D5C2-3A4E-978C-E493D92D6A24}"/>
              </a:ext>
              <a:ext uri="{C183D7F6-B498-43B3-948B-1728B52AA6E4}">
                <adec:decorative xmlns:adec="http://schemas.microsoft.com/office/drawing/2017/decorative" val="1"/>
              </a:ext>
            </a:extLst>
          </p:cNvPr>
          <p:cNvSpPr/>
          <p:nvPr userDrawn="1"/>
        </p:nvSpPr>
        <p:spPr>
          <a:xfrm>
            <a:off x="3527520"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96DCCD-13ED-F640-8F62-02E7AA83E40D}"/>
              </a:ext>
              <a:ext uri="{C183D7F6-B498-43B3-948B-1728B52AA6E4}">
                <adec:decorative xmlns:adec="http://schemas.microsoft.com/office/drawing/2017/decorative" val="1"/>
              </a:ext>
            </a:extLst>
          </p:cNvPr>
          <p:cNvSpPr/>
          <p:nvPr userDrawn="1"/>
        </p:nvSpPr>
        <p:spPr>
          <a:xfrm>
            <a:off x="4543568"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588D2C8-948B-C34F-8DB9-C63AF94FCC35}"/>
              </a:ext>
              <a:ext uri="{C183D7F6-B498-43B3-948B-1728B52AA6E4}">
                <adec:decorative xmlns:adec="http://schemas.microsoft.com/office/drawing/2017/decorative" val="1"/>
              </a:ext>
            </a:extLst>
          </p:cNvPr>
          <p:cNvSpPr/>
          <p:nvPr userDrawn="1"/>
        </p:nvSpPr>
        <p:spPr>
          <a:xfrm>
            <a:off x="555961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9BBB31-E9CF-B349-B152-D698680DF4DF}"/>
              </a:ext>
              <a:ext uri="{C183D7F6-B498-43B3-948B-1728B52AA6E4}">
                <adec:decorative xmlns:adec="http://schemas.microsoft.com/office/drawing/2017/decorative" val="1"/>
              </a:ext>
            </a:extLst>
          </p:cNvPr>
          <p:cNvSpPr/>
          <p:nvPr userDrawn="1"/>
        </p:nvSpPr>
        <p:spPr>
          <a:xfrm>
            <a:off x="6575664"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D54F1B-2D5C-484A-8D1E-09241BBD8BF3}"/>
              </a:ext>
              <a:ext uri="{C183D7F6-B498-43B3-948B-1728B52AA6E4}">
                <adec:decorative xmlns:adec="http://schemas.microsoft.com/office/drawing/2017/decorative" val="1"/>
              </a:ext>
            </a:extLst>
          </p:cNvPr>
          <p:cNvSpPr/>
          <p:nvPr userDrawn="1"/>
        </p:nvSpPr>
        <p:spPr>
          <a:xfrm>
            <a:off x="7591712"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EC7455F-8851-2E43-8B67-4A3649CEC8D7}"/>
              </a:ext>
              <a:ext uri="{C183D7F6-B498-43B3-948B-1728B52AA6E4}">
                <adec:decorative xmlns:adec="http://schemas.microsoft.com/office/drawing/2017/decorative" val="1"/>
              </a:ext>
            </a:extLst>
          </p:cNvPr>
          <p:cNvSpPr/>
          <p:nvPr userDrawn="1"/>
        </p:nvSpPr>
        <p:spPr>
          <a:xfrm>
            <a:off x="8607760"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BABBA1C-E822-E940-9148-A5487BDD8AEA}"/>
              </a:ext>
              <a:ext uri="{C183D7F6-B498-43B3-948B-1728B52AA6E4}">
                <adec:decorative xmlns:adec="http://schemas.microsoft.com/office/drawing/2017/decorative" val="1"/>
              </a:ext>
            </a:extLst>
          </p:cNvPr>
          <p:cNvSpPr/>
          <p:nvPr userDrawn="1"/>
        </p:nvSpPr>
        <p:spPr>
          <a:xfrm>
            <a:off x="9623808"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908A034-F2FC-E641-9D92-8CFE594C1639}"/>
              </a:ext>
              <a:ext uri="{C183D7F6-B498-43B3-948B-1728B52AA6E4}">
                <adec:decorative xmlns:adec="http://schemas.microsoft.com/office/drawing/2017/decorative" val="1"/>
              </a:ext>
            </a:extLst>
          </p:cNvPr>
          <p:cNvSpPr/>
          <p:nvPr userDrawn="1"/>
        </p:nvSpPr>
        <p:spPr>
          <a:xfrm>
            <a:off x="10639856" y="3112962"/>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C56D07C-2B40-1346-8517-D086B1FFF5F0}"/>
              </a:ext>
              <a:ext uri="{C183D7F6-B498-43B3-948B-1728B52AA6E4}">
                <adec:decorative xmlns:adec="http://schemas.microsoft.com/office/drawing/2017/decorative" val="1"/>
              </a:ext>
            </a:extLst>
          </p:cNvPr>
          <p:cNvSpPr/>
          <p:nvPr userDrawn="1"/>
        </p:nvSpPr>
        <p:spPr>
          <a:xfrm>
            <a:off x="47937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FABD5C5-0264-2F49-8C19-F2C627B54D83}"/>
              </a:ext>
              <a:ext uri="{C183D7F6-B498-43B3-948B-1728B52AA6E4}">
                <adec:decorative xmlns:adec="http://schemas.microsoft.com/office/drawing/2017/decorative" val="1"/>
              </a:ext>
            </a:extLst>
          </p:cNvPr>
          <p:cNvSpPr/>
          <p:nvPr userDrawn="1"/>
        </p:nvSpPr>
        <p:spPr>
          <a:xfrm>
            <a:off x="1495424"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E2DCE88-820C-0347-87F1-2F20466148AA}"/>
              </a:ext>
              <a:ext uri="{C183D7F6-B498-43B3-948B-1728B52AA6E4}">
                <adec:decorative xmlns:adec="http://schemas.microsoft.com/office/drawing/2017/decorative" val="1"/>
              </a:ext>
            </a:extLst>
          </p:cNvPr>
          <p:cNvSpPr/>
          <p:nvPr userDrawn="1"/>
        </p:nvSpPr>
        <p:spPr>
          <a:xfrm>
            <a:off x="2511472"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0D35FA6-7BEF-234E-9F42-2311FD2F4AA2}"/>
              </a:ext>
              <a:ext uri="{C183D7F6-B498-43B3-948B-1728B52AA6E4}">
                <adec:decorative xmlns:adec="http://schemas.microsoft.com/office/drawing/2017/decorative" val="1"/>
              </a:ext>
            </a:extLst>
          </p:cNvPr>
          <p:cNvSpPr/>
          <p:nvPr userDrawn="1"/>
        </p:nvSpPr>
        <p:spPr>
          <a:xfrm>
            <a:off x="3527520"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ABFF75B-7609-8448-B68E-E5C15C923097}"/>
              </a:ext>
              <a:ext uri="{C183D7F6-B498-43B3-948B-1728B52AA6E4}">
                <adec:decorative xmlns:adec="http://schemas.microsoft.com/office/drawing/2017/decorative" val="1"/>
              </a:ext>
            </a:extLst>
          </p:cNvPr>
          <p:cNvSpPr/>
          <p:nvPr userDrawn="1"/>
        </p:nvSpPr>
        <p:spPr>
          <a:xfrm>
            <a:off x="4543568"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A96E601-59F3-0F46-A3D6-6C77B2A5D315}"/>
              </a:ext>
              <a:ext uri="{C183D7F6-B498-43B3-948B-1728B52AA6E4}">
                <adec:decorative xmlns:adec="http://schemas.microsoft.com/office/drawing/2017/decorative" val="1"/>
              </a:ext>
            </a:extLst>
          </p:cNvPr>
          <p:cNvSpPr/>
          <p:nvPr userDrawn="1"/>
        </p:nvSpPr>
        <p:spPr>
          <a:xfrm>
            <a:off x="555961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D65771C-6846-2743-997B-88678013BC34}"/>
              </a:ext>
              <a:ext uri="{C183D7F6-B498-43B3-948B-1728B52AA6E4}">
                <adec:decorative xmlns:adec="http://schemas.microsoft.com/office/drawing/2017/decorative" val="1"/>
              </a:ext>
            </a:extLst>
          </p:cNvPr>
          <p:cNvSpPr/>
          <p:nvPr userDrawn="1"/>
        </p:nvSpPr>
        <p:spPr>
          <a:xfrm>
            <a:off x="6575664"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CC5F643-98D6-B84E-872E-A198ADAC580A}"/>
              </a:ext>
              <a:ext uri="{C183D7F6-B498-43B3-948B-1728B52AA6E4}">
                <adec:decorative xmlns:adec="http://schemas.microsoft.com/office/drawing/2017/decorative" val="1"/>
              </a:ext>
            </a:extLst>
          </p:cNvPr>
          <p:cNvSpPr/>
          <p:nvPr userDrawn="1"/>
        </p:nvSpPr>
        <p:spPr>
          <a:xfrm>
            <a:off x="7591712"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B93A778-C3EE-A84B-B356-B8459C22E9AD}"/>
              </a:ext>
              <a:ext uri="{C183D7F6-B498-43B3-948B-1728B52AA6E4}">
                <adec:decorative xmlns:adec="http://schemas.microsoft.com/office/drawing/2017/decorative" val="1"/>
              </a:ext>
            </a:extLst>
          </p:cNvPr>
          <p:cNvSpPr/>
          <p:nvPr userDrawn="1"/>
        </p:nvSpPr>
        <p:spPr>
          <a:xfrm>
            <a:off x="8607760"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0788B4-C3F0-9047-80BA-AB87DC1E320B}"/>
              </a:ext>
              <a:ext uri="{C183D7F6-B498-43B3-948B-1728B52AA6E4}">
                <adec:decorative xmlns:adec="http://schemas.microsoft.com/office/drawing/2017/decorative" val="1"/>
              </a:ext>
            </a:extLst>
          </p:cNvPr>
          <p:cNvSpPr/>
          <p:nvPr userDrawn="1"/>
        </p:nvSpPr>
        <p:spPr>
          <a:xfrm>
            <a:off x="9623808"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4ADC236-12A6-F643-8463-1FD369222EBD}"/>
              </a:ext>
              <a:ext uri="{C183D7F6-B498-43B3-948B-1728B52AA6E4}">
                <adec:decorative xmlns:adec="http://schemas.microsoft.com/office/drawing/2017/decorative" val="1"/>
              </a:ext>
            </a:extLst>
          </p:cNvPr>
          <p:cNvSpPr/>
          <p:nvPr userDrawn="1"/>
        </p:nvSpPr>
        <p:spPr>
          <a:xfrm>
            <a:off x="10639856" y="4122253"/>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EA95CDD-4ACA-6E45-9E03-DED57B7A17B1}"/>
              </a:ext>
              <a:ext uri="{C183D7F6-B498-43B3-948B-1728B52AA6E4}">
                <adec:decorative xmlns:adec="http://schemas.microsoft.com/office/drawing/2017/decorative" val="1"/>
              </a:ext>
            </a:extLst>
          </p:cNvPr>
          <p:cNvSpPr/>
          <p:nvPr userDrawn="1"/>
        </p:nvSpPr>
        <p:spPr>
          <a:xfrm>
            <a:off x="47937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076A291-1120-D841-A17C-4744BD31119E}"/>
              </a:ext>
              <a:ext uri="{C183D7F6-B498-43B3-948B-1728B52AA6E4}">
                <adec:decorative xmlns:adec="http://schemas.microsoft.com/office/drawing/2017/decorative" val="1"/>
              </a:ext>
            </a:extLst>
          </p:cNvPr>
          <p:cNvSpPr/>
          <p:nvPr userDrawn="1"/>
        </p:nvSpPr>
        <p:spPr>
          <a:xfrm>
            <a:off x="1495424"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2D9F7EB-EB5B-5849-8960-87554EFE96A2}"/>
              </a:ext>
              <a:ext uri="{C183D7F6-B498-43B3-948B-1728B52AA6E4}">
                <adec:decorative xmlns:adec="http://schemas.microsoft.com/office/drawing/2017/decorative" val="1"/>
              </a:ext>
            </a:extLst>
          </p:cNvPr>
          <p:cNvSpPr/>
          <p:nvPr userDrawn="1"/>
        </p:nvSpPr>
        <p:spPr>
          <a:xfrm>
            <a:off x="2511472"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CE8B47E-F0B9-2F48-81E2-0CFF01F4019C}"/>
              </a:ext>
              <a:ext uri="{C183D7F6-B498-43B3-948B-1728B52AA6E4}">
                <adec:decorative xmlns:adec="http://schemas.microsoft.com/office/drawing/2017/decorative" val="1"/>
              </a:ext>
            </a:extLst>
          </p:cNvPr>
          <p:cNvSpPr/>
          <p:nvPr userDrawn="1"/>
        </p:nvSpPr>
        <p:spPr>
          <a:xfrm>
            <a:off x="3527520"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A52769C-586D-0547-8B43-FDA5D125AC4A}"/>
              </a:ext>
              <a:ext uri="{C183D7F6-B498-43B3-948B-1728B52AA6E4}">
                <adec:decorative xmlns:adec="http://schemas.microsoft.com/office/drawing/2017/decorative" val="1"/>
              </a:ext>
            </a:extLst>
          </p:cNvPr>
          <p:cNvSpPr/>
          <p:nvPr userDrawn="1"/>
        </p:nvSpPr>
        <p:spPr>
          <a:xfrm>
            <a:off x="4543568"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4832484-9AF3-3040-B362-12AFCE82E568}"/>
              </a:ext>
              <a:ext uri="{C183D7F6-B498-43B3-948B-1728B52AA6E4}">
                <adec:decorative xmlns:adec="http://schemas.microsoft.com/office/drawing/2017/decorative" val="1"/>
              </a:ext>
            </a:extLst>
          </p:cNvPr>
          <p:cNvSpPr/>
          <p:nvPr userDrawn="1"/>
        </p:nvSpPr>
        <p:spPr>
          <a:xfrm>
            <a:off x="555961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9B343D7-5277-2544-8430-448DEC700E1E}"/>
              </a:ext>
              <a:ext uri="{C183D7F6-B498-43B3-948B-1728B52AA6E4}">
                <adec:decorative xmlns:adec="http://schemas.microsoft.com/office/drawing/2017/decorative" val="1"/>
              </a:ext>
            </a:extLst>
          </p:cNvPr>
          <p:cNvSpPr/>
          <p:nvPr userDrawn="1"/>
        </p:nvSpPr>
        <p:spPr>
          <a:xfrm>
            <a:off x="6575664"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2C02EB-B68E-9044-994A-65588C5F126D}"/>
              </a:ext>
              <a:ext uri="{C183D7F6-B498-43B3-948B-1728B52AA6E4}">
                <adec:decorative xmlns:adec="http://schemas.microsoft.com/office/drawing/2017/decorative" val="1"/>
              </a:ext>
            </a:extLst>
          </p:cNvPr>
          <p:cNvSpPr/>
          <p:nvPr userDrawn="1"/>
        </p:nvSpPr>
        <p:spPr>
          <a:xfrm>
            <a:off x="7591712"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2BE44DB-D273-AB46-89D2-7C2B30912659}"/>
              </a:ext>
              <a:ext uri="{C183D7F6-B498-43B3-948B-1728B52AA6E4}">
                <adec:decorative xmlns:adec="http://schemas.microsoft.com/office/drawing/2017/decorative" val="1"/>
              </a:ext>
            </a:extLst>
          </p:cNvPr>
          <p:cNvSpPr/>
          <p:nvPr userDrawn="1"/>
        </p:nvSpPr>
        <p:spPr>
          <a:xfrm>
            <a:off x="8607760"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3E20485-2E4B-9B4C-AE6B-3C1B1509B043}"/>
              </a:ext>
              <a:ext uri="{C183D7F6-B498-43B3-948B-1728B52AA6E4}">
                <adec:decorative xmlns:adec="http://schemas.microsoft.com/office/drawing/2017/decorative" val="1"/>
              </a:ext>
            </a:extLst>
          </p:cNvPr>
          <p:cNvSpPr/>
          <p:nvPr userDrawn="1"/>
        </p:nvSpPr>
        <p:spPr>
          <a:xfrm>
            <a:off x="9623808"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284C2AF-F9F6-6943-AF27-AD08B011A677}"/>
              </a:ext>
              <a:ext uri="{C183D7F6-B498-43B3-948B-1728B52AA6E4}">
                <adec:decorative xmlns:adec="http://schemas.microsoft.com/office/drawing/2017/decorative" val="1"/>
              </a:ext>
            </a:extLst>
          </p:cNvPr>
          <p:cNvSpPr/>
          <p:nvPr userDrawn="1"/>
        </p:nvSpPr>
        <p:spPr>
          <a:xfrm>
            <a:off x="10639856" y="5115784"/>
            <a:ext cx="838200" cy="8382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766047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Blank Title Slide">
    <p:spTree>
      <p:nvGrpSpPr>
        <p:cNvPr id="1" name=""/>
        <p:cNvGrpSpPr/>
        <p:nvPr/>
      </p:nvGrpSpPr>
      <p:grpSpPr>
        <a:xfrm>
          <a:off x="0" y="0"/>
          <a:ext cx="0" cy="0"/>
          <a:chOff x="0" y="0"/>
          <a:chExt cx="0" cy="0"/>
        </a:xfrm>
      </p:grpSpPr>
      <p:sp>
        <p:nvSpPr>
          <p:cNvPr id="13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grpSp>
        <p:nvGrpSpPr>
          <p:cNvPr id="139" name="Group 7"/>
          <p:cNvGrpSpPr/>
          <p:nvPr/>
        </p:nvGrpSpPr>
        <p:grpSpPr>
          <a:xfrm>
            <a:off x="-1" y="-1"/>
            <a:ext cx="12192001" cy="1029591"/>
            <a:chOff x="0" y="0"/>
            <a:chExt cx="12192000" cy="1029590"/>
          </a:xfrm>
        </p:grpSpPr>
        <p:sp>
          <p:nvSpPr>
            <p:cNvPr id="137"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138"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140"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141" name="Body Level One…"/>
          <p:cNvSpPr txBox="1">
            <a:spLocks noGrp="1"/>
          </p:cNvSpPr>
          <p:nvPr>
            <p:ph type="body" sz="quarter" idx="1" hasCustomPrompt="1"/>
          </p:nvPr>
        </p:nvSpPr>
        <p:spPr>
          <a:xfrm>
            <a:off x="2219450" y="6356350"/>
            <a:ext cx="10801" cy="365125"/>
          </a:xfrm>
          <a:prstGeom prst="rect">
            <a:avLst/>
          </a:prstGeom>
          <a:solidFill>
            <a:srgbClr val="92928E"/>
          </a:solidFill>
        </p:spPr>
        <p:txBody>
          <a:bodyPr/>
          <a:lstStyle>
            <a:lvl1pPr marL="0" indent="0">
              <a:buClrTx/>
              <a:buSzTx/>
              <a:buNone/>
              <a:defRPr sz="3200">
                <a:solidFill>
                  <a:srgbClr val="000000"/>
                </a:solidFill>
              </a:defRPr>
            </a:lvl1pPr>
            <a:lvl2pPr marL="709448" indent="-252248">
              <a:buClrTx/>
              <a:defRPr sz="3200">
                <a:solidFill>
                  <a:srgbClr val="000000"/>
                </a:solidFill>
              </a:defRPr>
            </a:lvl2pPr>
            <a:lvl3pPr marL="1195753" indent="-281353">
              <a:buClrTx/>
              <a:defRPr sz="3200">
                <a:solidFill>
                  <a:srgbClr val="000000"/>
                </a:solidFill>
              </a:defRPr>
            </a:lvl3pPr>
            <a:lvl4pPr>
              <a:buClrTx/>
              <a:buFontTx/>
              <a:defRPr sz="3200">
                <a:solidFill>
                  <a:srgbClr val="000000"/>
                </a:solidFill>
              </a:defRPr>
            </a:lvl4pPr>
            <a:lvl5pPr>
              <a:buClrTx/>
              <a:buFontTx/>
              <a:defRPr sz="3200">
                <a:solidFill>
                  <a:srgbClr val="000000"/>
                </a:solidFill>
              </a:defRPr>
            </a:lvl5pPr>
          </a:lstStyle>
          <a:p>
            <a:r>
              <a:t> </a:t>
            </a:r>
          </a:p>
          <a:p>
            <a:pPr lvl="1"/>
            <a:endParaRPr/>
          </a:p>
          <a:p>
            <a:pPr lvl="2"/>
            <a:endParaRPr/>
          </a:p>
          <a:p>
            <a:pPr lvl="3"/>
            <a:endParaRPr/>
          </a:p>
          <a:p>
            <a:pPr lvl="4"/>
            <a:endParaRPr/>
          </a:p>
        </p:txBody>
      </p:sp>
    </p:spTree>
    <p:extLst>
      <p:ext uri="{BB962C8B-B14F-4D97-AF65-F5344CB8AC3E}">
        <p14:creationId xmlns:p14="http://schemas.microsoft.com/office/powerpoint/2010/main" val="256068776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Key Fact &amp; Figures Slide 1">
    <p:spTree>
      <p:nvGrpSpPr>
        <p:cNvPr id="1" name=""/>
        <p:cNvGrpSpPr/>
        <p:nvPr/>
      </p:nvGrpSpPr>
      <p:grpSpPr>
        <a:xfrm>
          <a:off x="0" y="0"/>
          <a:ext cx="0" cy="0"/>
          <a:chOff x="0" y="0"/>
          <a:chExt cx="0" cy="0"/>
        </a:xfrm>
      </p:grpSpPr>
      <p:sp>
        <p:nvSpPr>
          <p:cNvPr id="220" name="Body Level One…"/>
          <p:cNvSpPr txBox="1">
            <a:spLocks noGrp="1"/>
          </p:cNvSpPr>
          <p:nvPr>
            <p:ph type="body" sz="quarter" idx="1" hasCustomPrompt="1"/>
          </p:nvPr>
        </p:nvSpPr>
        <p:spPr>
          <a:xfrm>
            <a:off x="6102113" y="3806825"/>
            <a:ext cx="3041887" cy="3051175"/>
          </a:xfrm>
          <a:prstGeom prst="rect">
            <a:avLst/>
          </a:prstGeom>
          <a:solidFill>
            <a:schemeClr val="accent5"/>
          </a:solidFill>
        </p:spPr>
        <p:txBody>
          <a:bodyPr/>
          <a:lstStyle>
            <a:lvl1pPr marL="0" indent="0">
              <a:buClrTx/>
              <a:buSzTx/>
              <a:buNone/>
              <a:defRPr sz="3200">
                <a:solidFill>
                  <a:srgbClr val="000000"/>
                </a:solidFill>
              </a:defRPr>
            </a:lvl1pPr>
            <a:lvl2pPr marL="709448" indent="-252248">
              <a:buClrTx/>
              <a:defRPr sz="3200">
                <a:solidFill>
                  <a:srgbClr val="000000"/>
                </a:solidFill>
              </a:defRPr>
            </a:lvl2pPr>
            <a:lvl3pPr marL="1195753" indent="-281353">
              <a:buClrTx/>
              <a:defRPr sz="3200">
                <a:solidFill>
                  <a:srgbClr val="000000"/>
                </a:solidFill>
              </a:defRPr>
            </a:lvl3pPr>
            <a:lvl4pPr>
              <a:buClrTx/>
              <a:buFontTx/>
              <a:defRPr sz="3200">
                <a:solidFill>
                  <a:srgbClr val="000000"/>
                </a:solidFill>
              </a:defRPr>
            </a:lvl4pPr>
            <a:lvl5pPr>
              <a:buClrTx/>
              <a:buFontTx/>
              <a:defRPr sz="3200">
                <a:solidFill>
                  <a:srgbClr val="000000"/>
                </a:solidFill>
              </a:defRPr>
            </a:lvl5pPr>
          </a:lstStyle>
          <a:p>
            <a:r>
              <a:t> </a:t>
            </a:r>
          </a:p>
          <a:p>
            <a:pPr lvl="1"/>
            <a:endParaRPr/>
          </a:p>
          <a:p>
            <a:pPr lvl="2"/>
            <a:endParaRPr/>
          </a:p>
          <a:p>
            <a:pPr lvl="3"/>
            <a:endParaRPr/>
          </a:p>
          <a:p>
            <a:pPr lvl="4"/>
            <a:endParaRPr/>
          </a:p>
        </p:txBody>
      </p:sp>
      <p:sp>
        <p:nvSpPr>
          <p:cNvPr id="221" name="Text Placeholder 3"/>
          <p:cNvSpPr>
            <a:spLocks noGrp="1"/>
          </p:cNvSpPr>
          <p:nvPr>
            <p:ph type="body" sz="quarter" idx="21" hasCustomPrompt="1"/>
          </p:nvPr>
        </p:nvSpPr>
        <p:spPr>
          <a:xfrm>
            <a:off x="9153231" y="3806825"/>
            <a:ext cx="3041887" cy="3051175"/>
          </a:xfrm>
          <a:prstGeom prst="rect">
            <a:avLst/>
          </a:prstGeom>
          <a:solidFill>
            <a:schemeClr val="accent3"/>
          </a:solidFill>
        </p:spPr>
        <p:txBody>
          <a:bodyPr/>
          <a:lstStyle>
            <a:lvl1pPr marL="0" indent="0">
              <a:buClrTx/>
              <a:buSzTx/>
              <a:buNone/>
              <a:defRPr sz="3200">
                <a:solidFill>
                  <a:srgbClr val="000000"/>
                </a:solidFill>
              </a:defRPr>
            </a:lvl1pPr>
          </a:lstStyle>
          <a:p>
            <a:r>
              <a:t> </a:t>
            </a:r>
          </a:p>
        </p:txBody>
      </p:sp>
      <p:sp>
        <p:nvSpPr>
          <p:cNvPr id="222" name="Text Placeholder 3"/>
          <p:cNvSpPr>
            <a:spLocks noGrp="1"/>
          </p:cNvSpPr>
          <p:nvPr>
            <p:ph type="body" sz="half" idx="22" hasCustomPrompt="1"/>
          </p:nvPr>
        </p:nvSpPr>
        <p:spPr>
          <a:xfrm>
            <a:off x="6099116" y="1030287"/>
            <a:ext cx="6096001" cy="2776538"/>
          </a:xfrm>
          <a:prstGeom prst="rect">
            <a:avLst/>
          </a:prstGeom>
          <a:solidFill>
            <a:schemeClr val="accent1"/>
          </a:solidFill>
        </p:spPr>
        <p:txBody>
          <a:bodyPr/>
          <a:lstStyle>
            <a:lvl1pPr marL="0" indent="0">
              <a:buClrTx/>
              <a:buSzTx/>
              <a:buNone/>
              <a:defRPr sz="3200">
                <a:solidFill>
                  <a:srgbClr val="000000"/>
                </a:solidFill>
              </a:defRPr>
            </a:lvl1pPr>
          </a:lstStyle>
          <a:p>
            <a:r>
              <a:t> </a:t>
            </a:r>
          </a:p>
        </p:txBody>
      </p:sp>
      <p:grpSp>
        <p:nvGrpSpPr>
          <p:cNvPr id="225" name="Group 7"/>
          <p:cNvGrpSpPr/>
          <p:nvPr/>
        </p:nvGrpSpPr>
        <p:grpSpPr>
          <a:xfrm>
            <a:off x="-1" y="-1"/>
            <a:ext cx="12192001" cy="1029591"/>
            <a:chOff x="0" y="0"/>
            <a:chExt cx="12192000" cy="1029590"/>
          </a:xfrm>
        </p:grpSpPr>
        <p:sp>
          <p:nvSpPr>
            <p:cNvPr id="223"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224"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226"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227" name="Text Placeholder 18"/>
          <p:cNvSpPr>
            <a:spLocks noGrp="1"/>
          </p:cNvSpPr>
          <p:nvPr>
            <p:ph type="body" sz="quarter" idx="23" hasCustomPrompt="1"/>
          </p:nvPr>
        </p:nvSpPr>
        <p:spPr>
          <a:xfrm>
            <a:off x="479375" y="1484533"/>
            <a:ext cx="5197521" cy="627765"/>
          </a:xfrm>
          <a:prstGeom prst="rect">
            <a:avLst/>
          </a:prstGeom>
        </p:spPr>
        <p:txBody>
          <a:bodyPr/>
          <a:lstStyle>
            <a:lvl1pPr marL="0" indent="0">
              <a:buClrTx/>
              <a:buSzTx/>
              <a:buNone/>
              <a:defRPr b="1">
                <a:solidFill>
                  <a:schemeClr val="accent3"/>
                </a:solidFill>
              </a:defRPr>
            </a:lvl1pPr>
          </a:lstStyle>
          <a:p>
            <a:r>
              <a:t>Subtitle</a:t>
            </a:r>
          </a:p>
        </p:txBody>
      </p:sp>
      <p:sp>
        <p:nvSpPr>
          <p:cNvPr id="22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231" name="Rectangle 10"/>
          <p:cNvGrpSpPr/>
          <p:nvPr/>
        </p:nvGrpSpPr>
        <p:grpSpPr>
          <a:xfrm>
            <a:off x="12635555" y="-5461"/>
            <a:ext cx="2399412" cy="2399411"/>
            <a:chOff x="0" y="0"/>
            <a:chExt cx="2399410" cy="2399410"/>
          </a:xfrm>
        </p:grpSpPr>
        <p:sp>
          <p:nvSpPr>
            <p:cNvPr id="229"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0" name="Use this slide to showcase key facts and figures by editing the text in these boxes. Options with less boxes are also available in under the ’Layouts’ button."/>
            <p:cNvSpPr txBox="1"/>
            <p:nvPr/>
          </p:nvSpPr>
          <p:spPr>
            <a:xfrm>
              <a:off x="0" y="0"/>
              <a:ext cx="2399411" cy="218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lvl1pPr>
                <a:defRPr sz="1600">
                  <a:solidFill>
                    <a:srgbClr val="4A4A49"/>
                  </a:solidFill>
                </a:defRPr>
              </a:lvl1pPr>
            </a:lstStyle>
            <a:p>
              <a:r>
                <a:t>Use this slide to showcase key facts and figures by editing the text in these boxes. Options with less boxes are also available in under the ’Layouts’ button.</a:t>
              </a:r>
            </a:p>
          </p:txBody>
        </p:sp>
      </p:grpSp>
      <p:sp>
        <p:nvSpPr>
          <p:cNvPr id="232" name="Text Placeholder 14"/>
          <p:cNvSpPr>
            <a:spLocks noGrp="1"/>
          </p:cNvSpPr>
          <p:nvPr>
            <p:ph type="body" sz="quarter" idx="24" hasCustomPrompt="1"/>
          </p:nvPr>
        </p:nvSpPr>
        <p:spPr>
          <a:xfrm>
            <a:off x="6316245" y="1325013"/>
            <a:ext cx="4107915" cy="1685078"/>
          </a:xfrm>
          <a:prstGeom prst="rect">
            <a:avLst/>
          </a:prstGeom>
        </p:spPr>
        <p:txBody>
          <a:bodyPr/>
          <a:lstStyle>
            <a:lvl1pPr marL="0" indent="0" defTabSz="896111">
              <a:spcBef>
                <a:spcPts val="900"/>
              </a:spcBef>
              <a:buClrTx/>
              <a:buSzTx/>
              <a:buNone/>
              <a:defRPr sz="11270" b="1">
                <a:solidFill>
                  <a:srgbClr val="000000"/>
                </a:solidFill>
              </a:defRPr>
            </a:lvl1pPr>
          </a:lstStyle>
          <a:p>
            <a:r>
              <a:t>1 in 5</a:t>
            </a:r>
          </a:p>
        </p:txBody>
      </p:sp>
      <p:sp>
        <p:nvSpPr>
          <p:cNvPr id="233" name="Text Placeholder 14"/>
          <p:cNvSpPr>
            <a:spLocks noGrp="1"/>
          </p:cNvSpPr>
          <p:nvPr>
            <p:ph type="body" sz="quarter" idx="25" hasCustomPrompt="1"/>
          </p:nvPr>
        </p:nvSpPr>
        <p:spPr>
          <a:xfrm>
            <a:off x="6316245" y="2968284"/>
            <a:ext cx="5420829" cy="507832"/>
          </a:xfrm>
          <a:prstGeom prst="rect">
            <a:avLst/>
          </a:prstGeom>
        </p:spPr>
        <p:txBody>
          <a:bodyPr/>
          <a:lstStyle>
            <a:lvl1pPr marL="0" indent="0">
              <a:buClrTx/>
              <a:buSzTx/>
              <a:buNone/>
              <a:defRPr sz="3000">
                <a:solidFill>
                  <a:srgbClr val="011C67"/>
                </a:solidFill>
              </a:defRPr>
            </a:lvl1pPr>
          </a:lstStyle>
          <a:p>
            <a:r>
              <a:t>Lorem ipsum dolor sit amet</a:t>
            </a:r>
          </a:p>
        </p:txBody>
      </p:sp>
      <p:sp>
        <p:nvSpPr>
          <p:cNvPr id="234" name="Text Placeholder 14"/>
          <p:cNvSpPr>
            <a:spLocks noGrp="1"/>
          </p:cNvSpPr>
          <p:nvPr>
            <p:ph type="body" sz="quarter" idx="26" hasCustomPrompt="1"/>
          </p:nvPr>
        </p:nvSpPr>
        <p:spPr>
          <a:xfrm>
            <a:off x="6316245" y="3997876"/>
            <a:ext cx="2616740" cy="1311129"/>
          </a:xfrm>
          <a:prstGeom prst="rect">
            <a:avLst/>
          </a:prstGeom>
        </p:spPr>
        <p:txBody>
          <a:bodyPr/>
          <a:lstStyle>
            <a:lvl1pPr marL="0" indent="0" defTabSz="896111">
              <a:spcBef>
                <a:spcPts val="900"/>
              </a:spcBef>
              <a:buClrTx/>
              <a:buSzTx/>
              <a:buNone/>
              <a:defRPr sz="8624" b="1">
                <a:solidFill>
                  <a:srgbClr val="FFFFFF"/>
                </a:solidFill>
              </a:defRPr>
            </a:lvl1pPr>
          </a:lstStyle>
          <a:p>
            <a:r>
              <a:t>75%</a:t>
            </a:r>
          </a:p>
        </p:txBody>
      </p:sp>
      <p:sp>
        <p:nvSpPr>
          <p:cNvPr id="235" name="Text Placeholder 25"/>
          <p:cNvSpPr>
            <a:spLocks noGrp="1"/>
          </p:cNvSpPr>
          <p:nvPr>
            <p:ph type="body" sz="quarter" idx="27" hasCustomPrompt="1"/>
          </p:nvPr>
        </p:nvSpPr>
        <p:spPr>
          <a:xfrm>
            <a:off x="6316662" y="5308600"/>
            <a:ext cx="2616201" cy="867929"/>
          </a:xfrm>
          <a:prstGeom prst="rect">
            <a:avLst/>
          </a:prstGeom>
        </p:spPr>
        <p:txBody>
          <a:bodyPr/>
          <a:lstStyle>
            <a:lvl1pPr marL="0" indent="0">
              <a:buClrTx/>
              <a:buSzTx/>
              <a:buNone/>
              <a:defRPr b="1">
                <a:solidFill>
                  <a:srgbClr val="FFFFFF"/>
                </a:solidFill>
              </a:defRPr>
            </a:lvl1pPr>
          </a:lstStyle>
          <a:p>
            <a:r>
              <a:t>Lorem ipsum dolor sit amet</a:t>
            </a:r>
          </a:p>
        </p:txBody>
      </p:sp>
      <p:sp>
        <p:nvSpPr>
          <p:cNvPr id="236" name="Text Placeholder 14"/>
          <p:cNvSpPr>
            <a:spLocks noGrp="1"/>
          </p:cNvSpPr>
          <p:nvPr>
            <p:ph type="body" sz="quarter" idx="28" hasCustomPrompt="1"/>
          </p:nvPr>
        </p:nvSpPr>
        <p:spPr>
          <a:xfrm>
            <a:off x="9312664" y="4521346"/>
            <a:ext cx="2616741" cy="1311129"/>
          </a:xfrm>
          <a:prstGeom prst="rect">
            <a:avLst/>
          </a:prstGeom>
        </p:spPr>
        <p:txBody>
          <a:bodyPr/>
          <a:lstStyle>
            <a:lvl1pPr marL="0" indent="0" defTabSz="896111">
              <a:spcBef>
                <a:spcPts val="900"/>
              </a:spcBef>
              <a:buClrTx/>
              <a:buSzTx/>
              <a:buNone/>
              <a:defRPr sz="8624" b="1">
                <a:solidFill>
                  <a:srgbClr val="FFFFFF"/>
                </a:solidFill>
              </a:defRPr>
            </a:lvl1pPr>
          </a:lstStyle>
          <a:p>
            <a:r>
              <a:t>£2m</a:t>
            </a:r>
          </a:p>
        </p:txBody>
      </p:sp>
      <p:sp>
        <p:nvSpPr>
          <p:cNvPr id="237" name="Text Placeholder 25"/>
          <p:cNvSpPr>
            <a:spLocks noGrp="1"/>
          </p:cNvSpPr>
          <p:nvPr>
            <p:ph type="body" sz="quarter" idx="29" hasCustomPrompt="1"/>
          </p:nvPr>
        </p:nvSpPr>
        <p:spPr>
          <a:xfrm>
            <a:off x="9313081" y="3999041"/>
            <a:ext cx="2616201" cy="480132"/>
          </a:xfrm>
          <a:prstGeom prst="rect">
            <a:avLst/>
          </a:prstGeom>
        </p:spPr>
        <p:txBody>
          <a:bodyPr/>
          <a:lstStyle>
            <a:lvl1pPr marL="0" indent="0">
              <a:buClrTx/>
              <a:buSzTx/>
              <a:buNone/>
              <a:defRPr b="1">
                <a:solidFill>
                  <a:srgbClr val="FFFFFF"/>
                </a:solidFill>
              </a:defRPr>
            </a:lvl1pPr>
          </a:lstStyle>
          <a:p>
            <a:r>
              <a:t>Lorem ipsum</a:t>
            </a:r>
          </a:p>
        </p:txBody>
      </p:sp>
      <p:sp>
        <p:nvSpPr>
          <p:cNvPr id="238" name="Text Placeholder 25"/>
          <p:cNvSpPr>
            <a:spLocks noGrp="1"/>
          </p:cNvSpPr>
          <p:nvPr>
            <p:ph type="body" sz="quarter" idx="30" hasCustomPrompt="1"/>
          </p:nvPr>
        </p:nvSpPr>
        <p:spPr>
          <a:xfrm>
            <a:off x="9313081" y="5799704"/>
            <a:ext cx="2616201" cy="480132"/>
          </a:xfrm>
          <a:prstGeom prst="rect">
            <a:avLst/>
          </a:prstGeom>
        </p:spPr>
        <p:txBody>
          <a:bodyPr/>
          <a:lstStyle>
            <a:lvl1pPr marL="0" indent="0">
              <a:buClrTx/>
              <a:buSzTx/>
              <a:buNone/>
              <a:defRPr b="1">
                <a:solidFill>
                  <a:srgbClr val="FFFFFF"/>
                </a:solidFill>
              </a:defRPr>
            </a:lvl1pPr>
          </a:lstStyle>
          <a:p>
            <a:r>
              <a:t>Dolor sit amet</a:t>
            </a:r>
          </a:p>
        </p:txBody>
      </p:sp>
      <p:sp>
        <p:nvSpPr>
          <p:cNvPr id="239" name="Text Placeholder 6"/>
          <p:cNvSpPr>
            <a:spLocks noGrp="1"/>
          </p:cNvSpPr>
          <p:nvPr>
            <p:ph type="body" sz="quarter" idx="31" hasCustomPrompt="1"/>
          </p:nvPr>
        </p:nvSpPr>
        <p:spPr>
          <a:xfrm>
            <a:off x="2219450" y="6356350"/>
            <a:ext cx="10801" cy="365125"/>
          </a:xfrm>
          <a:prstGeom prst="rect">
            <a:avLst/>
          </a:prstGeom>
          <a:solidFill>
            <a:srgbClr val="92928E"/>
          </a:solidFill>
        </p:spPr>
        <p:txBody>
          <a:bodyPr/>
          <a:lstStyle>
            <a:lvl1pPr marL="0" indent="0" defTabSz="365760">
              <a:spcBef>
                <a:spcPts val="400"/>
              </a:spcBef>
              <a:buClrTx/>
              <a:buSzTx/>
              <a:buNone/>
              <a:defRPr sz="1280">
                <a:solidFill>
                  <a:srgbClr val="000000"/>
                </a:solidFill>
              </a:defRPr>
            </a:lvl1pPr>
          </a:lstStyle>
          <a:p>
            <a:r>
              <a:t> </a:t>
            </a:r>
          </a:p>
        </p:txBody>
      </p:sp>
    </p:spTree>
    <p:extLst>
      <p:ext uri="{BB962C8B-B14F-4D97-AF65-F5344CB8AC3E}">
        <p14:creationId xmlns:p14="http://schemas.microsoft.com/office/powerpoint/2010/main" val="7134499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Content &amp; Image Slide Dark">
    <p:bg>
      <p:bgPr>
        <a:solidFill>
          <a:schemeClr val="accent5"/>
        </a:solidFill>
        <a:effectLst/>
      </p:bgPr>
    </p:bg>
    <p:spTree>
      <p:nvGrpSpPr>
        <p:cNvPr id="1" name=""/>
        <p:cNvGrpSpPr/>
        <p:nvPr/>
      </p:nvGrpSpPr>
      <p:grpSpPr>
        <a:xfrm>
          <a:off x="0" y="0"/>
          <a:ext cx="0" cy="0"/>
          <a:chOff x="0" y="0"/>
          <a:chExt cx="0" cy="0"/>
        </a:xfrm>
      </p:grpSpPr>
      <p:pic>
        <p:nvPicPr>
          <p:cNvPr id="309" name="Picture 16" descr="Picture 16"/>
          <p:cNvPicPr>
            <a:picLocks noChangeAspect="1"/>
          </p:cNvPicPr>
          <p:nvPr/>
        </p:nvPicPr>
        <p:blipFill>
          <a:blip r:embed="rId2"/>
          <a:stretch>
            <a:fillRect/>
          </a:stretch>
        </p:blipFill>
        <p:spPr>
          <a:xfrm>
            <a:off x="6105652" y="924978"/>
            <a:ext cx="6086348" cy="5933022"/>
          </a:xfrm>
          <a:prstGeom prst="rect">
            <a:avLst/>
          </a:prstGeom>
          <a:ln w="12700">
            <a:miter lim="400000"/>
          </a:ln>
        </p:spPr>
      </p:pic>
      <p:sp>
        <p:nvSpPr>
          <p:cNvPr id="310" name="Picture Placeholder 18"/>
          <p:cNvSpPr>
            <a:spLocks noGrp="1"/>
          </p:cNvSpPr>
          <p:nvPr>
            <p:ph type="pic" idx="21"/>
          </p:nvPr>
        </p:nvSpPr>
        <p:spPr>
          <a:xfrm>
            <a:off x="6096000" y="1029588"/>
            <a:ext cx="6096000" cy="5827714"/>
          </a:xfrm>
          <a:prstGeom prst="rect">
            <a:avLst/>
          </a:prstGeom>
        </p:spPr>
        <p:txBody>
          <a:bodyPr lIns="91439" rIns="91439">
            <a:noAutofit/>
          </a:bodyPr>
          <a:lstStyle/>
          <a:p>
            <a:endParaRPr/>
          </a:p>
        </p:txBody>
      </p:sp>
      <p:sp>
        <p:nvSpPr>
          <p:cNvPr id="311" name="Body Level One…"/>
          <p:cNvSpPr txBox="1">
            <a:spLocks noGrp="1"/>
          </p:cNvSpPr>
          <p:nvPr>
            <p:ph type="body" sz="quarter" idx="1" hasCustomPrompt="1"/>
          </p:nvPr>
        </p:nvSpPr>
        <p:spPr>
          <a:xfrm>
            <a:off x="6115177" y="4895150"/>
            <a:ext cx="6076823" cy="1962151"/>
          </a:xfrm>
          <a:prstGeom prst="rect">
            <a:avLst/>
          </a:prstGeom>
          <a:gradFill>
            <a:gsLst>
              <a:gs pos="0">
                <a:schemeClr val="accent5">
                  <a:alpha val="0"/>
                </a:schemeClr>
              </a:gs>
              <a:gs pos="100000">
                <a:schemeClr val="accent5">
                  <a:alpha val="50000"/>
                </a:schemeClr>
              </a:gs>
            </a:gsLst>
            <a:lin ang="5400000"/>
          </a:gradFill>
        </p:spPr>
        <p:txBody>
          <a:bodyPr/>
          <a:lstStyle>
            <a:lvl1pPr marL="0" indent="0">
              <a:buClrTx/>
              <a:buSzTx/>
              <a:buNone/>
              <a:defRPr sz="1000">
                <a:solidFill>
                  <a:srgbClr val="000000"/>
                </a:solidFill>
              </a:defRPr>
            </a:lvl1pPr>
            <a:lvl2pPr>
              <a:buClrTx/>
              <a:defRPr sz="1000">
                <a:solidFill>
                  <a:srgbClr val="000000"/>
                </a:solidFill>
              </a:defRPr>
            </a:lvl2pPr>
            <a:lvl3pPr>
              <a:buClrTx/>
              <a:defRPr sz="1000">
                <a:solidFill>
                  <a:srgbClr val="000000"/>
                </a:solidFill>
              </a:defRPr>
            </a:lvl3pPr>
            <a:lvl4pPr>
              <a:buClrTx/>
              <a:buFontTx/>
              <a:defRPr sz="1000">
                <a:solidFill>
                  <a:srgbClr val="000000"/>
                </a:solidFill>
              </a:defRPr>
            </a:lvl4pPr>
            <a:lvl5pPr>
              <a:buClrTx/>
              <a:buFontTx/>
              <a:defRPr sz="1000">
                <a:solidFill>
                  <a:srgbClr val="000000"/>
                </a:solidFill>
              </a:defRPr>
            </a:lvl5pPr>
          </a:lstStyle>
          <a:p>
            <a:r>
              <a:t> </a:t>
            </a:r>
          </a:p>
          <a:p>
            <a:pPr lvl="1"/>
            <a:endParaRPr/>
          </a:p>
          <a:p>
            <a:pPr lvl="2"/>
            <a:endParaRPr/>
          </a:p>
          <a:p>
            <a:pPr lvl="3"/>
            <a:endParaRPr/>
          </a:p>
          <a:p>
            <a:pPr lvl="4"/>
            <a:endParaRPr/>
          </a:p>
        </p:txBody>
      </p:sp>
      <p:grpSp>
        <p:nvGrpSpPr>
          <p:cNvPr id="314" name="Group 7"/>
          <p:cNvGrpSpPr/>
          <p:nvPr/>
        </p:nvGrpSpPr>
        <p:grpSpPr>
          <a:xfrm>
            <a:off x="-1" y="-1"/>
            <a:ext cx="12192001" cy="1029591"/>
            <a:chOff x="0" y="0"/>
            <a:chExt cx="12192000" cy="1029590"/>
          </a:xfrm>
        </p:grpSpPr>
        <p:sp>
          <p:nvSpPr>
            <p:cNvPr id="312"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313" name="Picture 9" descr="Picture 9"/>
            <p:cNvPicPr>
              <a:picLocks noChangeAspect="1"/>
            </p:cNvPicPr>
            <p:nvPr/>
          </p:nvPicPr>
          <p:blipFill>
            <a:blip r:embed="rId3"/>
            <a:stretch>
              <a:fillRect/>
            </a:stretch>
          </p:blipFill>
          <p:spPr>
            <a:xfrm>
              <a:off x="-1" y="0"/>
              <a:ext cx="1032633" cy="1029589"/>
            </a:xfrm>
            <a:prstGeom prst="rect">
              <a:avLst/>
            </a:prstGeom>
            <a:ln w="12700" cap="flat">
              <a:noFill/>
              <a:miter lim="400000"/>
            </a:ln>
            <a:effectLst/>
          </p:spPr>
        </p:pic>
      </p:grpSp>
      <p:sp>
        <p:nvSpPr>
          <p:cNvPr id="315"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316" name="Text Placeholder 18"/>
          <p:cNvSpPr>
            <a:spLocks noGrp="1"/>
          </p:cNvSpPr>
          <p:nvPr>
            <p:ph type="body" sz="quarter" idx="22" hasCustomPrompt="1"/>
          </p:nvPr>
        </p:nvSpPr>
        <p:spPr>
          <a:xfrm>
            <a:off x="479375" y="1484533"/>
            <a:ext cx="5197521" cy="627765"/>
          </a:xfrm>
          <a:prstGeom prst="rect">
            <a:avLst/>
          </a:prstGeom>
        </p:spPr>
        <p:txBody>
          <a:bodyPr/>
          <a:lstStyle>
            <a:lvl1pPr marL="0" indent="0">
              <a:buClrTx/>
              <a:buSzTx/>
              <a:buNone/>
              <a:defRPr b="1">
                <a:solidFill>
                  <a:srgbClr val="FFFFFF"/>
                </a:solidFill>
              </a:defRPr>
            </a:lvl1pPr>
          </a:lstStyle>
          <a:p>
            <a:r>
              <a:t>Subtitle</a:t>
            </a:r>
          </a:p>
        </p:txBody>
      </p:sp>
      <p:sp>
        <p:nvSpPr>
          <p:cNvPr id="31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320" name="Rectangle 20"/>
          <p:cNvGrpSpPr/>
          <p:nvPr/>
        </p:nvGrpSpPr>
        <p:grpSpPr>
          <a:xfrm>
            <a:off x="12635555" y="-5461"/>
            <a:ext cx="2399412" cy="2399411"/>
            <a:chOff x="0" y="0"/>
            <a:chExt cx="2399410" cy="2399410"/>
          </a:xfrm>
        </p:grpSpPr>
        <p:sp>
          <p:nvSpPr>
            <p:cNvPr id="318"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sz="1600">
                  <a:solidFill>
                    <a:srgbClr val="4A4A49"/>
                  </a:solidFill>
                </a:defRPr>
              </a:pPr>
              <a:endParaRPr/>
            </a:p>
          </p:txBody>
        </p:sp>
        <p:sp>
          <p:nvSpPr>
            <p:cNvPr id="319" name="Drag and drop an image onto this slide or click the picture icon to select an image. You can find our imagebank here:…"/>
            <p:cNvSpPr txBox="1"/>
            <p:nvPr/>
          </p:nvSpPr>
          <p:spPr>
            <a:xfrm>
              <a:off x="0" y="0"/>
              <a:ext cx="2399411" cy="21821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79999" tIns="179999" rIns="179999" bIns="179999" numCol="1" anchor="t">
              <a:spAutoFit/>
            </a:bodyPr>
            <a:lstStyle/>
            <a:p>
              <a:pPr>
                <a:defRPr sz="1600">
                  <a:solidFill>
                    <a:srgbClr val="4A4A49"/>
                  </a:solidFill>
                </a:defRPr>
              </a:pPr>
              <a:r>
                <a:t>Drag and drop an image onto this slide or click the picture icon to select an image. You can find our imagebank here:</a:t>
              </a:r>
              <a:endParaRPr>
                <a:solidFill>
                  <a:srgbClr val="FFFFFF"/>
                </a:solidFill>
              </a:endParaRPr>
            </a:p>
            <a:p>
              <a:pPr>
                <a:defRPr sz="1600">
                  <a:solidFill>
                    <a:srgbClr val="4A4A49"/>
                  </a:solidFill>
                </a:defRPr>
              </a:pPr>
              <a:r>
                <a:rPr u="sng">
                  <a:solidFill>
                    <a:srgbClr val="0563C1"/>
                  </a:solidFill>
                  <a:uFill>
                    <a:solidFill>
                      <a:srgbClr val="0563C1"/>
                    </a:solidFill>
                  </a:uFill>
                  <a:hlinkClick r:id="rId4"/>
                </a:rPr>
                <a:t>www.nottingham.ac.uk/imagebank </a:t>
              </a:r>
            </a:p>
          </p:txBody>
        </p:sp>
      </p:grpSp>
      <p:sp>
        <p:nvSpPr>
          <p:cNvPr id="321" name="Text Placeholder 6"/>
          <p:cNvSpPr>
            <a:spLocks noGrp="1"/>
          </p:cNvSpPr>
          <p:nvPr>
            <p:ph type="body" sz="quarter" idx="23" hasCustomPrompt="1"/>
          </p:nvPr>
        </p:nvSpPr>
        <p:spPr>
          <a:xfrm>
            <a:off x="2219450" y="6356350"/>
            <a:ext cx="10801" cy="365125"/>
          </a:xfrm>
          <a:prstGeom prst="rect">
            <a:avLst/>
          </a:prstGeom>
          <a:solidFill>
            <a:schemeClr val="accent1"/>
          </a:solidFill>
        </p:spPr>
        <p:txBody>
          <a:bodyPr/>
          <a:lstStyle>
            <a:lvl1pPr marL="0" indent="0" defTabSz="365760">
              <a:spcBef>
                <a:spcPts val="400"/>
              </a:spcBef>
              <a:buClrTx/>
              <a:buSzTx/>
              <a:buNone/>
              <a:defRPr sz="1280">
                <a:solidFill>
                  <a:srgbClr val="FFFFFF"/>
                </a:solidFill>
              </a:defRPr>
            </a:lvl1pPr>
          </a:lstStyle>
          <a:p>
            <a:r>
              <a:t> </a:t>
            </a:r>
          </a:p>
        </p:txBody>
      </p:sp>
    </p:spTree>
    <p:extLst>
      <p:ext uri="{BB962C8B-B14F-4D97-AF65-F5344CB8AC3E}">
        <p14:creationId xmlns:p14="http://schemas.microsoft.com/office/powerpoint/2010/main" val="36778068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eo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14EC60C8-55FD-084A-BE95-B2E766446720}"/>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7" name="Title 1">
            <a:extLst>
              <a:ext uri="{FF2B5EF4-FFF2-40B4-BE49-F238E27FC236}">
                <a16:creationId xmlns:a16="http://schemas.microsoft.com/office/drawing/2014/main" id="{EE0A4753-72CA-6241-85A5-FA5F9E40DCA1}"/>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12" name="Picture 11" descr="University of Nottingham logo">
            <a:extLst>
              <a:ext uri="{FF2B5EF4-FFF2-40B4-BE49-F238E27FC236}">
                <a16:creationId xmlns:a16="http://schemas.microsoft.com/office/drawing/2014/main" id="{6385F48C-130A-074B-BAE4-5071492DF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74767" cy="1030941"/>
          </a:xfrm>
          <a:prstGeom prst="rect">
            <a:avLst/>
          </a:prstGeom>
        </p:spPr>
      </p:pic>
    </p:spTree>
    <p:extLst>
      <p:ext uri="{BB962C8B-B14F-4D97-AF65-F5344CB8AC3E}">
        <p14:creationId xmlns:p14="http://schemas.microsoft.com/office/powerpoint/2010/main" val="1062670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2 Column Block Content Slide">
    <p:spTree>
      <p:nvGrpSpPr>
        <p:cNvPr id="1" name=""/>
        <p:cNvGrpSpPr/>
        <p:nvPr/>
      </p:nvGrpSpPr>
      <p:grpSpPr>
        <a:xfrm>
          <a:off x="0" y="0"/>
          <a:ext cx="0" cy="0"/>
          <a:chOff x="0" y="0"/>
          <a:chExt cx="0" cy="0"/>
        </a:xfrm>
      </p:grpSpPr>
      <p:sp>
        <p:nvSpPr>
          <p:cNvPr id="201" name="Body Level One…"/>
          <p:cNvSpPr txBox="1">
            <a:spLocks noGrp="1"/>
          </p:cNvSpPr>
          <p:nvPr>
            <p:ph type="body" sz="half" idx="1" hasCustomPrompt="1"/>
          </p:nvPr>
        </p:nvSpPr>
        <p:spPr>
          <a:xfrm>
            <a:off x="479376" y="2133602"/>
            <a:ext cx="5197521" cy="3746499"/>
          </a:xfrm>
          <a:prstGeom prst="rect">
            <a:avLst/>
          </a:prstGeom>
        </p:spPr>
        <p:txBody>
          <a:bodyPr/>
          <a:lstStyle/>
          <a:p>
            <a:r>
              <a:t>Body text – Arial 28pt</a:t>
            </a:r>
          </a:p>
          <a:p>
            <a:pPr lvl="1"/>
            <a:endParaRPr/>
          </a:p>
          <a:p>
            <a:pPr lvl="2"/>
            <a:endParaRPr/>
          </a:p>
          <a:p>
            <a:pPr lvl="3"/>
            <a:endParaRPr/>
          </a:p>
          <a:p>
            <a:pPr lvl="4"/>
            <a:endParaRPr/>
          </a:p>
        </p:txBody>
      </p:sp>
      <p:grpSp>
        <p:nvGrpSpPr>
          <p:cNvPr id="204" name="Group 7"/>
          <p:cNvGrpSpPr/>
          <p:nvPr/>
        </p:nvGrpSpPr>
        <p:grpSpPr>
          <a:xfrm>
            <a:off x="-1" y="-1"/>
            <a:ext cx="12192001" cy="1029591"/>
            <a:chOff x="0" y="0"/>
            <a:chExt cx="12192000" cy="1029590"/>
          </a:xfrm>
        </p:grpSpPr>
        <p:sp>
          <p:nvSpPr>
            <p:cNvPr id="202"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203"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205"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206" name="Text Placeholder 18"/>
          <p:cNvSpPr>
            <a:spLocks noGrp="1"/>
          </p:cNvSpPr>
          <p:nvPr>
            <p:ph type="body" sz="quarter" idx="21" hasCustomPrompt="1"/>
          </p:nvPr>
        </p:nvSpPr>
        <p:spPr>
          <a:xfrm>
            <a:off x="479375" y="1484533"/>
            <a:ext cx="5197521" cy="627765"/>
          </a:xfrm>
          <a:prstGeom prst="rect">
            <a:avLst/>
          </a:prstGeom>
        </p:spPr>
        <p:txBody>
          <a:bodyPr/>
          <a:lstStyle>
            <a:lvl1pPr marL="0" indent="0">
              <a:buClrTx/>
              <a:buSzTx/>
              <a:buNone/>
              <a:defRPr b="1">
                <a:solidFill>
                  <a:schemeClr val="accent3"/>
                </a:solidFill>
              </a:defRPr>
            </a:lvl1pPr>
          </a:lstStyle>
          <a:p>
            <a:r>
              <a:t>Subtitle</a:t>
            </a:r>
          </a:p>
        </p:txBody>
      </p:sp>
      <p:sp>
        <p:nvSpPr>
          <p:cNvPr id="207" name="Rectangle 5"/>
          <p:cNvSpPr/>
          <p:nvPr/>
        </p:nvSpPr>
        <p:spPr>
          <a:xfrm>
            <a:off x="6096000" y="1029588"/>
            <a:ext cx="6096000" cy="582841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08" name="Text Placeholder 18"/>
          <p:cNvSpPr>
            <a:spLocks noGrp="1"/>
          </p:cNvSpPr>
          <p:nvPr>
            <p:ph type="body" sz="quarter" idx="22" hasCustomPrompt="1"/>
          </p:nvPr>
        </p:nvSpPr>
        <p:spPr>
          <a:xfrm>
            <a:off x="6539555" y="1484533"/>
            <a:ext cx="5197520" cy="627765"/>
          </a:xfrm>
          <a:prstGeom prst="rect">
            <a:avLst/>
          </a:prstGeom>
        </p:spPr>
        <p:txBody>
          <a:bodyPr/>
          <a:lstStyle>
            <a:lvl1pPr marL="0" indent="0">
              <a:buClrTx/>
              <a:buSzTx/>
              <a:buNone/>
              <a:defRPr b="1">
                <a:solidFill>
                  <a:srgbClr val="FFFFFF"/>
                </a:solidFill>
              </a:defRPr>
            </a:lvl1pPr>
          </a:lstStyle>
          <a:p>
            <a:r>
              <a:t>Subtitle</a:t>
            </a:r>
          </a:p>
        </p:txBody>
      </p:sp>
      <p:sp>
        <p:nvSpPr>
          <p:cNvPr id="20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212" name="Rectangle 10"/>
          <p:cNvGrpSpPr/>
          <p:nvPr/>
        </p:nvGrpSpPr>
        <p:grpSpPr>
          <a:xfrm>
            <a:off x="12635555" y="-5461"/>
            <a:ext cx="2399412" cy="2399411"/>
            <a:chOff x="0" y="0"/>
            <a:chExt cx="2399410" cy="2399410"/>
          </a:xfrm>
        </p:grpSpPr>
        <p:sp>
          <p:nvSpPr>
            <p:cNvPr id="210"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11" name="Please see slides at the end of this template for chart and table style guides. Copy and paste these items onto this page for ease."/>
            <p:cNvSpPr txBox="1"/>
            <p:nvPr/>
          </p:nvSpPr>
          <p:spPr>
            <a:xfrm>
              <a:off x="0" y="0"/>
              <a:ext cx="2399411" cy="1953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lvl1pPr>
                <a:defRPr sz="1600">
                  <a:solidFill>
                    <a:srgbClr val="4A4A49"/>
                  </a:solidFill>
                </a:defRPr>
              </a:lvl1pPr>
            </a:lstStyle>
            <a:p>
              <a:r>
                <a:t>Please see slides at the end of this template for chart and table style guides. Copy and paste these items onto this page for ease.</a:t>
              </a:r>
            </a:p>
          </p:txBody>
        </p:sp>
      </p:grpSp>
      <p:sp>
        <p:nvSpPr>
          <p:cNvPr id="213" name="Text Placeholder 6"/>
          <p:cNvSpPr>
            <a:spLocks noGrp="1"/>
          </p:cNvSpPr>
          <p:nvPr>
            <p:ph type="body" sz="quarter" idx="23" hasCustomPrompt="1"/>
          </p:nvPr>
        </p:nvSpPr>
        <p:spPr>
          <a:xfrm>
            <a:off x="2219450" y="6356350"/>
            <a:ext cx="10801" cy="365125"/>
          </a:xfrm>
          <a:prstGeom prst="rect">
            <a:avLst/>
          </a:prstGeom>
          <a:solidFill>
            <a:srgbClr val="92928E"/>
          </a:solidFill>
        </p:spPr>
        <p:txBody>
          <a:bodyPr/>
          <a:lstStyle>
            <a:lvl1pPr marL="0" indent="0" defTabSz="365760">
              <a:spcBef>
                <a:spcPts val="400"/>
              </a:spcBef>
              <a:buClrTx/>
              <a:buSzTx/>
              <a:buNone/>
              <a:defRPr sz="1280">
                <a:solidFill>
                  <a:srgbClr val="000000"/>
                </a:solidFill>
              </a:defRPr>
            </a:lvl1pPr>
          </a:lstStyle>
          <a:p>
            <a:r>
              <a:t> </a:t>
            </a:r>
          </a:p>
        </p:txBody>
      </p:sp>
    </p:spTree>
    <p:extLst>
      <p:ext uri="{BB962C8B-B14F-4D97-AF65-F5344CB8AC3E}">
        <p14:creationId xmlns:p14="http://schemas.microsoft.com/office/powerpoint/2010/main" val="38052519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Key Fact &amp; Figures Slide 2">
    <p:spTree>
      <p:nvGrpSpPr>
        <p:cNvPr id="1" name=""/>
        <p:cNvGrpSpPr/>
        <p:nvPr/>
      </p:nvGrpSpPr>
      <p:grpSpPr>
        <a:xfrm>
          <a:off x="0" y="0"/>
          <a:ext cx="0" cy="0"/>
          <a:chOff x="0" y="0"/>
          <a:chExt cx="0" cy="0"/>
        </a:xfrm>
      </p:grpSpPr>
      <p:sp>
        <p:nvSpPr>
          <p:cNvPr id="246" name="Body Level One…"/>
          <p:cNvSpPr txBox="1">
            <a:spLocks noGrp="1"/>
          </p:cNvSpPr>
          <p:nvPr>
            <p:ph type="body" sz="half" idx="1" hasCustomPrompt="1"/>
          </p:nvPr>
        </p:nvSpPr>
        <p:spPr>
          <a:xfrm>
            <a:off x="6099116" y="3806825"/>
            <a:ext cx="6096001" cy="3051175"/>
          </a:xfrm>
          <a:prstGeom prst="rect">
            <a:avLst/>
          </a:prstGeom>
          <a:solidFill>
            <a:schemeClr val="accent3"/>
          </a:solidFill>
        </p:spPr>
        <p:txBody>
          <a:bodyPr/>
          <a:lstStyle>
            <a:lvl1pPr marL="0" indent="0">
              <a:buClrTx/>
              <a:buSzTx/>
              <a:buNone/>
              <a:defRPr sz="3200">
                <a:solidFill>
                  <a:srgbClr val="000000"/>
                </a:solidFill>
              </a:defRPr>
            </a:lvl1pPr>
            <a:lvl2pPr marL="709448" indent="-252248">
              <a:buClrTx/>
              <a:defRPr sz="3200">
                <a:solidFill>
                  <a:srgbClr val="000000"/>
                </a:solidFill>
              </a:defRPr>
            </a:lvl2pPr>
            <a:lvl3pPr marL="1195753" indent="-281353">
              <a:buClrTx/>
              <a:defRPr sz="3200">
                <a:solidFill>
                  <a:srgbClr val="000000"/>
                </a:solidFill>
              </a:defRPr>
            </a:lvl3pPr>
            <a:lvl4pPr>
              <a:buClrTx/>
              <a:buFontTx/>
              <a:defRPr sz="3200">
                <a:solidFill>
                  <a:srgbClr val="000000"/>
                </a:solidFill>
              </a:defRPr>
            </a:lvl4pPr>
            <a:lvl5pPr>
              <a:buClrTx/>
              <a:buFontTx/>
              <a:defRPr sz="3200">
                <a:solidFill>
                  <a:srgbClr val="000000"/>
                </a:solidFill>
              </a:defRPr>
            </a:lvl5pPr>
          </a:lstStyle>
          <a:p>
            <a:r>
              <a:t> </a:t>
            </a:r>
          </a:p>
          <a:p>
            <a:pPr lvl="1"/>
            <a:endParaRPr/>
          </a:p>
          <a:p>
            <a:pPr lvl="2"/>
            <a:endParaRPr/>
          </a:p>
          <a:p>
            <a:pPr lvl="3"/>
            <a:endParaRPr/>
          </a:p>
          <a:p>
            <a:pPr lvl="4"/>
            <a:endParaRPr/>
          </a:p>
        </p:txBody>
      </p:sp>
      <p:sp>
        <p:nvSpPr>
          <p:cNvPr id="247" name="Text Placeholder 3"/>
          <p:cNvSpPr>
            <a:spLocks noGrp="1"/>
          </p:cNvSpPr>
          <p:nvPr>
            <p:ph type="body" sz="half" idx="21" hasCustomPrompt="1"/>
          </p:nvPr>
        </p:nvSpPr>
        <p:spPr>
          <a:xfrm>
            <a:off x="6099116" y="1030287"/>
            <a:ext cx="6096001" cy="2776538"/>
          </a:xfrm>
          <a:prstGeom prst="rect">
            <a:avLst/>
          </a:prstGeom>
          <a:solidFill>
            <a:schemeClr val="accent1"/>
          </a:solidFill>
        </p:spPr>
        <p:txBody>
          <a:bodyPr/>
          <a:lstStyle>
            <a:lvl1pPr marL="0" indent="0">
              <a:buClrTx/>
              <a:buSzTx/>
              <a:buNone/>
              <a:defRPr sz="3200">
                <a:solidFill>
                  <a:srgbClr val="000000"/>
                </a:solidFill>
              </a:defRPr>
            </a:lvl1pPr>
          </a:lstStyle>
          <a:p>
            <a:r>
              <a:t> </a:t>
            </a:r>
          </a:p>
        </p:txBody>
      </p:sp>
      <p:grpSp>
        <p:nvGrpSpPr>
          <p:cNvPr id="250" name="Group 7"/>
          <p:cNvGrpSpPr/>
          <p:nvPr/>
        </p:nvGrpSpPr>
        <p:grpSpPr>
          <a:xfrm>
            <a:off x="-1" y="-1"/>
            <a:ext cx="12192001" cy="1029591"/>
            <a:chOff x="0" y="0"/>
            <a:chExt cx="12192000" cy="1029590"/>
          </a:xfrm>
        </p:grpSpPr>
        <p:sp>
          <p:nvSpPr>
            <p:cNvPr id="248" name="Rectangle 8"/>
            <p:cNvSpPr/>
            <p:nvPr/>
          </p:nvSpPr>
          <p:spPr>
            <a:xfrm rot="10800000">
              <a:off x="0" y="-1"/>
              <a:ext cx="12192000" cy="102959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latin typeface="Georgia"/>
                  <a:ea typeface="Georgia"/>
                  <a:cs typeface="Georgia"/>
                  <a:sym typeface="Georgia"/>
                </a:defRPr>
              </a:pPr>
              <a:endParaRPr/>
            </a:p>
          </p:txBody>
        </p:sp>
        <p:pic>
          <p:nvPicPr>
            <p:cNvPr id="249" name="Picture 9" descr="Picture 9"/>
            <p:cNvPicPr>
              <a:picLocks noChangeAspect="1"/>
            </p:cNvPicPr>
            <p:nvPr/>
          </p:nvPicPr>
          <p:blipFill>
            <a:blip r:embed="rId2"/>
            <a:stretch>
              <a:fillRect/>
            </a:stretch>
          </p:blipFill>
          <p:spPr>
            <a:xfrm>
              <a:off x="-1" y="0"/>
              <a:ext cx="1032633" cy="1029589"/>
            </a:xfrm>
            <a:prstGeom prst="rect">
              <a:avLst/>
            </a:prstGeom>
            <a:ln w="12700" cap="flat">
              <a:noFill/>
              <a:miter lim="400000"/>
            </a:ln>
            <a:effectLst/>
          </p:spPr>
        </p:pic>
      </p:grpSp>
      <p:sp>
        <p:nvSpPr>
          <p:cNvPr id="251" name="Title and visual content – add slide title here"/>
          <p:cNvSpPr txBox="1">
            <a:spLocks noGrp="1"/>
          </p:cNvSpPr>
          <p:nvPr>
            <p:ph type="title" hasCustomPrompt="1"/>
          </p:nvPr>
        </p:nvSpPr>
        <p:spPr>
          <a:prstGeom prst="rect">
            <a:avLst/>
          </a:prstGeom>
        </p:spPr>
        <p:txBody>
          <a:bodyPr/>
          <a:lstStyle/>
          <a:p>
            <a:r>
              <a:t>Title and visual content – add slide title here</a:t>
            </a:r>
          </a:p>
        </p:txBody>
      </p:sp>
      <p:sp>
        <p:nvSpPr>
          <p:cNvPr id="252" name="Text Placeholder 18"/>
          <p:cNvSpPr>
            <a:spLocks noGrp="1"/>
          </p:cNvSpPr>
          <p:nvPr>
            <p:ph type="body" sz="quarter" idx="22" hasCustomPrompt="1"/>
          </p:nvPr>
        </p:nvSpPr>
        <p:spPr>
          <a:xfrm>
            <a:off x="479375" y="1484533"/>
            <a:ext cx="5197521" cy="627765"/>
          </a:xfrm>
          <a:prstGeom prst="rect">
            <a:avLst/>
          </a:prstGeom>
        </p:spPr>
        <p:txBody>
          <a:bodyPr/>
          <a:lstStyle>
            <a:lvl1pPr marL="0" indent="0">
              <a:buClrTx/>
              <a:buSzTx/>
              <a:buNone/>
              <a:defRPr b="1">
                <a:solidFill>
                  <a:schemeClr val="accent3"/>
                </a:solidFill>
              </a:defRPr>
            </a:lvl1pPr>
          </a:lstStyle>
          <a:p>
            <a:r>
              <a:t>Subtitle</a:t>
            </a:r>
          </a:p>
        </p:txBody>
      </p:sp>
      <p:sp>
        <p:nvSpPr>
          <p:cNvPr id="25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grpSp>
        <p:nvGrpSpPr>
          <p:cNvPr id="256" name="Rectangle 10"/>
          <p:cNvGrpSpPr/>
          <p:nvPr/>
        </p:nvGrpSpPr>
        <p:grpSpPr>
          <a:xfrm>
            <a:off x="12635555" y="-5461"/>
            <a:ext cx="2399412" cy="2399411"/>
            <a:chOff x="0" y="0"/>
            <a:chExt cx="2399410" cy="2399410"/>
          </a:xfrm>
        </p:grpSpPr>
        <p:sp>
          <p:nvSpPr>
            <p:cNvPr id="254" name="Square"/>
            <p:cNvSpPr/>
            <p:nvPr/>
          </p:nvSpPr>
          <p:spPr>
            <a:xfrm>
              <a:off x="0" y="0"/>
              <a:ext cx="2399411" cy="2399411"/>
            </a:xfrm>
            <a:prstGeom prst="rect">
              <a:avLst/>
            </a:prstGeom>
            <a:solidFill>
              <a:srgbClr val="D3D3D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5" name="Use this slide to showcase key facts and figures by editing the text in these boxes. Options with more boxes are also available in under the ’Layouts’ button."/>
            <p:cNvSpPr txBox="1"/>
            <p:nvPr/>
          </p:nvSpPr>
          <p:spPr>
            <a:xfrm>
              <a:off x="0" y="0"/>
              <a:ext cx="2399411" cy="218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9999" tIns="179999" rIns="179999" bIns="179999" numCol="1" anchor="t">
              <a:spAutoFit/>
            </a:bodyPr>
            <a:lstStyle>
              <a:lvl1pPr>
                <a:defRPr sz="1600">
                  <a:solidFill>
                    <a:srgbClr val="4A4A49"/>
                  </a:solidFill>
                </a:defRPr>
              </a:lvl1pPr>
            </a:lstStyle>
            <a:p>
              <a:r>
                <a:t>Use this slide to showcase key facts and figures by editing the text in these boxes. Options with more boxes are also available in under the ’Layouts’ button.</a:t>
              </a:r>
            </a:p>
          </p:txBody>
        </p:sp>
      </p:grpSp>
      <p:sp>
        <p:nvSpPr>
          <p:cNvPr id="257" name="Text Placeholder 14"/>
          <p:cNvSpPr>
            <a:spLocks noGrp="1"/>
          </p:cNvSpPr>
          <p:nvPr>
            <p:ph type="body" sz="quarter" idx="23" hasCustomPrompt="1"/>
          </p:nvPr>
        </p:nvSpPr>
        <p:spPr>
          <a:xfrm>
            <a:off x="6316245" y="1325013"/>
            <a:ext cx="4107915" cy="1685078"/>
          </a:xfrm>
          <a:prstGeom prst="rect">
            <a:avLst/>
          </a:prstGeom>
        </p:spPr>
        <p:txBody>
          <a:bodyPr/>
          <a:lstStyle>
            <a:lvl1pPr marL="0" indent="0" defTabSz="896111">
              <a:spcBef>
                <a:spcPts val="900"/>
              </a:spcBef>
              <a:buClrTx/>
              <a:buSzTx/>
              <a:buNone/>
              <a:defRPr sz="11270" b="1">
                <a:solidFill>
                  <a:srgbClr val="000000"/>
                </a:solidFill>
              </a:defRPr>
            </a:lvl1pPr>
          </a:lstStyle>
          <a:p>
            <a:r>
              <a:t>1 in 5</a:t>
            </a:r>
          </a:p>
        </p:txBody>
      </p:sp>
      <p:sp>
        <p:nvSpPr>
          <p:cNvPr id="258" name="Text Placeholder 14"/>
          <p:cNvSpPr>
            <a:spLocks noGrp="1"/>
          </p:cNvSpPr>
          <p:nvPr>
            <p:ph type="body" sz="quarter" idx="24" hasCustomPrompt="1"/>
          </p:nvPr>
        </p:nvSpPr>
        <p:spPr>
          <a:xfrm>
            <a:off x="6316245" y="2968284"/>
            <a:ext cx="5420829" cy="507832"/>
          </a:xfrm>
          <a:prstGeom prst="rect">
            <a:avLst/>
          </a:prstGeom>
        </p:spPr>
        <p:txBody>
          <a:bodyPr/>
          <a:lstStyle>
            <a:lvl1pPr marL="0" indent="0">
              <a:buClrTx/>
              <a:buSzTx/>
              <a:buNone/>
              <a:defRPr sz="3000">
                <a:solidFill>
                  <a:srgbClr val="011C67"/>
                </a:solidFill>
              </a:defRPr>
            </a:lvl1pPr>
          </a:lstStyle>
          <a:p>
            <a:r>
              <a:t>Lorem ipsum dolor sit amet</a:t>
            </a:r>
          </a:p>
        </p:txBody>
      </p:sp>
      <p:sp>
        <p:nvSpPr>
          <p:cNvPr id="259" name="Text Placeholder 14"/>
          <p:cNvSpPr>
            <a:spLocks noGrp="1"/>
          </p:cNvSpPr>
          <p:nvPr>
            <p:ph type="body" sz="quarter" idx="25" hasCustomPrompt="1"/>
          </p:nvPr>
        </p:nvSpPr>
        <p:spPr>
          <a:xfrm>
            <a:off x="6316245" y="4337925"/>
            <a:ext cx="3210527" cy="1685078"/>
          </a:xfrm>
          <a:prstGeom prst="rect">
            <a:avLst/>
          </a:prstGeom>
        </p:spPr>
        <p:txBody>
          <a:bodyPr/>
          <a:lstStyle>
            <a:lvl1pPr marL="0" indent="0" defTabSz="896111">
              <a:spcBef>
                <a:spcPts val="900"/>
              </a:spcBef>
              <a:buClrTx/>
              <a:buSzTx/>
              <a:buNone/>
              <a:defRPr sz="11270" b="1">
                <a:solidFill>
                  <a:srgbClr val="FFFFFF"/>
                </a:solidFill>
              </a:defRPr>
            </a:lvl1pPr>
          </a:lstStyle>
          <a:p>
            <a:r>
              <a:t>£2m</a:t>
            </a:r>
          </a:p>
        </p:txBody>
      </p:sp>
      <p:sp>
        <p:nvSpPr>
          <p:cNvPr id="260" name="Text Placeholder 25"/>
          <p:cNvSpPr>
            <a:spLocks noGrp="1"/>
          </p:cNvSpPr>
          <p:nvPr>
            <p:ph type="body" sz="quarter" idx="26" hasCustomPrompt="1"/>
          </p:nvPr>
        </p:nvSpPr>
        <p:spPr>
          <a:xfrm>
            <a:off x="9526771" y="4633350"/>
            <a:ext cx="2242660" cy="1255729"/>
          </a:xfrm>
          <a:prstGeom prst="rect">
            <a:avLst/>
          </a:prstGeom>
        </p:spPr>
        <p:txBody>
          <a:bodyPr/>
          <a:lstStyle>
            <a:lvl1pPr marL="0" indent="0">
              <a:buClrTx/>
              <a:buSzTx/>
              <a:buNone/>
              <a:defRPr b="1">
                <a:solidFill>
                  <a:srgbClr val="FFFFFF"/>
                </a:solidFill>
              </a:defRPr>
            </a:lvl1pPr>
          </a:lstStyle>
          <a:p>
            <a:r>
              <a:t>Lorem ipsum dolor sit amet</a:t>
            </a:r>
          </a:p>
        </p:txBody>
      </p:sp>
      <p:sp>
        <p:nvSpPr>
          <p:cNvPr id="261" name="Text Placeholder 6"/>
          <p:cNvSpPr>
            <a:spLocks noGrp="1"/>
          </p:cNvSpPr>
          <p:nvPr>
            <p:ph type="body" sz="quarter" idx="27" hasCustomPrompt="1"/>
          </p:nvPr>
        </p:nvSpPr>
        <p:spPr>
          <a:xfrm>
            <a:off x="2219450" y="6356350"/>
            <a:ext cx="10801" cy="365125"/>
          </a:xfrm>
          <a:prstGeom prst="rect">
            <a:avLst/>
          </a:prstGeom>
          <a:solidFill>
            <a:srgbClr val="92928E"/>
          </a:solidFill>
        </p:spPr>
        <p:txBody>
          <a:bodyPr/>
          <a:lstStyle>
            <a:lvl1pPr marL="0" indent="0" defTabSz="365760">
              <a:spcBef>
                <a:spcPts val="400"/>
              </a:spcBef>
              <a:buClrTx/>
              <a:buSzTx/>
              <a:buNone/>
              <a:defRPr sz="1280">
                <a:solidFill>
                  <a:srgbClr val="000000"/>
                </a:solidFill>
              </a:defRPr>
            </a:lvl1pPr>
          </a:lstStyle>
          <a:p>
            <a:r>
              <a:t> </a:t>
            </a:r>
          </a:p>
        </p:txBody>
      </p:sp>
    </p:spTree>
    <p:extLst>
      <p:ext uri="{BB962C8B-B14F-4D97-AF65-F5344CB8AC3E}">
        <p14:creationId xmlns:p14="http://schemas.microsoft.com/office/powerpoint/2010/main" val="25904782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Science &amp; Technolog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Arc 11">
            <a:extLst>
              <a:ext uri="{FF2B5EF4-FFF2-40B4-BE49-F238E27FC236}">
                <a16:creationId xmlns:a16="http://schemas.microsoft.com/office/drawing/2014/main" id="{D7715FAF-431F-0947-BA32-CCCAE21D6FF6}"/>
              </a:ext>
              <a:ext uri="{C183D7F6-B498-43B3-948B-1728B52AA6E4}">
                <adec:decorative xmlns:adec="http://schemas.microsoft.com/office/drawing/2017/decorative" val="1"/>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 Placeholder 3" descr="Logo box">
            <a:extLst>
              <a:ext uri="{FF2B5EF4-FFF2-40B4-BE49-F238E27FC236}">
                <a16:creationId xmlns:a16="http://schemas.microsoft.com/office/drawing/2014/main" id="{F89BE0EF-B1BD-4F49-A571-A9C3B39F741A}"/>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a:t> </a:t>
            </a:r>
            <a:endParaRPr lang="en-US"/>
          </a:p>
        </p:txBody>
      </p:sp>
      <p:sp>
        <p:nvSpPr>
          <p:cNvPr id="9" name="Rectangle 8">
            <a:extLst>
              <a:ext uri="{FF2B5EF4-FFF2-40B4-BE49-F238E27FC236}">
                <a16:creationId xmlns:a16="http://schemas.microsoft.com/office/drawing/2014/main" id="{91EF5119-3C31-2042-9116-20C98F254CA9}"/>
              </a:ext>
              <a:ext uri="{C183D7F6-B498-43B3-948B-1728B52AA6E4}">
                <adec:decorative xmlns:adec="http://schemas.microsoft.com/office/drawing/2017/decorative" val="1"/>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Add a partner logo</a:t>
            </a:r>
            <a:br>
              <a:rPr lang="en-US" sz="1600">
                <a:solidFill>
                  <a:schemeClr val="tx2"/>
                </a:solidFill>
              </a:rPr>
            </a:br>
            <a:r>
              <a:rPr lang="en-US" sz="1600">
                <a:solidFill>
                  <a:schemeClr val="tx2"/>
                </a:solidFill>
              </a:rPr>
              <a:t>here if required</a:t>
            </a:r>
          </a:p>
        </p:txBody>
      </p:sp>
      <p:sp>
        <p:nvSpPr>
          <p:cNvPr id="11" name="Subtitle 2">
            <a:extLst>
              <a:ext uri="{FF2B5EF4-FFF2-40B4-BE49-F238E27FC236}">
                <a16:creationId xmlns:a16="http://schemas.microsoft.com/office/drawing/2014/main" id="{94D1AC89-727B-C049-9CD3-8F38C0F22C9E}"/>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Arial" panose="020B0604020202020204" pitchFamily="34" charset="0"/>
              </a:rPr>
              <a:t>Add presenter name or subtitle – Arial 24pt</a:t>
            </a:r>
          </a:p>
        </p:txBody>
      </p:sp>
      <p:sp>
        <p:nvSpPr>
          <p:cNvPr id="8" name="Title 1">
            <a:extLst>
              <a:ext uri="{FF2B5EF4-FFF2-40B4-BE49-F238E27FC236}">
                <a16:creationId xmlns:a16="http://schemas.microsoft.com/office/drawing/2014/main" id="{EBD7A035-88C0-B640-91D8-3B73C2244888}"/>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a:t>Add presentation title – Arial 32pt</a:t>
            </a:r>
            <a:endParaRPr lang="en-GB"/>
          </a:p>
        </p:txBody>
      </p:sp>
      <p:pic>
        <p:nvPicPr>
          <p:cNvPr id="6" name="Picture 5" descr="University of Nottingham logo">
            <a:extLst>
              <a:ext uri="{FF2B5EF4-FFF2-40B4-BE49-F238E27FC236}">
                <a16:creationId xmlns:a16="http://schemas.microsoft.com/office/drawing/2014/main" id="{A3BA9BED-34B5-9D4D-A988-760726B7CE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Tree>
    <p:extLst>
      <p:ext uri="{BB962C8B-B14F-4D97-AF65-F5344CB8AC3E}">
        <p14:creationId xmlns:p14="http://schemas.microsoft.com/office/powerpoint/2010/main" val="170656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FB682B-CBE5-0E46-8A20-FBDCFD217D46}"/>
              </a:ext>
              <a:ext uri="{C183D7F6-B498-43B3-948B-1728B52AA6E4}">
                <adec:decorative xmlns:adec="http://schemas.microsoft.com/office/drawing/2017/decorative" val="1"/>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divider slide options.</a:t>
            </a:r>
          </a:p>
        </p:txBody>
      </p:sp>
      <p:sp>
        <p:nvSpPr>
          <p:cNvPr id="3" name="Text Placeholder 2"/>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2" name="Title 1"/>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7" name="Picture 6" descr="University of Nottingham logo">
            <a:extLst>
              <a:ext uri="{FF2B5EF4-FFF2-40B4-BE49-F238E27FC236}">
                <a16:creationId xmlns:a16="http://schemas.microsoft.com/office/drawing/2014/main" id="{6F81B442-D23E-CA47-8B99-3C2A297ACC4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41280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8DE1B96-986D-4446-800F-54A0D95D2FB2}"/>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8" name="Title 1">
            <a:extLst>
              <a:ext uri="{FF2B5EF4-FFF2-40B4-BE49-F238E27FC236}">
                <a16:creationId xmlns:a16="http://schemas.microsoft.com/office/drawing/2014/main" id="{CFA4EB9E-FE0B-FF48-B57B-3DBA656E7C4F}"/>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5" name="Picture 4" descr="University of Nottingham logo">
            <a:extLst>
              <a:ext uri="{FF2B5EF4-FFF2-40B4-BE49-F238E27FC236}">
                <a16:creationId xmlns:a16="http://schemas.microsoft.com/office/drawing/2014/main" id="{A418598A-E89A-584D-B315-0C3A8BB5DD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85936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28BB5A8-2728-CF4C-9063-6BE6445BAAFC}"/>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 Arial 28pt</a:t>
            </a:r>
          </a:p>
        </p:txBody>
      </p:sp>
      <p:sp>
        <p:nvSpPr>
          <p:cNvPr id="7" name="Title 1">
            <a:extLst>
              <a:ext uri="{FF2B5EF4-FFF2-40B4-BE49-F238E27FC236}">
                <a16:creationId xmlns:a16="http://schemas.microsoft.com/office/drawing/2014/main" id="{3A61C9F9-E7A2-6342-870C-D685719F3517}"/>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a:t>Divider slide title – Arial Bold 36pt</a:t>
            </a:r>
            <a:endParaRPr lang="en-GB"/>
          </a:p>
        </p:txBody>
      </p:sp>
      <p:pic>
        <p:nvPicPr>
          <p:cNvPr id="5" name="Picture 4" descr="University of Nottingham logo">
            <a:extLst>
              <a:ext uri="{FF2B5EF4-FFF2-40B4-BE49-F238E27FC236}">
                <a16:creationId xmlns:a16="http://schemas.microsoft.com/office/drawing/2014/main" id="{054B13D2-2048-3D42-80F2-F73F240352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74776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ubtitle Slide">
    <p:bg>
      <p:bgPr>
        <a:solidFill>
          <a:schemeClr val="accent5">
            <a:alpha val="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19A7CD-F138-0F44-8EE9-3A0D44746374}"/>
              </a:ext>
              <a:ext uri="{C183D7F6-B498-43B3-948B-1728B52AA6E4}">
                <adec:decorative xmlns:adec="http://schemas.microsoft.com/office/drawing/2017/decorative" val="1"/>
              </a:ext>
            </a:extLst>
          </p:cNvPr>
          <p:cNvSpPr/>
          <p:nvPr userDrawn="1"/>
        </p:nvSpPr>
        <p:spPr>
          <a:xfrm>
            <a:off x="-2691741" y="4585363"/>
            <a:ext cx="2272637" cy="227263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To change the information in the footer throughout the presentation go to ‘Insert’ &gt; ‘Header and Footers’ and add in your Name an Department. </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6" name="Footer Placeholder 3">
            <a:extLst>
              <a:ext uri="{FF2B5EF4-FFF2-40B4-BE49-F238E27FC236}">
                <a16:creationId xmlns:a16="http://schemas.microsoft.com/office/drawing/2014/main" id="{AEDAE64E-B17E-C94F-B25E-49BD42EBBEFE}"/>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17" name="Text Placeholder 6">
            <a:extLst>
              <a:ext uri="{FF2B5EF4-FFF2-40B4-BE49-F238E27FC236}">
                <a16:creationId xmlns:a16="http://schemas.microsoft.com/office/drawing/2014/main" id="{6849A843-67F9-4A42-88AB-E569AB1B469C}"/>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15" name="Date Placeholder 2">
            <a:extLst>
              <a:ext uri="{FF2B5EF4-FFF2-40B4-BE49-F238E27FC236}">
                <a16:creationId xmlns:a16="http://schemas.microsoft.com/office/drawing/2014/main" id="{EC0D016C-1275-924C-98DB-B9930CE6E259}"/>
              </a:ext>
            </a:extLst>
          </p:cNvPr>
          <p:cNvSpPr>
            <a:spLocks noGrp="1"/>
          </p:cNvSpPr>
          <p:nvPr>
            <p:ph type="dt" sz="half" idx="10"/>
          </p:nvPr>
        </p:nvSpPr>
        <p:spPr>
          <a:xfrm>
            <a:off x="479375" y="6356350"/>
            <a:ext cx="1613716" cy="365125"/>
          </a:xfrm>
          <a:prstGeom prst="rect">
            <a:avLst/>
          </a:prstGeom>
        </p:spPr>
        <p:txBody>
          <a:bodyPr/>
          <a:lstStyle/>
          <a:p>
            <a:fld id="{B5104B7F-CA18-DE4B-BE1D-3BB2B7CB703D}" type="datetime4">
              <a:rPr lang="en-GB" smtClean="0"/>
              <a:t>14 October 2025</a:t>
            </a:fld>
            <a:endParaRPr lang="en-GB"/>
          </a:p>
        </p:txBody>
      </p:sp>
      <p:sp>
        <p:nvSpPr>
          <p:cNvPr id="21" name="Rectangle 20">
            <a:extLst>
              <a:ext uri="{FF2B5EF4-FFF2-40B4-BE49-F238E27FC236}">
                <a16:creationId xmlns:a16="http://schemas.microsoft.com/office/drawing/2014/main" id="{1B1E2C30-32D1-C047-B25A-9F37D699E14C}"/>
              </a:ext>
              <a:ext uri="{C183D7F6-B498-43B3-948B-1728B52AA6E4}">
                <adec:decorative xmlns:adec="http://schemas.microsoft.com/office/drawing/2017/decorative" val="1"/>
              </a:ext>
            </a:extLst>
          </p:cNvPr>
          <p:cNvSpPr/>
          <p:nvPr userDrawn="1"/>
        </p:nvSpPr>
        <p:spPr>
          <a:xfrm>
            <a:off x="12635555" y="2702257"/>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style guides. Copy and paste these items onto this page for ease.</a:t>
            </a:r>
          </a:p>
        </p:txBody>
      </p:sp>
      <p:sp>
        <p:nvSpPr>
          <p:cNvPr id="13" name="Rectangle 12">
            <a:extLst>
              <a:ext uri="{FF2B5EF4-FFF2-40B4-BE49-F238E27FC236}">
                <a16:creationId xmlns:a16="http://schemas.microsoft.com/office/drawing/2014/main" id="{903035A1-1804-EC4A-9FF8-AEE00A4BFC6F}"/>
              </a:ext>
              <a:ext uri="{C183D7F6-B498-43B3-948B-1728B52AA6E4}">
                <adec:decorative xmlns:adec="http://schemas.microsoft.com/office/drawing/2017/decorative" val="1"/>
              </a:ext>
            </a:extLst>
          </p:cNvPr>
          <p:cNvSpPr/>
          <p:nvPr userDrawn="1"/>
        </p:nvSpPr>
        <p:spPr>
          <a:xfrm>
            <a:off x="12635555" y="-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Use the ‘New Slide’ </a:t>
            </a:r>
            <a:br>
              <a:rPr lang="en-US" sz="1600">
                <a:solidFill>
                  <a:schemeClr val="tx2"/>
                </a:solidFill>
              </a:rPr>
            </a:br>
            <a:r>
              <a:rPr lang="en-US" sz="1600">
                <a:solidFill>
                  <a:schemeClr val="tx2"/>
                </a:solidFill>
              </a:rPr>
              <a:t>or ‘Layout’ buttons for different slide content options.</a:t>
            </a:r>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a:t>Subtitle</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187253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accent5">
            <a:alpha val="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D330B-22A3-344E-A01F-AEEF71CCB5D3}"/>
              </a:ext>
              <a:ext uri="{C183D7F6-B498-43B3-948B-1728B52AA6E4}">
                <adec:decorative xmlns:adec="http://schemas.microsoft.com/office/drawing/2017/decorative" val="1"/>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a:solidFill>
                  <a:schemeClr val="tx2"/>
                </a:solidFill>
              </a:rPr>
              <a:t>Please see slides at the end of this template for chart and table examples as well as different elements. Copy and paste these items onto this page.</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21" name="Footer Placeholder 3">
            <a:extLst>
              <a:ext uri="{FF2B5EF4-FFF2-40B4-BE49-F238E27FC236}">
                <a16:creationId xmlns:a16="http://schemas.microsoft.com/office/drawing/2014/main" id="{0AA0A411-DB94-FC40-85F3-F17777FB4588}"/>
              </a:ext>
            </a:extLst>
          </p:cNvPr>
          <p:cNvSpPr>
            <a:spLocks noGrp="1"/>
          </p:cNvSpPr>
          <p:nvPr>
            <p:ph type="ftr" sz="quarter" idx="11"/>
          </p:nvPr>
        </p:nvSpPr>
        <p:spPr>
          <a:xfrm>
            <a:off x="2344804" y="6356350"/>
            <a:ext cx="3469252" cy="365125"/>
          </a:xfrm>
        </p:spPr>
        <p:txBody>
          <a:bodyPr/>
          <a:lstStyle>
            <a:lvl1pPr algn="l">
              <a:defRPr/>
            </a:lvl1pPr>
          </a:lstStyle>
          <a:p>
            <a:r>
              <a:rPr lang="en-GB"/>
              <a:t>A world beyond ordinary</a:t>
            </a:r>
          </a:p>
        </p:txBody>
      </p:sp>
      <p:sp>
        <p:nvSpPr>
          <p:cNvPr id="22" name="Text Placeholder 6">
            <a:extLst>
              <a:ext uri="{FF2B5EF4-FFF2-40B4-BE49-F238E27FC236}">
                <a16:creationId xmlns:a16="http://schemas.microsoft.com/office/drawing/2014/main" id="{6F3C1752-919C-2C4A-85B7-2982AD8BE64B}"/>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a:t> </a:t>
            </a:r>
          </a:p>
        </p:txBody>
      </p:sp>
      <p:sp>
        <p:nvSpPr>
          <p:cNvPr id="20" name="Date Placeholder 2">
            <a:extLst>
              <a:ext uri="{FF2B5EF4-FFF2-40B4-BE49-F238E27FC236}">
                <a16:creationId xmlns:a16="http://schemas.microsoft.com/office/drawing/2014/main" id="{B2A1E1DF-F3DC-FF43-B4BE-16D7BEF30B72}"/>
              </a:ext>
            </a:extLst>
          </p:cNvPr>
          <p:cNvSpPr>
            <a:spLocks noGrp="1"/>
          </p:cNvSpPr>
          <p:nvPr>
            <p:ph type="dt" sz="half" idx="10"/>
          </p:nvPr>
        </p:nvSpPr>
        <p:spPr>
          <a:xfrm>
            <a:off x="479375" y="6356350"/>
            <a:ext cx="1613716" cy="365125"/>
          </a:xfrm>
          <a:prstGeom prst="rect">
            <a:avLst/>
          </a:prstGeom>
        </p:spPr>
        <p:txBody>
          <a:bodyPr/>
          <a:lstStyle/>
          <a:p>
            <a:fld id="{45568B5D-98A7-6F45-A1F7-A7F44559C76A}" type="datetime4">
              <a:rPr lang="en-GB" smtClean="0"/>
              <a:t>14 October 2025</a:t>
            </a:fld>
            <a:endParaRPr lang="en-GB"/>
          </a:p>
        </p:txBody>
      </p:sp>
      <p:sp>
        <p:nvSpPr>
          <p:cNvPr id="7" name="Content Placeholder 6"/>
          <p:cNvSpPr>
            <a:spLocks noGrp="1"/>
          </p:cNvSpPr>
          <p:nvPr>
            <p:ph sz="quarter" idx="13" hasCustomPrompt="1"/>
          </p:nvPr>
        </p:nvSpPr>
        <p:spPr>
          <a:xfrm>
            <a:off x="479376" y="1484533"/>
            <a:ext cx="11257699" cy="4395568"/>
          </a:xfrm>
          <a:prstGeom prst="rect">
            <a:avLst/>
          </a:prstGeom>
        </p:spPr>
        <p:txBody>
          <a:bodyPr/>
          <a:lstStyle>
            <a:lvl1pPr>
              <a:buClr>
                <a:schemeClr val="accent3"/>
              </a:buClr>
              <a:defRPr lang="en-GB" sz="2800" smtClean="0">
                <a:solidFill>
                  <a:schemeClr val="tx1"/>
                </a:solidFill>
                <a:effectLst/>
              </a:defRPr>
            </a:lvl1pPr>
            <a:lvl2pPr>
              <a:buClr>
                <a:schemeClr val="accent3"/>
              </a:buClr>
              <a:defRPr sz="2800">
                <a:solidFill>
                  <a:schemeClr val="tx1"/>
                </a:solidFill>
              </a:defRPr>
            </a:lvl2pPr>
            <a:lvl3pPr>
              <a:buClr>
                <a:schemeClr val="accent3"/>
              </a:buClr>
              <a:defRPr sz="2800">
                <a:solidFill>
                  <a:schemeClr val="tx1"/>
                </a:solidFill>
              </a:defRPr>
            </a:lvl3pPr>
          </a:lstStyle>
          <a:p>
            <a:pPr lvl="0"/>
            <a:r>
              <a:rPr lang="en-US"/>
              <a:t>Body text – Arial 28pt</a:t>
            </a:r>
          </a:p>
          <a:p>
            <a:pPr lvl="1"/>
            <a:r>
              <a:rPr lang="en-US"/>
              <a:t>Second text – Arial 28pt</a:t>
            </a:r>
          </a:p>
          <a:p>
            <a:pPr lvl="2"/>
            <a:r>
              <a:rPr lang="en-US"/>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 uri="{C183D7F6-B498-43B3-948B-1728B52AA6E4}">
                  <adec:decorative xmlns:adec="http://schemas.microsoft.com/office/drawing/2017/decorative" val="1"/>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descr="University of Nottingham logo">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a:t>Title and visual content – add slide title here</a:t>
            </a:r>
            <a:endParaRPr lang="en-GB"/>
          </a:p>
        </p:txBody>
      </p:sp>
    </p:spTree>
    <p:extLst>
      <p:ext uri="{BB962C8B-B14F-4D97-AF65-F5344CB8AC3E}">
        <p14:creationId xmlns:p14="http://schemas.microsoft.com/office/powerpoint/2010/main" val="57793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9377" y="6356350"/>
            <a:ext cx="28868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591BB-5470-0A4A-9088-CD2E0456F493}" type="datetime4">
              <a:rPr lang="en-GB" smtClean="0"/>
              <a:t>14 October 2025</a:t>
            </a:fld>
            <a:endParaRPr lang="en-GB"/>
          </a:p>
        </p:txBody>
      </p:sp>
      <p:sp>
        <p:nvSpPr>
          <p:cNvPr id="5" name="Footer Placeholder 4"/>
          <p:cNvSpPr>
            <a:spLocks noGrp="1"/>
          </p:cNvSpPr>
          <p:nvPr>
            <p:ph type="ftr" sz="quarter" idx="3"/>
          </p:nvPr>
        </p:nvSpPr>
        <p:spPr>
          <a:xfrm>
            <a:off x="404019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 world beyond ordinary</a:t>
            </a:r>
          </a:p>
        </p:txBody>
      </p:sp>
      <p:sp>
        <p:nvSpPr>
          <p:cNvPr id="6" name="Slide Number Placeholder 5"/>
          <p:cNvSpPr>
            <a:spLocks noGrp="1"/>
          </p:cNvSpPr>
          <p:nvPr>
            <p:ph type="sldNum" sz="quarter" idx="4"/>
          </p:nvPr>
        </p:nvSpPr>
        <p:spPr>
          <a:xfrm>
            <a:off x="8828967" y="6356350"/>
            <a:ext cx="29081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30E-1875-46E6-901C-76683197A1B3}" type="slidenum">
              <a:rPr lang="en-GB" smtClean="0"/>
              <a:pPr/>
              <a:t>‹#›</a:t>
            </a:fld>
            <a:endParaRPr lang="en-GB"/>
          </a:p>
        </p:txBody>
      </p:sp>
    </p:spTree>
    <p:extLst>
      <p:ext uri="{BB962C8B-B14F-4D97-AF65-F5344CB8AC3E}">
        <p14:creationId xmlns:p14="http://schemas.microsoft.com/office/powerpoint/2010/main" val="4297419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6" r:id="rId28"/>
    <p:sldLayoutId id="2147483697" r:id="rId29"/>
    <p:sldLayoutId id="2147483698" r:id="rId30"/>
    <p:sldLayoutId id="2147483699" r:id="rId31"/>
  </p:sldLayoutIdLst>
  <p:hf hdr="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tu.ac.uk/our-research/methodology/current-studies/rampe.aspx"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2C6A507-A322-86E8-2721-30E132E4856E}"/>
              </a:ext>
            </a:extLst>
          </p:cNvPr>
          <p:cNvSpPr/>
          <p:nvPr/>
        </p:nvSpPr>
        <p:spPr>
          <a:xfrm>
            <a:off x="-1" y="5595581"/>
            <a:ext cx="7873341" cy="1262420"/>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5">
            <a:extLst>
              <a:ext uri="{FF2B5EF4-FFF2-40B4-BE49-F238E27FC236}">
                <a16:creationId xmlns:a16="http://schemas.microsoft.com/office/drawing/2014/main" id="{2127E6C6-61FC-3F81-4D16-13CA8760A29F}"/>
              </a:ext>
            </a:extLst>
          </p:cNvPr>
          <p:cNvSpPr>
            <a:spLocks noGrp="1"/>
          </p:cNvSpPr>
          <p:nvPr>
            <p:ph type="subTitle" idx="1"/>
          </p:nvPr>
        </p:nvSpPr>
        <p:spPr/>
        <p:txBody>
          <a:bodyPr/>
          <a:lstStyle/>
          <a:p>
            <a:r>
              <a:rPr lang="en-GB" dirty="0">
                <a:latin typeface="Calibri" panose="020F0502020204030204" pitchFamily="34" charset="0"/>
                <a:cs typeface="Calibri" panose="020F0502020204030204" pitchFamily="34" charset="0"/>
              </a:rPr>
              <a:t>Cydney Bruce</a:t>
            </a:r>
          </a:p>
          <a:p>
            <a:r>
              <a:rPr lang="en-GB" dirty="0">
                <a:latin typeface="Calibri" panose="020F0502020204030204" pitchFamily="34" charset="0"/>
                <a:cs typeface="Calibri" panose="020F0502020204030204" pitchFamily="34" charset="0"/>
              </a:rPr>
              <a:t>Nottingham Clinical Trials Unit</a:t>
            </a:r>
          </a:p>
        </p:txBody>
      </p:sp>
      <p:sp>
        <p:nvSpPr>
          <p:cNvPr id="5" name="Title 4">
            <a:extLst>
              <a:ext uri="{FF2B5EF4-FFF2-40B4-BE49-F238E27FC236}">
                <a16:creationId xmlns:a16="http://schemas.microsoft.com/office/drawing/2014/main" id="{01B7F0AB-AB54-7540-B7DC-843EC2C6C614}"/>
              </a:ext>
            </a:extLst>
          </p:cNvPr>
          <p:cNvSpPr>
            <a:spLocks noGrp="1"/>
          </p:cNvSpPr>
          <p:nvPr>
            <p:ph type="ctrTitle"/>
          </p:nvPr>
        </p:nvSpPr>
        <p:spPr>
          <a:xfrm>
            <a:off x="3794760" y="1127760"/>
            <a:ext cx="4602480" cy="3066867"/>
          </a:xfrm>
        </p:spPr>
        <p:txBody>
          <a:bodyPr>
            <a:normAutofit/>
          </a:bodyPr>
          <a:lstStyle/>
          <a:p>
            <a:r>
              <a:rPr lang="en-GB" sz="2800" b="1" dirty="0">
                <a:effectLst/>
                <a:latin typeface="Verdana" panose="020B0604030504040204" pitchFamily="34" charset="0"/>
                <a:ea typeface="Calibri" panose="020F0502020204030204" pitchFamily="34" charset="0"/>
                <a:cs typeface="Arial" panose="020B0604020202020204" pitchFamily="34" charset="0"/>
              </a:rPr>
              <a:t>RAMPE: Randomisation/</a:t>
            </a:r>
            <a:br>
              <a:rPr lang="en-GB" sz="2800" b="1" dirty="0">
                <a:effectLst/>
                <a:latin typeface="Verdana" panose="020B0604030504040204" pitchFamily="34" charset="0"/>
                <a:ea typeface="Calibri" panose="020F0502020204030204" pitchFamily="34" charset="0"/>
                <a:cs typeface="Arial" panose="020B0604020202020204" pitchFamily="34" charset="0"/>
              </a:rPr>
            </a:br>
            <a:r>
              <a:rPr lang="en-GB" sz="2800" b="1" dirty="0">
                <a:effectLst/>
                <a:latin typeface="Verdana" panose="020B0604030504040204" pitchFamily="34" charset="0"/>
                <a:ea typeface="Calibri" panose="020F0502020204030204" pitchFamily="34" charset="0"/>
                <a:cs typeface="Arial" panose="020B0604020202020204" pitchFamily="34" charset="0"/>
              </a:rPr>
              <a:t>Allocation Method Performance Evaluation</a:t>
            </a:r>
            <a:endParaRPr lang="en-US" sz="2800" dirty="0"/>
          </a:p>
        </p:txBody>
      </p:sp>
      <p:pic>
        <p:nvPicPr>
          <p:cNvPr id="7" name="Picture 6" descr="Text&#10;&#10;Description automatically generated">
            <a:extLst>
              <a:ext uri="{FF2B5EF4-FFF2-40B4-BE49-F238E27FC236}">
                <a16:creationId xmlns:a16="http://schemas.microsoft.com/office/drawing/2014/main" id="{10713E61-CC00-1827-B5F5-70202526DB2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916711" y="123186"/>
            <a:ext cx="2125473" cy="1178672"/>
          </a:xfrm>
          <a:prstGeom prst="rect">
            <a:avLst/>
          </a:prstGeom>
        </p:spPr>
      </p:pic>
      <p:sp>
        <p:nvSpPr>
          <p:cNvPr id="8" name="Text Placeholder 2">
            <a:extLst>
              <a:ext uri="{FF2B5EF4-FFF2-40B4-BE49-F238E27FC236}">
                <a16:creationId xmlns:a16="http://schemas.microsoft.com/office/drawing/2014/main" id="{9A027C9F-26AE-2083-C749-C7A34EDE6A0D}"/>
              </a:ext>
            </a:extLst>
          </p:cNvPr>
          <p:cNvSpPr txBox="1">
            <a:spLocks/>
          </p:cNvSpPr>
          <p:nvPr/>
        </p:nvSpPr>
        <p:spPr>
          <a:xfrm>
            <a:off x="6728210" y="2954252"/>
            <a:ext cx="5022078" cy="107979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400"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2D052D2-59F1-DF59-AF66-6F324CBA5583}"/>
              </a:ext>
            </a:extLst>
          </p:cNvPr>
          <p:cNvPicPr>
            <a:picLocks noChangeAspect="1"/>
          </p:cNvPicPr>
          <p:nvPr/>
        </p:nvPicPr>
        <p:blipFill>
          <a:blip r:embed="rId4"/>
          <a:stretch>
            <a:fillRect/>
          </a:stretch>
        </p:blipFill>
        <p:spPr>
          <a:xfrm>
            <a:off x="0" y="5807001"/>
            <a:ext cx="2546900" cy="1050999"/>
          </a:xfrm>
          <a:prstGeom prst="rect">
            <a:avLst/>
          </a:prstGeom>
        </p:spPr>
      </p:pic>
    </p:spTree>
    <p:extLst>
      <p:ext uri="{BB962C8B-B14F-4D97-AF65-F5344CB8AC3E}">
        <p14:creationId xmlns:p14="http://schemas.microsoft.com/office/powerpoint/2010/main" val="417189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44A924-B054-7EEF-57C1-0F90BD4DB415}"/>
              </a:ext>
            </a:extLst>
          </p:cNvPr>
          <p:cNvSpPr>
            <a:spLocks noGrp="1"/>
          </p:cNvSpPr>
          <p:nvPr>
            <p:ph type="body" idx="1"/>
          </p:nvPr>
        </p:nvSpPr>
        <p:spPr>
          <a:xfrm>
            <a:off x="1341120" y="4160520"/>
            <a:ext cx="9509760" cy="2195828"/>
          </a:xfrm>
        </p:spPr>
        <p:txBody>
          <a:bodyPr>
            <a:normAutofit lnSpcReduction="10000"/>
          </a:bodyPr>
          <a:lstStyle/>
          <a:p>
            <a:r>
              <a:rPr lang="en-GB" sz="2000" dirty="0"/>
              <a:t>Group size imbalance</a:t>
            </a:r>
          </a:p>
          <a:p>
            <a:r>
              <a:rPr lang="en-GB" sz="2000" dirty="0"/>
              <a:t>Characteristic imbalance</a:t>
            </a:r>
          </a:p>
          <a:p>
            <a:endParaRPr lang="en-GB" sz="2000" dirty="0"/>
          </a:p>
          <a:p>
            <a:r>
              <a:rPr lang="en-GB" sz="2000" dirty="0"/>
              <a:t>Predictability through Alternation</a:t>
            </a:r>
          </a:p>
          <a:p>
            <a:r>
              <a:rPr lang="en-GB" sz="2000" dirty="0"/>
              <a:t>Predictability through backing the loser</a:t>
            </a:r>
          </a:p>
          <a:p>
            <a:r>
              <a:rPr lang="en-GB" sz="2000" dirty="0"/>
              <a:t>Predictability through balance</a:t>
            </a:r>
          </a:p>
          <a:p>
            <a:endParaRPr lang="en-GB" sz="2000" dirty="0"/>
          </a:p>
          <a:p>
            <a:endParaRPr lang="en-GB" dirty="0"/>
          </a:p>
        </p:txBody>
      </p:sp>
      <p:sp>
        <p:nvSpPr>
          <p:cNvPr id="7" name="Title 6">
            <a:extLst>
              <a:ext uri="{FF2B5EF4-FFF2-40B4-BE49-F238E27FC236}">
                <a16:creationId xmlns:a16="http://schemas.microsoft.com/office/drawing/2014/main" id="{5B4C9C77-F00B-A9CF-D796-E7435C1F6A52}"/>
              </a:ext>
            </a:extLst>
          </p:cNvPr>
          <p:cNvSpPr>
            <a:spLocks noGrp="1"/>
          </p:cNvSpPr>
          <p:nvPr>
            <p:ph type="title"/>
          </p:nvPr>
        </p:nvSpPr>
        <p:spPr/>
        <p:txBody>
          <a:bodyPr/>
          <a:lstStyle/>
          <a:p>
            <a:r>
              <a:rPr lang="en-GB" dirty="0"/>
              <a:t>The RAMPE Package</a:t>
            </a:r>
          </a:p>
        </p:txBody>
      </p:sp>
      <p:sp>
        <p:nvSpPr>
          <p:cNvPr id="2" name="Slide Number Placeholder 1">
            <a:extLst>
              <a:ext uri="{FF2B5EF4-FFF2-40B4-BE49-F238E27FC236}">
                <a16:creationId xmlns:a16="http://schemas.microsoft.com/office/drawing/2014/main" id="{6CF20897-5790-C8AC-1C20-C8FABCF9D061}"/>
              </a:ext>
            </a:extLst>
          </p:cNvPr>
          <p:cNvSpPr>
            <a:spLocks noGrp="1"/>
          </p:cNvSpPr>
          <p:nvPr>
            <p:ph type="sldNum" sz="quarter" idx="4294967295"/>
          </p:nvPr>
        </p:nvSpPr>
        <p:spPr>
          <a:xfrm>
            <a:off x="9285288" y="6356350"/>
            <a:ext cx="2906712" cy="365125"/>
          </a:xfrm>
        </p:spPr>
        <p:txBody>
          <a:bodyPr/>
          <a:lstStyle/>
          <a:p>
            <a:fld id="{CBBF530E-1875-46E6-901C-76683197A1B3}" type="slidenum">
              <a:rPr lang="en-GB" smtClean="0"/>
              <a:pPr/>
              <a:t>10</a:t>
            </a:fld>
            <a:endParaRPr lang="en-GB"/>
          </a:p>
        </p:txBody>
      </p:sp>
      <p:sp>
        <p:nvSpPr>
          <p:cNvPr id="5" name="Date Placeholder 4">
            <a:extLst>
              <a:ext uri="{FF2B5EF4-FFF2-40B4-BE49-F238E27FC236}">
                <a16:creationId xmlns:a16="http://schemas.microsoft.com/office/drawing/2014/main" id="{CFE71D76-419D-DF8F-BD5D-09DC4D36A592}"/>
              </a:ext>
            </a:extLst>
          </p:cNvPr>
          <p:cNvSpPr>
            <a:spLocks noGrp="1"/>
          </p:cNvSpPr>
          <p:nvPr>
            <p:ph type="dt" sz="half" idx="4294967295"/>
          </p:nvPr>
        </p:nvSpPr>
        <p:spPr>
          <a:xfrm>
            <a:off x="0" y="6356350"/>
            <a:ext cx="1612900" cy="365125"/>
          </a:xfrm>
        </p:spPr>
        <p:txBody>
          <a:bodyPr/>
          <a:lstStyle/>
          <a:p>
            <a:fld id="{EB6B105C-76FB-6446-8508-90DC52B2563F}" type="datetime4">
              <a:rPr lang="en-GB" smtClean="0"/>
              <a:t>14 October 2025</a:t>
            </a:fld>
            <a:endParaRPr lang="en-GB"/>
          </a:p>
        </p:txBody>
      </p:sp>
      <p:sp>
        <p:nvSpPr>
          <p:cNvPr id="9" name="Footer Placeholder 2">
            <a:extLst>
              <a:ext uri="{FF2B5EF4-FFF2-40B4-BE49-F238E27FC236}">
                <a16:creationId xmlns:a16="http://schemas.microsoft.com/office/drawing/2014/main" id="{6A7E6E03-2C38-A8D2-8F1C-6EF82869DD94}"/>
              </a:ext>
            </a:extLst>
          </p:cNvPr>
          <p:cNvSpPr txBox="1">
            <a:spLocks/>
          </p:cNvSpPr>
          <p:nvPr/>
        </p:nvSpPr>
        <p:spPr>
          <a:xfrm>
            <a:off x="434566" y="6356349"/>
            <a:ext cx="34686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Cydney Bruce,  NCTU</a:t>
            </a:r>
          </a:p>
        </p:txBody>
      </p:sp>
    </p:spTree>
    <p:extLst>
      <p:ext uri="{BB962C8B-B14F-4D97-AF65-F5344CB8AC3E}">
        <p14:creationId xmlns:p14="http://schemas.microsoft.com/office/powerpoint/2010/main" val="386208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392B-3F7A-D436-5302-8D7960F4619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B0EEBA2-B39A-27EC-A99F-73996790A190}"/>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07BE375B-BC14-3A9A-DBA3-E5E738276C73}"/>
              </a:ext>
            </a:extLst>
          </p:cNvPr>
          <p:cNvSpPr>
            <a:spLocks noGrp="1"/>
          </p:cNvSpPr>
          <p:nvPr>
            <p:ph sz="quarter" idx="16"/>
          </p:nvPr>
        </p:nvSpPr>
        <p:spPr/>
        <p:txBody>
          <a:bodyPr/>
          <a:lstStyle/>
          <a:p>
            <a:pPr marL="0" indent="0" algn="ctr">
              <a:buNone/>
            </a:pPr>
            <a:r>
              <a:rPr lang="en-GB" sz="2400" dirty="0"/>
              <a:t>Taken at every point in the sequence after every participant is randomised and the worst imbalance seen is reported.</a:t>
            </a:r>
          </a:p>
          <a:p>
            <a:pPr marL="0" indent="0" algn="ctr">
              <a:buNone/>
            </a:pPr>
            <a:endParaRPr lang="en-GB" sz="2000" dirty="0"/>
          </a:p>
          <a:p>
            <a:pPr marL="0" indent="0">
              <a:buNone/>
            </a:pPr>
            <a:endParaRPr lang="en-GB" sz="2000" dirty="0"/>
          </a:p>
          <a:p>
            <a:pPr marL="0" indent="0">
              <a:buNone/>
            </a:pPr>
            <a:r>
              <a:rPr lang="en-GB" sz="2000" dirty="0"/>
              <a:t>Why?</a:t>
            </a:r>
          </a:p>
          <a:p>
            <a:r>
              <a:rPr lang="en-GB" sz="2000" dirty="0"/>
              <a:t>Risk of early closure</a:t>
            </a:r>
          </a:p>
          <a:p>
            <a:r>
              <a:rPr lang="en-GB" sz="2000" dirty="0"/>
              <a:t>Planned interim analysis</a:t>
            </a:r>
          </a:p>
        </p:txBody>
      </p:sp>
      <p:sp>
        <p:nvSpPr>
          <p:cNvPr id="8" name="Text Placeholder 7">
            <a:extLst>
              <a:ext uri="{FF2B5EF4-FFF2-40B4-BE49-F238E27FC236}">
                <a16:creationId xmlns:a16="http://schemas.microsoft.com/office/drawing/2014/main" id="{03C014EF-6DE3-334B-E334-9FA9D502CFF0}"/>
              </a:ext>
            </a:extLst>
          </p:cNvPr>
          <p:cNvSpPr>
            <a:spLocks noGrp="1"/>
          </p:cNvSpPr>
          <p:nvPr>
            <p:ph type="body" sz="quarter" idx="17"/>
          </p:nvPr>
        </p:nvSpPr>
        <p:spPr>
          <a:xfrm>
            <a:off x="6447657" y="1343471"/>
            <a:ext cx="5547670" cy="627765"/>
          </a:xfrm>
        </p:spPr>
        <p:txBody>
          <a:bodyPr/>
          <a:lstStyle/>
          <a:p>
            <a:pPr algn="ctr"/>
            <a:r>
              <a:rPr lang="en-GB" dirty="0"/>
              <a:t>Chronological</a:t>
            </a:r>
            <a:endParaRPr lang="en-GB" sz="3200" dirty="0"/>
          </a:p>
        </p:txBody>
      </p:sp>
      <p:sp>
        <p:nvSpPr>
          <p:cNvPr id="5" name="Content Placeholder 4">
            <a:extLst>
              <a:ext uri="{FF2B5EF4-FFF2-40B4-BE49-F238E27FC236}">
                <a16:creationId xmlns:a16="http://schemas.microsoft.com/office/drawing/2014/main" id="{B8E1E5E5-8547-0487-2DEA-21A789E8CB73}"/>
              </a:ext>
            </a:extLst>
          </p:cNvPr>
          <p:cNvSpPr>
            <a:spLocks noGrp="1"/>
          </p:cNvSpPr>
          <p:nvPr>
            <p:ph sz="quarter" idx="13"/>
          </p:nvPr>
        </p:nvSpPr>
        <p:spPr>
          <a:xfrm>
            <a:off x="479377" y="2133603"/>
            <a:ext cx="5197519" cy="1035050"/>
          </a:xfrm>
        </p:spPr>
        <p:txBody>
          <a:bodyPr/>
          <a:lstStyle/>
          <a:p>
            <a:pPr marL="0" indent="0" algn="ctr">
              <a:buNone/>
            </a:pPr>
            <a:r>
              <a:rPr lang="en-GB" sz="2400" dirty="0"/>
              <a:t>The final imbalance after all participants have been randomised</a:t>
            </a:r>
          </a:p>
          <a:p>
            <a:pPr marL="0" indent="0">
              <a:buNone/>
            </a:pPr>
            <a:endParaRPr lang="en-GB" dirty="0"/>
          </a:p>
        </p:txBody>
      </p:sp>
      <p:sp>
        <p:nvSpPr>
          <p:cNvPr id="6" name="Text Placeholder 5">
            <a:extLst>
              <a:ext uri="{FF2B5EF4-FFF2-40B4-BE49-F238E27FC236}">
                <a16:creationId xmlns:a16="http://schemas.microsoft.com/office/drawing/2014/main" id="{4238041C-5640-8830-81BF-504378A7B6C9}"/>
              </a:ext>
            </a:extLst>
          </p:cNvPr>
          <p:cNvSpPr>
            <a:spLocks noGrp="1"/>
          </p:cNvSpPr>
          <p:nvPr>
            <p:ph type="body" sz="quarter" idx="15"/>
          </p:nvPr>
        </p:nvSpPr>
        <p:spPr>
          <a:xfrm>
            <a:off x="479376" y="1343471"/>
            <a:ext cx="5197519" cy="627765"/>
          </a:xfrm>
        </p:spPr>
        <p:txBody>
          <a:bodyPr/>
          <a:lstStyle/>
          <a:p>
            <a:pPr algn="ctr"/>
            <a:r>
              <a:rPr lang="en-GB" dirty="0"/>
              <a:t>End of trial</a:t>
            </a:r>
            <a:endParaRPr lang="en-GB" sz="3200" dirty="0"/>
          </a:p>
        </p:txBody>
      </p:sp>
      <p:sp>
        <p:nvSpPr>
          <p:cNvPr id="4" name="Title 3">
            <a:extLst>
              <a:ext uri="{FF2B5EF4-FFF2-40B4-BE49-F238E27FC236}">
                <a16:creationId xmlns:a16="http://schemas.microsoft.com/office/drawing/2014/main" id="{15629FD5-A027-8798-635F-5741E0C41AA4}"/>
              </a:ext>
            </a:extLst>
          </p:cNvPr>
          <p:cNvSpPr>
            <a:spLocks noGrp="1"/>
          </p:cNvSpPr>
          <p:nvPr>
            <p:ph type="title"/>
          </p:nvPr>
        </p:nvSpPr>
        <p:spPr/>
        <p:txBody>
          <a:bodyPr/>
          <a:lstStyle/>
          <a:p>
            <a:r>
              <a:rPr lang="en-GB" dirty="0"/>
              <a:t>Imbalance: End of Trial vs Chronological</a:t>
            </a:r>
          </a:p>
        </p:txBody>
      </p:sp>
      <p:sp>
        <p:nvSpPr>
          <p:cNvPr id="2" name="Date Placeholder 3">
            <a:extLst>
              <a:ext uri="{FF2B5EF4-FFF2-40B4-BE49-F238E27FC236}">
                <a16:creationId xmlns:a16="http://schemas.microsoft.com/office/drawing/2014/main" id="{4CC13206-396D-46D2-7BA8-551E29C8EEAE}"/>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3" name="Footer Placeholder 1">
            <a:extLst>
              <a:ext uri="{FF2B5EF4-FFF2-40B4-BE49-F238E27FC236}">
                <a16:creationId xmlns:a16="http://schemas.microsoft.com/office/drawing/2014/main" id="{8C6FAADC-C7E1-17F6-F1C0-9672C0DBECD3}"/>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10498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7E8930E-7CCC-3C97-B490-49C732838039}"/>
              </a:ext>
            </a:extLst>
          </p:cNvPr>
          <p:cNvSpPr/>
          <p:nvPr/>
        </p:nvSpPr>
        <p:spPr>
          <a:xfrm>
            <a:off x="6262356" y="4272667"/>
            <a:ext cx="5732971" cy="1500181"/>
          </a:xfrm>
          <a:prstGeom prst="roundRect">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5C2F8899-22E7-45AD-8602-2DFD874DCB4A}"/>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AF8DD949-461C-F5AE-0E11-6940E6CD722E}"/>
              </a:ext>
            </a:extLst>
          </p:cNvPr>
          <p:cNvSpPr>
            <a:spLocks noGrp="1"/>
          </p:cNvSpPr>
          <p:nvPr>
            <p:ph sz="quarter" idx="16"/>
          </p:nvPr>
        </p:nvSpPr>
        <p:spPr/>
        <p:txBody>
          <a:bodyPr/>
          <a:lstStyle/>
          <a:p>
            <a:pPr marL="0" indent="0" algn="ctr">
              <a:buNone/>
            </a:pPr>
            <a:r>
              <a:rPr lang="en-GB" sz="2400" dirty="0"/>
              <a:t>The largest ratio of the group with the most allocations and the group with the fewest allocations across each allocation.</a:t>
            </a:r>
          </a:p>
          <a:p>
            <a:endParaRPr lang="en-GB" dirty="0"/>
          </a:p>
        </p:txBody>
      </p:sp>
      <p:sp>
        <p:nvSpPr>
          <p:cNvPr id="8" name="Text Placeholder 7">
            <a:extLst>
              <a:ext uri="{FF2B5EF4-FFF2-40B4-BE49-F238E27FC236}">
                <a16:creationId xmlns:a16="http://schemas.microsoft.com/office/drawing/2014/main" id="{B587CB14-D6BD-22F7-9DA8-1530F5300B65}"/>
              </a:ext>
            </a:extLst>
          </p:cNvPr>
          <p:cNvSpPr>
            <a:spLocks noGrp="1"/>
          </p:cNvSpPr>
          <p:nvPr>
            <p:ph type="body" sz="quarter" idx="17"/>
          </p:nvPr>
        </p:nvSpPr>
        <p:spPr>
          <a:xfrm>
            <a:off x="6447657" y="1343471"/>
            <a:ext cx="5547670" cy="627765"/>
          </a:xfrm>
        </p:spPr>
        <p:txBody>
          <a:bodyPr/>
          <a:lstStyle/>
          <a:p>
            <a:r>
              <a:rPr lang="en-GB" sz="2400" dirty="0"/>
              <a:t>Chronological Group Size Imbalance</a:t>
            </a:r>
          </a:p>
          <a:p>
            <a:endParaRPr lang="en-GB" dirty="0"/>
          </a:p>
        </p:txBody>
      </p:sp>
      <p:sp>
        <p:nvSpPr>
          <p:cNvPr id="5" name="Content Placeholder 4">
            <a:extLst>
              <a:ext uri="{FF2B5EF4-FFF2-40B4-BE49-F238E27FC236}">
                <a16:creationId xmlns:a16="http://schemas.microsoft.com/office/drawing/2014/main" id="{13CC040E-85C8-48AB-B8F0-2029850127EB}"/>
              </a:ext>
            </a:extLst>
          </p:cNvPr>
          <p:cNvSpPr>
            <a:spLocks noGrp="1"/>
          </p:cNvSpPr>
          <p:nvPr>
            <p:ph sz="quarter" idx="13"/>
          </p:nvPr>
        </p:nvSpPr>
        <p:spPr>
          <a:xfrm>
            <a:off x="479377" y="2133603"/>
            <a:ext cx="5197519" cy="1035050"/>
          </a:xfrm>
        </p:spPr>
        <p:txBody>
          <a:bodyPr/>
          <a:lstStyle/>
          <a:p>
            <a:pPr marL="0" indent="0" algn="ctr">
              <a:buNone/>
            </a:pPr>
            <a:r>
              <a:rPr lang="en-GB" sz="2400" dirty="0"/>
              <a:t>The ratio of the group with the most allocations and the group with the fewest allocations at the end of the trial.</a:t>
            </a:r>
          </a:p>
          <a:p>
            <a:pPr marL="0" indent="0">
              <a:buNone/>
            </a:pPr>
            <a:endParaRPr lang="en-GB" dirty="0"/>
          </a:p>
        </p:txBody>
      </p:sp>
      <p:sp>
        <p:nvSpPr>
          <p:cNvPr id="6" name="Text Placeholder 5">
            <a:extLst>
              <a:ext uri="{FF2B5EF4-FFF2-40B4-BE49-F238E27FC236}">
                <a16:creationId xmlns:a16="http://schemas.microsoft.com/office/drawing/2014/main" id="{B41D6E8B-EF3D-9503-5FC7-1ECA23194173}"/>
              </a:ext>
            </a:extLst>
          </p:cNvPr>
          <p:cNvSpPr>
            <a:spLocks noGrp="1"/>
          </p:cNvSpPr>
          <p:nvPr>
            <p:ph type="body" sz="quarter" idx="15"/>
          </p:nvPr>
        </p:nvSpPr>
        <p:spPr>
          <a:xfrm>
            <a:off x="479376" y="1343471"/>
            <a:ext cx="5197519" cy="627765"/>
          </a:xfrm>
        </p:spPr>
        <p:txBody>
          <a:bodyPr/>
          <a:lstStyle/>
          <a:p>
            <a:r>
              <a:rPr lang="en-GB" sz="2400" dirty="0"/>
              <a:t>End of trial Group Size Imbalance</a:t>
            </a:r>
          </a:p>
          <a:p>
            <a:endParaRPr lang="en-GB" dirty="0"/>
          </a:p>
        </p:txBody>
      </p:sp>
      <p:sp>
        <p:nvSpPr>
          <p:cNvPr id="4" name="Title 3">
            <a:extLst>
              <a:ext uri="{FF2B5EF4-FFF2-40B4-BE49-F238E27FC236}">
                <a16:creationId xmlns:a16="http://schemas.microsoft.com/office/drawing/2014/main" id="{A8E105A3-B3C6-7CD5-783C-20A861FD5D53}"/>
              </a:ext>
            </a:extLst>
          </p:cNvPr>
          <p:cNvSpPr>
            <a:spLocks noGrp="1"/>
          </p:cNvSpPr>
          <p:nvPr>
            <p:ph type="title"/>
          </p:nvPr>
        </p:nvSpPr>
        <p:spPr/>
        <p:txBody>
          <a:bodyPr/>
          <a:lstStyle/>
          <a:p>
            <a:r>
              <a:rPr lang="en-GB" dirty="0"/>
              <a:t>Group size imbalance</a:t>
            </a:r>
          </a:p>
        </p:txBody>
      </p:sp>
      <p:sp>
        <p:nvSpPr>
          <p:cNvPr id="10" name="TextBox 9">
            <a:extLst>
              <a:ext uri="{FF2B5EF4-FFF2-40B4-BE49-F238E27FC236}">
                <a16:creationId xmlns:a16="http://schemas.microsoft.com/office/drawing/2014/main" id="{C5478C61-72E7-1B33-9902-1028BF8171BE}"/>
              </a:ext>
            </a:extLst>
          </p:cNvPr>
          <p:cNvSpPr txBox="1"/>
          <p:nvPr/>
        </p:nvSpPr>
        <p:spPr>
          <a:xfrm>
            <a:off x="6355006" y="4421931"/>
            <a:ext cx="5732971" cy="766172"/>
          </a:xfrm>
          <a:prstGeom prst="rect">
            <a:avLst/>
          </a:prstGeom>
          <a:noFill/>
        </p:spPr>
        <p:txBody>
          <a:bodyPr wrap="square">
            <a:spAutoFit/>
          </a:bodyPr>
          <a:lstStyle/>
          <a:p>
            <a:pPr>
              <a:lnSpc>
                <a:spcPct val="107000"/>
              </a:lnSpc>
              <a:spcAft>
                <a:spcPts val="800"/>
              </a:spcAft>
              <a:buNone/>
            </a:pPr>
            <a:r>
              <a:rPr lang="en-GB" b="1" kern="100" dirty="0">
                <a:ea typeface="Calibri" panose="020F0502020204030204" pitchFamily="34" charset="0"/>
                <a:cs typeface="Times New Roman" panose="02020603050405020304" pitchFamily="18" charset="0"/>
              </a:rPr>
              <a:t>Group size imbalance will always give a value ≥ 1. </a:t>
            </a:r>
          </a:p>
          <a:p>
            <a:pPr>
              <a:lnSpc>
                <a:spcPct val="107000"/>
              </a:lnSpc>
              <a:spcAft>
                <a:spcPts val="800"/>
              </a:spcAft>
              <a:buNone/>
            </a:pPr>
            <a:r>
              <a:rPr lang="en-GB" kern="100" dirty="0">
                <a:ea typeface="Calibri" panose="020F0502020204030204" pitchFamily="34" charset="0"/>
                <a:cs typeface="Times New Roman" panose="02020603050405020304" pitchFamily="18" charset="0"/>
              </a:rPr>
              <a:t> </a:t>
            </a:r>
          </a:p>
        </p:txBody>
      </p:sp>
      <p:graphicFrame>
        <p:nvGraphicFramePr>
          <p:cNvPr id="11" name="Table 10">
            <a:extLst>
              <a:ext uri="{FF2B5EF4-FFF2-40B4-BE49-F238E27FC236}">
                <a16:creationId xmlns:a16="http://schemas.microsoft.com/office/drawing/2014/main" id="{7B192250-7538-43B5-F501-0507CB188BD2}"/>
              </a:ext>
            </a:extLst>
          </p:cNvPr>
          <p:cNvGraphicFramePr>
            <a:graphicFrameLocks noGrp="1"/>
          </p:cNvGraphicFramePr>
          <p:nvPr>
            <p:extLst>
              <p:ext uri="{D42A27DB-BD31-4B8C-83A1-F6EECF244321}">
                <p14:modId xmlns:p14="http://schemas.microsoft.com/office/powerpoint/2010/main" val="3387248992"/>
              </p:ext>
            </p:extLst>
          </p:nvPr>
        </p:nvGraphicFramePr>
        <p:xfrm>
          <a:off x="6650121" y="4886200"/>
          <a:ext cx="4957440" cy="741680"/>
        </p:xfrm>
        <a:graphic>
          <a:graphicData uri="http://schemas.openxmlformats.org/drawingml/2006/table">
            <a:tbl>
              <a:tblPr bandRow="1">
                <a:tableStyleId>{5C22544A-7EE6-4342-B048-85BDC9FD1C3A}</a:tableStyleId>
              </a:tblPr>
              <a:tblGrid>
                <a:gridCol w="583586">
                  <a:extLst>
                    <a:ext uri="{9D8B030D-6E8A-4147-A177-3AD203B41FA5}">
                      <a16:colId xmlns:a16="http://schemas.microsoft.com/office/drawing/2014/main" val="1111379394"/>
                    </a:ext>
                  </a:extLst>
                </a:gridCol>
                <a:gridCol w="4373854">
                  <a:extLst>
                    <a:ext uri="{9D8B030D-6E8A-4147-A177-3AD203B41FA5}">
                      <a16:colId xmlns:a16="http://schemas.microsoft.com/office/drawing/2014/main" val="1272708518"/>
                    </a:ext>
                  </a:extLst>
                </a:gridCol>
              </a:tblGrid>
              <a:tr h="370840">
                <a:tc>
                  <a:txBody>
                    <a:bodyPr/>
                    <a:lstStyle/>
                    <a:p>
                      <a:pPr algn="ctr"/>
                      <a:r>
                        <a:rPr lang="en-GB" b="1" dirty="0"/>
                        <a:t>= 1</a:t>
                      </a:r>
                    </a:p>
                  </a:txBody>
                  <a:tcPr/>
                </a:tc>
                <a:tc>
                  <a:txBody>
                    <a:bodyPr/>
                    <a:lstStyle/>
                    <a:p>
                      <a:r>
                        <a:rPr lang="en-GB" b="0" dirty="0"/>
                        <a:t>Perfect balance</a:t>
                      </a:r>
                    </a:p>
                  </a:txBody>
                  <a:tcPr/>
                </a:tc>
                <a:extLst>
                  <a:ext uri="{0D108BD9-81ED-4DB2-BD59-A6C34878D82A}">
                    <a16:rowId xmlns:a16="http://schemas.microsoft.com/office/drawing/2014/main" val="1946756562"/>
                  </a:ext>
                </a:extLst>
              </a:tr>
              <a:tr h="370840">
                <a:tc>
                  <a:txBody>
                    <a:bodyPr/>
                    <a:lstStyle/>
                    <a:p>
                      <a:pPr algn="ctr"/>
                      <a:r>
                        <a:rPr lang="en-GB" b="1" dirty="0"/>
                        <a:t>&gt; 1</a:t>
                      </a:r>
                    </a:p>
                  </a:txBody>
                  <a:tcPr/>
                </a:tc>
                <a:tc>
                  <a:txBody>
                    <a:bodyPr/>
                    <a:lstStyle/>
                    <a:p>
                      <a:r>
                        <a:rPr lang="en-GB" b="0" dirty="0"/>
                        <a:t>Growing difference between groups</a:t>
                      </a:r>
                    </a:p>
                  </a:txBody>
                  <a:tcPr/>
                </a:tc>
                <a:extLst>
                  <a:ext uri="{0D108BD9-81ED-4DB2-BD59-A6C34878D82A}">
                    <a16:rowId xmlns:a16="http://schemas.microsoft.com/office/drawing/2014/main" val="31158730"/>
                  </a:ext>
                </a:extLst>
              </a:tr>
            </a:tbl>
          </a:graphicData>
        </a:graphic>
      </p:graphicFrame>
      <p:grpSp>
        <p:nvGrpSpPr>
          <p:cNvPr id="2" name="Group 1">
            <a:extLst>
              <a:ext uri="{FF2B5EF4-FFF2-40B4-BE49-F238E27FC236}">
                <a16:creationId xmlns:a16="http://schemas.microsoft.com/office/drawing/2014/main" id="{595221B2-E1C9-A782-E79B-EAB63373D915}"/>
              </a:ext>
            </a:extLst>
          </p:cNvPr>
          <p:cNvGrpSpPr/>
          <p:nvPr/>
        </p:nvGrpSpPr>
        <p:grpSpPr>
          <a:xfrm>
            <a:off x="911189" y="4206804"/>
            <a:ext cx="1029333" cy="815953"/>
            <a:chOff x="4227831" y="1203306"/>
            <a:chExt cx="1029333" cy="815953"/>
          </a:xfrm>
        </p:grpSpPr>
        <p:pic>
          <p:nvPicPr>
            <p:cNvPr id="3" name="Picture 2">
              <a:extLst>
                <a:ext uri="{FF2B5EF4-FFF2-40B4-BE49-F238E27FC236}">
                  <a16:creationId xmlns:a16="http://schemas.microsoft.com/office/drawing/2014/main" id="{787E6605-08CE-2ABA-A6F7-3E4BDD31C6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780914" y="1209634"/>
              <a:ext cx="476250" cy="809625"/>
            </a:xfrm>
            <a:prstGeom prst="rect">
              <a:avLst/>
            </a:prstGeom>
          </p:spPr>
        </p:pic>
        <p:pic>
          <p:nvPicPr>
            <p:cNvPr id="13" name="Picture 12">
              <a:extLst>
                <a:ext uri="{FF2B5EF4-FFF2-40B4-BE49-F238E27FC236}">
                  <a16:creationId xmlns:a16="http://schemas.microsoft.com/office/drawing/2014/main" id="{59308FDF-235E-FFD0-C86C-2A54DF4B07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227831" y="1203306"/>
              <a:ext cx="476250" cy="809625"/>
            </a:xfrm>
            <a:prstGeom prst="rect">
              <a:avLst/>
            </a:prstGeom>
          </p:spPr>
        </p:pic>
        <p:pic>
          <p:nvPicPr>
            <p:cNvPr id="14" name="Picture 13">
              <a:extLst>
                <a:ext uri="{FF2B5EF4-FFF2-40B4-BE49-F238E27FC236}">
                  <a16:creationId xmlns:a16="http://schemas.microsoft.com/office/drawing/2014/main" id="{8CACEEB7-3B3D-9377-FBB6-0F615C5999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500880" y="1203306"/>
              <a:ext cx="476250" cy="809625"/>
            </a:xfrm>
            <a:prstGeom prst="rect">
              <a:avLst/>
            </a:prstGeom>
          </p:spPr>
        </p:pic>
      </p:grpSp>
      <p:grpSp>
        <p:nvGrpSpPr>
          <p:cNvPr id="15" name="Group 14">
            <a:extLst>
              <a:ext uri="{FF2B5EF4-FFF2-40B4-BE49-F238E27FC236}">
                <a16:creationId xmlns:a16="http://schemas.microsoft.com/office/drawing/2014/main" id="{E8C35062-A792-1080-0FC5-D222EF9499CE}"/>
              </a:ext>
            </a:extLst>
          </p:cNvPr>
          <p:cNvGrpSpPr/>
          <p:nvPr/>
        </p:nvGrpSpPr>
        <p:grpSpPr>
          <a:xfrm>
            <a:off x="997865" y="4478097"/>
            <a:ext cx="779148" cy="816205"/>
            <a:chOff x="4349431" y="1402174"/>
            <a:chExt cx="779148" cy="816205"/>
          </a:xfrm>
        </p:grpSpPr>
        <p:pic>
          <p:nvPicPr>
            <p:cNvPr id="16" name="Picture 15">
              <a:extLst>
                <a:ext uri="{FF2B5EF4-FFF2-40B4-BE49-F238E27FC236}">
                  <a16:creationId xmlns:a16="http://schemas.microsoft.com/office/drawing/2014/main" id="{31377D9A-5432-A9AC-FB98-6ADB451CF5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349431" y="1408754"/>
              <a:ext cx="476250" cy="809625"/>
            </a:xfrm>
            <a:prstGeom prst="rect">
              <a:avLst/>
            </a:prstGeom>
          </p:spPr>
        </p:pic>
        <p:pic>
          <p:nvPicPr>
            <p:cNvPr id="17" name="Picture 16">
              <a:extLst>
                <a:ext uri="{FF2B5EF4-FFF2-40B4-BE49-F238E27FC236}">
                  <a16:creationId xmlns:a16="http://schemas.microsoft.com/office/drawing/2014/main" id="{40FD31EC-3540-8BA6-32CE-46B775C742D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652329" y="1402174"/>
              <a:ext cx="476250" cy="809625"/>
            </a:xfrm>
            <a:prstGeom prst="rect">
              <a:avLst/>
            </a:prstGeom>
          </p:spPr>
        </p:pic>
      </p:grpSp>
      <p:pic>
        <p:nvPicPr>
          <p:cNvPr id="18" name="Picture 17">
            <a:extLst>
              <a:ext uri="{FF2B5EF4-FFF2-40B4-BE49-F238E27FC236}">
                <a16:creationId xmlns:a16="http://schemas.microsoft.com/office/drawing/2014/main" id="{C5DB859A-3C49-47AA-4BA5-710DBC4C9AE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2985044" y="4206803"/>
            <a:ext cx="476250" cy="809625"/>
          </a:xfrm>
          <a:prstGeom prst="rect">
            <a:avLst/>
          </a:prstGeom>
        </p:spPr>
      </p:pic>
      <p:pic>
        <p:nvPicPr>
          <p:cNvPr id="19" name="Picture 18">
            <a:extLst>
              <a:ext uri="{FF2B5EF4-FFF2-40B4-BE49-F238E27FC236}">
                <a16:creationId xmlns:a16="http://schemas.microsoft.com/office/drawing/2014/main" id="{955535A3-CA43-DB49-E84E-722C2F7CC01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2645838" y="4206802"/>
            <a:ext cx="476250" cy="809625"/>
          </a:xfrm>
          <a:prstGeom prst="rect">
            <a:avLst/>
          </a:prstGeom>
        </p:spPr>
      </p:pic>
      <p:pic>
        <p:nvPicPr>
          <p:cNvPr id="20" name="Picture 19">
            <a:extLst>
              <a:ext uri="{FF2B5EF4-FFF2-40B4-BE49-F238E27FC236}">
                <a16:creationId xmlns:a16="http://schemas.microsoft.com/office/drawing/2014/main" id="{64A4844F-E20F-31AD-B7D4-39A728DD9C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2830387" y="4429057"/>
            <a:ext cx="476250" cy="809625"/>
          </a:xfrm>
          <a:prstGeom prst="rect">
            <a:avLst/>
          </a:prstGeom>
        </p:spPr>
      </p:pic>
      <p:sp>
        <p:nvSpPr>
          <p:cNvPr id="21" name="TextBox 20">
            <a:extLst>
              <a:ext uri="{FF2B5EF4-FFF2-40B4-BE49-F238E27FC236}">
                <a16:creationId xmlns:a16="http://schemas.microsoft.com/office/drawing/2014/main" id="{1CCCBCF9-CFC6-5C0A-5853-CB82E89A4F5C}"/>
              </a:ext>
            </a:extLst>
          </p:cNvPr>
          <p:cNvSpPr txBox="1"/>
          <p:nvPr/>
        </p:nvSpPr>
        <p:spPr>
          <a:xfrm>
            <a:off x="1235990" y="3875964"/>
            <a:ext cx="424498" cy="369332"/>
          </a:xfrm>
          <a:prstGeom prst="rect">
            <a:avLst/>
          </a:prstGeom>
          <a:noFill/>
        </p:spPr>
        <p:txBody>
          <a:bodyPr wrap="square" rtlCol="0">
            <a:spAutoFit/>
          </a:bodyPr>
          <a:lstStyle/>
          <a:p>
            <a:r>
              <a:rPr lang="en-GB" dirty="0"/>
              <a:t>A</a:t>
            </a:r>
          </a:p>
        </p:txBody>
      </p:sp>
      <p:sp>
        <p:nvSpPr>
          <p:cNvPr id="22" name="TextBox 21">
            <a:extLst>
              <a:ext uri="{FF2B5EF4-FFF2-40B4-BE49-F238E27FC236}">
                <a16:creationId xmlns:a16="http://schemas.microsoft.com/office/drawing/2014/main" id="{5F246AA0-1290-B3EE-0E76-E0527F80329E}"/>
              </a:ext>
            </a:extLst>
          </p:cNvPr>
          <p:cNvSpPr txBox="1"/>
          <p:nvPr/>
        </p:nvSpPr>
        <p:spPr>
          <a:xfrm>
            <a:off x="2822259" y="3903334"/>
            <a:ext cx="424498" cy="369332"/>
          </a:xfrm>
          <a:prstGeom prst="rect">
            <a:avLst/>
          </a:prstGeom>
          <a:noFill/>
        </p:spPr>
        <p:txBody>
          <a:bodyPr wrap="square" rtlCol="0">
            <a:spAutoFit/>
          </a:bodyPr>
          <a:lstStyle/>
          <a:p>
            <a:r>
              <a:rPr lang="en-GB" dirty="0"/>
              <a:t>B</a:t>
            </a:r>
          </a:p>
        </p:txBody>
      </p:sp>
      <p:sp>
        <p:nvSpPr>
          <p:cNvPr id="23" name="TextBox 22">
            <a:extLst>
              <a:ext uri="{FF2B5EF4-FFF2-40B4-BE49-F238E27FC236}">
                <a16:creationId xmlns:a16="http://schemas.microsoft.com/office/drawing/2014/main" id="{137B71E4-4391-5E0D-83C1-F73D4EDDC71E}"/>
              </a:ext>
            </a:extLst>
          </p:cNvPr>
          <p:cNvSpPr txBox="1"/>
          <p:nvPr/>
        </p:nvSpPr>
        <p:spPr>
          <a:xfrm>
            <a:off x="3665305" y="4393169"/>
            <a:ext cx="1914401" cy="646331"/>
          </a:xfrm>
          <a:prstGeom prst="rect">
            <a:avLst/>
          </a:prstGeom>
          <a:noFill/>
        </p:spPr>
        <p:txBody>
          <a:bodyPr wrap="square" rtlCol="0">
            <a:spAutoFit/>
          </a:bodyPr>
          <a:lstStyle/>
          <a:p>
            <a:r>
              <a:rPr lang="en-GB" dirty="0" err="1"/>
              <a:t>EoTGSI</a:t>
            </a:r>
            <a:r>
              <a:rPr lang="en-GB" dirty="0"/>
              <a:t> = 5/3</a:t>
            </a:r>
          </a:p>
          <a:p>
            <a:r>
              <a:rPr lang="en-GB" dirty="0"/>
              <a:t>              = 1.67</a:t>
            </a:r>
          </a:p>
        </p:txBody>
      </p:sp>
      <p:sp>
        <p:nvSpPr>
          <p:cNvPr id="24" name="Date Placeholder 3">
            <a:extLst>
              <a:ext uri="{FF2B5EF4-FFF2-40B4-BE49-F238E27FC236}">
                <a16:creationId xmlns:a16="http://schemas.microsoft.com/office/drawing/2014/main" id="{BC525CA3-BC84-32AC-896A-62EB32E57950}"/>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25" name="Footer Placeholder 1">
            <a:extLst>
              <a:ext uri="{FF2B5EF4-FFF2-40B4-BE49-F238E27FC236}">
                <a16:creationId xmlns:a16="http://schemas.microsoft.com/office/drawing/2014/main" id="{240AC9C5-F510-523A-52F8-2D0A4FA116F8}"/>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88625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97E8A-A9FD-09C2-E687-CF842DEA87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EE60C-ACBB-9F5B-083D-61C6FBACDCA8}"/>
              </a:ext>
            </a:extLst>
          </p:cNvPr>
          <p:cNvSpPr>
            <a:spLocks noGrp="1"/>
          </p:cNvSpPr>
          <p:nvPr>
            <p:ph type="sldNum" sz="quarter" idx="12"/>
          </p:nvPr>
        </p:nvSpPr>
        <p:spPr>
          <a:xfrm>
            <a:off x="8804518" y="6356350"/>
            <a:ext cx="2908107" cy="365125"/>
          </a:xfrm>
        </p:spPr>
        <p:txBody>
          <a:bodyPr/>
          <a:lstStyle/>
          <a:p>
            <a:fld id="{CBBF530E-1875-46E6-901C-76683197A1B3}" type="slidenum">
              <a:rPr lang="en-GB" smtClean="0"/>
              <a:pPr/>
              <a:t>13</a:t>
            </a:fld>
            <a:endParaRPr lang="en-GB"/>
          </a:p>
        </p:txBody>
      </p:sp>
      <p:sp>
        <p:nvSpPr>
          <p:cNvPr id="4" name="Text Placeholder 3">
            <a:extLst>
              <a:ext uri="{FF2B5EF4-FFF2-40B4-BE49-F238E27FC236}">
                <a16:creationId xmlns:a16="http://schemas.microsoft.com/office/drawing/2014/main" id="{3CDE75CF-1219-211F-CD1E-13B3C492CEFE}"/>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4F3007D1-3331-D9F1-4C77-ECD02EDB1234}"/>
              </a:ext>
            </a:extLst>
          </p:cNvPr>
          <p:cNvSpPr>
            <a:spLocks noGrp="1"/>
          </p:cNvSpPr>
          <p:nvPr>
            <p:ph type="dt" sz="half" idx="10"/>
          </p:nvPr>
        </p:nvSpPr>
        <p:spPr/>
        <p:txBody>
          <a:bodyPr/>
          <a:lstStyle/>
          <a:p>
            <a:fld id="{EB6B105C-76FB-6446-8508-90DC52B2563F}" type="datetime4">
              <a:rPr lang="en-GB" smtClean="0"/>
              <a:t>14 October 2025</a:t>
            </a:fld>
            <a:endParaRPr lang="en-GB"/>
          </a:p>
        </p:txBody>
      </p:sp>
      <p:sp>
        <p:nvSpPr>
          <p:cNvPr id="6" name="Title 5">
            <a:extLst>
              <a:ext uri="{FF2B5EF4-FFF2-40B4-BE49-F238E27FC236}">
                <a16:creationId xmlns:a16="http://schemas.microsoft.com/office/drawing/2014/main" id="{309A076F-C78B-F400-7077-EBA379D12F41}"/>
              </a:ext>
            </a:extLst>
          </p:cNvPr>
          <p:cNvSpPr>
            <a:spLocks noGrp="1"/>
          </p:cNvSpPr>
          <p:nvPr>
            <p:ph type="title"/>
          </p:nvPr>
        </p:nvSpPr>
        <p:spPr/>
        <p:txBody>
          <a:bodyPr/>
          <a:lstStyle/>
          <a:p>
            <a:r>
              <a:rPr lang="en-GB" dirty="0"/>
              <a:t>Characteristic imbalance</a:t>
            </a:r>
          </a:p>
        </p:txBody>
      </p:sp>
      <p:sp>
        <p:nvSpPr>
          <p:cNvPr id="7" name="TextBox 6">
            <a:extLst>
              <a:ext uri="{FF2B5EF4-FFF2-40B4-BE49-F238E27FC236}">
                <a16:creationId xmlns:a16="http://schemas.microsoft.com/office/drawing/2014/main" id="{9146DFAB-1ACE-F537-1748-6C4B2F146259}"/>
              </a:ext>
            </a:extLst>
          </p:cNvPr>
          <p:cNvSpPr txBox="1"/>
          <p:nvPr/>
        </p:nvSpPr>
        <p:spPr>
          <a:xfrm>
            <a:off x="454926" y="1362767"/>
            <a:ext cx="11257699" cy="2154436"/>
          </a:xfrm>
          <a:prstGeom prst="rect">
            <a:avLst/>
          </a:prstGeom>
          <a:noFill/>
        </p:spPr>
        <p:txBody>
          <a:bodyPr wrap="square">
            <a:spAutoFit/>
          </a:bodyPr>
          <a:lstStyle/>
          <a:p>
            <a:r>
              <a:rPr lang="en-GB" sz="2200" dirty="0"/>
              <a:t>This measure uses a chi-squared test as a way to measure the extent of the difference between observed and expected frequencies of a covariate between treatment groups.</a:t>
            </a:r>
          </a:p>
          <a:p>
            <a:endParaRPr lang="en-GB" dirty="0"/>
          </a:p>
          <a:p>
            <a:endParaRPr lang="en-GB" dirty="0"/>
          </a:p>
          <a:p>
            <a:endParaRPr lang="en-GB" dirty="0"/>
          </a:p>
          <a:p>
            <a:endParaRPr lang="en-GB" dirty="0"/>
          </a:p>
          <a:p>
            <a:endParaRPr lang="en-GB" dirty="0"/>
          </a:p>
        </p:txBody>
      </p:sp>
      <p:graphicFrame>
        <p:nvGraphicFramePr>
          <p:cNvPr id="9" name="Table 8">
            <a:extLst>
              <a:ext uri="{FF2B5EF4-FFF2-40B4-BE49-F238E27FC236}">
                <a16:creationId xmlns:a16="http://schemas.microsoft.com/office/drawing/2014/main" id="{B078E2FD-B012-0D26-6294-4FC1B0726579}"/>
              </a:ext>
            </a:extLst>
          </p:cNvPr>
          <p:cNvGraphicFramePr>
            <a:graphicFrameLocks noGrp="1"/>
          </p:cNvGraphicFramePr>
          <p:nvPr>
            <p:extLst>
              <p:ext uri="{D42A27DB-BD31-4B8C-83A1-F6EECF244321}">
                <p14:modId xmlns:p14="http://schemas.microsoft.com/office/powerpoint/2010/main" val="1787946155"/>
              </p:ext>
            </p:extLst>
          </p:nvPr>
        </p:nvGraphicFramePr>
        <p:xfrm>
          <a:off x="1586668" y="2354969"/>
          <a:ext cx="5327001" cy="1483360"/>
        </p:xfrm>
        <a:graphic>
          <a:graphicData uri="http://schemas.openxmlformats.org/drawingml/2006/table">
            <a:tbl>
              <a:tblPr firstRow="1" bandRow="1">
                <a:tableStyleId>{2D5ABB26-0587-4C30-8999-92F81FD0307C}</a:tableStyleId>
              </a:tblPr>
              <a:tblGrid>
                <a:gridCol w="1804234">
                  <a:extLst>
                    <a:ext uri="{9D8B030D-6E8A-4147-A177-3AD203B41FA5}">
                      <a16:colId xmlns:a16="http://schemas.microsoft.com/office/drawing/2014/main" val="746809898"/>
                    </a:ext>
                  </a:extLst>
                </a:gridCol>
                <a:gridCol w="1087051">
                  <a:extLst>
                    <a:ext uri="{9D8B030D-6E8A-4147-A177-3AD203B41FA5}">
                      <a16:colId xmlns:a16="http://schemas.microsoft.com/office/drawing/2014/main" val="2627349372"/>
                    </a:ext>
                  </a:extLst>
                </a:gridCol>
                <a:gridCol w="1041945">
                  <a:extLst>
                    <a:ext uri="{9D8B030D-6E8A-4147-A177-3AD203B41FA5}">
                      <a16:colId xmlns:a16="http://schemas.microsoft.com/office/drawing/2014/main" val="1649075445"/>
                    </a:ext>
                  </a:extLst>
                </a:gridCol>
                <a:gridCol w="1393771">
                  <a:extLst>
                    <a:ext uri="{9D8B030D-6E8A-4147-A177-3AD203B41FA5}">
                      <a16:colId xmlns:a16="http://schemas.microsoft.com/office/drawing/2014/main" val="4176397170"/>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867525"/>
                  </a:ext>
                </a:extLst>
              </a:tr>
              <a:tr h="370840">
                <a:tc>
                  <a:txBody>
                    <a:bodyPr/>
                    <a:lstStyle/>
                    <a:p>
                      <a:r>
                        <a:rPr lang="en-GB" dirty="0"/>
                        <a:t>Treatment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32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18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343597"/>
                  </a:ext>
                </a:extLst>
              </a:tr>
              <a:tr h="370840">
                <a:tc>
                  <a:txBody>
                    <a:bodyPr/>
                    <a:lstStyle/>
                    <a:p>
                      <a:r>
                        <a:rPr lang="en-GB" dirty="0"/>
                        <a:t>Treatment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24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26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1672171"/>
                  </a:ext>
                </a:extLst>
              </a:tr>
              <a:tr h="370840">
                <a:tc>
                  <a:txBody>
                    <a:bodyPr/>
                    <a:lstStyle/>
                    <a:p>
                      <a:r>
                        <a:rPr lang="en-GB" b="1"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500554"/>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DA9538D-2909-1D13-4E67-25A1AE541D80}"/>
                  </a:ext>
                </a:extLst>
              </p:cNvPr>
              <p:cNvSpPr txBox="1"/>
              <p:nvPr/>
            </p:nvSpPr>
            <p:spPr>
              <a:xfrm>
                <a:off x="7371555" y="2171837"/>
                <a:ext cx="3883184" cy="11181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400" i="1" smtClean="0">
                              <a:latin typeface="Cambria Math" panose="02040503050406030204" pitchFamily="18" charset="0"/>
                            </a:rPr>
                          </m:ctrlPr>
                        </m:dPr>
                        <m:e>
                          <m:sSup>
                            <m:sSupPr>
                              <m:ctrlPr>
                                <a:rPr lang="en-GB" sz="2400" i="1">
                                  <a:latin typeface="Cambria Math" panose="02040503050406030204" pitchFamily="18" charset="0"/>
                                </a:rPr>
                              </m:ctrlPr>
                            </m:sSupPr>
                            <m:e>
                              <m:r>
                                <a:rPr lang="en-GB" sz="2400" i="1">
                                  <a:latin typeface="Cambria Math" panose="02040503050406030204" pitchFamily="18" charset="0"/>
                                </a:rPr>
                                <m:t>𝑝</m:t>
                              </m:r>
                              <m:d>
                                <m:dPr>
                                  <m:endChr m:val=""/>
                                  <m:ctrlPr>
                                    <a:rPr lang="en-GB" sz="2400" i="1">
                                      <a:latin typeface="Cambria Math" panose="02040503050406030204" pitchFamily="18" charset="0"/>
                                    </a:rPr>
                                  </m:ctrlPr>
                                </m:dPr>
                                <m:e>
                                  <m:r>
                                    <a:rPr lang="en-GB" sz="2400" i="1">
                                      <a:latin typeface="Cambria Math" panose="02040503050406030204" pitchFamily="18" charset="0"/>
                                    </a:rPr>
                                    <m:t>𝜒</m:t>
                                  </m:r>
                                </m:e>
                              </m:d>
                            </m:e>
                            <m:sup>
                              <m:r>
                                <a:rPr lang="en-GB" sz="2400" i="0">
                                  <a:latin typeface="Cambria Math" panose="02040503050406030204" pitchFamily="18" charset="0"/>
                                </a:rPr>
                                <m:t>2</m:t>
                              </m:r>
                            </m:sup>
                          </m:sSup>
                        </m:e>
                      </m:d>
                      <m:r>
                        <a:rPr lang="en-GB" sz="2400" i="0">
                          <a:latin typeface="Cambria Math" panose="02040503050406030204" pitchFamily="18" charset="0"/>
                        </a:rPr>
                        <m:t>=</m:t>
                      </m:r>
                      <m:nary>
                        <m:naryPr>
                          <m:chr m:val="∑"/>
                          <m:subHide m:val="on"/>
                          <m:supHide m:val="on"/>
                          <m:ctrlPr>
                            <a:rPr lang="en-GB" sz="2400" i="1">
                              <a:latin typeface="Cambria Math" panose="02040503050406030204" pitchFamily="18" charset="0"/>
                            </a:rPr>
                          </m:ctrlPr>
                        </m:naryPr>
                        <m:sub/>
                        <m:sup/>
                        <m:e>
                          <m:sSub>
                            <m:sSubPr>
                              <m:ctrlPr>
                                <a:rPr lang="en-GB" sz="2400" i="1">
                                  <a:latin typeface="Cambria Math" panose="02040503050406030204" pitchFamily="18" charset="0"/>
                                </a:rPr>
                              </m:ctrlPr>
                            </m:sSubPr>
                            <m:e>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d>
                                        <m:dPr>
                                          <m:begChr m:val=""/>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d>
                                                <m:dPr>
                                                  <m:endChr m:val=""/>
                                                  <m:ctrlPr>
                                                    <a:rPr lang="en-GB" sz="2400" i="1">
                                                      <a:latin typeface="Cambria Math" panose="02040503050406030204" pitchFamily="18" charset="0"/>
                                                    </a:rPr>
                                                  </m:ctrlPr>
                                                </m:dPr>
                                                <m:e>
                                                  <m:r>
                                                    <a:rPr lang="en-GB" sz="2400" i="1">
                                                      <a:latin typeface="Cambria Math" panose="02040503050406030204" pitchFamily="18" charset="0"/>
                                                    </a:rPr>
                                                    <m:t>𝑂</m:t>
                                                  </m:r>
                                                </m:e>
                                              </m:d>
                                            </m:e>
                                            <m:sub>
                                              <m:r>
                                                <a:rPr lang="en-GB" sz="2400" i="1">
                                                  <a:latin typeface="Cambria Math" panose="02040503050406030204" pitchFamily="18" charset="0"/>
                                                </a:rPr>
                                                <m:t>𝑖</m:t>
                                              </m:r>
                                            </m:sub>
                                          </m:sSub>
                                          <m:r>
                                            <a:rPr lang="en-GB" sz="2400" i="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𝐸</m:t>
                                              </m:r>
                                            </m:e>
                                            <m:sub>
                                              <m:r>
                                                <a:rPr lang="en-GB" sz="2400" i="1">
                                                  <a:latin typeface="Cambria Math" panose="02040503050406030204" pitchFamily="18" charset="0"/>
                                                </a:rPr>
                                                <m:t>𝑖</m:t>
                                              </m:r>
                                            </m:sub>
                                          </m:sSub>
                                        </m:e>
                                      </m:d>
                                    </m:e>
                                    <m:sup>
                                      <m:r>
                                        <a:rPr lang="en-GB" sz="2400" i="0">
                                          <a:latin typeface="Cambria Math" panose="02040503050406030204" pitchFamily="18" charset="0"/>
                                        </a:rPr>
                                        <m:t>2</m:t>
                                      </m:r>
                                    </m:sup>
                                  </m:sSup>
                                </m:num>
                                <m:den>
                                  <m:sSub>
                                    <m:sSubPr>
                                      <m:ctrlPr>
                                        <a:rPr lang="en-GB" sz="2400" i="1">
                                          <a:latin typeface="Cambria Math" panose="02040503050406030204" pitchFamily="18" charset="0"/>
                                        </a:rPr>
                                      </m:ctrlPr>
                                    </m:sSubPr>
                                    <m:e>
                                      <m:r>
                                        <a:rPr lang="en-GB" sz="2400" i="1">
                                          <a:latin typeface="Cambria Math" panose="02040503050406030204" pitchFamily="18" charset="0"/>
                                        </a:rPr>
                                        <m:t>𝐸</m:t>
                                      </m:r>
                                    </m:e>
                                    <m:sub>
                                      <m:r>
                                        <a:rPr lang="en-GB" sz="2400" i="1">
                                          <a:latin typeface="Cambria Math" panose="02040503050406030204" pitchFamily="18" charset="0"/>
                                        </a:rPr>
                                        <m:t>𝑖</m:t>
                                      </m:r>
                                    </m:sub>
                                  </m:sSub>
                                </m:den>
                              </m:f>
                            </m:e>
                            <m:sub>
                              <m:r>
                                <a:rPr lang="en-GB" sz="2400" i="1">
                                  <a:latin typeface="Cambria Math" panose="02040503050406030204" pitchFamily="18" charset="0"/>
                                </a:rPr>
                                <m:t>𝑛</m:t>
                              </m:r>
                            </m:sub>
                          </m:sSub>
                        </m:e>
                      </m:nary>
                    </m:oMath>
                  </m:oMathPara>
                </a14:m>
                <a:endParaRPr lang="en-GB" dirty="0"/>
              </a:p>
            </p:txBody>
          </p:sp>
        </mc:Choice>
        <mc:Fallback xmlns="">
          <p:sp>
            <p:nvSpPr>
              <p:cNvPr id="10" name="TextBox 9">
                <a:extLst>
                  <a:ext uri="{FF2B5EF4-FFF2-40B4-BE49-F238E27FC236}">
                    <a16:creationId xmlns:a16="http://schemas.microsoft.com/office/drawing/2014/main" id="{CDA9538D-2909-1D13-4E67-25A1AE541D80}"/>
                  </a:ext>
                </a:extLst>
              </p:cNvPr>
              <p:cNvSpPr txBox="1">
                <a:spLocks noRot="1" noChangeAspect="1" noMove="1" noResize="1" noEditPoints="1" noAdjustHandles="1" noChangeArrowheads="1" noChangeShapeType="1" noTextEdit="1"/>
              </p:cNvSpPr>
              <p:nvPr/>
            </p:nvSpPr>
            <p:spPr>
              <a:xfrm>
                <a:off x="7371555" y="2171837"/>
                <a:ext cx="3883184" cy="111819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9AFF2E-221D-F8E6-C7E4-1B8576F088BB}"/>
                  </a:ext>
                </a:extLst>
              </p:cNvPr>
              <p:cNvSpPr txBox="1"/>
              <p:nvPr/>
            </p:nvSpPr>
            <p:spPr>
              <a:xfrm>
                <a:off x="8045413" y="3429000"/>
                <a:ext cx="3469252" cy="439736"/>
              </a:xfrm>
              <a:prstGeom prst="rect">
                <a:avLst/>
              </a:prstGeom>
              <a:noFill/>
            </p:spPr>
            <p:txBody>
              <a:bodyPr wrap="square" rtlCol="0">
                <a:spAutoFit/>
              </a:bodyPr>
              <a:lstStyle/>
              <a:p>
                <a:r>
                  <a:rPr lang="en-GB" sz="2000" dirty="0"/>
                  <a:t>CI =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𝑝</m:t>
                        </m:r>
                        <m:d>
                          <m:dPr>
                            <m:endChr m:val=""/>
                            <m:ctrlPr>
                              <a:rPr lang="en-GB" sz="2000" i="1">
                                <a:latin typeface="Cambria Math" panose="02040503050406030204" pitchFamily="18" charset="0"/>
                              </a:rPr>
                            </m:ctrlPr>
                          </m:dPr>
                          <m:e>
                            <m:r>
                              <a:rPr lang="en-GB" sz="2000" i="1">
                                <a:latin typeface="Cambria Math" panose="02040503050406030204" pitchFamily="18" charset="0"/>
                              </a:rPr>
                              <m:t>𝜒</m:t>
                            </m:r>
                          </m:e>
                        </m:d>
                      </m:e>
                      <m:sup>
                        <m:r>
                          <a:rPr lang="en-GB" sz="2000">
                            <a:latin typeface="Cambria Math" panose="02040503050406030204" pitchFamily="18" charset="0"/>
                          </a:rPr>
                          <m:t>2</m:t>
                        </m:r>
                      </m:sup>
                    </m:sSup>
                    <m:r>
                      <a:rPr lang="en-GB" sz="2000" i="1">
                        <a:latin typeface="Cambria Math" panose="02040503050406030204" pitchFamily="18" charset="0"/>
                      </a:rPr>
                      <m:t>)</m:t>
                    </m:r>
                  </m:oMath>
                </a14:m>
                <a:r>
                  <a:rPr lang="en-GB" sz="2000" dirty="0"/>
                  <a:t>  = 0.107</a:t>
                </a:r>
                <a:endParaRPr lang="en-GB" dirty="0"/>
              </a:p>
            </p:txBody>
          </p:sp>
        </mc:Choice>
        <mc:Fallback xmlns="">
          <p:sp>
            <p:nvSpPr>
              <p:cNvPr id="11" name="TextBox 10">
                <a:extLst>
                  <a:ext uri="{FF2B5EF4-FFF2-40B4-BE49-F238E27FC236}">
                    <a16:creationId xmlns:a16="http://schemas.microsoft.com/office/drawing/2014/main" id="{EC9AFF2E-221D-F8E6-C7E4-1B8576F088BB}"/>
                  </a:ext>
                </a:extLst>
              </p:cNvPr>
              <p:cNvSpPr txBox="1">
                <a:spLocks noRot="1" noChangeAspect="1" noMove="1" noResize="1" noEditPoints="1" noAdjustHandles="1" noChangeArrowheads="1" noChangeShapeType="1" noTextEdit="1"/>
              </p:cNvSpPr>
              <p:nvPr/>
            </p:nvSpPr>
            <p:spPr>
              <a:xfrm>
                <a:off x="8045413" y="3429000"/>
                <a:ext cx="3469252" cy="439736"/>
              </a:xfrm>
              <a:prstGeom prst="rect">
                <a:avLst/>
              </a:prstGeom>
              <a:blipFill>
                <a:blip r:embed="rId3"/>
                <a:stretch>
                  <a:fillRect l="-1933" t="-104167" b="-175000"/>
                </a:stretch>
              </a:blipFill>
            </p:spPr>
            <p:txBody>
              <a:bodyPr/>
              <a:lstStyle/>
              <a:p>
                <a:r>
                  <a:rPr lang="en-GB">
                    <a:noFill/>
                  </a:rPr>
                  <a:t> </a:t>
                </a:r>
              </a:p>
            </p:txBody>
          </p:sp>
        </mc:Fallback>
      </mc:AlternateContent>
      <p:sp>
        <p:nvSpPr>
          <p:cNvPr id="14" name="Rectangle: Rounded Corners 13">
            <a:extLst>
              <a:ext uri="{FF2B5EF4-FFF2-40B4-BE49-F238E27FC236}">
                <a16:creationId xmlns:a16="http://schemas.microsoft.com/office/drawing/2014/main" id="{7FBDB171-F8D2-C1E0-2069-FD873C6B54C9}"/>
              </a:ext>
            </a:extLst>
          </p:cNvPr>
          <p:cNvSpPr/>
          <p:nvPr/>
        </p:nvSpPr>
        <p:spPr>
          <a:xfrm>
            <a:off x="1826041" y="4171400"/>
            <a:ext cx="8432530" cy="2049094"/>
          </a:xfrm>
          <a:prstGeom prst="roundRect">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11077B4-23CD-EA9F-32F5-FDF8504D0739}"/>
              </a:ext>
            </a:extLst>
          </p:cNvPr>
          <p:cNvSpPr txBox="1"/>
          <p:nvPr/>
        </p:nvSpPr>
        <p:spPr>
          <a:xfrm>
            <a:off x="2295199" y="4282230"/>
            <a:ext cx="7484840" cy="766172"/>
          </a:xfrm>
          <a:prstGeom prst="rect">
            <a:avLst/>
          </a:prstGeom>
          <a:noFill/>
        </p:spPr>
        <p:txBody>
          <a:bodyPr wrap="square">
            <a:spAutoFit/>
          </a:bodyPr>
          <a:lstStyle/>
          <a:p>
            <a:pPr>
              <a:lnSpc>
                <a:spcPct val="107000"/>
              </a:lnSpc>
              <a:spcAft>
                <a:spcPts val="800"/>
              </a:spcAft>
              <a:buNone/>
            </a:pPr>
            <a:r>
              <a:rPr lang="en-GB" b="1" kern="100" dirty="0">
                <a:ea typeface="Calibri" panose="020F0502020204030204" pitchFamily="34" charset="0"/>
                <a:cs typeface="Times New Roman" panose="02020603050405020304" pitchFamily="18" charset="0"/>
              </a:rPr>
              <a:t>Characteristic imbalance will always give a value between 0 and 1. </a:t>
            </a:r>
          </a:p>
          <a:p>
            <a:pPr>
              <a:lnSpc>
                <a:spcPct val="107000"/>
              </a:lnSpc>
              <a:spcAft>
                <a:spcPts val="800"/>
              </a:spcAft>
              <a:buNone/>
            </a:pPr>
            <a:r>
              <a:rPr lang="en-GB" kern="100" dirty="0">
                <a:ea typeface="Calibri" panose="020F0502020204030204" pitchFamily="34" charset="0"/>
                <a:cs typeface="Times New Roman" panose="02020603050405020304" pitchFamily="18" charset="0"/>
              </a:rPr>
              <a:t> </a:t>
            </a:r>
          </a:p>
        </p:txBody>
      </p:sp>
      <p:graphicFrame>
        <p:nvGraphicFramePr>
          <p:cNvPr id="16" name="Table 15">
            <a:extLst>
              <a:ext uri="{FF2B5EF4-FFF2-40B4-BE49-F238E27FC236}">
                <a16:creationId xmlns:a16="http://schemas.microsoft.com/office/drawing/2014/main" id="{34AD9B9E-94FD-6C1B-5404-7916DCC570B0}"/>
              </a:ext>
            </a:extLst>
          </p:cNvPr>
          <p:cNvGraphicFramePr>
            <a:graphicFrameLocks noGrp="1"/>
          </p:cNvGraphicFramePr>
          <p:nvPr>
            <p:extLst>
              <p:ext uri="{D42A27DB-BD31-4B8C-83A1-F6EECF244321}">
                <p14:modId xmlns:p14="http://schemas.microsoft.com/office/powerpoint/2010/main" val="3432313349"/>
              </p:ext>
            </p:extLst>
          </p:nvPr>
        </p:nvGraphicFramePr>
        <p:xfrm>
          <a:off x="2411961" y="4919472"/>
          <a:ext cx="6855765" cy="736600"/>
        </p:xfrm>
        <a:graphic>
          <a:graphicData uri="http://schemas.openxmlformats.org/drawingml/2006/table">
            <a:tbl>
              <a:tblPr bandRow="1">
                <a:tableStyleId>{5C22544A-7EE6-4342-B048-85BDC9FD1C3A}</a:tableStyleId>
              </a:tblPr>
              <a:tblGrid>
                <a:gridCol w="999165">
                  <a:extLst>
                    <a:ext uri="{9D8B030D-6E8A-4147-A177-3AD203B41FA5}">
                      <a16:colId xmlns:a16="http://schemas.microsoft.com/office/drawing/2014/main" val="502405283"/>
                    </a:ext>
                  </a:extLst>
                </a:gridCol>
                <a:gridCol w="5856600">
                  <a:extLst>
                    <a:ext uri="{9D8B030D-6E8A-4147-A177-3AD203B41FA5}">
                      <a16:colId xmlns:a16="http://schemas.microsoft.com/office/drawing/2014/main" val="3873316712"/>
                    </a:ext>
                  </a:extLst>
                </a:gridCol>
              </a:tblGrid>
              <a:tr h="215978">
                <a:tc>
                  <a:txBody>
                    <a:bodyPr/>
                    <a:lstStyle/>
                    <a:p>
                      <a:pPr algn="ctr"/>
                      <a:r>
                        <a:rPr lang="en-GB" b="1" dirty="0"/>
                        <a:t>= 1</a:t>
                      </a:r>
                    </a:p>
                  </a:txBody>
                  <a:tcPr/>
                </a:tc>
                <a:tc>
                  <a:txBody>
                    <a:bodyPr/>
                    <a:lstStyle/>
                    <a:p>
                      <a:r>
                        <a:rPr lang="en-GB" dirty="0"/>
                        <a:t>Best possible balance</a:t>
                      </a:r>
                    </a:p>
                  </a:txBody>
                  <a:tcPr/>
                </a:tc>
                <a:extLst>
                  <a:ext uri="{0D108BD9-81ED-4DB2-BD59-A6C34878D82A}">
                    <a16:rowId xmlns:a16="http://schemas.microsoft.com/office/drawing/2014/main" val="2032462261"/>
                  </a:ext>
                </a:extLst>
              </a:tr>
              <a:tr h="370840">
                <a:tc>
                  <a:txBody>
                    <a:bodyPr/>
                    <a:lstStyle/>
                    <a:p>
                      <a:pPr algn="ctr"/>
                      <a:r>
                        <a:rPr lang="en-GB" b="1" dirty="0"/>
                        <a:t>&lt; 1</a:t>
                      </a:r>
                    </a:p>
                  </a:txBody>
                  <a:tcPr/>
                </a:tc>
                <a:tc>
                  <a:txBody>
                    <a:bodyPr/>
                    <a:lstStyle/>
                    <a:p>
                      <a:r>
                        <a:rPr lang="en-GB" dirty="0"/>
                        <a:t>Greater imbalance as value gets smaller</a:t>
                      </a:r>
                    </a:p>
                  </a:txBody>
                  <a:tcPr/>
                </a:tc>
                <a:extLst>
                  <a:ext uri="{0D108BD9-81ED-4DB2-BD59-A6C34878D82A}">
                    <a16:rowId xmlns:a16="http://schemas.microsoft.com/office/drawing/2014/main" val="374862375"/>
                  </a:ext>
                </a:extLst>
              </a:tr>
            </a:tbl>
          </a:graphicData>
        </a:graphic>
      </p:graphicFrame>
      <p:sp>
        <p:nvSpPr>
          <p:cNvPr id="8" name="Footer Placeholder 1">
            <a:extLst>
              <a:ext uri="{FF2B5EF4-FFF2-40B4-BE49-F238E27FC236}">
                <a16:creationId xmlns:a16="http://schemas.microsoft.com/office/drawing/2014/main" id="{FC6FD88A-0092-6939-294C-1BFA81266AAA}"/>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7524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8FCF-EF54-B791-9EB1-88527E62125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58B76B8-0314-1454-FA31-1DBCEAF563A5}"/>
              </a:ext>
            </a:extLst>
          </p:cNvPr>
          <p:cNvSpPr/>
          <p:nvPr/>
        </p:nvSpPr>
        <p:spPr>
          <a:xfrm>
            <a:off x="0" y="3092973"/>
            <a:ext cx="6096000" cy="376502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4307F4DA-8D38-F466-F53B-F94881F5E6A8}"/>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0D11D294-0F05-437A-4FBE-D6DEDBD397E1}"/>
              </a:ext>
            </a:extLst>
          </p:cNvPr>
          <p:cNvSpPr>
            <a:spLocks noGrp="1"/>
          </p:cNvSpPr>
          <p:nvPr>
            <p:ph sz="quarter" idx="16"/>
          </p:nvPr>
        </p:nvSpPr>
        <p:spPr>
          <a:xfrm>
            <a:off x="6539555" y="1904810"/>
            <a:ext cx="5197519" cy="790572"/>
          </a:xfrm>
        </p:spPr>
        <p:txBody>
          <a:bodyPr/>
          <a:lstStyle/>
          <a:p>
            <a:endParaRPr lang="en-GB" dirty="0"/>
          </a:p>
        </p:txBody>
      </p:sp>
      <p:sp>
        <p:nvSpPr>
          <p:cNvPr id="8" name="Text Placeholder 7">
            <a:extLst>
              <a:ext uri="{FF2B5EF4-FFF2-40B4-BE49-F238E27FC236}">
                <a16:creationId xmlns:a16="http://schemas.microsoft.com/office/drawing/2014/main" id="{5CFE05BA-DF66-6DFA-833C-4311A178407C}"/>
              </a:ext>
            </a:extLst>
          </p:cNvPr>
          <p:cNvSpPr>
            <a:spLocks noGrp="1"/>
          </p:cNvSpPr>
          <p:nvPr>
            <p:ph type="body" sz="quarter" idx="17"/>
          </p:nvPr>
        </p:nvSpPr>
        <p:spPr>
          <a:xfrm>
            <a:off x="6276975" y="1343470"/>
            <a:ext cx="5718352" cy="627765"/>
          </a:xfrm>
        </p:spPr>
        <p:txBody>
          <a:bodyPr/>
          <a:lstStyle/>
          <a:p>
            <a:endParaRPr lang="en-GB" dirty="0"/>
          </a:p>
        </p:txBody>
      </p:sp>
      <p:sp>
        <p:nvSpPr>
          <p:cNvPr id="5" name="Content Placeholder 4">
            <a:extLst>
              <a:ext uri="{FF2B5EF4-FFF2-40B4-BE49-F238E27FC236}">
                <a16:creationId xmlns:a16="http://schemas.microsoft.com/office/drawing/2014/main" id="{00483E84-947C-CF90-2F01-D26FC3B35DF9}"/>
              </a:ext>
            </a:extLst>
          </p:cNvPr>
          <p:cNvSpPr>
            <a:spLocks noGrp="1"/>
          </p:cNvSpPr>
          <p:nvPr>
            <p:ph sz="quarter" idx="13"/>
          </p:nvPr>
        </p:nvSpPr>
        <p:spPr>
          <a:xfrm>
            <a:off x="546053" y="1904810"/>
            <a:ext cx="5197519" cy="627765"/>
          </a:xfrm>
        </p:spPr>
        <p:txBody>
          <a:bodyPr/>
          <a:lstStyle/>
          <a:p>
            <a:pPr marL="0" indent="0">
              <a:buNone/>
            </a:pPr>
            <a:r>
              <a:rPr lang="en-GB" sz="2000" dirty="0"/>
              <a:t>The smallest CI value after all allocations.</a:t>
            </a:r>
          </a:p>
          <a:p>
            <a:pPr marL="0" indent="0">
              <a:buNone/>
            </a:pPr>
            <a:endParaRPr lang="en-GB" dirty="0"/>
          </a:p>
        </p:txBody>
      </p:sp>
      <p:sp>
        <p:nvSpPr>
          <p:cNvPr id="6" name="Text Placeholder 5">
            <a:extLst>
              <a:ext uri="{FF2B5EF4-FFF2-40B4-BE49-F238E27FC236}">
                <a16:creationId xmlns:a16="http://schemas.microsoft.com/office/drawing/2014/main" id="{EC298D37-07E8-2567-A708-2246777FF86E}"/>
              </a:ext>
            </a:extLst>
          </p:cNvPr>
          <p:cNvSpPr>
            <a:spLocks noGrp="1"/>
          </p:cNvSpPr>
          <p:nvPr>
            <p:ph type="body" sz="quarter" idx="15"/>
          </p:nvPr>
        </p:nvSpPr>
        <p:spPr>
          <a:xfrm>
            <a:off x="479376" y="1343471"/>
            <a:ext cx="5330874" cy="627765"/>
          </a:xfrm>
        </p:spPr>
        <p:txBody>
          <a:bodyPr/>
          <a:lstStyle/>
          <a:p>
            <a:r>
              <a:rPr lang="en-GB" sz="2000" dirty="0"/>
              <a:t>End of trial worst characteristic imbalance</a:t>
            </a:r>
          </a:p>
          <a:p>
            <a:endParaRPr lang="en-GB" dirty="0"/>
          </a:p>
        </p:txBody>
      </p:sp>
      <p:sp>
        <p:nvSpPr>
          <p:cNvPr id="4" name="Title 3">
            <a:extLst>
              <a:ext uri="{FF2B5EF4-FFF2-40B4-BE49-F238E27FC236}">
                <a16:creationId xmlns:a16="http://schemas.microsoft.com/office/drawing/2014/main" id="{5014FDF5-CAB0-91B5-72E6-B956087646F3}"/>
              </a:ext>
            </a:extLst>
          </p:cNvPr>
          <p:cNvSpPr>
            <a:spLocks noGrp="1"/>
          </p:cNvSpPr>
          <p:nvPr>
            <p:ph type="title"/>
          </p:nvPr>
        </p:nvSpPr>
        <p:spPr/>
        <p:txBody>
          <a:bodyPr/>
          <a:lstStyle/>
          <a:p>
            <a:r>
              <a:rPr lang="en-GB" dirty="0"/>
              <a:t>Characteristic imbalance</a:t>
            </a:r>
          </a:p>
        </p:txBody>
      </p:sp>
      <p:sp>
        <p:nvSpPr>
          <p:cNvPr id="12" name="Content Placeholder 4">
            <a:extLst>
              <a:ext uri="{FF2B5EF4-FFF2-40B4-BE49-F238E27FC236}">
                <a16:creationId xmlns:a16="http://schemas.microsoft.com/office/drawing/2014/main" id="{131DCF25-6D57-C1C8-96E4-12ABF9B9D057}"/>
              </a:ext>
            </a:extLst>
          </p:cNvPr>
          <p:cNvSpPr txBox="1">
            <a:spLocks/>
          </p:cNvSpPr>
          <p:nvPr/>
        </p:nvSpPr>
        <p:spPr>
          <a:xfrm>
            <a:off x="479376" y="4030207"/>
            <a:ext cx="5197519" cy="627765"/>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GB" dirty="0"/>
          </a:p>
        </p:txBody>
      </p:sp>
      <p:sp>
        <p:nvSpPr>
          <p:cNvPr id="13" name="Text Placeholder 7">
            <a:extLst>
              <a:ext uri="{FF2B5EF4-FFF2-40B4-BE49-F238E27FC236}">
                <a16:creationId xmlns:a16="http://schemas.microsoft.com/office/drawing/2014/main" id="{1CCC48EC-4EAD-FE3F-EE7E-0802F39B1D63}"/>
              </a:ext>
            </a:extLst>
          </p:cNvPr>
          <p:cNvSpPr txBox="1">
            <a:spLocks/>
          </p:cNvSpPr>
          <p:nvPr/>
        </p:nvSpPr>
        <p:spPr>
          <a:xfrm>
            <a:off x="6197728" y="3402442"/>
            <a:ext cx="5797599" cy="627765"/>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b="1"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accent3">
                    <a:lumMod val="20000"/>
                    <a:lumOff val="80000"/>
                  </a:schemeClr>
                </a:solidFill>
              </a:rPr>
              <a:t>Chronological worst average characteristic imbalance</a:t>
            </a:r>
            <a:endParaRPr lang="en-GB" sz="2000" i="1" dirty="0">
              <a:solidFill>
                <a:schemeClr val="accent3">
                  <a:lumMod val="20000"/>
                  <a:lumOff val="80000"/>
                </a:schemeClr>
              </a:solidFill>
              <a:latin typeface="Cambria Math" panose="02040503050406030204" pitchFamily="18" charset="0"/>
            </a:endParaRPr>
          </a:p>
        </p:txBody>
      </p:sp>
      <p:sp>
        <p:nvSpPr>
          <p:cNvPr id="14" name="Content Placeholder 6">
            <a:extLst>
              <a:ext uri="{FF2B5EF4-FFF2-40B4-BE49-F238E27FC236}">
                <a16:creationId xmlns:a16="http://schemas.microsoft.com/office/drawing/2014/main" id="{53446D73-37C9-448E-803E-375ACD2F640E}"/>
              </a:ext>
            </a:extLst>
          </p:cNvPr>
          <p:cNvSpPr txBox="1">
            <a:spLocks/>
          </p:cNvSpPr>
          <p:nvPr/>
        </p:nvSpPr>
        <p:spPr>
          <a:xfrm>
            <a:off x="6515105" y="4191560"/>
            <a:ext cx="5197519" cy="790572"/>
          </a:xfrm>
          <a:prstGeom prst="rect">
            <a:avLst/>
          </a:prstGeom>
        </p:spPr>
        <p:txBody>
          <a:bodyPr/>
          <a:lstStyle>
            <a:lvl1pPr marL="228600" indent="-228600" algn="l" defTabSz="914400" rtl="0" eaLnBrk="1" latinLnBrk="0" hangingPunct="1">
              <a:lnSpc>
                <a:spcPct val="90000"/>
              </a:lnSpc>
              <a:spcBef>
                <a:spcPts val="1000"/>
              </a:spcBef>
              <a:buClr>
                <a:schemeClr val="bg1"/>
              </a:buClr>
              <a:buFont typeface="Wingdings" panose="05000000000000000000" pitchFamily="2" charset="2"/>
              <a:buChar char="§"/>
              <a:defRPr lang="en-GB" sz="2800" kern="1200" baseline="0" smtClean="0">
                <a:solidFill>
                  <a:schemeClr val="bg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
              <a:defRPr sz="2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2000" dirty="0"/>
              <a:t>The smallest of the mean of the CI of each characteristic, calculated after each allocation. </a:t>
            </a:r>
          </a:p>
          <a:p>
            <a:pPr marL="0" indent="0">
              <a:buFont typeface="Wingdings" panose="05000000000000000000" pitchFamily="2" charset="2"/>
              <a:buNone/>
            </a:pPr>
            <a:endParaRPr lang="en-GB" sz="2000" dirty="0"/>
          </a:p>
          <a:p>
            <a:pPr marL="0" indent="0">
              <a:buNone/>
            </a:pPr>
            <a:r>
              <a:rPr lang="en-GB" sz="2000" dirty="0"/>
              <a:t>Including the position in the sequence and worst characteristic imbalance at this point.</a:t>
            </a:r>
          </a:p>
          <a:p>
            <a:endParaRPr lang="en-GB" dirty="0"/>
          </a:p>
        </p:txBody>
      </p:sp>
      <p:sp>
        <p:nvSpPr>
          <p:cNvPr id="15" name="Rectangle 14">
            <a:extLst>
              <a:ext uri="{FF2B5EF4-FFF2-40B4-BE49-F238E27FC236}">
                <a16:creationId xmlns:a16="http://schemas.microsoft.com/office/drawing/2014/main" id="{D914763A-00BE-FAEE-86AB-BF3A1554A907}"/>
              </a:ext>
            </a:extLst>
          </p:cNvPr>
          <p:cNvSpPr/>
          <p:nvPr/>
        </p:nvSpPr>
        <p:spPr>
          <a:xfrm>
            <a:off x="6096000" y="1024658"/>
            <a:ext cx="6096000" cy="206831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5">
                    <a:lumMod val="50000"/>
                  </a:schemeClr>
                </a:solidFill>
                <a:latin typeface="Arial" panose="020B0604020202020204" pitchFamily="34" charset="0"/>
                <a:cs typeface="Arial" panose="020B0604020202020204" pitchFamily="34" charset="0"/>
              </a:rPr>
              <a:t>End of trial average characteristic imbalance</a:t>
            </a:r>
          </a:p>
          <a:p>
            <a:pPr algn="ctr"/>
            <a:endParaRPr lang="en-GB" dirty="0"/>
          </a:p>
          <a:p>
            <a:pPr algn="ctr"/>
            <a:r>
              <a:rPr lang="en-GB" sz="2000" dirty="0"/>
              <a:t>The mean of the CI for each characteristic, after all allocations.</a:t>
            </a:r>
          </a:p>
          <a:p>
            <a:pPr algn="ctr"/>
            <a:endParaRPr lang="en-GB" dirty="0"/>
          </a:p>
        </p:txBody>
      </p:sp>
      <p:sp>
        <p:nvSpPr>
          <p:cNvPr id="17" name="TextBox 16">
            <a:extLst>
              <a:ext uri="{FF2B5EF4-FFF2-40B4-BE49-F238E27FC236}">
                <a16:creationId xmlns:a16="http://schemas.microsoft.com/office/drawing/2014/main" id="{53747E29-39BE-CCA0-BE00-C820CC6952F6}"/>
              </a:ext>
            </a:extLst>
          </p:cNvPr>
          <p:cNvSpPr txBox="1"/>
          <p:nvPr/>
        </p:nvSpPr>
        <p:spPr>
          <a:xfrm>
            <a:off x="360312" y="3371443"/>
            <a:ext cx="5316583" cy="3139321"/>
          </a:xfrm>
          <a:prstGeom prst="rect">
            <a:avLst/>
          </a:prstGeom>
          <a:noFill/>
        </p:spPr>
        <p:txBody>
          <a:bodyPr wrap="square" rtlCol="0">
            <a:spAutoFit/>
          </a:bodyPr>
          <a:lstStyle/>
          <a:p>
            <a:pPr algn="ctr"/>
            <a:r>
              <a:rPr lang="en-GB" sz="2000" b="1" dirty="0">
                <a:solidFill>
                  <a:schemeClr val="accent3"/>
                </a:solidFill>
                <a:latin typeface="Arial" panose="020B0604020202020204" pitchFamily="34" charset="0"/>
                <a:cs typeface="Arial" panose="020B0604020202020204" pitchFamily="34" charset="0"/>
              </a:rPr>
              <a:t>Chronological worst characteristic imbalance</a:t>
            </a:r>
          </a:p>
          <a:p>
            <a:pPr algn="ctr"/>
            <a:endParaRPr lang="en-GB" dirty="0"/>
          </a:p>
          <a:p>
            <a:r>
              <a:rPr lang="en-GB" sz="2000" dirty="0"/>
              <a:t>The smallest CI value across characteristics and across allocations. </a:t>
            </a:r>
          </a:p>
          <a:p>
            <a:endParaRPr lang="en-GB" sz="2000" dirty="0"/>
          </a:p>
          <a:p>
            <a:r>
              <a:rPr lang="en-GB" sz="2000" dirty="0"/>
              <a:t>Including the position in the sequence and average characteristic imbalance at this point.</a:t>
            </a:r>
          </a:p>
          <a:p>
            <a:endParaRPr lang="en-GB" sz="2000" dirty="0"/>
          </a:p>
        </p:txBody>
      </p:sp>
      <p:sp>
        <p:nvSpPr>
          <p:cNvPr id="2" name="Footer Placeholder 1">
            <a:extLst>
              <a:ext uri="{FF2B5EF4-FFF2-40B4-BE49-F238E27FC236}">
                <a16:creationId xmlns:a16="http://schemas.microsoft.com/office/drawing/2014/main" id="{0C9E97B8-9412-57F0-27C1-EAFA1B06C2DF}"/>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3" name="Date Placeholder 3">
            <a:extLst>
              <a:ext uri="{FF2B5EF4-FFF2-40B4-BE49-F238E27FC236}">
                <a16:creationId xmlns:a16="http://schemas.microsoft.com/office/drawing/2014/main" id="{E1FAC153-55E5-0089-32E3-82E9FF4876C0}"/>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389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8F32-E95B-48F4-F59D-21E944DB87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6253DA-AC16-BE40-B6AD-8262F7CDB0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FAD6D75-C2B8-4348-A20B-324571348DEA}"/>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1B9A7C60-0E25-F8C8-2A13-C4AA636A9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6B105C-76FB-6446-8508-90DC52B2563F}"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8CE207CB-99CA-D326-03C5-FB1CC2EA1500}"/>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624C5A18-1DB4-9E65-6D30-93C4CBC5B15E}"/>
              </a:ext>
            </a:extLst>
          </p:cNvPr>
          <p:cNvGraphicFramePr>
            <a:graphicFrameLocks noGrp="1"/>
          </p:cNvGraphicFramePr>
          <p:nvPr>
            <p:extLst>
              <p:ext uri="{D42A27DB-BD31-4B8C-83A1-F6EECF244321}">
                <p14:modId xmlns:p14="http://schemas.microsoft.com/office/powerpoint/2010/main" val="1369478828"/>
              </p:ext>
            </p:extLst>
          </p:nvPr>
        </p:nvGraphicFramePr>
        <p:xfrm>
          <a:off x="1112205" y="1214304"/>
          <a:ext cx="10078395" cy="5103402"/>
        </p:xfrm>
        <a:graphic>
          <a:graphicData uri="http://schemas.openxmlformats.org/drawingml/2006/table">
            <a:tbl>
              <a:tblPr firstRow="1" firstCol="1" bandRow="1">
                <a:tableStyleId>{5C22544A-7EE6-4342-B048-85BDC9FD1C3A}</a:tableStyleId>
              </a:tblPr>
              <a:tblGrid>
                <a:gridCol w="1447877">
                  <a:extLst>
                    <a:ext uri="{9D8B030D-6E8A-4147-A177-3AD203B41FA5}">
                      <a16:colId xmlns:a16="http://schemas.microsoft.com/office/drawing/2014/main" val="2635648774"/>
                    </a:ext>
                  </a:extLst>
                </a:gridCol>
                <a:gridCol w="1278361">
                  <a:extLst>
                    <a:ext uri="{9D8B030D-6E8A-4147-A177-3AD203B41FA5}">
                      <a16:colId xmlns:a16="http://schemas.microsoft.com/office/drawing/2014/main" val="2001725711"/>
                    </a:ext>
                  </a:extLst>
                </a:gridCol>
                <a:gridCol w="1048209">
                  <a:extLst>
                    <a:ext uri="{9D8B030D-6E8A-4147-A177-3AD203B41FA5}">
                      <a16:colId xmlns:a16="http://schemas.microsoft.com/office/drawing/2014/main" val="75853693"/>
                    </a:ext>
                  </a:extLst>
                </a:gridCol>
                <a:gridCol w="1113153">
                  <a:extLst>
                    <a:ext uri="{9D8B030D-6E8A-4147-A177-3AD203B41FA5}">
                      <a16:colId xmlns:a16="http://schemas.microsoft.com/office/drawing/2014/main" val="65199845"/>
                    </a:ext>
                  </a:extLst>
                </a:gridCol>
                <a:gridCol w="1865516">
                  <a:extLst>
                    <a:ext uri="{9D8B030D-6E8A-4147-A177-3AD203B41FA5}">
                      <a16:colId xmlns:a16="http://schemas.microsoft.com/office/drawing/2014/main" val="3077021830"/>
                    </a:ext>
                  </a:extLst>
                </a:gridCol>
                <a:gridCol w="1199152">
                  <a:extLst>
                    <a:ext uri="{9D8B030D-6E8A-4147-A177-3AD203B41FA5}">
                      <a16:colId xmlns:a16="http://schemas.microsoft.com/office/drawing/2014/main" val="187610554"/>
                    </a:ext>
                  </a:extLst>
                </a:gridCol>
                <a:gridCol w="1120260">
                  <a:extLst>
                    <a:ext uri="{9D8B030D-6E8A-4147-A177-3AD203B41FA5}">
                      <a16:colId xmlns:a16="http://schemas.microsoft.com/office/drawing/2014/main" val="3322943128"/>
                    </a:ext>
                  </a:extLst>
                </a:gridCol>
                <a:gridCol w="1005867">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Allocation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13412">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a:effectLst/>
                        </a:rPr>
                        <a:t>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0" kern="1200" dirty="0">
                          <a:solidFill>
                            <a:schemeClr val="dk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0" kern="1200" dirty="0">
                          <a:solidFill>
                            <a:schemeClr val="dk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Footer Placeholder 1">
            <a:extLst>
              <a:ext uri="{FF2B5EF4-FFF2-40B4-BE49-F238E27FC236}">
                <a16:creationId xmlns:a16="http://schemas.microsoft.com/office/drawing/2014/main" id="{DA0FE504-03FC-CE1F-705F-8E47F03976A5}"/>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235915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F445-3572-BBBD-8951-50135ED8D2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4EC78E-6A49-7808-91CA-360DD1DFE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CBF29D8-E4EC-FB1C-CC3E-12A21805F859}"/>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B6723B53-3A74-C9A2-E6D9-2A4303D76E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6B105C-76FB-6446-8508-90DC52B2563F}"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B859EF41-D02E-9FB5-043A-C8FEAAD5DA91}"/>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00796A7F-DB27-616F-4943-2561BA41ED01}"/>
              </a:ext>
            </a:extLst>
          </p:cNvPr>
          <p:cNvGraphicFramePr>
            <a:graphicFrameLocks noGrp="1"/>
          </p:cNvGraphicFramePr>
          <p:nvPr>
            <p:extLst>
              <p:ext uri="{D42A27DB-BD31-4B8C-83A1-F6EECF244321}">
                <p14:modId xmlns:p14="http://schemas.microsoft.com/office/powerpoint/2010/main" val="2995401027"/>
              </p:ext>
            </p:extLst>
          </p:nvPr>
        </p:nvGraphicFramePr>
        <p:xfrm>
          <a:off x="1112205" y="1214304"/>
          <a:ext cx="9967589" cy="5103402"/>
        </p:xfrm>
        <a:graphic>
          <a:graphicData uri="http://schemas.openxmlformats.org/drawingml/2006/table">
            <a:tbl>
              <a:tblPr firstRow="1" firstCol="1" bandRow="1">
                <a:tableStyleId>{5C22544A-7EE6-4342-B048-85BDC9FD1C3A}</a:tableStyleId>
              </a:tblPr>
              <a:tblGrid>
                <a:gridCol w="1431958">
                  <a:extLst>
                    <a:ext uri="{9D8B030D-6E8A-4147-A177-3AD203B41FA5}">
                      <a16:colId xmlns:a16="http://schemas.microsoft.com/office/drawing/2014/main" val="2635648774"/>
                    </a:ext>
                  </a:extLst>
                </a:gridCol>
                <a:gridCol w="1264306">
                  <a:extLst>
                    <a:ext uri="{9D8B030D-6E8A-4147-A177-3AD203B41FA5}">
                      <a16:colId xmlns:a16="http://schemas.microsoft.com/office/drawing/2014/main" val="2001725711"/>
                    </a:ext>
                  </a:extLst>
                </a:gridCol>
                <a:gridCol w="1036685">
                  <a:extLst>
                    <a:ext uri="{9D8B030D-6E8A-4147-A177-3AD203B41FA5}">
                      <a16:colId xmlns:a16="http://schemas.microsoft.com/office/drawing/2014/main" val="75853693"/>
                    </a:ext>
                  </a:extLst>
                </a:gridCol>
                <a:gridCol w="1100915">
                  <a:extLst>
                    <a:ext uri="{9D8B030D-6E8A-4147-A177-3AD203B41FA5}">
                      <a16:colId xmlns:a16="http://schemas.microsoft.com/office/drawing/2014/main" val="65199845"/>
                    </a:ext>
                  </a:extLst>
                </a:gridCol>
                <a:gridCol w="1845006">
                  <a:extLst>
                    <a:ext uri="{9D8B030D-6E8A-4147-A177-3AD203B41FA5}">
                      <a16:colId xmlns:a16="http://schemas.microsoft.com/office/drawing/2014/main" val="3077021830"/>
                    </a:ext>
                  </a:extLst>
                </a:gridCol>
                <a:gridCol w="1185968">
                  <a:extLst>
                    <a:ext uri="{9D8B030D-6E8A-4147-A177-3AD203B41FA5}">
                      <a16:colId xmlns:a16="http://schemas.microsoft.com/office/drawing/2014/main" val="187610554"/>
                    </a:ext>
                  </a:extLst>
                </a:gridCol>
                <a:gridCol w="1107943">
                  <a:extLst>
                    <a:ext uri="{9D8B030D-6E8A-4147-A177-3AD203B41FA5}">
                      <a16:colId xmlns:a16="http://schemas.microsoft.com/office/drawing/2014/main" val="3322943128"/>
                    </a:ext>
                  </a:extLst>
                </a:gridCol>
                <a:gridCol w="994808">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Allocation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13412">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a:effectLst/>
                        </a:rPr>
                        <a:t>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Rectangle 7">
            <a:extLst>
              <a:ext uri="{FF2B5EF4-FFF2-40B4-BE49-F238E27FC236}">
                <a16:creationId xmlns:a16="http://schemas.microsoft.com/office/drawing/2014/main" id="{41CDAF75-527A-6F02-DF42-BABE46AC1604}"/>
              </a:ext>
            </a:extLst>
          </p:cNvPr>
          <p:cNvSpPr/>
          <p:nvPr/>
        </p:nvSpPr>
        <p:spPr>
          <a:xfrm>
            <a:off x="3759200" y="5106667"/>
            <a:ext cx="4954569"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End of trial worst characteristic imbalance</a:t>
            </a:r>
            <a:endParaRPr lang="en-GB" b="1" dirty="0"/>
          </a:p>
        </p:txBody>
      </p:sp>
      <p:sp>
        <p:nvSpPr>
          <p:cNvPr id="9" name="Rectangle 8">
            <a:extLst>
              <a:ext uri="{FF2B5EF4-FFF2-40B4-BE49-F238E27FC236}">
                <a16:creationId xmlns:a16="http://schemas.microsoft.com/office/drawing/2014/main" id="{BF5D2C9E-587F-C95D-A896-B3BEB091979A}"/>
              </a:ext>
            </a:extLst>
          </p:cNvPr>
          <p:cNvSpPr/>
          <p:nvPr/>
        </p:nvSpPr>
        <p:spPr>
          <a:xfrm>
            <a:off x="6458857" y="4010838"/>
            <a:ext cx="5278217"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End of trial average characteristic imbalance</a:t>
            </a:r>
          </a:p>
        </p:txBody>
      </p:sp>
      <p:cxnSp>
        <p:nvCxnSpPr>
          <p:cNvPr id="11" name="Straight Arrow Connector 10">
            <a:extLst>
              <a:ext uri="{FF2B5EF4-FFF2-40B4-BE49-F238E27FC236}">
                <a16:creationId xmlns:a16="http://schemas.microsoft.com/office/drawing/2014/main" id="{FB5057AE-1F87-B844-BFA3-A5E6883C3C6F}"/>
              </a:ext>
            </a:extLst>
          </p:cNvPr>
          <p:cNvCxnSpPr/>
          <p:nvPr/>
        </p:nvCxnSpPr>
        <p:spPr>
          <a:xfrm>
            <a:off x="8713769" y="5643696"/>
            <a:ext cx="386688" cy="37973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36BFEC-C25B-95C8-1FF0-B025763A2C6F}"/>
              </a:ext>
            </a:extLst>
          </p:cNvPr>
          <p:cNvCxnSpPr>
            <a:cxnSpLocks/>
          </p:cNvCxnSpPr>
          <p:nvPr/>
        </p:nvCxnSpPr>
        <p:spPr>
          <a:xfrm flipH="1">
            <a:off x="11041170" y="4547867"/>
            <a:ext cx="551562" cy="147556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282F1E3F-8047-39EA-2A39-FBE48B80E1D0}"/>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47698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937DB-64EE-AE9C-93C6-8F9FC8B47C06}"/>
              </a:ext>
            </a:extLst>
          </p:cNvPr>
          <p:cNvSpPr>
            <a:spLocks noGrp="1"/>
          </p:cNvSpPr>
          <p:nvPr>
            <p:ph type="sldNum" sz="quarter" idx="12"/>
          </p:nvPr>
        </p:nvSpPr>
        <p:spPr/>
        <p:txBody>
          <a:bodyPr/>
          <a:lstStyle/>
          <a:p>
            <a:fld id="{CBBF530E-1875-46E6-901C-76683197A1B3}" type="slidenum">
              <a:rPr lang="en-GB" smtClean="0"/>
              <a:pPr/>
              <a:t>17</a:t>
            </a:fld>
            <a:endParaRPr lang="en-GB"/>
          </a:p>
        </p:txBody>
      </p:sp>
      <p:sp>
        <p:nvSpPr>
          <p:cNvPr id="4" name="Text Placeholder 3">
            <a:extLst>
              <a:ext uri="{FF2B5EF4-FFF2-40B4-BE49-F238E27FC236}">
                <a16:creationId xmlns:a16="http://schemas.microsoft.com/office/drawing/2014/main" id="{8D32B0F1-935C-E0AB-8F62-4EEE1EA355B6}"/>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62D9DA8D-1C0D-B2B5-7BB0-4AB5F61DCFBB}"/>
              </a:ext>
            </a:extLst>
          </p:cNvPr>
          <p:cNvSpPr>
            <a:spLocks noGrp="1"/>
          </p:cNvSpPr>
          <p:nvPr>
            <p:ph type="dt" sz="half" idx="10"/>
          </p:nvPr>
        </p:nvSpPr>
        <p:spPr/>
        <p:txBody>
          <a:bodyPr/>
          <a:lstStyle/>
          <a:p>
            <a:fld id="{EB6B105C-76FB-6446-8508-90DC52B2563F}" type="datetime4">
              <a:rPr lang="en-GB" smtClean="0"/>
              <a:t>14 October 2025</a:t>
            </a:fld>
            <a:endParaRPr lang="en-GB"/>
          </a:p>
        </p:txBody>
      </p:sp>
      <p:sp>
        <p:nvSpPr>
          <p:cNvPr id="6" name="Title 5">
            <a:extLst>
              <a:ext uri="{FF2B5EF4-FFF2-40B4-BE49-F238E27FC236}">
                <a16:creationId xmlns:a16="http://schemas.microsoft.com/office/drawing/2014/main" id="{C454400E-193C-B75B-6918-F73958971FB0}"/>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59A51E33-8666-0B8E-C2E4-86F76559E06D}"/>
              </a:ext>
            </a:extLst>
          </p:cNvPr>
          <p:cNvGraphicFramePr>
            <a:graphicFrameLocks noGrp="1"/>
          </p:cNvGraphicFramePr>
          <p:nvPr>
            <p:extLst>
              <p:ext uri="{D42A27DB-BD31-4B8C-83A1-F6EECF244321}">
                <p14:modId xmlns:p14="http://schemas.microsoft.com/office/powerpoint/2010/main" val="2327858565"/>
              </p:ext>
            </p:extLst>
          </p:nvPr>
        </p:nvGraphicFramePr>
        <p:xfrm>
          <a:off x="1112205" y="1214304"/>
          <a:ext cx="9967589" cy="5103402"/>
        </p:xfrm>
        <a:graphic>
          <a:graphicData uri="http://schemas.openxmlformats.org/drawingml/2006/table">
            <a:tbl>
              <a:tblPr firstRow="1" firstCol="1" bandRow="1">
                <a:tableStyleId>{5C22544A-7EE6-4342-B048-85BDC9FD1C3A}</a:tableStyleId>
              </a:tblPr>
              <a:tblGrid>
                <a:gridCol w="1431958">
                  <a:extLst>
                    <a:ext uri="{9D8B030D-6E8A-4147-A177-3AD203B41FA5}">
                      <a16:colId xmlns:a16="http://schemas.microsoft.com/office/drawing/2014/main" val="2635648774"/>
                    </a:ext>
                  </a:extLst>
                </a:gridCol>
                <a:gridCol w="1264306">
                  <a:extLst>
                    <a:ext uri="{9D8B030D-6E8A-4147-A177-3AD203B41FA5}">
                      <a16:colId xmlns:a16="http://schemas.microsoft.com/office/drawing/2014/main" val="2001725711"/>
                    </a:ext>
                  </a:extLst>
                </a:gridCol>
                <a:gridCol w="1036685">
                  <a:extLst>
                    <a:ext uri="{9D8B030D-6E8A-4147-A177-3AD203B41FA5}">
                      <a16:colId xmlns:a16="http://schemas.microsoft.com/office/drawing/2014/main" val="75853693"/>
                    </a:ext>
                  </a:extLst>
                </a:gridCol>
                <a:gridCol w="1100915">
                  <a:extLst>
                    <a:ext uri="{9D8B030D-6E8A-4147-A177-3AD203B41FA5}">
                      <a16:colId xmlns:a16="http://schemas.microsoft.com/office/drawing/2014/main" val="65199845"/>
                    </a:ext>
                  </a:extLst>
                </a:gridCol>
                <a:gridCol w="1845006">
                  <a:extLst>
                    <a:ext uri="{9D8B030D-6E8A-4147-A177-3AD203B41FA5}">
                      <a16:colId xmlns:a16="http://schemas.microsoft.com/office/drawing/2014/main" val="3077021830"/>
                    </a:ext>
                  </a:extLst>
                </a:gridCol>
                <a:gridCol w="1185968">
                  <a:extLst>
                    <a:ext uri="{9D8B030D-6E8A-4147-A177-3AD203B41FA5}">
                      <a16:colId xmlns:a16="http://schemas.microsoft.com/office/drawing/2014/main" val="187610554"/>
                    </a:ext>
                  </a:extLst>
                </a:gridCol>
                <a:gridCol w="1107943">
                  <a:extLst>
                    <a:ext uri="{9D8B030D-6E8A-4147-A177-3AD203B41FA5}">
                      <a16:colId xmlns:a16="http://schemas.microsoft.com/office/drawing/2014/main" val="3322943128"/>
                    </a:ext>
                  </a:extLst>
                </a:gridCol>
                <a:gridCol w="994808">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Allocation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13412">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a:effectLst/>
                        </a:rPr>
                        <a:t>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dirty="0">
                          <a:solidFill>
                            <a:schemeClr val="accent5"/>
                          </a:solidFill>
                          <a:effectLst/>
                        </a:rPr>
                        <a:t>10</a:t>
                      </a:r>
                      <a:endParaRPr lang="en-GB" sz="2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Rectangle 7">
            <a:extLst>
              <a:ext uri="{FF2B5EF4-FFF2-40B4-BE49-F238E27FC236}">
                <a16:creationId xmlns:a16="http://schemas.microsoft.com/office/drawing/2014/main" id="{E96933B3-0CCA-1072-4FD6-E42AA54D2911}"/>
              </a:ext>
            </a:extLst>
          </p:cNvPr>
          <p:cNvSpPr/>
          <p:nvPr/>
        </p:nvSpPr>
        <p:spPr>
          <a:xfrm>
            <a:off x="2230251" y="4555124"/>
            <a:ext cx="5693881"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Chronological worst characteristic imbalance</a:t>
            </a:r>
          </a:p>
        </p:txBody>
      </p:sp>
      <p:cxnSp>
        <p:nvCxnSpPr>
          <p:cNvPr id="9" name="Straight Arrow Connector 8">
            <a:extLst>
              <a:ext uri="{FF2B5EF4-FFF2-40B4-BE49-F238E27FC236}">
                <a16:creationId xmlns:a16="http://schemas.microsoft.com/office/drawing/2014/main" id="{D5FF1A69-0CFA-EAB9-A72D-FFCBEDA8ADAE}"/>
              </a:ext>
            </a:extLst>
          </p:cNvPr>
          <p:cNvCxnSpPr>
            <a:cxnSpLocks/>
          </p:cNvCxnSpPr>
          <p:nvPr/>
        </p:nvCxnSpPr>
        <p:spPr>
          <a:xfrm>
            <a:off x="7924132" y="5087001"/>
            <a:ext cx="1118046" cy="18986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7B4960F4-6C21-624F-598F-16455CBAFCC3}"/>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26091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2A58A-2599-29D2-87E1-C7D8B6158D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00D59-7859-6BB2-2A88-8A3182EDFC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650AEAFC-0CEB-6310-100B-6A53B093A62F}"/>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72C7A675-6A50-C3FA-1E56-E345F5B235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6B105C-76FB-6446-8508-90DC52B2563F}"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99A67D68-A2D9-DDAB-DB9A-DF5F8ABDA887}"/>
              </a:ext>
            </a:extLst>
          </p:cNvPr>
          <p:cNvSpPr>
            <a:spLocks noGrp="1"/>
          </p:cNvSpPr>
          <p:nvPr>
            <p:ph type="title"/>
          </p:nvPr>
        </p:nvSpPr>
        <p:spPr/>
        <p:txBody>
          <a:bodyPr/>
          <a:lstStyle/>
          <a:p>
            <a:r>
              <a:rPr lang="en-GB" dirty="0"/>
              <a:t>Explaining characteristic imbalance</a:t>
            </a:r>
          </a:p>
        </p:txBody>
      </p:sp>
      <p:graphicFrame>
        <p:nvGraphicFramePr>
          <p:cNvPr id="7" name="Table 6">
            <a:extLst>
              <a:ext uri="{FF2B5EF4-FFF2-40B4-BE49-F238E27FC236}">
                <a16:creationId xmlns:a16="http://schemas.microsoft.com/office/drawing/2014/main" id="{BC8C9730-7123-23DE-57E1-9E68CB480A98}"/>
              </a:ext>
            </a:extLst>
          </p:cNvPr>
          <p:cNvGraphicFramePr>
            <a:graphicFrameLocks noGrp="1"/>
          </p:cNvGraphicFramePr>
          <p:nvPr>
            <p:extLst>
              <p:ext uri="{D42A27DB-BD31-4B8C-83A1-F6EECF244321}">
                <p14:modId xmlns:p14="http://schemas.microsoft.com/office/powerpoint/2010/main" val="3594958572"/>
              </p:ext>
            </p:extLst>
          </p:nvPr>
        </p:nvGraphicFramePr>
        <p:xfrm>
          <a:off x="1112205" y="1214304"/>
          <a:ext cx="9967589" cy="5103402"/>
        </p:xfrm>
        <a:graphic>
          <a:graphicData uri="http://schemas.openxmlformats.org/drawingml/2006/table">
            <a:tbl>
              <a:tblPr firstRow="1" firstCol="1" bandRow="1">
                <a:tableStyleId>{5C22544A-7EE6-4342-B048-85BDC9FD1C3A}</a:tableStyleId>
              </a:tblPr>
              <a:tblGrid>
                <a:gridCol w="1431958">
                  <a:extLst>
                    <a:ext uri="{9D8B030D-6E8A-4147-A177-3AD203B41FA5}">
                      <a16:colId xmlns:a16="http://schemas.microsoft.com/office/drawing/2014/main" val="2635648774"/>
                    </a:ext>
                  </a:extLst>
                </a:gridCol>
                <a:gridCol w="1264306">
                  <a:extLst>
                    <a:ext uri="{9D8B030D-6E8A-4147-A177-3AD203B41FA5}">
                      <a16:colId xmlns:a16="http://schemas.microsoft.com/office/drawing/2014/main" val="2001725711"/>
                    </a:ext>
                  </a:extLst>
                </a:gridCol>
                <a:gridCol w="1036685">
                  <a:extLst>
                    <a:ext uri="{9D8B030D-6E8A-4147-A177-3AD203B41FA5}">
                      <a16:colId xmlns:a16="http://schemas.microsoft.com/office/drawing/2014/main" val="75853693"/>
                    </a:ext>
                  </a:extLst>
                </a:gridCol>
                <a:gridCol w="1100915">
                  <a:extLst>
                    <a:ext uri="{9D8B030D-6E8A-4147-A177-3AD203B41FA5}">
                      <a16:colId xmlns:a16="http://schemas.microsoft.com/office/drawing/2014/main" val="65199845"/>
                    </a:ext>
                  </a:extLst>
                </a:gridCol>
                <a:gridCol w="1845006">
                  <a:extLst>
                    <a:ext uri="{9D8B030D-6E8A-4147-A177-3AD203B41FA5}">
                      <a16:colId xmlns:a16="http://schemas.microsoft.com/office/drawing/2014/main" val="3077021830"/>
                    </a:ext>
                  </a:extLst>
                </a:gridCol>
                <a:gridCol w="1185968">
                  <a:extLst>
                    <a:ext uri="{9D8B030D-6E8A-4147-A177-3AD203B41FA5}">
                      <a16:colId xmlns:a16="http://schemas.microsoft.com/office/drawing/2014/main" val="187610554"/>
                    </a:ext>
                  </a:extLst>
                </a:gridCol>
                <a:gridCol w="1107943">
                  <a:extLst>
                    <a:ext uri="{9D8B030D-6E8A-4147-A177-3AD203B41FA5}">
                      <a16:colId xmlns:a16="http://schemas.microsoft.com/office/drawing/2014/main" val="3322943128"/>
                    </a:ext>
                  </a:extLst>
                </a:gridCol>
                <a:gridCol w="994808">
                  <a:extLst>
                    <a:ext uri="{9D8B030D-6E8A-4147-A177-3AD203B41FA5}">
                      <a16:colId xmlns:a16="http://schemas.microsoft.com/office/drawing/2014/main" val="4033327259"/>
                    </a:ext>
                  </a:extLst>
                </a:gridCol>
              </a:tblGrid>
              <a:tr h="643410">
                <a:tc>
                  <a:txBody>
                    <a:bodyPr/>
                    <a:lstStyle/>
                    <a:p>
                      <a:pPr algn="ctr">
                        <a:lnSpc>
                          <a:spcPct val="107000"/>
                        </a:lnSpc>
                        <a:spcAft>
                          <a:spcPts val="800"/>
                        </a:spcAft>
                        <a:buNone/>
                      </a:pPr>
                      <a:r>
                        <a:rPr lang="en-GB" sz="2400" dirty="0">
                          <a:effectLst/>
                        </a:rPr>
                        <a:t>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Centre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Allocation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Sex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Age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Av CI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23084"/>
                  </a:ext>
                </a:extLst>
              </a:tr>
              <a:tr h="313412">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2182391343"/>
                  </a:ext>
                </a:extLst>
              </a:tr>
              <a:tr h="313412">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1.00</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0.68</a:t>
                      </a:r>
                    </a:p>
                  </a:txBody>
                  <a:tcPr marL="9525" marR="9525" marT="9525" marB="0" anchor="b"/>
                </a:tc>
                <a:extLst>
                  <a:ext uri="{0D108BD9-81ED-4DB2-BD59-A6C34878D82A}">
                    <a16:rowId xmlns:a16="http://schemas.microsoft.com/office/drawing/2014/main" val="1115844481"/>
                  </a:ext>
                </a:extLst>
              </a:tr>
              <a:tr h="313412">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2203258114"/>
                  </a:ext>
                </a:extLst>
              </a:tr>
              <a:tr h="313412">
                <a:tc>
                  <a:txBody>
                    <a:bodyPr/>
                    <a:lstStyle/>
                    <a:p>
                      <a:pPr algn="ctr">
                        <a:lnSpc>
                          <a:spcPct val="107000"/>
                        </a:lnSpc>
                        <a:spcAft>
                          <a:spcPts val="800"/>
                        </a:spcAft>
                        <a:buNone/>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A</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val="142882725"/>
                  </a:ext>
                </a:extLst>
              </a:tr>
              <a:tr h="313412">
                <a:tc>
                  <a:txBody>
                    <a:bodyPr/>
                    <a:lstStyle/>
                    <a:p>
                      <a:pPr algn="ctr">
                        <a:lnSpc>
                          <a:spcPct val="107000"/>
                        </a:lnSpc>
                        <a:spcAft>
                          <a:spcPts val="800"/>
                        </a:spcAft>
                        <a:buNone/>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0.13</a:t>
                      </a:r>
                    </a:p>
                  </a:txBody>
                  <a:tcPr marL="9525" marR="9525" marT="9525" marB="0" anchor="b"/>
                </a:tc>
                <a:extLst>
                  <a:ext uri="{0D108BD9-81ED-4DB2-BD59-A6C34878D82A}">
                    <a16:rowId xmlns:a16="http://schemas.microsoft.com/office/drawing/2014/main" val="1983083933"/>
                  </a:ext>
                </a:extLst>
              </a:tr>
              <a:tr h="313412">
                <a:tc>
                  <a:txBody>
                    <a:bodyPr/>
                    <a:lstStyle/>
                    <a:p>
                      <a:pPr algn="ctr">
                        <a:lnSpc>
                          <a:spcPct val="107000"/>
                        </a:lnSpc>
                        <a:spcAft>
                          <a:spcPts val="800"/>
                        </a:spcAft>
                        <a:buNone/>
                      </a:pPr>
                      <a:r>
                        <a:rPr lang="en-GB" sz="2400" dirty="0">
                          <a:effectLst/>
                        </a:rPr>
                        <a:t>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0.54</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0.30</a:t>
                      </a:r>
                    </a:p>
                  </a:txBody>
                  <a:tcPr marL="9525" marR="9525" marT="9525" marB="0" anchor="b"/>
                </a:tc>
                <a:extLst>
                  <a:ext uri="{0D108BD9-81ED-4DB2-BD59-A6C34878D82A}">
                    <a16:rowId xmlns:a16="http://schemas.microsoft.com/office/drawing/2014/main" val="846105889"/>
                  </a:ext>
                </a:extLst>
              </a:tr>
              <a:tr h="367979">
                <a:tc>
                  <a:txBody>
                    <a:bodyPr/>
                    <a:lstStyle/>
                    <a:p>
                      <a:pPr algn="ctr">
                        <a:lnSpc>
                          <a:spcPct val="107000"/>
                        </a:lnSpc>
                        <a:spcAft>
                          <a:spcPts val="800"/>
                        </a:spcAft>
                        <a:buNone/>
                      </a:pPr>
                      <a:r>
                        <a:rPr lang="en-GB" sz="2400">
                          <a:effectLst/>
                        </a:rPr>
                        <a:t>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B</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0.18</a:t>
                      </a:r>
                    </a:p>
                  </a:txBody>
                  <a:tcPr marL="9525" marR="9525" marT="9525" marB="0" anchor="b"/>
                </a:tc>
                <a:extLst>
                  <a:ext uri="{0D108BD9-81ED-4DB2-BD59-A6C34878D82A}">
                    <a16:rowId xmlns:a16="http://schemas.microsoft.com/office/drawing/2014/main" val="1453633204"/>
                  </a:ext>
                </a:extLst>
              </a:tr>
              <a:tr h="313412">
                <a:tc>
                  <a:txBody>
                    <a:bodyPr/>
                    <a:lstStyle/>
                    <a:p>
                      <a:pPr algn="ctr">
                        <a:lnSpc>
                          <a:spcPct val="107000"/>
                        </a:lnSpc>
                        <a:spcAft>
                          <a:spcPts val="800"/>
                        </a:spcAft>
                        <a:buNone/>
                      </a:pPr>
                      <a:r>
                        <a:rPr lang="en-GB" sz="2400" b="1" dirty="0">
                          <a:solidFill>
                            <a:schemeClr val="accent5"/>
                          </a:solidFill>
                          <a:effectLst/>
                        </a:rPr>
                        <a:t>8</a:t>
                      </a:r>
                      <a:endParaRPr lang="en-GB" sz="24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0.16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0.05</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b="1" kern="1200" dirty="0">
                          <a:solidFill>
                            <a:schemeClr val="tx1"/>
                          </a:solidFill>
                          <a:effectLst/>
                          <a:latin typeface="+mn-lt"/>
                          <a:ea typeface="+mn-ea"/>
                          <a:cs typeface="+mn-cs"/>
                        </a:rPr>
                        <a:t>0.10</a:t>
                      </a:r>
                    </a:p>
                  </a:txBody>
                  <a:tcPr marL="9525" marR="9525" marT="9525" marB="0" anchor="b"/>
                </a:tc>
                <a:extLst>
                  <a:ext uri="{0D108BD9-81ED-4DB2-BD59-A6C34878D82A}">
                    <a16:rowId xmlns:a16="http://schemas.microsoft.com/office/drawing/2014/main" val="3264898217"/>
                  </a:ext>
                </a:extLst>
              </a:tr>
              <a:tr h="313412">
                <a:tc>
                  <a:txBody>
                    <a:bodyPr/>
                    <a:lstStyle/>
                    <a:p>
                      <a:pPr algn="ctr">
                        <a:lnSpc>
                          <a:spcPct val="107000"/>
                        </a:lnSpc>
                        <a:spcAft>
                          <a:spcPts val="800"/>
                        </a:spcAft>
                        <a:buNone/>
                      </a:pPr>
                      <a:r>
                        <a:rPr lang="en-GB" sz="2400">
                          <a:effectLst/>
                        </a:rPr>
                        <a:t>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0.29</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0.16</a:t>
                      </a:r>
                    </a:p>
                  </a:txBody>
                  <a:tcPr marL="9525" marR="9525" marT="9525" marB="0" anchor="b"/>
                </a:tc>
                <a:extLst>
                  <a:ext uri="{0D108BD9-81ED-4DB2-BD59-A6C34878D82A}">
                    <a16:rowId xmlns:a16="http://schemas.microsoft.com/office/drawing/2014/main" val="2956549200"/>
                  </a:ext>
                </a:extLst>
              </a:tr>
              <a:tr h="313412">
                <a:tc>
                  <a:txBody>
                    <a:bodyPr/>
                    <a:lstStyle/>
                    <a:p>
                      <a:pPr algn="ctr">
                        <a:lnSpc>
                          <a:spcPct val="107000"/>
                        </a:lnSpc>
                        <a:spcAft>
                          <a:spcPts val="800"/>
                        </a:spcAft>
                        <a:buNone/>
                      </a:pPr>
                      <a:r>
                        <a:rPr lang="en-GB" sz="2400">
                          <a:effectLst/>
                        </a:rPr>
                        <a:t>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0.53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0.03</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0.28</a:t>
                      </a:r>
                    </a:p>
                  </a:txBody>
                  <a:tcPr marL="9525" marR="9525" marT="9525" marB="0" anchor="b"/>
                </a:tc>
                <a:extLst>
                  <a:ext uri="{0D108BD9-81ED-4DB2-BD59-A6C34878D82A}">
                    <a16:rowId xmlns:a16="http://schemas.microsoft.com/office/drawing/2014/main" val="3243993816"/>
                  </a:ext>
                </a:extLst>
              </a:tr>
              <a:tr h="313412">
                <a:tc>
                  <a:txBody>
                    <a:bodyPr/>
                    <a:lstStyle/>
                    <a:p>
                      <a:pPr algn="ctr">
                        <a:lnSpc>
                          <a:spcPct val="107000"/>
                        </a:lnSpc>
                        <a:spcAft>
                          <a:spcPts val="800"/>
                        </a:spcAft>
                        <a:buNone/>
                      </a:pPr>
                      <a:r>
                        <a:rPr lang="en-GB" sz="2400">
                          <a:effectLst/>
                        </a:rPr>
                        <a:t>11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0.38</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a:solidFill>
                            <a:schemeClr val="dk1"/>
                          </a:solidFill>
                          <a:effectLst/>
                          <a:latin typeface="+mn-lt"/>
                          <a:ea typeface="+mn-ea"/>
                          <a:cs typeface="+mn-cs"/>
                        </a:rPr>
                        <a:t>0.07</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0.22</a:t>
                      </a:r>
                    </a:p>
                  </a:txBody>
                  <a:tcPr marL="9525" marR="9525" marT="9525" marB="0" anchor="b"/>
                </a:tc>
                <a:extLst>
                  <a:ext uri="{0D108BD9-81ED-4DB2-BD59-A6C34878D82A}">
                    <a16:rowId xmlns:a16="http://schemas.microsoft.com/office/drawing/2014/main" val="1255962515"/>
                  </a:ext>
                </a:extLst>
              </a:tr>
              <a:tr h="313412">
                <a:tc>
                  <a:txBody>
                    <a:bodyPr/>
                    <a:lstStyle/>
                    <a:p>
                      <a:pPr algn="ctr">
                        <a:lnSpc>
                          <a:spcPct val="107000"/>
                        </a:lnSpc>
                        <a:spcAft>
                          <a:spcPts val="800"/>
                        </a:spcAft>
                        <a:buNone/>
                      </a:pPr>
                      <a:r>
                        <a:rPr lang="en-GB"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2400" dirty="0">
                          <a:effectLst/>
                        </a:rPr>
                        <a:t>B</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0.56</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0.21</a:t>
                      </a:r>
                    </a:p>
                  </a:txBody>
                  <a:tcPr marL="9525" marR="9525" marT="9525" marB="0" anchor="b"/>
                </a:tc>
                <a:tc>
                  <a:txBody>
                    <a:bodyPr/>
                    <a:lstStyle/>
                    <a:p>
                      <a:pPr marL="0" algn="ctr" defTabSz="914400" rtl="0" eaLnBrk="1" fontAlgn="b" latinLnBrk="0" hangingPunct="1">
                        <a:lnSpc>
                          <a:spcPct val="107000"/>
                        </a:lnSpc>
                        <a:spcAft>
                          <a:spcPts val="800"/>
                        </a:spcAft>
                        <a:buNone/>
                      </a:pPr>
                      <a:r>
                        <a:rPr lang="en-GB" sz="2400" kern="1200" dirty="0">
                          <a:solidFill>
                            <a:schemeClr val="dk1"/>
                          </a:solidFill>
                          <a:effectLst/>
                          <a:latin typeface="+mn-lt"/>
                          <a:ea typeface="+mn-ea"/>
                          <a:cs typeface="+mn-cs"/>
                        </a:rPr>
                        <a:t>0.38</a:t>
                      </a:r>
                    </a:p>
                  </a:txBody>
                  <a:tcPr marL="9525" marR="9525" marT="9525" marB="0" anchor="b"/>
                </a:tc>
                <a:extLst>
                  <a:ext uri="{0D108BD9-81ED-4DB2-BD59-A6C34878D82A}">
                    <a16:rowId xmlns:a16="http://schemas.microsoft.com/office/drawing/2014/main" val="2566250050"/>
                  </a:ext>
                </a:extLst>
              </a:tr>
            </a:tbl>
          </a:graphicData>
        </a:graphic>
      </p:graphicFrame>
      <p:sp>
        <p:nvSpPr>
          <p:cNvPr id="8" name="Rectangle 7">
            <a:extLst>
              <a:ext uri="{FF2B5EF4-FFF2-40B4-BE49-F238E27FC236}">
                <a16:creationId xmlns:a16="http://schemas.microsoft.com/office/drawing/2014/main" id="{FEBA8C9D-6790-1972-67AC-01CDFB560969}"/>
              </a:ext>
            </a:extLst>
          </p:cNvPr>
          <p:cNvSpPr/>
          <p:nvPr/>
        </p:nvSpPr>
        <p:spPr>
          <a:xfrm>
            <a:off x="2929410" y="3766005"/>
            <a:ext cx="6333178" cy="5370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Chronological worst average characteristic imbalance</a:t>
            </a:r>
          </a:p>
        </p:txBody>
      </p:sp>
      <p:cxnSp>
        <p:nvCxnSpPr>
          <p:cNvPr id="9" name="Straight Arrow Connector 8">
            <a:extLst>
              <a:ext uri="{FF2B5EF4-FFF2-40B4-BE49-F238E27FC236}">
                <a16:creationId xmlns:a16="http://schemas.microsoft.com/office/drawing/2014/main" id="{816C29B2-62CF-2164-7B95-F4757A44AF01}"/>
              </a:ext>
            </a:extLst>
          </p:cNvPr>
          <p:cNvCxnSpPr>
            <a:cxnSpLocks/>
          </p:cNvCxnSpPr>
          <p:nvPr/>
        </p:nvCxnSpPr>
        <p:spPr>
          <a:xfrm>
            <a:off x="9262588" y="4034519"/>
            <a:ext cx="897412" cy="4532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CA35BC31-F9B9-D515-6BBB-DA5820736EA9}"/>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33869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9097-D6FF-3FCC-5143-ABEE7C08BD4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E84223D-8829-152F-816C-DFA8FD729BA9}"/>
              </a:ext>
            </a:extLst>
          </p:cNvPr>
          <p:cNvSpPr>
            <a:spLocks noGrp="1"/>
          </p:cNvSpPr>
          <p:nvPr>
            <p:ph type="body" sz="quarter" idx="18"/>
          </p:nvPr>
        </p:nvSpPr>
        <p:spPr/>
        <p:txBody>
          <a:bodyPr/>
          <a:lstStyle/>
          <a:p>
            <a:endParaRPr lang="en-GB"/>
          </a:p>
        </p:txBody>
      </p:sp>
      <p:sp>
        <p:nvSpPr>
          <p:cNvPr id="7" name="Content Placeholder 6">
            <a:extLst>
              <a:ext uri="{FF2B5EF4-FFF2-40B4-BE49-F238E27FC236}">
                <a16:creationId xmlns:a16="http://schemas.microsoft.com/office/drawing/2014/main" id="{9F7E39FB-F17B-ECDF-5843-D5A25589B63C}"/>
              </a:ext>
            </a:extLst>
          </p:cNvPr>
          <p:cNvSpPr>
            <a:spLocks noGrp="1"/>
          </p:cNvSpPr>
          <p:nvPr>
            <p:ph sz="quarter" idx="16"/>
          </p:nvPr>
        </p:nvSpPr>
        <p:spPr/>
        <p:txBody>
          <a:bodyPr/>
          <a:lstStyle/>
          <a:p>
            <a:pPr marL="0" indent="0" algn="ctr">
              <a:buNone/>
            </a:pPr>
            <a:r>
              <a:rPr lang="en-GB" sz="2000" dirty="0"/>
              <a:t>Uses guessing strategies where recruiters only have information of participants information within their own centre</a:t>
            </a:r>
          </a:p>
          <a:p>
            <a:pPr marL="0" indent="0" algn="ctr">
              <a:buNone/>
            </a:pPr>
            <a:endParaRPr lang="en-GB" sz="2000" dirty="0"/>
          </a:p>
          <a:p>
            <a:pPr marL="0" indent="0">
              <a:buNone/>
            </a:pPr>
            <a:endParaRPr lang="en-GB" sz="2000" dirty="0"/>
          </a:p>
          <a:p>
            <a:pPr marL="0" indent="0">
              <a:buNone/>
            </a:pPr>
            <a:r>
              <a:rPr lang="en-GB" sz="2000" dirty="0"/>
              <a:t>Why?</a:t>
            </a:r>
          </a:p>
          <a:p>
            <a:pPr algn="ctr"/>
            <a:endParaRPr lang="en-GB" sz="2000" dirty="0"/>
          </a:p>
          <a:p>
            <a:r>
              <a:rPr lang="en-GB" sz="2000" dirty="0"/>
              <a:t>Multicentre trials</a:t>
            </a:r>
          </a:p>
        </p:txBody>
      </p:sp>
      <p:sp>
        <p:nvSpPr>
          <p:cNvPr id="8" name="Text Placeholder 7">
            <a:extLst>
              <a:ext uri="{FF2B5EF4-FFF2-40B4-BE49-F238E27FC236}">
                <a16:creationId xmlns:a16="http://schemas.microsoft.com/office/drawing/2014/main" id="{04F4608F-BA3B-E23E-254F-7ED9A896D169}"/>
              </a:ext>
            </a:extLst>
          </p:cNvPr>
          <p:cNvSpPr>
            <a:spLocks noGrp="1"/>
          </p:cNvSpPr>
          <p:nvPr>
            <p:ph type="body" sz="quarter" idx="17"/>
          </p:nvPr>
        </p:nvSpPr>
        <p:spPr>
          <a:xfrm>
            <a:off x="6447657" y="1343471"/>
            <a:ext cx="5547670" cy="627765"/>
          </a:xfrm>
        </p:spPr>
        <p:txBody>
          <a:bodyPr/>
          <a:lstStyle/>
          <a:p>
            <a:pPr algn="ctr"/>
            <a:r>
              <a:rPr lang="en-GB" sz="2400" dirty="0"/>
              <a:t>Within centre</a:t>
            </a:r>
            <a:endParaRPr lang="en-GB" dirty="0"/>
          </a:p>
        </p:txBody>
      </p:sp>
      <p:sp>
        <p:nvSpPr>
          <p:cNvPr id="5" name="Content Placeholder 4">
            <a:extLst>
              <a:ext uri="{FF2B5EF4-FFF2-40B4-BE49-F238E27FC236}">
                <a16:creationId xmlns:a16="http://schemas.microsoft.com/office/drawing/2014/main" id="{A138121A-2B8E-5E05-323C-DDE3E5F50D6D}"/>
              </a:ext>
            </a:extLst>
          </p:cNvPr>
          <p:cNvSpPr>
            <a:spLocks noGrp="1"/>
          </p:cNvSpPr>
          <p:nvPr>
            <p:ph sz="quarter" idx="13"/>
          </p:nvPr>
        </p:nvSpPr>
        <p:spPr>
          <a:xfrm>
            <a:off x="479377" y="2133603"/>
            <a:ext cx="5197519" cy="1035050"/>
          </a:xfrm>
        </p:spPr>
        <p:txBody>
          <a:bodyPr/>
          <a:lstStyle/>
          <a:p>
            <a:pPr marL="0" indent="0" algn="ctr">
              <a:buNone/>
            </a:pPr>
            <a:r>
              <a:rPr lang="en-GB" sz="2000" dirty="0"/>
              <a:t>Uses guessing strategies using information from all previous allocations</a:t>
            </a:r>
          </a:p>
          <a:p>
            <a:pPr marL="0" indent="0">
              <a:buNone/>
            </a:pPr>
            <a:endParaRPr lang="en-GB" dirty="0"/>
          </a:p>
        </p:txBody>
      </p:sp>
      <p:sp>
        <p:nvSpPr>
          <p:cNvPr id="6" name="Text Placeholder 5">
            <a:extLst>
              <a:ext uri="{FF2B5EF4-FFF2-40B4-BE49-F238E27FC236}">
                <a16:creationId xmlns:a16="http://schemas.microsoft.com/office/drawing/2014/main" id="{352DF9E9-BCCE-A915-1094-F50AAA5115C0}"/>
              </a:ext>
            </a:extLst>
          </p:cNvPr>
          <p:cNvSpPr>
            <a:spLocks noGrp="1"/>
          </p:cNvSpPr>
          <p:nvPr>
            <p:ph type="body" sz="quarter" idx="15"/>
          </p:nvPr>
        </p:nvSpPr>
        <p:spPr>
          <a:xfrm>
            <a:off x="479376" y="1343471"/>
            <a:ext cx="5197519" cy="627765"/>
          </a:xfrm>
        </p:spPr>
        <p:txBody>
          <a:bodyPr/>
          <a:lstStyle/>
          <a:p>
            <a:pPr algn="ctr"/>
            <a:r>
              <a:rPr lang="en-GB" sz="2400" dirty="0"/>
              <a:t>Overall Predictability</a:t>
            </a:r>
            <a:endParaRPr lang="en-GB" dirty="0"/>
          </a:p>
        </p:txBody>
      </p:sp>
      <p:sp>
        <p:nvSpPr>
          <p:cNvPr id="4" name="Title 3">
            <a:extLst>
              <a:ext uri="{FF2B5EF4-FFF2-40B4-BE49-F238E27FC236}">
                <a16:creationId xmlns:a16="http://schemas.microsoft.com/office/drawing/2014/main" id="{FC6F9744-7D11-FBDD-7D42-EFF7621ECB7B}"/>
              </a:ext>
            </a:extLst>
          </p:cNvPr>
          <p:cNvSpPr>
            <a:spLocks noGrp="1"/>
          </p:cNvSpPr>
          <p:nvPr>
            <p:ph type="title"/>
          </p:nvPr>
        </p:nvSpPr>
        <p:spPr/>
        <p:txBody>
          <a:bodyPr/>
          <a:lstStyle/>
          <a:p>
            <a:r>
              <a:rPr lang="en-GB" dirty="0"/>
              <a:t>Predictability: Overall vs Within centre</a:t>
            </a:r>
          </a:p>
        </p:txBody>
      </p:sp>
      <p:sp>
        <p:nvSpPr>
          <p:cNvPr id="11" name="Footer Placeholder 1">
            <a:extLst>
              <a:ext uri="{FF2B5EF4-FFF2-40B4-BE49-F238E27FC236}">
                <a16:creationId xmlns:a16="http://schemas.microsoft.com/office/drawing/2014/main" id="{24FD3B21-53D8-0CE7-9A16-D9EEC6E37956}"/>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12" name="Date Placeholder 3">
            <a:extLst>
              <a:ext uri="{FF2B5EF4-FFF2-40B4-BE49-F238E27FC236}">
                <a16:creationId xmlns:a16="http://schemas.microsoft.com/office/drawing/2014/main" id="{5CB3D553-1339-9ADD-F66B-0824CCFE0847}"/>
              </a:ext>
            </a:extLst>
          </p:cNvPr>
          <p:cNvSpPr>
            <a:spLocks noGrp="1"/>
          </p:cNvSpPr>
          <p:nvPr>
            <p:ph type="dt" sz="half" idx="10"/>
          </p:nvPr>
        </p:nvSpPr>
        <p:spPr>
          <a:xfrm>
            <a:off x="479375" y="6356350"/>
            <a:ext cx="16137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860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BF530E-1875-46E6-901C-76683197A1B3}" type="slidenum">
              <a:rPr lang="en-GB" smtClean="0"/>
              <a:pPr/>
              <a:t>2</a:t>
            </a:fld>
            <a:endParaRPr lang="en-GB"/>
          </a:p>
        </p:txBody>
      </p:sp>
      <p:sp>
        <p:nvSpPr>
          <p:cNvPr id="3" name="Content Placeholder 2">
            <a:extLst>
              <a:ext uri="{FF2B5EF4-FFF2-40B4-BE49-F238E27FC236}">
                <a16:creationId xmlns:a16="http://schemas.microsoft.com/office/drawing/2014/main" id="{860960FA-7A81-DE46-A368-AD65070274A2}"/>
              </a:ext>
            </a:extLst>
          </p:cNvPr>
          <p:cNvSpPr>
            <a:spLocks noGrp="1"/>
          </p:cNvSpPr>
          <p:nvPr>
            <p:ph sz="quarter" idx="13"/>
          </p:nvPr>
        </p:nvSpPr>
        <p:spPr>
          <a:xfrm>
            <a:off x="338699" y="2133603"/>
            <a:ext cx="11712624" cy="3746498"/>
          </a:xfrm>
        </p:spPr>
        <p:txBody>
          <a:bodyPr/>
          <a:lstStyle/>
          <a:p>
            <a:pPr marL="0" indent="0">
              <a:buNone/>
            </a:pPr>
            <a:r>
              <a:rPr lang="en-GB" b="1" dirty="0">
                <a:solidFill>
                  <a:prstClr val="black"/>
                </a:solidFill>
                <a:latin typeface="Calibri"/>
                <a:cs typeface="Calibri"/>
              </a:rPr>
              <a:t>Christopher Partlett</a:t>
            </a:r>
            <a:r>
              <a:rPr lang="en-GB" sz="2800" dirty="0">
                <a:solidFill>
                  <a:prstClr val="black"/>
                </a:solidFill>
                <a:latin typeface="Calibri"/>
                <a:cs typeface="Calibri"/>
              </a:rPr>
              <a:t>, </a:t>
            </a:r>
            <a:r>
              <a:rPr lang="en-GB" dirty="0">
                <a:solidFill>
                  <a:prstClr val="black"/>
                </a:solidFill>
                <a:latin typeface="Calibri"/>
                <a:cs typeface="Calibri"/>
              </a:rPr>
              <a:t>Principal Fellow of Medical Statistics and Clinical Trials </a:t>
            </a:r>
          </a:p>
          <a:p>
            <a:pPr marL="0" indent="0">
              <a:buNone/>
            </a:pPr>
            <a:endParaRPr lang="en-GB" sz="2800" dirty="0">
              <a:solidFill>
                <a:prstClr val="black"/>
              </a:solidFill>
              <a:latin typeface="Calibri"/>
              <a:cs typeface="Calibri"/>
            </a:endParaRPr>
          </a:p>
          <a:p>
            <a:pPr marL="0" indent="0">
              <a:buNone/>
            </a:pPr>
            <a:r>
              <a:rPr lang="en-GB" sz="2800" b="1" dirty="0">
                <a:solidFill>
                  <a:prstClr val="black"/>
                </a:solidFill>
                <a:latin typeface="Calibri"/>
                <a:cs typeface="Calibri"/>
              </a:rPr>
              <a:t>Reuben Ogollah</a:t>
            </a:r>
            <a:r>
              <a:rPr lang="en-GB" sz="2800" dirty="0">
                <a:solidFill>
                  <a:prstClr val="black"/>
                </a:solidFill>
                <a:latin typeface="Calibri"/>
                <a:cs typeface="Calibri"/>
              </a:rPr>
              <a:t>,</a:t>
            </a:r>
            <a:r>
              <a:rPr lang="en-GB" sz="2800" b="1" dirty="0">
                <a:solidFill>
                  <a:prstClr val="black"/>
                </a:solidFill>
                <a:latin typeface="Calibri"/>
                <a:cs typeface="Calibri"/>
              </a:rPr>
              <a:t> </a:t>
            </a:r>
            <a:r>
              <a:rPr lang="en-GB" sz="2800" dirty="0">
                <a:solidFill>
                  <a:prstClr val="black"/>
                </a:solidFill>
                <a:latin typeface="Calibri"/>
                <a:cs typeface="Calibri"/>
              </a:rPr>
              <a:t>Associate Professor of Medical Statistics and Clinical Trials</a:t>
            </a:r>
          </a:p>
          <a:p>
            <a:pPr marL="0" indent="0">
              <a:buNone/>
            </a:pPr>
            <a:endParaRPr lang="en-GB" sz="2800" dirty="0">
              <a:solidFill>
                <a:prstClr val="black"/>
              </a:solidFill>
              <a:latin typeface="Calibri"/>
              <a:cs typeface="Calibri"/>
            </a:endParaRPr>
          </a:p>
          <a:p>
            <a:pPr marL="0" indent="0">
              <a:buNone/>
            </a:pPr>
            <a:r>
              <a:rPr lang="en-GB" sz="2800" b="1" dirty="0">
                <a:solidFill>
                  <a:prstClr val="black"/>
                </a:solidFill>
                <a:latin typeface="Calibri"/>
                <a:cs typeface="Calibri"/>
              </a:rPr>
              <a:t>Alan Montgomery</a:t>
            </a:r>
            <a:r>
              <a:rPr lang="en-GB" sz="2800" dirty="0">
                <a:solidFill>
                  <a:prstClr val="black"/>
                </a:solidFill>
                <a:latin typeface="Calibri"/>
                <a:cs typeface="Calibri"/>
              </a:rPr>
              <a:t>, Professor of Medical Statistics and Clinical Trials/</a:t>
            </a:r>
          </a:p>
          <a:p>
            <a:pPr marL="0" indent="0">
              <a:buNone/>
            </a:pPr>
            <a:r>
              <a:rPr lang="en-GB" dirty="0">
                <a:solidFill>
                  <a:prstClr val="black"/>
                </a:solidFill>
                <a:latin typeface="Calibri"/>
                <a:cs typeface="Calibri"/>
              </a:rPr>
              <a:t>			</a:t>
            </a:r>
            <a:r>
              <a:rPr lang="en-GB" sz="2800" dirty="0">
                <a:solidFill>
                  <a:prstClr val="black"/>
                </a:solidFill>
                <a:latin typeface="Calibri"/>
                <a:cs typeface="Calibri"/>
              </a:rPr>
              <a:t>Director of Nottingham Clinical Trials Unit</a:t>
            </a:r>
          </a:p>
          <a:p>
            <a:endParaRPr lang="en-US" dirty="0"/>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GB" dirty="0"/>
              <a:t>Acknowledgements</a:t>
            </a:r>
            <a:endParaRPr lang="en-US" dirty="0"/>
          </a:p>
        </p:txBody>
      </p:sp>
      <p:sp>
        <p:nvSpPr>
          <p:cNvPr id="4" name="Text Placeholder 3">
            <a:extLst>
              <a:ext uri="{FF2B5EF4-FFF2-40B4-BE49-F238E27FC236}">
                <a16:creationId xmlns:a16="http://schemas.microsoft.com/office/drawing/2014/main" id="{8D4140CD-2480-3A41-8F0C-22454D885307}"/>
              </a:ext>
            </a:extLst>
          </p:cNvPr>
          <p:cNvSpPr>
            <a:spLocks noGrp="1"/>
          </p:cNvSpPr>
          <p:nvPr>
            <p:ph type="body" sz="quarter" idx="15"/>
          </p:nvPr>
        </p:nvSpPr>
        <p:spPr>
          <a:xfrm>
            <a:off x="479376" y="1343471"/>
            <a:ext cx="11257698" cy="627765"/>
          </a:xfrm>
        </p:spPr>
        <p:txBody>
          <a:bodyPr/>
          <a:lstStyle/>
          <a:p>
            <a:r>
              <a:rPr lang="en-GB" sz="3200" b="1" dirty="0">
                <a:solidFill>
                  <a:prstClr val="black"/>
                </a:solidFill>
                <a:latin typeface="Calibri"/>
                <a:cs typeface="Calibri"/>
              </a:rPr>
              <a:t>Supervisory Team</a:t>
            </a:r>
          </a:p>
          <a:p>
            <a:endParaRPr lang="en-US" dirty="0"/>
          </a:p>
        </p:txBody>
      </p:sp>
      <p:sp>
        <p:nvSpPr>
          <p:cNvPr id="5" name="Date Placeholder 4"/>
          <p:cNvSpPr>
            <a:spLocks noGrp="1"/>
          </p:cNvSpPr>
          <p:nvPr>
            <p:ph type="dt" sz="half" idx="10"/>
          </p:nvPr>
        </p:nvSpPr>
        <p:spPr/>
        <p:txBody>
          <a:bodyPr/>
          <a:lstStyle/>
          <a:p>
            <a:fld id="{9F3A691F-953F-4EB3-890E-D371E6F38111}" type="datetime4">
              <a:rPr lang="en-GB" smtClean="0"/>
              <a:pPr/>
              <a:t>14 October 2025</a:t>
            </a:fld>
            <a:endParaRPr lang="en-GB"/>
          </a:p>
        </p:txBody>
      </p:sp>
      <p:sp>
        <p:nvSpPr>
          <p:cNvPr id="6" name="Footer Placeholder 5"/>
          <p:cNvSpPr>
            <a:spLocks noGrp="1"/>
          </p:cNvSpPr>
          <p:nvPr>
            <p:ph type="ftr" sz="quarter" idx="11"/>
          </p:nvPr>
        </p:nvSpPr>
        <p:spPr/>
        <p:txBody>
          <a:bodyPr/>
          <a:lstStyle/>
          <a:p>
            <a:r>
              <a:rPr lang="en-GB" dirty="0"/>
              <a:t>Cydney Bruce, NCTU</a:t>
            </a:r>
          </a:p>
        </p:txBody>
      </p:sp>
      <p:sp>
        <p:nvSpPr>
          <p:cNvPr id="8" name="Text Placeholder 7">
            <a:extLst>
              <a:ext uri="{FF2B5EF4-FFF2-40B4-BE49-F238E27FC236}">
                <a16:creationId xmlns:a16="http://schemas.microsoft.com/office/drawing/2014/main" id="{4F8D1A75-5D3C-4F41-A982-95DDBCBCABBC}"/>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60744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6">
            <a:extLst>
              <a:ext uri="{FF2B5EF4-FFF2-40B4-BE49-F238E27FC236}">
                <a16:creationId xmlns:a16="http://schemas.microsoft.com/office/drawing/2014/main" id="{F5FDDDA9-2E34-5C88-5A89-F0F7E1D042A6}"/>
              </a:ext>
            </a:extLst>
          </p:cNvPr>
          <p:cNvSpPr txBox="1">
            <a:spLocks/>
          </p:cNvSpPr>
          <p:nvPr/>
        </p:nvSpPr>
        <p:spPr>
          <a:xfrm>
            <a:off x="4023361" y="1029588"/>
            <a:ext cx="4084319" cy="2442496"/>
          </a:xfrm>
          <a:prstGeom prst="rect">
            <a:avLst/>
          </a:prstGeom>
          <a:solidFill>
            <a:schemeClr val="accent3">
              <a:lumMod val="20000"/>
              <a:lumOff val="80000"/>
            </a:schemeClr>
          </a:solidFill>
        </p:spPr>
        <p:txBody>
          <a:bodyPr lIns="180000" tIns="180000" rIns="180000" bIns="180000" numCol="1"/>
          <a:lstStyle>
            <a:lvl1pPr marL="0" indent="0" algn="l" defTabSz="914400" rtl="0" eaLnBrk="1" latinLnBrk="0" hangingPunct="1">
              <a:lnSpc>
                <a:spcPct val="90000"/>
              </a:lnSpc>
              <a:spcBef>
                <a:spcPts val="1000"/>
              </a:spcBef>
              <a:buFont typeface="Wingdings" panose="05000000000000000000" pitchFamily="2" charset="2"/>
              <a:buNone/>
              <a:defRPr sz="20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rPr>
              <a:t>A                              B</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Next guess… B</a:t>
            </a:r>
          </a:p>
          <a:p>
            <a:endParaRPr lang="en-GB" dirty="0">
              <a:solidFill>
                <a:schemeClr val="tx1"/>
              </a:solidFill>
            </a:endParaRPr>
          </a:p>
          <a:p>
            <a:endParaRPr lang="en-GB" dirty="0">
              <a:solidFill>
                <a:schemeClr val="tx1"/>
              </a:solidFill>
            </a:endParaRPr>
          </a:p>
          <a:p>
            <a:endParaRPr lang="en-GB" dirty="0"/>
          </a:p>
        </p:txBody>
      </p:sp>
      <p:sp>
        <p:nvSpPr>
          <p:cNvPr id="2" name="Slide Number Placeholder 1">
            <a:extLst>
              <a:ext uri="{FF2B5EF4-FFF2-40B4-BE49-F238E27FC236}">
                <a16:creationId xmlns:a16="http://schemas.microsoft.com/office/drawing/2014/main" id="{52B1BB0E-7919-3CA3-D649-FD24A7F70810}"/>
              </a:ext>
            </a:extLst>
          </p:cNvPr>
          <p:cNvSpPr>
            <a:spLocks noGrp="1"/>
          </p:cNvSpPr>
          <p:nvPr>
            <p:ph type="sldNum" sz="quarter" idx="12"/>
          </p:nvPr>
        </p:nvSpPr>
        <p:spPr/>
        <p:txBody>
          <a:bodyPr/>
          <a:lstStyle/>
          <a:p>
            <a:fld id="{CBBF530E-1875-46E6-901C-76683197A1B3}" type="slidenum">
              <a:rPr lang="en-GB" smtClean="0"/>
              <a:pPr/>
              <a:t>20</a:t>
            </a:fld>
            <a:endParaRPr lang="en-GB" dirty="0"/>
          </a:p>
        </p:txBody>
      </p:sp>
      <p:sp>
        <p:nvSpPr>
          <p:cNvPr id="22" name="Text Placeholder 21">
            <a:extLst>
              <a:ext uri="{FF2B5EF4-FFF2-40B4-BE49-F238E27FC236}">
                <a16:creationId xmlns:a16="http://schemas.microsoft.com/office/drawing/2014/main" id="{7EDD76B0-5DAD-757C-85A3-594FBD72B86F}"/>
              </a:ext>
            </a:extLst>
          </p:cNvPr>
          <p:cNvSpPr>
            <a:spLocks noGrp="1"/>
          </p:cNvSpPr>
          <p:nvPr>
            <p:ph type="body" sz="quarter" idx="23"/>
          </p:nvPr>
        </p:nvSpPr>
        <p:spPr/>
        <p:txBody>
          <a:bodyPr/>
          <a:lstStyle/>
          <a:p>
            <a:endParaRPr lang="en-GB"/>
          </a:p>
        </p:txBody>
      </p:sp>
      <p:sp>
        <p:nvSpPr>
          <p:cNvPr id="5" name="Date Placeholder 4">
            <a:extLst>
              <a:ext uri="{FF2B5EF4-FFF2-40B4-BE49-F238E27FC236}">
                <a16:creationId xmlns:a16="http://schemas.microsoft.com/office/drawing/2014/main" id="{20D01C4B-A196-B4DF-AEEF-0A7F6896FD93}"/>
              </a:ext>
            </a:extLst>
          </p:cNvPr>
          <p:cNvSpPr>
            <a:spLocks noGrp="1"/>
          </p:cNvSpPr>
          <p:nvPr>
            <p:ph type="dt" sz="half" idx="10"/>
          </p:nvPr>
        </p:nvSpPr>
        <p:spPr/>
        <p:txBody>
          <a:bodyPr/>
          <a:lstStyle/>
          <a:p>
            <a:fld id="{6816F6CC-5251-0541-8390-479306E30AAE}" type="datetime4">
              <a:rPr lang="en-GB" smtClean="0"/>
              <a:t>14 October 2025</a:t>
            </a:fld>
            <a:endParaRPr lang="en-GB"/>
          </a:p>
        </p:txBody>
      </p:sp>
      <p:sp>
        <p:nvSpPr>
          <p:cNvPr id="21" name="Text Placeholder 20">
            <a:extLst>
              <a:ext uri="{FF2B5EF4-FFF2-40B4-BE49-F238E27FC236}">
                <a16:creationId xmlns:a16="http://schemas.microsoft.com/office/drawing/2014/main" id="{07598662-489B-A0D7-C41D-8FED92B41E56}"/>
              </a:ext>
            </a:extLst>
          </p:cNvPr>
          <p:cNvSpPr>
            <a:spLocks noGrp="1"/>
          </p:cNvSpPr>
          <p:nvPr>
            <p:ph type="body" sz="quarter" idx="22"/>
          </p:nvPr>
        </p:nvSpPr>
        <p:spPr>
          <a:xfrm>
            <a:off x="8107681" y="3450544"/>
            <a:ext cx="4084319" cy="2797855"/>
          </a:xfrm>
        </p:spPr>
        <p:txBody>
          <a:bodyPr/>
          <a:lstStyle/>
          <a:p>
            <a:r>
              <a:rPr lang="en-GB" sz="2400" b="1" dirty="0"/>
              <a:t>Balancing predictability</a:t>
            </a:r>
          </a:p>
          <a:p>
            <a:endParaRPr lang="en-GB" sz="1100" dirty="0"/>
          </a:p>
          <a:p>
            <a:r>
              <a:rPr lang="en-GB" dirty="0"/>
              <a:t>Assuming the next allocation is the group would minimise imbalance when calculating marginal totals of previous participants (as with Taves Minimisation). </a:t>
            </a:r>
          </a:p>
          <a:p>
            <a:endParaRPr lang="en-GB" dirty="0"/>
          </a:p>
        </p:txBody>
      </p:sp>
      <p:sp>
        <p:nvSpPr>
          <p:cNvPr id="19" name="Text Placeholder 18">
            <a:extLst>
              <a:ext uri="{FF2B5EF4-FFF2-40B4-BE49-F238E27FC236}">
                <a16:creationId xmlns:a16="http://schemas.microsoft.com/office/drawing/2014/main" id="{2CAE4BE9-09A9-3407-6064-A1830329BA65}"/>
              </a:ext>
            </a:extLst>
          </p:cNvPr>
          <p:cNvSpPr>
            <a:spLocks noGrp="1"/>
          </p:cNvSpPr>
          <p:nvPr>
            <p:ph type="body" sz="quarter" idx="20"/>
          </p:nvPr>
        </p:nvSpPr>
        <p:spPr>
          <a:xfrm>
            <a:off x="4023362" y="3450543"/>
            <a:ext cx="4084319" cy="2797854"/>
          </a:xfrm>
        </p:spPr>
        <p:txBody>
          <a:bodyPr/>
          <a:lstStyle/>
          <a:p>
            <a:r>
              <a:rPr lang="en-GB" sz="2400" b="1" dirty="0"/>
              <a:t>Backing the loser</a:t>
            </a:r>
          </a:p>
          <a:p>
            <a:endParaRPr lang="en-GB" sz="1100" dirty="0"/>
          </a:p>
          <a:p>
            <a:r>
              <a:rPr lang="en-GB" dirty="0"/>
              <a:t>Assuming the next allocation is the group with the fewest total allocations. </a:t>
            </a:r>
          </a:p>
          <a:p>
            <a:endParaRPr lang="en-GB" dirty="0"/>
          </a:p>
        </p:txBody>
      </p:sp>
      <p:sp>
        <p:nvSpPr>
          <p:cNvPr id="17" name="Text Placeholder 16">
            <a:extLst>
              <a:ext uri="{FF2B5EF4-FFF2-40B4-BE49-F238E27FC236}">
                <a16:creationId xmlns:a16="http://schemas.microsoft.com/office/drawing/2014/main" id="{97287C80-3850-95BD-C2D4-A9571DAF0927}"/>
              </a:ext>
            </a:extLst>
          </p:cNvPr>
          <p:cNvSpPr>
            <a:spLocks noGrp="1"/>
          </p:cNvSpPr>
          <p:nvPr>
            <p:ph type="body" sz="quarter" idx="18"/>
          </p:nvPr>
        </p:nvSpPr>
        <p:spPr>
          <a:xfrm>
            <a:off x="0" y="3450544"/>
            <a:ext cx="4023362" cy="2797853"/>
          </a:xfrm>
        </p:spPr>
        <p:txBody>
          <a:bodyPr/>
          <a:lstStyle/>
          <a:p>
            <a:r>
              <a:rPr lang="en-GB" sz="2400" b="1" dirty="0"/>
              <a:t>Alternation</a:t>
            </a:r>
          </a:p>
          <a:p>
            <a:endParaRPr lang="en-GB" sz="1100" dirty="0"/>
          </a:p>
          <a:p>
            <a:r>
              <a:rPr lang="en-GB" dirty="0"/>
              <a:t>Assuming the next allocation is the least recently used group (with two allocation options this is assuming the allocations will alternate). </a:t>
            </a:r>
          </a:p>
          <a:p>
            <a:endParaRPr lang="en-GB" dirty="0"/>
          </a:p>
          <a:p>
            <a:endParaRPr lang="en-GB" dirty="0"/>
          </a:p>
        </p:txBody>
      </p:sp>
      <p:sp>
        <p:nvSpPr>
          <p:cNvPr id="11" name="Title 10">
            <a:extLst>
              <a:ext uri="{FF2B5EF4-FFF2-40B4-BE49-F238E27FC236}">
                <a16:creationId xmlns:a16="http://schemas.microsoft.com/office/drawing/2014/main" id="{E77B99E3-82DD-B752-239F-D79B70B3475C}"/>
              </a:ext>
            </a:extLst>
          </p:cNvPr>
          <p:cNvSpPr>
            <a:spLocks noGrp="1"/>
          </p:cNvSpPr>
          <p:nvPr>
            <p:ph type="title"/>
          </p:nvPr>
        </p:nvSpPr>
        <p:spPr/>
        <p:txBody>
          <a:bodyPr/>
          <a:lstStyle/>
          <a:p>
            <a:r>
              <a:rPr lang="en-GB" dirty="0"/>
              <a:t>Predictability guessing strategies</a:t>
            </a:r>
          </a:p>
        </p:txBody>
      </p:sp>
      <p:sp>
        <p:nvSpPr>
          <p:cNvPr id="27" name="Text Placeholder 16">
            <a:extLst>
              <a:ext uri="{FF2B5EF4-FFF2-40B4-BE49-F238E27FC236}">
                <a16:creationId xmlns:a16="http://schemas.microsoft.com/office/drawing/2014/main" id="{FA5B4B8E-009D-3865-127B-8793D62B390D}"/>
              </a:ext>
            </a:extLst>
          </p:cNvPr>
          <p:cNvSpPr txBox="1">
            <a:spLocks/>
          </p:cNvSpPr>
          <p:nvPr/>
        </p:nvSpPr>
        <p:spPr>
          <a:xfrm>
            <a:off x="0" y="1029589"/>
            <a:ext cx="4023362" cy="2420953"/>
          </a:xfrm>
          <a:prstGeom prst="rect">
            <a:avLst/>
          </a:prstGeom>
          <a:solidFill>
            <a:schemeClr val="bg1"/>
          </a:solidFill>
        </p:spPr>
        <p:txBody>
          <a:bodyPr lIns="180000" tIns="180000" rIns="180000" bIns="180000"/>
          <a:lstStyle>
            <a:lvl1pPr marL="0" indent="0" algn="l" defTabSz="914400" rtl="0" eaLnBrk="1" latinLnBrk="0" hangingPunct="1">
              <a:lnSpc>
                <a:spcPct val="90000"/>
              </a:lnSpc>
              <a:spcBef>
                <a:spcPts val="1000"/>
              </a:spcBef>
              <a:buFont typeface="Wingdings" panose="05000000000000000000" pitchFamily="2" charset="2"/>
              <a:buNone/>
              <a:defRPr sz="20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solidFill>
                <a:schemeClr val="tx1"/>
              </a:solidFill>
            </a:endParaRPr>
          </a:p>
          <a:p>
            <a:pPr algn="ctr"/>
            <a:r>
              <a:rPr lang="en-GB" dirty="0">
                <a:solidFill>
                  <a:schemeClr val="tx1"/>
                </a:solidFill>
              </a:rPr>
              <a:t>A B A </a:t>
            </a:r>
            <a:r>
              <a:rPr lang="en-GB" dirty="0" err="1">
                <a:solidFill>
                  <a:schemeClr val="tx1"/>
                </a:solidFill>
              </a:rPr>
              <a:t>A</a:t>
            </a:r>
            <a:r>
              <a:rPr lang="en-GB" dirty="0">
                <a:solidFill>
                  <a:schemeClr val="tx1"/>
                </a:solidFill>
              </a:rPr>
              <a:t> B A B </a:t>
            </a:r>
            <a:r>
              <a:rPr lang="en-GB" b="1" dirty="0" err="1">
                <a:solidFill>
                  <a:schemeClr val="tx1"/>
                </a:solidFill>
              </a:rPr>
              <a:t>B</a:t>
            </a:r>
            <a:endParaRPr lang="en-GB" b="1"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Next guess… A</a:t>
            </a:r>
          </a:p>
          <a:p>
            <a:endParaRPr lang="en-GB" dirty="0">
              <a:solidFill>
                <a:schemeClr val="tx1"/>
              </a:solidFill>
            </a:endParaRPr>
          </a:p>
          <a:p>
            <a:endParaRPr lang="en-GB" dirty="0">
              <a:solidFill>
                <a:schemeClr val="tx1"/>
              </a:solidFill>
            </a:endParaRPr>
          </a:p>
          <a:p>
            <a:endParaRPr lang="en-GB" dirty="0"/>
          </a:p>
        </p:txBody>
      </p:sp>
      <p:sp>
        <p:nvSpPr>
          <p:cNvPr id="36" name="Text Placeholder 16">
            <a:extLst>
              <a:ext uri="{FF2B5EF4-FFF2-40B4-BE49-F238E27FC236}">
                <a16:creationId xmlns:a16="http://schemas.microsoft.com/office/drawing/2014/main" id="{0602D4D2-C3DA-CB19-AB71-2107B57CAA2F}"/>
              </a:ext>
            </a:extLst>
          </p:cNvPr>
          <p:cNvSpPr txBox="1">
            <a:spLocks/>
          </p:cNvSpPr>
          <p:nvPr/>
        </p:nvSpPr>
        <p:spPr>
          <a:xfrm>
            <a:off x="8107679" y="1029587"/>
            <a:ext cx="4084319" cy="2420956"/>
          </a:xfrm>
          <a:prstGeom prst="rect">
            <a:avLst/>
          </a:prstGeom>
          <a:solidFill>
            <a:schemeClr val="bg1"/>
          </a:solidFill>
        </p:spPr>
        <p:txBody>
          <a:bodyPr lIns="180000" tIns="180000" rIns="180000" bIns="180000" numCol="1"/>
          <a:lstStyle>
            <a:lvl1pPr marL="0" indent="0" algn="l" defTabSz="914400" rtl="0" eaLnBrk="1" latinLnBrk="0" hangingPunct="1">
              <a:lnSpc>
                <a:spcPct val="90000"/>
              </a:lnSpc>
              <a:spcBef>
                <a:spcPts val="1000"/>
              </a:spcBef>
              <a:buFont typeface="Wingdings" panose="05000000000000000000" pitchFamily="2" charset="2"/>
              <a:buNone/>
              <a:defRPr sz="2000" kern="1200"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1"/>
                </a:solidFill>
              </a:rPr>
              <a:t>A                              B</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Next guess… A</a:t>
            </a:r>
          </a:p>
          <a:p>
            <a:endParaRPr lang="en-GB" dirty="0">
              <a:solidFill>
                <a:schemeClr val="tx1"/>
              </a:solidFill>
            </a:endParaRPr>
          </a:p>
          <a:p>
            <a:endParaRPr lang="en-GB" dirty="0">
              <a:solidFill>
                <a:schemeClr val="tx1"/>
              </a:solidFill>
            </a:endParaRPr>
          </a:p>
          <a:p>
            <a:endParaRPr lang="en-GB" dirty="0"/>
          </a:p>
        </p:txBody>
      </p:sp>
      <p:pic>
        <p:nvPicPr>
          <p:cNvPr id="42" name="Picture 41">
            <a:extLst>
              <a:ext uri="{FF2B5EF4-FFF2-40B4-BE49-F238E27FC236}">
                <a16:creationId xmlns:a16="http://schemas.microsoft.com/office/drawing/2014/main" id="{051B453C-C020-4834-330C-3A4FC0871A6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6826250" y="1455530"/>
            <a:ext cx="476250" cy="809625"/>
          </a:xfrm>
          <a:prstGeom prst="rect">
            <a:avLst/>
          </a:prstGeom>
        </p:spPr>
      </p:pic>
      <p:grpSp>
        <p:nvGrpSpPr>
          <p:cNvPr id="49" name="Group 48">
            <a:extLst>
              <a:ext uri="{FF2B5EF4-FFF2-40B4-BE49-F238E27FC236}">
                <a16:creationId xmlns:a16="http://schemas.microsoft.com/office/drawing/2014/main" id="{43B9C2CE-3D6B-88C4-2EA0-38F0840457E2}"/>
              </a:ext>
            </a:extLst>
          </p:cNvPr>
          <p:cNvGrpSpPr/>
          <p:nvPr/>
        </p:nvGrpSpPr>
        <p:grpSpPr>
          <a:xfrm>
            <a:off x="4418664" y="1415345"/>
            <a:ext cx="1029333" cy="815953"/>
            <a:chOff x="4227831" y="1203306"/>
            <a:chExt cx="1029333" cy="815953"/>
          </a:xfrm>
        </p:grpSpPr>
        <p:pic>
          <p:nvPicPr>
            <p:cNvPr id="43" name="Picture 42">
              <a:extLst>
                <a:ext uri="{FF2B5EF4-FFF2-40B4-BE49-F238E27FC236}">
                  <a16:creationId xmlns:a16="http://schemas.microsoft.com/office/drawing/2014/main" id="{8FBBCF90-CBEB-79CC-F73F-6BF7F7C529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780914" y="1209634"/>
              <a:ext cx="476250" cy="809625"/>
            </a:xfrm>
            <a:prstGeom prst="rect">
              <a:avLst/>
            </a:prstGeom>
          </p:spPr>
        </p:pic>
        <p:pic>
          <p:nvPicPr>
            <p:cNvPr id="38" name="Picture 37">
              <a:extLst>
                <a:ext uri="{FF2B5EF4-FFF2-40B4-BE49-F238E27FC236}">
                  <a16:creationId xmlns:a16="http://schemas.microsoft.com/office/drawing/2014/main" id="{EFC1401B-C867-EE5A-4854-72F00083E2A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227831" y="1203306"/>
              <a:ext cx="476250" cy="809625"/>
            </a:xfrm>
            <a:prstGeom prst="rect">
              <a:avLst/>
            </a:prstGeom>
          </p:spPr>
        </p:pic>
        <p:pic>
          <p:nvPicPr>
            <p:cNvPr id="40" name="Picture 39">
              <a:extLst>
                <a:ext uri="{FF2B5EF4-FFF2-40B4-BE49-F238E27FC236}">
                  <a16:creationId xmlns:a16="http://schemas.microsoft.com/office/drawing/2014/main" id="{2DC5A2B2-6CDF-8379-58EA-B971A171D05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500880" y="1203306"/>
              <a:ext cx="476250" cy="809625"/>
            </a:xfrm>
            <a:prstGeom prst="rect">
              <a:avLst/>
            </a:prstGeom>
          </p:spPr>
        </p:pic>
      </p:grpSp>
      <p:grpSp>
        <p:nvGrpSpPr>
          <p:cNvPr id="48" name="Group 47">
            <a:extLst>
              <a:ext uri="{FF2B5EF4-FFF2-40B4-BE49-F238E27FC236}">
                <a16:creationId xmlns:a16="http://schemas.microsoft.com/office/drawing/2014/main" id="{62AD827A-F7F0-0D2A-CB6B-641E9B13F341}"/>
              </a:ext>
            </a:extLst>
          </p:cNvPr>
          <p:cNvGrpSpPr/>
          <p:nvPr/>
        </p:nvGrpSpPr>
        <p:grpSpPr>
          <a:xfrm>
            <a:off x="4551995" y="1641921"/>
            <a:ext cx="779148" cy="816205"/>
            <a:chOff x="4349431" y="1402174"/>
            <a:chExt cx="779148" cy="816205"/>
          </a:xfrm>
        </p:grpSpPr>
        <p:pic>
          <p:nvPicPr>
            <p:cNvPr id="41" name="Picture 40">
              <a:extLst>
                <a:ext uri="{FF2B5EF4-FFF2-40B4-BE49-F238E27FC236}">
                  <a16:creationId xmlns:a16="http://schemas.microsoft.com/office/drawing/2014/main" id="{0ED9BE5D-2381-8952-BE63-A29AE6DC04A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349431" y="1408754"/>
              <a:ext cx="476250" cy="809625"/>
            </a:xfrm>
            <a:prstGeom prst="rect">
              <a:avLst/>
            </a:prstGeom>
          </p:spPr>
        </p:pic>
        <p:pic>
          <p:nvPicPr>
            <p:cNvPr id="44" name="Picture 43">
              <a:extLst>
                <a:ext uri="{FF2B5EF4-FFF2-40B4-BE49-F238E27FC236}">
                  <a16:creationId xmlns:a16="http://schemas.microsoft.com/office/drawing/2014/main" id="{EA528DA3-0C6F-D786-65D8-59902BA620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4652329" y="1402174"/>
              <a:ext cx="476250" cy="809625"/>
            </a:xfrm>
            <a:prstGeom prst="rect">
              <a:avLst/>
            </a:prstGeom>
          </p:spPr>
        </p:pic>
      </p:grpSp>
      <p:pic>
        <p:nvPicPr>
          <p:cNvPr id="45" name="Picture 44">
            <a:extLst>
              <a:ext uri="{FF2B5EF4-FFF2-40B4-BE49-F238E27FC236}">
                <a16:creationId xmlns:a16="http://schemas.microsoft.com/office/drawing/2014/main" id="{9E709AF2-4B83-E2DE-9BB3-0283B9E348E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7117742" y="1442559"/>
            <a:ext cx="476250" cy="809625"/>
          </a:xfrm>
          <a:prstGeom prst="rect">
            <a:avLst/>
          </a:prstGeom>
        </p:spPr>
      </p:pic>
      <p:pic>
        <p:nvPicPr>
          <p:cNvPr id="46" name="Picture 45">
            <a:extLst>
              <a:ext uri="{FF2B5EF4-FFF2-40B4-BE49-F238E27FC236}">
                <a16:creationId xmlns:a16="http://schemas.microsoft.com/office/drawing/2014/main" id="{E6F1A74D-19FA-3F8A-3F99-7D1B2D1341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6971996" y="1648501"/>
            <a:ext cx="476250" cy="809625"/>
          </a:xfrm>
          <a:prstGeom prst="rect">
            <a:avLst/>
          </a:prstGeom>
        </p:spPr>
      </p:pic>
      <p:pic>
        <p:nvPicPr>
          <p:cNvPr id="53" name="Picture 52">
            <a:extLst>
              <a:ext uri="{FF2B5EF4-FFF2-40B4-BE49-F238E27FC236}">
                <a16:creationId xmlns:a16="http://schemas.microsoft.com/office/drawing/2014/main" id="{9CA90CC6-634B-582E-A9D7-EEA069DB902F}"/>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8579590" y="1415344"/>
            <a:ext cx="476250" cy="809625"/>
          </a:xfrm>
          <a:prstGeom prst="rect">
            <a:avLst/>
          </a:prstGeom>
        </p:spPr>
      </p:pic>
      <p:pic>
        <p:nvPicPr>
          <p:cNvPr id="56" name="Picture 55">
            <a:extLst>
              <a:ext uri="{FF2B5EF4-FFF2-40B4-BE49-F238E27FC236}">
                <a16:creationId xmlns:a16="http://schemas.microsoft.com/office/drawing/2014/main" id="{63760477-EA4D-89AF-FA75-50A691A8F9C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11129286" y="1441211"/>
            <a:ext cx="476250" cy="809625"/>
          </a:xfrm>
          <a:prstGeom prst="rect">
            <a:avLst/>
          </a:prstGeom>
        </p:spPr>
      </p:pic>
      <p:pic>
        <p:nvPicPr>
          <p:cNvPr id="59" name="Picture 58">
            <a:extLst>
              <a:ext uri="{FF2B5EF4-FFF2-40B4-BE49-F238E27FC236}">
                <a16:creationId xmlns:a16="http://schemas.microsoft.com/office/drawing/2014/main" id="{30353A94-937D-F5AB-9930-9070713B8E9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8887976" y="1401863"/>
            <a:ext cx="476250" cy="809625"/>
          </a:xfrm>
          <a:prstGeom prst="rect">
            <a:avLst/>
          </a:prstGeom>
        </p:spPr>
      </p:pic>
      <p:pic>
        <p:nvPicPr>
          <p:cNvPr id="57" name="Picture 56">
            <a:extLst>
              <a:ext uri="{FF2B5EF4-FFF2-40B4-BE49-F238E27FC236}">
                <a16:creationId xmlns:a16="http://schemas.microsoft.com/office/drawing/2014/main" id="{AA23E679-E5E8-CE70-1319-74D1647CFA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10830385" y="1424178"/>
            <a:ext cx="476250" cy="809625"/>
          </a:xfrm>
          <a:prstGeom prst="rect">
            <a:avLst/>
          </a:prstGeom>
        </p:spPr>
      </p:pic>
      <p:pic>
        <p:nvPicPr>
          <p:cNvPr id="58" name="Picture 57">
            <a:extLst>
              <a:ext uri="{FF2B5EF4-FFF2-40B4-BE49-F238E27FC236}">
                <a16:creationId xmlns:a16="http://schemas.microsoft.com/office/drawing/2014/main" id="{5BD9F26C-E87B-4993-A8A3-857B84C6E28B}"/>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10962638" y="1608477"/>
            <a:ext cx="476250" cy="809625"/>
          </a:xfrm>
          <a:prstGeom prst="rect">
            <a:avLst/>
          </a:prstGeom>
        </p:spPr>
      </p:pic>
      <p:pic>
        <p:nvPicPr>
          <p:cNvPr id="55" name="Picture 54">
            <a:extLst>
              <a:ext uri="{FF2B5EF4-FFF2-40B4-BE49-F238E27FC236}">
                <a16:creationId xmlns:a16="http://schemas.microsoft.com/office/drawing/2014/main" id="{4F740EE8-410F-F90F-089F-487D4A16E5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8731990" y="1567744"/>
            <a:ext cx="476250" cy="809625"/>
          </a:xfrm>
          <a:prstGeom prst="rect">
            <a:avLst/>
          </a:prstGeom>
        </p:spPr>
      </p:pic>
      <p:pic>
        <p:nvPicPr>
          <p:cNvPr id="61" name="Picture 60">
            <a:extLst>
              <a:ext uri="{FF2B5EF4-FFF2-40B4-BE49-F238E27FC236}">
                <a16:creationId xmlns:a16="http://schemas.microsoft.com/office/drawing/2014/main" id="{B3EF08BF-DC63-EA21-665D-3F2F8458D3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770090" y="2583762"/>
            <a:ext cx="571500" cy="866775"/>
          </a:xfrm>
          <a:prstGeom prst="rect">
            <a:avLst/>
          </a:prstGeom>
        </p:spPr>
      </p:pic>
      <p:pic>
        <p:nvPicPr>
          <p:cNvPr id="62" name="Picture 61">
            <a:extLst>
              <a:ext uri="{FF2B5EF4-FFF2-40B4-BE49-F238E27FC236}">
                <a16:creationId xmlns:a16="http://schemas.microsoft.com/office/drawing/2014/main" id="{E0CCBA16-C4A6-A65D-42E0-6486DBAB1580}"/>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406184" y="1395602"/>
            <a:ext cx="571500" cy="866775"/>
          </a:xfrm>
          <a:prstGeom prst="rect">
            <a:avLst/>
          </a:prstGeom>
        </p:spPr>
      </p:pic>
      <p:pic>
        <p:nvPicPr>
          <p:cNvPr id="63" name="Picture 62">
            <a:extLst>
              <a:ext uri="{FF2B5EF4-FFF2-40B4-BE49-F238E27FC236}">
                <a16:creationId xmlns:a16="http://schemas.microsoft.com/office/drawing/2014/main" id="{0504DBD7-9E27-02FC-6A8E-C3682AC07A8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213298" y="1570584"/>
            <a:ext cx="571500" cy="866775"/>
          </a:xfrm>
          <a:prstGeom prst="rect">
            <a:avLst/>
          </a:prstGeom>
        </p:spPr>
      </p:pic>
      <p:pic>
        <p:nvPicPr>
          <p:cNvPr id="64" name="Picture 63">
            <a:extLst>
              <a:ext uri="{FF2B5EF4-FFF2-40B4-BE49-F238E27FC236}">
                <a16:creationId xmlns:a16="http://schemas.microsoft.com/office/drawing/2014/main" id="{ADD5868A-7846-A6AD-CD1C-6A6C34FB57C0}"/>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44000" y1="42353" x2="44000" y2="50588"/>
                        <a14:foregroundMark x1="56000" y1="72941" x2="56000" y2="72941"/>
                        <a14:foregroundMark x1="56000" y1="83529" x2="56000" y2="83529"/>
                        <a14:foregroundMark x1="48000" y1="21176" x2="48000" y2="21176"/>
                        <a14:foregroundMark x1="36000" y1="70588" x2="36000" y2="70588"/>
                      </a14:backgroundRemoval>
                    </a14:imgEffect>
                  </a14:imgLayer>
                </a14:imgProps>
              </a:ext>
            </a:extLst>
          </a:blip>
          <a:stretch>
            <a:fillRect/>
          </a:stretch>
        </p:blipFill>
        <p:spPr>
          <a:xfrm>
            <a:off x="9152643" y="1401863"/>
            <a:ext cx="476250" cy="809625"/>
          </a:xfrm>
          <a:prstGeom prst="rect">
            <a:avLst/>
          </a:prstGeom>
        </p:spPr>
      </p:pic>
      <p:pic>
        <p:nvPicPr>
          <p:cNvPr id="54" name="Picture 53">
            <a:extLst>
              <a:ext uri="{FF2B5EF4-FFF2-40B4-BE49-F238E27FC236}">
                <a16:creationId xmlns:a16="http://schemas.microsoft.com/office/drawing/2014/main" id="{69B2B66E-6842-8C89-48F8-AD2E65321E5C}"/>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937623" y="1528500"/>
            <a:ext cx="571500" cy="866775"/>
          </a:xfrm>
          <a:prstGeom prst="rect">
            <a:avLst/>
          </a:prstGeom>
        </p:spPr>
      </p:pic>
      <p:sp>
        <p:nvSpPr>
          <p:cNvPr id="4" name="Footer Placeholder 1">
            <a:extLst>
              <a:ext uri="{FF2B5EF4-FFF2-40B4-BE49-F238E27FC236}">
                <a16:creationId xmlns:a16="http://schemas.microsoft.com/office/drawing/2014/main" id="{723645BC-0ACA-639A-E17A-ABC391EB9467}"/>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158741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9868-5C6A-3773-377D-93CC1FD234B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E1FBD3-ADC9-144F-BED7-639ABE68BA18}"/>
              </a:ext>
            </a:extLst>
          </p:cNvPr>
          <p:cNvSpPr>
            <a:spLocks noGrp="1"/>
          </p:cNvSpPr>
          <p:nvPr>
            <p:ph type="sldNum" sz="quarter" idx="12"/>
          </p:nvPr>
        </p:nvSpPr>
        <p:spPr/>
        <p:txBody>
          <a:bodyPr/>
          <a:lstStyle/>
          <a:p>
            <a:fld id="{CBBF530E-1875-46E6-901C-76683197A1B3}" type="slidenum">
              <a:rPr lang="en-GB" smtClean="0"/>
              <a:pPr/>
              <a:t>21</a:t>
            </a:fld>
            <a:endParaRPr lang="en-GB"/>
          </a:p>
        </p:txBody>
      </p:sp>
      <p:sp>
        <p:nvSpPr>
          <p:cNvPr id="4" name="Text Placeholder 3">
            <a:extLst>
              <a:ext uri="{FF2B5EF4-FFF2-40B4-BE49-F238E27FC236}">
                <a16:creationId xmlns:a16="http://schemas.microsoft.com/office/drawing/2014/main" id="{A34BD586-820D-C613-C8CA-C6CC739C2321}"/>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D7B0C793-CC30-D0B3-71C4-10E784DE83CD}"/>
              </a:ext>
            </a:extLst>
          </p:cNvPr>
          <p:cNvSpPr>
            <a:spLocks noGrp="1"/>
          </p:cNvSpPr>
          <p:nvPr>
            <p:ph type="dt" sz="half" idx="10"/>
          </p:nvPr>
        </p:nvSpPr>
        <p:spPr/>
        <p:txBody>
          <a:bodyPr/>
          <a:lstStyle/>
          <a:p>
            <a:fld id="{EB6B105C-76FB-6446-8508-90DC52B2563F}" type="datetime4">
              <a:rPr lang="en-GB" smtClean="0"/>
              <a:t>14 October 2025</a:t>
            </a:fld>
            <a:endParaRPr lang="en-GB"/>
          </a:p>
        </p:txBody>
      </p:sp>
      <p:sp>
        <p:nvSpPr>
          <p:cNvPr id="6" name="Title 5">
            <a:extLst>
              <a:ext uri="{FF2B5EF4-FFF2-40B4-BE49-F238E27FC236}">
                <a16:creationId xmlns:a16="http://schemas.microsoft.com/office/drawing/2014/main" id="{5FA8BBD3-D950-C812-62C9-D712793AB13B}"/>
              </a:ext>
            </a:extLst>
          </p:cNvPr>
          <p:cNvSpPr>
            <a:spLocks noGrp="1"/>
          </p:cNvSpPr>
          <p:nvPr>
            <p:ph type="title"/>
          </p:nvPr>
        </p:nvSpPr>
        <p:spPr/>
        <p:txBody>
          <a:bodyPr/>
          <a:lstStyle/>
          <a:p>
            <a:r>
              <a:rPr lang="en-GB" dirty="0"/>
              <a:t>Interpretation of Predictability</a:t>
            </a:r>
          </a:p>
        </p:txBody>
      </p:sp>
      <p:sp>
        <p:nvSpPr>
          <p:cNvPr id="7" name="TextBox 6">
            <a:extLst>
              <a:ext uri="{FF2B5EF4-FFF2-40B4-BE49-F238E27FC236}">
                <a16:creationId xmlns:a16="http://schemas.microsoft.com/office/drawing/2014/main" id="{ABF9426A-BFD0-F82F-EADC-6D24DE09C960}"/>
              </a:ext>
            </a:extLst>
          </p:cNvPr>
          <p:cNvSpPr txBox="1"/>
          <p:nvPr/>
        </p:nvSpPr>
        <p:spPr>
          <a:xfrm>
            <a:off x="594360" y="1626215"/>
            <a:ext cx="10578834" cy="1659109"/>
          </a:xfrm>
          <a:prstGeom prst="rect">
            <a:avLst/>
          </a:prstGeom>
          <a:noFill/>
        </p:spPr>
        <p:txBody>
          <a:bodyPr wrap="square">
            <a:spAutoFit/>
          </a:bodyPr>
          <a:lstStyle/>
          <a:p>
            <a:pPr>
              <a:lnSpc>
                <a:spcPct val="107000"/>
              </a:lnSpc>
              <a:spcAft>
                <a:spcPts val="800"/>
              </a:spcAft>
              <a:buNone/>
            </a:pPr>
            <a:r>
              <a:rPr lang="en-GB" sz="2400" b="1" kern="100" dirty="0">
                <a:ea typeface="Calibri" panose="020F0502020204030204" pitchFamily="34" charset="0"/>
                <a:cs typeface="Times New Roman" panose="02020603050405020304" pitchFamily="18" charset="0"/>
              </a:rPr>
              <a:t>Predictability metrics give a proportion of correct guesses so will always be a value between 0 and 1. </a:t>
            </a:r>
            <a:endParaRPr lang="en-GB" sz="1600" b="1" kern="100" dirty="0">
              <a:ea typeface="Calibri" panose="020F0502020204030204" pitchFamily="34" charset="0"/>
              <a:cs typeface="Times New Roman" panose="02020603050405020304" pitchFamily="18" charset="0"/>
            </a:endParaRPr>
          </a:p>
          <a:p>
            <a:pPr>
              <a:lnSpc>
                <a:spcPct val="107000"/>
              </a:lnSpc>
              <a:spcAft>
                <a:spcPts val="800"/>
              </a:spcAft>
              <a:buNone/>
            </a:pPr>
            <a:r>
              <a:rPr lang="en-GB" sz="1600" kern="100" dirty="0">
                <a:ea typeface="Calibri" panose="020F0502020204030204" pitchFamily="34" charset="0"/>
                <a:cs typeface="Times New Roman" panose="02020603050405020304" pitchFamily="18" charset="0"/>
              </a:rPr>
              <a:t> </a:t>
            </a:r>
          </a:p>
          <a:p>
            <a:r>
              <a:rPr lang="en-GB" sz="2000" dirty="0"/>
              <a:t> </a:t>
            </a:r>
          </a:p>
        </p:txBody>
      </p:sp>
      <p:sp>
        <p:nvSpPr>
          <p:cNvPr id="8" name="Rectangle: Rounded Corners 7">
            <a:extLst>
              <a:ext uri="{FF2B5EF4-FFF2-40B4-BE49-F238E27FC236}">
                <a16:creationId xmlns:a16="http://schemas.microsoft.com/office/drawing/2014/main" id="{C747DE30-C85A-4F64-6CCC-50AB3ADF3BF5}"/>
              </a:ext>
            </a:extLst>
          </p:cNvPr>
          <p:cNvSpPr/>
          <p:nvPr/>
        </p:nvSpPr>
        <p:spPr>
          <a:xfrm>
            <a:off x="2001336" y="3102762"/>
            <a:ext cx="8510321" cy="2870703"/>
          </a:xfrm>
          <a:prstGeom prst="roundRect">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6A3D73AE-A238-DBA8-0B1D-185611C39C26}"/>
              </a:ext>
            </a:extLst>
          </p:cNvPr>
          <p:cNvGraphicFramePr>
            <a:graphicFrameLocks noGrp="1"/>
          </p:cNvGraphicFramePr>
          <p:nvPr>
            <p:extLst>
              <p:ext uri="{D42A27DB-BD31-4B8C-83A1-F6EECF244321}">
                <p14:modId xmlns:p14="http://schemas.microsoft.com/office/powerpoint/2010/main" val="3228213448"/>
              </p:ext>
            </p:extLst>
          </p:nvPr>
        </p:nvGraphicFramePr>
        <p:xfrm>
          <a:off x="2873211" y="4097905"/>
          <a:ext cx="6445578" cy="1483360"/>
        </p:xfrm>
        <a:graphic>
          <a:graphicData uri="http://schemas.openxmlformats.org/drawingml/2006/table">
            <a:tbl>
              <a:tblPr bandRow="1">
                <a:tableStyleId>{5C22544A-7EE6-4342-B048-85BDC9FD1C3A}</a:tableStyleId>
              </a:tblPr>
              <a:tblGrid>
                <a:gridCol w="959178">
                  <a:extLst>
                    <a:ext uri="{9D8B030D-6E8A-4147-A177-3AD203B41FA5}">
                      <a16:colId xmlns:a16="http://schemas.microsoft.com/office/drawing/2014/main" val="2203035981"/>
                    </a:ext>
                  </a:extLst>
                </a:gridCol>
                <a:gridCol w="5486400">
                  <a:extLst>
                    <a:ext uri="{9D8B030D-6E8A-4147-A177-3AD203B41FA5}">
                      <a16:colId xmlns:a16="http://schemas.microsoft.com/office/drawing/2014/main" val="2616173067"/>
                    </a:ext>
                  </a:extLst>
                </a:gridCol>
              </a:tblGrid>
              <a:tr h="370840">
                <a:tc>
                  <a:txBody>
                    <a:bodyPr/>
                    <a:lstStyle/>
                    <a:p>
                      <a:pPr algn="ctr"/>
                      <a:r>
                        <a:rPr lang="en-GB" b="1" dirty="0"/>
                        <a:t> = 0.5</a:t>
                      </a:r>
                    </a:p>
                  </a:txBody>
                  <a:tcPr/>
                </a:tc>
                <a:tc>
                  <a:txBody>
                    <a:bodyPr/>
                    <a:lstStyle/>
                    <a:p>
                      <a:r>
                        <a:rPr lang="en-GB" b="1" dirty="0"/>
                        <a:t>Not predictable (entirely a guess)</a:t>
                      </a:r>
                    </a:p>
                  </a:txBody>
                  <a:tcPr/>
                </a:tc>
                <a:extLst>
                  <a:ext uri="{0D108BD9-81ED-4DB2-BD59-A6C34878D82A}">
                    <a16:rowId xmlns:a16="http://schemas.microsoft.com/office/drawing/2014/main" val="2802091951"/>
                  </a:ext>
                </a:extLst>
              </a:tr>
              <a:tr h="370840">
                <a:tc>
                  <a:txBody>
                    <a:bodyPr/>
                    <a:lstStyle/>
                    <a:p>
                      <a:pPr algn="ctr"/>
                      <a:r>
                        <a:rPr lang="en-GB" b="1" dirty="0"/>
                        <a:t>&gt; 0.5</a:t>
                      </a:r>
                    </a:p>
                  </a:txBody>
                  <a:tcPr/>
                </a:tc>
                <a:tc>
                  <a:txBody>
                    <a:bodyPr/>
                    <a:lstStyle/>
                    <a:p>
                      <a:r>
                        <a:rPr lang="en-GB" b="1" dirty="0"/>
                        <a:t>Increased predictability (right more than wrong)</a:t>
                      </a:r>
                    </a:p>
                  </a:txBody>
                  <a:tcPr/>
                </a:tc>
                <a:extLst>
                  <a:ext uri="{0D108BD9-81ED-4DB2-BD59-A6C34878D82A}">
                    <a16:rowId xmlns:a16="http://schemas.microsoft.com/office/drawing/2014/main" val="1624834202"/>
                  </a:ext>
                </a:extLst>
              </a:tr>
              <a:tr h="370840">
                <a:tc>
                  <a:txBody>
                    <a:bodyPr/>
                    <a:lstStyle/>
                    <a:p>
                      <a:pPr algn="ctr"/>
                      <a:r>
                        <a:rPr lang="en-GB" b="1" dirty="0"/>
                        <a:t>&lt; 0.5</a:t>
                      </a:r>
                    </a:p>
                  </a:txBody>
                  <a:tcPr/>
                </a:tc>
                <a:tc>
                  <a:txBody>
                    <a:bodyPr/>
                    <a:lstStyle/>
                    <a:p>
                      <a:r>
                        <a:rPr lang="en-GB" b="1" dirty="0"/>
                        <a:t>Reduced predictability (wrong more than right)</a:t>
                      </a:r>
                    </a:p>
                  </a:txBody>
                  <a:tcPr/>
                </a:tc>
                <a:extLst>
                  <a:ext uri="{0D108BD9-81ED-4DB2-BD59-A6C34878D82A}">
                    <a16:rowId xmlns:a16="http://schemas.microsoft.com/office/drawing/2014/main" val="358774867"/>
                  </a:ext>
                </a:extLst>
              </a:tr>
              <a:tr h="370840">
                <a:tc>
                  <a:txBody>
                    <a:bodyPr/>
                    <a:lstStyle/>
                    <a:p>
                      <a:pPr algn="ctr"/>
                      <a:r>
                        <a:rPr lang="en-GB" b="1" dirty="0"/>
                        <a:t>=1</a:t>
                      </a:r>
                    </a:p>
                  </a:txBody>
                  <a:tcPr/>
                </a:tc>
                <a:tc>
                  <a:txBody>
                    <a:bodyPr/>
                    <a:lstStyle/>
                    <a:p>
                      <a:r>
                        <a:rPr lang="en-GB" b="1" dirty="0"/>
                        <a:t>Perfectly predictable</a:t>
                      </a:r>
                    </a:p>
                  </a:txBody>
                  <a:tcPr/>
                </a:tc>
                <a:extLst>
                  <a:ext uri="{0D108BD9-81ED-4DB2-BD59-A6C34878D82A}">
                    <a16:rowId xmlns:a16="http://schemas.microsoft.com/office/drawing/2014/main" val="2801698647"/>
                  </a:ext>
                </a:extLst>
              </a:tr>
            </a:tbl>
          </a:graphicData>
        </a:graphic>
      </p:graphicFrame>
      <p:sp>
        <p:nvSpPr>
          <p:cNvPr id="10" name="TextBox 9">
            <a:extLst>
              <a:ext uri="{FF2B5EF4-FFF2-40B4-BE49-F238E27FC236}">
                <a16:creationId xmlns:a16="http://schemas.microsoft.com/office/drawing/2014/main" id="{00E711FC-E583-8980-F7A3-2090692C7A6F}"/>
              </a:ext>
            </a:extLst>
          </p:cNvPr>
          <p:cNvSpPr txBox="1"/>
          <p:nvPr/>
        </p:nvSpPr>
        <p:spPr>
          <a:xfrm>
            <a:off x="2344804" y="3361875"/>
            <a:ext cx="7484840" cy="766172"/>
          </a:xfrm>
          <a:prstGeom prst="rect">
            <a:avLst/>
          </a:prstGeom>
          <a:noFill/>
        </p:spPr>
        <p:txBody>
          <a:bodyPr wrap="square">
            <a:spAutoFit/>
          </a:bodyPr>
          <a:lstStyle/>
          <a:p>
            <a:pPr>
              <a:lnSpc>
                <a:spcPct val="107000"/>
              </a:lnSpc>
              <a:spcAft>
                <a:spcPts val="800"/>
              </a:spcAft>
              <a:buNone/>
            </a:pPr>
            <a:r>
              <a:rPr lang="en-GB" b="1" kern="100" dirty="0">
                <a:ea typeface="Calibri" panose="020F0502020204030204" pitchFamily="34" charset="0"/>
                <a:cs typeface="Times New Roman" panose="02020603050405020304" pitchFamily="18" charset="0"/>
              </a:rPr>
              <a:t>In a two-arm trial…</a:t>
            </a:r>
          </a:p>
          <a:p>
            <a:pPr>
              <a:lnSpc>
                <a:spcPct val="107000"/>
              </a:lnSpc>
              <a:spcAft>
                <a:spcPts val="800"/>
              </a:spcAft>
              <a:buNone/>
            </a:pPr>
            <a:r>
              <a:rPr lang="en-GB" kern="100" dirty="0">
                <a:ea typeface="Calibri" panose="020F0502020204030204" pitchFamily="34" charset="0"/>
                <a:cs typeface="Times New Roman" panose="02020603050405020304" pitchFamily="18" charset="0"/>
              </a:rPr>
              <a:t> </a:t>
            </a:r>
          </a:p>
        </p:txBody>
      </p:sp>
      <p:sp>
        <p:nvSpPr>
          <p:cNvPr id="11" name="Footer Placeholder 1">
            <a:extLst>
              <a:ext uri="{FF2B5EF4-FFF2-40B4-BE49-F238E27FC236}">
                <a16:creationId xmlns:a16="http://schemas.microsoft.com/office/drawing/2014/main" id="{2D8E5518-87B5-76D3-FB17-85E610D9B1A0}"/>
              </a:ext>
            </a:extLst>
          </p:cNvPr>
          <p:cNvSpPr>
            <a:spLocks noGrp="1"/>
          </p:cNvSpPr>
          <p:nvPr>
            <p:ph type="ftr" sz="quarter" idx="11"/>
          </p:nvPr>
        </p:nvSpPr>
        <p:spPr>
          <a:xfrm>
            <a:off x="2344804" y="6356350"/>
            <a:ext cx="34692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Tree>
    <p:extLst>
      <p:ext uri="{BB962C8B-B14F-4D97-AF65-F5344CB8AC3E}">
        <p14:creationId xmlns:p14="http://schemas.microsoft.com/office/powerpoint/2010/main" val="205135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44A924-B054-7EEF-57C1-0F90BD4DB415}"/>
              </a:ext>
            </a:extLst>
          </p:cNvPr>
          <p:cNvSpPr>
            <a:spLocks noGrp="1"/>
          </p:cNvSpPr>
          <p:nvPr>
            <p:ph type="body" idx="1"/>
          </p:nvPr>
        </p:nvSpPr>
        <p:spPr>
          <a:xfrm>
            <a:off x="1341120" y="4160520"/>
            <a:ext cx="9509760" cy="2195828"/>
          </a:xfrm>
        </p:spPr>
        <p:txBody>
          <a:bodyPr>
            <a:normAutofit/>
          </a:bodyPr>
          <a:lstStyle/>
          <a:p>
            <a:r>
              <a:rPr lang="en-GB" sz="2000" dirty="0"/>
              <a:t>RAMPE functionality</a:t>
            </a:r>
          </a:p>
          <a:p>
            <a:r>
              <a:rPr lang="en-GB" sz="2000" dirty="0"/>
              <a:t>How can you use RAMPE?</a:t>
            </a:r>
          </a:p>
          <a:p>
            <a:endParaRPr lang="en-GB" dirty="0"/>
          </a:p>
        </p:txBody>
      </p:sp>
      <p:sp>
        <p:nvSpPr>
          <p:cNvPr id="7" name="Title 6">
            <a:extLst>
              <a:ext uri="{FF2B5EF4-FFF2-40B4-BE49-F238E27FC236}">
                <a16:creationId xmlns:a16="http://schemas.microsoft.com/office/drawing/2014/main" id="{5B4C9C77-F00B-A9CF-D796-E7435C1F6A52}"/>
              </a:ext>
            </a:extLst>
          </p:cNvPr>
          <p:cNvSpPr>
            <a:spLocks noGrp="1"/>
          </p:cNvSpPr>
          <p:nvPr>
            <p:ph type="title"/>
          </p:nvPr>
        </p:nvSpPr>
        <p:spPr/>
        <p:txBody>
          <a:bodyPr/>
          <a:lstStyle/>
          <a:p>
            <a:r>
              <a:rPr lang="en-GB" dirty="0"/>
              <a:t>A Demonstration</a:t>
            </a:r>
          </a:p>
        </p:txBody>
      </p:sp>
      <p:sp>
        <p:nvSpPr>
          <p:cNvPr id="2" name="Slide Number Placeholder 1">
            <a:extLst>
              <a:ext uri="{FF2B5EF4-FFF2-40B4-BE49-F238E27FC236}">
                <a16:creationId xmlns:a16="http://schemas.microsoft.com/office/drawing/2014/main" id="{6CF20897-5790-C8AC-1C20-C8FABCF9D061}"/>
              </a:ext>
            </a:extLst>
          </p:cNvPr>
          <p:cNvSpPr>
            <a:spLocks noGrp="1"/>
          </p:cNvSpPr>
          <p:nvPr>
            <p:ph type="sldNum" sz="quarter" idx="4294967295"/>
          </p:nvPr>
        </p:nvSpPr>
        <p:spPr>
          <a:xfrm>
            <a:off x="9285288" y="6356350"/>
            <a:ext cx="2906712" cy="365125"/>
          </a:xfrm>
        </p:spPr>
        <p:txBody>
          <a:bodyPr/>
          <a:lstStyle/>
          <a:p>
            <a:fld id="{CBBF530E-1875-46E6-901C-76683197A1B3}" type="slidenum">
              <a:rPr lang="en-GB" smtClean="0"/>
              <a:pPr/>
              <a:t>22</a:t>
            </a:fld>
            <a:endParaRPr lang="en-GB"/>
          </a:p>
        </p:txBody>
      </p:sp>
      <p:sp>
        <p:nvSpPr>
          <p:cNvPr id="5" name="Date Placeholder 4">
            <a:extLst>
              <a:ext uri="{FF2B5EF4-FFF2-40B4-BE49-F238E27FC236}">
                <a16:creationId xmlns:a16="http://schemas.microsoft.com/office/drawing/2014/main" id="{CFE71D76-419D-DF8F-BD5D-09DC4D36A592}"/>
              </a:ext>
            </a:extLst>
          </p:cNvPr>
          <p:cNvSpPr>
            <a:spLocks noGrp="1"/>
          </p:cNvSpPr>
          <p:nvPr>
            <p:ph type="dt" sz="half" idx="4294967295"/>
          </p:nvPr>
        </p:nvSpPr>
        <p:spPr>
          <a:xfrm>
            <a:off x="0" y="6356350"/>
            <a:ext cx="1612900" cy="365125"/>
          </a:xfrm>
        </p:spPr>
        <p:txBody>
          <a:bodyPr/>
          <a:lstStyle/>
          <a:p>
            <a:fld id="{EB6B105C-76FB-6446-8508-90DC52B2563F}" type="datetime4">
              <a:rPr lang="en-GB" smtClean="0"/>
              <a:t>14 October 2025</a:t>
            </a:fld>
            <a:endParaRPr lang="en-GB"/>
          </a:p>
        </p:txBody>
      </p:sp>
      <p:sp>
        <p:nvSpPr>
          <p:cNvPr id="9" name="Footer Placeholder 2">
            <a:extLst>
              <a:ext uri="{FF2B5EF4-FFF2-40B4-BE49-F238E27FC236}">
                <a16:creationId xmlns:a16="http://schemas.microsoft.com/office/drawing/2014/main" id="{6A7E6E03-2C38-A8D2-8F1C-6EF82869DD94}"/>
              </a:ext>
            </a:extLst>
          </p:cNvPr>
          <p:cNvSpPr txBox="1">
            <a:spLocks/>
          </p:cNvSpPr>
          <p:nvPr/>
        </p:nvSpPr>
        <p:spPr>
          <a:xfrm>
            <a:off x="434566" y="6356349"/>
            <a:ext cx="34686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Cydney Bruce,  NCTU</a:t>
            </a:r>
          </a:p>
        </p:txBody>
      </p:sp>
    </p:spTree>
    <p:extLst>
      <p:ext uri="{BB962C8B-B14F-4D97-AF65-F5344CB8AC3E}">
        <p14:creationId xmlns:p14="http://schemas.microsoft.com/office/powerpoint/2010/main" val="428628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E50C1-239D-9205-A5EE-D50DFC0BE0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A40997-1A2B-F5C3-D5E9-BA0ABCA3FE6C}"/>
              </a:ext>
            </a:extLst>
          </p:cNvPr>
          <p:cNvSpPr>
            <a:spLocks noGrp="1"/>
          </p:cNvSpPr>
          <p:nvPr>
            <p:ph type="sldNum" sz="quarter" idx="12"/>
          </p:nvPr>
        </p:nvSpPr>
        <p:spPr/>
        <p:txBody>
          <a:bodyPr/>
          <a:lstStyle/>
          <a:p>
            <a:fld id="{CBBF530E-1875-46E6-901C-76683197A1B3}" type="slidenum">
              <a:rPr lang="en-GB" smtClean="0"/>
              <a:pPr/>
              <a:t>23</a:t>
            </a:fld>
            <a:endParaRPr lang="en-GB"/>
          </a:p>
        </p:txBody>
      </p:sp>
      <p:sp>
        <p:nvSpPr>
          <p:cNvPr id="3" name="Footer Placeholder 2">
            <a:extLst>
              <a:ext uri="{FF2B5EF4-FFF2-40B4-BE49-F238E27FC236}">
                <a16:creationId xmlns:a16="http://schemas.microsoft.com/office/drawing/2014/main" id="{A8C0B2D8-50B5-DA8E-CB3C-E81DA236ABBB}"/>
              </a:ext>
            </a:extLst>
          </p:cNvPr>
          <p:cNvSpPr>
            <a:spLocks noGrp="1"/>
          </p:cNvSpPr>
          <p:nvPr>
            <p:ph type="ftr" sz="quarter" idx="11"/>
          </p:nvPr>
        </p:nvSpPr>
        <p:spPr/>
        <p:txBody>
          <a:bodyPr/>
          <a:lstStyle/>
          <a:p>
            <a:r>
              <a:rPr lang="en-GB"/>
              <a:t>Cydney Bruce, NCTU</a:t>
            </a:r>
          </a:p>
        </p:txBody>
      </p:sp>
      <p:sp>
        <p:nvSpPr>
          <p:cNvPr id="4" name="Text Placeholder 3">
            <a:extLst>
              <a:ext uri="{FF2B5EF4-FFF2-40B4-BE49-F238E27FC236}">
                <a16:creationId xmlns:a16="http://schemas.microsoft.com/office/drawing/2014/main" id="{C14D67F7-9E0D-3235-4CF6-B1EEF625411F}"/>
              </a:ext>
            </a:extLst>
          </p:cNvPr>
          <p:cNvSpPr>
            <a:spLocks noGrp="1"/>
          </p:cNvSpPr>
          <p:nvPr>
            <p:ph type="body" sz="quarter" idx="18"/>
          </p:nvPr>
        </p:nvSpPr>
        <p:spPr/>
        <p:txBody>
          <a:bodyPr/>
          <a:lstStyle/>
          <a:p>
            <a:endParaRPr lang="en-GB"/>
          </a:p>
        </p:txBody>
      </p:sp>
      <p:sp>
        <p:nvSpPr>
          <p:cNvPr id="5" name="Date Placeholder 4">
            <a:extLst>
              <a:ext uri="{FF2B5EF4-FFF2-40B4-BE49-F238E27FC236}">
                <a16:creationId xmlns:a16="http://schemas.microsoft.com/office/drawing/2014/main" id="{91542075-697F-9F2E-A18B-98193ECC324F}"/>
              </a:ext>
            </a:extLst>
          </p:cNvPr>
          <p:cNvSpPr>
            <a:spLocks noGrp="1"/>
          </p:cNvSpPr>
          <p:nvPr>
            <p:ph type="dt" sz="half" idx="10"/>
          </p:nvPr>
        </p:nvSpPr>
        <p:spPr/>
        <p:txBody>
          <a:bodyPr/>
          <a:lstStyle/>
          <a:p>
            <a:fld id="{45568B5D-98A7-6F45-A1F7-A7F44559C76A}" type="datetime4">
              <a:rPr lang="en-GB" smtClean="0"/>
              <a:t>14 October 2025</a:t>
            </a:fld>
            <a:endParaRPr lang="en-GB"/>
          </a:p>
        </p:txBody>
      </p:sp>
      <p:sp>
        <p:nvSpPr>
          <p:cNvPr id="6" name="Content Placeholder 5">
            <a:extLst>
              <a:ext uri="{FF2B5EF4-FFF2-40B4-BE49-F238E27FC236}">
                <a16:creationId xmlns:a16="http://schemas.microsoft.com/office/drawing/2014/main" id="{9D247ECC-C084-1448-2B9E-57B7949B6249}"/>
              </a:ext>
            </a:extLst>
          </p:cNvPr>
          <p:cNvSpPr>
            <a:spLocks noGrp="1"/>
          </p:cNvSpPr>
          <p:nvPr>
            <p:ph sz="quarter" idx="13"/>
          </p:nvPr>
        </p:nvSpPr>
        <p:spPr/>
        <p:txBody>
          <a:bodyPr/>
          <a:lstStyle/>
          <a:p>
            <a:r>
              <a:rPr lang="en-GB" b="0" i="0" dirty="0">
                <a:solidFill>
                  <a:srgbClr val="333333"/>
                </a:solidFill>
                <a:effectLst/>
                <a:latin typeface="-apple-system"/>
              </a:rPr>
              <a:t>This package will soon be available </a:t>
            </a:r>
            <a:r>
              <a:rPr lang="en-GB" dirty="0">
                <a:solidFill>
                  <a:srgbClr val="333333"/>
                </a:solidFill>
                <a:latin typeface="-apple-system"/>
              </a:rPr>
              <a:t>on the  NCTU website: </a:t>
            </a:r>
          </a:p>
          <a:p>
            <a:pPr marL="0" indent="0">
              <a:buNone/>
            </a:pPr>
            <a:r>
              <a:rPr lang="en-GB" dirty="0">
                <a:solidFill>
                  <a:srgbClr val="333333"/>
                </a:solidFill>
                <a:latin typeface="-apple-system"/>
                <a:hlinkClick r:id="rId3"/>
              </a:rPr>
              <a:t>https://www.nctu.ac.uk/our-research/methodology/current-studies/rampe.aspx</a:t>
            </a:r>
            <a:endParaRPr lang="en-GB" dirty="0">
              <a:solidFill>
                <a:srgbClr val="333333"/>
              </a:solidFill>
              <a:latin typeface="-apple-system"/>
            </a:endParaRPr>
          </a:p>
          <a:p>
            <a:endParaRPr lang="en-GB" dirty="0">
              <a:solidFill>
                <a:srgbClr val="333333"/>
              </a:solidFill>
              <a:latin typeface="-apple-system"/>
            </a:endParaRPr>
          </a:p>
          <a:p>
            <a:r>
              <a:rPr lang="en-GB" dirty="0">
                <a:solidFill>
                  <a:srgbClr val="333333"/>
                </a:solidFill>
                <a:latin typeface="-apple-system"/>
              </a:rPr>
              <a:t>For any thoughts/feedback, please contact:</a:t>
            </a:r>
          </a:p>
          <a:p>
            <a:pPr marL="0" indent="0">
              <a:buNone/>
            </a:pPr>
            <a:r>
              <a:rPr lang="en-GB" dirty="0">
                <a:solidFill>
                  <a:srgbClr val="333333"/>
                </a:solidFill>
                <a:latin typeface="-apple-system"/>
              </a:rPr>
              <a:t> Cydney.Bruce1@nottingham.ac.uk</a:t>
            </a:r>
          </a:p>
          <a:p>
            <a:pPr marL="0" indent="0">
              <a:lnSpc>
                <a:spcPct val="100000"/>
              </a:lnSpc>
              <a:spcAft>
                <a:spcPts val="800"/>
              </a:spcAft>
              <a:buNone/>
            </a:pPr>
            <a:endParaRPr lang="en-GB" sz="2400" dirty="0">
              <a:solidFill>
                <a:srgbClr val="333333"/>
              </a:solidFill>
              <a:latin typeface="-apple-system"/>
            </a:endParaRPr>
          </a:p>
        </p:txBody>
      </p:sp>
      <p:sp>
        <p:nvSpPr>
          <p:cNvPr id="7" name="Title 6">
            <a:extLst>
              <a:ext uri="{FF2B5EF4-FFF2-40B4-BE49-F238E27FC236}">
                <a16:creationId xmlns:a16="http://schemas.microsoft.com/office/drawing/2014/main" id="{08374F56-0D79-6F3F-1B9B-39476918FFFF}"/>
              </a:ext>
            </a:extLst>
          </p:cNvPr>
          <p:cNvSpPr>
            <a:spLocks noGrp="1"/>
          </p:cNvSpPr>
          <p:nvPr>
            <p:ph type="title"/>
          </p:nvPr>
        </p:nvSpPr>
        <p:spPr/>
        <p:txBody>
          <a:bodyPr/>
          <a:lstStyle/>
          <a:p>
            <a:r>
              <a:rPr lang="en-GB" dirty="0"/>
              <a:t>Further resources for RAMPE</a:t>
            </a:r>
          </a:p>
        </p:txBody>
      </p:sp>
    </p:spTree>
    <p:extLst>
      <p:ext uri="{BB962C8B-B14F-4D97-AF65-F5344CB8AC3E}">
        <p14:creationId xmlns:p14="http://schemas.microsoft.com/office/powerpoint/2010/main" val="132872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A70E8C-6974-414A-920F-8FE97595BC8D}"/>
              </a:ext>
            </a:extLst>
          </p:cNvPr>
          <p:cNvSpPr>
            <a:spLocks noGrp="1"/>
          </p:cNvSpPr>
          <p:nvPr>
            <p:ph type="ctrTitle"/>
          </p:nvPr>
        </p:nvSpPr>
        <p:spPr/>
        <p:txBody>
          <a:bodyPr/>
          <a:lstStyle/>
          <a:p>
            <a:r>
              <a:rPr lang="en-US" dirty="0"/>
              <a:t>Thank you for listening </a:t>
            </a:r>
          </a:p>
        </p:txBody>
      </p:sp>
    </p:spTree>
    <p:extLst>
      <p:ext uri="{BB962C8B-B14F-4D97-AF65-F5344CB8AC3E}">
        <p14:creationId xmlns:p14="http://schemas.microsoft.com/office/powerpoint/2010/main" val="137787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BBF530E-1875-46E6-901C-76683197A1B3}" type="slidenum">
              <a:rPr lang="en-GB" smtClean="0"/>
              <a:pPr/>
              <a:t>3</a:t>
            </a:fld>
            <a:endParaRPr lang="en-GB"/>
          </a:p>
        </p:txBody>
      </p:sp>
      <p:sp>
        <p:nvSpPr>
          <p:cNvPr id="6" name="Footer Placeholder 5"/>
          <p:cNvSpPr>
            <a:spLocks noGrp="1"/>
          </p:cNvSpPr>
          <p:nvPr>
            <p:ph type="ftr" sz="quarter" idx="11"/>
          </p:nvPr>
        </p:nvSpPr>
        <p:spPr/>
        <p:txBody>
          <a:bodyPr/>
          <a:lstStyle/>
          <a:p>
            <a:r>
              <a:rPr lang="en-GB"/>
              <a:t>Cydney Bruce, NCTU</a:t>
            </a:r>
          </a:p>
        </p:txBody>
      </p:sp>
      <p:sp>
        <p:nvSpPr>
          <p:cNvPr id="5" name="Date Placeholder 4"/>
          <p:cNvSpPr>
            <a:spLocks noGrp="1"/>
          </p:cNvSpPr>
          <p:nvPr>
            <p:ph type="dt" sz="half" idx="10"/>
          </p:nvPr>
        </p:nvSpPr>
        <p:spPr/>
        <p:txBody>
          <a:bodyPr/>
          <a:lstStyle/>
          <a:p>
            <a:fld id="{9F3A691F-953F-4EB3-890E-D371E6F38111}" type="datetime4">
              <a:rPr lang="en-GB" smtClean="0"/>
              <a:pPr/>
              <a:t>14 October 2025</a:t>
            </a:fld>
            <a:endParaRPr lang="en-GB"/>
          </a:p>
        </p:txBody>
      </p:sp>
      <p:sp>
        <p:nvSpPr>
          <p:cNvPr id="18" name="Text Placeholder 17">
            <a:extLst>
              <a:ext uri="{FF2B5EF4-FFF2-40B4-BE49-F238E27FC236}">
                <a16:creationId xmlns:a16="http://schemas.microsoft.com/office/drawing/2014/main" id="{5021AFF5-B902-6164-4A90-7F2C474B2C29}"/>
              </a:ext>
            </a:extLst>
          </p:cNvPr>
          <p:cNvSpPr>
            <a:spLocks noGrp="1"/>
          </p:cNvSpPr>
          <p:nvPr>
            <p:ph type="body" sz="quarter" idx="15"/>
          </p:nvPr>
        </p:nvSpPr>
        <p:spPr>
          <a:xfrm>
            <a:off x="939823" y="1641711"/>
            <a:ext cx="10730094" cy="4311414"/>
          </a:xfrm>
        </p:spPr>
        <p:txBody>
          <a:bodyPr/>
          <a:lstStyle/>
          <a:p>
            <a:pPr marL="514350" indent="-514350">
              <a:buFont typeface="+mj-lt"/>
              <a:buAutoNum type="arabicPeriod"/>
            </a:pPr>
            <a:r>
              <a:rPr lang="en-GB" sz="2800" dirty="0">
                <a:latin typeface="Calibri"/>
                <a:cs typeface="Calibri"/>
              </a:rPr>
              <a:t>Background </a:t>
            </a:r>
          </a:p>
          <a:p>
            <a:pPr marL="514350" indent="-514350">
              <a:buFont typeface="+mj-lt"/>
              <a:buAutoNum type="arabicPeriod"/>
            </a:pPr>
            <a:endParaRPr lang="en-GB" sz="2800" dirty="0">
              <a:latin typeface="Calibri"/>
              <a:cs typeface="Calibri"/>
            </a:endParaRPr>
          </a:p>
          <a:p>
            <a:pPr marL="514350" indent="-514350">
              <a:buFont typeface="+mj-lt"/>
              <a:buAutoNum type="arabicPeriod"/>
            </a:pPr>
            <a:r>
              <a:rPr lang="en-GB" sz="2800" dirty="0">
                <a:latin typeface="Calibri"/>
                <a:cs typeface="Calibri"/>
              </a:rPr>
              <a:t>The RAMPE Package</a:t>
            </a:r>
          </a:p>
          <a:p>
            <a:pPr marL="1200150" lvl="1" indent="-514350">
              <a:buFont typeface="+mj-lt"/>
              <a:buAutoNum type="alphaLcPeriod"/>
            </a:pPr>
            <a:r>
              <a:rPr lang="en-GB" sz="2400" dirty="0">
                <a:solidFill>
                  <a:schemeClr val="bg1"/>
                </a:solidFill>
                <a:latin typeface="Calibri"/>
                <a:cs typeface="Calibri"/>
              </a:rPr>
              <a:t>Description</a:t>
            </a:r>
          </a:p>
          <a:p>
            <a:pPr marL="1200150" lvl="1" indent="-514350">
              <a:buFont typeface="+mj-lt"/>
              <a:buAutoNum type="alphaLcPeriod"/>
            </a:pPr>
            <a:r>
              <a:rPr lang="en-GB" sz="2400" dirty="0">
                <a:solidFill>
                  <a:schemeClr val="bg1"/>
                </a:solidFill>
                <a:latin typeface="Calibri"/>
                <a:cs typeface="Calibri"/>
              </a:rPr>
              <a:t>Interpretation</a:t>
            </a:r>
          </a:p>
          <a:p>
            <a:pPr marL="1200150" lvl="1" indent="-514350">
              <a:buFont typeface="+mj-lt"/>
              <a:buAutoNum type="alphaLcPeriod"/>
            </a:pPr>
            <a:endParaRPr lang="en-GB" sz="2000" dirty="0">
              <a:latin typeface="Calibri"/>
              <a:cs typeface="Calibri"/>
            </a:endParaRPr>
          </a:p>
          <a:p>
            <a:pPr marL="514350" indent="-514350">
              <a:buFont typeface="+mj-lt"/>
              <a:buAutoNum type="arabicPeriod"/>
            </a:pPr>
            <a:r>
              <a:rPr lang="en-GB" sz="2800" dirty="0">
                <a:latin typeface="Calibri"/>
                <a:cs typeface="Calibri"/>
              </a:rPr>
              <a:t>Demonstration</a:t>
            </a:r>
          </a:p>
        </p:txBody>
      </p:sp>
      <p:sp>
        <p:nvSpPr>
          <p:cNvPr id="2" name="Title 1">
            <a:extLst>
              <a:ext uri="{FF2B5EF4-FFF2-40B4-BE49-F238E27FC236}">
                <a16:creationId xmlns:a16="http://schemas.microsoft.com/office/drawing/2014/main" id="{1DAB35D7-D82F-0D42-89EB-E6733DD94918}"/>
              </a:ext>
            </a:extLst>
          </p:cNvPr>
          <p:cNvSpPr>
            <a:spLocks noGrp="1"/>
          </p:cNvSpPr>
          <p:nvPr>
            <p:ph type="title"/>
          </p:nvPr>
        </p:nvSpPr>
        <p:spPr/>
        <p:txBody>
          <a:bodyPr/>
          <a:lstStyle/>
          <a:p>
            <a:r>
              <a:rPr lang="en-GB" dirty="0"/>
              <a:t>Contents</a:t>
            </a:r>
            <a:endParaRPr lang="en-US" dirty="0"/>
          </a:p>
        </p:txBody>
      </p:sp>
    </p:spTree>
    <p:extLst>
      <p:ext uri="{BB962C8B-B14F-4D97-AF65-F5344CB8AC3E}">
        <p14:creationId xmlns:p14="http://schemas.microsoft.com/office/powerpoint/2010/main" val="18732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E44A924-B054-7EEF-57C1-0F90BD4DB415}"/>
              </a:ext>
            </a:extLst>
          </p:cNvPr>
          <p:cNvSpPr>
            <a:spLocks noGrp="1"/>
          </p:cNvSpPr>
          <p:nvPr>
            <p:ph type="body" idx="1"/>
          </p:nvPr>
        </p:nvSpPr>
        <p:spPr>
          <a:xfrm>
            <a:off x="1341120" y="4160520"/>
            <a:ext cx="9509760" cy="1461682"/>
          </a:xfrm>
        </p:spPr>
        <p:txBody>
          <a:bodyPr>
            <a:normAutofit/>
          </a:bodyPr>
          <a:lstStyle/>
          <a:p>
            <a:r>
              <a:rPr lang="en-GB" sz="2000" dirty="0"/>
              <a:t>Randomisation in RCTs</a:t>
            </a:r>
          </a:p>
          <a:p>
            <a:r>
              <a:rPr lang="en-GB" sz="2000" dirty="0"/>
              <a:t>Balance vs Predictability</a:t>
            </a:r>
          </a:p>
          <a:p>
            <a:r>
              <a:rPr lang="en-GB" sz="2000" dirty="0"/>
              <a:t>A few common randomisation methods</a:t>
            </a:r>
          </a:p>
        </p:txBody>
      </p:sp>
      <p:sp>
        <p:nvSpPr>
          <p:cNvPr id="7" name="Title 6">
            <a:extLst>
              <a:ext uri="{FF2B5EF4-FFF2-40B4-BE49-F238E27FC236}">
                <a16:creationId xmlns:a16="http://schemas.microsoft.com/office/drawing/2014/main" id="{5B4C9C77-F00B-A9CF-D796-E7435C1F6A52}"/>
              </a:ext>
            </a:extLst>
          </p:cNvPr>
          <p:cNvSpPr>
            <a:spLocks noGrp="1"/>
          </p:cNvSpPr>
          <p:nvPr>
            <p:ph type="title"/>
          </p:nvPr>
        </p:nvSpPr>
        <p:spPr/>
        <p:txBody>
          <a:bodyPr/>
          <a:lstStyle/>
          <a:p>
            <a:r>
              <a:rPr lang="en-GB" dirty="0"/>
              <a:t>Background</a:t>
            </a:r>
          </a:p>
        </p:txBody>
      </p:sp>
      <p:sp>
        <p:nvSpPr>
          <p:cNvPr id="2" name="Slide Number Placeholder 1">
            <a:extLst>
              <a:ext uri="{FF2B5EF4-FFF2-40B4-BE49-F238E27FC236}">
                <a16:creationId xmlns:a16="http://schemas.microsoft.com/office/drawing/2014/main" id="{6CF20897-5790-C8AC-1C20-C8FABCF9D061}"/>
              </a:ext>
            </a:extLst>
          </p:cNvPr>
          <p:cNvSpPr>
            <a:spLocks noGrp="1"/>
          </p:cNvSpPr>
          <p:nvPr>
            <p:ph type="sldNum" sz="quarter" idx="4294967295"/>
          </p:nvPr>
        </p:nvSpPr>
        <p:spPr>
          <a:xfrm>
            <a:off x="9285288" y="6356350"/>
            <a:ext cx="2906712" cy="365125"/>
          </a:xfrm>
        </p:spPr>
        <p:txBody>
          <a:bodyPr/>
          <a:lstStyle/>
          <a:p>
            <a:fld id="{CBBF530E-1875-46E6-901C-76683197A1B3}" type="slidenum">
              <a:rPr lang="en-GB" smtClean="0"/>
              <a:pPr/>
              <a:t>4</a:t>
            </a:fld>
            <a:endParaRPr lang="en-GB"/>
          </a:p>
        </p:txBody>
      </p:sp>
      <p:sp>
        <p:nvSpPr>
          <p:cNvPr id="3" name="Footer Placeholder 2">
            <a:extLst>
              <a:ext uri="{FF2B5EF4-FFF2-40B4-BE49-F238E27FC236}">
                <a16:creationId xmlns:a16="http://schemas.microsoft.com/office/drawing/2014/main" id="{24D519DF-C84D-685D-B091-CE385DF1234B}"/>
              </a:ext>
            </a:extLst>
          </p:cNvPr>
          <p:cNvSpPr>
            <a:spLocks noGrp="1"/>
          </p:cNvSpPr>
          <p:nvPr>
            <p:ph type="ftr" sz="quarter" idx="4294967295"/>
          </p:nvPr>
        </p:nvSpPr>
        <p:spPr>
          <a:xfrm>
            <a:off x="353085" y="6356349"/>
            <a:ext cx="3468688" cy="365125"/>
          </a:xfrm>
        </p:spPr>
        <p:txBody>
          <a:bodyPr/>
          <a:lstStyle/>
          <a:p>
            <a:r>
              <a:rPr lang="en-GB"/>
              <a:t>Cydney Bruce,  NCTU</a:t>
            </a:r>
          </a:p>
        </p:txBody>
      </p:sp>
      <p:sp>
        <p:nvSpPr>
          <p:cNvPr id="5" name="Date Placeholder 4">
            <a:extLst>
              <a:ext uri="{FF2B5EF4-FFF2-40B4-BE49-F238E27FC236}">
                <a16:creationId xmlns:a16="http://schemas.microsoft.com/office/drawing/2014/main" id="{CFE71D76-419D-DF8F-BD5D-09DC4D36A592}"/>
              </a:ext>
            </a:extLst>
          </p:cNvPr>
          <p:cNvSpPr>
            <a:spLocks noGrp="1"/>
          </p:cNvSpPr>
          <p:nvPr>
            <p:ph type="dt" sz="half" idx="4294967295"/>
          </p:nvPr>
        </p:nvSpPr>
        <p:spPr>
          <a:xfrm>
            <a:off x="0" y="6356350"/>
            <a:ext cx="1612900" cy="365125"/>
          </a:xfrm>
        </p:spPr>
        <p:txBody>
          <a:bodyPr/>
          <a:lstStyle/>
          <a:p>
            <a:fld id="{EB6B105C-76FB-6446-8508-90DC52B2563F}" type="datetime4">
              <a:rPr lang="en-GB" smtClean="0"/>
              <a:t>14 October 2025</a:t>
            </a:fld>
            <a:endParaRPr lang="en-GB"/>
          </a:p>
        </p:txBody>
      </p:sp>
    </p:spTree>
    <p:extLst>
      <p:ext uri="{BB962C8B-B14F-4D97-AF65-F5344CB8AC3E}">
        <p14:creationId xmlns:p14="http://schemas.microsoft.com/office/powerpoint/2010/main" val="110887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EBE7-59B1-7612-CB81-39963105AF6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2B59A10-BCC0-572F-CAC2-09FB791E3D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FFCF304-68BB-1C52-FCC3-AF7196D8AAC5}"/>
              </a:ext>
            </a:extLst>
          </p:cNvPr>
          <p:cNvSpPr>
            <a:spLocks noGrp="1"/>
          </p:cNvSpPr>
          <p:nvPr>
            <p:ph type="title"/>
          </p:nvPr>
        </p:nvSpPr>
        <p:spPr/>
        <p:txBody>
          <a:bodyPr/>
          <a:lstStyle/>
          <a:p>
            <a:r>
              <a:rPr lang="en-GB" dirty="0"/>
              <a:t>Randomisation in RCTs</a:t>
            </a:r>
            <a:endParaRPr lang="en-US" dirty="0"/>
          </a:p>
        </p:txBody>
      </p:sp>
      <p:sp>
        <p:nvSpPr>
          <p:cNvPr id="5" name="Date Placeholder 4">
            <a:extLst>
              <a:ext uri="{FF2B5EF4-FFF2-40B4-BE49-F238E27FC236}">
                <a16:creationId xmlns:a16="http://schemas.microsoft.com/office/drawing/2014/main" id="{B3983B78-6FAE-EFA9-166D-3F413423D2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A691F-953F-4EB3-890E-D371E6F38111}"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9D8A3E8F-627A-7A14-6E0F-FC2C55D42A3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8" name="Text Placeholder 7">
            <a:extLst>
              <a:ext uri="{FF2B5EF4-FFF2-40B4-BE49-F238E27FC236}">
                <a16:creationId xmlns:a16="http://schemas.microsoft.com/office/drawing/2014/main" id="{6EDE417C-A2C6-545A-91E4-AF4DDBAD3580}"/>
              </a:ext>
            </a:extLst>
          </p:cNvPr>
          <p:cNvSpPr>
            <a:spLocks noGrp="1"/>
          </p:cNvSpPr>
          <p:nvPr>
            <p:ph type="body" sz="quarter" idx="18"/>
          </p:nvPr>
        </p:nvSpPr>
        <p:spPr/>
        <p:txBody>
          <a:bodyPr/>
          <a:lstStyle/>
          <a:p>
            <a:endParaRPr lang="en-US"/>
          </a:p>
        </p:txBody>
      </p:sp>
      <p:sp>
        <p:nvSpPr>
          <p:cNvPr id="12" name="Content Placeholder 11">
            <a:extLst>
              <a:ext uri="{FF2B5EF4-FFF2-40B4-BE49-F238E27FC236}">
                <a16:creationId xmlns:a16="http://schemas.microsoft.com/office/drawing/2014/main" id="{98D9CB68-3729-1E2A-6353-2866CC60D873}"/>
              </a:ext>
            </a:extLst>
          </p:cNvPr>
          <p:cNvSpPr>
            <a:spLocks noGrp="1"/>
          </p:cNvSpPr>
          <p:nvPr>
            <p:ph sz="quarter" idx="13"/>
          </p:nvPr>
        </p:nvSpPr>
        <p:spPr/>
        <p:txBody>
          <a:bodyPr/>
          <a:lstStyle/>
          <a:p>
            <a:pPr marL="0" indent="0" algn="ctr">
              <a:buNone/>
            </a:pPr>
            <a:r>
              <a:rPr lang="en-GB" b="1" dirty="0"/>
              <a:t>Aim : </a:t>
            </a:r>
            <a:r>
              <a:rPr lang="en-GB" b="1" dirty="0">
                <a:solidFill>
                  <a:prstClr val="black"/>
                </a:solidFill>
                <a:ea typeface="Calibri" panose="020F0502020204030204" pitchFamily="34" charset="0"/>
              </a:rPr>
              <a:t>To develop evidence-based guidance to aid researchers in choosing the best randomisation method for their specific trial design.</a:t>
            </a:r>
          </a:p>
          <a:p>
            <a:endParaRPr lang="en-GB" dirty="0">
              <a:solidFill>
                <a:prstClr val="black"/>
              </a:solidFill>
              <a:latin typeface="Calibri" panose="020F0502020204030204" pitchFamily="34" charset="0"/>
            </a:endParaRPr>
          </a:p>
          <a:p>
            <a:r>
              <a:rPr lang="en-GB" dirty="0"/>
              <a:t>The RAMPE package was developed to aid in the creation of this evidence, allowing us to evaluate the performance of difference randomisation methods based on two important concepts:</a:t>
            </a:r>
          </a:p>
          <a:p>
            <a:pPr lvl="1"/>
            <a:r>
              <a:rPr lang="en-GB" dirty="0"/>
              <a:t>Imbalance</a:t>
            </a:r>
          </a:p>
          <a:p>
            <a:pPr lvl="1"/>
            <a:r>
              <a:rPr lang="en-GB" dirty="0"/>
              <a:t>Predictability</a:t>
            </a:r>
          </a:p>
        </p:txBody>
      </p:sp>
      <p:sp>
        <p:nvSpPr>
          <p:cNvPr id="13" name="Text Placeholder 5">
            <a:extLst>
              <a:ext uri="{FF2B5EF4-FFF2-40B4-BE49-F238E27FC236}">
                <a16:creationId xmlns:a16="http://schemas.microsoft.com/office/drawing/2014/main" id="{8F4711C7-6897-A00D-A284-414FB8567464}"/>
              </a:ext>
            </a:extLst>
          </p:cNvPr>
          <p:cNvSpPr>
            <a:spLocks noGrp="1"/>
          </p:cNvSpPr>
          <p:nvPr>
            <p:ph type="body" sz="quarter" idx="15"/>
          </p:nvPr>
        </p:nvSpPr>
        <p:spPr>
          <a:xfrm>
            <a:off x="479376" y="1484533"/>
            <a:ext cx="11257698" cy="627765"/>
          </a:xfrm>
        </p:spPr>
        <p:txBody>
          <a:bodyPr/>
          <a:lstStyle/>
          <a:p>
            <a:r>
              <a:rPr lang="en-GB" dirty="0"/>
              <a:t>Part of my PhD</a:t>
            </a:r>
          </a:p>
        </p:txBody>
      </p:sp>
    </p:spTree>
    <p:extLst>
      <p:ext uri="{BB962C8B-B14F-4D97-AF65-F5344CB8AC3E}">
        <p14:creationId xmlns:p14="http://schemas.microsoft.com/office/powerpoint/2010/main" val="393205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06A93-E972-6E6E-6655-3B0D81F63FA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EAA6761-217E-7B44-8ACB-F6FD46102EB1}"/>
              </a:ext>
            </a:extLst>
          </p:cNvPr>
          <p:cNvSpPr>
            <a:spLocks noGrp="1"/>
          </p:cNvSpPr>
          <p:nvPr>
            <p:ph type="sldNum" sz="quarter" idx="12"/>
          </p:nvPr>
        </p:nvSpPr>
        <p:spPr/>
        <p:txBody>
          <a:bodyPr/>
          <a:lstStyle/>
          <a:p>
            <a:fld id="{CBBF530E-1875-46E6-901C-76683197A1B3}" type="slidenum">
              <a:rPr lang="en-GB" smtClean="0"/>
              <a:pPr/>
              <a:t>6</a:t>
            </a:fld>
            <a:endParaRPr lang="en-GB"/>
          </a:p>
        </p:txBody>
      </p:sp>
      <p:sp>
        <p:nvSpPr>
          <p:cNvPr id="2" name="Footer Placeholder 1">
            <a:extLst>
              <a:ext uri="{FF2B5EF4-FFF2-40B4-BE49-F238E27FC236}">
                <a16:creationId xmlns:a16="http://schemas.microsoft.com/office/drawing/2014/main" id="{DB1C536D-9486-45E9-C203-F9C8FD59DEF0}"/>
              </a:ext>
            </a:extLst>
          </p:cNvPr>
          <p:cNvSpPr>
            <a:spLocks noGrp="1"/>
          </p:cNvSpPr>
          <p:nvPr>
            <p:ph type="ftr" sz="quarter" idx="11"/>
          </p:nvPr>
        </p:nvSpPr>
        <p:spPr/>
        <p:txBody>
          <a:bodyPr/>
          <a:lstStyle/>
          <a:p>
            <a:r>
              <a:rPr lang="en-GB"/>
              <a:t>Cydney Bruce, NCTU</a:t>
            </a:r>
          </a:p>
        </p:txBody>
      </p:sp>
      <p:sp>
        <p:nvSpPr>
          <p:cNvPr id="12" name="Text Placeholder 11">
            <a:extLst>
              <a:ext uri="{FF2B5EF4-FFF2-40B4-BE49-F238E27FC236}">
                <a16:creationId xmlns:a16="http://schemas.microsoft.com/office/drawing/2014/main" id="{9AE840B2-224B-598D-850E-62E34747FFFD}"/>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C63A4581-E25C-7CD2-D9B8-A63CAC0807AA}"/>
              </a:ext>
            </a:extLst>
          </p:cNvPr>
          <p:cNvSpPr>
            <a:spLocks noGrp="1"/>
          </p:cNvSpPr>
          <p:nvPr>
            <p:ph type="dt" sz="half" idx="10"/>
          </p:nvPr>
        </p:nvSpPr>
        <p:spPr/>
        <p:txBody>
          <a:bodyPr/>
          <a:lstStyle/>
          <a:p>
            <a:fld id="{7600F7DE-C861-5B4A-8F6E-B41E688AA230}" type="datetime4">
              <a:rPr lang="en-GB" smtClean="0"/>
              <a:t>14 October 2025</a:t>
            </a:fld>
            <a:endParaRPr lang="en-GB"/>
          </a:p>
        </p:txBody>
      </p:sp>
      <p:sp>
        <p:nvSpPr>
          <p:cNvPr id="11" name="Title 10">
            <a:extLst>
              <a:ext uri="{FF2B5EF4-FFF2-40B4-BE49-F238E27FC236}">
                <a16:creationId xmlns:a16="http://schemas.microsoft.com/office/drawing/2014/main" id="{8EF19482-BAA1-E2A8-F627-14F582B20239}"/>
              </a:ext>
            </a:extLst>
          </p:cNvPr>
          <p:cNvSpPr>
            <a:spLocks noGrp="1"/>
          </p:cNvSpPr>
          <p:nvPr>
            <p:ph type="title"/>
          </p:nvPr>
        </p:nvSpPr>
        <p:spPr/>
        <p:txBody>
          <a:bodyPr/>
          <a:lstStyle/>
          <a:p>
            <a:r>
              <a:rPr lang="en-GB" dirty="0"/>
              <a:t>Imbalance</a:t>
            </a:r>
          </a:p>
        </p:txBody>
      </p:sp>
      <p:sp>
        <p:nvSpPr>
          <p:cNvPr id="26" name="Content Placeholder 2">
            <a:extLst>
              <a:ext uri="{FF2B5EF4-FFF2-40B4-BE49-F238E27FC236}">
                <a16:creationId xmlns:a16="http://schemas.microsoft.com/office/drawing/2014/main" id="{8CDF78C8-3A69-3033-FDBE-B720EACCB971}"/>
              </a:ext>
            </a:extLst>
          </p:cNvPr>
          <p:cNvSpPr txBox="1">
            <a:spLocks/>
          </p:cNvSpPr>
          <p:nvPr/>
        </p:nvSpPr>
        <p:spPr>
          <a:xfrm>
            <a:off x="2160584" y="1166896"/>
            <a:ext cx="7870831" cy="516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Concerned with making sure that groups are similar</a:t>
            </a:r>
          </a:p>
        </p:txBody>
      </p:sp>
      <p:sp>
        <p:nvSpPr>
          <p:cNvPr id="27" name="Content Placeholder 2">
            <a:extLst>
              <a:ext uri="{FF2B5EF4-FFF2-40B4-BE49-F238E27FC236}">
                <a16:creationId xmlns:a16="http://schemas.microsoft.com/office/drawing/2014/main" id="{EC474D91-B846-D6CD-2E73-1291E3945CC5}"/>
              </a:ext>
            </a:extLst>
          </p:cNvPr>
          <p:cNvSpPr txBox="1">
            <a:spLocks/>
          </p:cNvSpPr>
          <p:nvPr/>
        </p:nvSpPr>
        <p:spPr>
          <a:xfrm>
            <a:off x="555885" y="1541787"/>
            <a:ext cx="10078673" cy="1568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sng" strike="noStrike" kern="1200" cap="none" spc="0" normalizeH="0" baseline="0" noProof="0" dirty="0">
                <a:ln>
                  <a:noFill/>
                </a:ln>
                <a:solidFill>
                  <a:prstClr val="black"/>
                </a:solidFill>
                <a:effectLst/>
                <a:uLnTx/>
                <a:uFillTx/>
                <a:latin typeface="Calibri" panose="020F0502020204030204"/>
                <a:ea typeface="+mn-ea"/>
                <a:cs typeface="+mn-cs"/>
              </a:rPr>
              <a:t>Issue</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groups are imbalanced this may cause analysis issues, or there is a chance that the observed treatment </a:t>
            </a:r>
            <a:r>
              <a:rPr lang="en-GB" sz="2000" dirty="0">
                <a:solidFill>
                  <a:prstClr val="black"/>
                </a:solidFill>
                <a:latin typeface="Calibri" panose="020F0502020204030204"/>
              </a:rPr>
              <a:t>e</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ffect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may be influenced by differences between participant characteristics rather than the intervention.</a:t>
            </a:r>
          </a:p>
        </p:txBody>
      </p:sp>
      <p:sp>
        <p:nvSpPr>
          <p:cNvPr id="29" name="Rectangle 28">
            <a:extLst>
              <a:ext uri="{FF2B5EF4-FFF2-40B4-BE49-F238E27FC236}">
                <a16:creationId xmlns:a16="http://schemas.microsoft.com/office/drawing/2014/main" id="{48C58EEF-2D09-FA5D-705A-5BF093639552}"/>
              </a:ext>
            </a:extLst>
          </p:cNvPr>
          <p:cNvSpPr/>
          <p:nvPr/>
        </p:nvSpPr>
        <p:spPr>
          <a:xfrm>
            <a:off x="438119" y="2861427"/>
            <a:ext cx="4899170" cy="3387780"/>
          </a:xfrm>
          <a:prstGeom prst="rect">
            <a:avLst/>
          </a:prstGeom>
          <a:solidFill>
            <a:schemeClr val="bg1"/>
          </a:solid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C961F5C-B4BB-5CE6-8361-A0F568B15769}"/>
              </a:ext>
            </a:extLst>
          </p:cNvPr>
          <p:cNvSpPr txBox="1"/>
          <p:nvPr/>
        </p:nvSpPr>
        <p:spPr>
          <a:xfrm>
            <a:off x="1791727" y="2896386"/>
            <a:ext cx="2260985" cy="369332"/>
          </a:xfrm>
          <a:prstGeom prst="rect">
            <a:avLst/>
          </a:prstGeom>
          <a:noFill/>
        </p:spPr>
        <p:txBody>
          <a:bodyPr wrap="square" rtlCol="0">
            <a:spAutoFit/>
          </a:bodyPr>
          <a:lstStyle/>
          <a:p>
            <a:r>
              <a:rPr lang="en-GB" dirty="0">
                <a:solidFill>
                  <a:prstClr val="black"/>
                </a:solidFill>
                <a:latin typeface="Calibri" panose="020F0502020204030204"/>
              </a:rPr>
              <a:t>Group Size Imbalance</a:t>
            </a:r>
          </a:p>
        </p:txBody>
      </p:sp>
      <p:sp>
        <p:nvSpPr>
          <p:cNvPr id="76" name="Rectangle 75">
            <a:extLst>
              <a:ext uri="{FF2B5EF4-FFF2-40B4-BE49-F238E27FC236}">
                <a16:creationId xmlns:a16="http://schemas.microsoft.com/office/drawing/2014/main" id="{7E257936-4A17-5992-1724-3D202BA93482}"/>
              </a:ext>
            </a:extLst>
          </p:cNvPr>
          <p:cNvSpPr/>
          <p:nvPr/>
        </p:nvSpPr>
        <p:spPr>
          <a:xfrm>
            <a:off x="6837904" y="2878274"/>
            <a:ext cx="4899170" cy="3387780"/>
          </a:xfrm>
          <a:prstGeom prst="rect">
            <a:avLst/>
          </a:prstGeom>
          <a:solidFill>
            <a:schemeClr val="bg1"/>
          </a:solid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94D5F235-0775-B9FA-9204-699B3CA539FF}"/>
              </a:ext>
            </a:extLst>
          </p:cNvPr>
          <p:cNvSpPr txBox="1"/>
          <p:nvPr/>
        </p:nvSpPr>
        <p:spPr>
          <a:xfrm>
            <a:off x="8041633" y="2939692"/>
            <a:ext cx="2758580" cy="369332"/>
          </a:xfrm>
          <a:prstGeom prst="rect">
            <a:avLst/>
          </a:prstGeom>
          <a:noFill/>
        </p:spPr>
        <p:txBody>
          <a:bodyPr wrap="square" rtlCol="0">
            <a:spAutoFit/>
          </a:bodyPr>
          <a:lstStyle/>
          <a:p>
            <a:r>
              <a:rPr lang="en-GB">
                <a:solidFill>
                  <a:prstClr val="black"/>
                </a:solidFill>
                <a:latin typeface="Calibri" panose="020F0502020204030204"/>
              </a:rPr>
              <a:t>Characteristic Imbalance</a:t>
            </a:r>
          </a:p>
        </p:txBody>
      </p:sp>
      <p:pic>
        <p:nvPicPr>
          <p:cNvPr id="3" name="Picture 2">
            <a:extLst>
              <a:ext uri="{FF2B5EF4-FFF2-40B4-BE49-F238E27FC236}">
                <a16:creationId xmlns:a16="http://schemas.microsoft.com/office/drawing/2014/main" id="{E740CFDE-AD58-415C-0605-A38E3D118603}"/>
              </a:ext>
            </a:extLst>
          </p:cNvPr>
          <p:cNvPicPr>
            <a:picLocks noChangeAspect="1"/>
          </p:cNvPicPr>
          <p:nvPr/>
        </p:nvPicPr>
        <p:blipFill>
          <a:blip r:embed="rId3"/>
          <a:stretch>
            <a:fillRect/>
          </a:stretch>
        </p:blipFill>
        <p:spPr>
          <a:xfrm>
            <a:off x="3142265" y="3304340"/>
            <a:ext cx="476250" cy="809625"/>
          </a:xfrm>
          <a:prstGeom prst="rect">
            <a:avLst/>
          </a:prstGeom>
        </p:spPr>
      </p:pic>
      <p:pic>
        <p:nvPicPr>
          <p:cNvPr id="5" name="Picture 4">
            <a:extLst>
              <a:ext uri="{FF2B5EF4-FFF2-40B4-BE49-F238E27FC236}">
                <a16:creationId xmlns:a16="http://schemas.microsoft.com/office/drawing/2014/main" id="{BA0CA1C0-9B9B-3FE0-C157-AD73E12273F9}"/>
              </a:ext>
            </a:extLst>
          </p:cNvPr>
          <p:cNvPicPr>
            <a:picLocks noChangeAspect="1"/>
          </p:cNvPicPr>
          <p:nvPr/>
        </p:nvPicPr>
        <p:blipFill>
          <a:blip r:embed="rId3"/>
          <a:stretch>
            <a:fillRect/>
          </a:stretch>
        </p:blipFill>
        <p:spPr>
          <a:xfrm>
            <a:off x="2667955" y="3304340"/>
            <a:ext cx="476250" cy="809625"/>
          </a:xfrm>
          <a:prstGeom prst="rect">
            <a:avLst/>
          </a:prstGeom>
        </p:spPr>
      </p:pic>
      <p:pic>
        <p:nvPicPr>
          <p:cNvPr id="6" name="Picture 5">
            <a:extLst>
              <a:ext uri="{FF2B5EF4-FFF2-40B4-BE49-F238E27FC236}">
                <a16:creationId xmlns:a16="http://schemas.microsoft.com/office/drawing/2014/main" id="{5145C599-B5BB-35E5-6865-49C729B67E30}"/>
              </a:ext>
            </a:extLst>
          </p:cNvPr>
          <p:cNvPicPr>
            <a:picLocks noChangeAspect="1"/>
          </p:cNvPicPr>
          <p:nvPr/>
        </p:nvPicPr>
        <p:blipFill>
          <a:blip r:embed="rId3"/>
          <a:stretch>
            <a:fillRect/>
          </a:stretch>
        </p:blipFill>
        <p:spPr>
          <a:xfrm>
            <a:off x="2212925" y="3300677"/>
            <a:ext cx="476250" cy="809625"/>
          </a:xfrm>
          <a:prstGeom prst="rect">
            <a:avLst/>
          </a:prstGeom>
        </p:spPr>
      </p:pic>
      <p:pic>
        <p:nvPicPr>
          <p:cNvPr id="8" name="Picture 7">
            <a:extLst>
              <a:ext uri="{FF2B5EF4-FFF2-40B4-BE49-F238E27FC236}">
                <a16:creationId xmlns:a16="http://schemas.microsoft.com/office/drawing/2014/main" id="{FA0DA917-458E-66DC-8138-5FDAE15AEB8D}"/>
              </a:ext>
            </a:extLst>
          </p:cNvPr>
          <p:cNvPicPr>
            <a:picLocks noChangeAspect="1"/>
          </p:cNvPicPr>
          <p:nvPr/>
        </p:nvPicPr>
        <p:blipFill>
          <a:blip r:embed="rId3"/>
          <a:stretch>
            <a:fillRect/>
          </a:stretch>
        </p:blipFill>
        <p:spPr>
          <a:xfrm>
            <a:off x="1712383" y="3294551"/>
            <a:ext cx="476250" cy="809625"/>
          </a:xfrm>
          <a:prstGeom prst="rect">
            <a:avLst/>
          </a:prstGeom>
        </p:spPr>
      </p:pic>
      <p:pic>
        <p:nvPicPr>
          <p:cNvPr id="9" name="Picture 8">
            <a:extLst>
              <a:ext uri="{FF2B5EF4-FFF2-40B4-BE49-F238E27FC236}">
                <a16:creationId xmlns:a16="http://schemas.microsoft.com/office/drawing/2014/main" id="{95B8953D-B519-1B9D-7B98-53700C339318}"/>
              </a:ext>
            </a:extLst>
          </p:cNvPr>
          <p:cNvPicPr>
            <a:picLocks noChangeAspect="1"/>
          </p:cNvPicPr>
          <p:nvPr/>
        </p:nvPicPr>
        <p:blipFill>
          <a:blip r:embed="rId3"/>
          <a:stretch>
            <a:fillRect/>
          </a:stretch>
        </p:blipFill>
        <p:spPr>
          <a:xfrm>
            <a:off x="3636401" y="3294551"/>
            <a:ext cx="476250" cy="809625"/>
          </a:xfrm>
          <a:prstGeom prst="rect">
            <a:avLst/>
          </a:prstGeom>
        </p:spPr>
      </p:pic>
      <p:pic>
        <p:nvPicPr>
          <p:cNvPr id="10" name="Picture 9">
            <a:extLst>
              <a:ext uri="{FF2B5EF4-FFF2-40B4-BE49-F238E27FC236}">
                <a16:creationId xmlns:a16="http://schemas.microsoft.com/office/drawing/2014/main" id="{EB569FDD-4AF0-A63C-DDCB-F4B187F58D07}"/>
              </a:ext>
            </a:extLst>
          </p:cNvPr>
          <p:cNvPicPr>
            <a:picLocks noChangeAspect="1"/>
          </p:cNvPicPr>
          <p:nvPr/>
        </p:nvPicPr>
        <p:blipFill>
          <a:blip r:embed="rId3"/>
          <a:stretch>
            <a:fillRect/>
          </a:stretch>
        </p:blipFill>
        <p:spPr>
          <a:xfrm>
            <a:off x="4277113" y="5032322"/>
            <a:ext cx="476250" cy="809625"/>
          </a:xfrm>
          <a:prstGeom prst="rect">
            <a:avLst/>
          </a:prstGeom>
        </p:spPr>
      </p:pic>
      <p:pic>
        <p:nvPicPr>
          <p:cNvPr id="13" name="Picture 12">
            <a:extLst>
              <a:ext uri="{FF2B5EF4-FFF2-40B4-BE49-F238E27FC236}">
                <a16:creationId xmlns:a16="http://schemas.microsoft.com/office/drawing/2014/main" id="{DF96E38B-5A00-54C2-0815-46572BF50251}"/>
              </a:ext>
            </a:extLst>
          </p:cNvPr>
          <p:cNvPicPr>
            <a:picLocks noChangeAspect="1"/>
          </p:cNvPicPr>
          <p:nvPr/>
        </p:nvPicPr>
        <p:blipFill>
          <a:blip r:embed="rId3"/>
          <a:stretch>
            <a:fillRect/>
          </a:stretch>
        </p:blipFill>
        <p:spPr>
          <a:xfrm>
            <a:off x="3853374" y="5049186"/>
            <a:ext cx="476250" cy="809625"/>
          </a:xfrm>
          <a:prstGeom prst="rect">
            <a:avLst/>
          </a:prstGeom>
        </p:spPr>
      </p:pic>
      <p:pic>
        <p:nvPicPr>
          <p:cNvPr id="14" name="Picture 13">
            <a:extLst>
              <a:ext uri="{FF2B5EF4-FFF2-40B4-BE49-F238E27FC236}">
                <a16:creationId xmlns:a16="http://schemas.microsoft.com/office/drawing/2014/main" id="{560940A0-A39E-F572-9BF2-491FDB6F8A95}"/>
              </a:ext>
            </a:extLst>
          </p:cNvPr>
          <p:cNvPicPr>
            <a:picLocks noChangeAspect="1"/>
          </p:cNvPicPr>
          <p:nvPr/>
        </p:nvPicPr>
        <p:blipFill>
          <a:blip r:embed="rId3"/>
          <a:stretch>
            <a:fillRect/>
          </a:stretch>
        </p:blipFill>
        <p:spPr>
          <a:xfrm>
            <a:off x="3380336" y="5018085"/>
            <a:ext cx="476250" cy="809625"/>
          </a:xfrm>
          <a:prstGeom prst="rect">
            <a:avLst/>
          </a:prstGeom>
        </p:spPr>
      </p:pic>
      <p:pic>
        <p:nvPicPr>
          <p:cNvPr id="15" name="Picture 14">
            <a:extLst>
              <a:ext uri="{FF2B5EF4-FFF2-40B4-BE49-F238E27FC236}">
                <a16:creationId xmlns:a16="http://schemas.microsoft.com/office/drawing/2014/main" id="{0F699B14-B545-9187-ACB3-F11424AF0A7B}"/>
              </a:ext>
            </a:extLst>
          </p:cNvPr>
          <p:cNvPicPr>
            <a:picLocks noChangeAspect="1"/>
          </p:cNvPicPr>
          <p:nvPr/>
        </p:nvPicPr>
        <p:blipFill>
          <a:blip r:embed="rId3"/>
          <a:stretch>
            <a:fillRect/>
          </a:stretch>
        </p:blipFill>
        <p:spPr>
          <a:xfrm>
            <a:off x="2910735" y="5012379"/>
            <a:ext cx="476250" cy="809625"/>
          </a:xfrm>
          <a:prstGeom prst="rect">
            <a:avLst/>
          </a:prstGeom>
        </p:spPr>
      </p:pic>
      <p:pic>
        <p:nvPicPr>
          <p:cNvPr id="16" name="Picture 15">
            <a:extLst>
              <a:ext uri="{FF2B5EF4-FFF2-40B4-BE49-F238E27FC236}">
                <a16:creationId xmlns:a16="http://schemas.microsoft.com/office/drawing/2014/main" id="{D53D5408-8DE2-F66D-7F29-EC673E233C49}"/>
              </a:ext>
            </a:extLst>
          </p:cNvPr>
          <p:cNvPicPr>
            <a:picLocks noChangeAspect="1"/>
          </p:cNvPicPr>
          <p:nvPr/>
        </p:nvPicPr>
        <p:blipFill>
          <a:blip r:embed="rId3"/>
          <a:stretch>
            <a:fillRect/>
          </a:stretch>
        </p:blipFill>
        <p:spPr>
          <a:xfrm>
            <a:off x="2504550" y="5022393"/>
            <a:ext cx="476250" cy="809625"/>
          </a:xfrm>
          <a:prstGeom prst="rect">
            <a:avLst/>
          </a:prstGeom>
        </p:spPr>
      </p:pic>
      <p:pic>
        <p:nvPicPr>
          <p:cNvPr id="17" name="Picture 16">
            <a:extLst>
              <a:ext uri="{FF2B5EF4-FFF2-40B4-BE49-F238E27FC236}">
                <a16:creationId xmlns:a16="http://schemas.microsoft.com/office/drawing/2014/main" id="{5F4DC23E-6A7C-3F15-D366-222B29032648}"/>
              </a:ext>
            </a:extLst>
          </p:cNvPr>
          <p:cNvPicPr>
            <a:picLocks noChangeAspect="1"/>
          </p:cNvPicPr>
          <p:nvPr/>
        </p:nvPicPr>
        <p:blipFill>
          <a:blip r:embed="rId3"/>
          <a:stretch>
            <a:fillRect/>
          </a:stretch>
        </p:blipFill>
        <p:spPr>
          <a:xfrm>
            <a:off x="2057507" y="5032322"/>
            <a:ext cx="476250" cy="809625"/>
          </a:xfrm>
          <a:prstGeom prst="rect">
            <a:avLst/>
          </a:prstGeom>
        </p:spPr>
      </p:pic>
      <p:pic>
        <p:nvPicPr>
          <p:cNvPr id="18" name="Picture 17">
            <a:extLst>
              <a:ext uri="{FF2B5EF4-FFF2-40B4-BE49-F238E27FC236}">
                <a16:creationId xmlns:a16="http://schemas.microsoft.com/office/drawing/2014/main" id="{7BC30A71-4C82-5F0B-25C8-FDC1FFA38D02}"/>
              </a:ext>
            </a:extLst>
          </p:cNvPr>
          <p:cNvPicPr>
            <a:picLocks noChangeAspect="1"/>
          </p:cNvPicPr>
          <p:nvPr/>
        </p:nvPicPr>
        <p:blipFill>
          <a:blip r:embed="rId3"/>
          <a:stretch>
            <a:fillRect/>
          </a:stretch>
        </p:blipFill>
        <p:spPr>
          <a:xfrm>
            <a:off x="1594275" y="5007651"/>
            <a:ext cx="476250" cy="809625"/>
          </a:xfrm>
          <a:prstGeom prst="rect">
            <a:avLst/>
          </a:prstGeom>
        </p:spPr>
      </p:pic>
      <p:pic>
        <p:nvPicPr>
          <p:cNvPr id="19" name="Picture 18">
            <a:extLst>
              <a:ext uri="{FF2B5EF4-FFF2-40B4-BE49-F238E27FC236}">
                <a16:creationId xmlns:a16="http://schemas.microsoft.com/office/drawing/2014/main" id="{64B3EFE7-5305-AB99-B795-A53F6583436D}"/>
              </a:ext>
            </a:extLst>
          </p:cNvPr>
          <p:cNvPicPr>
            <a:picLocks noChangeAspect="1"/>
          </p:cNvPicPr>
          <p:nvPr/>
        </p:nvPicPr>
        <p:blipFill>
          <a:blip r:embed="rId3"/>
          <a:stretch>
            <a:fillRect/>
          </a:stretch>
        </p:blipFill>
        <p:spPr>
          <a:xfrm>
            <a:off x="1129514" y="5016044"/>
            <a:ext cx="476250" cy="809625"/>
          </a:xfrm>
          <a:prstGeom prst="rect">
            <a:avLst/>
          </a:prstGeom>
        </p:spPr>
      </p:pic>
      <p:pic>
        <p:nvPicPr>
          <p:cNvPr id="20" name="Picture 19">
            <a:extLst>
              <a:ext uri="{FF2B5EF4-FFF2-40B4-BE49-F238E27FC236}">
                <a16:creationId xmlns:a16="http://schemas.microsoft.com/office/drawing/2014/main" id="{4380A338-F8BD-57A3-F3D1-38C517D23135}"/>
              </a:ext>
            </a:extLst>
          </p:cNvPr>
          <p:cNvPicPr>
            <a:picLocks noChangeAspect="1"/>
          </p:cNvPicPr>
          <p:nvPr/>
        </p:nvPicPr>
        <p:blipFill>
          <a:blip r:embed="rId3"/>
          <a:stretch>
            <a:fillRect/>
          </a:stretch>
        </p:blipFill>
        <p:spPr>
          <a:xfrm>
            <a:off x="681990" y="5016045"/>
            <a:ext cx="476250" cy="809625"/>
          </a:xfrm>
          <a:prstGeom prst="rect">
            <a:avLst/>
          </a:prstGeom>
        </p:spPr>
      </p:pic>
      <p:grpSp>
        <p:nvGrpSpPr>
          <p:cNvPr id="39" name="Group 38">
            <a:extLst>
              <a:ext uri="{FF2B5EF4-FFF2-40B4-BE49-F238E27FC236}">
                <a16:creationId xmlns:a16="http://schemas.microsoft.com/office/drawing/2014/main" id="{548AB766-E8F9-A370-ED76-4A36C0B87430}"/>
              </a:ext>
            </a:extLst>
          </p:cNvPr>
          <p:cNvGrpSpPr/>
          <p:nvPr/>
        </p:nvGrpSpPr>
        <p:grpSpPr>
          <a:xfrm>
            <a:off x="7580201" y="3399320"/>
            <a:ext cx="3330904" cy="868035"/>
            <a:chOff x="7271548" y="3285353"/>
            <a:chExt cx="3330904" cy="868035"/>
          </a:xfrm>
        </p:grpSpPr>
        <p:pic>
          <p:nvPicPr>
            <p:cNvPr id="21" name="Picture 20">
              <a:extLst>
                <a:ext uri="{FF2B5EF4-FFF2-40B4-BE49-F238E27FC236}">
                  <a16:creationId xmlns:a16="http://schemas.microsoft.com/office/drawing/2014/main" id="{B5E98469-A805-EEA1-9669-A7B238CF6C53}"/>
                </a:ext>
              </a:extLst>
            </p:cNvPr>
            <p:cNvPicPr>
              <a:picLocks noChangeAspect="1"/>
            </p:cNvPicPr>
            <p:nvPr/>
          </p:nvPicPr>
          <p:blipFill>
            <a:blip r:embed="rId3"/>
            <a:stretch>
              <a:fillRect/>
            </a:stretch>
          </p:blipFill>
          <p:spPr>
            <a:xfrm>
              <a:off x="7271548" y="3316725"/>
              <a:ext cx="476250" cy="809625"/>
            </a:xfrm>
            <a:prstGeom prst="rect">
              <a:avLst/>
            </a:prstGeom>
          </p:spPr>
        </p:pic>
        <p:pic>
          <p:nvPicPr>
            <p:cNvPr id="23" name="Picture 22">
              <a:extLst>
                <a:ext uri="{FF2B5EF4-FFF2-40B4-BE49-F238E27FC236}">
                  <a16:creationId xmlns:a16="http://schemas.microsoft.com/office/drawing/2014/main" id="{78B7A0CA-AFD2-0534-C79C-AD9651DC8BE7}"/>
                </a:ext>
              </a:extLst>
            </p:cNvPr>
            <p:cNvPicPr>
              <a:picLocks noChangeAspect="1"/>
            </p:cNvPicPr>
            <p:nvPr/>
          </p:nvPicPr>
          <p:blipFill>
            <a:blip r:embed="rId3"/>
            <a:stretch>
              <a:fillRect/>
            </a:stretch>
          </p:blipFill>
          <p:spPr>
            <a:xfrm>
              <a:off x="9563080" y="3324455"/>
              <a:ext cx="476250" cy="809625"/>
            </a:xfrm>
            <a:prstGeom prst="rect">
              <a:avLst/>
            </a:prstGeom>
          </p:spPr>
        </p:pic>
        <p:pic>
          <p:nvPicPr>
            <p:cNvPr id="24" name="Picture 23">
              <a:extLst>
                <a:ext uri="{FF2B5EF4-FFF2-40B4-BE49-F238E27FC236}">
                  <a16:creationId xmlns:a16="http://schemas.microsoft.com/office/drawing/2014/main" id="{052D2974-C2DE-72D5-6559-2CD4DC44F952}"/>
                </a:ext>
              </a:extLst>
            </p:cNvPr>
            <p:cNvPicPr>
              <a:picLocks noChangeAspect="1"/>
            </p:cNvPicPr>
            <p:nvPr/>
          </p:nvPicPr>
          <p:blipFill>
            <a:blip r:embed="rId3"/>
            <a:stretch>
              <a:fillRect/>
            </a:stretch>
          </p:blipFill>
          <p:spPr>
            <a:xfrm>
              <a:off x="9109334" y="3342503"/>
              <a:ext cx="476250" cy="809625"/>
            </a:xfrm>
            <a:prstGeom prst="rect">
              <a:avLst/>
            </a:prstGeom>
          </p:spPr>
        </p:pic>
        <p:pic>
          <p:nvPicPr>
            <p:cNvPr id="25" name="Picture 24">
              <a:extLst>
                <a:ext uri="{FF2B5EF4-FFF2-40B4-BE49-F238E27FC236}">
                  <a16:creationId xmlns:a16="http://schemas.microsoft.com/office/drawing/2014/main" id="{E7D74F58-9F71-454D-A17A-D7A4BD60B630}"/>
                </a:ext>
              </a:extLst>
            </p:cNvPr>
            <p:cNvPicPr>
              <a:picLocks noChangeAspect="1"/>
            </p:cNvPicPr>
            <p:nvPr/>
          </p:nvPicPr>
          <p:blipFill>
            <a:blip r:embed="rId3"/>
            <a:stretch>
              <a:fillRect/>
            </a:stretch>
          </p:blipFill>
          <p:spPr>
            <a:xfrm>
              <a:off x="8668787" y="3343763"/>
              <a:ext cx="476250" cy="809625"/>
            </a:xfrm>
            <a:prstGeom prst="rect">
              <a:avLst/>
            </a:prstGeom>
          </p:spPr>
        </p:pic>
        <p:pic>
          <p:nvPicPr>
            <p:cNvPr id="28" name="Picture 27">
              <a:extLst>
                <a:ext uri="{FF2B5EF4-FFF2-40B4-BE49-F238E27FC236}">
                  <a16:creationId xmlns:a16="http://schemas.microsoft.com/office/drawing/2014/main" id="{9920155A-3109-E92C-0869-D0D1BEED0907}"/>
                </a:ext>
              </a:extLst>
            </p:cNvPr>
            <p:cNvPicPr>
              <a:picLocks noChangeAspect="1"/>
            </p:cNvPicPr>
            <p:nvPr/>
          </p:nvPicPr>
          <p:blipFill>
            <a:blip r:embed="rId3"/>
            <a:stretch>
              <a:fillRect/>
            </a:stretch>
          </p:blipFill>
          <p:spPr>
            <a:xfrm>
              <a:off x="8200492" y="3342503"/>
              <a:ext cx="476250" cy="809625"/>
            </a:xfrm>
            <a:prstGeom prst="rect">
              <a:avLst/>
            </a:prstGeom>
          </p:spPr>
        </p:pic>
        <p:pic>
          <p:nvPicPr>
            <p:cNvPr id="31" name="Picture 30">
              <a:extLst>
                <a:ext uri="{FF2B5EF4-FFF2-40B4-BE49-F238E27FC236}">
                  <a16:creationId xmlns:a16="http://schemas.microsoft.com/office/drawing/2014/main" id="{DBAB807A-BEA2-D0E1-5067-F7F65180464D}"/>
                </a:ext>
              </a:extLst>
            </p:cNvPr>
            <p:cNvPicPr>
              <a:picLocks noChangeAspect="1"/>
            </p:cNvPicPr>
            <p:nvPr/>
          </p:nvPicPr>
          <p:blipFill>
            <a:blip r:embed="rId3"/>
            <a:stretch>
              <a:fillRect/>
            </a:stretch>
          </p:blipFill>
          <p:spPr>
            <a:xfrm>
              <a:off x="7747798" y="3324455"/>
              <a:ext cx="476250" cy="809625"/>
            </a:xfrm>
            <a:prstGeom prst="rect">
              <a:avLst/>
            </a:prstGeom>
          </p:spPr>
        </p:pic>
        <p:pic>
          <p:nvPicPr>
            <p:cNvPr id="32" name="Picture 31">
              <a:extLst>
                <a:ext uri="{FF2B5EF4-FFF2-40B4-BE49-F238E27FC236}">
                  <a16:creationId xmlns:a16="http://schemas.microsoft.com/office/drawing/2014/main" id="{739FED62-1B4E-5BB2-5C3B-C6C16A985BD3}"/>
                </a:ext>
              </a:extLst>
            </p:cNvPr>
            <p:cNvPicPr>
              <a:picLocks noChangeAspect="1"/>
            </p:cNvPicPr>
            <p:nvPr/>
          </p:nvPicPr>
          <p:blipFill>
            <a:blip r:embed="rId4"/>
            <a:stretch>
              <a:fillRect/>
            </a:stretch>
          </p:blipFill>
          <p:spPr>
            <a:xfrm>
              <a:off x="10030952" y="3285353"/>
              <a:ext cx="571500" cy="866775"/>
            </a:xfrm>
            <a:prstGeom prst="rect">
              <a:avLst/>
            </a:prstGeom>
          </p:spPr>
        </p:pic>
      </p:grpSp>
      <p:grpSp>
        <p:nvGrpSpPr>
          <p:cNvPr id="41" name="Group 40">
            <a:extLst>
              <a:ext uri="{FF2B5EF4-FFF2-40B4-BE49-F238E27FC236}">
                <a16:creationId xmlns:a16="http://schemas.microsoft.com/office/drawing/2014/main" id="{172FE47C-2741-8803-D6A4-894DC63EA093}"/>
              </a:ext>
            </a:extLst>
          </p:cNvPr>
          <p:cNvGrpSpPr/>
          <p:nvPr/>
        </p:nvGrpSpPr>
        <p:grpSpPr>
          <a:xfrm>
            <a:off x="7600646" y="4925589"/>
            <a:ext cx="3301548" cy="891687"/>
            <a:chOff x="7325256" y="4987467"/>
            <a:chExt cx="3301548" cy="891687"/>
          </a:xfrm>
        </p:grpSpPr>
        <p:pic>
          <p:nvPicPr>
            <p:cNvPr id="22" name="Picture 21">
              <a:extLst>
                <a:ext uri="{FF2B5EF4-FFF2-40B4-BE49-F238E27FC236}">
                  <a16:creationId xmlns:a16="http://schemas.microsoft.com/office/drawing/2014/main" id="{EB298F28-0F4F-F7A0-DCC8-5A5BC1A4CCC1}"/>
                </a:ext>
              </a:extLst>
            </p:cNvPr>
            <p:cNvPicPr>
              <a:picLocks noChangeAspect="1"/>
            </p:cNvPicPr>
            <p:nvPr/>
          </p:nvPicPr>
          <p:blipFill>
            <a:blip r:embed="rId3"/>
            <a:stretch>
              <a:fillRect/>
            </a:stretch>
          </p:blipFill>
          <p:spPr>
            <a:xfrm>
              <a:off x="7325256" y="5016044"/>
              <a:ext cx="476250" cy="809625"/>
            </a:xfrm>
            <a:prstGeom prst="rect">
              <a:avLst/>
            </a:prstGeom>
          </p:spPr>
        </p:pic>
        <p:pic>
          <p:nvPicPr>
            <p:cNvPr id="33" name="Picture 32">
              <a:extLst>
                <a:ext uri="{FF2B5EF4-FFF2-40B4-BE49-F238E27FC236}">
                  <a16:creationId xmlns:a16="http://schemas.microsoft.com/office/drawing/2014/main" id="{444D133C-CF83-0B45-DFE2-519D0D449666}"/>
                </a:ext>
              </a:extLst>
            </p:cNvPr>
            <p:cNvPicPr>
              <a:picLocks noChangeAspect="1"/>
            </p:cNvPicPr>
            <p:nvPr/>
          </p:nvPicPr>
          <p:blipFill>
            <a:blip r:embed="rId4"/>
            <a:stretch>
              <a:fillRect/>
            </a:stretch>
          </p:blipFill>
          <p:spPr>
            <a:xfrm>
              <a:off x="10055304" y="5012379"/>
              <a:ext cx="571500" cy="866775"/>
            </a:xfrm>
            <a:prstGeom prst="rect">
              <a:avLst/>
            </a:prstGeom>
          </p:spPr>
        </p:pic>
        <p:pic>
          <p:nvPicPr>
            <p:cNvPr id="34" name="Picture 33">
              <a:extLst>
                <a:ext uri="{FF2B5EF4-FFF2-40B4-BE49-F238E27FC236}">
                  <a16:creationId xmlns:a16="http://schemas.microsoft.com/office/drawing/2014/main" id="{DDC601C6-C672-C648-218E-A5D1F5A02F91}"/>
                </a:ext>
              </a:extLst>
            </p:cNvPr>
            <p:cNvPicPr>
              <a:picLocks noChangeAspect="1"/>
            </p:cNvPicPr>
            <p:nvPr/>
          </p:nvPicPr>
          <p:blipFill>
            <a:blip r:embed="rId4"/>
            <a:stretch>
              <a:fillRect/>
            </a:stretch>
          </p:blipFill>
          <p:spPr>
            <a:xfrm>
              <a:off x="9572498" y="5012379"/>
              <a:ext cx="571500" cy="866775"/>
            </a:xfrm>
            <a:prstGeom prst="rect">
              <a:avLst/>
            </a:prstGeom>
          </p:spPr>
        </p:pic>
        <p:pic>
          <p:nvPicPr>
            <p:cNvPr id="35" name="Picture 34">
              <a:extLst>
                <a:ext uri="{FF2B5EF4-FFF2-40B4-BE49-F238E27FC236}">
                  <a16:creationId xmlns:a16="http://schemas.microsoft.com/office/drawing/2014/main" id="{D60A7E1D-B1B4-0776-0C60-DBC2EF911A66}"/>
                </a:ext>
              </a:extLst>
            </p:cNvPr>
            <p:cNvPicPr>
              <a:picLocks noChangeAspect="1"/>
            </p:cNvPicPr>
            <p:nvPr/>
          </p:nvPicPr>
          <p:blipFill>
            <a:blip r:embed="rId4"/>
            <a:stretch>
              <a:fillRect/>
            </a:stretch>
          </p:blipFill>
          <p:spPr>
            <a:xfrm>
              <a:off x="9114085" y="5012379"/>
              <a:ext cx="571500" cy="866775"/>
            </a:xfrm>
            <a:prstGeom prst="rect">
              <a:avLst/>
            </a:prstGeom>
          </p:spPr>
        </p:pic>
        <p:pic>
          <p:nvPicPr>
            <p:cNvPr id="36" name="Picture 35">
              <a:extLst>
                <a:ext uri="{FF2B5EF4-FFF2-40B4-BE49-F238E27FC236}">
                  <a16:creationId xmlns:a16="http://schemas.microsoft.com/office/drawing/2014/main" id="{F9F8FF5A-CE86-DC80-12D2-237A963130FC}"/>
                </a:ext>
              </a:extLst>
            </p:cNvPr>
            <p:cNvPicPr>
              <a:picLocks noChangeAspect="1"/>
            </p:cNvPicPr>
            <p:nvPr/>
          </p:nvPicPr>
          <p:blipFill>
            <a:blip r:embed="rId4"/>
            <a:stretch>
              <a:fillRect/>
            </a:stretch>
          </p:blipFill>
          <p:spPr>
            <a:xfrm>
              <a:off x="8659572" y="5005551"/>
              <a:ext cx="571500" cy="866775"/>
            </a:xfrm>
            <a:prstGeom prst="rect">
              <a:avLst/>
            </a:prstGeom>
          </p:spPr>
        </p:pic>
        <p:pic>
          <p:nvPicPr>
            <p:cNvPr id="37" name="Picture 36">
              <a:extLst>
                <a:ext uri="{FF2B5EF4-FFF2-40B4-BE49-F238E27FC236}">
                  <a16:creationId xmlns:a16="http://schemas.microsoft.com/office/drawing/2014/main" id="{C5F09F0F-DA71-EC7E-6E8A-046AA399071E}"/>
                </a:ext>
              </a:extLst>
            </p:cNvPr>
            <p:cNvPicPr>
              <a:picLocks noChangeAspect="1"/>
            </p:cNvPicPr>
            <p:nvPr/>
          </p:nvPicPr>
          <p:blipFill>
            <a:blip r:embed="rId4"/>
            <a:stretch>
              <a:fillRect/>
            </a:stretch>
          </p:blipFill>
          <p:spPr>
            <a:xfrm>
              <a:off x="8172866" y="4987467"/>
              <a:ext cx="571500" cy="866775"/>
            </a:xfrm>
            <a:prstGeom prst="rect">
              <a:avLst/>
            </a:prstGeom>
          </p:spPr>
        </p:pic>
        <p:pic>
          <p:nvPicPr>
            <p:cNvPr id="38" name="Picture 37">
              <a:extLst>
                <a:ext uri="{FF2B5EF4-FFF2-40B4-BE49-F238E27FC236}">
                  <a16:creationId xmlns:a16="http://schemas.microsoft.com/office/drawing/2014/main" id="{003B8A1F-91DE-927A-8740-CC7513946CCB}"/>
                </a:ext>
              </a:extLst>
            </p:cNvPr>
            <p:cNvPicPr>
              <a:picLocks noChangeAspect="1"/>
            </p:cNvPicPr>
            <p:nvPr/>
          </p:nvPicPr>
          <p:blipFill>
            <a:blip r:embed="rId4"/>
            <a:stretch>
              <a:fillRect/>
            </a:stretch>
          </p:blipFill>
          <p:spPr>
            <a:xfrm>
              <a:off x="7709388" y="4987467"/>
              <a:ext cx="571500" cy="866775"/>
            </a:xfrm>
            <a:prstGeom prst="rect">
              <a:avLst/>
            </a:prstGeom>
          </p:spPr>
        </p:pic>
      </p:grpSp>
    </p:spTree>
    <p:extLst>
      <p:ext uri="{BB962C8B-B14F-4D97-AF65-F5344CB8AC3E}">
        <p14:creationId xmlns:p14="http://schemas.microsoft.com/office/powerpoint/2010/main" val="410061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0255A-530B-9E9F-1501-931C6D4A9F9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B629A8-67E3-41E6-AC02-3702D2879505}"/>
              </a:ext>
            </a:extLst>
          </p:cNvPr>
          <p:cNvSpPr>
            <a:spLocks noGrp="1"/>
          </p:cNvSpPr>
          <p:nvPr>
            <p:ph type="sldNum" sz="quarter" idx="12"/>
          </p:nvPr>
        </p:nvSpPr>
        <p:spPr/>
        <p:txBody>
          <a:bodyPr/>
          <a:lstStyle/>
          <a:p>
            <a:fld id="{CBBF530E-1875-46E6-901C-76683197A1B3}" type="slidenum">
              <a:rPr lang="en-GB" smtClean="0"/>
              <a:pPr/>
              <a:t>7</a:t>
            </a:fld>
            <a:endParaRPr lang="en-GB"/>
          </a:p>
        </p:txBody>
      </p:sp>
      <p:sp>
        <p:nvSpPr>
          <p:cNvPr id="2" name="Footer Placeholder 1">
            <a:extLst>
              <a:ext uri="{FF2B5EF4-FFF2-40B4-BE49-F238E27FC236}">
                <a16:creationId xmlns:a16="http://schemas.microsoft.com/office/drawing/2014/main" id="{A66E3DC0-A937-DADB-0E0C-1E555C231065}"/>
              </a:ext>
            </a:extLst>
          </p:cNvPr>
          <p:cNvSpPr>
            <a:spLocks noGrp="1"/>
          </p:cNvSpPr>
          <p:nvPr>
            <p:ph type="ftr" sz="quarter" idx="11"/>
          </p:nvPr>
        </p:nvSpPr>
        <p:spPr/>
        <p:txBody>
          <a:bodyPr/>
          <a:lstStyle/>
          <a:p>
            <a:r>
              <a:rPr lang="en-GB"/>
              <a:t>Cydney Bruce, NCTU</a:t>
            </a:r>
          </a:p>
        </p:txBody>
      </p:sp>
      <p:sp>
        <p:nvSpPr>
          <p:cNvPr id="12" name="Text Placeholder 11">
            <a:extLst>
              <a:ext uri="{FF2B5EF4-FFF2-40B4-BE49-F238E27FC236}">
                <a16:creationId xmlns:a16="http://schemas.microsoft.com/office/drawing/2014/main" id="{6B7338E0-42BC-E0D8-AB8D-5DCB7953B6CD}"/>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92654BC7-C0E7-95EF-891D-207ADBB54EE0}"/>
              </a:ext>
            </a:extLst>
          </p:cNvPr>
          <p:cNvSpPr>
            <a:spLocks noGrp="1"/>
          </p:cNvSpPr>
          <p:nvPr>
            <p:ph type="dt" sz="half" idx="10"/>
          </p:nvPr>
        </p:nvSpPr>
        <p:spPr/>
        <p:txBody>
          <a:bodyPr/>
          <a:lstStyle/>
          <a:p>
            <a:fld id="{7600F7DE-C861-5B4A-8F6E-B41E688AA230}" type="datetime4">
              <a:rPr lang="en-GB" smtClean="0"/>
              <a:t>14 October 2025</a:t>
            </a:fld>
            <a:endParaRPr lang="en-GB"/>
          </a:p>
        </p:txBody>
      </p:sp>
      <p:sp>
        <p:nvSpPr>
          <p:cNvPr id="11" name="Title 10">
            <a:extLst>
              <a:ext uri="{FF2B5EF4-FFF2-40B4-BE49-F238E27FC236}">
                <a16:creationId xmlns:a16="http://schemas.microsoft.com/office/drawing/2014/main" id="{4FF90937-A9F8-CDE1-13B0-690BA062C83F}"/>
              </a:ext>
            </a:extLst>
          </p:cNvPr>
          <p:cNvSpPr>
            <a:spLocks noGrp="1"/>
          </p:cNvSpPr>
          <p:nvPr>
            <p:ph type="title"/>
          </p:nvPr>
        </p:nvSpPr>
        <p:spPr/>
        <p:txBody>
          <a:bodyPr/>
          <a:lstStyle/>
          <a:p>
            <a:r>
              <a:rPr lang="en-GB" dirty="0"/>
              <a:t>Predictability</a:t>
            </a:r>
          </a:p>
        </p:txBody>
      </p:sp>
      <p:sp>
        <p:nvSpPr>
          <p:cNvPr id="3" name="Content Placeholder 2">
            <a:extLst>
              <a:ext uri="{FF2B5EF4-FFF2-40B4-BE49-F238E27FC236}">
                <a16:creationId xmlns:a16="http://schemas.microsoft.com/office/drawing/2014/main" id="{28654401-A320-C610-5796-89969E8798A7}"/>
              </a:ext>
            </a:extLst>
          </p:cNvPr>
          <p:cNvSpPr txBox="1">
            <a:spLocks/>
          </p:cNvSpPr>
          <p:nvPr/>
        </p:nvSpPr>
        <p:spPr>
          <a:xfrm>
            <a:off x="1158240" y="1144271"/>
            <a:ext cx="10578833" cy="1074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Given information about previous allocations how easily can a recruiter guess the next allocation?</a:t>
            </a:r>
          </a:p>
        </p:txBody>
      </p:sp>
      <p:sp>
        <p:nvSpPr>
          <p:cNvPr id="18" name="Content Placeholder 2">
            <a:extLst>
              <a:ext uri="{FF2B5EF4-FFF2-40B4-BE49-F238E27FC236}">
                <a16:creationId xmlns:a16="http://schemas.microsoft.com/office/drawing/2014/main" id="{A7EF160E-0D2A-907B-9C40-ECD9C0E7302A}"/>
              </a:ext>
            </a:extLst>
          </p:cNvPr>
          <p:cNvSpPr txBox="1">
            <a:spLocks/>
          </p:cNvSpPr>
          <p:nvPr/>
        </p:nvSpPr>
        <p:spPr>
          <a:xfrm>
            <a:off x="780449" y="2018996"/>
            <a:ext cx="7341066" cy="1568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solidFill>
                  <a:prstClr val="black"/>
                </a:solidFill>
                <a:latin typeface="Calibri" panose="020F0502020204030204"/>
              </a:rPr>
              <a:t>Issue</a:t>
            </a:r>
            <a:r>
              <a:rPr lang="en-GB" sz="2000" dirty="0">
                <a:solidFill>
                  <a:prstClr val="black"/>
                </a:solidFill>
                <a:latin typeface="Calibri" panose="020F0502020204030204"/>
              </a:rPr>
              <a:t> </a:t>
            </a:r>
          </a:p>
          <a:p>
            <a:pPr marL="0" indent="0">
              <a:buFont typeface="Arial" panose="020B0604020202020204" pitchFamily="34" charset="0"/>
              <a:buNone/>
            </a:pPr>
            <a:r>
              <a:rPr lang="en-GB" sz="2000" dirty="0">
                <a:solidFill>
                  <a:prstClr val="black"/>
                </a:solidFill>
                <a:latin typeface="Calibri" panose="020F0502020204030204"/>
              </a:rPr>
              <a:t>A predictable sequence could introduce bias if a researcher felt a participant would respond better to a specific treatment!</a:t>
            </a:r>
          </a:p>
        </p:txBody>
      </p:sp>
      <p:grpSp>
        <p:nvGrpSpPr>
          <p:cNvPr id="21" name="Group 20">
            <a:extLst>
              <a:ext uri="{FF2B5EF4-FFF2-40B4-BE49-F238E27FC236}">
                <a16:creationId xmlns:a16="http://schemas.microsoft.com/office/drawing/2014/main" id="{395064C0-722C-97E0-ECC4-7490437A9E62}"/>
              </a:ext>
            </a:extLst>
          </p:cNvPr>
          <p:cNvGrpSpPr/>
          <p:nvPr/>
        </p:nvGrpSpPr>
        <p:grpSpPr>
          <a:xfrm>
            <a:off x="2317050" y="3182039"/>
            <a:ext cx="3012347" cy="3012347"/>
            <a:chOff x="2667000" y="3845652"/>
            <a:chExt cx="3012347" cy="3012347"/>
          </a:xfrm>
        </p:grpSpPr>
        <p:pic>
          <p:nvPicPr>
            <p:cNvPr id="26" name="Picture 2" descr="Freehand drawn cartoon notepad Stock Vector Image by ©lineartestpilot  #96244616">
              <a:extLst>
                <a:ext uri="{FF2B5EF4-FFF2-40B4-BE49-F238E27FC236}">
                  <a16:creationId xmlns:a16="http://schemas.microsoft.com/office/drawing/2014/main" id="{29D6BB9F-95D4-81A5-AF11-FDBDF3E80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45652"/>
              <a:ext cx="3012347" cy="301234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361CB2A-7BA7-F822-7010-80FAC07921A6}"/>
                </a:ext>
              </a:extLst>
            </p:cNvPr>
            <p:cNvSpPr txBox="1"/>
            <p:nvPr/>
          </p:nvSpPr>
          <p:spPr>
            <a:xfrm>
              <a:off x="3212984" y="4542260"/>
              <a:ext cx="2097248" cy="584775"/>
            </a:xfrm>
            <a:prstGeom prst="rect">
              <a:avLst/>
            </a:prstGeom>
            <a:noFill/>
          </p:spPr>
          <p:txBody>
            <a:bodyPr wrap="square" rtlCol="0">
              <a:spAutoFit/>
            </a:bodyPr>
            <a:lstStyle/>
            <a:p>
              <a:r>
                <a:rPr lang="en-GB" sz="1600">
                  <a:solidFill>
                    <a:prstClr val="black"/>
                  </a:solidFill>
                  <a:latin typeface="Calibri" panose="020F0502020204030204"/>
                </a:rPr>
                <a:t>Previous allocations:</a:t>
              </a:r>
            </a:p>
            <a:p>
              <a:r>
                <a:rPr lang="en-GB" sz="1600">
                  <a:solidFill>
                    <a:prstClr val="black"/>
                  </a:solidFill>
                  <a:latin typeface="Calibri" panose="020F0502020204030204"/>
                </a:rPr>
                <a:t>A B A B A B A ?</a:t>
              </a:r>
            </a:p>
          </p:txBody>
        </p:sp>
      </p:grpSp>
      <p:pic>
        <p:nvPicPr>
          <p:cNvPr id="28" name="Picture 4" descr="2,007 Doctor Thinking Illustrations &amp;amp; Clip Art - iStock">
            <a:extLst>
              <a:ext uri="{FF2B5EF4-FFF2-40B4-BE49-F238E27FC236}">
                <a16:creationId xmlns:a16="http://schemas.microsoft.com/office/drawing/2014/main" id="{7424C726-8F9B-5824-F323-AE2A5DC86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847" y="3587737"/>
            <a:ext cx="2185987" cy="29146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Cartoon thought bubble Vector clip art - Free vector for free download | Thought  bubbles, Bubble drawing, Vector free">
            <a:extLst>
              <a:ext uri="{FF2B5EF4-FFF2-40B4-BE49-F238E27FC236}">
                <a16:creationId xmlns:a16="http://schemas.microsoft.com/office/drawing/2014/main" id="{CFAEA26B-A9E1-CBCF-F970-C0B5E666F1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19" t="17656" r="11272" b="17610"/>
          <a:stretch/>
        </p:blipFill>
        <p:spPr bwMode="auto">
          <a:xfrm>
            <a:off x="7834734" y="2695936"/>
            <a:ext cx="3391949" cy="280192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AEBDECA-766E-0FC6-F95D-66AAAEE691B7}"/>
              </a:ext>
            </a:extLst>
          </p:cNvPr>
          <p:cNvSpPr txBox="1"/>
          <p:nvPr/>
        </p:nvSpPr>
        <p:spPr>
          <a:xfrm>
            <a:off x="8303038" y="3358234"/>
            <a:ext cx="2495491" cy="1477328"/>
          </a:xfrm>
          <a:prstGeom prst="rect">
            <a:avLst/>
          </a:prstGeom>
          <a:noFill/>
        </p:spPr>
        <p:txBody>
          <a:bodyPr wrap="square" rtlCol="0">
            <a:spAutoFit/>
          </a:bodyPr>
          <a:lstStyle/>
          <a:p>
            <a:pPr algn="ctr"/>
            <a:r>
              <a:rPr lang="en-GB" dirty="0">
                <a:solidFill>
                  <a:prstClr val="black"/>
                </a:solidFill>
                <a:latin typeface="Calibri" panose="020F0502020204030204"/>
              </a:rPr>
              <a:t>I think this patient would benefit from treatment A, maybe I shouldn’t recruit </a:t>
            </a:r>
          </a:p>
          <a:p>
            <a:pPr algn="ctr"/>
            <a:r>
              <a:rPr lang="en-GB" dirty="0">
                <a:solidFill>
                  <a:prstClr val="black"/>
                </a:solidFill>
                <a:latin typeface="Calibri" panose="020F0502020204030204"/>
              </a:rPr>
              <a:t>them…</a:t>
            </a:r>
          </a:p>
        </p:txBody>
      </p:sp>
    </p:spTree>
    <p:extLst>
      <p:ext uri="{BB962C8B-B14F-4D97-AF65-F5344CB8AC3E}">
        <p14:creationId xmlns:p14="http://schemas.microsoft.com/office/powerpoint/2010/main" val="260836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8525D0-57CC-2C6E-BD2B-1C79E7615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E8B43D5B-764A-CB90-306F-4E6836FCD6B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rPr>
              <a:t>Cydney Bruce, NCTU</a:t>
            </a:r>
          </a:p>
        </p:txBody>
      </p:sp>
      <p:sp>
        <p:nvSpPr>
          <p:cNvPr id="12" name="Text Placeholder 11">
            <a:extLst>
              <a:ext uri="{FF2B5EF4-FFF2-40B4-BE49-F238E27FC236}">
                <a16:creationId xmlns:a16="http://schemas.microsoft.com/office/drawing/2014/main" id="{0391A1E2-1E4A-A064-F54A-A8FF22E4BF30}"/>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5A13B37F-7382-70D1-358D-6F1CCA735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1" name="Title 10">
            <a:extLst>
              <a:ext uri="{FF2B5EF4-FFF2-40B4-BE49-F238E27FC236}">
                <a16:creationId xmlns:a16="http://schemas.microsoft.com/office/drawing/2014/main" id="{4A52A5C6-97B3-0A2D-94ED-D0983D61C7EA}"/>
              </a:ext>
            </a:extLst>
          </p:cNvPr>
          <p:cNvSpPr>
            <a:spLocks noGrp="1"/>
          </p:cNvSpPr>
          <p:nvPr>
            <p:ph type="title"/>
          </p:nvPr>
        </p:nvSpPr>
        <p:spPr/>
        <p:txBody>
          <a:bodyPr/>
          <a:lstStyle/>
          <a:p>
            <a:r>
              <a:rPr lang="en-GB"/>
              <a:t>Randomisation</a:t>
            </a:r>
          </a:p>
        </p:txBody>
      </p:sp>
      <p:cxnSp>
        <p:nvCxnSpPr>
          <p:cNvPr id="14" name="Straight Connector 13">
            <a:extLst>
              <a:ext uri="{FF2B5EF4-FFF2-40B4-BE49-F238E27FC236}">
                <a16:creationId xmlns:a16="http://schemas.microsoft.com/office/drawing/2014/main" id="{AB8086E5-741E-79CD-0271-B6561453496F}"/>
              </a:ext>
            </a:extLst>
          </p:cNvPr>
          <p:cNvCxnSpPr/>
          <p:nvPr/>
        </p:nvCxnSpPr>
        <p:spPr>
          <a:xfrm>
            <a:off x="5949538" y="1029589"/>
            <a:ext cx="0" cy="5326761"/>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9C4FE39-BCDB-737A-11F1-DD9243953F6B}"/>
              </a:ext>
            </a:extLst>
          </p:cNvPr>
          <p:cNvSpPr txBox="1"/>
          <p:nvPr/>
        </p:nvSpPr>
        <p:spPr>
          <a:xfrm>
            <a:off x="2446317" y="1083029"/>
            <a:ext cx="1056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Simple</a:t>
            </a:r>
          </a:p>
        </p:txBody>
      </p:sp>
      <p:sp>
        <p:nvSpPr>
          <p:cNvPr id="21" name="TextBox 20">
            <a:extLst>
              <a:ext uri="{FF2B5EF4-FFF2-40B4-BE49-F238E27FC236}">
                <a16:creationId xmlns:a16="http://schemas.microsoft.com/office/drawing/2014/main" id="{CFAA84CD-2C21-3F71-FCFC-425EE4B911AE}"/>
              </a:ext>
            </a:extLst>
          </p:cNvPr>
          <p:cNvSpPr txBox="1"/>
          <p:nvPr/>
        </p:nvSpPr>
        <p:spPr>
          <a:xfrm>
            <a:off x="8730282" y="1083029"/>
            <a:ext cx="944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Block</a:t>
            </a:r>
          </a:p>
        </p:txBody>
      </p:sp>
      <p:graphicFrame>
        <p:nvGraphicFramePr>
          <p:cNvPr id="26" name="Table 26">
            <a:extLst>
              <a:ext uri="{FF2B5EF4-FFF2-40B4-BE49-F238E27FC236}">
                <a16:creationId xmlns:a16="http://schemas.microsoft.com/office/drawing/2014/main" id="{2ED5201D-4C55-8E71-F1F1-1BCE66486D18}"/>
              </a:ext>
            </a:extLst>
          </p:cNvPr>
          <p:cNvGraphicFramePr>
            <a:graphicFrameLocks noGrp="1"/>
          </p:cNvGraphicFramePr>
          <p:nvPr/>
        </p:nvGraphicFramePr>
        <p:xfrm>
          <a:off x="7757374" y="2075807"/>
          <a:ext cx="2171865" cy="2595880"/>
        </p:xfrm>
        <a:graphic>
          <a:graphicData uri="http://schemas.openxmlformats.org/drawingml/2006/table">
            <a:tbl>
              <a:tblPr firstRow="1" bandRow="1">
                <a:tableStyleId>{5C22544A-7EE6-4342-B048-85BDC9FD1C3A}</a:tableStyleId>
              </a:tblPr>
              <a:tblGrid>
                <a:gridCol w="1126836">
                  <a:extLst>
                    <a:ext uri="{9D8B030D-6E8A-4147-A177-3AD203B41FA5}">
                      <a16:colId xmlns:a16="http://schemas.microsoft.com/office/drawing/2014/main" val="3198896870"/>
                    </a:ext>
                  </a:extLst>
                </a:gridCol>
                <a:gridCol w="1045029">
                  <a:extLst>
                    <a:ext uri="{9D8B030D-6E8A-4147-A177-3AD203B41FA5}">
                      <a16:colId xmlns:a16="http://schemas.microsoft.com/office/drawing/2014/main" val="3815686022"/>
                    </a:ext>
                  </a:extLst>
                </a:gridCol>
              </a:tblGrid>
              <a:tr h="370840">
                <a:tc>
                  <a:txBody>
                    <a:bodyPr/>
                    <a:lstStyle/>
                    <a:p>
                      <a:r>
                        <a:rPr lang="en-GB"/>
                        <a:t>Dice roll</a:t>
                      </a:r>
                    </a:p>
                  </a:txBody>
                  <a:tcPr/>
                </a:tc>
                <a:tc>
                  <a:txBody>
                    <a:bodyPr/>
                    <a:lstStyle/>
                    <a:p>
                      <a:r>
                        <a:rPr lang="en-GB"/>
                        <a:t>Block</a:t>
                      </a:r>
                    </a:p>
                  </a:txBody>
                  <a:tcPr/>
                </a:tc>
                <a:extLst>
                  <a:ext uri="{0D108BD9-81ED-4DB2-BD59-A6C34878D82A}">
                    <a16:rowId xmlns:a16="http://schemas.microsoft.com/office/drawing/2014/main" val="3249739605"/>
                  </a:ext>
                </a:extLst>
              </a:tr>
              <a:tr h="370840">
                <a:tc>
                  <a:txBody>
                    <a:bodyPr/>
                    <a:lstStyle/>
                    <a:p>
                      <a:r>
                        <a:rPr lang="en-GB"/>
                        <a:t>1</a:t>
                      </a:r>
                    </a:p>
                  </a:txBody>
                  <a:tcPr/>
                </a:tc>
                <a:tc>
                  <a:txBody>
                    <a:bodyPr/>
                    <a:lstStyle/>
                    <a:p>
                      <a:r>
                        <a:rPr lang="en-GB"/>
                        <a:t>AABB</a:t>
                      </a:r>
                    </a:p>
                  </a:txBody>
                  <a:tcPr/>
                </a:tc>
                <a:extLst>
                  <a:ext uri="{0D108BD9-81ED-4DB2-BD59-A6C34878D82A}">
                    <a16:rowId xmlns:a16="http://schemas.microsoft.com/office/drawing/2014/main" val="3511308206"/>
                  </a:ext>
                </a:extLst>
              </a:tr>
              <a:tr h="370840">
                <a:tc>
                  <a:txBody>
                    <a:bodyPr/>
                    <a:lstStyle/>
                    <a:p>
                      <a:r>
                        <a:rPr lang="en-GB"/>
                        <a:t>2</a:t>
                      </a:r>
                    </a:p>
                  </a:txBody>
                  <a:tcPr/>
                </a:tc>
                <a:tc>
                  <a:txBody>
                    <a:bodyPr/>
                    <a:lstStyle/>
                    <a:p>
                      <a:r>
                        <a:rPr lang="en-GB"/>
                        <a:t>ABAB</a:t>
                      </a:r>
                    </a:p>
                  </a:txBody>
                  <a:tcPr/>
                </a:tc>
                <a:extLst>
                  <a:ext uri="{0D108BD9-81ED-4DB2-BD59-A6C34878D82A}">
                    <a16:rowId xmlns:a16="http://schemas.microsoft.com/office/drawing/2014/main" val="625227024"/>
                  </a:ext>
                </a:extLst>
              </a:tr>
              <a:tr h="370840">
                <a:tc>
                  <a:txBody>
                    <a:bodyPr/>
                    <a:lstStyle/>
                    <a:p>
                      <a:r>
                        <a:rPr lang="en-GB"/>
                        <a:t>3</a:t>
                      </a:r>
                    </a:p>
                  </a:txBody>
                  <a:tcPr/>
                </a:tc>
                <a:tc>
                  <a:txBody>
                    <a:bodyPr/>
                    <a:lstStyle/>
                    <a:p>
                      <a:r>
                        <a:rPr lang="en-GB"/>
                        <a:t>ABBA</a:t>
                      </a:r>
                    </a:p>
                  </a:txBody>
                  <a:tcPr/>
                </a:tc>
                <a:extLst>
                  <a:ext uri="{0D108BD9-81ED-4DB2-BD59-A6C34878D82A}">
                    <a16:rowId xmlns:a16="http://schemas.microsoft.com/office/drawing/2014/main" val="1197382699"/>
                  </a:ext>
                </a:extLst>
              </a:tr>
              <a:tr h="370840">
                <a:tc>
                  <a:txBody>
                    <a:bodyPr/>
                    <a:lstStyle/>
                    <a:p>
                      <a:r>
                        <a:rPr lang="en-GB"/>
                        <a:t>4</a:t>
                      </a:r>
                    </a:p>
                  </a:txBody>
                  <a:tcPr/>
                </a:tc>
                <a:tc>
                  <a:txBody>
                    <a:bodyPr/>
                    <a:lstStyle/>
                    <a:p>
                      <a:r>
                        <a:rPr lang="en-GB"/>
                        <a:t>BAAB</a:t>
                      </a:r>
                    </a:p>
                  </a:txBody>
                  <a:tcPr/>
                </a:tc>
                <a:extLst>
                  <a:ext uri="{0D108BD9-81ED-4DB2-BD59-A6C34878D82A}">
                    <a16:rowId xmlns:a16="http://schemas.microsoft.com/office/drawing/2014/main" val="4185073007"/>
                  </a:ext>
                </a:extLst>
              </a:tr>
              <a:tr h="370840">
                <a:tc>
                  <a:txBody>
                    <a:bodyPr/>
                    <a:lstStyle/>
                    <a:p>
                      <a:r>
                        <a:rPr lang="en-GB"/>
                        <a:t>5</a:t>
                      </a:r>
                    </a:p>
                  </a:txBody>
                  <a:tcPr/>
                </a:tc>
                <a:tc>
                  <a:txBody>
                    <a:bodyPr/>
                    <a:lstStyle/>
                    <a:p>
                      <a:r>
                        <a:rPr lang="en-GB"/>
                        <a:t>BABA</a:t>
                      </a:r>
                    </a:p>
                  </a:txBody>
                  <a:tcPr/>
                </a:tc>
                <a:extLst>
                  <a:ext uri="{0D108BD9-81ED-4DB2-BD59-A6C34878D82A}">
                    <a16:rowId xmlns:a16="http://schemas.microsoft.com/office/drawing/2014/main" val="1827179393"/>
                  </a:ext>
                </a:extLst>
              </a:tr>
              <a:tr h="370840">
                <a:tc>
                  <a:txBody>
                    <a:bodyPr/>
                    <a:lstStyle/>
                    <a:p>
                      <a:r>
                        <a:rPr lang="en-GB"/>
                        <a:t>6</a:t>
                      </a:r>
                    </a:p>
                  </a:txBody>
                  <a:tcPr/>
                </a:tc>
                <a:tc>
                  <a:txBody>
                    <a:bodyPr/>
                    <a:lstStyle/>
                    <a:p>
                      <a:r>
                        <a:rPr lang="en-GB"/>
                        <a:t>BBAA</a:t>
                      </a:r>
                    </a:p>
                  </a:txBody>
                  <a:tcPr/>
                </a:tc>
                <a:extLst>
                  <a:ext uri="{0D108BD9-81ED-4DB2-BD59-A6C34878D82A}">
                    <a16:rowId xmlns:a16="http://schemas.microsoft.com/office/drawing/2014/main" val="4107341841"/>
                  </a:ext>
                </a:extLst>
              </a:tr>
            </a:tbl>
          </a:graphicData>
        </a:graphic>
      </p:graphicFrame>
      <p:sp>
        <p:nvSpPr>
          <p:cNvPr id="27" name="TextBox 26">
            <a:extLst>
              <a:ext uri="{FF2B5EF4-FFF2-40B4-BE49-F238E27FC236}">
                <a16:creationId xmlns:a16="http://schemas.microsoft.com/office/drawing/2014/main" id="{D93E197B-A744-29EA-1461-A958E7D30B5B}"/>
              </a:ext>
            </a:extLst>
          </p:cNvPr>
          <p:cNvSpPr txBox="1"/>
          <p:nvPr/>
        </p:nvSpPr>
        <p:spPr>
          <a:xfrm>
            <a:off x="6578931" y="1579418"/>
            <a:ext cx="3227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Example for a block size of 4:</a:t>
            </a:r>
          </a:p>
        </p:txBody>
      </p:sp>
      <p:grpSp>
        <p:nvGrpSpPr>
          <p:cNvPr id="30" name="Group 29">
            <a:extLst>
              <a:ext uri="{FF2B5EF4-FFF2-40B4-BE49-F238E27FC236}">
                <a16:creationId xmlns:a16="http://schemas.microsoft.com/office/drawing/2014/main" id="{8EB1F456-8B31-EAC9-6C28-B430120C755D}"/>
              </a:ext>
            </a:extLst>
          </p:cNvPr>
          <p:cNvGrpSpPr/>
          <p:nvPr/>
        </p:nvGrpSpPr>
        <p:grpSpPr>
          <a:xfrm>
            <a:off x="7613816" y="5512193"/>
            <a:ext cx="3845872" cy="826344"/>
            <a:chOff x="7613816" y="5362487"/>
            <a:chExt cx="3872410" cy="826344"/>
          </a:xfrm>
        </p:grpSpPr>
        <p:sp>
          <p:nvSpPr>
            <p:cNvPr id="28" name="TextBox 27">
              <a:extLst>
                <a:ext uri="{FF2B5EF4-FFF2-40B4-BE49-F238E27FC236}">
                  <a16:creationId xmlns:a16="http://schemas.microsoft.com/office/drawing/2014/main" id="{934B6B91-485F-8B16-D946-DFD65FC77B25}"/>
                </a:ext>
              </a:extLst>
            </p:cNvPr>
            <p:cNvSpPr txBox="1"/>
            <p:nvPr/>
          </p:nvSpPr>
          <p:spPr>
            <a:xfrm>
              <a:off x="7757374" y="5362487"/>
              <a:ext cx="37288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2</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4</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3</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6</a:t>
              </a:r>
            </a:p>
          </p:txBody>
        </p:sp>
        <p:sp>
          <p:nvSpPr>
            <p:cNvPr id="29" name="TextBox 28">
              <a:extLst>
                <a:ext uri="{FF2B5EF4-FFF2-40B4-BE49-F238E27FC236}">
                  <a16:creationId xmlns:a16="http://schemas.microsoft.com/office/drawing/2014/main" id="{11FA8541-0A3E-6AE0-1948-FE289F48C62E}"/>
                </a:ext>
              </a:extLst>
            </p:cNvPr>
            <p:cNvSpPr txBox="1"/>
            <p:nvPr/>
          </p:nvSpPr>
          <p:spPr>
            <a:xfrm>
              <a:off x="7613816" y="5819499"/>
              <a:ext cx="3127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ABAB</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BAAB</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7030A0"/>
                  </a:solidFill>
                  <a:effectLst/>
                  <a:uLnTx/>
                  <a:uFillTx/>
                  <a:latin typeface="Arial" panose="020B0604020202020204"/>
                  <a:ea typeface="+mn-ea"/>
                  <a:cs typeface="+mn-cs"/>
                </a:rPr>
                <a:t>ABBA</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E52F6D"/>
                  </a:solidFill>
                  <a:effectLst/>
                  <a:uLnTx/>
                  <a:uFillTx/>
                  <a:latin typeface="Arial" panose="020B0604020202020204"/>
                  <a:ea typeface="+mn-ea"/>
                  <a:cs typeface="+mn-cs"/>
                </a:rPr>
                <a:t>BBAA</a:t>
              </a:r>
            </a:p>
          </p:txBody>
        </p:sp>
      </p:grpSp>
      <p:pic>
        <p:nvPicPr>
          <p:cNvPr id="1030" name="Picture 6" descr="3,800 Coin Flip Images, Stock Photos &amp; Vectors | Shutterstock">
            <a:extLst>
              <a:ext uri="{FF2B5EF4-FFF2-40B4-BE49-F238E27FC236}">
                <a16:creationId xmlns:a16="http://schemas.microsoft.com/office/drawing/2014/main" id="{24D6CC93-BC9E-923B-6317-9146C7ACA7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18"/>
          <a:stretch/>
        </p:blipFill>
        <p:spPr bwMode="auto">
          <a:xfrm>
            <a:off x="1341346" y="2075807"/>
            <a:ext cx="3190930" cy="323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9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8525D0-57CC-2C6E-BD2B-1C79E7615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F530E-1875-46E6-901C-76683197A1B3}"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E8B43D5B-764A-CB90-306F-4E6836FCD6B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Cydney Bruce, NCTU</a:t>
            </a:r>
          </a:p>
        </p:txBody>
      </p:sp>
      <p:sp>
        <p:nvSpPr>
          <p:cNvPr id="12" name="Text Placeholder 11">
            <a:extLst>
              <a:ext uri="{FF2B5EF4-FFF2-40B4-BE49-F238E27FC236}">
                <a16:creationId xmlns:a16="http://schemas.microsoft.com/office/drawing/2014/main" id="{0391A1E2-1E4A-A064-F54A-A8FF22E4BF30}"/>
              </a:ext>
            </a:extLst>
          </p:cNvPr>
          <p:cNvSpPr>
            <a:spLocks noGrp="1"/>
          </p:cNvSpPr>
          <p:nvPr>
            <p:ph type="body" sz="quarter" idx="18"/>
          </p:nvPr>
        </p:nvSpPr>
        <p:spPr/>
        <p:txBody>
          <a:bodyPr/>
          <a:lstStyle/>
          <a:p>
            <a:endParaRPr lang="en-GB"/>
          </a:p>
        </p:txBody>
      </p:sp>
      <p:sp>
        <p:nvSpPr>
          <p:cNvPr id="4" name="Date Placeholder 3">
            <a:extLst>
              <a:ext uri="{FF2B5EF4-FFF2-40B4-BE49-F238E27FC236}">
                <a16:creationId xmlns:a16="http://schemas.microsoft.com/office/drawing/2014/main" id="{5A13B37F-7382-70D1-358D-6F1CCA735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0F7DE-C861-5B4A-8F6E-B41E688AA230}" type="datetime4">
              <a:rPr kumimoji="0" lang="en-GB"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October 2025</a:t>
            </a:fld>
            <a:endParaRPr kumimoji="0" lang="en-GB"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11" name="Title 10">
            <a:extLst>
              <a:ext uri="{FF2B5EF4-FFF2-40B4-BE49-F238E27FC236}">
                <a16:creationId xmlns:a16="http://schemas.microsoft.com/office/drawing/2014/main" id="{4A52A5C6-97B3-0A2D-94ED-D0983D61C7EA}"/>
              </a:ext>
            </a:extLst>
          </p:cNvPr>
          <p:cNvSpPr>
            <a:spLocks noGrp="1"/>
          </p:cNvSpPr>
          <p:nvPr>
            <p:ph type="title"/>
          </p:nvPr>
        </p:nvSpPr>
        <p:spPr/>
        <p:txBody>
          <a:bodyPr/>
          <a:lstStyle/>
          <a:p>
            <a:r>
              <a:rPr lang="en-GB"/>
              <a:t>Randomisation</a:t>
            </a:r>
          </a:p>
        </p:txBody>
      </p:sp>
      <p:cxnSp>
        <p:nvCxnSpPr>
          <p:cNvPr id="14" name="Straight Connector 13">
            <a:extLst>
              <a:ext uri="{FF2B5EF4-FFF2-40B4-BE49-F238E27FC236}">
                <a16:creationId xmlns:a16="http://schemas.microsoft.com/office/drawing/2014/main" id="{AB8086E5-741E-79CD-0271-B6561453496F}"/>
              </a:ext>
            </a:extLst>
          </p:cNvPr>
          <p:cNvCxnSpPr/>
          <p:nvPr/>
        </p:nvCxnSpPr>
        <p:spPr>
          <a:xfrm>
            <a:off x="5949538" y="1029589"/>
            <a:ext cx="0" cy="5326761"/>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0D24F16-0E0B-B90E-971A-EEFC2EE6520A}"/>
              </a:ext>
            </a:extLst>
          </p:cNvPr>
          <p:cNvSpPr txBox="1"/>
          <p:nvPr/>
        </p:nvSpPr>
        <p:spPr>
          <a:xfrm>
            <a:off x="8160105" y="1159961"/>
            <a:ext cx="1971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Minimisation</a:t>
            </a:r>
          </a:p>
        </p:txBody>
      </p:sp>
      <p:sp>
        <p:nvSpPr>
          <p:cNvPr id="20" name="TextBox 19">
            <a:extLst>
              <a:ext uri="{FF2B5EF4-FFF2-40B4-BE49-F238E27FC236}">
                <a16:creationId xmlns:a16="http://schemas.microsoft.com/office/drawing/2014/main" id="{6AC6F2F0-35A3-94A2-8BE9-13292FF050A7}"/>
              </a:ext>
            </a:extLst>
          </p:cNvPr>
          <p:cNvSpPr txBox="1"/>
          <p:nvPr/>
        </p:nvSpPr>
        <p:spPr>
          <a:xfrm>
            <a:off x="2074780" y="1159961"/>
            <a:ext cx="1514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Stratification</a:t>
            </a:r>
          </a:p>
        </p:txBody>
      </p:sp>
      <p:graphicFrame>
        <p:nvGraphicFramePr>
          <p:cNvPr id="22" name="Table 22">
            <a:extLst>
              <a:ext uri="{FF2B5EF4-FFF2-40B4-BE49-F238E27FC236}">
                <a16:creationId xmlns:a16="http://schemas.microsoft.com/office/drawing/2014/main" id="{341860DE-480B-CAE7-B9D0-FDEBF58FEEE4}"/>
              </a:ext>
            </a:extLst>
          </p:cNvPr>
          <p:cNvGraphicFramePr>
            <a:graphicFrameLocks noGrp="1"/>
          </p:cNvGraphicFramePr>
          <p:nvPr>
            <p:extLst>
              <p:ext uri="{D42A27DB-BD31-4B8C-83A1-F6EECF244321}">
                <p14:modId xmlns:p14="http://schemas.microsoft.com/office/powerpoint/2010/main" val="195637663"/>
              </p:ext>
            </p:extLst>
          </p:nvPr>
        </p:nvGraphicFramePr>
        <p:xfrm>
          <a:off x="945073" y="1732885"/>
          <a:ext cx="3773516" cy="1483360"/>
        </p:xfrm>
        <a:graphic>
          <a:graphicData uri="http://schemas.openxmlformats.org/drawingml/2006/table">
            <a:tbl>
              <a:tblPr firstRow="1" bandRow="1">
                <a:tableStyleId>{912C8C85-51F0-491E-9774-3900AFEF0FD7}</a:tableStyleId>
              </a:tblPr>
              <a:tblGrid>
                <a:gridCol w="836232">
                  <a:extLst>
                    <a:ext uri="{9D8B030D-6E8A-4147-A177-3AD203B41FA5}">
                      <a16:colId xmlns:a16="http://schemas.microsoft.com/office/drawing/2014/main" val="1747062776"/>
                    </a:ext>
                  </a:extLst>
                </a:gridCol>
                <a:gridCol w="1091879">
                  <a:extLst>
                    <a:ext uri="{9D8B030D-6E8A-4147-A177-3AD203B41FA5}">
                      <a16:colId xmlns:a16="http://schemas.microsoft.com/office/drawing/2014/main" val="3195076114"/>
                    </a:ext>
                  </a:extLst>
                </a:gridCol>
                <a:gridCol w="919130">
                  <a:extLst>
                    <a:ext uri="{9D8B030D-6E8A-4147-A177-3AD203B41FA5}">
                      <a16:colId xmlns:a16="http://schemas.microsoft.com/office/drawing/2014/main" val="4028766218"/>
                    </a:ext>
                  </a:extLst>
                </a:gridCol>
                <a:gridCol w="926275">
                  <a:extLst>
                    <a:ext uri="{9D8B030D-6E8A-4147-A177-3AD203B41FA5}">
                      <a16:colId xmlns:a16="http://schemas.microsoft.com/office/drawing/2014/main" val="3674903768"/>
                    </a:ext>
                  </a:extLst>
                </a:gridCol>
              </a:tblGrid>
              <a:tr h="370840">
                <a:tc rowSpan="2" gridSpan="2">
                  <a:txBody>
                    <a:bodyPr/>
                    <a:lstStyle/>
                    <a:p>
                      <a:pPr algn="ctr"/>
                      <a:endParaRPr lang="en-GB"/>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52F6D"/>
                    </a:solidFill>
                  </a:tcPr>
                </a:tc>
                <a:tc rowSpan="2"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52F6D"/>
                    </a:solidFill>
                  </a:tcPr>
                </a:tc>
                <a:tc gridSpan="2">
                  <a:txBody>
                    <a:bodyPr/>
                    <a:lstStyle/>
                    <a:p>
                      <a:pPr algn="ctr"/>
                      <a:r>
                        <a:rPr lang="en-GB"/>
                        <a:t>Age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45074504"/>
                  </a:ext>
                </a:extLst>
              </a:tr>
              <a:tr h="370840">
                <a:tc gridSpan="2" vMerge="1">
                  <a:txBody>
                    <a:bodyPr/>
                    <a:lstStyle/>
                    <a:p>
                      <a:endParaRPr lang="en-GB"/>
                    </a:p>
                  </a:txBody>
                  <a:tcPr>
                    <a:solidFill>
                      <a:srgbClr val="E52F6D"/>
                    </a:solidFill>
                  </a:tcPr>
                </a:tc>
                <a:tc hMerge="1"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tc>
                  <a:txBody>
                    <a:bodyPr/>
                    <a:lstStyle/>
                    <a:p>
                      <a:pPr marL="0" algn="l" defTabSz="914400" rtl="0" eaLnBrk="1" latinLnBrk="0" hangingPunct="1"/>
                      <a:r>
                        <a:rPr lang="en-GB" sz="1800" b="1" kern="1200">
                          <a:solidFill>
                            <a:schemeClr val="bg1"/>
                          </a:solidFill>
                          <a:latin typeface="+mn-lt"/>
                          <a:ea typeface="+mn-ea"/>
                          <a:cs typeface="+mn-cs"/>
                        </a:rPr>
                        <a:t>&lt;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tc>
                  <a:txBody>
                    <a:bodyPr/>
                    <a:lstStyle/>
                    <a:p>
                      <a:pPr marL="0" algn="l" defTabSz="914400" rtl="0" eaLnBrk="1" latinLnBrk="0" hangingPunct="1"/>
                      <a:r>
                        <a:rPr lang="en-GB" sz="1800" b="1" kern="1200">
                          <a:solidFill>
                            <a:schemeClr val="bg1"/>
                          </a:solidFill>
                          <a:latin typeface="+mn-lt"/>
                          <a:ea typeface="+mn-ea"/>
                          <a:cs typeface="+mn-cs"/>
                        </a:rPr>
                        <a:t>&gt; 50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extLst>
                  <a:ext uri="{0D108BD9-81ED-4DB2-BD59-A6C34878D82A}">
                    <a16:rowId xmlns:a16="http://schemas.microsoft.com/office/drawing/2014/main" val="1229027232"/>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bg1"/>
                          </a:solidFill>
                          <a:latin typeface="+mn-lt"/>
                          <a:ea typeface="+mn-ea"/>
                          <a:cs typeface="+mn-cs"/>
                        </a:rPr>
                        <a:t>Sex</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52F6D"/>
                    </a:solidFill>
                  </a:tcPr>
                </a:tc>
                <a:tc>
                  <a:txBody>
                    <a:bodyPr/>
                    <a:lstStyle/>
                    <a:p>
                      <a:r>
                        <a:rPr lang="en-GB" sz="1800" b="1" kern="1200">
                          <a:solidFill>
                            <a:schemeClr val="bg1"/>
                          </a:solidFill>
                          <a:latin typeface="+mn-lt"/>
                          <a:ea typeface="+mn-ea"/>
                          <a:cs typeface="+mn-cs"/>
                        </a:rPr>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2F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523648"/>
                  </a:ext>
                </a:extLst>
              </a:tr>
              <a:tr h="370840">
                <a:tc vMerge="1">
                  <a:txBody>
                    <a:bodyPr/>
                    <a:lstStyle/>
                    <a:p>
                      <a:endParaRPr lang="en-GB" sz="1800" b="1" kern="1200">
                        <a:solidFill>
                          <a:schemeClr val="bg1"/>
                        </a:solidFill>
                        <a:latin typeface="+mn-lt"/>
                        <a:ea typeface="+mn-ea"/>
                        <a:cs typeface="+mn-cs"/>
                      </a:endParaRPr>
                    </a:p>
                  </a:txBody>
                  <a:tcPr>
                    <a:solidFill>
                      <a:srgbClr val="E52F6D"/>
                    </a:solidFill>
                  </a:tcPr>
                </a:tc>
                <a:tc>
                  <a:txBody>
                    <a:bodyPr/>
                    <a:lstStyle/>
                    <a:p>
                      <a:r>
                        <a:rPr lang="en-GB" sz="1800" b="1" kern="1200">
                          <a:solidFill>
                            <a:schemeClr val="bg1"/>
                          </a:solidFill>
                          <a:latin typeface="+mn-lt"/>
                          <a:ea typeface="+mn-ea"/>
                          <a:cs typeface="+mn-cs"/>
                        </a:rPr>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52F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rPr>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520394"/>
                  </a:ext>
                </a:extLst>
              </a:tr>
            </a:tbl>
          </a:graphicData>
        </a:graphic>
      </p:graphicFrame>
      <p:graphicFrame>
        <p:nvGraphicFramePr>
          <p:cNvPr id="23" name="Table 22">
            <a:extLst>
              <a:ext uri="{FF2B5EF4-FFF2-40B4-BE49-F238E27FC236}">
                <a16:creationId xmlns:a16="http://schemas.microsoft.com/office/drawing/2014/main" id="{1EAD1702-C696-F111-D382-2B5D8AD70BA2}"/>
              </a:ext>
            </a:extLst>
          </p:cNvPr>
          <p:cNvGraphicFramePr>
            <a:graphicFrameLocks noGrp="1"/>
          </p:cNvGraphicFramePr>
          <p:nvPr>
            <p:extLst>
              <p:ext uri="{D42A27DB-BD31-4B8C-83A1-F6EECF244321}">
                <p14:modId xmlns:p14="http://schemas.microsoft.com/office/powerpoint/2010/main" val="124264982"/>
              </p:ext>
            </p:extLst>
          </p:nvPr>
        </p:nvGraphicFramePr>
        <p:xfrm>
          <a:off x="7180488" y="1775546"/>
          <a:ext cx="3773516" cy="2225040"/>
        </p:xfrm>
        <a:graphic>
          <a:graphicData uri="http://schemas.openxmlformats.org/drawingml/2006/table">
            <a:tbl>
              <a:tblPr firstRow="1" bandRow="1">
                <a:tableStyleId>{17292A2E-F333-43FB-9621-5CBBE7FDCDCB}</a:tableStyleId>
              </a:tblPr>
              <a:tblGrid>
                <a:gridCol w="836232">
                  <a:extLst>
                    <a:ext uri="{9D8B030D-6E8A-4147-A177-3AD203B41FA5}">
                      <a16:colId xmlns:a16="http://schemas.microsoft.com/office/drawing/2014/main" val="1747062776"/>
                    </a:ext>
                  </a:extLst>
                </a:gridCol>
                <a:gridCol w="1091879">
                  <a:extLst>
                    <a:ext uri="{9D8B030D-6E8A-4147-A177-3AD203B41FA5}">
                      <a16:colId xmlns:a16="http://schemas.microsoft.com/office/drawing/2014/main" val="3195076114"/>
                    </a:ext>
                  </a:extLst>
                </a:gridCol>
                <a:gridCol w="919130">
                  <a:extLst>
                    <a:ext uri="{9D8B030D-6E8A-4147-A177-3AD203B41FA5}">
                      <a16:colId xmlns:a16="http://schemas.microsoft.com/office/drawing/2014/main" val="4028766218"/>
                    </a:ext>
                  </a:extLst>
                </a:gridCol>
                <a:gridCol w="926275">
                  <a:extLst>
                    <a:ext uri="{9D8B030D-6E8A-4147-A177-3AD203B41FA5}">
                      <a16:colId xmlns:a16="http://schemas.microsoft.com/office/drawing/2014/main" val="3674903768"/>
                    </a:ext>
                  </a:extLst>
                </a:gridCol>
              </a:tblGrid>
              <a:tr h="370840">
                <a:tc rowSpan="2" gridSpan="2">
                  <a:txBody>
                    <a:bodyPr/>
                    <a:lstStyle/>
                    <a:p>
                      <a:pPr algn="ctr"/>
                      <a:endParaRPr lang="en-GB"/>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1B2A6B"/>
                    </a:solidFill>
                  </a:tcPr>
                </a:tc>
                <a:tc rowSpan="2" hMerge="1">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GB"/>
                        <a:t>Treatment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245074504"/>
                  </a:ext>
                </a:extLst>
              </a:tr>
              <a:tr h="370840">
                <a:tc gridSpan="2" vMerge="1">
                  <a:txBody>
                    <a:bodyPr/>
                    <a:lstStyle/>
                    <a:p>
                      <a:endParaRPr lang="en-GB"/>
                    </a:p>
                  </a:txBody>
                  <a:tcPr>
                    <a:solidFill>
                      <a:srgbClr val="E52F6D"/>
                    </a:solidFill>
                  </a:tcPr>
                </a:tc>
                <a:tc hMerge="1" vMerge="1">
                  <a:txBody>
                    <a:bodyPr/>
                    <a:lstStyle/>
                    <a:p>
                      <a:endParaRPr lang="en-GB"/>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a:solidFill>
                            <a:schemeClr val="bg1"/>
                          </a:solidFill>
                        </a:rPr>
                        <a:t>A</a:t>
                      </a:r>
                      <a:endParaRPr lang="en-GB"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marL="0" algn="ctr" defTabSz="914400" rtl="0" eaLnBrk="1" latinLnBrk="0" hangingPunct="1"/>
                      <a:r>
                        <a:rPr lang="en-GB" sz="1800" b="1" kern="1200" dirty="0">
                          <a:solidFill>
                            <a:schemeClr val="bg1"/>
                          </a:solidFill>
                        </a:rPr>
                        <a:t>B</a:t>
                      </a:r>
                      <a:endParaRPr lang="en-GB"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extLst>
                  <a:ext uri="{0D108BD9-81ED-4DB2-BD59-A6C34878D82A}">
                    <a16:rowId xmlns:a16="http://schemas.microsoft.com/office/drawing/2014/main" val="1229027232"/>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bg1"/>
                          </a:solidFill>
                          <a:latin typeface="+mn-lt"/>
                          <a:ea typeface="+mn-ea"/>
                          <a:cs typeface="+mn-cs"/>
                        </a:rPr>
                        <a:t>Sex</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r>
                        <a:rPr lang="en-GB" sz="1800" b="1" kern="1200">
                          <a:solidFill>
                            <a:schemeClr val="bg1"/>
                          </a:solidFill>
                        </a:rPr>
                        <a:t>Male</a:t>
                      </a:r>
                      <a:endParaRPr lang="en-GB" sz="18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GB" dirty="0"/>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481523648"/>
                  </a:ext>
                </a:extLst>
              </a:tr>
              <a:tr h="370840">
                <a:tc vMerge="1">
                  <a:txBody>
                    <a:bodyPr/>
                    <a:lstStyle/>
                    <a:p>
                      <a:endParaRPr lang="en-GB" sz="1800" b="1" kern="1200">
                        <a:solidFill>
                          <a:schemeClr val="bg1"/>
                        </a:solidFill>
                        <a:latin typeface="+mn-lt"/>
                        <a:ea typeface="+mn-ea"/>
                        <a:cs typeface="+mn-cs"/>
                      </a:endParaRPr>
                    </a:p>
                  </a:txBody>
                  <a:tcPr>
                    <a:solidFill>
                      <a:srgbClr val="E52F6D"/>
                    </a:solidFill>
                  </a:tcPr>
                </a:tc>
                <a:tc>
                  <a:txBody>
                    <a:bodyPr/>
                    <a:lstStyle/>
                    <a:p>
                      <a:r>
                        <a:rPr lang="en-GB" sz="1800" b="1" kern="1200">
                          <a:solidFill>
                            <a:schemeClr val="bg1"/>
                          </a:solidFill>
                        </a:rPr>
                        <a:t>Female</a:t>
                      </a:r>
                      <a:endParaRPr lang="en-GB" sz="1800" b="1" kern="120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20394"/>
                  </a:ext>
                </a:extLst>
              </a:tr>
              <a:tr h="370840">
                <a:tc>
                  <a:txBody>
                    <a:bodyPr/>
                    <a:lstStyle/>
                    <a:p>
                      <a:pPr algn="ctr"/>
                      <a:r>
                        <a:rPr lang="en-GB" sz="1800" b="1" kern="1200">
                          <a:solidFill>
                            <a:schemeClr val="bg1"/>
                          </a:solidFill>
                          <a:latin typeface="+mn-lt"/>
                          <a:ea typeface="+mn-ea"/>
                          <a:cs typeface="+mn-cs"/>
                        </a:rPr>
                        <a:t>Age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2A6B"/>
                    </a:solidFill>
                  </a:tcPr>
                </a:tc>
                <a:tc>
                  <a:txBody>
                    <a:bodyPr/>
                    <a:lstStyle/>
                    <a:p>
                      <a:r>
                        <a:rPr lang="en-GB" sz="1800" b="1" kern="1200">
                          <a:solidFill>
                            <a:schemeClr val="bg1"/>
                          </a:solidFill>
                          <a:latin typeface="+mn-lt"/>
                          <a:ea typeface="+mn-ea"/>
                          <a:cs typeface="+mn-cs"/>
                        </a:rPr>
                        <a:t>&lt;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2A6B"/>
                    </a:solidFill>
                  </a:tcPr>
                </a:tc>
                <a:tc>
                  <a:txBody>
                    <a:bodyPr/>
                    <a:lstStyle/>
                    <a:p>
                      <a:pPr algn="ctr"/>
                      <a:r>
                        <a:rPr lang="en-GB"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GB" dirty="0"/>
                        <a:t>(7)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897962200"/>
                  </a:ext>
                </a:extLst>
              </a:tr>
              <a:tr h="370840">
                <a:tc>
                  <a:txBody>
                    <a:bodyPr/>
                    <a:lstStyle/>
                    <a:p>
                      <a:pPr algn="ctr"/>
                      <a:endParaRPr lang="en-GB"/>
                    </a:p>
                  </a:txBody>
                  <a:tcPr anchor="ctr">
                    <a:lnR w="12700" cap="flat" cmpd="sng" algn="ctr">
                      <a:solidFill>
                        <a:schemeClr val="tx1"/>
                      </a:solidFill>
                      <a:prstDash val="solid"/>
                      <a:round/>
                      <a:headEnd type="none" w="med" len="med"/>
                      <a:tailEnd type="none" w="med" len="med"/>
                    </a:lnR>
                    <a:solidFill>
                      <a:srgbClr val="1B2A6B"/>
                    </a:solidFill>
                  </a:tcPr>
                </a:tc>
                <a:tc>
                  <a:txBody>
                    <a:bodyPr/>
                    <a:lstStyle/>
                    <a:p>
                      <a:r>
                        <a:rPr lang="en-GB" sz="1800" b="1" kern="1200">
                          <a:solidFill>
                            <a:schemeClr val="bg1"/>
                          </a:solidFill>
                          <a:latin typeface="+mn-lt"/>
                          <a:ea typeface="+mn-ea"/>
                          <a:cs typeface="+mn-cs"/>
                        </a:rPr>
                        <a:t>&gt;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2A6B"/>
                    </a:solidFill>
                  </a:tcPr>
                </a:tc>
                <a:tc>
                  <a:txBody>
                    <a:bodyPr/>
                    <a:lstStyle/>
                    <a:p>
                      <a:pPr algn="ctr"/>
                      <a:r>
                        <a:rPr lang="en-GB"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a:t>(8)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6551538"/>
                  </a:ext>
                </a:extLst>
              </a:tr>
            </a:tbl>
          </a:graphicData>
        </a:graphic>
      </p:graphicFrame>
      <p:sp>
        <p:nvSpPr>
          <p:cNvPr id="24" name="TextBox 23">
            <a:extLst>
              <a:ext uri="{FF2B5EF4-FFF2-40B4-BE49-F238E27FC236}">
                <a16:creationId xmlns:a16="http://schemas.microsoft.com/office/drawing/2014/main" id="{696D98DF-9D84-709E-6794-BE2CB4AB2F57}"/>
              </a:ext>
            </a:extLst>
          </p:cNvPr>
          <p:cNvSpPr txBox="1"/>
          <p:nvPr/>
        </p:nvSpPr>
        <p:spPr>
          <a:xfrm>
            <a:off x="7084269" y="4108732"/>
            <a:ext cx="301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Next Allocation: Male / &lt; 50</a:t>
            </a:r>
          </a:p>
        </p:txBody>
      </p:sp>
      <p:sp>
        <p:nvSpPr>
          <p:cNvPr id="25" name="TextBox 24">
            <a:extLst>
              <a:ext uri="{FF2B5EF4-FFF2-40B4-BE49-F238E27FC236}">
                <a16:creationId xmlns:a16="http://schemas.microsoft.com/office/drawing/2014/main" id="{66B5FF26-9E18-D2F9-16D0-0E006AC109BE}"/>
              </a:ext>
            </a:extLst>
          </p:cNvPr>
          <p:cNvSpPr txBox="1"/>
          <p:nvPr/>
        </p:nvSpPr>
        <p:spPr>
          <a:xfrm>
            <a:off x="6242463" y="4678543"/>
            <a:ext cx="524881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Treatment A: (1) +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Treatment B: (3) + (7)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Allocate to smallest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a:rPr>
              <a:t>- </a:t>
            </a:r>
            <a:r>
              <a:rPr lang="en-GB" sz="1400" dirty="0">
                <a:solidFill>
                  <a:srgbClr val="000000"/>
                </a:solidFill>
                <a:latin typeface="Arial" panose="020B0604020202020204"/>
              </a:rPr>
              <a:t>Note this is usually done with a random element in practice</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3" name="Table 4">
            <a:extLst>
              <a:ext uri="{FF2B5EF4-FFF2-40B4-BE49-F238E27FC236}">
                <a16:creationId xmlns:a16="http://schemas.microsoft.com/office/drawing/2014/main" id="{8EF6F433-4D46-4E9B-7333-B2B70F6F25A9}"/>
              </a:ext>
            </a:extLst>
          </p:cNvPr>
          <p:cNvGraphicFramePr>
            <a:graphicFrameLocks noGrp="1"/>
          </p:cNvGraphicFramePr>
          <p:nvPr>
            <p:extLst>
              <p:ext uri="{D42A27DB-BD31-4B8C-83A1-F6EECF244321}">
                <p14:modId xmlns:p14="http://schemas.microsoft.com/office/powerpoint/2010/main" val="1407190614"/>
              </p:ext>
            </p:extLst>
          </p:nvPr>
        </p:nvGraphicFramePr>
        <p:xfrm>
          <a:off x="1605081" y="4457811"/>
          <a:ext cx="2416233" cy="1559560"/>
        </p:xfrm>
        <a:graphic>
          <a:graphicData uri="http://schemas.openxmlformats.org/drawingml/2006/table">
            <a:tbl>
              <a:tblPr firstRow="1" bandRow="1">
                <a:tableStyleId>{912C8C85-51F0-491E-9774-3900AFEF0FD7}</a:tableStyleId>
              </a:tblPr>
              <a:tblGrid>
                <a:gridCol w="616197">
                  <a:extLst>
                    <a:ext uri="{9D8B030D-6E8A-4147-A177-3AD203B41FA5}">
                      <a16:colId xmlns:a16="http://schemas.microsoft.com/office/drawing/2014/main" val="1229200710"/>
                    </a:ext>
                  </a:extLst>
                </a:gridCol>
                <a:gridCol w="617517">
                  <a:extLst>
                    <a:ext uri="{9D8B030D-6E8A-4147-A177-3AD203B41FA5}">
                      <a16:colId xmlns:a16="http://schemas.microsoft.com/office/drawing/2014/main" val="382916925"/>
                    </a:ext>
                  </a:extLst>
                </a:gridCol>
                <a:gridCol w="593767">
                  <a:extLst>
                    <a:ext uri="{9D8B030D-6E8A-4147-A177-3AD203B41FA5}">
                      <a16:colId xmlns:a16="http://schemas.microsoft.com/office/drawing/2014/main" val="914145252"/>
                    </a:ext>
                  </a:extLst>
                </a:gridCol>
                <a:gridCol w="588752">
                  <a:extLst>
                    <a:ext uri="{9D8B030D-6E8A-4147-A177-3AD203B41FA5}">
                      <a16:colId xmlns:a16="http://schemas.microsoft.com/office/drawing/2014/main" val="1605366818"/>
                    </a:ext>
                  </a:extLst>
                </a:gridCol>
              </a:tblGrid>
              <a:tr h="370840">
                <a:tc>
                  <a:txBody>
                    <a:bodyPr/>
                    <a:lstStyle/>
                    <a:p>
                      <a:r>
                        <a:rPr lang="en-GB" dirty="0"/>
                        <a:t>(1)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110034"/>
                  </a:ext>
                </a:extLst>
              </a:tr>
              <a:tr h="1112520">
                <a:tc>
                  <a:txBody>
                    <a:bodyPr/>
                    <a:lstStyle/>
                    <a:p>
                      <a:r>
                        <a:rPr lang="en-GB" dirty="0"/>
                        <a:t>A</a:t>
                      </a:r>
                    </a:p>
                    <a:p>
                      <a:r>
                        <a:rPr lang="en-GB" dirty="0"/>
                        <a:t>B</a:t>
                      </a:r>
                    </a:p>
                    <a:p>
                      <a:r>
                        <a:rPr lang="en-GB" dirty="0"/>
                        <a:t>B</a:t>
                      </a:r>
                    </a:p>
                    <a:p>
                      <a:r>
                        <a:rPr lang="en-GB" dirty="0"/>
                        <a:t>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B</a:t>
                      </a:r>
                    </a:p>
                    <a:p>
                      <a:r>
                        <a:rPr lang="en-GB" dirty="0"/>
                        <a:t>A</a:t>
                      </a:r>
                    </a:p>
                    <a:p>
                      <a:r>
                        <a:rPr lang="en-GB" dirty="0"/>
                        <a:t>B</a:t>
                      </a:r>
                    </a:p>
                    <a:p>
                      <a:r>
                        <a:rPr lang="en-GB"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A</a:t>
                      </a:r>
                    </a:p>
                    <a:p>
                      <a:r>
                        <a:rPr lang="en-GB" dirty="0"/>
                        <a:t>A</a:t>
                      </a:r>
                    </a:p>
                    <a:p>
                      <a:r>
                        <a:rPr lang="en-GB" dirty="0"/>
                        <a:t>B</a:t>
                      </a:r>
                    </a:p>
                    <a:p>
                      <a:r>
                        <a:rPr lang="en-GB"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dirty="0"/>
                        <a:t>B</a:t>
                      </a:r>
                    </a:p>
                    <a:p>
                      <a:r>
                        <a:rPr lang="en-GB" dirty="0"/>
                        <a:t>B</a:t>
                      </a:r>
                    </a:p>
                    <a:p>
                      <a:r>
                        <a:rPr lang="en-GB" dirty="0"/>
                        <a:t>A</a:t>
                      </a:r>
                    </a:p>
                    <a:p>
                      <a:r>
                        <a:rPr lang="en-GB" dirty="0"/>
                        <a:t>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71146905"/>
                  </a:ext>
                </a:extLst>
              </a:tr>
            </a:tbl>
          </a:graphicData>
        </a:graphic>
      </p:graphicFrame>
      <p:sp>
        <p:nvSpPr>
          <p:cNvPr id="9" name="TextBox 8">
            <a:extLst>
              <a:ext uri="{FF2B5EF4-FFF2-40B4-BE49-F238E27FC236}">
                <a16:creationId xmlns:a16="http://schemas.microsoft.com/office/drawing/2014/main" id="{102EF1E4-E65B-7268-3BAB-86FEF004EC97}"/>
              </a:ext>
            </a:extLst>
          </p:cNvPr>
          <p:cNvSpPr txBox="1"/>
          <p:nvPr/>
        </p:nvSpPr>
        <p:spPr>
          <a:xfrm>
            <a:off x="1357797" y="3370558"/>
            <a:ext cx="301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Next Allocation: Male / &lt; 50</a:t>
            </a:r>
          </a:p>
        </p:txBody>
      </p:sp>
    </p:spTree>
    <p:extLst>
      <p:ext uri="{BB962C8B-B14F-4D97-AF65-F5344CB8AC3E}">
        <p14:creationId xmlns:p14="http://schemas.microsoft.com/office/powerpoint/2010/main" val="2225711717"/>
      </p:ext>
    </p:extLst>
  </p:cSld>
  <p:clrMapOvr>
    <a:masterClrMapping/>
  </p:clrMapOvr>
</p:sld>
</file>

<file path=ppt/theme/theme1.xml><?xml version="1.0" encoding="utf-8"?>
<a:theme xmlns:a="http://schemas.openxmlformats.org/drawingml/2006/main" name="Office Theme">
  <a:themeElements>
    <a:clrScheme name="University of Nottingham">
      <a:dk1>
        <a:srgbClr val="000000"/>
      </a:dk1>
      <a:lt1>
        <a:srgbClr val="FFFFFF"/>
      </a:lt1>
      <a:dk2>
        <a:srgbClr val="4A4A49"/>
      </a:dk2>
      <a:lt2>
        <a:srgbClr val="92928E"/>
      </a:lt2>
      <a:accent1>
        <a:srgbClr val="009BBD"/>
      </a:accent1>
      <a:accent2>
        <a:srgbClr val="007DA8"/>
      </a:accent2>
      <a:accent3>
        <a:srgbClr val="005697"/>
      </a:accent3>
      <a:accent4>
        <a:srgbClr val="1B2A6B"/>
      </a:accent4>
      <a:accent5>
        <a:srgbClr val="191A4F"/>
      </a:accent5>
      <a:accent6>
        <a:srgbClr val="E52F6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f6cf84-6de2-4a84-abe6-b974fc86ce7d">
      <Terms xmlns="http://schemas.microsoft.com/office/infopath/2007/PartnerControls"/>
    </lcf76f155ced4ddcb4097134ff3c332f>
    <TaxCatchAll xmlns="01f16496-cafe-4742-89c6-6648c562cd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1C185BC588534494A9F4B25E5DB1AD" ma:contentTypeVersion="16" ma:contentTypeDescription="Create a new document." ma:contentTypeScope="" ma:versionID="ec8adbdb1feb69c8640655ef714fc111">
  <xsd:schema xmlns:xsd="http://www.w3.org/2001/XMLSchema" xmlns:xs="http://www.w3.org/2001/XMLSchema" xmlns:p="http://schemas.microsoft.com/office/2006/metadata/properties" xmlns:ns2="def6cf84-6de2-4a84-abe6-b974fc86ce7d" xmlns:ns3="01f16496-cafe-4742-89c6-6648c562cd67" targetNamespace="http://schemas.microsoft.com/office/2006/metadata/properties" ma:root="true" ma:fieldsID="d2874e4b0313347a6abec044f06dc0ba" ns2:_="" ns3:_="">
    <xsd:import namespace="def6cf84-6de2-4a84-abe6-b974fc86ce7d"/>
    <xsd:import namespace="01f16496-cafe-4742-89c6-6648c562cd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6cf84-6de2-4a84-abe6-b974fc86c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6624216-d583-4636-a04d-17921d6eaf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f16496-cafe-4742-89c6-6648c562cd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e74a80c-dce2-4aa5-a731-135ffcb39eab}" ma:internalName="TaxCatchAll" ma:showField="CatchAllData" ma:web="01f16496-cafe-4742-89c6-6648c562cd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23C77-6664-478E-AF4D-DCB7A498E8BE}">
  <ds:schemaRefs>
    <ds:schemaRef ds:uri="def6cf84-6de2-4a84-abe6-b974fc86ce7d"/>
    <ds:schemaRef ds:uri="http://www.w3.org/XML/1998/namespace"/>
    <ds:schemaRef ds:uri="http://schemas.microsoft.com/office/2006/documentManagement/types"/>
    <ds:schemaRef ds:uri="01f16496-cafe-4742-89c6-6648c562cd67"/>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36F8F42-3394-4197-822A-F880792A0C3A}">
  <ds:schemaRefs>
    <ds:schemaRef ds:uri="http://schemas.microsoft.com/sharepoint/v3/contenttype/forms"/>
  </ds:schemaRefs>
</ds:datastoreItem>
</file>

<file path=customXml/itemProps3.xml><?xml version="1.0" encoding="utf-8"?>
<ds:datastoreItem xmlns:ds="http://schemas.openxmlformats.org/officeDocument/2006/customXml" ds:itemID="{9A75084E-7FBE-4168-828B-A1C9C5EE1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6cf84-6de2-4a84-abe6-b974fc86ce7d"/>
    <ds:schemaRef ds:uri="01f16496-cafe-4742-89c6-6648c562c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3085</TotalTime>
  <Words>2685</Words>
  <Application>Microsoft Macintosh PowerPoint</Application>
  <PresentationFormat>Widescreen</PresentationFormat>
  <Paragraphs>800</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-apple-system</vt:lpstr>
      <vt:lpstr>Arial</vt:lpstr>
      <vt:lpstr>Calibri</vt:lpstr>
      <vt:lpstr>Cambria Math</vt:lpstr>
      <vt:lpstr>Georgia</vt:lpstr>
      <vt:lpstr>Verdana</vt:lpstr>
      <vt:lpstr>Wingdings</vt:lpstr>
      <vt:lpstr>Office Theme</vt:lpstr>
      <vt:lpstr>RAMPE: Randomisation/ Allocation Method Performance Evaluation</vt:lpstr>
      <vt:lpstr>Acknowledgements</vt:lpstr>
      <vt:lpstr>Contents</vt:lpstr>
      <vt:lpstr>Background</vt:lpstr>
      <vt:lpstr>Randomisation in RCTs</vt:lpstr>
      <vt:lpstr>Imbalance</vt:lpstr>
      <vt:lpstr>Predictability</vt:lpstr>
      <vt:lpstr>Randomisation</vt:lpstr>
      <vt:lpstr>Randomisation</vt:lpstr>
      <vt:lpstr>The RAMPE Package</vt:lpstr>
      <vt:lpstr>Imbalance: End of Trial vs Chronological</vt:lpstr>
      <vt:lpstr>Group size imbalance</vt:lpstr>
      <vt:lpstr>Characteristic imbalance</vt:lpstr>
      <vt:lpstr>Characteristic imbalance</vt:lpstr>
      <vt:lpstr>Explaining characteristic imbalance</vt:lpstr>
      <vt:lpstr>Explaining characteristic imbalance</vt:lpstr>
      <vt:lpstr>Explaining characteristic imbalance</vt:lpstr>
      <vt:lpstr>Explaining characteristic imbalance</vt:lpstr>
      <vt:lpstr>Predictability: Overall vs Within centre</vt:lpstr>
      <vt:lpstr>Predictability guessing strategies</vt:lpstr>
      <vt:lpstr>Interpretation of Predictability</vt:lpstr>
      <vt:lpstr>A Demonstration</vt:lpstr>
      <vt:lpstr>Further resources for RAMPE</vt:lpstr>
      <vt:lpstr>Thank you for listening </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Randomisation</dc:title>
  <dc:creator>Cydney Bruce (staff)</dc:creator>
  <cp:lastModifiedBy>Jensen Stallworth</cp:lastModifiedBy>
  <cp:revision>6</cp:revision>
  <dcterms:created xsi:type="dcterms:W3CDTF">2022-11-22T14:02:45Z</dcterms:created>
  <dcterms:modified xsi:type="dcterms:W3CDTF">2025-10-14T13:10:46Z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0x010100AD1C185BC588534494A9F4B25E5DB1AD</vt:lpwstr>
  </property>
  <property fmtid="{D5CDD505-2E9C-101B-9397-08002B2CF9AE}" pid="3" name="MediaServiceImageTags">
    <vt:lpwstr/>
  </property>
</Properties>
</file>