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72"/>
  </p:notesMasterIdLst>
  <p:sldIdLst>
    <p:sldId id="261" r:id="rId2"/>
    <p:sldId id="351" r:id="rId3"/>
    <p:sldId id="352" r:id="rId4"/>
    <p:sldId id="353" r:id="rId5"/>
    <p:sldId id="420" r:id="rId6"/>
    <p:sldId id="410" r:id="rId7"/>
    <p:sldId id="389" r:id="rId8"/>
    <p:sldId id="401" r:id="rId9"/>
    <p:sldId id="395" r:id="rId10"/>
    <p:sldId id="396" r:id="rId11"/>
    <p:sldId id="397" r:id="rId12"/>
    <p:sldId id="398" r:id="rId13"/>
    <p:sldId id="445" r:id="rId14"/>
    <p:sldId id="399" r:id="rId15"/>
    <p:sldId id="390" r:id="rId16"/>
    <p:sldId id="391" r:id="rId17"/>
    <p:sldId id="392" r:id="rId18"/>
    <p:sldId id="393" r:id="rId19"/>
    <p:sldId id="394" r:id="rId20"/>
    <p:sldId id="400" r:id="rId21"/>
    <p:sldId id="402" r:id="rId22"/>
    <p:sldId id="404" r:id="rId23"/>
    <p:sldId id="405" r:id="rId24"/>
    <p:sldId id="406" r:id="rId25"/>
    <p:sldId id="407" r:id="rId26"/>
    <p:sldId id="408" r:id="rId27"/>
    <p:sldId id="411" r:id="rId28"/>
    <p:sldId id="412" r:id="rId29"/>
    <p:sldId id="413" r:id="rId30"/>
    <p:sldId id="414" r:id="rId31"/>
    <p:sldId id="415" r:id="rId32"/>
    <p:sldId id="450" r:id="rId33"/>
    <p:sldId id="447" r:id="rId34"/>
    <p:sldId id="451" r:id="rId35"/>
    <p:sldId id="416" r:id="rId36"/>
    <p:sldId id="417" r:id="rId37"/>
    <p:sldId id="418" r:id="rId38"/>
    <p:sldId id="421" r:id="rId39"/>
    <p:sldId id="419" r:id="rId40"/>
    <p:sldId id="423" r:id="rId41"/>
    <p:sldId id="422" r:id="rId42"/>
    <p:sldId id="424" r:id="rId43"/>
    <p:sldId id="425" r:id="rId44"/>
    <p:sldId id="427" r:id="rId45"/>
    <p:sldId id="426" r:id="rId46"/>
    <p:sldId id="428" r:id="rId47"/>
    <p:sldId id="430" r:id="rId48"/>
    <p:sldId id="432" r:id="rId49"/>
    <p:sldId id="431" r:id="rId50"/>
    <p:sldId id="433" r:id="rId51"/>
    <p:sldId id="434" r:id="rId52"/>
    <p:sldId id="436" r:id="rId53"/>
    <p:sldId id="437" r:id="rId54"/>
    <p:sldId id="438" r:id="rId55"/>
    <p:sldId id="439" r:id="rId56"/>
    <p:sldId id="440" r:id="rId57"/>
    <p:sldId id="441" r:id="rId58"/>
    <p:sldId id="442" r:id="rId59"/>
    <p:sldId id="429" r:id="rId60"/>
    <p:sldId id="443" r:id="rId61"/>
    <p:sldId id="403" r:id="rId62"/>
    <p:sldId id="409" r:id="rId63"/>
    <p:sldId id="435" r:id="rId64"/>
    <p:sldId id="444" r:id="rId65"/>
    <p:sldId id="446" r:id="rId66"/>
    <p:sldId id="387" r:id="rId67"/>
    <p:sldId id="448" r:id="rId68"/>
    <p:sldId id="284" r:id="rId69"/>
    <p:sldId id="309" r:id="rId70"/>
    <p:sldId id="350" r:id="rId7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27" autoAdjust="0"/>
    <p:restoredTop sz="94660"/>
  </p:normalViewPr>
  <p:slideViewPr>
    <p:cSldViewPr snapToGrid="0">
      <p:cViewPr varScale="1">
        <p:scale>
          <a:sx n="85" d="100"/>
          <a:sy n="85" d="100"/>
        </p:scale>
        <p:origin x="96" y="4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EACBF9-3F02-4449-9C45-49C8C4419442}" type="datetimeFigureOut">
              <a:rPr lang="en-GB" smtClean="0"/>
              <a:t>03/09/2025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BEC6D8-ED08-4128-9E7B-AB750A48FBBE}" type="slidenum">
              <a:rPr lang="en-GB" smtClean="0"/>
              <a:t>‹#›</a:t>
            </a:fld>
            <a:endParaRPr lang="en-GB"/>
          </a:p>
        </p:txBody>
      </p:sp>
    </p:spTree>
    <p:extLst>
      <p:ext uri="{BB962C8B-B14F-4D97-AF65-F5344CB8AC3E}">
        <p14:creationId xmlns:p14="http://schemas.microsoft.com/office/powerpoint/2010/main" val="3515933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3F583-5CDD-D3A3-504A-61395794804F}"/>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575CC006-2632-7629-17D8-FEBE8E471C6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9A2EDB58-6222-85E0-E329-D846B0510351}"/>
              </a:ext>
            </a:extLst>
          </p:cNvPr>
          <p:cNvSpPr>
            <a:spLocks noGrp="1"/>
          </p:cNvSpPr>
          <p:nvPr>
            <p:ph type="dt" sz="half" idx="10"/>
          </p:nvPr>
        </p:nvSpPr>
        <p:spPr/>
        <p:txBody>
          <a:bodyPr/>
          <a:lstStyle/>
          <a:p>
            <a:fld id="{BF839A74-6922-4ED3-A208-1BB49395EBB5}" type="datetime1">
              <a:rPr lang="en-GB" smtClean="0"/>
              <a:t>03/09/2025</a:t>
            </a:fld>
            <a:endParaRPr lang="en-GB"/>
          </a:p>
        </p:txBody>
      </p:sp>
      <p:sp>
        <p:nvSpPr>
          <p:cNvPr id="5" name="Footer Placeholder 4">
            <a:extLst>
              <a:ext uri="{FF2B5EF4-FFF2-40B4-BE49-F238E27FC236}">
                <a16:creationId xmlns:a16="http://schemas.microsoft.com/office/drawing/2014/main" id="{90F9DFEB-6F38-19AE-9CAA-3B296BFCBD1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EC66B45-EAF0-1E36-4D7C-8E11CF24E022}"/>
              </a:ext>
            </a:extLst>
          </p:cNvPr>
          <p:cNvSpPr>
            <a:spLocks noGrp="1"/>
          </p:cNvSpPr>
          <p:nvPr>
            <p:ph type="sldNum" sz="quarter" idx="12"/>
          </p:nvPr>
        </p:nvSpPr>
        <p:spPr/>
        <p:txBody>
          <a:bodyPr/>
          <a:lstStyle/>
          <a:p>
            <a:fld id="{F32283A5-02D5-4F1E-B3DC-75FBA3CCA1CD}" type="slidenum">
              <a:rPr lang="en-GB" smtClean="0"/>
              <a:t>‹#›</a:t>
            </a:fld>
            <a:endParaRPr lang="en-GB"/>
          </a:p>
        </p:txBody>
      </p:sp>
    </p:spTree>
    <p:extLst>
      <p:ext uri="{BB962C8B-B14F-4D97-AF65-F5344CB8AC3E}">
        <p14:creationId xmlns:p14="http://schemas.microsoft.com/office/powerpoint/2010/main" val="40959725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DD49F-BA25-7D26-F357-01FF4EA90550}"/>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612A8732-877C-C392-092C-D808BF4A8B5F}"/>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C6DA6477-13AE-C7E6-FF75-785FBC4D33ED}"/>
              </a:ext>
            </a:extLst>
          </p:cNvPr>
          <p:cNvSpPr>
            <a:spLocks noGrp="1"/>
          </p:cNvSpPr>
          <p:nvPr>
            <p:ph type="dt" sz="half" idx="10"/>
          </p:nvPr>
        </p:nvSpPr>
        <p:spPr/>
        <p:txBody>
          <a:bodyPr/>
          <a:lstStyle/>
          <a:p>
            <a:fld id="{F5F85140-0BF4-4A5B-B9BA-61403D204A69}" type="datetime1">
              <a:rPr lang="en-GB" smtClean="0"/>
              <a:t>03/09/2025</a:t>
            </a:fld>
            <a:endParaRPr lang="en-GB"/>
          </a:p>
        </p:txBody>
      </p:sp>
      <p:sp>
        <p:nvSpPr>
          <p:cNvPr id="5" name="Footer Placeholder 4">
            <a:extLst>
              <a:ext uri="{FF2B5EF4-FFF2-40B4-BE49-F238E27FC236}">
                <a16:creationId xmlns:a16="http://schemas.microsoft.com/office/drawing/2014/main" id="{DE7C5DB9-1635-FF45-9666-6030847C79B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8D4A06D-B0A1-8158-7D3B-229787F1A5C9}"/>
              </a:ext>
            </a:extLst>
          </p:cNvPr>
          <p:cNvSpPr>
            <a:spLocks noGrp="1"/>
          </p:cNvSpPr>
          <p:nvPr>
            <p:ph type="sldNum" sz="quarter" idx="12"/>
          </p:nvPr>
        </p:nvSpPr>
        <p:spPr/>
        <p:txBody>
          <a:bodyPr/>
          <a:lstStyle/>
          <a:p>
            <a:fld id="{F32283A5-02D5-4F1E-B3DC-75FBA3CCA1CD}" type="slidenum">
              <a:rPr lang="en-GB" smtClean="0"/>
              <a:t>‹#›</a:t>
            </a:fld>
            <a:endParaRPr lang="en-GB"/>
          </a:p>
        </p:txBody>
      </p:sp>
    </p:spTree>
    <p:extLst>
      <p:ext uri="{BB962C8B-B14F-4D97-AF65-F5344CB8AC3E}">
        <p14:creationId xmlns:p14="http://schemas.microsoft.com/office/powerpoint/2010/main" val="19495056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C71446B-94A4-9AFE-3A0D-E7E5F0ABB466}"/>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F9869B05-DD15-88B1-4CB3-DFCDED0E657D}"/>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C70106AA-EDA2-07FE-0A4B-BE95D2642BFE}"/>
              </a:ext>
            </a:extLst>
          </p:cNvPr>
          <p:cNvSpPr>
            <a:spLocks noGrp="1"/>
          </p:cNvSpPr>
          <p:nvPr>
            <p:ph type="dt" sz="half" idx="10"/>
          </p:nvPr>
        </p:nvSpPr>
        <p:spPr/>
        <p:txBody>
          <a:bodyPr/>
          <a:lstStyle/>
          <a:p>
            <a:fld id="{103DF973-1C2C-4A21-ADB9-589124D42648}" type="datetime1">
              <a:rPr lang="en-GB" smtClean="0"/>
              <a:t>03/09/2025</a:t>
            </a:fld>
            <a:endParaRPr lang="en-GB"/>
          </a:p>
        </p:txBody>
      </p:sp>
      <p:sp>
        <p:nvSpPr>
          <p:cNvPr id="5" name="Footer Placeholder 4">
            <a:extLst>
              <a:ext uri="{FF2B5EF4-FFF2-40B4-BE49-F238E27FC236}">
                <a16:creationId xmlns:a16="http://schemas.microsoft.com/office/drawing/2014/main" id="{5A5971FB-2C30-635E-D2EC-11F4B6D69D8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7900780-AD00-B174-1D93-8AEA9DA59191}"/>
              </a:ext>
            </a:extLst>
          </p:cNvPr>
          <p:cNvSpPr>
            <a:spLocks noGrp="1"/>
          </p:cNvSpPr>
          <p:nvPr>
            <p:ph type="sldNum" sz="quarter" idx="12"/>
          </p:nvPr>
        </p:nvSpPr>
        <p:spPr/>
        <p:txBody>
          <a:bodyPr/>
          <a:lstStyle/>
          <a:p>
            <a:fld id="{F32283A5-02D5-4F1E-B3DC-75FBA3CCA1CD}" type="slidenum">
              <a:rPr lang="en-GB" smtClean="0"/>
              <a:t>‹#›</a:t>
            </a:fld>
            <a:endParaRPr lang="en-GB"/>
          </a:p>
        </p:txBody>
      </p:sp>
    </p:spTree>
    <p:extLst>
      <p:ext uri="{BB962C8B-B14F-4D97-AF65-F5344CB8AC3E}">
        <p14:creationId xmlns:p14="http://schemas.microsoft.com/office/powerpoint/2010/main" val="3754173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FA0B6-9B42-5E4C-9C2F-236E38157470}"/>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AC7284DC-414E-3052-F1CA-12223B3AA6F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2264EAD6-348F-F4F8-2CD6-E00F3A32D002}"/>
              </a:ext>
            </a:extLst>
          </p:cNvPr>
          <p:cNvSpPr>
            <a:spLocks noGrp="1"/>
          </p:cNvSpPr>
          <p:nvPr>
            <p:ph type="dt" sz="half" idx="10"/>
          </p:nvPr>
        </p:nvSpPr>
        <p:spPr/>
        <p:txBody>
          <a:bodyPr/>
          <a:lstStyle/>
          <a:p>
            <a:fld id="{9DCF4DB9-5443-41AC-8DBE-C9225451C9B6}" type="datetime1">
              <a:rPr lang="en-GB" smtClean="0"/>
              <a:t>03/09/2025</a:t>
            </a:fld>
            <a:endParaRPr lang="en-GB"/>
          </a:p>
        </p:txBody>
      </p:sp>
      <p:sp>
        <p:nvSpPr>
          <p:cNvPr id="5" name="Footer Placeholder 4">
            <a:extLst>
              <a:ext uri="{FF2B5EF4-FFF2-40B4-BE49-F238E27FC236}">
                <a16:creationId xmlns:a16="http://schemas.microsoft.com/office/drawing/2014/main" id="{1550362D-2F23-8F06-005D-396938EB176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2A494F7-7AB4-085B-ECA5-30377D1C90B1}"/>
              </a:ext>
            </a:extLst>
          </p:cNvPr>
          <p:cNvSpPr>
            <a:spLocks noGrp="1"/>
          </p:cNvSpPr>
          <p:nvPr>
            <p:ph type="sldNum" sz="quarter" idx="12"/>
          </p:nvPr>
        </p:nvSpPr>
        <p:spPr/>
        <p:txBody>
          <a:bodyPr/>
          <a:lstStyle/>
          <a:p>
            <a:fld id="{F32283A5-02D5-4F1E-B3DC-75FBA3CCA1CD}" type="slidenum">
              <a:rPr lang="en-GB" smtClean="0"/>
              <a:t>‹#›</a:t>
            </a:fld>
            <a:endParaRPr lang="en-GB"/>
          </a:p>
        </p:txBody>
      </p:sp>
    </p:spTree>
    <p:extLst>
      <p:ext uri="{BB962C8B-B14F-4D97-AF65-F5344CB8AC3E}">
        <p14:creationId xmlns:p14="http://schemas.microsoft.com/office/powerpoint/2010/main" val="11607914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2A26A-02F1-F883-2AE2-1F6C94CD45CB}"/>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1AE106D9-61CD-5C85-9D02-9B04EA763FB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529A08F9-03BF-915B-230F-5E867E907E86}"/>
              </a:ext>
            </a:extLst>
          </p:cNvPr>
          <p:cNvSpPr>
            <a:spLocks noGrp="1"/>
          </p:cNvSpPr>
          <p:nvPr>
            <p:ph type="dt" sz="half" idx="10"/>
          </p:nvPr>
        </p:nvSpPr>
        <p:spPr/>
        <p:txBody>
          <a:bodyPr/>
          <a:lstStyle/>
          <a:p>
            <a:fld id="{42F56380-D5C9-44D1-8CD9-9A0A0A721732}" type="datetime1">
              <a:rPr lang="en-GB" smtClean="0"/>
              <a:t>03/09/2025</a:t>
            </a:fld>
            <a:endParaRPr lang="en-GB"/>
          </a:p>
        </p:txBody>
      </p:sp>
      <p:sp>
        <p:nvSpPr>
          <p:cNvPr id="5" name="Footer Placeholder 4">
            <a:extLst>
              <a:ext uri="{FF2B5EF4-FFF2-40B4-BE49-F238E27FC236}">
                <a16:creationId xmlns:a16="http://schemas.microsoft.com/office/drawing/2014/main" id="{9344BB90-1404-AE31-1125-E0439393B83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0B9AF0F-5596-1FD1-55F5-B17029CB6033}"/>
              </a:ext>
            </a:extLst>
          </p:cNvPr>
          <p:cNvSpPr>
            <a:spLocks noGrp="1"/>
          </p:cNvSpPr>
          <p:nvPr>
            <p:ph type="sldNum" sz="quarter" idx="12"/>
          </p:nvPr>
        </p:nvSpPr>
        <p:spPr/>
        <p:txBody>
          <a:bodyPr/>
          <a:lstStyle/>
          <a:p>
            <a:fld id="{F32283A5-02D5-4F1E-B3DC-75FBA3CCA1CD}" type="slidenum">
              <a:rPr lang="en-GB" smtClean="0"/>
              <a:t>‹#›</a:t>
            </a:fld>
            <a:endParaRPr lang="en-GB"/>
          </a:p>
        </p:txBody>
      </p:sp>
    </p:spTree>
    <p:extLst>
      <p:ext uri="{BB962C8B-B14F-4D97-AF65-F5344CB8AC3E}">
        <p14:creationId xmlns:p14="http://schemas.microsoft.com/office/powerpoint/2010/main" val="7900781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750BB-8D22-270A-4973-2EF5CDFE6145}"/>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6333FAA9-7847-DC1D-B663-0410EAE75C9F}"/>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70BE556D-EA55-B618-CFE9-8EC7C27DE164}"/>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2BCF89F4-057F-640B-502B-051F29196973}"/>
              </a:ext>
            </a:extLst>
          </p:cNvPr>
          <p:cNvSpPr>
            <a:spLocks noGrp="1"/>
          </p:cNvSpPr>
          <p:nvPr>
            <p:ph type="dt" sz="half" idx="10"/>
          </p:nvPr>
        </p:nvSpPr>
        <p:spPr/>
        <p:txBody>
          <a:bodyPr/>
          <a:lstStyle/>
          <a:p>
            <a:fld id="{BC44ADFF-521D-405C-8E9D-514F460A9C2E}" type="datetime1">
              <a:rPr lang="en-GB" smtClean="0"/>
              <a:t>03/09/2025</a:t>
            </a:fld>
            <a:endParaRPr lang="en-GB"/>
          </a:p>
        </p:txBody>
      </p:sp>
      <p:sp>
        <p:nvSpPr>
          <p:cNvPr id="6" name="Footer Placeholder 5">
            <a:extLst>
              <a:ext uri="{FF2B5EF4-FFF2-40B4-BE49-F238E27FC236}">
                <a16:creationId xmlns:a16="http://schemas.microsoft.com/office/drawing/2014/main" id="{8A8322EE-47F0-6C48-F4C1-ADD3B0BF8E0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BB9D114-D411-D8E8-C676-7B72ABDD77E6}"/>
              </a:ext>
            </a:extLst>
          </p:cNvPr>
          <p:cNvSpPr>
            <a:spLocks noGrp="1"/>
          </p:cNvSpPr>
          <p:nvPr>
            <p:ph type="sldNum" sz="quarter" idx="12"/>
          </p:nvPr>
        </p:nvSpPr>
        <p:spPr/>
        <p:txBody>
          <a:bodyPr/>
          <a:lstStyle/>
          <a:p>
            <a:fld id="{F32283A5-02D5-4F1E-B3DC-75FBA3CCA1CD}" type="slidenum">
              <a:rPr lang="en-GB" smtClean="0"/>
              <a:t>‹#›</a:t>
            </a:fld>
            <a:endParaRPr lang="en-GB"/>
          </a:p>
        </p:txBody>
      </p:sp>
    </p:spTree>
    <p:extLst>
      <p:ext uri="{BB962C8B-B14F-4D97-AF65-F5344CB8AC3E}">
        <p14:creationId xmlns:p14="http://schemas.microsoft.com/office/powerpoint/2010/main" val="32468161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16CB4-3A8A-7A65-16C0-14EA5ADD5F47}"/>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6CAF62B5-B1EF-1587-DDE3-5AF022906CE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F26C3298-1E40-1452-75D6-B2FD84B3A036}"/>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FB06041F-243C-81C6-D1C8-9308A5B74C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D79D6AC9-81FC-5688-DCF4-58D72D860934}"/>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0CA660BE-8DBB-7F47-D8C4-954EA3FEC62D}"/>
              </a:ext>
            </a:extLst>
          </p:cNvPr>
          <p:cNvSpPr>
            <a:spLocks noGrp="1"/>
          </p:cNvSpPr>
          <p:nvPr>
            <p:ph type="dt" sz="half" idx="10"/>
          </p:nvPr>
        </p:nvSpPr>
        <p:spPr/>
        <p:txBody>
          <a:bodyPr/>
          <a:lstStyle/>
          <a:p>
            <a:fld id="{A6FD6924-78E2-4122-A3EE-9BBEAD5CBDC3}" type="datetime1">
              <a:rPr lang="en-GB" smtClean="0"/>
              <a:t>03/09/2025</a:t>
            </a:fld>
            <a:endParaRPr lang="en-GB"/>
          </a:p>
        </p:txBody>
      </p:sp>
      <p:sp>
        <p:nvSpPr>
          <p:cNvPr id="8" name="Footer Placeholder 7">
            <a:extLst>
              <a:ext uri="{FF2B5EF4-FFF2-40B4-BE49-F238E27FC236}">
                <a16:creationId xmlns:a16="http://schemas.microsoft.com/office/drawing/2014/main" id="{0D4A2269-8C9C-0DB7-BABF-821187810B2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A13929B-BBEA-5053-7E1C-E27F72D37E93}"/>
              </a:ext>
            </a:extLst>
          </p:cNvPr>
          <p:cNvSpPr>
            <a:spLocks noGrp="1"/>
          </p:cNvSpPr>
          <p:nvPr>
            <p:ph type="sldNum" sz="quarter" idx="12"/>
          </p:nvPr>
        </p:nvSpPr>
        <p:spPr/>
        <p:txBody>
          <a:bodyPr/>
          <a:lstStyle/>
          <a:p>
            <a:fld id="{F32283A5-02D5-4F1E-B3DC-75FBA3CCA1CD}" type="slidenum">
              <a:rPr lang="en-GB" smtClean="0"/>
              <a:t>‹#›</a:t>
            </a:fld>
            <a:endParaRPr lang="en-GB"/>
          </a:p>
        </p:txBody>
      </p:sp>
    </p:spTree>
    <p:extLst>
      <p:ext uri="{BB962C8B-B14F-4D97-AF65-F5344CB8AC3E}">
        <p14:creationId xmlns:p14="http://schemas.microsoft.com/office/powerpoint/2010/main" val="11761916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2E83B-5D8E-B577-A162-D8BCC7A331CD}"/>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998E51FA-5A5C-387F-F4A1-345A80A59DE2}"/>
              </a:ext>
            </a:extLst>
          </p:cNvPr>
          <p:cNvSpPr>
            <a:spLocks noGrp="1"/>
          </p:cNvSpPr>
          <p:nvPr>
            <p:ph type="dt" sz="half" idx="10"/>
          </p:nvPr>
        </p:nvSpPr>
        <p:spPr/>
        <p:txBody>
          <a:bodyPr/>
          <a:lstStyle/>
          <a:p>
            <a:fld id="{DB6B9B48-057B-4FB7-A6BF-01B886E1B512}" type="datetime1">
              <a:rPr lang="en-GB" smtClean="0"/>
              <a:t>03/09/2025</a:t>
            </a:fld>
            <a:endParaRPr lang="en-GB"/>
          </a:p>
        </p:txBody>
      </p:sp>
      <p:sp>
        <p:nvSpPr>
          <p:cNvPr id="4" name="Footer Placeholder 3">
            <a:extLst>
              <a:ext uri="{FF2B5EF4-FFF2-40B4-BE49-F238E27FC236}">
                <a16:creationId xmlns:a16="http://schemas.microsoft.com/office/drawing/2014/main" id="{E004B4C8-29B4-28BC-4383-B1B0B87E2C9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5D8FAAE-CB4E-D47B-4E63-4AABF15AA5D8}"/>
              </a:ext>
            </a:extLst>
          </p:cNvPr>
          <p:cNvSpPr>
            <a:spLocks noGrp="1"/>
          </p:cNvSpPr>
          <p:nvPr>
            <p:ph type="sldNum" sz="quarter" idx="12"/>
          </p:nvPr>
        </p:nvSpPr>
        <p:spPr/>
        <p:txBody>
          <a:bodyPr/>
          <a:lstStyle/>
          <a:p>
            <a:fld id="{F32283A5-02D5-4F1E-B3DC-75FBA3CCA1CD}" type="slidenum">
              <a:rPr lang="en-GB" smtClean="0"/>
              <a:t>‹#›</a:t>
            </a:fld>
            <a:endParaRPr lang="en-GB"/>
          </a:p>
        </p:txBody>
      </p:sp>
    </p:spTree>
    <p:extLst>
      <p:ext uri="{BB962C8B-B14F-4D97-AF65-F5344CB8AC3E}">
        <p14:creationId xmlns:p14="http://schemas.microsoft.com/office/powerpoint/2010/main" val="26830890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B335C02-6801-797D-FE42-D2461321ED53}"/>
              </a:ext>
            </a:extLst>
          </p:cNvPr>
          <p:cNvSpPr>
            <a:spLocks noGrp="1"/>
          </p:cNvSpPr>
          <p:nvPr>
            <p:ph type="dt" sz="half" idx="10"/>
          </p:nvPr>
        </p:nvSpPr>
        <p:spPr/>
        <p:txBody>
          <a:bodyPr/>
          <a:lstStyle/>
          <a:p>
            <a:fld id="{6587F181-5D75-47F8-9B26-895C55BFFF52}" type="datetime1">
              <a:rPr lang="en-GB" smtClean="0"/>
              <a:t>03/09/2025</a:t>
            </a:fld>
            <a:endParaRPr lang="en-GB"/>
          </a:p>
        </p:txBody>
      </p:sp>
      <p:sp>
        <p:nvSpPr>
          <p:cNvPr id="3" name="Footer Placeholder 2">
            <a:extLst>
              <a:ext uri="{FF2B5EF4-FFF2-40B4-BE49-F238E27FC236}">
                <a16:creationId xmlns:a16="http://schemas.microsoft.com/office/drawing/2014/main" id="{64E003CD-E33D-1899-8E45-1BFF1A23575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9999E10-ACCE-BBDE-A8B0-E26291A59D1C}"/>
              </a:ext>
            </a:extLst>
          </p:cNvPr>
          <p:cNvSpPr>
            <a:spLocks noGrp="1"/>
          </p:cNvSpPr>
          <p:nvPr>
            <p:ph type="sldNum" sz="quarter" idx="12"/>
          </p:nvPr>
        </p:nvSpPr>
        <p:spPr/>
        <p:txBody>
          <a:bodyPr/>
          <a:lstStyle/>
          <a:p>
            <a:fld id="{F32283A5-02D5-4F1E-B3DC-75FBA3CCA1CD}" type="slidenum">
              <a:rPr lang="en-GB" smtClean="0"/>
              <a:t>‹#›</a:t>
            </a:fld>
            <a:endParaRPr lang="en-GB"/>
          </a:p>
        </p:txBody>
      </p:sp>
    </p:spTree>
    <p:extLst>
      <p:ext uri="{BB962C8B-B14F-4D97-AF65-F5344CB8AC3E}">
        <p14:creationId xmlns:p14="http://schemas.microsoft.com/office/powerpoint/2010/main" val="949206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CB4B5-07F3-5B4E-9467-D63B721B98A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6A80246A-54E0-ABC8-E597-4FF0527AA26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0195EE0F-8D97-1F23-1C4C-ED7E06FF7E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162A8B3-41FA-1392-7353-85829C2AC7D3}"/>
              </a:ext>
            </a:extLst>
          </p:cNvPr>
          <p:cNvSpPr>
            <a:spLocks noGrp="1"/>
          </p:cNvSpPr>
          <p:nvPr>
            <p:ph type="dt" sz="half" idx="10"/>
          </p:nvPr>
        </p:nvSpPr>
        <p:spPr/>
        <p:txBody>
          <a:bodyPr/>
          <a:lstStyle/>
          <a:p>
            <a:fld id="{9CFCDDB2-793D-44A4-9040-8CFB5C207B88}" type="datetime1">
              <a:rPr lang="en-GB" smtClean="0"/>
              <a:t>03/09/2025</a:t>
            </a:fld>
            <a:endParaRPr lang="en-GB"/>
          </a:p>
        </p:txBody>
      </p:sp>
      <p:sp>
        <p:nvSpPr>
          <p:cNvPr id="6" name="Footer Placeholder 5">
            <a:extLst>
              <a:ext uri="{FF2B5EF4-FFF2-40B4-BE49-F238E27FC236}">
                <a16:creationId xmlns:a16="http://schemas.microsoft.com/office/drawing/2014/main" id="{12BB0100-4BA0-3885-DE0B-2963EB3EAA7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3E66CFD-6826-863F-B7CA-E323C16B0B7C}"/>
              </a:ext>
            </a:extLst>
          </p:cNvPr>
          <p:cNvSpPr>
            <a:spLocks noGrp="1"/>
          </p:cNvSpPr>
          <p:nvPr>
            <p:ph type="sldNum" sz="quarter" idx="12"/>
          </p:nvPr>
        </p:nvSpPr>
        <p:spPr/>
        <p:txBody>
          <a:bodyPr/>
          <a:lstStyle/>
          <a:p>
            <a:fld id="{F32283A5-02D5-4F1E-B3DC-75FBA3CCA1CD}" type="slidenum">
              <a:rPr lang="en-GB" smtClean="0"/>
              <a:t>‹#›</a:t>
            </a:fld>
            <a:endParaRPr lang="en-GB"/>
          </a:p>
        </p:txBody>
      </p:sp>
    </p:spTree>
    <p:extLst>
      <p:ext uri="{BB962C8B-B14F-4D97-AF65-F5344CB8AC3E}">
        <p14:creationId xmlns:p14="http://schemas.microsoft.com/office/powerpoint/2010/main" val="2942948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8F498-F1B0-A7AD-D6E7-A7A5DBD2BEF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586476E1-4466-16A1-9919-3DF42F11D9B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7026506-670C-27D8-DE15-2AF5CB81F3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BA8D6DB-7D4F-0705-CA20-C90F34E6377A}"/>
              </a:ext>
            </a:extLst>
          </p:cNvPr>
          <p:cNvSpPr>
            <a:spLocks noGrp="1"/>
          </p:cNvSpPr>
          <p:nvPr>
            <p:ph type="dt" sz="half" idx="10"/>
          </p:nvPr>
        </p:nvSpPr>
        <p:spPr/>
        <p:txBody>
          <a:bodyPr/>
          <a:lstStyle/>
          <a:p>
            <a:fld id="{964FB347-3747-4CA1-9DCE-1F7FCCF3B844}" type="datetime1">
              <a:rPr lang="en-GB" smtClean="0"/>
              <a:t>03/09/2025</a:t>
            </a:fld>
            <a:endParaRPr lang="en-GB"/>
          </a:p>
        </p:txBody>
      </p:sp>
      <p:sp>
        <p:nvSpPr>
          <p:cNvPr id="6" name="Footer Placeholder 5">
            <a:extLst>
              <a:ext uri="{FF2B5EF4-FFF2-40B4-BE49-F238E27FC236}">
                <a16:creationId xmlns:a16="http://schemas.microsoft.com/office/drawing/2014/main" id="{5AC4CD4B-E68E-D035-5A50-8608AC3DFF4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6FA5A7D-602E-19A9-D687-7BE82D452F51}"/>
              </a:ext>
            </a:extLst>
          </p:cNvPr>
          <p:cNvSpPr>
            <a:spLocks noGrp="1"/>
          </p:cNvSpPr>
          <p:nvPr>
            <p:ph type="sldNum" sz="quarter" idx="12"/>
          </p:nvPr>
        </p:nvSpPr>
        <p:spPr/>
        <p:txBody>
          <a:bodyPr/>
          <a:lstStyle/>
          <a:p>
            <a:fld id="{F32283A5-02D5-4F1E-B3DC-75FBA3CCA1CD}" type="slidenum">
              <a:rPr lang="en-GB" smtClean="0"/>
              <a:t>‹#›</a:t>
            </a:fld>
            <a:endParaRPr lang="en-GB"/>
          </a:p>
        </p:txBody>
      </p:sp>
    </p:spTree>
    <p:extLst>
      <p:ext uri="{BB962C8B-B14F-4D97-AF65-F5344CB8AC3E}">
        <p14:creationId xmlns:p14="http://schemas.microsoft.com/office/powerpoint/2010/main" val="2681747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15A616-9E64-356F-E729-87B2E65AF44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7FF511F3-884B-CBB7-E02C-E930D4AF24D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8C23A652-F293-DBD1-65C5-2C02D81CE15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617EBB-F302-4B84-AF46-7F256DCE3886}" type="datetime1">
              <a:rPr lang="en-GB" smtClean="0"/>
              <a:t>03/09/2025</a:t>
            </a:fld>
            <a:endParaRPr lang="en-GB"/>
          </a:p>
        </p:txBody>
      </p:sp>
      <p:sp>
        <p:nvSpPr>
          <p:cNvPr id="5" name="Footer Placeholder 4">
            <a:extLst>
              <a:ext uri="{FF2B5EF4-FFF2-40B4-BE49-F238E27FC236}">
                <a16:creationId xmlns:a16="http://schemas.microsoft.com/office/drawing/2014/main" id="{8CB92FFE-CD3E-5A38-DD06-ED51D3C0974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6A7CDE9-D550-E814-91D9-50ADD9ACD0C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2283A5-02D5-4F1E-B3DC-75FBA3CCA1CD}" type="slidenum">
              <a:rPr lang="en-GB" smtClean="0"/>
              <a:t>‹#›</a:t>
            </a:fld>
            <a:endParaRPr lang="en-GB"/>
          </a:p>
        </p:txBody>
      </p:sp>
    </p:spTree>
    <p:extLst>
      <p:ext uri="{BB962C8B-B14F-4D97-AF65-F5344CB8AC3E}">
        <p14:creationId xmlns:p14="http://schemas.microsoft.com/office/powerpoint/2010/main" val="20375033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journals.sagepub.com/doi/pdf...867X1001000112"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journals.sagepub.com/doi/pdf/10.1177/1536867X0500500312"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hyperlink" Target="https://journals.sagepub.com/doi/pdf/10.1177/1536867X1001000311" TargetMode="External"/><Relationship Id="rId2" Type="http://schemas.openxmlformats.org/officeDocument/2006/relationships/hyperlink" Target="https://journals.sagepub.com/doi/pdf/10.1177/1536867X211063415"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82994" y="1124745"/>
            <a:ext cx="8396974" cy="1461139"/>
          </a:xfrm>
        </p:spPr>
        <p:txBody>
          <a:bodyPr>
            <a:normAutofit/>
          </a:bodyPr>
          <a:lstStyle/>
          <a:p>
            <a:pPr algn="l"/>
            <a:r>
              <a:rPr lang="en-GB" sz="3600" dirty="0">
                <a:highlight>
                  <a:srgbClr val="FFFFFF"/>
                </a:highlight>
                <a:latin typeface="Georgia" panose="02040502050405020303" pitchFamily="18" charset="0"/>
              </a:rPr>
              <a:t>Data reduction for graphical                and other purposes</a:t>
            </a:r>
            <a:endParaRPr lang="en-GB" sz="3600" dirty="0">
              <a:latin typeface="Georgia" panose="02040502050405020303" pitchFamily="18" charset="0"/>
            </a:endParaRPr>
          </a:p>
        </p:txBody>
      </p:sp>
      <p:sp>
        <p:nvSpPr>
          <p:cNvPr id="3" name="Subtitle 2"/>
          <p:cNvSpPr>
            <a:spLocks noGrp="1"/>
          </p:cNvSpPr>
          <p:nvPr>
            <p:ph type="subTitle" idx="1"/>
          </p:nvPr>
        </p:nvSpPr>
        <p:spPr>
          <a:xfrm>
            <a:off x="2161310" y="3886200"/>
            <a:ext cx="7135091" cy="1752600"/>
          </a:xfrm>
        </p:spPr>
        <p:txBody>
          <a:bodyPr>
            <a:normAutofit/>
          </a:bodyPr>
          <a:lstStyle/>
          <a:p>
            <a:pPr algn="l"/>
            <a:r>
              <a:rPr lang="en-GB" sz="2800" dirty="0">
                <a:latin typeface="Georgia" panose="02040502050405020303" pitchFamily="18" charset="0"/>
              </a:rPr>
              <a:t>Nicholas J. Cox</a:t>
            </a:r>
          </a:p>
          <a:p>
            <a:pPr algn="l"/>
            <a:r>
              <a:rPr lang="en-GB" sz="2800" dirty="0">
                <a:latin typeface="Georgia" panose="02040502050405020303" pitchFamily="18" charset="0"/>
              </a:rPr>
              <a:t>Department of Geography</a:t>
            </a:r>
          </a:p>
        </p:txBody>
      </p:sp>
      <p:pic>
        <p:nvPicPr>
          <p:cNvPr id="1026" name="Picture 2" descr="C:\Users\dgg0njc\Downloads\DU_Logo_Small_2col (1).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2413" y="5134795"/>
            <a:ext cx="2798064" cy="1261872"/>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s://s-media-cache-ak0.pinimg.com/236x/23/63/b3/2363b3e7147f33b5ac40ba9eb6fbcec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21393" y="3863017"/>
            <a:ext cx="2247900" cy="253365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0092917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A82383D-E4B0-E663-CE4C-A332AEE45872}"/>
              </a:ext>
            </a:extLst>
          </p:cNvPr>
          <p:cNvSpPr>
            <a:spLocks noGrp="1"/>
          </p:cNvSpPr>
          <p:nvPr>
            <p:ph type="sldNum" sz="quarter" idx="12"/>
          </p:nvPr>
        </p:nvSpPr>
        <p:spPr/>
        <p:txBody>
          <a:bodyPr/>
          <a:lstStyle/>
          <a:p>
            <a:fld id="{F32283A5-02D5-4F1E-B3DC-75FBA3CCA1CD}" type="slidenum">
              <a:rPr lang="en-GB" smtClean="0"/>
              <a:t>10</a:t>
            </a:fld>
            <a:endParaRPr lang="en-GB"/>
          </a:p>
        </p:txBody>
      </p:sp>
      <p:sp>
        <p:nvSpPr>
          <p:cNvPr id="6" name="TextBox 5">
            <a:extLst>
              <a:ext uri="{FF2B5EF4-FFF2-40B4-BE49-F238E27FC236}">
                <a16:creationId xmlns:a16="http://schemas.microsoft.com/office/drawing/2014/main" id="{77851399-8D48-C8E8-F9F5-2BA9C90C6BB2}"/>
              </a:ext>
            </a:extLst>
          </p:cNvPr>
          <p:cNvSpPr txBox="1"/>
          <p:nvPr/>
        </p:nvSpPr>
        <p:spPr>
          <a:xfrm>
            <a:off x="678426" y="199804"/>
            <a:ext cx="8465574" cy="4708981"/>
          </a:xfrm>
          <a:prstGeom prst="rect">
            <a:avLst/>
          </a:prstGeom>
          <a:noFill/>
        </p:spPr>
        <p:txBody>
          <a:bodyPr wrap="square">
            <a:spAutoFit/>
          </a:bodyPr>
          <a:lstStyle/>
          <a:p>
            <a:endParaRPr lang="en-GB" sz="1200" dirty="0">
              <a:latin typeface="Lucida Console" panose="020B0609040504020204" pitchFamily="49" charset="0"/>
            </a:endParaRPr>
          </a:p>
          <a:p>
            <a:r>
              <a:rPr lang="en-GB" dirty="0">
                <a:latin typeface="Georgia" panose="02040502050405020303" pitchFamily="18" charset="0"/>
              </a:rPr>
              <a:t>Listing results in two groups only for this presentation </a:t>
            </a:r>
          </a:p>
          <a:p>
            <a:endParaRPr lang="en-GB" sz="1200" dirty="0">
              <a:latin typeface="Lucida Console" panose="020B0609040504020204" pitchFamily="49" charset="0"/>
            </a:endParaRPr>
          </a:p>
          <a:p>
            <a:endParaRPr lang="en-GB" sz="1200" dirty="0">
              <a:latin typeface="Lucida Console" panose="020B0609040504020204" pitchFamily="49" charset="0"/>
            </a:endParaRPr>
          </a:p>
          <a:p>
            <a:r>
              <a:rPr lang="en-GB" sz="1200" dirty="0">
                <a:latin typeface="Lucida Console" panose="020B0609040504020204" pitchFamily="49" charset="0"/>
              </a:rPr>
              <a:t>. list </a:t>
            </a:r>
            <a:r>
              <a:rPr lang="en-GB" sz="1200" dirty="0" err="1">
                <a:latin typeface="Lucida Console" panose="020B0609040504020204" pitchFamily="49" charset="0"/>
              </a:rPr>
              <a:t>varname-gvarlabel</a:t>
            </a:r>
            <a:endParaRPr lang="en-GB" sz="1200" dirty="0">
              <a:latin typeface="Lucida Console" panose="020B0609040504020204" pitchFamily="49" charset="0"/>
            </a:endParaRPr>
          </a:p>
          <a:p>
            <a:endParaRPr lang="en-GB" sz="1200" dirty="0">
              <a:latin typeface="Lucida Console" panose="020B0609040504020204" pitchFamily="49" charset="0"/>
            </a:endParaRPr>
          </a:p>
          <a:p>
            <a:r>
              <a:rPr lang="en-GB" sz="1200" dirty="0">
                <a:latin typeface="Lucida Console" panose="020B0609040504020204" pitchFamily="49" charset="0"/>
              </a:rPr>
              <a:t>     +--------------------------------------------------------+</a:t>
            </a:r>
          </a:p>
          <a:p>
            <a:r>
              <a:rPr lang="en-GB" sz="1200" dirty="0">
                <a:latin typeface="Lucida Console" panose="020B0609040504020204" pitchFamily="49" charset="0"/>
              </a:rPr>
              <a:t>     | </a:t>
            </a:r>
            <a:r>
              <a:rPr lang="en-GB" sz="1200" dirty="0" err="1">
                <a:latin typeface="Lucida Console" panose="020B0609040504020204" pitchFamily="49" charset="0"/>
              </a:rPr>
              <a:t>varname</a:t>
            </a:r>
            <a:r>
              <a:rPr lang="en-GB" sz="1200" dirty="0">
                <a:latin typeface="Lucida Console" panose="020B0609040504020204" pitchFamily="49" charset="0"/>
              </a:rPr>
              <a:t>      </a:t>
            </a:r>
            <a:r>
              <a:rPr lang="en-GB" sz="1200" dirty="0" err="1">
                <a:latin typeface="Lucida Console" panose="020B0609040504020204" pitchFamily="49" charset="0"/>
              </a:rPr>
              <a:t>varlabel</a:t>
            </a:r>
            <a:r>
              <a:rPr lang="en-GB" sz="1200" dirty="0">
                <a:latin typeface="Lucida Console" panose="020B0609040504020204" pitchFamily="49" charset="0"/>
              </a:rPr>
              <a:t>   </a:t>
            </a:r>
            <a:r>
              <a:rPr lang="en-GB" sz="1200" dirty="0" err="1">
                <a:latin typeface="Lucida Console" panose="020B0609040504020204" pitchFamily="49" charset="0"/>
              </a:rPr>
              <a:t>origgvar</a:t>
            </a:r>
            <a:r>
              <a:rPr lang="en-GB" sz="1200" dirty="0">
                <a:latin typeface="Lucida Console" panose="020B0609040504020204" pitchFamily="49" charset="0"/>
              </a:rPr>
              <a:t>   </a:t>
            </a:r>
            <a:r>
              <a:rPr lang="en-GB" sz="1200" dirty="0" err="1">
                <a:latin typeface="Lucida Console" panose="020B0609040504020204" pitchFamily="49" charset="0"/>
              </a:rPr>
              <a:t>groupvar</a:t>
            </a:r>
            <a:r>
              <a:rPr lang="en-GB" sz="1200" dirty="0">
                <a:latin typeface="Lucida Console" panose="020B0609040504020204" pitchFamily="49" charset="0"/>
              </a:rPr>
              <a:t>   </a:t>
            </a:r>
            <a:r>
              <a:rPr lang="en-GB" sz="1200" dirty="0" err="1">
                <a:latin typeface="Lucida Console" panose="020B0609040504020204" pitchFamily="49" charset="0"/>
              </a:rPr>
              <a:t>gvarla~l</a:t>
            </a:r>
            <a:r>
              <a:rPr lang="en-GB" sz="1200" dirty="0">
                <a:latin typeface="Lucida Console" panose="020B0609040504020204" pitchFamily="49" charset="0"/>
              </a:rPr>
              <a:t> |</a:t>
            </a:r>
          </a:p>
          <a:p>
            <a:r>
              <a:rPr lang="en-GB" sz="1200" dirty="0">
                <a:latin typeface="Lucida Console" panose="020B0609040504020204" pitchFamily="49" charset="0"/>
              </a:rPr>
              <a:t>     |--------------------------------------------------------|</a:t>
            </a:r>
          </a:p>
          <a:p>
            <a:r>
              <a:rPr lang="en-GB" sz="1200" dirty="0">
                <a:latin typeface="Lucida Console" panose="020B0609040504020204" pitchFamily="49" charset="0"/>
              </a:rPr>
              <a:t>  1. |    wage   Hourly wage      White       race       </a:t>
            </a:r>
            <a:r>
              <a:rPr lang="en-GB" sz="1200" dirty="0" err="1">
                <a:latin typeface="Lucida Console" panose="020B0609040504020204" pitchFamily="49" charset="0"/>
              </a:rPr>
              <a:t>Race</a:t>
            </a:r>
            <a:r>
              <a:rPr lang="en-GB" sz="1200" dirty="0">
                <a:latin typeface="Lucida Console" panose="020B0609040504020204" pitchFamily="49" charset="0"/>
              </a:rPr>
              <a:t> |</a:t>
            </a:r>
          </a:p>
          <a:p>
            <a:r>
              <a:rPr lang="en-GB" sz="1200" dirty="0">
                <a:latin typeface="Lucida Console" panose="020B0609040504020204" pitchFamily="49" charset="0"/>
              </a:rPr>
              <a:t>  2. |    wage   Hourly wage      Black       race       </a:t>
            </a:r>
            <a:r>
              <a:rPr lang="en-GB" sz="1200" dirty="0" err="1">
                <a:latin typeface="Lucida Console" panose="020B0609040504020204" pitchFamily="49" charset="0"/>
              </a:rPr>
              <a:t>Race</a:t>
            </a:r>
            <a:r>
              <a:rPr lang="en-GB" sz="1200" dirty="0">
                <a:latin typeface="Lucida Console" panose="020B0609040504020204" pitchFamily="49" charset="0"/>
              </a:rPr>
              <a:t> |</a:t>
            </a:r>
          </a:p>
          <a:p>
            <a:r>
              <a:rPr lang="en-GB" sz="1200" dirty="0">
                <a:latin typeface="Lucida Console" panose="020B0609040504020204" pitchFamily="49" charset="0"/>
              </a:rPr>
              <a:t>  3. |    wage   Hourly wage      Other       race       </a:t>
            </a:r>
            <a:r>
              <a:rPr lang="en-GB" sz="1200" dirty="0" err="1">
                <a:latin typeface="Lucida Console" panose="020B0609040504020204" pitchFamily="49" charset="0"/>
              </a:rPr>
              <a:t>Race</a:t>
            </a:r>
            <a:r>
              <a:rPr lang="en-GB" sz="1200" dirty="0">
                <a:latin typeface="Lucida Console" panose="020B0609040504020204" pitchFamily="49" charset="0"/>
              </a:rPr>
              <a:t> |</a:t>
            </a:r>
          </a:p>
          <a:p>
            <a:r>
              <a:rPr lang="en-GB" sz="1200" dirty="0">
                <a:latin typeface="Lucida Console" panose="020B0609040504020204" pitchFamily="49" charset="0"/>
              </a:rPr>
              <a:t>     +--------------------------------------------------------+</a:t>
            </a:r>
          </a:p>
          <a:p>
            <a:endParaRPr lang="en-GB" sz="1200" dirty="0">
              <a:latin typeface="Lucida Console" panose="020B0609040504020204" pitchFamily="49" charset="0"/>
            </a:endParaRPr>
          </a:p>
          <a:p>
            <a:r>
              <a:rPr lang="en-GB" sz="1200" dirty="0">
                <a:latin typeface="Lucida Console" panose="020B0609040504020204" pitchFamily="49" charset="0"/>
              </a:rPr>
              <a:t>. list group-level</a:t>
            </a:r>
          </a:p>
          <a:p>
            <a:endParaRPr lang="en-GB" sz="1200" dirty="0">
              <a:latin typeface="Lucida Console" panose="020B0609040504020204" pitchFamily="49" charset="0"/>
            </a:endParaRPr>
          </a:p>
          <a:p>
            <a:r>
              <a:rPr lang="en-GB" sz="1200" dirty="0">
                <a:latin typeface="Lucida Console" panose="020B0609040504020204" pitchFamily="49" charset="0"/>
              </a:rPr>
              <a:t>     +------------------------------------------------------------------------+</a:t>
            </a:r>
          </a:p>
          <a:p>
            <a:r>
              <a:rPr lang="en-GB" sz="1200" dirty="0">
                <a:latin typeface="Lucida Console" panose="020B0609040504020204" pitchFamily="49" charset="0"/>
              </a:rPr>
              <a:t>     | group      n         </a:t>
            </a:r>
            <a:r>
              <a:rPr lang="en-GB" sz="1200" dirty="0" err="1">
                <a:latin typeface="Lucida Console" panose="020B0609040504020204" pitchFamily="49" charset="0"/>
              </a:rPr>
              <a:t>statname</a:t>
            </a:r>
            <a:r>
              <a:rPr lang="en-GB" sz="1200" dirty="0">
                <a:latin typeface="Lucida Console" panose="020B0609040504020204" pitchFamily="49" charset="0"/>
              </a:rPr>
              <a:t>      point         lb         </a:t>
            </a:r>
            <a:r>
              <a:rPr lang="en-GB" sz="1200" dirty="0" err="1">
                <a:latin typeface="Lucida Console" panose="020B0609040504020204" pitchFamily="49" charset="0"/>
              </a:rPr>
              <a:t>ub</a:t>
            </a:r>
            <a:r>
              <a:rPr lang="en-GB" sz="1200" dirty="0">
                <a:latin typeface="Lucida Console" panose="020B0609040504020204" pitchFamily="49" charset="0"/>
              </a:rPr>
              <a:t>   level |</a:t>
            </a:r>
          </a:p>
          <a:p>
            <a:r>
              <a:rPr lang="en-GB" sz="1200" dirty="0">
                <a:latin typeface="Lucida Console" panose="020B0609040504020204" pitchFamily="49" charset="0"/>
              </a:rPr>
              <a:t>     |------------------------------------------------------------------------|</a:t>
            </a:r>
          </a:p>
          <a:p>
            <a:r>
              <a:rPr lang="en-GB" sz="1200" dirty="0">
                <a:latin typeface="Lucida Console" panose="020B0609040504020204" pitchFamily="49" charset="0"/>
              </a:rPr>
              <a:t>  1. | White   1637   geometric mean   6.757645   6.573495   6.946954      95 |</a:t>
            </a:r>
          </a:p>
          <a:p>
            <a:r>
              <a:rPr lang="en-GB" sz="1200" dirty="0">
                <a:latin typeface="Lucida Console" panose="020B0609040504020204" pitchFamily="49" charset="0"/>
              </a:rPr>
              <a:t>  2. | Black    583   geometric mean   5.732076   5.473068   6.003342      95 |</a:t>
            </a:r>
          </a:p>
          <a:p>
            <a:r>
              <a:rPr lang="en-GB" sz="1200" dirty="0">
                <a:latin typeface="Lucida Console" panose="020B0609040504020204" pitchFamily="49" charset="0"/>
              </a:rPr>
              <a:t>  3. | Other     26   geometric mean    7.17597   5.573004   9.239998      95 |</a:t>
            </a:r>
          </a:p>
          <a:p>
            <a:r>
              <a:rPr lang="en-GB" sz="1200" dirty="0">
                <a:latin typeface="Lucida Console" panose="020B0609040504020204" pitchFamily="49" charset="0"/>
              </a:rPr>
              <a:t>     +------------------------------------------------------------------------+</a:t>
            </a:r>
          </a:p>
          <a:p>
            <a:endParaRPr lang="en-GB" dirty="0"/>
          </a:p>
        </p:txBody>
      </p:sp>
    </p:spTree>
    <p:extLst>
      <p:ext uri="{BB962C8B-B14F-4D97-AF65-F5344CB8AC3E}">
        <p14:creationId xmlns:p14="http://schemas.microsoft.com/office/powerpoint/2010/main" val="8542321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8CEC543-F4DA-503E-055B-D2DC23A143DB}"/>
              </a:ext>
            </a:extLst>
          </p:cNvPr>
          <p:cNvSpPr>
            <a:spLocks noGrp="1"/>
          </p:cNvSpPr>
          <p:nvPr>
            <p:ph type="sldNum" sz="quarter" idx="12"/>
          </p:nvPr>
        </p:nvSpPr>
        <p:spPr/>
        <p:txBody>
          <a:bodyPr/>
          <a:lstStyle/>
          <a:p>
            <a:fld id="{F32283A5-02D5-4F1E-B3DC-75FBA3CCA1CD}" type="slidenum">
              <a:rPr lang="en-GB" smtClean="0"/>
              <a:t>11</a:t>
            </a:fld>
            <a:endParaRPr lang="en-GB"/>
          </a:p>
        </p:txBody>
      </p:sp>
      <p:sp>
        <p:nvSpPr>
          <p:cNvPr id="4" name="TextBox 3">
            <a:extLst>
              <a:ext uri="{FF2B5EF4-FFF2-40B4-BE49-F238E27FC236}">
                <a16:creationId xmlns:a16="http://schemas.microsoft.com/office/drawing/2014/main" id="{6E024655-70CD-CA83-ED0E-C21CD4429BEB}"/>
              </a:ext>
            </a:extLst>
          </p:cNvPr>
          <p:cNvSpPr txBox="1"/>
          <p:nvPr/>
        </p:nvSpPr>
        <p:spPr>
          <a:xfrm>
            <a:off x="609600" y="1169301"/>
            <a:ext cx="8534400" cy="4524315"/>
          </a:xfrm>
          <a:prstGeom prst="rect">
            <a:avLst/>
          </a:prstGeom>
          <a:noFill/>
        </p:spPr>
        <p:txBody>
          <a:bodyPr wrap="square">
            <a:spAutoFit/>
          </a:bodyPr>
          <a:lstStyle/>
          <a:p>
            <a:r>
              <a:rPr lang="en-GB" dirty="0">
                <a:latin typeface="Lucida Console" panose="020B0609040504020204" pitchFamily="49" charset="0"/>
              </a:rPr>
              <a:t>gen </a:t>
            </a:r>
            <a:r>
              <a:rPr lang="en-GB" dirty="0" err="1">
                <a:latin typeface="Lucida Console" panose="020B0609040504020204" pitchFamily="49" charset="0"/>
              </a:rPr>
              <a:t>nshow</a:t>
            </a:r>
            <a:r>
              <a:rPr lang="en-GB" dirty="0">
                <a:latin typeface="Lucida Console" panose="020B0609040504020204" pitchFamily="49" charset="0"/>
              </a:rPr>
              <a:t> = "{</a:t>
            </a:r>
            <a:r>
              <a:rPr lang="en-GB" dirty="0" err="1">
                <a:latin typeface="Lucida Console" panose="020B0609040504020204" pitchFamily="49" charset="0"/>
              </a:rPr>
              <a:t>it:n</a:t>
            </a:r>
            <a:r>
              <a:rPr lang="en-GB" dirty="0">
                <a:latin typeface="Lucida Console" panose="020B0609040504020204" pitchFamily="49" charset="0"/>
              </a:rPr>
              <a:t> = }" + </a:t>
            </a:r>
            <a:r>
              <a:rPr lang="en-GB" dirty="0" err="1">
                <a:latin typeface="Lucida Console" panose="020B0609040504020204" pitchFamily="49" charset="0"/>
              </a:rPr>
              <a:t>strofreal</a:t>
            </a:r>
            <a:r>
              <a:rPr lang="en-GB" dirty="0">
                <a:latin typeface="Lucida Console" panose="020B0609040504020204" pitchFamily="49" charset="0"/>
              </a:rPr>
              <a:t>(n)</a:t>
            </a:r>
          </a:p>
          <a:p>
            <a:endParaRPr lang="en-GB" dirty="0">
              <a:latin typeface="Lucida Console" panose="020B0609040504020204" pitchFamily="49" charset="0"/>
            </a:endParaRPr>
          </a:p>
          <a:p>
            <a:r>
              <a:rPr lang="en-GB" dirty="0">
                <a:latin typeface="Lucida Console" panose="020B0609040504020204" pitchFamily="49" charset="0"/>
              </a:rPr>
              <a:t>summarize </a:t>
            </a:r>
            <a:r>
              <a:rPr lang="en-GB" dirty="0" err="1">
                <a:latin typeface="Lucida Console" panose="020B0609040504020204" pitchFamily="49" charset="0"/>
              </a:rPr>
              <a:t>ub</a:t>
            </a:r>
            <a:r>
              <a:rPr lang="en-GB" dirty="0">
                <a:latin typeface="Lucida Console" panose="020B0609040504020204" pitchFamily="49" charset="0"/>
              </a:rPr>
              <a:t>, </a:t>
            </a:r>
            <a:r>
              <a:rPr lang="en-GB" dirty="0" err="1">
                <a:latin typeface="Lucida Console" panose="020B0609040504020204" pitchFamily="49" charset="0"/>
              </a:rPr>
              <a:t>meanonly</a:t>
            </a:r>
            <a:r>
              <a:rPr lang="en-GB" dirty="0">
                <a:latin typeface="Lucida Console" panose="020B0609040504020204" pitchFamily="49" charset="0"/>
              </a:rPr>
              <a:t> </a:t>
            </a:r>
          </a:p>
          <a:p>
            <a:r>
              <a:rPr lang="en-GB" dirty="0">
                <a:latin typeface="Lucida Console" panose="020B0609040504020204" pitchFamily="49" charset="0"/>
              </a:rPr>
              <a:t>local max = r(max)</a:t>
            </a:r>
          </a:p>
          <a:p>
            <a:r>
              <a:rPr lang="en-GB" dirty="0">
                <a:latin typeface="Lucida Console" panose="020B0609040504020204" pitchFamily="49" charset="0"/>
              </a:rPr>
              <a:t>summarize lb, </a:t>
            </a:r>
            <a:r>
              <a:rPr lang="en-GB" dirty="0" err="1">
                <a:latin typeface="Lucida Console" panose="020B0609040504020204" pitchFamily="49" charset="0"/>
              </a:rPr>
              <a:t>meanonly</a:t>
            </a:r>
            <a:r>
              <a:rPr lang="en-GB" dirty="0">
                <a:latin typeface="Lucida Console" panose="020B0609040504020204" pitchFamily="49" charset="0"/>
              </a:rPr>
              <a:t> </a:t>
            </a:r>
          </a:p>
          <a:p>
            <a:r>
              <a:rPr lang="en-GB" dirty="0">
                <a:latin typeface="Lucida Console" panose="020B0609040504020204" pitchFamily="49" charset="0"/>
              </a:rPr>
              <a:t>gen </a:t>
            </a:r>
            <a:r>
              <a:rPr lang="en-GB" dirty="0" err="1">
                <a:latin typeface="Lucida Console" panose="020B0609040504020204" pitchFamily="49" charset="0"/>
              </a:rPr>
              <a:t>yshow</a:t>
            </a:r>
            <a:r>
              <a:rPr lang="en-GB" dirty="0">
                <a:latin typeface="Lucida Console" panose="020B0609040504020204" pitchFamily="49" charset="0"/>
              </a:rPr>
              <a:t> = r(min) - 0.07 * (`max' - r(min)) </a:t>
            </a:r>
          </a:p>
          <a:p>
            <a:endParaRPr lang="en-GB" dirty="0">
              <a:latin typeface="Lucida Console" panose="020B0609040504020204" pitchFamily="49" charset="0"/>
            </a:endParaRPr>
          </a:p>
          <a:p>
            <a:r>
              <a:rPr lang="en-GB" dirty="0" err="1">
                <a:latin typeface="Lucida Console" panose="020B0609040504020204" pitchFamily="49" charset="0"/>
              </a:rPr>
              <a:t>levelsof</a:t>
            </a:r>
            <a:r>
              <a:rPr lang="en-GB" dirty="0">
                <a:latin typeface="Lucida Console" panose="020B0609040504020204" pitchFamily="49" charset="0"/>
              </a:rPr>
              <a:t> group, local(levels)</a:t>
            </a:r>
          </a:p>
          <a:p>
            <a:endParaRPr lang="en-GB" dirty="0">
              <a:latin typeface="Lucida Console" panose="020B0609040504020204" pitchFamily="49" charset="0"/>
            </a:endParaRPr>
          </a:p>
          <a:p>
            <a:r>
              <a:rPr lang="en-GB" dirty="0" err="1">
                <a:latin typeface="Lucida Console" panose="020B0609040504020204" pitchFamily="49" charset="0"/>
              </a:rPr>
              <a:t>twoway</a:t>
            </a:r>
            <a:r>
              <a:rPr lang="en-GB" dirty="0">
                <a:latin typeface="Lucida Console" panose="020B0609040504020204" pitchFamily="49" charset="0"/>
              </a:rPr>
              <a:t> </a:t>
            </a:r>
            <a:r>
              <a:rPr lang="en-GB" dirty="0" err="1">
                <a:latin typeface="Lucida Console" panose="020B0609040504020204" pitchFamily="49" charset="0"/>
              </a:rPr>
              <a:t>rbar</a:t>
            </a:r>
            <a:r>
              <a:rPr lang="en-GB" dirty="0">
                <a:latin typeface="Lucida Console" panose="020B0609040504020204" pitchFamily="49" charset="0"/>
              </a:rPr>
              <a:t> </a:t>
            </a:r>
            <a:r>
              <a:rPr lang="en-GB" dirty="0" err="1">
                <a:latin typeface="Lucida Console" panose="020B0609040504020204" pitchFamily="49" charset="0"/>
              </a:rPr>
              <a:t>ub</a:t>
            </a:r>
            <a:r>
              <a:rPr lang="en-GB" dirty="0">
                <a:latin typeface="Lucida Console" panose="020B0609040504020204" pitchFamily="49" charset="0"/>
              </a:rPr>
              <a:t> lb group, </a:t>
            </a:r>
            <a:r>
              <a:rPr lang="en-GB" dirty="0" err="1">
                <a:latin typeface="Lucida Console" panose="020B0609040504020204" pitchFamily="49" charset="0"/>
              </a:rPr>
              <a:t>fcolor</a:t>
            </a:r>
            <a:r>
              <a:rPr lang="en-GB" dirty="0">
                <a:latin typeface="Lucida Console" panose="020B0609040504020204" pitchFamily="49" charset="0"/>
              </a:rPr>
              <a:t>(none) </a:t>
            </a:r>
            <a:r>
              <a:rPr lang="en-GB" dirty="0" err="1">
                <a:latin typeface="Lucida Console" panose="020B0609040504020204" pitchFamily="49" charset="0"/>
              </a:rPr>
              <a:t>barw</a:t>
            </a:r>
            <a:r>
              <a:rPr lang="en-GB" dirty="0">
                <a:latin typeface="Lucida Console" panose="020B0609040504020204" pitchFamily="49" charset="0"/>
              </a:rPr>
              <a:t>(0.2) </a:t>
            </a:r>
            <a:r>
              <a:rPr lang="en-GB" dirty="0" err="1">
                <a:latin typeface="Lucida Console" panose="020B0609040504020204" pitchFamily="49" charset="0"/>
              </a:rPr>
              <a:t>xla</a:t>
            </a:r>
            <a:r>
              <a:rPr lang="en-GB" dirty="0">
                <a:latin typeface="Lucida Console" panose="020B0609040504020204" pitchFamily="49" charset="0"/>
              </a:rPr>
              <a:t>(`levels', </a:t>
            </a:r>
            <a:r>
              <a:rPr lang="en-GB" dirty="0" err="1">
                <a:latin typeface="Lucida Console" panose="020B0609040504020204" pitchFamily="49" charset="0"/>
              </a:rPr>
              <a:t>tlc</a:t>
            </a:r>
            <a:r>
              <a:rPr lang="en-GB" dirty="0">
                <a:latin typeface="Lucida Console" panose="020B0609040504020204" pitchFamily="49" charset="0"/>
              </a:rPr>
              <a:t>(none) </a:t>
            </a:r>
            <a:r>
              <a:rPr lang="en-GB" dirty="0" err="1">
                <a:latin typeface="Lucida Console" panose="020B0609040504020204" pitchFamily="49" charset="0"/>
              </a:rPr>
              <a:t>valuelabel</a:t>
            </a:r>
            <a:r>
              <a:rPr lang="en-GB" dirty="0">
                <a:latin typeface="Lucida Console" panose="020B0609040504020204" pitchFamily="49" charset="0"/>
              </a:rPr>
              <a:t>) </a:t>
            </a:r>
          </a:p>
          <a:p>
            <a:r>
              <a:rPr lang="en-GB" dirty="0" err="1">
                <a:latin typeface="Lucida Console" panose="020B0609040504020204" pitchFamily="49" charset="0"/>
              </a:rPr>
              <a:t>ytitle</a:t>
            </a:r>
            <a:r>
              <a:rPr lang="en-GB" dirty="0">
                <a:latin typeface="Lucida Console" panose="020B0609040504020204" pitchFamily="49" charset="0"/>
              </a:rPr>
              <a:t>("`=</a:t>
            </a:r>
            <a:r>
              <a:rPr lang="en-GB" dirty="0" err="1">
                <a:latin typeface="Lucida Console" panose="020B0609040504020204" pitchFamily="49" charset="0"/>
              </a:rPr>
              <a:t>varlabel</a:t>
            </a:r>
            <a:r>
              <a:rPr lang="en-GB" dirty="0">
                <a:latin typeface="Lucida Console" panose="020B0609040504020204" pitchFamily="49" charset="0"/>
              </a:rPr>
              <a:t>' (USD)") legend(off) subtitle("`=</a:t>
            </a:r>
            <a:r>
              <a:rPr lang="en-GB" dirty="0" err="1">
                <a:latin typeface="Lucida Console" panose="020B0609040504020204" pitchFamily="49" charset="0"/>
              </a:rPr>
              <a:t>statname</a:t>
            </a:r>
            <a:r>
              <a:rPr lang="en-GB" dirty="0">
                <a:latin typeface="Lucida Console" panose="020B0609040504020204" pitchFamily="49" charset="0"/>
              </a:rPr>
              <a:t>'", place(w)) </a:t>
            </a:r>
          </a:p>
          <a:p>
            <a:r>
              <a:rPr lang="en-GB" dirty="0">
                <a:latin typeface="Lucida Console" panose="020B0609040504020204" pitchFamily="49" charset="0"/>
              </a:rPr>
              <a:t>|| scatter point group, </a:t>
            </a:r>
            <a:r>
              <a:rPr lang="en-GB" dirty="0" err="1">
                <a:latin typeface="Lucida Console" panose="020B0609040504020204" pitchFamily="49" charset="0"/>
              </a:rPr>
              <a:t>ms</a:t>
            </a:r>
            <a:r>
              <a:rPr lang="en-GB" dirty="0">
                <a:latin typeface="Lucida Console" panose="020B0609040504020204" pitchFamily="49" charset="0"/>
              </a:rPr>
              <a:t>(Dh) </a:t>
            </a:r>
            <a:r>
              <a:rPr lang="en-GB" dirty="0" err="1">
                <a:latin typeface="Lucida Console" panose="020B0609040504020204" pitchFamily="49" charset="0"/>
              </a:rPr>
              <a:t>msize</a:t>
            </a:r>
            <a:r>
              <a:rPr lang="en-GB" dirty="0">
                <a:latin typeface="Lucida Console" panose="020B0609040504020204" pitchFamily="49" charset="0"/>
              </a:rPr>
              <a:t>(medium) </a:t>
            </a:r>
          </a:p>
          <a:p>
            <a:r>
              <a:rPr lang="en-GB" dirty="0">
                <a:latin typeface="Lucida Console" panose="020B0609040504020204" pitchFamily="49" charset="0"/>
              </a:rPr>
              <a:t>|| scatter </a:t>
            </a:r>
            <a:r>
              <a:rPr lang="en-GB" dirty="0" err="1">
                <a:latin typeface="Lucida Console" panose="020B0609040504020204" pitchFamily="49" charset="0"/>
              </a:rPr>
              <a:t>yshow</a:t>
            </a:r>
            <a:r>
              <a:rPr lang="en-GB" dirty="0">
                <a:latin typeface="Lucida Console" panose="020B0609040504020204" pitchFamily="49" charset="0"/>
              </a:rPr>
              <a:t> group, </a:t>
            </a:r>
            <a:r>
              <a:rPr lang="en-GB" dirty="0" err="1">
                <a:latin typeface="Lucida Console" panose="020B0609040504020204" pitchFamily="49" charset="0"/>
              </a:rPr>
              <a:t>ms</a:t>
            </a:r>
            <a:r>
              <a:rPr lang="en-GB" dirty="0">
                <a:latin typeface="Lucida Console" panose="020B0609040504020204" pitchFamily="49" charset="0"/>
              </a:rPr>
              <a:t>(none) </a:t>
            </a:r>
            <a:r>
              <a:rPr lang="en-GB" dirty="0" err="1">
                <a:latin typeface="Lucida Console" panose="020B0609040504020204" pitchFamily="49" charset="0"/>
              </a:rPr>
              <a:t>mla</a:t>
            </a:r>
            <a:r>
              <a:rPr lang="en-GB" dirty="0">
                <a:latin typeface="Lucida Console" panose="020B0609040504020204" pitchFamily="49" charset="0"/>
              </a:rPr>
              <a:t>(</a:t>
            </a:r>
            <a:r>
              <a:rPr lang="en-GB" dirty="0" err="1">
                <a:latin typeface="Lucida Console" panose="020B0609040504020204" pitchFamily="49" charset="0"/>
              </a:rPr>
              <a:t>nshow</a:t>
            </a:r>
            <a:r>
              <a:rPr lang="en-GB" dirty="0">
                <a:latin typeface="Lucida Console" panose="020B0609040504020204" pitchFamily="49" charset="0"/>
              </a:rPr>
              <a:t>) </a:t>
            </a:r>
            <a:r>
              <a:rPr lang="en-GB" dirty="0" err="1">
                <a:latin typeface="Lucida Console" panose="020B0609040504020204" pitchFamily="49" charset="0"/>
              </a:rPr>
              <a:t>mlabpos</a:t>
            </a:r>
            <a:r>
              <a:rPr lang="en-GB" dirty="0">
                <a:latin typeface="Lucida Console" panose="020B0609040504020204" pitchFamily="49" charset="0"/>
              </a:rPr>
              <a:t>(0) </a:t>
            </a:r>
            <a:r>
              <a:rPr lang="en-GB" dirty="0" err="1">
                <a:latin typeface="Lucida Console" panose="020B0609040504020204" pitchFamily="49" charset="0"/>
              </a:rPr>
              <a:t>mlabsize</a:t>
            </a:r>
            <a:r>
              <a:rPr lang="en-GB" dirty="0">
                <a:latin typeface="Lucida Console" panose="020B0609040504020204" pitchFamily="49" charset="0"/>
              </a:rPr>
              <a:t>(medium) </a:t>
            </a:r>
            <a:r>
              <a:rPr lang="en-GB" dirty="0" err="1">
                <a:latin typeface="Lucida Console" panose="020B0609040504020204" pitchFamily="49" charset="0"/>
              </a:rPr>
              <a:t>mlabcolor</a:t>
            </a:r>
            <a:r>
              <a:rPr lang="en-GB" dirty="0">
                <a:latin typeface="Lucida Console" panose="020B0609040504020204" pitchFamily="49" charset="0"/>
              </a:rPr>
              <a:t>(black)</a:t>
            </a:r>
          </a:p>
        </p:txBody>
      </p:sp>
    </p:spTree>
    <p:extLst>
      <p:ext uri="{BB962C8B-B14F-4D97-AF65-F5344CB8AC3E}">
        <p14:creationId xmlns:p14="http://schemas.microsoft.com/office/powerpoint/2010/main" val="40774956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57EFC3-D91E-DFBC-95E8-399EECFB6A63}"/>
              </a:ext>
            </a:extLst>
          </p:cNvPr>
          <p:cNvSpPr>
            <a:spLocks noGrp="1"/>
          </p:cNvSpPr>
          <p:nvPr>
            <p:ph type="sldNum" sz="quarter" idx="12"/>
          </p:nvPr>
        </p:nvSpPr>
        <p:spPr/>
        <p:txBody>
          <a:bodyPr/>
          <a:lstStyle/>
          <a:p>
            <a:fld id="{F32283A5-02D5-4F1E-B3DC-75FBA3CCA1CD}" type="slidenum">
              <a:rPr lang="en-GB" smtClean="0"/>
              <a:t>12</a:t>
            </a:fld>
            <a:endParaRPr lang="en-GB"/>
          </a:p>
        </p:txBody>
      </p:sp>
      <p:pic>
        <p:nvPicPr>
          <p:cNvPr id="4" name="Picture 3">
            <a:extLst>
              <a:ext uri="{FF2B5EF4-FFF2-40B4-BE49-F238E27FC236}">
                <a16:creationId xmlns:a16="http://schemas.microsoft.com/office/drawing/2014/main" id="{B0983B6B-376A-CBAB-09B9-DA66C54DD5A7}"/>
              </a:ext>
            </a:extLst>
          </p:cNvPr>
          <p:cNvPicPr>
            <a:picLocks noChangeAspect="1"/>
          </p:cNvPicPr>
          <p:nvPr/>
        </p:nvPicPr>
        <p:blipFill>
          <a:blip r:embed="rId2"/>
          <a:stretch>
            <a:fillRect/>
          </a:stretch>
        </p:blipFill>
        <p:spPr>
          <a:xfrm>
            <a:off x="1297533" y="595630"/>
            <a:ext cx="9596933" cy="5760720"/>
          </a:xfrm>
          <a:prstGeom prst="rect">
            <a:avLst/>
          </a:prstGeom>
        </p:spPr>
      </p:pic>
    </p:spTree>
    <p:extLst>
      <p:ext uri="{BB962C8B-B14F-4D97-AF65-F5344CB8AC3E}">
        <p14:creationId xmlns:p14="http://schemas.microsoft.com/office/powerpoint/2010/main" val="31183931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65B962A-71DF-E843-E642-15E26D0088CF}"/>
              </a:ext>
            </a:extLst>
          </p:cNvPr>
          <p:cNvSpPr>
            <a:spLocks noGrp="1"/>
          </p:cNvSpPr>
          <p:nvPr>
            <p:ph type="title"/>
          </p:nvPr>
        </p:nvSpPr>
        <p:spPr/>
        <p:txBody>
          <a:bodyPr>
            <a:normAutofit/>
          </a:bodyPr>
          <a:lstStyle/>
          <a:p>
            <a:r>
              <a:rPr lang="en-GB" sz="3600" dirty="0">
                <a:latin typeface="Georgia" panose="02040502050405020303" pitchFamily="18" charset="0"/>
              </a:rPr>
              <a:t>Graphical representation of confidence intervals</a:t>
            </a:r>
          </a:p>
        </p:txBody>
      </p:sp>
      <p:sp>
        <p:nvSpPr>
          <p:cNvPr id="4" name="Content Placeholder 3">
            <a:extLst>
              <a:ext uri="{FF2B5EF4-FFF2-40B4-BE49-F238E27FC236}">
                <a16:creationId xmlns:a16="http://schemas.microsoft.com/office/drawing/2014/main" id="{BDDAFD09-0238-82D7-705B-AA65C5B545F7}"/>
              </a:ext>
            </a:extLst>
          </p:cNvPr>
          <p:cNvSpPr>
            <a:spLocks noGrp="1"/>
          </p:cNvSpPr>
          <p:nvPr>
            <p:ph idx="1"/>
          </p:nvPr>
        </p:nvSpPr>
        <p:spPr/>
        <p:txBody>
          <a:bodyPr>
            <a:normAutofit fontScale="92500" lnSpcReduction="20000"/>
          </a:bodyPr>
          <a:lstStyle/>
          <a:p>
            <a:pPr marL="0" indent="0">
              <a:buNone/>
            </a:pPr>
            <a:r>
              <a:rPr lang="en-GB" sz="2600" dirty="0">
                <a:latin typeface="Georgia" panose="02040502050405020303" pitchFamily="18" charset="0"/>
              </a:rPr>
              <a:t>How to show the intervals (in Stata)? </a:t>
            </a:r>
          </a:p>
          <a:p>
            <a:pPr>
              <a:buFont typeface="Symbol" panose="05050102010706020507" pitchFamily="18" charset="2"/>
              <a:buChar char="à"/>
            </a:pPr>
            <a:r>
              <a:rPr lang="en-GB" sz="2600" dirty="0">
                <a:latin typeface="Georgia" panose="02040502050405020303" pitchFamily="18" charset="0"/>
              </a:rPr>
              <a:t>Capped spikes using say </a:t>
            </a:r>
            <a:r>
              <a:rPr lang="en-GB" sz="2600" dirty="0" err="1">
                <a:latin typeface="Lucida Console" panose="020B0609040504020204" pitchFamily="49" charset="0"/>
              </a:rPr>
              <a:t>twoway</a:t>
            </a:r>
            <a:r>
              <a:rPr lang="en-GB" sz="2600" dirty="0">
                <a:latin typeface="Lucida Console" panose="020B0609040504020204" pitchFamily="49" charset="0"/>
              </a:rPr>
              <a:t> </a:t>
            </a:r>
            <a:r>
              <a:rPr lang="en-GB" sz="2600" dirty="0" err="1">
                <a:latin typeface="Lucida Console" panose="020B0609040504020204" pitchFamily="49" charset="0"/>
              </a:rPr>
              <a:t>rcap</a:t>
            </a:r>
            <a:r>
              <a:rPr lang="en-GB" sz="2600" dirty="0">
                <a:latin typeface="Lucida Console" panose="020B0609040504020204" pitchFamily="49" charset="0"/>
              </a:rPr>
              <a:t> </a:t>
            </a:r>
            <a:r>
              <a:rPr lang="en-GB" sz="2600" dirty="0">
                <a:latin typeface="Georgia" panose="02040502050405020303" pitchFamily="18" charset="0"/>
              </a:rPr>
              <a:t>seem most common</a:t>
            </a:r>
          </a:p>
          <a:p>
            <a:pPr>
              <a:buFont typeface="Symbol" panose="05050102010706020507" pitchFamily="18" charset="2"/>
              <a:buChar char="à"/>
            </a:pPr>
            <a:r>
              <a:rPr lang="en-GB" sz="2600" dirty="0">
                <a:latin typeface="Georgia" panose="02040502050405020303" pitchFamily="18" charset="0"/>
              </a:rPr>
              <a:t>Uncapped spikes using say </a:t>
            </a:r>
            <a:r>
              <a:rPr lang="en-GB" sz="2600" dirty="0" err="1">
                <a:latin typeface="Lucida Console" panose="020B0609040504020204" pitchFamily="49" charset="0"/>
              </a:rPr>
              <a:t>twoway</a:t>
            </a:r>
            <a:r>
              <a:rPr lang="en-GB" sz="2600" dirty="0">
                <a:latin typeface="Lucida Console" panose="020B0609040504020204" pitchFamily="49" charset="0"/>
              </a:rPr>
              <a:t> </a:t>
            </a:r>
            <a:r>
              <a:rPr lang="en-GB" sz="2600" dirty="0" err="1">
                <a:latin typeface="Lucida Console" panose="020B0609040504020204" pitchFamily="49" charset="0"/>
              </a:rPr>
              <a:t>rspike</a:t>
            </a:r>
            <a:r>
              <a:rPr lang="en-GB" sz="2600" dirty="0">
                <a:latin typeface="Lucida Console" panose="020B0609040504020204" pitchFamily="49" charset="0"/>
              </a:rPr>
              <a:t> </a:t>
            </a:r>
            <a:r>
              <a:rPr lang="en-GB" sz="2600" dirty="0">
                <a:latin typeface="Georgia" panose="02040502050405020303" pitchFamily="18" charset="0"/>
              </a:rPr>
              <a:t>seem common</a:t>
            </a:r>
          </a:p>
          <a:p>
            <a:pPr>
              <a:buFont typeface="Symbol" panose="05050102010706020507" pitchFamily="18" charset="2"/>
              <a:buChar char="à"/>
            </a:pPr>
            <a:r>
              <a:rPr lang="en-GB" sz="2600" dirty="0">
                <a:latin typeface="Georgia" panose="02040502050405020303" pitchFamily="18" charset="0"/>
              </a:rPr>
              <a:t>Range bars, coloured or blank, using say </a:t>
            </a:r>
            <a:r>
              <a:rPr lang="en-GB" sz="2600" dirty="0" err="1">
                <a:latin typeface="Lucida Console" panose="020B0609040504020204" pitchFamily="49" charset="0"/>
              </a:rPr>
              <a:t>twoway</a:t>
            </a:r>
            <a:r>
              <a:rPr lang="en-GB" sz="2600" dirty="0">
                <a:latin typeface="Lucida Console" panose="020B0609040504020204" pitchFamily="49" charset="0"/>
              </a:rPr>
              <a:t> </a:t>
            </a:r>
            <a:r>
              <a:rPr lang="en-GB" sz="2600" dirty="0" err="1">
                <a:latin typeface="Lucida Console" panose="020B0609040504020204" pitchFamily="49" charset="0"/>
              </a:rPr>
              <a:t>rbar</a:t>
            </a:r>
            <a:r>
              <a:rPr lang="en-GB" sz="2600" dirty="0">
                <a:latin typeface="Lucida Console" panose="020B0609040504020204" pitchFamily="49" charset="0"/>
              </a:rPr>
              <a:t> </a:t>
            </a:r>
            <a:r>
              <a:rPr lang="en-GB" sz="2600" dirty="0">
                <a:latin typeface="Georgia" panose="02040502050405020303" pitchFamily="18" charset="0"/>
              </a:rPr>
              <a:t>seem unusual. </a:t>
            </a:r>
          </a:p>
          <a:p>
            <a:pPr>
              <a:buFont typeface="Symbol" panose="05050102010706020507" pitchFamily="18" charset="2"/>
              <a:buChar char="à"/>
            </a:pPr>
            <a:endParaRPr lang="en-GB" sz="2600" dirty="0">
              <a:latin typeface="Georgia" panose="02040502050405020303" pitchFamily="18" charset="0"/>
            </a:endParaRPr>
          </a:p>
          <a:p>
            <a:pPr marL="0" indent="0">
              <a:buNone/>
            </a:pPr>
            <a:r>
              <a:rPr lang="en-GB" sz="2600" dirty="0">
                <a:latin typeface="Georgia" panose="02040502050405020303" pitchFamily="18" charset="0"/>
              </a:rPr>
              <a:t>The choice is a matter of style, but is any most effective? </a:t>
            </a:r>
          </a:p>
          <a:p>
            <a:pPr marL="0" indent="0">
              <a:buNone/>
            </a:pPr>
            <a:r>
              <a:rPr lang="en-GB" sz="2600" dirty="0">
                <a:latin typeface="Georgia" panose="02040502050405020303" pitchFamily="18" charset="0"/>
              </a:rPr>
              <a:t>  </a:t>
            </a:r>
          </a:p>
          <a:p>
            <a:pPr marL="0" indent="0">
              <a:buNone/>
            </a:pPr>
            <a:r>
              <a:rPr lang="en-GB" sz="2600" dirty="0">
                <a:latin typeface="Georgia" panose="02040502050405020303" pitchFamily="18" charset="0"/>
              </a:rPr>
              <a:t>Wilkinson, L. 1999, 2005. </a:t>
            </a:r>
            <a:r>
              <a:rPr lang="en-GB" sz="2600" i="1" dirty="0">
                <a:latin typeface="Georgia" panose="02040502050405020303" pitchFamily="18" charset="0"/>
              </a:rPr>
              <a:t>The Grammar of Graphics</a:t>
            </a:r>
            <a:r>
              <a:rPr lang="en-GB" sz="2600" dirty="0">
                <a:latin typeface="Georgia" panose="02040502050405020303" pitchFamily="18" charset="0"/>
              </a:rPr>
              <a:t>.  New York: Springer. </a:t>
            </a:r>
          </a:p>
          <a:p>
            <a:pPr marL="0" indent="0">
              <a:buNone/>
            </a:pPr>
            <a:r>
              <a:rPr lang="en-GB" sz="2600" dirty="0">
                <a:latin typeface="Georgia" panose="02040502050405020303" pitchFamily="18" charset="0"/>
              </a:rPr>
              <a:t>gives examples of all.  See also </a:t>
            </a:r>
          </a:p>
          <a:p>
            <a:pPr marL="0" indent="0">
              <a:buNone/>
            </a:pPr>
            <a:r>
              <a:rPr lang="en-GB" sz="2600" dirty="0">
                <a:latin typeface="Georgia" panose="02040502050405020303" pitchFamily="18" charset="0"/>
              </a:rPr>
              <a:t>Wilkinson, L. 2006. Revising the Pareto chart.  </a:t>
            </a:r>
            <a:r>
              <a:rPr lang="en-GB" sz="2600" i="1" dirty="0">
                <a:latin typeface="Georgia" panose="02040502050405020303" pitchFamily="18" charset="0"/>
              </a:rPr>
              <a:t>American Statistician        </a:t>
            </a:r>
            <a:r>
              <a:rPr lang="en-GB" sz="2600" dirty="0">
                <a:latin typeface="Georgia" panose="02040502050405020303" pitchFamily="18" charset="0"/>
              </a:rPr>
              <a:t>60: 332–334.</a:t>
            </a:r>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sp>
        <p:nvSpPr>
          <p:cNvPr id="2" name="Slide Number Placeholder 1">
            <a:extLst>
              <a:ext uri="{FF2B5EF4-FFF2-40B4-BE49-F238E27FC236}">
                <a16:creationId xmlns:a16="http://schemas.microsoft.com/office/drawing/2014/main" id="{5C96556E-87A6-DC24-883F-E267BC3BB343}"/>
              </a:ext>
            </a:extLst>
          </p:cNvPr>
          <p:cNvSpPr>
            <a:spLocks noGrp="1"/>
          </p:cNvSpPr>
          <p:nvPr>
            <p:ph type="sldNum" sz="quarter" idx="12"/>
          </p:nvPr>
        </p:nvSpPr>
        <p:spPr/>
        <p:txBody>
          <a:bodyPr/>
          <a:lstStyle/>
          <a:p>
            <a:fld id="{F32283A5-02D5-4F1E-B3DC-75FBA3CCA1CD}" type="slidenum">
              <a:rPr lang="en-GB" smtClean="0"/>
              <a:t>13</a:t>
            </a:fld>
            <a:endParaRPr lang="en-GB"/>
          </a:p>
        </p:txBody>
      </p:sp>
    </p:spTree>
    <p:extLst>
      <p:ext uri="{BB962C8B-B14F-4D97-AF65-F5344CB8AC3E}">
        <p14:creationId xmlns:p14="http://schemas.microsoft.com/office/powerpoint/2010/main" val="24633020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2743220-9AF1-0CFC-A785-8FA7F428E0D0}"/>
              </a:ext>
            </a:extLst>
          </p:cNvPr>
          <p:cNvSpPr>
            <a:spLocks noGrp="1"/>
          </p:cNvSpPr>
          <p:nvPr>
            <p:ph type="title"/>
          </p:nvPr>
        </p:nvSpPr>
        <p:spPr/>
        <p:txBody>
          <a:bodyPr>
            <a:normAutofit/>
          </a:bodyPr>
          <a:lstStyle/>
          <a:p>
            <a:r>
              <a:rPr lang="en-GB" sz="3600" dirty="0">
                <a:latin typeface="Georgia" panose="02040502050405020303" pitchFamily="18" charset="0"/>
              </a:rPr>
              <a:t>Strategic comments on graph code</a:t>
            </a:r>
          </a:p>
        </p:txBody>
      </p:sp>
      <p:sp>
        <p:nvSpPr>
          <p:cNvPr id="4" name="Content Placeholder 3">
            <a:extLst>
              <a:ext uri="{FF2B5EF4-FFF2-40B4-BE49-F238E27FC236}">
                <a16:creationId xmlns:a16="http://schemas.microsoft.com/office/drawing/2014/main" id="{4E995762-6FF5-8C20-3D9D-C9E0AE5B2C64}"/>
              </a:ext>
            </a:extLst>
          </p:cNvPr>
          <p:cNvSpPr>
            <a:spLocks noGrp="1"/>
          </p:cNvSpPr>
          <p:nvPr>
            <p:ph idx="1"/>
          </p:nvPr>
        </p:nvSpPr>
        <p:spPr/>
        <p:txBody>
          <a:bodyPr>
            <a:normAutofit/>
          </a:bodyPr>
          <a:lstStyle/>
          <a:p>
            <a:pPr marL="0" indent="0">
              <a:buNone/>
            </a:pPr>
            <a:r>
              <a:rPr lang="en-GB" sz="2400" dirty="0">
                <a:latin typeface="Georgia" panose="02040502050405020303" pitchFamily="18" charset="0"/>
              </a:rPr>
              <a:t>With the tiny exception of adding USD as units of measurement, the graph script is highly general. </a:t>
            </a:r>
          </a:p>
          <a:p>
            <a:pPr marL="0" indent="0">
              <a:buNone/>
            </a:pPr>
            <a:r>
              <a:rPr lang="en-GB" sz="2400" dirty="0">
                <a:latin typeface="Georgia" panose="02040502050405020303" pitchFamily="18" charset="0"/>
              </a:rPr>
              <a:t>The name of the statistic, the variable label, the levels of the group variable, and the sample sizes all come from the saved results set. </a:t>
            </a:r>
          </a:p>
          <a:p>
            <a:pPr marL="0" indent="0">
              <a:buNone/>
            </a:pPr>
            <a:r>
              <a:rPr lang="en-GB" sz="2400" dirty="0">
                <a:latin typeface="Georgia" panose="02040502050405020303" pitchFamily="18" charset="0"/>
              </a:rPr>
              <a:t>The text showing sample sizes is at 7% of the results range below the minimum. </a:t>
            </a:r>
          </a:p>
          <a:p>
            <a:pPr marL="0" indent="0">
              <a:buNone/>
            </a:pPr>
            <a:r>
              <a:rPr lang="en-GB" sz="2400" dirty="0">
                <a:latin typeface="Georgia" panose="02040502050405020303" pitchFamily="18" charset="0"/>
              </a:rPr>
              <a:t>As said, you could show intervals by capped or uncapped spikes or however else you wish. </a:t>
            </a:r>
          </a:p>
        </p:txBody>
      </p:sp>
      <p:sp>
        <p:nvSpPr>
          <p:cNvPr id="2" name="Slide Number Placeholder 1">
            <a:extLst>
              <a:ext uri="{FF2B5EF4-FFF2-40B4-BE49-F238E27FC236}">
                <a16:creationId xmlns:a16="http://schemas.microsoft.com/office/drawing/2014/main" id="{EC8194DC-5B80-DB0E-4E5E-2AAD00D92FA8}"/>
              </a:ext>
            </a:extLst>
          </p:cNvPr>
          <p:cNvSpPr>
            <a:spLocks noGrp="1"/>
          </p:cNvSpPr>
          <p:nvPr>
            <p:ph type="sldNum" sz="quarter" idx="12"/>
          </p:nvPr>
        </p:nvSpPr>
        <p:spPr/>
        <p:txBody>
          <a:bodyPr/>
          <a:lstStyle/>
          <a:p>
            <a:fld id="{F32283A5-02D5-4F1E-B3DC-75FBA3CCA1CD}" type="slidenum">
              <a:rPr lang="en-GB" smtClean="0"/>
              <a:t>14</a:t>
            </a:fld>
            <a:endParaRPr lang="en-GB"/>
          </a:p>
        </p:txBody>
      </p:sp>
    </p:spTree>
    <p:extLst>
      <p:ext uri="{BB962C8B-B14F-4D97-AF65-F5344CB8AC3E}">
        <p14:creationId xmlns:p14="http://schemas.microsoft.com/office/powerpoint/2010/main" val="34016888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E27AC-3C90-3115-050E-AA02AE479DF9}"/>
              </a:ext>
            </a:extLst>
          </p:cNvPr>
          <p:cNvSpPr>
            <a:spLocks noGrp="1"/>
          </p:cNvSpPr>
          <p:nvPr>
            <p:ph type="title"/>
          </p:nvPr>
        </p:nvSpPr>
        <p:spPr>
          <a:xfrm>
            <a:off x="838200" y="365125"/>
            <a:ext cx="10515600" cy="1185379"/>
          </a:xfrm>
        </p:spPr>
        <p:txBody>
          <a:bodyPr>
            <a:normAutofit/>
          </a:bodyPr>
          <a:lstStyle/>
          <a:p>
            <a:r>
              <a:rPr lang="en-GB" sz="3600" dirty="0" err="1">
                <a:latin typeface="Lucida Console" panose="020B0609040504020204" pitchFamily="49" charset="0"/>
              </a:rPr>
              <a:t>cisets</a:t>
            </a:r>
            <a:r>
              <a:rPr lang="en-GB" sz="3600" dirty="0"/>
              <a:t> </a:t>
            </a:r>
            <a:r>
              <a:rPr lang="en-GB" sz="3600" dirty="0">
                <a:latin typeface="Georgia" panose="02040502050405020303" pitchFamily="18" charset="0"/>
              </a:rPr>
              <a:t>in general </a:t>
            </a:r>
          </a:p>
        </p:txBody>
      </p:sp>
      <p:sp>
        <p:nvSpPr>
          <p:cNvPr id="3" name="Content Placeholder 2">
            <a:extLst>
              <a:ext uri="{FF2B5EF4-FFF2-40B4-BE49-F238E27FC236}">
                <a16:creationId xmlns:a16="http://schemas.microsoft.com/office/drawing/2014/main" id="{51868D33-9C16-85B2-C5D3-6156C1600995}"/>
              </a:ext>
            </a:extLst>
          </p:cNvPr>
          <p:cNvSpPr>
            <a:spLocks noGrp="1"/>
          </p:cNvSpPr>
          <p:nvPr>
            <p:ph idx="1"/>
          </p:nvPr>
        </p:nvSpPr>
        <p:spPr>
          <a:xfrm>
            <a:off x="838200" y="1659835"/>
            <a:ext cx="10515600" cy="4696515"/>
          </a:xfrm>
        </p:spPr>
        <p:txBody>
          <a:bodyPr>
            <a:noAutofit/>
          </a:bodyPr>
          <a:lstStyle/>
          <a:p>
            <a:pPr marL="0" indent="0">
              <a:buNone/>
            </a:pPr>
            <a:r>
              <a:rPr lang="en-GB" sz="2400" dirty="0">
                <a:latin typeface="Georgia" panose="02040502050405020303" pitchFamily="18" charset="0"/>
              </a:rPr>
              <a:t>All syntaxes include </a:t>
            </a:r>
            <a:r>
              <a:rPr lang="en-GB" sz="2400" dirty="0" err="1">
                <a:latin typeface="Lucida Console" panose="020B0609040504020204" pitchFamily="49" charset="0"/>
              </a:rPr>
              <a:t>cisets</a:t>
            </a:r>
            <a:r>
              <a:rPr lang="en-GB" sz="2400" dirty="0">
                <a:latin typeface="Georgia" panose="02040502050405020303" pitchFamily="18" charset="0"/>
              </a:rPr>
              <a:t> followed by a subcommand which specifies a particular summary measure. </a:t>
            </a:r>
          </a:p>
          <a:p>
            <a:pPr marL="0" indent="0">
              <a:buNone/>
            </a:pPr>
            <a:r>
              <a:rPr lang="en-GB" sz="2400" dirty="0">
                <a:latin typeface="Georgia" panose="02040502050405020303" pitchFamily="18" charset="0"/>
              </a:rPr>
              <a:t>There are two flavours of commands otherwise,                                                    for variables and  for groups of observations.</a:t>
            </a:r>
          </a:p>
          <a:p>
            <a:pPr marL="0" indent="0">
              <a:buNone/>
            </a:pPr>
            <a:r>
              <a:rPr lang="en-GB" sz="2400" dirty="0">
                <a:latin typeface="Georgia" panose="02040502050405020303" pitchFamily="18" charset="0"/>
              </a:rPr>
              <a:t>Confidence interval sets are temporary datasets that may be saved</a:t>
            </a:r>
            <a:br>
              <a:rPr lang="en-GB" sz="2400" dirty="0">
                <a:latin typeface="Georgia" panose="02040502050405020303" pitchFamily="18" charset="0"/>
              </a:rPr>
            </a:br>
            <a:r>
              <a:rPr lang="en-GB" sz="2400" dirty="0">
                <a:latin typeface="Georgia" panose="02040502050405020303" pitchFamily="18" charset="0"/>
              </a:rPr>
              <a:t>as permanent datasets and in turn combined with other sets using</a:t>
            </a:r>
            <a:br>
              <a:rPr lang="en-GB" sz="2400" dirty="0">
                <a:latin typeface="Georgia" panose="02040502050405020303" pitchFamily="18" charset="0"/>
              </a:rPr>
            </a:br>
            <a:r>
              <a:rPr lang="en-GB" sz="2400" dirty="0">
                <a:latin typeface="Lucida Console" panose="020B0609040504020204" pitchFamily="49" charset="0"/>
              </a:rPr>
              <a:t>append</a:t>
            </a:r>
            <a:r>
              <a:rPr lang="en-GB" sz="2400" dirty="0">
                <a:latin typeface="Georgia" panose="02040502050405020303" pitchFamily="18" charset="0"/>
              </a:rPr>
              <a:t> or </a:t>
            </a:r>
            <a:r>
              <a:rPr lang="en-GB" sz="2400" dirty="0">
                <a:latin typeface="Lucida Console" panose="020B0609040504020204" pitchFamily="49" charset="0"/>
              </a:rPr>
              <a:t>merge</a:t>
            </a:r>
            <a:r>
              <a:rPr lang="en-GB" sz="2400" dirty="0">
                <a:latin typeface="Georgia" panose="02040502050405020303" pitchFamily="18" charset="0"/>
              </a:rPr>
              <a:t>. </a:t>
            </a:r>
          </a:p>
          <a:p>
            <a:pPr marL="0" indent="0">
              <a:buNone/>
            </a:pPr>
            <a:r>
              <a:rPr lang="en-GB" sz="2400" dirty="0">
                <a:latin typeface="Georgia" panose="02040502050405020303" pitchFamily="18" charset="0"/>
              </a:rPr>
              <a:t>That allows graphical and other applications.</a:t>
            </a:r>
          </a:p>
          <a:p>
            <a:pPr marL="0" indent="0">
              <a:buNone/>
            </a:pPr>
            <a:r>
              <a:rPr lang="en-GB" sz="2400" dirty="0">
                <a:latin typeface="Georgia" panose="02040502050405020303" pitchFamily="18" charset="0"/>
              </a:rPr>
              <a:t>Otherwise put, the primary intent of </a:t>
            </a:r>
            <a:r>
              <a:rPr lang="en-GB" sz="2400" dirty="0" err="1">
                <a:latin typeface="Lucida Console" panose="020B0609040504020204" pitchFamily="49" charset="0"/>
              </a:rPr>
              <a:t>cisets</a:t>
            </a:r>
            <a:r>
              <a:rPr lang="en-GB" sz="2400" dirty="0">
                <a:latin typeface="Georgia" panose="02040502050405020303" pitchFamily="18" charset="0"/>
              </a:rPr>
              <a:t> is to prepare for plotting of confidence intervals for standard descriptive measures. </a:t>
            </a:r>
          </a:p>
          <a:p>
            <a:pPr marL="0" indent="0">
              <a:buNone/>
            </a:pPr>
            <a:r>
              <a:rPr lang="en-GB" sz="2400" dirty="0">
                <a:latin typeface="Georgia" panose="02040502050405020303" pitchFamily="18" charset="0"/>
              </a:rPr>
              <a:t>It does no plotting itself. That deserves a small if personal story.</a:t>
            </a:r>
            <a:br>
              <a:rPr lang="en-GB" sz="2400" dirty="0">
                <a:latin typeface="Georgia" panose="02040502050405020303" pitchFamily="18" charset="0"/>
              </a:rPr>
            </a:br>
            <a:endParaRPr lang="en-GB" sz="2400" dirty="0">
              <a:latin typeface="Georgia" panose="02040502050405020303" pitchFamily="18" charset="0"/>
            </a:endParaRPr>
          </a:p>
        </p:txBody>
      </p:sp>
      <p:sp>
        <p:nvSpPr>
          <p:cNvPr id="4" name="Slide Number Placeholder 3">
            <a:extLst>
              <a:ext uri="{FF2B5EF4-FFF2-40B4-BE49-F238E27FC236}">
                <a16:creationId xmlns:a16="http://schemas.microsoft.com/office/drawing/2014/main" id="{90FDAACE-8030-0629-A96F-EF3A4C44AC76}"/>
              </a:ext>
            </a:extLst>
          </p:cNvPr>
          <p:cNvSpPr>
            <a:spLocks noGrp="1"/>
          </p:cNvSpPr>
          <p:nvPr>
            <p:ph type="sldNum" sz="quarter" idx="12"/>
          </p:nvPr>
        </p:nvSpPr>
        <p:spPr/>
        <p:txBody>
          <a:bodyPr/>
          <a:lstStyle/>
          <a:p>
            <a:fld id="{F32283A5-02D5-4F1E-B3DC-75FBA3CCA1CD}" type="slidenum">
              <a:rPr lang="en-GB" smtClean="0"/>
              <a:t>15</a:t>
            </a:fld>
            <a:endParaRPr lang="en-GB"/>
          </a:p>
        </p:txBody>
      </p:sp>
    </p:spTree>
    <p:extLst>
      <p:ext uri="{BB962C8B-B14F-4D97-AF65-F5344CB8AC3E}">
        <p14:creationId xmlns:p14="http://schemas.microsoft.com/office/powerpoint/2010/main" val="4070645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3757B-F669-7851-9416-0E33C4F1ED3A}"/>
              </a:ext>
            </a:extLst>
          </p:cNvPr>
          <p:cNvSpPr>
            <a:spLocks noGrp="1"/>
          </p:cNvSpPr>
          <p:nvPr>
            <p:ph type="title"/>
          </p:nvPr>
        </p:nvSpPr>
        <p:spPr/>
        <p:txBody>
          <a:bodyPr>
            <a:normAutofit/>
          </a:bodyPr>
          <a:lstStyle/>
          <a:p>
            <a:r>
              <a:rPr lang="en-GB" sz="3600" dirty="0" err="1">
                <a:latin typeface="Lucida Console" panose="020B0609040504020204" pitchFamily="49" charset="0"/>
              </a:rPr>
              <a:t>ciplot</a:t>
            </a:r>
            <a:r>
              <a:rPr lang="en-GB" sz="3600" dirty="0">
                <a:latin typeface="Lucida Console" panose="020B0609040504020204" pitchFamily="49" charset="0"/>
              </a:rPr>
              <a:t> </a:t>
            </a:r>
            <a:r>
              <a:rPr lang="en-GB" sz="3600" dirty="0">
                <a:latin typeface="Georgia" panose="02040502050405020303" pitchFamily="18" charset="0"/>
              </a:rPr>
              <a:t>and why I discourage its use</a:t>
            </a:r>
          </a:p>
        </p:txBody>
      </p:sp>
      <p:sp>
        <p:nvSpPr>
          <p:cNvPr id="3" name="Content Placeholder 2">
            <a:extLst>
              <a:ext uri="{FF2B5EF4-FFF2-40B4-BE49-F238E27FC236}">
                <a16:creationId xmlns:a16="http://schemas.microsoft.com/office/drawing/2014/main" id="{49BE08D6-02E4-7639-6BF1-C85740C47442}"/>
              </a:ext>
            </a:extLst>
          </p:cNvPr>
          <p:cNvSpPr>
            <a:spLocks noGrp="1"/>
          </p:cNvSpPr>
          <p:nvPr>
            <p:ph idx="1"/>
          </p:nvPr>
        </p:nvSpPr>
        <p:spPr>
          <a:xfrm>
            <a:off x="838200" y="1514169"/>
            <a:ext cx="10515600" cy="4662794"/>
          </a:xfrm>
        </p:spPr>
        <p:txBody>
          <a:bodyPr>
            <a:noAutofit/>
          </a:bodyPr>
          <a:lstStyle/>
          <a:p>
            <a:pPr marL="0" indent="0">
              <a:buNone/>
            </a:pPr>
            <a:r>
              <a:rPr lang="en-GB" sz="2400" dirty="0">
                <a:latin typeface="Georgia" panose="02040502050405020303" pitchFamily="18" charset="0"/>
              </a:rPr>
              <a:t>Plotting confidence intervals for say means is a standard problem for which I've posted various commands. That of most interest is </a:t>
            </a:r>
            <a:r>
              <a:rPr lang="en-GB" sz="2400" dirty="0" err="1">
                <a:latin typeface="Lucida Console" panose="020B0609040504020204" pitchFamily="49" charset="0"/>
              </a:rPr>
              <a:t>ciplot</a:t>
            </a:r>
            <a:r>
              <a:rPr lang="en-GB" sz="2400" dirty="0">
                <a:latin typeface="Georgia" panose="02040502050405020303" pitchFamily="18" charset="0"/>
              </a:rPr>
              <a:t> from SSC, first posted in 2003, but I’ve long been trying to discourage its use. Why? </a:t>
            </a:r>
          </a:p>
          <a:p>
            <a:pPr marL="0" indent="0">
              <a:buNone/>
            </a:pPr>
            <a:r>
              <a:rPr lang="en-GB" sz="2400" dirty="0">
                <a:latin typeface="Georgia" panose="02040502050405020303" pitchFamily="18" charset="0"/>
              </a:rPr>
              <a:t>Three reasons: </a:t>
            </a:r>
          </a:p>
          <a:p>
            <a:pPr marL="0" indent="0">
              <a:buNone/>
            </a:pPr>
            <a:r>
              <a:rPr lang="en-GB" sz="2400" dirty="0">
                <a:latin typeface="Georgia" panose="02040502050405020303" pitchFamily="18" charset="0"/>
              </a:rPr>
              <a:t>1. Vince Wiggins, for several years a leading developer at </a:t>
            </a:r>
            <a:r>
              <a:rPr lang="en-GB" sz="2400" dirty="0" err="1">
                <a:latin typeface="Georgia" panose="02040502050405020303" pitchFamily="18" charset="0"/>
              </a:rPr>
              <a:t>StataCorp</a:t>
            </a:r>
            <a:r>
              <a:rPr lang="en-GB" sz="2400" dirty="0">
                <a:latin typeface="Georgia" panose="02040502050405020303" pitchFamily="18" charset="0"/>
              </a:rPr>
              <a:t>, made a cogent throwaway remark that in many confidence interval plotting problems it is natural to call up </a:t>
            </a:r>
            <a:r>
              <a:rPr lang="en-GB" sz="2400" dirty="0" err="1">
                <a:latin typeface="Lucida Console" panose="020B0609040504020204" pitchFamily="49" charset="0"/>
              </a:rPr>
              <a:t>statsby</a:t>
            </a:r>
            <a:r>
              <a:rPr lang="en-GB" sz="2400" dirty="0">
                <a:latin typeface="Georgia" panose="02040502050405020303" pitchFamily="18" charset="0"/>
              </a:rPr>
              <a:t> to do the hard work. </a:t>
            </a:r>
          </a:p>
          <a:p>
            <a:pPr marL="0" indent="0">
              <a:buNone/>
            </a:pPr>
            <a:r>
              <a:rPr lang="en-GB" sz="2400" dirty="0">
                <a:latin typeface="Georgia" panose="02040502050405020303" pitchFamily="18" charset="0"/>
              </a:rPr>
              <a:t>I promptly borrowed or stole that idea and wrote it up in                                2010. Speaking Stata: The </a:t>
            </a:r>
            <a:r>
              <a:rPr lang="en-GB" sz="2400" dirty="0" err="1">
                <a:latin typeface="Georgia" panose="02040502050405020303" pitchFamily="18" charset="0"/>
              </a:rPr>
              <a:t>statsby</a:t>
            </a:r>
            <a:r>
              <a:rPr lang="en-GB" sz="2400" dirty="0">
                <a:latin typeface="Georgia" panose="02040502050405020303" pitchFamily="18" charset="0"/>
              </a:rPr>
              <a:t> strategy</a:t>
            </a:r>
            <a:r>
              <a:rPr lang="en-GB" sz="2400" i="1" dirty="0">
                <a:latin typeface="Georgia" panose="02040502050405020303" pitchFamily="18" charset="0"/>
              </a:rPr>
              <a:t>. Stata Journal </a:t>
            </a:r>
            <a:r>
              <a:rPr lang="en-GB" sz="2400" dirty="0">
                <a:latin typeface="Georgia" panose="02040502050405020303" pitchFamily="18" charset="0"/>
              </a:rPr>
              <a:t>10: 143–151       </a:t>
            </a:r>
            <a:r>
              <a:rPr lang="en-GB" sz="2400" dirty="0">
                <a:latin typeface="Georgia" panose="02040502050405020303" pitchFamily="18" charset="0"/>
                <a:hlinkClick r:id="rId2"/>
              </a:rPr>
              <a:t>link here</a:t>
            </a:r>
            <a:r>
              <a:rPr lang="en-GB" sz="2400" dirty="0">
                <a:latin typeface="Georgia" panose="02040502050405020303" pitchFamily="18" charset="0"/>
              </a:rPr>
              <a:t> </a:t>
            </a:r>
          </a:p>
          <a:p>
            <a:pPr marL="0" indent="0">
              <a:buNone/>
            </a:pPr>
            <a:r>
              <a:rPr lang="en-GB" sz="2400" dirty="0">
                <a:latin typeface="Georgia" panose="02040502050405020303" pitchFamily="18" charset="0"/>
              </a:rPr>
              <a:t>So, just use </a:t>
            </a:r>
            <a:r>
              <a:rPr lang="en-GB" sz="2400" dirty="0" err="1">
                <a:latin typeface="Lucida Console" panose="020B0609040504020204" pitchFamily="49" charset="0"/>
              </a:rPr>
              <a:t>statsby</a:t>
            </a:r>
            <a:r>
              <a:rPr lang="en-GB" sz="2400" dirty="0">
                <a:latin typeface="Lucida Console" panose="020B0609040504020204" pitchFamily="49" charset="0"/>
              </a:rPr>
              <a:t> </a:t>
            </a:r>
            <a:r>
              <a:rPr lang="en-GB" sz="2400" dirty="0">
                <a:latin typeface="Georgia" panose="02040502050405020303" pitchFamily="18" charset="0"/>
              </a:rPr>
              <a:t>is good advice often. The graphics is then usually a matter of standard</a:t>
            </a:r>
            <a:r>
              <a:rPr lang="en-GB" sz="2400" dirty="0">
                <a:latin typeface="Lucida Console" panose="020B0609040504020204" pitchFamily="49" charset="0"/>
              </a:rPr>
              <a:t> </a:t>
            </a:r>
            <a:r>
              <a:rPr lang="en-GB" sz="2400" dirty="0" err="1">
                <a:latin typeface="Lucida Console" panose="020B0609040504020204" pitchFamily="49" charset="0"/>
              </a:rPr>
              <a:t>twoway</a:t>
            </a:r>
            <a:r>
              <a:rPr lang="en-GB" sz="2400" dirty="0">
                <a:latin typeface="Lucida Console" panose="020B0609040504020204" pitchFamily="49" charset="0"/>
              </a:rPr>
              <a:t> </a:t>
            </a:r>
            <a:r>
              <a:rPr lang="en-GB" sz="2400" dirty="0">
                <a:latin typeface="Georgia" panose="02040502050405020303" pitchFamily="18" charset="0"/>
              </a:rPr>
              <a:t>commands and personal style.</a:t>
            </a:r>
            <a:br>
              <a:rPr lang="en-GB" sz="2400" dirty="0">
                <a:latin typeface="Georgia" panose="02040502050405020303" pitchFamily="18" charset="0"/>
              </a:rPr>
            </a:br>
            <a:br>
              <a:rPr lang="en-GB" sz="2400" dirty="0">
                <a:latin typeface="Georgia" panose="02040502050405020303" pitchFamily="18" charset="0"/>
              </a:rPr>
            </a:br>
            <a:endParaRPr lang="en-GB" sz="2400" dirty="0">
              <a:latin typeface="Georgia" panose="02040502050405020303" pitchFamily="18" charset="0"/>
            </a:endParaRPr>
          </a:p>
        </p:txBody>
      </p:sp>
      <p:sp>
        <p:nvSpPr>
          <p:cNvPr id="4" name="Slide Number Placeholder 3">
            <a:extLst>
              <a:ext uri="{FF2B5EF4-FFF2-40B4-BE49-F238E27FC236}">
                <a16:creationId xmlns:a16="http://schemas.microsoft.com/office/drawing/2014/main" id="{266126B8-74A8-00B4-E8EB-296F0154BDE5}"/>
              </a:ext>
            </a:extLst>
          </p:cNvPr>
          <p:cNvSpPr>
            <a:spLocks noGrp="1"/>
          </p:cNvSpPr>
          <p:nvPr>
            <p:ph type="sldNum" sz="quarter" idx="12"/>
          </p:nvPr>
        </p:nvSpPr>
        <p:spPr/>
        <p:txBody>
          <a:bodyPr/>
          <a:lstStyle/>
          <a:p>
            <a:fld id="{F32283A5-02D5-4F1E-B3DC-75FBA3CCA1CD}" type="slidenum">
              <a:rPr lang="en-GB" smtClean="0"/>
              <a:t>16</a:t>
            </a:fld>
            <a:endParaRPr lang="en-GB"/>
          </a:p>
        </p:txBody>
      </p:sp>
    </p:spTree>
    <p:extLst>
      <p:ext uri="{BB962C8B-B14F-4D97-AF65-F5344CB8AC3E}">
        <p14:creationId xmlns:p14="http://schemas.microsoft.com/office/powerpoint/2010/main" val="27540351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EB382-2383-E96D-D275-3EE049C8FAAC}"/>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E81CBA8B-32BA-C34E-D1CA-B1C6E1F3E301}"/>
              </a:ext>
            </a:extLst>
          </p:cNvPr>
          <p:cNvSpPr>
            <a:spLocks noGrp="1"/>
          </p:cNvSpPr>
          <p:nvPr>
            <p:ph idx="1"/>
          </p:nvPr>
        </p:nvSpPr>
        <p:spPr/>
        <p:txBody>
          <a:bodyPr>
            <a:normAutofit/>
          </a:bodyPr>
          <a:lstStyle/>
          <a:p>
            <a:pPr marL="0" indent="0">
              <a:buNone/>
            </a:pPr>
            <a:r>
              <a:rPr lang="en-GB" sz="2400" dirty="0">
                <a:latin typeface="Georgia" panose="02040502050405020303" pitchFamily="18" charset="0"/>
              </a:rPr>
              <a:t>2. </a:t>
            </a:r>
            <a:r>
              <a:rPr lang="en-GB" sz="2400" dirty="0" err="1">
                <a:latin typeface="Lucida Console" panose="020B0609040504020204" pitchFamily="49" charset="0"/>
              </a:rPr>
              <a:t>ciplot</a:t>
            </a:r>
            <a:r>
              <a:rPr lang="en-GB" sz="2400" dirty="0">
                <a:latin typeface="Lucida Console" panose="020B0609040504020204" pitchFamily="49" charset="0"/>
              </a:rPr>
              <a:t> </a:t>
            </a:r>
            <a:r>
              <a:rPr lang="en-GB" sz="2400" dirty="0">
                <a:latin typeface="Georgia" panose="02040502050405020303" pitchFamily="18" charset="0"/>
              </a:rPr>
              <a:t>is a wrapper for</a:t>
            </a:r>
            <a:r>
              <a:rPr lang="en-GB" sz="2400" dirty="0">
                <a:latin typeface="Lucida Console" panose="020B0609040504020204" pitchFamily="49" charset="0"/>
              </a:rPr>
              <a:t> ci </a:t>
            </a:r>
            <a:r>
              <a:rPr lang="en-GB" sz="2400" dirty="0">
                <a:latin typeface="Georgia" panose="02040502050405020303" pitchFamily="18" charset="0"/>
              </a:rPr>
              <a:t>as was but </a:t>
            </a:r>
            <a:r>
              <a:rPr lang="en-GB" sz="2400" dirty="0">
                <a:latin typeface="Lucida Console" panose="020B0609040504020204" pitchFamily="49" charset="0"/>
              </a:rPr>
              <a:t>ci </a:t>
            </a:r>
            <a:r>
              <a:rPr lang="en-GB" sz="2400" dirty="0">
                <a:latin typeface="Georgia" panose="02040502050405020303" pitchFamily="18" charset="0"/>
              </a:rPr>
              <a:t>was updated in Stata 14.1. Using </a:t>
            </a:r>
            <a:r>
              <a:rPr lang="en-GB" sz="2400" dirty="0" err="1">
                <a:latin typeface="Lucida Console" panose="020B0609040504020204" pitchFamily="49" charset="0"/>
              </a:rPr>
              <a:t>ciplot</a:t>
            </a:r>
            <a:r>
              <a:rPr lang="en-GB" sz="2400" dirty="0">
                <a:latin typeface="Georgia" panose="02040502050405020303" pitchFamily="18" charset="0"/>
              </a:rPr>
              <a:t> and depending on the old syntax is at best a little awkward.</a:t>
            </a:r>
            <a:br>
              <a:rPr lang="en-GB" sz="2400" dirty="0">
                <a:latin typeface="Georgia" panose="02040502050405020303" pitchFamily="18" charset="0"/>
              </a:rPr>
            </a:br>
            <a:br>
              <a:rPr lang="en-GB" sz="2400" dirty="0">
                <a:latin typeface="Georgia" panose="02040502050405020303" pitchFamily="18" charset="0"/>
              </a:rPr>
            </a:br>
            <a:r>
              <a:rPr lang="en-GB" sz="2400" dirty="0">
                <a:latin typeface="Georgia" panose="02040502050405020303" pitchFamily="18" charset="0"/>
              </a:rPr>
              <a:t>3. Confidence intervals should be plotted alongside the data — or at least commands should allow that to be done easily. </a:t>
            </a:r>
          </a:p>
          <a:p>
            <a:pPr marL="0" indent="0">
              <a:buNone/>
            </a:pPr>
            <a:r>
              <a:rPr lang="en-GB" sz="2400" dirty="0">
                <a:latin typeface="Georgia" panose="02040502050405020303" pitchFamily="18" charset="0"/>
              </a:rPr>
              <a:t>The worst offenders are so-called </a:t>
            </a:r>
            <a:r>
              <a:rPr lang="en-GB" sz="2400" b="1" i="1" dirty="0">
                <a:latin typeface="Georgia" panose="02040502050405020303" pitchFamily="18" charset="0"/>
              </a:rPr>
              <a:t>dynamite plots </a:t>
            </a:r>
            <a:r>
              <a:rPr lang="en-GB" sz="2400" dirty="0">
                <a:latin typeface="Georgia" panose="02040502050405020303" pitchFamily="18" charset="0"/>
              </a:rPr>
              <a:t>(</a:t>
            </a:r>
            <a:r>
              <a:rPr lang="en-GB" sz="2400" b="1" i="1" dirty="0">
                <a:latin typeface="Georgia" panose="02040502050405020303" pitchFamily="18" charset="0"/>
              </a:rPr>
              <a:t>detonator plots</a:t>
            </a:r>
            <a:r>
              <a:rPr lang="en-GB" sz="2400" dirty="0">
                <a:latin typeface="Georgia" panose="02040502050405020303" pitchFamily="18" charset="0"/>
              </a:rPr>
              <a:t>, </a:t>
            </a:r>
            <a:r>
              <a:rPr lang="en-GB" sz="2400" b="1" i="1" dirty="0">
                <a:latin typeface="Georgia" panose="02040502050405020303" pitchFamily="18" charset="0"/>
              </a:rPr>
              <a:t>plunger plots</a:t>
            </a:r>
            <a:r>
              <a:rPr lang="en-GB" sz="2400" dirty="0">
                <a:latin typeface="Georgia" panose="02040502050405020303" pitchFamily="18" charset="0"/>
              </a:rPr>
              <a:t>) which not only suppress the data but present estimates and confidence intervals in distorted form — by showing estimates as fat bars starting at zero and confidence intervals (or other error bars) in fainter form or even with the lower part omitted. </a:t>
            </a:r>
          </a:p>
          <a:p>
            <a:pPr marL="0" indent="0">
              <a:buNone/>
            </a:pPr>
            <a:r>
              <a:rPr lang="en-GB" sz="2400" dirty="0">
                <a:latin typeface="Georgia" panose="02040502050405020303" pitchFamily="18" charset="0"/>
              </a:rPr>
              <a:t>Frequently comparison with zero is not of statistical or scientific interest, so the emphasis is irrelevant or misleading.</a:t>
            </a:r>
          </a:p>
        </p:txBody>
      </p:sp>
      <p:sp>
        <p:nvSpPr>
          <p:cNvPr id="4" name="Slide Number Placeholder 3">
            <a:extLst>
              <a:ext uri="{FF2B5EF4-FFF2-40B4-BE49-F238E27FC236}">
                <a16:creationId xmlns:a16="http://schemas.microsoft.com/office/drawing/2014/main" id="{0CC61CFC-2E9C-22E8-E7C1-7BEC30A559E4}"/>
              </a:ext>
            </a:extLst>
          </p:cNvPr>
          <p:cNvSpPr>
            <a:spLocks noGrp="1"/>
          </p:cNvSpPr>
          <p:nvPr>
            <p:ph type="sldNum" sz="quarter" idx="12"/>
          </p:nvPr>
        </p:nvSpPr>
        <p:spPr/>
        <p:txBody>
          <a:bodyPr/>
          <a:lstStyle/>
          <a:p>
            <a:fld id="{F32283A5-02D5-4F1E-B3DC-75FBA3CCA1CD}" type="slidenum">
              <a:rPr lang="en-GB" smtClean="0"/>
              <a:t>17</a:t>
            </a:fld>
            <a:endParaRPr lang="en-GB"/>
          </a:p>
        </p:txBody>
      </p:sp>
    </p:spTree>
    <p:extLst>
      <p:ext uri="{BB962C8B-B14F-4D97-AF65-F5344CB8AC3E}">
        <p14:creationId xmlns:p14="http://schemas.microsoft.com/office/powerpoint/2010/main" val="41284788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84F41-046E-73F9-3B93-131E18091975}"/>
              </a:ext>
            </a:extLst>
          </p:cNvPr>
          <p:cNvSpPr>
            <a:spLocks noGrp="1"/>
          </p:cNvSpPr>
          <p:nvPr>
            <p:ph type="title"/>
          </p:nvPr>
        </p:nvSpPr>
        <p:spPr/>
        <p:txBody>
          <a:bodyPr>
            <a:normAutofit/>
          </a:bodyPr>
          <a:lstStyle/>
          <a:p>
            <a:r>
              <a:rPr lang="en-GB" sz="3600" dirty="0" err="1">
                <a:latin typeface="Georgia" panose="02040502050405020303" pitchFamily="18" charset="0"/>
              </a:rPr>
              <a:t>Reculer</a:t>
            </a:r>
            <a:r>
              <a:rPr lang="en-GB" sz="3600" dirty="0">
                <a:latin typeface="Georgia" panose="02040502050405020303" pitchFamily="18" charset="0"/>
              </a:rPr>
              <a:t> pour </a:t>
            </a:r>
            <a:r>
              <a:rPr lang="en-GB" sz="3600" dirty="0" err="1">
                <a:latin typeface="Georgia" panose="02040502050405020303" pitchFamily="18" charset="0"/>
              </a:rPr>
              <a:t>mieux</a:t>
            </a:r>
            <a:r>
              <a:rPr lang="en-GB" sz="3600" dirty="0">
                <a:latin typeface="Georgia" panose="02040502050405020303" pitchFamily="18" charset="0"/>
              </a:rPr>
              <a:t> </a:t>
            </a:r>
            <a:r>
              <a:rPr lang="en-GB" sz="3600" dirty="0" err="1">
                <a:latin typeface="Georgia" panose="02040502050405020303" pitchFamily="18" charset="0"/>
              </a:rPr>
              <a:t>sauter</a:t>
            </a:r>
            <a:r>
              <a:rPr lang="en-GB" sz="3600" dirty="0">
                <a:latin typeface="Georgia" panose="02040502050405020303" pitchFamily="18" charset="0"/>
              </a:rPr>
              <a:t>? </a:t>
            </a:r>
          </a:p>
        </p:txBody>
      </p:sp>
      <p:sp>
        <p:nvSpPr>
          <p:cNvPr id="3" name="Content Placeholder 2">
            <a:extLst>
              <a:ext uri="{FF2B5EF4-FFF2-40B4-BE49-F238E27FC236}">
                <a16:creationId xmlns:a16="http://schemas.microsoft.com/office/drawing/2014/main" id="{21FE52F6-7A37-85EB-0516-29A3918DC3B4}"/>
              </a:ext>
            </a:extLst>
          </p:cNvPr>
          <p:cNvSpPr>
            <a:spLocks noGrp="1"/>
          </p:cNvSpPr>
          <p:nvPr>
            <p:ph idx="1"/>
          </p:nvPr>
        </p:nvSpPr>
        <p:spPr/>
        <p:txBody>
          <a:bodyPr>
            <a:normAutofit/>
          </a:bodyPr>
          <a:lstStyle/>
          <a:p>
            <a:pPr marL="0" indent="0">
              <a:buNone/>
            </a:pPr>
            <a:r>
              <a:rPr lang="en-GB" sz="2400" dirty="0">
                <a:latin typeface="Georgia" panose="02040502050405020303" pitchFamily="18" charset="0"/>
              </a:rPr>
              <a:t>I started again in 2024 with an idea of writing a replacement for </a:t>
            </a:r>
            <a:r>
              <a:rPr lang="en-GB" sz="2400" dirty="0" err="1">
                <a:latin typeface="Lucida Console" panose="020B0609040504020204" pitchFamily="49" charset="0"/>
              </a:rPr>
              <a:t>ciplot</a:t>
            </a:r>
            <a:r>
              <a:rPr lang="en-GB" sz="2400" dirty="0">
                <a:latin typeface="Georgia" panose="02040502050405020303" pitchFamily="18" charset="0"/>
              </a:rPr>
              <a:t> that did much more. </a:t>
            </a:r>
          </a:p>
          <a:p>
            <a:pPr marL="0" indent="0">
              <a:buNone/>
            </a:pPr>
            <a:r>
              <a:rPr lang="en-GB" sz="2400" dirty="0">
                <a:latin typeface="Georgia" panose="02040502050405020303" pitchFamily="18" charset="0"/>
              </a:rPr>
              <a:t>My aim is emphatically not to try to undermine established commands such as </a:t>
            </a:r>
            <a:r>
              <a:rPr lang="en-GB" sz="2400" dirty="0" err="1">
                <a:latin typeface="Lucida Console" panose="020B0609040504020204" pitchFamily="49" charset="0"/>
              </a:rPr>
              <a:t>marginsplot</a:t>
            </a:r>
            <a:r>
              <a:rPr lang="en-GB" sz="2400" dirty="0">
                <a:latin typeface="Georgia" panose="02040502050405020303" pitchFamily="18" charset="0"/>
              </a:rPr>
              <a:t> — which is both more versatile and more complicated. </a:t>
            </a:r>
          </a:p>
          <a:p>
            <a:pPr marL="0" indent="0">
              <a:buNone/>
            </a:pPr>
            <a:r>
              <a:rPr lang="en-GB" sz="2400" dirty="0">
                <a:latin typeface="Georgia" panose="02040502050405020303" pitchFamily="18" charset="0"/>
              </a:rPr>
              <a:t>I write something I want to use, primarily. </a:t>
            </a:r>
          </a:p>
          <a:p>
            <a:pPr marL="0" indent="0">
              <a:buNone/>
            </a:pPr>
            <a:r>
              <a:rPr lang="en-GB" sz="2400" dirty="0">
                <a:latin typeface="Georgia" panose="02040502050405020303" pitchFamily="18" charset="0"/>
              </a:rPr>
              <a:t>But the ideal of a large improvement proved elusive and illusive. </a:t>
            </a:r>
          </a:p>
          <a:p>
            <a:pPr marL="0" indent="0">
              <a:buNone/>
            </a:pPr>
            <a:r>
              <a:rPr lang="en-GB" sz="2400" dirty="0">
                <a:latin typeface="Georgia" panose="02040502050405020303" pitchFamily="18" charset="0"/>
              </a:rPr>
              <a:t>Tackling the problems I had in mind produced a mass of tricky code, while more thought made it obvious that there were natural problems in comparing confidence intervals graphically that were beyond my design. </a:t>
            </a:r>
          </a:p>
          <a:p>
            <a:pPr marL="0" indent="0">
              <a:buNone/>
            </a:pPr>
            <a:r>
              <a:rPr lang="en-GB" sz="2400" dirty="0">
                <a:latin typeface="Georgia" panose="02040502050405020303" pitchFamily="18" charset="0"/>
              </a:rPr>
              <a:t>My design was too ambitious and too limited at the same time.</a:t>
            </a:r>
            <a:br>
              <a:rPr lang="en-GB" sz="2400" dirty="0">
                <a:latin typeface="Georgia" panose="02040502050405020303" pitchFamily="18" charset="0"/>
              </a:rPr>
            </a:br>
            <a:endParaRPr lang="en-GB" sz="2400" dirty="0">
              <a:latin typeface="Georgia" panose="02040502050405020303" pitchFamily="18" charset="0"/>
            </a:endParaRPr>
          </a:p>
        </p:txBody>
      </p:sp>
      <p:sp>
        <p:nvSpPr>
          <p:cNvPr id="4" name="Slide Number Placeholder 3">
            <a:extLst>
              <a:ext uri="{FF2B5EF4-FFF2-40B4-BE49-F238E27FC236}">
                <a16:creationId xmlns:a16="http://schemas.microsoft.com/office/drawing/2014/main" id="{FD70D587-FEE2-55E9-7D38-3DB74DE3DD3B}"/>
              </a:ext>
            </a:extLst>
          </p:cNvPr>
          <p:cNvSpPr>
            <a:spLocks noGrp="1"/>
          </p:cNvSpPr>
          <p:nvPr>
            <p:ph type="sldNum" sz="quarter" idx="12"/>
          </p:nvPr>
        </p:nvSpPr>
        <p:spPr/>
        <p:txBody>
          <a:bodyPr/>
          <a:lstStyle/>
          <a:p>
            <a:fld id="{F32283A5-02D5-4F1E-B3DC-75FBA3CCA1CD}" type="slidenum">
              <a:rPr lang="en-GB" smtClean="0"/>
              <a:t>18</a:t>
            </a:fld>
            <a:endParaRPr lang="en-GB"/>
          </a:p>
        </p:txBody>
      </p:sp>
    </p:spTree>
    <p:extLst>
      <p:ext uri="{BB962C8B-B14F-4D97-AF65-F5344CB8AC3E}">
        <p14:creationId xmlns:p14="http://schemas.microsoft.com/office/powerpoint/2010/main" val="23261940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4A361-9BBA-943E-3623-74DCC357AF6B}"/>
              </a:ext>
            </a:extLst>
          </p:cNvPr>
          <p:cNvSpPr>
            <a:spLocks noGrp="1"/>
          </p:cNvSpPr>
          <p:nvPr>
            <p:ph type="title"/>
          </p:nvPr>
        </p:nvSpPr>
        <p:spPr/>
        <p:txBody>
          <a:bodyPr>
            <a:normAutofit/>
          </a:bodyPr>
          <a:lstStyle/>
          <a:p>
            <a:r>
              <a:rPr lang="en-GB" sz="3600" dirty="0" err="1">
                <a:latin typeface="Lucida Console" panose="020B0609040504020204" pitchFamily="49" charset="0"/>
              </a:rPr>
              <a:t>cisets</a:t>
            </a:r>
            <a:r>
              <a:rPr lang="en-GB" sz="3600" dirty="0">
                <a:latin typeface="Lucida Console" panose="020B0609040504020204" pitchFamily="49" charset="0"/>
              </a:rPr>
              <a:t> </a:t>
            </a:r>
            <a:r>
              <a:rPr lang="en-GB" sz="3600" dirty="0">
                <a:latin typeface="Georgia" panose="02040502050405020303" pitchFamily="18" charset="0"/>
              </a:rPr>
              <a:t>as different solution to different problem</a:t>
            </a:r>
          </a:p>
        </p:txBody>
      </p:sp>
      <p:sp>
        <p:nvSpPr>
          <p:cNvPr id="3" name="Content Placeholder 2">
            <a:extLst>
              <a:ext uri="{FF2B5EF4-FFF2-40B4-BE49-F238E27FC236}">
                <a16:creationId xmlns:a16="http://schemas.microsoft.com/office/drawing/2014/main" id="{56AE404F-1C2D-68EF-8BAD-12153D2F30A7}"/>
              </a:ext>
            </a:extLst>
          </p:cNvPr>
          <p:cNvSpPr>
            <a:spLocks noGrp="1"/>
          </p:cNvSpPr>
          <p:nvPr>
            <p:ph idx="1"/>
          </p:nvPr>
        </p:nvSpPr>
        <p:spPr/>
        <p:txBody>
          <a:bodyPr>
            <a:normAutofit/>
          </a:bodyPr>
          <a:lstStyle/>
          <a:p>
            <a:pPr marL="0" indent="0">
              <a:buNone/>
            </a:pPr>
            <a:r>
              <a:rPr lang="en-GB" sz="2400" dirty="0">
                <a:latin typeface="Georgia" panose="02040502050405020303" pitchFamily="18" charset="0"/>
              </a:rPr>
              <a:t>So, change the problem if you can't find a solution. </a:t>
            </a:r>
          </a:p>
          <a:p>
            <a:pPr marL="0" indent="0">
              <a:buNone/>
            </a:pPr>
            <a:r>
              <a:rPr lang="en-GB" sz="2400" dirty="0">
                <a:latin typeface="Georgia" panose="02040502050405020303" pitchFamily="18" charset="0"/>
              </a:rPr>
              <a:t>The idea of </a:t>
            </a:r>
            <a:r>
              <a:rPr lang="en-GB" sz="2400" dirty="0" err="1">
                <a:latin typeface="Lucida Console" panose="020B0609040504020204" pitchFamily="49" charset="0"/>
              </a:rPr>
              <a:t>cisets</a:t>
            </a:r>
            <a:r>
              <a:rPr lang="en-GB" sz="2400" dirty="0">
                <a:latin typeface="Georgia" panose="02040502050405020303" pitchFamily="18" charset="0"/>
              </a:rPr>
              <a:t>  is </a:t>
            </a:r>
            <a:r>
              <a:rPr lang="en-GB" sz="2400" b="1" i="1" dirty="0">
                <a:latin typeface="Georgia" panose="02040502050405020303" pitchFamily="18" charset="0"/>
              </a:rPr>
              <a:t>only</a:t>
            </a:r>
            <a:r>
              <a:rPr lang="en-GB" sz="2400" dirty="0">
                <a:latin typeface="Georgia" panose="02040502050405020303" pitchFamily="18" charset="0"/>
              </a:rPr>
              <a:t> to calculate the confidence intervals as new data -- that is, as new variables. </a:t>
            </a:r>
          </a:p>
          <a:p>
            <a:pPr marL="0" indent="0">
              <a:buNone/>
            </a:pPr>
            <a:r>
              <a:rPr lang="en-GB" sz="2400" dirty="0">
                <a:latin typeface="Georgia" panose="02040502050405020303" pitchFamily="18" charset="0"/>
              </a:rPr>
              <a:t>By default, you only get a listing, which may be as much as you want. </a:t>
            </a:r>
          </a:p>
          <a:p>
            <a:pPr marL="0" indent="0">
              <a:buNone/>
            </a:pPr>
            <a:r>
              <a:rPr lang="en-GB" sz="2400" dirty="0">
                <a:latin typeface="Georgia" panose="02040502050405020303" pitchFamily="18" charset="0"/>
              </a:rPr>
              <a:t>More enterprising applications will require saving the dataset to a new file, and quite possibly a later</a:t>
            </a:r>
            <a:r>
              <a:rPr lang="en-GB" sz="2400" dirty="0">
                <a:latin typeface="Lucida Console" panose="020B0609040504020204" pitchFamily="49" charset="0"/>
              </a:rPr>
              <a:t> append</a:t>
            </a:r>
            <a:r>
              <a:rPr lang="en-GB" sz="2400" dirty="0">
                <a:latin typeface="Georgia" panose="02040502050405020303" pitchFamily="18" charset="0"/>
              </a:rPr>
              <a:t> or </a:t>
            </a:r>
            <a:r>
              <a:rPr lang="en-GB" sz="2400" dirty="0">
                <a:latin typeface="Lucida Console" panose="020B0609040504020204" pitchFamily="49" charset="0"/>
              </a:rPr>
              <a:t>merge </a:t>
            </a:r>
            <a:r>
              <a:rPr lang="en-GB" sz="2400" dirty="0">
                <a:latin typeface="Georgia" panose="02040502050405020303" pitchFamily="18" charset="0"/>
              </a:rPr>
              <a:t>with other confidence interval sets, or with your original data. </a:t>
            </a:r>
          </a:p>
          <a:p>
            <a:pPr marL="0" indent="0">
              <a:buNone/>
            </a:pPr>
            <a:r>
              <a:rPr lang="en-GB" sz="2400" dirty="0">
                <a:latin typeface="Georgia" panose="02040502050405020303" pitchFamily="18" charset="0"/>
              </a:rPr>
              <a:t>The intent is nothing to do with the results of fitted models, except insofar as descriptive statistics imply very simple models.</a:t>
            </a:r>
            <a:br>
              <a:rPr lang="en-GB" sz="2400" dirty="0">
                <a:latin typeface="Georgia" panose="02040502050405020303" pitchFamily="18" charset="0"/>
              </a:rPr>
            </a:br>
            <a:endParaRPr lang="en-GB" sz="2400" dirty="0">
              <a:latin typeface="Georgia" panose="02040502050405020303" pitchFamily="18" charset="0"/>
            </a:endParaRPr>
          </a:p>
        </p:txBody>
      </p:sp>
      <p:sp>
        <p:nvSpPr>
          <p:cNvPr id="4" name="Slide Number Placeholder 3">
            <a:extLst>
              <a:ext uri="{FF2B5EF4-FFF2-40B4-BE49-F238E27FC236}">
                <a16:creationId xmlns:a16="http://schemas.microsoft.com/office/drawing/2014/main" id="{88150DEE-8AFC-281E-337E-D7BFCDFFD08D}"/>
              </a:ext>
            </a:extLst>
          </p:cNvPr>
          <p:cNvSpPr>
            <a:spLocks noGrp="1"/>
          </p:cNvSpPr>
          <p:nvPr>
            <p:ph type="sldNum" sz="quarter" idx="12"/>
          </p:nvPr>
        </p:nvSpPr>
        <p:spPr/>
        <p:txBody>
          <a:bodyPr/>
          <a:lstStyle/>
          <a:p>
            <a:fld id="{F32283A5-02D5-4F1E-B3DC-75FBA3CCA1CD}" type="slidenum">
              <a:rPr lang="en-GB" smtClean="0"/>
              <a:t>19</a:t>
            </a:fld>
            <a:endParaRPr lang="en-GB"/>
          </a:p>
        </p:txBody>
      </p:sp>
    </p:spTree>
    <p:extLst>
      <p:ext uri="{BB962C8B-B14F-4D97-AF65-F5344CB8AC3E}">
        <p14:creationId xmlns:p14="http://schemas.microsoft.com/office/powerpoint/2010/main" val="6760349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09666-C905-4762-919C-89911A8DC026}"/>
              </a:ext>
            </a:extLst>
          </p:cNvPr>
          <p:cNvSpPr>
            <a:spLocks noGrp="1"/>
          </p:cNvSpPr>
          <p:nvPr>
            <p:ph type="title"/>
          </p:nvPr>
        </p:nvSpPr>
        <p:spPr/>
        <p:txBody>
          <a:bodyPr>
            <a:normAutofit/>
          </a:bodyPr>
          <a:lstStyle/>
          <a:p>
            <a:r>
              <a:rPr lang="en-GB" sz="3600" dirty="0">
                <a:latin typeface="Georgia" panose="02040502050405020303" pitchFamily="18" charset="0"/>
              </a:rPr>
              <a:t>Data reduction</a:t>
            </a:r>
          </a:p>
        </p:txBody>
      </p:sp>
      <p:sp>
        <p:nvSpPr>
          <p:cNvPr id="3" name="Content Placeholder 2">
            <a:extLst>
              <a:ext uri="{FF2B5EF4-FFF2-40B4-BE49-F238E27FC236}">
                <a16:creationId xmlns:a16="http://schemas.microsoft.com/office/drawing/2014/main" id="{5B00B5EB-160F-DC38-A8F4-6AC29DC21335}"/>
              </a:ext>
            </a:extLst>
          </p:cNvPr>
          <p:cNvSpPr>
            <a:spLocks noGrp="1"/>
          </p:cNvSpPr>
          <p:nvPr>
            <p:ph idx="1"/>
          </p:nvPr>
        </p:nvSpPr>
        <p:spPr/>
        <p:txBody>
          <a:bodyPr>
            <a:normAutofit/>
          </a:bodyPr>
          <a:lstStyle/>
          <a:p>
            <a:pPr marL="0" indent="0">
              <a:buNone/>
            </a:pPr>
            <a:r>
              <a:rPr lang="en-GB" sz="2400" dirty="0">
                <a:latin typeface="Georgia" panose="02040502050405020303" pitchFamily="18" charset="0"/>
              </a:rPr>
              <a:t>Reducing a dataset to another dataset containing summary or other statistics is an old problem, much addressed in Stata by official commands such as </a:t>
            </a:r>
            <a:r>
              <a:rPr lang="en-GB" sz="2400" dirty="0">
                <a:latin typeface="Lucida Console" panose="020B0609040504020204" pitchFamily="49" charset="0"/>
              </a:rPr>
              <a:t>collapse</a:t>
            </a:r>
            <a:r>
              <a:rPr lang="en-GB" sz="2400" dirty="0">
                <a:latin typeface="Georgia" panose="02040502050405020303" pitchFamily="18" charset="0"/>
              </a:rPr>
              <a:t>, </a:t>
            </a:r>
            <a:r>
              <a:rPr lang="en-GB" sz="2400" dirty="0">
                <a:latin typeface="Lucida Console" panose="020B0609040504020204" pitchFamily="49" charset="0"/>
              </a:rPr>
              <a:t>contract </a:t>
            </a:r>
            <a:r>
              <a:rPr lang="en-GB" sz="2400" dirty="0">
                <a:latin typeface="Georgia" panose="02040502050405020303" pitchFamily="18" charset="0"/>
              </a:rPr>
              <a:t>or </a:t>
            </a:r>
            <a:r>
              <a:rPr lang="en-GB" sz="2400" dirty="0" err="1">
                <a:latin typeface="Lucida Console" panose="020B0609040504020204" pitchFamily="49" charset="0"/>
              </a:rPr>
              <a:t>statsby</a:t>
            </a:r>
            <a:r>
              <a:rPr lang="en-GB" sz="2400" dirty="0">
                <a:latin typeface="Georgia" panose="02040502050405020303" pitchFamily="18" charset="0"/>
              </a:rPr>
              <a:t> and by various community-contributed commands. </a:t>
            </a:r>
          </a:p>
          <a:p>
            <a:pPr marL="0" indent="0">
              <a:buNone/>
            </a:pPr>
            <a:endParaRPr lang="en-GB" sz="2400" dirty="0">
              <a:latin typeface="Georgia" panose="02040502050405020303" pitchFamily="18" charset="0"/>
            </a:endParaRPr>
          </a:p>
          <a:p>
            <a:pPr marL="0" indent="0">
              <a:buNone/>
            </a:pPr>
            <a:r>
              <a:rPr lang="en-GB" sz="2400" dirty="0">
                <a:latin typeface="Georgia" panose="02040502050405020303" pitchFamily="18" charset="0"/>
              </a:rPr>
              <a:t>Often an underlying principle is that a valuable command should do one thing well, so that a reduction command is just one step in a sequence that includes other analyses. </a:t>
            </a:r>
          </a:p>
        </p:txBody>
      </p:sp>
      <p:sp>
        <p:nvSpPr>
          <p:cNvPr id="4" name="Slide Number Placeholder 3">
            <a:extLst>
              <a:ext uri="{FF2B5EF4-FFF2-40B4-BE49-F238E27FC236}">
                <a16:creationId xmlns:a16="http://schemas.microsoft.com/office/drawing/2014/main" id="{26BCE39C-B7B3-67AF-1D51-C757DD47AD4A}"/>
              </a:ext>
            </a:extLst>
          </p:cNvPr>
          <p:cNvSpPr>
            <a:spLocks noGrp="1"/>
          </p:cNvSpPr>
          <p:nvPr>
            <p:ph type="sldNum" sz="quarter" idx="12"/>
          </p:nvPr>
        </p:nvSpPr>
        <p:spPr/>
        <p:txBody>
          <a:bodyPr/>
          <a:lstStyle/>
          <a:p>
            <a:fld id="{F32283A5-02D5-4F1E-B3DC-75FBA3CCA1CD}" type="slidenum">
              <a:rPr lang="en-GB" smtClean="0"/>
              <a:t>2</a:t>
            </a:fld>
            <a:endParaRPr lang="en-GB"/>
          </a:p>
        </p:txBody>
      </p:sp>
    </p:spTree>
    <p:extLst>
      <p:ext uri="{BB962C8B-B14F-4D97-AF65-F5344CB8AC3E}">
        <p14:creationId xmlns:p14="http://schemas.microsoft.com/office/powerpoint/2010/main" val="15757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C1A8C-31CA-C13C-696A-2D57A6CA390D}"/>
              </a:ext>
            </a:extLst>
          </p:cNvPr>
          <p:cNvSpPr>
            <a:spLocks noGrp="1"/>
          </p:cNvSpPr>
          <p:nvPr>
            <p:ph type="title"/>
          </p:nvPr>
        </p:nvSpPr>
        <p:spPr/>
        <p:txBody>
          <a:bodyPr/>
          <a:lstStyle/>
          <a:p>
            <a:r>
              <a:rPr lang="en-GB" sz="3600" dirty="0">
                <a:latin typeface="Georgia" panose="02040502050405020303" pitchFamily="18" charset="0"/>
              </a:rPr>
              <a:t>Back to the example</a:t>
            </a:r>
            <a:r>
              <a:rPr lang="en-GB" dirty="0"/>
              <a:t>	</a:t>
            </a:r>
          </a:p>
        </p:txBody>
      </p:sp>
      <p:sp>
        <p:nvSpPr>
          <p:cNvPr id="3" name="Content Placeholder 2">
            <a:extLst>
              <a:ext uri="{FF2B5EF4-FFF2-40B4-BE49-F238E27FC236}">
                <a16:creationId xmlns:a16="http://schemas.microsoft.com/office/drawing/2014/main" id="{B5A13440-826D-4250-DF64-E99F2A256162}"/>
              </a:ext>
            </a:extLst>
          </p:cNvPr>
          <p:cNvSpPr>
            <a:spLocks noGrp="1"/>
          </p:cNvSpPr>
          <p:nvPr>
            <p:ph idx="1"/>
          </p:nvPr>
        </p:nvSpPr>
        <p:spPr/>
        <p:txBody>
          <a:bodyPr>
            <a:normAutofit/>
          </a:bodyPr>
          <a:lstStyle/>
          <a:p>
            <a:pPr marL="0" indent="0">
              <a:buNone/>
            </a:pPr>
            <a:r>
              <a:rPr lang="en-GB" sz="2400" dirty="0">
                <a:latin typeface="Georgia" panose="02040502050405020303" pitchFamily="18" charset="0"/>
              </a:rPr>
              <a:t>Let’s see the confidence intervals in context.  </a:t>
            </a:r>
          </a:p>
          <a:p>
            <a:pPr marL="0" indent="0">
              <a:buNone/>
            </a:pPr>
            <a:r>
              <a:rPr lang="en-GB" sz="2400" dirty="0">
                <a:latin typeface="Georgia" panose="02040502050405020303" pitchFamily="18" charset="0"/>
              </a:rPr>
              <a:t>We </a:t>
            </a:r>
            <a:r>
              <a:rPr lang="en-GB" sz="2400" dirty="0">
                <a:latin typeface="Lucida Console" panose="020B0609040504020204" pitchFamily="49" charset="0"/>
              </a:rPr>
              <a:t>merge</a:t>
            </a:r>
            <a:r>
              <a:rPr lang="en-GB" sz="2400" dirty="0">
                <a:latin typeface="Georgia" panose="02040502050405020303" pitchFamily="18" charset="0"/>
              </a:rPr>
              <a:t> back with the original dataset and then fire up a graphics command of choice. </a:t>
            </a:r>
          </a:p>
          <a:p>
            <a:pPr marL="0" indent="0">
              <a:buNone/>
            </a:pPr>
            <a:endParaRPr lang="en-GB" sz="2400" dirty="0">
              <a:latin typeface="Georgia" panose="02040502050405020303" pitchFamily="18" charset="0"/>
            </a:endParaRPr>
          </a:p>
          <a:p>
            <a:pPr marL="0" indent="0">
              <a:buNone/>
            </a:pPr>
            <a:r>
              <a:rPr lang="en-GB" sz="2400" dirty="0">
                <a:latin typeface="Georgia" panose="02040502050405020303" pitchFamily="18" charset="0"/>
              </a:rPr>
              <a:t>Here the command of choice is </a:t>
            </a:r>
            <a:r>
              <a:rPr lang="en-GB" sz="2400" dirty="0" err="1">
                <a:latin typeface="Lucida Console" panose="020B0609040504020204" pitchFamily="49" charset="0"/>
              </a:rPr>
              <a:t>qplot</a:t>
            </a:r>
            <a:r>
              <a:rPr lang="en-GB" sz="2400" dirty="0">
                <a:latin typeface="Georgia" panose="02040502050405020303" pitchFamily="18" charset="0"/>
              </a:rPr>
              <a:t> for quantile plots from the            </a:t>
            </a:r>
            <a:r>
              <a:rPr lang="en-GB" sz="2400" i="1" dirty="0">
                <a:latin typeface="Georgia" panose="02040502050405020303" pitchFamily="18" charset="0"/>
              </a:rPr>
              <a:t>Stata Journal</a:t>
            </a:r>
            <a:r>
              <a:rPr lang="en-GB" sz="2400" dirty="0">
                <a:latin typeface="Georgia" panose="02040502050405020303" pitchFamily="18" charset="0"/>
              </a:rPr>
              <a:t>. </a:t>
            </a:r>
          </a:p>
          <a:p>
            <a:pPr marL="0" indent="0">
              <a:buNone/>
            </a:pPr>
            <a:r>
              <a:rPr lang="en-GB" sz="2400" dirty="0">
                <a:latin typeface="Georgia" panose="02040502050405020303" pitchFamily="18" charset="0"/>
              </a:rPr>
              <a:t>2005. The protean quantile plot. </a:t>
            </a:r>
            <a:r>
              <a:rPr lang="en-GB" sz="2400" i="1" dirty="0">
                <a:latin typeface="Georgia" panose="02040502050405020303" pitchFamily="18" charset="0"/>
              </a:rPr>
              <a:t>Stata Journal </a:t>
            </a:r>
            <a:r>
              <a:rPr lang="en-GB" sz="2400" dirty="0">
                <a:latin typeface="Georgia" panose="02040502050405020303" pitchFamily="18" charset="0"/>
              </a:rPr>
              <a:t>5: 442–460 </a:t>
            </a:r>
            <a:r>
              <a:rPr lang="en-GB" sz="2400" dirty="0">
                <a:latin typeface="Georgia" panose="02040502050405020303" pitchFamily="18" charset="0"/>
                <a:hlinkClick r:id="rId2"/>
              </a:rPr>
              <a:t>link here</a:t>
            </a:r>
            <a:endParaRPr lang="en-GB" sz="2400" dirty="0">
              <a:latin typeface="Georgia" panose="02040502050405020303" pitchFamily="18" charset="0"/>
            </a:endParaRPr>
          </a:p>
          <a:p>
            <a:pPr marL="0" indent="0">
              <a:buNone/>
            </a:pPr>
            <a:r>
              <a:rPr lang="en-GB" sz="2400" dirty="0">
                <a:latin typeface="Georgia" panose="02040502050405020303" pitchFamily="18" charset="0"/>
              </a:rPr>
              <a:t>is a detailed discussion, but </a:t>
            </a:r>
            <a:r>
              <a:rPr lang="en-GB" sz="2400" dirty="0">
                <a:latin typeface="Lucida Console" panose="020B0609040504020204" pitchFamily="49" charset="0"/>
              </a:rPr>
              <a:t>search </a:t>
            </a:r>
            <a:r>
              <a:rPr lang="en-GB" sz="2400" dirty="0" err="1">
                <a:latin typeface="Lucida Console" panose="020B0609040504020204" pitchFamily="49" charset="0"/>
              </a:rPr>
              <a:t>qplot</a:t>
            </a:r>
            <a:r>
              <a:rPr lang="en-GB" sz="2400" dirty="0">
                <a:latin typeface="Lucida Console" panose="020B0609040504020204" pitchFamily="49" charset="0"/>
              </a:rPr>
              <a:t> </a:t>
            </a:r>
            <a:r>
              <a:rPr lang="en-GB" sz="2400" dirty="0">
                <a:latin typeface="Georgia" panose="02040502050405020303" pitchFamily="18" charset="0"/>
              </a:rPr>
              <a:t>for updates. </a:t>
            </a:r>
          </a:p>
        </p:txBody>
      </p:sp>
      <p:sp>
        <p:nvSpPr>
          <p:cNvPr id="4" name="Slide Number Placeholder 3">
            <a:extLst>
              <a:ext uri="{FF2B5EF4-FFF2-40B4-BE49-F238E27FC236}">
                <a16:creationId xmlns:a16="http://schemas.microsoft.com/office/drawing/2014/main" id="{90923A37-4B6A-3338-3F4E-A7B7D86A34FB}"/>
              </a:ext>
            </a:extLst>
          </p:cNvPr>
          <p:cNvSpPr>
            <a:spLocks noGrp="1"/>
          </p:cNvSpPr>
          <p:nvPr>
            <p:ph type="sldNum" sz="quarter" idx="12"/>
          </p:nvPr>
        </p:nvSpPr>
        <p:spPr/>
        <p:txBody>
          <a:bodyPr/>
          <a:lstStyle/>
          <a:p>
            <a:fld id="{F32283A5-02D5-4F1E-B3DC-75FBA3CCA1CD}" type="slidenum">
              <a:rPr lang="en-GB" smtClean="0"/>
              <a:t>20</a:t>
            </a:fld>
            <a:endParaRPr lang="en-GB"/>
          </a:p>
        </p:txBody>
      </p:sp>
    </p:spTree>
    <p:extLst>
      <p:ext uri="{BB962C8B-B14F-4D97-AF65-F5344CB8AC3E}">
        <p14:creationId xmlns:p14="http://schemas.microsoft.com/office/powerpoint/2010/main" val="25944699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057E581-1CAC-B2AC-BE16-96322A3018E8}"/>
              </a:ext>
            </a:extLst>
          </p:cNvPr>
          <p:cNvSpPr>
            <a:spLocks noGrp="1"/>
          </p:cNvSpPr>
          <p:nvPr>
            <p:ph type="sldNum" sz="quarter" idx="12"/>
          </p:nvPr>
        </p:nvSpPr>
        <p:spPr/>
        <p:txBody>
          <a:bodyPr/>
          <a:lstStyle/>
          <a:p>
            <a:fld id="{F32283A5-02D5-4F1E-B3DC-75FBA3CCA1CD}" type="slidenum">
              <a:rPr lang="en-GB" smtClean="0"/>
              <a:t>21</a:t>
            </a:fld>
            <a:endParaRPr lang="en-GB"/>
          </a:p>
        </p:txBody>
      </p:sp>
      <p:sp>
        <p:nvSpPr>
          <p:cNvPr id="6" name="TextBox 5">
            <a:extLst>
              <a:ext uri="{FF2B5EF4-FFF2-40B4-BE49-F238E27FC236}">
                <a16:creationId xmlns:a16="http://schemas.microsoft.com/office/drawing/2014/main" id="{8A397CAC-6844-6C03-582B-59C61F78F9E9}"/>
              </a:ext>
            </a:extLst>
          </p:cNvPr>
          <p:cNvSpPr txBox="1"/>
          <p:nvPr/>
        </p:nvSpPr>
        <p:spPr>
          <a:xfrm>
            <a:off x="1258529" y="1446299"/>
            <a:ext cx="7885471" cy="4247317"/>
          </a:xfrm>
          <a:prstGeom prst="rect">
            <a:avLst/>
          </a:prstGeom>
          <a:noFill/>
        </p:spPr>
        <p:txBody>
          <a:bodyPr wrap="square">
            <a:spAutoFit/>
          </a:bodyPr>
          <a:lstStyle/>
          <a:p>
            <a:r>
              <a:rPr lang="en-GB" dirty="0" err="1">
                <a:latin typeface="Lucida Console" panose="020B0609040504020204" pitchFamily="49" charset="0"/>
              </a:rPr>
              <a:t>sysuse</a:t>
            </a:r>
            <a:r>
              <a:rPr lang="en-GB" dirty="0">
                <a:latin typeface="Lucida Console" panose="020B0609040504020204" pitchFamily="49" charset="0"/>
              </a:rPr>
              <a:t> nlsw88, clear </a:t>
            </a:r>
          </a:p>
          <a:p>
            <a:endParaRPr lang="en-GB" dirty="0">
              <a:latin typeface="Lucida Console" panose="020B0609040504020204" pitchFamily="49" charset="0"/>
            </a:endParaRPr>
          </a:p>
          <a:p>
            <a:r>
              <a:rPr lang="en-GB" dirty="0" err="1">
                <a:latin typeface="Lucida Console" panose="020B0609040504020204" pitchFamily="49" charset="0"/>
              </a:rPr>
              <a:t>clonevar</a:t>
            </a:r>
            <a:r>
              <a:rPr lang="en-GB" dirty="0">
                <a:latin typeface="Lucida Console" panose="020B0609040504020204" pitchFamily="49" charset="0"/>
              </a:rPr>
              <a:t> </a:t>
            </a:r>
            <a:r>
              <a:rPr lang="en-GB" dirty="0" err="1">
                <a:latin typeface="Lucida Console" panose="020B0609040504020204" pitchFamily="49" charset="0"/>
              </a:rPr>
              <a:t>origgvar</a:t>
            </a:r>
            <a:r>
              <a:rPr lang="en-GB" dirty="0">
                <a:latin typeface="Lucida Console" panose="020B0609040504020204" pitchFamily="49" charset="0"/>
              </a:rPr>
              <a:t>=race </a:t>
            </a:r>
          </a:p>
          <a:p>
            <a:endParaRPr lang="en-GB" dirty="0">
              <a:latin typeface="Lucida Console" panose="020B0609040504020204" pitchFamily="49" charset="0"/>
            </a:endParaRPr>
          </a:p>
          <a:p>
            <a:r>
              <a:rPr lang="en-GB" dirty="0">
                <a:latin typeface="Lucida Console" panose="020B0609040504020204" pitchFamily="49" charset="0"/>
              </a:rPr>
              <a:t>merge m:1 </a:t>
            </a:r>
            <a:r>
              <a:rPr lang="en-GB" dirty="0" err="1">
                <a:latin typeface="Lucida Console" panose="020B0609040504020204" pitchFamily="49" charset="0"/>
              </a:rPr>
              <a:t>origgvar</a:t>
            </a:r>
            <a:r>
              <a:rPr lang="en-GB" dirty="0">
                <a:latin typeface="Lucida Console" panose="020B0609040504020204" pitchFamily="49" charset="0"/>
              </a:rPr>
              <a:t> using results </a:t>
            </a:r>
          </a:p>
          <a:p>
            <a:endParaRPr lang="en-GB" dirty="0">
              <a:latin typeface="Lucida Console" panose="020B0609040504020204" pitchFamily="49" charset="0"/>
            </a:endParaRPr>
          </a:p>
          <a:p>
            <a:r>
              <a:rPr lang="en-GB" dirty="0">
                <a:latin typeface="Lucida Console" panose="020B0609040504020204" pitchFamily="49" charset="0"/>
              </a:rPr>
              <a:t>gen where = 1</a:t>
            </a:r>
          </a:p>
          <a:p>
            <a:endParaRPr lang="en-GB" dirty="0">
              <a:latin typeface="Lucida Console" panose="020B0609040504020204" pitchFamily="49" charset="0"/>
            </a:endParaRPr>
          </a:p>
          <a:p>
            <a:r>
              <a:rPr lang="en-GB" dirty="0" err="1">
                <a:latin typeface="Lucida Console" panose="020B0609040504020204" pitchFamily="49" charset="0"/>
              </a:rPr>
              <a:t>qplot</a:t>
            </a:r>
            <a:r>
              <a:rPr lang="en-GB" dirty="0">
                <a:latin typeface="Lucida Console" panose="020B0609040504020204" pitchFamily="49" charset="0"/>
              </a:rPr>
              <a:t> wage, </a:t>
            </a:r>
            <a:r>
              <a:rPr lang="en-GB" dirty="0" err="1">
                <a:latin typeface="Lucida Console" panose="020B0609040504020204" pitchFamily="49" charset="0"/>
              </a:rPr>
              <a:t>ms</a:t>
            </a:r>
            <a:r>
              <a:rPr lang="en-GB" dirty="0">
                <a:latin typeface="Lucida Console" panose="020B0609040504020204" pitchFamily="49" charset="0"/>
              </a:rPr>
              <a:t>(O) by(group, row(1) legend(off) note(95% confidence intervals for geometric means)) </a:t>
            </a:r>
            <a:r>
              <a:rPr lang="en-GB" dirty="0" err="1">
                <a:latin typeface="Lucida Console" panose="020B0609040504020204" pitchFamily="49" charset="0"/>
              </a:rPr>
              <a:t>xla</a:t>
            </a:r>
            <a:r>
              <a:rPr lang="en-GB" dirty="0">
                <a:latin typeface="Lucida Console" panose="020B0609040504020204" pitchFamily="49" charset="0"/>
              </a:rPr>
              <a:t>(0 0.25 "0.25" 0.5 "0.5" 0.75 "0.75" 1) </a:t>
            </a:r>
            <a:r>
              <a:rPr lang="en-GB" dirty="0" err="1">
                <a:latin typeface="Lucida Console" panose="020B0609040504020204" pitchFamily="49" charset="0"/>
              </a:rPr>
              <a:t>yla</a:t>
            </a:r>
            <a:r>
              <a:rPr lang="en-GB" dirty="0">
                <a:latin typeface="Lucida Console" panose="020B0609040504020204" pitchFamily="49" charset="0"/>
              </a:rPr>
              <a:t>(1 2 5 10 20 50) </a:t>
            </a:r>
            <a:r>
              <a:rPr lang="en-GB" dirty="0" err="1">
                <a:latin typeface="Lucida Console" panose="020B0609040504020204" pitchFamily="49" charset="0"/>
              </a:rPr>
              <a:t>addplot</a:t>
            </a:r>
            <a:r>
              <a:rPr lang="en-GB" dirty="0">
                <a:latin typeface="Lucida Console" panose="020B0609040504020204" pitchFamily="49" charset="0"/>
              </a:rPr>
              <a:t>(</a:t>
            </a:r>
            <a:r>
              <a:rPr lang="en-GB" dirty="0" err="1">
                <a:latin typeface="Lucida Console" panose="020B0609040504020204" pitchFamily="49" charset="0"/>
              </a:rPr>
              <a:t>rbar</a:t>
            </a:r>
            <a:r>
              <a:rPr lang="en-GB" dirty="0">
                <a:latin typeface="Lucida Console" panose="020B0609040504020204" pitchFamily="49" charset="0"/>
              </a:rPr>
              <a:t> </a:t>
            </a:r>
            <a:r>
              <a:rPr lang="en-GB" dirty="0" err="1">
                <a:latin typeface="Lucida Console" panose="020B0609040504020204" pitchFamily="49" charset="0"/>
              </a:rPr>
              <a:t>ub</a:t>
            </a:r>
            <a:r>
              <a:rPr lang="en-GB" dirty="0">
                <a:latin typeface="Lucida Console" panose="020B0609040504020204" pitchFamily="49" charset="0"/>
              </a:rPr>
              <a:t> lb where, </a:t>
            </a:r>
            <a:r>
              <a:rPr lang="en-GB" dirty="0" err="1">
                <a:latin typeface="Lucida Console" panose="020B0609040504020204" pitchFamily="49" charset="0"/>
              </a:rPr>
              <a:t>barw</a:t>
            </a:r>
            <a:r>
              <a:rPr lang="en-GB" dirty="0">
                <a:latin typeface="Lucida Console" panose="020B0609040504020204" pitchFamily="49" charset="0"/>
              </a:rPr>
              <a:t>(0.08) </a:t>
            </a:r>
            <a:r>
              <a:rPr lang="en-GB" dirty="0" err="1">
                <a:latin typeface="Lucida Console" panose="020B0609040504020204" pitchFamily="49" charset="0"/>
              </a:rPr>
              <a:t>fcolor</a:t>
            </a:r>
            <a:r>
              <a:rPr lang="en-GB" dirty="0">
                <a:latin typeface="Lucida Console" panose="020B0609040504020204" pitchFamily="49" charset="0"/>
              </a:rPr>
              <a:t>(none) </a:t>
            </a:r>
            <a:r>
              <a:rPr lang="en-GB" dirty="0" err="1">
                <a:latin typeface="Lucida Console" panose="020B0609040504020204" pitchFamily="49" charset="0"/>
              </a:rPr>
              <a:t>pstyle</a:t>
            </a:r>
            <a:r>
              <a:rPr lang="en-GB" dirty="0">
                <a:latin typeface="Lucida Console" panose="020B0609040504020204" pitchFamily="49" charset="0"/>
              </a:rPr>
              <a:t>(p2) || scatter point where, </a:t>
            </a:r>
            <a:r>
              <a:rPr lang="en-GB" dirty="0" err="1">
                <a:latin typeface="Lucida Console" panose="020B0609040504020204" pitchFamily="49" charset="0"/>
              </a:rPr>
              <a:t>ms</a:t>
            </a:r>
            <a:r>
              <a:rPr lang="en-GB" dirty="0">
                <a:latin typeface="Lucida Console" panose="020B0609040504020204" pitchFamily="49" charset="0"/>
              </a:rPr>
              <a:t>(Dh) </a:t>
            </a:r>
            <a:r>
              <a:rPr lang="en-GB" dirty="0" err="1">
                <a:latin typeface="Lucida Console" panose="020B0609040504020204" pitchFamily="49" charset="0"/>
              </a:rPr>
              <a:t>msize</a:t>
            </a:r>
            <a:r>
              <a:rPr lang="en-GB" dirty="0">
                <a:latin typeface="Lucida Console" panose="020B0609040504020204" pitchFamily="49" charset="0"/>
              </a:rPr>
              <a:t>(</a:t>
            </a:r>
            <a:r>
              <a:rPr lang="en-GB" dirty="0" err="1">
                <a:latin typeface="Lucida Console" panose="020B0609040504020204" pitchFamily="49" charset="0"/>
              </a:rPr>
              <a:t>medlarge</a:t>
            </a:r>
            <a:r>
              <a:rPr lang="en-GB" dirty="0">
                <a:latin typeface="Lucida Console" panose="020B0609040504020204" pitchFamily="49" charset="0"/>
              </a:rPr>
              <a:t>) </a:t>
            </a:r>
            <a:r>
              <a:rPr lang="en-GB" dirty="0" err="1">
                <a:latin typeface="Lucida Console" panose="020B0609040504020204" pitchFamily="49" charset="0"/>
              </a:rPr>
              <a:t>pstyle</a:t>
            </a:r>
            <a:r>
              <a:rPr lang="en-GB" dirty="0">
                <a:latin typeface="Lucida Console" panose="020B0609040504020204" pitchFamily="49" charset="0"/>
              </a:rPr>
              <a:t>(p2)) </a:t>
            </a:r>
            <a:r>
              <a:rPr lang="en-GB" dirty="0" err="1">
                <a:latin typeface="Lucida Console" panose="020B0609040504020204" pitchFamily="49" charset="0"/>
              </a:rPr>
              <a:t>ysc</a:t>
            </a:r>
            <a:r>
              <a:rPr lang="en-GB" dirty="0">
                <a:latin typeface="Lucida Console" panose="020B0609040504020204" pitchFamily="49" charset="0"/>
              </a:rPr>
              <a:t>(log) </a:t>
            </a:r>
            <a:r>
              <a:rPr lang="en-GB" dirty="0" err="1">
                <a:latin typeface="Lucida Console" panose="020B0609040504020204" pitchFamily="49" charset="0"/>
              </a:rPr>
              <a:t>ytitle</a:t>
            </a:r>
            <a:r>
              <a:rPr lang="en-GB" dirty="0">
                <a:latin typeface="Lucida Console" panose="020B0609040504020204" pitchFamily="49" charset="0"/>
              </a:rPr>
              <a:t>("`=</a:t>
            </a:r>
            <a:r>
              <a:rPr lang="en-GB" dirty="0" err="1">
                <a:latin typeface="Lucida Console" panose="020B0609040504020204" pitchFamily="49" charset="0"/>
              </a:rPr>
              <a:t>varlabel</a:t>
            </a:r>
            <a:r>
              <a:rPr lang="en-GB" dirty="0">
                <a:latin typeface="Lucida Console" panose="020B0609040504020204" pitchFamily="49" charset="0"/>
              </a:rPr>
              <a:t>'  (USD)") </a:t>
            </a:r>
            <a:r>
              <a:rPr lang="en-GB" dirty="0" err="1">
                <a:latin typeface="Lucida Console" panose="020B0609040504020204" pitchFamily="49" charset="0"/>
              </a:rPr>
              <a:t>xtitle</a:t>
            </a:r>
            <a:r>
              <a:rPr lang="en-GB" dirty="0">
                <a:latin typeface="Lucida Console" panose="020B0609040504020204" pitchFamily="49" charset="0"/>
              </a:rPr>
              <a:t>(Fraction of data)</a:t>
            </a:r>
          </a:p>
        </p:txBody>
      </p:sp>
    </p:spTree>
    <p:extLst>
      <p:ext uri="{BB962C8B-B14F-4D97-AF65-F5344CB8AC3E}">
        <p14:creationId xmlns:p14="http://schemas.microsoft.com/office/powerpoint/2010/main" val="35710332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59A86ED-EC3B-F553-E077-C04DE18B829B}"/>
              </a:ext>
            </a:extLst>
          </p:cNvPr>
          <p:cNvSpPr>
            <a:spLocks noGrp="1"/>
          </p:cNvSpPr>
          <p:nvPr>
            <p:ph type="sldNum" sz="quarter" idx="12"/>
          </p:nvPr>
        </p:nvSpPr>
        <p:spPr/>
        <p:txBody>
          <a:bodyPr/>
          <a:lstStyle/>
          <a:p>
            <a:fld id="{F32283A5-02D5-4F1E-B3DC-75FBA3CCA1CD}" type="slidenum">
              <a:rPr lang="en-GB" smtClean="0"/>
              <a:t>22</a:t>
            </a:fld>
            <a:endParaRPr lang="en-GB"/>
          </a:p>
        </p:txBody>
      </p:sp>
      <p:pic>
        <p:nvPicPr>
          <p:cNvPr id="4" name="Picture 3">
            <a:extLst>
              <a:ext uri="{FF2B5EF4-FFF2-40B4-BE49-F238E27FC236}">
                <a16:creationId xmlns:a16="http://schemas.microsoft.com/office/drawing/2014/main" id="{A8F583EF-2059-755B-4709-43A93362A893}"/>
              </a:ext>
            </a:extLst>
          </p:cNvPr>
          <p:cNvPicPr>
            <a:picLocks noChangeAspect="1"/>
          </p:cNvPicPr>
          <p:nvPr/>
        </p:nvPicPr>
        <p:blipFill>
          <a:blip r:embed="rId2"/>
          <a:stretch>
            <a:fillRect/>
          </a:stretch>
        </p:blipFill>
        <p:spPr>
          <a:xfrm>
            <a:off x="1134692" y="548640"/>
            <a:ext cx="9596933" cy="5760720"/>
          </a:xfrm>
          <a:prstGeom prst="rect">
            <a:avLst/>
          </a:prstGeom>
        </p:spPr>
      </p:pic>
    </p:spTree>
    <p:extLst>
      <p:ext uri="{BB962C8B-B14F-4D97-AF65-F5344CB8AC3E}">
        <p14:creationId xmlns:p14="http://schemas.microsoft.com/office/powerpoint/2010/main" val="20991633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08D42C7-7B90-973B-CD6E-60B58869AAB0}"/>
              </a:ext>
            </a:extLst>
          </p:cNvPr>
          <p:cNvSpPr>
            <a:spLocks noGrp="1"/>
          </p:cNvSpPr>
          <p:nvPr>
            <p:ph type="title"/>
          </p:nvPr>
        </p:nvSpPr>
        <p:spPr/>
        <p:txBody>
          <a:bodyPr>
            <a:normAutofit/>
          </a:bodyPr>
          <a:lstStyle/>
          <a:p>
            <a:r>
              <a:rPr lang="en-GB" sz="3600" dirty="0">
                <a:latin typeface="Georgia" panose="02040502050405020303" pitchFamily="18" charset="0"/>
              </a:rPr>
              <a:t>Another example</a:t>
            </a:r>
          </a:p>
        </p:txBody>
      </p:sp>
      <p:sp>
        <p:nvSpPr>
          <p:cNvPr id="4" name="Content Placeholder 3">
            <a:extLst>
              <a:ext uri="{FF2B5EF4-FFF2-40B4-BE49-F238E27FC236}">
                <a16:creationId xmlns:a16="http://schemas.microsoft.com/office/drawing/2014/main" id="{AE9B8EDE-FAD2-0245-F3C7-493949C98928}"/>
              </a:ext>
            </a:extLst>
          </p:cNvPr>
          <p:cNvSpPr>
            <a:spLocks noGrp="1"/>
          </p:cNvSpPr>
          <p:nvPr>
            <p:ph idx="1"/>
          </p:nvPr>
        </p:nvSpPr>
        <p:spPr/>
        <p:txBody>
          <a:bodyPr>
            <a:normAutofit fontScale="70000" lnSpcReduction="20000"/>
          </a:bodyPr>
          <a:lstStyle/>
          <a:p>
            <a:pPr marL="0" indent="0">
              <a:buNone/>
            </a:pPr>
            <a:r>
              <a:rPr lang="en-GB" dirty="0" err="1">
                <a:latin typeface="Lucida Console" panose="020B0609040504020204" pitchFamily="49" charset="0"/>
              </a:rPr>
              <a:t>sysuse</a:t>
            </a:r>
            <a:r>
              <a:rPr lang="en-GB" dirty="0">
                <a:latin typeface="Lucida Console" panose="020B0609040504020204" pitchFamily="49" charset="0"/>
              </a:rPr>
              <a:t> auto, clear</a:t>
            </a:r>
          </a:p>
          <a:p>
            <a:pPr marL="0" indent="0">
              <a:buNone/>
            </a:pPr>
            <a:endParaRPr lang="en-GB" dirty="0">
              <a:latin typeface="Lucida Console" panose="020B0609040504020204" pitchFamily="49" charset="0"/>
            </a:endParaRPr>
          </a:p>
          <a:p>
            <a:pPr marL="0" indent="0">
              <a:buNone/>
            </a:pPr>
            <a:r>
              <a:rPr lang="en-GB" dirty="0" err="1">
                <a:latin typeface="Lucida Console" panose="020B0609040504020204" pitchFamily="49" charset="0"/>
              </a:rPr>
              <a:t>cisets</a:t>
            </a:r>
            <a:r>
              <a:rPr lang="en-GB" dirty="0">
                <a:latin typeface="Lucida Console" panose="020B0609040504020204" pitchFamily="49" charset="0"/>
              </a:rPr>
              <a:t> </a:t>
            </a:r>
            <a:r>
              <a:rPr lang="en-GB" dirty="0" err="1">
                <a:latin typeface="Lucida Console" panose="020B0609040504020204" pitchFamily="49" charset="0"/>
              </a:rPr>
              <a:t>gmean</a:t>
            </a:r>
            <a:r>
              <a:rPr lang="en-GB" dirty="0">
                <a:latin typeface="Lucida Console" panose="020B0609040504020204" pitchFamily="49" charset="0"/>
              </a:rPr>
              <a:t> price, over(foreign) saving(results, replace)</a:t>
            </a:r>
          </a:p>
          <a:p>
            <a:pPr marL="0" indent="0">
              <a:buNone/>
            </a:pPr>
            <a:r>
              <a:rPr lang="en-GB" dirty="0" err="1">
                <a:latin typeface="Lucida Console" panose="020B0609040504020204" pitchFamily="49" charset="0"/>
              </a:rPr>
              <a:t>clonevar</a:t>
            </a:r>
            <a:r>
              <a:rPr lang="en-GB" dirty="0">
                <a:latin typeface="Lucida Console" panose="020B0609040504020204" pitchFamily="49" charset="0"/>
              </a:rPr>
              <a:t> </a:t>
            </a:r>
            <a:r>
              <a:rPr lang="en-GB" dirty="0" err="1">
                <a:latin typeface="Lucida Console" panose="020B0609040504020204" pitchFamily="49" charset="0"/>
              </a:rPr>
              <a:t>origgvar</a:t>
            </a:r>
            <a:r>
              <a:rPr lang="en-GB" dirty="0">
                <a:latin typeface="Lucida Console" panose="020B0609040504020204" pitchFamily="49" charset="0"/>
              </a:rPr>
              <a:t>=foreign</a:t>
            </a:r>
          </a:p>
          <a:p>
            <a:pPr marL="0" indent="0">
              <a:buNone/>
            </a:pPr>
            <a:r>
              <a:rPr lang="en-GB" dirty="0">
                <a:latin typeface="Lucida Console" panose="020B0609040504020204" pitchFamily="49" charset="0"/>
              </a:rPr>
              <a:t>merge m:1 </a:t>
            </a:r>
            <a:r>
              <a:rPr lang="en-GB" dirty="0" err="1">
                <a:latin typeface="Lucida Console" panose="020B0609040504020204" pitchFamily="49" charset="0"/>
              </a:rPr>
              <a:t>origgvar</a:t>
            </a:r>
            <a:r>
              <a:rPr lang="en-GB" dirty="0">
                <a:latin typeface="Lucida Console" panose="020B0609040504020204" pitchFamily="49" charset="0"/>
              </a:rPr>
              <a:t> using results </a:t>
            </a:r>
          </a:p>
          <a:p>
            <a:pPr marL="0" indent="0">
              <a:buNone/>
            </a:pPr>
            <a:endParaRPr lang="en-GB" dirty="0">
              <a:latin typeface="Lucida Console" panose="020B0609040504020204" pitchFamily="49" charset="0"/>
            </a:endParaRPr>
          </a:p>
          <a:p>
            <a:pPr marL="0" indent="0">
              <a:buNone/>
            </a:pPr>
            <a:r>
              <a:rPr lang="en-GB" dirty="0">
                <a:latin typeface="Lucida Console" panose="020B0609040504020204" pitchFamily="49" charset="0"/>
              </a:rPr>
              <a:t>gen where = 1</a:t>
            </a:r>
          </a:p>
          <a:p>
            <a:pPr marL="0" indent="0">
              <a:buNone/>
            </a:pPr>
            <a:endParaRPr lang="en-GB" dirty="0">
              <a:latin typeface="Lucida Console" panose="020B0609040504020204" pitchFamily="49" charset="0"/>
            </a:endParaRPr>
          </a:p>
          <a:p>
            <a:pPr marL="0" indent="0">
              <a:buNone/>
            </a:pPr>
            <a:r>
              <a:rPr lang="en-GB" dirty="0" err="1">
                <a:latin typeface="Lucida Console" panose="020B0609040504020204" pitchFamily="49" charset="0"/>
              </a:rPr>
              <a:t>qplot</a:t>
            </a:r>
            <a:r>
              <a:rPr lang="en-GB" dirty="0">
                <a:latin typeface="Lucida Console" panose="020B0609040504020204" pitchFamily="49" charset="0"/>
              </a:rPr>
              <a:t> price, </a:t>
            </a:r>
            <a:r>
              <a:rPr lang="en-GB" dirty="0" err="1">
                <a:latin typeface="Lucida Console" panose="020B0609040504020204" pitchFamily="49" charset="0"/>
              </a:rPr>
              <a:t>ms</a:t>
            </a:r>
            <a:r>
              <a:rPr lang="en-GB" dirty="0">
                <a:latin typeface="Lucida Console" panose="020B0609040504020204" pitchFamily="49" charset="0"/>
              </a:rPr>
              <a:t>(O) by(foreign, legend(off) note(95% confidence intervals for geometric means)) </a:t>
            </a:r>
            <a:r>
              <a:rPr lang="en-GB" dirty="0" err="1">
                <a:latin typeface="Lucida Console" panose="020B0609040504020204" pitchFamily="49" charset="0"/>
              </a:rPr>
              <a:t>xla</a:t>
            </a:r>
            <a:r>
              <a:rPr lang="en-GB" dirty="0">
                <a:latin typeface="Lucida Console" panose="020B0609040504020204" pitchFamily="49" charset="0"/>
              </a:rPr>
              <a:t>(0 0.25 "0.25" 0.5 "0.5" 0.75 "0.75" 1) </a:t>
            </a:r>
            <a:r>
              <a:rPr lang="en-GB" dirty="0" err="1">
                <a:latin typeface="Lucida Console" panose="020B0609040504020204" pitchFamily="49" charset="0"/>
              </a:rPr>
              <a:t>addplot</a:t>
            </a:r>
            <a:r>
              <a:rPr lang="en-GB" dirty="0">
                <a:latin typeface="Lucida Console" panose="020B0609040504020204" pitchFamily="49" charset="0"/>
              </a:rPr>
              <a:t>(</a:t>
            </a:r>
            <a:r>
              <a:rPr lang="en-GB" dirty="0" err="1">
                <a:latin typeface="Lucida Console" panose="020B0609040504020204" pitchFamily="49" charset="0"/>
              </a:rPr>
              <a:t>rbar</a:t>
            </a:r>
            <a:r>
              <a:rPr lang="en-GB" dirty="0">
                <a:latin typeface="Lucida Console" panose="020B0609040504020204" pitchFamily="49" charset="0"/>
              </a:rPr>
              <a:t> </a:t>
            </a:r>
            <a:r>
              <a:rPr lang="en-GB" dirty="0" err="1">
                <a:latin typeface="Lucida Console" panose="020B0609040504020204" pitchFamily="49" charset="0"/>
              </a:rPr>
              <a:t>ub</a:t>
            </a:r>
            <a:r>
              <a:rPr lang="en-GB" dirty="0">
                <a:latin typeface="Lucida Console" panose="020B0609040504020204" pitchFamily="49" charset="0"/>
              </a:rPr>
              <a:t> lb where, </a:t>
            </a:r>
            <a:r>
              <a:rPr lang="en-GB" dirty="0" err="1">
                <a:latin typeface="Lucida Console" panose="020B0609040504020204" pitchFamily="49" charset="0"/>
              </a:rPr>
              <a:t>barw</a:t>
            </a:r>
            <a:r>
              <a:rPr lang="en-GB" dirty="0">
                <a:latin typeface="Lucida Console" panose="020B0609040504020204" pitchFamily="49" charset="0"/>
              </a:rPr>
              <a:t>(0.08) </a:t>
            </a:r>
            <a:r>
              <a:rPr lang="en-GB" dirty="0" err="1">
                <a:latin typeface="Lucida Console" panose="020B0609040504020204" pitchFamily="49" charset="0"/>
              </a:rPr>
              <a:t>fcolor</a:t>
            </a:r>
            <a:r>
              <a:rPr lang="en-GB" dirty="0">
                <a:latin typeface="Lucida Console" panose="020B0609040504020204" pitchFamily="49" charset="0"/>
              </a:rPr>
              <a:t>(none) </a:t>
            </a:r>
            <a:r>
              <a:rPr lang="en-GB" dirty="0" err="1">
                <a:latin typeface="Lucida Console" panose="020B0609040504020204" pitchFamily="49" charset="0"/>
              </a:rPr>
              <a:t>pstyle</a:t>
            </a:r>
            <a:r>
              <a:rPr lang="en-GB" dirty="0">
                <a:latin typeface="Lucida Console" panose="020B0609040504020204" pitchFamily="49" charset="0"/>
              </a:rPr>
              <a:t>(p2) || scatter point where, </a:t>
            </a:r>
            <a:r>
              <a:rPr lang="en-GB" dirty="0" err="1">
                <a:latin typeface="Lucida Console" panose="020B0609040504020204" pitchFamily="49" charset="0"/>
              </a:rPr>
              <a:t>ms</a:t>
            </a:r>
            <a:r>
              <a:rPr lang="en-GB" dirty="0">
                <a:latin typeface="Lucida Console" panose="020B0609040504020204" pitchFamily="49" charset="0"/>
              </a:rPr>
              <a:t>(Dh) </a:t>
            </a:r>
            <a:r>
              <a:rPr lang="en-GB" dirty="0" err="1">
                <a:latin typeface="Lucida Console" panose="020B0609040504020204" pitchFamily="49" charset="0"/>
              </a:rPr>
              <a:t>msize</a:t>
            </a:r>
            <a:r>
              <a:rPr lang="en-GB" dirty="0">
                <a:latin typeface="Lucida Console" panose="020B0609040504020204" pitchFamily="49" charset="0"/>
              </a:rPr>
              <a:t>(</a:t>
            </a:r>
            <a:r>
              <a:rPr lang="en-GB" dirty="0" err="1">
                <a:latin typeface="Lucida Console" panose="020B0609040504020204" pitchFamily="49" charset="0"/>
              </a:rPr>
              <a:t>medlarge</a:t>
            </a:r>
            <a:r>
              <a:rPr lang="en-GB" dirty="0">
                <a:latin typeface="Lucida Console" panose="020B0609040504020204" pitchFamily="49" charset="0"/>
              </a:rPr>
              <a:t>) </a:t>
            </a:r>
            <a:r>
              <a:rPr lang="en-GB" dirty="0" err="1">
                <a:latin typeface="Lucida Console" panose="020B0609040504020204" pitchFamily="49" charset="0"/>
              </a:rPr>
              <a:t>pstyle</a:t>
            </a:r>
            <a:r>
              <a:rPr lang="en-GB" dirty="0">
                <a:latin typeface="Lucida Console" panose="020B0609040504020204" pitchFamily="49" charset="0"/>
              </a:rPr>
              <a:t>(p2)) </a:t>
            </a:r>
            <a:r>
              <a:rPr lang="en-GB" dirty="0" err="1">
                <a:latin typeface="Lucida Console" panose="020B0609040504020204" pitchFamily="49" charset="0"/>
              </a:rPr>
              <a:t>ysc</a:t>
            </a:r>
            <a:r>
              <a:rPr lang="en-GB" dirty="0">
                <a:latin typeface="Lucida Console" panose="020B0609040504020204" pitchFamily="49" charset="0"/>
              </a:rPr>
              <a:t>(log) </a:t>
            </a:r>
            <a:r>
              <a:rPr lang="en-GB" dirty="0" err="1">
                <a:latin typeface="Lucida Console" panose="020B0609040504020204" pitchFamily="49" charset="0"/>
              </a:rPr>
              <a:t>yla</a:t>
            </a:r>
            <a:r>
              <a:rPr lang="en-GB" dirty="0">
                <a:latin typeface="Lucida Console" panose="020B0609040504020204" pitchFamily="49" charset="0"/>
              </a:rPr>
              <a:t>(3000(2000)15000) </a:t>
            </a:r>
            <a:r>
              <a:rPr lang="en-GB" dirty="0" err="1">
                <a:latin typeface="Lucida Console" panose="020B0609040504020204" pitchFamily="49" charset="0"/>
              </a:rPr>
              <a:t>ytitle</a:t>
            </a:r>
            <a:r>
              <a:rPr lang="en-GB" dirty="0">
                <a:latin typeface="Lucida Console" panose="020B0609040504020204" pitchFamily="49" charset="0"/>
              </a:rPr>
              <a:t>(Price (USD)) </a:t>
            </a:r>
            <a:r>
              <a:rPr lang="en-GB" dirty="0" err="1">
                <a:latin typeface="Lucida Console" panose="020B0609040504020204" pitchFamily="49" charset="0"/>
              </a:rPr>
              <a:t>xtitle</a:t>
            </a:r>
            <a:r>
              <a:rPr lang="en-GB" dirty="0">
                <a:latin typeface="Lucida Console" panose="020B0609040504020204" pitchFamily="49" charset="0"/>
              </a:rPr>
              <a:t>(Fraction of data)</a:t>
            </a:r>
          </a:p>
        </p:txBody>
      </p:sp>
      <p:sp>
        <p:nvSpPr>
          <p:cNvPr id="2" name="Slide Number Placeholder 1">
            <a:extLst>
              <a:ext uri="{FF2B5EF4-FFF2-40B4-BE49-F238E27FC236}">
                <a16:creationId xmlns:a16="http://schemas.microsoft.com/office/drawing/2014/main" id="{97B0308E-BBC5-33E3-0437-44B347659999}"/>
              </a:ext>
            </a:extLst>
          </p:cNvPr>
          <p:cNvSpPr>
            <a:spLocks noGrp="1"/>
          </p:cNvSpPr>
          <p:nvPr>
            <p:ph type="sldNum" sz="quarter" idx="12"/>
          </p:nvPr>
        </p:nvSpPr>
        <p:spPr/>
        <p:txBody>
          <a:bodyPr/>
          <a:lstStyle/>
          <a:p>
            <a:fld id="{F32283A5-02D5-4F1E-B3DC-75FBA3CCA1CD}" type="slidenum">
              <a:rPr lang="en-GB" smtClean="0"/>
              <a:t>23</a:t>
            </a:fld>
            <a:endParaRPr lang="en-GB"/>
          </a:p>
        </p:txBody>
      </p:sp>
    </p:spTree>
    <p:extLst>
      <p:ext uri="{BB962C8B-B14F-4D97-AF65-F5344CB8AC3E}">
        <p14:creationId xmlns:p14="http://schemas.microsoft.com/office/powerpoint/2010/main" val="32695027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487DAC1-090E-6616-CFC4-01131A539237}"/>
              </a:ext>
            </a:extLst>
          </p:cNvPr>
          <p:cNvSpPr>
            <a:spLocks noGrp="1"/>
          </p:cNvSpPr>
          <p:nvPr>
            <p:ph type="sldNum" sz="quarter" idx="12"/>
          </p:nvPr>
        </p:nvSpPr>
        <p:spPr/>
        <p:txBody>
          <a:bodyPr/>
          <a:lstStyle/>
          <a:p>
            <a:fld id="{F32283A5-02D5-4F1E-B3DC-75FBA3CCA1CD}" type="slidenum">
              <a:rPr lang="en-GB" smtClean="0"/>
              <a:t>24</a:t>
            </a:fld>
            <a:endParaRPr lang="en-GB"/>
          </a:p>
        </p:txBody>
      </p:sp>
      <p:pic>
        <p:nvPicPr>
          <p:cNvPr id="6" name="Picture 5">
            <a:extLst>
              <a:ext uri="{FF2B5EF4-FFF2-40B4-BE49-F238E27FC236}">
                <a16:creationId xmlns:a16="http://schemas.microsoft.com/office/drawing/2014/main" id="{2F1A1753-DC97-1D68-C283-EF9B016F4041}"/>
              </a:ext>
            </a:extLst>
          </p:cNvPr>
          <p:cNvPicPr>
            <a:picLocks noChangeAspect="1"/>
          </p:cNvPicPr>
          <p:nvPr/>
        </p:nvPicPr>
        <p:blipFill>
          <a:blip r:embed="rId2"/>
          <a:stretch>
            <a:fillRect/>
          </a:stretch>
        </p:blipFill>
        <p:spPr>
          <a:xfrm>
            <a:off x="1026537" y="548640"/>
            <a:ext cx="9596933" cy="5760720"/>
          </a:xfrm>
          <a:prstGeom prst="rect">
            <a:avLst/>
          </a:prstGeom>
        </p:spPr>
      </p:pic>
    </p:spTree>
    <p:extLst>
      <p:ext uri="{BB962C8B-B14F-4D97-AF65-F5344CB8AC3E}">
        <p14:creationId xmlns:p14="http://schemas.microsoft.com/office/powerpoint/2010/main" val="34064974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0950AF7-23C9-868E-1077-DE3034393D23}"/>
              </a:ext>
            </a:extLst>
          </p:cNvPr>
          <p:cNvSpPr>
            <a:spLocks noGrp="1"/>
          </p:cNvSpPr>
          <p:nvPr>
            <p:ph type="title"/>
          </p:nvPr>
        </p:nvSpPr>
        <p:spPr/>
        <p:txBody>
          <a:bodyPr>
            <a:normAutofit/>
          </a:bodyPr>
          <a:lstStyle/>
          <a:p>
            <a:r>
              <a:rPr lang="en-GB" sz="3600" dirty="0">
                <a:latin typeface="Georgia" panose="02040502050405020303" pitchFamily="18" charset="0"/>
              </a:rPr>
              <a:t>Morals </a:t>
            </a:r>
          </a:p>
        </p:txBody>
      </p:sp>
      <p:sp>
        <p:nvSpPr>
          <p:cNvPr id="4" name="Content Placeholder 3">
            <a:extLst>
              <a:ext uri="{FF2B5EF4-FFF2-40B4-BE49-F238E27FC236}">
                <a16:creationId xmlns:a16="http://schemas.microsoft.com/office/drawing/2014/main" id="{029EEC5C-6C4B-4C18-8A5B-01C4537ECA7B}"/>
              </a:ext>
            </a:extLst>
          </p:cNvPr>
          <p:cNvSpPr>
            <a:spLocks noGrp="1"/>
          </p:cNvSpPr>
          <p:nvPr>
            <p:ph idx="1"/>
          </p:nvPr>
        </p:nvSpPr>
        <p:spPr/>
        <p:txBody>
          <a:bodyPr>
            <a:noAutofit/>
          </a:bodyPr>
          <a:lstStyle/>
          <a:p>
            <a:pPr marL="0" indent="0">
              <a:buNone/>
            </a:pPr>
            <a:r>
              <a:rPr lang="en-GB" sz="2400" dirty="0">
                <a:latin typeface="Georgia" panose="02040502050405020303" pitchFamily="18" charset="0"/>
              </a:rPr>
              <a:t>I show geometric means and price data on logarithmic scale —                         a point that goes back to Galileo, although I have not seen it mentioned in any history of econometrics.</a:t>
            </a:r>
          </a:p>
          <a:p>
            <a:pPr marL="0" indent="0">
              <a:buNone/>
            </a:pPr>
            <a:r>
              <a:rPr lang="en-GB" sz="2400" dirty="0">
                <a:latin typeface="Georgia" panose="02040502050405020303" pitchFamily="18" charset="0"/>
              </a:rPr>
              <a:t>If any graphical command supports an </a:t>
            </a:r>
            <a:r>
              <a:rPr lang="en-GB" sz="2400" dirty="0" err="1">
                <a:latin typeface="Lucida Console" panose="020B0609040504020204" pitchFamily="49" charset="0"/>
              </a:rPr>
              <a:t>addplot</a:t>
            </a:r>
            <a:r>
              <a:rPr lang="en-GB" sz="2400" dirty="0">
                <a:latin typeface="Lucida Console" panose="020B0609040504020204" pitchFamily="49" charset="0"/>
              </a:rPr>
              <a:t>() </a:t>
            </a:r>
            <a:r>
              <a:rPr lang="en-GB" sz="2400" dirty="0">
                <a:latin typeface="Georgia" panose="02040502050405020303" pitchFamily="18" charset="0"/>
              </a:rPr>
              <a:t>option the door is wide open to show confidence intervals using </a:t>
            </a:r>
            <a:r>
              <a:rPr lang="en-GB" sz="2400" dirty="0" err="1">
                <a:latin typeface="Lucida Console" panose="020B0609040504020204" pitchFamily="49" charset="0"/>
              </a:rPr>
              <a:t>twoway</a:t>
            </a:r>
            <a:r>
              <a:rPr lang="en-GB" sz="2400" dirty="0">
                <a:latin typeface="Lucida Console" panose="020B0609040504020204" pitchFamily="49" charset="0"/>
              </a:rPr>
              <a:t> </a:t>
            </a:r>
            <a:r>
              <a:rPr lang="en-GB" sz="2400" dirty="0">
                <a:latin typeface="Georgia" panose="02040502050405020303" pitchFamily="18" charset="0"/>
              </a:rPr>
              <a:t>code. You need to define a variable specifying where the display should go. If you wanted the interval on the left, its horizontal position could be zero or a small negative number. The </a:t>
            </a:r>
            <a:r>
              <a:rPr lang="en-GB" sz="2400" i="1" dirty="0">
                <a:latin typeface="Georgia" panose="02040502050405020303" pitchFamily="18" charset="0"/>
              </a:rPr>
              <a:t>x</a:t>
            </a:r>
            <a:r>
              <a:rPr lang="en-GB" sz="2400" dirty="0">
                <a:latin typeface="Georgia" panose="02040502050405020303" pitchFamily="18" charset="0"/>
              </a:rPr>
              <a:t> axis labels do not lie: that scale really is from 0 to 1.</a:t>
            </a:r>
            <a:br>
              <a:rPr lang="en-GB" sz="2400" dirty="0">
                <a:latin typeface="Georgia" panose="02040502050405020303" pitchFamily="18" charset="0"/>
              </a:rPr>
            </a:br>
            <a:br>
              <a:rPr lang="en-GB" sz="2400" dirty="0">
                <a:latin typeface="Georgia" panose="02040502050405020303" pitchFamily="18" charset="0"/>
              </a:rPr>
            </a:br>
            <a:r>
              <a:rPr lang="en-GB" sz="2400" dirty="0">
                <a:latin typeface="Georgia" panose="02040502050405020303" pitchFamily="18" charset="0"/>
              </a:rPr>
              <a:t>In contrast to some other over-sold designs – box plots, violin plots, and some others – quantile plots are </a:t>
            </a:r>
            <a:r>
              <a:rPr lang="en-GB" sz="2400" b="1" i="1" dirty="0">
                <a:latin typeface="Georgia" panose="02040502050405020303" pitchFamily="18" charset="0"/>
              </a:rPr>
              <a:t>honest plots</a:t>
            </a:r>
            <a:r>
              <a:rPr lang="en-GB" sz="2400" dirty="0">
                <a:latin typeface="Georgia" panose="02040502050405020303" pitchFamily="18" charset="0"/>
              </a:rPr>
              <a:t>, showing gaps, spikes, outliers, skewness and what not without omission or distortion –  not to mention signals about (sub)-sample size.</a:t>
            </a:r>
          </a:p>
        </p:txBody>
      </p:sp>
      <p:sp>
        <p:nvSpPr>
          <p:cNvPr id="2" name="Slide Number Placeholder 1">
            <a:extLst>
              <a:ext uri="{FF2B5EF4-FFF2-40B4-BE49-F238E27FC236}">
                <a16:creationId xmlns:a16="http://schemas.microsoft.com/office/drawing/2014/main" id="{D4916B59-D6C4-E1D0-1AED-C803B62A2C82}"/>
              </a:ext>
            </a:extLst>
          </p:cNvPr>
          <p:cNvSpPr>
            <a:spLocks noGrp="1"/>
          </p:cNvSpPr>
          <p:nvPr>
            <p:ph type="sldNum" sz="quarter" idx="12"/>
          </p:nvPr>
        </p:nvSpPr>
        <p:spPr/>
        <p:txBody>
          <a:bodyPr/>
          <a:lstStyle/>
          <a:p>
            <a:fld id="{F32283A5-02D5-4F1E-B3DC-75FBA3CCA1CD}" type="slidenum">
              <a:rPr lang="en-GB" smtClean="0"/>
              <a:t>25</a:t>
            </a:fld>
            <a:endParaRPr lang="en-GB"/>
          </a:p>
        </p:txBody>
      </p:sp>
    </p:spTree>
    <p:extLst>
      <p:ext uri="{BB962C8B-B14F-4D97-AF65-F5344CB8AC3E}">
        <p14:creationId xmlns:p14="http://schemas.microsoft.com/office/powerpoint/2010/main" val="12903373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A76A1-6CAA-D7D4-FC86-243518AB3093}"/>
              </a:ext>
            </a:extLst>
          </p:cNvPr>
          <p:cNvSpPr>
            <a:spLocks noGrp="1"/>
          </p:cNvSpPr>
          <p:nvPr>
            <p:ph type="title"/>
          </p:nvPr>
        </p:nvSpPr>
        <p:spPr/>
        <p:txBody>
          <a:bodyPr>
            <a:normAutofit/>
          </a:bodyPr>
          <a:lstStyle/>
          <a:p>
            <a:r>
              <a:rPr lang="en-GB" sz="3600" dirty="0">
                <a:latin typeface="Georgia" panose="02040502050405020303" pitchFamily="18" charset="0"/>
              </a:rPr>
              <a:t>Flexibility is needed</a:t>
            </a:r>
          </a:p>
        </p:txBody>
      </p:sp>
      <p:sp>
        <p:nvSpPr>
          <p:cNvPr id="3" name="Content Placeholder 2">
            <a:extLst>
              <a:ext uri="{FF2B5EF4-FFF2-40B4-BE49-F238E27FC236}">
                <a16:creationId xmlns:a16="http://schemas.microsoft.com/office/drawing/2014/main" id="{E599FB98-416A-58E5-E052-D776F48AED9D}"/>
              </a:ext>
            </a:extLst>
          </p:cNvPr>
          <p:cNvSpPr>
            <a:spLocks noGrp="1"/>
          </p:cNvSpPr>
          <p:nvPr>
            <p:ph idx="1"/>
          </p:nvPr>
        </p:nvSpPr>
        <p:spPr/>
        <p:txBody>
          <a:bodyPr/>
          <a:lstStyle/>
          <a:p>
            <a:pPr marL="0" indent="0">
              <a:buNone/>
            </a:pPr>
            <a:r>
              <a:rPr lang="en-GB" sz="2400" dirty="0">
                <a:latin typeface="Georgia" panose="02040502050405020303" pitchFamily="18" charset="0"/>
              </a:rPr>
              <a:t>Flexibility is needed with </a:t>
            </a:r>
            <a:r>
              <a:rPr lang="en-GB" sz="2400" dirty="0" err="1">
                <a:latin typeface="Lucida Console" panose="020B0609040504020204" pitchFamily="49" charset="0"/>
              </a:rPr>
              <a:t>cisets</a:t>
            </a:r>
            <a:r>
              <a:rPr lang="en-GB" sz="2400" dirty="0">
                <a:latin typeface="Georgia" panose="02040502050405020303" pitchFamily="18" charset="0"/>
              </a:rPr>
              <a:t> because so many different problems may be of interest, with comparison of intervals for </a:t>
            </a:r>
          </a:p>
          <a:p>
            <a:pPr>
              <a:buFont typeface="Symbol" panose="05050102010706020507" pitchFamily="18" charset="2"/>
              <a:buChar char="à"/>
            </a:pPr>
            <a:r>
              <a:rPr lang="en-GB" sz="2400" dirty="0">
                <a:latin typeface="Georgia" panose="02040502050405020303" pitchFamily="18" charset="0"/>
              </a:rPr>
              <a:t>one variable for different groups </a:t>
            </a:r>
          </a:p>
          <a:p>
            <a:pPr>
              <a:buFont typeface="Symbol" panose="05050102010706020507" pitchFamily="18" charset="2"/>
              <a:buChar char="à"/>
            </a:pPr>
            <a:r>
              <a:rPr lang="en-GB" sz="2400" dirty="0">
                <a:latin typeface="Georgia" panose="02040502050405020303" pitchFamily="18" charset="0"/>
              </a:rPr>
              <a:t>different variables </a:t>
            </a:r>
          </a:p>
          <a:p>
            <a:pPr>
              <a:buFont typeface="Symbol" panose="05050102010706020507" pitchFamily="18" charset="2"/>
              <a:buChar char="à"/>
            </a:pPr>
            <a:r>
              <a:rPr lang="en-GB" sz="2400" dirty="0">
                <a:latin typeface="Georgia" panose="02040502050405020303" pitchFamily="18" charset="0"/>
              </a:rPr>
              <a:t>different variables and different groups</a:t>
            </a:r>
          </a:p>
          <a:p>
            <a:pPr>
              <a:buFont typeface="Symbol" panose="05050102010706020507" pitchFamily="18" charset="2"/>
              <a:buChar char="à"/>
            </a:pPr>
            <a:r>
              <a:rPr lang="en-GB" sz="2400" dirty="0">
                <a:latin typeface="Georgia" panose="02040502050405020303" pitchFamily="18" charset="0"/>
              </a:rPr>
              <a:t>different parameters (mean, median, geometric mean, etc.) </a:t>
            </a:r>
          </a:p>
          <a:p>
            <a:pPr>
              <a:buFont typeface="Symbol" panose="05050102010706020507" pitchFamily="18" charset="2"/>
              <a:buChar char="à"/>
            </a:pPr>
            <a:r>
              <a:rPr lang="en-GB" sz="2400" dirty="0">
                <a:latin typeface="Georgia" panose="02040502050405020303" pitchFamily="18" charset="0"/>
              </a:rPr>
              <a:t>different confidence levels</a:t>
            </a:r>
          </a:p>
          <a:p>
            <a:pPr>
              <a:buFont typeface="Symbol" panose="05050102010706020507" pitchFamily="18" charset="2"/>
              <a:buChar char="à"/>
            </a:pPr>
            <a:r>
              <a:rPr lang="en-GB" sz="2400" dirty="0">
                <a:latin typeface="Georgia" panose="02040502050405020303" pitchFamily="18" charset="0"/>
              </a:rPr>
              <a:t>different methods; and so forth</a:t>
            </a:r>
            <a:r>
              <a:rPr lang="en-GB" sz="2400" dirty="0"/>
              <a:t>.</a:t>
            </a:r>
          </a:p>
          <a:p>
            <a:pPr marL="0" indent="0">
              <a:buNone/>
            </a:pPr>
            <a:endParaRPr lang="en-GB" dirty="0"/>
          </a:p>
        </p:txBody>
      </p:sp>
      <p:sp>
        <p:nvSpPr>
          <p:cNvPr id="4" name="Slide Number Placeholder 3">
            <a:extLst>
              <a:ext uri="{FF2B5EF4-FFF2-40B4-BE49-F238E27FC236}">
                <a16:creationId xmlns:a16="http://schemas.microsoft.com/office/drawing/2014/main" id="{209DE1A0-07C2-F53A-CFAE-49C5E9FC6DA8}"/>
              </a:ext>
            </a:extLst>
          </p:cNvPr>
          <p:cNvSpPr>
            <a:spLocks noGrp="1"/>
          </p:cNvSpPr>
          <p:nvPr>
            <p:ph type="sldNum" sz="quarter" idx="12"/>
          </p:nvPr>
        </p:nvSpPr>
        <p:spPr/>
        <p:txBody>
          <a:bodyPr/>
          <a:lstStyle/>
          <a:p>
            <a:fld id="{F32283A5-02D5-4F1E-B3DC-75FBA3CCA1CD}" type="slidenum">
              <a:rPr lang="en-GB" smtClean="0"/>
              <a:t>26</a:t>
            </a:fld>
            <a:endParaRPr lang="en-GB"/>
          </a:p>
        </p:txBody>
      </p:sp>
    </p:spTree>
    <p:extLst>
      <p:ext uri="{BB962C8B-B14F-4D97-AF65-F5344CB8AC3E}">
        <p14:creationId xmlns:p14="http://schemas.microsoft.com/office/powerpoint/2010/main" val="24869588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48412AE-799B-5EC4-A16D-79B36DAB670A}"/>
              </a:ext>
            </a:extLst>
          </p:cNvPr>
          <p:cNvSpPr>
            <a:spLocks noGrp="1"/>
          </p:cNvSpPr>
          <p:nvPr>
            <p:ph type="title"/>
          </p:nvPr>
        </p:nvSpPr>
        <p:spPr/>
        <p:txBody>
          <a:bodyPr>
            <a:normAutofit/>
          </a:bodyPr>
          <a:lstStyle/>
          <a:p>
            <a:r>
              <a:rPr lang="en-GB" sz="4800" dirty="0" err="1">
                <a:latin typeface="Lucida Console" panose="020B0609040504020204" pitchFamily="49" charset="0"/>
              </a:rPr>
              <a:t>pctilesets</a:t>
            </a:r>
            <a:endParaRPr lang="en-GB" sz="4800" dirty="0">
              <a:latin typeface="Lucida Console" panose="020B0609040504020204" pitchFamily="49" charset="0"/>
            </a:endParaRPr>
          </a:p>
        </p:txBody>
      </p:sp>
      <p:sp>
        <p:nvSpPr>
          <p:cNvPr id="6" name="Text Placeholder 5">
            <a:extLst>
              <a:ext uri="{FF2B5EF4-FFF2-40B4-BE49-F238E27FC236}">
                <a16:creationId xmlns:a16="http://schemas.microsoft.com/office/drawing/2014/main" id="{1E5410C0-A152-A593-866A-23E500B9931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85CBB48-A835-66B3-E658-EBBCE71A038B}"/>
              </a:ext>
            </a:extLst>
          </p:cNvPr>
          <p:cNvSpPr>
            <a:spLocks noGrp="1"/>
          </p:cNvSpPr>
          <p:nvPr>
            <p:ph type="sldNum" sz="quarter" idx="12"/>
          </p:nvPr>
        </p:nvSpPr>
        <p:spPr/>
        <p:txBody>
          <a:bodyPr/>
          <a:lstStyle/>
          <a:p>
            <a:fld id="{F32283A5-02D5-4F1E-B3DC-75FBA3CCA1CD}" type="slidenum">
              <a:rPr lang="en-GB" smtClean="0"/>
              <a:t>27</a:t>
            </a:fld>
            <a:endParaRPr lang="en-GB"/>
          </a:p>
        </p:txBody>
      </p:sp>
    </p:spTree>
    <p:extLst>
      <p:ext uri="{BB962C8B-B14F-4D97-AF65-F5344CB8AC3E}">
        <p14:creationId xmlns:p14="http://schemas.microsoft.com/office/powerpoint/2010/main" val="28802242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27EAD-1C2C-D8BB-319E-1DC85E79023A}"/>
              </a:ext>
            </a:extLst>
          </p:cNvPr>
          <p:cNvSpPr>
            <a:spLocks noGrp="1"/>
          </p:cNvSpPr>
          <p:nvPr>
            <p:ph type="title"/>
          </p:nvPr>
        </p:nvSpPr>
        <p:spPr>
          <a:xfrm>
            <a:off x="838200" y="365125"/>
            <a:ext cx="10515600" cy="1325563"/>
          </a:xfrm>
        </p:spPr>
        <p:txBody>
          <a:bodyPr>
            <a:normAutofit/>
          </a:bodyPr>
          <a:lstStyle/>
          <a:p>
            <a:r>
              <a:rPr lang="en-GB" sz="3600" dirty="0" err="1">
                <a:latin typeface="Lucida Console" panose="020B0609040504020204" pitchFamily="49" charset="0"/>
              </a:rPr>
              <a:t>pctilesets</a:t>
            </a:r>
            <a:endParaRPr lang="en-GB" sz="3600" dirty="0">
              <a:latin typeface="Lucida Console" panose="020B0609040504020204" pitchFamily="49" charset="0"/>
            </a:endParaRPr>
          </a:p>
        </p:txBody>
      </p:sp>
      <p:sp>
        <p:nvSpPr>
          <p:cNvPr id="3" name="Content Placeholder 2">
            <a:extLst>
              <a:ext uri="{FF2B5EF4-FFF2-40B4-BE49-F238E27FC236}">
                <a16:creationId xmlns:a16="http://schemas.microsoft.com/office/drawing/2014/main" id="{9B280146-8FAF-905C-240F-602F3E5FD356}"/>
              </a:ext>
            </a:extLst>
          </p:cNvPr>
          <p:cNvSpPr>
            <a:spLocks noGrp="1"/>
          </p:cNvSpPr>
          <p:nvPr>
            <p:ph idx="1"/>
          </p:nvPr>
        </p:nvSpPr>
        <p:spPr/>
        <p:txBody>
          <a:bodyPr>
            <a:normAutofit/>
          </a:bodyPr>
          <a:lstStyle/>
          <a:p>
            <a:pPr marL="0" indent="0">
              <a:buNone/>
            </a:pPr>
            <a:r>
              <a:rPr lang="en-GB" sz="2400" dirty="0" err="1">
                <a:latin typeface="Lucida Console" panose="020B0609040504020204" pitchFamily="49" charset="0"/>
              </a:rPr>
              <a:t>pctilesets</a:t>
            </a:r>
            <a:r>
              <a:rPr lang="en-GB" sz="2400" dirty="0">
                <a:latin typeface="Georgia" panose="02040502050405020303" pitchFamily="18" charset="0"/>
              </a:rPr>
              <a:t> computes percentile or quantile sets.                                               It is a wrapper for </a:t>
            </a:r>
            <a:r>
              <a:rPr lang="en-GB" sz="2400" dirty="0">
                <a:latin typeface="Lucida Console" panose="020B0609040504020204" pitchFamily="49" charset="0"/>
              </a:rPr>
              <a:t>summarize</a:t>
            </a:r>
            <a:r>
              <a:rPr lang="en-GB" sz="2400" dirty="0">
                <a:latin typeface="Georgia" panose="02040502050405020303" pitchFamily="18" charset="0"/>
              </a:rPr>
              <a:t>. </a:t>
            </a:r>
          </a:p>
          <a:p>
            <a:pPr marL="0" indent="0">
              <a:buNone/>
            </a:pPr>
            <a:r>
              <a:rPr lang="en-GB" sz="2400" dirty="0">
                <a:latin typeface="Georgia" panose="02040502050405020303" pitchFamily="18" charset="0"/>
              </a:rPr>
              <a:t>Typically the user will specify one or more of the options  </a:t>
            </a:r>
            <a:r>
              <a:rPr lang="en-GB" sz="2400" dirty="0">
                <a:latin typeface="Lucida Console" panose="020B0609040504020204" pitchFamily="49" charset="0"/>
              </a:rPr>
              <a:t>minimum</a:t>
            </a:r>
            <a:r>
              <a:rPr lang="en-GB" sz="2400" dirty="0">
                <a:latin typeface="Georgia" panose="02040502050405020303" pitchFamily="18" charset="0"/>
              </a:rPr>
              <a:t>, </a:t>
            </a:r>
            <a:r>
              <a:rPr lang="en-GB" sz="2400" dirty="0">
                <a:latin typeface="Lucida Console" panose="020B0609040504020204" pitchFamily="49" charset="0"/>
              </a:rPr>
              <a:t>maximum </a:t>
            </a:r>
            <a:r>
              <a:rPr lang="en-GB" sz="2400" dirty="0">
                <a:latin typeface="Georgia" panose="02040502050405020303" pitchFamily="18" charset="0"/>
              </a:rPr>
              <a:t>or </a:t>
            </a:r>
            <a:r>
              <a:rPr lang="en-GB" sz="2400" dirty="0" err="1">
                <a:latin typeface="Lucida Console" panose="020B0609040504020204" pitchFamily="49" charset="0"/>
              </a:rPr>
              <a:t>pctile</a:t>
            </a:r>
            <a:r>
              <a:rPr lang="en-GB" sz="2400" dirty="0">
                <a:latin typeface="Lucida Console" panose="020B0609040504020204" pitchFamily="49" charset="0"/>
              </a:rPr>
              <a:t>() </a:t>
            </a:r>
            <a:r>
              <a:rPr lang="en-GB" sz="2400" dirty="0">
                <a:latin typeface="Georgia" panose="02040502050405020303" pitchFamily="18" charset="0"/>
              </a:rPr>
              <a:t>to select extremes and/or any or all of the percentiles for 1, 5, 10, 25 (lower quartile), 50 (median),                                75 (upper quartile), 90, 95 and 99% cumulative probability. </a:t>
            </a:r>
          </a:p>
          <a:p>
            <a:pPr marL="0" indent="0">
              <a:buNone/>
            </a:pPr>
            <a:r>
              <a:rPr lang="en-GB" sz="2400" dirty="0">
                <a:latin typeface="Georgia" panose="02040502050405020303" pitchFamily="18" charset="0"/>
              </a:rPr>
              <a:t>There are two syntaxes, for variables and for groups of observations. </a:t>
            </a:r>
          </a:p>
          <a:p>
            <a:pPr marL="0" indent="0">
              <a:buNone/>
            </a:pPr>
            <a:r>
              <a:rPr lang="en-GB" sz="2400" dirty="0" err="1">
                <a:latin typeface="Lucida Console" panose="020B0609040504020204" pitchFamily="49" charset="0"/>
              </a:rPr>
              <a:t>pctilesets</a:t>
            </a:r>
            <a:r>
              <a:rPr lang="en-GB" sz="2400" dirty="0">
                <a:latin typeface="Georgia" panose="02040502050405020303" pitchFamily="18" charset="0"/>
              </a:rPr>
              <a:t> by default lists its results. </a:t>
            </a:r>
          </a:p>
          <a:p>
            <a:pPr marL="0" indent="0">
              <a:buNone/>
            </a:pPr>
            <a:r>
              <a:rPr lang="en-GB" sz="2400" dirty="0">
                <a:latin typeface="Georgia" panose="02040502050405020303" pitchFamily="18" charset="0"/>
              </a:rPr>
              <a:t>Although saving to a permanent dataset is optional, that is the intended key to many useful applications, graphical and otherwise.</a:t>
            </a:r>
            <a:br>
              <a:rPr lang="en-GB" sz="2400" dirty="0">
                <a:latin typeface="Georgia" panose="02040502050405020303" pitchFamily="18" charset="0"/>
              </a:rPr>
            </a:br>
            <a:endParaRPr lang="en-GB" sz="2400" dirty="0">
              <a:latin typeface="Georgia" panose="02040502050405020303" pitchFamily="18" charset="0"/>
            </a:endParaRPr>
          </a:p>
        </p:txBody>
      </p:sp>
      <p:sp>
        <p:nvSpPr>
          <p:cNvPr id="4" name="Slide Number Placeholder 3">
            <a:extLst>
              <a:ext uri="{FF2B5EF4-FFF2-40B4-BE49-F238E27FC236}">
                <a16:creationId xmlns:a16="http://schemas.microsoft.com/office/drawing/2014/main" id="{4CD1E4D8-034A-3E0E-2D85-4517B45B40FE}"/>
              </a:ext>
            </a:extLst>
          </p:cNvPr>
          <p:cNvSpPr>
            <a:spLocks noGrp="1"/>
          </p:cNvSpPr>
          <p:nvPr>
            <p:ph type="sldNum" sz="quarter" idx="12"/>
          </p:nvPr>
        </p:nvSpPr>
        <p:spPr/>
        <p:txBody>
          <a:bodyPr/>
          <a:lstStyle/>
          <a:p>
            <a:fld id="{F32283A5-02D5-4F1E-B3DC-75FBA3CCA1CD}" type="slidenum">
              <a:rPr lang="en-GB" smtClean="0"/>
              <a:t>28</a:t>
            </a:fld>
            <a:endParaRPr lang="en-GB"/>
          </a:p>
        </p:txBody>
      </p:sp>
    </p:spTree>
    <p:extLst>
      <p:ext uri="{BB962C8B-B14F-4D97-AF65-F5344CB8AC3E}">
        <p14:creationId xmlns:p14="http://schemas.microsoft.com/office/powerpoint/2010/main" val="27336702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9F40-462F-BCAA-A390-89C3BF72A699}"/>
              </a:ext>
            </a:extLst>
          </p:cNvPr>
          <p:cNvSpPr>
            <a:spLocks noGrp="1"/>
          </p:cNvSpPr>
          <p:nvPr>
            <p:ph type="title"/>
          </p:nvPr>
        </p:nvSpPr>
        <p:spPr/>
        <p:txBody>
          <a:bodyPr>
            <a:normAutofit/>
          </a:bodyPr>
          <a:lstStyle/>
          <a:p>
            <a:r>
              <a:rPr lang="en-GB" sz="3600" dirty="0">
                <a:latin typeface="Georgia" panose="02040502050405020303" pitchFamily="18" charset="0"/>
              </a:rPr>
              <a:t>Quantile-box plots example</a:t>
            </a:r>
          </a:p>
        </p:txBody>
      </p:sp>
      <p:sp>
        <p:nvSpPr>
          <p:cNvPr id="3" name="Content Placeholder 2">
            <a:extLst>
              <a:ext uri="{FF2B5EF4-FFF2-40B4-BE49-F238E27FC236}">
                <a16:creationId xmlns:a16="http://schemas.microsoft.com/office/drawing/2014/main" id="{D7CBC655-922F-9C54-2277-3931BD9A84FD}"/>
              </a:ext>
            </a:extLst>
          </p:cNvPr>
          <p:cNvSpPr>
            <a:spLocks noGrp="1"/>
          </p:cNvSpPr>
          <p:nvPr>
            <p:ph idx="1"/>
          </p:nvPr>
        </p:nvSpPr>
        <p:spPr/>
        <p:txBody>
          <a:bodyPr>
            <a:normAutofit/>
          </a:bodyPr>
          <a:lstStyle/>
          <a:p>
            <a:pPr marL="0" indent="0">
              <a:buNone/>
            </a:pPr>
            <a:r>
              <a:rPr lang="en-GB" sz="2400" dirty="0">
                <a:latin typeface="Georgia" panose="02040502050405020303" pitchFamily="18" charset="0"/>
              </a:rPr>
              <a:t>In the spirit (if not always the letter) of </a:t>
            </a:r>
          </a:p>
          <a:p>
            <a:pPr marL="0" indent="0">
              <a:buNone/>
            </a:pPr>
            <a:r>
              <a:rPr lang="en-GB" sz="2400" dirty="0" err="1">
                <a:latin typeface="Georgia" panose="02040502050405020303" pitchFamily="18" charset="0"/>
              </a:rPr>
              <a:t>Parzen</a:t>
            </a:r>
            <a:r>
              <a:rPr lang="en-GB" sz="2400" dirty="0">
                <a:latin typeface="Georgia" panose="02040502050405020303" pitchFamily="18" charset="0"/>
              </a:rPr>
              <a:t>, E. 1979. Nonparametric statistical data </a:t>
            </a:r>
            <a:r>
              <a:rPr lang="en-GB" sz="2400" dirty="0" err="1">
                <a:latin typeface="Georgia" panose="02040502050405020303" pitchFamily="18" charset="0"/>
              </a:rPr>
              <a:t>modeling</a:t>
            </a:r>
            <a:r>
              <a:rPr lang="en-GB" sz="2400" dirty="0">
                <a:latin typeface="Georgia" panose="02040502050405020303" pitchFamily="18" charset="0"/>
              </a:rPr>
              <a:t>.                         </a:t>
            </a:r>
            <a:r>
              <a:rPr lang="en-GB" sz="2400" i="1" dirty="0">
                <a:latin typeface="Georgia" panose="02040502050405020303" pitchFamily="18" charset="0"/>
              </a:rPr>
              <a:t>Journal of the American Statistical Association </a:t>
            </a:r>
            <a:r>
              <a:rPr lang="en-GB" sz="2400" dirty="0">
                <a:latin typeface="Georgia" panose="02040502050405020303" pitchFamily="18" charset="0"/>
              </a:rPr>
              <a:t>74:  105–121. </a:t>
            </a:r>
          </a:p>
          <a:p>
            <a:pPr marL="0" indent="0">
              <a:buNone/>
            </a:pPr>
            <a:r>
              <a:rPr lang="en-GB" sz="2400" dirty="0">
                <a:latin typeface="Georgia" panose="02040502050405020303" pitchFamily="18" charset="0"/>
              </a:rPr>
              <a:t>I present hybrid quantile-box plots. Quantile plots provide the detail;          box plots provide the summary. </a:t>
            </a:r>
          </a:p>
          <a:p>
            <a:pPr marL="0" indent="0">
              <a:buNone/>
            </a:pPr>
            <a:r>
              <a:rPr lang="en-GB" sz="2400" dirty="0">
                <a:latin typeface="Georgia" panose="02040502050405020303" pitchFamily="18" charset="0"/>
              </a:rPr>
              <a:t>But there is no need for arbitrary criteria on what to show beyond the quartiles. Tukey's rule of thumb to plot points individually if and only if they lie at least 1.5 IQR from the nearer quartile seems to remain the most common convention, but there is all too much evidence that it is not explained at all by some authors, or poorly explained, or even incorrectly explained. Readers are often not well placed to know better.</a:t>
            </a:r>
          </a:p>
        </p:txBody>
      </p:sp>
      <p:sp>
        <p:nvSpPr>
          <p:cNvPr id="4" name="Slide Number Placeholder 3">
            <a:extLst>
              <a:ext uri="{FF2B5EF4-FFF2-40B4-BE49-F238E27FC236}">
                <a16:creationId xmlns:a16="http://schemas.microsoft.com/office/drawing/2014/main" id="{43213B04-2E5B-056E-033C-4C3BCB278EE3}"/>
              </a:ext>
            </a:extLst>
          </p:cNvPr>
          <p:cNvSpPr>
            <a:spLocks noGrp="1"/>
          </p:cNvSpPr>
          <p:nvPr>
            <p:ph type="sldNum" sz="quarter" idx="12"/>
          </p:nvPr>
        </p:nvSpPr>
        <p:spPr/>
        <p:txBody>
          <a:bodyPr/>
          <a:lstStyle/>
          <a:p>
            <a:fld id="{F32283A5-02D5-4F1E-B3DC-75FBA3CCA1CD}" type="slidenum">
              <a:rPr lang="en-GB" smtClean="0"/>
              <a:t>29</a:t>
            </a:fld>
            <a:endParaRPr lang="en-GB"/>
          </a:p>
        </p:txBody>
      </p:sp>
    </p:spTree>
    <p:extLst>
      <p:ext uri="{BB962C8B-B14F-4D97-AF65-F5344CB8AC3E}">
        <p14:creationId xmlns:p14="http://schemas.microsoft.com/office/powerpoint/2010/main" val="10009789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07338-A2C4-A443-7D26-E8A3C1E8C058}"/>
              </a:ext>
            </a:extLst>
          </p:cNvPr>
          <p:cNvSpPr>
            <a:spLocks noGrp="1"/>
          </p:cNvSpPr>
          <p:nvPr>
            <p:ph type="title"/>
          </p:nvPr>
        </p:nvSpPr>
        <p:spPr/>
        <p:txBody>
          <a:bodyPr>
            <a:normAutofit/>
          </a:bodyPr>
          <a:lstStyle/>
          <a:p>
            <a:r>
              <a:rPr lang="en-GB" sz="3600" dirty="0">
                <a:latin typeface="Georgia" panose="02040502050405020303" pitchFamily="18" charset="0"/>
              </a:rPr>
              <a:t>This project  </a:t>
            </a:r>
          </a:p>
        </p:txBody>
      </p:sp>
      <p:sp>
        <p:nvSpPr>
          <p:cNvPr id="3" name="Content Placeholder 2">
            <a:extLst>
              <a:ext uri="{FF2B5EF4-FFF2-40B4-BE49-F238E27FC236}">
                <a16:creationId xmlns:a16="http://schemas.microsoft.com/office/drawing/2014/main" id="{8FEFA165-1225-D911-0572-D7EE88B24880}"/>
              </a:ext>
            </a:extLst>
          </p:cNvPr>
          <p:cNvSpPr>
            <a:spLocks noGrp="1"/>
          </p:cNvSpPr>
          <p:nvPr>
            <p:ph idx="1"/>
          </p:nvPr>
        </p:nvSpPr>
        <p:spPr/>
        <p:txBody>
          <a:bodyPr>
            <a:normAutofit/>
          </a:bodyPr>
          <a:lstStyle/>
          <a:p>
            <a:pPr marL="0" indent="0">
              <a:buNone/>
            </a:pPr>
            <a:r>
              <a:rPr lang="en-GB" sz="2400" dirty="0">
                <a:latin typeface="Georgia" panose="02040502050405020303" pitchFamily="18" charset="0"/>
              </a:rPr>
              <a:t>This presentation focuses on a bundle of new commands                           recently posted on SSC: </a:t>
            </a:r>
          </a:p>
          <a:p>
            <a:pPr>
              <a:buFont typeface="Symbol" panose="05050102010706020507" pitchFamily="18" charset="2"/>
              <a:buChar char="à"/>
            </a:pPr>
            <a:r>
              <a:rPr lang="en-GB" sz="2400" dirty="0" err="1">
                <a:latin typeface="Lucida Console" panose="020B0609040504020204" pitchFamily="49" charset="0"/>
              </a:rPr>
              <a:t>cisets</a:t>
            </a:r>
            <a:endParaRPr lang="en-GB" sz="2400" dirty="0">
              <a:latin typeface="Lucida Console" panose="020B0609040504020204" pitchFamily="49" charset="0"/>
            </a:endParaRPr>
          </a:p>
          <a:p>
            <a:pPr>
              <a:buFont typeface="Symbol" panose="05050102010706020507" pitchFamily="18" charset="2"/>
              <a:buChar char="à"/>
            </a:pPr>
            <a:r>
              <a:rPr lang="en-GB" sz="2400" dirty="0" err="1">
                <a:latin typeface="Lucida Console" panose="020B0609040504020204" pitchFamily="49" charset="0"/>
              </a:rPr>
              <a:t>momentsets</a:t>
            </a:r>
            <a:r>
              <a:rPr lang="en-GB" sz="2400" dirty="0">
                <a:latin typeface="Lucida Console" panose="020B0609040504020204" pitchFamily="49" charset="0"/>
              </a:rPr>
              <a:t> </a:t>
            </a:r>
          </a:p>
          <a:p>
            <a:pPr>
              <a:buFont typeface="Symbol" panose="05050102010706020507" pitchFamily="18" charset="2"/>
              <a:buChar char="à"/>
            </a:pPr>
            <a:r>
              <a:rPr lang="en-GB" sz="2400" dirty="0" err="1">
                <a:latin typeface="Lucida Console" panose="020B0609040504020204" pitchFamily="49" charset="0"/>
              </a:rPr>
              <a:t>pctilesets</a:t>
            </a:r>
            <a:r>
              <a:rPr lang="en-GB" sz="2400" dirty="0">
                <a:latin typeface="Lucida Console" panose="020B0609040504020204" pitchFamily="49" charset="0"/>
              </a:rPr>
              <a:t> </a:t>
            </a:r>
          </a:p>
          <a:p>
            <a:pPr>
              <a:buFont typeface="Symbol" panose="05050102010706020507" pitchFamily="18" charset="2"/>
              <a:buChar char="à"/>
            </a:pPr>
            <a:r>
              <a:rPr lang="en-GB" sz="2400" dirty="0" err="1">
                <a:latin typeface="Lucida Console" panose="020B0609040504020204" pitchFamily="49" charset="0"/>
              </a:rPr>
              <a:t>lmomentsets</a:t>
            </a:r>
            <a:endParaRPr lang="en-GB" sz="2400" dirty="0">
              <a:latin typeface="Lucida Console" panose="020B0609040504020204" pitchFamily="49" charset="0"/>
            </a:endParaRPr>
          </a:p>
          <a:p>
            <a:pPr marL="0" indent="0">
              <a:buNone/>
            </a:pPr>
            <a:r>
              <a:rPr lang="en-GB" sz="2400" dirty="0">
                <a:latin typeface="Georgia" panose="02040502050405020303" pitchFamily="18" charset="0"/>
              </a:rPr>
              <a:t>They have much in common, including support for obtaining results             for multiple variables and for distinct groups of a single variable. </a:t>
            </a:r>
          </a:p>
          <a:p>
            <a:pPr marL="0" indent="0">
              <a:buNone/>
            </a:pPr>
            <a:r>
              <a:rPr lang="en-GB" sz="2400" dirty="0">
                <a:latin typeface="Georgia" panose="02040502050405020303" pitchFamily="18" charset="0"/>
              </a:rPr>
              <a:t>Typically the next stage is some graphical representation, such as a customised variation on existing designs. </a:t>
            </a:r>
          </a:p>
        </p:txBody>
      </p:sp>
      <p:sp>
        <p:nvSpPr>
          <p:cNvPr id="4" name="Slide Number Placeholder 3">
            <a:extLst>
              <a:ext uri="{FF2B5EF4-FFF2-40B4-BE49-F238E27FC236}">
                <a16:creationId xmlns:a16="http://schemas.microsoft.com/office/drawing/2014/main" id="{F3E6E3AF-A639-E35E-EC32-303DA729BA8D}"/>
              </a:ext>
            </a:extLst>
          </p:cNvPr>
          <p:cNvSpPr>
            <a:spLocks noGrp="1"/>
          </p:cNvSpPr>
          <p:nvPr>
            <p:ph type="sldNum" sz="quarter" idx="12"/>
          </p:nvPr>
        </p:nvSpPr>
        <p:spPr/>
        <p:txBody>
          <a:bodyPr/>
          <a:lstStyle/>
          <a:p>
            <a:fld id="{F32283A5-02D5-4F1E-B3DC-75FBA3CCA1CD}" type="slidenum">
              <a:rPr lang="en-GB" smtClean="0"/>
              <a:t>3</a:t>
            </a:fld>
            <a:endParaRPr lang="en-GB"/>
          </a:p>
        </p:txBody>
      </p:sp>
    </p:spTree>
    <p:extLst>
      <p:ext uri="{BB962C8B-B14F-4D97-AF65-F5344CB8AC3E}">
        <p14:creationId xmlns:p14="http://schemas.microsoft.com/office/powerpoint/2010/main" val="25492285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3A94399-ABE5-BB13-8B7A-453FE3EE5401}"/>
              </a:ext>
            </a:extLst>
          </p:cNvPr>
          <p:cNvSpPr>
            <a:spLocks noGrp="1"/>
          </p:cNvSpPr>
          <p:nvPr>
            <p:ph type="sldNum" sz="quarter" idx="12"/>
          </p:nvPr>
        </p:nvSpPr>
        <p:spPr/>
        <p:txBody>
          <a:bodyPr/>
          <a:lstStyle/>
          <a:p>
            <a:fld id="{F32283A5-02D5-4F1E-B3DC-75FBA3CCA1CD}" type="slidenum">
              <a:rPr lang="en-GB" smtClean="0"/>
              <a:t>30</a:t>
            </a:fld>
            <a:endParaRPr lang="en-GB"/>
          </a:p>
        </p:txBody>
      </p:sp>
      <p:sp>
        <p:nvSpPr>
          <p:cNvPr id="7" name="TextBox 6">
            <a:extLst>
              <a:ext uri="{FF2B5EF4-FFF2-40B4-BE49-F238E27FC236}">
                <a16:creationId xmlns:a16="http://schemas.microsoft.com/office/drawing/2014/main" id="{A0F7E0D6-A2B7-B4FC-B743-29148B9A39EE}"/>
              </a:ext>
            </a:extLst>
          </p:cNvPr>
          <p:cNvSpPr txBox="1"/>
          <p:nvPr/>
        </p:nvSpPr>
        <p:spPr>
          <a:xfrm>
            <a:off x="1868129" y="892302"/>
            <a:ext cx="7275871" cy="5909310"/>
          </a:xfrm>
          <a:prstGeom prst="rect">
            <a:avLst/>
          </a:prstGeom>
          <a:noFill/>
        </p:spPr>
        <p:txBody>
          <a:bodyPr wrap="square">
            <a:spAutoFit/>
          </a:bodyPr>
          <a:lstStyle/>
          <a:p>
            <a:r>
              <a:rPr lang="en-GB" dirty="0" err="1">
                <a:latin typeface="Lucida Console" panose="020B0609040504020204" pitchFamily="49" charset="0"/>
              </a:rPr>
              <a:t>sysuse</a:t>
            </a:r>
            <a:r>
              <a:rPr lang="en-GB" dirty="0">
                <a:latin typeface="Lucida Console" panose="020B0609040504020204" pitchFamily="49" charset="0"/>
              </a:rPr>
              <a:t> auto, clear</a:t>
            </a:r>
          </a:p>
          <a:p>
            <a:endParaRPr lang="en-GB" dirty="0">
              <a:latin typeface="Lucida Console" panose="020B0609040504020204" pitchFamily="49" charset="0"/>
            </a:endParaRPr>
          </a:p>
          <a:p>
            <a:r>
              <a:rPr lang="en-GB" dirty="0" err="1">
                <a:latin typeface="Lucida Console" panose="020B0609040504020204" pitchFamily="49" charset="0"/>
              </a:rPr>
              <a:t>pctilesets</a:t>
            </a:r>
            <a:r>
              <a:rPr lang="en-GB" dirty="0">
                <a:latin typeface="Lucida Console" panose="020B0609040504020204" pitchFamily="49" charset="0"/>
              </a:rPr>
              <a:t> mpg, p(25 50 75) min max over(foreign) saving(results)</a:t>
            </a:r>
          </a:p>
          <a:p>
            <a:endParaRPr lang="en-GB" dirty="0">
              <a:latin typeface="Lucida Console" panose="020B0609040504020204" pitchFamily="49" charset="0"/>
            </a:endParaRPr>
          </a:p>
          <a:p>
            <a:r>
              <a:rPr lang="en-GB" dirty="0" err="1">
                <a:latin typeface="Lucida Console" panose="020B0609040504020204" pitchFamily="49" charset="0"/>
              </a:rPr>
              <a:t>clonevar</a:t>
            </a:r>
            <a:r>
              <a:rPr lang="en-GB" dirty="0">
                <a:latin typeface="Lucida Console" panose="020B0609040504020204" pitchFamily="49" charset="0"/>
              </a:rPr>
              <a:t> </a:t>
            </a:r>
            <a:r>
              <a:rPr lang="en-GB" dirty="0" err="1">
                <a:latin typeface="Lucida Console" panose="020B0609040504020204" pitchFamily="49" charset="0"/>
              </a:rPr>
              <a:t>origgvar</a:t>
            </a:r>
            <a:r>
              <a:rPr lang="en-GB" dirty="0">
                <a:latin typeface="Lucida Console" panose="020B0609040504020204" pitchFamily="49" charset="0"/>
              </a:rPr>
              <a:t>=foreign</a:t>
            </a:r>
          </a:p>
          <a:p>
            <a:endParaRPr lang="en-GB" dirty="0">
              <a:latin typeface="Lucida Console" panose="020B0609040504020204" pitchFamily="49" charset="0"/>
            </a:endParaRPr>
          </a:p>
          <a:p>
            <a:r>
              <a:rPr lang="en-GB" dirty="0">
                <a:latin typeface="Lucida Console" panose="020B0609040504020204" pitchFamily="49" charset="0"/>
              </a:rPr>
              <a:t>merge m:1 </a:t>
            </a:r>
            <a:r>
              <a:rPr lang="en-GB" dirty="0" err="1">
                <a:latin typeface="Lucida Console" panose="020B0609040504020204" pitchFamily="49" charset="0"/>
              </a:rPr>
              <a:t>origgvar</a:t>
            </a:r>
            <a:r>
              <a:rPr lang="en-GB" dirty="0">
                <a:latin typeface="Lucida Console" panose="020B0609040504020204" pitchFamily="49" charset="0"/>
              </a:rPr>
              <a:t> using results </a:t>
            </a:r>
          </a:p>
          <a:p>
            <a:endParaRPr lang="en-GB" dirty="0">
              <a:latin typeface="Lucida Console" panose="020B0609040504020204" pitchFamily="49" charset="0"/>
            </a:endParaRPr>
          </a:p>
          <a:p>
            <a:r>
              <a:rPr lang="en-GB" dirty="0">
                <a:latin typeface="Lucida Console" panose="020B0609040504020204" pitchFamily="49" charset="0"/>
              </a:rPr>
              <a:t>gen where = 1.1</a:t>
            </a:r>
          </a:p>
          <a:p>
            <a:endParaRPr lang="en-GB" dirty="0">
              <a:latin typeface="Lucida Console" panose="020B0609040504020204" pitchFamily="49" charset="0"/>
            </a:endParaRPr>
          </a:p>
          <a:p>
            <a:r>
              <a:rPr lang="en-GB" dirty="0" err="1">
                <a:latin typeface="Lucida Console" panose="020B0609040504020204" pitchFamily="49" charset="0"/>
              </a:rPr>
              <a:t>qplot</a:t>
            </a:r>
            <a:r>
              <a:rPr lang="en-GB" dirty="0">
                <a:latin typeface="Lucida Console" panose="020B0609040504020204" pitchFamily="49" charset="0"/>
              </a:rPr>
              <a:t> mpg, </a:t>
            </a:r>
            <a:r>
              <a:rPr lang="en-GB" dirty="0" err="1">
                <a:latin typeface="Lucida Console" panose="020B0609040504020204" pitchFamily="49" charset="0"/>
              </a:rPr>
              <a:t>ms</a:t>
            </a:r>
            <a:r>
              <a:rPr lang="en-GB" dirty="0">
                <a:latin typeface="Lucida Console" panose="020B0609040504020204" pitchFamily="49" charset="0"/>
              </a:rPr>
              <a:t>(O) by(foreign, note("") legend(off))</a:t>
            </a:r>
          </a:p>
          <a:p>
            <a:r>
              <a:rPr lang="en-GB" dirty="0" err="1">
                <a:latin typeface="Lucida Console" panose="020B0609040504020204" pitchFamily="49" charset="0"/>
              </a:rPr>
              <a:t>addplot</a:t>
            </a:r>
            <a:r>
              <a:rPr lang="en-GB" dirty="0">
                <a:latin typeface="Lucida Console" panose="020B0609040504020204" pitchFamily="49" charset="0"/>
              </a:rPr>
              <a:t>(scatter p50 where, </a:t>
            </a:r>
            <a:r>
              <a:rPr lang="en-GB" dirty="0" err="1">
                <a:latin typeface="Lucida Console" panose="020B0609040504020204" pitchFamily="49" charset="0"/>
              </a:rPr>
              <a:t>ms</a:t>
            </a:r>
            <a:r>
              <a:rPr lang="en-GB" dirty="0">
                <a:latin typeface="Lucida Console" panose="020B0609040504020204" pitchFamily="49" charset="0"/>
              </a:rPr>
              <a:t>(Dh) </a:t>
            </a:r>
            <a:r>
              <a:rPr lang="en-GB" dirty="0" err="1">
                <a:latin typeface="Lucida Console" panose="020B0609040504020204" pitchFamily="49" charset="0"/>
              </a:rPr>
              <a:t>msize</a:t>
            </a:r>
            <a:r>
              <a:rPr lang="en-GB" dirty="0">
                <a:latin typeface="Lucida Console" panose="020B0609040504020204" pitchFamily="49" charset="0"/>
              </a:rPr>
              <a:t>(</a:t>
            </a:r>
            <a:r>
              <a:rPr lang="en-GB" dirty="0" err="1">
                <a:latin typeface="Lucida Console" panose="020B0609040504020204" pitchFamily="49" charset="0"/>
              </a:rPr>
              <a:t>medlarge</a:t>
            </a:r>
            <a:r>
              <a:rPr lang="en-GB" dirty="0">
                <a:latin typeface="Lucida Console" panose="020B0609040504020204" pitchFamily="49" charset="0"/>
              </a:rPr>
              <a:t>) </a:t>
            </a:r>
            <a:r>
              <a:rPr lang="en-GB" dirty="0" err="1">
                <a:latin typeface="Lucida Console" panose="020B0609040504020204" pitchFamily="49" charset="0"/>
              </a:rPr>
              <a:t>pstyle</a:t>
            </a:r>
            <a:r>
              <a:rPr lang="en-GB" dirty="0">
                <a:latin typeface="Lucida Console" panose="020B0609040504020204" pitchFamily="49" charset="0"/>
              </a:rPr>
              <a:t>(p2)</a:t>
            </a:r>
          </a:p>
          <a:p>
            <a:r>
              <a:rPr lang="en-GB" dirty="0" err="1">
                <a:latin typeface="Lucida Console" panose="020B0609040504020204" pitchFamily="49" charset="0"/>
              </a:rPr>
              <a:t>xla</a:t>
            </a:r>
            <a:r>
              <a:rPr lang="en-GB" dirty="0">
                <a:latin typeface="Lucida Console" panose="020B0609040504020204" pitchFamily="49" charset="0"/>
              </a:rPr>
              <a:t>(0 1 0.25 "0.25" 0.5 "0.5" 0.75 "0.75") </a:t>
            </a:r>
            <a:r>
              <a:rPr lang="en-GB" dirty="0" err="1">
                <a:latin typeface="Lucida Console" panose="020B0609040504020204" pitchFamily="49" charset="0"/>
              </a:rPr>
              <a:t>xtitle</a:t>
            </a:r>
            <a:r>
              <a:rPr lang="en-GB" dirty="0">
                <a:latin typeface="Lucida Console" panose="020B0609040504020204" pitchFamily="49" charset="0"/>
              </a:rPr>
              <a:t>(Fraction of data)</a:t>
            </a:r>
          </a:p>
          <a:p>
            <a:r>
              <a:rPr lang="en-GB" dirty="0">
                <a:latin typeface="Lucida Console" panose="020B0609040504020204" pitchFamily="49" charset="0"/>
              </a:rPr>
              <a:t>|| </a:t>
            </a:r>
            <a:r>
              <a:rPr lang="en-GB" dirty="0" err="1">
                <a:latin typeface="Lucida Console" panose="020B0609040504020204" pitchFamily="49" charset="0"/>
              </a:rPr>
              <a:t>rbar</a:t>
            </a:r>
            <a:r>
              <a:rPr lang="en-GB" dirty="0">
                <a:latin typeface="Lucida Console" panose="020B0609040504020204" pitchFamily="49" charset="0"/>
              </a:rPr>
              <a:t> p75 p25 where, </a:t>
            </a:r>
            <a:r>
              <a:rPr lang="en-GB" dirty="0" err="1">
                <a:latin typeface="Lucida Console" panose="020B0609040504020204" pitchFamily="49" charset="0"/>
              </a:rPr>
              <a:t>fcolor</a:t>
            </a:r>
            <a:r>
              <a:rPr lang="en-GB" dirty="0">
                <a:latin typeface="Lucida Console" panose="020B0609040504020204" pitchFamily="49" charset="0"/>
              </a:rPr>
              <a:t>(none) </a:t>
            </a:r>
            <a:r>
              <a:rPr lang="en-GB" dirty="0" err="1">
                <a:latin typeface="Lucida Console" panose="020B0609040504020204" pitchFamily="49" charset="0"/>
              </a:rPr>
              <a:t>barw</a:t>
            </a:r>
            <a:r>
              <a:rPr lang="en-GB" dirty="0">
                <a:latin typeface="Lucida Console" panose="020B0609040504020204" pitchFamily="49" charset="0"/>
              </a:rPr>
              <a:t>(0.12) </a:t>
            </a:r>
            <a:r>
              <a:rPr lang="en-GB" dirty="0" err="1">
                <a:latin typeface="Lucida Console" panose="020B0609040504020204" pitchFamily="49" charset="0"/>
              </a:rPr>
              <a:t>pstyle</a:t>
            </a:r>
            <a:r>
              <a:rPr lang="en-GB" dirty="0">
                <a:latin typeface="Lucida Console" panose="020B0609040504020204" pitchFamily="49" charset="0"/>
              </a:rPr>
              <a:t>(p2)</a:t>
            </a:r>
          </a:p>
          <a:p>
            <a:r>
              <a:rPr lang="en-GB" dirty="0">
                <a:latin typeface="Lucida Console" panose="020B0609040504020204" pitchFamily="49" charset="0"/>
              </a:rPr>
              <a:t>|| </a:t>
            </a:r>
            <a:r>
              <a:rPr lang="en-GB" dirty="0" err="1">
                <a:latin typeface="Lucida Console" panose="020B0609040504020204" pitchFamily="49" charset="0"/>
              </a:rPr>
              <a:t>rspike</a:t>
            </a:r>
            <a:r>
              <a:rPr lang="en-GB" dirty="0">
                <a:latin typeface="Lucida Console" panose="020B0609040504020204" pitchFamily="49" charset="0"/>
              </a:rPr>
              <a:t> p25 min where, </a:t>
            </a:r>
            <a:r>
              <a:rPr lang="en-GB" dirty="0" err="1">
                <a:latin typeface="Lucida Console" panose="020B0609040504020204" pitchFamily="49" charset="0"/>
              </a:rPr>
              <a:t>pstyle</a:t>
            </a:r>
            <a:r>
              <a:rPr lang="en-GB" dirty="0">
                <a:latin typeface="Lucida Console" panose="020B0609040504020204" pitchFamily="49" charset="0"/>
              </a:rPr>
              <a:t>(p2)</a:t>
            </a:r>
          </a:p>
          <a:p>
            <a:r>
              <a:rPr lang="en-GB" dirty="0">
                <a:latin typeface="Lucida Console" panose="020B0609040504020204" pitchFamily="49" charset="0"/>
              </a:rPr>
              <a:t>|| </a:t>
            </a:r>
            <a:r>
              <a:rPr lang="en-GB" dirty="0" err="1">
                <a:latin typeface="Lucida Console" panose="020B0609040504020204" pitchFamily="49" charset="0"/>
              </a:rPr>
              <a:t>rspike</a:t>
            </a:r>
            <a:r>
              <a:rPr lang="en-GB" dirty="0">
                <a:latin typeface="Lucida Console" panose="020B0609040504020204" pitchFamily="49" charset="0"/>
              </a:rPr>
              <a:t> p75 max where, </a:t>
            </a:r>
            <a:r>
              <a:rPr lang="en-GB" dirty="0" err="1">
                <a:latin typeface="Lucida Console" panose="020B0609040504020204" pitchFamily="49" charset="0"/>
              </a:rPr>
              <a:t>pstyle</a:t>
            </a:r>
            <a:r>
              <a:rPr lang="en-GB" dirty="0">
                <a:latin typeface="Lucida Console" panose="020B0609040504020204" pitchFamily="49" charset="0"/>
              </a:rPr>
              <a:t>(p2)) </a:t>
            </a:r>
          </a:p>
          <a:p>
            <a:endParaRPr lang="en-GB" dirty="0"/>
          </a:p>
        </p:txBody>
      </p:sp>
    </p:spTree>
    <p:extLst>
      <p:ext uri="{BB962C8B-B14F-4D97-AF65-F5344CB8AC3E}">
        <p14:creationId xmlns:p14="http://schemas.microsoft.com/office/powerpoint/2010/main" val="38008301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749CBF8-AA08-CD01-65D5-1C31DC89F705}"/>
              </a:ext>
            </a:extLst>
          </p:cNvPr>
          <p:cNvSpPr>
            <a:spLocks noGrp="1"/>
          </p:cNvSpPr>
          <p:nvPr>
            <p:ph type="sldNum" sz="quarter" idx="12"/>
          </p:nvPr>
        </p:nvSpPr>
        <p:spPr/>
        <p:txBody>
          <a:bodyPr/>
          <a:lstStyle/>
          <a:p>
            <a:fld id="{F32283A5-02D5-4F1E-B3DC-75FBA3CCA1CD}" type="slidenum">
              <a:rPr lang="en-GB" smtClean="0"/>
              <a:t>31</a:t>
            </a:fld>
            <a:endParaRPr lang="en-GB"/>
          </a:p>
        </p:txBody>
      </p:sp>
      <p:pic>
        <p:nvPicPr>
          <p:cNvPr id="6" name="Picture 5">
            <a:extLst>
              <a:ext uri="{FF2B5EF4-FFF2-40B4-BE49-F238E27FC236}">
                <a16:creationId xmlns:a16="http://schemas.microsoft.com/office/drawing/2014/main" id="{B3B06A36-4FF9-E779-2C0A-663DD4A9C9B9}"/>
              </a:ext>
            </a:extLst>
          </p:cNvPr>
          <p:cNvPicPr>
            <a:picLocks noChangeAspect="1"/>
          </p:cNvPicPr>
          <p:nvPr/>
        </p:nvPicPr>
        <p:blipFill>
          <a:blip r:embed="rId2"/>
          <a:stretch>
            <a:fillRect/>
          </a:stretch>
        </p:blipFill>
        <p:spPr>
          <a:xfrm>
            <a:off x="1203517" y="329380"/>
            <a:ext cx="9596933" cy="5760720"/>
          </a:xfrm>
          <a:prstGeom prst="rect">
            <a:avLst/>
          </a:prstGeom>
        </p:spPr>
      </p:pic>
    </p:spTree>
    <p:extLst>
      <p:ext uri="{BB962C8B-B14F-4D97-AF65-F5344CB8AC3E}">
        <p14:creationId xmlns:p14="http://schemas.microsoft.com/office/powerpoint/2010/main" val="35777277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FD970D7-5E6A-5C1E-E453-E160CC4735A3}"/>
              </a:ext>
            </a:extLst>
          </p:cNvPr>
          <p:cNvSpPr>
            <a:spLocks noGrp="1"/>
          </p:cNvSpPr>
          <p:nvPr>
            <p:ph type="title"/>
          </p:nvPr>
        </p:nvSpPr>
        <p:spPr/>
        <p:txBody>
          <a:bodyPr>
            <a:normAutofit/>
          </a:bodyPr>
          <a:lstStyle/>
          <a:p>
            <a:r>
              <a:rPr lang="en-GB" sz="3600" dirty="0">
                <a:latin typeface="Georgia" panose="02040502050405020303" pitchFamily="18" charset="0"/>
              </a:rPr>
              <a:t>Show means too?</a:t>
            </a:r>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DEF9FD58-C157-0000-6354-76CDAD6F9DD0}"/>
                  </a:ext>
                </a:extLst>
              </p:cNvPr>
              <p:cNvSpPr>
                <a:spLocks noGrp="1"/>
              </p:cNvSpPr>
              <p:nvPr>
                <p:ph idx="1"/>
              </p:nvPr>
            </p:nvSpPr>
            <p:spPr/>
            <p:txBody>
              <a:bodyPr/>
              <a:lstStyle/>
              <a:p>
                <a:pPr marL="0" indent="0">
                  <a:buNone/>
                </a:pPr>
                <a:r>
                  <a:rPr lang="en-GB" sz="2400" dirty="0">
                    <a:latin typeface="Georgia" panose="02040502050405020303" pitchFamily="18" charset="0"/>
                  </a:rPr>
                  <a:t>You could add indications of means.</a:t>
                </a:r>
              </a:p>
              <a:p>
                <a:pPr marL="0" indent="0">
                  <a:buNone/>
                </a:pPr>
                <a:r>
                  <a:rPr lang="en-GB" sz="2400" dirty="0">
                    <a:latin typeface="Cambria Math" panose="02040503050406030204" pitchFamily="18" charset="0"/>
                  </a:rPr>
                  <a:t>The mean is the area under the quantile function </a:t>
                </a:r>
                <a14:m>
                  <m:oMath xmlns:m="http://schemas.openxmlformats.org/officeDocument/2006/math">
                    <m:r>
                      <a:rPr lang="en-GB" sz="2400" i="1">
                        <a:latin typeface="Cambria Math" panose="02040503050406030204" pitchFamily="18" charset="0"/>
                      </a:rPr>
                      <m:t>𝑄</m:t>
                    </m:r>
                    <m:d>
                      <m:dPr>
                        <m:ctrlPr>
                          <a:rPr lang="en-GB" sz="2400" i="1">
                            <a:latin typeface="Cambria Math" panose="02040503050406030204" pitchFamily="18" charset="0"/>
                          </a:rPr>
                        </m:ctrlPr>
                      </m:dPr>
                      <m:e>
                        <m:r>
                          <a:rPr lang="en-GB" sz="2400" i="1">
                            <a:latin typeface="Cambria Math" panose="02040503050406030204" pitchFamily="18" charset="0"/>
                          </a:rPr>
                          <m:t>𝑝</m:t>
                        </m:r>
                      </m:e>
                    </m:d>
                    <m:r>
                      <a:rPr lang="en-GB" sz="2400" i="1">
                        <a:latin typeface="Cambria Math" panose="02040503050406030204" pitchFamily="18" charset="0"/>
                      </a:rPr>
                      <m:t> </m:t>
                    </m:r>
                  </m:oMath>
                </a14:m>
                <a:r>
                  <a:rPr lang="en-GB" sz="2400" dirty="0">
                    <a:latin typeface="Cambria Math" panose="02040503050406030204" pitchFamily="18" charset="0"/>
                  </a:rPr>
                  <a:t>that yields quantiles from cumulative probability </a:t>
                </a:r>
                <a:r>
                  <a:rPr lang="en-GB" sz="2400" i="1" dirty="0">
                    <a:latin typeface="Cambria Math" panose="02040503050406030204" pitchFamily="18" charset="0"/>
                  </a:rPr>
                  <a:t>p</a:t>
                </a:r>
              </a:p>
              <a:p>
                <a:pPr marL="0" indent="0">
                  <a:buNone/>
                </a:pPr>
                <a:endParaRPr lang="en-GB" sz="2400" i="1" dirty="0">
                  <a:latin typeface="Cambria Math" panose="02040503050406030204" pitchFamily="18" charset="0"/>
                </a:endParaRPr>
              </a:p>
              <a:p>
                <a:pPr marL="0" indent="0">
                  <a:buNone/>
                </a:pPr>
                <a:r>
                  <a:rPr lang="en-GB" sz="2400" dirty="0">
                    <a:latin typeface="Georgia" panose="02040502050405020303" pitchFamily="18" charset="0"/>
                  </a:rPr>
                  <a:t>                                   mean  </a:t>
                </a:r>
                <a:r>
                  <a:rPr lang="en-GB" sz="2400" dirty="0"/>
                  <a:t>=  </a:t>
                </a:r>
                <a14:m>
                  <m:oMath xmlns:m="http://schemas.openxmlformats.org/officeDocument/2006/math">
                    <m:nary>
                      <m:naryPr>
                        <m:ctrlPr>
                          <a:rPr lang="en-GB" i="1">
                            <a:latin typeface="Cambria Math" panose="02040503050406030204" pitchFamily="18" charset="0"/>
                          </a:rPr>
                        </m:ctrlPr>
                      </m:naryPr>
                      <m:sub>
                        <m:r>
                          <m:rPr>
                            <m:brk m:alnAt="23"/>
                          </m:rPr>
                          <a:rPr lang="en-GB" i="1">
                            <a:latin typeface="Cambria Math" panose="02040503050406030204" pitchFamily="18" charset="0"/>
                          </a:rPr>
                          <m:t>0</m:t>
                        </m:r>
                      </m:sub>
                      <m:sup>
                        <m:r>
                          <a:rPr lang="en-GB" i="1">
                            <a:latin typeface="Cambria Math" panose="02040503050406030204" pitchFamily="18" charset="0"/>
                          </a:rPr>
                          <m:t>1</m:t>
                        </m:r>
                      </m:sup>
                      <m:e>
                        <m:r>
                          <a:rPr lang="en-GB" i="1">
                            <a:latin typeface="Cambria Math" panose="02040503050406030204" pitchFamily="18" charset="0"/>
                          </a:rPr>
                          <m:t>𝑄</m:t>
                        </m:r>
                        <m:d>
                          <m:dPr>
                            <m:ctrlPr>
                              <a:rPr lang="en-GB" i="1">
                                <a:latin typeface="Cambria Math" panose="02040503050406030204" pitchFamily="18" charset="0"/>
                              </a:rPr>
                            </m:ctrlPr>
                          </m:dPr>
                          <m:e>
                            <m:r>
                              <a:rPr lang="en-GB" i="1">
                                <a:latin typeface="Cambria Math" panose="02040503050406030204" pitchFamily="18" charset="0"/>
                              </a:rPr>
                              <m:t>𝑝</m:t>
                            </m:r>
                          </m:e>
                        </m:d>
                        <m:r>
                          <a:rPr lang="en-GB" i="1">
                            <a:latin typeface="Cambria Math" panose="02040503050406030204" pitchFamily="18" charset="0"/>
                          </a:rPr>
                          <m:t> </m:t>
                        </m:r>
                        <m:r>
                          <a:rPr lang="en-GB" i="1">
                            <a:latin typeface="Cambria Math" panose="02040503050406030204" pitchFamily="18" charset="0"/>
                          </a:rPr>
                          <m:t>𝑑𝑝</m:t>
                        </m:r>
                      </m:e>
                    </m:nary>
                  </m:oMath>
                </a14:m>
                <a:endParaRPr lang="en-GB" dirty="0"/>
              </a:p>
              <a:p>
                <a:pPr marL="0" indent="0">
                  <a:buNone/>
                </a:pPr>
                <a:endParaRPr lang="en-GB" sz="2400" dirty="0"/>
              </a:p>
              <a:p>
                <a:pPr marL="0" indent="0">
                  <a:buNone/>
                </a:pPr>
                <a:r>
                  <a:rPr lang="en-GB" sz="2400" dirty="0">
                    <a:latin typeface="Georgia" panose="02040502050405020303" pitchFamily="18" charset="0"/>
                  </a:rPr>
                  <a:t>But it might quite naturally be shown by an extended horizontal line instead. </a:t>
                </a:r>
              </a:p>
              <a:p>
                <a:pPr marL="0" indent="0">
                  <a:buNone/>
                </a:pPr>
                <a:endParaRPr lang="en-GB" dirty="0">
                  <a:latin typeface="Georgia" panose="02040502050405020303" pitchFamily="18" charset="0"/>
                </a:endParaRPr>
              </a:p>
              <a:p>
                <a:pPr marL="0" indent="0">
                  <a:buNone/>
                </a:pPr>
                <a:endParaRPr lang="en-GB" dirty="0"/>
              </a:p>
            </p:txBody>
          </p:sp>
        </mc:Choice>
        <mc:Fallback xmlns="">
          <p:sp>
            <p:nvSpPr>
              <p:cNvPr id="4" name="Content Placeholder 3">
                <a:extLst>
                  <a:ext uri="{FF2B5EF4-FFF2-40B4-BE49-F238E27FC236}">
                    <a16:creationId xmlns:a16="http://schemas.microsoft.com/office/drawing/2014/main" id="{DEF9FD58-C157-0000-6354-76CDAD6F9DD0}"/>
                  </a:ext>
                </a:extLst>
              </p:cNvPr>
              <p:cNvSpPr>
                <a:spLocks noGrp="1" noRot="1" noChangeAspect="1" noMove="1" noResize="1" noEditPoints="1" noAdjustHandles="1" noChangeArrowheads="1" noChangeShapeType="1" noTextEdit="1"/>
              </p:cNvSpPr>
              <p:nvPr>
                <p:ph idx="1"/>
              </p:nvPr>
            </p:nvSpPr>
            <p:spPr>
              <a:blipFill>
                <a:blip r:embed="rId2"/>
                <a:stretch>
                  <a:fillRect l="-928" t="-1961" r="-1101"/>
                </a:stretch>
              </a:blipFill>
            </p:spPr>
            <p:txBody>
              <a:bodyPr/>
              <a:lstStyle/>
              <a:p>
                <a:r>
                  <a:rPr lang="en-GB">
                    <a:noFill/>
                  </a:rPr>
                  <a:t> </a:t>
                </a:r>
              </a:p>
            </p:txBody>
          </p:sp>
        </mc:Fallback>
      </mc:AlternateContent>
      <p:sp>
        <p:nvSpPr>
          <p:cNvPr id="2" name="Slide Number Placeholder 1">
            <a:extLst>
              <a:ext uri="{FF2B5EF4-FFF2-40B4-BE49-F238E27FC236}">
                <a16:creationId xmlns:a16="http://schemas.microsoft.com/office/drawing/2014/main" id="{39088917-13E9-66EB-9E3F-F6341B391E45}"/>
              </a:ext>
            </a:extLst>
          </p:cNvPr>
          <p:cNvSpPr>
            <a:spLocks noGrp="1"/>
          </p:cNvSpPr>
          <p:nvPr>
            <p:ph type="sldNum" sz="quarter" idx="12"/>
          </p:nvPr>
        </p:nvSpPr>
        <p:spPr/>
        <p:txBody>
          <a:bodyPr/>
          <a:lstStyle/>
          <a:p>
            <a:fld id="{F32283A5-02D5-4F1E-B3DC-75FBA3CCA1CD}" type="slidenum">
              <a:rPr lang="en-GB" smtClean="0"/>
              <a:t>32</a:t>
            </a:fld>
            <a:endParaRPr lang="en-GB"/>
          </a:p>
        </p:txBody>
      </p:sp>
    </p:spTree>
    <p:extLst>
      <p:ext uri="{BB962C8B-B14F-4D97-AF65-F5344CB8AC3E}">
        <p14:creationId xmlns:p14="http://schemas.microsoft.com/office/powerpoint/2010/main" val="30978921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C3ABCAE-C1C1-B151-6F1B-EDA7E8C64D71}"/>
              </a:ext>
            </a:extLst>
          </p:cNvPr>
          <p:cNvSpPr>
            <a:spLocks noGrp="1"/>
          </p:cNvSpPr>
          <p:nvPr>
            <p:ph type="sldNum" sz="quarter" idx="12"/>
          </p:nvPr>
        </p:nvSpPr>
        <p:spPr/>
        <p:txBody>
          <a:bodyPr/>
          <a:lstStyle/>
          <a:p>
            <a:fld id="{F32283A5-02D5-4F1E-B3DC-75FBA3CCA1CD}" type="slidenum">
              <a:rPr lang="en-GB" smtClean="0"/>
              <a:t>33</a:t>
            </a:fld>
            <a:endParaRPr lang="en-GB"/>
          </a:p>
        </p:txBody>
      </p:sp>
      <p:pic>
        <p:nvPicPr>
          <p:cNvPr id="6" name="Picture 5">
            <a:extLst>
              <a:ext uri="{FF2B5EF4-FFF2-40B4-BE49-F238E27FC236}">
                <a16:creationId xmlns:a16="http://schemas.microsoft.com/office/drawing/2014/main" id="{6833FD82-1C27-F7B5-4B32-67832BA9661D}"/>
              </a:ext>
            </a:extLst>
          </p:cNvPr>
          <p:cNvPicPr>
            <a:picLocks noChangeAspect="1"/>
          </p:cNvPicPr>
          <p:nvPr/>
        </p:nvPicPr>
        <p:blipFill>
          <a:blip r:embed="rId2"/>
          <a:stretch>
            <a:fillRect/>
          </a:stretch>
        </p:blipFill>
        <p:spPr>
          <a:xfrm>
            <a:off x="1297533" y="309716"/>
            <a:ext cx="9596933" cy="5760720"/>
          </a:xfrm>
          <a:prstGeom prst="rect">
            <a:avLst/>
          </a:prstGeom>
        </p:spPr>
      </p:pic>
    </p:spTree>
    <p:extLst>
      <p:ext uri="{BB962C8B-B14F-4D97-AF65-F5344CB8AC3E}">
        <p14:creationId xmlns:p14="http://schemas.microsoft.com/office/powerpoint/2010/main" val="26491270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532664F-8A7A-6CA5-F3B0-06C19B68813D}"/>
              </a:ext>
            </a:extLst>
          </p:cNvPr>
          <p:cNvSpPr>
            <a:spLocks noGrp="1"/>
          </p:cNvSpPr>
          <p:nvPr>
            <p:ph type="title"/>
          </p:nvPr>
        </p:nvSpPr>
        <p:spPr/>
        <p:txBody>
          <a:bodyPr>
            <a:normAutofit/>
          </a:bodyPr>
          <a:lstStyle/>
          <a:p>
            <a:r>
              <a:rPr lang="en-GB" sz="3600" dirty="0">
                <a:latin typeface="Georgia" panose="02040502050405020303" pitchFamily="18" charset="0"/>
              </a:rPr>
              <a:t>What if you want to ignore granularity?	</a:t>
            </a:r>
          </a:p>
        </p:txBody>
      </p:sp>
      <p:sp>
        <p:nvSpPr>
          <p:cNvPr id="4" name="Content Placeholder 3">
            <a:extLst>
              <a:ext uri="{FF2B5EF4-FFF2-40B4-BE49-F238E27FC236}">
                <a16:creationId xmlns:a16="http://schemas.microsoft.com/office/drawing/2014/main" id="{99B2CE50-1EEE-D1B2-3C5B-E9502F853554}"/>
              </a:ext>
            </a:extLst>
          </p:cNvPr>
          <p:cNvSpPr>
            <a:spLocks noGrp="1"/>
          </p:cNvSpPr>
          <p:nvPr>
            <p:ph idx="1"/>
          </p:nvPr>
        </p:nvSpPr>
        <p:spPr/>
        <p:txBody>
          <a:bodyPr>
            <a:normAutofit/>
          </a:bodyPr>
          <a:lstStyle/>
          <a:p>
            <a:pPr marL="0" indent="0">
              <a:buNone/>
            </a:pPr>
            <a:r>
              <a:rPr lang="en-GB" sz="2400" dirty="0">
                <a:latin typeface="Georgia" panose="02040502050405020303" pitchFamily="18" charset="0"/>
              </a:rPr>
              <a:t>The irregular staircase effect is just a result of reporting in integers and a resulting large number of ties. </a:t>
            </a:r>
          </a:p>
          <a:p>
            <a:pPr marL="0" indent="0">
              <a:buNone/>
            </a:pPr>
            <a:r>
              <a:rPr lang="en-GB" sz="2400" dirty="0">
                <a:latin typeface="Georgia" panose="02040502050405020303" pitchFamily="18" charset="0"/>
              </a:rPr>
              <a:t>You might regard that granularity as without interest or importance. </a:t>
            </a:r>
          </a:p>
          <a:p>
            <a:pPr marL="0" indent="0">
              <a:buNone/>
            </a:pPr>
            <a:r>
              <a:rPr lang="en-GB" sz="2400" dirty="0" err="1">
                <a:latin typeface="Lucida Console" panose="020B0609040504020204" pitchFamily="49" charset="0"/>
              </a:rPr>
              <a:t>qplot</a:t>
            </a:r>
            <a:r>
              <a:rPr lang="en-GB" sz="2400" dirty="0">
                <a:latin typeface="Georgia" panose="02040502050405020303" pitchFamily="18" charset="0"/>
              </a:rPr>
              <a:t> has a </a:t>
            </a:r>
            <a:r>
              <a:rPr lang="en-GB" sz="2400" dirty="0">
                <a:latin typeface="Lucida Console" panose="020B0609040504020204" pitchFamily="49" charset="0"/>
              </a:rPr>
              <a:t>midpoint</a:t>
            </a:r>
            <a:r>
              <a:rPr lang="en-GB" sz="2400" dirty="0">
                <a:latin typeface="Georgia" panose="02040502050405020303" pitchFamily="18" charset="0"/>
              </a:rPr>
              <a:t> option to reduce runs of tied values to a summary point. </a:t>
            </a:r>
          </a:p>
          <a:p>
            <a:pPr marL="0" indent="0">
              <a:buNone/>
            </a:pPr>
            <a:r>
              <a:rPr lang="en-GB" sz="2400" dirty="0">
                <a:latin typeface="Georgia" panose="02040502050405020303" pitchFamily="18" charset="0"/>
              </a:rPr>
              <a:t>Or you could smooth the quantiles conservatively (e.g. see </a:t>
            </a:r>
            <a:r>
              <a:rPr lang="en-GB" sz="2400" dirty="0" err="1">
                <a:latin typeface="Lucida Console" panose="020B0609040504020204" pitchFamily="49" charset="0"/>
              </a:rPr>
              <a:t>hdquantile</a:t>
            </a:r>
            <a:r>
              <a:rPr lang="en-GB" sz="2400" dirty="0">
                <a:latin typeface="Georgia" panose="02040502050405020303" pitchFamily="18" charset="0"/>
              </a:rPr>
              <a:t> on SSC). </a:t>
            </a:r>
          </a:p>
        </p:txBody>
      </p:sp>
      <p:sp>
        <p:nvSpPr>
          <p:cNvPr id="2" name="Slide Number Placeholder 1">
            <a:extLst>
              <a:ext uri="{FF2B5EF4-FFF2-40B4-BE49-F238E27FC236}">
                <a16:creationId xmlns:a16="http://schemas.microsoft.com/office/drawing/2014/main" id="{760AAEE1-BF3D-028E-9229-5AB94FE28338}"/>
              </a:ext>
            </a:extLst>
          </p:cNvPr>
          <p:cNvSpPr>
            <a:spLocks noGrp="1"/>
          </p:cNvSpPr>
          <p:nvPr>
            <p:ph type="sldNum" sz="quarter" idx="12"/>
          </p:nvPr>
        </p:nvSpPr>
        <p:spPr/>
        <p:txBody>
          <a:bodyPr/>
          <a:lstStyle/>
          <a:p>
            <a:fld id="{F32283A5-02D5-4F1E-B3DC-75FBA3CCA1CD}" type="slidenum">
              <a:rPr lang="en-GB" smtClean="0"/>
              <a:t>34</a:t>
            </a:fld>
            <a:endParaRPr lang="en-GB"/>
          </a:p>
        </p:txBody>
      </p:sp>
    </p:spTree>
    <p:extLst>
      <p:ext uri="{BB962C8B-B14F-4D97-AF65-F5344CB8AC3E}">
        <p14:creationId xmlns:p14="http://schemas.microsoft.com/office/powerpoint/2010/main" val="16827671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4DF4C73-34FA-B0F1-B650-E9F111868E13}"/>
              </a:ext>
            </a:extLst>
          </p:cNvPr>
          <p:cNvSpPr>
            <a:spLocks noGrp="1"/>
          </p:cNvSpPr>
          <p:nvPr>
            <p:ph type="title"/>
          </p:nvPr>
        </p:nvSpPr>
        <p:spPr>
          <a:xfrm>
            <a:off x="916858" y="320675"/>
            <a:ext cx="10515600" cy="1325563"/>
          </a:xfrm>
        </p:spPr>
        <p:txBody>
          <a:bodyPr>
            <a:normAutofit/>
          </a:bodyPr>
          <a:lstStyle/>
          <a:p>
            <a:r>
              <a:rPr lang="en-GB" sz="3600" dirty="0">
                <a:latin typeface="Georgia" panose="02040502050405020303" pitchFamily="18" charset="0"/>
              </a:rPr>
              <a:t>Choices! </a:t>
            </a:r>
          </a:p>
        </p:txBody>
      </p:sp>
      <p:sp>
        <p:nvSpPr>
          <p:cNvPr id="4" name="Content Placeholder 3">
            <a:extLst>
              <a:ext uri="{FF2B5EF4-FFF2-40B4-BE49-F238E27FC236}">
                <a16:creationId xmlns:a16="http://schemas.microsoft.com/office/drawing/2014/main" id="{AE98FC31-53AA-6A28-25B3-90DD6B0F69F9}"/>
              </a:ext>
            </a:extLst>
          </p:cNvPr>
          <p:cNvSpPr>
            <a:spLocks noGrp="1"/>
          </p:cNvSpPr>
          <p:nvPr>
            <p:ph idx="1"/>
          </p:nvPr>
        </p:nvSpPr>
        <p:spPr/>
        <p:txBody>
          <a:bodyPr>
            <a:normAutofit/>
          </a:bodyPr>
          <a:lstStyle/>
          <a:p>
            <a:pPr marL="0" indent="0">
              <a:buNone/>
            </a:pPr>
            <a:r>
              <a:rPr lang="en-GB" sz="2400" dirty="0">
                <a:latin typeface="Georgia" panose="02040502050405020303" pitchFamily="18" charset="0"/>
              </a:rPr>
              <a:t>Naturally there are many other possibilities. It’s much of the point that you may and indeed should customise, according to taste and circumstances. </a:t>
            </a:r>
          </a:p>
          <a:p>
            <a:pPr marL="0" indent="0">
              <a:buNone/>
            </a:pPr>
            <a:r>
              <a:rPr lang="en-GB" sz="2400" dirty="0">
                <a:latin typeface="Georgia" panose="02040502050405020303" pitchFamily="18" charset="0"/>
              </a:rPr>
              <a:t>One good convention is to stop the spikes at paired percentiles, say 5% and 95%, with an intent to show where “most” of the data lie and which points lie beyond those levels. This is, I suggest, easier to explain than the 1.5 IQR rule of thumb, which originated in the early 1970s when box plots were expected to be drawn by hand. </a:t>
            </a:r>
          </a:p>
        </p:txBody>
      </p:sp>
      <p:sp>
        <p:nvSpPr>
          <p:cNvPr id="2" name="Slide Number Placeholder 1">
            <a:extLst>
              <a:ext uri="{FF2B5EF4-FFF2-40B4-BE49-F238E27FC236}">
                <a16:creationId xmlns:a16="http://schemas.microsoft.com/office/drawing/2014/main" id="{F994C00E-28FB-59F9-2EBC-EC14487989EC}"/>
              </a:ext>
            </a:extLst>
          </p:cNvPr>
          <p:cNvSpPr>
            <a:spLocks noGrp="1"/>
          </p:cNvSpPr>
          <p:nvPr>
            <p:ph type="sldNum" sz="quarter" idx="12"/>
          </p:nvPr>
        </p:nvSpPr>
        <p:spPr/>
        <p:txBody>
          <a:bodyPr/>
          <a:lstStyle/>
          <a:p>
            <a:fld id="{F32283A5-02D5-4F1E-B3DC-75FBA3CCA1CD}" type="slidenum">
              <a:rPr lang="en-GB" smtClean="0"/>
              <a:t>35</a:t>
            </a:fld>
            <a:endParaRPr lang="en-GB"/>
          </a:p>
        </p:txBody>
      </p:sp>
    </p:spTree>
    <p:extLst>
      <p:ext uri="{BB962C8B-B14F-4D97-AF65-F5344CB8AC3E}">
        <p14:creationId xmlns:p14="http://schemas.microsoft.com/office/powerpoint/2010/main" val="9697167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292D4-C5AD-8510-D7A9-E4F45231CB78}"/>
              </a:ext>
            </a:extLst>
          </p:cNvPr>
          <p:cNvSpPr>
            <a:spLocks noGrp="1"/>
          </p:cNvSpPr>
          <p:nvPr>
            <p:ph type="title"/>
          </p:nvPr>
        </p:nvSpPr>
        <p:spPr/>
        <p:txBody>
          <a:bodyPr>
            <a:normAutofit/>
          </a:bodyPr>
          <a:lstStyle/>
          <a:p>
            <a:r>
              <a:rPr lang="en-GB" sz="3600" dirty="0">
                <a:latin typeface="Georgia" panose="02040502050405020303" pitchFamily="18" charset="0"/>
              </a:rPr>
              <a:t>Normal quantile plots? </a:t>
            </a:r>
          </a:p>
        </p:txBody>
      </p:sp>
      <p:sp>
        <p:nvSpPr>
          <p:cNvPr id="3" name="Content Placeholder 2">
            <a:extLst>
              <a:ext uri="{FF2B5EF4-FFF2-40B4-BE49-F238E27FC236}">
                <a16:creationId xmlns:a16="http://schemas.microsoft.com/office/drawing/2014/main" id="{8A087ACC-7D69-06DD-38E9-729F36F28E00}"/>
              </a:ext>
            </a:extLst>
          </p:cNvPr>
          <p:cNvSpPr>
            <a:spLocks noGrp="1"/>
          </p:cNvSpPr>
          <p:nvPr>
            <p:ph idx="1"/>
          </p:nvPr>
        </p:nvSpPr>
        <p:spPr/>
        <p:txBody>
          <a:bodyPr>
            <a:normAutofit/>
          </a:bodyPr>
          <a:lstStyle/>
          <a:p>
            <a:pPr marL="0" indent="0">
              <a:buNone/>
            </a:pPr>
            <a:r>
              <a:rPr lang="en-GB" sz="2400" dirty="0">
                <a:latin typeface="Georgia" panose="02040502050405020303" pitchFamily="18" charset="0"/>
              </a:rPr>
              <a:t>As just one different twist, let's use the normal distribution as reference. </a:t>
            </a:r>
          </a:p>
          <a:p>
            <a:pPr marL="0" indent="0">
              <a:buNone/>
            </a:pPr>
            <a:endParaRPr lang="en-GB" sz="2400" dirty="0">
              <a:latin typeface="Georgia" panose="02040502050405020303" pitchFamily="18" charset="0"/>
            </a:endParaRPr>
          </a:p>
          <a:p>
            <a:pPr marL="0" indent="0">
              <a:buNone/>
            </a:pPr>
            <a:r>
              <a:rPr lang="en-GB" sz="2400" dirty="0">
                <a:latin typeface="Georgia" panose="02040502050405020303" pitchFamily="18" charset="0"/>
              </a:rPr>
              <a:t>That doesn't imply an attitude that the data are, or should be, normally distributed, any more than the default quantile plot implies that the data are, or should be, uniformly distributed.</a:t>
            </a:r>
          </a:p>
          <a:p>
            <a:pPr marL="0" indent="0">
              <a:buNone/>
            </a:pPr>
            <a:endParaRPr lang="en-GB" sz="2400" dirty="0">
              <a:latin typeface="Georgia" panose="02040502050405020303" pitchFamily="18" charset="0"/>
            </a:endParaRPr>
          </a:p>
          <a:p>
            <a:pPr marL="0" indent="0">
              <a:buNone/>
            </a:pPr>
            <a:r>
              <a:rPr lang="en-GB" sz="2400" dirty="0">
                <a:latin typeface="Georgia" panose="02040502050405020303" pitchFamily="18" charset="0"/>
              </a:rPr>
              <a:t>In practice you may need two passes, or a small calculation on the side, to work out a good location for the box plots.</a:t>
            </a:r>
          </a:p>
          <a:p>
            <a:pPr marL="0" indent="0">
              <a:buNone/>
            </a:pPr>
            <a:endParaRPr lang="en-GB" sz="2400" dirty="0">
              <a:latin typeface="Georgia" panose="02040502050405020303" pitchFamily="18" charset="0"/>
            </a:endParaRPr>
          </a:p>
          <a:p>
            <a:pPr marL="0" indent="0">
              <a:buNone/>
            </a:pPr>
            <a:endParaRPr lang="en-GB" dirty="0"/>
          </a:p>
        </p:txBody>
      </p:sp>
      <p:sp>
        <p:nvSpPr>
          <p:cNvPr id="4" name="Slide Number Placeholder 3">
            <a:extLst>
              <a:ext uri="{FF2B5EF4-FFF2-40B4-BE49-F238E27FC236}">
                <a16:creationId xmlns:a16="http://schemas.microsoft.com/office/drawing/2014/main" id="{9C9CEE74-18EA-977B-B606-70A548411BDD}"/>
              </a:ext>
            </a:extLst>
          </p:cNvPr>
          <p:cNvSpPr>
            <a:spLocks noGrp="1"/>
          </p:cNvSpPr>
          <p:nvPr>
            <p:ph type="sldNum" sz="quarter" idx="12"/>
          </p:nvPr>
        </p:nvSpPr>
        <p:spPr/>
        <p:txBody>
          <a:bodyPr/>
          <a:lstStyle/>
          <a:p>
            <a:fld id="{F32283A5-02D5-4F1E-B3DC-75FBA3CCA1CD}" type="slidenum">
              <a:rPr lang="en-GB" smtClean="0"/>
              <a:t>36</a:t>
            </a:fld>
            <a:endParaRPr lang="en-GB"/>
          </a:p>
        </p:txBody>
      </p:sp>
    </p:spTree>
    <p:extLst>
      <p:ext uri="{BB962C8B-B14F-4D97-AF65-F5344CB8AC3E}">
        <p14:creationId xmlns:p14="http://schemas.microsoft.com/office/powerpoint/2010/main" val="30545533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863D0B2-FC90-C760-944E-631F45972421}"/>
              </a:ext>
            </a:extLst>
          </p:cNvPr>
          <p:cNvSpPr>
            <a:spLocks noGrp="1"/>
          </p:cNvSpPr>
          <p:nvPr>
            <p:ph type="sldNum" sz="quarter" idx="12"/>
          </p:nvPr>
        </p:nvSpPr>
        <p:spPr/>
        <p:txBody>
          <a:bodyPr/>
          <a:lstStyle/>
          <a:p>
            <a:fld id="{F32283A5-02D5-4F1E-B3DC-75FBA3CCA1CD}" type="slidenum">
              <a:rPr lang="en-GB" smtClean="0"/>
              <a:t>37</a:t>
            </a:fld>
            <a:endParaRPr lang="en-GB"/>
          </a:p>
        </p:txBody>
      </p:sp>
      <p:sp>
        <p:nvSpPr>
          <p:cNvPr id="6" name="TextBox 5">
            <a:extLst>
              <a:ext uri="{FF2B5EF4-FFF2-40B4-BE49-F238E27FC236}">
                <a16:creationId xmlns:a16="http://schemas.microsoft.com/office/drawing/2014/main" id="{391C58ED-560A-39AE-0858-2BEFC5E171CE}"/>
              </a:ext>
            </a:extLst>
          </p:cNvPr>
          <p:cNvSpPr txBox="1"/>
          <p:nvPr/>
        </p:nvSpPr>
        <p:spPr>
          <a:xfrm>
            <a:off x="1337187" y="1333399"/>
            <a:ext cx="7993626" cy="3139321"/>
          </a:xfrm>
          <a:prstGeom prst="rect">
            <a:avLst/>
          </a:prstGeom>
          <a:noFill/>
        </p:spPr>
        <p:txBody>
          <a:bodyPr wrap="square">
            <a:spAutoFit/>
          </a:bodyPr>
          <a:lstStyle/>
          <a:p>
            <a:pPr marL="0" indent="0">
              <a:buNone/>
            </a:pPr>
            <a:r>
              <a:rPr lang="en-GB" dirty="0">
                <a:latin typeface="Lucida Console" panose="020B0609040504020204" pitchFamily="49" charset="0"/>
              </a:rPr>
              <a:t>replace where = 2.7</a:t>
            </a:r>
          </a:p>
          <a:p>
            <a:pPr marL="0" indent="0">
              <a:buNone/>
            </a:pPr>
            <a:endParaRPr lang="en-GB" dirty="0">
              <a:latin typeface="Lucida Console" panose="020B0609040504020204" pitchFamily="49" charset="0"/>
            </a:endParaRPr>
          </a:p>
          <a:p>
            <a:pPr marL="0" indent="0">
              <a:buNone/>
            </a:pPr>
            <a:r>
              <a:rPr lang="en-GB" dirty="0" err="1">
                <a:latin typeface="Lucida Console" panose="020B0609040504020204" pitchFamily="49" charset="0"/>
              </a:rPr>
              <a:t>qplot</a:t>
            </a:r>
            <a:r>
              <a:rPr lang="en-GB" dirty="0">
                <a:latin typeface="Lucida Console" panose="020B0609040504020204" pitchFamily="49" charset="0"/>
              </a:rPr>
              <a:t> mpg, </a:t>
            </a:r>
            <a:r>
              <a:rPr lang="en-GB" dirty="0" err="1">
                <a:latin typeface="Lucida Console" panose="020B0609040504020204" pitchFamily="49" charset="0"/>
              </a:rPr>
              <a:t>ms</a:t>
            </a:r>
            <a:r>
              <a:rPr lang="en-GB" dirty="0">
                <a:latin typeface="Lucida Console" panose="020B0609040504020204" pitchFamily="49" charset="0"/>
              </a:rPr>
              <a:t>(O) by(foreign, note("") legend(off))</a:t>
            </a:r>
          </a:p>
          <a:p>
            <a:pPr marL="0" indent="0">
              <a:buNone/>
            </a:pPr>
            <a:r>
              <a:rPr lang="en-GB" dirty="0" err="1">
                <a:latin typeface="Lucida Console" panose="020B0609040504020204" pitchFamily="49" charset="0"/>
              </a:rPr>
              <a:t>xla</a:t>
            </a:r>
            <a:r>
              <a:rPr lang="en-GB" dirty="0">
                <a:latin typeface="Lucida Console" panose="020B0609040504020204" pitchFamily="49" charset="0"/>
              </a:rPr>
              <a:t>(-2/2) </a:t>
            </a:r>
            <a:r>
              <a:rPr lang="en-GB" dirty="0" err="1">
                <a:latin typeface="Lucida Console" panose="020B0609040504020204" pitchFamily="49" charset="0"/>
              </a:rPr>
              <a:t>xtitle</a:t>
            </a:r>
            <a:r>
              <a:rPr lang="en-GB" dirty="0">
                <a:latin typeface="Lucida Console" panose="020B0609040504020204" pitchFamily="49" charset="0"/>
              </a:rPr>
              <a:t>(Standard normal deviate)</a:t>
            </a:r>
          </a:p>
          <a:p>
            <a:pPr marL="0" indent="0">
              <a:buNone/>
            </a:pPr>
            <a:r>
              <a:rPr lang="en-GB" dirty="0" err="1">
                <a:latin typeface="Lucida Console" panose="020B0609040504020204" pitchFamily="49" charset="0"/>
              </a:rPr>
              <a:t>addplot</a:t>
            </a:r>
            <a:r>
              <a:rPr lang="en-GB" dirty="0">
                <a:latin typeface="Lucida Console" panose="020B0609040504020204" pitchFamily="49" charset="0"/>
              </a:rPr>
              <a:t>(scatter p50 where, </a:t>
            </a:r>
            <a:r>
              <a:rPr lang="en-GB" dirty="0" err="1">
                <a:latin typeface="Lucida Console" panose="020B0609040504020204" pitchFamily="49" charset="0"/>
              </a:rPr>
              <a:t>ms</a:t>
            </a:r>
            <a:r>
              <a:rPr lang="en-GB" dirty="0">
                <a:latin typeface="Lucida Console" panose="020B0609040504020204" pitchFamily="49" charset="0"/>
              </a:rPr>
              <a:t>(Dh) </a:t>
            </a:r>
            <a:r>
              <a:rPr lang="en-GB" dirty="0" err="1">
                <a:latin typeface="Lucida Console" panose="020B0609040504020204" pitchFamily="49" charset="0"/>
              </a:rPr>
              <a:t>msize</a:t>
            </a:r>
            <a:r>
              <a:rPr lang="en-GB" dirty="0">
                <a:latin typeface="Lucida Console" panose="020B0609040504020204" pitchFamily="49" charset="0"/>
              </a:rPr>
              <a:t>(</a:t>
            </a:r>
            <a:r>
              <a:rPr lang="en-GB" dirty="0" err="1">
                <a:latin typeface="Lucida Console" panose="020B0609040504020204" pitchFamily="49" charset="0"/>
              </a:rPr>
              <a:t>medlarge</a:t>
            </a:r>
            <a:r>
              <a:rPr lang="en-GB" dirty="0">
                <a:latin typeface="Lucida Console" panose="020B0609040504020204" pitchFamily="49" charset="0"/>
              </a:rPr>
              <a:t>) </a:t>
            </a:r>
            <a:r>
              <a:rPr lang="en-GB" dirty="0" err="1">
                <a:latin typeface="Lucida Console" panose="020B0609040504020204" pitchFamily="49" charset="0"/>
              </a:rPr>
              <a:t>pstyle</a:t>
            </a:r>
            <a:r>
              <a:rPr lang="en-GB" dirty="0">
                <a:latin typeface="Lucida Console" panose="020B0609040504020204" pitchFamily="49" charset="0"/>
              </a:rPr>
              <a:t>(p2)</a:t>
            </a:r>
          </a:p>
          <a:p>
            <a:pPr marL="0" indent="0">
              <a:buNone/>
            </a:pPr>
            <a:r>
              <a:rPr lang="en-GB" dirty="0">
                <a:latin typeface="Lucida Console" panose="020B0609040504020204" pitchFamily="49" charset="0"/>
              </a:rPr>
              <a:t>|| </a:t>
            </a:r>
            <a:r>
              <a:rPr lang="en-GB" dirty="0" err="1">
                <a:latin typeface="Lucida Console" panose="020B0609040504020204" pitchFamily="49" charset="0"/>
              </a:rPr>
              <a:t>rbar</a:t>
            </a:r>
            <a:r>
              <a:rPr lang="en-GB" dirty="0">
                <a:latin typeface="Lucida Console" panose="020B0609040504020204" pitchFamily="49" charset="0"/>
              </a:rPr>
              <a:t> p75 p25 where, </a:t>
            </a:r>
            <a:r>
              <a:rPr lang="en-GB" dirty="0" err="1">
                <a:latin typeface="Lucida Console" panose="020B0609040504020204" pitchFamily="49" charset="0"/>
              </a:rPr>
              <a:t>fcolor</a:t>
            </a:r>
            <a:r>
              <a:rPr lang="en-GB" dirty="0">
                <a:latin typeface="Lucida Console" panose="020B0609040504020204" pitchFamily="49" charset="0"/>
              </a:rPr>
              <a:t>(none) </a:t>
            </a:r>
            <a:r>
              <a:rPr lang="en-GB" dirty="0" err="1">
                <a:latin typeface="Lucida Console" panose="020B0609040504020204" pitchFamily="49" charset="0"/>
              </a:rPr>
              <a:t>barw</a:t>
            </a:r>
            <a:r>
              <a:rPr lang="en-GB" dirty="0">
                <a:latin typeface="Lucida Console" panose="020B0609040504020204" pitchFamily="49" charset="0"/>
              </a:rPr>
              <a:t>(0.44) </a:t>
            </a:r>
            <a:r>
              <a:rPr lang="en-GB" dirty="0" err="1">
                <a:latin typeface="Lucida Console" panose="020B0609040504020204" pitchFamily="49" charset="0"/>
              </a:rPr>
              <a:t>pstyle</a:t>
            </a:r>
            <a:r>
              <a:rPr lang="en-GB" dirty="0">
                <a:latin typeface="Lucida Console" panose="020B0609040504020204" pitchFamily="49" charset="0"/>
              </a:rPr>
              <a:t>(p2)</a:t>
            </a:r>
          </a:p>
          <a:p>
            <a:pPr marL="0" indent="0">
              <a:buNone/>
            </a:pPr>
            <a:r>
              <a:rPr lang="en-GB" dirty="0">
                <a:latin typeface="Lucida Console" panose="020B0609040504020204" pitchFamily="49" charset="0"/>
              </a:rPr>
              <a:t>|| </a:t>
            </a:r>
            <a:r>
              <a:rPr lang="en-GB" dirty="0" err="1">
                <a:latin typeface="Lucida Console" panose="020B0609040504020204" pitchFamily="49" charset="0"/>
              </a:rPr>
              <a:t>rspike</a:t>
            </a:r>
            <a:r>
              <a:rPr lang="en-GB" dirty="0">
                <a:latin typeface="Lucida Console" panose="020B0609040504020204" pitchFamily="49" charset="0"/>
              </a:rPr>
              <a:t> p25 min where, </a:t>
            </a:r>
            <a:r>
              <a:rPr lang="en-GB" dirty="0" err="1">
                <a:latin typeface="Lucida Console" panose="020B0609040504020204" pitchFamily="49" charset="0"/>
              </a:rPr>
              <a:t>pstyle</a:t>
            </a:r>
            <a:r>
              <a:rPr lang="en-GB" dirty="0">
                <a:latin typeface="Lucida Console" panose="020B0609040504020204" pitchFamily="49" charset="0"/>
              </a:rPr>
              <a:t>(p2)</a:t>
            </a:r>
          </a:p>
          <a:p>
            <a:pPr marL="0" indent="0">
              <a:buNone/>
            </a:pPr>
            <a:r>
              <a:rPr lang="en-GB" dirty="0">
                <a:latin typeface="Lucida Console" panose="020B0609040504020204" pitchFamily="49" charset="0"/>
              </a:rPr>
              <a:t>|| </a:t>
            </a:r>
            <a:r>
              <a:rPr lang="en-GB" dirty="0" err="1">
                <a:latin typeface="Lucida Console" panose="020B0609040504020204" pitchFamily="49" charset="0"/>
              </a:rPr>
              <a:t>rspike</a:t>
            </a:r>
            <a:r>
              <a:rPr lang="en-GB" dirty="0">
                <a:latin typeface="Lucida Console" panose="020B0609040504020204" pitchFamily="49" charset="0"/>
              </a:rPr>
              <a:t> p75 max where, </a:t>
            </a:r>
            <a:r>
              <a:rPr lang="en-GB" dirty="0" err="1">
                <a:latin typeface="Lucida Console" panose="020B0609040504020204" pitchFamily="49" charset="0"/>
              </a:rPr>
              <a:t>pstyle</a:t>
            </a:r>
            <a:r>
              <a:rPr lang="en-GB" dirty="0">
                <a:latin typeface="Lucida Console" panose="020B0609040504020204" pitchFamily="49" charset="0"/>
              </a:rPr>
              <a:t>(p2)) </a:t>
            </a:r>
            <a:r>
              <a:rPr lang="en-GB" dirty="0" err="1">
                <a:latin typeface="Lucida Console" panose="020B0609040504020204" pitchFamily="49" charset="0"/>
              </a:rPr>
              <a:t>trscale</a:t>
            </a:r>
            <a:r>
              <a:rPr lang="en-GB" dirty="0">
                <a:latin typeface="Lucida Console" panose="020B0609040504020204" pitchFamily="49" charset="0"/>
              </a:rPr>
              <a:t>(</a:t>
            </a:r>
            <a:r>
              <a:rPr lang="en-GB" dirty="0" err="1">
                <a:latin typeface="Lucida Console" panose="020B0609040504020204" pitchFamily="49" charset="0"/>
              </a:rPr>
              <a:t>invnormal</a:t>
            </a:r>
            <a:r>
              <a:rPr lang="en-GB" dirty="0">
                <a:latin typeface="Lucida Console" panose="020B0609040504020204" pitchFamily="49" charset="0"/>
              </a:rPr>
              <a:t>(@))</a:t>
            </a:r>
          </a:p>
        </p:txBody>
      </p:sp>
    </p:spTree>
    <p:extLst>
      <p:ext uri="{BB962C8B-B14F-4D97-AF65-F5344CB8AC3E}">
        <p14:creationId xmlns:p14="http://schemas.microsoft.com/office/powerpoint/2010/main" val="16983732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1CAA23F-9ADF-5E24-188F-056CE8AAB9F1}"/>
              </a:ext>
            </a:extLst>
          </p:cNvPr>
          <p:cNvSpPr>
            <a:spLocks noGrp="1"/>
          </p:cNvSpPr>
          <p:nvPr>
            <p:ph type="sldNum" sz="quarter" idx="12"/>
          </p:nvPr>
        </p:nvSpPr>
        <p:spPr/>
        <p:txBody>
          <a:bodyPr/>
          <a:lstStyle/>
          <a:p>
            <a:fld id="{F32283A5-02D5-4F1E-B3DC-75FBA3CCA1CD}" type="slidenum">
              <a:rPr lang="en-GB" smtClean="0"/>
              <a:t>38</a:t>
            </a:fld>
            <a:endParaRPr lang="en-GB"/>
          </a:p>
        </p:txBody>
      </p:sp>
      <p:pic>
        <p:nvPicPr>
          <p:cNvPr id="4" name="Picture 3">
            <a:extLst>
              <a:ext uri="{FF2B5EF4-FFF2-40B4-BE49-F238E27FC236}">
                <a16:creationId xmlns:a16="http://schemas.microsoft.com/office/drawing/2014/main" id="{B409DABC-2689-3CEA-9850-3F2CB65C5255}"/>
              </a:ext>
            </a:extLst>
          </p:cNvPr>
          <p:cNvPicPr>
            <a:picLocks noChangeAspect="1"/>
          </p:cNvPicPr>
          <p:nvPr/>
        </p:nvPicPr>
        <p:blipFill>
          <a:blip r:embed="rId2"/>
          <a:stretch>
            <a:fillRect/>
          </a:stretch>
        </p:blipFill>
        <p:spPr>
          <a:xfrm>
            <a:off x="1297533" y="398207"/>
            <a:ext cx="9596933" cy="5760720"/>
          </a:xfrm>
          <a:prstGeom prst="rect">
            <a:avLst/>
          </a:prstGeom>
        </p:spPr>
      </p:pic>
    </p:spTree>
    <p:extLst>
      <p:ext uri="{BB962C8B-B14F-4D97-AF65-F5344CB8AC3E}">
        <p14:creationId xmlns:p14="http://schemas.microsoft.com/office/powerpoint/2010/main" val="15551961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3B9D897-6746-EBD3-ECB8-5CE2F78D9F59}"/>
              </a:ext>
            </a:extLst>
          </p:cNvPr>
          <p:cNvSpPr>
            <a:spLocks noGrp="1"/>
          </p:cNvSpPr>
          <p:nvPr>
            <p:ph type="title"/>
          </p:nvPr>
        </p:nvSpPr>
        <p:spPr/>
        <p:txBody>
          <a:bodyPr>
            <a:normAutofit/>
          </a:bodyPr>
          <a:lstStyle/>
          <a:p>
            <a:r>
              <a:rPr lang="en-GB" sz="3600" dirty="0">
                <a:latin typeface="Georgia" panose="02040502050405020303" pitchFamily="18" charset="0"/>
              </a:rPr>
              <a:t>Back to </a:t>
            </a:r>
            <a:r>
              <a:rPr lang="en-GB" sz="3600" dirty="0" err="1">
                <a:latin typeface="Georgia" panose="02040502050405020303" pitchFamily="18" charset="0"/>
              </a:rPr>
              <a:t>Parzen</a:t>
            </a:r>
            <a:endParaRPr lang="en-GB" sz="3600" dirty="0">
              <a:latin typeface="Georgia" panose="02040502050405020303" pitchFamily="18" charset="0"/>
            </a:endParaRPr>
          </a:p>
        </p:txBody>
      </p:sp>
      <p:sp>
        <p:nvSpPr>
          <p:cNvPr id="4" name="Content Placeholder 3">
            <a:extLst>
              <a:ext uri="{FF2B5EF4-FFF2-40B4-BE49-F238E27FC236}">
                <a16:creationId xmlns:a16="http://schemas.microsoft.com/office/drawing/2014/main" id="{59FF5960-FE9C-9C86-ED3B-E32C0A497E3E}"/>
              </a:ext>
            </a:extLst>
          </p:cNvPr>
          <p:cNvSpPr>
            <a:spLocks noGrp="1"/>
          </p:cNvSpPr>
          <p:nvPr>
            <p:ph idx="1"/>
          </p:nvPr>
        </p:nvSpPr>
        <p:spPr/>
        <p:txBody>
          <a:bodyPr/>
          <a:lstStyle/>
          <a:p>
            <a:pPr marL="0" indent="0">
              <a:buNone/>
            </a:pPr>
            <a:r>
              <a:rPr lang="en-GB" sz="2400" dirty="0" err="1">
                <a:latin typeface="Georgia" panose="02040502050405020303" pitchFamily="18" charset="0"/>
              </a:rPr>
              <a:t>Parzen’s</a:t>
            </a:r>
            <a:r>
              <a:rPr lang="en-GB" sz="2400" dirty="0">
                <a:latin typeface="Georgia" panose="02040502050405020303" pitchFamily="18" charset="0"/>
              </a:rPr>
              <a:t> original suggestion was to </a:t>
            </a:r>
            <a:r>
              <a:rPr lang="en-GB" sz="2400" b="1" i="1" dirty="0">
                <a:latin typeface="Georgia" panose="02040502050405020303" pitchFamily="18" charset="0"/>
              </a:rPr>
              <a:t>superimpose</a:t>
            </a:r>
            <a:r>
              <a:rPr lang="en-GB" sz="2400" dirty="0">
                <a:latin typeface="Georgia" panose="02040502050405020303" pitchFamily="18" charset="0"/>
              </a:rPr>
              <a:t> box plot and quantile plot. </a:t>
            </a:r>
          </a:p>
          <a:p>
            <a:pPr marL="0" indent="0">
              <a:buNone/>
            </a:pPr>
            <a:r>
              <a:rPr lang="en-GB" sz="2400" dirty="0">
                <a:latin typeface="Georgia" panose="02040502050405020303" pitchFamily="18" charset="0"/>
              </a:rPr>
              <a:t>Just as median and quartiles can be marks on the variable axis, so also 0.25, 0.5 and 0.75 can be marks on the probability axis. </a:t>
            </a:r>
          </a:p>
          <a:p>
            <a:pPr marL="0" indent="0">
              <a:buNone/>
            </a:pPr>
            <a:r>
              <a:rPr lang="en-GB" sz="2400" dirty="0">
                <a:latin typeface="Georgia" panose="02040502050405020303" pitchFamily="18" charset="0"/>
              </a:rPr>
              <a:t>That is of pedagogic interest, underlining that half the data points lie outside each box, just as half lie inside it.  </a:t>
            </a:r>
          </a:p>
          <a:p>
            <a:pPr marL="0" indent="0">
              <a:buNone/>
            </a:pPr>
            <a:r>
              <a:rPr lang="en-GB" sz="2400" dirty="0">
                <a:latin typeface="Georgia" panose="02040502050405020303" pitchFamily="18" charset="0"/>
              </a:rPr>
              <a:t>The half outside is often more interesting and important, scientifically and practically, than the half inside, but many box plots show that outside half with very little detail. </a:t>
            </a:r>
          </a:p>
          <a:p>
            <a:pPr marL="0" indent="0">
              <a:buNone/>
            </a:pPr>
            <a:endParaRPr lang="en-GB" dirty="0"/>
          </a:p>
        </p:txBody>
      </p:sp>
      <p:sp>
        <p:nvSpPr>
          <p:cNvPr id="2" name="Slide Number Placeholder 1">
            <a:extLst>
              <a:ext uri="{FF2B5EF4-FFF2-40B4-BE49-F238E27FC236}">
                <a16:creationId xmlns:a16="http://schemas.microsoft.com/office/drawing/2014/main" id="{782CDAAA-CC34-F6FB-FB67-065597C1FEB8}"/>
              </a:ext>
            </a:extLst>
          </p:cNvPr>
          <p:cNvSpPr>
            <a:spLocks noGrp="1"/>
          </p:cNvSpPr>
          <p:nvPr>
            <p:ph type="sldNum" sz="quarter" idx="12"/>
          </p:nvPr>
        </p:nvSpPr>
        <p:spPr/>
        <p:txBody>
          <a:bodyPr/>
          <a:lstStyle/>
          <a:p>
            <a:fld id="{F32283A5-02D5-4F1E-B3DC-75FBA3CCA1CD}" type="slidenum">
              <a:rPr lang="en-GB" smtClean="0"/>
              <a:t>39</a:t>
            </a:fld>
            <a:endParaRPr lang="en-GB"/>
          </a:p>
        </p:txBody>
      </p:sp>
    </p:spTree>
    <p:extLst>
      <p:ext uri="{BB962C8B-B14F-4D97-AF65-F5344CB8AC3E}">
        <p14:creationId xmlns:p14="http://schemas.microsoft.com/office/powerpoint/2010/main" val="6159799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9FB7E-C421-13D4-E69B-40EB1FE3068D}"/>
              </a:ext>
            </a:extLst>
          </p:cNvPr>
          <p:cNvSpPr>
            <a:spLocks noGrp="1"/>
          </p:cNvSpPr>
          <p:nvPr>
            <p:ph type="title"/>
          </p:nvPr>
        </p:nvSpPr>
        <p:spPr>
          <a:xfrm>
            <a:off x="838200" y="500062"/>
            <a:ext cx="11181522" cy="1325563"/>
          </a:xfrm>
        </p:spPr>
        <p:txBody>
          <a:bodyPr>
            <a:normAutofit/>
          </a:bodyPr>
          <a:lstStyle/>
          <a:p>
            <a:r>
              <a:rPr lang="en-GB" sz="3600" dirty="0">
                <a:latin typeface="Georgia" panose="02040502050405020303" pitchFamily="18" charset="0"/>
              </a:rPr>
              <a:t>Out of coding practice arises strategy</a:t>
            </a:r>
          </a:p>
        </p:txBody>
      </p:sp>
      <p:sp>
        <p:nvSpPr>
          <p:cNvPr id="3" name="Content Placeholder 2">
            <a:extLst>
              <a:ext uri="{FF2B5EF4-FFF2-40B4-BE49-F238E27FC236}">
                <a16:creationId xmlns:a16="http://schemas.microsoft.com/office/drawing/2014/main" id="{41160936-B185-00C9-65A3-3E52C44D30E7}"/>
              </a:ext>
            </a:extLst>
          </p:cNvPr>
          <p:cNvSpPr>
            <a:spLocks noGrp="1"/>
          </p:cNvSpPr>
          <p:nvPr>
            <p:ph idx="1"/>
          </p:nvPr>
        </p:nvSpPr>
        <p:spPr/>
        <p:txBody>
          <a:bodyPr>
            <a:normAutofit/>
          </a:bodyPr>
          <a:lstStyle/>
          <a:p>
            <a:pPr marL="0" indent="0">
              <a:buNone/>
            </a:pPr>
            <a:r>
              <a:rPr lang="en-GB" sz="2400" dirty="0">
                <a:latin typeface="Georgia" panose="02040502050405020303" pitchFamily="18" charset="0"/>
              </a:rPr>
              <a:t>Examples of their use will be coupled with ruminations on the                   trade-offs in command design, for programmers and users alike, and                              between versatility and simplicity. </a:t>
            </a:r>
          </a:p>
          <a:p>
            <a:pPr marL="0" indent="0">
              <a:buNone/>
            </a:pPr>
            <a:r>
              <a:rPr lang="en-GB" sz="2400" dirty="0">
                <a:latin typeface="Georgia" panose="02040502050405020303" pitchFamily="18" charset="0"/>
              </a:rPr>
              <a:t>As in the rest of life, sometimes programmers need to step back                    before they can move forward in a better direction.</a:t>
            </a:r>
          </a:p>
        </p:txBody>
      </p:sp>
      <p:sp>
        <p:nvSpPr>
          <p:cNvPr id="4" name="Slide Number Placeholder 3">
            <a:extLst>
              <a:ext uri="{FF2B5EF4-FFF2-40B4-BE49-F238E27FC236}">
                <a16:creationId xmlns:a16="http://schemas.microsoft.com/office/drawing/2014/main" id="{858F404E-D369-A28A-1AE1-72B891A897C1}"/>
              </a:ext>
            </a:extLst>
          </p:cNvPr>
          <p:cNvSpPr>
            <a:spLocks noGrp="1"/>
          </p:cNvSpPr>
          <p:nvPr>
            <p:ph type="sldNum" sz="quarter" idx="12"/>
          </p:nvPr>
        </p:nvSpPr>
        <p:spPr/>
        <p:txBody>
          <a:bodyPr/>
          <a:lstStyle/>
          <a:p>
            <a:fld id="{F32283A5-02D5-4F1E-B3DC-75FBA3CCA1CD}" type="slidenum">
              <a:rPr lang="en-GB" smtClean="0"/>
              <a:t>4</a:t>
            </a:fld>
            <a:endParaRPr lang="en-GB"/>
          </a:p>
        </p:txBody>
      </p:sp>
    </p:spTree>
    <p:extLst>
      <p:ext uri="{BB962C8B-B14F-4D97-AF65-F5344CB8AC3E}">
        <p14:creationId xmlns:p14="http://schemas.microsoft.com/office/powerpoint/2010/main" val="28034598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98FD6E7-368F-393A-6BC4-D59DAEEDE83F}"/>
              </a:ext>
            </a:extLst>
          </p:cNvPr>
          <p:cNvSpPr>
            <a:spLocks noGrp="1"/>
          </p:cNvSpPr>
          <p:nvPr>
            <p:ph type="sldNum" sz="quarter" idx="12"/>
          </p:nvPr>
        </p:nvSpPr>
        <p:spPr/>
        <p:txBody>
          <a:bodyPr/>
          <a:lstStyle/>
          <a:p>
            <a:fld id="{F32283A5-02D5-4F1E-B3DC-75FBA3CCA1CD}" type="slidenum">
              <a:rPr lang="en-GB" smtClean="0"/>
              <a:t>40</a:t>
            </a:fld>
            <a:endParaRPr lang="en-GB"/>
          </a:p>
        </p:txBody>
      </p:sp>
      <p:sp>
        <p:nvSpPr>
          <p:cNvPr id="6" name="TextBox 5">
            <a:extLst>
              <a:ext uri="{FF2B5EF4-FFF2-40B4-BE49-F238E27FC236}">
                <a16:creationId xmlns:a16="http://schemas.microsoft.com/office/drawing/2014/main" id="{61015F3E-5C1F-E310-2BC0-535147F1F31A}"/>
              </a:ext>
            </a:extLst>
          </p:cNvPr>
          <p:cNvSpPr txBox="1"/>
          <p:nvPr/>
        </p:nvSpPr>
        <p:spPr>
          <a:xfrm>
            <a:off x="2851355" y="722104"/>
            <a:ext cx="6096000" cy="3416320"/>
          </a:xfrm>
          <a:prstGeom prst="rect">
            <a:avLst/>
          </a:prstGeom>
          <a:noFill/>
        </p:spPr>
        <p:txBody>
          <a:bodyPr wrap="square">
            <a:spAutoFit/>
          </a:bodyPr>
          <a:lstStyle/>
          <a:p>
            <a:r>
              <a:rPr lang="en-GB" dirty="0">
                <a:latin typeface="Lucida Console" panose="020B0609040504020204" pitchFamily="49" charset="0"/>
              </a:rPr>
              <a:t>replace where = 0.5</a:t>
            </a:r>
          </a:p>
          <a:p>
            <a:endParaRPr lang="en-GB" dirty="0">
              <a:latin typeface="Lucida Console" panose="020B0609040504020204" pitchFamily="49" charset="0"/>
            </a:endParaRPr>
          </a:p>
          <a:p>
            <a:r>
              <a:rPr lang="en-GB" dirty="0" err="1">
                <a:latin typeface="Lucida Console" panose="020B0609040504020204" pitchFamily="49" charset="0"/>
              </a:rPr>
              <a:t>qplot</a:t>
            </a:r>
            <a:r>
              <a:rPr lang="en-GB" dirty="0">
                <a:latin typeface="Lucida Console" panose="020B0609040504020204" pitchFamily="49" charset="0"/>
              </a:rPr>
              <a:t> mpg, </a:t>
            </a:r>
            <a:r>
              <a:rPr lang="en-GB" dirty="0" err="1">
                <a:latin typeface="Lucida Console" panose="020B0609040504020204" pitchFamily="49" charset="0"/>
              </a:rPr>
              <a:t>ms</a:t>
            </a:r>
            <a:r>
              <a:rPr lang="en-GB" dirty="0">
                <a:latin typeface="Lucida Console" panose="020B0609040504020204" pitchFamily="49" charset="0"/>
              </a:rPr>
              <a:t>(O) by(foreign, note("") legend(off)) </a:t>
            </a:r>
          </a:p>
          <a:p>
            <a:r>
              <a:rPr lang="en-GB" dirty="0" err="1">
                <a:latin typeface="Lucida Console" panose="020B0609040504020204" pitchFamily="49" charset="0"/>
              </a:rPr>
              <a:t>xla</a:t>
            </a:r>
            <a:r>
              <a:rPr lang="en-GB" dirty="0">
                <a:latin typeface="Lucida Console" panose="020B0609040504020204" pitchFamily="49" charset="0"/>
              </a:rPr>
              <a:t>(0 1 0.25 "0.25" 0.5 "0.5" 0.75 "0.75") </a:t>
            </a:r>
            <a:r>
              <a:rPr lang="en-GB" dirty="0" err="1">
                <a:latin typeface="Lucida Console" panose="020B0609040504020204" pitchFamily="49" charset="0"/>
              </a:rPr>
              <a:t>xtitle</a:t>
            </a:r>
            <a:r>
              <a:rPr lang="en-GB" dirty="0">
                <a:latin typeface="Lucida Console" panose="020B0609040504020204" pitchFamily="49" charset="0"/>
              </a:rPr>
              <a:t>(Fraction of data) </a:t>
            </a:r>
          </a:p>
          <a:p>
            <a:r>
              <a:rPr lang="en-GB" dirty="0" err="1">
                <a:latin typeface="Lucida Console" panose="020B0609040504020204" pitchFamily="49" charset="0"/>
              </a:rPr>
              <a:t>addplot</a:t>
            </a:r>
            <a:r>
              <a:rPr lang="en-GB" dirty="0">
                <a:latin typeface="Lucida Console" panose="020B0609040504020204" pitchFamily="49" charset="0"/>
              </a:rPr>
              <a:t>(</a:t>
            </a:r>
            <a:r>
              <a:rPr lang="en-GB" dirty="0" err="1">
                <a:latin typeface="Lucida Console" panose="020B0609040504020204" pitchFamily="49" charset="0"/>
              </a:rPr>
              <a:t>rbar</a:t>
            </a:r>
            <a:r>
              <a:rPr lang="en-GB" dirty="0">
                <a:latin typeface="Lucida Console" panose="020B0609040504020204" pitchFamily="49" charset="0"/>
              </a:rPr>
              <a:t> p25 p50 where, </a:t>
            </a:r>
            <a:r>
              <a:rPr lang="en-GB" dirty="0" err="1">
                <a:latin typeface="Lucida Console" panose="020B0609040504020204" pitchFamily="49" charset="0"/>
              </a:rPr>
              <a:t>barw</a:t>
            </a:r>
            <a:r>
              <a:rPr lang="en-GB" dirty="0">
                <a:latin typeface="Lucida Console" panose="020B0609040504020204" pitchFamily="49" charset="0"/>
              </a:rPr>
              <a:t>(0.5) </a:t>
            </a:r>
            <a:r>
              <a:rPr lang="en-GB" dirty="0" err="1">
                <a:latin typeface="Lucida Console" panose="020B0609040504020204" pitchFamily="49" charset="0"/>
              </a:rPr>
              <a:t>fcolor</a:t>
            </a:r>
            <a:r>
              <a:rPr lang="en-GB" dirty="0">
                <a:latin typeface="Lucida Console" panose="020B0609040504020204" pitchFamily="49" charset="0"/>
              </a:rPr>
              <a:t>(none) </a:t>
            </a:r>
            <a:r>
              <a:rPr lang="en-GB" dirty="0" err="1">
                <a:latin typeface="Lucida Console" panose="020B0609040504020204" pitchFamily="49" charset="0"/>
              </a:rPr>
              <a:t>pstyle</a:t>
            </a:r>
            <a:r>
              <a:rPr lang="en-GB" dirty="0">
                <a:latin typeface="Lucida Console" panose="020B0609040504020204" pitchFamily="49" charset="0"/>
              </a:rPr>
              <a:t>(p2) </a:t>
            </a:r>
          </a:p>
          <a:p>
            <a:r>
              <a:rPr lang="en-GB" dirty="0">
                <a:latin typeface="Lucida Console" panose="020B0609040504020204" pitchFamily="49" charset="0"/>
              </a:rPr>
              <a:t>|| </a:t>
            </a:r>
            <a:r>
              <a:rPr lang="en-GB" dirty="0" err="1">
                <a:latin typeface="Lucida Console" panose="020B0609040504020204" pitchFamily="49" charset="0"/>
              </a:rPr>
              <a:t>rbar</a:t>
            </a:r>
            <a:r>
              <a:rPr lang="en-GB" dirty="0">
                <a:latin typeface="Lucida Console" panose="020B0609040504020204" pitchFamily="49" charset="0"/>
              </a:rPr>
              <a:t> p75 p50 where, </a:t>
            </a:r>
            <a:r>
              <a:rPr lang="en-GB" dirty="0" err="1">
                <a:latin typeface="Lucida Console" panose="020B0609040504020204" pitchFamily="49" charset="0"/>
              </a:rPr>
              <a:t>fcolor</a:t>
            </a:r>
            <a:r>
              <a:rPr lang="en-GB" dirty="0">
                <a:latin typeface="Lucida Console" panose="020B0609040504020204" pitchFamily="49" charset="0"/>
              </a:rPr>
              <a:t>(none) </a:t>
            </a:r>
            <a:r>
              <a:rPr lang="en-GB" dirty="0" err="1">
                <a:latin typeface="Lucida Console" panose="020B0609040504020204" pitchFamily="49" charset="0"/>
              </a:rPr>
              <a:t>barw</a:t>
            </a:r>
            <a:r>
              <a:rPr lang="en-GB" dirty="0">
                <a:latin typeface="Lucida Console" panose="020B0609040504020204" pitchFamily="49" charset="0"/>
              </a:rPr>
              <a:t>(0.5) </a:t>
            </a:r>
            <a:r>
              <a:rPr lang="en-GB" dirty="0" err="1">
                <a:latin typeface="Lucida Console" panose="020B0609040504020204" pitchFamily="49" charset="0"/>
              </a:rPr>
              <a:t>pstyle</a:t>
            </a:r>
            <a:r>
              <a:rPr lang="en-GB" dirty="0">
                <a:latin typeface="Lucida Console" panose="020B0609040504020204" pitchFamily="49" charset="0"/>
              </a:rPr>
              <a:t>(p2) </a:t>
            </a:r>
          </a:p>
          <a:p>
            <a:r>
              <a:rPr lang="en-GB" dirty="0">
                <a:latin typeface="Lucida Console" panose="020B0609040504020204" pitchFamily="49" charset="0"/>
              </a:rPr>
              <a:t>|| </a:t>
            </a:r>
            <a:r>
              <a:rPr lang="en-GB" dirty="0" err="1">
                <a:latin typeface="Lucida Console" panose="020B0609040504020204" pitchFamily="49" charset="0"/>
              </a:rPr>
              <a:t>rspike</a:t>
            </a:r>
            <a:r>
              <a:rPr lang="en-GB" dirty="0">
                <a:latin typeface="Lucida Console" panose="020B0609040504020204" pitchFamily="49" charset="0"/>
              </a:rPr>
              <a:t> p25 min where, </a:t>
            </a:r>
            <a:r>
              <a:rPr lang="en-GB" dirty="0" err="1">
                <a:latin typeface="Lucida Console" panose="020B0609040504020204" pitchFamily="49" charset="0"/>
              </a:rPr>
              <a:t>pstyle</a:t>
            </a:r>
            <a:r>
              <a:rPr lang="en-GB" dirty="0">
                <a:latin typeface="Lucida Console" panose="020B0609040504020204" pitchFamily="49" charset="0"/>
              </a:rPr>
              <a:t>(p2) </a:t>
            </a:r>
          </a:p>
          <a:p>
            <a:r>
              <a:rPr lang="en-GB" dirty="0">
                <a:latin typeface="Lucida Console" panose="020B0609040504020204" pitchFamily="49" charset="0"/>
              </a:rPr>
              <a:t>|| </a:t>
            </a:r>
            <a:r>
              <a:rPr lang="en-GB" dirty="0" err="1">
                <a:latin typeface="Lucida Console" panose="020B0609040504020204" pitchFamily="49" charset="0"/>
              </a:rPr>
              <a:t>rspike</a:t>
            </a:r>
            <a:r>
              <a:rPr lang="en-GB" dirty="0">
                <a:latin typeface="Lucida Console" panose="020B0609040504020204" pitchFamily="49" charset="0"/>
              </a:rPr>
              <a:t> p75 max where, </a:t>
            </a:r>
            <a:r>
              <a:rPr lang="en-GB" dirty="0" err="1">
                <a:latin typeface="Lucida Console" panose="020B0609040504020204" pitchFamily="49" charset="0"/>
              </a:rPr>
              <a:t>pstyle</a:t>
            </a:r>
            <a:r>
              <a:rPr lang="en-GB" dirty="0">
                <a:latin typeface="Lucida Console" panose="020B0609040504020204" pitchFamily="49" charset="0"/>
              </a:rPr>
              <a:t>(p2) below)</a:t>
            </a:r>
          </a:p>
        </p:txBody>
      </p:sp>
    </p:spTree>
    <p:extLst>
      <p:ext uri="{BB962C8B-B14F-4D97-AF65-F5344CB8AC3E}">
        <p14:creationId xmlns:p14="http://schemas.microsoft.com/office/powerpoint/2010/main" val="10265984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B9857B0-83C2-4D96-9DFC-996E4D77EEB5}"/>
              </a:ext>
            </a:extLst>
          </p:cNvPr>
          <p:cNvSpPr>
            <a:spLocks noGrp="1"/>
          </p:cNvSpPr>
          <p:nvPr>
            <p:ph type="sldNum" sz="quarter" idx="12"/>
          </p:nvPr>
        </p:nvSpPr>
        <p:spPr/>
        <p:txBody>
          <a:bodyPr/>
          <a:lstStyle/>
          <a:p>
            <a:fld id="{F32283A5-02D5-4F1E-B3DC-75FBA3CCA1CD}" type="slidenum">
              <a:rPr lang="en-GB" smtClean="0"/>
              <a:t>41</a:t>
            </a:fld>
            <a:endParaRPr lang="en-GB"/>
          </a:p>
        </p:txBody>
      </p:sp>
      <p:pic>
        <p:nvPicPr>
          <p:cNvPr id="6" name="Picture 5">
            <a:extLst>
              <a:ext uri="{FF2B5EF4-FFF2-40B4-BE49-F238E27FC236}">
                <a16:creationId xmlns:a16="http://schemas.microsoft.com/office/drawing/2014/main" id="{3AF1A362-E9D0-54C8-2B2A-5DF44CD14498}"/>
              </a:ext>
            </a:extLst>
          </p:cNvPr>
          <p:cNvPicPr>
            <a:picLocks noChangeAspect="1"/>
          </p:cNvPicPr>
          <p:nvPr/>
        </p:nvPicPr>
        <p:blipFill>
          <a:blip r:embed="rId2"/>
          <a:stretch>
            <a:fillRect/>
          </a:stretch>
        </p:blipFill>
        <p:spPr>
          <a:xfrm>
            <a:off x="918382" y="368709"/>
            <a:ext cx="9596933" cy="5760720"/>
          </a:xfrm>
          <a:prstGeom prst="rect">
            <a:avLst/>
          </a:prstGeom>
        </p:spPr>
      </p:pic>
    </p:spTree>
    <p:extLst>
      <p:ext uri="{BB962C8B-B14F-4D97-AF65-F5344CB8AC3E}">
        <p14:creationId xmlns:p14="http://schemas.microsoft.com/office/powerpoint/2010/main" val="18690377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FED599-B361-4EA7-57C8-54B14104814A}"/>
              </a:ext>
            </a:extLst>
          </p:cNvPr>
          <p:cNvSpPr>
            <a:spLocks noGrp="1"/>
          </p:cNvSpPr>
          <p:nvPr>
            <p:ph type="title"/>
          </p:nvPr>
        </p:nvSpPr>
        <p:spPr/>
        <p:txBody>
          <a:bodyPr>
            <a:normAutofit/>
          </a:bodyPr>
          <a:lstStyle/>
          <a:p>
            <a:r>
              <a:rPr lang="en-GB" sz="4800" dirty="0" err="1">
                <a:latin typeface="Lucida Console" panose="020B0609040504020204" pitchFamily="49" charset="0"/>
              </a:rPr>
              <a:t>momentsets</a:t>
            </a:r>
            <a:endParaRPr lang="en-GB" sz="4800" dirty="0">
              <a:latin typeface="Lucida Console" panose="020B0609040504020204" pitchFamily="49" charset="0"/>
            </a:endParaRPr>
          </a:p>
        </p:txBody>
      </p:sp>
      <p:sp>
        <p:nvSpPr>
          <p:cNvPr id="4" name="Text Placeholder 3">
            <a:extLst>
              <a:ext uri="{FF2B5EF4-FFF2-40B4-BE49-F238E27FC236}">
                <a16:creationId xmlns:a16="http://schemas.microsoft.com/office/drawing/2014/main" id="{55751BF8-6CA9-7C63-0F7D-2FAF6734E15B}"/>
              </a:ext>
            </a:extLst>
          </p:cNvPr>
          <p:cNvSpPr>
            <a:spLocks noGrp="1"/>
          </p:cNvSpPr>
          <p:nvPr>
            <p:ph type="body" idx="1"/>
          </p:nvPr>
        </p:nvSpPr>
        <p:spPr/>
        <p:txBody>
          <a:bodyPr/>
          <a:lstStyle/>
          <a:p>
            <a:endParaRPr lang="en-GB"/>
          </a:p>
        </p:txBody>
      </p:sp>
      <p:sp>
        <p:nvSpPr>
          <p:cNvPr id="2" name="Slide Number Placeholder 1">
            <a:extLst>
              <a:ext uri="{FF2B5EF4-FFF2-40B4-BE49-F238E27FC236}">
                <a16:creationId xmlns:a16="http://schemas.microsoft.com/office/drawing/2014/main" id="{479163D5-ED00-A804-2D00-CBE5F6530DCC}"/>
              </a:ext>
            </a:extLst>
          </p:cNvPr>
          <p:cNvSpPr>
            <a:spLocks noGrp="1"/>
          </p:cNvSpPr>
          <p:nvPr>
            <p:ph type="sldNum" sz="quarter" idx="12"/>
          </p:nvPr>
        </p:nvSpPr>
        <p:spPr/>
        <p:txBody>
          <a:bodyPr/>
          <a:lstStyle/>
          <a:p>
            <a:fld id="{F32283A5-02D5-4F1E-B3DC-75FBA3CCA1CD}" type="slidenum">
              <a:rPr lang="en-GB" smtClean="0"/>
              <a:t>42</a:t>
            </a:fld>
            <a:endParaRPr lang="en-GB"/>
          </a:p>
        </p:txBody>
      </p:sp>
    </p:spTree>
    <p:extLst>
      <p:ext uri="{BB962C8B-B14F-4D97-AF65-F5344CB8AC3E}">
        <p14:creationId xmlns:p14="http://schemas.microsoft.com/office/powerpoint/2010/main" val="11188488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E45E33C-5CD1-536A-8A1A-00CC8840C308}"/>
              </a:ext>
            </a:extLst>
          </p:cNvPr>
          <p:cNvSpPr>
            <a:spLocks noGrp="1"/>
          </p:cNvSpPr>
          <p:nvPr>
            <p:ph type="title"/>
          </p:nvPr>
        </p:nvSpPr>
        <p:spPr>
          <a:xfrm>
            <a:off x="757084" y="365125"/>
            <a:ext cx="10596716" cy="1325563"/>
          </a:xfrm>
        </p:spPr>
        <p:txBody>
          <a:bodyPr>
            <a:normAutofit/>
          </a:bodyPr>
          <a:lstStyle/>
          <a:p>
            <a:r>
              <a:rPr lang="en-GB" sz="3600" dirty="0" err="1">
                <a:latin typeface="Lucida Console" panose="020B0609040504020204" pitchFamily="49" charset="0"/>
              </a:rPr>
              <a:t>momentsets</a:t>
            </a:r>
            <a:endParaRPr lang="en-GB" sz="3600" dirty="0">
              <a:latin typeface="Lucida Console" panose="020B0609040504020204" pitchFamily="49" charset="0"/>
            </a:endParaRPr>
          </a:p>
        </p:txBody>
      </p:sp>
      <p:sp>
        <p:nvSpPr>
          <p:cNvPr id="6" name="Content Placeholder 5">
            <a:extLst>
              <a:ext uri="{FF2B5EF4-FFF2-40B4-BE49-F238E27FC236}">
                <a16:creationId xmlns:a16="http://schemas.microsoft.com/office/drawing/2014/main" id="{5D239D72-1A55-FB75-81CD-8E64E8CDCF7E}"/>
              </a:ext>
            </a:extLst>
          </p:cNvPr>
          <p:cNvSpPr>
            <a:spLocks noGrp="1"/>
          </p:cNvSpPr>
          <p:nvPr>
            <p:ph idx="1"/>
          </p:nvPr>
        </p:nvSpPr>
        <p:spPr/>
        <p:txBody>
          <a:bodyPr>
            <a:normAutofit/>
          </a:bodyPr>
          <a:lstStyle/>
          <a:p>
            <a:pPr marL="0" indent="0">
              <a:buNone/>
            </a:pPr>
            <a:r>
              <a:rPr lang="en-GB" sz="2400" dirty="0" err="1">
                <a:latin typeface="Lucida Console" panose="020B0609040504020204" pitchFamily="49" charset="0"/>
              </a:rPr>
              <a:t>momentsets</a:t>
            </a:r>
            <a:r>
              <a:rPr lang="en-GB" sz="2400" dirty="0">
                <a:latin typeface="Georgia" panose="02040502050405020303" pitchFamily="18" charset="0"/>
              </a:rPr>
              <a:t> computes moment-based measures and collects them into datasets. It is a wrapper for </a:t>
            </a:r>
            <a:r>
              <a:rPr lang="en-GB" sz="2400" dirty="0">
                <a:latin typeface="Lucida Console" panose="020B0609040504020204" pitchFamily="49" charset="0"/>
              </a:rPr>
              <a:t>summarize</a:t>
            </a:r>
            <a:r>
              <a:rPr lang="en-GB" sz="2400" dirty="0">
                <a:latin typeface="Georgia" panose="02040502050405020303" pitchFamily="18" charset="0"/>
              </a:rPr>
              <a:t>. </a:t>
            </a:r>
          </a:p>
          <a:p>
            <a:pPr marL="0" indent="0">
              <a:buNone/>
            </a:pPr>
            <a:r>
              <a:rPr lang="en-GB" sz="2400" dirty="0">
                <a:latin typeface="Georgia" panose="02040502050405020303" pitchFamily="18" charset="0"/>
              </a:rPr>
              <a:t>Typically the user will specify one or more of the options </a:t>
            </a:r>
            <a:r>
              <a:rPr lang="en-GB" sz="2400" dirty="0">
                <a:latin typeface="Lucida Console" panose="020B0609040504020204" pitchFamily="49" charset="0"/>
              </a:rPr>
              <a:t>mean</a:t>
            </a:r>
            <a:r>
              <a:rPr lang="en-GB" sz="2400" dirty="0">
                <a:latin typeface="Georgia" panose="02040502050405020303" pitchFamily="18" charset="0"/>
              </a:rPr>
              <a:t>, </a:t>
            </a:r>
            <a:r>
              <a:rPr lang="en-GB" sz="2400" dirty="0" err="1">
                <a:latin typeface="Lucida Console" panose="020B0609040504020204" pitchFamily="49" charset="0"/>
              </a:rPr>
              <a:t>sd</a:t>
            </a:r>
            <a:r>
              <a:rPr lang="en-GB" sz="2400" dirty="0">
                <a:latin typeface="Georgia" panose="02040502050405020303" pitchFamily="18" charset="0"/>
              </a:rPr>
              <a:t>, </a:t>
            </a:r>
            <a:r>
              <a:rPr lang="en-GB" sz="2400" dirty="0">
                <a:latin typeface="Lucida Console" panose="020B0609040504020204" pitchFamily="49" charset="0"/>
              </a:rPr>
              <a:t>var</a:t>
            </a:r>
            <a:r>
              <a:rPr lang="en-GB" sz="2400" dirty="0">
                <a:latin typeface="Georgia" panose="02040502050405020303" pitchFamily="18" charset="0"/>
              </a:rPr>
              <a:t>, </a:t>
            </a:r>
            <a:r>
              <a:rPr lang="en-GB" sz="2400" dirty="0">
                <a:latin typeface="Lucida Console" panose="020B0609040504020204" pitchFamily="49" charset="0"/>
              </a:rPr>
              <a:t>skewness</a:t>
            </a:r>
            <a:r>
              <a:rPr lang="en-GB" sz="2400" dirty="0">
                <a:latin typeface="Georgia" panose="02040502050405020303" pitchFamily="18" charset="0"/>
              </a:rPr>
              <a:t> or </a:t>
            </a:r>
            <a:r>
              <a:rPr lang="en-GB" sz="2400" dirty="0">
                <a:latin typeface="Lucida Console" panose="020B0609040504020204" pitchFamily="49" charset="0"/>
              </a:rPr>
              <a:t>kurtosis</a:t>
            </a:r>
            <a:r>
              <a:rPr lang="en-GB" sz="2400" dirty="0">
                <a:latin typeface="Georgia" panose="02040502050405020303" pitchFamily="18" charset="0"/>
              </a:rPr>
              <a:t>. </a:t>
            </a:r>
          </a:p>
          <a:p>
            <a:pPr marL="0" indent="0">
              <a:buNone/>
            </a:pPr>
            <a:r>
              <a:rPr lang="en-GB" sz="2400" dirty="0">
                <a:latin typeface="Georgia" panose="02040502050405020303" pitchFamily="18" charset="0"/>
              </a:rPr>
              <a:t>There are two syntaxes, for variables and for groups of observations. </a:t>
            </a:r>
          </a:p>
          <a:p>
            <a:pPr marL="0" indent="0">
              <a:buNone/>
            </a:pPr>
            <a:r>
              <a:rPr lang="en-GB" sz="2400" dirty="0" err="1">
                <a:latin typeface="Lucida Console" panose="020B0609040504020204" pitchFamily="49" charset="0"/>
              </a:rPr>
              <a:t>momentsets</a:t>
            </a:r>
            <a:r>
              <a:rPr lang="en-GB" sz="2400" dirty="0">
                <a:latin typeface="Lucida Console" panose="020B0609040504020204" pitchFamily="49" charset="0"/>
              </a:rPr>
              <a:t> </a:t>
            </a:r>
            <a:r>
              <a:rPr lang="en-GB" sz="2400" dirty="0">
                <a:latin typeface="Georgia" panose="02040502050405020303" pitchFamily="18" charset="0"/>
              </a:rPr>
              <a:t>by default lists its results.</a:t>
            </a:r>
          </a:p>
          <a:p>
            <a:pPr marL="0" indent="0">
              <a:buNone/>
            </a:pPr>
            <a:r>
              <a:rPr lang="en-GB" sz="2400" dirty="0">
                <a:latin typeface="Georgia" panose="02040502050405020303" pitchFamily="18" charset="0"/>
              </a:rPr>
              <a:t>Although saving to a permanent dataset is optional, that is the</a:t>
            </a:r>
            <a:br>
              <a:rPr lang="en-GB" sz="2400" dirty="0">
                <a:latin typeface="Georgia" panose="02040502050405020303" pitchFamily="18" charset="0"/>
              </a:rPr>
            </a:br>
            <a:r>
              <a:rPr lang="en-GB" sz="2400" dirty="0">
                <a:latin typeface="Georgia" panose="02040502050405020303" pitchFamily="18" charset="0"/>
              </a:rPr>
              <a:t>intended key to many useful applications, graphical and otherwise.</a:t>
            </a:r>
          </a:p>
        </p:txBody>
      </p:sp>
      <p:sp>
        <p:nvSpPr>
          <p:cNvPr id="4" name="Slide Number Placeholder 3">
            <a:extLst>
              <a:ext uri="{FF2B5EF4-FFF2-40B4-BE49-F238E27FC236}">
                <a16:creationId xmlns:a16="http://schemas.microsoft.com/office/drawing/2014/main" id="{81F794A0-B9A7-880B-CF19-943DDCD1BB20}"/>
              </a:ext>
            </a:extLst>
          </p:cNvPr>
          <p:cNvSpPr>
            <a:spLocks noGrp="1"/>
          </p:cNvSpPr>
          <p:nvPr>
            <p:ph type="sldNum" sz="quarter" idx="12"/>
          </p:nvPr>
        </p:nvSpPr>
        <p:spPr/>
        <p:txBody>
          <a:bodyPr/>
          <a:lstStyle/>
          <a:p>
            <a:fld id="{F32283A5-02D5-4F1E-B3DC-75FBA3CCA1CD}" type="slidenum">
              <a:rPr lang="en-GB" smtClean="0"/>
              <a:t>43</a:t>
            </a:fld>
            <a:endParaRPr lang="en-GB"/>
          </a:p>
        </p:txBody>
      </p:sp>
    </p:spTree>
    <p:extLst>
      <p:ext uri="{BB962C8B-B14F-4D97-AF65-F5344CB8AC3E}">
        <p14:creationId xmlns:p14="http://schemas.microsoft.com/office/powerpoint/2010/main" val="2806559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C16E3-1293-7EEC-ACD1-6EC3619690E1}"/>
              </a:ext>
            </a:extLst>
          </p:cNvPr>
          <p:cNvSpPr>
            <a:spLocks noGrp="1"/>
          </p:cNvSpPr>
          <p:nvPr>
            <p:ph type="title"/>
          </p:nvPr>
        </p:nvSpPr>
        <p:spPr/>
        <p:txBody>
          <a:bodyPr>
            <a:normAutofit/>
          </a:bodyPr>
          <a:lstStyle/>
          <a:p>
            <a:r>
              <a:rPr lang="en-GB" sz="3600" dirty="0">
                <a:latin typeface="Georgia" panose="02040502050405020303" pitchFamily="18" charset="0"/>
              </a:rPr>
              <a:t>Data checking, say for panel or longitudinal data</a:t>
            </a:r>
          </a:p>
        </p:txBody>
      </p:sp>
      <p:sp>
        <p:nvSpPr>
          <p:cNvPr id="3" name="Content Placeholder 2">
            <a:extLst>
              <a:ext uri="{FF2B5EF4-FFF2-40B4-BE49-F238E27FC236}">
                <a16:creationId xmlns:a16="http://schemas.microsoft.com/office/drawing/2014/main" id="{2B21814F-1623-21E1-074D-7C951F13DE7B}"/>
              </a:ext>
            </a:extLst>
          </p:cNvPr>
          <p:cNvSpPr>
            <a:spLocks noGrp="1"/>
          </p:cNvSpPr>
          <p:nvPr>
            <p:ph idx="1"/>
          </p:nvPr>
        </p:nvSpPr>
        <p:spPr/>
        <p:txBody>
          <a:bodyPr/>
          <a:lstStyle/>
          <a:p>
            <a:pPr marL="0" indent="0">
              <a:buNone/>
            </a:pPr>
            <a:r>
              <a:rPr lang="en-GB" sz="2400" dirty="0">
                <a:latin typeface="Georgia" panose="02040502050405020303" pitchFamily="18" charset="0"/>
              </a:rPr>
              <a:t>Plots of say </a:t>
            </a:r>
          </a:p>
          <a:p>
            <a:pPr>
              <a:buFont typeface="Symbol" panose="05050102010706020507" pitchFamily="18" charset="2"/>
              <a:buChar char="à"/>
            </a:pPr>
            <a:r>
              <a:rPr lang="en-GB" sz="2400" dirty="0">
                <a:latin typeface="Georgia" panose="02040502050405020303" pitchFamily="18" charset="0"/>
              </a:rPr>
              <a:t>SD versus mean </a:t>
            </a:r>
          </a:p>
          <a:p>
            <a:pPr>
              <a:buFont typeface="Symbol" panose="05050102010706020507" pitchFamily="18" charset="2"/>
              <a:buChar char="à"/>
            </a:pPr>
            <a:r>
              <a:rPr lang="en-GB" sz="2400" dirty="0">
                <a:latin typeface="Georgia" panose="02040502050405020303" pitchFamily="18" charset="0"/>
              </a:rPr>
              <a:t>kurtosis versus skewness </a:t>
            </a:r>
          </a:p>
          <a:p>
            <a:pPr marL="0" indent="0">
              <a:buNone/>
            </a:pPr>
            <a:r>
              <a:rPr lang="en-GB" sz="2400" dirty="0">
                <a:latin typeface="Georgia" panose="02040502050405020303" pitchFamily="18" charset="0"/>
              </a:rPr>
              <a:t>can be useful to give a bird’s eye of a dataset, such as panel or longitudinal data, or a bundle of variables on comparable scales. </a:t>
            </a:r>
          </a:p>
          <a:p>
            <a:pPr marL="0" indent="0">
              <a:buNone/>
            </a:pPr>
            <a:endParaRPr lang="en-GB" sz="2400" dirty="0">
              <a:latin typeface="Georgia" panose="02040502050405020303" pitchFamily="18" charset="0"/>
            </a:endParaRPr>
          </a:p>
          <a:p>
            <a:pPr marL="0" indent="0">
              <a:buNone/>
            </a:pPr>
            <a:r>
              <a:rPr lang="en-GB" sz="2400" dirty="0">
                <a:latin typeface="Georgia" panose="02040502050405020303" pitchFamily="18" charset="0"/>
              </a:rPr>
              <a:t>Are there any exceptional or puzzling points? </a:t>
            </a:r>
          </a:p>
          <a:p>
            <a:pPr marL="0" indent="0">
              <a:buNone/>
            </a:pPr>
            <a:endParaRPr lang="en-GB" dirty="0"/>
          </a:p>
        </p:txBody>
      </p:sp>
      <p:sp>
        <p:nvSpPr>
          <p:cNvPr id="4" name="Slide Number Placeholder 3">
            <a:extLst>
              <a:ext uri="{FF2B5EF4-FFF2-40B4-BE49-F238E27FC236}">
                <a16:creationId xmlns:a16="http://schemas.microsoft.com/office/drawing/2014/main" id="{35F63446-B518-A362-F868-691A2FE69125}"/>
              </a:ext>
            </a:extLst>
          </p:cNvPr>
          <p:cNvSpPr>
            <a:spLocks noGrp="1"/>
          </p:cNvSpPr>
          <p:nvPr>
            <p:ph type="sldNum" sz="quarter" idx="12"/>
          </p:nvPr>
        </p:nvSpPr>
        <p:spPr/>
        <p:txBody>
          <a:bodyPr/>
          <a:lstStyle/>
          <a:p>
            <a:fld id="{F32283A5-02D5-4F1E-B3DC-75FBA3CCA1CD}" type="slidenum">
              <a:rPr lang="en-GB" smtClean="0"/>
              <a:t>44</a:t>
            </a:fld>
            <a:endParaRPr lang="en-GB"/>
          </a:p>
        </p:txBody>
      </p:sp>
    </p:spTree>
    <p:extLst>
      <p:ext uri="{BB962C8B-B14F-4D97-AF65-F5344CB8AC3E}">
        <p14:creationId xmlns:p14="http://schemas.microsoft.com/office/powerpoint/2010/main" val="42496009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F6DCC-4882-E115-310A-7E2282F49CF5}"/>
              </a:ext>
            </a:extLst>
          </p:cNvPr>
          <p:cNvSpPr>
            <a:spLocks noGrp="1"/>
          </p:cNvSpPr>
          <p:nvPr>
            <p:ph type="title"/>
          </p:nvPr>
        </p:nvSpPr>
        <p:spPr/>
        <p:txBody>
          <a:bodyPr>
            <a:normAutofit/>
          </a:bodyPr>
          <a:lstStyle/>
          <a:p>
            <a:r>
              <a:rPr lang="en-GB" sz="3600" dirty="0">
                <a:latin typeface="Georgia" panose="02040502050405020303" pitchFamily="18" charset="0"/>
              </a:rPr>
              <a:t>Sandbox: Nile Basin rainfall data</a:t>
            </a:r>
          </a:p>
        </p:txBody>
      </p:sp>
      <p:sp>
        <p:nvSpPr>
          <p:cNvPr id="3" name="Content Placeholder 2">
            <a:extLst>
              <a:ext uri="{FF2B5EF4-FFF2-40B4-BE49-F238E27FC236}">
                <a16:creationId xmlns:a16="http://schemas.microsoft.com/office/drawing/2014/main" id="{EA1F0C90-5A62-E1F0-82F6-0B14A965D2F1}"/>
              </a:ext>
            </a:extLst>
          </p:cNvPr>
          <p:cNvSpPr>
            <a:spLocks noGrp="1"/>
          </p:cNvSpPr>
          <p:nvPr>
            <p:ph idx="1"/>
          </p:nvPr>
        </p:nvSpPr>
        <p:spPr/>
        <p:txBody>
          <a:bodyPr>
            <a:normAutofit/>
          </a:bodyPr>
          <a:lstStyle/>
          <a:p>
            <a:pPr marL="0" indent="0">
              <a:buNone/>
            </a:pPr>
            <a:r>
              <a:rPr lang="en-GB" sz="2400" dirty="0">
                <a:latin typeface="Georgia" panose="02040502050405020303" pitchFamily="18" charset="0"/>
              </a:rPr>
              <a:t>A convenient sandbox to show some technique: annual precipitation for    150 stations in the Nile Basin for 1938-1967. </a:t>
            </a:r>
          </a:p>
          <a:p>
            <a:pPr marL="0" indent="0">
              <a:buNone/>
            </a:pPr>
            <a:endParaRPr lang="en-GB" sz="2400" dirty="0">
              <a:latin typeface="Georgia" panose="02040502050405020303" pitchFamily="18" charset="0"/>
            </a:endParaRPr>
          </a:p>
          <a:p>
            <a:pPr marL="0" indent="0">
              <a:buNone/>
            </a:pPr>
            <a:r>
              <a:rPr lang="en-GB" sz="2400" dirty="0">
                <a:latin typeface="Georgia" panose="02040502050405020303" pitchFamily="18" charset="0"/>
              </a:rPr>
              <a:t>Shahin, M. 1985. </a:t>
            </a:r>
            <a:r>
              <a:rPr lang="en-GB" sz="2400" i="1" dirty="0">
                <a:latin typeface="Georgia" panose="02040502050405020303" pitchFamily="18" charset="0"/>
              </a:rPr>
              <a:t>Hydrology of the Nile Basin</a:t>
            </a:r>
            <a:r>
              <a:rPr lang="en-GB" sz="2400" dirty="0">
                <a:latin typeface="Georgia" panose="02040502050405020303" pitchFamily="18" charset="0"/>
              </a:rPr>
              <a:t>. Amsterdam: Elsevier, pp.470-481.</a:t>
            </a:r>
          </a:p>
        </p:txBody>
      </p:sp>
      <p:sp>
        <p:nvSpPr>
          <p:cNvPr id="4" name="Slide Number Placeholder 3">
            <a:extLst>
              <a:ext uri="{FF2B5EF4-FFF2-40B4-BE49-F238E27FC236}">
                <a16:creationId xmlns:a16="http://schemas.microsoft.com/office/drawing/2014/main" id="{1485A5A7-5A18-2915-146B-55D6DDA208D6}"/>
              </a:ext>
            </a:extLst>
          </p:cNvPr>
          <p:cNvSpPr>
            <a:spLocks noGrp="1"/>
          </p:cNvSpPr>
          <p:nvPr>
            <p:ph type="sldNum" sz="quarter" idx="12"/>
          </p:nvPr>
        </p:nvSpPr>
        <p:spPr/>
        <p:txBody>
          <a:bodyPr/>
          <a:lstStyle/>
          <a:p>
            <a:fld id="{F32283A5-02D5-4F1E-B3DC-75FBA3CCA1CD}" type="slidenum">
              <a:rPr lang="en-GB" smtClean="0"/>
              <a:t>45</a:t>
            </a:fld>
            <a:endParaRPr lang="en-GB"/>
          </a:p>
        </p:txBody>
      </p:sp>
    </p:spTree>
    <p:extLst>
      <p:ext uri="{BB962C8B-B14F-4D97-AF65-F5344CB8AC3E}">
        <p14:creationId xmlns:p14="http://schemas.microsoft.com/office/powerpoint/2010/main" val="23103361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ED71389-0C0E-5C0A-2A75-42F8746F63BF}"/>
              </a:ext>
            </a:extLst>
          </p:cNvPr>
          <p:cNvSpPr>
            <a:spLocks noGrp="1"/>
          </p:cNvSpPr>
          <p:nvPr>
            <p:ph type="sldNum" sz="quarter" idx="12"/>
          </p:nvPr>
        </p:nvSpPr>
        <p:spPr/>
        <p:txBody>
          <a:bodyPr/>
          <a:lstStyle/>
          <a:p>
            <a:fld id="{F32283A5-02D5-4F1E-B3DC-75FBA3CCA1CD}" type="slidenum">
              <a:rPr lang="en-GB" smtClean="0"/>
              <a:t>46</a:t>
            </a:fld>
            <a:endParaRPr lang="en-GB"/>
          </a:p>
        </p:txBody>
      </p:sp>
      <p:sp>
        <p:nvSpPr>
          <p:cNvPr id="6" name="TextBox 5">
            <a:extLst>
              <a:ext uri="{FF2B5EF4-FFF2-40B4-BE49-F238E27FC236}">
                <a16:creationId xmlns:a16="http://schemas.microsoft.com/office/drawing/2014/main" id="{5184C02A-23D1-FCFF-85B5-FEE5BB1BFAC2}"/>
              </a:ext>
            </a:extLst>
          </p:cNvPr>
          <p:cNvSpPr txBox="1"/>
          <p:nvPr/>
        </p:nvSpPr>
        <p:spPr>
          <a:xfrm>
            <a:off x="3048000" y="1030801"/>
            <a:ext cx="7079226" cy="3970318"/>
          </a:xfrm>
          <a:prstGeom prst="rect">
            <a:avLst/>
          </a:prstGeom>
          <a:noFill/>
        </p:spPr>
        <p:txBody>
          <a:bodyPr wrap="square">
            <a:spAutoFit/>
          </a:bodyPr>
          <a:lstStyle/>
          <a:p>
            <a:r>
              <a:rPr lang="en-GB" dirty="0">
                <a:latin typeface="Lucida Console" panose="020B0609040504020204" pitchFamily="49" charset="0"/>
              </a:rPr>
              <a:t>use </a:t>
            </a:r>
            <a:r>
              <a:rPr lang="en-GB" dirty="0" err="1">
                <a:latin typeface="Lucida Console" panose="020B0609040504020204" pitchFamily="49" charset="0"/>
              </a:rPr>
              <a:t>nile_precip</a:t>
            </a:r>
            <a:r>
              <a:rPr lang="en-GB" dirty="0">
                <a:latin typeface="Lucida Console" panose="020B0609040504020204" pitchFamily="49" charset="0"/>
              </a:rPr>
              <a:t>, clear </a:t>
            </a:r>
          </a:p>
          <a:p>
            <a:endParaRPr lang="en-GB" dirty="0">
              <a:latin typeface="Lucida Console" panose="020B0609040504020204" pitchFamily="49" charset="0"/>
            </a:endParaRPr>
          </a:p>
          <a:p>
            <a:r>
              <a:rPr lang="en-GB" dirty="0" err="1">
                <a:latin typeface="Lucida Console" panose="020B0609040504020204" pitchFamily="49" charset="0"/>
              </a:rPr>
              <a:t>momentsets</a:t>
            </a:r>
            <a:r>
              <a:rPr lang="en-GB" dirty="0">
                <a:latin typeface="Lucida Console" panose="020B0609040504020204" pitchFamily="49" charset="0"/>
              </a:rPr>
              <a:t> </a:t>
            </a:r>
            <a:r>
              <a:rPr lang="en-GB" dirty="0" err="1">
                <a:latin typeface="Lucida Console" panose="020B0609040504020204" pitchFamily="49" charset="0"/>
              </a:rPr>
              <a:t>precip</a:t>
            </a:r>
            <a:r>
              <a:rPr lang="en-GB" dirty="0">
                <a:latin typeface="Lucida Console" panose="020B0609040504020204" pitchFamily="49" charset="0"/>
              </a:rPr>
              <a:t>, over(station) mean </a:t>
            </a:r>
            <a:r>
              <a:rPr lang="en-GB" dirty="0" err="1">
                <a:latin typeface="Lucida Console" panose="020B0609040504020204" pitchFamily="49" charset="0"/>
              </a:rPr>
              <a:t>sd</a:t>
            </a:r>
            <a:r>
              <a:rPr lang="en-GB" dirty="0">
                <a:latin typeface="Lucida Console" panose="020B0609040504020204" pitchFamily="49" charset="0"/>
              </a:rPr>
              <a:t> skew </a:t>
            </a:r>
            <a:r>
              <a:rPr lang="en-GB" dirty="0" err="1">
                <a:latin typeface="Lucida Console" panose="020B0609040504020204" pitchFamily="49" charset="0"/>
              </a:rPr>
              <a:t>kurt</a:t>
            </a:r>
            <a:r>
              <a:rPr lang="en-GB" dirty="0">
                <a:latin typeface="Lucida Console" panose="020B0609040504020204" pitchFamily="49" charset="0"/>
              </a:rPr>
              <a:t> saving(results)</a:t>
            </a:r>
          </a:p>
          <a:p>
            <a:endParaRPr lang="en-GB" dirty="0">
              <a:latin typeface="Lucida Console" panose="020B0609040504020204" pitchFamily="49" charset="0"/>
            </a:endParaRPr>
          </a:p>
          <a:p>
            <a:r>
              <a:rPr lang="en-GB" dirty="0">
                <a:latin typeface="Lucida Console" panose="020B0609040504020204" pitchFamily="49" charset="0"/>
              </a:rPr>
              <a:t>use results, clear </a:t>
            </a:r>
          </a:p>
          <a:p>
            <a:endParaRPr lang="en-GB" dirty="0">
              <a:latin typeface="Lucida Console" panose="020B0609040504020204" pitchFamily="49" charset="0"/>
            </a:endParaRPr>
          </a:p>
          <a:p>
            <a:r>
              <a:rPr lang="en-GB" dirty="0">
                <a:latin typeface="Lucida Console" panose="020B0609040504020204" pitchFamily="49" charset="0"/>
              </a:rPr>
              <a:t>scatter </a:t>
            </a:r>
            <a:r>
              <a:rPr lang="en-GB" dirty="0" err="1">
                <a:latin typeface="Lucida Console" panose="020B0609040504020204" pitchFamily="49" charset="0"/>
              </a:rPr>
              <a:t>sd</a:t>
            </a:r>
            <a:r>
              <a:rPr lang="en-GB" dirty="0">
                <a:latin typeface="Lucida Console" panose="020B0609040504020204" pitchFamily="49" charset="0"/>
              </a:rPr>
              <a:t> mean , </a:t>
            </a:r>
            <a:r>
              <a:rPr lang="en-GB" dirty="0" err="1">
                <a:latin typeface="Lucida Console" panose="020B0609040504020204" pitchFamily="49" charset="0"/>
              </a:rPr>
              <a:t>ysc</a:t>
            </a:r>
            <a:r>
              <a:rPr lang="en-GB" dirty="0">
                <a:latin typeface="Lucida Console" panose="020B0609040504020204" pitchFamily="49" charset="0"/>
              </a:rPr>
              <a:t>(log) </a:t>
            </a:r>
            <a:r>
              <a:rPr lang="en-GB" dirty="0" err="1">
                <a:latin typeface="Lucida Console" panose="020B0609040504020204" pitchFamily="49" charset="0"/>
              </a:rPr>
              <a:t>xsc</a:t>
            </a:r>
            <a:r>
              <a:rPr lang="en-GB" dirty="0">
                <a:latin typeface="Lucida Console" panose="020B0609040504020204" pitchFamily="49" charset="0"/>
              </a:rPr>
              <a:t>(log)          </a:t>
            </a:r>
            <a:r>
              <a:rPr lang="en-GB" dirty="0" err="1">
                <a:latin typeface="Lucida Console" panose="020B0609040504020204" pitchFamily="49" charset="0"/>
              </a:rPr>
              <a:t>yla</a:t>
            </a:r>
            <a:r>
              <a:rPr lang="en-GB" dirty="0">
                <a:latin typeface="Lucida Console" panose="020B0609040504020204" pitchFamily="49" charset="0"/>
              </a:rPr>
              <a:t>(1 10 100 1000) </a:t>
            </a:r>
            <a:r>
              <a:rPr lang="en-GB" dirty="0" err="1">
                <a:latin typeface="Lucida Console" panose="020B0609040504020204" pitchFamily="49" charset="0"/>
              </a:rPr>
              <a:t>xla</a:t>
            </a:r>
            <a:r>
              <a:rPr lang="en-GB" dirty="0">
                <a:latin typeface="Lucida Console" panose="020B0609040504020204" pitchFamily="49" charset="0"/>
              </a:rPr>
              <a:t>(1 10 100 1000 10000) </a:t>
            </a:r>
          </a:p>
          <a:p>
            <a:r>
              <a:rPr lang="en-GB" dirty="0">
                <a:latin typeface="Lucida Console" panose="020B0609040504020204" pitchFamily="49" charset="0"/>
              </a:rPr>
              <a:t>aspect(1) </a:t>
            </a:r>
            <a:r>
              <a:rPr lang="en-GB" dirty="0" err="1">
                <a:latin typeface="Lucida Console" panose="020B0609040504020204" pitchFamily="49" charset="0"/>
              </a:rPr>
              <a:t>ms</a:t>
            </a:r>
            <a:r>
              <a:rPr lang="en-GB" dirty="0">
                <a:latin typeface="Lucida Console" panose="020B0609040504020204" pitchFamily="49" charset="0"/>
              </a:rPr>
              <a:t>(Oh) note(Annual precipitation 1938-1967 (mm)) </a:t>
            </a:r>
          </a:p>
          <a:p>
            <a:endParaRPr lang="en-GB" dirty="0">
              <a:latin typeface="Lucida Console" panose="020B0609040504020204" pitchFamily="49" charset="0"/>
            </a:endParaRPr>
          </a:p>
          <a:p>
            <a:r>
              <a:rPr lang="en-GB" dirty="0">
                <a:latin typeface="Lucida Console" panose="020B0609040504020204" pitchFamily="49" charset="0"/>
              </a:rPr>
              <a:t>scatter </a:t>
            </a:r>
            <a:r>
              <a:rPr lang="en-GB" dirty="0" err="1">
                <a:latin typeface="Lucida Console" panose="020B0609040504020204" pitchFamily="49" charset="0"/>
              </a:rPr>
              <a:t>kurt</a:t>
            </a:r>
            <a:r>
              <a:rPr lang="en-GB" dirty="0">
                <a:latin typeface="Lucida Console" panose="020B0609040504020204" pitchFamily="49" charset="0"/>
              </a:rPr>
              <a:t> skew, aspect(1) </a:t>
            </a:r>
            <a:r>
              <a:rPr lang="en-GB" dirty="0" err="1">
                <a:latin typeface="Lucida Console" panose="020B0609040504020204" pitchFamily="49" charset="0"/>
              </a:rPr>
              <a:t>xla</a:t>
            </a:r>
            <a:r>
              <a:rPr lang="en-GB" dirty="0">
                <a:latin typeface="Lucida Console" panose="020B0609040504020204" pitchFamily="49" charset="0"/>
              </a:rPr>
              <a:t>(-2/5)  </a:t>
            </a:r>
            <a:r>
              <a:rPr lang="en-GB" dirty="0" err="1">
                <a:latin typeface="Lucida Console" panose="020B0609040504020204" pitchFamily="49" charset="0"/>
              </a:rPr>
              <a:t>ms</a:t>
            </a:r>
            <a:r>
              <a:rPr lang="en-GB" dirty="0">
                <a:latin typeface="Lucida Console" panose="020B0609040504020204" pitchFamily="49" charset="0"/>
              </a:rPr>
              <a:t>(Oh) </a:t>
            </a:r>
          </a:p>
          <a:p>
            <a:r>
              <a:rPr lang="en-GB" dirty="0">
                <a:latin typeface="Lucida Console" panose="020B0609040504020204" pitchFamily="49" charset="0"/>
              </a:rPr>
              <a:t>note(Annual precipitation 1938-1967 (mm)) </a:t>
            </a:r>
          </a:p>
        </p:txBody>
      </p:sp>
    </p:spTree>
    <p:extLst>
      <p:ext uri="{BB962C8B-B14F-4D97-AF65-F5344CB8AC3E}">
        <p14:creationId xmlns:p14="http://schemas.microsoft.com/office/powerpoint/2010/main" val="228317632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5FA2DF4-06D5-4511-12B3-FA2E7AACD394}"/>
              </a:ext>
            </a:extLst>
          </p:cNvPr>
          <p:cNvSpPr>
            <a:spLocks noGrp="1"/>
          </p:cNvSpPr>
          <p:nvPr>
            <p:ph type="sldNum" sz="quarter" idx="12"/>
          </p:nvPr>
        </p:nvSpPr>
        <p:spPr/>
        <p:txBody>
          <a:bodyPr/>
          <a:lstStyle/>
          <a:p>
            <a:fld id="{F32283A5-02D5-4F1E-B3DC-75FBA3CCA1CD}" type="slidenum">
              <a:rPr lang="en-GB" smtClean="0"/>
              <a:t>47</a:t>
            </a:fld>
            <a:endParaRPr lang="en-GB"/>
          </a:p>
        </p:txBody>
      </p:sp>
      <p:pic>
        <p:nvPicPr>
          <p:cNvPr id="4" name="Picture 3">
            <a:extLst>
              <a:ext uri="{FF2B5EF4-FFF2-40B4-BE49-F238E27FC236}">
                <a16:creationId xmlns:a16="http://schemas.microsoft.com/office/drawing/2014/main" id="{F9D5975F-13EF-5A42-F943-78098FA4754C}"/>
              </a:ext>
            </a:extLst>
          </p:cNvPr>
          <p:cNvPicPr>
            <a:picLocks noChangeAspect="1"/>
          </p:cNvPicPr>
          <p:nvPr/>
        </p:nvPicPr>
        <p:blipFill>
          <a:blip r:embed="rId2"/>
          <a:stretch>
            <a:fillRect/>
          </a:stretch>
        </p:blipFill>
        <p:spPr>
          <a:xfrm>
            <a:off x="385267" y="595630"/>
            <a:ext cx="9596933" cy="5760720"/>
          </a:xfrm>
          <a:prstGeom prst="rect">
            <a:avLst/>
          </a:prstGeom>
        </p:spPr>
      </p:pic>
    </p:spTree>
    <p:extLst>
      <p:ext uri="{BB962C8B-B14F-4D97-AF65-F5344CB8AC3E}">
        <p14:creationId xmlns:p14="http://schemas.microsoft.com/office/powerpoint/2010/main" val="73438586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EB5405-F7F2-EB46-E861-6448CF208E4F}"/>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3CD9621-E5BF-D1C8-C809-08DF6F214326}"/>
              </a:ext>
            </a:extLst>
          </p:cNvPr>
          <p:cNvSpPr>
            <a:spLocks noGrp="1"/>
          </p:cNvSpPr>
          <p:nvPr>
            <p:ph type="sldNum" sz="quarter" idx="12"/>
          </p:nvPr>
        </p:nvSpPr>
        <p:spPr/>
        <p:txBody>
          <a:bodyPr/>
          <a:lstStyle/>
          <a:p>
            <a:fld id="{F32283A5-02D5-4F1E-B3DC-75FBA3CCA1CD}" type="slidenum">
              <a:rPr lang="en-GB" smtClean="0"/>
              <a:t>48</a:t>
            </a:fld>
            <a:endParaRPr lang="en-GB"/>
          </a:p>
        </p:txBody>
      </p:sp>
      <p:pic>
        <p:nvPicPr>
          <p:cNvPr id="4" name="Picture 3">
            <a:extLst>
              <a:ext uri="{FF2B5EF4-FFF2-40B4-BE49-F238E27FC236}">
                <a16:creationId xmlns:a16="http://schemas.microsoft.com/office/drawing/2014/main" id="{683B78E0-FC5F-0BEF-ACA9-8348A387463B}"/>
              </a:ext>
            </a:extLst>
          </p:cNvPr>
          <p:cNvPicPr>
            <a:picLocks noChangeAspect="1"/>
          </p:cNvPicPr>
          <p:nvPr/>
        </p:nvPicPr>
        <p:blipFill>
          <a:blip r:embed="rId2"/>
          <a:stretch>
            <a:fillRect/>
          </a:stretch>
        </p:blipFill>
        <p:spPr>
          <a:xfrm>
            <a:off x="82640" y="548640"/>
            <a:ext cx="9596933" cy="5760720"/>
          </a:xfrm>
          <a:prstGeom prst="rect">
            <a:avLst/>
          </a:prstGeom>
        </p:spPr>
      </p:pic>
    </p:spTree>
    <p:extLst>
      <p:ext uri="{BB962C8B-B14F-4D97-AF65-F5344CB8AC3E}">
        <p14:creationId xmlns:p14="http://schemas.microsoft.com/office/powerpoint/2010/main" val="30260218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928FFB-39D3-B186-5924-3F33547978C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D09B3B8-A665-1F28-08DD-325F99CD56CC}"/>
              </a:ext>
            </a:extLst>
          </p:cNvPr>
          <p:cNvSpPr>
            <a:spLocks noGrp="1"/>
          </p:cNvSpPr>
          <p:nvPr>
            <p:ph type="title"/>
          </p:nvPr>
        </p:nvSpPr>
        <p:spPr/>
        <p:txBody>
          <a:bodyPr>
            <a:normAutofit/>
          </a:bodyPr>
          <a:lstStyle/>
          <a:p>
            <a:r>
              <a:rPr lang="en-GB" sz="3600" dirty="0">
                <a:latin typeface="Georgia" panose="02040502050405020303" pitchFamily="18" charset="0"/>
              </a:rPr>
              <a:t>Skewness and kurtosis</a:t>
            </a:r>
          </a:p>
        </p:txBody>
      </p:sp>
      <p:sp>
        <p:nvSpPr>
          <p:cNvPr id="4" name="Content Placeholder 3">
            <a:extLst>
              <a:ext uri="{FF2B5EF4-FFF2-40B4-BE49-F238E27FC236}">
                <a16:creationId xmlns:a16="http://schemas.microsoft.com/office/drawing/2014/main" id="{61195846-93DE-1B40-95AD-BAA80D2CFFF5}"/>
              </a:ext>
            </a:extLst>
          </p:cNvPr>
          <p:cNvSpPr>
            <a:spLocks noGrp="1"/>
          </p:cNvSpPr>
          <p:nvPr>
            <p:ph idx="1"/>
          </p:nvPr>
        </p:nvSpPr>
        <p:spPr/>
        <p:txBody>
          <a:bodyPr>
            <a:normAutofit/>
          </a:bodyPr>
          <a:lstStyle/>
          <a:p>
            <a:pPr marL="0" indent="0">
              <a:buNone/>
            </a:pPr>
            <a:r>
              <a:rPr lang="en-GB" sz="2400" dirty="0">
                <a:latin typeface="Georgia" panose="02040502050405020303" pitchFamily="18" charset="0"/>
              </a:rPr>
              <a:t>For some standard and not-so-standard material on these measures see </a:t>
            </a:r>
          </a:p>
          <a:p>
            <a:pPr marL="0" indent="0">
              <a:buNone/>
            </a:pPr>
            <a:endParaRPr lang="en-GB" sz="2400" dirty="0">
              <a:latin typeface="Georgia" panose="02040502050405020303" pitchFamily="18" charset="0"/>
            </a:endParaRPr>
          </a:p>
          <a:p>
            <a:pPr marL="0" indent="0">
              <a:buNone/>
            </a:pPr>
            <a:r>
              <a:rPr lang="en-GB" sz="2400" dirty="0">
                <a:latin typeface="Georgia" panose="02040502050405020303" pitchFamily="18" charset="0"/>
              </a:rPr>
              <a:t>2021. Loops in parallel.  </a:t>
            </a:r>
            <a:r>
              <a:rPr lang="en-GB" sz="2400" i="1" dirty="0">
                <a:latin typeface="Georgia" panose="02040502050405020303" pitchFamily="18" charset="0"/>
              </a:rPr>
              <a:t>Stata Journal </a:t>
            </a:r>
            <a:r>
              <a:rPr lang="en-GB" sz="2400" dirty="0">
                <a:latin typeface="Georgia" panose="02040502050405020303" pitchFamily="18" charset="0"/>
              </a:rPr>
              <a:t>21: 1047–1064.   Section 7.                  </a:t>
            </a:r>
            <a:r>
              <a:rPr lang="en-GB" sz="2400" dirty="0">
                <a:latin typeface="Georgia" panose="02040502050405020303" pitchFamily="18" charset="0"/>
                <a:hlinkClick r:id="rId2"/>
              </a:rPr>
              <a:t>link here</a:t>
            </a:r>
            <a:endParaRPr lang="en-GB" sz="2400" dirty="0">
              <a:latin typeface="Georgia" panose="02040502050405020303" pitchFamily="18" charset="0"/>
            </a:endParaRPr>
          </a:p>
          <a:p>
            <a:pPr marL="0" indent="0">
              <a:buNone/>
            </a:pPr>
            <a:r>
              <a:rPr lang="en-GB" sz="2400" dirty="0">
                <a:latin typeface="Georgia" panose="02040502050405020303" pitchFamily="18" charset="0"/>
              </a:rPr>
              <a:t>                     </a:t>
            </a:r>
          </a:p>
          <a:p>
            <a:pPr marL="0" indent="0">
              <a:buNone/>
            </a:pPr>
            <a:r>
              <a:rPr lang="en-GB" sz="2400" dirty="0">
                <a:latin typeface="Georgia" panose="02040502050405020303" pitchFamily="18" charset="0"/>
              </a:rPr>
              <a:t>2010. The limits of sample skewness and kurtosis. </a:t>
            </a:r>
            <a:r>
              <a:rPr lang="en-GB" sz="2400" i="1" dirty="0">
                <a:latin typeface="Georgia" panose="02040502050405020303" pitchFamily="18" charset="0"/>
              </a:rPr>
              <a:t>Stata Journal                        </a:t>
            </a:r>
            <a:r>
              <a:rPr lang="en-GB" sz="2400" dirty="0">
                <a:latin typeface="Georgia" panose="02040502050405020303" pitchFamily="18" charset="0"/>
              </a:rPr>
              <a:t>10: 482–495.       </a:t>
            </a:r>
            <a:r>
              <a:rPr lang="en-GB" sz="2400" dirty="0">
                <a:latin typeface="Georgia" panose="02040502050405020303" pitchFamily="18" charset="0"/>
                <a:hlinkClick r:id="rId3"/>
              </a:rPr>
              <a:t>link here</a:t>
            </a:r>
            <a:r>
              <a:rPr lang="en-GB" sz="2400" dirty="0">
                <a:latin typeface="Georgia" panose="02040502050405020303" pitchFamily="18" charset="0"/>
              </a:rPr>
              <a:t>                         </a:t>
            </a:r>
          </a:p>
          <a:p>
            <a:pPr marL="0" indent="0">
              <a:buNone/>
            </a:pPr>
            <a:endParaRPr lang="en-GB" dirty="0">
              <a:latin typeface="Georgia" panose="02040502050405020303" pitchFamily="18" charset="0"/>
            </a:endParaRPr>
          </a:p>
          <a:p>
            <a:pPr marL="0" indent="0">
              <a:buNone/>
            </a:pPr>
            <a:endParaRPr lang="en-GB" dirty="0"/>
          </a:p>
          <a:p>
            <a:pPr marL="0" indent="0">
              <a:buNone/>
            </a:pPr>
            <a:endParaRPr lang="en-GB" dirty="0"/>
          </a:p>
        </p:txBody>
      </p:sp>
      <p:sp>
        <p:nvSpPr>
          <p:cNvPr id="2" name="Slide Number Placeholder 1">
            <a:extLst>
              <a:ext uri="{FF2B5EF4-FFF2-40B4-BE49-F238E27FC236}">
                <a16:creationId xmlns:a16="http://schemas.microsoft.com/office/drawing/2014/main" id="{F8C875FE-A81F-C8FF-963F-274D5F004DAF}"/>
              </a:ext>
            </a:extLst>
          </p:cNvPr>
          <p:cNvSpPr>
            <a:spLocks noGrp="1"/>
          </p:cNvSpPr>
          <p:nvPr>
            <p:ph type="sldNum" sz="quarter" idx="12"/>
          </p:nvPr>
        </p:nvSpPr>
        <p:spPr/>
        <p:txBody>
          <a:bodyPr/>
          <a:lstStyle/>
          <a:p>
            <a:fld id="{F32283A5-02D5-4F1E-B3DC-75FBA3CCA1CD}" type="slidenum">
              <a:rPr lang="en-GB" smtClean="0"/>
              <a:t>49</a:t>
            </a:fld>
            <a:endParaRPr lang="en-GB"/>
          </a:p>
        </p:txBody>
      </p:sp>
    </p:spTree>
    <p:extLst>
      <p:ext uri="{BB962C8B-B14F-4D97-AF65-F5344CB8AC3E}">
        <p14:creationId xmlns:p14="http://schemas.microsoft.com/office/powerpoint/2010/main" val="15127212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DA0EB-824E-2176-50D8-4AD11A24BEFE}"/>
              </a:ext>
            </a:extLst>
          </p:cNvPr>
          <p:cNvSpPr>
            <a:spLocks noGrp="1"/>
          </p:cNvSpPr>
          <p:nvPr>
            <p:ph type="title"/>
          </p:nvPr>
        </p:nvSpPr>
        <p:spPr/>
        <p:txBody>
          <a:bodyPr/>
          <a:lstStyle/>
          <a:p>
            <a:r>
              <a:rPr lang="en-GB" sz="3600" dirty="0">
                <a:latin typeface="Georgia" panose="02040502050405020303" pitchFamily="18" charset="0"/>
              </a:rPr>
              <a:t>Code examples</a:t>
            </a:r>
            <a:r>
              <a:rPr lang="en-GB" dirty="0"/>
              <a:t>	</a:t>
            </a:r>
          </a:p>
        </p:txBody>
      </p:sp>
      <p:sp>
        <p:nvSpPr>
          <p:cNvPr id="3" name="Content Placeholder 2">
            <a:extLst>
              <a:ext uri="{FF2B5EF4-FFF2-40B4-BE49-F238E27FC236}">
                <a16:creationId xmlns:a16="http://schemas.microsoft.com/office/drawing/2014/main" id="{41961375-9BF4-8467-5679-1634C0D8BC43}"/>
              </a:ext>
            </a:extLst>
          </p:cNvPr>
          <p:cNvSpPr>
            <a:spLocks noGrp="1"/>
          </p:cNvSpPr>
          <p:nvPr>
            <p:ph idx="1"/>
          </p:nvPr>
        </p:nvSpPr>
        <p:spPr/>
        <p:txBody>
          <a:bodyPr>
            <a:normAutofit/>
          </a:bodyPr>
          <a:lstStyle/>
          <a:p>
            <a:pPr marL="0" indent="0">
              <a:buNone/>
            </a:pPr>
            <a:r>
              <a:rPr lang="en-GB" sz="2400" dirty="0">
                <a:latin typeface="Georgia" panose="02040502050405020303" pitchFamily="18" charset="0"/>
              </a:rPr>
              <a:t>As usual, presentation of chunks of code doesn’t mean that you are expected to grasp all the details in real time. </a:t>
            </a:r>
          </a:p>
          <a:p>
            <a:pPr marL="0" indent="0">
              <a:buNone/>
            </a:pPr>
            <a:r>
              <a:rPr lang="en-GB" sz="2400" dirty="0">
                <a:latin typeface="Georgia" panose="02040502050405020303" pitchFamily="18" charset="0"/>
              </a:rPr>
              <a:t>Code is there to give flavour and let interested readers study it at their own convenience. </a:t>
            </a:r>
          </a:p>
          <a:p>
            <a:pPr marL="0" indent="0">
              <a:buNone/>
            </a:pPr>
            <a:endParaRPr lang="en-GB" sz="2400" dirty="0">
              <a:latin typeface="Georgia" panose="02040502050405020303" pitchFamily="18" charset="0"/>
            </a:endParaRPr>
          </a:p>
          <a:p>
            <a:pPr marL="0" indent="0">
              <a:buNone/>
            </a:pPr>
            <a:endParaRPr lang="en-GB" sz="2400" dirty="0">
              <a:latin typeface="Georgia" panose="02040502050405020303" pitchFamily="18" charset="0"/>
            </a:endParaRPr>
          </a:p>
          <a:p>
            <a:pPr marL="0" indent="0">
              <a:buNone/>
            </a:pPr>
            <a:r>
              <a:rPr lang="en-GB" sz="2400" dirty="0">
                <a:latin typeface="Georgia" panose="02040502050405020303" pitchFamily="18" charset="0"/>
              </a:rPr>
              <a:t>SSC refers to Statistical Software Components site:                                              see </a:t>
            </a:r>
            <a:r>
              <a:rPr lang="en-GB" sz="2400" dirty="0">
                <a:latin typeface="Lucida Console" panose="020B0609040504020204" pitchFamily="49" charset="0"/>
              </a:rPr>
              <a:t>help </a:t>
            </a:r>
            <a:r>
              <a:rPr lang="en-GB" sz="2400" dirty="0" err="1">
                <a:latin typeface="Lucida Console" panose="020B0609040504020204" pitchFamily="49" charset="0"/>
              </a:rPr>
              <a:t>ssc</a:t>
            </a:r>
            <a:r>
              <a:rPr lang="en-GB" sz="2400" dirty="0">
                <a:latin typeface="Lucida Console" panose="020B0609040504020204" pitchFamily="49" charset="0"/>
              </a:rPr>
              <a:t> </a:t>
            </a:r>
            <a:r>
              <a:rPr lang="en-GB" sz="2400" dirty="0">
                <a:latin typeface="Georgia" panose="02040502050405020303" pitchFamily="18" charset="0"/>
              </a:rPr>
              <a:t>for guidance. </a:t>
            </a:r>
          </a:p>
        </p:txBody>
      </p:sp>
      <p:sp>
        <p:nvSpPr>
          <p:cNvPr id="4" name="Slide Number Placeholder 3">
            <a:extLst>
              <a:ext uri="{FF2B5EF4-FFF2-40B4-BE49-F238E27FC236}">
                <a16:creationId xmlns:a16="http://schemas.microsoft.com/office/drawing/2014/main" id="{3FD640DD-7545-5EF3-C3A7-6FE17049BB98}"/>
              </a:ext>
            </a:extLst>
          </p:cNvPr>
          <p:cNvSpPr>
            <a:spLocks noGrp="1"/>
          </p:cNvSpPr>
          <p:nvPr>
            <p:ph type="sldNum" sz="quarter" idx="12"/>
          </p:nvPr>
        </p:nvSpPr>
        <p:spPr/>
        <p:txBody>
          <a:bodyPr/>
          <a:lstStyle/>
          <a:p>
            <a:fld id="{F32283A5-02D5-4F1E-B3DC-75FBA3CCA1CD}" type="slidenum">
              <a:rPr lang="en-GB" smtClean="0"/>
              <a:t>5</a:t>
            </a:fld>
            <a:endParaRPr lang="en-GB"/>
          </a:p>
        </p:txBody>
      </p:sp>
    </p:spTree>
    <p:extLst>
      <p:ext uri="{BB962C8B-B14F-4D97-AF65-F5344CB8AC3E}">
        <p14:creationId xmlns:p14="http://schemas.microsoft.com/office/powerpoint/2010/main" val="407725895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011B0C1-E200-FE89-930C-F8C47110E3C1}"/>
              </a:ext>
            </a:extLst>
          </p:cNvPr>
          <p:cNvSpPr>
            <a:spLocks noGrp="1"/>
          </p:cNvSpPr>
          <p:nvPr>
            <p:ph type="title"/>
          </p:nvPr>
        </p:nvSpPr>
        <p:spPr/>
        <p:txBody>
          <a:bodyPr>
            <a:normAutofit/>
          </a:bodyPr>
          <a:lstStyle/>
          <a:p>
            <a:r>
              <a:rPr lang="en-GB" sz="4800" dirty="0" err="1">
                <a:latin typeface="Lucida Console" panose="020B0609040504020204" pitchFamily="49" charset="0"/>
              </a:rPr>
              <a:t>lmomentsets</a:t>
            </a:r>
            <a:endParaRPr lang="en-GB" sz="4800" dirty="0">
              <a:latin typeface="Lucida Console" panose="020B0609040504020204" pitchFamily="49" charset="0"/>
            </a:endParaRPr>
          </a:p>
        </p:txBody>
      </p:sp>
      <p:sp>
        <p:nvSpPr>
          <p:cNvPr id="6" name="Text Placeholder 5">
            <a:extLst>
              <a:ext uri="{FF2B5EF4-FFF2-40B4-BE49-F238E27FC236}">
                <a16:creationId xmlns:a16="http://schemas.microsoft.com/office/drawing/2014/main" id="{C030A4EA-3FCD-D75D-2CAA-FA6D66A65D4D}"/>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94E95214-9FAB-190B-6116-569DBC009330}"/>
              </a:ext>
            </a:extLst>
          </p:cNvPr>
          <p:cNvSpPr>
            <a:spLocks noGrp="1"/>
          </p:cNvSpPr>
          <p:nvPr>
            <p:ph type="sldNum" sz="quarter" idx="12"/>
          </p:nvPr>
        </p:nvSpPr>
        <p:spPr/>
        <p:txBody>
          <a:bodyPr/>
          <a:lstStyle/>
          <a:p>
            <a:fld id="{F32283A5-02D5-4F1E-B3DC-75FBA3CCA1CD}" type="slidenum">
              <a:rPr lang="en-GB" smtClean="0"/>
              <a:t>50</a:t>
            </a:fld>
            <a:endParaRPr lang="en-GB"/>
          </a:p>
        </p:txBody>
      </p:sp>
    </p:spTree>
    <p:extLst>
      <p:ext uri="{BB962C8B-B14F-4D97-AF65-F5344CB8AC3E}">
        <p14:creationId xmlns:p14="http://schemas.microsoft.com/office/powerpoint/2010/main" val="303229931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6E786D6-E1AE-622A-FE20-57917C79A2A0}"/>
              </a:ext>
            </a:extLst>
          </p:cNvPr>
          <p:cNvSpPr>
            <a:spLocks noGrp="1"/>
          </p:cNvSpPr>
          <p:nvPr>
            <p:ph type="title"/>
          </p:nvPr>
        </p:nvSpPr>
        <p:spPr/>
        <p:txBody>
          <a:bodyPr/>
          <a:lstStyle/>
          <a:p>
            <a:r>
              <a:rPr lang="en-GB" sz="3600" dirty="0" err="1">
                <a:latin typeface="Lucida Console" panose="020B0609040504020204" pitchFamily="49" charset="0"/>
              </a:rPr>
              <a:t>lmomentsets</a:t>
            </a:r>
            <a:r>
              <a:rPr lang="en-GB" dirty="0">
                <a:latin typeface="Georgia" panose="02040502050405020303" pitchFamily="18" charset="0"/>
              </a:rPr>
              <a:t> </a:t>
            </a:r>
            <a:endParaRPr lang="en-GB" dirty="0"/>
          </a:p>
        </p:txBody>
      </p:sp>
      <p:sp>
        <p:nvSpPr>
          <p:cNvPr id="6" name="Content Placeholder 5">
            <a:extLst>
              <a:ext uri="{FF2B5EF4-FFF2-40B4-BE49-F238E27FC236}">
                <a16:creationId xmlns:a16="http://schemas.microsoft.com/office/drawing/2014/main" id="{5B38D687-E89C-ED86-17F4-2BDA22536DAD}"/>
              </a:ext>
            </a:extLst>
          </p:cNvPr>
          <p:cNvSpPr>
            <a:spLocks noGrp="1"/>
          </p:cNvSpPr>
          <p:nvPr>
            <p:ph idx="1"/>
          </p:nvPr>
        </p:nvSpPr>
        <p:spPr/>
        <p:txBody>
          <a:bodyPr>
            <a:normAutofit/>
          </a:bodyPr>
          <a:lstStyle/>
          <a:p>
            <a:pPr marL="0" indent="0">
              <a:buNone/>
            </a:pPr>
            <a:r>
              <a:rPr lang="en-GB" sz="2400" dirty="0" err="1">
                <a:latin typeface="Lucida Console" panose="020B0609040504020204" pitchFamily="49" charset="0"/>
              </a:rPr>
              <a:t>lmomentsets</a:t>
            </a:r>
            <a:r>
              <a:rPr lang="en-GB" sz="2400" dirty="0">
                <a:latin typeface="Georgia" panose="02040502050405020303" pitchFamily="18" charset="0"/>
              </a:rPr>
              <a:t> computes various </a:t>
            </a:r>
            <a:r>
              <a:rPr lang="en-GB" sz="2400" i="1" dirty="0">
                <a:latin typeface="Georgia" panose="02040502050405020303" pitchFamily="18" charset="0"/>
              </a:rPr>
              <a:t>L</a:t>
            </a:r>
            <a:r>
              <a:rPr lang="en-GB" sz="2400" dirty="0">
                <a:latin typeface="Georgia" panose="02040502050405020303" pitchFamily="18" charset="0"/>
              </a:rPr>
              <a:t>-moments and related measures and collects them into datasets. </a:t>
            </a:r>
          </a:p>
          <a:p>
            <a:pPr marL="0" indent="0">
              <a:buNone/>
            </a:pPr>
            <a:r>
              <a:rPr lang="en-GB" sz="2400" dirty="0">
                <a:latin typeface="Georgia" panose="02040502050405020303" pitchFamily="18" charset="0"/>
              </a:rPr>
              <a:t>By default results include the first four </a:t>
            </a:r>
            <a:r>
              <a:rPr lang="en-GB" sz="2400" i="1" dirty="0">
                <a:latin typeface="Georgia" panose="02040502050405020303" pitchFamily="18" charset="0"/>
              </a:rPr>
              <a:t>L</a:t>
            </a:r>
            <a:r>
              <a:rPr lang="en-GB" sz="2400" dirty="0">
                <a:latin typeface="Georgia" panose="02040502050405020303" pitchFamily="18" charset="0"/>
              </a:rPr>
              <a:t>-moments and related ratios, which are measures of level, scale, skewness and kurtosis derived from weighted combinations of order statistics. More results may be requested. </a:t>
            </a:r>
          </a:p>
          <a:p>
            <a:pPr marL="0" indent="0">
              <a:buNone/>
            </a:pPr>
            <a:r>
              <a:rPr lang="en-GB" sz="2400" dirty="0">
                <a:latin typeface="Georgia" panose="02040502050405020303" pitchFamily="18" charset="0"/>
              </a:rPr>
              <a:t>There are two syntaxes, for variables and for groups of observations. </a:t>
            </a:r>
          </a:p>
          <a:p>
            <a:pPr marL="0" indent="0">
              <a:buNone/>
            </a:pPr>
            <a:r>
              <a:rPr lang="en-GB" sz="2400" dirty="0" err="1">
                <a:latin typeface="Lucida Console" panose="020B0609040504020204" pitchFamily="49" charset="0"/>
              </a:rPr>
              <a:t>lmomentsets</a:t>
            </a:r>
            <a:r>
              <a:rPr lang="en-GB" sz="2400" dirty="0">
                <a:latin typeface="Lucida Console" panose="020B0609040504020204" pitchFamily="49" charset="0"/>
              </a:rPr>
              <a:t> </a:t>
            </a:r>
            <a:r>
              <a:rPr lang="en-GB" sz="2400" dirty="0">
                <a:latin typeface="Georgia" panose="02040502050405020303" pitchFamily="18" charset="0"/>
              </a:rPr>
              <a:t>by default lists its results.</a:t>
            </a:r>
          </a:p>
          <a:p>
            <a:pPr marL="0" indent="0">
              <a:buNone/>
            </a:pPr>
            <a:r>
              <a:rPr lang="en-GB" sz="2400" dirty="0">
                <a:latin typeface="Georgia" panose="02040502050405020303" pitchFamily="18" charset="0"/>
              </a:rPr>
              <a:t>Although saving to a permanent dataset is optional, that is the</a:t>
            </a:r>
            <a:br>
              <a:rPr lang="en-GB" sz="2400" dirty="0">
                <a:latin typeface="Georgia" panose="02040502050405020303" pitchFamily="18" charset="0"/>
              </a:rPr>
            </a:br>
            <a:r>
              <a:rPr lang="en-GB" sz="2400" dirty="0">
                <a:latin typeface="Georgia" panose="02040502050405020303" pitchFamily="18" charset="0"/>
              </a:rPr>
              <a:t>intended key to many useful applications, graphical and otherwise.</a:t>
            </a:r>
          </a:p>
          <a:p>
            <a:pPr marL="0" indent="0">
              <a:buNone/>
            </a:pPr>
            <a:endParaRPr lang="en-GB" dirty="0"/>
          </a:p>
        </p:txBody>
      </p:sp>
      <p:sp>
        <p:nvSpPr>
          <p:cNvPr id="4" name="Slide Number Placeholder 3">
            <a:extLst>
              <a:ext uri="{FF2B5EF4-FFF2-40B4-BE49-F238E27FC236}">
                <a16:creationId xmlns:a16="http://schemas.microsoft.com/office/drawing/2014/main" id="{D300152B-BD75-93C1-6043-46B54FAE9D0F}"/>
              </a:ext>
            </a:extLst>
          </p:cNvPr>
          <p:cNvSpPr>
            <a:spLocks noGrp="1"/>
          </p:cNvSpPr>
          <p:nvPr>
            <p:ph type="sldNum" sz="quarter" idx="12"/>
          </p:nvPr>
        </p:nvSpPr>
        <p:spPr/>
        <p:txBody>
          <a:bodyPr/>
          <a:lstStyle/>
          <a:p>
            <a:fld id="{F32283A5-02D5-4F1E-B3DC-75FBA3CCA1CD}" type="slidenum">
              <a:rPr lang="en-GB" smtClean="0"/>
              <a:t>51</a:t>
            </a:fld>
            <a:endParaRPr lang="en-GB"/>
          </a:p>
        </p:txBody>
      </p:sp>
    </p:spTree>
    <p:extLst>
      <p:ext uri="{BB962C8B-B14F-4D97-AF65-F5344CB8AC3E}">
        <p14:creationId xmlns:p14="http://schemas.microsoft.com/office/powerpoint/2010/main" val="392539710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8BC6D-89EB-A22C-7F09-5A1815B98198}"/>
              </a:ext>
            </a:extLst>
          </p:cNvPr>
          <p:cNvSpPr>
            <a:spLocks noGrp="1"/>
          </p:cNvSpPr>
          <p:nvPr>
            <p:ph type="title"/>
          </p:nvPr>
        </p:nvSpPr>
        <p:spPr/>
        <p:txBody>
          <a:bodyPr>
            <a:normAutofit/>
          </a:bodyPr>
          <a:lstStyle/>
          <a:p>
            <a:r>
              <a:rPr lang="en-GB" sz="3600" i="1" dirty="0">
                <a:latin typeface="Georgia" panose="02040502050405020303" pitchFamily="18" charset="0"/>
              </a:rPr>
              <a:t>L</a:t>
            </a:r>
            <a:r>
              <a:rPr lang="en-GB" sz="3600" dirty="0">
                <a:latin typeface="Georgia" panose="02040502050405020303" pitchFamily="18" charset="0"/>
              </a:rPr>
              <a:t>-moments unjustly neglected?</a:t>
            </a:r>
          </a:p>
        </p:txBody>
      </p:sp>
      <p:sp>
        <p:nvSpPr>
          <p:cNvPr id="3" name="Content Placeholder 2">
            <a:extLst>
              <a:ext uri="{FF2B5EF4-FFF2-40B4-BE49-F238E27FC236}">
                <a16:creationId xmlns:a16="http://schemas.microsoft.com/office/drawing/2014/main" id="{76D32FF7-FC6C-B026-36DA-9CD46066A2BC}"/>
              </a:ext>
            </a:extLst>
          </p:cNvPr>
          <p:cNvSpPr>
            <a:spLocks noGrp="1"/>
          </p:cNvSpPr>
          <p:nvPr>
            <p:ph idx="1"/>
          </p:nvPr>
        </p:nvSpPr>
        <p:spPr>
          <a:xfrm>
            <a:off x="850490" y="1847850"/>
            <a:ext cx="10515600" cy="4351338"/>
          </a:xfrm>
        </p:spPr>
        <p:txBody>
          <a:bodyPr>
            <a:normAutofit/>
          </a:bodyPr>
          <a:lstStyle/>
          <a:p>
            <a:pPr marL="0" indent="0">
              <a:buNone/>
            </a:pPr>
            <a:r>
              <a:rPr lang="en-GB" sz="2400" dirty="0">
                <a:latin typeface="Georgia" panose="02040502050405020303" pitchFamily="18" charset="0"/>
              </a:rPr>
              <a:t>Despite several key papers in major journals, </a:t>
            </a:r>
            <a:r>
              <a:rPr lang="en-GB" sz="2400" i="1" dirty="0">
                <a:latin typeface="Georgia" panose="02040502050405020303" pitchFamily="18" charset="0"/>
              </a:rPr>
              <a:t>L</a:t>
            </a:r>
            <a:r>
              <a:rPr lang="en-GB" sz="2400" dirty="0">
                <a:latin typeface="Georgia" panose="02040502050405020303" pitchFamily="18" charset="0"/>
              </a:rPr>
              <a:t>-moments have not broken through to front rank in statistical science.</a:t>
            </a:r>
          </a:p>
          <a:p>
            <a:pPr marL="0" indent="0">
              <a:buNone/>
            </a:pPr>
            <a:r>
              <a:rPr lang="en-GB" sz="2400" dirty="0">
                <a:latin typeface="Georgia" panose="02040502050405020303" pitchFamily="18" charset="0"/>
              </a:rPr>
              <a:t>They are quite well known in some areas, especially hydrology and climatology, but (it seems) essentially unknown in many others.</a:t>
            </a:r>
          </a:p>
          <a:p>
            <a:pPr marL="0" indent="0">
              <a:buNone/>
            </a:pPr>
            <a:r>
              <a:rPr lang="en-GB" sz="2400" dirty="0">
                <a:latin typeface="Georgia" panose="02040502050405020303" pitchFamily="18" charset="0"/>
              </a:rPr>
              <a:t>I've tried my best to propagandise for </a:t>
            </a:r>
            <a:r>
              <a:rPr lang="en-GB" sz="2400" i="1" dirty="0">
                <a:latin typeface="Georgia" panose="02040502050405020303" pitchFamily="18" charset="0"/>
              </a:rPr>
              <a:t>L</a:t>
            </a:r>
            <a:r>
              <a:rPr lang="en-GB" sz="2400" dirty="0">
                <a:latin typeface="Georgia" panose="02040502050405020303" pitchFamily="18" charset="0"/>
              </a:rPr>
              <a:t>-moments, in talks at Stata meetings (London 1999, 2007; Boston 2005, 2007; Stockholm 2007) and in the </a:t>
            </a:r>
            <a:r>
              <a:rPr lang="en-GB" sz="2400" dirty="0" err="1">
                <a:latin typeface="Lucida Console" panose="020B0609040504020204" pitchFamily="49" charset="0"/>
              </a:rPr>
              <a:t>lmoments</a:t>
            </a:r>
            <a:r>
              <a:rPr lang="en-GB" sz="2400" dirty="0">
                <a:latin typeface="Lucida Console" panose="020B0609040504020204" pitchFamily="49" charset="0"/>
              </a:rPr>
              <a:t> </a:t>
            </a:r>
            <a:r>
              <a:rPr lang="en-GB" sz="2400" dirty="0">
                <a:latin typeface="Georgia" panose="02040502050405020303" pitchFamily="18" charset="0"/>
              </a:rPr>
              <a:t>command on SSC, first posted in 1998, last revised in 2013. </a:t>
            </a:r>
          </a:p>
          <a:p>
            <a:pPr marL="0" indent="0">
              <a:buNone/>
            </a:pPr>
            <a:r>
              <a:rPr lang="en-GB" sz="2400" dirty="0" err="1">
                <a:latin typeface="Lucida Console" panose="020B0609040504020204" pitchFamily="49" charset="0"/>
              </a:rPr>
              <a:t>lmomentsets</a:t>
            </a:r>
            <a:r>
              <a:rPr lang="en-GB" sz="2400" dirty="0">
                <a:latin typeface="Georgia" panose="02040502050405020303" pitchFamily="18" charset="0"/>
              </a:rPr>
              <a:t> uses much of the same code as </a:t>
            </a:r>
            <a:r>
              <a:rPr lang="en-GB" sz="2400" dirty="0" err="1">
                <a:latin typeface="Lucida Console" panose="020B0609040504020204" pitchFamily="49" charset="0"/>
              </a:rPr>
              <a:t>lmoments</a:t>
            </a:r>
            <a:r>
              <a:rPr lang="en-GB" sz="2400" dirty="0">
                <a:latin typeface="Georgia" panose="02040502050405020303" pitchFamily="18" charset="0"/>
              </a:rPr>
              <a:t>, but it is independent.</a:t>
            </a:r>
          </a:p>
          <a:p>
            <a:pPr marL="0" indent="0">
              <a:buNone/>
            </a:pPr>
            <a:r>
              <a:rPr lang="en-GB" sz="2400" dirty="0">
                <a:latin typeface="Georgia" panose="02040502050405020303" pitchFamily="18" charset="0"/>
              </a:rPr>
              <a:t>The help for </a:t>
            </a:r>
            <a:r>
              <a:rPr lang="en-GB" sz="2400" dirty="0" err="1">
                <a:latin typeface="Lucida Console" panose="020B0609040504020204" pitchFamily="49" charset="0"/>
              </a:rPr>
              <a:t>lmomentsets</a:t>
            </a:r>
            <a:r>
              <a:rPr lang="en-GB" sz="2400" dirty="0">
                <a:latin typeface="Georgia" panose="02040502050405020303" pitchFamily="18" charset="0"/>
              </a:rPr>
              <a:t> contains much material by way of motivation and several references. </a:t>
            </a:r>
          </a:p>
        </p:txBody>
      </p:sp>
      <p:sp>
        <p:nvSpPr>
          <p:cNvPr id="4" name="Slide Number Placeholder 3">
            <a:extLst>
              <a:ext uri="{FF2B5EF4-FFF2-40B4-BE49-F238E27FC236}">
                <a16:creationId xmlns:a16="http://schemas.microsoft.com/office/drawing/2014/main" id="{D0B315F9-BEBA-9D9D-0F3D-D01E5C093DDB}"/>
              </a:ext>
            </a:extLst>
          </p:cNvPr>
          <p:cNvSpPr>
            <a:spLocks noGrp="1"/>
          </p:cNvSpPr>
          <p:nvPr>
            <p:ph type="sldNum" sz="quarter" idx="12"/>
          </p:nvPr>
        </p:nvSpPr>
        <p:spPr/>
        <p:txBody>
          <a:bodyPr/>
          <a:lstStyle/>
          <a:p>
            <a:fld id="{F32283A5-02D5-4F1E-B3DC-75FBA3CCA1CD}" type="slidenum">
              <a:rPr lang="en-GB" smtClean="0"/>
              <a:t>52</a:t>
            </a:fld>
            <a:endParaRPr lang="en-GB"/>
          </a:p>
        </p:txBody>
      </p:sp>
    </p:spTree>
    <p:extLst>
      <p:ext uri="{BB962C8B-B14F-4D97-AF65-F5344CB8AC3E}">
        <p14:creationId xmlns:p14="http://schemas.microsoft.com/office/powerpoint/2010/main" val="64691518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112A0-8E76-C3BE-C531-5BA9D20DC0F6}"/>
              </a:ext>
            </a:extLst>
          </p:cNvPr>
          <p:cNvSpPr>
            <a:spLocks noGrp="1"/>
          </p:cNvSpPr>
          <p:nvPr>
            <p:ph type="title"/>
          </p:nvPr>
        </p:nvSpPr>
        <p:spPr/>
        <p:txBody>
          <a:bodyPr>
            <a:normAutofit/>
          </a:bodyPr>
          <a:lstStyle/>
          <a:p>
            <a:r>
              <a:rPr lang="en-GB" sz="3600" dirty="0">
                <a:latin typeface="Georgia" panose="02040502050405020303" pitchFamily="18" charset="0"/>
              </a:rPr>
              <a:t>First and second </a:t>
            </a:r>
            <a:r>
              <a:rPr lang="en-GB" sz="3600" i="1" dirty="0">
                <a:latin typeface="Georgia" panose="02040502050405020303" pitchFamily="18" charset="0"/>
              </a:rPr>
              <a:t>L</a:t>
            </a:r>
            <a:r>
              <a:rPr lang="en-GB" sz="3600" dirty="0">
                <a:latin typeface="Georgia" panose="02040502050405020303" pitchFamily="18" charset="0"/>
              </a:rPr>
              <a:t>-moments </a:t>
            </a:r>
          </a:p>
        </p:txBody>
      </p:sp>
      <p:sp>
        <p:nvSpPr>
          <p:cNvPr id="3" name="Content Placeholder 2">
            <a:extLst>
              <a:ext uri="{FF2B5EF4-FFF2-40B4-BE49-F238E27FC236}">
                <a16:creationId xmlns:a16="http://schemas.microsoft.com/office/drawing/2014/main" id="{1613E305-5118-F00B-50B6-B5AAB6D8CDC4}"/>
              </a:ext>
            </a:extLst>
          </p:cNvPr>
          <p:cNvSpPr>
            <a:spLocks noGrp="1"/>
          </p:cNvSpPr>
          <p:nvPr>
            <p:ph idx="1"/>
          </p:nvPr>
        </p:nvSpPr>
        <p:spPr/>
        <p:txBody>
          <a:bodyPr>
            <a:normAutofit fontScale="85000" lnSpcReduction="20000"/>
          </a:bodyPr>
          <a:lstStyle/>
          <a:p>
            <a:pPr marL="0" indent="0">
              <a:buNone/>
            </a:pPr>
            <a:r>
              <a:rPr lang="en-GB" dirty="0">
                <a:latin typeface="Georgia" panose="02040502050405020303" pitchFamily="18" charset="0"/>
              </a:rPr>
              <a:t>Sample size </a:t>
            </a:r>
            <a:r>
              <a:rPr lang="en-GB" i="1" dirty="0">
                <a:latin typeface="Georgia" panose="02040502050405020303" pitchFamily="18" charset="0"/>
              </a:rPr>
              <a:t>n</a:t>
            </a:r>
            <a:r>
              <a:rPr lang="en-GB" dirty="0">
                <a:latin typeface="Georgia" panose="02040502050405020303" pitchFamily="18" charset="0"/>
              </a:rPr>
              <a:t> </a:t>
            </a:r>
          </a:p>
          <a:p>
            <a:pPr marL="0" indent="0">
              <a:buNone/>
            </a:pPr>
            <a:r>
              <a:rPr lang="en-GB" dirty="0">
                <a:latin typeface="Georgia" panose="02040502050405020303" pitchFamily="18" charset="0"/>
              </a:rPr>
              <a:t>Binomial coefficient </a:t>
            </a:r>
            <a:r>
              <a:rPr lang="en-GB" i="1" dirty="0">
                <a:latin typeface="Georgia" panose="02040502050405020303" pitchFamily="18" charset="0"/>
              </a:rPr>
              <a:t>C</a:t>
            </a:r>
            <a:r>
              <a:rPr lang="en-GB" dirty="0">
                <a:latin typeface="Georgia" panose="02040502050405020303" pitchFamily="18" charset="0"/>
              </a:rPr>
              <a:t>[</a:t>
            </a:r>
            <a:r>
              <a:rPr lang="en-GB" i="1" dirty="0">
                <a:latin typeface="Georgia" panose="02040502050405020303" pitchFamily="18" charset="0"/>
              </a:rPr>
              <a:t>n</a:t>
            </a:r>
            <a:r>
              <a:rPr lang="en-GB" dirty="0">
                <a:latin typeface="Georgia" panose="02040502050405020303" pitchFamily="18" charset="0"/>
              </a:rPr>
              <a:t>, </a:t>
            </a:r>
            <a:r>
              <a:rPr lang="en-GB" i="1" dirty="0">
                <a:latin typeface="Georgia" panose="02040502050405020303" pitchFamily="18" charset="0"/>
              </a:rPr>
              <a:t>k</a:t>
            </a:r>
            <a:r>
              <a:rPr lang="en-GB" dirty="0">
                <a:latin typeface="Georgia" panose="02040502050405020303" pitchFamily="18" charset="0"/>
              </a:rPr>
              <a:t>] = “</a:t>
            </a:r>
            <a:r>
              <a:rPr lang="en-GB" i="1" dirty="0">
                <a:latin typeface="Georgia" panose="02040502050405020303" pitchFamily="18" charset="0"/>
              </a:rPr>
              <a:t>n</a:t>
            </a:r>
            <a:r>
              <a:rPr lang="en-GB" dirty="0">
                <a:latin typeface="Georgia" panose="02040502050405020303" pitchFamily="18" charset="0"/>
              </a:rPr>
              <a:t> choose </a:t>
            </a:r>
            <a:r>
              <a:rPr lang="en-GB" i="1" dirty="0">
                <a:latin typeface="Georgia" panose="02040502050405020303" pitchFamily="18" charset="0"/>
              </a:rPr>
              <a:t>k</a:t>
            </a:r>
            <a:r>
              <a:rPr lang="en-GB" dirty="0">
                <a:latin typeface="Georgia" panose="02040502050405020303" pitchFamily="18" charset="0"/>
              </a:rPr>
              <a:t>” = </a:t>
            </a:r>
            <a:r>
              <a:rPr lang="en-GB" i="1" dirty="0">
                <a:latin typeface="Georgia" panose="02040502050405020303" pitchFamily="18" charset="0"/>
              </a:rPr>
              <a:t>n</a:t>
            </a:r>
            <a:r>
              <a:rPr lang="en-GB" dirty="0">
                <a:latin typeface="Georgia" panose="02040502050405020303" pitchFamily="18" charset="0"/>
              </a:rPr>
              <a:t>! / (</a:t>
            </a:r>
            <a:r>
              <a:rPr lang="en-GB" i="1" dirty="0">
                <a:latin typeface="Georgia" panose="02040502050405020303" pitchFamily="18" charset="0"/>
              </a:rPr>
              <a:t>n</a:t>
            </a:r>
            <a:r>
              <a:rPr lang="en-GB" dirty="0">
                <a:latin typeface="Georgia" panose="02040502050405020303" pitchFamily="18" charset="0"/>
              </a:rPr>
              <a:t> - </a:t>
            </a:r>
            <a:r>
              <a:rPr lang="en-GB" i="1" dirty="0">
                <a:latin typeface="Georgia" panose="02040502050405020303" pitchFamily="18" charset="0"/>
              </a:rPr>
              <a:t>k</a:t>
            </a:r>
            <a:r>
              <a:rPr lang="en-GB" dirty="0">
                <a:latin typeface="Georgia" panose="02040502050405020303" pitchFamily="18" charset="0"/>
              </a:rPr>
              <a:t>)! </a:t>
            </a:r>
            <a:r>
              <a:rPr lang="en-GB" i="1" dirty="0">
                <a:latin typeface="Georgia" panose="02040502050405020303" pitchFamily="18" charset="0"/>
              </a:rPr>
              <a:t>k</a:t>
            </a:r>
            <a:r>
              <a:rPr lang="en-GB" dirty="0">
                <a:latin typeface="Georgia" panose="02040502050405020303" pitchFamily="18" charset="0"/>
              </a:rPr>
              <a:t>! </a:t>
            </a:r>
          </a:p>
          <a:p>
            <a:pPr marL="0" indent="0">
              <a:buNone/>
            </a:pPr>
            <a:endParaRPr lang="en-GB" dirty="0">
              <a:latin typeface="Georgia" panose="02040502050405020303" pitchFamily="18" charset="0"/>
            </a:endParaRPr>
          </a:p>
          <a:p>
            <a:pPr marL="0" indent="0">
              <a:buNone/>
            </a:pPr>
            <a:r>
              <a:rPr lang="en-GB" dirty="0">
                <a:latin typeface="Georgia" panose="02040502050405020303" pitchFamily="18" charset="0"/>
              </a:rPr>
              <a:t>The first </a:t>
            </a:r>
            <a:r>
              <a:rPr lang="en-GB" i="1" dirty="0">
                <a:latin typeface="Georgia" panose="02040502050405020303" pitchFamily="18" charset="0"/>
              </a:rPr>
              <a:t>L</a:t>
            </a:r>
            <a:r>
              <a:rPr lang="en-GB" dirty="0">
                <a:latin typeface="Georgia" panose="02040502050405020303" pitchFamily="18" charset="0"/>
              </a:rPr>
              <a:t>-moment (in a sample </a:t>
            </a:r>
            <a:r>
              <a:rPr lang="en-GB" i="1" dirty="0">
                <a:latin typeface="Georgia" panose="02040502050405020303" pitchFamily="18" charset="0"/>
              </a:rPr>
              <a:t>l</a:t>
            </a:r>
            <a:r>
              <a:rPr lang="en-GB" baseline="-25000" dirty="0">
                <a:latin typeface="Georgia" panose="02040502050405020303" pitchFamily="18" charset="0"/>
              </a:rPr>
              <a:t>1</a:t>
            </a:r>
            <a:r>
              <a:rPr lang="en-GB" dirty="0">
                <a:latin typeface="Georgia" panose="02040502050405020303" pitchFamily="18" charset="0"/>
              </a:rPr>
              <a:t>) is just the usual mean or average as a measure of level or location, the average over all </a:t>
            </a:r>
            <a:r>
              <a:rPr lang="en-GB" i="1" dirty="0">
                <a:latin typeface="Georgia" panose="02040502050405020303" pitchFamily="18" charset="0"/>
              </a:rPr>
              <a:t>C</a:t>
            </a:r>
            <a:r>
              <a:rPr lang="en-GB" dirty="0">
                <a:latin typeface="Georgia" panose="02040502050405020303" pitchFamily="18" charset="0"/>
              </a:rPr>
              <a:t>[</a:t>
            </a:r>
            <a:r>
              <a:rPr lang="en-GB" i="1" dirty="0">
                <a:latin typeface="Georgia" panose="02040502050405020303" pitchFamily="18" charset="0"/>
              </a:rPr>
              <a:t>n, </a:t>
            </a:r>
            <a:r>
              <a:rPr lang="en-GB" dirty="0">
                <a:latin typeface="Georgia" panose="02040502050405020303" pitchFamily="18" charset="0"/>
              </a:rPr>
              <a:t>1]</a:t>
            </a:r>
            <a:r>
              <a:rPr lang="en-GB" i="1" dirty="0">
                <a:latin typeface="Georgia" panose="02040502050405020303" pitchFamily="18" charset="0"/>
              </a:rPr>
              <a:t> = n </a:t>
            </a:r>
            <a:r>
              <a:rPr lang="en-GB" dirty="0">
                <a:latin typeface="Georgia" panose="02040502050405020303" pitchFamily="18" charset="0"/>
              </a:rPr>
              <a:t>subsamples of size 1.</a:t>
            </a:r>
          </a:p>
          <a:p>
            <a:pPr marL="0" indent="0">
              <a:buNone/>
            </a:pPr>
            <a:endParaRPr lang="en-GB" dirty="0">
              <a:latin typeface="Georgia" panose="02040502050405020303" pitchFamily="18" charset="0"/>
            </a:endParaRPr>
          </a:p>
          <a:p>
            <a:pPr marL="0" indent="0">
              <a:buNone/>
            </a:pPr>
            <a:r>
              <a:rPr lang="en-GB" dirty="0">
                <a:latin typeface="Georgia" panose="02040502050405020303" pitchFamily="18" charset="0"/>
              </a:rPr>
              <a:t>The second </a:t>
            </a:r>
            <a:r>
              <a:rPr lang="en-GB" i="1" dirty="0">
                <a:latin typeface="Georgia" panose="02040502050405020303" pitchFamily="18" charset="0"/>
              </a:rPr>
              <a:t>L</a:t>
            </a:r>
            <a:r>
              <a:rPr lang="en-GB" dirty="0">
                <a:latin typeface="Georgia" panose="02040502050405020303" pitchFamily="18" charset="0"/>
              </a:rPr>
              <a:t>-moment (</a:t>
            </a:r>
            <a:r>
              <a:rPr lang="en-GB" i="1" dirty="0">
                <a:latin typeface="Georgia" panose="02040502050405020303" pitchFamily="18" charset="0"/>
              </a:rPr>
              <a:t>l</a:t>
            </a:r>
            <a:r>
              <a:rPr lang="en-GB" baseline="-25000" dirty="0">
                <a:latin typeface="Georgia" panose="02040502050405020303" pitchFamily="18" charset="0"/>
              </a:rPr>
              <a:t>2</a:t>
            </a:r>
            <a:r>
              <a:rPr lang="en-GB" dirty="0">
                <a:latin typeface="Georgia" panose="02040502050405020303" pitchFamily="18" charset="0"/>
              </a:rPr>
              <a:t>) is half the average difference between the larger and smaller order statistics over subsamples of size 2, so half that average difference over </a:t>
            </a:r>
            <a:r>
              <a:rPr lang="en-GB" i="1" dirty="0">
                <a:latin typeface="Georgia" panose="02040502050405020303" pitchFamily="18" charset="0"/>
              </a:rPr>
              <a:t>C</a:t>
            </a:r>
            <a:r>
              <a:rPr lang="en-GB" dirty="0">
                <a:latin typeface="Georgia" panose="02040502050405020303" pitchFamily="18" charset="0"/>
              </a:rPr>
              <a:t>[</a:t>
            </a:r>
            <a:r>
              <a:rPr lang="en-GB" i="1" dirty="0">
                <a:latin typeface="Georgia" panose="02040502050405020303" pitchFamily="18" charset="0"/>
              </a:rPr>
              <a:t>n</a:t>
            </a:r>
            <a:r>
              <a:rPr lang="en-GB" dirty="0">
                <a:latin typeface="Georgia" panose="02040502050405020303" pitchFamily="18" charset="0"/>
              </a:rPr>
              <a:t>, 2] such subsamples. </a:t>
            </a:r>
          </a:p>
          <a:p>
            <a:pPr marL="0" indent="0">
              <a:buNone/>
            </a:pPr>
            <a:r>
              <a:rPr lang="en-GB" dirty="0">
                <a:latin typeface="Georgia" panose="02040502050405020303" pitchFamily="18" charset="0"/>
              </a:rPr>
              <a:t>The second </a:t>
            </a:r>
            <a:r>
              <a:rPr lang="en-GB" i="1" dirty="0">
                <a:latin typeface="Georgia" panose="02040502050405020303" pitchFamily="18" charset="0"/>
              </a:rPr>
              <a:t>L</a:t>
            </a:r>
            <a:r>
              <a:rPr lang="en-GB" dirty="0">
                <a:latin typeface="Georgia" panose="02040502050405020303" pitchFamily="18" charset="0"/>
              </a:rPr>
              <a:t>-moment is, apart from halving, the measure often known as Gini's mean difference, which however predates Gini.  It is a measure of spread or scale.</a:t>
            </a:r>
          </a:p>
          <a:p>
            <a:pPr marL="0" indent="0">
              <a:buNone/>
            </a:pPr>
            <a:endParaRPr lang="en-GB" dirty="0"/>
          </a:p>
        </p:txBody>
      </p:sp>
      <p:sp>
        <p:nvSpPr>
          <p:cNvPr id="4" name="Slide Number Placeholder 3">
            <a:extLst>
              <a:ext uri="{FF2B5EF4-FFF2-40B4-BE49-F238E27FC236}">
                <a16:creationId xmlns:a16="http://schemas.microsoft.com/office/drawing/2014/main" id="{1013D60A-DB7B-FE2F-70BA-59161ECC8A71}"/>
              </a:ext>
            </a:extLst>
          </p:cNvPr>
          <p:cNvSpPr>
            <a:spLocks noGrp="1"/>
          </p:cNvSpPr>
          <p:nvPr>
            <p:ph type="sldNum" sz="quarter" idx="12"/>
          </p:nvPr>
        </p:nvSpPr>
        <p:spPr/>
        <p:txBody>
          <a:bodyPr/>
          <a:lstStyle/>
          <a:p>
            <a:fld id="{F32283A5-02D5-4F1E-B3DC-75FBA3CCA1CD}" type="slidenum">
              <a:rPr lang="en-GB" smtClean="0"/>
              <a:t>53</a:t>
            </a:fld>
            <a:endParaRPr lang="en-GB"/>
          </a:p>
        </p:txBody>
      </p:sp>
    </p:spTree>
    <p:extLst>
      <p:ext uri="{BB962C8B-B14F-4D97-AF65-F5344CB8AC3E}">
        <p14:creationId xmlns:p14="http://schemas.microsoft.com/office/powerpoint/2010/main" val="267865180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2C267-9DC8-43E6-CB26-4612BF590B65}"/>
              </a:ext>
            </a:extLst>
          </p:cNvPr>
          <p:cNvSpPr>
            <a:spLocks noGrp="1"/>
          </p:cNvSpPr>
          <p:nvPr>
            <p:ph type="title"/>
          </p:nvPr>
        </p:nvSpPr>
        <p:spPr/>
        <p:txBody>
          <a:bodyPr>
            <a:normAutofit/>
          </a:bodyPr>
          <a:lstStyle/>
          <a:p>
            <a:r>
              <a:rPr lang="en-GB" sz="3600" dirty="0">
                <a:latin typeface="Georgia" panose="02040502050405020303" pitchFamily="18" charset="0"/>
              </a:rPr>
              <a:t>Third and fourth </a:t>
            </a:r>
            <a:r>
              <a:rPr lang="en-GB" sz="3600" i="1" dirty="0">
                <a:latin typeface="Georgia" panose="02040502050405020303" pitchFamily="18" charset="0"/>
              </a:rPr>
              <a:t>L</a:t>
            </a:r>
            <a:r>
              <a:rPr lang="en-GB" sz="3600" dirty="0">
                <a:latin typeface="Georgia" panose="02040502050405020303" pitchFamily="18" charset="0"/>
              </a:rPr>
              <a:t>-moments </a:t>
            </a:r>
            <a:endParaRPr lang="en-GB" sz="3600" dirty="0"/>
          </a:p>
        </p:txBody>
      </p:sp>
      <p:sp>
        <p:nvSpPr>
          <p:cNvPr id="3" name="Content Placeholder 2">
            <a:extLst>
              <a:ext uri="{FF2B5EF4-FFF2-40B4-BE49-F238E27FC236}">
                <a16:creationId xmlns:a16="http://schemas.microsoft.com/office/drawing/2014/main" id="{6B5D86BE-77FE-AA03-BF8A-82ACBD157084}"/>
              </a:ext>
            </a:extLst>
          </p:cNvPr>
          <p:cNvSpPr>
            <a:spLocks noGrp="1"/>
          </p:cNvSpPr>
          <p:nvPr>
            <p:ph idx="1"/>
          </p:nvPr>
        </p:nvSpPr>
        <p:spPr/>
        <p:txBody>
          <a:bodyPr>
            <a:normAutofit/>
          </a:bodyPr>
          <a:lstStyle/>
          <a:p>
            <a:pPr marL="0" indent="0">
              <a:buNone/>
            </a:pPr>
            <a:r>
              <a:rPr lang="en-GB" sz="2400" dirty="0">
                <a:latin typeface="Georgia" panose="02040502050405020303" pitchFamily="18" charset="0"/>
              </a:rPr>
              <a:t>The third </a:t>
            </a:r>
            <a:r>
              <a:rPr lang="en-GB" sz="2400" i="1" dirty="0">
                <a:latin typeface="Georgia" panose="02040502050405020303" pitchFamily="18" charset="0"/>
              </a:rPr>
              <a:t>L</a:t>
            </a:r>
            <a:r>
              <a:rPr lang="en-GB" sz="2400" dirty="0">
                <a:latin typeface="Georgia" panose="02040502050405020303" pitchFamily="18" charset="0"/>
              </a:rPr>
              <a:t>-moment (</a:t>
            </a:r>
            <a:r>
              <a:rPr lang="en-GB" sz="2400" i="1" dirty="0">
                <a:latin typeface="Georgia" panose="02040502050405020303" pitchFamily="18" charset="0"/>
              </a:rPr>
              <a:t>l</a:t>
            </a:r>
            <a:r>
              <a:rPr lang="en-GB" sz="2400" baseline="-25000" dirty="0">
                <a:latin typeface="Georgia" panose="02040502050405020303" pitchFamily="18" charset="0"/>
              </a:rPr>
              <a:t>3</a:t>
            </a:r>
            <a:r>
              <a:rPr lang="en-GB" sz="2400" dirty="0">
                <a:latin typeface="Georgia" panose="02040502050405020303" pitchFamily="18" charset="0"/>
              </a:rPr>
              <a:t>) is based on largest, middle, and smallest order statistics in subsamples of size 3; averaging is over </a:t>
            </a:r>
            <a:r>
              <a:rPr lang="en-GB" sz="2400" i="1" dirty="0">
                <a:latin typeface="Georgia" panose="02040502050405020303" pitchFamily="18" charset="0"/>
              </a:rPr>
              <a:t>C</a:t>
            </a:r>
            <a:r>
              <a:rPr lang="en-GB" sz="2400" dirty="0">
                <a:latin typeface="Georgia" panose="02040502050405020303" pitchFamily="18" charset="0"/>
              </a:rPr>
              <a:t>[</a:t>
            </a:r>
            <a:r>
              <a:rPr lang="en-GB" sz="2400" i="1" dirty="0">
                <a:latin typeface="Georgia" panose="02040502050405020303" pitchFamily="18" charset="0"/>
              </a:rPr>
              <a:t>n</a:t>
            </a:r>
            <a:r>
              <a:rPr lang="en-GB" sz="2400" dirty="0">
                <a:latin typeface="Georgia" panose="02040502050405020303" pitchFamily="18" charset="0"/>
              </a:rPr>
              <a:t>, 3] such subsamples.  It is a measure of asymmetry or skewness.</a:t>
            </a:r>
          </a:p>
          <a:p>
            <a:pPr marL="0" indent="0">
              <a:buNone/>
            </a:pPr>
            <a:r>
              <a:rPr lang="en-GB" sz="2400" dirty="0">
                <a:latin typeface="Georgia" panose="02040502050405020303" pitchFamily="18" charset="0"/>
              </a:rPr>
              <a:t>The fourth </a:t>
            </a:r>
            <a:r>
              <a:rPr lang="en-GB" sz="2400" i="1" dirty="0">
                <a:latin typeface="Georgia" panose="02040502050405020303" pitchFamily="18" charset="0"/>
              </a:rPr>
              <a:t>L</a:t>
            </a:r>
            <a:r>
              <a:rPr lang="en-GB" sz="2400" dirty="0">
                <a:latin typeface="Georgia" panose="02040502050405020303" pitchFamily="18" charset="0"/>
              </a:rPr>
              <a:t>-moment (</a:t>
            </a:r>
            <a:r>
              <a:rPr lang="en-GB" sz="2400" i="1" dirty="0">
                <a:latin typeface="Georgia" panose="02040502050405020303" pitchFamily="18" charset="0"/>
              </a:rPr>
              <a:t>l</a:t>
            </a:r>
            <a:r>
              <a:rPr lang="en-GB" sz="2400" baseline="-25000" dirty="0">
                <a:latin typeface="Georgia" panose="02040502050405020303" pitchFamily="18" charset="0"/>
              </a:rPr>
              <a:t>4</a:t>
            </a:r>
            <a:r>
              <a:rPr lang="en-GB" sz="2400" dirty="0">
                <a:latin typeface="Georgia" panose="02040502050405020303" pitchFamily="18" charset="0"/>
              </a:rPr>
              <a:t>) is based on the order statistics of subsamples of size 4: there are </a:t>
            </a:r>
            <a:r>
              <a:rPr lang="en-GB" sz="2400" i="1" dirty="0">
                <a:latin typeface="Georgia" panose="02040502050405020303" pitchFamily="18" charset="0"/>
              </a:rPr>
              <a:t>C</a:t>
            </a:r>
            <a:r>
              <a:rPr lang="en-GB" sz="2400" dirty="0">
                <a:latin typeface="Georgia" panose="02040502050405020303" pitchFamily="18" charset="0"/>
              </a:rPr>
              <a:t>[</a:t>
            </a:r>
            <a:r>
              <a:rPr lang="en-GB" sz="2400" i="1" dirty="0">
                <a:latin typeface="Georgia" panose="02040502050405020303" pitchFamily="18" charset="0"/>
              </a:rPr>
              <a:t>n</a:t>
            </a:r>
            <a:r>
              <a:rPr lang="en-GB" sz="2400" dirty="0">
                <a:latin typeface="Georgia" panose="02040502050405020303" pitchFamily="18" charset="0"/>
              </a:rPr>
              <a:t>, 4] such subsamples.  It is a measure of tail weight or kurtosis.</a:t>
            </a:r>
          </a:p>
          <a:p>
            <a:pPr marL="0" indent="0">
              <a:buNone/>
            </a:pPr>
            <a:endParaRPr lang="en-GB" sz="2400" dirty="0"/>
          </a:p>
          <a:p>
            <a:pPr marL="0" indent="0">
              <a:buNone/>
            </a:pPr>
            <a:r>
              <a:rPr lang="en-GB" sz="2400" dirty="0">
                <a:latin typeface="Georgia" panose="02040502050405020303" pitchFamily="18" charset="0"/>
              </a:rPr>
              <a:t>The dimensionless ratios </a:t>
            </a:r>
            <a:r>
              <a:rPr lang="en-GB" sz="2400" i="1" dirty="0">
                <a:latin typeface="Georgia" panose="02040502050405020303" pitchFamily="18" charset="0"/>
              </a:rPr>
              <a:t>t</a:t>
            </a:r>
            <a:r>
              <a:rPr lang="en-GB" sz="2400" baseline="-25000" dirty="0">
                <a:latin typeface="Georgia" panose="02040502050405020303" pitchFamily="18" charset="0"/>
              </a:rPr>
              <a:t>3</a:t>
            </a:r>
            <a:r>
              <a:rPr lang="en-GB" sz="2400" dirty="0">
                <a:latin typeface="Georgia" panose="02040502050405020303" pitchFamily="18" charset="0"/>
              </a:rPr>
              <a:t> (= </a:t>
            </a:r>
            <a:r>
              <a:rPr lang="en-GB" sz="2400" i="1" dirty="0">
                <a:latin typeface="Georgia" panose="02040502050405020303" pitchFamily="18" charset="0"/>
              </a:rPr>
              <a:t>l</a:t>
            </a:r>
            <a:r>
              <a:rPr lang="en-GB" sz="2400" baseline="-25000" dirty="0">
                <a:latin typeface="Georgia" panose="02040502050405020303" pitchFamily="18" charset="0"/>
              </a:rPr>
              <a:t>3 </a:t>
            </a:r>
            <a:r>
              <a:rPr lang="en-GB" sz="2400" dirty="0">
                <a:latin typeface="Georgia" panose="02040502050405020303" pitchFamily="18" charset="0"/>
              </a:rPr>
              <a:t>/ </a:t>
            </a:r>
            <a:r>
              <a:rPr lang="en-GB" sz="2400" i="1" dirty="0">
                <a:latin typeface="Georgia" panose="02040502050405020303" pitchFamily="18" charset="0"/>
              </a:rPr>
              <a:t>l</a:t>
            </a:r>
            <a:r>
              <a:rPr lang="en-GB" sz="2400" baseline="-25000" dirty="0">
                <a:latin typeface="Georgia" panose="02040502050405020303" pitchFamily="18" charset="0"/>
              </a:rPr>
              <a:t>2</a:t>
            </a:r>
            <a:r>
              <a:rPr lang="en-GB" sz="2400" dirty="0">
                <a:latin typeface="Georgia" panose="02040502050405020303" pitchFamily="18" charset="0"/>
              </a:rPr>
              <a:t>) and </a:t>
            </a:r>
            <a:r>
              <a:rPr lang="en-GB" sz="2400" i="1" dirty="0">
                <a:latin typeface="Georgia" panose="02040502050405020303" pitchFamily="18" charset="0"/>
              </a:rPr>
              <a:t>t</a:t>
            </a:r>
            <a:r>
              <a:rPr lang="en-GB" sz="2400" baseline="-25000" dirty="0">
                <a:latin typeface="Georgia" panose="02040502050405020303" pitchFamily="18" charset="0"/>
              </a:rPr>
              <a:t>4</a:t>
            </a:r>
            <a:r>
              <a:rPr lang="en-GB" sz="2400" dirty="0">
                <a:latin typeface="Georgia" panose="02040502050405020303" pitchFamily="18" charset="0"/>
              </a:rPr>
              <a:t> (= </a:t>
            </a:r>
            <a:r>
              <a:rPr lang="en-GB" sz="2400" i="1" dirty="0">
                <a:latin typeface="Georgia" panose="02040502050405020303" pitchFamily="18" charset="0"/>
              </a:rPr>
              <a:t>l</a:t>
            </a:r>
            <a:r>
              <a:rPr lang="en-GB" sz="2400" baseline="-25000" dirty="0">
                <a:latin typeface="Georgia" panose="02040502050405020303" pitchFamily="18" charset="0"/>
              </a:rPr>
              <a:t>4 </a:t>
            </a:r>
            <a:r>
              <a:rPr lang="en-GB" sz="2400" dirty="0">
                <a:latin typeface="Georgia" panose="02040502050405020303" pitchFamily="18" charset="0"/>
              </a:rPr>
              <a:t>/ </a:t>
            </a:r>
            <a:r>
              <a:rPr lang="en-GB" sz="2400" i="1" dirty="0">
                <a:latin typeface="Georgia" panose="02040502050405020303" pitchFamily="18" charset="0"/>
              </a:rPr>
              <a:t>l</a:t>
            </a:r>
            <a:r>
              <a:rPr lang="en-GB" sz="2400" baseline="-25000" dirty="0">
                <a:latin typeface="Georgia" panose="02040502050405020303" pitchFamily="18" charset="0"/>
              </a:rPr>
              <a:t>2</a:t>
            </a:r>
            <a:r>
              <a:rPr lang="en-GB" sz="2400" dirty="0">
                <a:latin typeface="Georgia" panose="02040502050405020303" pitchFamily="18" charset="0"/>
              </a:rPr>
              <a:t>) are convenient measures of distribution shape. </a:t>
            </a:r>
          </a:p>
        </p:txBody>
      </p:sp>
      <p:sp>
        <p:nvSpPr>
          <p:cNvPr id="4" name="Slide Number Placeholder 3">
            <a:extLst>
              <a:ext uri="{FF2B5EF4-FFF2-40B4-BE49-F238E27FC236}">
                <a16:creationId xmlns:a16="http://schemas.microsoft.com/office/drawing/2014/main" id="{E91CB5FF-593E-8975-5035-C58054ADB67A}"/>
              </a:ext>
            </a:extLst>
          </p:cNvPr>
          <p:cNvSpPr>
            <a:spLocks noGrp="1"/>
          </p:cNvSpPr>
          <p:nvPr>
            <p:ph type="sldNum" sz="quarter" idx="12"/>
          </p:nvPr>
        </p:nvSpPr>
        <p:spPr/>
        <p:txBody>
          <a:bodyPr/>
          <a:lstStyle/>
          <a:p>
            <a:fld id="{F32283A5-02D5-4F1E-B3DC-75FBA3CCA1CD}" type="slidenum">
              <a:rPr lang="en-GB" smtClean="0"/>
              <a:t>54</a:t>
            </a:fld>
            <a:endParaRPr lang="en-GB"/>
          </a:p>
        </p:txBody>
      </p:sp>
    </p:spTree>
    <p:extLst>
      <p:ext uri="{BB962C8B-B14F-4D97-AF65-F5344CB8AC3E}">
        <p14:creationId xmlns:p14="http://schemas.microsoft.com/office/powerpoint/2010/main" val="304533048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FE09629-AB25-91B7-C0ED-892DEFB043EE}"/>
              </a:ext>
            </a:extLst>
          </p:cNvPr>
          <p:cNvSpPr>
            <a:spLocks noGrp="1"/>
          </p:cNvSpPr>
          <p:nvPr>
            <p:ph type="sldNum" sz="quarter" idx="12"/>
          </p:nvPr>
        </p:nvSpPr>
        <p:spPr/>
        <p:txBody>
          <a:bodyPr/>
          <a:lstStyle/>
          <a:p>
            <a:fld id="{F32283A5-02D5-4F1E-B3DC-75FBA3CCA1CD}" type="slidenum">
              <a:rPr lang="en-GB" smtClean="0"/>
              <a:t>55</a:t>
            </a:fld>
            <a:endParaRPr lang="en-GB"/>
          </a:p>
        </p:txBody>
      </p:sp>
      <p:sp>
        <p:nvSpPr>
          <p:cNvPr id="6" name="TextBox 5">
            <a:extLst>
              <a:ext uri="{FF2B5EF4-FFF2-40B4-BE49-F238E27FC236}">
                <a16:creationId xmlns:a16="http://schemas.microsoft.com/office/drawing/2014/main" id="{90F0648D-492A-16E1-985D-B592DB65C3CD}"/>
              </a:ext>
            </a:extLst>
          </p:cNvPr>
          <p:cNvSpPr txBox="1"/>
          <p:nvPr/>
        </p:nvSpPr>
        <p:spPr>
          <a:xfrm>
            <a:off x="2969342" y="340847"/>
            <a:ext cx="6096000" cy="6186309"/>
          </a:xfrm>
          <a:prstGeom prst="rect">
            <a:avLst/>
          </a:prstGeom>
          <a:noFill/>
        </p:spPr>
        <p:txBody>
          <a:bodyPr wrap="square">
            <a:spAutoFit/>
          </a:bodyPr>
          <a:lstStyle/>
          <a:p>
            <a:r>
              <a:rPr lang="en-GB" dirty="0" err="1">
                <a:latin typeface="Lucida Console" panose="020B0609040504020204" pitchFamily="49" charset="0"/>
              </a:rPr>
              <a:t>lmomentsets</a:t>
            </a:r>
            <a:r>
              <a:rPr lang="en-GB" dirty="0">
                <a:latin typeface="Lucida Console" panose="020B0609040504020204" pitchFamily="49" charset="0"/>
              </a:rPr>
              <a:t> </a:t>
            </a:r>
            <a:r>
              <a:rPr lang="en-GB" dirty="0" err="1">
                <a:latin typeface="Lucida Console" panose="020B0609040504020204" pitchFamily="49" charset="0"/>
              </a:rPr>
              <a:t>precip</a:t>
            </a:r>
            <a:r>
              <a:rPr lang="en-GB" dirty="0">
                <a:latin typeface="Lucida Console" panose="020B0609040504020204" pitchFamily="49" charset="0"/>
              </a:rPr>
              <a:t>, over(station) saving(results)</a:t>
            </a:r>
          </a:p>
          <a:p>
            <a:endParaRPr lang="en-GB" dirty="0">
              <a:latin typeface="Lucida Console" panose="020B0609040504020204" pitchFamily="49" charset="0"/>
            </a:endParaRPr>
          </a:p>
          <a:p>
            <a:r>
              <a:rPr lang="en-GB" dirty="0">
                <a:latin typeface="Lucida Console" panose="020B0609040504020204" pitchFamily="49" charset="0"/>
              </a:rPr>
              <a:t>use results, clear </a:t>
            </a:r>
          </a:p>
          <a:p>
            <a:endParaRPr lang="en-GB" dirty="0">
              <a:latin typeface="Lucida Console" panose="020B0609040504020204" pitchFamily="49" charset="0"/>
            </a:endParaRPr>
          </a:p>
          <a:p>
            <a:r>
              <a:rPr lang="en-GB" dirty="0">
                <a:latin typeface="Lucida Console" panose="020B0609040504020204" pitchFamily="49" charset="0"/>
              </a:rPr>
              <a:t>scatter l_2 l_1 , </a:t>
            </a:r>
            <a:r>
              <a:rPr lang="en-GB" dirty="0" err="1">
                <a:latin typeface="Lucida Console" panose="020B0609040504020204" pitchFamily="49" charset="0"/>
              </a:rPr>
              <a:t>ysc</a:t>
            </a:r>
            <a:r>
              <a:rPr lang="en-GB" dirty="0">
                <a:latin typeface="Lucida Console" panose="020B0609040504020204" pitchFamily="49" charset="0"/>
              </a:rPr>
              <a:t>(log) </a:t>
            </a:r>
            <a:r>
              <a:rPr lang="en-GB" dirty="0" err="1">
                <a:latin typeface="Lucida Console" panose="020B0609040504020204" pitchFamily="49" charset="0"/>
              </a:rPr>
              <a:t>xsc</a:t>
            </a:r>
            <a:r>
              <a:rPr lang="en-GB" dirty="0">
                <a:latin typeface="Lucida Console" panose="020B0609040504020204" pitchFamily="49" charset="0"/>
              </a:rPr>
              <a:t>(log)   </a:t>
            </a:r>
            <a:r>
              <a:rPr lang="en-GB" dirty="0" err="1">
                <a:latin typeface="Lucida Console" panose="020B0609040504020204" pitchFamily="49" charset="0"/>
              </a:rPr>
              <a:t>yla</a:t>
            </a:r>
            <a:r>
              <a:rPr lang="en-GB" dirty="0">
                <a:latin typeface="Lucida Console" panose="020B0609040504020204" pitchFamily="49" charset="0"/>
              </a:rPr>
              <a:t>(1 10 100 1000) </a:t>
            </a:r>
            <a:r>
              <a:rPr lang="en-GB" dirty="0" err="1">
                <a:latin typeface="Lucida Console" panose="020B0609040504020204" pitchFamily="49" charset="0"/>
              </a:rPr>
              <a:t>xla</a:t>
            </a:r>
            <a:r>
              <a:rPr lang="en-GB" dirty="0">
                <a:latin typeface="Lucida Console" panose="020B0609040504020204" pitchFamily="49" charset="0"/>
              </a:rPr>
              <a:t>(1 10 100 1000 10000) </a:t>
            </a:r>
          </a:p>
          <a:p>
            <a:r>
              <a:rPr lang="en-GB" dirty="0">
                <a:latin typeface="Lucida Console" panose="020B0609040504020204" pitchFamily="49" charset="0"/>
              </a:rPr>
              <a:t>aspect(1) </a:t>
            </a:r>
            <a:r>
              <a:rPr lang="en-GB" dirty="0" err="1">
                <a:latin typeface="Lucida Console" panose="020B0609040504020204" pitchFamily="49" charset="0"/>
              </a:rPr>
              <a:t>ms</a:t>
            </a:r>
            <a:r>
              <a:rPr lang="en-GB" dirty="0">
                <a:latin typeface="Lucida Console" panose="020B0609040504020204" pitchFamily="49" charset="0"/>
              </a:rPr>
              <a:t>(Oh) note(Annual precipitation 1938-1967 (mm)) </a:t>
            </a:r>
          </a:p>
          <a:p>
            <a:r>
              <a:rPr lang="en-GB" dirty="0" err="1">
                <a:latin typeface="Lucida Console" panose="020B0609040504020204" pitchFamily="49" charset="0"/>
              </a:rPr>
              <a:t>ytitle</a:t>
            </a:r>
            <a:r>
              <a:rPr lang="en-GB" dirty="0">
                <a:latin typeface="Lucida Console" panose="020B0609040504020204" pitchFamily="49" charset="0"/>
              </a:rPr>
              <a:t>(scale {</a:t>
            </a:r>
            <a:r>
              <a:rPr lang="en-GB" dirty="0" err="1">
                <a:latin typeface="Lucida Console" panose="020B0609040504020204" pitchFamily="49" charset="0"/>
              </a:rPr>
              <a:t>it:l</a:t>
            </a:r>
            <a:r>
              <a:rPr lang="en-GB" dirty="0">
                <a:latin typeface="Lucida Console" panose="020B0609040504020204" pitchFamily="49" charset="0"/>
              </a:rPr>
              <a:t>}{sub:2}) </a:t>
            </a:r>
            <a:r>
              <a:rPr lang="en-GB" dirty="0" err="1">
                <a:latin typeface="Lucida Console" panose="020B0609040504020204" pitchFamily="49" charset="0"/>
              </a:rPr>
              <a:t>xtitle</a:t>
            </a:r>
            <a:r>
              <a:rPr lang="en-GB" dirty="0">
                <a:latin typeface="Lucida Console" panose="020B0609040504020204" pitchFamily="49" charset="0"/>
              </a:rPr>
              <a:t>(level {</a:t>
            </a:r>
            <a:r>
              <a:rPr lang="en-GB" dirty="0" err="1">
                <a:latin typeface="Lucida Console" panose="020B0609040504020204" pitchFamily="49" charset="0"/>
              </a:rPr>
              <a:t>it:l</a:t>
            </a:r>
            <a:r>
              <a:rPr lang="en-GB" dirty="0">
                <a:latin typeface="Lucida Console" panose="020B0609040504020204" pitchFamily="49" charset="0"/>
              </a:rPr>
              <a:t>}{sub:1} (mean)) </a:t>
            </a:r>
          </a:p>
          <a:p>
            <a:endParaRPr lang="en-GB" dirty="0">
              <a:latin typeface="Lucida Console" panose="020B0609040504020204" pitchFamily="49" charset="0"/>
            </a:endParaRPr>
          </a:p>
          <a:p>
            <a:r>
              <a:rPr lang="en-GB" dirty="0">
                <a:latin typeface="Lucida Console" panose="020B0609040504020204" pitchFamily="49" charset="0"/>
              </a:rPr>
              <a:t>scatter t_4 t_3, aspect(1) </a:t>
            </a:r>
            <a:r>
              <a:rPr lang="en-GB" dirty="0" err="1">
                <a:latin typeface="Lucida Console" panose="020B0609040504020204" pitchFamily="49" charset="0"/>
              </a:rPr>
              <a:t>ms</a:t>
            </a:r>
            <a:r>
              <a:rPr lang="en-GB" dirty="0">
                <a:latin typeface="Lucida Console" panose="020B0609040504020204" pitchFamily="49" charset="0"/>
              </a:rPr>
              <a:t>(Oh) </a:t>
            </a:r>
            <a:r>
              <a:rPr lang="en-GB" dirty="0" err="1">
                <a:latin typeface="Lucida Console" panose="020B0609040504020204" pitchFamily="49" charset="0"/>
              </a:rPr>
              <a:t>xla</a:t>
            </a:r>
            <a:r>
              <a:rPr lang="en-GB" dirty="0">
                <a:latin typeface="Lucida Console" panose="020B0609040504020204" pitchFamily="49" charset="0"/>
              </a:rPr>
              <a:t>(-.25 "-0.25" 0 0.25 "0.25" 0.5 "0.5" 0.75 "0.75" 1) </a:t>
            </a:r>
          </a:p>
          <a:p>
            <a:r>
              <a:rPr lang="en-GB" dirty="0" err="1">
                <a:latin typeface="Lucida Console" panose="020B0609040504020204" pitchFamily="49" charset="0"/>
              </a:rPr>
              <a:t>yla</a:t>
            </a:r>
            <a:r>
              <a:rPr lang="en-GB" dirty="0">
                <a:latin typeface="Lucida Console" panose="020B0609040504020204" pitchFamily="49" charset="0"/>
              </a:rPr>
              <a:t>(0 0.25 "0.25" 0.5 "0.5" 0.75 "0.75" 1) note(Annual precipitation 1938-1967 (mm)) </a:t>
            </a:r>
          </a:p>
          <a:p>
            <a:r>
              <a:rPr lang="en-GB" dirty="0" err="1">
                <a:latin typeface="Lucida Console" panose="020B0609040504020204" pitchFamily="49" charset="0"/>
              </a:rPr>
              <a:t>ytitle</a:t>
            </a:r>
            <a:r>
              <a:rPr lang="en-GB" dirty="0">
                <a:latin typeface="Lucida Console" panose="020B0609040504020204" pitchFamily="49" charset="0"/>
              </a:rPr>
              <a:t>(kurtosis {</a:t>
            </a:r>
            <a:r>
              <a:rPr lang="en-GB" dirty="0" err="1">
                <a:latin typeface="Lucida Console" panose="020B0609040504020204" pitchFamily="49" charset="0"/>
              </a:rPr>
              <a:t>it:t</a:t>
            </a:r>
            <a:r>
              <a:rPr lang="en-GB" dirty="0">
                <a:latin typeface="Lucida Console" panose="020B0609040504020204" pitchFamily="49" charset="0"/>
              </a:rPr>
              <a:t>}{sub:4}) </a:t>
            </a:r>
            <a:r>
              <a:rPr lang="en-GB" dirty="0" err="1">
                <a:latin typeface="Lucida Console" panose="020B0609040504020204" pitchFamily="49" charset="0"/>
              </a:rPr>
              <a:t>xtitle</a:t>
            </a:r>
            <a:r>
              <a:rPr lang="en-GB" dirty="0">
                <a:latin typeface="Lucida Console" panose="020B0609040504020204" pitchFamily="49" charset="0"/>
              </a:rPr>
              <a:t>(skewness {</a:t>
            </a:r>
            <a:r>
              <a:rPr lang="en-GB" dirty="0" err="1">
                <a:latin typeface="Lucida Console" panose="020B0609040504020204" pitchFamily="49" charset="0"/>
              </a:rPr>
              <a:t>it:t</a:t>
            </a:r>
            <a:r>
              <a:rPr lang="en-GB" dirty="0">
                <a:latin typeface="Lucida Console" panose="020B0609040504020204" pitchFamily="49" charset="0"/>
              </a:rPr>
              <a:t>}{sub:3}) </a:t>
            </a:r>
          </a:p>
          <a:p>
            <a:r>
              <a:rPr lang="en-GB" dirty="0">
                <a:latin typeface="Lucida Console" panose="020B0609040504020204" pitchFamily="49" charset="0"/>
              </a:rPr>
              <a:t>|| </a:t>
            </a:r>
            <a:r>
              <a:rPr lang="en-GB" dirty="0" err="1">
                <a:latin typeface="Lucida Console" panose="020B0609040504020204" pitchFamily="49" charset="0"/>
              </a:rPr>
              <a:t>scatteri</a:t>
            </a:r>
            <a:r>
              <a:rPr lang="en-GB" dirty="0">
                <a:latin typeface="Lucida Console" panose="020B0609040504020204" pitchFamily="49" charset="0"/>
              </a:rPr>
              <a:t> 0.123 0 (0) "N", legend(off) subtitle(N = normal, </a:t>
            </a:r>
            <a:r>
              <a:rPr lang="en-GB" dirty="0" err="1">
                <a:latin typeface="Lucida Console" panose="020B0609040504020204" pitchFamily="49" charset="0"/>
              </a:rPr>
              <a:t>color</a:t>
            </a:r>
            <a:r>
              <a:rPr lang="en-GB" dirty="0">
                <a:latin typeface="Lucida Console" panose="020B0609040504020204" pitchFamily="49" charset="0"/>
              </a:rPr>
              <a:t>(stc2))</a:t>
            </a:r>
          </a:p>
        </p:txBody>
      </p:sp>
    </p:spTree>
    <p:extLst>
      <p:ext uri="{BB962C8B-B14F-4D97-AF65-F5344CB8AC3E}">
        <p14:creationId xmlns:p14="http://schemas.microsoft.com/office/powerpoint/2010/main" val="84825842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7301FB7-1C28-B157-70B7-21E45C5B3FFA}"/>
              </a:ext>
            </a:extLst>
          </p:cNvPr>
          <p:cNvSpPr>
            <a:spLocks noGrp="1"/>
          </p:cNvSpPr>
          <p:nvPr>
            <p:ph type="sldNum" sz="quarter" idx="12"/>
          </p:nvPr>
        </p:nvSpPr>
        <p:spPr/>
        <p:txBody>
          <a:bodyPr/>
          <a:lstStyle/>
          <a:p>
            <a:fld id="{F32283A5-02D5-4F1E-B3DC-75FBA3CCA1CD}" type="slidenum">
              <a:rPr lang="en-GB" smtClean="0"/>
              <a:t>56</a:t>
            </a:fld>
            <a:endParaRPr lang="en-GB"/>
          </a:p>
        </p:txBody>
      </p:sp>
      <p:pic>
        <p:nvPicPr>
          <p:cNvPr id="4" name="Picture 3">
            <a:extLst>
              <a:ext uri="{FF2B5EF4-FFF2-40B4-BE49-F238E27FC236}">
                <a16:creationId xmlns:a16="http://schemas.microsoft.com/office/drawing/2014/main" id="{64E8780D-C5AF-B02A-04C1-41C32F327F2A}"/>
              </a:ext>
            </a:extLst>
          </p:cNvPr>
          <p:cNvPicPr>
            <a:picLocks noChangeAspect="1"/>
          </p:cNvPicPr>
          <p:nvPr/>
        </p:nvPicPr>
        <p:blipFill>
          <a:blip r:embed="rId2"/>
          <a:stretch>
            <a:fillRect/>
          </a:stretch>
        </p:blipFill>
        <p:spPr>
          <a:xfrm>
            <a:off x="593918" y="548640"/>
            <a:ext cx="9596933" cy="5760720"/>
          </a:xfrm>
          <a:prstGeom prst="rect">
            <a:avLst/>
          </a:prstGeom>
        </p:spPr>
      </p:pic>
    </p:spTree>
    <p:extLst>
      <p:ext uri="{BB962C8B-B14F-4D97-AF65-F5344CB8AC3E}">
        <p14:creationId xmlns:p14="http://schemas.microsoft.com/office/powerpoint/2010/main" val="17995135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8ECDED0-64C9-3670-7E3A-3F0A8FD9C04E}"/>
              </a:ext>
            </a:extLst>
          </p:cNvPr>
          <p:cNvSpPr>
            <a:spLocks noGrp="1"/>
          </p:cNvSpPr>
          <p:nvPr>
            <p:ph type="sldNum" sz="quarter" idx="12"/>
          </p:nvPr>
        </p:nvSpPr>
        <p:spPr/>
        <p:txBody>
          <a:bodyPr/>
          <a:lstStyle/>
          <a:p>
            <a:fld id="{F32283A5-02D5-4F1E-B3DC-75FBA3CCA1CD}" type="slidenum">
              <a:rPr lang="en-GB" smtClean="0"/>
              <a:t>57</a:t>
            </a:fld>
            <a:endParaRPr lang="en-GB"/>
          </a:p>
        </p:txBody>
      </p:sp>
      <p:pic>
        <p:nvPicPr>
          <p:cNvPr id="4" name="Picture 3">
            <a:extLst>
              <a:ext uri="{FF2B5EF4-FFF2-40B4-BE49-F238E27FC236}">
                <a16:creationId xmlns:a16="http://schemas.microsoft.com/office/drawing/2014/main" id="{3F0CC4C3-C014-6339-1C49-8F1DF8EF77A2}"/>
              </a:ext>
            </a:extLst>
          </p:cNvPr>
          <p:cNvPicPr>
            <a:picLocks noChangeAspect="1"/>
          </p:cNvPicPr>
          <p:nvPr/>
        </p:nvPicPr>
        <p:blipFill>
          <a:blip r:embed="rId2"/>
          <a:stretch>
            <a:fillRect/>
          </a:stretch>
        </p:blipFill>
        <p:spPr>
          <a:xfrm>
            <a:off x="623414" y="548640"/>
            <a:ext cx="9596933" cy="5760720"/>
          </a:xfrm>
          <a:prstGeom prst="rect">
            <a:avLst/>
          </a:prstGeom>
        </p:spPr>
      </p:pic>
    </p:spTree>
    <p:extLst>
      <p:ext uri="{BB962C8B-B14F-4D97-AF65-F5344CB8AC3E}">
        <p14:creationId xmlns:p14="http://schemas.microsoft.com/office/powerpoint/2010/main" val="191417656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7E763BF-0155-8BC3-6478-E4E142D78040}"/>
              </a:ext>
            </a:extLst>
          </p:cNvPr>
          <p:cNvSpPr>
            <a:spLocks noGrp="1"/>
          </p:cNvSpPr>
          <p:nvPr>
            <p:ph type="title"/>
          </p:nvPr>
        </p:nvSpPr>
        <p:spPr/>
        <p:txBody>
          <a:bodyPr>
            <a:normAutofit/>
          </a:bodyPr>
          <a:lstStyle/>
          <a:p>
            <a:r>
              <a:rPr lang="en-GB" sz="3600" dirty="0">
                <a:latin typeface="Georgia" panose="02040502050405020303" pitchFamily="18" charset="0"/>
              </a:rPr>
              <a:t>Check extreme subsets!</a:t>
            </a:r>
          </a:p>
        </p:txBody>
      </p:sp>
      <p:sp>
        <p:nvSpPr>
          <p:cNvPr id="4" name="Content Placeholder 3">
            <a:extLst>
              <a:ext uri="{FF2B5EF4-FFF2-40B4-BE49-F238E27FC236}">
                <a16:creationId xmlns:a16="http://schemas.microsoft.com/office/drawing/2014/main" id="{D3760316-4586-D6C8-BEBB-032C0D2642F6}"/>
              </a:ext>
            </a:extLst>
          </p:cNvPr>
          <p:cNvSpPr>
            <a:spLocks noGrp="1"/>
          </p:cNvSpPr>
          <p:nvPr>
            <p:ph idx="1"/>
          </p:nvPr>
        </p:nvSpPr>
        <p:spPr>
          <a:xfrm>
            <a:off x="838200" y="1776463"/>
            <a:ext cx="10515600" cy="4351338"/>
          </a:xfrm>
        </p:spPr>
        <p:txBody>
          <a:bodyPr>
            <a:normAutofit/>
          </a:bodyPr>
          <a:lstStyle/>
          <a:p>
            <a:pPr marL="0" indent="0">
              <a:buNone/>
            </a:pPr>
            <a:r>
              <a:rPr lang="en-GB" sz="2400" dirty="0">
                <a:latin typeface="Georgia" panose="02040502050405020303" pitchFamily="18" charset="0"/>
              </a:rPr>
              <a:t>Example: Dakhla has highest ratios on previous graph. </a:t>
            </a:r>
          </a:p>
        </p:txBody>
      </p:sp>
      <p:sp>
        <p:nvSpPr>
          <p:cNvPr id="2" name="Slide Number Placeholder 1">
            <a:extLst>
              <a:ext uri="{FF2B5EF4-FFF2-40B4-BE49-F238E27FC236}">
                <a16:creationId xmlns:a16="http://schemas.microsoft.com/office/drawing/2014/main" id="{4747E124-9505-342B-9CEF-149432359224}"/>
              </a:ext>
            </a:extLst>
          </p:cNvPr>
          <p:cNvSpPr>
            <a:spLocks noGrp="1"/>
          </p:cNvSpPr>
          <p:nvPr>
            <p:ph type="sldNum" sz="quarter" idx="12"/>
          </p:nvPr>
        </p:nvSpPr>
        <p:spPr/>
        <p:txBody>
          <a:bodyPr/>
          <a:lstStyle/>
          <a:p>
            <a:fld id="{F32283A5-02D5-4F1E-B3DC-75FBA3CCA1CD}" type="slidenum">
              <a:rPr lang="en-GB" smtClean="0"/>
              <a:t>58</a:t>
            </a:fld>
            <a:endParaRPr lang="en-GB"/>
          </a:p>
        </p:txBody>
      </p:sp>
    </p:spTree>
    <p:extLst>
      <p:ext uri="{BB962C8B-B14F-4D97-AF65-F5344CB8AC3E}">
        <p14:creationId xmlns:p14="http://schemas.microsoft.com/office/powerpoint/2010/main" val="38942412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071CA75-42B6-B7DF-3F00-C27D51B965A3}"/>
              </a:ext>
            </a:extLst>
          </p:cNvPr>
          <p:cNvSpPr>
            <a:spLocks noGrp="1"/>
          </p:cNvSpPr>
          <p:nvPr>
            <p:ph type="sldNum" sz="quarter" idx="12"/>
          </p:nvPr>
        </p:nvSpPr>
        <p:spPr/>
        <p:txBody>
          <a:bodyPr/>
          <a:lstStyle/>
          <a:p>
            <a:fld id="{F32283A5-02D5-4F1E-B3DC-75FBA3CCA1CD}" type="slidenum">
              <a:rPr lang="en-GB" smtClean="0"/>
              <a:t>59</a:t>
            </a:fld>
            <a:endParaRPr lang="en-GB"/>
          </a:p>
        </p:txBody>
      </p:sp>
      <p:pic>
        <p:nvPicPr>
          <p:cNvPr id="4" name="Picture 3">
            <a:extLst>
              <a:ext uri="{FF2B5EF4-FFF2-40B4-BE49-F238E27FC236}">
                <a16:creationId xmlns:a16="http://schemas.microsoft.com/office/drawing/2014/main" id="{E34D99E5-2915-ACE4-F9FC-6165E559EBDB}"/>
              </a:ext>
            </a:extLst>
          </p:cNvPr>
          <p:cNvPicPr>
            <a:picLocks noChangeAspect="1"/>
          </p:cNvPicPr>
          <p:nvPr/>
        </p:nvPicPr>
        <p:blipFill>
          <a:blip r:embed="rId2"/>
          <a:stretch>
            <a:fillRect/>
          </a:stretch>
        </p:blipFill>
        <p:spPr>
          <a:xfrm>
            <a:off x="838200" y="693174"/>
            <a:ext cx="9596933" cy="5760720"/>
          </a:xfrm>
          <a:prstGeom prst="rect">
            <a:avLst/>
          </a:prstGeom>
        </p:spPr>
      </p:pic>
    </p:spTree>
    <p:extLst>
      <p:ext uri="{BB962C8B-B14F-4D97-AF65-F5344CB8AC3E}">
        <p14:creationId xmlns:p14="http://schemas.microsoft.com/office/powerpoint/2010/main" val="41589489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F0E9BD3-2AAE-6A76-56B6-5946FD557566}"/>
              </a:ext>
            </a:extLst>
          </p:cNvPr>
          <p:cNvSpPr>
            <a:spLocks noGrp="1"/>
          </p:cNvSpPr>
          <p:nvPr>
            <p:ph type="title"/>
          </p:nvPr>
        </p:nvSpPr>
        <p:spPr>
          <a:xfrm>
            <a:off x="838200" y="1603376"/>
            <a:ext cx="10515600" cy="2852737"/>
          </a:xfrm>
        </p:spPr>
        <p:txBody>
          <a:bodyPr>
            <a:normAutofit/>
          </a:bodyPr>
          <a:lstStyle/>
          <a:p>
            <a:r>
              <a:rPr lang="en-GB" sz="4800" dirty="0" err="1">
                <a:latin typeface="Lucida Console" panose="020B0609040504020204" pitchFamily="49" charset="0"/>
              </a:rPr>
              <a:t>cisets</a:t>
            </a:r>
            <a:endParaRPr lang="en-GB" sz="4800" dirty="0">
              <a:latin typeface="Lucida Console" panose="020B0609040504020204" pitchFamily="49" charset="0"/>
            </a:endParaRPr>
          </a:p>
        </p:txBody>
      </p:sp>
      <p:sp>
        <p:nvSpPr>
          <p:cNvPr id="6" name="Text Placeholder 5">
            <a:extLst>
              <a:ext uri="{FF2B5EF4-FFF2-40B4-BE49-F238E27FC236}">
                <a16:creationId xmlns:a16="http://schemas.microsoft.com/office/drawing/2014/main" id="{D7290355-D628-16A6-D670-D15766B191D2}"/>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71D810DB-C186-6B91-448B-66E59D75F84D}"/>
              </a:ext>
            </a:extLst>
          </p:cNvPr>
          <p:cNvSpPr>
            <a:spLocks noGrp="1"/>
          </p:cNvSpPr>
          <p:nvPr>
            <p:ph type="sldNum" sz="quarter" idx="12"/>
          </p:nvPr>
        </p:nvSpPr>
        <p:spPr/>
        <p:txBody>
          <a:bodyPr/>
          <a:lstStyle/>
          <a:p>
            <a:fld id="{F32283A5-02D5-4F1E-B3DC-75FBA3CCA1CD}" type="slidenum">
              <a:rPr lang="en-GB" smtClean="0"/>
              <a:t>6</a:t>
            </a:fld>
            <a:endParaRPr lang="en-GB"/>
          </a:p>
        </p:txBody>
      </p:sp>
    </p:spTree>
    <p:extLst>
      <p:ext uri="{BB962C8B-B14F-4D97-AF65-F5344CB8AC3E}">
        <p14:creationId xmlns:p14="http://schemas.microsoft.com/office/powerpoint/2010/main" val="258089382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0B1EDEA-9C39-1C48-B0BF-C808BCB1E1D2}"/>
              </a:ext>
            </a:extLst>
          </p:cNvPr>
          <p:cNvSpPr>
            <a:spLocks noGrp="1"/>
          </p:cNvSpPr>
          <p:nvPr>
            <p:ph type="title"/>
          </p:nvPr>
        </p:nvSpPr>
        <p:spPr/>
        <p:txBody>
          <a:bodyPr>
            <a:normAutofit/>
          </a:bodyPr>
          <a:lstStyle/>
          <a:p>
            <a:r>
              <a:rPr lang="en-GB" sz="4800" dirty="0">
                <a:latin typeface="Georgia" panose="02040502050405020303" pitchFamily="18" charset="0"/>
              </a:rPr>
              <a:t>Wrapping up</a:t>
            </a:r>
          </a:p>
        </p:txBody>
      </p:sp>
      <p:sp>
        <p:nvSpPr>
          <p:cNvPr id="4" name="Text Placeholder 3">
            <a:extLst>
              <a:ext uri="{FF2B5EF4-FFF2-40B4-BE49-F238E27FC236}">
                <a16:creationId xmlns:a16="http://schemas.microsoft.com/office/drawing/2014/main" id="{05C49EB8-AB2A-22D3-292F-74E2609FE0E5}"/>
              </a:ext>
            </a:extLst>
          </p:cNvPr>
          <p:cNvSpPr>
            <a:spLocks noGrp="1"/>
          </p:cNvSpPr>
          <p:nvPr>
            <p:ph type="body" idx="1"/>
          </p:nvPr>
        </p:nvSpPr>
        <p:spPr/>
        <p:txBody>
          <a:bodyPr/>
          <a:lstStyle/>
          <a:p>
            <a:endParaRPr lang="en-GB"/>
          </a:p>
        </p:txBody>
      </p:sp>
      <p:sp>
        <p:nvSpPr>
          <p:cNvPr id="2" name="Slide Number Placeholder 1">
            <a:extLst>
              <a:ext uri="{FF2B5EF4-FFF2-40B4-BE49-F238E27FC236}">
                <a16:creationId xmlns:a16="http://schemas.microsoft.com/office/drawing/2014/main" id="{737AACBA-E504-F1AE-41E1-CACAEC59D360}"/>
              </a:ext>
            </a:extLst>
          </p:cNvPr>
          <p:cNvSpPr>
            <a:spLocks noGrp="1"/>
          </p:cNvSpPr>
          <p:nvPr>
            <p:ph type="sldNum" sz="quarter" idx="12"/>
          </p:nvPr>
        </p:nvSpPr>
        <p:spPr/>
        <p:txBody>
          <a:bodyPr/>
          <a:lstStyle/>
          <a:p>
            <a:fld id="{F32283A5-02D5-4F1E-B3DC-75FBA3CCA1CD}" type="slidenum">
              <a:rPr lang="en-GB" smtClean="0"/>
              <a:t>60</a:t>
            </a:fld>
            <a:endParaRPr lang="en-GB"/>
          </a:p>
        </p:txBody>
      </p:sp>
    </p:spTree>
    <p:extLst>
      <p:ext uri="{BB962C8B-B14F-4D97-AF65-F5344CB8AC3E}">
        <p14:creationId xmlns:p14="http://schemas.microsoft.com/office/powerpoint/2010/main" val="130648025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60C05-789D-3426-4F14-72E6AF8A4C2B}"/>
              </a:ext>
            </a:extLst>
          </p:cNvPr>
          <p:cNvSpPr>
            <a:spLocks noGrp="1"/>
          </p:cNvSpPr>
          <p:nvPr>
            <p:ph type="title"/>
          </p:nvPr>
        </p:nvSpPr>
        <p:spPr/>
        <p:txBody>
          <a:bodyPr>
            <a:normAutofit/>
          </a:bodyPr>
          <a:lstStyle/>
          <a:p>
            <a:r>
              <a:rPr lang="en-GB" sz="3600" dirty="0">
                <a:latin typeface="Georgia" panose="02040502050405020303" pitchFamily="18" charset="0"/>
              </a:rPr>
              <a:t>Other work by NJC with data reduction flavour</a:t>
            </a:r>
          </a:p>
        </p:txBody>
      </p:sp>
      <p:sp>
        <p:nvSpPr>
          <p:cNvPr id="3" name="Content Placeholder 2">
            <a:extLst>
              <a:ext uri="{FF2B5EF4-FFF2-40B4-BE49-F238E27FC236}">
                <a16:creationId xmlns:a16="http://schemas.microsoft.com/office/drawing/2014/main" id="{5AB01DEC-F859-153C-F3CF-CDEAFBA996D9}"/>
              </a:ext>
            </a:extLst>
          </p:cNvPr>
          <p:cNvSpPr>
            <a:spLocks noGrp="1"/>
          </p:cNvSpPr>
          <p:nvPr>
            <p:ph idx="1"/>
          </p:nvPr>
        </p:nvSpPr>
        <p:spPr/>
        <p:txBody>
          <a:bodyPr>
            <a:normAutofit/>
          </a:bodyPr>
          <a:lstStyle/>
          <a:p>
            <a:pPr marL="0" indent="0">
              <a:buNone/>
            </a:pPr>
            <a:r>
              <a:rPr lang="en-GB" sz="2400" dirty="0" err="1">
                <a:latin typeface="Lucida Console" panose="020B0609040504020204" pitchFamily="49" charset="0"/>
              </a:rPr>
              <a:t>codensity</a:t>
            </a:r>
            <a:r>
              <a:rPr lang="en-GB" sz="2400" dirty="0">
                <a:latin typeface="Lucida Console" panose="020B0609040504020204" pitchFamily="49" charset="0"/>
              </a:rPr>
              <a:t>      </a:t>
            </a:r>
            <a:r>
              <a:rPr lang="en-GB" sz="2400" dirty="0">
                <a:latin typeface="Georgia" panose="02040502050405020303" pitchFamily="18" charset="0"/>
              </a:rPr>
              <a:t>kernel density estimates (SSC)</a:t>
            </a:r>
            <a:endParaRPr lang="en-GB" sz="2400" dirty="0">
              <a:latin typeface="Lucida Console" panose="020B0609040504020204" pitchFamily="49" charset="0"/>
            </a:endParaRPr>
          </a:p>
          <a:p>
            <a:pPr marL="0" indent="0">
              <a:buNone/>
            </a:pPr>
            <a:r>
              <a:rPr lang="en-GB" sz="2400" dirty="0" err="1">
                <a:latin typeface="Lucida Console" panose="020B0609040504020204" pitchFamily="49" charset="0"/>
              </a:rPr>
              <a:t>corrci</a:t>
            </a:r>
            <a:r>
              <a:rPr lang="en-GB" sz="2400" dirty="0">
                <a:latin typeface="Lucida Console" panose="020B0609040504020204" pitchFamily="49" charset="0"/>
              </a:rPr>
              <a:t>         </a:t>
            </a:r>
            <a:r>
              <a:rPr lang="en-GB" sz="2400" dirty="0">
                <a:latin typeface="Georgia" panose="02040502050405020303" pitchFamily="18" charset="0"/>
              </a:rPr>
              <a:t>correlation confidence intervals (</a:t>
            </a:r>
            <a:r>
              <a:rPr lang="en-GB" sz="2400" i="1" dirty="0">
                <a:latin typeface="Georgia" panose="02040502050405020303" pitchFamily="18" charset="0"/>
              </a:rPr>
              <a:t>Stata Journal</a:t>
            </a:r>
            <a:r>
              <a:rPr lang="en-GB" sz="2400" dirty="0">
                <a:latin typeface="Georgia" panose="02040502050405020303" pitchFamily="18" charset="0"/>
              </a:rPr>
              <a:t>)</a:t>
            </a:r>
          </a:p>
          <a:p>
            <a:pPr marL="0" indent="0">
              <a:buNone/>
            </a:pPr>
            <a:r>
              <a:rPr lang="en-GB" sz="2400" dirty="0">
                <a:latin typeface="Lucida Console" panose="020B0609040504020204" pitchFamily="49" charset="0"/>
              </a:rPr>
              <a:t>groups         </a:t>
            </a:r>
            <a:r>
              <a:rPr lang="en-GB" sz="2400" dirty="0">
                <a:latin typeface="Georgia" panose="02040502050405020303" pitchFamily="18" charset="0"/>
              </a:rPr>
              <a:t>tabulations by listing (</a:t>
            </a:r>
            <a:r>
              <a:rPr lang="en-GB" sz="2400" i="1" dirty="0">
                <a:latin typeface="Georgia" panose="02040502050405020303" pitchFamily="18" charset="0"/>
              </a:rPr>
              <a:t>Stata Journal</a:t>
            </a:r>
            <a:r>
              <a:rPr lang="en-GB" sz="2400" dirty="0">
                <a:latin typeface="Georgia" panose="02040502050405020303" pitchFamily="18" charset="0"/>
              </a:rPr>
              <a:t>)</a:t>
            </a:r>
          </a:p>
          <a:p>
            <a:pPr marL="0" indent="0">
              <a:buNone/>
            </a:pPr>
            <a:r>
              <a:rPr lang="en-GB" sz="2400" dirty="0" err="1">
                <a:latin typeface="Lucida Console" panose="020B0609040504020204" pitchFamily="49" charset="0"/>
              </a:rPr>
              <a:t>pcacoefsave</a:t>
            </a:r>
            <a:r>
              <a:rPr lang="en-GB" sz="2400" dirty="0">
                <a:latin typeface="Lucida Console" panose="020B0609040504020204" pitchFamily="49" charset="0"/>
              </a:rPr>
              <a:t>    </a:t>
            </a:r>
            <a:r>
              <a:rPr lang="en-GB" sz="2400" dirty="0">
                <a:latin typeface="Georgia" panose="02040502050405020303" pitchFamily="18" charset="0"/>
              </a:rPr>
              <a:t>PCA results (SSC) </a:t>
            </a:r>
          </a:p>
        </p:txBody>
      </p:sp>
      <p:sp>
        <p:nvSpPr>
          <p:cNvPr id="4" name="Slide Number Placeholder 3">
            <a:extLst>
              <a:ext uri="{FF2B5EF4-FFF2-40B4-BE49-F238E27FC236}">
                <a16:creationId xmlns:a16="http://schemas.microsoft.com/office/drawing/2014/main" id="{641DC746-3E5D-A1BA-0073-1C1D90FF59CB}"/>
              </a:ext>
            </a:extLst>
          </p:cNvPr>
          <p:cNvSpPr>
            <a:spLocks noGrp="1"/>
          </p:cNvSpPr>
          <p:nvPr>
            <p:ph type="sldNum" sz="quarter" idx="12"/>
          </p:nvPr>
        </p:nvSpPr>
        <p:spPr/>
        <p:txBody>
          <a:bodyPr/>
          <a:lstStyle/>
          <a:p>
            <a:fld id="{F32283A5-02D5-4F1E-B3DC-75FBA3CCA1CD}" type="slidenum">
              <a:rPr lang="en-GB" smtClean="0"/>
              <a:t>61</a:t>
            </a:fld>
            <a:endParaRPr lang="en-GB"/>
          </a:p>
        </p:txBody>
      </p:sp>
    </p:spTree>
    <p:extLst>
      <p:ext uri="{BB962C8B-B14F-4D97-AF65-F5344CB8AC3E}">
        <p14:creationId xmlns:p14="http://schemas.microsoft.com/office/powerpoint/2010/main" val="134941126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295F1-4025-C312-CF4B-BE604DF4220C}"/>
              </a:ext>
            </a:extLst>
          </p:cNvPr>
          <p:cNvSpPr>
            <a:spLocks noGrp="1"/>
          </p:cNvSpPr>
          <p:nvPr>
            <p:ph type="title"/>
          </p:nvPr>
        </p:nvSpPr>
        <p:spPr/>
        <p:txBody>
          <a:bodyPr>
            <a:normAutofit/>
          </a:bodyPr>
          <a:lstStyle/>
          <a:p>
            <a:r>
              <a:rPr lang="en-GB" sz="3600" dirty="0">
                <a:latin typeface="Georgia" panose="02040502050405020303" pitchFamily="18" charset="0"/>
              </a:rPr>
              <a:t>Ronald Fisher on data reduction 1925</a:t>
            </a:r>
          </a:p>
        </p:txBody>
      </p:sp>
      <p:sp>
        <p:nvSpPr>
          <p:cNvPr id="3" name="Content Placeholder 2">
            <a:extLst>
              <a:ext uri="{FF2B5EF4-FFF2-40B4-BE49-F238E27FC236}">
                <a16:creationId xmlns:a16="http://schemas.microsoft.com/office/drawing/2014/main" id="{5AA6487F-3ED7-8825-085E-C7C190DC26AA}"/>
              </a:ext>
            </a:extLst>
          </p:cNvPr>
          <p:cNvSpPr>
            <a:spLocks noGrp="1"/>
          </p:cNvSpPr>
          <p:nvPr>
            <p:ph idx="1"/>
          </p:nvPr>
        </p:nvSpPr>
        <p:spPr/>
        <p:txBody>
          <a:bodyPr>
            <a:normAutofit/>
          </a:bodyPr>
          <a:lstStyle/>
          <a:p>
            <a:pPr marL="0" indent="0">
              <a:buNone/>
            </a:pPr>
            <a:r>
              <a:rPr lang="en-GB" sz="2400" dirty="0">
                <a:latin typeface="Georgia" panose="02040502050405020303" pitchFamily="18" charset="0"/>
              </a:rPr>
              <a:t>No human mind is capable of grasping in its entirety the meaning of any considerable quantity of numerical data. We want to be able to express all the </a:t>
            </a:r>
            <a:r>
              <a:rPr lang="en-GB" sz="2400" i="1" dirty="0">
                <a:latin typeface="Georgia" panose="02040502050405020303" pitchFamily="18" charset="0"/>
              </a:rPr>
              <a:t>relevant</a:t>
            </a:r>
            <a:r>
              <a:rPr lang="en-GB" sz="2400" dirty="0">
                <a:latin typeface="Georgia" panose="02040502050405020303" pitchFamily="18" charset="0"/>
              </a:rPr>
              <a:t> information contained in the mass by means of comparatively few numerical values. </a:t>
            </a:r>
          </a:p>
          <a:p>
            <a:pPr marL="0" indent="0">
              <a:buNone/>
            </a:pPr>
            <a:endParaRPr lang="en-GB" sz="2400" dirty="0">
              <a:latin typeface="Georgia" panose="02040502050405020303" pitchFamily="18" charset="0"/>
            </a:endParaRPr>
          </a:p>
          <a:p>
            <a:pPr marL="0" indent="0">
              <a:buNone/>
            </a:pPr>
            <a:r>
              <a:rPr lang="en-GB" sz="2400" dirty="0">
                <a:latin typeface="Georgia" panose="02040502050405020303" pitchFamily="18" charset="0"/>
              </a:rPr>
              <a:t>Fisher, R. A. 1925. </a:t>
            </a:r>
            <a:r>
              <a:rPr lang="en-GB" sz="2400" i="1" dirty="0">
                <a:latin typeface="Georgia" panose="02040502050405020303" pitchFamily="18" charset="0"/>
              </a:rPr>
              <a:t>Statistical Methods for Research Workers.           </a:t>
            </a:r>
            <a:r>
              <a:rPr lang="en-GB" sz="2400" dirty="0">
                <a:latin typeface="Georgia" panose="02040502050405020303" pitchFamily="18" charset="0"/>
              </a:rPr>
              <a:t>Edinburgh: Oliver and Boyd, S.1. </a:t>
            </a:r>
          </a:p>
        </p:txBody>
      </p:sp>
      <p:sp>
        <p:nvSpPr>
          <p:cNvPr id="4" name="Slide Number Placeholder 3">
            <a:extLst>
              <a:ext uri="{FF2B5EF4-FFF2-40B4-BE49-F238E27FC236}">
                <a16:creationId xmlns:a16="http://schemas.microsoft.com/office/drawing/2014/main" id="{6202BE45-AC99-686F-B6E0-0B9F3AA95282}"/>
              </a:ext>
            </a:extLst>
          </p:cNvPr>
          <p:cNvSpPr>
            <a:spLocks noGrp="1"/>
          </p:cNvSpPr>
          <p:nvPr>
            <p:ph type="sldNum" sz="quarter" idx="12"/>
          </p:nvPr>
        </p:nvSpPr>
        <p:spPr/>
        <p:txBody>
          <a:bodyPr/>
          <a:lstStyle/>
          <a:p>
            <a:fld id="{F32283A5-02D5-4F1E-B3DC-75FBA3CCA1CD}" type="slidenum">
              <a:rPr lang="en-GB" smtClean="0"/>
              <a:t>62</a:t>
            </a:fld>
            <a:endParaRPr lang="en-GB"/>
          </a:p>
        </p:txBody>
      </p:sp>
    </p:spTree>
    <p:extLst>
      <p:ext uri="{BB962C8B-B14F-4D97-AF65-F5344CB8AC3E}">
        <p14:creationId xmlns:p14="http://schemas.microsoft.com/office/powerpoint/2010/main" val="181694202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F6B79-6EB3-FBE9-E46E-941AB31999C6}"/>
              </a:ext>
            </a:extLst>
          </p:cNvPr>
          <p:cNvSpPr>
            <a:spLocks noGrp="1"/>
          </p:cNvSpPr>
          <p:nvPr>
            <p:ph type="title"/>
          </p:nvPr>
        </p:nvSpPr>
        <p:spPr/>
        <p:txBody>
          <a:bodyPr>
            <a:normAutofit/>
          </a:bodyPr>
          <a:lstStyle/>
          <a:p>
            <a:r>
              <a:rPr lang="en-GB" sz="3600" dirty="0">
                <a:latin typeface="Georgia" panose="02040502050405020303" pitchFamily="18" charset="0"/>
              </a:rPr>
              <a:t>The new commands (and Stata versions needed)</a:t>
            </a:r>
          </a:p>
        </p:txBody>
      </p:sp>
      <p:sp>
        <p:nvSpPr>
          <p:cNvPr id="3" name="Content Placeholder 2">
            <a:extLst>
              <a:ext uri="{FF2B5EF4-FFF2-40B4-BE49-F238E27FC236}">
                <a16:creationId xmlns:a16="http://schemas.microsoft.com/office/drawing/2014/main" id="{322F2808-2185-772D-3652-A55BE0BE691C}"/>
              </a:ext>
            </a:extLst>
          </p:cNvPr>
          <p:cNvSpPr>
            <a:spLocks noGrp="1"/>
          </p:cNvSpPr>
          <p:nvPr>
            <p:ph idx="1"/>
          </p:nvPr>
        </p:nvSpPr>
        <p:spPr/>
        <p:txBody>
          <a:bodyPr/>
          <a:lstStyle/>
          <a:p>
            <a:pPr marL="0" indent="0">
              <a:buNone/>
            </a:pPr>
            <a:r>
              <a:rPr lang="en-GB" dirty="0" err="1">
                <a:latin typeface="Lucida Console" panose="020B0609040504020204" pitchFamily="49" charset="0"/>
              </a:rPr>
              <a:t>cisets</a:t>
            </a:r>
            <a:r>
              <a:rPr lang="en-GB" dirty="0">
                <a:latin typeface="Lucida Console" panose="020B0609040504020204" pitchFamily="49" charset="0"/>
              </a:rPr>
              <a:t>         </a:t>
            </a:r>
            <a:r>
              <a:rPr lang="en-GB" dirty="0">
                <a:latin typeface="Georgia" panose="02040502050405020303" pitchFamily="18" charset="0"/>
              </a:rPr>
              <a:t>14.1 </a:t>
            </a:r>
            <a:r>
              <a:rPr lang="en-GB" dirty="0">
                <a:latin typeface="Lucida Console" panose="020B0609040504020204" pitchFamily="49" charset="0"/>
              </a:rPr>
              <a:t>  </a:t>
            </a:r>
          </a:p>
          <a:p>
            <a:pPr marL="0" indent="0">
              <a:buNone/>
            </a:pPr>
            <a:r>
              <a:rPr lang="en-GB" dirty="0" err="1">
                <a:latin typeface="Lucida Console" panose="020B0609040504020204" pitchFamily="49" charset="0"/>
              </a:rPr>
              <a:t>momentsets</a:t>
            </a:r>
            <a:r>
              <a:rPr lang="en-GB" dirty="0">
                <a:latin typeface="Lucida Console" panose="020B0609040504020204" pitchFamily="49" charset="0"/>
              </a:rPr>
              <a:t>     </a:t>
            </a:r>
            <a:r>
              <a:rPr lang="en-GB" dirty="0">
                <a:latin typeface="Georgia" panose="02040502050405020303" pitchFamily="18" charset="0"/>
              </a:rPr>
              <a:t>8.1</a:t>
            </a:r>
            <a:r>
              <a:rPr lang="en-GB" dirty="0">
                <a:latin typeface="Lucida Console" panose="020B0609040504020204" pitchFamily="49" charset="0"/>
              </a:rPr>
              <a:t>     </a:t>
            </a:r>
          </a:p>
          <a:p>
            <a:pPr marL="0" indent="0">
              <a:buNone/>
            </a:pPr>
            <a:r>
              <a:rPr lang="en-GB" dirty="0" err="1">
                <a:latin typeface="Lucida Console" panose="020B0609040504020204" pitchFamily="49" charset="0"/>
              </a:rPr>
              <a:t>pctilesets</a:t>
            </a:r>
            <a:r>
              <a:rPr lang="en-GB" dirty="0">
                <a:latin typeface="Lucida Console" panose="020B0609040504020204" pitchFamily="49" charset="0"/>
              </a:rPr>
              <a:t>     </a:t>
            </a:r>
            <a:r>
              <a:rPr lang="en-GB" dirty="0">
                <a:latin typeface="Georgia" panose="02040502050405020303" pitchFamily="18" charset="0"/>
              </a:rPr>
              <a:t>8.1</a:t>
            </a:r>
          </a:p>
          <a:p>
            <a:pPr marL="0" indent="0">
              <a:buNone/>
            </a:pPr>
            <a:r>
              <a:rPr lang="en-GB" dirty="0" err="1">
                <a:latin typeface="Lucida Console" panose="020B0609040504020204" pitchFamily="49" charset="0"/>
              </a:rPr>
              <a:t>lmomentsets</a:t>
            </a:r>
            <a:r>
              <a:rPr lang="en-GB" dirty="0">
                <a:latin typeface="Lucida Console" panose="020B0609040504020204" pitchFamily="49" charset="0"/>
              </a:rPr>
              <a:t>    </a:t>
            </a:r>
            <a:r>
              <a:rPr lang="en-GB" dirty="0">
                <a:latin typeface="Georgia" panose="02040502050405020303" pitchFamily="18" charset="0"/>
              </a:rPr>
              <a:t>10.0</a:t>
            </a:r>
          </a:p>
          <a:p>
            <a:pPr marL="0" indent="0">
              <a:buNone/>
            </a:pPr>
            <a:endParaRPr lang="en-GB" dirty="0"/>
          </a:p>
        </p:txBody>
      </p:sp>
      <p:sp>
        <p:nvSpPr>
          <p:cNvPr id="4" name="Slide Number Placeholder 3">
            <a:extLst>
              <a:ext uri="{FF2B5EF4-FFF2-40B4-BE49-F238E27FC236}">
                <a16:creationId xmlns:a16="http://schemas.microsoft.com/office/drawing/2014/main" id="{0EB58BC7-1D16-813C-131E-F219E537FA38}"/>
              </a:ext>
            </a:extLst>
          </p:cNvPr>
          <p:cNvSpPr>
            <a:spLocks noGrp="1"/>
          </p:cNvSpPr>
          <p:nvPr>
            <p:ph type="sldNum" sz="quarter" idx="12"/>
          </p:nvPr>
        </p:nvSpPr>
        <p:spPr/>
        <p:txBody>
          <a:bodyPr/>
          <a:lstStyle/>
          <a:p>
            <a:fld id="{F32283A5-02D5-4F1E-B3DC-75FBA3CCA1CD}" type="slidenum">
              <a:rPr lang="en-GB" smtClean="0"/>
              <a:t>63</a:t>
            </a:fld>
            <a:endParaRPr lang="en-GB"/>
          </a:p>
        </p:txBody>
      </p:sp>
    </p:spTree>
    <p:extLst>
      <p:ext uri="{BB962C8B-B14F-4D97-AF65-F5344CB8AC3E}">
        <p14:creationId xmlns:p14="http://schemas.microsoft.com/office/powerpoint/2010/main" val="392202202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3CEF5-C18C-F582-37CC-9767C5EE0B3F}"/>
              </a:ext>
            </a:extLst>
          </p:cNvPr>
          <p:cNvSpPr>
            <a:spLocks noGrp="1"/>
          </p:cNvSpPr>
          <p:nvPr>
            <p:ph type="title"/>
          </p:nvPr>
        </p:nvSpPr>
        <p:spPr/>
        <p:txBody>
          <a:bodyPr>
            <a:normAutofit/>
          </a:bodyPr>
          <a:lstStyle/>
          <a:p>
            <a:r>
              <a:rPr lang="en-GB" sz="3600" dirty="0">
                <a:latin typeface="Georgia" panose="02040502050405020303" pitchFamily="18" charset="0"/>
              </a:rPr>
              <a:t>Graphics highlights</a:t>
            </a:r>
          </a:p>
        </p:txBody>
      </p:sp>
      <p:sp>
        <p:nvSpPr>
          <p:cNvPr id="3" name="Content Placeholder 2">
            <a:extLst>
              <a:ext uri="{FF2B5EF4-FFF2-40B4-BE49-F238E27FC236}">
                <a16:creationId xmlns:a16="http://schemas.microsoft.com/office/drawing/2014/main" id="{7F473708-B60B-1D3D-61F1-7742A067DA94}"/>
              </a:ext>
            </a:extLst>
          </p:cNvPr>
          <p:cNvSpPr>
            <a:spLocks noGrp="1"/>
          </p:cNvSpPr>
          <p:nvPr>
            <p:ph idx="1"/>
          </p:nvPr>
        </p:nvSpPr>
        <p:spPr/>
        <p:txBody>
          <a:bodyPr/>
          <a:lstStyle/>
          <a:p>
            <a:pPr marL="0" indent="0">
              <a:buNone/>
            </a:pPr>
            <a:r>
              <a:rPr lang="en-GB" dirty="0">
                <a:latin typeface="Georgia" panose="02040502050405020303" pitchFamily="18" charset="0"/>
              </a:rPr>
              <a:t>Show confidence intervals with quantile plots</a:t>
            </a:r>
          </a:p>
          <a:p>
            <a:pPr marL="0" indent="0">
              <a:buNone/>
            </a:pPr>
            <a:r>
              <a:rPr lang="en-GB" dirty="0">
                <a:latin typeface="Georgia" panose="02040502050405020303" pitchFamily="18" charset="0"/>
              </a:rPr>
              <a:t>Combine quantile plots and box plots</a:t>
            </a:r>
          </a:p>
          <a:p>
            <a:pPr marL="0" indent="0">
              <a:buNone/>
            </a:pPr>
            <a:r>
              <a:rPr lang="en-GB" dirty="0">
                <a:latin typeface="Georgia" panose="02040502050405020303" pitchFamily="18" charset="0"/>
              </a:rPr>
              <a:t>Add means as horizontal lines to quantile plots </a:t>
            </a:r>
          </a:p>
          <a:p>
            <a:pPr marL="0" indent="0">
              <a:buNone/>
            </a:pPr>
            <a:r>
              <a:rPr lang="en-GB" dirty="0">
                <a:latin typeface="Georgia" panose="02040502050405020303" pitchFamily="18" charset="0"/>
              </a:rPr>
              <a:t>Plot scale versus level</a:t>
            </a:r>
          </a:p>
          <a:p>
            <a:pPr marL="0" indent="0">
              <a:buNone/>
            </a:pPr>
            <a:r>
              <a:rPr lang="en-GB" dirty="0">
                <a:latin typeface="Georgia" panose="02040502050405020303" pitchFamily="18" charset="0"/>
              </a:rPr>
              <a:t>Plot kurtosis (tail weight) versus skewness (asymmetry) </a:t>
            </a:r>
          </a:p>
        </p:txBody>
      </p:sp>
      <p:sp>
        <p:nvSpPr>
          <p:cNvPr id="4" name="Slide Number Placeholder 3">
            <a:extLst>
              <a:ext uri="{FF2B5EF4-FFF2-40B4-BE49-F238E27FC236}">
                <a16:creationId xmlns:a16="http://schemas.microsoft.com/office/drawing/2014/main" id="{06768085-92D2-A192-4E3A-71927411F9A6}"/>
              </a:ext>
            </a:extLst>
          </p:cNvPr>
          <p:cNvSpPr>
            <a:spLocks noGrp="1"/>
          </p:cNvSpPr>
          <p:nvPr>
            <p:ph type="sldNum" sz="quarter" idx="12"/>
          </p:nvPr>
        </p:nvSpPr>
        <p:spPr/>
        <p:txBody>
          <a:bodyPr/>
          <a:lstStyle/>
          <a:p>
            <a:fld id="{F32283A5-02D5-4F1E-B3DC-75FBA3CCA1CD}" type="slidenum">
              <a:rPr lang="en-GB" smtClean="0"/>
              <a:t>64</a:t>
            </a:fld>
            <a:endParaRPr lang="en-GB"/>
          </a:p>
        </p:txBody>
      </p:sp>
    </p:spTree>
    <p:extLst>
      <p:ext uri="{BB962C8B-B14F-4D97-AF65-F5344CB8AC3E}">
        <p14:creationId xmlns:p14="http://schemas.microsoft.com/office/powerpoint/2010/main" val="289181511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EF7E2-4479-9A1D-CD7E-7BF3A769876D}"/>
              </a:ext>
            </a:extLst>
          </p:cNvPr>
          <p:cNvSpPr>
            <a:spLocks noGrp="1"/>
          </p:cNvSpPr>
          <p:nvPr>
            <p:ph type="title"/>
          </p:nvPr>
        </p:nvSpPr>
        <p:spPr/>
        <p:txBody>
          <a:bodyPr>
            <a:normAutofit/>
          </a:bodyPr>
          <a:lstStyle/>
          <a:p>
            <a:r>
              <a:rPr lang="en-GB" sz="3600" dirty="0">
                <a:latin typeface="Georgia" panose="02040502050405020303" pitchFamily="18" charset="0"/>
              </a:rPr>
              <a:t>Every principle is a platitude once understood</a:t>
            </a:r>
          </a:p>
        </p:txBody>
      </p:sp>
      <p:sp>
        <p:nvSpPr>
          <p:cNvPr id="3" name="Content Placeholder 2">
            <a:extLst>
              <a:ext uri="{FF2B5EF4-FFF2-40B4-BE49-F238E27FC236}">
                <a16:creationId xmlns:a16="http://schemas.microsoft.com/office/drawing/2014/main" id="{F7818C7A-1A8B-F3FB-8DDD-BDFCD1EDFC3C}"/>
              </a:ext>
            </a:extLst>
          </p:cNvPr>
          <p:cNvSpPr>
            <a:spLocks noGrp="1"/>
          </p:cNvSpPr>
          <p:nvPr>
            <p:ph idx="1"/>
          </p:nvPr>
        </p:nvSpPr>
        <p:spPr/>
        <p:txBody>
          <a:bodyPr/>
          <a:lstStyle/>
          <a:p>
            <a:pPr marL="0" indent="0">
              <a:buNone/>
            </a:pPr>
            <a:r>
              <a:rPr lang="en-GB" dirty="0">
                <a:latin typeface="Georgia" panose="02040502050405020303" pitchFamily="18" charset="0"/>
              </a:rPr>
              <a:t>You should be writing a program that you want to use.</a:t>
            </a:r>
          </a:p>
          <a:p>
            <a:pPr marL="0" indent="0">
              <a:buNone/>
            </a:pPr>
            <a:r>
              <a:rPr lang="en-GB" dirty="0">
                <a:latin typeface="Georgia" panose="02040502050405020303" pitchFamily="18" charset="0"/>
              </a:rPr>
              <a:t>                                                 Eric Peter Allman (1956– )</a:t>
            </a:r>
          </a:p>
          <a:p>
            <a:pPr marL="0" indent="0">
              <a:buNone/>
            </a:pPr>
            <a:endParaRPr lang="en-GB" dirty="0">
              <a:latin typeface="Georgia" panose="02040502050405020303" pitchFamily="18" charset="0"/>
            </a:endParaRPr>
          </a:p>
          <a:p>
            <a:pPr marL="0" indent="0">
              <a:buNone/>
            </a:pPr>
            <a:endParaRPr lang="en-GB" dirty="0">
              <a:latin typeface="Georgia" panose="02040502050405020303" pitchFamily="18" charset="0"/>
            </a:endParaRPr>
          </a:p>
          <a:p>
            <a:pPr marL="0" indent="0">
              <a:buNone/>
            </a:pPr>
            <a:r>
              <a:rPr lang="en-GB" dirty="0">
                <a:latin typeface="Georgia" panose="02040502050405020303" pitchFamily="18" charset="0"/>
              </a:rPr>
              <a:t>Write programs that do one thing and do it well. </a:t>
            </a:r>
          </a:p>
          <a:p>
            <a:pPr marL="0" indent="0">
              <a:buNone/>
            </a:pPr>
            <a:r>
              <a:rPr lang="en-GB" dirty="0">
                <a:latin typeface="Georgia" panose="02040502050405020303" pitchFamily="18" charset="0"/>
              </a:rPr>
              <a:t>Write programs to work together. </a:t>
            </a:r>
          </a:p>
          <a:p>
            <a:pPr marL="0" indent="0">
              <a:buNone/>
            </a:pPr>
            <a:r>
              <a:rPr lang="en-GB" dirty="0">
                <a:latin typeface="Georgia" panose="02040502050405020303" pitchFamily="18" charset="0"/>
              </a:rPr>
              <a:t>                       Malcolm Douglas McIlroy (1932– ) </a:t>
            </a:r>
          </a:p>
        </p:txBody>
      </p:sp>
      <p:sp>
        <p:nvSpPr>
          <p:cNvPr id="4" name="Slide Number Placeholder 3">
            <a:extLst>
              <a:ext uri="{FF2B5EF4-FFF2-40B4-BE49-F238E27FC236}">
                <a16:creationId xmlns:a16="http://schemas.microsoft.com/office/drawing/2014/main" id="{61A054C5-49C7-4DAD-28FA-DDB68B4BE3E1}"/>
              </a:ext>
            </a:extLst>
          </p:cNvPr>
          <p:cNvSpPr>
            <a:spLocks noGrp="1"/>
          </p:cNvSpPr>
          <p:nvPr>
            <p:ph type="sldNum" sz="quarter" idx="12"/>
          </p:nvPr>
        </p:nvSpPr>
        <p:spPr/>
        <p:txBody>
          <a:bodyPr/>
          <a:lstStyle/>
          <a:p>
            <a:fld id="{F32283A5-02D5-4F1E-B3DC-75FBA3CCA1CD}" type="slidenum">
              <a:rPr lang="en-GB" smtClean="0"/>
              <a:t>65</a:t>
            </a:fld>
            <a:endParaRPr lang="en-GB"/>
          </a:p>
        </p:txBody>
      </p:sp>
    </p:spTree>
    <p:extLst>
      <p:ext uri="{BB962C8B-B14F-4D97-AF65-F5344CB8AC3E}">
        <p14:creationId xmlns:p14="http://schemas.microsoft.com/office/powerpoint/2010/main" val="359939775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13B1417-FB1A-48D7-B1E0-1002C339307F}" type="slidenum">
              <a:rPr lang="en-GB" smtClean="0"/>
              <a:t>66</a:t>
            </a:fld>
            <a:endParaRPr lang="en-GB"/>
          </a:p>
        </p:txBody>
      </p:sp>
      <p:pic>
        <p:nvPicPr>
          <p:cNvPr id="5" name="Content Placeholder 4"/>
          <p:cNvPicPr>
            <a:picLocks noGrp="1" noChangeAspect="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3215148" y="1369449"/>
            <a:ext cx="5181600" cy="3906838"/>
          </a:xfrm>
        </p:spPr>
      </p:pic>
    </p:spTree>
    <p:extLst>
      <p:ext uri="{BB962C8B-B14F-4D97-AF65-F5344CB8AC3E}">
        <p14:creationId xmlns:p14="http://schemas.microsoft.com/office/powerpoint/2010/main" val="14462957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E488A4B-8E48-A56C-B0A7-F5260D7E0DDF}"/>
              </a:ext>
            </a:extLst>
          </p:cNvPr>
          <p:cNvSpPr>
            <a:spLocks noGrp="1"/>
          </p:cNvSpPr>
          <p:nvPr>
            <p:ph type="title"/>
          </p:nvPr>
        </p:nvSpPr>
        <p:spPr/>
        <p:txBody>
          <a:bodyPr>
            <a:normAutofit/>
          </a:bodyPr>
          <a:lstStyle/>
          <a:p>
            <a:r>
              <a:rPr lang="en-GB" sz="3600" dirty="0">
                <a:latin typeface="Georgia" panose="02040502050405020303" pitchFamily="18" charset="0"/>
              </a:rPr>
              <a:t>Source of quotations on programming</a:t>
            </a:r>
          </a:p>
        </p:txBody>
      </p:sp>
      <p:sp>
        <p:nvSpPr>
          <p:cNvPr id="4" name="Content Placeholder 3">
            <a:extLst>
              <a:ext uri="{FF2B5EF4-FFF2-40B4-BE49-F238E27FC236}">
                <a16:creationId xmlns:a16="http://schemas.microsoft.com/office/drawing/2014/main" id="{BA28F51B-2C8C-2F6F-12CE-616DFDC96E4F}"/>
              </a:ext>
            </a:extLst>
          </p:cNvPr>
          <p:cNvSpPr>
            <a:spLocks noGrp="1"/>
          </p:cNvSpPr>
          <p:nvPr>
            <p:ph idx="1"/>
          </p:nvPr>
        </p:nvSpPr>
        <p:spPr/>
        <p:txBody>
          <a:bodyPr/>
          <a:lstStyle/>
          <a:p>
            <a:pPr marL="0" indent="0">
              <a:buNone/>
            </a:pPr>
            <a:r>
              <a:rPr lang="en-GB" sz="2400" dirty="0">
                <a:latin typeface="Georgia" panose="02040502050405020303" pitchFamily="18" charset="0"/>
              </a:rPr>
              <a:t>Salus, P.H. 1994. </a:t>
            </a:r>
            <a:r>
              <a:rPr lang="en-GB" sz="2400" i="1" dirty="0">
                <a:latin typeface="Georgia" panose="02040502050405020303" pitchFamily="18" charset="0"/>
              </a:rPr>
              <a:t>A Quarter Century of UNIX</a:t>
            </a:r>
            <a:r>
              <a:rPr lang="en-GB" sz="2400" dirty="0">
                <a:latin typeface="Georgia" panose="02040502050405020303" pitchFamily="18" charset="0"/>
              </a:rPr>
              <a:t>. Reading, MA:                Addison-Wesley. </a:t>
            </a:r>
          </a:p>
          <a:p>
            <a:pPr marL="0" indent="0">
              <a:buNone/>
            </a:pPr>
            <a:r>
              <a:rPr lang="en-GB" sz="2400" dirty="0">
                <a:latin typeface="Georgia" panose="02040502050405020303" pitchFamily="18" charset="0"/>
              </a:rPr>
              <a:t>McIlroy p.52</a:t>
            </a:r>
          </a:p>
          <a:p>
            <a:pPr marL="0" indent="0">
              <a:buNone/>
            </a:pPr>
            <a:r>
              <a:rPr lang="en-GB" sz="2400" dirty="0">
                <a:latin typeface="Georgia" panose="02040502050405020303" pitchFamily="18" charset="0"/>
              </a:rPr>
              <a:t>Allman pp.145, 230</a:t>
            </a:r>
          </a:p>
          <a:p>
            <a:pPr marL="0" indent="0">
              <a:buNone/>
            </a:pPr>
            <a:endParaRPr lang="en-GB" dirty="0">
              <a:latin typeface="Georgia" panose="02040502050405020303" pitchFamily="18" charset="0"/>
            </a:endParaRPr>
          </a:p>
          <a:p>
            <a:pPr marL="0" indent="0">
              <a:buNone/>
            </a:pPr>
            <a:endParaRPr lang="en-GB" dirty="0"/>
          </a:p>
        </p:txBody>
      </p:sp>
      <p:sp>
        <p:nvSpPr>
          <p:cNvPr id="2" name="Slide Number Placeholder 1">
            <a:extLst>
              <a:ext uri="{FF2B5EF4-FFF2-40B4-BE49-F238E27FC236}">
                <a16:creationId xmlns:a16="http://schemas.microsoft.com/office/drawing/2014/main" id="{F0DE0C46-7C29-1DD8-7D4B-88B1DFEB7F00}"/>
              </a:ext>
            </a:extLst>
          </p:cNvPr>
          <p:cNvSpPr>
            <a:spLocks noGrp="1"/>
          </p:cNvSpPr>
          <p:nvPr>
            <p:ph type="sldNum" sz="quarter" idx="12"/>
          </p:nvPr>
        </p:nvSpPr>
        <p:spPr/>
        <p:txBody>
          <a:bodyPr/>
          <a:lstStyle/>
          <a:p>
            <a:fld id="{F32283A5-02D5-4F1E-B3DC-75FBA3CCA1CD}" type="slidenum">
              <a:rPr lang="en-GB" smtClean="0"/>
              <a:t>67</a:t>
            </a:fld>
            <a:endParaRPr lang="en-GB"/>
          </a:p>
        </p:txBody>
      </p:sp>
    </p:spTree>
    <p:extLst>
      <p:ext uri="{BB962C8B-B14F-4D97-AF65-F5344CB8AC3E}">
        <p14:creationId xmlns:p14="http://schemas.microsoft.com/office/powerpoint/2010/main" val="412978142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D7E647A7-8340-41A6-474B-197B1773CEF7}"/>
              </a:ext>
            </a:extLst>
          </p:cNvPr>
          <p:cNvSpPr>
            <a:spLocks noGrp="1"/>
          </p:cNvSpPr>
          <p:nvPr>
            <p:ph type="title"/>
          </p:nvPr>
        </p:nvSpPr>
        <p:spPr>
          <a:xfrm>
            <a:off x="838200" y="591267"/>
            <a:ext cx="10515600" cy="1325563"/>
          </a:xfrm>
        </p:spPr>
        <p:txBody>
          <a:bodyPr>
            <a:normAutofit/>
          </a:bodyPr>
          <a:lstStyle/>
          <a:p>
            <a:pPr algn="l"/>
            <a:r>
              <a:rPr lang="en-GB" altLang="en-US" sz="3600" dirty="0">
                <a:latin typeface="Georgia" panose="02040502050405020303" pitchFamily="18" charset="0"/>
              </a:rPr>
              <a:t>Leo </a:t>
            </a:r>
            <a:r>
              <a:rPr lang="en-GB" altLang="en-US" sz="3600" dirty="0" err="1">
                <a:latin typeface="Georgia" panose="02040502050405020303" pitchFamily="18" charset="0"/>
              </a:rPr>
              <a:t>Breiman</a:t>
            </a:r>
            <a:r>
              <a:rPr lang="en-GB" altLang="en-US" sz="3600" dirty="0">
                <a:latin typeface="Georgia" panose="02040502050405020303" pitchFamily="18" charset="0"/>
              </a:rPr>
              <a:t> (1928–2005) </a:t>
            </a:r>
          </a:p>
        </p:txBody>
      </p:sp>
      <p:sp>
        <p:nvSpPr>
          <p:cNvPr id="27651" name="Content Placeholder 2">
            <a:extLst>
              <a:ext uri="{FF2B5EF4-FFF2-40B4-BE49-F238E27FC236}">
                <a16:creationId xmlns:a16="http://schemas.microsoft.com/office/drawing/2014/main" id="{1AD1D937-1EBC-9805-39EF-A97781A1A170}"/>
              </a:ext>
            </a:extLst>
          </p:cNvPr>
          <p:cNvSpPr>
            <a:spLocks noGrp="1"/>
          </p:cNvSpPr>
          <p:nvPr>
            <p:ph idx="1"/>
          </p:nvPr>
        </p:nvSpPr>
        <p:spPr/>
        <p:txBody>
          <a:bodyPr/>
          <a:lstStyle/>
          <a:p>
            <a:pPr marL="0" indent="0">
              <a:buNone/>
            </a:pPr>
            <a:r>
              <a:rPr lang="en-GB" altLang="en-US" sz="2400" dirty="0">
                <a:latin typeface="Georgia" panose="02040502050405020303" pitchFamily="18" charset="0"/>
              </a:rPr>
              <a:t>The main thing to learn about statistics is what is </a:t>
            </a:r>
            <a:r>
              <a:rPr lang="en-GB" altLang="en-US" sz="2400">
                <a:latin typeface="Georgia" panose="02040502050405020303" pitchFamily="18" charset="0"/>
              </a:rPr>
              <a:t>sensible                                and honest and </a:t>
            </a:r>
            <a:r>
              <a:rPr lang="en-GB" altLang="en-US" sz="2400" dirty="0">
                <a:latin typeface="Georgia" panose="02040502050405020303" pitchFamily="18" charset="0"/>
              </a:rPr>
              <a:t>possible. </a:t>
            </a:r>
          </a:p>
          <a:p>
            <a:pPr marL="0" indent="0">
              <a:buNone/>
            </a:pPr>
            <a:endParaRPr lang="en-GB" altLang="en-US" sz="2400" dirty="0">
              <a:latin typeface="Georgia" panose="02040502050405020303" pitchFamily="18" charset="0"/>
            </a:endParaRPr>
          </a:p>
          <a:p>
            <a:pPr marL="0" indent="0">
              <a:buNone/>
            </a:pPr>
            <a:r>
              <a:rPr lang="en-GB" altLang="en-US" sz="2400" dirty="0">
                <a:latin typeface="Georgia" panose="02040502050405020303" pitchFamily="18" charset="0"/>
              </a:rPr>
              <a:t>Doubt and suspicion, as well as technical knowledge, are             indispensable tools in statistics.</a:t>
            </a:r>
          </a:p>
          <a:p>
            <a:pPr marL="0" indent="0">
              <a:buNone/>
            </a:pPr>
            <a:endParaRPr lang="en-GB" altLang="en-US" sz="2400" dirty="0">
              <a:latin typeface="Georgia" panose="02040502050405020303" pitchFamily="18" charset="0"/>
            </a:endParaRPr>
          </a:p>
          <a:p>
            <a:pPr marL="0" indent="0" algn="r">
              <a:buNone/>
            </a:pPr>
            <a:endParaRPr lang="en-GB" altLang="en-US" sz="2400" dirty="0">
              <a:latin typeface="Georgia" panose="02040502050405020303" pitchFamily="18" charset="0"/>
            </a:endParaRPr>
          </a:p>
          <a:p>
            <a:pPr marL="0" indent="0" algn="r">
              <a:buNone/>
            </a:pPr>
            <a:r>
              <a:rPr lang="en-GB" altLang="en-US" sz="2400" dirty="0">
                <a:latin typeface="Georgia" panose="02040502050405020303" pitchFamily="18" charset="0"/>
              </a:rPr>
              <a:t>1973. </a:t>
            </a:r>
          </a:p>
          <a:p>
            <a:pPr marL="0" indent="0" algn="r">
              <a:buNone/>
            </a:pPr>
            <a:r>
              <a:rPr lang="en-GB" altLang="en-US" sz="2400" i="1" dirty="0">
                <a:latin typeface="Georgia" panose="02040502050405020303" pitchFamily="18" charset="0"/>
              </a:rPr>
              <a:t>Statistics: With a view towards applications.</a:t>
            </a:r>
            <a:r>
              <a:rPr lang="en-GB" altLang="en-US" sz="2400" dirty="0">
                <a:latin typeface="Georgia" panose="02040502050405020303" pitchFamily="18" charset="0"/>
              </a:rPr>
              <a:t> </a:t>
            </a:r>
          </a:p>
          <a:p>
            <a:pPr marL="0" indent="0" algn="r">
              <a:buNone/>
            </a:pPr>
            <a:r>
              <a:rPr lang="en-GB" altLang="en-US" sz="2400" dirty="0">
                <a:latin typeface="Georgia" panose="02040502050405020303" pitchFamily="18" charset="0"/>
              </a:rPr>
              <a:t>Boston: Houghton Mifflin, pp.1, 18. </a:t>
            </a:r>
          </a:p>
        </p:txBody>
      </p:sp>
      <p:sp>
        <p:nvSpPr>
          <p:cNvPr id="4" name="Slide Number Placeholder 3">
            <a:extLst>
              <a:ext uri="{FF2B5EF4-FFF2-40B4-BE49-F238E27FC236}">
                <a16:creationId xmlns:a16="http://schemas.microsoft.com/office/drawing/2014/main" id="{03742AAF-5C77-AB48-A5EE-741E89568489}"/>
              </a:ext>
            </a:extLst>
          </p:cNvPr>
          <p:cNvSpPr>
            <a:spLocks noGrp="1"/>
          </p:cNvSpPr>
          <p:nvPr>
            <p:ph type="sldNum" sz="quarter" idx="12"/>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FBE29048-E2C4-40DE-BA3D-D544347E0961}" type="slidenum">
              <a:rPr lang="en-GB" altLang="en-US">
                <a:solidFill>
                  <a:srgbClr val="898989"/>
                </a:solidFill>
                <a:latin typeface="Georgia" panose="02040502050405020303" pitchFamily="18" charset="0"/>
              </a:rPr>
              <a:pPr eaLnBrk="1" hangingPunct="1"/>
              <a:t>68</a:t>
            </a:fld>
            <a:endParaRPr lang="en-GB" altLang="en-US">
              <a:solidFill>
                <a:srgbClr val="898989"/>
              </a:solidFill>
              <a:latin typeface="Georgia" panose="02040502050405020303" pitchFamily="18" charset="0"/>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GB"/>
          </a:p>
        </p:txBody>
      </p:sp>
      <p:sp>
        <p:nvSpPr>
          <p:cNvPr id="7" name="Content Placeholder 6"/>
          <p:cNvSpPr>
            <a:spLocks noGrp="1"/>
          </p:cNvSpPr>
          <p:nvPr>
            <p:ph idx="1"/>
          </p:nvPr>
        </p:nvSpPr>
        <p:spPr>
          <a:xfrm>
            <a:off x="762000" y="2005012"/>
            <a:ext cx="10515600" cy="4351338"/>
          </a:xfrm>
        </p:spPr>
        <p:txBody>
          <a:bodyPr>
            <a:normAutofit/>
          </a:bodyPr>
          <a:lstStyle/>
          <a:p>
            <a:pPr marL="0" indent="0">
              <a:buNone/>
            </a:pPr>
            <a:r>
              <a:rPr lang="en-GB" sz="2400" dirty="0">
                <a:latin typeface="Georgia" panose="02040502050405020303" pitchFamily="18" charset="0"/>
              </a:rPr>
              <a:t>This font is Georgia. </a:t>
            </a:r>
          </a:p>
          <a:p>
            <a:pPr marL="0" indent="0">
              <a:buNone/>
            </a:pPr>
            <a:r>
              <a:rPr lang="en-GB" sz="2400" dirty="0">
                <a:latin typeface="Lucida Console" panose="020B0609040504020204" pitchFamily="49" charset="0"/>
              </a:rPr>
              <a:t>This font is Lucida Console. </a:t>
            </a:r>
          </a:p>
          <a:p>
            <a:pPr marL="0" indent="0">
              <a:buNone/>
            </a:pPr>
            <a:endParaRPr lang="en-GB" sz="2400" dirty="0"/>
          </a:p>
        </p:txBody>
      </p:sp>
      <p:sp>
        <p:nvSpPr>
          <p:cNvPr id="5" name="Slide Number Placeholder 4"/>
          <p:cNvSpPr>
            <a:spLocks noGrp="1"/>
          </p:cNvSpPr>
          <p:nvPr>
            <p:ph type="sldNum" sz="quarter" idx="12"/>
          </p:nvPr>
        </p:nvSpPr>
        <p:spPr/>
        <p:txBody>
          <a:bodyPr/>
          <a:lstStyle/>
          <a:p>
            <a:fld id="{D13B1417-FB1A-48D7-B1E0-1002C339307F}" type="slidenum">
              <a:rPr lang="en-GB" smtClean="0"/>
              <a:t>69</a:t>
            </a:fld>
            <a:endParaRPr lang="en-GB"/>
          </a:p>
        </p:txBody>
      </p:sp>
    </p:spTree>
    <p:extLst>
      <p:ext uri="{BB962C8B-B14F-4D97-AF65-F5344CB8AC3E}">
        <p14:creationId xmlns:p14="http://schemas.microsoft.com/office/powerpoint/2010/main" val="23004639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05102-6110-8CBA-97E4-3C241621E70D}"/>
              </a:ext>
            </a:extLst>
          </p:cNvPr>
          <p:cNvSpPr>
            <a:spLocks noGrp="1"/>
          </p:cNvSpPr>
          <p:nvPr>
            <p:ph type="title"/>
          </p:nvPr>
        </p:nvSpPr>
        <p:spPr/>
        <p:txBody>
          <a:bodyPr>
            <a:normAutofit/>
          </a:bodyPr>
          <a:lstStyle/>
          <a:p>
            <a:r>
              <a:rPr lang="en-GB" sz="3600" dirty="0" err="1">
                <a:latin typeface="Lucida Console" panose="020B0609040504020204" pitchFamily="49" charset="0"/>
              </a:rPr>
              <a:t>cisets</a:t>
            </a:r>
            <a:endParaRPr lang="en-GB" sz="3600" dirty="0">
              <a:latin typeface="Lucida Console" panose="020B0609040504020204" pitchFamily="49" charset="0"/>
            </a:endParaRPr>
          </a:p>
        </p:txBody>
      </p:sp>
      <p:sp>
        <p:nvSpPr>
          <p:cNvPr id="3" name="Content Placeholder 2">
            <a:extLst>
              <a:ext uri="{FF2B5EF4-FFF2-40B4-BE49-F238E27FC236}">
                <a16:creationId xmlns:a16="http://schemas.microsoft.com/office/drawing/2014/main" id="{9395D016-350D-9268-C545-B99A86074E02}"/>
              </a:ext>
            </a:extLst>
          </p:cNvPr>
          <p:cNvSpPr>
            <a:spLocks noGrp="1"/>
          </p:cNvSpPr>
          <p:nvPr>
            <p:ph idx="1"/>
          </p:nvPr>
        </p:nvSpPr>
        <p:spPr/>
        <p:txBody>
          <a:bodyPr>
            <a:normAutofit/>
          </a:bodyPr>
          <a:lstStyle/>
          <a:p>
            <a:pPr marL="0" indent="0">
              <a:buNone/>
            </a:pPr>
            <a:r>
              <a:rPr lang="en-GB" sz="2400" dirty="0" err="1">
                <a:latin typeface="Lucida Console" panose="020B0609040504020204" pitchFamily="49" charset="0"/>
              </a:rPr>
              <a:t>cisets</a:t>
            </a:r>
            <a:r>
              <a:rPr lang="en-GB" sz="2400" dirty="0"/>
              <a:t> </a:t>
            </a:r>
            <a:r>
              <a:rPr lang="en-GB" sz="2400" dirty="0">
                <a:latin typeface="Georgia" panose="02040502050405020303" pitchFamily="18" charset="0"/>
              </a:rPr>
              <a:t>computes confidence interval sets for population </a:t>
            </a:r>
          </a:p>
          <a:p>
            <a:pPr>
              <a:buFont typeface="Symbol" panose="05050102010706020507" pitchFamily="18" charset="2"/>
              <a:buChar char="à"/>
            </a:pPr>
            <a:r>
              <a:rPr lang="en-GB" sz="2400" dirty="0">
                <a:latin typeface="Georgia" panose="02040502050405020303" pitchFamily="18" charset="0"/>
              </a:rPr>
              <a:t>means</a:t>
            </a:r>
          </a:p>
          <a:p>
            <a:pPr>
              <a:buFont typeface="Symbol" panose="05050102010706020507" pitchFamily="18" charset="2"/>
              <a:buChar char="à"/>
            </a:pPr>
            <a:r>
              <a:rPr lang="en-GB" sz="2400" dirty="0">
                <a:latin typeface="Georgia" panose="02040502050405020303" pitchFamily="18" charset="0"/>
              </a:rPr>
              <a:t>proportions</a:t>
            </a:r>
          </a:p>
          <a:p>
            <a:pPr>
              <a:buFont typeface="Symbol" panose="05050102010706020507" pitchFamily="18" charset="2"/>
              <a:buChar char="à"/>
            </a:pPr>
            <a:r>
              <a:rPr lang="en-GB" sz="2400" dirty="0">
                <a:latin typeface="Georgia" panose="02040502050405020303" pitchFamily="18" charset="0"/>
              </a:rPr>
              <a:t>variances</a:t>
            </a:r>
          </a:p>
          <a:p>
            <a:pPr>
              <a:buFont typeface="Symbol" panose="05050102010706020507" pitchFamily="18" charset="2"/>
              <a:buChar char="à"/>
            </a:pPr>
            <a:r>
              <a:rPr lang="en-GB" sz="2400" dirty="0">
                <a:latin typeface="Georgia" panose="02040502050405020303" pitchFamily="18" charset="0"/>
              </a:rPr>
              <a:t>standard deviations</a:t>
            </a:r>
          </a:p>
          <a:p>
            <a:pPr>
              <a:buFont typeface="Symbol" panose="05050102010706020507" pitchFamily="18" charset="2"/>
              <a:buChar char="à"/>
            </a:pPr>
            <a:r>
              <a:rPr lang="en-GB" sz="2400" dirty="0">
                <a:latin typeface="Georgia" panose="02040502050405020303" pitchFamily="18" charset="0"/>
              </a:rPr>
              <a:t>geometric means</a:t>
            </a:r>
          </a:p>
          <a:p>
            <a:pPr>
              <a:buFont typeface="Symbol" panose="05050102010706020507" pitchFamily="18" charset="2"/>
              <a:buChar char="à"/>
            </a:pPr>
            <a:r>
              <a:rPr lang="en-GB" sz="2400" dirty="0">
                <a:latin typeface="Georgia" panose="02040502050405020303" pitchFamily="18" charset="0"/>
              </a:rPr>
              <a:t>harmonic means and </a:t>
            </a:r>
          </a:p>
          <a:p>
            <a:pPr>
              <a:buFont typeface="Symbol" panose="05050102010706020507" pitchFamily="18" charset="2"/>
              <a:buChar char="à"/>
            </a:pPr>
            <a:r>
              <a:rPr lang="en-GB" sz="2400" dirty="0">
                <a:latin typeface="Georgia" panose="02040502050405020303" pitchFamily="18" charset="0"/>
              </a:rPr>
              <a:t>centiles</a:t>
            </a:r>
          </a:p>
          <a:p>
            <a:pPr marL="0" indent="0">
              <a:buNone/>
            </a:pPr>
            <a:r>
              <a:rPr lang="en-GB" sz="2400" dirty="0">
                <a:latin typeface="Georgia" panose="02040502050405020303" pitchFamily="18" charset="0"/>
              </a:rPr>
              <a:t>It is a wrapper for variously </a:t>
            </a:r>
            <a:r>
              <a:rPr lang="en-GB" sz="2400" dirty="0">
                <a:latin typeface="Lucida Console" panose="020B0609040504020204" pitchFamily="49" charset="0"/>
              </a:rPr>
              <a:t>ci</a:t>
            </a:r>
            <a:r>
              <a:rPr lang="en-GB" sz="2400" dirty="0">
                <a:latin typeface="Georgia" panose="02040502050405020303" pitchFamily="18" charset="0"/>
              </a:rPr>
              <a:t>; </a:t>
            </a:r>
            <a:r>
              <a:rPr lang="en-GB" sz="2400" dirty="0" err="1">
                <a:latin typeface="Lucida Console" panose="020B0609040504020204" pitchFamily="49" charset="0"/>
              </a:rPr>
              <a:t>ameans</a:t>
            </a:r>
            <a:r>
              <a:rPr lang="en-GB" sz="2400" dirty="0">
                <a:latin typeface="Georgia" panose="02040502050405020303" pitchFamily="18" charset="0"/>
              </a:rPr>
              <a:t>; and </a:t>
            </a:r>
            <a:r>
              <a:rPr lang="en-GB" sz="2400" dirty="0">
                <a:latin typeface="Lucida Console" panose="020B0609040504020204" pitchFamily="49" charset="0"/>
              </a:rPr>
              <a:t>centile</a:t>
            </a:r>
            <a:r>
              <a:rPr lang="en-GB" dirty="0">
                <a:latin typeface="Georgia" panose="02040502050405020303" pitchFamily="18" charset="0"/>
              </a:rPr>
              <a:t>. </a:t>
            </a:r>
          </a:p>
        </p:txBody>
      </p:sp>
      <p:sp>
        <p:nvSpPr>
          <p:cNvPr id="4" name="Slide Number Placeholder 3">
            <a:extLst>
              <a:ext uri="{FF2B5EF4-FFF2-40B4-BE49-F238E27FC236}">
                <a16:creationId xmlns:a16="http://schemas.microsoft.com/office/drawing/2014/main" id="{0D324D98-E747-7C6B-1E98-4F9B8C3F240E}"/>
              </a:ext>
            </a:extLst>
          </p:cNvPr>
          <p:cNvSpPr>
            <a:spLocks noGrp="1"/>
          </p:cNvSpPr>
          <p:nvPr>
            <p:ph type="sldNum" sz="quarter" idx="12"/>
          </p:nvPr>
        </p:nvSpPr>
        <p:spPr/>
        <p:txBody>
          <a:bodyPr/>
          <a:lstStyle/>
          <a:p>
            <a:fld id="{F32283A5-02D5-4F1E-B3DC-75FBA3CCA1CD}" type="slidenum">
              <a:rPr lang="en-GB" smtClean="0"/>
              <a:t>7</a:t>
            </a:fld>
            <a:endParaRPr lang="en-GB"/>
          </a:p>
        </p:txBody>
      </p:sp>
    </p:spTree>
    <p:extLst>
      <p:ext uri="{BB962C8B-B14F-4D97-AF65-F5344CB8AC3E}">
        <p14:creationId xmlns:p14="http://schemas.microsoft.com/office/powerpoint/2010/main" val="420099962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2FC93CC-5A0C-9142-DAAF-BC466CA9EA99}"/>
              </a:ext>
            </a:extLst>
          </p:cNvPr>
          <p:cNvSpPr>
            <a:spLocks noGrp="1"/>
          </p:cNvSpPr>
          <p:nvPr>
            <p:ph type="title"/>
          </p:nvPr>
        </p:nvSpPr>
        <p:spPr/>
        <p:txBody>
          <a:bodyPr/>
          <a:lstStyle/>
          <a:p>
            <a:endParaRPr lang="en-GB"/>
          </a:p>
        </p:txBody>
      </p:sp>
      <p:sp>
        <p:nvSpPr>
          <p:cNvPr id="7" name="Content Placeholder 6">
            <a:extLst>
              <a:ext uri="{FF2B5EF4-FFF2-40B4-BE49-F238E27FC236}">
                <a16:creationId xmlns:a16="http://schemas.microsoft.com/office/drawing/2014/main" id="{F6AAC1FD-6405-EB88-EA0C-79C1EB2A318C}"/>
              </a:ext>
            </a:extLst>
          </p:cNvPr>
          <p:cNvSpPr>
            <a:spLocks noGrp="1"/>
          </p:cNvSpPr>
          <p:nvPr>
            <p:ph idx="1"/>
          </p:nvPr>
        </p:nvSpPr>
        <p:spPr/>
        <p:txBody>
          <a:bodyPr>
            <a:normAutofit/>
          </a:bodyPr>
          <a:lstStyle/>
          <a:p>
            <a:pPr marL="0" indent="0">
              <a:buNone/>
            </a:pPr>
            <a:r>
              <a:rPr lang="en-GB" sz="2400" dirty="0">
                <a:latin typeface="Georgia" panose="02040502050405020303" pitchFamily="18" charset="0"/>
              </a:rPr>
              <a:t>This was a  presentation at the Stata London meeting, 11 September 2025. </a:t>
            </a:r>
          </a:p>
        </p:txBody>
      </p:sp>
      <p:sp>
        <p:nvSpPr>
          <p:cNvPr id="5" name="Slide Number Placeholder 4">
            <a:extLst>
              <a:ext uri="{FF2B5EF4-FFF2-40B4-BE49-F238E27FC236}">
                <a16:creationId xmlns:a16="http://schemas.microsoft.com/office/drawing/2014/main" id="{AC9A9851-0BAF-1C0F-2772-1EFCF4EACC89}"/>
              </a:ext>
            </a:extLst>
          </p:cNvPr>
          <p:cNvSpPr>
            <a:spLocks noGrp="1"/>
          </p:cNvSpPr>
          <p:nvPr>
            <p:ph type="sldNum" sz="quarter" idx="12"/>
          </p:nvPr>
        </p:nvSpPr>
        <p:spPr/>
        <p:txBody>
          <a:bodyPr/>
          <a:lstStyle/>
          <a:p>
            <a:fld id="{F32283A5-02D5-4F1E-B3DC-75FBA3CCA1CD}" type="slidenum">
              <a:rPr lang="en-GB" smtClean="0"/>
              <a:t>70</a:t>
            </a:fld>
            <a:endParaRPr lang="en-GB"/>
          </a:p>
        </p:txBody>
      </p:sp>
    </p:spTree>
    <p:extLst>
      <p:ext uri="{BB962C8B-B14F-4D97-AF65-F5344CB8AC3E}">
        <p14:creationId xmlns:p14="http://schemas.microsoft.com/office/powerpoint/2010/main" val="4585890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4889F-4D48-4A31-6817-17C507CB4E5A}"/>
              </a:ext>
            </a:extLst>
          </p:cNvPr>
          <p:cNvSpPr>
            <a:spLocks noGrp="1"/>
          </p:cNvSpPr>
          <p:nvPr>
            <p:ph type="title"/>
          </p:nvPr>
        </p:nvSpPr>
        <p:spPr/>
        <p:txBody>
          <a:bodyPr>
            <a:normAutofit/>
          </a:bodyPr>
          <a:lstStyle/>
          <a:p>
            <a:r>
              <a:rPr lang="en-GB" sz="3600" dirty="0">
                <a:latin typeface="Georgia" panose="02040502050405020303" pitchFamily="18" charset="0"/>
              </a:rPr>
              <a:t>Geometric means	</a:t>
            </a:r>
          </a:p>
        </p:txBody>
      </p:sp>
      <p:sp>
        <p:nvSpPr>
          <p:cNvPr id="3" name="Content Placeholder 2">
            <a:extLst>
              <a:ext uri="{FF2B5EF4-FFF2-40B4-BE49-F238E27FC236}">
                <a16:creationId xmlns:a16="http://schemas.microsoft.com/office/drawing/2014/main" id="{9DAD75C4-AE61-AA51-FA9B-33EFF82B6A8B}"/>
              </a:ext>
            </a:extLst>
          </p:cNvPr>
          <p:cNvSpPr>
            <a:spLocks noGrp="1"/>
          </p:cNvSpPr>
          <p:nvPr>
            <p:ph idx="1"/>
          </p:nvPr>
        </p:nvSpPr>
        <p:spPr/>
        <p:txBody>
          <a:bodyPr>
            <a:normAutofit/>
          </a:bodyPr>
          <a:lstStyle/>
          <a:p>
            <a:pPr marL="0" indent="0">
              <a:buNone/>
            </a:pPr>
            <a:r>
              <a:rPr lang="en-GB" sz="2400" dirty="0">
                <a:latin typeface="Georgia" panose="02040502050405020303" pitchFamily="18" charset="0"/>
              </a:rPr>
              <a:t>Geometric means can be calculated for variables that are always positive. </a:t>
            </a:r>
          </a:p>
          <a:p>
            <a:pPr marL="0" indent="0">
              <a:buNone/>
            </a:pPr>
            <a:endParaRPr lang="en-GB" sz="2400" dirty="0">
              <a:latin typeface="Georgia" panose="02040502050405020303" pitchFamily="18" charset="0"/>
            </a:endParaRPr>
          </a:p>
          <a:p>
            <a:pPr marL="0" indent="0">
              <a:buNone/>
            </a:pPr>
            <a:r>
              <a:rPr lang="en-GB" sz="2400" dirty="0">
                <a:latin typeface="Georgia" panose="02040502050405020303" pitchFamily="18" charset="0"/>
              </a:rPr>
              <a:t>They are natural quantities for many skewed variables, especially whenever logarithmic scale is also natural or convenient. </a:t>
            </a:r>
          </a:p>
          <a:p>
            <a:pPr marL="0" indent="0">
              <a:buNone/>
            </a:pPr>
            <a:endParaRPr lang="en-GB" sz="2400" dirty="0">
              <a:latin typeface="Georgia" panose="02040502050405020303" pitchFamily="18" charset="0"/>
            </a:endParaRPr>
          </a:p>
          <a:p>
            <a:pPr marL="0" indent="0">
              <a:buNone/>
            </a:pPr>
            <a:r>
              <a:rPr lang="en-GB" sz="2400" dirty="0">
                <a:latin typeface="Georgia" panose="02040502050405020303" pitchFamily="18" charset="0"/>
              </a:rPr>
              <a:t>Geometric mean = exp(</a:t>
            </a:r>
            <a:r>
              <a:rPr lang="en-GB" sz="2400" dirty="0" err="1">
                <a:latin typeface="Georgia" panose="02040502050405020303" pitchFamily="18" charset="0"/>
              </a:rPr>
              <a:t>ave</a:t>
            </a:r>
            <a:r>
              <a:rPr lang="en-GB" sz="2400" dirty="0">
                <a:latin typeface="Georgia" panose="02040502050405020303" pitchFamily="18" charset="0"/>
              </a:rPr>
              <a:t>(ln(values)) </a:t>
            </a:r>
          </a:p>
        </p:txBody>
      </p:sp>
      <p:sp>
        <p:nvSpPr>
          <p:cNvPr id="4" name="Slide Number Placeholder 3">
            <a:extLst>
              <a:ext uri="{FF2B5EF4-FFF2-40B4-BE49-F238E27FC236}">
                <a16:creationId xmlns:a16="http://schemas.microsoft.com/office/drawing/2014/main" id="{4EAF1390-1FD2-D01D-E5EE-B0FB1840EB95}"/>
              </a:ext>
            </a:extLst>
          </p:cNvPr>
          <p:cNvSpPr>
            <a:spLocks noGrp="1"/>
          </p:cNvSpPr>
          <p:nvPr>
            <p:ph type="sldNum" sz="quarter" idx="12"/>
          </p:nvPr>
        </p:nvSpPr>
        <p:spPr/>
        <p:txBody>
          <a:bodyPr/>
          <a:lstStyle/>
          <a:p>
            <a:fld id="{F32283A5-02D5-4F1E-B3DC-75FBA3CCA1CD}" type="slidenum">
              <a:rPr lang="en-GB" smtClean="0"/>
              <a:t>8</a:t>
            </a:fld>
            <a:endParaRPr lang="en-GB"/>
          </a:p>
        </p:txBody>
      </p:sp>
    </p:spTree>
    <p:extLst>
      <p:ext uri="{BB962C8B-B14F-4D97-AF65-F5344CB8AC3E}">
        <p14:creationId xmlns:p14="http://schemas.microsoft.com/office/powerpoint/2010/main" val="22229184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BBFE2-11B3-134D-8451-A9E999D4674E}"/>
              </a:ext>
            </a:extLst>
          </p:cNvPr>
          <p:cNvSpPr>
            <a:spLocks noGrp="1"/>
          </p:cNvSpPr>
          <p:nvPr>
            <p:ph type="title"/>
          </p:nvPr>
        </p:nvSpPr>
        <p:spPr/>
        <p:txBody>
          <a:bodyPr>
            <a:normAutofit/>
          </a:bodyPr>
          <a:lstStyle/>
          <a:p>
            <a:r>
              <a:rPr lang="en-GB" sz="3600" dirty="0">
                <a:latin typeface="Georgia" panose="02040502050405020303" pitchFamily="18" charset="0"/>
              </a:rPr>
              <a:t>Example of </a:t>
            </a:r>
            <a:r>
              <a:rPr lang="en-GB" sz="3600" dirty="0" err="1">
                <a:latin typeface="Lucida Console" panose="020B0609040504020204" pitchFamily="49" charset="0"/>
              </a:rPr>
              <a:t>cisets</a:t>
            </a:r>
            <a:endParaRPr lang="en-GB" sz="3600" dirty="0">
              <a:latin typeface="Lucida Console" panose="020B0609040504020204" pitchFamily="49" charset="0"/>
            </a:endParaRPr>
          </a:p>
        </p:txBody>
      </p:sp>
      <p:sp>
        <p:nvSpPr>
          <p:cNvPr id="3" name="Content Placeholder 2">
            <a:extLst>
              <a:ext uri="{FF2B5EF4-FFF2-40B4-BE49-F238E27FC236}">
                <a16:creationId xmlns:a16="http://schemas.microsoft.com/office/drawing/2014/main" id="{61FF2B9A-5CCD-714B-C2B1-F1EF1C9094A1}"/>
              </a:ext>
            </a:extLst>
          </p:cNvPr>
          <p:cNvSpPr>
            <a:spLocks noGrp="1"/>
          </p:cNvSpPr>
          <p:nvPr>
            <p:ph idx="1"/>
          </p:nvPr>
        </p:nvSpPr>
        <p:spPr/>
        <p:txBody>
          <a:bodyPr>
            <a:normAutofit/>
          </a:bodyPr>
          <a:lstStyle/>
          <a:p>
            <a:pPr marL="0" indent="0">
              <a:buNone/>
            </a:pPr>
            <a:r>
              <a:rPr lang="en-GB" sz="2400" dirty="0">
                <a:latin typeface="Lucida Console" panose="020B0609040504020204" pitchFamily="49" charset="0"/>
              </a:rPr>
              <a:t>set scheme </a:t>
            </a:r>
            <a:r>
              <a:rPr lang="en-GB" sz="2400" dirty="0" err="1">
                <a:latin typeface="Lucida Console" panose="020B0609040504020204" pitchFamily="49" charset="0"/>
              </a:rPr>
              <a:t>stcolor</a:t>
            </a:r>
            <a:r>
              <a:rPr lang="en-GB" sz="2400" dirty="0">
                <a:latin typeface="Lucida Console" panose="020B0609040504020204" pitchFamily="49" charset="0"/>
              </a:rPr>
              <a:t> </a:t>
            </a:r>
          </a:p>
          <a:p>
            <a:pPr marL="0" indent="0">
              <a:buNone/>
            </a:pPr>
            <a:endParaRPr lang="en-GB" sz="2400" dirty="0">
              <a:latin typeface="Lucida Console" panose="020B0609040504020204" pitchFamily="49" charset="0"/>
            </a:endParaRPr>
          </a:p>
          <a:p>
            <a:pPr marL="0" indent="0">
              <a:buNone/>
            </a:pPr>
            <a:r>
              <a:rPr lang="en-GB" sz="2400" dirty="0" err="1">
                <a:latin typeface="Lucida Console" panose="020B0609040504020204" pitchFamily="49" charset="0"/>
              </a:rPr>
              <a:t>ssc</a:t>
            </a:r>
            <a:r>
              <a:rPr lang="en-GB" sz="2400" dirty="0">
                <a:latin typeface="Lucida Console" panose="020B0609040504020204" pitchFamily="49" charset="0"/>
              </a:rPr>
              <a:t> install </a:t>
            </a:r>
            <a:r>
              <a:rPr lang="en-GB" sz="2400" dirty="0" err="1">
                <a:latin typeface="Lucida Console" panose="020B0609040504020204" pitchFamily="49" charset="0"/>
              </a:rPr>
              <a:t>cisets</a:t>
            </a:r>
            <a:endParaRPr lang="en-GB" sz="2400" dirty="0">
              <a:latin typeface="Lucida Console" panose="020B0609040504020204" pitchFamily="49" charset="0"/>
            </a:endParaRPr>
          </a:p>
          <a:p>
            <a:pPr marL="0" indent="0">
              <a:buNone/>
            </a:pPr>
            <a:endParaRPr lang="en-GB" sz="2400" dirty="0">
              <a:latin typeface="Lucida Console" panose="020B0609040504020204" pitchFamily="49" charset="0"/>
            </a:endParaRPr>
          </a:p>
          <a:p>
            <a:pPr marL="0" indent="0">
              <a:buNone/>
            </a:pPr>
            <a:r>
              <a:rPr lang="en-GB" sz="2400" dirty="0" err="1">
                <a:latin typeface="Lucida Console" panose="020B0609040504020204" pitchFamily="49" charset="0"/>
              </a:rPr>
              <a:t>sysuse</a:t>
            </a:r>
            <a:r>
              <a:rPr lang="en-GB" sz="2400" dirty="0">
                <a:latin typeface="Lucida Console" panose="020B0609040504020204" pitchFamily="49" charset="0"/>
              </a:rPr>
              <a:t> nlsw88, clear </a:t>
            </a:r>
          </a:p>
          <a:p>
            <a:pPr marL="0" indent="0">
              <a:buNone/>
            </a:pPr>
            <a:endParaRPr lang="en-GB" sz="2400" dirty="0">
              <a:latin typeface="Lucida Console" panose="020B0609040504020204" pitchFamily="49" charset="0"/>
            </a:endParaRPr>
          </a:p>
          <a:p>
            <a:pPr marL="0" indent="0">
              <a:buNone/>
            </a:pPr>
            <a:r>
              <a:rPr lang="en-GB" sz="2400" dirty="0" err="1">
                <a:latin typeface="Lucida Console" panose="020B0609040504020204" pitchFamily="49" charset="0"/>
              </a:rPr>
              <a:t>cisets</a:t>
            </a:r>
            <a:r>
              <a:rPr lang="en-GB" sz="2400" dirty="0">
                <a:latin typeface="Lucida Console" panose="020B0609040504020204" pitchFamily="49" charset="0"/>
              </a:rPr>
              <a:t> </a:t>
            </a:r>
            <a:r>
              <a:rPr lang="en-GB" sz="2400" dirty="0" err="1">
                <a:latin typeface="Lucida Console" panose="020B0609040504020204" pitchFamily="49" charset="0"/>
              </a:rPr>
              <a:t>gmean</a:t>
            </a:r>
            <a:r>
              <a:rPr lang="en-GB" sz="2400" dirty="0">
                <a:latin typeface="Lucida Console" panose="020B0609040504020204" pitchFamily="49" charset="0"/>
              </a:rPr>
              <a:t> wage, over(race) saving(results) </a:t>
            </a:r>
          </a:p>
          <a:p>
            <a:pPr marL="0" indent="0">
              <a:buNone/>
            </a:pPr>
            <a:endParaRPr lang="en-GB" sz="2400" dirty="0">
              <a:latin typeface="Lucida Console" panose="020B0609040504020204" pitchFamily="49" charset="0"/>
            </a:endParaRPr>
          </a:p>
          <a:p>
            <a:pPr marL="0" indent="0">
              <a:buNone/>
            </a:pPr>
            <a:r>
              <a:rPr lang="en-GB" sz="2400" dirty="0">
                <a:latin typeface="Lucida Console" panose="020B0609040504020204" pitchFamily="49" charset="0"/>
              </a:rPr>
              <a:t>use results</a:t>
            </a:r>
          </a:p>
        </p:txBody>
      </p:sp>
      <p:sp>
        <p:nvSpPr>
          <p:cNvPr id="4" name="Slide Number Placeholder 3">
            <a:extLst>
              <a:ext uri="{FF2B5EF4-FFF2-40B4-BE49-F238E27FC236}">
                <a16:creationId xmlns:a16="http://schemas.microsoft.com/office/drawing/2014/main" id="{A83D1C47-E9E4-815E-661A-BB819A24B189}"/>
              </a:ext>
            </a:extLst>
          </p:cNvPr>
          <p:cNvSpPr>
            <a:spLocks noGrp="1"/>
          </p:cNvSpPr>
          <p:nvPr>
            <p:ph type="sldNum" sz="quarter" idx="12"/>
          </p:nvPr>
        </p:nvSpPr>
        <p:spPr/>
        <p:txBody>
          <a:bodyPr/>
          <a:lstStyle/>
          <a:p>
            <a:fld id="{F32283A5-02D5-4F1E-B3DC-75FBA3CCA1CD}" type="slidenum">
              <a:rPr lang="en-GB" smtClean="0"/>
              <a:t>9</a:t>
            </a:fld>
            <a:endParaRPr lang="en-GB"/>
          </a:p>
        </p:txBody>
      </p:sp>
    </p:spTree>
    <p:extLst>
      <p:ext uri="{BB962C8B-B14F-4D97-AF65-F5344CB8AC3E}">
        <p14:creationId xmlns:p14="http://schemas.microsoft.com/office/powerpoint/2010/main" val="162504536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53488</TotalTime>
  <Words>4379</Words>
  <Application>Microsoft Office PowerPoint</Application>
  <PresentationFormat>Widescreen</PresentationFormat>
  <Paragraphs>432</Paragraphs>
  <Slides>70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70</vt:i4>
      </vt:variant>
    </vt:vector>
  </HeadingPairs>
  <TitlesOfParts>
    <vt:vector size="78" baseType="lpstr">
      <vt:lpstr>Arial</vt:lpstr>
      <vt:lpstr>Calibri</vt:lpstr>
      <vt:lpstr>Calibri Light</vt:lpstr>
      <vt:lpstr>Cambria Math</vt:lpstr>
      <vt:lpstr>Georgia</vt:lpstr>
      <vt:lpstr>Lucida Console</vt:lpstr>
      <vt:lpstr>Symbol</vt:lpstr>
      <vt:lpstr>Office Theme</vt:lpstr>
      <vt:lpstr>Data reduction for graphical                and other purposes</vt:lpstr>
      <vt:lpstr>Data reduction</vt:lpstr>
      <vt:lpstr>This project  </vt:lpstr>
      <vt:lpstr>Out of coding practice arises strategy</vt:lpstr>
      <vt:lpstr>Code examples </vt:lpstr>
      <vt:lpstr>cisets</vt:lpstr>
      <vt:lpstr>cisets</vt:lpstr>
      <vt:lpstr>Geometric means </vt:lpstr>
      <vt:lpstr>Example of cisets</vt:lpstr>
      <vt:lpstr>PowerPoint Presentation</vt:lpstr>
      <vt:lpstr>PowerPoint Presentation</vt:lpstr>
      <vt:lpstr>PowerPoint Presentation</vt:lpstr>
      <vt:lpstr>Graphical representation of confidence intervals</vt:lpstr>
      <vt:lpstr>Strategic comments on graph code</vt:lpstr>
      <vt:lpstr>cisets in general </vt:lpstr>
      <vt:lpstr>ciplot and why I discourage its use</vt:lpstr>
      <vt:lpstr>PowerPoint Presentation</vt:lpstr>
      <vt:lpstr>Reculer pour mieux sauter? </vt:lpstr>
      <vt:lpstr>cisets as different solution to different problem</vt:lpstr>
      <vt:lpstr>Back to the example </vt:lpstr>
      <vt:lpstr>PowerPoint Presentation</vt:lpstr>
      <vt:lpstr>PowerPoint Presentation</vt:lpstr>
      <vt:lpstr>Another example</vt:lpstr>
      <vt:lpstr>PowerPoint Presentation</vt:lpstr>
      <vt:lpstr>Morals </vt:lpstr>
      <vt:lpstr>Flexibility is needed</vt:lpstr>
      <vt:lpstr>pctilesets</vt:lpstr>
      <vt:lpstr>pctilesets</vt:lpstr>
      <vt:lpstr>Quantile-box plots example</vt:lpstr>
      <vt:lpstr>PowerPoint Presentation</vt:lpstr>
      <vt:lpstr>PowerPoint Presentation</vt:lpstr>
      <vt:lpstr>Show means too?</vt:lpstr>
      <vt:lpstr>PowerPoint Presentation</vt:lpstr>
      <vt:lpstr>What if you want to ignore granularity? </vt:lpstr>
      <vt:lpstr>Choices! </vt:lpstr>
      <vt:lpstr>Normal quantile plots? </vt:lpstr>
      <vt:lpstr>PowerPoint Presentation</vt:lpstr>
      <vt:lpstr>PowerPoint Presentation</vt:lpstr>
      <vt:lpstr>Back to Parzen</vt:lpstr>
      <vt:lpstr>PowerPoint Presentation</vt:lpstr>
      <vt:lpstr>PowerPoint Presentation</vt:lpstr>
      <vt:lpstr>momentsets</vt:lpstr>
      <vt:lpstr>momentsets</vt:lpstr>
      <vt:lpstr>Data checking, say for panel or longitudinal data</vt:lpstr>
      <vt:lpstr>Sandbox: Nile Basin rainfall data</vt:lpstr>
      <vt:lpstr>PowerPoint Presentation</vt:lpstr>
      <vt:lpstr>PowerPoint Presentation</vt:lpstr>
      <vt:lpstr>PowerPoint Presentation</vt:lpstr>
      <vt:lpstr>Skewness and kurtosis</vt:lpstr>
      <vt:lpstr>lmomentsets</vt:lpstr>
      <vt:lpstr>lmomentsets </vt:lpstr>
      <vt:lpstr>L-moments unjustly neglected?</vt:lpstr>
      <vt:lpstr>First and second L-moments </vt:lpstr>
      <vt:lpstr>Third and fourth L-moments </vt:lpstr>
      <vt:lpstr>PowerPoint Presentation</vt:lpstr>
      <vt:lpstr>PowerPoint Presentation</vt:lpstr>
      <vt:lpstr>PowerPoint Presentation</vt:lpstr>
      <vt:lpstr>Check extreme subsets!</vt:lpstr>
      <vt:lpstr>PowerPoint Presentation</vt:lpstr>
      <vt:lpstr>Wrapping up</vt:lpstr>
      <vt:lpstr>Other work by NJC with data reduction flavour</vt:lpstr>
      <vt:lpstr>Ronald Fisher on data reduction 1925</vt:lpstr>
      <vt:lpstr>The new commands (and Stata versions needed)</vt:lpstr>
      <vt:lpstr>Graphics highlights</vt:lpstr>
      <vt:lpstr>Every principle is a platitude once understood</vt:lpstr>
      <vt:lpstr>PowerPoint Presentation</vt:lpstr>
      <vt:lpstr>Source of quotations on programming</vt:lpstr>
      <vt:lpstr>Leo Breiman (1928–2005)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Nicholas Cox</dc:creator>
  <cp:lastModifiedBy>COX, NICHOLAS J.</cp:lastModifiedBy>
  <cp:revision>67</cp:revision>
  <dcterms:created xsi:type="dcterms:W3CDTF">2024-07-27T09:55:25Z</dcterms:created>
  <dcterms:modified xsi:type="dcterms:W3CDTF">2025-09-03T15:05:52Z</dcterms:modified>
</cp:coreProperties>
</file>