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1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27"/>
  </p:notesMasterIdLst>
  <p:sldIdLst>
    <p:sldId id="272" r:id="rId2"/>
    <p:sldId id="462" r:id="rId3"/>
    <p:sldId id="463" r:id="rId4"/>
    <p:sldId id="464" r:id="rId5"/>
    <p:sldId id="466" r:id="rId6"/>
    <p:sldId id="465" r:id="rId7"/>
    <p:sldId id="471" r:id="rId8"/>
    <p:sldId id="472" r:id="rId9"/>
    <p:sldId id="475" r:id="rId10"/>
    <p:sldId id="467" r:id="rId11"/>
    <p:sldId id="468" r:id="rId12"/>
    <p:sldId id="469" r:id="rId13"/>
    <p:sldId id="490" r:id="rId14"/>
    <p:sldId id="470" r:id="rId15"/>
    <p:sldId id="485" r:id="rId16"/>
    <p:sldId id="476" r:id="rId17"/>
    <p:sldId id="477" r:id="rId18"/>
    <p:sldId id="491" r:id="rId19"/>
    <p:sldId id="483" r:id="rId20"/>
    <p:sldId id="484" r:id="rId21"/>
    <p:sldId id="489" r:id="rId22"/>
    <p:sldId id="486" r:id="rId23"/>
    <p:sldId id="487" r:id="rId24"/>
    <p:sldId id="488" r:id="rId25"/>
    <p:sldId id="264" r:id="rId26"/>
  </p:sldIdLst>
  <p:sldSz cx="12192000" cy="6858000"/>
  <p:notesSz cx="6888163" cy="100218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76261" autoAdjust="0"/>
  </p:normalViewPr>
  <p:slideViewPr>
    <p:cSldViewPr snapToGrid="0">
      <p:cViewPr varScale="1">
        <p:scale>
          <a:sx n="84" d="100"/>
          <a:sy n="84" d="100"/>
        </p:scale>
        <p:origin x="1068" y="90"/>
      </p:cViewPr>
      <p:guideLst/>
    </p:cSldViewPr>
  </p:slideViewPr>
  <p:notesTextViewPr>
    <p:cViewPr>
      <p:scale>
        <a:sx n="3" d="2"/>
        <a:sy n="3" d="2"/>
      </p:scale>
      <p:origin x="0" y="0"/>
    </p:cViewPr>
  </p:notesTextViewPr>
  <p:sorterViewPr>
    <p:cViewPr>
      <p:scale>
        <a:sx n="110" d="100"/>
        <a:sy n="110" d="100"/>
      </p:scale>
      <p:origin x="0" y="-93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4871" cy="502835"/>
          </a:xfrm>
          <a:prstGeom prst="rect">
            <a:avLst/>
          </a:prstGeom>
        </p:spPr>
        <p:txBody>
          <a:bodyPr vert="horz" lIns="92309" tIns="46154" rIns="92309" bIns="46154" rtlCol="0"/>
          <a:lstStyle>
            <a:lvl1pPr algn="l">
              <a:defRPr sz="1200"/>
            </a:lvl1pPr>
          </a:lstStyle>
          <a:p>
            <a:endParaRPr lang="en-GB" dirty="0"/>
          </a:p>
        </p:txBody>
      </p:sp>
      <p:sp>
        <p:nvSpPr>
          <p:cNvPr id="3" name="Date Placeholder 2"/>
          <p:cNvSpPr>
            <a:spLocks noGrp="1"/>
          </p:cNvSpPr>
          <p:nvPr>
            <p:ph type="dt" idx="1"/>
          </p:nvPr>
        </p:nvSpPr>
        <p:spPr>
          <a:xfrm>
            <a:off x="3901699" y="1"/>
            <a:ext cx="2984871" cy="502835"/>
          </a:xfrm>
          <a:prstGeom prst="rect">
            <a:avLst/>
          </a:prstGeom>
        </p:spPr>
        <p:txBody>
          <a:bodyPr vert="horz" lIns="92309" tIns="46154" rIns="92309" bIns="46154" rtlCol="0"/>
          <a:lstStyle>
            <a:lvl1pPr algn="r">
              <a:defRPr sz="1200"/>
            </a:lvl1pPr>
          </a:lstStyle>
          <a:p>
            <a:fld id="{3128F894-59DE-43AE-8336-BC3120706926}" type="datetimeFigureOut">
              <a:rPr lang="en-GB" smtClean="0"/>
              <a:t>04/09/2025</a:t>
            </a:fld>
            <a:endParaRPr lang="en-GB" dirty="0"/>
          </a:p>
        </p:txBody>
      </p:sp>
      <p:sp>
        <p:nvSpPr>
          <p:cNvPr id="4" name="Slide Image Placeholder 3"/>
          <p:cNvSpPr>
            <a:spLocks noGrp="1" noRot="1" noChangeAspect="1"/>
          </p:cNvSpPr>
          <p:nvPr>
            <p:ph type="sldImg" idx="2"/>
          </p:nvPr>
        </p:nvSpPr>
        <p:spPr>
          <a:xfrm>
            <a:off x="436563" y="1252538"/>
            <a:ext cx="6015037" cy="3382962"/>
          </a:xfrm>
          <a:prstGeom prst="rect">
            <a:avLst/>
          </a:prstGeom>
          <a:noFill/>
          <a:ln w="12700">
            <a:solidFill>
              <a:prstClr val="black"/>
            </a:solidFill>
          </a:ln>
        </p:spPr>
        <p:txBody>
          <a:bodyPr vert="horz" lIns="92309" tIns="46154" rIns="92309" bIns="46154" rtlCol="0" anchor="ctr"/>
          <a:lstStyle/>
          <a:p>
            <a:endParaRPr lang="en-GB" dirty="0"/>
          </a:p>
        </p:txBody>
      </p:sp>
      <p:sp>
        <p:nvSpPr>
          <p:cNvPr id="5" name="Notes Placeholder 4"/>
          <p:cNvSpPr>
            <a:spLocks noGrp="1"/>
          </p:cNvSpPr>
          <p:nvPr>
            <p:ph type="body" sz="quarter" idx="3"/>
          </p:nvPr>
        </p:nvSpPr>
        <p:spPr>
          <a:xfrm>
            <a:off x="688817" y="4823033"/>
            <a:ext cx="5510530" cy="3946119"/>
          </a:xfrm>
          <a:prstGeom prst="rect">
            <a:avLst/>
          </a:prstGeom>
        </p:spPr>
        <p:txBody>
          <a:bodyPr vert="horz" lIns="92309" tIns="46154" rIns="92309" bIns="4615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6"/>
            <a:ext cx="2984871" cy="502834"/>
          </a:xfrm>
          <a:prstGeom prst="rect">
            <a:avLst/>
          </a:prstGeom>
        </p:spPr>
        <p:txBody>
          <a:bodyPr vert="horz" lIns="92309" tIns="46154" rIns="92309" bIns="46154"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01699" y="9519056"/>
            <a:ext cx="2984871" cy="502834"/>
          </a:xfrm>
          <a:prstGeom prst="rect">
            <a:avLst/>
          </a:prstGeom>
        </p:spPr>
        <p:txBody>
          <a:bodyPr vert="horz" lIns="92309" tIns="46154" rIns="92309" bIns="46154" rtlCol="0" anchor="b"/>
          <a:lstStyle>
            <a:lvl1pPr algn="r">
              <a:defRPr sz="1200"/>
            </a:lvl1pPr>
          </a:lstStyle>
          <a:p>
            <a:fld id="{183ED5D7-D1F7-45CD-A3F0-6E0E52752D87}" type="slidenum">
              <a:rPr lang="en-GB" smtClean="0"/>
              <a:t>‹#›</a:t>
            </a:fld>
            <a:endParaRPr lang="en-GB" dirty="0"/>
          </a:p>
        </p:txBody>
      </p:sp>
    </p:spTree>
    <p:extLst>
      <p:ext uri="{BB962C8B-B14F-4D97-AF65-F5344CB8AC3E}">
        <p14:creationId xmlns:p14="http://schemas.microsoft.com/office/powerpoint/2010/main" val="3698550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15+5</a:t>
            </a:r>
          </a:p>
          <a:p>
            <a:r>
              <a:rPr lang="en-GB"/>
              <a:t>Abstract:</a:t>
            </a:r>
          </a:p>
          <a:p>
            <a:r>
              <a:rPr lang="en-GB" sz="1200" kern="1200">
                <a:solidFill>
                  <a:schemeClr val="tx1"/>
                </a:solidFill>
                <a:effectLst/>
                <a:latin typeface="+mn-lt"/>
                <a:ea typeface="+mn-ea"/>
                <a:cs typeface="+mn-cs"/>
              </a:rPr>
              <a:t>pllf, written by Patrick Royston in 2007, computes and graphs the profile log-likelihood function for a wide variety of regression commands. This enables calculation of confidence intervals that do not rely on the standard Wald approximation that (estimate-true)/SE is Normally distributed: pllf confidence intervals are likely to perform better than Wald ones in smaller samples. </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We believe pllf is an under-used command for analysis, and we also find it useful for understanding and explaining statistical methods. We aim to demonstrate its usefulness for teaching purposes and for understanding bias in two-stage meta-analysis.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We also describe some recent minor improvements in pllf (e.g. it is now a prefix command). The latest version is available on github and  SSC.</a:t>
            </a:r>
          </a:p>
          <a:p>
            <a:endParaRPr lang="en-GB" dirty="0"/>
          </a:p>
        </p:txBody>
      </p:sp>
      <p:sp>
        <p:nvSpPr>
          <p:cNvPr id="4" name="Slide Number Placeholder 3"/>
          <p:cNvSpPr>
            <a:spLocks noGrp="1"/>
          </p:cNvSpPr>
          <p:nvPr>
            <p:ph type="sldNum" sz="quarter" idx="5"/>
          </p:nvPr>
        </p:nvSpPr>
        <p:spPr/>
        <p:txBody>
          <a:bodyPr/>
          <a:lstStyle/>
          <a:p>
            <a:fld id="{183ED5D7-D1F7-45CD-A3F0-6E0E52752D87}" type="slidenum">
              <a:rPr lang="en-GB" smtClean="0"/>
              <a:t>1</a:t>
            </a:fld>
            <a:endParaRPr lang="en-GB" dirty="0"/>
          </a:p>
        </p:txBody>
      </p:sp>
    </p:spTree>
    <p:extLst>
      <p:ext uri="{BB962C8B-B14F-4D97-AF65-F5344CB8AC3E}">
        <p14:creationId xmlns:p14="http://schemas.microsoft.com/office/powerpoint/2010/main" val="22753862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“meta\Federated analysis\Poisson idea for 2-stage\why two-stage is biased.do”</a:t>
            </a:r>
          </a:p>
        </p:txBody>
      </p:sp>
      <p:sp>
        <p:nvSpPr>
          <p:cNvPr id="4" name="Slide Number Placeholder 3"/>
          <p:cNvSpPr>
            <a:spLocks noGrp="1"/>
          </p:cNvSpPr>
          <p:nvPr>
            <p:ph type="sldNum" sz="quarter" idx="5"/>
          </p:nvPr>
        </p:nvSpPr>
        <p:spPr/>
        <p:txBody>
          <a:bodyPr/>
          <a:lstStyle/>
          <a:p>
            <a:fld id="{183ED5D7-D1F7-45CD-A3F0-6E0E52752D87}" type="slidenum">
              <a:rPr lang="en-GB" smtClean="0"/>
              <a:t>16</a:t>
            </a:fld>
            <a:endParaRPr lang="en-GB" dirty="0"/>
          </a:p>
        </p:txBody>
      </p:sp>
    </p:spTree>
    <p:extLst>
      <p:ext uri="{BB962C8B-B14F-4D97-AF65-F5344CB8AC3E}">
        <p14:creationId xmlns:p14="http://schemas.microsoft.com/office/powerpoint/2010/main" val="3338644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“meta\Federated analysis\Poisson idea for 2-stage\why two-stage is biased.do”</a:t>
            </a:r>
          </a:p>
          <a:p>
            <a:endParaRPr lang="en-GB"/>
          </a:p>
        </p:txBody>
      </p:sp>
      <p:sp>
        <p:nvSpPr>
          <p:cNvPr id="4" name="Slide Number Placeholder 3"/>
          <p:cNvSpPr>
            <a:spLocks noGrp="1"/>
          </p:cNvSpPr>
          <p:nvPr>
            <p:ph type="sldNum" sz="quarter" idx="5"/>
          </p:nvPr>
        </p:nvSpPr>
        <p:spPr/>
        <p:txBody>
          <a:bodyPr/>
          <a:lstStyle/>
          <a:p>
            <a:fld id="{183ED5D7-D1F7-45CD-A3F0-6E0E52752D87}" type="slidenum">
              <a:rPr lang="en-GB" smtClean="0"/>
              <a:t>19</a:t>
            </a:fld>
            <a:endParaRPr lang="en-GB" dirty="0"/>
          </a:p>
        </p:txBody>
      </p:sp>
    </p:spTree>
    <p:extLst>
      <p:ext uri="{BB962C8B-B14F-4D97-AF65-F5344CB8AC3E}">
        <p14:creationId xmlns:p14="http://schemas.microsoft.com/office/powerpoint/2010/main" val="397111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webuse brcancer, clear</a:t>
            </a:r>
          </a:p>
          <a:p>
            <a:r>
              <a:rPr lang="en-GB"/>
              <a:t>stset rectime, fail(censrec)</a:t>
            </a:r>
          </a:p>
          <a:p>
            <a:r>
              <a:rPr lang="en-GB"/>
              <a:t>stcox x1 x4a x5e x6 hormon, nohr</a:t>
            </a:r>
          </a:p>
        </p:txBody>
      </p:sp>
      <p:sp>
        <p:nvSpPr>
          <p:cNvPr id="4" name="Slide Number Placeholder 3"/>
          <p:cNvSpPr>
            <a:spLocks noGrp="1"/>
          </p:cNvSpPr>
          <p:nvPr>
            <p:ph type="sldNum" sz="quarter" idx="5"/>
          </p:nvPr>
        </p:nvSpPr>
        <p:spPr/>
        <p:txBody>
          <a:bodyPr/>
          <a:lstStyle/>
          <a:p>
            <a:fld id="{183ED5D7-D1F7-45CD-A3F0-6E0E52752D87}" type="slidenum">
              <a:rPr lang="en-GB" smtClean="0"/>
              <a:t>3</a:t>
            </a:fld>
            <a:endParaRPr lang="en-GB" dirty="0"/>
          </a:p>
        </p:txBody>
      </p:sp>
    </p:spTree>
    <p:extLst>
      <p:ext uri="{BB962C8B-B14F-4D97-AF65-F5344CB8AC3E}">
        <p14:creationId xmlns:p14="http://schemas.microsoft.com/office/powerpoint/2010/main" val="876998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pllf, profile(x5e) range(-3 -1) mleline gropt(title("")): stcox x1 x4a x5e x6 hormon, nohr</a:t>
            </a:r>
          </a:p>
          <a:p>
            <a:endParaRPr lang="en-GB"/>
          </a:p>
          <a:p>
            <a:endParaRPr lang="en-GB"/>
          </a:p>
        </p:txBody>
      </p:sp>
      <p:sp>
        <p:nvSpPr>
          <p:cNvPr id="4" name="Slide Number Placeholder 3"/>
          <p:cNvSpPr>
            <a:spLocks noGrp="1"/>
          </p:cNvSpPr>
          <p:nvPr>
            <p:ph type="sldNum" sz="quarter" idx="5"/>
          </p:nvPr>
        </p:nvSpPr>
        <p:spPr/>
        <p:txBody>
          <a:bodyPr/>
          <a:lstStyle/>
          <a:p>
            <a:fld id="{183ED5D7-D1F7-45CD-A3F0-6E0E52752D87}" type="slidenum">
              <a:rPr lang="en-GB" smtClean="0"/>
              <a:t>6</a:t>
            </a:fld>
            <a:endParaRPr lang="en-GB" dirty="0"/>
          </a:p>
        </p:txBody>
      </p:sp>
    </p:spTree>
    <p:extLst>
      <p:ext uri="{BB962C8B-B14F-4D97-AF65-F5344CB8AC3E}">
        <p14:creationId xmlns:p14="http://schemas.microsoft.com/office/powerpoint/2010/main" val="1392630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clear</a:t>
            </a:r>
          </a:p>
          <a:p>
            <a:r>
              <a:rPr lang="en-GB"/>
              <a:t>input Z Y n</a:t>
            </a:r>
          </a:p>
          <a:p>
            <a:r>
              <a:rPr lang="en-GB"/>
              <a:t>0 0 38</a:t>
            </a:r>
          </a:p>
          <a:p>
            <a:r>
              <a:rPr lang="en-GB"/>
              <a:t>0 1 4</a:t>
            </a:r>
          </a:p>
          <a:p>
            <a:r>
              <a:rPr lang="en-GB"/>
              <a:t>1 0 36</a:t>
            </a:r>
          </a:p>
          <a:p>
            <a:r>
              <a:rPr lang="en-GB"/>
              <a:t>1 1 1</a:t>
            </a:r>
          </a:p>
          <a:p>
            <a:r>
              <a:rPr lang="en-GB"/>
              <a:t>end</a:t>
            </a:r>
          </a:p>
          <a:p>
            <a:r>
              <a:rPr lang="en-GB"/>
              <a:t>tab Z Y [fw=n]</a:t>
            </a:r>
          </a:p>
          <a:p>
            <a:r>
              <a:rPr lang="en-GB"/>
              <a:t>pllf, profile(Z) range(-6 2) mleline: logit Y Z [fw=n]</a:t>
            </a:r>
          </a:p>
        </p:txBody>
      </p:sp>
      <p:sp>
        <p:nvSpPr>
          <p:cNvPr id="4" name="Slide Number Placeholder 3"/>
          <p:cNvSpPr>
            <a:spLocks noGrp="1"/>
          </p:cNvSpPr>
          <p:nvPr>
            <p:ph type="sldNum" sz="quarter" idx="5"/>
          </p:nvPr>
        </p:nvSpPr>
        <p:spPr/>
        <p:txBody>
          <a:bodyPr/>
          <a:lstStyle/>
          <a:p>
            <a:fld id="{183ED5D7-D1F7-45CD-A3F0-6E0E52752D87}" type="slidenum">
              <a:rPr lang="en-GB" smtClean="0"/>
              <a:t>8</a:t>
            </a:fld>
            <a:endParaRPr lang="en-GB" dirty="0"/>
          </a:p>
        </p:txBody>
      </p:sp>
    </p:spTree>
    <p:extLst>
      <p:ext uri="{BB962C8B-B14F-4D97-AF65-F5344CB8AC3E}">
        <p14:creationId xmlns:p14="http://schemas.microsoft.com/office/powerpoint/2010/main" val="3950229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a:p>
            <a:endParaRPr lang="en-GB"/>
          </a:p>
        </p:txBody>
      </p:sp>
      <p:sp>
        <p:nvSpPr>
          <p:cNvPr id="4" name="Slide Number Placeholder 3"/>
          <p:cNvSpPr>
            <a:spLocks noGrp="1"/>
          </p:cNvSpPr>
          <p:nvPr>
            <p:ph type="sldNum" sz="quarter" idx="5"/>
          </p:nvPr>
        </p:nvSpPr>
        <p:spPr/>
        <p:txBody>
          <a:bodyPr/>
          <a:lstStyle/>
          <a:p>
            <a:fld id="{183ED5D7-D1F7-45CD-A3F0-6E0E52752D87}" type="slidenum">
              <a:rPr lang="en-GB" smtClean="0"/>
              <a:t>9</a:t>
            </a:fld>
            <a:endParaRPr lang="en-GB" dirty="0"/>
          </a:p>
        </p:txBody>
      </p:sp>
    </p:spTree>
    <p:extLst>
      <p:ext uri="{BB962C8B-B14F-4D97-AF65-F5344CB8AC3E}">
        <p14:creationId xmlns:p14="http://schemas.microsoft.com/office/powerpoint/2010/main" val="3178167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clear</a:t>
            </a:r>
          </a:p>
          <a:p>
            <a:r>
              <a:rPr lang="en-GB"/>
              <a:t>input Z Y n</a:t>
            </a:r>
          </a:p>
          <a:p>
            <a:r>
              <a:rPr lang="en-GB"/>
              <a:t>0 0 38</a:t>
            </a:r>
          </a:p>
          <a:p>
            <a:r>
              <a:rPr lang="en-GB"/>
              <a:t>0 1 4</a:t>
            </a:r>
          </a:p>
          <a:p>
            <a:r>
              <a:rPr lang="en-GB"/>
              <a:t>1 0 36</a:t>
            </a:r>
          </a:p>
          <a:p>
            <a:r>
              <a:rPr lang="en-GB"/>
              <a:t>1 1 0</a:t>
            </a:r>
          </a:p>
          <a:p>
            <a:r>
              <a:rPr lang="en-GB"/>
              <a:t>end</a:t>
            </a:r>
          </a:p>
          <a:p>
            <a:r>
              <a:rPr lang="en-GB"/>
              <a:t>tab Z Y [fw=n]</a:t>
            </a:r>
          </a:p>
          <a:p>
            <a:endParaRPr lang="en-GB"/>
          </a:p>
        </p:txBody>
      </p:sp>
      <p:sp>
        <p:nvSpPr>
          <p:cNvPr id="4" name="Slide Number Placeholder 3"/>
          <p:cNvSpPr>
            <a:spLocks noGrp="1"/>
          </p:cNvSpPr>
          <p:nvPr>
            <p:ph type="sldNum" sz="quarter" idx="5"/>
          </p:nvPr>
        </p:nvSpPr>
        <p:spPr/>
        <p:txBody>
          <a:bodyPr/>
          <a:lstStyle/>
          <a:p>
            <a:fld id="{183ED5D7-D1F7-45CD-A3F0-6E0E52752D87}" type="slidenum">
              <a:rPr lang="en-GB" smtClean="0"/>
              <a:t>11</a:t>
            </a:fld>
            <a:endParaRPr lang="en-GB" dirty="0"/>
          </a:p>
        </p:txBody>
      </p:sp>
    </p:spTree>
    <p:extLst>
      <p:ext uri="{BB962C8B-B14F-4D97-AF65-F5344CB8AC3E}">
        <p14:creationId xmlns:p14="http://schemas.microsoft.com/office/powerpoint/2010/main" val="2205271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logit Y Z [fw=n]</a:t>
            </a:r>
          </a:p>
          <a:p>
            <a:endParaRPr lang="en-GB"/>
          </a:p>
        </p:txBody>
      </p:sp>
      <p:sp>
        <p:nvSpPr>
          <p:cNvPr id="4" name="Slide Number Placeholder 3"/>
          <p:cNvSpPr>
            <a:spLocks noGrp="1"/>
          </p:cNvSpPr>
          <p:nvPr>
            <p:ph type="sldNum" sz="quarter" idx="5"/>
          </p:nvPr>
        </p:nvSpPr>
        <p:spPr/>
        <p:txBody>
          <a:bodyPr/>
          <a:lstStyle/>
          <a:p>
            <a:fld id="{183ED5D7-D1F7-45CD-A3F0-6E0E52752D87}" type="slidenum">
              <a:rPr lang="en-GB" smtClean="0"/>
              <a:t>12</a:t>
            </a:fld>
            <a:endParaRPr lang="en-GB" dirty="0"/>
          </a:p>
        </p:txBody>
      </p:sp>
    </p:spTree>
    <p:extLst>
      <p:ext uri="{BB962C8B-B14F-4D97-AF65-F5344CB8AC3E}">
        <p14:creationId xmlns:p14="http://schemas.microsoft.com/office/powerpoint/2010/main" val="14959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logit Y Z [fw=n], asis</a:t>
            </a:r>
          </a:p>
          <a:p>
            <a:endParaRPr lang="en-GB"/>
          </a:p>
        </p:txBody>
      </p:sp>
      <p:sp>
        <p:nvSpPr>
          <p:cNvPr id="4" name="Slide Number Placeholder 3"/>
          <p:cNvSpPr>
            <a:spLocks noGrp="1"/>
          </p:cNvSpPr>
          <p:nvPr>
            <p:ph type="sldNum" sz="quarter" idx="5"/>
          </p:nvPr>
        </p:nvSpPr>
        <p:spPr/>
        <p:txBody>
          <a:bodyPr/>
          <a:lstStyle/>
          <a:p>
            <a:fld id="{183ED5D7-D1F7-45CD-A3F0-6E0E52752D87}" type="slidenum">
              <a:rPr lang="en-GB" smtClean="0"/>
              <a:t>13</a:t>
            </a:fld>
            <a:endParaRPr lang="en-GB" dirty="0"/>
          </a:p>
        </p:txBody>
      </p:sp>
    </p:spTree>
    <p:extLst>
      <p:ext uri="{BB962C8B-B14F-4D97-AF65-F5344CB8AC3E}">
        <p14:creationId xmlns:p14="http://schemas.microsoft.com/office/powerpoint/2010/main" val="15521353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pllf, profile(Z) range(-5 0) gropt(title("") $PPT) mleline: logit Y Z [fw=n]</a:t>
            </a:r>
          </a:p>
          <a:p>
            <a:endParaRPr lang="en-GB"/>
          </a:p>
        </p:txBody>
      </p:sp>
      <p:sp>
        <p:nvSpPr>
          <p:cNvPr id="4" name="Slide Number Placeholder 3"/>
          <p:cNvSpPr>
            <a:spLocks noGrp="1"/>
          </p:cNvSpPr>
          <p:nvPr>
            <p:ph type="sldNum" sz="quarter" idx="5"/>
          </p:nvPr>
        </p:nvSpPr>
        <p:spPr/>
        <p:txBody>
          <a:bodyPr/>
          <a:lstStyle/>
          <a:p>
            <a:fld id="{183ED5D7-D1F7-45CD-A3F0-6E0E52752D87}" type="slidenum">
              <a:rPr lang="en-GB" smtClean="0"/>
              <a:t>14</a:t>
            </a:fld>
            <a:endParaRPr lang="en-GB" dirty="0"/>
          </a:p>
        </p:txBody>
      </p:sp>
    </p:spTree>
    <p:extLst>
      <p:ext uri="{BB962C8B-B14F-4D97-AF65-F5344CB8AC3E}">
        <p14:creationId xmlns:p14="http://schemas.microsoft.com/office/powerpoint/2010/main" val="34298281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emf"/><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0857F-6061-43B4-865F-FCB59F3B0FCD}"/>
              </a:ext>
            </a:extLst>
          </p:cNvPr>
          <p:cNvSpPr>
            <a:spLocks noGrp="1"/>
          </p:cNvSpPr>
          <p:nvPr>
            <p:ph type="ctrTitle"/>
          </p:nvPr>
        </p:nvSpPr>
        <p:spPr>
          <a:xfrm>
            <a:off x="745068" y="1640979"/>
            <a:ext cx="8116711" cy="2387600"/>
          </a:xfrm>
        </p:spPr>
        <p:txBody>
          <a:bodyPr anchor="b">
            <a:normAutofit/>
          </a:bodyPr>
          <a:lstStyle>
            <a:lvl1pPr algn="l">
              <a:defRPr sz="4400" b="1"/>
            </a:lvl1pPr>
          </a:lstStyle>
          <a:p>
            <a:r>
              <a:rPr lang="en-US"/>
              <a:t>Click to edit Master title style</a:t>
            </a:r>
            <a:endParaRPr lang="en-GB" dirty="0"/>
          </a:p>
        </p:txBody>
      </p:sp>
      <p:sp>
        <p:nvSpPr>
          <p:cNvPr id="3" name="Subtitle 2">
            <a:extLst>
              <a:ext uri="{FF2B5EF4-FFF2-40B4-BE49-F238E27FC236}">
                <a16:creationId xmlns:a16="http://schemas.microsoft.com/office/drawing/2014/main" id="{AE125A25-C488-4D76-AF92-FBB64DD178E8}"/>
              </a:ext>
            </a:extLst>
          </p:cNvPr>
          <p:cNvSpPr>
            <a:spLocks noGrp="1"/>
          </p:cNvSpPr>
          <p:nvPr>
            <p:ph type="subTitle" idx="1"/>
          </p:nvPr>
        </p:nvSpPr>
        <p:spPr>
          <a:xfrm>
            <a:off x="745066" y="4120654"/>
            <a:ext cx="6231467" cy="1188464"/>
          </a:xfrm>
        </p:spPr>
        <p:txBody>
          <a:bodyPr>
            <a:normAutofit/>
          </a:bodyPr>
          <a:lstStyle>
            <a:lvl1pPr marL="0" indent="0" algn="l">
              <a:buNone/>
              <a:defRPr sz="2800" b="1" u="none">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GB" dirty="0"/>
          </a:p>
        </p:txBody>
      </p:sp>
      <p:sp>
        <p:nvSpPr>
          <p:cNvPr id="7" name="Isosceles Triangle 6">
            <a:extLst>
              <a:ext uri="{FF2B5EF4-FFF2-40B4-BE49-F238E27FC236}">
                <a16:creationId xmlns:a16="http://schemas.microsoft.com/office/drawing/2014/main" id="{E7CBD0FF-2C15-4723-B294-187C3B8D4025}"/>
              </a:ext>
            </a:extLst>
          </p:cNvPr>
          <p:cNvSpPr/>
          <p:nvPr/>
        </p:nvSpPr>
        <p:spPr>
          <a:xfrm>
            <a:off x="6198577" y="1019913"/>
            <a:ext cx="5993423" cy="5838091"/>
          </a:xfrm>
          <a:prstGeom prst="triangle">
            <a:avLst>
              <a:gd name="adj"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9" name="Rectangle 8">
            <a:extLst>
              <a:ext uri="{FF2B5EF4-FFF2-40B4-BE49-F238E27FC236}">
                <a16:creationId xmlns:a16="http://schemas.microsoft.com/office/drawing/2014/main" id="{87EE899A-1E80-4DD6-B599-822DBF8F5EC5}"/>
              </a:ext>
            </a:extLst>
          </p:cNvPr>
          <p:cNvSpPr/>
          <p:nvPr/>
        </p:nvSpPr>
        <p:spPr>
          <a:xfrm>
            <a:off x="-2" y="4"/>
            <a:ext cx="12192000" cy="1723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0" name="Rectangle 9">
            <a:extLst>
              <a:ext uri="{FF2B5EF4-FFF2-40B4-BE49-F238E27FC236}">
                <a16:creationId xmlns:a16="http://schemas.microsoft.com/office/drawing/2014/main" id="{C42F9F3D-8978-4D80-996A-AA1DDCC99E36}"/>
              </a:ext>
            </a:extLst>
          </p:cNvPr>
          <p:cNvSpPr/>
          <p:nvPr/>
        </p:nvSpPr>
        <p:spPr>
          <a:xfrm>
            <a:off x="-2915" y="0"/>
            <a:ext cx="14067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pic>
        <p:nvPicPr>
          <p:cNvPr id="11" name="Picture 10" descr="Text&#10;&#10;Description automatically generated with medium confidence">
            <a:extLst>
              <a:ext uri="{FF2B5EF4-FFF2-40B4-BE49-F238E27FC236}">
                <a16:creationId xmlns:a16="http://schemas.microsoft.com/office/drawing/2014/main" id="{ACAEA163-3910-4E0C-8A8C-06FE3C08FD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312" y="330055"/>
            <a:ext cx="5946087" cy="1004080"/>
          </a:xfrm>
          <a:prstGeom prst="rect">
            <a:avLst/>
          </a:prstGeom>
        </p:spPr>
      </p:pic>
      <p:sp>
        <p:nvSpPr>
          <p:cNvPr id="12" name="Rectangle 11">
            <a:extLst>
              <a:ext uri="{FF2B5EF4-FFF2-40B4-BE49-F238E27FC236}">
                <a16:creationId xmlns:a16="http://schemas.microsoft.com/office/drawing/2014/main" id="{EABF4FEA-2BC6-47C1-9D47-97F19020933D}"/>
              </a:ext>
            </a:extLst>
          </p:cNvPr>
          <p:cNvSpPr/>
          <p:nvPr userDrawn="1"/>
        </p:nvSpPr>
        <p:spPr bwMode="white">
          <a:xfrm>
            <a:off x="206630" y="5818074"/>
            <a:ext cx="4525347" cy="86755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1800" dirty="0"/>
          </a:p>
        </p:txBody>
      </p:sp>
      <p:sp>
        <p:nvSpPr>
          <p:cNvPr id="16" name="Text Placeholder 15">
            <a:extLst>
              <a:ext uri="{FF2B5EF4-FFF2-40B4-BE49-F238E27FC236}">
                <a16:creationId xmlns:a16="http://schemas.microsoft.com/office/drawing/2014/main" id="{EF187152-77B2-4104-AB7B-E9B63E01FB96}"/>
              </a:ext>
            </a:extLst>
          </p:cNvPr>
          <p:cNvSpPr>
            <a:spLocks noGrp="1"/>
          </p:cNvSpPr>
          <p:nvPr>
            <p:ph type="body" sz="quarter" idx="11" hasCustomPrompt="1"/>
          </p:nvPr>
        </p:nvSpPr>
        <p:spPr>
          <a:xfrm>
            <a:off x="752187" y="5401197"/>
            <a:ext cx="5351463" cy="528637"/>
          </a:xfrm>
        </p:spPr>
        <p:txBody>
          <a:bodyPr>
            <a:normAutofit/>
          </a:bodyPr>
          <a:lstStyle>
            <a:lvl1pPr marL="0" indent="0">
              <a:buFont typeface="Arial" panose="020B0604020202020204" pitchFamily="34" charset="0"/>
              <a:buNone/>
              <a:defRPr sz="1800"/>
            </a:lvl1pPr>
          </a:lstStyle>
          <a:p>
            <a:pPr lvl="0"/>
            <a:r>
              <a:rPr lang="en-US" dirty="0"/>
              <a:t>Click to edit Master text styles        | DD/MM//YYYY</a:t>
            </a:r>
            <a:endParaRPr lang="en-GB" dirty="0"/>
          </a:p>
        </p:txBody>
      </p:sp>
      <p:sp>
        <p:nvSpPr>
          <p:cNvPr id="13" name="Isosceles Triangle 12">
            <a:extLst>
              <a:ext uri="{FF2B5EF4-FFF2-40B4-BE49-F238E27FC236}">
                <a16:creationId xmlns:a16="http://schemas.microsoft.com/office/drawing/2014/main" id="{9B2DA882-73C4-24C9-9F87-C957371902D2}"/>
              </a:ext>
            </a:extLst>
          </p:cNvPr>
          <p:cNvSpPr/>
          <p:nvPr/>
        </p:nvSpPr>
        <p:spPr>
          <a:xfrm>
            <a:off x="9167002" y="5657832"/>
            <a:ext cx="914841" cy="894633"/>
          </a:xfrm>
          <a:prstGeom prst="triangle">
            <a:avLst>
              <a:gd name="adj" fmla="val 100000"/>
            </a:avLst>
          </a:prstGeom>
          <a:solidFill>
            <a:schemeClr val="accent4">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a:extLst>
              <a:ext uri="{FF2B5EF4-FFF2-40B4-BE49-F238E27FC236}">
                <a16:creationId xmlns:a16="http://schemas.microsoft.com/office/drawing/2014/main" id="{0EEE1F15-C62C-5A83-FB10-ADB14BFF0FFA}"/>
              </a:ext>
            </a:extLst>
          </p:cNvPr>
          <p:cNvSpPr/>
          <p:nvPr/>
        </p:nvSpPr>
        <p:spPr>
          <a:xfrm>
            <a:off x="10081843" y="5662246"/>
            <a:ext cx="1840524" cy="888979"/>
          </a:xfrm>
          <a:prstGeom prst="rect">
            <a:avLst/>
          </a:prstGeom>
          <a:solidFill>
            <a:schemeClr val="accent4">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a:extLst>
              <a:ext uri="{FF2B5EF4-FFF2-40B4-BE49-F238E27FC236}">
                <a16:creationId xmlns:a16="http://schemas.microsoft.com/office/drawing/2014/main" id="{2B8D4DF8-BF71-1E10-1147-2BF813DF4AB0}"/>
              </a:ext>
            </a:extLst>
          </p:cNvPr>
          <p:cNvSpPr txBox="1"/>
          <p:nvPr/>
        </p:nvSpPr>
        <p:spPr>
          <a:xfrm>
            <a:off x="10116340" y="5726583"/>
            <a:ext cx="1771529" cy="757130"/>
          </a:xfrm>
          <a:prstGeom prst="rect">
            <a:avLst/>
          </a:prstGeom>
          <a:noFill/>
          <a:ln w="19050">
            <a:noFill/>
          </a:ln>
        </p:spPr>
        <p:txBody>
          <a:bodyPr wrap="square" rtlCol="0">
            <a:spAutoFit/>
          </a:bodyPr>
          <a:lstStyle/>
          <a:p>
            <a:pPr algn="r">
              <a:lnSpc>
                <a:spcPct val="90000"/>
              </a:lnSpc>
            </a:pPr>
            <a:r>
              <a:rPr lang="en-GB" sz="1600" b="1" dirty="0">
                <a:solidFill>
                  <a:schemeClr val="bg1"/>
                </a:solidFill>
              </a:rPr>
              <a:t>Smarter Studies</a:t>
            </a:r>
          </a:p>
          <a:p>
            <a:pPr algn="r">
              <a:lnSpc>
                <a:spcPct val="90000"/>
              </a:lnSpc>
            </a:pPr>
            <a:r>
              <a:rPr lang="en-GB" sz="1600" b="1" dirty="0">
                <a:solidFill>
                  <a:schemeClr val="bg1"/>
                </a:solidFill>
              </a:rPr>
              <a:t>Global Impact</a:t>
            </a:r>
          </a:p>
          <a:p>
            <a:pPr algn="r">
              <a:lnSpc>
                <a:spcPct val="90000"/>
              </a:lnSpc>
            </a:pPr>
            <a:r>
              <a:rPr lang="en-GB" sz="1600" b="1" dirty="0">
                <a:solidFill>
                  <a:schemeClr val="bg1"/>
                </a:solidFill>
              </a:rPr>
              <a:t>Better Health</a:t>
            </a:r>
          </a:p>
        </p:txBody>
      </p:sp>
    </p:spTree>
    <p:extLst>
      <p:ext uri="{BB962C8B-B14F-4D97-AF65-F5344CB8AC3E}">
        <p14:creationId xmlns:p14="http://schemas.microsoft.com/office/powerpoint/2010/main" val="274385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76412-C577-4500-ACB9-9CB391CEF7B5}"/>
              </a:ext>
            </a:extLst>
          </p:cNvPr>
          <p:cNvSpPr>
            <a:spLocks noGrp="1"/>
          </p:cNvSpPr>
          <p:nvPr>
            <p:ph type="title"/>
          </p:nvPr>
        </p:nvSpPr>
        <p:spPr/>
        <p:txBody>
          <a:bodyPr/>
          <a:lstStyle/>
          <a:p>
            <a:r>
              <a:rPr lang="en-US"/>
              <a:t>Click to edit Master title style</a:t>
            </a:r>
            <a:endParaRPr lang="en-GB" dirty="0"/>
          </a:p>
        </p:txBody>
      </p:sp>
      <p:sp>
        <p:nvSpPr>
          <p:cNvPr id="5" name="Slide Number Placeholder 4">
            <a:extLst>
              <a:ext uri="{FF2B5EF4-FFF2-40B4-BE49-F238E27FC236}">
                <a16:creationId xmlns:a16="http://schemas.microsoft.com/office/drawing/2014/main" id="{49E5557F-4683-43FD-A1EE-2871C583E552}"/>
              </a:ext>
            </a:extLst>
          </p:cNvPr>
          <p:cNvSpPr>
            <a:spLocks noGrp="1"/>
          </p:cNvSpPr>
          <p:nvPr>
            <p:ph type="sldNum" sz="quarter" idx="12"/>
          </p:nvPr>
        </p:nvSpPr>
        <p:spPr/>
        <p:txBody>
          <a:bodyPr/>
          <a:lstStyle/>
          <a:p>
            <a:fld id="{F6B5789B-E694-4680-A2C1-FB39E0578FB7}" type="slidenum">
              <a:rPr lang="en-GB" smtClean="0"/>
              <a:t>‹#›</a:t>
            </a:fld>
            <a:endParaRPr lang="en-GB" dirty="0"/>
          </a:p>
        </p:txBody>
      </p:sp>
    </p:spTree>
    <p:extLst>
      <p:ext uri="{BB962C8B-B14F-4D97-AF65-F5344CB8AC3E}">
        <p14:creationId xmlns:p14="http://schemas.microsoft.com/office/powerpoint/2010/main" val="2052926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092C9E-65EF-4FE4-96B3-76A491525263}"/>
              </a:ext>
            </a:extLst>
          </p:cNvPr>
          <p:cNvSpPr>
            <a:spLocks noGrp="1"/>
          </p:cNvSpPr>
          <p:nvPr>
            <p:ph type="sldNum" sz="quarter" idx="12"/>
          </p:nvPr>
        </p:nvSpPr>
        <p:spPr/>
        <p:txBody>
          <a:bodyPr/>
          <a:lstStyle/>
          <a:p>
            <a:fld id="{F6B5789B-E694-4680-A2C1-FB39E0578FB7}" type="slidenum">
              <a:rPr lang="en-GB" smtClean="0"/>
              <a:t>‹#›</a:t>
            </a:fld>
            <a:endParaRPr lang="en-GB" dirty="0"/>
          </a:p>
        </p:txBody>
      </p:sp>
    </p:spTree>
    <p:extLst>
      <p:ext uri="{BB962C8B-B14F-4D97-AF65-F5344CB8AC3E}">
        <p14:creationId xmlns:p14="http://schemas.microsoft.com/office/powerpoint/2010/main" val="1595941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76412-C577-4500-ACB9-9CB391CEF7B5}"/>
              </a:ext>
            </a:extLst>
          </p:cNvPr>
          <p:cNvSpPr>
            <a:spLocks noGrp="1"/>
          </p:cNvSpPr>
          <p:nvPr>
            <p:ph type="title"/>
          </p:nvPr>
        </p:nvSpPr>
        <p:spPr>
          <a:xfrm>
            <a:off x="702733" y="2921001"/>
            <a:ext cx="10515600" cy="1015998"/>
          </a:xfrm>
        </p:spPr>
        <p:txBody>
          <a:bodyPr/>
          <a:lstStyle/>
          <a:p>
            <a:r>
              <a:rPr lang="en-US"/>
              <a:t>Click to edit Master title style</a:t>
            </a:r>
            <a:endParaRPr lang="en-GB" dirty="0"/>
          </a:p>
        </p:txBody>
      </p:sp>
      <p:sp>
        <p:nvSpPr>
          <p:cNvPr id="4" name="Rectangle 3">
            <a:extLst>
              <a:ext uri="{FF2B5EF4-FFF2-40B4-BE49-F238E27FC236}">
                <a16:creationId xmlns:a16="http://schemas.microsoft.com/office/drawing/2014/main" id="{344DCE51-9E65-476F-A273-4328AC28AD8E}"/>
              </a:ext>
            </a:extLst>
          </p:cNvPr>
          <p:cNvSpPr/>
          <p:nvPr/>
        </p:nvSpPr>
        <p:spPr>
          <a:xfrm>
            <a:off x="206632" y="5818074"/>
            <a:ext cx="4525347" cy="86755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1800" dirty="0"/>
          </a:p>
        </p:txBody>
      </p:sp>
      <p:pic>
        <p:nvPicPr>
          <p:cNvPr id="9" name="Picture 8" descr="A picture containing ax, tool, vector graphics, pinwheel&#10;&#10;Description automatically generated">
            <a:extLst>
              <a:ext uri="{FF2B5EF4-FFF2-40B4-BE49-F238E27FC236}">
                <a16:creationId xmlns:a16="http://schemas.microsoft.com/office/drawing/2014/main" id="{C83D0774-A172-4A9C-9A27-1D9A86EBA01D}"/>
              </a:ext>
            </a:extLst>
          </p:cNvPr>
          <p:cNvPicPr>
            <a:picLocks noChangeAspect="1"/>
          </p:cNvPicPr>
          <p:nvPr/>
        </p:nvPicPr>
        <p:blipFill>
          <a:blip r:embed="rId2"/>
          <a:stretch>
            <a:fillRect/>
          </a:stretch>
        </p:blipFill>
        <p:spPr>
          <a:xfrm>
            <a:off x="8300145" y="6250668"/>
            <a:ext cx="262588" cy="216000"/>
          </a:xfrm>
          <a:prstGeom prst="rect">
            <a:avLst/>
          </a:prstGeom>
        </p:spPr>
      </p:pic>
      <p:pic>
        <p:nvPicPr>
          <p:cNvPr id="12" name="Picture 11" descr="Text&#10;&#10;Description automatically generated with medium confidence">
            <a:extLst>
              <a:ext uri="{FF2B5EF4-FFF2-40B4-BE49-F238E27FC236}">
                <a16:creationId xmlns:a16="http://schemas.microsoft.com/office/drawing/2014/main" id="{BDC796A9-EB2A-4BD2-8B3B-EC4EC0807A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990" y="330055"/>
            <a:ext cx="5946087" cy="1004080"/>
          </a:xfrm>
          <a:prstGeom prst="rect">
            <a:avLst/>
          </a:prstGeom>
        </p:spPr>
      </p:pic>
      <p:sp>
        <p:nvSpPr>
          <p:cNvPr id="13" name="Rectangle 12">
            <a:extLst>
              <a:ext uri="{FF2B5EF4-FFF2-40B4-BE49-F238E27FC236}">
                <a16:creationId xmlns:a16="http://schemas.microsoft.com/office/drawing/2014/main" id="{F086E831-F933-481C-9776-26DFF9D21B30}"/>
              </a:ext>
            </a:extLst>
          </p:cNvPr>
          <p:cNvSpPr/>
          <p:nvPr/>
        </p:nvSpPr>
        <p:spPr>
          <a:xfrm>
            <a:off x="8542396" y="6189391"/>
            <a:ext cx="2734685" cy="338554"/>
          </a:xfrm>
          <a:prstGeom prst="rect">
            <a:avLst/>
          </a:prstGeom>
        </p:spPr>
        <p:txBody>
          <a:bodyPr wrap="square">
            <a:spAutoFit/>
          </a:bodyPr>
          <a:lstStyle/>
          <a:p>
            <a:r>
              <a:rPr lang="en-GB" sz="1600" b="1" dirty="0">
                <a:solidFill>
                  <a:schemeClr val="tx2"/>
                </a:solidFill>
              </a:rPr>
              <a:t>@MRCCTU</a:t>
            </a:r>
          </a:p>
        </p:txBody>
      </p:sp>
      <p:sp>
        <p:nvSpPr>
          <p:cNvPr id="14" name="Rectangle 13">
            <a:extLst>
              <a:ext uri="{FF2B5EF4-FFF2-40B4-BE49-F238E27FC236}">
                <a16:creationId xmlns:a16="http://schemas.microsoft.com/office/drawing/2014/main" id="{CDB36C7B-AD96-4719-BC65-0810CB52C781}"/>
              </a:ext>
            </a:extLst>
          </p:cNvPr>
          <p:cNvSpPr/>
          <p:nvPr/>
        </p:nvSpPr>
        <p:spPr>
          <a:xfrm>
            <a:off x="9909738" y="6189391"/>
            <a:ext cx="2075630" cy="338554"/>
          </a:xfrm>
          <a:prstGeom prst="rect">
            <a:avLst/>
          </a:prstGeom>
        </p:spPr>
        <p:txBody>
          <a:bodyPr wrap="square">
            <a:spAutoFit/>
          </a:bodyPr>
          <a:lstStyle/>
          <a:p>
            <a:r>
              <a:rPr lang="en-GB" sz="1600" b="1" dirty="0">
                <a:solidFill>
                  <a:schemeClr val="tx2"/>
                </a:solidFill>
              </a:rPr>
              <a:t>mrcctu.ucl.ac.uk </a:t>
            </a:r>
            <a:endParaRPr lang="en-GB" sz="16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7963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hankyou2">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25BA372-E444-4818-8132-9E2F1BE21A41}"/>
              </a:ext>
            </a:extLst>
          </p:cNvPr>
          <p:cNvSpPr/>
          <p:nvPr/>
        </p:nvSpPr>
        <p:spPr>
          <a:xfrm>
            <a:off x="4495379" y="1804849"/>
            <a:ext cx="6466135" cy="47230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pic>
        <p:nvPicPr>
          <p:cNvPr id="11" name="Picture 10" descr="Text&#10;&#10;Description automatically generated with medium confidence">
            <a:extLst>
              <a:ext uri="{FF2B5EF4-FFF2-40B4-BE49-F238E27FC236}">
                <a16:creationId xmlns:a16="http://schemas.microsoft.com/office/drawing/2014/main" id="{ACAEA163-3910-4E0C-8A8C-06FE3C08FD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314" y="330055"/>
            <a:ext cx="5946087" cy="1004080"/>
          </a:xfrm>
          <a:prstGeom prst="rect">
            <a:avLst/>
          </a:prstGeom>
        </p:spPr>
      </p:pic>
      <p:sp>
        <p:nvSpPr>
          <p:cNvPr id="14" name="Rectangle 13">
            <a:extLst>
              <a:ext uri="{FF2B5EF4-FFF2-40B4-BE49-F238E27FC236}">
                <a16:creationId xmlns:a16="http://schemas.microsoft.com/office/drawing/2014/main" id="{C4E28940-8AC1-43EB-BD09-D76F8F3A73D9}"/>
              </a:ext>
            </a:extLst>
          </p:cNvPr>
          <p:cNvSpPr/>
          <p:nvPr/>
        </p:nvSpPr>
        <p:spPr>
          <a:xfrm>
            <a:off x="-31107" y="6229351"/>
            <a:ext cx="10992622" cy="73203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7" name="Isosceles Triangle 16">
            <a:extLst>
              <a:ext uri="{FF2B5EF4-FFF2-40B4-BE49-F238E27FC236}">
                <a16:creationId xmlns:a16="http://schemas.microsoft.com/office/drawing/2014/main" id="{5B831036-8FB9-4927-8FB3-E4BEAB216846}"/>
              </a:ext>
            </a:extLst>
          </p:cNvPr>
          <p:cNvSpPr/>
          <p:nvPr/>
        </p:nvSpPr>
        <p:spPr>
          <a:xfrm>
            <a:off x="-31108" y="1804846"/>
            <a:ext cx="4526485" cy="4447466"/>
          </a:xfrm>
          <a:prstGeom prst="triangle">
            <a:avLst>
              <a:gd name="adj"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pic>
        <p:nvPicPr>
          <p:cNvPr id="23" name="Picture 22" descr="A close-up of a person's face&#10;&#10;Description automatically generated with low confidence">
            <a:extLst>
              <a:ext uri="{FF2B5EF4-FFF2-40B4-BE49-F238E27FC236}">
                <a16:creationId xmlns:a16="http://schemas.microsoft.com/office/drawing/2014/main" id="{C40021A8-0A1A-41A9-9D13-422963E0382A}"/>
              </a:ext>
            </a:extLst>
          </p:cNvPr>
          <p:cNvPicPr>
            <a:picLocks noChangeAspect="1"/>
          </p:cNvPicPr>
          <p:nvPr/>
        </p:nvPicPr>
        <p:blipFill>
          <a:blip r:embed="rId3"/>
          <a:stretch>
            <a:fillRect/>
          </a:stretch>
        </p:blipFill>
        <p:spPr>
          <a:xfrm>
            <a:off x="1354939" y="6163170"/>
            <a:ext cx="236331" cy="194400"/>
          </a:xfrm>
          <a:prstGeom prst="rect">
            <a:avLst/>
          </a:prstGeom>
        </p:spPr>
      </p:pic>
      <p:sp>
        <p:nvSpPr>
          <p:cNvPr id="25" name="Rectangle 24">
            <a:extLst>
              <a:ext uri="{FF2B5EF4-FFF2-40B4-BE49-F238E27FC236}">
                <a16:creationId xmlns:a16="http://schemas.microsoft.com/office/drawing/2014/main" id="{56CD00CC-D65D-4B35-A4EA-798BE346BF63}"/>
              </a:ext>
            </a:extLst>
          </p:cNvPr>
          <p:cNvSpPr/>
          <p:nvPr/>
        </p:nvSpPr>
        <p:spPr>
          <a:xfrm>
            <a:off x="1549754" y="6083035"/>
            <a:ext cx="2734685" cy="338554"/>
          </a:xfrm>
          <a:prstGeom prst="rect">
            <a:avLst/>
          </a:prstGeom>
        </p:spPr>
        <p:txBody>
          <a:bodyPr wrap="square">
            <a:spAutoFit/>
          </a:bodyPr>
          <a:lstStyle/>
          <a:p>
            <a:r>
              <a:rPr lang="en-GB" sz="1600" b="1" dirty="0">
                <a:solidFill>
                  <a:schemeClr val="tx2"/>
                </a:solidFill>
              </a:rPr>
              <a:t>@MRCCTU</a:t>
            </a:r>
          </a:p>
        </p:txBody>
      </p:sp>
      <p:pic>
        <p:nvPicPr>
          <p:cNvPr id="27" name="Picture 26">
            <a:extLst>
              <a:ext uri="{FF2B5EF4-FFF2-40B4-BE49-F238E27FC236}">
                <a16:creationId xmlns:a16="http://schemas.microsoft.com/office/drawing/2014/main" id="{A09BB7AF-B309-4C76-AECF-E3F86A34B53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43409"/>
          <a:stretch/>
        </p:blipFill>
        <p:spPr>
          <a:xfrm>
            <a:off x="5292438" y="23250"/>
            <a:ext cx="6899564" cy="6858000"/>
          </a:xfrm>
          <a:prstGeom prst="rect">
            <a:avLst/>
          </a:prstGeom>
        </p:spPr>
      </p:pic>
      <p:sp>
        <p:nvSpPr>
          <p:cNvPr id="26" name="Rectangle 25">
            <a:extLst>
              <a:ext uri="{FF2B5EF4-FFF2-40B4-BE49-F238E27FC236}">
                <a16:creationId xmlns:a16="http://schemas.microsoft.com/office/drawing/2014/main" id="{22F6E750-F06D-4203-AC39-FFB4F21BE788}"/>
              </a:ext>
            </a:extLst>
          </p:cNvPr>
          <p:cNvSpPr/>
          <p:nvPr/>
        </p:nvSpPr>
        <p:spPr>
          <a:xfrm>
            <a:off x="3002227" y="6083035"/>
            <a:ext cx="4809968" cy="338554"/>
          </a:xfrm>
          <a:prstGeom prst="rect">
            <a:avLst/>
          </a:prstGeom>
        </p:spPr>
        <p:txBody>
          <a:bodyPr wrap="square">
            <a:spAutoFit/>
          </a:bodyPr>
          <a:lstStyle/>
          <a:p>
            <a:r>
              <a:rPr lang="en-GB" sz="1600" b="1" dirty="0">
                <a:solidFill>
                  <a:schemeClr val="tx2"/>
                </a:solidFill>
              </a:rPr>
              <a:t>mrcctu.ucl.ac.uk </a:t>
            </a:r>
            <a:endParaRPr lang="en-GB" sz="1600" b="1" dirty="0">
              <a:solidFill>
                <a:schemeClr val="tx2"/>
              </a:solidFill>
              <a:latin typeface="Arial" panose="020B0604020202020204" pitchFamily="34" charset="0"/>
              <a:cs typeface="Arial" panose="020B0604020202020204" pitchFamily="34" charset="0"/>
            </a:endParaRPr>
          </a:p>
        </p:txBody>
      </p:sp>
      <p:pic>
        <p:nvPicPr>
          <p:cNvPr id="19" name="Picture 18">
            <a:extLst>
              <a:ext uri="{FF2B5EF4-FFF2-40B4-BE49-F238E27FC236}">
                <a16:creationId xmlns:a16="http://schemas.microsoft.com/office/drawing/2014/main" id="{F9ECEF30-462E-4750-A1A9-5BDA9D701A6D}"/>
              </a:ext>
            </a:extLst>
          </p:cNvPr>
          <p:cNvPicPr>
            <a:picLocks/>
          </p:cNvPicPr>
          <p:nvPr userDrawn="1"/>
        </p:nvPicPr>
        <p:blipFill>
          <a:blip r:embed="rId5"/>
          <a:stretch>
            <a:fillRect/>
          </a:stretch>
        </p:blipFill>
        <p:spPr>
          <a:xfrm>
            <a:off x="1334071" y="2616200"/>
            <a:ext cx="6420002" cy="1625600"/>
          </a:xfrm>
          <a:prstGeom prst="rect">
            <a:avLst/>
          </a:prstGeom>
        </p:spPr>
      </p:pic>
    </p:spTree>
    <p:extLst>
      <p:ext uri="{BB962C8B-B14F-4D97-AF65-F5344CB8AC3E}">
        <p14:creationId xmlns:p14="http://schemas.microsoft.com/office/powerpoint/2010/main" val="73565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Title, text and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FABC6-8576-47CD-8C8A-7B5720995754}"/>
              </a:ext>
            </a:extLst>
          </p:cNvPr>
          <p:cNvSpPr>
            <a:spLocks noGrp="1"/>
          </p:cNvSpPr>
          <p:nvPr>
            <p:ph type="title"/>
          </p:nvPr>
        </p:nvSpPr>
        <p:spPr>
          <a:xfrm>
            <a:off x="839789" y="349955"/>
            <a:ext cx="5448123" cy="888295"/>
          </a:xfrm>
        </p:spPr>
        <p:txBody>
          <a:bodyPr anchor="b">
            <a:noAutofit/>
          </a:bodyPr>
          <a:lstStyle>
            <a:lvl1pPr>
              <a:defRPr sz="4400"/>
            </a:lvl1pPr>
          </a:lstStyle>
          <a:p>
            <a:r>
              <a:rPr lang="en-US"/>
              <a:t>Click to edit Master title style</a:t>
            </a:r>
            <a:endParaRPr lang="en-GB" dirty="0"/>
          </a:p>
        </p:txBody>
      </p:sp>
      <p:sp>
        <p:nvSpPr>
          <p:cNvPr id="3" name="Picture Placeholder 2">
            <a:extLst>
              <a:ext uri="{FF2B5EF4-FFF2-40B4-BE49-F238E27FC236}">
                <a16:creationId xmlns:a16="http://schemas.microsoft.com/office/drawing/2014/main" id="{458D9499-CEFD-418A-9A23-FB1ED4DEF18E}"/>
              </a:ext>
            </a:extLst>
          </p:cNvPr>
          <p:cNvSpPr>
            <a:spLocks noGrp="1"/>
          </p:cNvSpPr>
          <p:nvPr>
            <p:ph type="pic" idx="1"/>
          </p:nvPr>
        </p:nvSpPr>
        <p:spPr>
          <a:xfrm>
            <a:off x="6457246" y="0"/>
            <a:ext cx="5734756" cy="6858000"/>
          </a:xfrm>
        </p:spPr>
        <p:txBody>
          <a:bodyPr>
            <a:normAutofit/>
          </a:bodyPr>
          <a:lstStyle>
            <a:lvl1pPr marL="0" indent="0">
              <a:buNone/>
              <a:defRPr sz="24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GB" dirty="0"/>
          </a:p>
        </p:txBody>
      </p:sp>
      <p:sp>
        <p:nvSpPr>
          <p:cNvPr id="4" name="Text Placeholder 3">
            <a:extLst>
              <a:ext uri="{FF2B5EF4-FFF2-40B4-BE49-F238E27FC236}">
                <a16:creationId xmlns:a16="http://schemas.microsoft.com/office/drawing/2014/main" id="{2B002EC3-625C-413C-8DD1-31A966E62BA9}"/>
              </a:ext>
            </a:extLst>
          </p:cNvPr>
          <p:cNvSpPr>
            <a:spLocks noGrp="1"/>
          </p:cNvSpPr>
          <p:nvPr>
            <p:ph type="body" sz="half" idx="2"/>
          </p:nvPr>
        </p:nvSpPr>
        <p:spPr>
          <a:xfrm>
            <a:off x="839789" y="1314450"/>
            <a:ext cx="5448123" cy="4554542"/>
          </a:xfrm>
        </p:spPr>
        <p:txBody>
          <a:bodyPr>
            <a:normAutofit/>
          </a:bodyPr>
          <a:lstStyle>
            <a:lvl1pPr marL="0" indent="0">
              <a:buNone/>
              <a:defRPr sz="24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24C34CAF-220D-4663-9A23-AF8F50361377}"/>
              </a:ext>
            </a:extLst>
          </p:cNvPr>
          <p:cNvSpPr>
            <a:spLocks noGrp="1"/>
          </p:cNvSpPr>
          <p:nvPr>
            <p:ph type="sldNum" sz="quarter" idx="12"/>
          </p:nvPr>
        </p:nvSpPr>
        <p:spPr/>
        <p:txBody>
          <a:bodyPr/>
          <a:lstStyle/>
          <a:p>
            <a:fld id="{F6B5789B-E694-4680-A2C1-FB39E0578FB7}" type="slidenum">
              <a:rPr lang="en-GB" smtClean="0"/>
              <a:t>‹#›</a:t>
            </a:fld>
            <a:endParaRPr lang="en-GB" dirty="0"/>
          </a:p>
        </p:txBody>
      </p:sp>
    </p:spTree>
    <p:extLst>
      <p:ext uri="{BB962C8B-B14F-4D97-AF65-F5344CB8AC3E}">
        <p14:creationId xmlns:p14="http://schemas.microsoft.com/office/powerpoint/2010/main" val="1831100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0B434-11B9-46D7-995B-6EEF0212F28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9047343-FDC6-4A7D-90F3-62425F589360}"/>
              </a:ext>
            </a:extLst>
          </p:cNvPr>
          <p:cNvSpPr>
            <a:spLocks noGrp="1"/>
          </p:cNvSpPr>
          <p:nvPr>
            <p:ph type="body" orient="vert" idx="1"/>
          </p:nvPr>
        </p:nvSpPr>
        <p:spPr/>
        <p:txBody>
          <a:bodyPr vert="eaVert"/>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a:extLst>
              <a:ext uri="{FF2B5EF4-FFF2-40B4-BE49-F238E27FC236}">
                <a16:creationId xmlns:a16="http://schemas.microsoft.com/office/drawing/2014/main" id="{60F248BE-BA11-4B81-B83F-86D8E080166D}"/>
              </a:ext>
            </a:extLst>
          </p:cNvPr>
          <p:cNvSpPr>
            <a:spLocks noGrp="1"/>
          </p:cNvSpPr>
          <p:nvPr>
            <p:ph type="sldNum" sz="quarter" idx="12"/>
          </p:nvPr>
        </p:nvSpPr>
        <p:spPr/>
        <p:txBody>
          <a:bodyPr/>
          <a:lstStyle/>
          <a:p>
            <a:fld id="{F6B5789B-E694-4680-A2C1-FB39E0578FB7}" type="slidenum">
              <a:rPr lang="en-GB" smtClean="0"/>
              <a:t>‹#›</a:t>
            </a:fld>
            <a:endParaRPr lang="en-GB" dirty="0"/>
          </a:p>
        </p:txBody>
      </p:sp>
    </p:spTree>
    <p:extLst>
      <p:ext uri="{BB962C8B-B14F-4D97-AF65-F5344CB8AC3E}">
        <p14:creationId xmlns:p14="http://schemas.microsoft.com/office/powerpoint/2010/main" val="2282278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40EEDA-0F6C-4B99-99CF-1906C2C89503}"/>
              </a:ext>
            </a:extLst>
          </p:cNvPr>
          <p:cNvSpPr>
            <a:spLocks noGrp="1"/>
          </p:cNvSpPr>
          <p:nvPr>
            <p:ph type="title" orient="vert"/>
          </p:nvPr>
        </p:nvSpPr>
        <p:spPr>
          <a:xfrm>
            <a:off x="8724902" y="365125"/>
            <a:ext cx="2628900" cy="5811838"/>
          </a:xfrm>
        </p:spPr>
        <p:txBody>
          <a:bodyPr vert="eaVert"/>
          <a:lstStyle/>
          <a:p>
            <a:r>
              <a:rPr lang="en-US"/>
              <a:t>Click to edit Master title style</a:t>
            </a:r>
            <a:endParaRPr lang="en-GB" dirty="0"/>
          </a:p>
        </p:txBody>
      </p:sp>
      <p:sp>
        <p:nvSpPr>
          <p:cNvPr id="3" name="Vertical Text Placeholder 2">
            <a:extLst>
              <a:ext uri="{FF2B5EF4-FFF2-40B4-BE49-F238E27FC236}">
                <a16:creationId xmlns:a16="http://schemas.microsoft.com/office/drawing/2014/main" id="{BC0B40EF-1483-4D21-B130-DA05FC632600}"/>
              </a:ext>
            </a:extLst>
          </p:cNvPr>
          <p:cNvSpPr>
            <a:spLocks noGrp="1"/>
          </p:cNvSpPr>
          <p:nvPr>
            <p:ph type="body" orient="vert" idx="1"/>
          </p:nvPr>
        </p:nvSpPr>
        <p:spPr>
          <a:xfrm>
            <a:off x="838202" y="365125"/>
            <a:ext cx="7734300" cy="5811838"/>
          </a:xfrm>
        </p:spPr>
        <p:txBody>
          <a:bodyPr vert="eaVert"/>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a:extLst>
              <a:ext uri="{FF2B5EF4-FFF2-40B4-BE49-F238E27FC236}">
                <a16:creationId xmlns:a16="http://schemas.microsoft.com/office/drawing/2014/main" id="{5E6FE80F-D064-4626-AE7C-E997A19EE801}"/>
              </a:ext>
            </a:extLst>
          </p:cNvPr>
          <p:cNvSpPr>
            <a:spLocks noGrp="1"/>
          </p:cNvSpPr>
          <p:nvPr>
            <p:ph type="sldNum" sz="quarter" idx="12"/>
          </p:nvPr>
        </p:nvSpPr>
        <p:spPr/>
        <p:txBody>
          <a:bodyPr/>
          <a:lstStyle/>
          <a:p>
            <a:fld id="{F6B5789B-E694-4680-A2C1-FB39E0578FB7}" type="slidenum">
              <a:rPr lang="en-GB" smtClean="0"/>
              <a:t>‹#›</a:t>
            </a:fld>
            <a:endParaRPr lang="en-GB" dirty="0"/>
          </a:p>
        </p:txBody>
      </p:sp>
    </p:spTree>
    <p:extLst>
      <p:ext uri="{BB962C8B-B14F-4D97-AF65-F5344CB8AC3E}">
        <p14:creationId xmlns:p14="http://schemas.microsoft.com/office/powerpoint/2010/main" val="4206311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sim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0857F-6061-43B4-865F-FCB59F3B0FCD}"/>
              </a:ext>
            </a:extLst>
          </p:cNvPr>
          <p:cNvSpPr>
            <a:spLocks noGrp="1"/>
          </p:cNvSpPr>
          <p:nvPr>
            <p:ph type="ctrTitle"/>
          </p:nvPr>
        </p:nvSpPr>
        <p:spPr>
          <a:xfrm>
            <a:off x="745070" y="1640979"/>
            <a:ext cx="10656711" cy="2387600"/>
          </a:xfrm>
        </p:spPr>
        <p:txBody>
          <a:bodyPr anchor="b">
            <a:normAutofit/>
          </a:bodyPr>
          <a:lstStyle>
            <a:lvl1pPr algn="l">
              <a:defRPr sz="4400" b="1"/>
            </a:lvl1pPr>
          </a:lstStyle>
          <a:p>
            <a:r>
              <a:rPr lang="en-US"/>
              <a:t>Click to edit Master title style</a:t>
            </a:r>
            <a:endParaRPr lang="en-GB" dirty="0"/>
          </a:p>
        </p:txBody>
      </p:sp>
      <p:sp>
        <p:nvSpPr>
          <p:cNvPr id="3" name="Subtitle 2">
            <a:extLst>
              <a:ext uri="{FF2B5EF4-FFF2-40B4-BE49-F238E27FC236}">
                <a16:creationId xmlns:a16="http://schemas.microsoft.com/office/drawing/2014/main" id="{AE125A25-C488-4D76-AF92-FBB64DD178E8}"/>
              </a:ext>
            </a:extLst>
          </p:cNvPr>
          <p:cNvSpPr>
            <a:spLocks noGrp="1"/>
          </p:cNvSpPr>
          <p:nvPr>
            <p:ph type="subTitle" idx="1"/>
          </p:nvPr>
        </p:nvSpPr>
        <p:spPr>
          <a:xfrm>
            <a:off x="745069" y="4120654"/>
            <a:ext cx="10656711" cy="1188464"/>
          </a:xfrm>
        </p:spPr>
        <p:txBody>
          <a:bodyPr>
            <a:normAutofit/>
          </a:bodyPr>
          <a:lstStyle>
            <a:lvl1pPr marL="0" indent="0" algn="l">
              <a:buNone/>
              <a:defRPr sz="2800" b="1" u="none">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GB" dirty="0"/>
          </a:p>
        </p:txBody>
      </p:sp>
      <p:pic>
        <p:nvPicPr>
          <p:cNvPr id="11" name="Picture 10" descr="Text&#10;&#10;Description automatically generated with medium confidence">
            <a:extLst>
              <a:ext uri="{FF2B5EF4-FFF2-40B4-BE49-F238E27FC236}">
                <a16:creationId xmlns:a16="http://schemas.microsoft.com/office/drawing/2014/main" id="{ACAEA163-3910-4E0C-8A8C-06FE3C08FD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314" y="330055"/>
            <a:ext cx="5946087" cy="1004080"/>
          </a:xfrm>
          <a:prstGeom prst="rect">
            <a:avLst/>
          </a:prstGeom>
        </p:spPr>
      </p:pic>
      <p:sp>
        <p:nvSpPr>
          <p:cNvPr id="12" name="Rectangle 11">
            <a:extLst>
              <a:ext uri="{FF2B5EF4-FFF2-40B4-BE49-F238E27FC236}">
                <a16:creationId xmlns:a16="http://schemas.microsoft.com/office/drawing/2014/main" id="{EABF4FEA-2BC6-47C1-9D47-97F19020933D}"/>
              </a:ext>
            </a:extLst>
          </p:cNvPr>
          <p:cNvSpPr/>
          <p:nvPr/>
        </p:nvSpPr>
        <p:spPr>
          <a:xfrm>
            <a:off x="206632" y="5818074"/>
            <a:ext cx="4525347" cy="86755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1800" dirty="0"/>
          </a:p>
        </p:txBody>
      </p:sp>
      <p:sp>
        <p:nvSpPr>
          <p:cNvPr id="16" name="Text Placeholder 15">
            <a:extLst>
              <a:ext uri="{FF2B5EF4-FFF2-40B4-BE49-F238E27FC236}">
                <a16:creationId xmlns:a16="http://schemas.microsoft.com/office/drawing/2014/main" id="{EF187152-77B2-4104-AB7B-E9B63E01FB96}"/>
              </a:ext>
            </a:extLst>
          </p:cNvPr>
          <p:cNvSpPr>
            <a:spLocks noGrp="1"/>
          </p:cNvSpPr>
          <p:nvPr>
            <p:ph type="body" sz="quarter" idx="11" hasCustomPrompt="1"/>
          </p:nvPr>
        </p:nvSpPr>
        <p:spPr>
          <a:xfrm>
            <a:off x="752189" y="5401197"/>
            <a:ext cx="5351463" cy="528637"/>
          </a:xfrm>
        </p:spPr>
        <p:txBody>
          <a:bodyPr>
            <a:normAutofit/>
          </a:bodyPr>
          <a:lstStyle>
            <a:lvl1pPr marL="0" indent="0">
              <a:buFont typeface="Arial" panose="020B0604020202020204" pitchFamily="34" charset="0"/>
              <a:buNone/>
              <a:defRPr sz="1800"/>
            </a:lvl1pPr>
          </a:lstStyle>
          <a:p>
            <a:pPr lvl="0"/>
            <a:r>
              <a:rPr lang="en-US" dirty="0"/>
              <a:t>Click to edit Master text styles        | DD/MM//YYYY</a:t>
            </a:r>
            <a:endParaRPr lang="en-GB" dirty="0"/>
          </a:p>
        </p:txBody>
      </p:sp>
      <p:sp>
        <p:nvSpPr>
          <p:cNvPr id="7" name="Isosceles Triangle 6">
            <a:extLst>
              <a:ext uri="{FF2B5EF4-FFF2-40B4-BE49-F238E27FC236}">
                <a16:creationId xmlns:a16="http://schemas.microsoft.com/office/drawing/2014/main" id="{BCF8B6F6-FF12-B21C-82DD-218CBCA66ED6}"/>
              </a:ext>
            </a:extLst>
          </p:cNvPr>
          <p:cNvSpPr/>
          <p:nvPr/>
        </p:nvSpPr>
        <p:spPr>
          <a:xfrm>
            <a:off x="9167004" y="5657832"/>
            <a:ext cx="914841" cy="894633"/>
          </a:xfrm>
          <a:prstGeom prst="triangle">
            <a:avLst>
              <a:gd name="adj" fmla="val 10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a:extLst>
              <a:ext uri="{FF2B5EF4-FFF2-40B4-BE49-F238E27FC236}">
                <a16:creationId xmlns:a16="http://schemas.microsoft.com/office/drawing/2014/main" id="{9817208D-47C9-BC29-68E2-72FA98235326}"/>
              </a:ext>
            </a:extLst>
          </p:cNvPr>
          <p:cNvSpPr/>
          <p:nvPr/>
        </p:nvSpPr>
        <p:spPr>
          <a:xfrm>
            <a:off x="10081845" y="5662246"/>
            <a:ext cx="1840524" cy="8889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E19103D0-523E-233F-5C7E-652D7C140F20}"/>
              </a:ext>
            </a:extLst>
          </p:cNvPr>
          <p:cNvSpPr txBox="1"/>
          <p:nvPr/>
        </p:nvSpPr>
        <p:spPr>
          <a:xfrm>
            <a:off x="10116342" y="5726583"/>
            <a:ext cx="1771529" cy="757130"/>
          </a:xfrm>
          <a:prstGeom prst="rect">
            <a:avLst/>
          </a:prstGeom>
          <a:noFill/>
          <a:ln w="19050">
            <a:noFill/>
          </a:ln>
        </p:spPr>
        <p:txBody>
          <a:bodyPr wrap="square" rtlCol="0">
            <a:spAutoFit/>
          </a:bodyPr>
          <a:lstStyle/>
          <a:p>
            <a:pPr algn="r">
              <a:lnSpc>
                <a:spcPct val="90000"/>
              </a:lnSpc>
            </a:pPr>
            <a:r>
              <a:rPr lang="en-GB" sz="1600" b="1" dirty="0">
                <a:solidFill>
                  <a:schemeClr val="bg1"/>
                </a:solidFill>
              </a:rPr>
              <a:t>Smarter Studies</a:t>
            </a:r>
          </a:p>
          <a:p>
            <a:pPr algn="r">
              <a:lnSpc>
                <a:spcPct val="90000"/>
              </a:lnSpc>
            </a:pPr>
            <a:r>
              <a:rPr lang="en-GB" sz="1600" b="1" dirty="0">
                <a:solidFill>
                  <a:schemeClr val="bg1"/>
                </a:solidFill>
              </a:rPr>
              <a:t>Global Impact</a:t>
            </a:r>
          </a:p>
          <a:p>
            <a:pPr algn="r">
              <a:lnSpc>
                <a:spcPct val="90000"/>
              </a:lnSpc>
            </a:pPr>
            <a:r>
              <a:rPr lang="en-GB" sz="1600" b="1" dirty="0">
                <a:solidFill>
                  <a:schemeClr val="bg1"/>
                </a:solidFill>
              </a:rPr>
              <a:t>Better Health</a:t>
            </a:r>
          </a:p>
        </p:txBody>
      </p:sp>
    </p:spTree>
    <p:extLst>
      <p:ext uri="{BB962C8B-B14F-4D97-AF65-F5344CB8AC3E}">
        <p14:creationId xmlns:p14="http://schemas.microsoft.com/office/powerpoint/2010/main" val="3687990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ut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2FC20-B062-4D10-BB0A-DD979F31A697}"/>
              </a:ext>
            </a:extLst>
          </p:cNvPr>
          <p:cNvSpPr>
            <a:spLocks noGrp="1"/>
          </p:cNvSpPr>
          <p:nvPr>
            <p:ph type="title" hasCustomPrompt="1"/>
          </p:nvPr>
        </p:nvSpPr>
        <p:spPr/>
        <p:txBody>
          <a:bodyPr/>
          <a:lstStyle>
            <a:lvl1pPr>
              <a:defRPr/>
            </a:lvl1pPr>
          </a:lstStyle>
          <a:p>
            <a:r>
              <a:rPr lang="en-US" dirty="0"/>
              <a:t>Outline</a:t>
            </a:r>
            <a:endParaRPr lang="en-GB" dirty="0"/>
          </a:p>
        </p:txBody>
      </p:sp>
      <p:sp>
        <p:nvSpPr>
          <p:cNvPr id="3" name="Content Placeholder 2">
            <a:extLst>
              <a:ext uri="{FF2B5EF4-FFF2-40B4-BE49-F238E27FC236}">
                <a16:creationId xmlns:a16="http://schemas.microsoft.com/office/drawing/2014/main" id="{F0937325-A98E-47D0-A6FA-44A6EC5B5791}"/>
              </a:ext>
            </a:extLst>
          </p:cNvPr>
          <p:cNvSpPr>
            <a:spLocks noGrp="1"/>
          </p:cNvSpPr>
          <p:nvPr>
            <p:ph idx="1" hasCustomPrompt="1"/>
          </p:nvPr>
        </p:nvSpPr>
        <p:spPr>
          <a:xfrm>
            <a:off x="838200" y="1490134"/>
            <a:ext cx="10515600" cy="4244622"/>
          </a:xfrm>
        </p:spPr>
        <p:txBody>
          <a:bodyPr/>
          <a:lstStyle>
            <a:lvl1pPr marL="457189" indent="-457189">
              <a:buClr>
                <a:schemeClr val="accent1"/>
              </a:buClr>
              <a:buFont typeface="+mj-lt"/>
              <a:buAutoNum type="arabicPeriod"/>
              <a:defRPr b="1">
                <a:solidFill>
                  <a:schemeClr val="tx2"/>
                </a:solidFill>
              </a:defRPr>
            </a:lvl1pPr>
          </a:lstStyle>
          <a:p>
            <a:pPr lvl="0"/>
            <a:r>
              <a:rPr lang="en-US" dirty="0"/>
              <a:t>Title 1</a:t>
            </a:r>
          </a:p>
          <a:p>
            <a:pPr lvl="0"/>
            <a:endParaRPr lang="en-US" dirty="0"/>
          </a:p>
          <a:p>
            <a:pPr lvl="0"/>
            <a:r>
              <a:rPr lang="en-US" dirty="0"/>
              <a:t>Title 2</a:t>
            </a:r>
          </a:p>
          <a:p>
            <a:pPr lvl="0"/>
            <a:endParaRPr lang="en-US" dirty="0"/>
          </a:p>
          <a:p>
            <a:pPr lvl="0"/>
            <a:r>
              <a:rPr lang="en-US" dirty="0"/>
              <a:t>Title 3</a:t>
            </a:r>
          </a:p>
        </p:txBody>
      </p:sp>
      <p:sp>
        <p:nvSpPr>
          <p:cNvPr id="6" name="Slide Number Placeholder 5">
            <a:extLst>
              <a:ext uri="{FF2B5EF4-FFF2-40B4-BE49-F238E27FC236}">
                <a16:creationId xmlns:a16="http://schemas.microsoft.com/office/drawing/2014/main" id="{2D0A0FFF-1521-4C7D-8752-ADD034CBF731}"/>
              </a:ext>
            </a:extLst>
          </p:cNvPr>
          <p:cNvSpPr>
            <a:spLocks noGrp="1"/>
          </p:cNvSpPr>
          <p:nvPr>
            <p:ph type="sldNum" sz="quarter" idx="12"/>
          </p:nvPr>
        </p:nvSpPr>
        <p:spPr/>
        <p:txBody>
          <a:bodyPr/>
          <a:lstStyle/>
          <a:p>
            <a:fld id="{F6B5789B-E694-4680-A2C1-FB39E0578FB7}" type="slidenum">
              <a:rPr lang="en-GB" smtClean="0"/>
              <a:t>‹#›</a:t>
            </a:fld>
            <a:endParaRPr lang="en-GB" dirty="0"/>
          </a:p>
        </p:txBody>
      </p:sp>
    </p:spTree>
    <p:extLst>
      <p:ext uri="{BB962C8B-B14F-4D97-AF65-F5344CB8AC3E}">
        <p14:creationId xmlns:p14="http://schemas.microsoft.com/office/powerpoint/2010/main" val="4242916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2FC20-B062-4D10-BB0A-DD979F31A697}"/>
              </a:ext>
            </a:extLst>
          </p:cNvPr>
          <p:cNvSpPr>
            <a:spLocks noGrp="1"/>
          </p:cNvSpPr>
          <p:nvPr>
            <p:ph type="title"/>
          </p:nvPr>
        </p:nvSpPr>
        <p:spPr/>
        <p:txBody>
          <a:body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2D0A0FFF-1521-4C7D-8752-ADD034CBF731}"/>
              </a:ext>
            </a:extLst>
          </p:cNvPr>
          <p:cNvSpPr>
            <a:spLocks noGrp="1"/>
          </p:cNvSpPr>
          <p:nvPr>
            <p:ph type="sldNum" sz="quarter" idx="12"/>
          </p:nvPr>
        </p:nvSpPr>
        <p:spPr/>
        <p:txBody>
          <a:bodyPr/>
          <a:lstStyle/>
          <a:p>
            <a:fld id="{F6B5789B-E694-4680-A2C1-FB39E0578FB7}" type="slidenum">
              <a:rPr lang="en-GB" smtClean="0"/>
              <a:t>‹#›</a:t>
            </a:fld>
            <a:endParaRPr lang="en-GB" dirty="0"/>
          </a:p>
        </p:txBody>
      </p:sp>
      <p:sp>
        <p:nvSpPr>
          <p:cNvPr id="5" name="Text Placeholder 4">
            <a:extLst>
              <a:ext uri="{FF2B5EF4-FFF2-40B4-BE49-F238E27FC236}">
                <a16:creationId xmlns:a16="http://schemas.microsoft.com/office/drawing/2014/main" id="{6255ED78-EA8D-4229-80D0-A7EAF5DA8B64}"/>
              </a:ext>
            </a:extLst>
          </p:cNvPr>
          <p:cNvSpPr>
            <a:spLocks noGrp="1"/>
          </p:cNvSpPr>
          <p:nvPr>
            <p:ph type="body" sz="quarter" idx="13"/>
          </p:nvPr>
        </p:nvSpPr>
        <p:spPr>
          <a:xfrm>
            <a:off x="838200" y="1490137"/>
            <a:ext cx="10515600" cy="4278489"/>
          </a:xfrm>
        </p:spPr>
        <p:txBody>
          <a:bodyPr>
            <a:noAutofit/>
          </a:bodyPr>
          <a:lstStyle>
            <a:lvl1pPr marL="342900" indent="-342900">
              <a:lnSpc>
                <a:spcPct val="100000"/>
              </a:lnSpc>
              <a:spcAft>
                <a:spcPts val="600"/>
              </a:spcAft>
              <a:buFont typeface="Arial" panose="020B0604020202020204" pitchFamily="34" charset="0"/>
              <a:buChar char="•"/>
              <a:defRPr sz="2400"/>
            </a:lvl1pPr>
            <a:lvl2pPr marL="685783" indent="-228594">
              <a:lnSpc>
                <a:spcPct val="100000"/>
              </a:lnSpc>
              <a:spcAft>
                <a:spcPts val="600"/>
              </a:spcAft>
              <a:buFont typeface="Arial" panose="020B0604020202020204" pitchFamily="34" charset="0"/>
              <a:buChar char="−"/>
              <a:defRPr sz="2400"/>
            </a:lvl2pPr>
            <a:lvl3pPr marL="1142971" indent="-228594">
              <a:lnSpc>
                <a:spcPct val="100000"/>
              </a:lnSpc>
              <a:spcAft>
                <a:spcPts val="600"/>
              </a:spcAft>
              <a:buFont typeface="Courier New" panose="02070309020205020404" pitchFamily="49" charset="0"/>
              <a:buChar char="o"/>
              <a:defRPr sz="2400"/>
            </a:lvl3pPr>
            <a:lvl4pPr>
              <a:lnSpc>
                <a:spcPct val="100000"/>
              </a:lnSpc>
              <a:spcAft>
                <a:spcPts val="600"/>
              </a:spcAft>
              <a:defRPr sz="2400"/>
            </a:lvl4pPr>
            <a:lvl5pPr>
              <a:lnSpc>
                <a:spcPct val="100000"/>
              </a:lnSpc>
              <a:spcAft>
                <a:spcPts val="600"/>
              </a:spcAft>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827703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ub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2FC20-B062-4D10-BB0A-DD979F31A697}"/>
              </a:ext>
            </a:extLst>
          </p:cNvPr>
          <p:cNvSpPr>
            <a:spLocks noGrp="1"/>
          </p:cNvSpPr>
          <p:nvPr>
            <p:ph type="title"/>
          </p:nvPr>
        </p:nvSpPr>
        <p:spPr/>
        <p:txBody>
          <a:body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2D0A0FFF-1521-4C7D-8752-ADD034CBF731}"/>
              </a:ext>
            </a:extLst>
          </p:cNvPr>
          <p:cNvSpPr>
            <a:spLocks noGrp="1"/>
          </p:cNvSpPr>
          <p:nvPr>
            <p:ph type="sldNum" sz="quarter" idx="12"/>
          </p:nvPr>
        </p:nvSpPr>
        <p:spPr/>
        <p:txBody>
          <a:bodyPr/>
          <a:lstStyle/>
          <a:p>
            <a:fld id="{F6B5789B-E694-4680-A2C1-FB39E0578FB7}" type="slidenum">
              <a:rPr lang="en-GB" smtClean="0"/>
              <a:t>‹#›</a:t>
            </a:fld>
            <a:endParaRPr lang="en-GB" dirty="0"/>
          </a:p>
        </p:txBody>
      </p:sp>
      <p:sp>
        <p:nvSpPr>
          <p:cNvPr id="5" name="Text Placeholder 4">
            <a:extLst>
              <a:ext uri="{FF2B5EF4-FFF2-40B4-BE49-F238E27FC236}">
                <a16:creationId xmlns:a16="http://schemas.microsoft.com/office/drawing/2014/main" id="{6255ED78-EA8D-4229-80D0-A7EAF5DA8B64}"/>
              </a:ext>
            </a:extLst>
          </p:cNvPr>
          <p:cNvSpPr>
            <a:spLocks noGrp="1"/>
          </p:cNvSpPr>
          <p:nvPr>
            <p:ph type="body" sz="quarter" idx="13"/>
          </p:nvPr>
        </p:nvSpPr>
        <p:spPr>
          <a:xfrm>
            <a:off x="838200" y="2010838"/>
            <a:ext cx="10515600" cy="3814231"/>
          </a:xfrm>
        </p:spPr>
        <p:txBody>
          <a:bodyPr/>
          <a:lstStyle>
            <a:lvl1pPr marL="0" indent="0">
              <a:buNone/>
              <a:defRPr sz="2400" b="0">
                <a:solidFill>
                  <a:schemeClr val="tx1"/>
                </a:solidFill>
              </a:defRPr>
            </a:lvl1pPr>
            <a:lvl2pPr marL="457189" indent="0">
              <a:buNone/>
              <a:defRPr sz="2000"/>
            </a:lvl2pPr>
            <a:lvl3pPr marL="914377" indent="0">
              <a:buNone/>
              <a:defRPr/>
            </a:lvl3pPr>
            <a:lvl4pPr marL="1371566" indent="0">
              <a:buNone/>
              <a:defRPr/>
            </a:lvl4pPr>
            <a:lvl5pPr marL="1828754" indent="0">
              <a:buNone/>
              <a:defRPr/>
            </a:lvl5pPr>
          </a:lstStyle>
          <a:p>
            <a:pPr lvl="0"/>
            <a:r>
              <a:rPr lang="en-US"/>
              <a:t>Click to edit Master text styles</a:t>
            </a:r>
          </a:p>
        </p:txBody>
      </p:sp>
      <p:sp>
        <p:nvSpPr>
          <p:cNvPr id="4" name="Text Placeholder 3">
            <a:extLst>
              <a:ext uri="{FF2B5EF4-FFF2-40B4-BE49-F238E27FC236}">
                <a16:creationId xmlns:a16="http://schemas.microsoft.com/office/drawing/2014/main" id="{2B81CC65-8F1E-4500-AA67-C78611268613}"/>
              </a:ext>
            </a:extLst>
          </p:cNvPr>
          <p:cNvSpPr>
            <a:spLocks noGrp="1"/>
          </p:cNvSpPr>
          <p:nvPr>
            <p:ph type="body" sz="quarter" idx="14"/>
          </p:nvPr>
        </p:nvSpPr>
        <p:spPr>
          <a:xfrm>
            <a:off x="838200" y="1467913"/>
            <a:ext cx="10515600" cy="542925"/>
          </a:xfrm>
        </p:spPr>
        <p:txBody>
          <a:bodyPr/>
          <a:lstStyle>
            <a:lvl1pPr marL="0" indent="0">
              <a:buNone/>
              <a:defRPr sz="3200" b="1">
                <a:solidFill>
                  <a:schemeClr val="accent1"/>
                </a:solidFill>
              </a:defRPr>
            </a:lvl1pPr>
            <a:lvl2pPr marL="457189" indent="0">
              <a:buNone/>
              <a:defRPr/>
            </a:lvl2pPr>
          </a:lstStyle>
          <a:p>
            <a:pPr lvl="0"/>
            <a:r>
              <a:rPr lang="en-US"/>
              <a:t>Click to edit Master text styles</a:t>
            </a:r>
          </a:p>
        </p:txBody>
      </p:sp>
    </p:spTree>
    <p:extLst>
      <p:ext uri="{BB962C8B-B14F-4D97-AF65-F5344CB8AC3E}">
        <p14:creationId xmlns:p14="http://schemas.microsoft.com/office/powerpoint/2010/main" val="106671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14384-6AE0-40D6-B743-1F035394635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AA242C-CE08-4D2E-BFDC-EA3BA2D8DA02}"/>
              </a:ext>
            </a:extLst>
          </p:cNvPr>
          <p:cNvSpPr>
            <a:spLocks noGrp="1"/>
          </p:cNvSpPr>
          <p:nvPr>
            <p:ph sz="half" idx="1"/>
          </p:nvPr>
        </p:nvSpPr>
        <p:spPr>
          <a:xfrm>
            <a:off x="838200" y="1486962"/>
            <a:ext cx="5181600" cy="4236509"/>
          </a:xfrm>
        </p:spPr>
        <p:txBody>
          <a:bodyPr/>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A02074D5-C059-49CD-A8C1-A9102FF54FAE}"/>
              </a:ext>
            </a:extLst>
          </p:cNvPr>
          <p:cNvSpPr>
            <a:spLocks noGrp="1"/>
          </p:cNvSpPr>
          <p:nvPr>
            <p:ph sz="half" idx="2"/>
          </p:nvPr>
        </p:nvSpPr>
        <p:spPr>
          <a:xfrm>
            <a:off x="6172200" y="1486962"/>
            <a:ext cx="5181600" cy="4236509"/>
          </a:xfrm>
        </p:spPr>
        <p:txBody>
          <a:bodyPr/>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a:extLst>
              <a:ext uri="{FF2B5EF4-FFF2-40B4-BE49-F238E27FC236}">
                <a16:creationId xmlns:a16="http://schemas.microsoft.com/office/drawing/2014/main" id="{051EDCEA-96D5-4DE6-B069-F32A99ED5D95}"/>
              </a:ext>
            </a:extLst>
          </p:cNvPr>
          <p:cNvSpPr>
            <a:spLocks noGrp="1"/>
          </p:cNvSpPr>
          <p:nvPr>
            <p:ph type="sldNum" sz="quarter" idx="12"/>
          </p:nvPr>
        </p:nvSpPr>
        <p:spPr/>
        <p:txBody>
          <a:bodyPr/>
          <a:lstStyle/>
          <a:p>
            <a:fld id="{F6B5789B-E694-4680-A2C1-FB39E0578FB7}" type="slidenum">
              <a:rPr lang="en-GB" smtClean="0"/>
              <a:t>‹#›</a:t>
            </a:fld>
            <a:endParaRPr lang="en-GB" dirty="0"/>
          </a:p>
        </p:txBody>
      </p:sp>
    </p:spTree>
    <p:extLst>
      <p:ext uri="{BB962C8B-B14F-4D97-AF65-F5344CB8AC3E}">
        <p14:creationId xmlns:p14="http://schemas.microsoft.com/office/powerpoint/2010/main" val="3802042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and Fig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14384-6AE0-40D6-B743-1F0353946356}"/>
              </a:ext>
            </a:extLst>
          </p:cNvPr>
          <p:cNvSpPr>
            <a:spLocks noGrp="1"/>
          </p:cNvSpPr>
          <p:nvPr>
            <p:ph type="title"/>
          </p:nvPr>
        </p:nvSpPr>
        <p:spPr/>
        <p:txBody>
          <a:bodyPr/>
          <a:lstStyle>
            <a:lvl1pPr>
              <a:defRPr/>
            </a:lvl1pPr>
          </a:lstStyle>
          <a:p>
            <a:r>
              <a:rPr lang="en-US"/>
              <a:t>Click to edit Master title style</a:t>
            </a:r>
            <a:endParaRPr lang="en-GB" dirty="0"/>
          </a:p>
        </p:txBody>
      </p:sp>
      <p:sp>
        <p:nvSpPr>
          <p:cNvPr id="4" name="Content Placeholder 3">
            <a:extLst>
              <a:ext uri="{FF2B5EF4-FFF2-40B4-BE49-F238E27FC236}">
                <a16:creationId xmlns:a16="http://schemas.microsoft.com/office/drawing/2014/main" id="{A02074D5-C059-49CD-A8C1-A9102FF54FAE}"/>
              </a:ext>
            </a:extLst>
          </p:cNvPr>
          <p:cNvSpPr>
            <a:spLocks noGrp="1"/>
          </p:cNvSpPr>
          <p:nvPr>
            <p:ph sz="half" idx="2"/>
          </p:nvPr>
        </p:nvSpPr>
        <p:spPr>
          <a:xfrm>
            <a:off x="6172200" y="1486958"/>
            <a:ext cx="5181600" cy="4224690"/>
          </a:xfrm>
        </p:spPr>
        <p:txBody>
          <a:bodyPr/>
          <a:lstStyle>
            <a:lvl1pPr marL="0" indent="0">
              <a:buNone/>
              <a:defRPr/>
            </a:lvl1pPr>
          </a:lstStyle>
          <a:p>
            <a:pPr lvl="0"/>
            <a:r>
              <a:rPr lang="en-US"/>
              <a:t>Click to edit Master text styles</a:t>
            </a:r>
          </a:p>
        </p:txBody>
      </p:sp>
      <p:sp>
        <p:nvSpPr>
          <p:cNvPr id="7" name="Slide Number Placeholder 6">
            <a:extLst>
              <a:ext uri="{FF2B5EF4-FFF2-40B4-BE49-F238E27FC236}">
                <a16:creationId xmlns:a16="http://schemas.microsoft.com/office/drawing/2014/main" id="{051EDCEA-96D5-4DE6-B069-F32A99ED5D95}"/>
              </a:ext>
            </a:extLst>
          </p:cNvPr>
          <p:cNvSpPr>
            <a:spLocks noGrp="1"/>
          </p:cNvSpPr>
          <p:nvPr>
            <p:ph type="sldNum" sz="quarter" idx="12"/>
          </p:nvPr>
        </p:nvSpPr>
        <p:spPr/>
        <p:txBody>
          <a:bodyPr/>
          <a:lstStyle/>
          <a:p>
            <a:fld id="{F6B5789B-E694-4680-A2C1-FB39E0578FB7}" type="slidenum">
              <a:rPr lang="en-GB" smtClean="0"/>
              <a:t>‹#›</a:t>
            </a:fld>
            <a:endParaRPr lang="en-GB" dirty="0"/>
          </a:p>
        </p:txBody>
      </p:sp>
      <p:sp>
        <p:nvSpPr>
          <p:cNvPr id="6" name="Text Placeholder 5">
            <a:extLst>
              <a:ext uri="{FF2B5EF4-FFF2-40B4-BE49-F238E27FC236}">
                <a16:creationId xmlns:a16="http://schemas.microsoft.com/office/drawing/2014/main" id="{91A5714E-0A13-41E4-8C9F-9E3E9398A73A}"/>
              </a:ext>
            </a:extLst>
          </p:cNvPr>
          <p:cNvSpPr>
            <a:spLocks noGrp="1"/>
          </p:cNvSpPr>
          <p:nvPr>
            <p:ph type="body" sz="quarter" idx="13"/>
          </p:nvPr>
        </p:nvSpPr>
        <p:spPr>
          <a:xfrm>
            <a:off x="838200" y="1487489"/>
            <a:ext cx="5257800" cy="4224690"/>
          </a:xfrm>
        </p:spPr>
        <p:txBody>
          <a:bodyPr/>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355229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4C5B8-CD70-420C-A744-4DDC6185C4E8}"/>
              </a:ext>
            </a:extLst>
          </p:cNvPr>
          <p:cNvSpPr>
            <a:spLocks noGrp="1"/>
          </p:cNvSpPr>
          <p:nvPr>
            <p:ph type="title"/>
          </p:nvPr>
        </p:nvSpPr>
        <p:spPr>
          <a:xfrm>
            <a:off x="831851" y="1709742"/>
            <a:ext cx="7928328" cy="2456313"/>
          </a:xfrm>
        </p:spPr>
        <p:txBody>
          <a:bodyPr anchor="b">
            <a:normAutofit/>
          </a:bodyPr>
          <a:lstStyle>
            <a:lvl1pPr>
              <a:defRPr sz="4400" b="1"/>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CF8F0FFB-7494-49AA-BFEF-245309137574}"/>
              </a:ext>
            </a:extLst>
          </p:cNvPr>
          <p:cNvSpPr>
            <a:spLocks noGrp="1"/>
          </p:cNvSpPr>
          <p:nvPr>
            <p:ph type="body" idx="1"/>
          </p:nvPr>
        </p:nvSpPr>
        <p:spPr>
          <a:xfrm>
            <a:off x="831851" y="4270223"/>
            <a:ext cx="10515600" cy="1500187"/>
          </a:xfrm>
        </p:spPr>
        <p:txBody>
          <a:bodyPr/>
          <a:lstStyle>
            <a:lvl1pPr marL="0" indent="0">
              <a:buNone/>
              <a:defRPr sz="2400">
                <a:solidFill>
                  <a:schemeClr val="tx2"/>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1D585618-4E4C-4792-A604-66AEA2BCE1D9}"/>
              </a:ext>
            </a:extLst>
          </p:cNvPr>
          <p:cNvSpPr/>
          <p:nvPr/>
        </p:nvSpPr>
        <p:spPr>
          <a:xfrm>
            <a:off x="9088581" y="1757551"/>
            <a:ext cx="3103419" cy="51004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pic>
        <p:nvPicPr>
          <p:cNvPr id="8" name="Picture 7">
            <a:extLst>
              <a:ext uri="{FF2B5EF4-FFF2-40B4-BE49-F238E27FC236}">
                <a16:creationId xmlns:a16="http://schemas.microsoft.com/office/drawing/2014/main" id="{B47A96E7-7349-41CF-B8ED-533C37CD9CEB}"/>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t="25628"/>
          <a:stretch/>
        </p:blipFill>
        <p:spPr>
          <a:xfrm>
            <a:off x="8256733" y="1757546"/>
            <a:ext cx="3103419" cy="5100452"/>
          </a:xfrm>
          <a:prstGeom prst="rect">
            <a:avLst/>
          </a:prstGeom>
        </p:spPr>
      </p:pic>
      <p:pic>
        <p:nvPicPr>
          <p:cNvPr id="9" name="Picture 8" descr="Text&#10;&#10;Description automatically generated with medium confidence">
            <a:extLst>
              <a:ext uri="{FF2B5EF4-FFF2-40B4-BE49-F238E27FC236}">
                <a16:creationId xmlns:a16="http://schemas.microsoft.com/office/drawing/2014/main" id="{375D309D-5122-4FAF-BECB-41A624A42D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990" y="330055"/>
            <a:ext cx="5946087" cy="1004080"/>
          </a:xfrm>
          <a:prstGeom prst="rect">
            <a:avLst/>
          </a:prstGeom>
        </p:spPr>
      </p:pic>
      <p:sp>
        <p:nvSpPr>
          <p:cNvPr id="10" name="Rectangle 9">
            <a:extLst>
              <a:ext uri="{FF2B5EF4-FFF2-40B4-BE49-F238E27FC236}">
                <a16:creationId xmlns:a16="http://schemas.microsoft.com/office/drawing/2014/main" id="{28C70447-0205-4870-B018-8181435A13C5}"/>
              </a:ext>
            </a:extLst>
          </p:cNvPr>
          <p:cNvSpPr/>
          <p:nvPr/>
        </p:nvSpPr>
        <p:spPr>
          <a:xfrm>
            <a:off x="-12876" y="-2"/>
            <a:ext cx="2656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a:extLst>
              <a:ext uri="{FF2B5EF4-FFF2-40B4-BE49-F238E27FC236}">
                <a16:creationId xmlns:a16="http://schemas.microsoft.com/office/drawing/2014/main" id="{33FAB212-5151-4A07-8A1A-96C670F5E3D4}"/>
              </a:ext>
            </a:extLst>
          </p:cNvPr>
          <p:cNvSpPr/>
          <p:nvPr/>
        </p:nvSpPr>
        <p:spPr>
          <a:xfrm>
            <a:off x="261257" y="5794314"/>
            <a:ext cx="4525347" cy="86755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1800" dirty="0"/>
          </a:p>
        </p:txBody>
      </p:sp>
      <p:sp>
        <p:nvSpPr>
          <p:cNvPr id="12" name="Isosceles Triangle 11">
            <a:extLst>
              <a:ext uri="{FF2B5EF4-FFF2-40B4-BE49-F238E27FC236}">
                <a16:creationId xmlns:a16="http://schemas.microsoft.com/office/drawing/2014/main" id="{26A350B9-3BE5-4388-BEA7-3500DE446982}"/>
              </a:ext>
            </a:extLst>
          </p:cNvPr>
          <p:cNvSpPr/>
          <p:nvPr/>
        </p:nvSpPr>
        <p:spPr>
          <a:xfrm>
            <a:off x="-12876" y="4851412"/>
            <a:ext cx="2468279" cy="2036015"/>
          </a:xfrm>
          <a:prstGeom prst="triangle">
            <a:avLst>
              <a:gd name="adj" fmla="val 57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214134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B3F10-075E-405C-B43A-AD9A37F4CE8C}"/>
              </a:ext>
            </a:extLst>
          </p:cNvPr>
          <p:cNvSpPr>
            <a:spLocks noGrp="1"/>
          </p:cNvSpPr>
          <p:nvPr>
            <p:ph type="title"/>
          </p:nvPr>
        </p:nvSpPr>
        <p:spPr>
          <a:xfrm>
            <a:off x="838200" y="376415"/>
            <a:ext cx="10515600" cy="1000830"/>
          </a:xfrm>
        </p:spPr>
        <p:txBody>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AD18ABA6-1F40-4B31-B98A-0C88D78BF8E8}"/>
              </a:ext>
            </a:extLst>
          </p:cNvPr>
          <p:cNvSpPr>
            <a:spLocks noGrp="1"/>
          </p:cNvSpPr>
          <p:nvPr>
            <p:ph type="body" idx="1"/>
          </p:nvPr>
        </p:nvSpPr>
        <p:spPr>
          <a:xfrm>
            <a:off x="838201" y="1477963"/>
            <a:ext cx="5157787" cy="542748"/>
          </a:xfrm>
        </p:spPr>
        <p:txBody>
          <a:bodyPr anchor="b">
            <a:noAutofit/>
          </a:bodyPr>
          <a:lstStyle>
            <a:lvl1pPr marL="0" indent="0" algn="ctr">
              <a:buNone/>
              <a:defRPr sz="2800" b="1">
                <a:solidFill>
                  <a:schemeClr val="accent1"/>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4225B0-489A-4C4B-ABAC-4F2292C71B4D}"/>
              </a:ext>
            </a:extLst>
          </p:cNvPr>
          <p:cNvSpPr>
            <a:spLocks noGrp="1"/>
          </p:cNvSpPr>
          <p:nvPr>
            <p:ph sz="half" idx="2"/>
          </p:nvPr>
        </p:nvSpPr>
        <p:spPr>
          <a:xfrm>
            <a:off x="838201" y="2020711"/>
            <a:ext cx="5157787" cy="3965752"/>
          </a:xfrm>
        </p:spPr>
        <p:txBody>
          <a:bodyPr/>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a:extLst>
              <a:ext uri="{FF2B5EF4-FFF2-40B4-BE49-F238E27FC236}">
                <a16:creationId xmlns:a16="http://schemas.microsoft.com/office/drawing/2014/main" id="{076944CC-2E6A-4938-BF58-51354065081B}"/>
              </a:ext>
            </a:extLst>
          </p:cNvPr>
          <p:cNvSpPr>
            <a:spLocks noGrp="1"/>
          </p:cNvSpPr>
          <p:nvPr>
            <p:ph type="body" sz="quarter" idx="3"/>
          </p:nvPr>
        </p:nvSpPr>
        <p:spPr>
          <a:xfrm>
            <a:off x="6170614" y="1477963"/>
            <a:ext cx="5183188" cy="542748"/>
          </a:xfrm>
        </p:spPr>
        <p:txBody>
          <a:bodyPr anchor="b">
            <a:noAutofit/>
          </a:bodyPr>
          <a:lstStyle>
            <a:lvl1pPr marL="0" indent="0" algn="ctr">
              <a:buNone/>
              <a:defRPr sz="2800" b="1">
                <a:solidFill>
                  <a:schemeClr val="accent1"/>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0AEFB2-10E8-425E-A7C5-393FF6B2E22F}"/>
              </a:ext>
            </a:extLst>
          </p:cNvPr>
          <p:cNvSpPr>
            <a:spLocks noGrp="1"/>
          </p:cNvSpPr>
          <p:nvPr>
            <p:ph sz="quarter" idx="4"/>
          </p:nvPr>
        </p:nvSpPr>
        <p:spPr>
          <a:xfrm>
            <a:off x="6170614" y="2020711"/>
            <a:ext cx="5183188" cy="3965752"/>
          </a:xfrm>
        </p:spPr>
        <p:txBody>
          <a:bodyPr/>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a:extLst>
              <a:ext uri="{FF2B5EF4-FFF2-40B4-BE49-F238E27FC236}">
                <a16:creationId xmlns:a16="http://schemas.microsoft.com/office/drawing/2014/main" id="{C8887C16-3245-411C-A1C9-79B2409B5712}"/>
              </a:ext>
            </a:extLst>
          </p:cNvPr>
          <p:cNvSpPr>
            <a:spLocks noGrp="1"/>
          </p:cNvSpPr>
          <p:nvPr>
            <p:ph type="sldNum" sz="quarter" idx="12"/>
          </p:nvPr>
        </p:nvSpPr>
        <p:spPr/>
        <p:txBody>
          <a:bodyPr/>
          <a:lstStyle/>
          <a:p>
            <a:fld id="{F6B5789B-E694-4680-A2C1-FB39E0578FB7}" type="slidenum">
              <a:rPr lang="en-GB" smtClean="0"/>
              <a:t>‹#›</a:t>
            </a:fld>
            <a:endParaRPr lang="en-GB" dirty="0"/>
          </a:p>
        </p:txBody>
      </p:sp>
    </p:spTree>
    <p:extLst>
      <p:ext uri="{BB962C8B-B14F-4D97-AF65-F5344CB8AC3E}">
        <p14:creationId xmlns:p14="http://schemas.microsoft.com/office/powerpoint/2010/main" val="2253462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4F676B-4D0F-4C71-A25C-C7E15C6F7995}"/>
              </a:ext>
            </a:extLst>
          </p:cNvPr>
          <p:cNvSpPr>
            <a:spLocks noGrp="1"/>
          </p:cNvSpPr>
          <p:nvPr>
            <p:ph type="title"/>
          </p:nvPr>
        </p:nvSpPr>
        <p:spPr>
          <a:xfrm>
            <a:off x="838200" y="365126"/>
            <a:ext cx="10515600" cy="1015998"/>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24321BE9-C0C5-4CDA-B5F5-EDB655F9E6B4}"/>
              </a:ext>
            </a:extLst>
          </p:cNvPr>
          <p:cNvSpPr>
            <a:spLocks noGrp="1"/>
          </p:cNvSpPr>
          <p:nvPr>
            <p:ph type="body" idx="1"/>
          </p:nvPr>
        </p:nvSpPr>
        <p:spPr>
          <a:xfrm>
            <a:off x="838200" y="1535289"/>
            <a:ext cx="10515600" cy="41204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a:extLst>
              <a:ext uri="{FF2B5EF4-FFF2-40B4-BE49-F238E27FC236}">
                <a16:creationId xmlns:a16="http://schemas.microsoft.com/office/drawing/2014/main" id="{9A144B5A-A9DA-4FA1-AA42-790C63DA4482}"/>
              </a:ext>
            </a:extLst>
          </p:cNvPr>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tx1"/>
                </a:solidFill>
              </a:defRPr>
            </a:lvl1pPr>
          </a:lstStyle>
          <a:p>
            <a:fld id="{F6B5789B-E694-4680-A2C1-FB39E0578FB7}" type="slidenum">
              <a:rPr lang="en-GB" smtClean="0"/>
              <a:pPr/>
              <a:t>‹#›</a:t>
            </a:fld>
            <a:endParaRPr lang="en-GB" dirty="0"/>
          </a:p>
        </p:txBody>
      </p:sp>
      <p:pic>
        <p:nvPicPr>
          <p:cNvPr id="7" name="Picture 6" descr="Text&#10;&#10;Description automatically generated with medium confidence">
            <a:extLst>
              <a:ext uri="{FF2B5EF4-FFF2-40B4-BE49-F238E27FC236}">
                <a16:creationId xmlns:a16="http://schemas.microsoft.com/office/drawing/2014/main" id="{E4603F80-0218-4C6D-ACE0-E82EF14999C3}"/>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95281" y="5926626"/>
            <a:ext cx="4114801" cy="694843"/>
          </a:xfrm>
          <a:prstGeom prst="rect">
            <a:avLst/>
          </a:prstGeom>
        </p:spPr>
      </p:pic>
    </p:spTree>
    <p:extLst>
      <p:ext uri="{BB962C8B-B14F-4D97-AF65-F5344CB8AC3E}">
        <p14:creationId xmlns:p14="http://schemas.microsoft.com/office/powerpoint/2010/main" val="1383230244"/>
      </p:ext>
    </p:extLst>
  </p:cSld>
  <p:clrMap bg1="lt1" tx1="dk1" bg2="lt2" tx2="dk2" accent1="accent1" accent2="accent2" accent3="accent3" accent4="accent4" accent5="accent5" accent6="accent6" hlink="hlink" folHlink="folHlink"/>
  <p:sldLayoutIdLst>
    <p:sldLayoutId id="2147483733" r:id="rId1"/>
    <p:sldLayoutId id="2147483751" r:id="rId2"/>
    <p:sldLayoutId id="2147483747" r:id="rId3"/>
    <p:sldLayoutId id="2147483734" r:id="rId4"/>
    <p:sldLayoutId id="2147483748" r:id="rId5"/>
    <p:sldLayoutId id="2147483736" r:id="rId6"/>
    <p:sldLayoutId id="2147483746" r:id="rId7"/>
    <p:sldLayoutId id="2147483735" r:id="rId8"/>
    <p:sldLayoutId id="2147483737" r:id="rId9"/>
    <p:sldLayoutId id="2147483738" r:id="rId10"/>
    <p:sldLayoutId id="2147483739" r:id="rId11"/>
    <p:sldLayoutId id="2147483750" r:id="rId12"/>
    <p:sldLayoutId id="2147483752" r:id="rId13"/>
    <p:sldLayoutId id="2147483741" r:id="rId14"/>
    <p:sldLayoutId id="2147483742" r:id="rId15"/>
    <p:sldLayoutId id="2147483743" r:id="rId16"/>
  </p:sldLayoutIdLst>
  <p:hf hdr="0" ftr="0" dt="0"/>
  <p:txStyles>
    <p:titleStyle>
      <a:lvl1pPr algn="l" defTabSz="914377" rtl="0" eaLnBrk="1" latinLnBrk="0" hangingPunct="1">
        <a:lnSpc>
          <a:spcPct val="90000"/>
        </a:lnSpc>
        <a:spcBef>
          <a:spcPct val="0"/>
        </a:spcBef>
        <a:buNone/>
        <a:defRPr sz="4400" b="1" kern="1200">
          <a:solidFill>
            <a:schemeClr val="accent4"/>
          </a:solidFill>
          <a:latin typeface="+mj-lt"/>
          <a:ea typeface="+mj-ea"/>
          <a:cs typeface="+mj-cs"/>
        </a:defRPr>
      </a:lvl1pPr>
    </p:titleStyle>
    <p:bodyStyle>
      <a:lvl1pPr marL="228594" indent="-228594" algn="l" defTabSz="914377" rtl="0" eaLnBrk="1" latinLnBrk="0" hangingPunct="1">
        <a:lnSpc>
          <a:spcPct val="110000"/>
        </a:lnSpc>
        <a:spcBef>
          <a:spcPts val="0"/>
        </a:spcBef>
        <a:buFont typeface="Arial" panose="020B0604020202020204" pitchFamily="34" charset="0"/>
        <a:buChar char="•"/>
        <a:defRPr sz="2400" kern="1200">
          <a:solidFill>
            <a:schemeClr val="tx1"/>
          </a:solidFill>
          <a:latin typeface="+mn-lt"/>
          <a:ea typeface="+mn-ea"/>
          <a:cs typeface="+mn-cs"/>
        </a:defRPr>
      </a:lvl1pPr>
      <a:lvl2pPr marL="685783" indent="-228594" algn="l" defTabSz="914377" rtl="0" eaLnBrk="1" latinLnBrk="0" hangingPunct="1">
        <a:lnSpc>
          <a:spcPct val="110000"/>
        </a:lnSpc>
        <a:spcBef>
          <a:spcPts val="0"/>
        </a:spcBef>
        <a:buFont typeface="Arial" panose="020B0604020202020204" pitchFamily="34" charset="0"/>
        <a:buChar char="•"/>
        <a:defRPr sz="2000" kern="1200">
          <a:solidFill>
            <a:schemeClr val="tx1"/>
          </a:solidFill>
          <a:latin typeface="+mn-lt"/>
          <a:ea typeface="+mn-ea"/>
          <a:cs typeface="+mn-cs"/>
        </a:defRPr>
      </a:lvl2pPr>
      <a:lvl3pPr marL="1142971" indent="-228594" algn="l" defTabSz="914377" rtl="0" eaLnBrk="1" latinLnBrk="0" hangingPunct="1">
        <a:lnSpc>
          <a:spcPct val="110000"/>
        </a:lnSpc>
        <a:spcBef>
          <a:spcPts val="0"/>
        </a:spcBef>
        <a:buFont typeface="Arial" panose="020B0604020202020204" pitchFamily="34" charset="0"/>
        <a:buChar char="•"/>
        <a:defRPr sz="1800" kern="1200">
          <a:solidFill>
            <a:schemeClr val="tx1"/>
          </a:solidFill>
          <a:latin typeface="+mn-lt"/>
          <a:ea typeface="+mn-ea"/>
          <a:cs typeface="+mn-cs"/>
        </a:defRPr>
      </a:lvl3pPr>
      <a:lvl4pPr marL="1600160" indent="-228594" algn="l" defTabSz="914377" rtl="0" eaLnBrk="1" latinLnBrk="0" hangingPunct="1">
        <a:lnSpc>
          <a:spcPct val="110000"/>
        </a:lnSpc>
        <a:spcBef>
          <a:spcPts val="0"/>
        </a:spcBef>
        <a:buFont typeface="Arial" panose="020B0604020202020204" pitchFamily="34" charset="0"/>
        <a:buChar char="•"/>
        <a:defRPr sz="1600" kern="1200">
          <a:solidFill>
            <a:schemeClr val="tx1"/>
          </a:solidFill>
          <a:latin typeface="+mn-lt"/>
          <a:ea typeface="+mn-ea"/>
          <a:cs typeface="+mn-cs"/>
        </a:defRPr>
      </a:lvl4pPr>
      <a:lvl5pPr marL="2057349" indent="-228594" algn="l" defTabSz="914377" rtl="0" eaLnBrk="1" latinLnBrk="0" hangingPunct="1">
        <a:lnSpc>
          <a:spcPct val="110000"/>
        </a:lnSpc>
        <a:spcBef>
          <a:spcPts val="0"/>
        </a:spcBef>
        <a:buFont typeface="Arial" panose="020B0604020202020204" pitchFamily="34" charset="0"/>
        <a:buChar char="•"/>
        <a:defRPr sz="16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1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doi.org/10.1177/1536867X0700700305" TargetMode="External"/><Relationship Id="rId2" Type="http://schemas.openxmlformats.org/officeDocument/2006/relationships/hyperlink" Target="https://github.com/UCL/pllf"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hyperlink" Target="https://github.com/UCL/pllf"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7D0806F-8EED-4A27-A5F5-BE533158786C}"/>
              </a:ext>
            </a:extLst>
          </p:cNvPr>
          <p:cNvSpPr>
            <a:spLocks noGrp="1"/>
          </p:cNvSpPr>
          <p:nvPr>
            <p:ph type="ctrTitle"/>
          </p:nvPr>
        </p:nvSpPr>
        <p:spPr/>
        <p:txBody>
          <a:bodyPr/>
          <a:lstStyle/>
          <a:p>
            <a:r>
              <a:rPr lang="en-GB"/>
              <a:t>Adventures with the profile log-likelihood</a:t>
            </a:r>
            <a:endParaRPr lang="en-GB" altLang="en-US" dirty="0"/>
          </a:p>
        </p:txBody>
      </p:sp>
      <p:sp>
        <p:nvSpPr>
          <p:cNvPr id="6" name="Subtitle 5">
            <a:extLst>
              <a:ext uri="{FF2B5EF4-FFF2-40B4-BE49-F238E27FC236}">
                <a16:creationId xmlns:a16="http://schemas.microsoft.com/office/drawing/2014/main" id="{D75B42B9-E0D4-4739-9C3E-23FEBE53D4E6}"/>
              </a:ext>
            </a:extLst>
          </p:cNvPr>
          <p:cNvSpPr>
            <a:spLocks noGrp="1"/>
          </p:cNvSpPr>
          <p:nvPr>
            <p:ph type="subTitle" idx="1"/>
          </p:nvPr>
        </p:nvSpPr>
        <p:spPr/>
        <p:txBody>
          <a:bodyPr/>
          <a:lstStyle/>
          <a:p>
            <a:r>
              <a:rPr lang="en-GB" altLang="en-US" b="1">
                <a:latin typeface="Arial" panose="020B0604020202020204" pitchFamily="34" charset="0"/>
              </a:rPr>
              <a:t>Ian White and </a:t>
            </a:r>
            <a:r>
              <a:rPr lang="en-GB"/>
              <a:t>Patrick Royston</a:t>
            </a:r>
            <a:endParaRPr lang="en-GB" altLang="en-US" b="1" dirty="0">
              <a:latin typeface="Arial" panose="020B0604020202020204" pitchFamily="34" charset="0"/>
            </a:endParaRPr>
          </a:p>
        </p:txBody>
      </p:sp>
      <p:sp>
        <p:nvSpPr>
          <p:cNvPr id="7" name="Text Placeholder 6">
            <a:extLst>
              <a:ext uri="{FF2B5EF4-FFF2-40B4-BE49-F238E27FC236}">
                <a16:creationId xmlns:a16="http://schemas.microsoft.com/office/drawing/2014/main" id="{B515D5B8-A90B-4F65-9D78-1F25820DC986}"/>
              </a:ext>
            </a:extLst>
          </p:cNvPr>
          <p:cNvSpPr>
            <a:spLocks noGrp="1"/>
          </p:cNvSpPr>
          <p:nvPr>
            <p:ph type="body" sz="quarter" idx="11"/>
          </p:nvPr>
        </p:nvSpPr>
        <p:spPr/>
        <p:txBody>
          <a:bodyPr/>
          <a:lstStyle/>
          <a:p>
            <a:pPr>
              <a:spcBef>
                <a:spcPct val="50000"/>
              </a:spcBef>
            </a:pPr>
            <a:r>
              <a:rPr lang="en-GB" altLang="en-US">
                <a:latin typeface="Arial" panose="020B0604020202020204" pitchFamily="34" charset="0"/>
              </a:rPr>
              <a:t>Stata UK conference | </a:t>
            </a:r>
            <a:r>
              <a:rPr lang="en-GB" altLang="en-US" sz="1800">
                <a:latin typeface="Arial" panose="020B0604020202020204" pitchFamily="34" charset="0"/>
              </a:rPr>
              <a:t>London 11-12 Sep 2025</a:t>
            </a:r>
            <a:endParaRPr lang="en-GB" altLang="en-US" sz="1800" dirty="0">
              <a:latin typeface="Arial" panose="020B0604020202020204" pitchFamily="34" charset="0"/>
            </a:endParaRPr>
          </a:p>
        </p:txBody>
      </p:sp>
    </p:spTree>
    <p:extLst>
      <p:ext uri="{BB962C8B-B14F-4D97-AF65-F5344CB8AC3E}">
        <p14:creationId xmlns:p14="http://schemas.microsoft.com/office/powerpoint/2010/main" val="2762093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EBBE70-5102-69A5-0482-9746EF0F0E09}"/>
              </a:ext>
            </a:extLst>
          </p:cNvPr>
          <p:cNvSpPr>
            <a:spLocks noGrp="1"/>
          </p:cNvSpPr>
          <p:nvPr>
            <p:ph type="title"/>
          </p:nvPr>
        </p:nvSpPr>
        <p:spPr/>
        <p:txBody>
          <a:bodyPr/>
          <a:lstStyle/>
          <a:p>
            <a:r>
              <a:rPr lang="en-GB"/>
              <a:t>Perfect prediction</a:t>
            </a:r>
          </a:p>
        </p:txBody>
      </p:sp>
      <p:sp>
        <p:nvSpPr>
          <p:cNvPr id="6" name="Text Placeholder 5">
            <a:extLst>
              <a:ext uri="{FF2B5EF4-FFF2-40B4-BE49-F238E27FC236}">
                <a16:creationId xmlns:a16="http://schemas.microsoft.com/office/drawing/2014/main" id="{16F4678A-05AA-3297-3C59-63EEC372FF67}"/>
              </a:ext>
            </a:extLst>
          </p:cNvPr>
          <p:cNvSpPr>
            <a:spLocks noGrp="1"/>
          </p:cNvSpPr>
          <p:nvPr>
            <p:ph type="body" idx="1"/>
          </p:nvPr>
        </p:nvSpPr>
        <p:spPr/>
        <p:txBody>
          <a:bodyPr/>
          <a:lstStyle/>
          <a:p>
            <a:r>
              <a:rPr lang="en-GB"/>
              <a:t>A setting where the PLLF is very useful</a:t>
            </a:r>
          </a:p>
        </p:txBody>
      </p:sp>
      <p:sp>
        <p:nvSpPr>
          <p:cNvPr id="3" name="Slide Number Placeholder 2">
            <a:extLst>
              <a:ext uri="{FF2B5EF4-FFF2-40B4-BE49-F238E27FC236}">
                <a16:creationId xmlns:a16="http://schemas.microsoft.com/office/drawing/2014/main" id="{00F0A162-FA5C-CC3C-8D8A-61A52B50D030}"/>
              </a:ext>
            </a:extLst>
          </p:cNvPr>
          <p:cNvSpPr>
            <a:spLocks noGrp="1"/>
          </p:cNvSpPr>
          <p:nvPr>
            <p:ph type="sldNum" sz="quarter" idx="4294967295"/>
          </p:nvPr>
        </p:nvSpPr>
        <p:spPr>
          <a:xfrm>
            <a:off x="9448800" y="6356350"/>
            <a:ext cx="2743200" cy="365125"/>
          </a:xfrm>
        </p:spPr>
        <p:txBody>
          <a:bodyPr/>
          <a:lstStyle/>
          <a:p>
            <a:fld id="{F6B5789B-E694-4680-A2C1-FB39E0578FB7}" type="slidenum">
              <a:rPr lang="en-GB" smtClean="0"/>
              <a:t>10</a:t>
            </a:fld>
            <a:endParaRPr lang="en-GB" dirty="0"/>
          </a:p>
        </p:txBody>
      </p:sp>
    </p:spTree>
    <p:extLst>
      <p:ext uri="{BB962C8B-B14F-4D97-AF65-F5344CB8AC3E}">
        <p14:creationId xmlns:p14="http://schemas.microsoft.com/office/powerpoint/2010/main" val="4039984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FE43F1-9D4F-F17D-475D-49D5B9D8D936}"/>
              </a:ext>
            </a:extLst>
          </p:cNvPr>
          <p:cNvSpPr>
            <a:spLocks noGrp="1"/>
          </p:cNvSpPr>
          <p:nvPr>
            <p:ph type="title"/>
          </p:nvPr>
        </p:nvSpPr>
        <p:spPr/>
        <p:txBody>
          <a:bodyPr/>
          <a:lstStyle/>
          <a:p>
            <a:r>
              <a:rPr lang="en-GB"/>
              <a:t>Data with perfect prediction</a:t>
            </a:r>
          </a:p>
        </p:txBody>
      </p:sp>
      <mc:AlternateContent xmlns:mc="http://schemas.openxmlformats.org/markup-compatibility/2006" xmlns:a14="http://schemas.microsoft.com/office/drawing/2010/main">
        <mc:Choice Requires="a14">
          <p:sp>
            <p:nvSpPr>
              <p:cNvPr id="5" name="Text Placeholder 4">
                <a:extLst>
                  <a:ext uri="{FF2B5EF4-FFF2-40B4-BE49-F238E27FC236}">
                    <a16:creationId xmlns:a16="http://schemas.microsoft.com/office/drawing/2014/main" id="{2C5D303F-AC4B-8A4C-0523-F4942B4FD2AC}"/>
                  </a:ext>
                </a:extLst>
              </p:cNvPr>
              <p:cNvSpPr>
                <a:spLocks noGrp="1"/>
              </p:cNvSpPr>
              <p:nvPr>
                <p:ph type="body" sz="quarter" idx="13"/>
              </p:nvPr>
            </p:nvSpPr>
            <p:spPr>
              <a:xfrm>
                <a:off x="838200" y="3272589"/>
                <a:ext cx="10515600" cy="2496037"/>
              </a:xfrm>
            </p:spPr>
            <p:txBody>
              <a:bodyPr/>
              <a:lstStyle/>
              <a:p>
                <a:r>
                  <a:rPr lang="en-GB"/>
                  <a:t>What’s the odds ratio for treatment? </a:t>
                </a:r>
                <a14:m>
                  <m:oMath xmlns:m="http://schemas.openxmlformats.org/officeDocument/2006/math">
                    <m:f>
                      <m:fPr>
                        <m:ctrlPr>
                          <a:rPr lang="en-GB" b="0" i="1" smtClean="0">
                            <a:latin typeface="Cambria Math" panose="02040503050406030204" pitchFamily="18" charset="0"/>
                          </a:rPr>
                        </m:ctrlPr>
                      </m:fPr>
                      <m:num>
                        <m:r>
                          <a:rPr lang="en-GB" i="1">
                            <a:latin typeface="Cambria Math" panose="02040503050406030204" pitchFamily="18" charset="0"/>
                          </a:rPr>
                          <m:t>0×</m:t>
                        </m:r>
                        <m:r>
                          <a:rPr lang="en-GB" b="0" i="1" smtClean="0">
                            <a:latin typeface="Cambria Math" panose="02040503050406030204" pitchFamily="18" charset="0"/>
                          </a:rPr>
                          <m:t>38</m:t>
                        </m:r>
                      </m:num>
                      <m:den>
                        <m:r>
                          <a:rPr lang="en-GB" i="1">
                            <a:latin typeface="Cambria Math" panose="02040503050406030204" pitchFamily="18" charset="0"/>
                          </a:rPr>
                          <m:t>4×</m:t>
                        </m:r>
                        <m:r>
                          <a:rPr lang="en-GB" b="0" i="1" smtClean="0">
                            <a:latin typeface="Cambria Math" panose="02040503050406030204" pitchFamily="18" charset="0"/>
                          </a:rPr>
                          <m:t>36</m:t>
                        </m:r>
                      </m:den>
                    </m:f>
                    <m:r>
                      <a:rPr lang="en-GB" b="0" i="1" smtClean="0">
                        <a:latin typeface="Cambria Math" panose="02040503050406030204" pitchFamily="18" charset="0"/>
                      </a:rPr>
                      <m:t>=0</m:t>
                    </m:r>
                  </m:oMath>
                </a14:m>
                <a:endParaRPr lang="en-GB" b="0"/>
              </a:p>
              <a:p>
                <a:r>
                  <a:rPr lang="en-GB" b="0"/>
                  <a:t>What’s the 95% CI?</a:t>
                </a:r>
              </a:p>
              <a:p>
                <a:r>
                  <a:rPr lang="en-GB"/>
                  <a:t>Perfect prediction: Z=1 perfectly predicts Y=0</a:t>
                </a:r>
                <a:endParaRPr lang="en-GB" b="0"/>
              </a:p>
              <a:p>
                <a:endParaRPr lang="en-GB"/>
              </a:p>
            </p:txBody>
          </p:sp>
        </mc:Choice>
        <mc:Fallback xmlns="">
          <p:sp>
            <p:nvSpPr>
              <p:cNvPr id="5" name="Text Placeholder 4">
                <a:extLst>
                  <a:ext uri="{FF2B5EF4-FFF2-40B4-BE49-F238E27FC236}">
                    <a16:creationId xmlns:a16="http://schemas.microsoft.com/office/drawing/2014/main" id="{2C5D303F-AC4B-8A4C-0523-F4942B4FD2AC}"/>
                  </a:ext>
                </a:extLst>
              </p:cNvPr>
              <p:cNvSpPr>
                <a:spLocks noGrp="1" noRot="1" noChangeAspect="1" noMove="1" noResize="1" noEditPoints="1" noAdjustHandles="1" noChangeArrowheads="1" noChangeShapeType="1" noTextEdit="1"/>
              </p:cNvSpPr>
              <p:nvPr>
                <p:ph type="body" sz="quarter" idx="13"/>
              </p:nvPr>
            </p:nvSpPr>
            <p:spPr>
              <a:xfrm>
                <a:off x="838200" y="3272589"/>
                <a:ext cx="10515600" cy="2496037"/>
              </a:xfrm>
              <a:blipFill>
                <a:blip r:embed="rId3"/>
                <a:stretch>
                  <a:fillRect l="-812"/>
                </a:stretch>
              </a:blipFill>
            </p:spPr>
            <p:txBody>
              <a:bodyPr/>
              <a:lstStyle/>
              <a:p>
                <a:r>
                  <a:rPr lang="en-GB">
                    <a:noFill/>
                  </a:rPr>
                  <a:t> </a:t>
                </a:r>
              </a:p>
            </p:txBody>
          </p:sp>
        </mc:Fallback>
      </mc:AlternateContent>
      <p:graphicFrame>
        <p:nvGraphicFramePr>
          <p:cNvPr id="6" name="Table 5">
            <a:extLst>
              <a:ext uri="{FF2B5EF4-FFF2-40B4-BE49-F238E27FC236}">
                <a16:creationId xmlns:a16="http://schemas.microsoft.com/office/drawing/2014/main" id="{0A49D6CD-2CC0-C506-BA34-CFECD011C411}"/>
              </a:ext>
            </a:extLst>
          </p:cNvPr>
          <p:cNvGraphicFramePr>
            <a:graphicFrameLocks noGrp="1"/>
          </p:cNvGraphicFramePr>
          <p:nvPr>
            <p:extLst>
              <p:ext uri="{D42A27DB-BD31-4B8C-83A1-F6EECF244321}">
                <p14:modId xmlns:p14="http://schemas.microsoft.com/office/powerpoint/2010/main" val="3805970559"/>
              </p:ext>
            </p:extLst>
          </p:nvPr>
        </p:nvGraphicFramePr>
        <p:xfrm>
          <a:off x="2104190" y="1273118"/>
          <a:ext cx="7200000" cy="1828800"/>
        </p:xfrm>
        <a:graphic>
          <a:graphicData uri="http://schemas.openxmlformats.org/drawingml/2006/table">
            <a:tbl>
              <a:tblPr bandRow="1">
                <a:tableStyleId>{5C22544A-7EE6-4342-B048-85BDC9FD1C3A}</a:tableStyleId>
              </a:tblPr>
              <a:tblGrid>
                <a:gridCol w="1800000">
                  <a:extLst>
                    <a:ext uri="{9D8B030D-6E8A-4147-A177-3AD203B41FA5}">
                      <a16:colId xmlns:a16="http://schemas.microsoft.com/office/drawing/2014/main" val="2892807135"/>
                    </a:ext>
                  </a:extLst>
                </a:gridCol>
                <a:gridCol w="1800000">
                  <a:extLst>
                    <a:ext uri="{9D8B030D-6E8A-4147-A177-3AD203B41FA5}">
                      <a16:colId xmlns:a16="http://schemas.microsoft.com/office/drawing/2014/main" val="2516345286"/>
                    </a:ext>
                  </a:extLst>
                </a:gridCol>
                <a:gridCol w="1800000">
                  <a:extLst>
                    <a:ext uri="{9D8B030D-6E8A-4147-A177-3AD203B41FA5}">
                      <a16:colId xmlns:a16="http://schemas.microsoft.com/office/drawing/2014/main" val="2309395321"/>
                    </a:ext>
                  </a:extLst>
                </a:gridCol>
                <a:gridCol w="1800000">
                  <a:extLst>
                    <a:ext uri="{9D8B030D-6E8A-4147-A177-3AD203B41FA5}">
                      <a16:colId xmlns:a16="http://schemas.microsoft.com/office/drawing/2014/main" val="1202171125"/>
                    </a:ext>
                  </a:extLst>
                </a:gridCol>
              </a:tblGrid>
              <a:tr h="370840">
                <a:tc>
                  <a:txBody>
                    <a:bodyPr/>
                    <a:lstStyle/>
                    <a:p>
                      <a:endParaRPr lang="en-GB" sz="2400"/>
                    </a:p>
                  </a:txBody>
                  <a:tcPr anchor="ctr"/>
                </a:tc>
                <a:tc gridSpan="2">
                  <a:txBody>
                    <a:bodyPr/>
                    <a:lstStyle/>
                    <a:p>
                      <a:pPr algn="ctr"/>
                      <a:r>
                        <a:rPr lang="en-GB" sz="2400"/>
                        <a:t>Outcome</a:t>
                      </a:r>
                    </a:p>
                  </a:txBody>
                  <a:tcPr anchor="ctr"/>
                </a:tc>
                <a:tc hMerge="1">
                  <a:txBody>
                    <a:bodyPr/>
                    <a:lstStyle/>
                    <a:p>
                      <a:endParaRPr lang="en-GB" sz="2400"/>
                    </a:p>
                  </a:txBody>
                  <a:tcPr/>
                </a:tc>
                <a:tc>
                  <a:txBody>
                    <a:bodyPr/>
                    <a:lstStyle/>
                    <a:p>
                      <a:pPr algn="ctr"/>
                      <a:endParaRPr lang="en-GB" sz="2400"/>
                    </a:p>
                  </a:txBody>
                  <a:tcPr anchor="ctr"/>
                </a:tc>
                <a:extLst>
                  <a:ext uri="{0D108BD9-81ED-4DB2-BD59-A6C34878D82A}">
                    <a16:rowId xmlns:a16="http://schemas.microsoft.com/office/drawing/2014/main" val="269005515"/>
                  </a:ext>
                </a:extLst>
              </a:tr>
              <a:tr h="370840">
                <a:tc>
                  <a:txBody>
                    <a:bodyPr/>
                    <a:lstStyle/>
                    <a:p>
                      <a:r>
                        <a:rPr lang="en-GB" sz="2400"/>
                        <a:t>Treatment</a:t>
                      </a:r>
                    </a:p>
                  </a:txBody>
                  <a:tcPr anchor="ctr"/>
                </a:tc>
                <a:tc>
                  <a:txBody>
                    <a:bodyPr/>
                    <a:lstStyle/>
                    <a:p>
                      <a:pPr algn="ctr"/>
                      <a:r>
                        <a:rPr lang="en-GB" sz="2400"/>
                        <a:t>Y=0</a:t>
                      </a:r>
                    </a:p>
                  </a:txBody>
                  <a:tcPr anchor="ctr"/>
                </a:tc>
                <a:tc>
                  <a:txBody>
                    <a:bodyPr/>
                    <a:lstStyle/>
                    <a:p>
                      <a:pPr algn="ctr"/>
                      <a:r>
                        <a:rPr lang="en-GB" sz="2400"/>
                        <a:t>Y=1</a:t>
                      </a:r>
                    </a:p>
                  </a:txBody>
                  <a:tcPr anchor="ctr"/>
                </a:tc>
                <a:tc>
                  <a:txBody>
                    <a:bodyPr/>
                    <a:lstStyle/>
                    <a:p>
                      <a:pPr algn="ctr"/>
                      <a:r>
                        <a:rPr lang="en-GB" sz="2400"/>
                        <a:t>All</a:t>
                      </a:r>
                    </a:p>
                  </a:txBody>
                  <a:tcPr anchor="ctr"/>
                </a:tc>
                <a:extLst>
                  <a:ext uri="{0D108BD9-81ED-4DB2-BD59-A6C34878D82A}">
                    <a16:rowId xmlns:a16="http://schemas.microsoft.com/office/drawing/2014/main" val="972596845"/>
                  </a:ext>
                </a:extLst>
              </a:tr>
              <a:tr h="370840">
                <a:tc>
                  <a:txBody>
                    <a:bodyPr/>
                    <a:lstStyle/>
                    <a:p>
                      <a:r>
                        <a:rPr lang="en-GB" sz="2400"/>
                        <a:t>Z=0</a:t>
                      </a:r>
                    </a:p>
                  </a:txBody>
                  <a:tcPr anchor="ctr"/>
                </a:tc>
                <a:tc>
                  <a:txBody>
                    <a:bodyPr/>
                    <a:lstStyle/>
                    <a:p>
                      <a:pPr algn="ctr"/>
                      <a:r>
                        <a:rPr lang="en-GB" sz="2400"/>
                        <a:t>38</a:t>
                      </a:r>
                    </a:p>
                  </a:txBody>
                  <a:tcPr anchor="ctr"/>
                </a:tc>
                <a:tc>
                  <a:txBody>
                    <a:bodyPr/>
                    <a:lstStyle/>
                    <a:p>
                      <a:pPr algn="ctr"/>
                      <a:r>
                        <a:rPr lang="en-GB" sz="2400"/>
                        <a:t>4</a:t>
                      </a:r>
                    </a:p>
                  </a:txBody>
                  <a:tcPr anchor="ctr"/>
                </a:tc>
                <a:tc>
                  <a:txBody>
                    <a:bodyPr/>
                    <a:lstStyle/>
                    <a:p>
                      <a:pPr algn="ctr"/>
                      <a:r>
                        <a:rPr lang="en-GB" sz="2400"/>
                        <a:t>42</a:t>
                      </a:r>
                    </a:p>
                  </a:txBody>
                  <a:tcPr anchor="ctr"/>
                </a:tc>
                <a:extLst>
                  <a:ext uri="{0D108BD9-81ED-4DB2-BD59-A6C34878D82A}">
                    <a16:rowId xmlns:a16="http://schemas.microsoft.com/office/drawing/2014/main" val="337430242"/>
                  </a:ext>
                </a:extLst>
              </a:tr>
              <a:tr h="370840">
                <a:tc>
                  <a:txBody>
                    <a:bodyPr/>
                    <a:lstStyle/>
                    <a:p>
                      <a:r>
                        <a:rPr lang="en-GB" sz="2400"/>
                        <a:t>Z=1</a:t>
                      </a:r>
                    </a:p>
                  </a:txBody>
                  <a:tcPr anchor="ctr"/>
                </a:tc>
                <a:tc>
                  <a:txBody>
                    <a:bodyPr/>
                    <a:lstStyle/>
                    <a:p>
                      <a:pPr algn="ctr"/>
                      <a:r>
                        <a:rPr lang="en-GB" sz="2400"/>
                        <a:t>36</a:t>
                      </a:r>
                    </a:p>
                  </a:txBody>
                  <a:tcPr anchor="ctr"/>
                </a:tc>
                <a:tc>
                  <a:txBody>
                    <a:bodyPr/>
                    <a:lstStyle/>
                    <a:p>
                      <a:pPr algn="ctr"/>
                      <a:r>
                        <a:rPr lang="en-GB" sz="2400">
                          <a:solidFill>
                            <a:schemeClr val="accent3"/>
                          </a:solidFill>
                        </a:rPr>
                        <a:t>0</a:t>
                      </a:r>
                    </a:p>
                  </a:txBody>
                  <a:tcPr anchor="ctr"/>
                </a:tc>
                <a:tc>
                  <a:txBody>
                    <a:bodyPr/>
                    <a:lstStyle/>
                    <a:p>
                      <a:pPr algn="ctr"/>
                      <a:r>
                        <a:rPr lang="en-GB" sz="2400"/>
                        <a:t>36</a:t>
                      </a:r>
                    </a:p>
                  </a:txBody>
                  <a:tcPr anchor="ctr"/>
                </a:tc>
                <a:extLst>
                  <a:ext uri="{0D108BD9-81ED-4DB2-BD59-A6C34878D82A}">
                    <a16:rowId xmlns:a16="http://schemas.microsoft.com/office/drawing/2014/main" val="2197651087"/>
                  </a:ext>
                </a:extLst>
              </a:tr>
            </a:tbl>
          </a:graphicData>
        </a:graphic>
      </p:graphicFrame>
    </p:spTree>
    <p:extLst>
      <p:ext uri="{BB962C8B-B14F-4D97-AF65-F5344CB8AC3E}">
        <p14:creationId xmlns:p14="http://schemas.microsoft.com/office/powerpoint/2010/main" val="998126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852F5-7094-2CA7-C6AE-FBE390292738}"/>
              </a:ext>
            </a:extLst>
          </p:cNvPr>
          <p:cNvSpPr>
            <a:spLocks noGrp="1"/>
          </p:cNvSpPr>
          <p:nvPr>
            <p:ph type="title"/>
          </p:nvPr>
        </p:nvSpPr>
        <p:spPr/>
        <p:txBody>
          <a:bodyPr/>
          <a:lstStyle/>
          <a:p>
            <a:r>
              <a:rPr lang="en-GB"/>
              <a:t>logit output</a:t>
            </a:r>
          </a:p>
        </p:txBody>
      </p:sp>
      <p:sp>
        <p:nvSpPr>
          <p:cNvPr id="3" name="Slide Number Placeholder 2">
            <a:extLst>
              <a:ext uri="{FF2B5EF4-FFF2-40B4-BE49-F238E27FC236}">
                <a16:creationId xmlns:a16="http://schemas.microsoft.com/office/drawing/2014/main" id="{022EBEDA-4D53-7EB5-9A95-8AC2A464B320}"/>
              </a:ext>
            </a:extLst>
          </p:cNvPr>
          <p:cNvSpPr>
            <a:spLocks noGrp="1"/>
          </p:cNvSpPr>
          <p:nvPr>
            <p:ph type="sldNum" sz="quarter" idx="12"/>
          </p:nvPr>
        </p:nvSpPr>
        <p:spPr/>
        <p:txBody>
          <a:bodyPr/>
          <a:lstStyle/>
          <a:p>
            <a:fld id="{F6B5789B-E694-4680-A2C1-FB39E0578FB7}" type="slidenum">
              <a:rPr lang="en-GB" smtClean="0"/>
              <a:t>12</a:t>
            </a:fld>
            <a:endParaRPr lang="en-GB" dirty="0"/>
          </a:p>
        </p:txBody>
      </p:sp>
      <p:sp>
        <p:nvSpPr>
          <p:cNvPr id="4" name="Text Placeholder 3">
            <a:extLst>
              <a:ext uri="{FF2B5EF4-FFF2-40B4-BE49-F238E27FC236}">
                <a16:creationId xmlns:a16="http://schemas.microsoft.com/office/drawing/2014/main" id="{677D6914-A9EB-F68E-334D-6A11EFA41CE8}"/>
              </a:ext>
            </a:extLst>
          </p:cNvPr>
          <p:cNvSpPr>
            <a:spLocks noGrp="1"/>
          </p:cNvSpPr>
          <p:nvPr>
            <p:ph type="body" sz="quarter" idx="13"/>
          </p:nvPr>
        </p:nvSpPr>
        <p:spPr>
          <a:xfrm>
            <a:off x="665747" y="1490137"/>
            <a:ext cx="10860506" cy="4278489"/>
          </a:xfrm>
        </p:spPr>
        <p:txBody>
          <a:bodyP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 logit Y Z [fw=n]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note: Z != 0 predicts failure perfectly;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      Z omitted and 1 obs not used.</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Logistic regression                                    Number of obs =      42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                                                       LR chi2(0)    =   -0.00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                                                       Prob &gt; chi2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Log likelihood = -13.208672                            Pseudo R2     = -0.0000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           d | Coefficient  Std. err.      z    P&gt;|z|     [95% conf. interval]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           Z |          0  (omitted)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       _cons |  -2.251292   .5256575    -4.28   0.000    -3.281562   -1.221022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indent="0">
              <a:buNone/>
            </a:pPr>
            <a:endParaRPr lang="en-GB" sz="2000"/>
          </a:p>
        </p:txBody>
      </p:sp>
    </p:spTree>
    <p:extLst>
      <p:ext uri="{BB962C8B-B14F-4D97-AF65-F5344CB8AC3E}">
        <p14:creationId xmlns:p14="http://schemas.microsoft.com/office/powerpoint/2010/main" val="4124477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C9D85-F2E2-70F6-62E7-B5A92B86E2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5DED0A-49F5-C96C-AF9C-EE63F05FCCC8}"/>
              </a:ext>
            </a:extLst>
          </p:cNvPr>
          <p:cNvSpPr>
            <a:spLocks noGrp="1"/>
          </p:cNvSpPr>
          <p:nvPr>
            <p:ph type="title"/>
          </p:nvPr>
        </p:nvSpPr>
        <p:spPr/>
        <p:txBody>
          <a:bodyPr/>
          <a:lstStyle/>
          <a:p>
            <a:r>
              <a:rPr lang="en-GB"/>
              <a:t>logit output</a:t>
            </a:r>
          </a:p>
        </p:txBody>
      </p:sp>
      <p:sp>
        <p:nvSpPr>
          <p:cNvPr id="3" name="Slide Number Placeholder 2">
            <a:extLst>
              <a:ext uri="{FF2B5EF4-FFF2-40B4-BE49-F238E27FC236}">
                <a16:creationId xmlns:a16="http://schemas.microsoft.com/office/drawing/2014/main" id="{8E1EC8FD-75AD-BD30-D35D-64F70382CF6D}"/>
              </a:ext>
            </a:extLst>
          </p:cNvPr>
          <p:cNvSpPr>
            <a:spLocks noGrp="1"/>
          </p:cNvSpPr>
          <p:nvPr>
            <p:ph type="sldNum" sz="quarter" idx="12"/>
          </p:nvPr>
        </p:nvSpPr>
        <p:spPr/>
        <p:txBody>
          <a:bodyPr/>
          <a:lstStyle/>
          <a:p>
            <a:fld id="{F6B5789B-E694-4680-A2C1-FB39E0578FB7}" type="slidenum">
              <a:rPr lang="en-GB" smtClean="0"/>
              <a:t>13</a:t>
            </a:fld>
            <a:endParaRPr lang="en-GB" dirty="0"/>
          </a:p>
        </p:txBody>
      </p:sp>
      <p:sp>
        <p:nvSpPr>
          <p:cNvPr id="4" name="Text Placeholder 3">
            <a:extLst>
              <a:ext uri="{FF2B5EF4-FFF2-40B4-BE49-F238E27FC236}">
                <a16:creationId xmlns:a16="http://schemas.microsoft.com/office/drawing/2014/main" id="{FEDE7F83-7FB0-2604-5A2E-23DE743C00AA}"/>
              </a:ext>
            </a:extLst>
          </p:cNvPr>
          <p:cNvSpPr>
            <a:spLocks noGrp="1"/>
          </p:cNvSpPr>
          <p:nvPr>
            <p:ph type="body" sz="quarter" idx="13"/>
          </p:nvPr>
        </p:nvSpPr>
        <p:spPr>
          <a:xfrm>
            <a:off x="665747" y="1490137"/>
            <a:ext cx="10860506" cy="4278489"/>
          </a:xfrm>
        </p:spPr>
        <p:txBody>
          <a:bodyPr>
            <a:noAutofit/>
          </a:bodyPr>
          <a:lstStyle/>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 logit Y Z [fw=n], asis</a:t>
            </a:r>
          </a:p>
          <a:p>
            <a:pPr marL="0" lvl="0" indent="0" defTabSz="457200">
              <a:spcAft>
                <a:spcPts val="0"/>
              </a:spcAft>
              <a:buNone/>
              <a:defRPr/>
            </a:pPr>
            <a:endParaRPr lang="en-GB" sz="1800">
              <a:solidFill>
                <a:prstClr val="black"/>
              </a:solidFill>
              <a:latin typeface="Courier New" panose="02070309020205020404" pitchFamily="49" charset="0"/>
              <a:cs typeface="Courier New" panose="02070309020205020404" pitchFamily="49" charset="0"/>
            </a:endParaRP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[11 iterations]</a:t>
            </a:r>
          </a:p>
          <a:p>
            <a:pPr marL="0" lvl="0" indent="0" defTabSz="457200">
              <a:spcAft>
                <a:spcPts val="0"/>
              </a:spcAft>
              <a:buNone/>
              <a:defRPr/>
            </a:pPr>
            <a:endParaRPr lang="en-GB" sz="1800">
              <a:solidFill>
                <a:prstClr val="black"/>
              </a:solidFill>
              <a:latin typeface="Courier New" panose="02070309020205020404" pitchFamily="49" charset="0"/>
              <a:cs typeface="Courier New" panose="02070309020205020404" pitchFamily="49" charset="0"/>
            </a:endParaRP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Logistic regression                                     Number of obs =     78</a:t>
            </a: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                                                        LR chi2(0)    =   5.14</a:t>
            </a: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                                                        Prob &gt; chi2   =      .</a:t>
            </a: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Log likelihood = -13.208672                             Pseudo R2     = 0.1628</a:t>
            </a:r>
          </a:p>
          <a:p>
            <a:pPr marL="0" lvl="0" indent="0" defTabSz="457200">
              <a:spcAft>
                <a:spcPts val="0"/>
              </a:spcAft>
              <a:buNone/>
              <a:defRPr/>
            </a:pPr>
            <a:endParaRPr lang="en-GB" sz="1800">
              <a:solidFill>
                <a:prstClr val="black"/>
              </a:solidFill>
              <a:latin typeface="Courier New" panose="02070309020205020404" pitchFamily="49" charset="0"/>
              <a:cs typeface="Courier New" panose="02070309020205020404" pitchFamily="49" charset="0"/>
            </a:endParaRP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a:t>
            </a: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           Y | Coefficient  Std. err.      z    P&gt;|z|     [95% conf. interval]</a:t>
            </a: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a:t>
            </a: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           Z |  -15.88548          .        .       .            .           .</a:t>
            </a: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       _cons |  -2.251292   .5256575    -4.28   0.000    -3.281561   -1.221022</a:t>
            </a: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a:t>
            </a:r>
          </a:p>
          <a:p>
            <a:pPr marL="0" lvl="0" indent="0" defTabSz="457200">
              <a:spcAft>
                <a:spcPts val="0"/>
              </a:spcAft>
              <a:buNone/>
              <a:defRPr/>
            </a:pPr>
            <a:r>
              <a:rPr lang="en-GB" sz="1800">
                <a:solidFill>
                  <a:prstClr val="black"/>
                </a:solidFill>
                <a:latin typeface="Courier New" panose="02070309020205020404" pitchFamily="49" charset="0"/>
                <a:cs typeface="Courier New" panose="02070309020205020404" pitchFamily="49" charset="0"/>
              </a:rPr>
              <a:t>Note: 36 failures and 0 successes completely determined.</a:t>
            </a:r>
          </a:p>
        </p:txBody>
      </p:sp>
    </p:spTree>
    <p:extLst>
      <p:ext uri="{BB962C8B-B14F-4D97-AF65-F5344CB8AC3E}">
        <p14:creationId xmlns:p14="http://schemas.microsoft.com/office/powerpoint/2010/main" val="1665424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D9868807-BA3D-421F-48DA-5EAC06D90FA5}"/>
              </a:ext>
            </a:extLst>
          </p:cNvPr>
          <p:cNvPicPr>
            <a:picLocks noChangeAspect="1"/>
          </p:cNvPicPr>
          <p:nvPr/>
        </p:nvPicPr>
        <p:blipFill>
          <a:blip r:embed="rId3"/>
          <a:stretch>
            <a:fillRect/>
          </a:stretch>
        </p:blipFill>
        <p:spPr>
          <a:xfrm>
            <a:off x="270142" y="1142238"/>
            <a:ext cx="8232648" cy="4573524"/>
          </a:xfrm>
          <a:prstGeom prst="rect">
            <a:avLst/>
          </a:prstGeom>
        </p:spPr>
      </p:pic>
      <p:sp>
        <p:nvSpPr>
          <p:cNvPr id="2" name="Title 1">
            <a:extLst>
              <a:ext uri="{FF2B5EF4-FFF2-40B4-BE49-F238E27FC236}">
                <a16:creationId xmlns:a16="http://schemas.microsoft.com/office/drawing/2014/main" id="{F86ABFD8-EE45-BE2D-E50C-5271F84202A9}"/>
              </a:ext>
            </a:extLst>
          </p:cNvPr>
          <p:cNvSpPr>
            <a:spLocks noGrp="1"/>
          </p:cNvSpPr>
          <p:nvPr>
            <p:ph type="title"/>
          </p:nvPr>
        </p:nvSpPr>
        <p:spPr/>
        <p:txBody>
          <a:bodyPr/>
          <a:lstStyle/>
          <a:p>
            <a:r>
              <a:rPr lang="en-GB"/>
              <a:t>pllf output</a:t>
            </a:r>
          </a:p>
        </p:txBody>
      </p:sp>
      <p:sp>
        <p:nvSpPr>
          <p:cNvPr id="3" name="Slide Number Placeholder 2">
            <a:extLst>
              <a:ext uri="{FF2B5EF4-FFF2-40B4-BE49-F238E27FC236}">
                <a16:creationId xmlns:a16="http://schemas.microsoft.com/office/drawing/2014/main" id="{A1406EDA-8A24-1A70-DF97-CCF231C2406E}"/>
              </a:ext>
            </a:extLst>
          </p:cNvPr>
          <p:cNvSpPr>
            <a:spLocks noGrp="1"/>
          </p:cNvSpPr>
          <p:nvPr>
            <p:ph type="sldNum" sz="quarter" idx="12"/>
          </p:nvPr>
        </p:nvSpPr>
        <p:spPr/>
        <p:txBody>
          <a:bodyPr/>
          <a:lstStyle/>
          <a:p>
            <a:fld id="{F6B5789B-E694-4680-A2C1-FB39E0578FB7}" type="slidenum">
              <a:rPr lang="en-GB" smtClean="0"/>
              <a:t>14</a:t>
            </a:fld>
            <a:endParaRPr lang="en-GB" dirty="0"/>
          </a:p>
        </p:txBody>
      </p:sp>
      <p:sp>
        <p:nvSpPr>
          <p:cNvPr id="7" name="TextBox 6">
            <a:extLst>
              <a:ext uri="{FF2B5EF4-FFF2-40B4-BE49-F238E27FC236}">
                <a16:creationId xmlns:a16="http://schemas.microsoft.com/office/drawing/2014/main" id="{C9130DA8-236C-9157-212E-00DBF313DFAF}"/>
              </a:ext>
            </a:extLst>
          </p:cNvPr>
          <p:cNvSpPr txBox="1"/>
          <p:nvPr/>
        </p:nvSpPr>
        <p:spPr>
          <a:xfrm>
            <a:off x="3196390" y="4642299"/>
            <a:ext cx="8558464" cy="2031325"/>
          </a:xfrm>
          <a:prstGeom prst="rect">
            <a:avLst/>
          </a:prstGeom>
          <a:solidFill>
            <a:schemeClr val="bg1"/>
          </a:solidFill>
        </p:spPr>
        <p:txBody>
          <a:bodyPr wrap="square">
            <a:spAutoFit/>
          </a:bodyPr>
          <a:lstStyle/>
          <a:p>
            <a:endParaRPr lang="en-GB">
              <a:latin typeface="Courier New" panose="02070309020205020404" pitchFamily="49" charset="0"/>
              <a:cs typeface="Courier New" panose="02070309020205020404" pitchFamily="49" charset="0"/>
            </a:endParaRPr>
          </a:p>
          <a:p>
            <a:r>
              <a:rPr lang="en-GB">
                <a:latin typeface="Courier New" panose="02070309020205020404" pitchFamily="49" charset="0"/>
                <a:cs typeface="Courier New" panose="02070309020205020404" pitchFamily="49" charset="0"/>
              </a:rPr>
              <a:t>-------------------------------------------------------------</a:t>
            </a:r>
          </a:p>
          <a:p>
            <a:r>
              <a:rPr lang="en-GB">
                <a:latin typeface="Courier New" panose="02070309020205020404" pitchFamily="49" charset="0"/>
                <a:cs typeface="Courier New" panose="02070309020205020404" pitchFamily="49" charset="0"/>
              </a:rPr>
              <a:t>           Y |     Coef.   Std. Err.     [95% PLL Conf. Int.]</a:t>
            </a:r>
          </a:p>
          <a:p>
            <a:r>
              <a:rPr lang="en-GB">
                <a:latin typeface="Courier New" panose="02070309020205020404" pitchFamily="49" charset="0"/>
                <a:cs typeface="Courier New" panose="02070309020205020404" pitchFamily="49" charset="0"/>
              </a:rPr>
              <a:t>-------------+-----------------------------------------------</a:t>
            </a:r>
          </a:p>
          <a:p>
            <a:r>
              <a:rPr lang="en-GB">
                <a:latin typeface="Courier New" panose="02070309020205020404" pitchFamily="49" charset="0"/>
                <a:cs typeface="Courier New" panose="02070309020205020404" pitchFamily="49" charset="0"/>
              </a:rPr>
              <a:t>           Z |         .           .            .   -.3892171</a:t>
            </a:r>
          </a:p>
          <a:p>
            <a:r>
              <a:rPr lang="en-GB">
                <a:latin typeface="Courier New" panose="02070309020205020404" pitchFamily="49" charset="0"/>
                <a:cs typeface="Courier New" panose="02070309020205020404" pitchFamily="49" charset="0"/>
              </a:rPr>
              <a:t>-------------------------------------------------------------</a:t>
            </a:r>
          </a:p>
          <a:p>
            <a:r>
              <a:rPr lang="en-GB">
                <a:latin typeface="Courier New" panose="02070309020205020404" pitchFamily="49" charset="0"/>
                <a:cs typeface="Courier New" panose="02070309020205020404" pitchFamily="49" charset="0"/>
              </a:rPr>
              <a:t>Note: Std. Err. is pseudo standard error, derived from PLL CI</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20A07227-0064-B20D-2F8E-5FEA0D71B9E4}"/>
                  </a:ext>
                </a:extLst>
              </p:cNvPr>
              <p:cNvSpPr txBox="1"/>
              <p:nvPr/>
            </p:nvSpPr>
            <p:spPr>
              <a:xfrm>
                <a:off x="8928847" y="1384327"/>
                <a:ext cx="3078669" cy="1200329"/>
              </a:xfrm>
              <a:prstGeom prst="rect">
                <a:avLst/>
              </a:prstGeom>
              <a:noFill/>
            </p:spPr>
            <p:txBody>
              <a:bodyPr wrap="square" rtlCol="0">
                <a:spAutoFit/>
              </a:bodyPr>
              <a:lstStyle/>
              <a:p>
                <a:r>
                  <a:rPr lang="en-GB" sz="2400"/>
                  <a:t>Shows that</a:t>
                </a:r>
              </a:p>
              <a:p>
                <a:pPr marL="342900" indent="-342900">
                  <a:buFont typeface="Arial" panose="020B0604020202020204" pitchFamily="34" charset="0"/>
                  <a:buChar char="•"/>
                </a:pPr>
                <a:r>
                  <a:rPr lang="en-GB" sz="2400"/>
                  <a:t>MLE is “</a:t>
                </a:r>
                <a14:m>
                  <m:oMath xmlns:m="http://schemas.openxmlformats.org/officeDocument/2006/math">
                    <m:r>
                      <a:rPr lang="en-GB" sz="2400" b="0" i="1" smtClean="0">
                        <a:latin typeface="Cambria Math" panose="02040503050406030204" pitchFamily="18" charset="0"/>
                      </a:rPr>
                      <m:t>−∞</m:t>
                    </m:r>
                  </m:oMath>
                </a14:m>
                <a:r>
                  <a:rPr lang="en-GB" sz="2400"/>
                  <a:t>”</a:t>
                </a:r>
              </a:p>
              <a:p>
                <a:pPr marL="342900" indent="-342900">
                  <a:buFont typeface="Arial" panose="020B0604020202020204" pitchFamily="34" charset="0"/>
                  <a:buChar char="•"/>
                </a:pPr>
                <a:r>
                  <a:rPr lang="en-GB" sz="2400"/>
                  <a:t>SE is “0”</a:t>
                </a:r>
              </a:p>
            </p:txBody>
          </p:sp>
        </mc:Choice>
        <mc:Fallback xmlns="">
          <p:sp>
            <p:nvSpPr>
              <p:cNvPr id="8" name="TextBox 7">
                <a:extLst>
                  <a:ext uri="{FF2B5EF4-FFF2-40B4-BE49-F238E27FC236}">
                    <a16:creationId xmlns:a16="http://schemas.microsoft.com/office/drawing/2014/main" id="{20A07227-0064-B20D-2F8E-5FEA0D71B9E4}"/>
                  </a:ext>
                </a:extLst>
              </p:cNvPr>
              <p:cNvSpPr txBox="1">
                <a:spLocks noRot="1" noChangeAspect="1" noMove="1" noResize="1" noEditPoints="1" noAdjustHandles="1" noChangeArrowheads="1" noChangeShapeType="1" noTextEdit="1"/>
              </p:cNvSpPr>
              <p:nvPr/>
            </p:nvSpPr>
            <p:spPr>
              <a:xfrm>
                <a:off x="8928847" y="1384327"/>
                <a:ext cx="3078669" cy="1200329"/>
              </a:xfrm>
              <a:prstGeom prst="rect">
                <a:avLst/>
              </a:prstGeom>
              <a:blipFill>
                <a:blip r:embed="rId4"/>
                <a:stretch>
                  <a:fillRect l="-3168" t="-3553" b="-11168"/>
                </a:stretch>
              </a:blipFill>
            </p:spPr>
            <p:txBody>
              <a:bodyPr/>
              <a:lstStyle/>
              <a:p>
                <a:r>
                  <a:rPr lang="en-GB">
                    <a:noFill/>
                  </a:rPr>
                  <a:t> </a:t>
                </a:r>
              </a:p>
            </p:txBody>
          </p:sp>
        </mc:Fallback>
      </mc:AlternateContent>
      <p:sp>
        <p:nvSpPr>
          <p:cNvPr id="4" name="TextBox 3">
            <a:extLst>
              <a:ext uri="{FF2B5EF4-FFF2-40B4-BE49-F238E27FC236}">
                <a16:creationId xmlns:a16="http://schemas.microsoft.com/office/drawing/2014/main" id="{81844E55-00CC-CCED-08E3-ACB9D407DBDC}"/>
              </a:ext>
            </a:extLst>
          </p:cNvPr>
          <p:cNvSpPr txBox="1"/>
          <p:nvPr/>
        </p:nvSpPr>
        <p:spPr>
          <a:xfrm>
            <a:off x="8928847" y="3095179"/>
            <a:ext cx="3078669" cy="830997"/>
          </a:xfrm>
          <a:prstGeom prst="rect">
            <a:avLst/>
          </a:prstGeom>
          <a:noFill/>
        </p:spPr>
        <p:txBody>
          <a:bodyPr wrap="square" rtlCol="0">
            <a:spAutoFit/>
          </a:bodyPr>
          <a:lstStyle/>
          <a:p>
            <a:r>
              <a:rPr lang="en-GB" sz="2400"/>
              <a:t>Report as OR = 0</a:t>
            </a:r>
            <a:br>
              <a:rPr lang="en-GB" sz="2400"/>
            </a:br>
            <a:r>
              <a:rPr lang="en-GB" sz="2400"/>
              <a:t>(95% CI, 0 to 0.68)</a:t>
            </a:r>
          </a:p>
        </p:txBody>
      </p:sp>
      <p:sp>
        <p:nvSpPr>
          <p:cNvPr id="5" name="TextBox 4">
            <a:extLst>
              <a:ext uri="{FF2B5EF4-FFF2-40B4-BE49-F238E27FC236}">
                <a16:creationId xmlns:a16="http://schemas.microsoft.com/office/drawing/2014/main" id="{31DED877-02D3-5967-3763-0152B6DAE989}"/>
              </a:ext>
            </a:extLst>
          </p:cNvPr>
          <p:cNvSpPr txBox="1"/>
          <p:nvPr/>
        </p:nvSpPr>
        <p:spPr>
          <a:xfrm>
            <a:off x="517358" y="5316301"/>
            <a:ext cx="914400" cy="461665"/>
          </a:xfrm>
          <a:prstGeom prst="rect">
            <a:avLst/>
          </a:prstGeom>
          <a:noFill/>
        </p:spPr>
        <p:txBody>
          <a:bodyPr wrap="square" rtlCol="0">
            <a:spAutoFit/>
          </a:bodyPr>
          <a:lstStyle/>
          <a:p>
            <a:pPr algn="r"/>
            <a:r>
              <a:rPr lang="en-GB" sz="2400">
                <a:latin typeface="Courier New" panose="02070309020205020404" pitchFamily="49" charset="0"/>
                <a:cs typeface="Courier New" panose="02070309020205020404" pitchFamily="49" charset="0"/>
              </a:rPr>
              <a:t>pllf</a:t>
            </a:r>
            <a:endParaRPr lang="en-GB">
              <a:latin typeface="Courier New" panose="02070309020205020404" pitchFamily="49" charset="0"/>
              <a:cs typeface="Courier New" panose="02070309020205020404" pitchFamily="49" charset="0"/>
            </a:endParaRPr>
          </a:p>
        </p:txBody>
      </p:sp>
      <p:cxnSp>
        <p:nvCxnSpPr>
          <p:cNvPr id="9" name="Straight Arrow Connector 8">
            <a:extLst>
              <a:ext uri="{FF2B5EF4-FFF2-40B4-BE49-F238E27FC236}">
                <a16:creationId xmlns:a16="http://schemas.microsoft.com/office/drawing/2014/main" id="{C95EFB51-A6BE-7386-E9AB-EACB34E96DA6}"/>
              </a:ext>
            </a:extLst>
          </p:cNvPr>
          <p:cNvCxnSpPr>
            <a:stCxn id="5" idx="3"/>
          </p:cNvCxnSpPr>
          <p:nvPr/>
        </p:nvCxnSpPr>
        <p:spPr>
          <a:xfrm>
            <a:off x="1431758" y="5547134"/>
            <a:ext cx="1764631" cy="22333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EB3B434-FA0E-B234-6313-EFF0B833280A}"/>
              </a:ext>
            </a:extLst>
          </p:cNvPr>
          <p:cNvSpPr txBox="1"/>
          <p:nvPr/>
        </p:nvSpPr>
        <p:spPr>
          <a:xfrm>
            <a:off x="6188765" y="317271"/>
            <a:ext cx="6003235" cy="830997"/>
          </a:xfrm>
          <a:prstGeom prst="rect">
            <a:avLst/>
          </a:prstGeom>
          <a:noFill/>
        </p:spPr>
        <p:txBody>
          <a:bodyPr wrap="square">
            <a:spAutoFit/>
          </a:bodyPr>
          <a:lstStyle/>
          <a:p>
            <a:r>
              <a:rPr lang="en-GB" sz="2400">
                <a:latin typeface="Courier New" panose="02070309020205020404" pitchFamily="49" charset="0"/>
                <a:cs typeface="Courier New" panose="02070309020205020404" pitchFamily="49" charset="0"/>
              </a:rPr>
              <a:t>pllf, profile(Z) range(-5 0): </a:t>
            </a:r>
            <a:br>
              <a:rPr lang="en-GB" sz="2400">
                <a:latin typeface="Courier New" panose="02070309020205020404" pitchFamily="49" charset="0"/>
                <a:cs typeface="Courier New" panose="02070309020205020404" pitchFamily="49" charset="0"/>
              </a:rPr>
            </a:br>
            <a:r>
              <a:rPr lang="en-GB" sz="2400">
                <a:latin typeface="Courier New" panose="02070309020205020404" pitchFamily="49" charset="0"/>
                <a:cs typeface="Courier New" panose="02070309020205020404" pitchFamily="49" charset="0"/>
              </a:rPr>
              <a:t>logit Y Z [fw=n]</a:t>
            </a:r>
          </a:p>
        </p:txBody>
      </p: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5ACC0862-26C2-B38D-6C55-A3546E36CC12}"/>
                  </a:ext>
                </a:extLst>
              </p:cNvPr>
              <p:cNvSpPr txBox="1"/>
              <p:nvPr/>
            </p:nvSpPr>
            <p:spPr>
              <a:xfrm>
                <a:off x="9944101" y="4186578"/>
                <a:ext cx="1652690" cy="40011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m:rPr>
                          <m:sty m:val="p"/>
                        </m:rPr>
                        <a:rPr lang="en-GB" sz="2000" i="1" smtClean="0">
                          <a:latin typeface="Cambria Math" panose="02040503050406030204" pitchFamily="18" charset="0"/>
                        </a:rPr>
                        <m:t>exp</m:t>
                      </m:r>
                      <m:r>
                        <a:rPr lang="en-GB" sz="2000" i="1" smtClean="0">
                          <a:latin typeface="Cambria Math" panose="02040503050406030204" pitchFamily="18" charset="0"/>
                        </a:rPr>
                        <m:t>⁡(−0.389)</m:t>
                      </m:r>
                    </m:oMath>
                  </m:oMathPara>
                </a14:m>
                <a:endParaRPr lang="en-GB" sz="1600"/>
              </a:p>
            </p:txBody>
          </p:sp>
        </mc:Choice>
        <mc:Fallback>
          <p:sp>
            <p:nvSpPr>
              <p:cNvPr id="10" name="TextBox 9">
                <a:extLst>
                  <a:ext uri="{FF2B5EF4-FFF2-40B4-BE49-F238E27FC236}">
                    <a16:creationId xmlns:a16="http://schemas.microsoft.com/office/drawing/2014/main" id="{5ACC0862-26C2-B38D-6C55-A3546E36CC12}"/>
                  </a:ext>
                </a:extLst>
              </p:cNvPr>
              <p:cNvSpPr txBox="1">
                <a:spLocks noRot="1" noChangeAspect="1" noMove="1" noResize="1" noEditPoints="1" noAdjustHandles="1" noChangeArrowheads="1" noChangeShapeType="1" noTextEdit="1"/>
              </p:cNvSpPr>
              <p:nvPr/>
            </p:nvSpPr>
            <p:spPr>
              <a:xfrm>
                <a:off x="9944101" y="4186578"/>
                <a:ext cx="1652690" cy="400110"/>
              </a:xfrm>
              <a:prstGeom prst="rect">
                <a:avLst/>
              </a:prstGeom>
              <a:blipFill>
                <a:blip r:embed="rId5"/>
                <a:stretch>
                  <a:fillRect b="-18462"/>
                </a:stretch>
              </a:blipFill>
            </p:spPr>
            <p:txBody>
              <a:bodyPr/>
              <a:lstStyle/>
              <a:p>
                <a:r>
                  <a:rPr lang="en-GB">
                    <a:noFill/>
                  </a:rPr>
                  <a:t> </a:t>
                </a:r>
              </a:p>
            </p:txBody>
          </p:sp>
        </mc:Fallback>
      </mc:AlternateContent>
      <p:cxnSp>
        <p:nvCxnSpPr>
          <p:cNvPr id="12" name="Straight Arrow Connector 11">
            <a:extLst>
              <a:ext uri="{FF2B5EF4-FFF2-40B4-BE49-F238E27FC236}">
                <a16:creationId xmlns:a16="http://schemas.microsoft.com/office/drawing/2014/main" id="{6176705C-EFD8-40FD-1365-F8C36208F793}"/>
              </a:ext>
            </a:extLst>
          </p:cNvPr>
          <p:cNvCxnSpPr/>
          <p:nvPr/>
        </p:nvCxnSpPr>
        <p:spPr>
          <a:xfrm flipV="1">
            <a:off x="11212830" y="3906888"/>
            <a:ext cx="0" cy="34679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237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4" grpId="0"/>
      <p:bldP spid="5"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9CCBE-3839-9EFF-65C9-AFDC7221514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59B319-93AA-6343-3979-40CBBBF38F76}"/>
              </a:ext>
            </a:extLst>
          </p:cNvPr>
          <p:cNvSpPr>
            <a:spLocks noGrp="1"/>
          </p:cNvSpPr>
          <p:nvPr>
            <p:ph type="title"/>
          </p:nvPr>
        </p:nvSpPr>
        <p:spPr/>
        <p:txBody>
          <a:bodyPr/>
          <a:lstStyle/>
          <a:p>
            <a:r>
              <a:rPr lang="en-GB"/>
              <a:t>Understanding two-stage meta-analysis</a:t>
            </a:r>
          </a:p>
        </p:txBody>
      </p:sp>
      <p:sp>
        <p:nvSpPr>
          <p:cNvPr id="6" name="Text Placeholder 5">
            <a:extLst>
              <a:ext uri="{FF2B5EF4-FFF2-40B4-BE49-F238E27FC236}">
                <a16:creationId xmlns:a16="http://schemas.microsoft.com/office/drawing/2014/main" id="{99EC003F-26C9-00E3-09A1-F94D31D13A5A}"/>
              </a:ext>
            </a:extLst>
          </p:cNvPr>
          <p:cNvSpPr>
            <a:spLocks noGrp="1"/>
          </p:cNvSpPr>
          <p:nvPr>
            <p:ph type="body" idx="1"/>
          </p:nvPr>
        </p:nvSpPr>
        <p:spPr/>
        <p:txBody>
          <a:bodyPr/>
          <a:lstStyle/>
          <a:p>
            <a:endParaRPr lang="en-GB"/>
          </a:p>
        </p:txBody>
      </p:sp>
      <p:sp>
        <p:nvSpPr>
          <p:cNvPr id="3" name="Slide Number Placeholder 2">
            <a:extLst>
              <a:ext uri="{FF2B5EF4-FFF2-40B4-BE49-F238E27FC236}">
                <a16:creationId xmlns:a16="http://schemas.microsoft.com/office/drawing/2014/main" id="{E75EA558-614B-D05E-AC58-A8ACB0C34F89}"/>
              </a:ext>
            </a:extLst>
          </p:cNvPr>
          <p:cNvSpPr>
            <a:spLocks noGrp="1"/>
          </p:cNvSpPr>
          <p:nvPr>
            <p:ph type="sldNum" sz="quarter" idx="4294967295"/>
          </p:nvPr>
        </p:nvSpPr>
        <p:spPr>
          <a:xfrm>
            <a:off x="9448800" y="6356350"/>
            <a:ext cx="2743200" cy="365125"/>
          </a:xfrm>
        </p:spPr>
        <p:txBody>
          <a:bodyPr/>
          <a:lstStyle/>
          <a:p>
            <a:fld id="{F6B5789B-E694-4680-A2C1-FB39E0578FB7}" type="slidenum">
              <a:rPr lang="en-GB" smtClean="0"/>
              <a:t>15</a:t>
            </a:fld>
            <a:endParaRPr lang="en-GB" dirty="0"/>
          </a:p>
        </p:txBody>
      </p:sp>
    </p:spTree>
    <p:extLst>
      <p:ext uri="{BB962C8B-B14F-4D97-AF65-F5344CB8AC3E}">
        <p14:creationId xmlns:p14="http://schemas.microsoft.com/office/powerpoint/2010/main" val="1347655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297FD-6D93-0724-61C7-5D87BB24136F}"/>
              </a:ext>
            </a:extLst>
          </p:cNvPr>
          <p:cNvSpPr>
            <a:spLocks noGrp="1"/>
          </p:cNvSpPr>
          <p:nvPr>
            <p:ph type="title"/>
          </p:nvPr>
        </p:nvSpPr>
        <p:spPr/>
        <p:txBody>
          <a:bodyPr>
            <a:normAutofit fontScale="90000"/>
          </a:bodyPr>
          <a:lstStyle/>
          <a:p>
            <a:r>
              <a:rPr lang="en-GB"/>
              <a:t>A simple meta-analysis data set to explore asymmetric log-likelihoods </a:t>
            </a:r>
          </a:p>
        </p:txBody>
      </p:sp>
      <p:sp>
        <p:nvSpPr>
          <p:cNvPr id="3" name="Slide Number Placeholder 2">
            <a:extLst>
              <a:ext uri="{FF2B5EF4-FFF2-40B4-BE49-F238E27FC236}">
                <a16:creationId xmlns:a16="http://schemas.microsoft.com/office/drawing/2014/main" id="{41A4EC53-F93B-C747-6692-3D7D04EE76C1}"/>
              </a:ext>
            </a:extLst>
          </p:cNvPr>
          <p:cNvSpPr>
            <a:spLocks noGrp="1"/>
          </p:cNvSpPr>
          <p:nvPr>
            <p:ph type="sldNum" sz="quarter" idx="12"/>
          </p:nvPr>
        </p:nvSpPr>
        <p:spPr/>
        <p:txBody>
          <a:bodyPr/>
          <a:lstStyle/>
          <a:p>
            <a:fld id="{F6B5789B-E694-4680-A2C1-FB39E0578FB7}" type="slidenum">
              <a:rPr lang="en-GB" smtClean="0"/>
              <a:t>16</a:t>
            </a:fld>
            <a:endParaRPr lang="en-GB" dirty="0"/>
          </a:p>
        </p:txBody>
      </p:sp>
      <p:graphicFrame>
        <p:nvGraphicFramePr>
          <p:cNvPr id="5" name="Table 4">
            <a:extLst>
              <a:ext uri="{FF2B5EF4-FFF2-40B4-BE49-F238E27FC236}">
                <a16:creationId xmlns:a16="http://schemas.microsoft.com/office/drawing/2014/main" id="{34DFCE7B-8ADD-CC79-D242-16E43E684B27}"/>
              </a:ext>
            </a:extLst>
          </p:cNvPr>
          <p:cNvGraphicFramePr>
            <a:graphicFrameLocks noGrp="1"/>
          </p:cNvGraphicFramePr>
          <p:nvPr/>
        </p:nvGraphicFramePr>
        <p:xfrm>
          <a:off x="1325217" y="1905215"/>
          <a:ext cx="9276522" cy="1506348"/>
        </p:xfrm>
        <a:graphic>
          <a:graphicData uri="http://schemas.openxmlformats.org/drawingml/2006/table">
            <a:tbl>
              <a:tblPr firstRow="1" firstCol="1" bandRow="1">
                <a:tableStyleId>{5C22544A-7EE6-4342-B048-85BDC9FD1C3A}</a:tableStyleId>
              </a:tblPr>
              <a:tblGrid>
                <a:gridCol w="1016548">
                  <a:extLst>
                    <a:ext uri="{9D8B030D-6E8A-4147-A177-3AD203B41FA5}">
                      <a16:colId xmlns:a16="http://schemas.microsoft.com/office/drawing/2014/main" val="2049232965"/>
                    </a:ext>
                  </a:extLst>
                </a:gridCol>
                <a:gridCol w="4228761">
                  <a:extLst>
                    <a:ext uri="{9D8B030D-6E8A-4147-A177-3AD203B41FA5}">
                      <a16:colId xmlns:a16="http://schemas.microsoft.com/office/drawing/2014/main" val="2108892779"/>
                    </a:ext>
                  </a:extLst>
                </a:gridCol>
                <a:gridCol w="4031213">
                  <a:extLst>
                    <a:ext uri="{9D8B030D-6E8A-4147-A177-3AD203B41FA5}">
                      <a16:colId xmlns:a16="http://schemas.microsoft.com/office/drawing/2014/main" val="997342536"/>
                    </a:ext>
                  </a:extLst>
                </a:gridCol>
              </a:tblGrid>
              <a:tr h="0">
                <a:tc>
                  <a:txBody>
                    <a:bodyPr/>
                    <a:lstStyle/>
                    <a:p>
                      <a:pPr algn="ctr">
                        <a:lnSpc>
                          <a:spcPct val="107000"/>
                        </a:lnSpc>
                        <a:spcAft>
                          <a:spcPts val="800"/>
                        </a:spcAft>
                        <a:buNone/>
                      </a:pPr>
                      <a:r>
                        <a:rPr lang="en-GB" sz="2400" kern="100">
                          <a:effectLst/>
                        </a:rPr>
                        <a:t>Study</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Treatment group, events/person-years</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Control group, events/person-years</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3811389"/>
                  </a:ext>
                </a:extLst>
              </a:tr>
              <a:tr h="0">
                <a:tc>
                  <a:txBody>
                    <a:bodyPr/>
                    <a:lstStyle/>
                    <a:p>
                      <a:pPr algn="ctr">
                        <a:lnSpc>
                          <a:spcPct val="107000"/>
                        </a:lnSpc>
                        <a:spcAft>
                          <a:spcPts val="800"/>
                        </a:spcAft>
                        <a:buNone/>
                      </a:pPr>
                      <a:r>
                        <a:rPr lang="en-GB" sz="2400" kern="100">
                          <a:effectLst/>
                        </a:rPr>
                        <a:t>1</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10/1000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40/1000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9560510"/>
                  </a:ext>
                </a:extLst>
              </a:tr>
              <a:tr h="0">
                <a:tc>
                  <a:txBody>
                    <a:bodyPr/>
                    <a:lstStyle/>
                    <a:p>
                      <a:pPr algn="ctr">
                        <a:lnSpc>
                          <a:spcPct val="107000"/>
                        </a:lnSpc>
                        <a:spcAft>
                          <a:spcPts val="800"/>
                        </a:spcAft>
                        <a:buNone/>
                      </a:pPr>
                      <a:r>
                        <a:rPr lang="en-GB" sz="2400" kern="100">
                          <a:effectLst/>
                        </a:rPr>
                        <a:t>2</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60/1000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60/1000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7506174"/>
                  </a:ext>
                </a:extLst>
              </a:tr>
            </a:tbl>
          </a:graphicData>
        </a:graphic>
      </p:graphicFrame>
      <p:sp>
        <p:nvSpPr>
          <p:cNvPr id="6" name="TextBox 5">
            <a:extLst>
              <a:ext uri="{FF2B5EF4-FFF2-40B4-BE49-F238E27FC236}">
                <a16:creationId xmlns:a16="http://schemas.microsoft.com/office/drawing/2014/main" id="{B1DE7993-4697-3C9F-5B63-04B055166B0C}"/>
              </a:ext>
            </a:extLst>
          </p:cNvPr>
          <p:cNvSpPr txBox="1"/>
          <p:nvPr/>
        </p:nvSpPr>
        <p:spPr>
          <a:xfrm>
            <a:off x="1325217" y="3783330"/>
            <a:ext cx="9276522" cy="1938992"/>
          </a:xfrm>
          <a:prstGeom prst="rect">
            <a:avLst/>
          </a:prstGeom>
          <a:noFill/>
        </p:spPr>
        <p:txBody>
          <a:bodyPr wrap="square" rtlCol="0">
            <a:spAutoFit/>
          </a:bodyPr>
          <a:lstStyle/>
          <a:p>
            <a:r>
              <a:rPr lang="en-GB" sz="2400"/>
              <a:t>To make the point, I’ll do </a:t>
            </a:r>
            <a:r>
              <a:rPr lang="en-GB" sz="2400">
                <a:solidFill>
                  <a:schemeClr val="accent3"/>
                </a:solidFill>
              </a:rPr>
              <a:t>common-effect meta-analysis </a:t>
            </a:r>
            <a:r>
              <a:rPr lang="en-GB" sz="2400"/>
              <a:t>(i.e. wrongly assume no heterogeneity in treatment effect between studies)</a:t>
            </a:r>
          </a:p>
          <a:p>
            <a:endParaRPr lang="en-GB" sz="2400"/>
          </a:p>
          <a:p>
            <a:r>
              <a:rPr lang="en-GB" sz="2400"/>
              <a:t>Ideal analysis: </a:t>
            </a:r>
            <a:r>
              <a:rPr lang="en-GB" sz="2400">
                <a:latin typeface="Courier New" panose="02070309020205020404" pitchFamily="49" charset="0"/>
                <a:cs typeface="Courier New" panose="02070309020205020404" pitchFamily="49" charset="0"/>
              </a:rPr>
              <a:t>poisson d i.z i.study, exp(py)</a:t>
            </a:r>
          </a:p>
          <a:p>
            <a:r>
              <a:rPr lang="en-GB" sz="2400"/>
              <a:t>gives log rate ratio = -0.36 (SE 0.16) or RR = 0.70 (0.516 to 0.95)</a:t>
            </a:r>
          </a:p>
        </p:txBody>
      </p:sp>
    </p:spTree>
    <p:extLst>
      <p:ext uri="{BB962C8B-B14F-4D97-AF65-F5344CB8AC3E}">
        <p14:creationId xmlns:p14="http://schemas.microsoft.com/office/powerpoint/2010/main" val="2612736103"/>
      </p:ext>
    </p:extLst>
  </p:cSld>
  <p:clrMapOvr>
    <a:masterClrMapping/>
  </p:clrMapOvr>
  <mc:AlternateContent xmlns:mc="http://schemas.openxmlformats.org/markup-compatibility/2006" xmlns:p14="http://schemas.microsoft.com/office/powerpoint/2010/main">
    <mc:Choice Requires="p14">
      <p:transition spd="slow" p14:dur="2000" advTm="42045"/>
    </mc:Choice>
    <mc:Fallback xmlns="">
      <p:transition spd="slow" advTm="420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C2037-C79B-F7C3-9C8E-A4BDD5651FF0}"/>
            </a:ext>
          </a:extLst>
        </p:cNvPr>
        <p:cNvGrpSpPr/>
        <p:nvPr/>
      </p:nvGrpSpPr>
      <p:grpSpPr>
        <a:xfrm>
          <a:off x="0" y="0"/>
          <a:ext cx="0" cy="0"/>
          <a:chOff x="0" y="0"/>
          <a:chExt cx="0" cy="0"/>
        </a:xfrm>
      </p:grpSpPr>
      <p:pic>
        <p:nvPicPr>
          <p:cNvPr id="12" name="Picture 11">
            <a:extLst>
              <a:ext uri="{FF2B5EF4-FFF2-40B4-BE49-F238E27FC236}">
                <a16:creationId xmlns:a16="http://schemas.microsoft.com/office/drawing/2014/main" id="{F3DD2198-9CD3-BA52-1C30-7CF1F27DB509}"/>
              </a:ext>
            </a:extLst>
          </p:cNvPr>
          <p:cNvPicPr>
            <a:picLocks noChangeAspect="1"/>
          </p:cNvPicPr>
          <p:nvPr/>
        </p:nvPicPr>
        <p:blipFill>
          <a:blip r:embed="rId3"/>
          <a:stretch>
            <a:fillRect/>
          </a:stretch>
        </p:blipFill>
        <p:spPr>
          <a:xfrm>
            <a:off x="979313" y="2702448"/>
            <a:ext cx="9944097" cy="3314699"/>
          </a:xfrm>
          <a:prstGeom prst="rect">
            <a:avLst/>
          </a:prstGeom>
        </p:spPr>
      </p:pic>
      <p:sp>
        <p:nvSpPr>
          <p:cNvPr id="2" name="Title 1">
            <a:extLst>
              <a:ext uri="{FF2B5EF4-FFF2-40B4-BE49-F238E27FC236}">
                <a16:creationId xmlns:a16="http://schemas.microsoft.com/office/drawing/2014/main" id="{D5EA3132-D497-EAF3-C44D-71F06156C693}"/>
              </a:ext>
            </a:extLst>
          </p:cNvPr>
          <p:cNvSpPr>
            <a:spLocks noGrp="1"/>
          </p:cNvSpPr>
          <p:nvPr>
            <p:ph type="title"/>
          </p:nvPr>
        </p:nvSpPr>
        <p:spPr/>
        <p:txBody>
          <a:bodyPr>
            <a:normAutofit/>
          </a:bodyPr>
          <a:lstStyle/>
          <a:p>
            <a:r>
              <a:rPr lang="en-GB"/>
              <a:t>Meta-analysis: two-stage Normal</a:t>
            </a:r>
          </a:p>
        </p:txBody>
      </p:sp>
      <p:sp>
        <p:nvSpPr>
          <p:cNvPr id="3" name="Slide Number Placeholder 2">
            <a:extLst>
              <a:ext uri="{FF2B5EF4-FFF2-40B4-BE49-F238E27FC236}">
                <a16:creationId xmlns:a16="http://schemas.microsoft.com/office/drawing/2014/main" id="{E6EA5AA7-8B99-0F1A-2049-E45ED83311C9}"/>
              </a:ext>
            </a:extLst>
          </p:cNvPr>
          <p:cNvSpPr>
            <a:spLocks noGrp="1"/>
          </p:cNvSpPr>
          <p:nvPr>
            <p:ph type="sldNum" sz="quarter" idx="12"/>
          </p:nvPr>
        </p:nvSpPr>
        <p:spPr/>
        <p:txBody>
          <a:bodyPr/>
          <a:lstStyle/>
          <a:p>
            <a:fld id="{F6B5789B-E694-4680-A2C1-FB39E0578FB7}" type="slidenum">
              <a:rPr lang="en-GB" smtClean="0"/>
              <a:t>17</a:t>
            </a:fld>
            <a:endParaRPr lang="en-GB" dirty="0"/>
          </a:p>
        </p:txBody>
      </p:sp>
      <p:graphicFrame>
        <p:nvGraphicFramePr>
          <p:cNvPr id="5" name="Table 4">
            <a:extLst>
              <a:ext uri="{FF2B5EF4-FFF2-40B4-BE49-F238E27FC236}">
                <a16:creationId xmlns:a16="http://schemas.microsoft.com/office/drawing/2014/main" id="{9C0972F5-DA0E-3368-E50E-15A925709A3B}"/>
              </a:ext>
            </a:extLst>
          </p:cNvPr>
          <p:cNvGraphicFramePr>
            <a:graphicFrameLocks noGrp="1"/>
          </p:cNvGraphicFramePr>
          <p:nvPr/>
        </p:nvGraphicFramePr>
        <p:xfrm>
          <a:off x="993913" y="1379435"/>
          <a:ext cx="10012262" cy="1506348"/>
        </p:xfrm>
        <a:graphic>
          <a:graphicData uri="http://schemas.openxmlformats.org/drawingml/2006/table">
            <a:tbl>
              <a:tblPr firstRow="1" firstCol="1" bandRow="1">
                <a:tableStyleId>{5C22544A-7EE6-4342-B048-85BDC9FD1C3A}</a:tableStyleId>
              </a:tblPr>
              <a:tblGrid>
                <a:gridCol w="1080000">
                  <a:extLst>
                    <a:ext uri="{9D8B030D-6E8A-4147-A177-3AD203B41FA5}">
                      <a16:colId xmlns:a16="http://schemas.microsoft.com/office/drawing/2014/main" val="2049232965"/>
                    </a:ext>
                  </a:extLst>
                </a:gridCol>
                <a:gridCol w="2314145">
                  <a:extLst>
                    <a:ext uri="{9D8B030D-6E8A-4147-A177-3AD203B41FA5}">
                      <a16:colId xmlns:a16="http://schemas.microsoft.com/office/drawing/2014/main" val="2108892779"/>
                    </a:ext>
                  </a:extLst>
                </a:gridCol>
                <a:gridCol w="2759530">
                  <a:extLst>
                    <a:ext uri="{9D8B030D-6E8A-4147-A177-3AD203B41FA5}">
                      <a16:colId xmlns:a16="http://schemas.microsoft.com/office/drawing/2014/main" val="997342536"/>
                    </a:ext>
                  </a:extLst>
                </a:gridCol>
                <a:gridCol w="1949890">
                  <a:extLst>
                    <a:ext uri="{9D8B030D-6E8A-4147-A177-3AD203B41FA5}">
                      <a16:colId xmlns:a16="http://schemas.microsoft.com/office/drawing/2014/main" val="2331779686"/>
                    </a:ext>
                  </a:extLst>
                </a:gridCol>
                <a:gridCol w="1908697">
                  <a:extLst>
                    <a:ext uri="{9D8B030D-6E8A-4147-A177-3AD203B41FA5}">
                      <a16:colId xmlns:a16="http://schemas.microsoft.com/office/drawing/2014/main" val="334081265"/>
                    </a:ext>
                  </a:extLst>
                </a:gridCol>
              </a:tblGrid>
              <a:tr h="0">
                <a:tc>
                  <a:txBody>
                    <a:bodyPr/>
                    <a:lstStyle/>
                    <a:p>
                      <a:pPr algn="ctr">
                        <a:lnSpc>
                          <a:spcPct val="107000"/>
                        </a:lnSpc>
                        <a:spcAft>
                          <a:spcPts val="800"/>
                        </a:spcAft>
                        <a:buNone/>
                      </a:pPr>
                      <a:r>
                        <a:rPr lang="en-GB" sz="2400" kern="100">
                          <a:effectLst/>
                        </a:rPr>
                        <a:t>Study</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Treatment, events/pyears</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Control, events/pyears</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b="1" kern="100">
                          <a:solidFill>
                            <a:schemeClr val="lt1"/>
                          </a:solidFill>
                          <a:effectLst/>
                          <a:latin typeface="+mn-lt"/>
                          <a:ea typeface="+mn-ea"/>
                          <a:cs typeface="+mn-cs"/>
                        </a:rPr>
                        <a:t>Log RR</a:t>
                      </a:r>
                    </a:p>
                  </a:txBody>
                  <a:tcPr marL="68580" marR="68580" marT="0" marB="0"/>
                </a:tc>
                <a:tc>
                  <a:txBody>
                    <a:bodyPr/>
                    <a:lstStyle/>
                    <a:p>
                      <a:pPr algn="ctr">
                        <a:lnSpc>
                          <a:spcPct val="107000"/>
                        </a:lnSpc>
                        <a:spcAft>
                          <a:spcPts val="800"/>
                        </a:spcAft>
                        <a:buNone/>
                      </a:pPr>
                      <a:r>
                        <a:rPr lang="en-GB" sz="2400" b="1" kern="100">
                          <a:solidFill>
                            <a:schemeClr val="lt1"/>
                          </a:solidFill>
                          <a:effectLst/>
                          <a:latin typeface="+mn-lt"/>
                          <a:ea typeface="+mn-ea"/>
                          <a:cs typeface="+mn-cs"/>
                        </a:rPr>
                        <a:t>Se(log RR)</a:t>
                      </a:r>
                    </a:p>
                  </a:txBody>
                  <a:tcPr marL="68580" marR="68580" marT="0" marB="0"/>
                </a:tc>
                <a:extLst>
                  <a:ext uri="{0D108BD9-81ED-4DB2-BD59-A6C34878D82A}">
                    <a16:rowId xmlns:a16="http://schemas.microsoft.com/office/drawing/2014/main" val="3673811389"/>
                  </a:ext>
                </a:extLst>
              </a:tr>
              <a:tr h="0">
                <a:tc>
                  <a:txBody>
                    <a:bodyPr/>
                    <a:lstStyle/>
                    <a:p>
                      <a:pPr algn="ctr">
                        <a:lnSpc>
                          <a:spcPct val="107000"/>
                        </a:lnSpc>
                        <a:spcAft>
                          <a:spcPts val="800"/>
                        </a:spcAft>
                        <a:buNone/>
                      </a:pPr>
                      <a:r>
                        <a:rPr lang="en-GB" sz="2400" kern="100">
                          <a:effectLst/>
                        </a:rPr>
                        <a:t>1</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10/1000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40/1000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solidFill>
                            <a:schemeClr val="dk1"/>
                          </a:solidFill>
                          <a:effectLst/>
                          <a:latin typeface="+mn-lt"/>
                          <a:ea typeface="+mn-ea"/>
                          <a:cs typeface="+mn-cs"/>
                        </a:rPr>
                        <a:t>-1.39</a:t>
                      </a:r>
                    </a:p>
                  </a:txBody>
                  <a:tcPr marL="68580" marR="68580" marT="0" marB="0"/>
                </a:tc>
                <a:tc>
                  <a:txBody>
                    <a:bodyPr/>
                    <a:lstStyle/>
                    <a:p>
                      <a:pPr algn="ctr">
                        <a:lnSpc>
                          <a:spcPct val="107000"/>
                        </a:lnSpc>
                        <a:spcAft>
                          <a:spcPts val="800"/>
                        </a:spcAft>
                        <a:buNone/>
                      </a:pPr>
                      <a:r>
                        <a:rPr lang="en-GB" sz="2400" kern="100">
                          <a:solidFill>
                            <a:schemeClr val="dk1"/>
                          </a:solidFill>
                          <a:effectLst/>
                          <a:latin typeface="+mn-lt"/>
                          <a:ea typeface="+mn-ea"/>
                          <a:cs typeface="+mn-cs"/>
                        </a:rPr>
                        <a:t>0.35</a:t>
                      </a:r>
                    </a:p>
                  </a:txBody>
                  <a:tcPr marL="68580" marR="68580" marT="0" marB="0"/>
                </a:tc>
                <a:extLst>
                  <a:ext uri="{0D108BD9-81ED-4DB2-BD59-A6C34878D82A}">
                    <a16:rowId xmlns:a16="http://schemas.microsoft.com/office/drawing/2014/main" val="4079560510"/>
                  </a:ext>
                </a:extLst>
              </a:tr>
              <a:tr h="0">
                <a:tc>
                  <a:txBody>
                    <a:bodyPr/>
                    <a:lstStyle/>
                    <a:p>
                      <a:pPr algn="ctr">
                        <a:lnSpc>
                          <a:spcPct val="107000"/>
                        </a:lnSpc>
                        <a:spcAft>
                          <a:spcPts val="800"/>
                        </a:spcAft>
                        <a:buNone/>
                      </a:pPr>
                      <a:r>
                        <a:rPr lang="en-GB" sz="2400" kern="100">
                          <a:effectLst/>
                        </a:rPr>
                        <a:t>2</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60/1000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60/1000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solidFill>
                            <a:schemeClr val="dk1"/>
                          </a:solidFill>
                          <a:effectLst/>
                          <a:latin typeface="+mn-lt"/>
                          <a:ea typeface="+mn-ea"/>
                          <a:cs typeface="+mn-cs"/>
                        </a:rPr>
                        <a:t>0.00</a:t>
                      </a:r>
                    </a:p>
                  </a:txBody>
                  <a:tcPr marL="68580" marR="68580" marT="0" marB="0"/>
                </a:tc>
                <a:tc>
                  <a:txBody>
                    <a:bodyPr/>
                    <a:lstStyle/>
                    <a:p>
                      <a:pPr algn="ctr">
                        <a:lnSpc>
                          <a:spcPct val="107000"/>
                        </a:lnSpc>
                        <a:spcAft>
                          <a:spcPts val="800"/>
                        </a:spcAft>
                        <a:buNone/>
                      </a:pPr>
                      <a:r>
                        <a:rPr lang="en-GB" sz="2400" kern="100">
                          <a:solidFill>
                            <a:schemeClr val="dk1"/>
                          </a:solidFill>
                          <a:effectLst/>
                          <a:latin typeface="+mn-lt"/>
                          <a:ea typeface="+mn-ea"/>
                          <a:cs typeface="+mn-cs"/>
                        </a:rPr>
                        <a:t>0.18</a:t>
                      </a:r>
                    </a:p>
                  </a:txBody>
                  <a:tcPr marL="68580" marR="68580" marT="0" marB="0"/>
                </a:tc>
                <a:extLst>
                  <a:ext uri="{0D108BD9-81ED-4DB2-BD59-A6C34878D82A}">
                    <a16:rowId xmlns:a16="http://schemas.microsoft.com/office/drawing/2014/main" val="4267506174"/>
                  </a:ext>
                </a:extLst>
              </a:tr>
            </a:tbl>
          </a:graphicData>
        </a:graphic>
      </p:graphicFrame>
    </p:spTree>
    <p:custDataLst>
      <p:tags r:id="rId1"/>
    </p:custDataLst>
    <p:extLst>
      <p:ext uri="{BB962C8B-B14F-4D97-AF65-F5344CB8AC3E}">
        <p14:creationId xmlns:p14="http://schemas.microsoft.com/office/powerpoint/2010/main" val="1982905493"/>
      </p:ext>
    </p:extLst>
  </p:cSld>
  <p:clrMapOvr>
    <a:masterClrMapping/>
  </p:clrMapOvr>
  <mc:AlternateContent xmlns:mc="http://schemas.openxmlformats.org/markup-compatibility/2006" xmlns:p14="http://schemas.microsoft.com/office/powerpoint/2010/main">
    <mc:Choice Requires="p14">
      <p:transition spd="slow" p14:dur="2000" advTm="33040"/>
    </mc:Choice>
    <mc:Fallback xmlns="">
      <p:transition spd="slow" advTm="3304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19C85-CD4F-DC67-380C-DF8707534D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CDC809-1862-3200-0C4E-E513ED3BA99B}"/>
              </a:ext>
            </a:extLst>
          </p:cNvPr>
          <p:cNvSpPr>
            <a:spLocks noGrp="1"/>
          </p:cNvSpPr>
          <p:nvPr>
            <p:ph type="title"/>
          </p:nvPr>
        </p:nvSpPr>
        <p:spPr>
          <a:xfrm>
            <a:off x="838200" y="365126"/>
            <a:ext cx="10515600" cy="1015998"/>
          </a:xfrm>
        </p:spPr>
        <p:txBody>
          <a:bodyPr>
            <a:normAutofit/>
          </a:bodyPr>
          <a:lstStyle/>
          <a:p>
            <a:r>
              <a:rPr lang="en-GB"/>
              <a:t>Poisson vs two-stage Normal</a:t>
            </a:r>
          </a:p>
        </p:txBody>
      </p:sp>
      <p:sp>
        <p:nvSpPr>
          <p:cNvPr id="3" name="Slide Number Placeholder 2">
            <a:extLst>
              <a:ext uri="{FF2B5EF4-FFF2-40B4-BE49-F238E27FC236}">
                <a16:creationId xmlns:a16="http://schemas.microsoft.com/office/drawing/2014/main" id="{5CB3AA00-4406-EFB2-FE03-A72EC6BB57C6}"/>
              </a:ext>
            </a:extLst>
          </p:cNvPr>
          <p:cNvSpPr>
            <a:spLocks noGrp="1"/>
          </p:cNvSpPr>
          <p:nvPr>
            <p:ph type="sldNum" sz="quarter" idx="12"/>
          </p:nvPr>
        </p:nvSpPr>
        <p:spPr>
          <a:xfrm>
            <a:off x="8610600" y="6356354"/>
            <a:ext cx="2743200" cy="365125"/>
          </a:xfrm>
        </p:spPr>
        <p:txBody>
          <a:bodyPr/>
          <a:lstStyle/>
          <a:p>
            <a:fld id="{F6B5789B-E694-4680-A2C1-FB39E0578FB7}" type="slidenum">
              <a:rPr lang="en-GB" smtClean="0"/>
              <a:pPr/>
              <a:t>18</a:t>
            </a:fld>
            <a:endParaRPr lang="en-GB" dirty="0"/>
          </a:p>
        </p:txBody>
      </p:sp>
      <p:sp>
        <p:nvSpPr>
          <p:cNvPr id="8" name="Text Placeholder 7">
            <a:extLst>
              <a:ext uri="{FF2B5EF4-FFF2-40B4-BE49-F238E27FC236}">
                <a16:creationId xmlns:a16="http://schemas.microsoft.com/office/drawing/2014/main" id="{47AAE22B-372A-F282-C079-9E642D19E12C}"/>
              </a:ext>
            </a:extLst>
          </p:cNvPr>
          <p:cNvSpPr>
            <a:spLocks noGrp="1"/>
          </p:cNvSpPr>
          <p:nvPr>
            <p:ph type="body" sz="quarter" idx="13"/>
          </p:nvPr>
        </p:nvSpPr>
        <p:spPr>
          <a:xfrm>
            <a:off x="838200" y="3302000"/>
            <a:ext cx="10515600" cy="2466626"/>
          </a:xfrm>
        </p:spPr>
        <p:txBody>
          <a:bodyPr/>
          <a:lstStyle/>
          <a:p>
            <a:pPr marL="0" indent="0">
              <a:buNone/>
              <a:tabLst>
                <a:tab pos="2327275" algn="l"/>
              </a:tabLst>
            </a:pPr>
            <a:r>
              <a:rPr lang="en-GB"/>
              <a:t>Poisson:	log RR = -0.36 (SE 0.16) </a:t>
            </a:r>
          </a:p>
          <a:p>
            <a:pPr marL="0" indent="0">
              <a:buNone/>
              <a:tabLst>
                <a:tab pos="2327275" algn="l"/>
              </a:tabLst>
            </a:pPr>
            <a:r>
              <a:rPr lang="en-GB"/>
              <a:t>2-stage Normal:	log RR = -0.29 (SE 0.16)</a:t>
            </a:r>
          </a:p>
          <a:p>
            <a:pPr marL="0" indent="0">
              <a:buNone/>
              <a:tabLst>
                <a:tab pos="2327275" algn="l"/>
              </a:tabLst>
            </a:pPr>
            <a:r>
              <a:rPr lang="en-GB"/>
              <a:t>It’s a common finding that 2-stage Normal is closer to [biased towards] the null</a:t>
            </a:r>
          </a:p>
          <a:p>
            <a:pPr marL="0" indent="0">
              <a:buNone/>
            </a:pPr>
            <a:endParaRPr lang="en-GB"/>
          </a:p>
        </p:txBody>
      </p:sp>
      <p:graphicFrame>
        <p:nvGraphicFramePr>
          <p:cNvPr id="5" name="Table 4">
            <a:extLst>
              <a:ext uri="{FF2B5EF4-FFF2-40B4-BE49-F238E27FC236}">
                <a16:creationId xmlns:a16="http://schemas.microsoft.com/office/drawing/2014/main" id="{B2983562-0ADD-4CBD-5845-8AD1BA6B70FC}"/>
              </a:ext>
            </a:extLst>
          </p:cNvPr>
          <p:cNvGraphicFramePr>
            <a:graphicFrameLocks noGrp="1"/>
          </p:cNvGraphicFramePr>
          <p:nvPr/>
        </p:nvGraphicFramePr>
        <p:xfrm>
          <a:off x="993913" y="1379435"/>
          <a:ext cx="10012262" cy="1506348"/>
        </p:xfrm>
        <a:graphic>
          <a:graphicData uri="http://schemas.openxmlformats.org/drawingml/2006/table">
            <a:tbl>
              <a:tblPr firstRow="1" firstCol="1" bandRow="1">
                <a:tableStyleId>{5C22544A-7EE6-4342-B048-85BDC9FD1C3A}</a:tableStyleId>
              </a:tblPr>
              <a:tblGrid>
                <a:gridCol w="1080000">
                  <a:extLst>
                    <a:ext uri="{9D8B030D-6E8A-4147-A177-3AD203B41FA5}">
                      <a16:colId xmlns:a16="http://schemas.microsoft.com/office/drawing/2014/main" val="2049232965"/>
                    </a:ext>
                  </a:extLst>
                </a:gridCol>
                <a:gridCol w="2314145">
                  <a:extLst>
                    <a:ext uri="{9D8B030D-6E8A-4147-A177-3AD203B41FA5}">
                      <a16:colId xmlns:a16="http://schemas.microsoft.com/office/drawing/2014/main" val="2108892779"/>
                    </a:ext>
                  </a:extLst>
                </a:gridCol>
                <a:gridCol w="2759530">
                  <a:extLst>
                    <a:ext uri="{9D8B030D-6E8A-4147-A177-3AD203B41FA5}">
                      <a16:colId xmlns:a16="http://schemas.microsoft.com/office/drawing/2014/main" val="997342536"/>
                    </a:ext>
                  </a:extLst>
                </a:gridCol>
                <a:gridCol w="1949890">
                  <a:extLst>
                    <a:ext uri="{9D8B030D-6E8A-4147-A177-3AD203B41FA5}">
                      <a16:colId xmlns:a16="http://schemas.microsoft.com/office/drawing/2014/main" val="2331779686"/>
                    </a:ext>
                  </a:extLst>
                </a:gridCol>
                <a:gridCol w="1908697">
                  <a:extLst>
                    <a:ext uri="{9D8B030D-6E8A-4147-A177-3AD203B41FA5}">
                      <a16:colId xmlns:a16="http://schemas.microsoft.com/office/drawing/2014/main" val="334081265"/>
                    </a:ext>
                  </a:extLst>
                </a:gridCol>
              </a:tblGrid>
              <a:tr h="0">
                <a:tc>
                  <a:txBody>
                    <a:bodyPr/>
                    <a:lstStyle/>
                    <a:p>
                      <a:pPr algn="ctr">
                        <a:lnSpc>
                          <a:spcPct val="107000"/>
                        </a:lnSpc>
                        <a:spcAft>
                          <a:spcPts val="800"/>
                        </a:spcAft>
                        <a:buNone/>
                      </a:pPr>
                      <a:r>
                        <a:rPr lang="en-GB" sz="2400" kern="100">
                          <a:effectLst/>
                        </a:rPr>
                        <a:t>Study</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Treatment, events/pyears</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Control, events/pyears</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b="1" kern="100">
                          <a:solidFill>
                            <a:schemeClr val="lt1"/>
                          </a:solidFill>
                          <a:effectLst/>
                          <a:latin typeface="+mn-lt"/>
                          <a:ea typeface="+mn-ea"/>
                          <a:cs typeface="+mn-cs"/>
                        </a:rPr>
                        <a:t>Log RR</a:t>
                      </a:r>
                    </a:p>
                  </a:txBody>
                  <a:tcPr marL="68580" marR="68580" marT="0" marB="0"/>
                </a:tc>
                <a:tc>
                  <a:txBody>
                    <a:bodyPr/>
                    <a:lstStyle/>
                    <a:p>
                      <a:pPr algn="ctr">
                        <a:lnSpc>
                          <a:spcPct val="107000"/>
                        </a:lnSpc>
                        <a:spcAft>
                          <a:spcPts val="800"/>
                        </a:spcAft>
                        <a:buNone/>
                      </a:pPr>
                      <a:r>
                        <a:rPr lang="en-GB" sz="2400" b="1" kern="100">
                          <a:solidFill>
                            <a:schemeClr val="lt1"/>
                          </a:solidFill>
                          <a:effectLst/>
                          <a:latin typeface="+mn-lt"/>
                          <a:ea typeface="+mn-ea"/>
                          <a:cs typeface="+mn-cs"/>
                        </a:rPr>
                        <a:t>Se(log RR)</a:t>
                      </a:r>
                    </a:p>
                  </a:txBody>
                  <a:tcPr marL="68580" marR="68580" marT="0" marB="0"/>
                </a:tc>
                <a:extLst>
                  <a:ext uri="{0D108BD9-81ED-4DB2-BD59-A6C34878D82A}">
                    <a16:rowId xmlns:a16="http://schemas.microsoft.com/office/drawing/2014/main" val="3673811389"/>
                  </a:ext>
                </a:extLst>
              </a:tr>
              <a:tr h="0">
                <a:tc>
                  <a:txBody>
                    <a:bodyPr/>
                    <a:lstStyle/>
                    <a:p>
                      <a:pPr algn="ctr">
                        <a:lnSpc>
                          <a:spcPct val="107000"/>
                        </a:lnSpc>
                        <a:spcAft>
                          <a:spcPts val="800"/>
                        </a:spcAft>
                        <a:buNone/>
                      </a:pPr>
                      <a:r>
                        <a:rPr lang="en-GB" sz="2400" kern="100">
                          <a:effectLst/>
                        </a:rPr>
                        <a:t>1</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10/1000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40/1000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solidFill>
                            <a:schemeClr val="dk1"/>
                          </a:solidFill>
                          <a:effectLst/>
                          <a:latin typeface="+mn-lt"/>
                          <a:ea typeface="+mn-ea"/>
                          <a:cs typeface="+mn-cs"/>
                        </a:rPr>
                        <a:t>-1.39</a:t>
                      </a:r>
                    </a:p>
                  </a:txBody>
                  <a:tcPr marL="68580" marR="68580" marT="0" marB="0"/>
                </a:tc>
                <a:tc>
                  <a:txBody>
                    <a:bodyPr/>
                    <a:lstStyle/>
                    <a:p>
                      <a:pPr algn="ctr">
                        <a:lnSpc>
                          <a:spcPct val="107000"/>
                        </a:lnSpc>
                        <a:spcAft>
                          <a:spcPts val="800"/>
                        </a:spcAft>
                        <a:buNone/>
                      </a:pPr>
                      <a:r>
                        <a:rPr lang="en-GB" sz="2400" kern="100">
                          <a:solidFill>
                            <a:schemeClr val="dk1"/>
                          </a:solidFill>
                          <a:effectLst/>
                          <a:latin typeface="+mn-lt"/>
                          <a:ea typeface="+mn-ea"/>
                          <a:cs typeface="+mn-cs"/>
                        </a:rPr>
                        <a:t>0.35</a:t>
                      </a:r>
                    </a:p>
                  </a:txBody>
                  <a:tcPr marL="68580" marR="68580" marT="0" marB="0"/>
                </a:tc>
                <a:extLst>
                  <a:ext uri="{0D108BD9-81ED-4DB2-BD59-A6C34878D82A}">
                    <a16:rowId xmlns:a16="http://schemas.microsoft.com/office/drawing/2014/main" val="4079560510"/>
                  </a:ext>
                </a:extLst>
              </a:tr>
              <a:tr h="0">
                <a:tc>
                  <a:txBody>
                    <a:bodyPr/>
                    <a:lstStyle/>
                    <a:p>
                      <a:pPr algn="ctr">
                        <a:lnSpc>
                          <a:spcPct val="107000"/>
                        </a:lnSpc>
                        <a:spcAft>
                          <a:spcPts val="800"/>
                        </a:spcAft>
                        <a:buNone/>
                      </a:pPr>
                      <a:r>
                        <a:rPr lang="en-GB" sz="2400" kern="100">
                          <a:effectLst/>
                        </a:rPr>
                        <a:t>2</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60/1000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effectLst/>
                        </a:rPr>
                        <a:t>60/1000</a:t>
                      </a:r>
                      <a:endParaRPr lang="en-GB" sz="2400" kern="100">
                        <a:effectLst/>
                        <a:latin typeface="Calibri" panose="020F050202020403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n-GB" sz="2400" kern="100">
                          <a:solidFill>
                            <a:schemeClr val="dk1"/>
                          </a:solidFill>
                          <a:effectLst/>
                          <a:latin typeface="+mn-lt"/>
                          <a:ea typeface="+mn-ea"/>
                          <a:cs typeface="+mn-cs"/>
                        </a:rPr>
                        <a:t>0.00</a:t>
                      </a:r>
                    </a:p>
                  </a:txBody>
                  <a:tcPr marL="68580" marR="68580" marT="0" marB="0"/>
                </a:tc>
                <a:tc>
                  <a:txBody>
                    <a:bodyPr/>
                    <a:lstStyle/>
                    <a:p>
                      <a:pPr algn="ctr">
                        <a:lnSpc>
                          <a:spcPct val="107000"/>
                        </a:lnSpc>
                        <a:spcAft>
                          <a:spcPts val="800"/>
                        </a:spcAft>
                        <a:buNone/>
                      </a:pPr>
                      <a:r>
                        <a:rPr lang="en-GB" sz="2400" kern="100">
                          <a:solidFill>
                            <a:schemeClr val="dk1"/>
                          </a:solidFill>
                          <a:effectLst/>
                          <a:latin typeface="+mn-lt"/>
                          <a:ea typeface="+mn-ea"/>
                          <a:cs typeface="+mn-cs"/>
                        </a:rPr>
                        <a:t>0.18</a:t>
                      </a:r>
                    </a:p>
                  </a:txBody>
                  <a:tcPr marL="68580" marR="68580" marT="0" marB="0"/>
                </a:tc>
                <a:extLst>
                  <a:ext uri="{0D108BD9-81ED-4DB2-BD59-A6C34878D82A}">
                    <a16:rowId xmlns:a16="http://schemas.microsoft.com/office/drawing/2014/main" val="4267506174"/>
                  </a:ext>
                </a:extLst>
              </a:tr>
            </a:tbl>
          </a:graphicData>
        </a:graphic>
      </p:graphicFrame>
    </p:spTree>
    <p:custDataLst>
      <p:tags r:id="rId1"/>
    </p:custDataLst>
    <p:extLst>
      <p:ext uri="{BB962C8B-B14F-4D97-AF65-F5344CB8AC3E}">
        <p14:creationId xmlns:p14="http://schemas.microsoft.com/office/powerpoint/2010/main" val="1310663559"/>
      </p:ext>
    </p:extLst>
  </p:cSld>
  <p:clrMapOvr>
    <a:masterClrMapping/>
  </p:clrMapOvr>
  <mc:AlternateContent xmlns:mc="http://schemas.openxmlformats.org/markup-compatibility/2006" xmlns:p14="http://schemas.microsoft.com/office/powerpoint/2010/main">
    <mc:Choice Requires="p14">
      <p:transition spd="slow" p14:dur="2000" advTm="33040"/>
    </mc:Choice>
    <mc:Fallback xmlns="">
      <p:transition spd="slow" advTm="3304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279F7-E565-D422-D03A-D7933987ABF3}"/>
              </a:ext>
            </a:extLst>
          </p:cNvPr>
          <p:cNvSpPr>
            <a:spLocks noGrp="1"/>
          </p:cNvSpPr>
          <p:nvPr>
            <p:ph type="title"/>
          </p:nvPr>
        </p:nvSpPr>
        <p:spPr/>
        <p:txBody>
          <a:bodyPr>
            <a:normAutofit fontScale="90000"/>
          </a:bodyPr>
          <a:lstStyle/>
          <a:p>
            <a:r>
              <a:rPr lang="en-GB"/>
              <a:t>Meta-analysis data: profile log-likelihoods</a:t>
            </a:r>
          </a:p>
        </p:txBody>
      </p:sp>
      <p:sp>
        <p:nvSpPr>
          <p:cNvPr id="3" name="Slide Number Placeholder 2">
            <a:extLst>
              <a:ext uri="{FF2B5EF4-FFF2-40B4-BE49-F238E27FC236}">
                <a16:creationId xmlns:a16="http://schemas.microsoft.com/office/drawing/2014/main" id="{BCEBAA37-CAFD-ED78-18CC-070F662EDA77}"/>
              </a:ext>
            </a:extLst>
          </p:cNvPr>
          <p:cNvSpPr>
            <a:spLocks noGrp="1"/>
          </p:cNvSpPr>
          <p:nvPr>
            <p:ph type="sldNum" sz="quarter" idx="12"/>
          </p:nvPr>
        </p:nvSpPr>
        <p:spPr/>
        <p:txBody>
          <a:bodyPr/>
          <a:lstStyle/>
          <a:p>
            <a:fld id="{F6B5789B-E694-4680-A2C1-FB39E0578FB7}" type="slidenum">
              <a:rPr lang="en-GB" smtClean="0"/>
              <a:t>19</a:t>
            </a:fld>
            <a:endParaRPr lang="en-GB" dirty="0"/>
          </a:p>
        </p:txBody>
      </p:sp>
      <p:pic>
        <p:nvPicPr>
          <p:cNvPr id="10" name="Picture 9">
            <a:extLst>
              <a:ext uri="{FF2B5EF4-FFF2-40B4-BE49-F238E27FC236}">
                <a16:creationId xmlns:a16="http://schemas.microsoft.com/office/drawing/2014/main" id="{63AF3092-8BFF-E0F7-FC8F-6CF0605BD6AB}"/>
              </a:ext>
            </a:extLst>
          </p:cNvPr>
          <p:cNvPicPr>
            <a:picLocks noChangeAspect="1"/>
          </p:cNvPicPr>
          <p:nvPr/>
        </p:nvPicPr>
        <p:blipFill>
          <a:blip r:embed="rId3"/>
          <a:stretch>
            <a:fillRect/>
          </a:stretch>
        </p:blipFill>
        <p:spPr>
          <a:xfrm>
            <a:off x="1531620" y="1408938"/>
            <a:ext cx="9128760" cy="4565904"/>
          </a:xfrm>
          <a:prstGeom prst="rect">
            <a:avLst/>
          </a:prstGeom>
        </p:spPr>
      </p:pic>
      <p:sp>
        <p:nvSpPr>
          <p:cNvPr id="11" name="TextBox 10">
            <a:extLst>
              <a:ext uri="{FF2B5EF4-FFF2-40B4-BE49-F238E27FC236}">
                <a16:creationId xmlns:a16="http://schemas.microsoft.com/office/drawing/2014/main" id="{392E2BEC-F930-3C11-E05A-44E37DD63E11}"/>
              </a:ext>
            </a:extLst>
          </p:cNvPr>
          <p:cNvSpPr txBox="1"/>
          <p:nvPr/>
        </p:nvSpPr>
        <p:spPr>
          <a:xfrm>
            <a:off x="6480810" y="5977890"/>
            <a:ext cx="3543300" cy="646331"/>
          </a:xfrm>
          <a:prstGeom prst="rect">
            <a:avLst/>
          </a:prstGeom>
          <a:noFill/>
        </p:spPr>
        <p:txBody>
          <a:bodyPr wrap="square" rtlCol="0">
            <a:spAutoFit/>
          </a:bodyPr>
          <a:lstStyle/>
          <a:p>
            <a:r>
              <a:rPr lang="en-GB">
                <a:solidFill>
                  <a:srgbClr val="FF0000"/>
                </a:solidFill>
              </a:rPr>
              <a:t>Study 1: 10 vs 40 events. </a:t>
            </a:r>
          </a:p>
          <a:p>
            <a:r>
              <a:rPr lang="en-GB">
                <a:solidFill>
                  <a:srgbClr val="0000FF"/>
                </a:solidFill>
              </a:rPr>
              <a:t>Study 2: 60 vs 60 events.</a:t>
            </a:r>
          </a:p>
        </p:txBody>
      </p:sp>
    </p:spTree>
    <p:extLst>
      <p:ext uri="{BB962C8B-B14F-4D97-AF65-F5344CB8AC3E}">
        <p14:creationId xmlns:p14="http://schemas.microsoft.com/office/powerpoint/2010/main" val="3283072022"/>
      </p:ext>
    </p:extLst>
  </p:cSld>
  <p:clrMapOvr>
    <a:masterClrMapping/>
  </p:clrMapOvr>
  <mc:AlternateContent xmlns:mc="http://schemas.openxmlformats.org/markup-compatibility/2006" xmlns:p14="http://schemas.microsoft.com/office/powerpoint/2010/main">
    <mc:Choice Requires="p14">
      <p:transition spd="slow" p14:dur="2000" advTm="92631"/>
    </mc:Choice>
    <mc:Fallback xmlns="">
      <p:transition spd="slow" advTm="9263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AFF48-EC42-557E-B39D-5D44246461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F6F88D-2DFD-AAEB-2B97-73CD10EE893C}"/>
              </a:ext>
            </a:extLst>
          </p:cNvPr>
          <p:cNvSpPr>
            <a:spLocks noGrp="1"/>
          </p:cNvSpPr>
          <p:nvPr>
            <p:ph type="title"/>
          </p:nvPr>
        </p:nvSpPr>
        <p:spPr/>
        <p:txBody>
          <a:bodyPr/>
          <a:lstStyle/>
          <a:p>
            <a:r>
              <a:rPr lang="en-GB"/>
              <a:t>Outline</a:t>
            </a:r>
            <a:endParaRPr lang="en-GB" dirty="0"/>
          </a:p>
        </p:txBody>
      </p:sp>
      <p:sp>
        <p:nvSpPr>
          <p:cNvPr id="4" name="Text Placeholder 3">
            <a:extLst>
              <a:ext uri="{FF2B5EF4-FFF2-40B4-BE49-F238E27FC236}">
                <a16:creationId xmlns:a16="http://schemas.microsoft.com/office/drawing/2014/main" id="{85EA0EE3-1A28-B5B6-8FA5-44A2C36AA052}"/>
              </a:ext>
            </a:extLst>
          </p:cNvPr>
          <p:cNvSpPr>
            <a:spLocks noGrp="1"/>
          </p:cNvSpPr>
          <p:nvPr>
            <p:ph type="body" sz="quarter" idx="13"/>
          </p:nvPr>
        </p:nvSpPr>
        <p:spPr/>
        <p:txBody>
          <a:bodyPr/>
          <a:lstStyle/>
          <a:p>
            <a:pPr marL="457200" lvl="0" indent="-457200">
              <a:buFont typeface="+mj-lt"/>
              <a:buAutoNum type="arabicPeriod"/>
            </a:pPr>
            <a:r>
              <a:rPr lang="en-GB"/>
              <a:t>Introduction to profile likelihood and </a:t>
            </a:r>
            <a:r>
              <a:rPr lang="en-GB">
                <a:latin typeface="Courier New" panose="02070309020205020404" pitchFamily="49" charset="0"/>
                <a:cs typeface="Courier New" panose="02070309020205020404" pitchFamily="49" charset="0"/>
              </a:rPr>
              <a:t>pllf</a:t>
            </a:r>
          </a:p>
          <a:p>
            <a:pPr marL="457200" indent="-457200">
              <a:buFont typeface="+mj-lt"/>
              <a:buAutoNum type="arabicPeriod"/>
            </a:pPr>
            <a:r>
              <a:rPr lang="en-GB"/>
              <a:t>Sparse data</a:t>
            </a:r>
          </a:p>
          <a:p>
            <a:pPr marL="457200" lvl="0" indent="-457200">
              <a:buFont typeface="+mj-lt"/>
              <a:buAutoNum type="arabicPeriod"/>
            </a:pPr>
            <a:r>
              <a:rPr lang="en-GB"/>
              <a:t>Perfect prediction </a:t>
            </a:r>
          </a:p>
          <a:p>
            <a:pPr marL="457200" lvl="0" indent="-457200">
              <a:buFont typeface="+mj-lt"/>
              <a:buAutoNum type="arabicPeriod"/>
            </a:pPr>
            <a:r>
              <a:rPr lang="en-GB"/>
              <a:t>Understanding bias in two-stage meta-analysis</a:t>
            </a:r>
          </a:p>
          <a:p>
            <a:pPr marL="457200" lvl="0" indent="-457200">
              <a:buFont typeface="+mj-lt"/>
              <a:buAutoNum type="arabicPeriod"/>
            </a:pPr>
            <a:r>
              <a:rPr lang="en-GB"/>
              <a:t>Package</a:t>
            </a:r>
          </a:p>
          <a:p>
            <a:pPr marL="457200" lvl="0" indent="-457200">
              <a:buFont typeface="+mj-lt"/>
              <a:buAutoNum type="arabicPeriod"/>
            </a:pPr>
            <a:endParaRPr lang="en-GB"/>
          </a:p>
          <a:p>
            <a:pPr marL="0" lvl="0" indent="0">
              <a:buNone/>
            </a:pPr>
            <a:r>
              <a:rPr lang="en-GB"/>
              <a:t>Newly updated package (tested but not finalised) is at </a:t>
            </a:r>
            <a:r>
              <a:rPr lang="en-GB">
                <a:hlinkClick r:id="rId2"/>
              </a:rPr>
              <a:t>github.com/UCL/pllf</a:t>
            </a:r>
            <a:endParaRPr lang="en-GB"/>
          </a:p>
          <a:p>
            <a:pPr marL="0" indent="0">
              <a:buNone/>
            </a:pPr>
            <a:r>
              <a:rPr lang="en-GB"/>
              <a:t>Original package:</a:t>
            </a:r>
          </a:p>
          <a:p>
            <a:r>
              <a:rPr lang="en-GB"/>
              <a:t>Royston P. Profile likelihood for estimation and confidence Intervals. </a:t>
            </a:r>
            <a:br>
              <a:rPr lang="en-GB"/>
            </a:br>
            <a:r>
              <a:rPr lang="en-GB" i="1"/>
              <a:t>Stata Journal</a:t>
            </a:r>
            <a:r>
              <a:rPr lang="en-GB"/>
              <a:t> (2007). doi:</a:t>
            </a:r>
            <a:r>
              <a:rPr lang="en-GB">
                <a:hlinkClick r:id="rId3"/>
              </a:rPr>
              <a:t>10.1177/1536867X0700700305</a:t>
            </a:r>
            <a:endParaRPr lang="en-GB"/>
          </a:p>
          <a:p>
            <a:pPr marL="0" lvl="0" indent="0">
              <a:buNone/>
            </a:pPr>
            <a:endParaRPr lang="en-GB"/>
          </a:p>
        </p:txBody>
      </p:sp>
      <p:sp>
        <p:nvSpPr>
          <p:cNvPr id="5" name="Slide Number Placeholder 4">
            <a:extLst>
              <a:ext uri="{FF2B5EF4-FFF2-40B4-BE49-F238E27FC236}">
                <a16:creationId xmlns:a16="http://schemas.microsoft.com/office/drawing/2014/main" id="{A52C720C-B169-4D4D-AC6B-5B2E0A153AF6}"/>
              </a:ext>
            </a:extLst>
          </p:cNvPr>
          <p:cNvSpPr>
            <a:spLocks noGrp="1"/>
          </p:cNvSpPr>
          <p:nvPr>
            <p:ph type="sldNum" sz="quarter" idx="12"/>
          </p:nvPr>
        </p:nvSpPr>
        <p:spPr/>
        <p:txBody>
          <a:bodyPr/>
          <a:lstStyle/>
          <a:p>
            <a:fld id="{F6B5789B-E694-4680-A2C1-FB39E0578FB7}" type="slidenum">
              <a:rPr lang="en-GB" smtClean="0"/>
              <a:t>2</a:t>
            </a:fld>
            <a:endParaRPr lang="en-GB" dirty="0"/>
          </a:p>
        </p:txBody>
      </p:sp>
    </p:spTree>
    <p:extLst>
      <p:ext uri="{BB962C8B-B14F-4D97-AF65-F5344CB8AC3E}">
        <p14:creationId xmlns:p14="http://schemas.microsoft.com/office/powerpoint/2010/main" val="445667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B7F4745-E809-87F7-EA57-A995D93404EC}"/>
              </a:ext>
            </a:extLst>
          </p:cNvPr>
          <p:cNvSpPr>
            <a:spLocks noGrp="1"/>
          </p:cNvSpPr>
          <p:nvPr>
            <p:ph type="title"/>
          </p:nvPr>
        </p:nvSpPr>
        <p:spPr/>
        <p:txBody>
          <a:bodyPr/>
          <a:lstStyle/>
          <a:p>
            <a:endParaRPr lang="en-GB"/>
          </a:p>
        </p:txBody>
      </p:sp>
      <p:sp>
        <p:nvSpPr>
          <p:cNvPr id="3" name="Slide Number Placeholder 2">
            <a:extLst>
              <a:ext uri="{FF2B5EF4-FFF2-40B4-BE49-F238E27FC236}">
                <a16:creationId xmlns:a16="http://schemas.microsoft.com/office/drawing/2014/main" id="{2466DF02-D2BD-CF0C-6772-0333FE37E0E5}"/>
              </a:ext>
            </a:extLst>
          </p:cNvPr>
          <p:cNvSpPr>
            <a:spLocks noGrp="1"/>
          </p:cNvSpPr>
          <p:nvPr>
            <p:ph type="sldNum" sz="quarter" idx="12"/>
          </p:nvPr>
        </p:nvSpPr>
        <p:spPr>
          <a:xfrm>
            <a:off x="8610600" y="6356354"/>
            <a:ext cx="2743200" cy="365125"/>
          </a:xfrm>
        </p:spPr>
        <p:txBody>
          <a:bodyPr/>
          <a:lstStyle/>
          <a:p>
            <a:fld id="{F6B5789B-E694-4680-A2C1-FB39E0578FB7}" type="slidenum">
              <a:rPr lang="en-GB" smtClean="0"/>
              <a:pPr/>
              <a:t>20</a:t>
            </a:fld>
            <a:endParaRPr lang="en-GB" dirty="0"/>
          </a:p>
        </p:txBody>
      </p:sp>
      <p:pic>
        <p:nvPicPr>
          <p:cNvPr id="6" name="Picture 5">
            <a:extLst>
              <a:ext uri="{FF2B5EF4-FFF2-40B4-BE49-F238E27FC236}">
                <a16:creationId xmlns:a16="http://schemas.microsoft.com/office/drawing/2014/main" id="{BC406117-A8E5-EAEA-7B94-01D8F7FB437D}"/>
              </a:ext>
            </a:extLst>
          </p:cNvPr>
          <p:cNvPicPr>
            <a:picLocks noChangeAspect="1"/>
          </p:cNvPicPr>
          <p:nvPr/>
        </p:nvPicPr>
        <p:blipFill>
          <a:blip r:embed="rId3"/>
          <a:srcRect b="7781"/>
          <a:stretch>
            <a:fillRect/>
          </a:stretch>
        </p:blipFill>
        <p:spPr>
          <a:xfrm>
            <a:off x="307366" y="264368"/>
            <a:ext cx="7775510" cy="5736382"/>
          </a:xfrm>
          <a:prstGeom prst="rect">
            <a:avLst/>
          </a:prstGeom>
        </p:spPr>
      </p:pic>
      <p:sp>
        <p:nvSpPr>
          <p:cNvPr id="9" name="Text Placeholder 8">
            <a:extLst>
              <a:ext uri="{FF2B5EF4-FFF2-40B4-BE49-F238E27FC236}">
                <a16:creationId xmlns:a16="http://schemas.microsoft.com/office/drawing/2014/main" id="{D83087AA-E648-F0AE-1AA3-77585D531BD9}"/>
              </a:ext>
            </a:extLst>
          </p:cNvPr>
          <p:cNvSpPr>
            <a:spLocks noGrp="1"/>
          </p:cNvSpPr>
          <p:nvPr>
            <p:ph type="body" sz="quarter" idx="13"/>
          </p:nvPr>
        </p:nvSpPr>
        <p:spPr>
          <a:xfrm>
            <a:off x="7875270" y="373224"/>
            <a:ext cx="4126230" cy="6119649"/>
          </a:xfrm>
        </p:spPr>
        <p:txBody>
          <a:bodyPr>
            <a:noAutofit/>
          </a:bodyPr>
          <a:lstStyle/>
          <a:p>
            <a:pPr marL="0" indent="0">
              <a:buNone/>
            </a:pPr>
            <a:r>
              <a:rPr lang="en-GB"/>
              <a:t>Impact of Normal approx. on profile likelihood for </a:t>
            </a:r>
            <a:r>
              <a:rPr lang="en-GB">
                <a:solidFill>
                  <a:srgbClr val="FF0000"/>
                </a:solidFill>
              </a:rPr>
              <a:t>study 1 </a:t>
            </a:r>
            <a:r>
              <a:rPr lang="en-GB"/>
              <a:t>(10 vs 40):</a:t>
            </a:r>
          </a:p>
          <a:p>
            <a:r>
              <a:rPr lang="en-GB"/>
              <a:t>too </a:t>
            </a:r>
            <a:r>
              <a:rPr lang="en-GB">
                <a:solidFill>
                  <a:srgbClr val="FF0000"/>
                </a:solidFill>
              </a:rPr>
              <a:t>steep</a:t>
            </a:r>
            <a:r>
              <a:rPr lang="en-GB"/>
              <a:t> on the left</a:t>
            </a:r>
          </a:p>
          <a:p>
            <a:r>
              <a:rPr lang="en-GB"/>
              <a:t>too </a:t>
            </a:r>
            <a:r>
              <a:rPr lang="en-GB">
                <a:solidFill>
                  <a:srgbClr val="FF0000"/>
                </a:solidFill>
              </a:rPr>
              <a:t>shallow</a:t>
            </a:r>
            <a:r>
              <a:rPr lang="en-GB"/>
              <a:t> on the right</a:t>
            </a:r>
          </a:p>
          <a:p>
            <a:pPr marL="0" indent="0">
              <a:buNone/>
            </a:pPr>
            <a:r>
              <a:rPr lang="en-GB">
                <a:solidFill>
                  <a:srgbClr val="990033"/>
                </a:solidFill>
              </a:rPr>
              <a:t>What matters for the MA is how it behaves near the pooled estimate (~-0.3)</a:t>
            </a:r>
          </a:p>
          <a:p>
            <a:r>
              <a:rPr lang="en-GB"/>
              <a:t>too </a:t>
            </a:r>
            <a:r>
              <a:rPr lang="en-GB">
                <a:solidFill>
                  <a:srgbClr val="FF0000"/>
                </a:solidFill>
              </a:rPr>
              <a:t>shallow</a:t>
            </a:r>
            <a:r>
              <a:rPr lang="en-GB"/>
              <a:t> where it matters</a:t>
            </a:r>
          </a:p>
          <a:p>
            <a:pPr marL="0" indent="0">
              <a:buNone/>
            </a:pPr>
            <a:r>
              <a:rPr lang="en-GB"/>
              <a:t>Impact of Normal approx. on </a:t>
            </a:r>
            <a:r>
              <a:rPr lang="en-GB">
                <a:solidFill>
                  <a:srgbClr val="0000FF"/>
                </a:solidFill>
              </a:rPr>
              <a:t>study 2 </a:t>
            </a:r>
            <a:r>
              <a:rPr lang="en-GB"/>
              <a:t>(60 vs 60): </a:t>
            </a:r>
            <a:r>
              <a:rPr lang="en-GB">
                <a:solidFill>
                  <a:srgbClr val="0000FF"/>
                </a:solidFill>
              </a:rPr>
              <a:t>small</a:t>
            </a:r>
          </a:p>
          <a:p>
            <a:pPr marL="0" indent="0">
              <a:buNone/>
            </a:pPr>
            <a:r>
              <a:rPr lang="en-GB">
                <a:solidFill>
                  <a:srgbClr val="C00000"/>
                </a:solidFill>
              </a:rPr>
              <a:t>Impact of Normal approx. on MA: under-weight study 1</a:t>
            </a:r>
          </a:p>
          <a:p>
            <a:r>
              <a:rPr lang="en-GB">
                <a:solidFill>
                  <a:srgbClr val="C00000"/>
                </a:solidFill>
              </a:rPr>
              <a:t>Bias towards null!</a:t>
            </a:r>
          </a:p>
        </p:txBody>
      </p:sp>
      <p:sp>
        <p:nvSpPr>
          <p:cNvPr id="2" name="TextBox 1">
            <a:extLst>
              <a:ext uri="{FF2B5EF4-FFF2-40B4-BE49-F238E27FC236}">
                <a16:creationId xmlns:a16="http://schemas.microsoft.com/office/drawing/2014/main" id="{B0E5546E-2F63-5B86-B441-A4151357AEDC}"/>
              </a:ext>
            </a:extLst>
          </p:cNvPr>
          <p:cNvSpPr txBox="1"/>
          <p:nvPr/>
        </p:nvSpPr>
        <p:spPr>
          <a:xfrm>
            <a:off x="3771900" y="45720"/>
            <a:ext cx="2205990" cy="400110"/>
          </a:xfrm>
          <a:prstGeom prst="rect">
            <a:avLst/>
          </a:prstGeom>
          <a:noFill/>
        </p:spPr>
        <p:txBody>
          <a:bodyPr wrap="square" rtlCol="0">
            <a:spAutoFit/>
          </a:bodyPr>
          <a:lstStyle/>
          <a:p>
            <a:pPr algn="ctr"/>
            <a:r>
              <a:rPr lang="en-GB" sz="2000">
                <a:solidFill>
                  <a:srgbClr val="990033"/>
                </a:solidFill>
              </a:rPr>
              <a:t>Pooled estimate</a:t>
            </a:r>
          </a:p>
        </p:txBody>
      </p:sp>
    </p:spTree>
    <p:custDataLst>
      <p:tags r:id="rId1"/>
    </p:custDataLst>
    <p:extLst>
      <p:ext uri="{BB962C8B-B14F-4D97-AF65-F5344CB8AC3E}">
        <p14:creationId xmlns:p14="http://schemas.microsoft.com/office/powerpoint/2010/main" val="3120254331"/>
      </p:ext>
    </p:extLst>
  </p:cSld>
  <p:clrMapOvr>
    <a:masterClrMapping/>
  </p:clrMapOvr>
  <mc:AlternateContent xmlns:mc="http://schemas.openxmlformats.org/markup-compatibility/2006" xmlns:p14="http://schemas.microsoft.com/office/powerpoint/2010/main">
    <mc:Choice Requires="p14">
      <p:transition spd="slow" p14:dur="2000" advTm="17350"/>
    </mc:Choice>
    <mc:Fallback xmlns="">
      <p:transition spd="slow" advTm="1735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C8212-B0E9-BDB4-A8F6-987949D31438}"/>
              </a:ext>
            </a:extLst>
          </p:cNvPr>
          <p:cNvSpPr>
            <a:spLocks noGrp="1"/>
          </p:cNvSpPr>
          <p:nvPr>
            <p:ph type="title"/>
          </p:nvPr>
        </p:nvSpPr>
        <p:spPr/>
        <p:txBody>
          <a:bodyPr/>
          <a:lstStyle/>
          <a:p>
            <a:r>
              <a:rPr lang="en-GB"/>
              <a:t>Conclusion for meta-analysis</a:t>
            </a:r>
          </a:p>
        </p:txBody>
      </p:sp>
      <p:sp>
        <p:nvSpPr>
          <p:cNvPr id="3" name="Slide Number Placeholder 2">
            <a:extLst>
              <a:ext uri="{FF2B5EF4-FFF2-40B4-BE49-F238E27FC236}">
                <a16:creationId xmlns:a16="http://schemas.microsoft.com/office/drawing/2014/main" id="{1316B2E6-7FCC-1CDA-A9FC-BA93157736A6}"/>
              </a:ext>
            </a:extLst>
          </p:cNvPr>
          <p:cNvSpPr>
            <a:spLocks noGrp="1"/>
          </p:cNvSpPr>
          <p:nvPr>
            <p:ph type="sldNum" sz="quarter" idx="12"/>
          </p:nvPr>
        </p:nvSpPr>
        <p:spPr/>
        <p:txBody>
          <a:bodyPr/>
          <a:lstStyle/>
          <a:p>
            <a:fld id="{F6B5789B-E694-4680-A2C1-FB39E0578FB7}" type="slidenum">
              <a:rPr lang="en-GB" smtClean="0"/>
              <a:t>21</a:t>
            </a:fld>
            <a:endParaRPr lang="en-GB" dirty="0"/>
          </a:p>
        </p:txBody>
      </p:sp>
      <mc:AlternateContent xmlns:mc="http://schemas.openxmlformats.org/markup-compatibility/2006">
        <mc:Choice xmlns:a14="http://schemas.microsoft.com/office/drawing/2010/main" Requires="a14">
          <p:sp>
            <p:nvSpPr>
              <p:cNvPr id="4" name="Text Placeholder 3">
                <a:extLst>
                  <a:ext uri="{FF2B5EF4-FFF2-40B4-BE49-F238E27FC236}">
                    <a16:creationId xmlns:a16="http://schemas.microsoft.com/office/drawing/2014/main" id="{134B84C3-2792-2B7C-7FED-45F217BBA07C}"/>
                  </a:ext>
                </a:extLst>
              </p:cNvPr>
              <p:cNvSpPr>
                <a:spLocks noGrp="1"/>
              </p:cNvSpPr>
              <p:nvPr>
                <p:ph type="body" sz="quarter" idx="13"/>
              </p:nvPr>
            </p:nvSpPr>
            <p:spPr/>
            <p:txBody>
              <a:bodyPr/>
              <a:lstStyle/>
              <a:p>
                <a:r>
                  <a:rPr lang="en-GB">
                    <a:solidFill>
                      <a:schemeClr val="accent2"/>
                    </a:solidFill>
                  </a:rPr>
                  <a:t>With 1:1 allocation</a:t>
                </a:r>
                <a:r>
                  <a:rPr lang="en-GB"/>
                  <a:t>, the 2-stage Normal approximation causes </a:t>
                </a:r>
                <a:r>
                  <a:rPr lang="en-GB">
                    <a:solidFill>
                      <a:schemeClr val="accent3"/>
                    </a:solidFill>
                  </a:rPr>
                  <a:t>bias towards the null </a:t>
                </a:r>
                <a:r>
                  <a:rPr lang="en-GB"/>
                  <a:t>(</a:t>
                </a:r>
                <a14:m>
                  <m:oMath xmlns:m="http://schemas.openxmlformats.org/officeDocument/2006/math">
                    <m:r>
                      <a:rPr lang="en-GB" i="1" smtClean="0">
                        <a:latin typeface="Cambria Math" panose="02040503050406030204" pitchFamily="18" charset="0"/>
                      </a:rPr>
                      <m:t>𝑅𝑅</m:t>
                    </m:r>
                    <m:r>
                      <a:rPr lang="en-GB" i="1" smtClean="0">
                        <a:latin typeface="Cambria Math" panose="02040503050406030204" pitchFamily="18" charset="0"/>
                      </a:rPr>
                      <m:t>=1</m:t>
                    </m:r>
                  </m:oMath>
                </a14:m>
                <a:r>
                  <a:rPr lang="en-GB"/>
                  <a:t>)</a:t>
                </a:r>
              </a:p>
              <a:p>
                <a:pPr lvl="1"/>
                <a:r>
                  <a:rPr lang="en-GB"/>
                  <a:t>in the example: -0.36 </a:t>
                </a:r>
                <a:r>
                  <a:rPr lang="en-GB">
                    <a:sym typeface="Wingdings" panose="05000000000000000000" pitchFamily="2" charset="2"/>
                  </a:rPr>
                  <a:t> -0.29</a:t>
                </a:r>
              </a:p>
              <a:p>
                <a:pPr lvl="1"/>
                <a:r>
                  <a:rPr lang="en-GB">
                    <a:sym typeface="Wingdings" panose="05000000000000000000" pitchFamily="2" charset="2"/>
                  </a:rPr>
                  <a:t>this happens in general</a:t>
                </a:r>
                <a:endParaRPr lang="en-GB"/>
              </a:p>
              <a:p>
                <a:endParaRPr lang="en-GB"/>
              </a:p>
              <a:p>
                <a:r>
                  <a:rPr lang="en-GB">
                    <a:solidFill>
                      <a:schemeClr val="accent2"/>
                    </a:solidFill>
                  </a:rPr>
                  <a:t>With unequal allocation</a:t>
                </a:r>
                <a:r>
                  <a:rPr lang="en-GB"/>
                  <a:t>, </a:t>
                </a:r>
                <a:r>
                  <a:rPr lang="en-GB">
                    <a:solidFill>
                      <a:schemeClr val="accent3"/>
                    </a:solidFill>
                  </a:rPr>
                  <a:t>bias</a:t>
                </a:r>
                <a:r>
                  <a:rPr lang="en-GB"/>
                  <a:t> is towards </a:t>
                </a:r>
                <a:r>
                  <a:rPr lang="en-GB">
                    <a:solidFill>
                      <a:schemeClr val="accent3"/>
                    </a:solidFill>
                  </a:rPr>
                  <a:t>equal numbers of events</a:t>
                </a:r>
              </a:p>
              <a:p>
                <a:pPr lvl="1"/>
                <a:r>
                  <a:rPr lang="en-GB"/>
                  <a:t>can show that with </a:t>
                </a:r>
                <a14:m>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𝑛</m:t>
                        </m:r>
                      </m:e>
                      <m:sub>
                        <m:r>
                          <a:rPr lang="en-GB" b="0" i="1" smtClean="0">
                            <a:latin typeface="Cambria Math" panose="02040503050406030204" pitchFamily="18" charset="0"/>
                          </a:rPr>
                          <m:t>𝐸</m:t>
                        </m:r>
                      </m:sub>
                    </m:sSub>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𝑛</m:t>
                        </m:r>
                      </m:e>
                      <m:sub>
                        <m:r>
                          <a:rPr lang="en-GB" b="0" i="1" smtClean="0">
                            <a:latin typeface="Cambria Math" panose="02040503050406030204" pitchFamily="18" charset="0"/>
                          </a:rPr>
                          <m:t>𝐶</m:t>
                        </m:r>
                      </m:sub>
                    </m:sSub>
                  </m:oMath>
                </a14:m>
                <a:r>
                  <a:rPr lang="en-GB"/>
                  <a:t> allocation, bias is towards </a:t>
                </a:r>
                <a14:m>
                  <m:oMath xmlns:m="http://schemas.openxmlformats.org/officeDocument/2006/math">
                    <m:r>
                      <a:rPr lang="en-GB" i="1" smtClean="0">
                        <a:latin typeface="Cambria Math" panose="02040503050406030204" pitchFamily="18" charset="0"/>
                      </a:rPr>
                      <m:t>𝑅𝑅</m:t>
                    </m:r>
                    <m:r>
                      <a:rPr lang="en-GB"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𝑛</m:t>
                        </m:r>
                      </m:e>
                      <m:sub>
                        <m:r>
                          <a:rPr lang="en-GB" b="0" i="1" smtClean="0">
                            <a:latin typeface="Cambria Math" panose="02040503050406030204" pitchFamily="18" charset="0"/>
                          </a:rPr>
                          <m:t>𝐶</m:t>
                        </m:r>
                      </m:sub>
                    </m:sSub>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𝑛</m:t>
                        </m:r>
                      </m:e>
                      <m:sub>
                        <m:r>
                          <a:rPr lang="en-GB" b="0" i="1" smtClean="0">
                            <a:latin typeface="Cambria Math" panose="02040503050406030204" pitchFamily="18" charset="0"/>
                          </a:rPr>
                          <m:t>𝐸</m:t>
                        </m:r>
                      </m:sub>
                    </m:sSub>
                  </m:oMath>
                </a14:m>
                <a:endParaRPr lang="en-GB"/>
              </a:p>
              <a:p>
                <a:pPr lvl="1"/>
                <a:r>
                  <a:rPr lang="en-GB"/>
                  <a:t>in particular if studies have </a:t>
                </a:r>
                <a14:m>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𝑛</m:t>
                        </m:r>
                      </m:e>
                      <m:sub>
                        <m:r>
                          <a:rPr lang="en-GB" b="0" i="1" smtClean="0">
                            <a:latin typeface="Cambria Math" panose="02040503050406030204" pitchFamily="18" charset="0"/>
                          </a:rPr>
                          <m:t>𝐸</m:t>
                        </m:r>
                      </m:sub>
                    </m:sSub>
                    <m:r>
                      <a:rPr lang="en-GB" b="0" i="1" smtClean="0">
                        <a:latin typeface="Cambria Math" panose="02040503050406030204" pitchFamily="18" charset="0"/>
                      </a:rPr>
                      <m:t>&gt;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𝑛</m:t>
                        </m:r>
                      </m:e>
                      <m:sub>
                        <m:r>
                          <a:rPr lang="en-GB" b="0" i="1" smtClean="0">
                            <a:latin typeface="Cambria Math" panose="02040503050406030204" pitchFamily="18" charset="0"/>
                          </a:rPr>
                          <m:t>𝐶</m:t>
                        </m:r>
                      </m:sub>
                    </m:sSub>
                  </m:oMath>
                </a14:m>
                <a:r>
                  <a:rPr lang="en-GB"/>
                  <a:t>, then 2-stage Normal is biased towards </a:t>
                </a:r>
                <a14:m>
                  <m:oMath xmlns:m="http://schemas.openxmlformats.org/officeDocument/2006/math">
                    <m:r>
                      <a:rPr lang="en-GB" b="0" i="1" smtClean="0">
                        <a:latin typeface="Cambria Math" panose="02040503050406030204" pitchFamily="18" charset="0"/>
                      </a:rPr>
                      <m:t>𝐸</m:t>
                    </m:r>
                  </m:oMath>
                </a14:m>
                <a:endParaRPr lang="en-GB"/>
              </a:p>
            </p:txBody>
          </p:sp>
        </mc:Choice>
        <mc:Fallback>
          <p:sp>
            <p:nvSpPr>
              <p:cNvPr id="4" name="Text Placeholder 3">
                <a:extLst>
                  <a:ext uri="{FF2B5EF4-FFF2-40B4-BE49-F238E27FC236}">
                    <a16:creationId xmlns:a16="http://schemas.microsoft.com/office/drawing/2014/main" id="{134B84C3-2792-2B7C-7FED-45F217BBA07C}"/>
                  </a:ext>
                </a:extLst>
              </p:cNvPr>
              <p:cNvSpPr>
                <a:spLocks noGrp="1" noRot="1" noChangeAspect="1" noMove="1" noResize="1" noEditPoints="1" noAdjustHandles="1" noChangeArrowheads="1" noChangeShapeType="1" noTextEdit="1"/>
              </p:cNvSpPr>
              <p:nvPr>
                <p:ph type="body" sz="quarter" idx="13"/>
              </p:nvPr>
            </p:nvSpPr>
            <p:spPr>
              <a:blipFill>
                <a:blip r:embed="rId2"/>
                <a:stretch>
                  <a:fillRect l="-812" t="-997"/>
                </a:stretch>
              </a:blipFill>
            </p:spPr>
            <p:txBody>
              <a:bodyPr/>
              <a:lstStyle/>
              <a:p>
                <a:r>
                  <a:rPr lang="en-GB">
                    <a:noFill/>
                  </a:rPr>
                  <a:t> </a:t>
                </a:r>
              </a:p>
            </p:txBody>
          </p:sp>
        </mc:Fallback>
      </mc:AlternateContent>
    </p:spTree>
    <p:extLst>
      <p:ext uri="{BB962C8B-B14F-4D97-AF65-F5344CB8AC3E}">
        <p14:creationId xmlns:p14="http://schemas.microsoft.com/office/powerpoint/2010/main" val="3102054479"/>
      </p:ext>
    </p:extLst>
  </p:cSld>
  <p:clrMapOvr>
    <a:masterClrMapping/>
  </p:clrMapOvr>
  <mc:AlternateContent xmlns:mc="http://schemas.openxmlformats.org/markup-compatibility/2006" xmlns:p14="http://schemas.microsoft.com/office/powerpoint/2010/main">
    <mc:Choice Requires="p14">
      <p:transition spd="slow" p14:dur="2000" advTm="34014"/>
    </mc:Choice>
    <mc:Fallback xmlns="">
      <p:transition spd="slow" advTm="34014"/>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0DA14-22F5-A462-2571-658573C790CA}"/>
              </a:ext>
            </a:extLst>
          </p:cNvPr>
          <p:cNvSpPr>
            <a:spLocks noGrp="1"/>
          </p:cNvSpPr>
          <p:nvPr>
            <p:ph type="title"/>
          </p:nvPr>
        </p:nvSpPr>
        <p:spPr/>
        <p:txBody>
          <a:bodyPr/>
          <a:lstStyle/>
          <a:p>
            <a:r>
              <a:rPr lang="en-GB"/>
              <a:t>Updated package pllf</a:t>
            </a:r>
          </a:p>
        </p:txBody>
      </p:sp>
      <p:sp>
        <p:nvSpPr>
          <p:cNvPr id="3" name="Text Placeholder 2">
            <a:extLst>
              <a:ext uri="{FF2B5EF4-FFF2-40B4-BE49-F238E27FC236}">
                <a16:creationId xmlns:a16="http://schemas.microsoft.com/office/drawing/2014/main" id="{69BFCAC2-CBA2-6295-9C4A-9F870B58BEF6}"/>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140036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E89F1-27CF-CD6B-3EF9-759244CC923C}"/>
              </a:ext>
            </a:extLst>
          </p:cNvPr>
          <p:cNvSpPr>
            <a:spLocks noGrp="1"/>
          </p:cNvSpPr>
          <p:nvPr>
            <p:ph type="title"/>
          </p:nvPr>
        </p:nvSpPr>
        <p:spPr/>
        <p:txBody>
          <a:bodyPr>
            <a:normAutofit/>
          </a:bodyPr>
          <a:lstStyle/>
          <a:p>
            <a:r>
              <a:rPr lang="en-GB"/>
              <a:t>pllf: syntax and changes</a:t>
            </a:r>
          </a:p>
        </p:txBody>
      </p:sp>
      <p:sp>
        <p:nvSpPr>
          <p:cNvPr id="3" name="Slide Number Placeholder 2">
            <a:extLst>
              <a:ext uri="{FF2B5EF4-FFF2-40B4-BE49-F238E27FC236}">
                <a16:creationId xmlns:a16="http://schemas.microsoft.com/office/drawing/2014/main" id="{699B49DA-5A52-624A-7A69-BE76FB8F15B8}"/>
              </a:ext>
            </a:extLst>
          </p:cNvPr>
          <p:cNvSpPr>
            <a:spLocks noGrp="1"/>
          </p:cNvSpPr>
          <p:nvPr>
            <p:ph type="sldNum" sz="quarter" idx="12"/>
          </p:nvPr>
        </p:nvSpPr>
        <p:spPr/>
        <p:txBody>
          <a:bodyPr/>
          <a:lstStyle/>
          <a:p>
            <a:fld id="{F6B5789B-E694-4680-A2C1-FB39E0578FB7}" type="slidenum">
              <a:rPr lang="en-GB" smtClean="0"/>
              <a:t>23</a:t>
            </a:fld>
            <a:endParaRPr lang="en-GB" dirty="0"/>
          </a:p>
        </p:txBody>
      </p:sp>
      <p:sp>
        <p:nvSpPr>
          <p:cNvPr id="4" name="Text Placeholder 3">
            <a:extLst>
              <a:ext uri="{FF2B5EF4-FFF2-40B4-BE49-F238E27FC236}">
                <a16:creationId xmlns:a16="http://schemas.microsoft.com/office/drawing/2014/main" id="{1763E5E4-145F-D8A0-50AB-B4267D987873}"/>
              </a:ext>
            </a:extLst>
          </p:cNvPr>
          <p:cNvSpPr>
            <a:spLocks noGrp="1"/>
          </p:cNvSpPr>
          <p:nvPr>
            <p:ph type="body" sz="quarter" idx="13"/>
          </p:nvPr>
        </p:nvSpPr>
        <p:spPr/>
        <p:txBody>
          <a:bodyPr>
            <a:noAutofit/>
          </a:bodyPr>
          <a:lstStyle/>
          <a:p>
            <a:pPr fontAlgn="ctr"/>
            <a:r>
              <a:rPr lang="en-GB"/>
              <a:t>Syntax: now a prefix command: </a:t>
            </a:r>
            <a:br>
              <a:rPr lang="en-GB"/>
            </a:br>
            <a:r>
              <a:rPr lang="en-GB">
                <a:latin typeface="Courier New" panose="02070309020205020404" pitchFamily="49" charset="0"/>
                <a:cs typeface="Courier New" panose="02070309020205020404" pitchFamily="49" charset="0"/>
              </a:rPr>
              <a:t>pllf, profile(</a:t>
            </a:r>
            <a:r>
              <a:rPr lang="en-GB" i="1">
                <a:latin typeface="Courier New" panose="02070309020205020404" pitchFamily="49" charset="0"/>
                <a:cs typeface="Courier New" panose="02070309020205020404" pitchFamily="49" charset="0"/>
              </a:rPr>
              <a:t>varname</a:t>
            </a:r>
            <a:r>
              <a:rPr lang="en-GB">
                <a:latin typeface="Courier New" panose="02070309020205020404" pitchFamily="49" charset="0"/>
                <a:cs typeface="Courier New" panose="02070309020205020404" pitchFamily="49" charset="0"/>
              </a:rPr>
              <a:t>) [</a:t>
            </a:r>
            <a:r>
              <a:rPr lang="en-GB" i="1">
                <a:latin typeface="Courier New" panose="02070309020205020404" pitchFamily="49" charset="0"/>
                <a:cs typeface="Courier New" panose="02070309020205020404" pitchFamily="49" charset="0"/>
              </a:rPr>
              <a:t>pllf_opts</a:t>
            </a:r>
            <a:r>
              <a:rPr lang="en-GB">
                <a:latin typeface="Courier New" panose="02070309020205020404" pitchFamily="49" charset="0"/>
                <a:cs typeface="Courier New" panose="02070309020205020404" pitchFamily="49" charset="0"/>
              </a:rPr>
              <a:t>]: </a:t>
            </a:r>
            <a:r>
              <a:rPr lang="en-GB" i="1">
                <a:latin typeface="Courier New" panose="02070309020205020404" pitchFamily="49" charset="0"/>
                <a:cs typeface="Courier New" panose="02070309020205020404" pitchFamily="49" charset="0"/>
              </a:rPr>
              <a:t>regcmd</a:t>
            </a:r>
            <a:r>
              <a:rPr lang="en-GB">
                <a:latin typeface="Courier New" panose="02070309020205020404" pitchFamily="49" charset="0"/>
                <a:cs typeface="Courier New" panose="02070309020205020404" pitchFamily="49" charset="0"/>
              </a:rPr>
              <a:t> …</a:t>
            </a:r>
          </a:p>
          <a:p>
            <a:pPr fontAlgn="ctr"/>
            <a:r>
              <a:rPr lang="en-GB"/>
              <a:t>Bug fixes</a:t>
            </a:r>
          </a:p>
          <a:p>
            <a:pPr lvl="1" fontAlgn="ctr"/>
            <a:r>
              <a:rPr lang="en-GB"/>
              <a:t>works with perfect prediction</a:t>
            </a:r>
          </a:p>
          <a:p>
            <a:pPr lvl="1" fontAlgn="ctr"/>
            <a:r>
              <a:rPr lang="en-GB"/>
              <a:t>excessive collinearity check dropped</a:t>
            </a:r>
          </a:p>
          <a:p>
            <a:pPr lvl="1" fontAlgn="ctr"/>
            <a:r>
              <a:rPr lang="en-GB">
                <a:latin typeface="Courier New" panose="02070309020205020404" pitchFamily="49" charset="0"/>
                <a:cs typeface="Courier New" panose="02070309020205020404" pitchFamily="49" charset="0"/>
              </a:rPr>
              <a:t>exposure()</a:t>
            </a:r>
            <a:r>
              <a:rPr lang="en-GB"/>
              <a:t> and </a:t>
            </a:r>
            <a:r>
              <a:rPr lang="en-GB">
                <a:latin typeface="Courier New" panose="02070309020205020404" pitchFamily="49" charset="0"/>
                <a:cs typeface="Courier New" panose="02070309020205020404" pitchFamily="49" charset="0"/>
              </a:rPr>
              <a:t>offset()</a:t>
            </a:r>
            <a:r>
              <a:rPr lang="en-GB"/>
              <a:t> enabled</a:t>
            </a:r>
          </a:p>
          <a:p>
            <a:pPr fontAlgn="ctr"/>
            <a:r>
              <a:rPr lang="en-GB"/>
              <a:t>New functionality</a:t>
            </a:r>
          </a:p>
          <a:p>
            <a:pPr lvl="1" fontAlgn="ctr"/>
            <a:r>
              <a:rPr lang="en-GB"/>
              <a:t>allow profiling the constant</a:t>
            </a:r>
          </a:p>
          <a:p>
            <a:pPr lvl="1" fontAlgn="ctr"/>
            <a:r>
              <a:rPr lang="en-GB">
                <a:latin typeface="Courier New" panose="02070309020205020404" pitchFamily="49" charset="0"/>
                <a:cs typeface="Courier New" panose="02070309020205020404" pitchFamily="49" charset="0"/>
              </a:rPr>
              <a:t>eform</a:t>
            </a:r>
            <a:r>
              <a:rPr lang="en-GB"/>
              <a:t> option reports on exponentiated scale</a:t>
            </a:r>
          </a:p>
          <a:p>
            <a:pPr lvl="1" fontAlgn="ctr"/>
            <a:r>
              <a:rPr lang="en-GB">
                <a:latin typeface="Courier New" panose="02070309020205020404" pitchFamily="49" charset="0"/>
                <a:cs typeface="Courier New" panose="02070309020205020404" pitchFamily="49" charset="0"/>
              </a:rPr>
              <a:t>normal</a:t>
            </a:r>
            <a:r>
              <a:rPr lang="en-GB"/>
              <a:t> option also graphs Normal approximation to PLLF</a:t>
            </a:r>
          </a:p>
          <a:p>
            <a:pPr marL="0" indent="0">
              <a:buNone/>
            </a:pPr>
            <a:endParaRPr lang="en-GB"/>
          </a:p>
        </p:txBody>
      </p:sp>
      <p:sp>
        <p:nvSpPr>
          <p:cNvPr id="6" name="TextBox 5">
            <a:extLst>
              <a:ext uri="{FF2B5EF4-FFF2-40B4-BE49-F238E27FC236}">
                <a16:creationId xmlns:a16="http://schemas.microsoft.com/office/drawing/2014/main" id="{212D2B32-ED3C-6CC9-74F1-2B37762C9624}"/>
              </a:ext>
            </a:extLst>
          </p:cNvPr>
          <p:cNvSpPr txBox="1"/>
          <p:nvPr/>
        </p:nvSpPr>
        <p:spPr>
          <a:xfrm>
            <a:off x="5020294" y="6171688"/>
            <a:ext cx="6097978" cy="461665"/>
          </a:xfrm>
          <a:prstGeom prst="rect">
            <a:avLst/>
          </a:prstGeom>
          <a:noFill/>
        </p:spPr>
        <p:txBody>
          <a:bodyPr wrap="square">
            <a:spAutoFit/>
          </a:bodyPr>
          <a:lstStyle/>
          <a:p>
            <a:pPr marL="0" lvl="0" indent="0">
              <a:buNone/>
            </a:pPr>
            <a:r>
              <a:rPr lang="en-GB" sz="2400"/>
              <a:t>Package is at: </a:t>
            </a:r>
            <a:r>
              <a:rPr lang="en-GB" sz="2400">
                <a:hlinkClick r:id="rId2"/>
              </a:rPr>
              <a:t>github.com/UCL/pllf</a:t>
            </a:r>
            <a:endParaRPr lang="en-GB" sz="2400"/>
          </a:p>
        </p:txBody>
      </p:sp>
    </p:spTree>
    <p:extLst>
      <p:ext uri="{BB962C8B-B14F-4D97-AF65-F5344CB8AC3E}">
        <p14:creationId xmlns:p14="http://schemas.microsoft.com/office/powerpoint/2010/main" val="3451038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49183-F008-7FAD-FD6C-D8137D5F5075}"/>
              </a:ext>
            </a:extLst>
          </p:cNvPr>
          <p:cNvSpPr>
            <a:spLocks noGrp="1"/>
          </p:cNvSpPr>
          <p:nvPr>
            <p:ph type="title"/>
          </p:nvPr>
        </p:nvSpPr>
        <p:spPr/>
        <p:txBody>
          <a:bodyPr/>
          <a:lstStyle/>
          <a:p>
            <a:r>
              <a:rPr lang="en-GB"/>
              <a:t>Discussion</a:t>
            </a:r>
          </a:p>
        </p:txBody>
      </p:sp>
      <p:sp>
        <p:nvSpPr>
          <p:cNvPr id="3" name="Slide Number Placeholder 2">
            <a:extLst>
              <a:ext uri="{FF2B5EF4-FFF2-40B4-BE49-F238E27FC236}">
                <a16:creationId xmlns:a16="http://schemas.microsoft.com/office/drawing/2014/main" id="{074634F7-4DD0-C800-0069-1574F3CA81CC}"/>
              </a:ext>
            </a:extLst>
          </p:cNvPr>
          <p:cNvSpPr>
            <a:spLocks noGrp="1"/>
          </p:cNvSpPr>
          <p:nvPr>
            <p:ph type="sldNum" sz="quarter" idx="12"/>
          </p:nvPr>
        </p:nvSpPr>
        <p:spPr/>
        <p:txBody>
          <a:bodyPr/>
          <a:lstStyle/>
          <a:p>
            <a:fld id="{F6B5789B-E694-4680-A2C1-FB39E0578FB7}" type="slidenum">
              <a:rPr lang="en-GB" smtClean="0"/>
              <a:t>24</a:t>
            </a:fld>
            <a:endParaRPr lang="en-GB" dirty="0"/>
          </a:p>
        </p:txBody>
      </p:sp>
      <p:sp>
        <p:nvSpPr>
          <p:cNvPr id="4" name="Text Placeholder 3">
            <a:extLst>
              <a:ext uri="{FF2B5EF4-FFF2-40B4-BE49-F238E27FC236}">
                <a16:creationId xmlns:a16="http://schemas.microsoft.com/office/drawing/2014/main" id="{147F6852-2CBD-2FFA-984D-4AE555A35082}"/>
              </a:ext>
            </a:extLst>
          </p:cNvPr>
          <p:cNvSpPr>
            <a:spLocks noGrp="1"/>
          </p:cNvSpPr>
          <p:nvPr>
            <p:ph type="body" sz="quarter" idx="13"/>
          </p:nvPr>
        </p:nvSpPr>
        <p:spPr/>
        <p:txBody>
          <a:bodyPr/>
          <a:lstStyle/>
          <a:p>
            <a:r>
              <a:rPr lang="en-GB">
                <a:latin typeface="Courier New" panose="02070309020205020404" pitchFamily="49" charset="0"/>
                <a:cs typeface="Courier New" panose="02070309020205020404" pitchFamily="49" charset="0"/>
              </a:rPr>
              <a:t>pllf</a:t>
            </a:r>
            <a:r>
              <a:rPr lang="en-GB"/>
              <a:t> is a useful command for checking the Wald approximation</a:t>
            </a:r>
          </a:p>
          <a:p>
            <a:r>
              <a:rPr lang="en-GB"/>
              <a:t>Typically useful in sparse data</a:t>
            </a:r>
          </a:p>
          <a:p>
            <a:pPr lvl="1"/>
            <a:r>
              <a:rPr lang="en-GB"/>
              <a:t>usually meaning very few events in at least one group</a:t>
            </a:r>
          </a:p>
          <a:p>
            <a:r>
              <a:rPr lang="en-GB"/>
              <a:t>Useful in teaching</a:t>
            </a:r>
          </a:p>
          <a:p>
            <a:pPr lvl="1"/>
            <a:r>
              <a:rPr lang="en-GB"/>
              <a:t>Wald vs LRT</a:t>
            </a:r>
          </a:p>
          <a:p>
            <a:pPr lvl="1"/>
            <a:r>
              <a:rPr lang="en-GB"/>
              <a:t>perfect prediction</a:t>
            </a:r>
          </a:p>
          <a:p>
            <a:r>
              <a:rPr lang="en-GB"/>
              <a:t>It helps explain why two-stage meta-analysis is often biased towards the null</a:t>
            </a:r>
          </a:p>
        </p:txBody>
      </p:sp>
    </p:spTree>
    <p:extLst>
      <p:ext uri="{BB962C8B-B14F-4D97-AF65-F5344CB8AC3E}">
        <p14:creationId xmlns:p14="http://schemas.microsoft.com/office/powerpoint/2010/main" val="27981295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4954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5AF96-8406-29E6-79D6-DA08661F67B7}"/>
              </a:ext>
            </a:extLst>
          </p:cNvPr>
          <p:cNvSpPr>
            <a:spLocks noGrp="1"/>
          </p:cNvSpPr>
          <p:nvPr>
            <p:ph type="title"/>
          </p:nvPr>
        </p:nvSpPr>
        <p:spPr/>
        <p:txBody>
          <a:bodyPr/>
          <a:lstStyle/>
          <a:p>
            <a:r>
              <a:rPr lang="en-GB"/>
              <a:t>Example: German breast cancer data</a:t>
            </a:r>
          </a:p>
        </p:txBody>
      </p:sp>
      <p:sp>
        <p:nvSpPr>
          <p:cNvPr id="3" name="Slide Number Placeholder 2">
            <a:extLst>
              <a:ext uri="{FF2B5EF4-FFF2-40B4-BE49-F238E27FC236}">
                <a16:creationId xmlns:a16="http://schemas.microsoft.com/office/drawing/2014/main" id="{E9DF8788-64A8-FE34-AF94-1488AE42123F}"/>
              </a:ext>
            </a:extLst>
          </p:cNvPr>
          <p:cNvSpPr>
            <a:spLocks noGrp="1"/>
          </p:cNvSpPr>
          <p:nvPr>
            <p:ph type="sldNum" sz="quarter" idx="12"/>
          </p:nvPr>
        </p:nvSpPr>
        <p:spPr/>
        <p:txBody>
          <a:bodyPr/>
          <a:lstStyle/>
          <a:p>
            <a:fld id="{F6B5789B-E694-4680-A2C1-FB39E0578FB7}" type="slidenum">
              <a:rPr lang="en-GB" smtClean="0"/>
              <a:t>3</a:t>
            </a:fld>
            <a:endParaRPr lang="en-GB" dirty="0"/>
          </a:p>
        </p:txBody>
      </p:sp>
      <p:sp>
        <p:nvSpPr>
          <p:cNvPr id="4" name="Text Placeholder 3">
            <a:extLst>
              <a:ext uri="{FF2B5EF4-FFF2-40B4-BE49-F238E27FC236}">
                <a16:creationId xmlns:a16="http://schemas.microsoft.com/office/drawing/2014/main" id="{B8D9F403-3AAF-D802-7EAD-5160DB571130}"/>
              </a:ext>
            </a:extLst>
          </p:cNvPr>
          <p:cNvSpPr>
            <a:spLocks noGrp="1"/>
          </p:cNvSpPr>
          <p:nvPr>
            <p:ph type="body" sz="quarter" idx="13"/>
          </p:nvPr>
        </p:nvSpPr>
        <p:spPr>
          <a:xfrm>
            <a:off x="497305" y="1490137"/>
            <a:ext cx="11197390" cy="4278489"/>
          </a:xfrm>
        </p:spPr>
        <p:txBody>
          <a:bodyPr>
            <a:noAutofit/>
          </a:bodyPr>
          <a:lstStyle/>
          <a:p>
            <a:pPr marL="0" indent="0">
              <a:spcAft>
                <a:spcPts val="0"/>
              </a:spcAft>
              <a:buNone/>
            </a:pPr>
            <a:r>
              <a:rPr lang="en-GB" sz="1800">
                <a:latin typeface="Courier New" panose="02070309020205020404" pitchFamily="49" charset="0"/>
                <a:cs typeface="Courier New" panose="02070309020205020404" pitchFamily="49" charset="0"/>
              </a:rPr>
              <a:t>. webuse brcancer, clear</a:t>
            </a:r>
          </a:p>
          <a:p>
            <a:pPr marL="0" indent="0">
              <a:spcAft>
                <a:spcPts val="0"/>
              </a:spcAft>
              <a:buNone/>
            </a:pPr>
            <a:r>
              <a:rPr lang="en-GB" sz="1800">
                <a:latin typeface="Courier New" panose="02070309020205020404" pitchFamily="49" charset="0"/>
                <a:cs typeface="Courier New" panose="02070309020205020404" pitchFamily="49" charset="0"/>
              </a:rPr>
              <a:t>(German breast cancer data)</a:t>
            </a:r>
          </a:p>
          <a:p>
            <a:pPr marL="0" indent="0">
              <a:spcAft>
                <a:spcPts val="0"/>
              </a:spcAft>
              <a:buNone/>
            </a:pPr>
            <a:endParaRPr lang="en-GB" sz="1800">
              <a:latin typeface="Courier New" panose="02070309020205020404" pitchFamily="49" charset="0"/>
              <a:cs typeface="Courier New" panose="02070309020205020404" pitchFamily="49" charset="0"/>
            </a:endParaRPr>
          </a:p>
          <a:p>
            <a:pPr marL="0" indent="0">
              <a:spcAft>
                <a:spcPts val="0"/>
              </a:spcAft>
              <a:buNone/>
            </a:pPr>
            <a:r>
              <a:rPr lang="en-GB" sz="1800">
                <a:latin typeface="Courier New" panose="02070309020205020404" pitchFamily="49" charset="0"/>
                <a:cs typeface="Courier New" panose="02070309020205020404" pitchFamily="49" charset="0"/>
              </a:rPr>
              <a:t>. stset rectime, fail(censrec)</a:t>
            </a:r>
          </a:p>
          <a:p>
            <a:pPr marL="0" indent="0">
              <a:spcAft>
                <a:spcPts val="0"/>
              </a:spcAft>
              <a:buNone/>
            </a:pPr>
            <a:endParaRPr lang="en-GB" sz="1800">
              <a:latin typeface="Courier New" panose="02070309020205020404" pitchFamily="49" charset="0"/>
              <a:cs typeface="Courier New" panose="02070309020205020404" pitchFamily="49" charset="0"/>
            </a:endParaRPr>
          </a:p>
          <a:p>
            <a:pPr marL="0" indent="0">
              <a:spcAft>
                <a:spcPts val="0"/>
              </a:spcAft>
              <a:buNone/>
            </a:pPr>
            <a:r>
              <a:rPr lang="en-GB" sz="1800">
                <a:latin typeface="Courier New" panose="02070309020205020404" pitchFamily="49" charset="0"/>
                <a:cs typeface="Courier New" panose="02070309020205020404" pitchFamily="49" charset="0"/>
              </a:rPr>
              <a:t>. stcox x1 x4a x5e x6 hormon, nohr</a:t>
            </a:r>
          </a:p>
          <a:p>
            <a:pPr marL="0" indent="0">
              <a:spcAft>
                <a:spcPts val="0"/>
              </a:spcAft>
              <a:buNone/>
            </a:pPr>
            <a:endParaRPr lang="en-GB" sz="1800">
              <a:latin typeface="Courier New" panose="02070309020205020404" pitchFamily="49" charset="0"/>
              <a:cs typeface="Courier New" panose="02070309020205020404" pitchFamily="49" charset="0"/>
            </a:endParaRPr>
          </a:p>
          <a:p>
            <a:pPr marL="0" indent="0">
              <a:spcAft>
                <a:spcPts val="0"/>
              </a:spcAft>
              <a:buNone/>
            </a:pPr>
            <a:r>
              <a:rPr lang="en-GB" sz="1800">
                <a:latin typeface="Courier New" panose="02070309020205020404" pitchFamily="49" charset="0"/>
                <a:cs typeface="Courier New" panose="02070309020205020404" pitchFamily="49" charset="0"/>
              </a:rPr>
              <a:t>Cox regression with Breslow method for ties</a:t>
            </a:r>
          </a:p>
          <a:p>
            <a:pPr marL="0" indent="0">
              <a:spcAft>
                <a:spcPts val="0"/>
              </a:spcAft>
              <a:buNone/>
            </a:pPr>
            <a:endParaRPr lang="en-GB" sz="1800">
              <a:latin typeface="Courier New" panose="02070309020205020404" pitchFamily="49" charset="0"/>
              <a:cs typeface="Courier New" panose="02070309020205020404" pitchFamily="49" charset="0"/>
            </a:endParaRPr>
          </a:p>
          <a:p>
            <a:pPr marL="0" indent="0">
              <a:spcAft>
                <a:spcPts val="0"/>
              </a:spcAft>
              <a:buNone/>
            </a:pPr>
            <a:r>
              <a:rPr lang="en-GB" sz="1800">
                <a:latin typeface="Courier New" panose="02070309020205020404" pitchFamily="49" charset="0"/>
                <a:cs typeface="Courier New" panose="02070309020205020404" pitchFamily="49" charset="0"/>
              </a:rPr>
              <a:t>No. of subjects =     686                               Number of obs =    686</a:t>
            </a:r>
          </a:p>
          <a:p>
            <a:pPr marL="0" indent="0">
              <a:spcAft>
                <a:spcPts val="0"/>
              </a:spcAft>
              <a:buNone/>
            </a:pPr>
            <a:r>
              <a:rPr lang="en-GB" sz="1800">
                <a:latin typeface="Courier New" panose="02070309020205020404" pitchFamily="49" charset="0"/>
                <a:cs typeface="Courier New" panose="02070309020205020404" pitchFamily="49" charset="0"/>
              </a:rPr>
              <a:t>No. of failures =     299</a:t>
            </a:r>
          </a:p>
          <a:p>
            <a:pPr marL="0" indent="0">
              <a:spcAft>
                <a:spcPts val="0"/>
              </a:spcAft>
              <a:buNone/>
            </a:pPr>
            <a:r>
              <a:rPr lang="en-GB" sz="1800">
                <a:latin typeface="Courier New" panose="02070309020205020404" pitchFamily="49" charset="0"/>
                <a:cs typeface="Courier New" panose="02070309020205020404" pitchFamily="49" charset="0"/>
              </a:rPr>
              <a:t>Time at risk    = 771,400</a:t>
            </a:r>
          </a:p>
          <a:p>
            <a:pPr marL="0" indent="0">
              <a:spcAft>
                <a:spcPts val="0"/>
              </a:spcAft>
              <a:buNone/>
            </a:pPr>
            <a:r>
              <a:rPr lang="en-GB" sz="1800">
                <a:latin typeface="Courier New" panose="02070309020205020404" pitchFamily="49" charset="0"/>
                <a:cs typeface="Courier New" panose="02070309020205020404" pitchFamily="49" charset="0"/>
              </a:rPr>
              <a:t>                                                        LR chi2(5)    = 127.19</a:t>
            </a:r>
          </a:p>
          <a:p>
            <a:pPr marL="0" indent="0">
              <a:spcAft>
                <a:spcPts val="0"/>
              </a:spcAft>
              <a:buNone/>
            </a:pPr>
            <a:r>
              <a:rPr lang="en-GB" sz="1800">
                <a:latin typeface="Courier New" panose="02070309020205020404" pitchFamily="49" charset="0"/>
                <a:cs typeface="Courier New" panose="02070309020205020404" pitchFamily="49" charset="0"/>
              </a:rPr>
              <a:t>Log likelihood = -1724.5758                             Prob &gt; chi2   = 0.0000</a:t>
            </a:r>
          </a:p>
          <a:p>
            <a:pPr marL="0" indent="0">
              <a:spcAft>
                <a:spcPts val="0"/>
              </a:spcAft>
              <a:buNone/>
            </a:pPr>
            <a:endParaRPr lang="en-GB" sz="1800">
              <a:latin typeface="Courier New" panose="02070309020205020404" pitchFamily="49" charset="0"/>
              <a:cs typeface="Courier New" panose="02070309020205020404" pitchFamily="49" charset="0"/>
            </a:endParaRPr>
          </a:p>
          <a:p>
            <a:pPr marL="0" indent="0">
              <a:spcAft>
                <a:spcPts val="0"/>
              </a:spcAft>
              <a:buNone/>
            </a:pPr>
            <a:r>
              <a:rPr lang="en-GB" sz="1800">
                <a:latin typeface="Courier New" panose="02070309020205020404" pitchFamily="49" charset="0"/>
                <a:cs typeface="Courier New" panose="02070309020205020404" pitchFamily="49" charset="0"/>
              </a:rPr>
              <a:t>[ctd.]</a:t>
            </a:r>
          </a:p>
          <a:p>
            <a:pPr marL="0" indent="0">
              <a:spcAft>
                <a:spcPts val="0"/>
              </a:spcAft>
              <a:buNone/>
            </a:pPr>
            <a:endParaRPr lang="en-GB" sz="180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82848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F61C1-8BCE-3B2A-42E5-9197378614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0E4C54-15DF-F6FD-2952-5962CC6DEC2B}"/>
              </a:ext>
            </a:extLst>
          </p:cNvPr>
          <p:cNvSpPr>
            <a:spLocks noGrp="1"/>
          </p:cNvSpPr>
          <p:nvPr>
            <p:ph type="title"/>
          </p:nvPr>
        </p:nvSpPr>
        <p:spPr/>
        <p:txBody>
          <a:bodyPr/>
          <a:lstStyle/>
          <a:p>
            <a:r>
              <a:rPr lang="en-GB"/>
              <a:t>Simple example</a:t>
            </a:r>
          </a:p>
        </p:txBody>
      </p:sp>
      <p:sp>
        <p:nvSpPr>
          <p:cNvPr id="3" name="Slide Number Placeholder 2">
            <a:extLst>
              <a:ext uri="{FF2B5EF4-FFF2-40B4-BE49-F238E27FC236}">
                <a16:creationId xmlns:a16="http://schemas.microsoft.com/office/drawing/2014/main" id="{3E91B98A-8AA7-1FF3-AC23-9B7B2C042BE8}"/>
              </a:ext>
            </a:extLst>
          </p:cNvPr>
          <p:cNvSpPr>
            <a:spLocks noGrp="1"/>
          </p:cNvSpPr>
          <p:nvPr>
            <p:ph type="sldNum" sz="quarter" idx="12"/>
          </p:nvPr>
        </p:nvSpPr>
        <p:spPr/>
        <p:txBody>
          <a:bodyPr/>
          <a:lstStyle/>
          <a:p>
            <a:fld id="{F6B5789B-E694-4680-A2C1-FB39E0578FB7}" type="slidenum">
              <a:rPr lang="en-GB" smtClean="0"/>
              <a:t>4</a:t>
            </a:fld>
            <a:endParaRPr lang="en-GB" dirty="0"/>
          </a:p>
        </p:txBody>
      </p:sp>
      <p:sp>
        <p:nvSpPr>
          <p:cNvPr id="4" name="Text Placeholder 3">
            <a:extLst>
              <a:ext uri="{FF2B5EF4-FFF2-40B4-BE49-F238E27FC236}">
                <a16:creationId xmlns:a16="http://schemas.microsoft.com/office/drawing/2014/main" id="{8FD0D602-9A06-FC7B-FE6A-91254C3FA343}"/>
              </a:ext>
            </a:extLst>
          </p:cNvPr>
          <p:cNvSpPr>
            <a:spLocks noGrp="1"/>
          </p:cNvSpPr>
          <p:nvPr>
            <p:ph type="body" sz="quarter" idx="13"/>
          </p:nvPr>
        </p:nvSpPr>
        <p:spPr>
          <a:xfrm>
            <a:off x="497305" y="1490137"/>
            <a:ext cx="11197390" cy="4278489"/>
          </a:xfrm>
        </p:spPr>
        <p:txBody>
          <a:bodyPr>
            <a:noAutofit/>
          </a:bodyPr>
          <a:lstStyle/>
          <a:p>
            <a:pPr marL="0" indent="0">
              <a:spcAft>
                <a:spcPts val="0"/>
              </a:spcAft>
              <a:buNone/>
            </a:pPr>
            <a:r>
              <a:rPr lang="en-GB" sz="1800">
                <a:latin typeface="Courier New" panose="02070309020205020404" pitchFamily="49" charset="0"/>
                <a:cs typeface="Courier New" panose="02070309020205020404" pitchFamily="49" charset="0"/>
              </a:rPr>
              <a:t>[ctd.]</a:t>
            </a:r>
          </a:p>
          <a:p>
            <a:pPr marL="0" indent="0">
              <a:spcAft>
                <a:spcPts val="0"/>
              </a:spcAft>
              <a:buNone/>
            </a:pPr>
            <a:r>
              <a:rPr lang="en-GB" sz="1800">
                <a:latin typeface="Courier New" panose="02070309020205020404" pitchFamily="49" charset="0"/>
                <a:cs typeface="Courier New" panose="02070309020205020404" pitchFamily="49" charset="0"/>
              </a:rPr>
              <a:t>Log likelihood = -1724.5758                             Prob &gt; chi2   = 0.0000</a:t>
            </a:r>
          </a:p>
          <a:p>
            <a:pPr marL="0" indent="0">
              <a:spcAft>
                <a:spcPts val="0"/>
              </a:spcAft>
              <a:buNone/>
            </a:pPr>
            <a:endParaRPr lang="en-GB" sz="1800">
              <a:latin typeface="Courier New" panose="02070309020205020404" pitchFamily="49" charset="0"/>
              <a:cs typeface="Courier New" panose="02070309020205020404" pitchFamily="49" charset="0"/>
            </a:endParaRPr>
          </a:p>
          <a:p>
            <a:pPr marL="0" indent="0">
              <a:spcAft>
                <a:spcPts val="0"/>
              </a:spcAft>
              <a:buNone/>
            </a:pPr>
            <a:r>
              <a:rPr lang="en-GB" sz="1800">
                <a:latin typeface="Courier New" panose="02070309020205020404" pitchFamily="49" charset="0"/>
                <a:cs typeface="Courier New" panose="02070309020205020404" pitchFamily="49" charset="0"/>
              </a:rPr>
              <a:t>------------------------------------------------------------------------------</a:t>
            </a:r>
          </a:p>
          <a:p>
            <a:pPr marL="0" indent="0">
              <a:spcAft>
                <a:spcPts val="0"/>
              </a:spcAft>
              <a:buNone/>
            </a:pPr>
            <a:r>
              <a:rPr lang="en-GB" sz="1800">
                <a:latin typeface="Courier New" panose="02070309020205020404" pitchFamily="49" charset="0"/>
                <a:cs typeface="Courier New" panose="02070309020205020404" pitchFamily="49" charset="0"/>
              </a:rPr>
              <a:t>          _t | Coefficient  Std. err.      z    P&gt;|z|     [95% conf. interval]</a:t>
            </a:r>
          </a:p>
          <a:p>
            <a:pPr marL="0" indent="0">
              <a:spcAft>
                <a:spcPts val="0"/>
              </a:spcAft>
              <a:buNone/>
            </a:pPr>
            <a:r>
              <a:rPr lang="en-GB" sz="1800">
                <a:latin typeface="Courier New" panose="02070309020205020404" pitchFamily="49" charset="0"/>
                <a:cs typeface="Courier New" panose="02070309020205020404" pitchFamily="49" charset="0"/>
              </a:rPr>
              <a:t>-------------+----------------------------------------------------------------</a:t>
            </a:r>
          </a:p>
          <a:p>
            <a:pPr marL="0" indent="0">
              <a:spcAft>
                <a:spcPts val="0"/>
              </a:spcAft>
              <a:buNone/>
            </a:pPr>
            <a:r>
              <a:rPr lang="en-GB" sz="1800">
                <a:latin typeface="Courier New" panose="02070309020205020404" pitchFamily="49" charset="0"/>
                <a:cs typeface="Courier New" panose="02070309020205020404" pitchFamily="49" charset="0"/>
              </a:rPr>
              <a:t>          x1 |   .0010071   .0060449     0.17   0.868    -.0108407    .0128548</a:t>
            </a:r>
          </a:p>
          <a:p>
            <a:pPr marL="0" indent="0">
              <a:spcAft>
                <a:spcPts val="0"/>
              </a:spcAft>
              <a:buNone/>
            </a:pPr>
            <a:r>
              <a:rPr lang="en-GB" sz="1800">
                <a:latin typeface="Courier New" panose="02070309020205020404" pitchFamily="49" charset="0"/>
                <a:cs typeface="Courier New" panose="02070309020205020404" pitchFamily="49" charset="0"/>
              </a:rPr>
              <a:t>         x4a |   .6464434   .2466192     2.62   0.009     .1630787    1.129808</a:t>
            </a:r>
          </a:p>
          <a:p>
            <a:pPr marL="0" indent="0">
              <a:spcAft>
                <a:spcPts val="0"/>
              </a:spcAft>
              <a:buNone/>
            </a:pPr>
            <a:r>
              <a:rPr lang="en-GB" sz="1800">
                <a:latin typeface="Courier New" panose="02070309020205020404" pitchFamily="49" charset="0"/>
                <a:cs typeface="Courier New" panose="02070309020205020404" pitchFamily="49" charset="0"/>
              </a:rPr>
              <a:t>         x5e |  -1.994528   .2258596    -8.83   0.000    -2.437204   -1.551851</a:t>
            </a:r>
          </a:p>
          <a:p>
            <a:pPr marL="0" indent="0">
              <a:spcAft>
                <a:spcPts val="0"/>
              </a:spcAft>
              <a:buNone/>
            </a:pPr>
            <a:r>
              <a:rPr lang="en-GB" sz="1800">
                <a:latin typeface="Courier New" panose="02070309020205020404" pitchFamily="49" charset="0"/>
                <a:cs typeface="Courier New" panose="02070309020205020404" pitchFamily="49" charset="0"/>
              </a:rPr>
              <a:t>          x6 |   -.002276   .0005416    -4.20   0.000    -.0033376   -.0012144</a:t>
            </a:r>
          </a:p>
          <a:p>
            <a:pPr marL="0" indent="0">
              <a:spcAft>
                <a:spcPts val="0"/>
              </a:spcAft>
              <a:buNone/>
            </a:pPr>
            <a:r>
              <a:rPr lang="en-GB" sz="1800">
                <a:latin typeface="Courier New" panose="02070309020205020404" pitchFamily="49" charset="0"/>
                <a:cs typeface="Courier New" panose="02070309020205020404" pitchFamily="49" charset="0"/>
              </a:rPr>
              <a:t>      hormon |  -.3821333   .1280919    -2.98   0.003    -.6331889   -.1310778</a:t>
            </a:r>
          </a:p>
          <a:p>
            <a:pPr marL="0" indent="0">
              <a:spcAft>
                <a:spcPts val="0"/>
              </a:spcAft>
              <a:buNone/>
            </a:pPr>
            <a:r>
              <a:rPr lang="en-GB" sz="1800">
                <a:latin typeface="Courier New" panose="02070309020205020404" pitchFamily="49" charset="0"/>
                <a:cs typeface="Courier New" panose="02070309020205020404" pitchFamily="49" charset="0"/>
              </a:rPr>
              <a:t>------------------------------------------------------------------------------</a:t>
            </a:r>
          </a:p>
          <a:p>
            <a:pPr marL="0" indent="0">
              <a:spcAft>
                <a:spcPts val="0"/>
              </a:spcAft>
              <a:buNone/>
            </a:pPr>
            <a:endParaRPr lang="en-GB" sz="1800">
              <a:latin typeface="Courier New" panose="02070309020205020404" pitchFamily="49" charset="0"/>
              <a:cs typeface="Courier New" panose="02070309020205020404" pitchFamily="49" charset="0"/>
            </a:endParaRPr>
          </a:p>
        </p:txBody>
      </p:sp>
      <p:sp>
        <p:nvSpPr>
          <p:cNvPr id="5" name="Rectangle 4">
            <a:extLst>
              <a:ext uri="{FF2B5EF4-FFF2-40B4-BE49-F238E27FC236}">
                <a16:creationId xmlns:a16="http://schemas.microsoft.com/office/drawing/2014/main" id="{211BBCA6-8D06-7905-287B-71F340B766DA}"/>
              </a:ext>
            </a:extLst>
          </p:cNvPr>
          <p:cNvSpPr/>
          <p:nvPr/>
        </p:nvSpPr>
        <p:spPr>
          <a:xfrm>
            <a:off x="2598821" y="3693704"/>
            <a:ext cx="1564105" cy="336884"/>
          </a:xfrm>
          <a:prstGeom prst="rect">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1504F667-D646-BC83-E392-41BC7902E6D0}"/>
              </a:ext>
            </a:extLst>
          </p:cNvPr>
          <p:cNvSpPr txBox="1"/>
          <p:nvPr/>
        </p:nvSpPr>
        <p:spPr>
          <a:xfrm>
            <a:off x="2935705" y="5005146"/>
            <a:ext cx="4391527" cy="830997"/>
          </a:xfrm>
          <a:prstGeom prst="rect">
            <a:avLst/>
          </a:prstGeom>
          <a:noFill/>
        </p:spPr>
        <p:txBody>
          <a:bodyPr wrap="square" rtlCol="0">
            <a:spAutoFit/>
          </a:bodyPr>
          <a:lstStyle/>
          <a:p>
            <a:r>
              <a:rPr lang="en-GB" sz="2400">
                <a:solidFill>
                  <a:schemeClr val="accent2"/>
                </a:solidFill>
              </a:rPr>
              <a:t>Suppose we’re interested in the log odds ratio for x5e</a:t>
            </a:r>
          </a:p>
        </p:txBody>
      </p:sp>
      <p:sp>
        <p:nvSpPr>
          <p:cNvPr id="7" name="Rectangle 6">
            <a:extLst>
              <a:ext uri="{FF2B5EF4-FFF2-40B4-BE49-F238E27FC236}">
                <a16:creationId xmlns:a16="http://schemas.microsoft.com/office/drawing/2014/main" id="{78513A55-7647-3F99-35A2-B7CEFADBCE94}"/>
              </a:ext>
            </a:extLst>
          </p:cNvPr>
          <p:cNvSpPr/>
          <p:nvPr/>
        </p:nvSpPr>
        <p:spPr>
          <a:xfrm>
            <a:off x="5811255" y="3693704"/>
            <a:ext cx="5590673" cy="336884"/>
          </a:xfrm>
          <a:prstGeom prst="rect">
            <a:avLst/>
          </a:prstGeom>
          <a:noFill/>
          <a:ln w="381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88536AF0-E793-C49C-3966-B4833C0481F3}"/>
              </a:ext>
            </a:extLst>
          </p:cNvPr>
          <p:cNvSpPr txBox="1"/>
          <p:nvPr/>
        </p:nvSpPr>
        <p:spPr>
          <a:xfrm>
            <a:off x="6745705" y="5420644"/>
            <a:ext cx="4391527" cy="830997"/>
          </a:xfrm>
          <a:prstGeom prst="rect">
            <a:avLst/>
          </a:prstGeom>
          <a:noFill/>
        </p:spPr>
        <p:txBody>
          <a:bodyPr wrap="square" rtlCol="0">
            <a:spAutoFit/>
          </a:bodyPr>
          <a:lstStyle/>
          <a:p>
            <a:r>
              <a:rPr lang="en-GB" sz="2400">
                <a:solidFill>
                  <a:schemeClr val="accent3"/>
                </a:solidFill>
              </a:rPr>
              <a:t>How accurate are these “asymptotic” inferences?</a:t>
            </a:r>
          </a:p>
        </p:txBody>
      </p:sp>
    </p:spTree>
    <p:extLst>
      <p:ext uri="{BB962C8B-B14F-4D97-AF65-F5344CB8AC3E}">
        <p14:creationId xmlns:p14="http://schemas.microsoft.com/office/powerpoint/2010/main" val="833374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8D9C7-4616-5EED-9D61-4D16B09D36C8}"/>
              </a:ext>
            </a:extLst>
          </p:cNvPr>
          <p:cNvSpPr>
            <a:spLocks noGrp="1"/>
          </p:cNvSpPr>
          <p:nvPr>
            <p:ph type="title"/>
          </p:nvPr>
        </p:nvSpPr>
        <p:spPr>
          <a:xfrm>
            <a:off x="838200" y="365126"/>
            <a:ext cx="10515600" cy="1015998"/>
          </a:xfrm>
        </p:spPr>
        <p:txBody>
          <a:bodyPr/>
          <a:lstStyle/>
          <a:p>
            <a:r>
              <a:rPr lang="en-GB"/>
              <a:t>Tests and CIs</a:t>
            </a:r>
          </a:p>
        </p:txBody>
      </p:sp>
      <p:sp>
        <p:nvSpPr>
          <p:cNvPr id="3" name="Slide Number Placeholder 2">
            <a:extLst>
              <a:ext uri="{FF2B5EF4-FFF2-40B4-BE49-F238E27FC236}">
                <a16:creationId xmlns:a16="http://schemas.microsoft.com/office/drawing/2014/main" id="{D55F9A23-F3A4-403E-5354-2CC07BE7DABC}"/>
              </a:ext>
            </a:extLst>
          </p:cNvPr>
          <p:cNvSpPr>
            <a:spLocks noGrp="1"/>
          </p:cNvSpPr>
          <p:nvPr>
            <p:ph type="sldNum" sz="quarter" idx="12"/>
          </p:nvPr>
        </p:nvSpPr>
        <p:spPr>
          <a:xfrm>
            <a:off x="8610600" y="6356354"/>
            <a:ext cx="2743200" cy="365125"/>
          </a:xfrm>
        </p:spPr>
        <p:txBody>
          <a:bodyPr/>
          <a:lstStyle/>
          <a:p>
            <a:fld id="{F6B5789B-E694-4680-A2C1-FB39E0578FB7}" type="slidenum">
              <a:rPr lang="en-GB" smtClean="0"/>
              <a:pPr/>
              <a:t>5</a:t>
            </a:fld>
            <a:endParaRPr lang="en-GB" dirty="0"/>
          </a:p>
        </p:txBody>
      </p:sp>
      <mc:AlternateContent xmlns:mc="http://schemas.openxmlformats.org/markup-compatibility/2006" xmlns:a14="http://schemas.microsoft.com/office/drawing/2010/main">
        <mc:Choice Requires="a14">
          <p:sp>
            <p:nvSpPr>
              <p:cNvPr id="12" name="Text Placeholder 11">
                <a:extLst>
                  <a:ext uri="{FF2B5EF4-FFF2-40B4-BE49-F238E27FC236}">
                    <a16:creationId xmlns:a16="http://schemas.microsoft.com/office/drawing/2014/main" id="{74E6FD6D-7205-D8F0-E93E-1C8E81659501}"/>
                  </a:ext>
                </a:extLst>
              </p:cNvPr>
              <p:cNvSpPr>
                <a:spLocks noGrp="1"/>
              </p:cNvSpPr>
              <p:nvPr>
                <p:ph type="body" sz="quarter" idx="13"/>
              </p:nvPr>
            </p:nvSpPr>
            <p:spPr>
              <a:xfrm>
                <a:off x="793415" y="4191000"/>
                <a:ext cx="10515600" cy="1656348"/>
              </a:xfrm>
            </p:spPr>
            <p:txBody>
              <a:bodyPr/>
              <a:lstStyle/>
              <a:p>
                <a:r>
                  <a:rPr lang="en-GB"/>
                  <a:t>Wald = Likelihood (for both test and CI) </a:t>
                </a:r>
                <a:br>
                  <a:rPr lang="en-GB"/>
                </a:br>
                <a:r>
                  <a:rPr lang="en-GB">
                    <a:solidFill>
                      <a:schemeClr val="accent2"/>
                    </a:solidFill>
                  </a:rPr>
                  <a:t>if </a:t>
                </a:r>
                <a:r>
                  <a:rPr lang="en-GB"/>
                  <a:t>the log-likelihood is exactly quadratic</a:t>
                </a:r>
              </a:p>
              <a:p>
                <a:r>
                  <a:rPr lang="en-GB"/>
                  <a:t>With nuisance parameters </a:t>
                </a:r>
                <a14:m>
                  <m:oMath xmlns:m="http://schemas.openxmlformats.org/officeDocument/2006/math">
                    <m:r>
                      <a:rPr lang="en-GB" b="0" i="1" smtClean="0">
                        <a:latin typeface="Cambria Math" panose="02040503050406030204" pitchFamily="18" charset="0"/>
                      </a:rPr>
                      <m:t>𝜙</m:t>
                    </m:r>
                  </m:oMath>
                </a14:m>
                <a:r>
                  <a:rPr lang="en-GB"/>
                  <a:t>, use </a:t>
                </a:r>
                <a14:m>
                  <m:oMath xmlns:m="http://schemas.openxmlformats.org/officeDocument/2006/math">
                    <m:r>
                      <a:rPr lang="en-GB" i="1">
                        <a:latin typeface="Cambria Math" panose="02040503050406030204" pitchFamily="18" charset="0"/>
                      </a:rPr>
                      <m:t>𝐿</m:t>
                    </m:r>
                    <m:d>
                      <m:dPr>
                        <m:ctrlPr>
                          <a:rPr lang="en-GB" i="1">
                            <a:latin typeface="Cambria Math" panose="02040503050406030204" pitchFamily="18" charset="0"/>
                          </a:rPr>
                        </m:ctrlPr>
                      </m:dPr>
                      <m:e>
                        <m:acc>
                          <m:accPr>
                            <m:chr m:val="̂"/>
                            <m:ctrlPr>
                              <a:rPr lang="en-GB" i="1">
                                <a:latin typeface="Cambria Math" panose="02040503050406030204" pitchFamily="18" charset="0"/>
                              </a:rPr>
                            </m:ctrlPr>
                          </m:accPr>
                          <m:e>
                            <m:r>
                              <a:rPr lang="en-GB" i="1">
                                <a:latin typeface="Cambria Math" panose="02040503050406030204" pitchFamily="18" charset="0"/>
                              </a:rPr>
                              <m:t>𝜃</m:t>
                            </m:r>
                          </m:e>
                        </m:acc>
                        <m:r>
                          <a:rPr lang="en-GB" b="0" i="1" smtClean="0">
                            <a:latin typeface="Cambria Math" panose="02040503050406030204" pitchFamily="18" charset="0"/>
                          </a:rPr>
                          <m:t>,</m:t>
                        </m:r>
                        <m:acc>
                          <m:accPr>
                            <m:chr m:val="̂"/>
                            <m:ctrlPr>
                              <a:rPr lang="en-GB" b="0" i="1" smtClean="0">
                                <a:latin typeface="Cambria Math" panose="02040503050406030204" pitchFamily="18" charset="0"/>
                              </a:rPr>
                            </m:ctrlPr>
                          </m:accPr>
                          <m:e>
                            <m:r>
                              <a:rPr lang="en-GB" b="0" i="1" smtClean="0">
                                <a:latin typeface="Cambria Math" panose="02040503050406030204" pitchFamily="18" charset="0"/>
                              </a:rPr>
                              <m:t>𝜙</m:t>
                            </m:r>
                          </m:e>
                        </m:acc>
                      </m:e>
                    </m:d>
                    <m:r>
                      <a:rPr lang="en-GB" i="1">
                        <a:latin typeface="Cambria Math" panose="02040503050406030204" pitchFamily="18" charset="0"/>
                      </a:rPr>
                      <m:t>−</m:t>
                    </m:r>
                    <m:r>
                      <a:rPr lang="en-GB" i="1">
                        <a:latin typeface="Cambria Math" panose="02040503050406030204" pitchFamily="18" charset="0"/>
                      </a:rPr>
                      <m:t>𝐿</m:t>
                    </m:r>
                    <m:d>
                      <m:dPr>
                        <m:ctrlPr>
                          <a:rPr lang="en-GB" i="1">
                            <a:latin typeface="Cambria Math" panose="02040503050406030204" pitchFamily="18" charset="0"/>
                          </a:rPr>
                        </m:ctrlPr>
                      </m:dPr>
                      <m:e>
                        <m:r>
                          <a:rPr lang="en-GB" i="1">
                            <a:latin typeface="Cambria Math" panose="02040503050406030204" pitchFamily="18" charset="0"/>
                          </a:rPr>
                          <m:t>𝜃</m:t>
                        </m:r>
                        <m:r>
                          <a:rPr lang="en-GB" b="0" i="1" smtClean="0">
                            <a:latin typeface="Cambria Math" panose="02040503050406030204" pitchFamily="18" charset="0"/>
                          </a:rPr>
                          <m:t>,</m:t>
                        </m:r>
                        <m:acc>
                          <m:accPr>
                            <m:chr m:val="̂"/>
                            <m:ctrlPr>
                              <a:rPr lang="en-GB" i="1">
                                <a:latin typeface="Cambria Math" panose="02040503050406030204" pitchFamily="18" charset="0"/>
                              </a:rPr>
                            </m:ctrlPr>
                          </m:accPr>
                          <m:e>
                            <m:r>
                              <a:rPr lang="en-GB" i="1">
                                <a:latin typeface="Cambria Math" panose="02040503050406030204" pitchFamily="18" charset="0"/>
                              </a:rPr>
                              <m:t>𝜙</m:t>
                            </m:r>
                          </m:e>
                        </m:acc>
                        <m:d>
                          <m:dPr>
                            <m:ctrlPr>
                              <a:rPr lang="en-GB" b="0" i="1" smtClean="0">
                                <a:latin typeface="Cambria Math" panose="02040503050406030204" pitchFamily="18" charset="0"/>
                              </a:rPr>
                            </m:ctrlPr>
                          </m:dPr>
                          <m:e>
                            <m:r>
                              <a:rPr lang="en-GB" b="0" i="1" smtClean="0">
                                <a:latin typeface="Cambria Math" panose="02040503050406030204" pitchFamily="18" charset="0"/>
                              </a:rPr>
                              <m:t>𝜃</m:t>
                            </m:r>
                          </m:e>
                        </m:d>
                      </m:e>
                    </m:d>
                  </m:oMath>
                </a14:m>
                <a:endParaRPr lang="en-GB"/>
              </a:p>
            </p:txBody>
          </p:sp>
        </mc:Choice>
        <mc:Fallback xmlns="">
          <p:sp>
            <p:nvSpPr>
              <p:cNvPr id="12" name="Text Placeholder 11">
                <a:extLst>
                  <a:ext uri="{FF2B5EF4-FFF2-40B4-BE49-F238E27FC236}">
                    <a16:creationId xmlns:a16="http://schemas.microsoft.com/office/drawing/2014/main" id="{74E6FD6D-7205-D8F0-E93E-1C8E81659501}"/>
                  </a:ext>
                </a:extLst>
              </p:cNvPr>
              <p:cNvSpPr>
                <a:spLocks noGrp="1" noRot="1" noChangeAspect="1" noMove="1" noResize="1" noEditPoints="1" noAdjustHandles="1" noChangeArrowheads="1" noChangeShapeType="1" noTextEdit="1"/>
              </p:cNvSpPr>
              <p:nvPr>
                <p:ph type="body" sz="quarter" idx="13"/>
              </p:nvPr>
            </p:nvSpPr>
            <p:spPr>
              <a:xfrm>
                <a:off x="793415" y="4191000"/>
                <a:ext cx="10515600" cy="1656348"/>
              </a:xfrm>
              <a:blipFill>
                <a:blip r:embed="rId2"/>
                <a:stretch>
                  <a:fillRect l="-754" t="-2583"/>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graphicFrame>
            <p:nvGraphicFramePr>
              <p:cNvPr id="9" name="Table 8">
                <a:extLst>
                  <a:ext uri="{FF2B5EF4-FFF2-40B4-BE49-F238E27FC236}">
                    <a16:creationId xmlns:a16="http://schemas.microsoft.com/office/drawing/2014/main" id="{8149924A-05C2-F0F5-A345-D19A6345469B}"/>
                  </a:ext>
                </a:extLst>
              </p:cNvPr>
              <p:cNvGraphicFramePr>
                <a:graphicFrameLocks noGrp="1"/>
              </p:cNvGraphicFramePr>
              <p:nvPr>
                <p:extLst>
                  <p:ext uri="{D42A27DB-BD31-4B8C-83A1-F6EECF244321}">
                    <p14:modId xmlns:p14="http://schemas.microsoft.com/office/powerpoint/2010/main" val="1864219264"/>
                  </p:ext>
                </p:extLst>
              </p:nvPr>
            </p:nvGraphicFramePr>
            <p:xfrm>
              <a:off x="495301" y="1597529"/>
              <a:ext cx="6804000" cy="1926654"/>
            </p:xfrm>
            <a:graphic>
              <a:graphicData uri="http://schemas.openxmlformats.org/drawingml/2006/table">
                <a:tbl>
                  <a:tblPr firstRow="1" firstCol="1" bandRow="1">
                    <a:tableStyleId>{5C22544A-7EE6-4342-B048-85BDC9FD1C3A}</a:tableStyleId>
                  </a:tblPr>
                  <a:tblGrid>
                    <a:gridCol w="1188000">
                      <a:extLst>
                        <a:ext uri="{9D8B030D-6E8A-4147-A177-3AD203B41FA5}">
                          <a16:colId xmlns:a16="http://schemas.microsoft.com/office/drawing/2014/main" val="1242554827"/>
                        </a:ext>
                      </a:extLst>
                    </a:gridCol>
                    <a:gridCol w="2304000">
                      <a:extLst>
                        <a:ext uri="{9D8B030D-6E8A-4147-A177-3AD203B41FA5}">
                          <a16:colId xmlns:a16="http://schemas.microsoft.com/office/drawing/2014/main" val="4139941667"/>
                        </a:ext>
                      </a:extLst>
                    </a:gridCol>
                    <a:gridCol w="3312000">
                      <a:extLst>
                        <a:ext uri="{9D8B030D-6E8A-4147-A177-3AD203B41FA5}">
                          <a16:colId xmlns:a16="http://schemas.microsoft.com/office/drawing/2014/main" val="1541370586"/>
                        </a:ext>
                      </a:extLst>
                    </a:gridCol>
                  </a:tblGrid>
                  <a:tr h="370840">
                    <a:tc>
                      <a:txBody>
                        <a:bodyPr/>
                        <a:lstStyle/>
                        <a:p>
                          <a:endParaRPr lang="en-GB" sz="2400"/>
                        </a:p>
                      </a:txBody>
                      <a:tcPr/>
                    </a:tc>
                    <a:tc>
                      <a:txBody>
                        <a:bodyPr/>
                        <a:lstStyle/>
                        <a:p>
                          <a:pPr algn="ctr"/>
                          <a:r>
                            <a:rPr lang="en-GB" sz="2400"/>
                            <a:t>Wald</a:t>
                          </a:r>
                        </a:p>
                      </a:txBody>
                      <a:tcPr/>
                    </a:tc>
                    <a:tc>
                      <a:txBody>
                        <a:bodyPr/>
                        <a:lstStyle/>
                        <a:p>
                          <a:pPr algn="ctr"/>
                          <a:r>
                            <a:rPr lang="en-GB" sz="2400"/>
                            <a:t>Likelihood-based</a:t>
                          </a:r>
                        </a:p>
                      </a:txBody>
                      <a:tcPr/>
                    </a:tc>
                    <a:extLst>
                      <a:ext uri="{0D108BD9-81ED-4DB2-BD59-A6C34878D82A}">
                        <a16:rowId xmlns:a16="http://schemas.microsoft.com/office/drawing/2014/main" val="2304444871"/>
                      </a:ext>
                    </a:extLst>
                  </a:tr>
                  <a:tr h="370840">
                    <a:tc>
                      <a:txBody>
                        <a:bodyPr/>
                        <a:lstStyle/>
                        <a:p>
                          <a:r>
                            <a:rPr lang="en-GB" sz="2400"/>
                            <a:t>Test</a:t>
                          </a:r>
                        </a:p>
                      </a:txBody>
                      <a:tcPr/>
                    </a:tc>
                    <a:tc>
                      <a:txBody>
                        <a:bodyPr/>
                        <a:lstStyle/>
                        <a:p>
                          <a:pPr/>
                          <a14:m>
                            <m:oMathPara xmlns:m="http://schemas.openxmlformats.org/officeDocument/2006/math">
                              <m:oMathParaPr>
                                <m:jc m:val="centerGroup"/>
                              </m:oMathParaPr>
                              <m:oMath xmlns:m="http://schemas.openxmlformats.org/officeDocument/2006/math">
                                <m:f>
                                  <m:fPr>
                                    <m:ctrlPr>
                                      <a:rPr lang="en-GB" sz="2400" b="0" i="1" smtClean="0">
                                        <a:latin typeface="Cambria Math" panose="02040503050406030204" pitchFamily="18" charset="0"/>
                                      </a:rPr>
                                    </m:ctrlPr>
                                  </m:fPr>
                                  <m:num>
                                    <m:acc>
                                      <m:accPr>
                                        <m:chr m:val="̂"/>
                                        <m:ctrlPr>
                                          <a:rPr lang="en-GB" sz="2400" b="0" i="1" smtClean="0">
                                            <a:latin typeface="Cambria Math" panose="02040503050406030204" pitchFamily="18" charset="0"/>
                                          </a:rPr>
                                        </m:ctrlPr>
                                      </m:accPr>
                                      <m:e>
                                        <m:r>
                                          <a:rPr lang="en-GB" sz="2400" b="0" i="1" smtClean="0">
                                            <a:latin typeface="Cambria Math" panose="02040503050406030204" pitchFamily="18" charset="0"/>
                                          </a:rPr>
                                          <m:t>𝜃</m:t>
                                        </m:r>
                                      </m:e>
                                    </m:acc>
                                    <m:r>
                                      <a:rPr lang="en-GB" sz="2400" b="0" i="1" smtClean="0">
                                        <a:latin typeface="Cambria Math" panose="02040503050406030204" pitchFamily="18" charset="0"/>
                                      </a:rPr>
                                      <m:t>−</m:t>
                                    </m:r>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rPr>
                                          <m:t>𝜃</m:t>
                                        </m:r>
                                      </m:e>
                                      <m:sub>
                                        <m:r>
                                          <a:rPr lang="en-GB" sz="2400" b="0" i="1" smtClean="0">
                                            <a:latin typeface="Cambria Math" panose="02040503050406030204" pitchFamily="18" charset="0"/>
                                          </a:rPr>
                                          <m:t>0</m:t>
                                        </m:r>
                                      </m:sub>
                                    </m:sSub>
                                  </m:num>
                                  <m:den>
                                    <m:r>
                                      <a:rPr lang="en-GB" sz="2400" b="0" i="1" smtClean="0">
                                        <a:latin typeface="Cambria Math" panose="02040503050406030204" pitchFamily="18" charset="0"/>
                                      </a:rPr>
                                      <m:t>𝑠𝑒</m:t>
                                    </m:r>
                                    <m:d>
                                      <m:dPr>
                                        <m:ctrlPr>
                                          <a:rPr lang="en-GB" sz="2400" b="0" i="1" smtClean="0">
                                            <a:latin typeface="Cambria Math" panose="02040503050406030204" pitchFamily="18" charset="0"/>
                                          </a:rPr>
                                        </m:ctrlPr>
                                      </m:dPr>
                                      <m:e>
                                        <m:acc>
                                          <m:accPr>
                                            <m:chr m:val="̂"/>
                                            <m:ctrlPr>
                                              <a:rPr lang="en-GB" sz="2400" b="0" i="1" smtClean="0">
                                                <a:latin typeface="Cambria Math" panose="02040503050406030204" pitchFamily="18" charset="0"/>
                                              </a:rPr>
                                            </m:ctrlPr>
                                          </m:accPr>
                                          <m:e>
                                            <m:r>
                                              <a:rPr lang="en-GB" sz="2400" b="0" i="1" smtClean="0">
                                                <a:latin typeface="Cambria Math" panose="02040503050406030204" pitchFamily="18" charset="0"/>
                                              </a:rPr>
                                              <m:t>𝜃</m:t>
                                            </m:r>
                                          </m:e>
                                        </m:acc>
                                      </m:e>
                                    </m:d>
                                  </m:den>
                                </m:f>
                                <m:r>
                                  <a:rPr lang="en-GB" sz="2400" b="0" i="1" smtClean="0">
                                    <a:latin typeface="Cambria Math" panose="02040503050406030204" pitchFamily="18" charset="0"/>
                                  </a:rPr>
                                  <m:t>~</m:t>
                                </m:r>
                                <m:r>
                                  <a:rPr lang="en-GB" sz="2400" b="0" i="1" smtClean="0">
                                    <a:latin typeface="Cambria Math" panose="02040503050406030204" pitchFamily="18" charset="0"/>
                                  </a:rPr>
                                  <m:t>𝑁</m:t>
                                </m:r>
                                <m:r>
                                  <a:rPr lang="en-GB" sz="2400" b="0" i="1" smtClean="0">
                                    <a:latin typeface="Cambria Math" panose="02040503050406030204" pitchFamily="18" charset="0"/>
                                  </a:rPr>
                                  <m:t>(0,1)</m:t>
                                </m:r>
                              </m:oMath>
                            </m:oMathPara>
                          </a14:m>
                          <a:endParaRPr lang="en-GB" sz="2400"/>
                        </a:p>
                      </a:txBody>
                      <a:tcPr/>
                    </a:tc>
                    <a:tc>
                      <a:txBody>
                        <a:bodyPr/>
                        <a:lstStyle/>
                        <a:p>
                          <a:pPr/>
                          <a14:m>
                            <m:oMathPara xmlns:m="http://schemas.openxmlformats.org/officeDocument/2006/math">
                              <m:oMathParaPr>
                                <m:jc m:val="centerGroup"/>
                              </m:oMathParaPr>
                              <m:oMath xmlns:m="http://schemas.openxmlformats.org/officeDocument/2006/math">
                                <m:r>
                                  <a:rPr lang="en-GB" sz="2400" b="0" i="1" smtClean="0">
                                    <a:latin typeface="Cambria Math" panose="02040503050406030204" pitchFamily="18" charset="0"/>
                                  </a:rPr>
                                  <m:t>2</m:t>
                                </m:r>
                                <m:d>
                                  <m:dPr>
                                    <m:begChr m:val="{"/>
                                    <m:endChr m:val="}"/>
                                    <m:ctrlPr>
                                      <a:rPr lang="en-GB" sz="2400" b="0" i="1" smtClean="0">
                                        <a:latin typeface="Cambria Math" panose="02040503050406030204" pitchFamily="18" charset="0"/>
                                      </a:rPr>
                                    </m:ctrlPr>
                                  </m:dPr>
                                  <m:e>
                                    <m:r>
                                      <a:rPr lang="en-GB" sz="2400" b="0" i="1" smtClean="0">
                                        <a:latin typeface="Cambria Math" panose="02040503050406030204" pitchFamily="18" charset="0"/>
                                      </a:rPr>
                                      <m:t>𝐿</m:t>
                                    </m:r>
                                    <m:d>
                                      <m:dPr>
                                        <m:ctrlPr>
                                          <a:rPr lang="en-GB" sz="2400" b="0" i="1" smtClean="0">
                                            <a:latin typeface="Cambria Math" panose="02040503050406030204" pitchFamily="18" charset="0"/>
                                          </a:rPr>
                                        </m:ctrlPr>
                                      </m:dPr>
                                      <m:e>
                                        <m:acc>
                                          <m:accPr>
                                            <m:chr m:val="̂"/>
                                            <m:ctrlPr>
                                              <a:rPr lang="en-GB" sz="2400" b="0" i="1" smtClean="0">
                                                <a:latin typeface="Cambria Math" panose="02040503050406030204" pitchFamily="18" charset="0"/>
                                              </a:rPr>
                                            </m:ctrlPr>
                                          </m:accPr>
                                          <m:e>
                                            <m:r>
                                              <a:rPr lang="en-GB" sz="2400" b="0" i="1" smtClean="0">
                                                <a:latin typeface="Cambria Math" panose="02040503050406030204" pitchFamily="18" charset="0"/>
                                              </a:rPr>
                                              <m:t>𝜃</m:t>
                                            </m:r>
                                          </m:e>
                                        </m:acc>
                                      </m:e>
                                    </m:d>
                                    <m:r>
                                      <a:rPr lang="en-GB" sz="2400" b="0" i="1" smtClean="0">
                                        <a:latin typeface="Cambria Math" panose="02040503050406030204" pitchFamily="18" charset="0"/>
                                      </a:rPr>
                                      <m:t>−</m:t>
                                    </m:r>
                                    <m:r>
                                      <a:rPr lang="en-GB" sz="2400" b="0" i="1" smtClean="0">
                                        <a:latin typeface="Cambria Math" panose="02040503050406030204" pitchFamily="18" charset="0"/>
                                      </a:rPr>
                                      <m:t>𝐿</m:t>
                                    </m:r>
                                    <m:d>
                                      <m:dPr>
                                        <m:ctrlPr>
                                          <a:rPr lang="en-GB" sz="2400" b="0" i="1" smtClean="0">
                                            <a:latin typeface="Cambria Math" panose="02040503050406030204" pitchFamily="18" charset="0"/>
                                          </a:rPr>
                                        </m:ctrlPr>
                                      </m:dPr>
                                      <m:e>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rPr>
                                              <m:t>𝜃</m:t>
                                            </m:r>
                                          </m:e>
                                          <m:sub>
                                            <m:r>
                                              <a:rPr lang="en-GB" sz="2400" b="0" i="1" smtClean="0">
                                                <a:latin typeface="Cambria Math" panose="02040503050406030204" pitchFamily="18" charset="0"/>
                                              </a:rPr>
                                              <m:t>0</m:t>
                                            </m:r>
                                          </m:sub>
                                        </m:sSub>
                                      </m:e>
                                    </m:d>
                                  </m:e>
                                </m:d>
                                <m:r>
                                  <a:rPr lang="en-GB" sz="2400" b="0" i="1" smtClean="0">
                                    <a:latin typeface="Cambria Math" panose="02040503050406030204" pitchFamily="18" charset="0"/>
                                  </a:rPr>
                                  <m:t>~</m:t>
                                </m:r>
                                <m:sSubSup>
                                  <m:sSubSupPr>
                                    <m:ctrlPr>
                                      <a:rPr lang="en-GB" sz="2400" b="0" i="1" smtClean="0">
                                        <a:latin typeface="Cambria Math" panose="02040503050406030204" pitchFamily="18" charset="0"/>
                                      </a:rPr>
                                    </m:ctrlPr>
                                  </m:sSubSupPr>
                                  <m:e>
                                    <m:r>
                                      <a:rPr lang="en-GB" sz="2400" b="0" i="1" smtClean="0">
                                        <a:latin typeface="Cambria Math" panose="02040503050406030204" pitchFamily="18" charset="0"/>
                                      </a:rPr>
                                      <m:t>𝜒</m:t>
                                    </m:r>
                                  </m:e>
                                  <m:sub>
                                    <m:r>
                                      <a:rPr lang="en-GB" sz="2400" b="0" i="1" smtClean="0">
                                        <a:latin typeface="Cambria Math" panose="02040503050406030204" pitchFamily="18" charset="0"/>
                                      </a:rPr>
                                      <m:t>1</m:t>
                                    </m:r>
                                  </m:sub>
                                  <m:sup>
                                    <m:r>
                                      <a:rPr lang="en-GB" sz="2400" b="0" i="1" smtClean="0">
                                        <a:latin typeface="Cambria Math" panose="02040503050406030204" pitchFamily="18" charset="0"/>
                                      </a:rPr>
                                      <m:t>2</m:t>
                                    </m:r>
                                  </m:sup>
                                </m:sSubSup>
                              </m:oMath>
                            </m:oMathPara>
                          </a14:m>
                          <a:endParaRPr lang="en-GB" sz="2400"/>
                        </a:p>
                      </a:txBody>
                      <a:tcPr/>
                    </a:tc>
                    <a:extLst>
                      <a:ext uri="{0D108BD9-81ED-4DB2-BD59-A6C34878D82A}">
                        <a16:rowId xmlns:a16="http://schemas.microsoft.com/office/drawing/2014/main" val="970873132"/>
                      </a:ext>
                    </a:extLst>
                  </a:tr>
                  <a:tr h="370840">
                    <a:tc>
                      <a:txBody>
                        <a:bodyPr/>
                        <a:lstStyle/>
                        <a:p>
                          <a:r>
                            <a:rPr lang="en-GB" sz="2400"/>
                            <a:t>95% CI</a:t>
                          </a:r>
                        </a:p>
                      </a:txBody>
                      <a:tcPr/>
                    </a:tc>
                    <a:tc>
                      <a:txBody>
                        <a:bodyPr/>
                        <a:lstStyle/>
                        <a:p>
                          <a:pPr/>
                          <a14:m>
                            <m:oMathPara xmlns:m="http://schemas.openxmlformats.org/officeDocument/2006/math">
                              <m:oMathParaPr>
                                <m:jc m:val="centerGroup"/>
                              </m:oMathParaPr>
                              <m:oMath xmlns:m="http://schemas.openxmlformats.org/officeDocument/2006/math">
                                <m:acc>
                                  <m:accPr>
                                    <m:chr m:val="̂"/>
                                    <m:ctrlPr>
                                      <a:rPr lang="en-GB" sz="2400" b="0" i="1" smtClean="0">
                                        <a:latin typeface="Cambria Math" panose="02040503050406030204" pitchFamily="18" charset="0"/>
                                      </a:rPr>
                                    </m:ctrlPr>
                                  </m:accPr>
                                  <m:e>
                                    <m:r>
                                      <a:rPr lang="en-GB" sz="2400" b="0" i="1" smtClean="0">
                                        <a:latin typeface="Cambria Math" panose="02040503050406030204" pitchFamily="18" charset="0"/>
                                      </a:rPr>
                                      <m:t>𝜃</m:t>
                                    </m:r>
                                  </m:e>
                                </m:acc>
                                <m:r>
                                  <a:rPr lang="en-GB" sz="2400" b="0" i="1" smtClean="0">
                                    <a:latin typeface="Cambria Math" panose="02040503050406030204" pitchFamily="18" charset="0"/>
                                  </a:rPr>
                                  <m:t>±1.96</m:t>
                                </m:r>
                                <m:r>
                                  <a:rPr lang="en-GB" sz="2400" b="0" i="1" smtClean="0">
                                    <a:latin typeface="Cambria Math" panose="02040503050406030204" pitchFamily="18" charset="0"/>
                                  </a:rPr>
                                  <m:t>𝑠𝑒</m:t>
                                </m:r>
                                <m:d>
                                  <m:dPr>
                                    <m:ctrlPr>
                                      <a:rPr lang="en-GB" sz="2400" b="0" i="1" smtClean="0">
                                        <a:latin typeface="Cambria Math" panose="02040503050406030204" pitchFamily="18" charset="0"/>
                                      </a:rPr>
                                    </m:ctrlPr>
                                  </m:dPr>
                                  <m:e>
                                    <m:acc>
                                      <m:accPr>
                                        <m:chr m:val="̂"/>
                                        <m:ctrlPr>
                                          <a:rPr lang="en-GB" sz="2400" b="0" i="1" smtClean="0">
                                            <a:latin typeface="Cambria Math" panose="02040503050406030204" pitchFamily="18" charset="0"/>
                                          </a:rPr>
                                        </m:ctrlPr>
                                      </m:accPr>
                                      <m:e>
                                        <m:r>
                                          <a:rPr lang="en-GB" sz="2400" b="0" i="1" smtClean="0">
                                            <a:latin typeface="Cambria Math" panose="02040503050406030204" pitchFamily="18" charset="0"/>
                                          </a:rPr>
                                          <m:t>𝜃</m:t>
                                        </m:r>
                                      </m:e>
                                    </m:acc>
                                  </m:e>
                                </m:d>
                              </m:oMath>
                            </m:oMathPara>
                          </a14:m>
                          <a:endParaRPr lang="en-GB" sz="2400"/>
                        </a:p>
                      </a:txBody>
                      <a:tcPr/>
                    </a:tc>
                    <a:tc>
                      <a:txBody>
                        <a:bodyPr/>
                        <a:lstStyle/>
                        <a:p>
                          <a:pPr/>
                          <a14:m>
                            <m:oMathPara xmlns:m="http://schemas.openxmlformats.org/officeDocument/2006/math">
                              <m:oMathParaPr>
                                <m:jc m:val="centerGroup"/>
                              </m:oMathParaPr>
                              <m:oMath xmlns:m="http://schemas.openxmlformats.org/officeDocument/2006/math">
                                <m:d>
                                  <m:dPr>
                                    <m:begChr m:val="{"/>
                                    <m:endChr m:val="}"/>
                                    <m:ctrlPr>
                                      <a:rPr lang="en-GB" sz="2400" b="0" i="1" smtClean="0">
                                        <a:latin typeface="Cambria Math" panose="02040503050406030204" pitchFamily="18" charset="0"/>
                                      </a:rPr>
                                    </m:ctrlPr>
                                  </m:dPr>
                                  <m:e>
                                    <m:r>
                                      <a:rPr lang="en-GB" sz="2400" b="0" i="1" smtClean="0">
                                        <a:latin typeface="Cambria Math" panose="02040503050406030204" pitchFamily="18" charset="0"/>
                                      </a:rPr>
                                      <m:t>𝜃</m:t>
                                    </m:r>
                                    <m:r>
                                      <a:rPr lang="en-GB" sz="2400" b="0" i="1" smtClean="0">
                                        <a:latin typeface="Cambria Math" panose="02040503050406030204" pitchFamily="18" charset="0"/>
                                      </a:rPr>
                                      <m:t>:</m:t>
                                    </m:r>
                                    <m:r>
                                      <a:rPr lang="en-GB" sz="2400" b="0" i="1" smtClean="0">
                                        <a:latin typeface="Cambria Math" panose="02040503050406030204" pitchFamily="18" charset="0"/>
                                      </a:rPr>
                                      <m:t>𝐿</m:t>
                                    </m:r>
                                    <m:d>
                                      <m:dPr>
                                        <m:ctrlPr>
                                          <a:rPr lang="en-GB" sz="2400" b="0" i="1" smtClean="0">
                                            <a:latin typeface="Cambria Math" panose="02040503050406030204" pitchFamily="18" charset="0"/>
                                          </a:rPr>
                                        </m:ctrlPr>
                                      </m:dPr>
                                      <m:e>
                                        <m:acc>
                                          <m:accPr>
                                            <m:chr m:val="̂"/>
                                            <m:ctrlPr>
                                              <a:rPr lang="en-GB" sz="2400" b="0" i="1" smtClean="0">
                                                <a:latin typeface="Cambria Math" panose="02040503050406030204" pitchFamily="18" charset="0"/>
                                              </a:rPr>
                                            </m:ctrlPr>
                                          </m:accPr>
                                          <m:e>
                                            <m:r>
                                              <a:rPr lang="en-GB" sz="2400" b="0" i="1" smtClean="0">
                                                <a:latin typeface="Cambria Math" panose="02040503050406030204" pitchFamily="18" charset="0"/>
                                              </a:rPr>
                                              <m:t>𝜃</m:t>
                                            </m:r>
                                          </m:e>
                                        </m:acc>
                                      </m:e>
                                    </m:d>
                                    <m:r>
                                      <a:rPr lang="en-GB" sz="2400" b="0" i="1" smtClean="0">
                                        <a:latin typeface="Cambria Math" panose="02040503050406030204" pitchFamily="18" charset="0"/>
                                      </a:rPr>
                                      <m:t>−</m:t>
                                    </m:r>
                                    <m:r>
                                      <a:rPr lang="en-GB" sz="2400" b="0" i="1" smtClean="0">
                                        <a:latin typeface="Cambria Math" panose="02040503050406030204" pitchFamily="18" charset="0"/>
                                      </a:rPr>
                                      <m:t>𝐿</m:t>
                                    </m:r>
                                    <m:d>
                                      <m:dPr>
                                        <m:ctrlPr>
                                          <a:rPr lang="en-GB" sz="2400" b="0" i="1" smtClean="0">
                                            <a:latin typeface="Cambria Math" panose="02040503050406030204" pitchFamily="18" charset="0"/>
                                          </a:rPr>
                                        </m:ctrlPr>
                                      </m:dPr>
                                      <m:e>
                                        <m:r>
                                          <a:rPr lang="en-GB" sz="2400" b="0" i="1" smtClean="0">
                                            <a:latin typeface="Cambria Math" panose="02040503050406030204" pitchFamily="18" charset="0"/>
                                          </a:rPr>
                                          <m:t>𝜃</m:t>
                                        </m:r>
                                      </m:e>
                                    </m:d>
                                    <m:r>
                                      <a:rPr lang="en-GB" sz="2400" i="1" smtClean="0">
                                        <a:latin typeface="Cambria Math" panose="02040503050406030204" pitchFamily="18" charset="0"/>
                                      </a:rPr>
                                      <m:t>&lt;</m:t>
                                    </m:r>
                                    <m:r>
                                      <a:rPr lang="en-GB" sz="2400" b="0" i="1" smtClean="0">
                                        <a:latin typeface="Cambria Math" panose="02040503050406030204" pitchFamily="18" charset="0"/>
                                      </a:rPr>
                                      <m:t>1.92</m:t>
                                    </m:r>
                                  </m:e>
                                </m:d>
                              </m:oMath>
                            </m:oMathPara>
                          </a14:m>
                          <a:endParaRPr lang="en-GB" sz="2400"/>
                        </a:p>
                      </a:txBody>
                      <a:tcPr/>
                    </a:tc>
                    <a:extLst>
                      <a:ext uri="{0D108BD9-81ED-4DB2-BD59-A6C34878D82A}">
                        <a16:rowId xmlns:a16="http://schemas.microsoft.com/office/drawing/2014/main" val="3897482883"/>
                      </a:ext>
                    </a:extLst>
                  </a:tr>
                </a:tbl>
              </a:graphicData>
            </a:graphic>
          </p:graphicFrame>
        </mc:Choice>
        <mc:Fallback>
          <p:graphicFrame>
            <p:nvGraphicFramePr>
              <p:cNvPr id="9" name="Table 8">
                <a:extLst>
                  <a:ext uri="{FF2B5EF4-FFF2-40B4-BE49-F238E27FC236}">
                    <a16:creationId xmlns:a16="http://schemas.microsoft.com/office/drawing/2014/main" id="{8149924A-05C2-F0F5-A345-D19A6345469B}"/>
                  </a:ext>
                </a:extLst>
              </p:cNvPr>
              <p:cNvGraphicFramePr>
                <a:graphicFrameLocks noGrp="1"/>
              </p:cNvGraphicFramePr>
              <p:nvPr>
                <p:extLst>
                  <p:ext uri="{D42A27DB-BD31-4B8C-83A1-F6EECF244321}">
                    <p14:modId xmlns:p14="http://schemas.microsoft.com/office/powerpoint/2010/main" val="1864219264"/>
                  </p:ext>
                </p:extLst>
              </p:nvPr>
            </p:nvGraphicFramePr>
            <p:xfrm>
              <a:off x="495301" y="1597529"/>
              <a:ext cx="6804000" cy="1926654"/>
            </p:xfrm>
            <a:graphic>
              <a:graphicData uri="http://schemas.openxmlformats.org/drawingml/2006/table">
                <a:tbl>
                  <a:tblPr firstRow="1" firstCol="1" bandRow="1">
                    <a:tableStyleId>{5C22544A-7EE6-4342-B048-85BDC9FD1C3A}</a:tableStyleId>
                  </a:tblPr>
                  <a:tblGrid>
                    <a:gridCol w="1188000">
                      <a:extLst>
                        <a:ext uri="{9D8B030D-6E8A-4147-A177-3AD203B41FA5}">
                          <a16:colId xmlns:a16="http://schemas.microsoft.com/office/drawing/2014/main" val="1242554827"/>
                        </a:ext>
                      </a:extLst>
                    </a:gridCol>
                    <a:gridCol w="2304000">
                      <a:extLst>
                        <a:ext uri="{9D8B030D-6E8A-4147-A177-3AD203B41FA5}">
                          <a16:colId xmlns:a16="http://schemas.microsoft.com/office/drawing/2014/main" val="4139941667"/>
                        </a:ext>
                      </a:extLst>
                    </a:gridCol>
                    <a:gridCol w="3312000">
                      <a:extLst>
                        <a:ext uri="{9D8B030D-6E8A-4147-A177-3AD203B41FA5}">
                          <a16:colId xmlns:a16="http://schemas.microsoft.com/office/drawing/2014/main" val="1541370586"/>
                        </a:ext>
                      </a:extLst>
                    </a:gridCol>
                  </a:tblGrid>
                  <a:tr h="457200">
                    <a:tc>
                      <a:txBody>
                        <a:bodyPr/>
                        <a:lstStyle/>
                        <a:p>
                          <a:endParaRPr lang="en-GB" sz="2400"/>
                        </a:p>
                      </a:txBody>
                      <a:tcPr/>
                    </a:tc>
                    <a:tc>
                      <a:txBody>
                        <a:bodyPr/>
                        <a:lstStyle/>
                        <a:p>
                          <a:pPr algn="ctr"/>
                          <a:r>
                            <a:rPr lang="en-GB" sz="2400"/>
                            <a:t>Wald</a:t>
                          </a:r>
                        </a:p>
                      </a:txBody>
                      <a:tcPr/>
                    </a:tc>
                    <a:tc>
                      <a:txBody>
                        <a:bodyPr/>
                        <a:lstStyle/>
                        <a:p>
                          <a:pPr algn="ctr"/>
                          <a:r>
                            <a:rPr lang="en-GB" sz="2400"/>
                            <a:t>Likelihood-based</a:t>
                          </a:r>
                        </a:p>
                      </a:txBody>
                      <a:tcPr/>
                    </a:tc>
                    <a:extLst>
                      <a:ext uri="{0D108BD9-81ED-4DB2-BD59-A6C34878D82A}">
                        <a16:rowId xmlns:a16="http://schemas.microsoft.com/office/drawing/2014/main" val="2304444871"/>
                      </a:ext>
                    </a:extLst>
                  </a:tr>
                  <a:tr h="965200">
                    <a:tc>
                      <a:txBody>
                        <a:bodyPr/>
                        <a:lstStyle/>
                        <a:p>
                          <a:r>
                            <a:rPr lang="en-GB" sz="2400"/>
                            <a:t>Test</a:t>
                          </a:r>
                        </a:p>
                      </a:txBody>
                      <a:tcPr/>
                    </a:tc>
                    <a:tc>
                      <a:txBody>
                        <a:bodyPr/>
                        <a:lstStyle/>
                        <a:p>
                          <a:endParaRPr lang="en-US"/>
                        </a:p>
                      </a:txBody>
                      <a:tcPr>
                        <a:blipFill>
                          <a:blip r:embed="rId3"/>
                          <a:stretch>
                            <a:fillRect l="-51852" t="-51572" r="-144974" b="-61635"/>
                          </a:stretch>
                        </a:blipFill>
                      </a:tcPr>
                    </a:tc>
                    <a:tc>
                      <a:txBody>
                        <a:bodyPr/>
                        <a:lstStyle/>
                        <a:p>
                          <a:endParaRPr lang="en-US"/>
                        </a:p>
                      </a:txBody>
                      <a:tcPr>
                        <a:blipFill>
                          <a:blip r:embed="rId3"/>
                          <a:stretch>
                            <a:fillRect l="-105515" t="-51572" r="-735" b="-61635"/>
                          </a:stretch>
                        </a:blipFill>
                      </a:tcPr>
                    </a:tc>
                    <a:extLst>
                      <a:ext uri="{0D108BD9-81ED-4DB2-BD59-A6C34878D82A}">
                        <a16:rowId xmlns:a16="http://schemas.microsoft.com/office/drawing/2014/main" val="970873132"/>
                      </a:ext>
                    </a:extLst>
                  </a:tr>
                  <a:tr h="504254">
                    <a:tc>
                      <a:txBody>
                        <a:bodyPr/>
                        <a:lstStyle/>
                        <a:p>
                          <a:r>
                            <a:rPr lang="en-GB" sz="2400"/>
                            <a:t>95% CI</a:t>
                          </a:r>
                        </a:p>
                      </a:txBody>
                      <a:tcPr/>
                    </a:tc>
                    <a:tc>
                      <a:txBody>
                        <a:bodyPr/>
                        <a:lstStyle/>
                        <a:p>
                          <a:endParaRPr lang="en-US"/>
                        </a:p>
                      </a:txBody>
                      <a:tcPr>
                        <a:blipFill>
                          <a:blip r:embed="rId3"/>
                          <a:stretch>
                            <a:fillRect l="-51852" t="-290361" r="-144974" b="-18072"/>
                          </a:stretch>
                        </a:blipFill>
                      </a:tcPr>
                    </a:tc>
                    <a:tc>
                      <a:txBody>
                        <a:bodyPr/>
                        <a:lstStyle/>
                        <a:p>
                          <a:endParaRPr lang="en-US"/>
                        </a:p>
                      </a:txBody>
                      <a:tcPr>
                        <a:blipFill>
                          <a:blip r:embed="rId3"/>
                          <a:stretch>
                            <a:fillRect l="-105515" t="-290361" r="-735" b="-18072"/>
                          </a:stretch>
                        </a:blipFill>
                      </a:tcPr>
                    </a:tc>
                    <a:extLst>
                      <a:ext uri="{0D108BD9-81ED-4DB2-BD59-A6C34878D82A}">
                        <a16:rowId xmlns:a16="http://schemas.microsoft.com/office/drawing/2014/main" val="3897482883"/>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357E16EF-CE9F-2E16-E924-75F7BE52D9C7}"/>
                  </a:ext>
                </a:extLst>
              </p:cNvPr>
              <p:cNvGraphicFramePr>
                <a:graphicFrameLocks noGrp="1"/>
              </p:cNvGraphicFramePr>
              <p:nvPr>
                <p:extLst>
                  <p:ext uri="{D42A27DB-BD31-4B8C-83A1-F6EECF244321}">
                    <p14:modId xmlns:p14="http://schemas.microsoft.com/office/powerpoint/2010/main" val="3425601353"/>
                  </p:ext>
                </p:extLst>
              </p:nvPr>
            </p:nvGraphicFramePr>
            <p:xfrm>
              <a:off x="7608956" y="1602637"/>
              <a:ext cx="4343400" cy="2679828"/>
            </p:xfrm>
            <a:graphic>
              <a:graphicData uri="http://schemas.openxmlformats.org/drawingml/2006/table">
                <a:tbl>
                  <a:tblPr bandRow="1">
                    <a:tableStyleId>{5C22544A-7EE6-4342-B048-85BDC9FD1C3A}</a:tableStyleId>
                  </a:tblPr>
                  <a:tblGrid>
                    <a:gridCol w="1219200">
                      <a:extLst>
                        <a:ext uri="{9D8B030D-6E8A-4147-A177-3AD203B41FA5}">
                          <a16:colId xmlns:a16="http://schemas.microsoft.com/office/drawing/2014/main" val="4037110457"/>
                        </a:ext>
                      </a:extLst>
                    </a:gridCol>
                    <a:gridCol w="3124200">
                      <a:extLst>
                        <a:ext uri="{9D8B030D-6E8A-4147-A177-3AD203B41FA5}">
                          <a16:colId xmlns:a16="http://schemas.microsoft.com/office/drawing/2014/main" val="2150824682"/>
                        </a:ext>
                      </a:extLst>
                    </a:gridCol>
                  </a:tblGrid>
                  <a:tr h="370840">
                    <a:tc>
                      <a:txBody>
                        <a:bodyPr/>
                        <a:lstStyle/>
                        <a:p>
                          <a:pPr/>
                          <a14:m>
                            <m:oMathPara xmlns:m="http://schemas.openxmlformats.org/officeDocument/2006/math">
                              <m:oMathParaPr>
                                <m:jc m:val="centerGroup"/>
                              </m:oMathParaPr>
                              <m:oMath xmlns:m="http://schemas.openxmlformats.org/officeDocument/2006/math">
                                <m:r>
                                  <a:rPr lang="en-GB" sz="2400" b="0" i="1" smtClean="0">
                                    <a:latin typeface="Cambria Math" panose="02040503050406030204" pitchFamily="18" charset="0"/>
                                  </a:rPr>
                                  <m:t>𝜃</m:t>
                                </m:r>
                              </m:oMath>
                            </m:oMathPara>
                          </a14:m>
                          <a:endParaRPr lang="en-GB" sz="2400"/>
                        </a:p>
                      </a:txBody>
                      <a:tcPr anchor="ctr"/>
                    </a:tc>
                    <a:tc>
                      <a:txBody>
                        <a:bodyPr/>
                        <a:lstStyle/>
                        <a:p>
                          <a:r>
                            <a:rPr lang="en-GB" sz="2400"/>
                            <a:t>Parameter of interest</a:t>
                          </a:r>
                        </a:p>
                      </a:txBody>
                      <a:tcPr anchor="ctr"/>
                    </a:tc>
                    <a:extLst>
                      <a:ext uri="{0D108BD9-81ED-4DB2-BD59-A6C34878D82A}">
                        <a16:rowId xmlns:a16="http://schemas.microsoft.com/office/drawing/2014/main" val="4263312954"/>
                      </a:ext>
                    </a:extLst>
                  </a:tr>
                  <a:tr h="370840">
                    <a:tc>
                      <a:txBody>
                        <a:bodyPr/>
                        <a:lstStyle/>
                        <a:p>
                          <a:pPr/>
                          <a14:m>
                            <m:oMathPara xmlns:m="http://schemas.openxmlformats.org/officeDocument/2006/math">
                              <m:oMathParaPr>
                                <m:jc m:val="centerGroup"/>
                              </m:oMathParaPr>
                              <m:oMath xmlns:m="http://schemas.openxmlformats.org/officeDocument/2006/math">
                                <m:r>
                                  <a:rPr lang="en-GB" sz="2400" b="0" i="1" smtClean="0">
                                    <a:latin typeface="Cambria Math" panose="02040503050406030204" pitchFamily="18" charset="0"/>
                                  </a:rPr>
                                  <m:t>𝐿</m:t>
                                </m:r>
                                <m:d>
                                  <m:dPr>
                                    <m:ctrlPr>
                                      <a:rPr lang="en-GB" sz="2400" b="0" i="1" smtClean="0">
                                        <a:latin typeface="Cambria Math" panose="02040503050406030204" pitchFamily="18" charset="0"/>
                                      </a:rPr>
                                    </m:ctrlPr>
                                  </m:dPr>
                                  <m:e>
                                    <m:r>
                                      <a:rPr lang="en-GB" sz="2400" b="0" i="1" smtClean="0">
                                        <a:latin typeface="Cambria Math" panose="02040503050406030204" pitchFamily="18" charset="0"/>
                                      </a:rPr>
                                      <m:t>𝜃</m:t>
                                    </m:r>
                                  </m:e>
                                </m:d>
                              </m:oMath>
                            </m:oMathPara>
                          </a14:m>
                          <a:endParaRPr lang="en-GB" sz="2400"/>
                        </a:p>
                      </a:txBody>
                      <a:tcPr anchor="ctr"/>
                    </a:tc>
                    <a:tc>
                      <a:txBody>
                        <a:bodyPr/>
                        <a:lstStyle/>
                        <a:p>
                          <a:r>
                            <a:rPr lang="en-GB" sz="2400"/>
                            <a:t>Log likelihood at </a:t>
                          </a:r>
                          <a14:m>
                            <m:oMath xmlns:m="http://schemas.openxmlformats.org/officeDocument/2006/math">
                              <m:r>
                                <a:rPr lang="en-GB" sz="2400" b="0" i="1" smtClean="0">
                                  <a:latin typeface="Cambria Math" panose="02040503050406030204" pitchFamily="18" charset="0"/>
                                </a:rPr>
                                <m:t>𝜃</m:t>
                              </m:r>
                            </m:oMath>
                          </a14:m>
                          <a:endParaRPr lang="en-GB" sz="2400"/>
                        </a:p>
                      </a:txBody>
                      <a:tcPr anchor="ctr"/>
                    </a:tc>
                    <a:extLst>
                      <a:ext uri="{0D108BD9-81ED-4DB2-BD59-A6C34878D82A}">
                        <a16:rowId xmlns:a16="http://schemas.microsoft.com/office/drawing/2014/main" val="2965497463"/>
                      </a:ext>
                    </a:extLst>
                  </a:tr>
                  <a:tr h="370840">
                    <a:tc>
                      <a:txBody>
                        <a:bodyPr/>
                        <a:lstStyle/>
                        <a:p>
                          <a:pPr/>
                          <a14:m>
                            <m:oMathPara xmlns:m="http://schemas.openxmlformats.org/officeDocument/2006/math">
                              <m:oMathParaPr>
                                <m:jc m:val="centerGroup"/>
                              </m:oMathParaPr>
                              <m:oMath xmlns:m="http://schemas.openxmlformats.org/officeDocument/2006/math">
                                <m:r>
                                  <a:rPr lang="en-GB" sz="2400" b="0" i="1" smtClean="0">
                                    <a:latin typeface="Cambria Math" panose="02040503050406030204" pitchFamily="18" charset="0"/>
                                  </a:rPr>
                                  <m:t>𝜃</m:t>
                                </m:r>
                                <m:r>
                                  <a:rPr lang="en-GB" sz="2400" b="0" i="1" smtClean="0">
                                    <a:latin typeface="Cambria Math" panose="02040503050406030204" pitchFamily="18" charset="0"/>
                                  </a:rPr>
                                  <m:t>=</m:t>
                                </m:r>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rPr>
                                      <m:t>𝜃</m:t>
                                    </m:r>
                                  </m:e>
                                  <m:sub>
                                    <m:r>
                                      <a:rPr lang="en-GB" sz="2400" b="0" i="1" smtClean="0">
                                        <a:latin typeface="Cambria Math" panose="02040503050406030204" pitchFamily="18" charset="0"/>
                                      </a:rPr>
                                      <m:t>0</m:t>
                                    </m:r>
                                  </m:sub>
                                </m:sSub>
                              </m:oMath>
                            </m:oMathPara>
                          </a14:m>
                          <a:endParaRPr lang="en-GB" sz="2400"/>
                        </a:p>
                      </a:txBody>
                      <a:tcPr anchor="ctr"/>
                    </a:tc>
                    <a:tc>
                      <a:txBody>
                        <a:bodyPr/>
                        <a:lstStyle/>
                        <a:p>
                          <a:r>
                            <a:rPr lang="en-GB" sz="2400"/>
                            <a:t>Null hypothesis</a:t>
                          </a:r>
                        </a:p>
                      </a:txBody>
                      <a:tcPr anchor="ctr"/>
                    </a:tc>
                    <a:extLst>
                      <a:ext uri="{0D108BD9-81ED-4DB2-BD59-A6C34878D82A}">
                        <a16:rowId xmlns:a16="http://schemas.microsoft.com/office/drawing/2014/main" val="1887254239"/>
                      </a:ext>
                    </a:extLst>
                  </a:tr>
                  <a:tr h="370840">
                    <a:tc>
                      <a:txBody>
                        <a:bodyPr/>
                        <a:lstStyle/>
                        <a:p>
                          <a:pPr/>
                          <a14:m>
                            <m:oMathPara xmlns:m="http://schemas.openxmlformats.org/officeDocument/2006/math">
                              <m:oMathParaPr>
                                <m:jc m:val="centerGroup"/>
                              </m:oMathParaPr>
                              <m:oMath xmlns:m="http://schemas.openxmlformats.org/officeDocument/2006/math">
                                <m:acc>
                                  <m:accPr>
                                    <m:chr m:val="̂"/>
                                    <m:ctrlPr>
                                      <a:rPr lang="en-GB" sz="2400" b="0" i="1" smtClean="0">
                                        <a:latin typeface="Cambria Math" panose="02040503050406030204" pitchFamily="18" charset="0"/>
                                      </a:rPr>
                                    </m:ctrlPr>
                                  </m:accPr>
                                  <m:e>
                                    <m:r>
                                      <a:rPr lang="en-GB" sz="2400" b="0" i="1" smtClean="0">
                                        <a:latin typeface="Cambria Math" panose="02040503050406030204" pitchFamily="18" charset="0"/>
                                      </a:rPr>
                                      <m:t>𝜃</m:t>
                                    </m:r>
                                  </m:e>
                                </m:acc>
                              </m:oMath>
                            </m:oMathPara>
                          </a14:m>
                          <a:endParaRPr lang="en-GB" sz="2400"/>
                        </a:p>
                      </a:txBody>
                      <a:tcPr anchor="ctr"/>
                    </a:tc>
                    <a:tc>
                      <a:txBody>
                        <a:bodyPr/>
                        <a:lstStyle/>
                        <a:p>
                          <a:r>
                            <a:rPr lang="en-GB" sz="2400"/>
                            <a:t>Point estimate of </a:t>
                          </a:r>
                          <a14:m>
                            <m:oMath xmlns:m="http://schemas.openxmlformats.org/officeDocument/2006/math">
                              <m:r>
                                <a:rPr lang="en-GB" sz="2400" b="0" i="1" smtClean="0">
                                  <a:latin typeface="Cambria Math" panose="02040503050406030204" pitchFamily="18" charset="0"/>
                                </a:rPr>
                                <m:t>𝜃</m:t>
                              </m:r>
                            </m:oMath>
                          </a14:m>
                          <a:endParaRPr lang="en-GB" sz="2400"/>
                        </a:p>
                      </a:txBody>
                      <a:tcPr anchor="ctr"/>
                    </a:tc>
                    <a:extLst>
                      <a:ext uri="{0D108BD9-81ED-4DB2-BD59-A6C34878D82A}">
                        <a16:rowId xmlns:a16="http://schemas.microsoft.com/office/drawing/2014/main" val="1885296227"/>
                      </a:ext>
                    </a:extLst>
                  </a:tr>
                  <a:tr h="370840">
                    <a:tc>
                      <a:txBody>
                        <a:bodyPr/>
                        <a:lstStyle/>
                        <a:p>
                          <a:pPr/>
                          <a14:m>
                            <m:oMathPara xmlns:m="http://schemas.openxmlformats.org/officeDocument/2006/math">
                              <m:oMathParaPr>
                                <m:jc m:val="centerGroup"/>
                              </m:oMathParaPr>
                              <m:oMath xmlns:m="http://schemas.openxmlformats.org/officeDocument/2006/math">
                                <m:r>
                                  <a:rPr lang="en-GB" sz="2400" b="0" i="1" smtClean="0">
                                    <a:latin typeface="Cambria Math" panose="02040503050406030204" pitchFamily="18" charset="0"/>
                                  </a:rPr>
                                  <m:t>𝑠𝑒</m:t>
                                </m:r>
                                <m:d>
                                  <m:dPr>
                                    <m:ctrlPr>
                                      <a:rPr lang="en-GB" sz="2400" b="0" i="1" smtClean="0">
                                        <a:latin typeface="Cambria Math" panose="02040503050406030204" pitchFamily="18" charset="0"/>
                                      </a:rPr>
                                    </m:ctrlPr>
                                  </m:dPr>
                                  <m:e>
                                    <m:acc>
                                      <m:accPr>
                                        <m:chr m:val="̂"/>
                                        <m:ctrlPr>
                                          <a:rPr lang="en-GB" sz="2400" b="0" i="1" smtClean="0">
                                            <a:latin typeface="Cambria Math" panose="02040503050406030204" pitchFamily="18" charset="0"/>
                                          </a:rPr>
                                        </m:ctrlPr>
                                      </m:accPr>
                                      <m:e>
                                        <m:r>
                                          <a:rPr lang="en-GB" sz="2400" b="0" i="1" smtClean="0">
                                            <a:latin typeface="Cambria Math" panose="02040503050406030204" pitchFamily="18" charset="0"/>
                                          </a:rPr>
                                          <m:t>𝜃</m:t>
                                        </m:r>
                                      </m:e>
                                    </m:acc>
                                  </m:e>
                                </m:d>
                              </m:oMath>
                            </m:oMathPara>
                          </a14:m>
                          <a:endParaRPr lang="en-GB" sz="2400"/>
                        </a:p>
                      </a:txBody>
                      <a:tcPr anchor="ctr"/>
                    </a:tc>
                    <a:tc>
                      <a:txBody>
                        <a:bodyPr/>
                        <a:lstStyle/>
                        <a:p>
                          <a:r>
                            <a:rPr lang="en-GB" sz="2400" b="0"/>
                            <a:t>Std. error </a:t>
                          </a:r>
                          <a14:m>
                            <m:oMath xmlns:m="http://schemas.openxmlformats.org/officeDocument/2006/math">
                              <m:rad>
                                <m:radPr>
                                  <m:degHide m:val="on"/>
                                  <m:ctrlPr>
                                    <a:rPr lang="en-GB" sz="2400" b="0" i="1" smtClean="0">
                                      <a:latin typeface="Cambria Math" panose="02040503050406030204" pitchFamily="18" charset="0"/>
                                    </a:rPr>
                                  </m:ctrlPr>
                                </m:radPr>
                                <m:deg/>
                                <m:e>
                                  <m:sSup>
                                    <m:sSupPr>
                                      <m:ctrlPr>
                                        <a:rPr lang="en-GB" sz="2400" b="0" i="1" smtClean="0">
                                          <a:latin typeface="Cambria Math" panose="02040503050406030204" pitchFamily="18" charset="0"/>
                                        </a:rPr>
                                      </m:ctrlPr>
                                    </m:sSupPr>
                                    <m:e>
                                      <m:r>
                                        <a:rPr lang="en-GB" sz="2400" b="0" i="1" smtClean="0">
                                          <a:latin typeface="Cambria Math" panose="02040503050406030204" pitchFamily="18" charset="0"/>
                                        </a:rPr>
                                        <m:t>−</m:t>
                                      </m:r>
                                      <m:r>
                                        <a:rPr lang="en-GB" sz="2400" b="0" i="1" smtClean="0">
                                          <a:latin typeface="Cambria Math" panose="02040503050406030204" pitchFamily="18" charset="0"/>
                                        </a:rPr>
                                        <m:t>𝐿</m:t>
                                      </m:r>
                                    </m:e>
                                    <m:sup>
                                      <m:r>
                                        <a:rPr lang="en-GB" sz="2400" b="0" i="1" smtClean="0">
                                          <a:latin typeface="Cambria Math" panose="02040503050406030204" pitchFamily="18" charset="0"/>
                                        </a:rPr>
                                        <m:t>′′</m:t>
                                      </m:r>
                                    </m:sup>
                                  </m:sSup>
                                  <m:d>
                                    <m:dPr>
                                      <m:ctrlPr>
                                        <a:rPr lang="en-GB" sz="2400" b="0" i="1" smtClean="0">
                                          <a:latin typeface="Cambria Math" panose="02040503050406030204" pitchFamily="18" charset="0"/>
                                        </a:rPr>
                                      </m:ctrlPr>
                                    </m:dPr>
                                    <m:e>
                                      <m:acc>
                                        <m:accPr>
                                          <m:chr m:val="̂"/>
                                          <m:ctrlPr>
                                            <a:rPr lang="en-GB" sz="2400" b="0" i="1" smtClean="0">
                                              <a:latin typeface="Cambria Math" panose="02040503050406030204" pitchFamily="18" charset="0"/>
                                            </a:rPr>
                                          </m:ctrlPr>
                                        </m:accPr>
                                        <m:e>
                                          <m:r>
                                            <a:rPr lang="en-GB" sz="2400" b="0" i="1" smtClean="0">
                                              <a:latin typeface="Cambria Math" panose="02040503050406030204" pitchFamily="18" charset="0"/>
                                            </a:rPr>
                                            <m:t>𝜃</m:t>
                                          </m:r>
                                        </m:e>
                                      </m:acc>
                                    </m:e>
                                  </m:d>
                                </m:e>
                              </m:rad>
                            </m:oMath>
                          </a14:m>
                          <a:endParaRPr lang="en-GB" sz="2400"/>
                        </a:p>
                      </a:txBody>
                      <a:tcPr anchor="ctr"/>
                    </a:tc>
                    <a:extLst>
                      <a:ext uri="{0D108BD9-81ED-4DB2-BD59-A6C34878D82A}">
                        <a16:rowId xmlns:a16="http://schemas.microsoft.com/office/drawing/2014/main" val="327998145"/>
                      </a:ext>
                    </a:extLst>
                  </a:tr>
                </a:tbl>
              </a:graphicData>
            </a:graphic>
          </p:graphicFrame>
        </mc:Choice>
        <mc:Fallback xmlns="">
          <p:graphicFrame>
            <p:nvGraphicFramePr>
              <p:cNvPr id="4" name="Table 3">
                <a:extLst>
                  <a:ext uri="{FF2B5EF4-FFF2-40B4-BE49-F238E27FC236}">
                    <a16:creationId xmlns:a16="http://schemas.microsoft.com/office/drawing/2014/main" id="{357E16EF-CE9F-2E16-E924-75F7BE52D9C7}"/>
                  </a:ext>
                </a:extLst>
              </p:cNvPr>
              <p:cNvGraphicFramePr>
                <a:graphicFrameLocks noGrp="1"/>
              </p:cNvGraphicFramePr>
              <p:nvPr>
                <p:extLst>
                  <p:ext uri="{D42A27DB-BD31-4B8C-83A1-F6EECF244321}">
                    <p14:modId xmlns:p14="http://schemas.microsoft.com/office/powerpoint/2010/main" val="3425601353"/>
                  </p:ext>
                </p:extLst>
              </p:nvPr>
            </p:nvGraphicFramePr>
            <p:xfrm>
              <a:off x="7608956" y="1602637"/>
              <a:ext cx="4343400" cy="2679828"/>
            </p:xfrm>
            <a:graphic>
              <a:graphicData uri="http://schemas.openxmlformats.org/drawingml/2006/table">
                <a:tbl>
                  <a:tblPr bandRow="1">
                    <a:tableStyleId>{5C22544A-7EE6-4342-B048-85BDC9FD1C3A}</a:tableStyleId>
                  </a:tblPr>
                  <a:tblGrid>
                    <a:gridCol w="1219200">
                      <a:extLst>
                        <a:ext uri="{9D8B030D-6E8A-4147-A177-3AD203B41FA5}">
                          <a16:colId xmlns:a16="http://schemas.microsoft.com/office/drawing/2014/main" val="4037110457"/>
                        </a:ext>
                      </a:extLst>
                    </a:gridCol>
                    <a:gridCol w="3124200">
                      <a:extLst>
                        <a:ext uri="{9D8B030D-6E8A-4147-A177-3AD203B41FA5}">
                          <a16:colId xmlns:a16="http://schemas.microsoft.com/office/drawing/2014/main" val="2150824682"/>
                        </a:ext>
                      </a:extLst>
                    </a:gridCol>
                  </a:tblGrid>
                  <a:tr h="457200">
                    <a:tc>
                      <a:txBody>
                        <a:bodyPr/>
                        <a:lstStyle/>
                        <a:p>
                          <a:endParaRPr lang="en-US"/>
                        </a:p>
                      </a:txBody>
                      <a:tcPr anchor="ctr">
                        <a:blipFill>
                          <a:blip r:embed="rId4"/>
                          <a:stretch>
                            <a:fillRect l="-500" t="-8000" r="-257500" b="-490667"/>
                          </a:stretch>
                        </a:blipFill>
                      </a:tcPr>
                    </a:tc>
                    <a:tc>
                      <a:txBody>
                        <a:bodyPr/>
                        <a:lstStyle/>
                        <a:p>
                          <a:r>
                            <a:rPr lang="en-GB" sz="2400"/>
                            <a:t>Parameter of interest</a:t>
                          </a:r>
                        </a:p>
                      </a:txBody>
                      <a:tcPr anchor="ctr"/>
                    </a:tc>
                    <a:extLst>
                      <a:ext uri="{0D108BD9-81ED-4DB2-BD59-A6C34878D82A}">
                        <a16:rowId xmlns:a16="http://schemas.microsoft.com/office/drawing/2014/main" val="4263312954"/>
                      </a:ext>
                    </a:extLst>
                  </a:tr>
                  <a:tr h="457200">
                    <a:tc>
                      <a:txBody>
                        <a:bodyPr/>
                        <a:lstStyle/>
                        <a:p>
                          <a:endParaRPr lang="en-US"/>
                        </a:p>
                      </a:txBody>
                      <a:tcPr anchor="ctr">
                        <a:blipFill>
                          <a:blip r:embed="rId4"/>
                          <a:stretch>
                            <a:fillRect l="-500" t="-108000" r="-257500" b="-390667"/>
                          </a:stretch>
                        </a:blipFill>
                      </a:tcPr>
                    </a:tc>
                    <a:tc>
                      <a:txBody>
                        <a:bodyPr/>
                        <a:lstStyle/>
                        <a:p>
                          <a:endParaRPr lang="en-US"/>
                        </a:p>
                      </a:txBody>
                      <a:tcPr anchor="ctr">
                        <a:blipFill>
                          <a:blip r:embed="rId4"/>
                          <a:stretch>
                            <a:fillRect l="-39181" t="-108000" r="-390" b="-390667"/>
                          </a:stretch>
                        </a:blipFill>
                      </a:tcPr>
                    </a:tc>
                    <a:extLst>
                      <a:ext uri="{0D108BD9-81ED-4DB2-BD59-A6C34878D82A}">
                        <a16:rowId xmlns:a16="http://schemas.microsoft.com/office/drawing/2014/main" val="2965497463"/>
                      </a:ext>
                    </a:extLst>
                  </a:tr>
                  <a:tr h="457200">
                    <a:tc>
                      <a:txBody>
                        <a:bodyPr/>
                        <a:lstStyle/>
                        <a:p>
                          <a:endParaRPr lang="en-US"/>
                        </a:p>
                      </a:txBody>
                      <a:tcPr anchor="ctr">
                        <a:blipFill>
                          <a:blip r:embed="rId4"/>
                          <a:stretch>
                            <a:fillRect l="-500" t="-205263" r="-257500" b="-285526"/>
                          </a:stretch>
                        </a:blipFill>
                      </a:tcPr>
                    </a:tc>
                    <a:tc>
                      <a:txBody>
                        <a:bodyPr/>
                        <a:lstStyle/>
                        <a:p>
                          <a:r>
                            <a:rPr lang="en-GB" sz="2400"/>
                            <a:t>Null hypothesis</a:t>
                          </a:r>
                        </a:p>
                      </a:txBody>
                      <a:tcPr anchor="ctr"/>
                    </a:tc>
                    <a:extLst>
                      <a:ext uri="{0D108BD9-81ED-4DB2-BD59-A6C34878D82A}">
                        <a16:rowId xmlns:a16="http://schemas.microsoft.com/office/drawing/2014/main" val="1887254239"/>
                      </a:ext>
                    </a:extLst>
                  </a:tr>
                  <a:tr h="472504">
                    <a:tc>
                      <a:txBody>
                        <a:bodyPr/>
                        <a:lstStyle/>
                        <a:p>
                          <a:endParaRPr lang="en-US"/>
                        </a:p>
                      </a:txBody>
                      <a:tcPr anchor="ctr">
                        <a:blipFill>
                          <a:blip r:embed="rId4"/>
                          <a:stretch>
                            <a:fillRect l="-500" t="-301299" r="-257500" b="-181818"/>
                          </a:stretch>
                        </a:blipFill>
                      </a:tcPr>
                    </a:tc>
                    <a:tc>
                      <a:txBody>
                        <a:bodyPr/>
                        <a:lstStyle/>
                        <a:p>
                          <a:endParaRPr lang="en-US"/>
                        </a:p>
                      </a:txBody>
                      <a:tcPr anchor="ctr">
                        <a:blipFill>
                          <a:blip r:embed="rId4"/>
                          <a:stretch>
                            <a:fillRect l="-39181" t="-301299" r="-390" b="-181818"/>
                          </a:stretch>
                        </a:blipFill>
                      </a:tcPr>
                    </a:tc>
                    <a:extLst>
                      <a:ext uri="{0D108BD9-81ED-4DB2-BD59-A6C34878D82A}">
                        <a16:rowId xmlns:a16="http://schemas.microsoft.com/office/drawing/2014/main" val="1885296227"/>
                      </a:ext>
                    </a:extLst>
                  </a:tr>
                  <a:tr h="835724">
                    <a:tc>
                      <a:txBody>
                        <a:bodyPr/>
                        <a:lstStyle/>
                        <a:p>
                          <a:endParaRPr lang="en-US"/>
                        </a:p>
                      </a:txBody>
                      <a:tcPr anchor="ctr">
                        <a:blipFill>
                          <a:blip r:embed="rId4"/>
                          <a:stretch>
                            <a:fillRect l="-500" t="-223913" r="-257500" b="-1449"/>
                          </a:stretch>
                        </a:blipFill>
                      </a:tcPr>
                    </a:tc>
                    <a:tc>
                      <a:txBody>
                        <a:bodyPr/>
                        <a:lstStyle/>
                        <a:p>
                          <a:endParaRPr lang="en-US"/>
                        </a:p>
                      </a:txBody>
                      <a:tcPr anchor="ctr">
                        <a:blipFill>
                          <a:blip r:embed="rId4"/>
                          <a:stretch>
                            <a:fillRect l="-39181" t="-223913" r="-390" b="-1449"/>
                          </a:stretch>
                        </a:blipFill>
                      </a:tcPr>
                    </a:tc>
                    <a:extLst>
                      <a:ext uri="{0D108BD9-81ED-4DB2-BD59-A6C34878D82A}">
                        <a16:rowId xmlns:a16="http://schemas.microsoft.com/office/drawing/2014/main" val="327998145"/>
                      </a:ext>
                    </a:extLst>
                  </a:tr>
                </a:tbl>
              </a:graphicData>
            </a:graphic>
          </p:graphicFrame>
        </mc:Fallback>
      </mc:AlternateContent>
      <p:sp>
        <p:nvSpPr>
          <p:cNvPr id="5" name="Rectangle 4">
            <a:extLst>
              <a:ext uri="{FF2B5EF4-FFF2-40B4-BE49-F238E27FC236}">
                <a16:creationId xmlns:a16="http://schemas.microsoft.com/office/drawing/2014/main" id="{B3B3BE27-0105-05BA-970C-FADE8F3924BF}"/>
              </a:ext>
            </a:extLst>
          </p:cNvPr>
          <p:cNvSpPr/>
          <p:nvPr/>
        </p:nvSpPr>
        <p:spPr>
          <a:xfrm>
            <a:off x="7026964" y="4965700"/>
            <a:ext cx="1676400" cy="762000"/>
          </a:xfrm>
          <a:prstGeom prst="rect">
            <a:avLst/>
          </a:prstGeom>
          <a:noFill/>
          <a:ln w="381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CE0171B9-5497-0220-6C30-0AE7C12D9756}"/>
              </a:ext>
            </a:extLst>
          </p:cNvPr>
          <p:cNvSpPr txBox="1"/>
          <p:nvPr/>
        </p:nvSpPr>
        <p:spPr>
          <a:xfrm>
            <a:off x="6870700" y="5905500"/>
            <a:ext cx="3111500" cy="461665"/>
          </a:xfrm>
          <a:prstGeom prst="rect">
            <a:avLst/>
          </a:prstGeom>
          <a:noFill/>
        </p:spPr>
        <p:txBody>
          <a:bodyPr wrap="square" rtlCol="0">
            <a:spAutoFit/>
          </a:bodyPr>
          <a:lstStyle/>
          <a:p>
            <a:r>
              <a:rPr lang="en-GB" sz="2400">
                <a:solidFill>
                  <a:schemeClr val="accent3"/>
                </a:solidFill>
              </a:rPr>
              <a:t>Profile log-likelihood</a:t>
            </a:r>
          </a:p>
        </p:txBody>
      </p:sp>
    </p:spTree>
    <p:extLst>
      <p:ext uri="{BB962C8B-B14F-4D97-AF65-F5344CB8AC3E}">
        <p14:creationId xmlns:p14="http://schemas.microsoft.com/office/powerpoint/2010/main" val="169917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433BC-605F-8A94-3235-097EB8A25C4C}"/>
              </a:ext>
            </a:extLst>
          </p:cNvPr>
          <p:cNvSpPr>
            <a:spLocks noGrp="1"/>
          </p:cNvSpPr>
          <p:nvPr>
            <p:ph type="title"/>
          </p:nvPr>
        </p:nvSpPr>
        <p:spPr/>
        <p:txBody>
          <a:bodyPr/>
          <a:lstStyle/>
          <a:p>
            <a:endParaRPr lang="en-GB"/>
          </a:p>
        </p:txBody>
      </p:sp>
      <p:sp>
        <p:nvSpPr>
          <p:cNvPr id="3" name="Slide Number Placeholder 2">
            <a:extLst>
              <a:ext uri="{FF2B5EF4-FFF2-40B4-BE49-F238E27FC236}">
                <a16:creationId xmlns:a16="http://schemas.microsoft.com/office/drawing/2014/main" id="{F0CD2C57-6AF6-AEA4-7C71-DDF796F23265}"/>
              </a:ext>
            </a:extLst>
          </p:cNvPr>
          <p:cNvSpPr>
            <a:spLocks noGrp="1"/>
          </p:cNvSpPr>
          <p:nvPr>
            <p:ph type="sldNum" sz="quarter" idx="12"/>
          </p:nvPr>
        </p:nvSpPr>
        <p:spPr/>
        <p:txBody>
          <a:bodyPr/>
          <a:lstStyle/>
          <a:p>
            <a:fld id="{F6B5789B-E694-4680-A2C1-FB39E0578FB7}" type="slidenum">
              <a:rPr lang="en-GB" smtClean="0"/>
              <a:t>6</a:t>
            </a:fld>
            <a:endParaRPr lang="en-GB" dirty="0"/>
          </a:p>
        </p:txBody>
      </p:sp>
      <p:pic>
        <p:nvPicPr>
          <p:cNvPr id="8" name="Picture 7">
            <a:extLst>
              <a:ext uri="{FF2B5EF4-FFF2-40B4-BE49-F238E27FC236}">
                <a16:creationId xmlns:a16="http://schemas.microsoft.com/office/drawing/2014/main" id="{60FBA4BE-65A4-5939-2987-4B6777249017}"/>
              </a:ext>
            </a:extLst>
          </p:cNvPr>
          <p:cNvPicPr>
            <a:picLocks noChangeAspect="1"/>
          </p:cNvPicPr>
          <p:nvPr/>
        </p:nvPicPr>
        <p:blipFill>
          <a:blip r:embed="rId3"/>
          <a:stretch>
            <a:fillRect/>
          </a:stretch>
        </p:blipFill>
        <p:spPr>
          <a:xfrm>
            <a:off x="778040" y="216566"/>
            <a:ext cx="8229600" cy="4572000"/>
          </a:xfrm>
          <a:prstGeom prst="rect">
            <a:avLst/>
          </a:prstGeom>
        </p:spPr>
      </p:pic>
      <p:sp>
        <p:nvSpPr>
          <p:cNvPr id="10" name="TextBox 9">
            <a:extLst>
              <a:ext uri="{FF2B5EF4-FFF2-40B4-BE49-F238E27FC236}">
                <a16:creationId xmlns:a16="http://schemas.microsoft.com/office/drawing/2014/main" id="{16486DC4-6FD0-A5B8-122A-FFD68D7C306B}"/>
              </a:ext>
            </a:extLst>
          </p:cNvPr>
          <p:cNvSpPr txBox="1"/>
          <p:nvPr/>
        </p:nvSpPr>
        <p:spPr>
          <a:xfrm>
            <a:off x="3196389" y="4642299"/>
            <a:ext cx="10062411" cy="1754326"/>
          </a:xfrm>
          <a:prstGeom prst="rect">
            <a:avLst/>
          </a:prstGeom>
          <a:noFill/>
        </p:spPr>
        <p:txBody>
          <a:bodyPr wrap="square">
            <a:spAutoFit/>
          </a:bodyPr>
          <a:lstStyle/>
          <a:p>
            <a:r>
              <a:rPr lang="en-GB">
                <a:latin typeface="Courier New" panose="02070309020205020404" pitchFamily="49" charset="0"/>
                <a:cs typeface="Courier New" panose="02070309020205020404" pitchFamily="49" charset="0"/>
              </a:rPr>
              <a:t>-------------------------------------------------------------</a:t>
            </a:r>
          </a:p>
          <a:p>
            <a:r>
              <a:rPr lang="en-GB">
                <a:latin typeface="Courier New" panose="02070309020205020404" pitchFamily="49" charset="0"/>
                <a:cs typeface="Courier New" panose="02070309020205020404" pitchFamily="49" charset="0"/>
              </a:rPr>
              <a:t>          _t |     Coef.   Std. Err.     [95% PLL Conf. Int.]</a:t>
            </a:r>
          </a:p>
          <a:p>
            <a:r>
              <a:rPr lang="en-GB">
                <a:latin typeface="Courier New" panose="02070309020205020404" pitchFamily="49" charset="0"/>
                <a:cs typeface="Courier New" panose="02070309020205020404" pitchFamily="49" charset="0"/>
              </a:rPr>
              <a:t>-------------+-----------------------------------------------</a:t>
            </a:r>
          </a:p>
          <a:p>
            <a:r>
              <a:rPr lang="en-GB">
                <a:latin typeface="Courier New" panose="02070309020205020404" pitchFamily="49" charset="0"/>
                <a:cs typeface="Courier New" panose="02070309020205020404" pitchFamily="49" charset="0"/>
              </a:rPr>
              <a:t>         x5e | -1.994528    .2259809    -2.435381   -1.549552</a:t>
            </a:r>
          </a:p>
          <a:p>
            <a:r>
              <a:rPr lang="en-GB">
                <a:latin typeface="Courier New" panose="02070309020205020404" pitchFamily="49" charset="0"/>
                <a:cs typeface="Courier New" panose="02070309020205020404" pitchFamily="49" charset="0"/>
              </a:rPr>
              <a:t>-------------------------------------------------------------</a:t>
            </a:r>
          </a:p>
          <a:p>
            <a:r>
              <a:rPr lang="en-GB">
                <a:latin typeface="Courier New" panose="02070309020205020404" pitchFamily="49" charset="0"/>
                <a:cs typeface="Courier New" panose="02070309020205020404" pitchFamily="49" charset="0"/>
              </a:rPr>
              <a:t>Note: Std. Err. is pseudo standard error, derived from PLL CI</a:t>
            </a:r>
          </a:p>
        </p:txBody>
      </p:sp>
      <p:sp>
        <p:nvSpPr>
          <p:cNvPr id="12" name="TextBox 11">
            <a:extLst>
              <a:ext uri="{FF2B5EF4-FFF2-40B4-BE49-F238E27FC236}">
                <a16:creationId xmlns:a16="http://schemas.microsoft.com/office/drawing/2014/main" id="{34E589BD-E46C-68B0-3B5D-062C1748C629}"/>
              </a:ext>
            </a:extLst>
          </p:cNvPr>
          <p:cNvSpPr txBox="1"/>
          <p:nvPr/>
        </p:nvSpPr>
        <p:spPr>
          <a:xfrm>
            <a:off x="7832558" y="5746902"/>
            <a:ext cx="3984459" cy="369332"/>
          </a:xfrm>
          <a:prstGeom prst="rect">
            <a:avLst/>
          </a:prstGeom>
          <a:solidFill>
            <a:schemeClr val="bg1"/>
          </a:solidFill>
          <a:ln>
            <a:solidFill>
              <a:schemeClr val="accent1"/>
            </a:solidFill>
          </a:ln>
        </p:spPr>
        <p:txBody>
          <a:bodyPr wrap="square">
            <a:spAutoFit/>
          </a:bodyPr>
          <a:lstStyle/>
          <a:p>
            <a:pPr marL="0" indent="0">
              <a:spcAft>
                <a:spcPts val="0"/>
              </a:spcAft>
              <a:buNone/>
            </a:pPr>
            <a:r>
              <a:rPr lang="en-GB" sz="1800">
                <a:solidFill>
                  <a:schemeClr val="accent2"/>
                </a:solidFill>
                <a:latin typeface="Courier New" panose="02070309020205020404" pitchFamily="49" charset="0"/>
                <a:cs typeface="Courier New" panose="02070309020205020404" pitchFamily="49" charset="0"/>
              </a:rPr>
              <a:t>Wald: -2.437204   -1.551851</a:t>
            </a:r>
          </a:p>
        </p:txBody>
      </p:sp>
      <p:sp>
        <p:nvSpPr>
          <p:cNvPr id="13" name="TextBox 12">
            <a:extLst>
              <a:ext uri="{FF2B5EF4-FFF2-40B4-BE49-F238E27FC236}">
                <a16:creationId xmlns:a16="http://schemas.microsoft.com/office/drawing/2014/main" id="{A1EC1392-37D0-A2FB-0B15-7326E1B90E1B}"/>
              </a:ext>
            </a:extLst>
          </p:cNvPr>
          <p:cNvSpPr txBox="1"/>
          <p:nvPr/>
        </p:nvSpPr>
        <p:spPr>
          <a:xfrm>
            <a:off x="517358" y="5065295"/>
            <a:ext cx="914400" cy="461665"/>
          </a:xfrm>
          <a:prstGeom prst="rect">
            <a:avLst/>
          </a:prstGeom>
          <a:noFill/>
        </p:spPr>
        <p:txBody>
          <a:bodyPr wrap="square" rtlCol="0">
            <a:spAutoFit/>
          </a:bodyPr>
          <a:lstStyle/>
          <a:p>
            <a:pPr algn="r"/>
            <a:r>
              <a:rPr lang="en-GB" sz="2400">
                <a:latin typeface="Courier New" panose="02070309020205020404" pitchFamily="49" charset="0"/>
                <a:cs typeface="Courier New" panose="02070309020205020404" pitchFamily="49" charset="0"/>
              </a:rPr>
              <a:t>pllf</a:t>
            </a:r>
            <a:endParaRPr lang="en-GB">
              <a:latin typeface="Courier New" panose="02070309020205020404" pitchFamily="49" charset="0"/>
              <a:cs typeface="Courier New" panose="02070309020205020404" pitchFamily="49" charset="0"/>
            </a:endParaRPr>
          </a:p>
        </p:txBody>
      </p:sp>
      <p:cxnSp>
        <p:nvCxnSpPr>
          <p:cNvPr id="15" name="Straight Arrow Connector 14">
            <a:extLst>
              <a:ext uri="{FF2B5EF4-FFF2-40B4-BE49-F238E27FC236}">
                <a16:creationId xmlns:a16="http://schemas.microsoft.com/office/drawing/2014/main" id="{476CB1A1-D68E-4258-BAB0-1CB898F0A55D}"/>
              </a:ext>
            </a:extLst>
          </p:cNvPr>
          <p:cNvCxnSpPr>
            <a:stCxn id="13" idx="3"/>
            <a:endCxn id="10" idx="1"/>
          </p:cNvCxnSpPr>
          <p:nvPr/>
        </p:nvCxnSpPr>
        <p:spPr>
          <a:xfrm>
            <a:off x="1431758" y="5296128"/>
            <a:ext cx="1764631" cy="22333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9F44198-C673-6D13-06C0-8D64728CC295}"/>
              </a:ext>
            </a:extLst>
          </p:cNvPr>
          <p:cNvSpPr txBox="1"/>
          <p:nvPr/>
        </p:nvSpPr>
        <p:spPr>
          <a:xfrm>
            <a:off x="9335831" y="1636295"/>
            <a:ext cx="2419696" cy="2308324"/>
          </a:xfrm>
          <a:prstGeom prst="rect">
            <a:avLst/>
          </a:prstGeom>
          <a:noFill/>
        </p:spPr>
        <p:txBody>
          <a:bodyPr wrap="square" rtlCol="0">
            <a:spAutoFit/>
          </a:bodyPr>
          <a:lstStyle/>
          <a:p>
            <a:r>
              <a:rPr lang="en-GB" sz="2400">
                <a:solidFill>
                  <a:schemeClr val="accent3"/>
                </a:solidFill>
              </a:rPr>
              <a:t>In moderate-large data sets, </a:t>
            </a:r>
            <a:r>
              <a:rPr lang="en-GB" sz="2400" i="1">
                <a:solidFill>
                  <a:schemeClr val="accent3"/>
                </a:solidFill>
              </a:rPr>
              <a:t>Wald</a:t>
            </a:r>
            <a:r>
              <a:rPr lang="en-GB" sz="2400">
                <a:solidFill>
                  <a:schemeClr val="accent3"/>
                </a:solidFill>
              </a:rPr>
              <a:t> and </a:t>
            </a:r>
            <a:br>
              <a:rPr lang="en-GB" sz="2400">
                <a:solidFill>
                  <a:schemeClr val="accent3"/>
                </a:solidFill>
              </a:rPr>
            </a:br>
            <a:r>
              <a:rPr lang="en-GB" sz="2400" i="1">
                <a:solidFill>
                  <a:schemeClr val="accent3"/>
                </a:solidFill>
              </a:rPr>
              <a:t>profile likelihood </a:t>
            </a:r>
            <a:r>
              <a:rPr lang="en-GB" sz="2400">
                <a:solidFill>
                  <a:schemeClr val="accent3"/>
                </a:solidFill>
              </a:rPr>
              <a:t>give very similar results</a:t>
            </a:r>
          </a:p>
        </p:txBody>
      </p:sp>
      <p:cxnSp>
        <p:nvCxnSpPr>
          <p:cNvPr id="5" name="Straight Arrow Connector 4">
            <a:extLst>
              <a:ext uri="{FF2B5EF4-FFF2-40B4-BE49-F238E27FC236}">
                <a16:creationId xmlns:a16="http://schemas.microsoft.com/office/drawing/2014/main" id="{1DE90A18-116B-7976-B3D8-80B4DC9CE9F5}"/>
              </a:ext>
            </a:extLst>
          </p:cNvPr>
          <p:cNvCxnSpPr/>
          <p:nvPr/>
        </p:nvCxnSpPr>
        <p:spPr>
          <a:xfrm>
            <a:off x="7696200" y="609600"/>
            <a:ext cx="0" cy="596900"/>
          </a:xfrm>
          <a:prstGeom prst="straightConnector1">
            <a:avLst/>
          </a:prstGeom>
          <a:ln w="5715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706EB6DF-88E5-0823-9EA3-ACA0DF394954}"/>
              </a:ext>
            </a:extLst>
          </p:cNvPr>
          <p:cNvSpPr txBox="1"/>
          <p:nvPr/>
        </p:nvSpPr>
        <p:spPr>
          <a:xfrm>
            <a:off x="7861300" y="635000"/>
            <a:ext cx="838200" cy="461665"/>
          </a:xfrm>
          <a:prstGeom prst="rect">
            <a:avLst/>
          </a:prstGeom>
          <a:noFill/>
        </p:spPr>
        <p:txBody>
          <a:bodyPr wrap="square" rtlCol="0">
            <a:spAutoFit/>
          </a:bodyPr>
          <a:lstStyle/>
          <a:p>
            <a:pPr algn="l"/>
            <a:r>
              <a:rPr lang="en-GB" sz="2400">
                <a:solidFill>
                  <a:schemeClr val="accent2"/>
                </a:solidFill>
              </a:rPr>
              <a:t>1.92</a:t>
            </a:r>
          </a:p>
        </p:txBody>
      </p:sp>
      <p:cxnSp>
        <p:nvCxnSpPr>
          <p:cNvPr id="7" name="Straight Arrow Connector 6">
            <a:extLst>
              <a:ext uri="{FF2B5EF4-FFF2-40B4-BE49-F238E27FC236}">
                <a16:creationId xmlns:a16="http://schemas.microsoft.com/office/drawing/2014/main" id="{739AB3CC-38E0-2BAF-8C0E-0044D0C5878B}"/>
              </a:ext>
            </a:extLst>
          </p:cNvPr>
          <p:cNvCxnSpPr>
            <a:cxnSpLocks/>
          </p:cNvCxnSpPr>
          <p:nvPr/>
        </p:nvCxnSpPr>
        <p:spPr>
          <a:xfrm>
            <a:off x="3944471" y="2371017"/>
            <a:ext cx="2976282" cy="0"/>
          </a:xfrm>
          <a:prstGeom prst="straightConnector1">
            <a:avLst/>
          </a:prstGeom>
          <a:ln w="5715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85043A5E-5680-A84B-7C61-F45CC5C78E6C}"/>
              </a:ext>
            </a:extLst>
          </p:cNvPr>
          <p:cNvSpPr txBox="1"/>
          <p:nvPr/>
        </p:nvSpPr>
        <p:spPr>
          <a:xfrm>
            <a:off x="4737847" y="2502566"/>
            <a:ext cx="1358153" cy="461665"/>
          </a:xfrm>
          <a:prstGeom prst="rect">
            <a:avLst/>
          </a:prstGeom>
          <a:noFill/>
        </p:spPr>
        <p:txBody>
          <a:bodyPr wrap="square" rtlCol="0">
            <a:spAutoFit/>
          </a:bodyPr>
          <a:lstStyle/>
          <a:p>
            <a:pPr algn="l"/>
            <a:r>
              <a:rPr lang="en-GB" sz="2400">
                <a:solidFill>
                  <a:schemeClr val="accent2"/>
                </a:solidFill>
              </a:rPr>
              <a:t>95% CI</a:t>
            </a:r>
          </a:p>
        </p:txBody>
      </p:sp>
      <p:sp>
        <p:nvSpPr>
          <p:cNvPr id="4" name="TextBox 3">
            <a:extLst>
              <a:ext uri="{FF2B5EF4-FFF2-40B4-BE49-F238E27FC236}">
                <a16:creationId xmlns:a16="http://schemas.microsoft.com/office/drawing/2014/main" id="{5070482A-89A8-68F6-EA11-B29DFEC3FF53}"/>
              </a:ext>
            </a:extLst>
          </p:cNvPr>
          <p:cNvSpPr txBox="1"/>
          <p:nvPr/>
        </p:nvSpPr>
        <p:spPr>
          <a:xfrm>
            <a:off x="4480464" y="19817"/>
            <a:ext cx="1904296" cy="461665"/>
          </a:xfrm>
          <a:prstGeom prst="rect">
            <a:avLst/>
          </a:prstGeom>
          <a:noFill/>
        </p:spPr>
        <p:txBody>
          <a:bodyPr wrap="square" rtlCol="0">
            <a:spAutoFit/>
          </a:bodyPr>
          <a:lstStyle/>
          <a:p>
            <a:pPr algn="l"/>
            <a:r>
              <a:rPr lang="en-GB" sz="2400">
                <a:solidFill>
                  <a:schemeClr val="accent2"/>
                </a:solidFill>
              </a:rPr>
              <a:t>MLE=-1.99</a:t>
            </a:r>
          </a:p>
        </p:txBody>
      </p:sp>
      <p:cxnSp>
        <p:nvCxnSpPr>
          <p:cNvPr id="11" name="Straight Arrow Connector 10">
            <a:extLst>
              <a:ext uri="{FF2B5EF4-FFF2-40B4-BE49-F238E27FC236}">
                <a16:creationId xmlns:a16="http://schemas.microsoft.com/office/drawing/2014/main" id="{31207B97-0925-45E4-8718-AC97D5A85C5F}"/>
              </a:ext>
            </a:extLst>
          </p:cNvPr>
          <p:cNvCxnSpPr>
            <a:cxnSpLocks/>
          </p:cNvCxnSpPr>
          <p:nvPr/>
        </p:nvCxnSpPr>
        <p:spPr>
          <a:xfrm>
            <a:off x="5421630" y="350837"/>
            <a:ext cx="0" cy="269874"/>
          </a:xfrm>
          <a:prstGeom prst="straightConnector1">
            <a:avLst/>
          </a:prstGeom>
          <a:ln w="57150">
            <a:solidFill>
              <a:schemeClr val="accent2"/>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9507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animBg="1"/>
      <p:bldP spid="13" grpId="0"/>
      <p:bldP spid="16" grpId="0"/>
      <p:bldP spid="6" grpId="0"/>
      <p:bldP spid="9"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171AD-F825-09DD-960B-6E660199502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1280673-4C67-74DB-279E-2B95727F796F}"/>
              </a:ext>
            </a:extLst>
          </p:cNvPr>
          <p:cNvSpPr>
            <a:spLocks noGrp="1"/>
          </p:cNvSpPr>
          <p:nvPr>
            <p:ph type="title"/>
          </p:nvPr>
        </p:nvSpPr>
        <p:spPr/>
        <p:txBody>
          <a:bodyPr/>
          <a:lstStyle/>
          <a:p>
            <a:r>
              <a:rPr lang="en-GB"/>
              <a:t>Sparse data</a:t>
            </a:r>
          </a:p>
        </p:txBody>
      </p:sp>
      <p:sp>
        <p:nvSpPr>
          <p:cNvPr id="6" name="Text Placeholder 5">
            <a:extLst>
              <a:ext uri="{FF2B5EF4-FFF2-40B4-BE49-F238E27FC236}">
                <a16:creationId xmlns:a16="http://schemas.microsoft.com/office/drawing/2014/main" id="{31347E15-E4D8-3AB0-EB95-16E2F1DA0DA6}"/>
              </a:ext>
            </a:extLst>
          </p:cNvPr>
          <p:cNvSpPr>
            <a:spLocks noGrp="1"/>
          </p:cNvSpPr>
          <p:nvPr>
            <p:ph type="body" idx="1"/>
          </p:nvPr>
        </p:nvSpPr>
        <p:spPr/>
        <p:txBody>
          <a:bodyPr/>
          <a:lstStyle/>
          <a:p>
            <a:endParaRPr lang="en-GB"/>
          </a:p>
        </p:txBody>
      </p:sp>
      <p:sp>
        <p:nvSpPr>
          <p:cNvPr id="3" name="Slide Number Placeholder 2">
            <a:extLst>
              <a:ext uri="{FF2B5EF4-FFF2-40B4-BE49-F238E27FC236}">
                <a16:creationId xmlns:a16="http://schemas.microsoft.com/office/drawing/2014/main" id="{60C96F05-92A3-DF32-5725-BA607C23CFC4}"/>
              </a:ext>
            </a:extLst>
          </p:cNvPr>
          <p:cNvSpPr>
            <a:spLocks noGrp="1"/>
          </p:cNvSpPr>
          <p:nvPr>
            <p:ph type="sldNum" sz="quarter" idx="4294967295"/>
          </p:nvPr>
        </p:nvSpPr>
        <p:spPr>
          <a:xfrm>
            <a:off x="9448800" y="6356350"/>
            <a:ext cx="2743200" cy="365125"/>
          </a:xfrm>
        </p:spPr>
        <p:txBody>
          <a:bodyPr/>
          <a:lstStyle/>
          <a:p>
            <a:fld id="{F6B5789B-E694-4680-A2C1-FB39E0578FB7}" type="slidenum">
              <a:rPr lang="en-GB" smtClean="0"/>
              <a:t>7</a:t>
            </a:fld>
            <a:endParaRPr lang="en-GB" dirty="0"/>
          </a:p>
        </p:txBody>
      </p:sp>
    </p:spTree>
    <p:extLst>
      <p:ext uri="{BB962C8B-B14F-4D97-AF65-F5344CB8AC3E}">
        <p14:creationId xmlns:p14="http://schemas.microsoft.com/office/powerpoint/2010/main" val="1152635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BEC71-24DA-E11E-EA4C-13FAB1FB52C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60684CE-98ED-F383-65E7-41055EF59DAA}"/>
              </a:ext>
            </a:extLst>
          </p:cNvPr>
          <p:cNvSpPr>
            <a:spLocks noGrp="1"/>
          </p:cNvSpPr>
          <p:nvPr>
            <p:ph type="title"/>
          </p:nvPr>
        </p:nvSpPr>
        <p:spPr/>
        <p:txBody>
          <a:bodyPr/>
          <a:lstStyle/>
          <a:p>
            <a:r>
              <a:rPr lang="en-GB"/>
              <a:t>Sparse data</a:t>
            </a:r>
          </a:p>
        </p:txBody>
      </p:sp>
      <p:sp>
        <p:nvSpPr>
          <p:cNvPr id="5" name="Text Placeholder 4">
            <a:extLst>
              <a:ext uri="{FF2B5EF4-FFF2-40B4-BE49-F238E27FC236}">
                <a16:creationId xmlns:a16="http://schemas.microsoft.com/office/drawing/2014/main" id="{98A6C648-EB49-56AE-50AE-0747B934195B}"/>
              </a:ext>
            </a:extLst>
          </p:cNvPr>
          <p:cNvSpPr>
            <a:spLocks noGrp="1"/>
          </p:cNvSpPr>
          <p:nvPr>
            <p:ph type="body" sz="quarter" idx="13"/>
          </p:nvPr>
        </p:nvSpPr>
        <p:spPr>
          <a:xfrm>
            <a:off x="838200" y="3272589"/>
            <a:ext cx="10515600" cy="2496037"/>
          </a:xfrm>
        </p:spPr>
        <p:txBody>
          <a:bodyPr/>
          <a:lstStyle/>
          <a:p>
            <a:r>
              <a:rPr lang="en-GB"/>
              <a:t>Log-likelihood may not be quadratic, or even symmetrical</a:t>
            </a:r>
          </a:p>
        </p:txBody>
      </p:sp>
      <p:graphicFrame>
        <p:nvGraphicFramePr>
          <p:cNvPr id="6" name="Table 5">
            <a:extLst>
              <a:ext uri="{FF2B5EF4-FFF2-40B4-BE49-F238E27FC236}">
                <a16:creationId xmlns:a16="http://schemas.microsoft.com/office/drawing/2014/main" id="{E218A289-8F29-D2A1-CBC2-C14D00D8842A}"/>
              </a:ext>
            </a:extLst>
          </p:cNvPr>
          <p:cNvGraphicFramePr>
            <a:graphicFrameLocks noGrp="1"/>
          </p:cNvGraphicFramePr>
          <p:nvPr>
            <p:extLst>
              <p:ext uri="{D42A27DB-BD31-4B8C-83A1-F6EECF244321}">
                <p14:modId xmlns:p14="http://schemas.microsoft.com/office/powerpoint/2010/main" val="2135917569"/>
              </p:ext>
            </p:extLst>
          </p:nvPr>
        </p:nvGraphicFramePr>
        <p:xfrm>
          <a:off x="2104190" y="1273118"/>
          <a:ext cx="7200000" cy="1828800"/>
        </p:xfrm>
        <a:graphic>
          <a:graphicData uri="http://schemas.openxmlformats.org/drawingml/2006/table">
            <a:tbl>
              <a:tblPr bandRow="1">
                <a:tableStyleId>{5C22544A-7EE6-4342-B048-85BDC9FD1C3A}</a:tableStyleId>
              </a:tblPr>
              <a:tblGrid>
                <a:gridCol w="1800000">
                  <a:extLst>
                    <a:ext uri="{9D8B030D-6E8A-4147-A177-3AD203B41FA5}">
                      <a16:colId xmlns:a16="http://schemas.microsoft.com/office/drawing/2014/main" val="2892807135"/>
                    </a:ext>
                  </a:extLst>
                </a:gridCol>
                <a:gridCol w="1800000">
                  <a:extLst>
                    <a:ext uri="{9D8B030D-6E8A-4147-A177-3AD203B41FA5}">
                      <a16:colId xmlns:a16="http://schemas.microsoft.com/office/drawing/2014/main" val="2516345286"/>
                    </a:ext>
                  </a:extLst>
                </a:gridCol>
                <a:gridCol w="1800000">
                  <a:extLst>
                    <a:ext uri="{9D8B030D-6E8A-4147-A177-3AD203B41FA5}">
                      <a16:colId xmlns:a16="http://schemas.microsoft.com/office/drawing/2014/main" val="2309395321"/>
                    </a:ext>
                  </a:extLst>
                </a:gridCol>
                <a:gridCol w="1800000">
                  <a:extLst>
                    <a:ext uri="{9D8B030D-6E8A-4147-A177-3AD203B41FA5}">
                      <a16:colId xmlns:a16="http://schemas.microsoft.com/office/drawing/2014/main" val="1202171125"/>
                    </a:ext>
                  </a:extLst>
                </a:gridCol>
              </a:tblGrid>
              <a:tr h="370840">
                <a:tc>
                  <a:txBody>
                    <a:bodyPr/>
                    <a:lstStyle/>
                    <a:p>
                      <a:endParaRPr lang="en-GB" sz="2400"/>
                    </a:p>
                  </a:txBody>
                  <a:tcPr anchor="ctr"/>
                </a:tc>
                <a:tc gridSpan="2">
                  <a:txBody>
                    <a:bodyPr/>
                    <a:lstStyle/>
                    <a:p>
                      <a:pPr algn="ctr"/>
                      <a:r>
                        <a:rPr lang="en-GB" sz="2400"/>
                        <a:t>Outcome</a:t>
                      </a:r>
                    </a:p>
                  </a:txBody>
                  <a:tcPr anchor="ctr"/>
                </a:tc>
                <a:tc hMerge="1">
                  <a:txBody>
                    <a:bodyPr/>
                    <a:lstStyle/>
                    <a:p>
                      <a:endParaRPr lang="en-GB" sz="2400"/>
                    </a:p>
                  </a:txBody>
                  <a:tcPr/>
                </a:tc>
                <a:tc>
                  <a:txBody>
                    <a:bodyPr/>
                    <a:lstStyle/>
                    <a:p>
                      <a:pPr algn="ctr"/>
                      <a:endParaRPr lang="en-GB" sz="2400"/>
                    </a:p>
                  </a:txBody>
                  <a:tcPr anchor="ctr"/>
                </a:tc>
                <a:extLst>
                  <a:ext uri="{0D108BD9-81ED-4DB2-BD59-A6C34878D82A}">
                    <a16:rowId xmlns:a16="http://schemas.microsoft.com/office/drawing/2014/main" val="269005515"/>
                  </a:ext>
                </a:extLst>
              </a:tr>
              <a:tr h="370840">
                <a:tc>
                  <a:txBody>
                    <a:bodyPr/>
                    <a:lstStyle/>
                    <a:p>
                      <a:r>
                        <a:rPr lang="en-GB" sz="2400"/>
                        <a:t>Treatment</a:t>
                      </a:r>
                    </a:p>
                  </a:txBody>
                  <a:tcPr anchor="ctr"/>
                </a:tc>
                <a:tc>
                  <a:txBody>
                    <a:bodyPr/>
                    <a:lstStyle/>
                    <a:p>
                      <a:pPr algn="ctr"/>
                      <a:r>
                        <a:rPr lang="en-GB" sz="2400"/>
                        <a:t>Y=0</a:t>
                      </a:r>
                    </a:p>
                  </a:txBody>
                  <a:tcPr anchor="ctr"/>
                </a:tc>
                <a:tc>
                  <a:txBody>
                    <a:bodyPr/>
                    <a:lstStyle/>
                    <a:p>
                      <a:pPr algn="ctr"/>
                      <a:r>
                        <a:rPr lang="en-GB" sz="2400"/>
                        <a:t>Y=1</a:t>
                      </a:r>
                    </a:p>
                  </a:txBody>
                  <a:tcPr anchor="ctr"/>
                </a:tc>
                <a:tc>
                  <a:txBody>
                    <a:bodyPr/>
                    <a:lstStyle/>
                    <a:p>
                      <a:pPr algn="ctr"/>
                      <a:r>
                        <a:rPr lang="en-GB" sz="2400"/>
                        <a:t>All</a:t>
                      </a:r>
                    </a:p>
                  </a:txBody>
                  <a:tcPr anchor="ctr"/>
                </a:tc>
                <a:extLst>
                  <a:ext uri="{0D108BD9-81ED-4DB2-BD59-A6C34878D82A}">
                    <a16:rowId xmlns:a16="http://schemas.microsoft.com/office/drawing/2014/main" val="972596845"/>
                  </a:ext>
                </a:extLst>
              </a:tr>
              <a:tr h="370840">
                <a:tc>
                  <a:txBody>
                    <a:bodyPr/>
                    <a:lstStyle/>
                    <a:p>
                      <a:r>
                        <a:rPr lang="en-GB" sz="2400"/>
                        <a:t>Z=0</a:t>
                      </a:r>
                    </a:p>
                  </a:txBody>
                  <a:tcPr anchor="ctr"/>
                </a:tc>
                <a:tc>
                  <a:txBody>
                    <a:bodyPr/>
                    <a:lstStyle/>
                    <a:p>
                      <a:pPr algn="ctr"/>
                      <a:r>
                        <a:rPr lang="en-GB" sz="2400"/>
                        <a:t>38</a:t>
                      </a:r>
                    </a:p>
                  </a:txBody>
                  <a:tcPr anchor="ctr"/>
                </a:tc>
                <a:tc>
                  <a:txBody>
                    <a:bodyPr/>
                    <a:lstStyle/>
                    <a:p>
                      <a:pPr algn="ctr"/>
                      <a:r>
                        <a:rPr lang="en-GB" sz="2400"/>
                        <a:t>4</a:t>
                      </a:r>
                    </a:p>
                  </a:txBody>
                  <a:tcPr anchor="ctr"/>
                </a:tc>
                <a:tc>
                  <a:txBody>
                    <a:bodyPr/>
                    <a:lstStyle/>
                    <a:p>
                      <a:pPr algn="ctr"/>
                      <a:r>
                        <a:rPr lang="en-GB" sz="2400"/>
                        <a:t>42</a:t>
                      </a:r>
                    </a:p>
                  </a:txBody>
                  <a:tcPr anchor="ctr"/>
                </a:tc>
                <a:extLst>
                  <a:ext uri="{0D108BD9-81ED-4DB2-BD59-A6C34878D82A}">
                    <a16:rowId xmlns:a16="http://schemas.microsoft.com/office/drawing/2014/main" val="337430242"/>
                  </a:ext>
                </a:extLst>
              </a:tr>
              <a:tr h="370840">
                <a:tc>
                  <a:txBody>
                    <a:bodyPr/>
                    <a:lstStyle/>
                    <a:p>
                      <a:r>
                        <a:rPr lang="en-GB" sz="2400"/>
                        <a:t>Z=1</a:t>
                      </a:r>
                    </a:p>
                  </a:txBody>
                  <a:tcPr anchor="ctr"/>
                </a:tc>
                <a:tc>
                  <a:txBody>
                    <a:bodyPr/>
                    <a:lstStyle/>
                    <a:p>
                      <a:pPr algn="ctr"/>
                      <a:r>
                        <a:rPr lang="en-GB" sz="2400"/>
                        <a:t>36</a:t>
                      </a:r>
                    </a:p>
                  </a:txBody>
                  <a:tcPr anchor="ctr"/>
                </a:tc>
                <a:tc>
                  <a:txBody>
                    <a:bodyPr/>
                    <a:lstStyle/>
                    <a:p>
                      <a:pPr algn="ctr"/>
                      <a:r>
                        <a:rPr lang="en-GB" sz="2400">
                          <a:solidFill>
                            <a:schemeClr val="accent3"/>
                          </a:solidFill>
                        </a:rPr>
                        <a:t>1</a:t>
                      </a:r>
                    </a:p>
                  </a:txBody>
                  <a:tcPr anchor="ctr"/>
                </a:tc>
                <a:tc>
                  <a:txBody>
                    <a:bodyPr/>
                    <a:lstStyle/>
                    <a:p>
                      <a:pPr algn="ctr"/>
                      <a:r>
                        <a:rPr lang="en-GB" sz="2400"/>
                        <a:t>37</a:t>
                      </a:r>
                    </a:p>
                  </a:txBody>
                  <a:tcPr anchor="ctr"/>
                </a:tc>
                <a:extLst>
                  <a:ext uri="{0D108BD9-81ED-4DB2-BD59-A6C34878D82A}">
                    <a16:rowId xmlns:a16="http://schemas.microsoft.com/office/drawing/2014/main" val="2197651087"/>
                  </a:ext>
                </a:extLst>
              </a:tr>
            </a:tbl>
          </a:graphicData>
        </a:graphic>
      </p:graphicFrame>
    </p:spTree>
    <p:extLst>
      <p:ext uri="{BB962C8B-B14F-4D97-AF65-F5344CB8AC3E}">
        <p14:creationId xmlns:p14="http://schemas.microsoft.com/office/powerpoint/2010/main" val="491262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CDE4C-7842-DC92-18E5-389B657A4F6F}"/>
              </a:ext>
            </a:extLst>
          </p:cNvPr>
          <p:cNvSpPr>
            <a:spLocks noGrp="1"/>
          </p:cNvSpPr>
          <p:nvPr>
            <p:ph type="title"/>
          </p:nvPr>
        </p:nvSpPr>
        <p:spPr/>
        <p:txBody>
          <a:bodyPr/>
          <a:lstStyle/>
          <a:p>
            <a:r>
              <a:rPr lang="en-GB"/>
              <a:t>pllf output</a:t>
            </a:r>
          </a:p>
        </p:txBody>
      </p:sp>
      <p:sp>
        <p:nvSpPr>
          <p:cNvPr id="3" name="Slide Number Placeholder 2">
            <a:extLst>
              <a:ext uri="{FF2B5EF4-FFF2-40B4-BE49-F238E27FC236}">
                <a16:creationId xmlns:a16="http://schemas.microsoft.com/office/drawing/2014/main" id="{08D30185-EAD2-417D-EC31-C0CFCA38E5EC}"/>
              </a:ext>
            </a:extLst>
          </p:cNvPr>
          <p:cNvSpPr>
            <a:spLocks noGrp="1"/>
          </p:cNvSpPr>
          <p:nvPr>
            <p:ph type="sldNum" sz="quarter" idx="12"/>
          </p:nvPr>
        </p:nvSpPr>
        <p:spPr/>
        <p:txBody>
          <a:bodyPr/>
          <a:lstStyle/>
          <a:p>
            <a:fld id="{F6B5789B-E694-4680-A2C1-FB39E0578FB7}" type="slidenum">
              <a:rPr lang="en-GB" smtClean="0"/>
              <a:t>9</a:t>
            </a:fld>
            <a:endParaRPr lang="en-GB" dirty="0"/>
          </a:p>
        </p:txBody>
      </p:sp>
      <p:sp>
        <p:nvSpPr>
          <p:cNvPr id="9" name="TextBox 8">
            <a:extLst>
              <a:ext uri="{FF2B5EF4-FFF2-40B4-BE49-F238E27FC236}">
                <a16:creationId xmlns:a16="http://schemas.microsoft.com/office/drawing/2014/main" id="{CC459091-6F12-16CF-D456-62508A0E09B2}"/>
              </a:ext>
            </a:extLst>
          </p:cNvPr>
          <p:cNvSpPr txBox="1"/>
          <p:nvPr/>
        </p:nvSpPr>
        <p:spPr>
          <a:xfrm>
            <a:off x="9142195" y="2273968"/>
            <a:ext cx="2615167" cy="1200329"/>
          </a:xfrm>
          <a:prstGeom prst="rect">
            <a:avLst/>
          </a:prstGeom>
          <a:noFill/>
        </p:spPr>
        <p:txBody>
          <a:bodyPr wrap="square" rtlCol="0">
            <a:spAutoFit/>
          </a:bodyPr>
          <a:lstStyle/>
          <a:p>
            <a:r>
              <a:rPr lang="en-GB" sz="2400"/>
              <a:t>PLL (&amp; hence CI) is asymmetrical on log OR scale</a:t>
            </a:r>
          </a:p>
        </p:txBody>
      </p:sp>
      <p:sp>
        <p:nvSpPr>
          <p:cNvPr id="11" name="TextBox 10">
            <a:extLst>
              <a:ext uri="{FF2B5EF4-FFF2-40B4-BE49-F238E27FC236}">
                <a16:creationId xmlns:a16="http://schemas.microsoft.com/office/drawing/2014/main" id="{D3CB988D-2D93-D5E2-990B-1492D3E4BD08}"/>
              </a:ext>
            </a:extLst>
          </p:cNvPr>
          <p:cNvSpPr txBox="1"/>
          <p:nvPr/>
        </p:nvSpPr>
        <p:spPr>
          <a:xfrm>
            <a:off x="4916556" y="458063"/>
            <a:ext cx="6806516" cy="461665"/>
          </a:xfrm>
          <a:prstGeom prst="rect">
            <a:avLst/>
          </a:prstGeom>
          <a:noFill/>
        </p:spPr>
        <p:txBody>
          <a:bodyPr wrap="square">
            <a:spAutoFit/>
          </a:bodyPr>
          <a:lstStyle/>
          <a:p>
            <a:r>
              <a:rPr lang="en-GB" sz="2400">
                <a:latin typeface="Courier New" panose="02070309020205020404" pitchFamily="49" charset="0"/>
                <a:cs typeface="Courier New" panose="02070309020205020404" pitchFamily="49" charset="0"/>
              </a:rPr>
              <a:t>pllf, profile(Z): logit Y Z [fw=n]</a:t>
            </a:r>
          </a:p>
        </p:txBody>
      </p:sp>
      <p:sp>
        <p:nvSpPr>
          <p:cNvPr id="6" name="AutoShape 3">
            <a:extLst>
              <a:ext uri="{FF2B5EF4-FFF2-40B4-BE49-F238E27FC236}">
                <a16:creationId xmlns:a16="http://schemas.microsoft.com/office/drawing/2014/main" id="{20EE391C-3AC4-887A-7AA3-15909314F530}"/>
              </a:ext>
            </a:extLst>
          </p:cNvPr>
          <p:cNvSpPr>
            <a:spLocks noChangeAspect="1" noChangeArrowheads="1" noTextEdit="1"/>
          </p:cNvSpPr>
          <p:nvPr/>
        </p:nvSpPr>
        <p:spPr bwMode="auto">
          <a:xfrm>
            <a:off x="534988" y="1143000"/>
            <a:ext cx="8232775"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 name="Rectangle 5">
            <a:extLst>
              <a:ext uri="{FF2B5EF4-FFF2-40B4-BE49-F238E27FC236}">
                <a16:creationId xmlns:a16="http://schemas.microsoft.com/office/drawing/2014/main" id="{AD2E8E78-3A45-F47A-1C68-1DBA1943E412}"/>
              </a:ext>
            </a:extLst>
          </p:cNvPr>
          <p:cNvSpPr>
            <a:spLocks noChangeArrowheads="1"/>
          </p:cNvSpPr>
          <p:nvPr/>
        </p:nvSpPr>
        <p:spPr bwMode="auto">
          <a:xfrm>
            <a:off x="534988" y="1143000"/>
            <a:ext cx="8231188" cy="4572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Rectangle 6">
            <a:extLst>
              <a:ext uri="{FF2B5EF4-FFF2-40B4-BE49-F238E27FC236}">
                <a16:creationId xmlns:a16="http://schemas.microsoft.com/office/drawing/2014/main" id="{1F7FFC9C-7389-5DC5-6F04-8435C99A68A0}"/>
              </a:ext>
            </a:extLst>
          </p:cNvPr>
          <p:cNvSpPr>
            <a:spLocks noChangeArrowheads="1"/>
          </p:cNvSpPr>
          <p:nvPr/>
        </p:nvSpPr>
        <p:spPr bwMode="auto">
          <a:xfrm>
            <a:off x="536576" y="1144588"/>
            <a:ext cx="8228013" cy="45704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Rectangle 7">
            <a:extLst>
              <a:ext uri="{FF2B5EF4-FFF2-40B4-BE49-F238E27FC236}">
                <a16:creationId xmlns:a16="http://schemas.microsoft.com/office/drawing/2014/main" id="{CA685A8A-5A4E-74DB-0243-2CAB2A7B8F83}"/>
              </a:ext>
            </a:extLst>
          </p:cNvPr>
          <p:cNvSpPr>
            <a:spLocks noChangeArrowheads="1"/>
          </p:cNvSpPr>
          <p:nvPr/>
        </p:nvSpPr>
        <p:spPr bwMode="auto">
          <a:xfrm>
            <a:off x="539751" y="1147763"/>
            <a:ext cx="8220075" cy="4562475"/>
          </a:xfrm>
          <a:prstGeom prst="rect">
            <a:avLst/>
          </a:prstGeom>
          <a:noFill/>
          <a:ln w="952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8">
            <a:extLst>
              <a:ext uri="{FF2B5EF4-FFF2-40B4-BE49-F238E27FC236}">
                <a16:creationId xmlns:a16="http://schemas.microsoft.com/office/drawing/2014/main" id="{EFE16540-1ED7-5E94-8199-D190ED2E3AD8}"/>
              </a:ext>
            </a:extLst>
          </p:cNvPr>
          <p:cNvSpPr>
            <a:spLocks noChangeArrowheads="1"/>
          </p:cNvSpPr>
          <p:nvPr/>
        </p:nvSpPr>
        <p:spPr bwMode="auto">
          <a:xfrm>
            <a:off x="1196976" y="1522413"/>
            <a:ext cx="7467600" cy="30194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Line 9">
            <a:extLst>
              <a:ext uri="{FF2B5EF4-FFF2-40B4-BE49-F238E27FC236}">
                <a16:creationId xmlns:a16="http://schemas.microsoft.com/office/drawing/2014/main" id="{0C441F66-6ECD-2671-922F-D431DBF09E4C}"/>
              </a:ext>
            </a:extLst>
          </p:cNvPr>
          <p:cNvSpPr>
            <a:spLocks noChangeShapeType="1"/>
          </p:cNvSpPr>
          <p:nvPr/>
        </p:nvSpPr>
        <p:spPr bwMode="auto">
          <a:xfrm>
            <a:off x="1296988" y="4441825"/>
            <a:ext cx="7265988" cy="0"/>
          </a:xfrm>
          <a:prstGeom prst="line">
            <a:avLst/>
          </a:prstGeom>
          <a:noFill/>
          <a:ln w="6350" cap="flat">
            <a:solidFill>
              <a:srgbClr val="C0C0C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0">
            <a:extLst>
              <a:ext uri="{FF2B5EF4-FFF2-40B4-BE49-F238E27FC236}">
                <a16:creationId xmlns:a16="http://schemas.microsoft.com/office/drawing/2014/main" id="{0A9A6B4B-62ED-ACDA-F970-2776CFA173DF}"/>
              </a:ext>
            </a:extLst>
          </p:cNvPr>
          <p:cNvSpPr>
            <a:spLocks noChangeShapeType="1"/>
          </p:cNvSpPr>
          <p:nvPr/>
        </p:nvSpPr>
        <p:spPr bwMode="auto">
          <a:xfrm>
            <a:off x="1296988" y="3530600"/>
            <a:ext cx="7265988" cy="0"/>
          </a:xfrm>
          <a:prstGeom prst="line">
            <a:avLst/>
          </a:prstGeom>
          <a:noFill/>
          <a:ln w="6350" cap="flat">
            <a:solidFill>
              <a:srgbClr val="C0C0C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7" name="Line 11">
            <a:extLst>
              <a:ext uri="{FF2B5EF4-FFF2-40B4-BE49-F238E27FC236}">
                <a16:creationId xmlns:a16="http://schemas.microsoft.com/office/drawing/2014/main" id="{B68C568A-CE3A-24D9-E3BE-1C3ADEC287C4}"/>
              </a:ext>
            </a:extLst>
          </p:cNvPr>
          <p:cNvSpPr>
            <a:spLocks noChangeShapeType="1"/>
          </p:cNvSpPr>
          <p:nvPr/>
        </p:nvSpPr>
        <p:spPr bwMode="auto">
          <a:xfrm>
            <a:off x="1296988" y="2620963"/>
            <a:ext cx="7265988" cy="0"/>
          </a:xfrm>
          <a:prstGeom prst="line">
            <a:avLst/>
          </a:prstGeom>
          <a:noFill/>
          <a:ln w="6350" cap="flat">
            <a:solidFill>
              <a:srgbClr val="C0C0C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8" name="Line 12">
            <a:extLst>
              <a:ext uri="{FF2B5EF4-FFF2-40B4-BE49-F238E27FC236}">
                <a16:creationId xmlns:a16="http://schemas.microsoft.com/office/drawing/2014/main" id="{5A7A2E2A-BECD-DADE-64E5-C2420D80DDC1}"/>
              </a:ext>
            </a:extLst>
          </p:cNvPr>
          <p:cNvSpPr>
            <a:spLocks noChangeShapeType="1"/>
          </p:cNvSpPr>
          <p:nvPr/>
        </p:nvSpPr>
        <p:spPr bwMode="auto">
          <a:xfrm>
            <a:off x="1296988" y="1709738"/>
            <a:ext cx="7265988" cy="0"/>
          </a:xfrm>
          <a:prstGeom prst="line">
            <a:avLst/>
          </a:prstGeom>
          <a:noFill/>
          <a:ln w="6350" cap="flat">
            <a:solidFill>
              <a:srgbClr val="C0C0C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9" name="Line 13">
            <a:extLst>
              <a:ext uri="{FF2B5EF4-FFF2-40B4-BE49-F238E27FC236}">
                <a16:creationId xmlns:a16="http://schemas.microsoft.com/office/drawing/2014/main" id="{FBA5A32D-DE93-B5AF-EC11-BC867AF650B7}"/>
              </a:ext>
            </a:extLst>
          </p:cNvPr>
          <p:cNvSpPr>
            <a:spLocks noChangeShapeType="1"/>
          </p:cNvSpPr>
          <p:nvPr/>
        </p:nvSpPr>
        <p:spPr bwMode="auto">
          <a:xfrm flipV="1">
            <a:off x="1992313" y="1520825"/>
            <a:ext cx="0" cy="3021013"/>
          </a:xfrm>
          <a:prstGeom prst="line">
            <a:avLst/>
          </a:prstGeom>
          <a:noFill/>
          <a:ln w="14288" cap="flat">
            <a:solidFill>
              <a:srgbClr val="80808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Line 14">
            <a:extLst>
              <a:ext uri="{FF2B5EF4-FFF2-40B4-BE49-F238E27FC236}">
                <a16:creationId xmlns:a16="http://schemas.microsoft.com/office/drawing/2014/main" id="{3755C248-1BB9-393A-924C-3B145AE6A19F}"/>
              </a:ext>
            </a:extLst>
          </p:cNvPr>
          <p:cNvSpPr>
            <a:spLocks noChangeShapeType="1"/>
          </p:cNvSpPr>
          <p:nvPr/>
        </p:nvSpPr>
        <p:spPr bwMode="auto">
          <a:xfrm flipV="1">
            <a:off x="7146926" y="1522413"/>
            <a:ext cx="0" cy="3019425"/>
          </a:xfrm>
          <a:prstGeom prst="line">
            <a:avLst/>
          </a:prstGeom>
          <a:noFill/>
          <a:ln w="14288" cap="flat">
            <a:solidFill>
              <a:srgbClr val="80808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1" name="Line 15">
            <a:extLst>
              <a:ext uri="{FF2B5EF4-FFF2-40B4-BE49-F238E27FC236}">
                <a16:creationId xmlns:a16="http://schemas.microsoft.com/office/drawing/2014/main" id="{8F95CCAA-5E5C-0CB4-5B81-24F96B5E78F8}"/>
              </a:ext>
            </a:extLst>
          </p:cNvPr>
          <p:cNvSpPr>
            <a:spLocks noChangeShapeType="1"/>
          </p:cNvSpPr>
          <p:nvPr/>
        </p:nvSpPr>
        <p:spPr bwMode="auto">
          <a:xfrm>
            <a:off x="1196976" y="2497138"/>
            <a:ext cx="7467600" cy="0"/>
          </a:xfrm>
          <a:prstGeom prst="line">
            <a:avLst/>
          </a:prstGeom>
          <a:noFill/>
          <a:ln w="14288" cap="flat">
            <a:solidFill>
              <a:srgbClr val="B5D334"/>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2" name="Line 16">
            <a:extLst>
              <a:ext uri="{FF2B5EF4-FFF2-40B4-BE49-F238E27FC236}">
                <a16:creationId xmlns:a16="http://schemas.microsoft.com/office/drawing/2014/main" id="{4409B8BB-A4EA-22BB-3C68-11BE197BDC2B}"/>
              </a:ext>
            </a:extLst>
          </p:cNvPr>
          <p:cNvSpPr>
            <a:spLocks noChangeShapeType="1"/>
          </p:cNvSpPr>
          <p:nvPr/>
        </p:nvSpPr>
        <p:spPr bwMode="auto">
          <a:xfrm>
            <a:off x="1196976" y="1622425"/>
            <a:ext cx="7467600" cy="0"/>
          </a:xfrm>
          <a:prstGeom prst="line">
            <a:avLst/>
          </a:prstGeom>
          <a:noFill/>
          <a:ln w="14288" cap="flat">
            <a:solidFill>
              <a:srgbClr val="B5D334"/>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3" name="Freeform 17">
            <a:extLst>
              <a:ext uri="{FF2B5EF4-FFF2-40B4-BE49-F238E27FC236}">
                <a16:creationId xmlns:a16="http://schemas.microsoft.com/office/drawing/2014/main" id="{418AA1C3-754B-2EB3-D8B7-CEFAF3EB2EB4}"/>
              </a:ext>
            </a:extLst>
          </p:cNvPr>
          <p:cNvSpPr>
            <a:spLocks/>
          </p:cNvSpPr>
          <p:nvPr/>
        </p:nvSpPr>
        <p:spPr bwMode="auto">
          <a:xfrm>
            <a:off x="1296988" y="1622425"/>
            <a:ext cx="7265988" cy="2571750"/>
          </a:xfrm>
          <a:custGeom>
            <a:avLst/>
            <a:gdLst>
              <a:gd name="T0" fmla="*/ 47 w 4577"/>
              <a:gd name="T1" fmla="*/ 714 h 1620"/>
              <a:gd name="T2" fmla="*/ 139 w 4577"/>
              <a:gd name="T3" fmla="*/ 675 h 1620"/>
              <a:gd name="T4" fmla="*/ 231 w 4577"/>
              <a:gd name="T5" fmla="*/ 636 h 1620"/>
              <a:gd name="T6" fmla="*/ 324 w 4577"/>
              <a:gd name="T7" fmla="*/ 598 h 1620"/>
              <a:gd name="T8" fmla="*/ 417 w 4577"/>
              <a:gd name="T9" fmla="*/ 559 h 1620"/>
              <a:gd name="T10" fmla="*/ 509 w 4577"/>
              <a:gd name="T11" fmla="*/ 522 h 1620"/>
              <a:gd name="T12" fmla="*/ 601 w 4577"/>
              <a:gd name="T13" fmla="*/ 484 h 1620"/>
              <a:gd name="T14" fmla="*/ 694 w 4577"/>
              <a:gd name="T15" fmla="*/ 447 h 1620"/>
              <a:gd name="T16" fmla="*/ 786 w 4577"/>
              <a:gd name="T17" fmla="*/ 411 h 1620"/>
              <a:gd name="T18" fmla="*/ 879 w 4577"/>
              <a:gd name="T19" fmla="*/ 375 h 1620"/>
              <a:gd name="T20" fmla="*/ 971 w 4577"/>
              <a:gd name="T21" fmla="*/ 340 h 1620"/>
              <a:gd name="T22" fmla="*/ 1064 w 4577"/>
              <a:gd name="T23" fmla="*/ 306 h 1620"/>
              <a:gd name="T24" fmla="*/ 1156 w 4577"/>
              <a:gd name="T25" fmla="*/ 272 h 1620"/>
              <a:gd name="T26" fmla="*/ 1248 w 4577"/>
              <a:gd name="T27" fmla="*/ 240 h 1620"/>
              <a:gd name="T28" fmla="*/ 1341 w 4577"/>
              <a:gd name="T29" fmla="*/ 209 h 1620"/>
              <a:gd name="T30" fmla="*/ 1434 w 4577"/>
              <a:gd name="T31" fmla="*/ 179 h 1620"/>
              <a:gd name="T32" fmla="*/ 1526 w 4577"/>
              <a:gd name="T33" fmla="*/ 150 h 1620"/>
              <a:gd name="T34" fmla="*/ 1619 w 4577"/>
              <a:gd name="T35" fmla="*/ 124 h 1620"/>
              <a:gd name="T36" fmla="*/ 1711 w 4577"/>
              <a:gd name="T37" fmla="*/ 99 h 1620"/>
              <a:gd name="T38" fmla="*/ 1803 w 4577"/>
              <a:gd name="T39" fmla="*/ 76 h 1620"/>
              <a:gd name="T40" fmla="*/ 1896 w 4577"/>
              <a:gd name="T41" fmla="*/ 56 h 1620"/>
              <a:gd name="T42" fmla="*/ 1988 w 4577"/>
              <a:gd name="T43" fmla="*/ 38 h 1620"/>
              <a:gd name="T44" fmla="*/ 2081 w 4577"/>
              <a:gd name="T45" fmla="*/ 23 h 1620"/>
              <a:gd name="T46" fmla="*/ 2173 w 4577"/>
              <a:gd name="T47" fmla="*/ 12 h 1620"/>
              <a:gd name="T48" fmla="*/ 2266 w 4577"/>
              <a:gd name="T49" fmla="*/ 4 h 1620"/>
              <a:gd name="T50" fmla="*/ 2358 w 4577"/>
              <a:gd name="T51" fmla="*/ 0 h 1620"/>
              <a:gd name="T52" fmla="*/ 2451 w 4577"/>
              <a:gd name="T53" fmla="*/ 0 h 1620"/>
              <a:gd name="T54" fmla="*/ 2543 w 4577"/>
              <a:gd name="T55" fmla="*/ 5 h 1620"/>
              <a:gd name="T56" fmla="*/ 2636 w 4577"/>
              <a:gd name="T57" fmla="*/ 15 h 1620"/>
              <a:gd name="T58" fmla="*/ 2728 w 4577"/>
              <a:gd name="T59" fmla="*/ 30 h 1620"/>
              <a:gd name="T60" fmla="*/ 2820 w 4577"/>
              <a:gd name="T61" fmla="*/ 51 h 1620"/>
              <a:gd name="T62" fmla="*/ 2913 w 4577"/>
              <a:gd name="T63" fmla="*/ 77 h 1620"/>
              <a:gd name="T64" fmla="*/ 3005 w 4577"/>
              <a:gd name="T65" fmla="*/ 110 h 1620"/>
              <a:gd name="T66" fmla="*/ 3098 w 4577"/>
              <a:gd name="T67" fmla="*/ 149 h 1620"/>
              <a:gd name="T68" fmla="*/ 3190 w 4577"/>
              <a:gd name="T69" fmla="*/ 194 h 1620"/>
              <a:gd name="T70" fmla="*/ 3283 w 4577"/>
              <a:gd name="T71" fmla="*/ 246 h 1620"/>
              <a:gd name="T72" fmla="*/ 3375 w 4577"/>
              <a:gd name="T73" fmla="*/ 305 h 1620"/>
              <a:gd name="T74" fmla="*/ 3468 w 4577"/>
              <a:gd name="T75" fmla="*/ 371 h 1620"/>
              <a:gd name="T76" fmla="*/ 3560 w 4577"/>
              <a:gd name="T77" fmla="*/ 443 h 1620"/>
              <a:gd name="T78" fmla="*/ 3653 w 4577"/>
              <a:gd name="T79" fmla="*/ 521 h 1620"/>
              <a:gd name="T80" fmla="*/ 3745 w 4577"/>
              <a:gd name="T81" fmla="*/ 606 h 1620"/>
              <a:gd name="T82" fmla="*/ 3838 w 4577"/>
              <a:gd name="T83" fmla="*/ 698 h 1620"/>
              <a:gd name="T84" fmla="*/ 3930 w 4577"/>
              <a:gd name="T85" fmla="*/ 795 h 1620"/>
              <a:gd name="T86" fmla="*/ 4023 w 4577"/>
              <a:gd name="T87" fmla="*/ 898 h 1620"/>
              <a:gd name="T88" fmla="*/ 4115 w 4577"/>
              <a:gd name="T89" fmla="*/ 1007 h 1620"/>
              <a:gd name="T90" fmla="*/ 4208 w 4577"/>
              <a:gd name="T91" fmla="*/ 1121 h 1620"/>
              <a:gd name="T92" fmla="*/ 4300 w 4577"/>
              <a:gd name="T93" fmla="*/ 1239 h 1620"/>
              <a:gd name="T94" fmla="*/ 4392 w 4577"/>
              <a:gd name="T95" fmla="*/ 1362 h 1620"/>
              <a:gd name="T96" fmla="*/ 4485 w 4577"/>
              <a:gd name="T97" fmla="*/ 1489 h 1620"/>
              <a:gd name="T98" fmla="*/ 4577 w 4577"/>
              <a:gd name="T99" fmla="*/ 1620 h 1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577" h="1620">
                <a:moveTo>
                  <a:pt x="0" y="733"/>
                </a:moveTo>
                <a:lnTo>
                  <a:pt x="47" y="714"/>
                </a:lnTo>
                <a:lnTo>
                  <a:pt x="93" y="694"/>
                </a:lnTo>
                <a:lnTo>
                  <a:pt x="139" y="675"/>
                </a:lnTo>
                <a:lnTo>
                  <a:pt x="185" y="655"/>
                </a:lnTo>
                <a:lnTo>
                  <a:pt x="231" y="636"/>
                </a:lnTo>
                <a:lnTo>
                  <a:pt x="278" y="617"/>
                </a:lnTo>
                <a:lnTo>
                  <a:pt x="324" y="598"/>
                </a:lnTo>
                <a:lnTo>
                  <a:pt x="370" y="579"/>
                </a:lnTo>
                <a:lnTo>
                  <a:pt x="417" y="559"/>
                </a:lnTo>
                <a:lnTo>
                  <a:pt x="463" y="540"/>
                </a:lnTo>
                <a:lnTo>
                  <a:pt x="509" y="522"/>
                </a:lnTo>
                <a:lnTo>
                  <a:pt x="555" y="503"/>
                </a:lnTo>
                <a:lnTo>
                  <a:pt x="601" y="484"/>
                </a:lnTo>
                <a:lnTo>
                  <a:pt x="648" y="466"/>
                </a:lnTo>
                <a:lnTo>
                  <a:pt x="694" y="447"/>
                </a:lnTo>
                <a:lnTo>
                  <a:pt x="740" y="429"/>
                </a:lnTo>
                <a:lnTo>
                  <a:pt x="786" y="411"/>
                </a:lnTo>
                <a:lnTo>
                  <a:pt x="833" y="393"/>
                </a:lnTo>
                <a:lnTo>
                  <a:pt x="879" y="375"/>
                </a:lnTo>
                <a:lnTo>
                  <a:pt x="925" y="358"/>
                </a:lnTo>
                <a:lnTo>
                  <a:pt x="971" y="340"/>
                </a:lnTo>
                <a:lnTo>
                  <a:pt x="1017" y="323"/>
                </a:lnTo>
                <a:lnTo>
                  <a:pt x="1064" y="306"/>
                </a:lnTo>
                <a:lnTo>
                  <a:pt x="1110" y="289"/>
                </a:lnTo>
                <a:lnTo>
                  <a:pt x="1156" y="272"/>
                </a:lnTo>
                <a:lnTo>
                  <a:pt x="1202" y="256"/>
                </a:lnTo>
                <a:lnTo>
                  <a:pt x="1248" y="240"/>
                </a:lnTo>
                <a:lnTo>
                  <a:pt x="1295" y="224"/>
                </a:lnTo>
                <a:lnTo>
                  <a:pt x="1341" y="209"/>
                </a:lnTo>
                <a:lnTo>
                  <a:pt x="1387" y="194"/>
                </a:lnTo>
                <a:lnTo>
                  <a:pt x="1434" y="179"/>
                </a:lnTo>
                <a:lnTo>
                  <a:pt x="1480" y="164"/>
                </a:lnTo>
                <a:lnTo>
                  <a:pt x="1526" y="150"/>
                </a:lnTo>
                <a:lnTo>
                  <a:pt x="1572" y="137"/>
                </a:lnTo>
                <a:lnTo>
                  <a:pt x="1619" y="124"/>
                </a:lnTo>
                <a:lnTo>
                  <a:pt x="1665" y="111"/>
                </a:lnTo>
                <a:lnTo>
                  <a:pt x="1711" y="99"/>
                </a:lnTo>
                <a:lnTo>
                  <a:pt x="1757" y="87"/>
                </a:lnTo>
                <a:lnTo>
                  <a:pt x="1803" y="76"/>
                </a:lnTo>
                <a:lnTo>
                  <a:pt x="1850" y="66"/>
                </a:lnTo>
                <a:lnTo>
                  <a:pt x="1896" y="56"/>
                </a:lnTo>
                <a:lnTo>
                  <a:pt x="1942" y="47"/>
                </a:lnTo>
                <a:lnTo>
                  <a:pt x="1988" y="38"/>
                </a:lnTo>
                <a:lnTo>
                  <a:pt x="2035" y="30"/>
                </a:lnTo>
                <a:lnTo>
                  <a:pt x="2081" y="23"/>
                </a:lnTo>
                <a:lnTo>
                  <a:pt x="2127" y="17"/>
                </a:lnTo>
                <a:lnTo>
                  <a:pt x="2173" y="12"/>
                </a:lnTo>
                <a:lnTo>
                  <a:pt x="2220" y="8"/>
                </a:lnTo>
                <a:lnTo>
                  <a:pt x="2266" y="4"/>
                </a:lnTo>
                <a:lnTo>
                  <a:pt x="2312" y="2"/>
                </a:lnTo>
                <a:lnTo>
                  <a:pt x="2358" y="0"/>
                </a:lnTo>
                <a:lnTo>
                  <a:pt x="2404" y="0"/>
                </a:lnTo>
                <a:lnTo>
                  <a:pt x="2451" y="0"/>
                </a:lnTo>
                <a:lnTo>
                  <a:pt x="2497" y="2"/>
                </a:lnTo>
                <a:lnTo>
                  <a:pt x="2543" y="5"/>
                </a:lnTo>
                <a:lnTo>
                  <a:pt x="2589" y="10"/>
                </a:lnTo>
                <a:lnTo>
                  <a:pt x="2636" y="15"/>
                </a:lnTo>
                <a:lnTo>
                  <a:pt x="2682" y="22"/>
                </a:lnTo>
                <a:lnTo>
                  <a:pt x="2728" y="30"/>
                </a:lnTo>
                <a:lnTo>
                  <a:pt x="2774" y="40"/>
                </a:lnTo>
                <a:lnTo>
                  <a:pt x="2820" y="51"/>
                </a:lnTo>
                <a:lnTo>
                  <a:pt x="2867" y="64"/>
                </a:lnTo>
                <a:lnTo>
                  <a:pt x="2913" y="77"/>
                </a:lnTo>
                <a:lnTo>
                  <a:pt x="2959" y="93"/>
                </a:lnTo>
                <a:lnTo>
                  <a:pt x="3005" y="110"/>
                </a:lnTo>
                <a:lnTo>
                  <a:pt x="3052" y="129"/>
                </a:lnTo>
                <a:lnTo>
                  <a:pt x="3098" y="149"/>
                </a:lnTo>
                <a:lnTo>
                  <a:pt x="3144" y="171"/>
                </a:lnTo>
                <a:lnTo>
                  <a:pt x="3190" y="194"/>
                </a:lnTo>
                <a:lnTo>
                  <a:pt x="3236" y="220"/>
                </a:lnTo>
                <a:lnTo>
                  <a:pt x="3283" y="246"/>
                </a:lnTo>
                <a:lnTo>
                  <a:pt x="3329" y="275"/>
                </a:lnTo>
                <a:lnTo>
                  <a:pt x="3375" y="305"/>
                </a:lnTo>
                <a:lnTo>
                  <a:pt x="3421" y="337"/>
                </a:lnTo>
                <a:lnTo>
                  <a:pt x="3468" y="371"/>
                </a:lnTo>
                <a:lnTo>
                  <a:pt x="3514" y="406"/>
                </a:lnTo>
                <a:lnTo>
                  <a:pt x="3560" y="443"/>
                </a:lnTo>
                <a:lnTo>
                  <a:pt x="3607" y="481"/>
                </a:lnTo>
                <a:lnTo>
                  <a:pt x="3653" y="521"/>
                </a:lnTo>
                <a:lnTo>
                  <a:pt x="3699" y="563"/>
                </a:lnTo>
                <a:lnTo>
                  <a:pt x="3745" y="606"/>
                </a:lnTo>
                <a:lnTo>
                  <a:pt x="3791" y="651"/>
                </a:lnTo>
                <a:lnTo>
                  <a:pt x="3838" y="698"/>
                </a:lnTo>
                <a:lnTo>
                  <a:pt x="3884" y="746"/>
                </a:lnTo>
                <a:lnTo>
                  <a:pt x="3930" y="795"/>
                </a:lnTo>
                <a:lnTo>
                  <a:pt x="3976" y="846"/>
                </a:lnTo>
                <a:lnTo>
                  <a:pt x="4023" y="898"/>
                </a:lnTo>
                <a:lnTo>
                  <a:pt x="4069" y="952"/>
                </a:lnTo>
                <a:lnTo>
                  <a:pt x="4115" y="1007"/>
                </a:lnTo>
                <a:lnTo>
                  <a:pt x="4161" y="1063"/>
                </a:lnTo>
                <a:lnTo>
                  <a:pt x="4208" y="1121"/>
                </a:lnTo>
                <a:lnTo>
                  <a:pt x="4254" y="1179"/>
                </a:lnTo>
                <a:lnTo>
                  <a:pt x="4300" y="1239"/>
                </a:lnTo>
                <a:lnTo>
                  <a:pt x="4346" y="1300"/>
                </a:lnTo>
                <a:lnTo>
                  <a:pt x="4392" y="1362"/>
                </a:lnTo>
                <a:lnTo>
                  <a:pt x="4439" y="1425"/>
                </a:lnTo>
                <a:lnTo>
                  <a:pt x="4485" y="1489"/>
                </a:lnTo>
                <a:lnTo>
                  <a:pt x="4531" y="1554"/>
                </a:lnTo>
                <a:lnTo>
                  <a:pt x="4577" y="1620"/>
                </a:lnTo>
              </a:path>
            </a:pathLst>
          </a:custGeom>
          <a:noFill/>
          <a:ln w="14288" cap="flat">
            <a:solidFill>
              <a:srgbClr val="21677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nvGrpSpPr>
          <p:cNvPr id="172" name="Group 171">
            <a:extLst>
              <a:ext uri="{FF2B5EF4-FFF2-40B4-BE49-F238E27FC236}">
                <a16:creationId xmlns:a16="http://schemas.microsoft.com/office/drawing/2014/main" id="{1AD4CE5C-C0BE-F9CE-718B-37F4870D073F}"/>
              </a:ext>
            </a:extLst>
          </p:cNvPr>
          <p:cNvGrpSpPr/>
          <p:nvPr/>
        </p:nvGrpSpPr>
        <p:grpSpPr>
          <a:xfrm>
            <a:off x="1296988" y="1622425"/>
            <a:ext cx="7265988" cy="2347913"/>
            <a:chOff x="1296988" y="1622425"/>
            <a:chExt cx="7265988" cy="2347913"/>
          </a:xfrm>
        </p:grpSpPr>
        <p:sp>
          <p:nvSpPr>
            <p:cNvPr id="24" name="Line 18">
              <a:extLst>
                <a:ext uri="{FF2B5EF4-FFF2-40B4-BE49-F238E27FC236}">
                  <a16:creationId xmlns:a16="http://schemas.microsoft.com/office/drawing/2014/main" id="{3992F0F1-D904-E6DE-8B62-16737C10EDAC}"/>
                </a:ext>
              </a:extLst>
            </p:cNvPr>
            <p:cNvSpPr>
              <a:spLocks noChangeShapeType="1"/>
            </p:cNvSpPr>
            <p:nvPr/>
          </p:nvSpPr>
          <p:spPr bwMode="auto">
            <a:xfrm flipV="1">
              <a:off x="1296988" y="3898900"/>
              <a:ext cx="58738" cy="714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5" name="Line 19">
              <a:extLst>
                <a:ext uri="{FF2B5EF4-FFF2-40B4-BE49-F238E27FC236}">
                  <a16:creationId xmlns:a16="http://schemas.microsoft.com/office/drawing/2014/main" id="{D14A4AFD-2EB0-C910-FB6F-ABA5C3703534}"/>
                </a:ext>
              </a:extLst>
            </p:cNvPr>
            <p:cNvSpPr>
              <a:spLocks noChangeShapeType="1"/>
            </p:cNvSpPr>
            <p:nvPr/>
          </p:nvSpPr>
          <p:spPr bwMode="auto">
            <a:xfrm flipV="1">
              <a:off x="1384301" y="3794125"/>
              <a:ext cx="58738" cy="698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6" name="Line 20">
              <a:extLst>
                <a:ext uri="{FF2B5EF4-FFF2-40B4-BE49-F238E27FC236}">
                  <a16:creationId xmlns:a16="http://schemas.microsoft.com/office/drawing/2014/main" id="{199FB655-117E-9119-4450-91C5B03F8F21}"/>
                </a:ext>
              </a:extLst>
            </p:cNvPr>
            <p:cNvSpPr>
              <a:spLocks noChangeShapeType="1"/>
            </p:cNvSpPr>
            <p:nvPr/>
          </p:nvSpPr>
          <p:spPr bwMode="auto">
            <a:xfrm flipV="1">
              <a:off x="1473201" y="3706813"/>
              <a:ext cx="44450" cy="523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7" name="Line 21">
              <a:extLst>
                <a:ext uri="{FF2B5EF4-FFF2-40B4-BE49-F238E27FC236}">
                  <a16:creationId xmlns:a16="http://schemas.microsoft.com/office/drawing/2014/main" id="{4A77A6F1-468E-6145-B0B8-BF28DE2C3F1A}"/>
                </a:ext>
              </a:extLst>
            </p:cNvPr>
            <p:cNvSpPr>
              <a:spLocks noChangeShapeType="1"/>
            </p:cNvSpPr>
            <p:nvPr/>
          </p:nvSpPr>
          <p:spPr bwMode="auto">
            <a:xfrm flipV="1">
              <a:off x="1517651" y="3689350"/>
              <a:ext cx="14288" cy="174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8" name="Line 22">
              <a:extLst>
                <a:ext uri="{FF2B5EF4-FFF2-40B4-BE49-F238E27FC236}">
                  <a16:creationId xmlns:a16="http://schemas.microsoft.com/office/drawing/2014/main" id="{57B1B69A-9DA5-3C74-0EA8-1C2E5774471C}"/>
                </a:ext>
              </a:extLst>
            </p:cNvPr>
            <p:cNvSpPr>
              <a:spLocks noChangeShapeType="1"/>
            </p:cNvSpPr>
            <p:nvPr/>
          </p:nvSpPr>
          <p:spPr bwMode="auto">
            <a:xfrm flipV="1">
              <a:off x="1562101" y="3621088"/>
              <a:ext cx="28575" cy="333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9" name="Line 23">
              <a:extLst>
                <a:ext uri="{FF2B5EF4-FFF2-40B4-BE49-F238E27FC236}">
                  <a16:creationId xmlns:a16="http://schemas.microsoft.com/office/drawing/2014/main" id="{353CCEBF-13BE-D341-8D84-83CF7EC4F4F3}"/>
                </a:ext>
              </a:extLst>
            </p:cNvPr>
            <p:cNvSpPr>
              <a:spLocks noChangeShapeType="1"/>
            </p:cNvSpPr>
            <p:nvPr/>
          </p:nvSpPr>
          <p:spPr bwMode="auto">
            <a:xfrm flipV="1">
              <a:off x="1590676" y="3586163"/>
              <a:ext cx="31750" cy="349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Line 24">
              <a:extLst>
                <a:ext uri="{FF2B5EF4-FFF2-40B4-BE49-F238E27FC236}">
                  <a16:creationId xmlns:a16="http://schemas.microsoft.com/office/drawing/2014/main" id="{3ABEB06D-334A-CD06-E767-D23BDC99443D}"/>
                </a:ext>
              </a:extLst>
            </p:cNvPr>
            <p:cNvSpPr>
              <a:spLocks noChangeShapeType="1"/>
            </p:cNvSpPr>
            <p:nvPr/>
          </p:nvSpPr>
          <p:spPr bwMode="auto">
            <a:xfrm flipV="1">
              <a:off x="1652588" y="3538538"/>
              <a:ext cx="12700" cy="127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Line 25">
              <a:extLst>
                <a:ext uri="{FF2B5EF4-FFF2-40B4-BE49-F238E27FC236}">
                  <a16:creationId xmlns:a16="http://schemas.microsoft.com/office/drawing/2014/main" id="{632DD83A-376A-1026-CBB2-540829BC2007}"/>
                </a:ext>
              </a:extLst>
            </p:cNvPr>
            <p:cNvSpPr>
              <a:spLocks noChangeShapeType="1"/>
            </p:cNvSpPr>
            <p:nvPr/>
          </p:nvSpPr>
          <p:spPr bwMode="auto">
            <a:xfrm flipV="1">
              <a:off x="1665288" y="3484563"/>
              <a:ext cx="49213" cy="539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Line 26">
              <a:extLst>
                <a:ext uri="{FF2B5EF4-FFF2-40B4-BE49-F238E27FC236}">
                  <a16:creationId xmlns:a16="http://schemas.microsoft.com/office/drawing/2014/main" id="{38D0C958-85A6-F869-4246-1BFF68A032CB}"/>
                </a:ext>
              </a:extLst>
            </p:cNvPr>
            <p:cNvSpPr>
              <a:spLocks noChangeShapeType="1"/>
            </p:cNvSpPr>
            <p:nvPr/>
          </p:nvSpPr>
          <p:spPr bwMode="auto">
            <a:xfrm flipV="1">
              <a:off x="1744663" y="3382963"/>
              <a:ext cx="61913" cy="666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3" name="Line 27">
              <a:extLst>
                <a:ext uri="{FF2B5EF4-FFF2-40B4-BE49-F238E27FC236}">
                  <a16:creationId xmlns:a16="http://schemas.microsoft.com/office/drawing/2014/main" id="{72645D4C-6376-EC21-F6CA-E3CEC96A7265}"/>
                </a:ext>
              </a:extLst>
            </p:cNvPr>
            <p:cNvSpPr>
              <a:spLocks noChangeShapeType="1"/>
            </p:cNvSpPr>
            <p:nvPr/>
          </p:nvSpPr>
          <p:spPr bwMode="auto">
            <a:xfrm flipV="1">
              <a:off x="1838326" y="3302000"/>
              <a:ext cx="46038" cy="476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4" name="Line 28">
              <a:extLst>
                <a:ext uri="{FF2B5EF4-FFF2-40B4-BE49-F238E27FC236}">
                  <a16:creationId xmlns:a16="http://schemas.microsoft.com/office/drawing/2014/main" id="{569E17CE-DE22-4261-F243-88753795CB39}"/>
                </a:ext>
              </a:extLst>
            </p:cNvPr>
            <p:cNvSpPr>
              <a:spLocks noChangeShapeType="1"/>
            </p:cNvSpPr>
            <p:nvPr/>
          </p:nvSpPr>
          <p:spPr bwMode="auto">
            <a:xfrm flipV="1">
              <a:off x="1884363" y="3284538"/>
              <a:ext cx="17463" cy="174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5" name="Line 29">
              <a:extLst>
                <a:ext uri="{FF2B5EF4-FFF2-40B4-BE49-F238E27FC236}">
                  <a16:creationId xmlns:a16="http://schemas.microsoft.com/office/drawing/2014/main" id="{9EE5259F-6531-4F54-1A85-1833049E422E}"/>
                </a:ext>
              </a:extLst>
            </p:cNvPr>
            <p:cNvSpPr>
              <a:spLocks noChangeShapeType="1"/>
            </p:cNvSpPr>
            <p:nvPr/>
          </p:nvSpPr>
          <p:spPr bwMode="auto">
            <a:xfrm flipV="1">
              <a:off x="1933576" y="3225800"/>
              <a:ext cx="23813" cy="254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Line 30">
              <a:extLst>
                <a:ext uri="{FF2B5EF4-FFF2-40B4-BE49-F238E27FC236}">
                  <a16:creationId xmlns:a16="http://schemas.microsoft.com/office/drawing/2014/main" id="{6896B9A8-DC3B-4FF9-84B6-5F22C773C7DD}"/>
                </a:ext>
              </a:extLst>
            </p:cNvPr>
            <p:cNvSpPr>
              <a:spLocks noChangeShapeType="1"/>
            </p:cNvSpPr>
            <p:nvPr/>
          </p:nvSpPr>
          <p:spPr bwMode="auto">
            <a:xfrm flipV="1">
              <a:off x="1957388" y="3186113"/>
              <a:ext cx="39688" cy="396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7" name="Line 31">
              <a:extLst>
                <a:ext uri="{FF2B5EF4-FFF2-40B4-BE49-F238E27FC236}">
                  <a16:creationId xmlns:a16="http://schemas.microsoft.com/office/drawing/2014/main" id="{6573B51A-04E1-37F5-8ECD-49063CAAB50E}"/>
                </a:ext>
              </a:extLst>
            </p:cNvPr>
            <p:cNvSpPr>
              <a:spLocks noChangeShapeType="1"/>
            </p:cNvSpPr>
            <p:nvPr/>
          </p:nvSpPr>
          <p:spPr bwMode="auto">
            <a:xfrm flipV="1">
              <a:off x="2030413" y="3151188"/>
              <a:ext cx="1588" cy="31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32">
              <a:extLst>
                <a:ext uri="{FF2B5EF4-FFF2-40B4-BE49-F238E27FC236}">
                  <a16:creationId xmlns:a16="http://schemas.microsoft.com/office/drawing/2014/main" id="{F6786805-7BF0-E435-6414-906EFB596561}"/>
                </a:ext>
              </a:extLst>
            </p:cNvPr>
            <p:cNvSpPr>
              <a:spLocks noChangeShapeType="1"/>
            </p:cNvSpPr>
            <p:nvPr/>
          </p:nvSpPr>
          <p:spPr bwMode="auto">
            <a:xfrm flipV="1">
              <a:off x="2032001" y="3089275"/>
              <a:ext cx="63500" cy="619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9" name="Line 33">
              <a:extLst>
                <a:ext uri="{FF2B5EF4-FFF2-40B4-BE49-F238E27FC236}">
                  <a16:creationId xmlns:a16="http://schemas.microsoft.com/office/drawing/2014/main" id="{B634C731-C5AF-142B-AE52-346BDC1BEA5B}"/>
                </a:ext>
              </a:extLst>
            </p:cNvPr>
            <p:cNvSpPr>
              <a:spLocks noChangeShapeType="1"/>
            </p:cNvSpPr>
            <p:nvPr/>
          </p:nvSpPr>
          <p:spPr bwMode="auto">
            <a:xfrm flipV="1">
              <a:off x="2127251" y="3009900"/>
              <a:ext cx="50800" cy="476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0" name="Line 34">
              <a:extLst>
                <a:ext uri="{FF2B5EF4-FFF2-40B4-BE49-F238E27FC236}">
                  <a16:creationId xmlns:a16="http://schemas.microsoft.com/office/drawing/2014/main" id="{71F7EC63-EAB8-9488-4AB1-BD4799D06D9B}"/>
                </a:ext>
              </a:extLst>
            </p:cNvPr>
            <p:cNvSpPr>
              <a:spLocks noChangeShapeType="1"/>
            </p:cNvSpPr>
            <p:nvPr/>
          </p:nvSpPr>
          <p:spPr bwMode="auto">
            <a:xfrm flipV="1">
              <a:off x="2178051" y="2994025"/>
              <a:ext cx="15875" cy="158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1" name="Line 35">
              <a:extLst>
                <a:ext uri="{FF2B5EF4-FFF2-40B4-BE49-F238E27FC236}">
                  <a16:creationId xmlns:a16="http://schemas.microsoft.com/office/drawing/2014/main" id="{8006C311-B406-153A-5BDC-485E9A3669D1}"/>
                </a:ext>
              </a:extLst>
            </p:cNvPr>
            <p:cNvSpPr>
              <a:spLocks noChangeShapeType="1"/>
            </p:cNvSpPr>
            <p:nvPr/>
          </p:nvSpPr>
          <p:spPr bwMode="auto">
            <a:xfrm flipV="1">
              <a:off x="2227263" y="2940050"/>
              <a:ext cx="23813" cy="238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Line 36">
              <a:extLst>
                <a:ext uri="{FF2B5EF4-FFF2-40B4-BE49-F238E27FC236}">
                  <a16:creationId xmlns:a16="http://schemas.microsoft.com/office/drawing/2014/main" id="{35F3FCF4-984D-808A-F158-16220A7C383C}"/>
                </a:ext>
              </a:extLst>
            </p:cNvPr>
            <p:cNvSpPr>
              <a:spLocks noChangeShapeType="1"/>
            </p:cNvSpPr>
            <p:nvPr/>
          </p:nvSpPr>
          <p:spPr bwMode="auto">
            <a:xfrm flipV="1">
              <a:off x="2251076" y="2901950"/>
              <a:ext cx="42863" cy="381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Line 37">
              <a:extLst>
                <a:ext uri="{FF2B5EF4-FFF2-40B4-BE49-F238E27FC236}">
                  <a16:creationId xmlns:a16="http://schemas.microsoft.com/office/drawing/2014/main" id="{DC579503-9B25-8590-2A5A-8B456731790D}"/>
                </a:ext>
              </a:extLst>
            </p:cNvPr>
            <p:cNvSpPr>
              <a:spLocks noChangeShapeType="1"/>
            </p:cNvSpPr>
            <p:nvPr/>
          </p:nvSpPr>
          <p:spPr bwMode="auto">
            <a:xfrm flipV="1">
              <a:off x="2328863" y="2809875"/>
              <a:ext cx="68263" cy="603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Line 38">
              <a:extLst>
                <a:ext uri="{FF2B5EF4-FFF2-40B4-BE49-F238E27FC236}">
                  <a16:creationId xmlns:a16="http://schemas.microsoft.com/office/drawing/2014/main" id="{1D73FC42-7E19-97C4-2B8E-58C2777B3500}"/>
                </a:ext>
              </a:extLst>
            </p:cNvPr>
            <p:cNvSpPr>
              <a:spLocks noChangeShapeType="1"/>
            </p:cNvSpPr>
            <p:nvPr/>
          </p:nvSpPr>
          <p:spPr bwMode="auto">
            <a:xfrm flipV="1">
              <a:off x="2430463" y="2744788"/>
              <a:ext cx="41275" cy="349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5" name="Line 39">
              <a:extLst>
                <a:ext uri="{FF2B5EF4-FFF2-40B4-BE49-F238E27FC236}">
                  <a16:creationId xmlns:a16="http://schemas.microsoft.com/office/drawing/2014/main" id="{5342CCEF-94EA-CB16-D465-4EB138E8FCD6}"/>
                </a:ext>
              </a:extLst>
            </p:cNvPr>
            <p:cNvSpPr>
              <a:spLocks noChangeShapeType="1"/>
            </p:cNvSpPr>
            <p:nvPr/>
          </p:nvSpPr>
          <p:spPr bwMode="auto">
            <a:xfrm flipV="1">
              <a:off x="2471738" y="2720975"/>
              <a:ext cx="28575" cy="238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6" name="Line 40">
              <a:extLst>
                <a:ext uri="{FF2B5EF4-FFF2-40B4-BE49-F238E27FC236}">
                  <a16:creationId xmlns:a16="http://schemas.microsoft.com/office/drawing/2014/main" id="{3CC12BBA-C0E2-5786-863B-48E6C6943F2C}"/>
                </a:ext>
              </a:extLst>
            </p:cNvPr>
            <p:cNvSpPr>
              <a:spLocks noChangeShapeType="1"/>
            </p:cNvSpPr>
            <p:nvPr/>
          </p:nvSpPr>
          <p:spPr bwMode="auto">
            <a:xfrm flipV="1">
              <a:off x="2535238" y="2682875"/>
              <a:ext cx="9525" cy="79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7" name="Line 41">
              <a:extLst>
                <a:ext uri="{FF2B5EF4-FFF2-40B4-BE49-F238E27FC236}">
                  <a16:creationId xmlns:a16="http://schemas.microsoft.com/office/drawing/2014/main" id="{C6065036-DFD2-ED29-CACB-E6D82FCA34C6}"/>
                </a:ext>
              </a:extLst>
            </p:cNvPr>
            <p:cNvSpPr>
              <a:spLocks noChangeShapeType="1"/>
            </p:cNvSpPr>
            <p:nvPr/>
          </p:nvSpPr>
          <p:spPr bwMode="auto">
            <a:xfrm flipV="1">
              <a:off x="2544763" y="2633663"/>
              <a:ext cx="61913" cy="492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Line 42">
              <a:extLst>
                <a:ext uri="{FF2B5EF4-FFF2-40B4-BE49-F238E27FC236}">
                  <a16:creationId xmlns:a16="http://schemas.microsoft.com/office/drawing/2014/main" id="{41461F1A-2780-EADA-9C94-0D965B81D956}"/>
                </a:ext>
              </a:extLst>
            </p:cNvPr>
            <p:cNvSpPr>
              <a:spLocks noChangeShapeType="1"/>
            </p:cNvSpPr>
            <p:nvPr/>
          </p:nvSpPr>
          <p:spPr bwMode="auto">
            <a:xfrm flipV="1">
              <a:off x="2641601" y="2565400"/>
              <a:ext cx="50800" cy="396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9" name="Line 43">
              <a:extLst>
                <a:ext uri="{FF2B5EF4-FFF2-40B4-BE49-F238E27FC236}">
                  <a16:creationId xmlns:a16="http://schemas.microsoft.com/office/drawing/2014/main" id="{54B6D7A8-6F15-03FE-0828-BC71B4560B92}"/>
                </a:ext>
              </a:extLst>
            </p:cNvPr>
            <p:cNvSpPr>
              <a:spLocks noChangeShapeType="1"/>
            </p:cNvSpPr>
            <p:nvPr/>
          </p:nvSpPr>
          <p:spPr bwMode="auto">
            <a:xfrm flipV="1">
              <a:off x="2692401" y="2547938"/>
              <a:ext cx="20638" cy="174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44">
              <a:extLst>
                <a:ext uri="{FF2B5EF4-FFF2-40B4-BE49-F238E27FC236}">
                  <a16:creationId xmlns:a16="http://schemas.microsoft.com/office/drawing/2014/main" id="{28BF9E54-A859-D2B1-E2D5-4C527D5F6E0C}"/>
                </a:ext>
              </a:extLst>
            </p:cNvPr>
            <p:cNvSpPr>
              <a:spLocks noChangeShapeType="1"/>
            </p:cNvSpPr>
            <p:nvPr/>
          </p:nvSpPr>
          <p:spPr bwMode="auto">
            <a:xfrm flipV="1">
              <a:off x="2749551" y="2508250"/>
              <a:ext cx="15875" cy="127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1" name="Line 45">
              <a:extLst>
                <a:ext uri="{FF2B5EF4-FFF2-40B4-BE49-F238E27FC236}">
                  <a16:creationId xmlns:a16="http://schemas.microsoft.com/office/drawing/2014/main" id="{247A71A9-CB54-9B1B-5AF3-CA631397051B}"/>
                </a:ext>
              </a:extLst>
            </p:cNvPr>
            <p:cNvSpPr>
              <a:spLocks noChangeShapeType="1"/>
            </p:cNvSpPr>
            <p:nvPr/>
          </p:nvSpPr>
          <p:spPr bwMode="auto">
            <a:xfrm flipV="1">
              <a:off x="2765426" y="2465388"/>
              <a:ext cx="57150" cy="428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2" name="Line 46">
              <a:extLst>
                <a:ext uri="{FF2B5EF4-FFF2-40B4-BE49-F238E27FC236}">
                  <a16:creationId xmlns:a16="http://schemas.microsoft.com/office/drawing/2014/main" id="{77313090-C1C0-A42B-4C35-5F27C61E0913}"/>
                </a:ext>
              </a:extLst>
            </p:cNvPr>
            <p:cNvSpPr>
              <a:spLocks noChangeShapeType="1"/>
            </p:cNvSpPr>
            <p:nvPr/>
          </p:nvSpPr>
          <p:spPr bwMode="auto">
            <a:xfrm flipV="1">
              <a:off x="2859088" y="2400300"/>
              <a:ext cx="52388" cy="381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3" name="Line 47">
              <a:extLst>
                <a:ext uri="{FF2B5EF4-FFF2-40B4-BE49-F238E27FC236}">
                  <a16:creationId xmlns:a16="http://schemas.microsoft.com/office/drawing/2014/main" id="{C30DCDEB-122F-F90E-C9A8-F53472F0608F}"/>
                </a:ext>
              </a:extLst>
            </p:cNvPr>
            <p:cNvSpPr>
              <a:spLocks noChangeShapeType="1"/>
            </p:cNvSpPr>
            <p:nvPr/>
          </p:nvSpPr>
          <p:spPr bwMode="auto">
            <a:xfrm flipV="1">
              <a:off x="2911476" y="2384425"/>
              <a:ext cx="22225" cy="158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4" name="Line 48">
              <a:extLst>
                <a:ext uri="{FF2B5EF4-FFF2-40B4-BE49-F238E27FC236}">
                  <a16:creationId xmlns:a16="http://schemas.microsoft.com/office/drawing/2014/main" id="{5E6E8B36-976E-6946-B249-1DF8C0437D7F}"/>
                </a:ext>
              </a:extLst>
            </p:cNvPr>
            <p:cNvSpPr>
              <a:spLocks noChangeShapeType="1"/>
            </p:cNvSpPr>
            <p:nvPr/>
          </p:nvSpPr>
          <p:spPr bwMode="auto">
            <a:xfrm flipV="1">
              <a:off x="2971801" y="2349500"/>
              <a:ext cx="14288" cy="95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5" name="Line 49">
              <a:extLst>
                <a:ext uri="{FF2B5EF4-FFF2-40B4-BE49-F238E27FC236}">
                  <a16:creationId xmlns:a16="http://schemas.microsoft.com/office/drawing/2014/main" id="{A1DAF66C-C340-3BEA-7E43-4B62DA88B819}"/>
                </a:ext>
              </a:extLst>
            </p:cNvPr>
            <p:cNvSpPr>
              <a:spLocks noChangeShapeType="1"/>
            </p:cNvSpPr>
            <p:nvPr/>
          </p:nvSpPr>
          <p:spPr bwMode="auto">
            <a:xfrm flipV="1">
              <a:off x="2986088" y="2308225"/>
              <a:ext cx="61913" cy="412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6" name="Line 50">
              <a:extLst>
                <a:ext uri="{FF2B5EF4-FFF2-40B4-BE49-F238E27FC236}">
                  <a16:creationId xmlns:a16="http://schemas.microsoft.com/office/drawing/2014/main" id="{A4DBC76D-3109-AE9E-349B-D3D45B295ED7}"/>
                </a:ext>
              </a:extLst>
            </p:cNvPr>
            <p:cNvSpPr>
              <a:spLocks noChangeShapeType="1"/>
            </p:cNvSpPr>
            <p:nvPr/>
          </p:nvSpPr>
          <p:spPr bwMode="auto">
            <a:xfrm flipV="1">
              <a:off x="3086101" y="2252663"/>
              <a:ext cx="46038" cy="301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7" name="Line 51">
              <a:extLst>
                <a:ext uri="{FF2B5EF4-FFF2-40B4-BE49-F238E27FC236}">
                  <a16:creationId xmlns:a16="http://schemas.microsoft.com/office/drawing/2014/main" id="{76623C5D-41F0-FFA3-4E3E-FEE4D428128E}"/>
                </a:ext>
              </a:extLst>
            </p:cNvPr>
            <p:cNvSpPr>
              <a:spLocks noChangeShapeType="1"/>
            </p:cNvSpPr>
            <p:nvPr/>
          </p:nvSpPr>
          <p:spPr bwMode="auto">
            <a:xfrm flipV="1">
              <a:off x="3132138" y="2233613"/>
              <a:ext cx="30163" cy="190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8" name="Line 52">
              <a:extLst>
                <a:ext uri="{FF2B5EF4-FFF2-40B4-BE49-F238E27FC236}">
                  <a16:creationId xmlns:a16="http://schemas.microsoft.com/office/drawing/2014/main" id="{0E613506-D789-23F4-7769-E20314E853E6}"/>
                </a:ext>
              </a:extLst>
            </p:cNvPr>
            <p:cNvSpPr>
              <a:spLocks noChangeShapeType="1"/>
            </p:cNvSpPr>
            <p:nvPr/>
          </p:nvSpPr>
          <p:spPr bwMode="auto">
            <a:xfrm flipV="1">
              <a:off x="3201988" y="2206625"/>
              <a:ext cx="3175" cy="31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9" name="Line 53">
              <a:extLst>
                <a:ext uri="{FF2B5EF4-FFF2-40B4-BE49-F238E27FC236}">
                  <a16:creationId xmlns:a16="http://schemas.microsoft.com/office/drawing/2014/main" id="{A8A9D16B-71EB-78D6-7AA1-E5F1B061B1C1}"/>
                </a:ext>
              </a:extLst>
            </p:cNvPr>
            <p:cNvSpPr>
              <a:spLocks noChangeShapeType="1"/>
            </p:cNvSpPr>
            <p:nvPr/>
          </p:nvSpPr>
          <p:spPr bwMode="auto">
            <a:xfrm flipV="1">
              <a:off x="3205163" y="2162175"/>
              <a:ext cx="73025" cy="444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0" name="Line 54">
              <a:extLst>
                <a:ext uri="{FF2B5EF4-FFF2-40B4-BE49-F238E27FC236}">
                  <a16:creationId xmlns:a16="http://schemas.microsoft.com/office/drawing/2014/main" id="{DC36C1B8-267E-48D6-5A4F-35D4DE30C782}"/>
                </a:ext>
              </a:extLst>
            </p:cNvPr>
            <p:cNvSpPr>
              <a:spLocks noChangeShapeType="1"/>
            </p:cNvSpPr>
            <p:nvPr/>
          </p:nvSpPr>
          <p:spPr bwMode="auto">
            <a:xfrm>
              <a:off x="3278188" y="2162175"/>
              <a:ext cx="1588"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1" name="Line 55">
              <a:extLst>
                <a:ext uri="{FF2B5EF4-FFF2-40B4-BE49-F238E27FC236}">
                  <a16:creationId xmlns:a16="http://schemas.microsoft.com/office/drawing/2014/main" id="{2A0EB530-CEA3-9543-A376-AD88E727D1EC}"/>
                </a:ext>
              </a:extLst>
            </p:cNvPr>
            <p:cNvSpPr>
              <a:spLocks noChangeShapeType="1"/>
            </p:cNvSpPr>
            <p:nvPr/>
          </p:nvSpPr>
          <p:spPr bwMode="auto">
            <a:xfrm flipV="1">
              <a:off x="3319463" y="2119313"/>
              <a:ext cx="33338" cy="190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2" name="Line 56">
              <a:extLst>
                <a:ext uri="{FF2B5EF4-FFF2-40B4-BE49-F238E27FC236}">
                  <a16:creationId xmlns:a16="http://schemas.microsoft.com/office/drawing/2014/main" id="{FBBF07B2-FECD-5DBA-49F3-6E2B87D7C1F8}"/>
                </a:ext>
              </a:extLst>
            </p:cNvPr>
            <p:cNvSpPr>
              <a:spLocks noChangeShapeType="1"/>
            </p:cNvSpPr>
            <p:nvPr/>
          </p:nvSpPr>
          <p:spPr bwMode="auto">
            <a:xfrm flipV="1">
              <a:off x="3352801" y="2093913"/>
              <a:ext cx="46038" cy="254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3" name="Line 57">
              <a:extLst>
                <a:ext uri="{FF2B5EF4-FFF2-40B4-BE49-F238E27FC236}">
                  <a16:creationId xmlns:a16="http://schemas.microsoft.com/office/drawing/2014/main" id="{DC4F02AA-901D-1721-2010-6A4AA89AE407}"/>
                </a:ext>
              </a:extLst>
            </p:cNvPr>
            <p:cNvSpPr>
              <a:spLocks noChangeShapeType="1"/>
            </p:cNvSpPr>
            <p:nvPr/>
          </p:nvSpPr>
          <p:spPr bwMode="auto">
            <a:xfrm flipV="1">
              <a:off x="3438526" y="2039938"/>
              <a:ext cx="60325" cy="317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4" name="Line 58">
              <a:extLst>
                <a:ext uri="{FF2B5EF4-FFF2-40B4-BE49-F238E27FC236}">
                  <a16:creationId xmlns:a16="http://schemas.microsoft.com/office/drawing/2014/main" id="{AD9B2E32-7E55-49F3-54FB-B435DE3DE95F}"/>
                </a:ext>
              </a:extLst>
            </p:cNvPr>
            <p:cNvSpPr>
              <a:spLocks noChangeShapeType="1"/>
            </p:cNvSpPr>
            <p:nvPr/>
          </p:nvSpPr>
          <p:spPr bwMode="auto">
            <a:xfrm flipV="1">
              <a:off x="3498851" y="2028825"/>
              <a:ext cx="20638" cy="111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5" name="Line 59">
              <a:extLst>
                <a:ext uri="{FF2B5EF4-FFF2-40B4-BE49-F238E27FC236}">
                  <a16:creationId xmlns:a16="http://schemas.microsoft.com/office/drawing/2014/main" id="{03176F77-5F25-4FFD-D0F3-9B887F74DF02}"/>
                </a:ext>
              </a:extLst>
            </p:cNvPr>
            <p:cNvSpPr>
              <a:spLocks noChangeShapeType="1"/>
            </p:cNvSpPr>
            <p:nvPr/>
          </p:nvSpPr>
          <p:spPr bwMode="auto">
            <a:xfrm flipV="1">
              <a:off x="3560763" y="2001838"/>
              <a:ext cx="11113" cy="63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6" name="Line 60">
              <a:extLst>
                <a:ext uri="{FF2B5EF4-FFF2-40B4-BE49-F238E27FC236}">
                  <a16:creationId xmlns:a16="http://schemas.microsoft.com/office/drawing/2014/main" id="{21CA39B4-29B7-41EE-E2F3-8C735E6CB333}"/>
                </a:ext>
              </a:extLst>
            </p:cNvPr>
            <p:cNvSpPr>
              <a:spLocks noChangeShapeType="1"/>
            </p:cNvSpPr>
            <p:nvPr/>
          </p:nvSpPr>
          <p:spPr bwMode="auto">
            <a:xfrm flipV="1">
              <a:off x="3573463" y="1968500"/>
              <a:ext cx="68263" cy="333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7" name="Line 61">
              <a:extLst>
                <a:ext uri="{FF2B5EF4-FFF2-40B4-BE49-F238E27FC236}">
                  <a16:creationId xmlns:a16="http://schemas.microsoft.com/office/drawing/2014/main" id="{8195E3AC-274D-A4DD-6C2D-EC20DB3BA37C}"/>
                </a:ext>
              </a:extLst>
            </p:cNvPr>
            <p:cNvSpPr>
              <a:spLocks noChangeShapeType="1"/>
            </p:cNvSpPr>
            <p:nvPr/>
          </p:nvSpPr>
          <p:spPr bwMode="auto">
            <a:xfrm flipV="1">
              <a:off x="3684588" y="1933575"/>
              <a:ext cx="34925" cy="158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8" name="Line 62">
              <a:extLst>
                <a:ext uri="{FF2B5EF4-FFF2-40B4-BE49-F238E27FC236}">
                  <a16:creationId xmlns:a16="http://schemas.microsoft.com/office/drawing/2014/main" id="{1FCD28B6-AA13-EFE6-1ED6-07263E25EB1F}"/>
                </a:ext>
              </a:extLst>
            </p:cNvPr>
            <p:cNvSpPr>
              <a:spLocks noChangeShapeType="1"/>
            </p:cNvSpPr>
            <p:nvPr/>
          </p:nvSpPr>
          <p:spPr bwMode="auto">
            <a:xfrm flipV="1">
              <a:off x="3719513" y="1911350"/>
              <a:ext cx="47625" cy="222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9" name="Line 63">
              <a:extLst>
                <a:ext uri="{FF2B5EF4-FFF2-40B4-BE49-F238E27FC236}">
                  <a16:creationId xmlns:a16="http://schemas.microsoft.com/office/drawing/2014/main" id="{7CBB4D96-4AB4-46B6-5F0F-0FD38B055FA0}"/>
                </a:ext>
              </a:extLst>
            </p:cNvPr>
            <p:cNvSpPr>
              <a:spLocks noChangeShapeType="1"/>
            </p:cNvSpPr>
            <p:nvPr/>
          </p:nvSpPr>
          <p:spPr bwMode="auto">
            <a:xfrm flipV="1">
              <a:off x="3808413" y="1870075"/>
              <a:ext cx="57150" cy="238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0" name="Line 64">
              <a:extLst>
                <a:ext uri="{FF2B5EF4-FFF2-40B4-BE49-F238E27FC236}">
                  <a16:creationId xmlns:a16="http://schemas.microsoft.com/office/drawing/2014/main" id="{EF7BD22F-BCC5-D06A-7BA4-BEDDB7EFCF84}"/>
                </a:ext>
              </a:extLst>
            </p:cNvPr>
            <p:cNvSpPr>
              <a:spLocks noChangeShapeType="1"/>
            </p:cNvSpPr>
            <p:nvPr/>
          </p:nvSpPr>
          <p:spPr bwMode="auto">
            <a:xfrm flipV="1">
              <a:off x="3865563" y="1858963"/>
              <a:ext cx="28575" cy="111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1" name="Line 65">
              <a:extLst>
                <a:ext uri="{FF2B5EF4-FFF2-40B4-BE49-F238E27FC236}">
                  <a16:creationId xmlns:a16="http://schemas.microsoft.com/office/drawing/2014/main" id="{88C30260-65E0-0C45-6D30-76E174AB5FFA}"/>
                </a:ext>
              </a:extLst>
            </p:cNvPr>
            <p:cNvSpPr>
              <a:spLocks noChangeShapeType="1"/>
            </p:cNvSpPr>
            <p:nvPr/>
          </p:nvSpPr>
          <p:spPr bwMode="auto">
            <a:xfrm flipV="1">
              <a:off x="3937001" y="1841500"/>
              <a:ext cx="3175" cy="15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2" name="Line 66">
              <a:extLst>
                <a:ext uri="{FF2B5EF4-FFF2-40B4-BE49-F238E27FC236}">
                  <a16:creationId xmlns:a16="http://schemas.microsoft.com/office/drawing/2014/main" id="{BE1EAEF0-64BE-08A5-D2E6-E93473E24FB2}"/>
                </a:ext>
              </a:extLst>
            </p:cNvPr>
            <p:cNvSpPr>
              <a:spLocks noChangeShapeType="1"/>
            </p:cNvSpPr>
            <p:nvPr/>
          </p:nvSpPr>
          <p:spPr bwMode="auto">
            <a:xfrm flipV="1">
              <a:off x="3940176" y="1814513"/>
              <a:ext cx="73025" cy="269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3" name="Line 67">
              <a:extLst>
                <a:ext uri="{FF2B5EF4-FFF2-40B4-BE49-F238E27FC236}">
                  <a16:creationId xmlns:a16="http://schemas.microsoft.com/office/drawing/2014/main" id="{472EC185-3C46-1BB4-CFFA-E5EDB81AD94A}"/>
                </a:ext>
              </a:extLst>
            </p:cNvPr>
            <p:cNvSpPr>
              <a:spLocks noChangeShapeType="1"/>
            </p:cNvSpPr>
            <p:nvPr/>
          </p:nvSpPr>
          <p:spPr bwMode="auto">
            <a:xfrm flipV="1">
              <a:off x="4013201" y="1811338"/>
              <a:ext cx="9525" cy="31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4" name="Line 68">
              <a:extLst>
                <a:ext uri="{FF2B5EF4-FFF2-40B4-BE49-F238E27FC236}">
                  <a16:creationId xmlns:a16="http://schemas.microsoft.com/office/drawing/2014/main" id="{4372D249-868E-8E60-43BF-9E9BC9505836}"/>
                </a:ext>
              </a:extLst>
            </p:cNvPr>
            <p:cNvSpPr>
              <a:spLocks noChangeShapeType="1"/>
            </p:cNvSpPr>
            <p:nvPr/>
          </p:nvSpPr>
          <p:spPr bwMode="auto">
            <a:xfrm flipV="1">
              <a:off x="4065588" y="1790700"/>
              <a:ext cx="20638" cy="63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5" name="Line 69">
              <a:extLst>
                <a:ext uri="{FF2B5EF4-FFF2-40B4-BE49-F238E27FC236}">
                  <a16:creationId xmlns:a16="http://schemas.microsoft.com/office/drawing/2014/main" id="{F33C071A-D15B-760E-DB46-2BE8590B24D0}"/>
                </a:ext>
              </a:extLst>
            </p:cNvPr>
            <p:cNvSpPr>
              <a:spLocks noChangeShapeType="1"/>
            </p:cNvSpPr>
            <p:nvPr/>
          </p:nvSpPr>
          <p:spPr bwMode="auto">
            <a:xfrm flipV="1">
              <a:off x="4086226" y="1768475"/>
              <a:ext cx="66675" cy="222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6" name="Line 70">
              <a:extLst>
                <a:ext uri="{FF2B5EF4-FFF2-40B4-BE49-F238E27FC236}">
                  <a16:creationId xmlns:a16="http://schemas.microsoft.com/office/drawing/2014/main" id="{DC4A16DB-26BB-89DF-29D3-DFA747DBA6F2}"/>
                </a:ext>
              </a:extLst>
            </p:cNvPr>
            <p:cNvSpPr>
              <a:spLocks noChangeShapeType="1"/>
            </p:cNvSpPr>
            <p:nvPr/>
          </p:nvSpPr>
          <p:spPr bwMode="auto">
            <a:xfrm flipV="1">
              <a:off x="4195763" y="1744663"/>
              <a:ext cx="38100" cy="111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7" name="Line 71">
              <a:extLst>
                <a:ext uri="{FF2B5EF4-FFF2-40B4-BE49-F238E27FC236}">
                  <a16:creationId xmlns:a16="http://schemas.microsoft.com/office/drawing/2014/main" id="{2EB52374-72D1-9EC5-8999-87B9CAC93197}"/>
                </a:ext>
              </a:extLst>
            </p:cNvPr>
            <p:cNvSpPr>
              <a:spLocks noChangeShapeType="1"/>
            </p:cNvSpPr>
            <p:nvPr/>
          </p:nvSpPr>
          <p:spPr bwMode="auto">
            <a:xfrm flipV="1">
              <a:off x="4233863" y="1730375"/>
              <a:ext cx="50800" cy="142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8" name="Line 72">
              <a:extLst>
                <a:ext uri="{FF2B5EF4-FFF2-40B4-BE49-F238E27FC236}">
                  <a16:creationId xmlns:a16="http://schemas.microsoft.com/office/drawing/2014/main" id="{91AA0CC3-54F0-C441-86BA-07AEAA5FADC4}"/>
                </a:ext>
              </a:extLst>
            </p:cNvPr>
            <p:cNvSpPr>
              <a:spLocks noChangeShapeType="1"/>
            </p:cNvSpPr>
            <p:nvPr/>
          </p:nvSpPr>
          <p:spPr bwMode="auto">
            <a:xfrm flipV="1">
              <a:off x="4329113" y="1706563"/>
              <a:ext cx="50800" cy="127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9" name="Line 73">
              <a:extLst>
                <a:ext uri="{FF2B5EF4-FFF2-40B4-BE49-F238E27FC236}">
                  <a16:creationId xmlns:a16="http://schemas.microsoft.com/office/drawing/2014/main" id="{387D3444-57DA-7699-FBDB-1F7116D8BC6E}"/>
                </a:ext>
              </a:extLst>
            </p:cNvPr>
            <p:cNvSpPr>
              <a:spLocks noChangeShapeType="1"/>
            </p:cNvSpPr>
            <p:nvPr/>
          </p:nvSpPr>
          <p:spPr bwMode="auto">
            <a:xfrm flipV="1">
              <a:off x="4379913" y="1698625"/>
              <a:ext cx="38100" cy="79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0" name="Line 74">
              <a:extLst>
                <a:ext uri="{FF2B5EF4-FFF2-40B4-BE49-F238E27FC236}">
                  <a16:creationId xmlns:a16="http://schemas.microsoft.com/office/drawing/2014/main" id="{982E5C10-9ACF-B3A9-0B13-06301C9FE421}"/>
                </a:ext>
              </a:extLst>
            </p:cNvPr>
            <p:cNvSpPr>
              <a:spLocks noChangeShapeType="1"/>
            </p:cNvSpPr>
            <p:nvPr/>
          </p:nvSpPr>
          <p:spPr bwMode="auto">
            <a:xfrm flipV="1">
              <a:off x="4462463" y="1676400"/>
              <a:ext cx="63500" cy="127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1" name="Line 75">
              <a:extLst>
                <a:ext uri="{FF2B5EF4-FFF2-40B4-BE49-F238E27FC236}">
                  <a16:creationId xmlns:a16="http://schemas.microsoft.com/office/drawing/2014/main" id="{3D1287E2-1518-0523-4300-2DEF46F860A3}"/>
                </a:ext>
              </a:extLst>
            </p:cNvPr>
            <p:cNvSpPr>
              <a:spLocks noChangeShapeType="1"/>
            </p:cNvSpPr>
            <p:nvPr/>
          </p:nvSpPr>
          <p:spPr bwMode="auto">
            <a:xfrm flipV="1">
              <a:off x="4525963" y="1671638"/>
              <a:ext cx="26988" cy="47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2" name="Line 76">
              <a:extLst>
                <a:ext uri="{FF2B5EF4-FFF2-40B4-BE49-F238E27FC236}">
                  <a16:creationId xmlns:a16="http://schemas.microsoft.com/office/drawing/2014/main" id="{A38C6663-D70B-3EFB-CFCB-3194E76DDCC8}"/>
                </a:ext>
              </a:extLst>
            </p:cNvPr>
            <p:cNvSpPr>
              <a:spLocks noChangeShapeType="1"/>
            </p:cNvSpPr>
            <p:nvPr/>
          </p:nvSpPr>
          <p:spPr bwMode="auto">
            <a:xfrm>
              <a:off x="4597401" y="1663700"/>
              <a:ext cx="3175"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3" name="Line 77">
              <a:extLst>
                <a:ext uri="{FF2B5EF4-FFF2-40B4-BE49-F238E27FC236}">
                  <a16:creationId xmlns:a16="http://schemas.microsoft.com/office/drawing/2014/main" id="{FDD6829A-5779-A473-9B71-14B65826C5C9}"/>
                </a:ext>
              </a:extLst>
            </p:cNvPr>
            <p:cNvSpPr>
              <a:spLocks noChangeShapeType="1"/>
            </p:cNvSpPr>
            <p:nvPr/>
          </p:nvSpPr>
          <p:spPr bwMode="auto">
            <a:xfrm flipV="1">
              <a:off x="4600576" y="1652588"/>
              <a:ext cx="73025" cy="111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4" name="Line 78">
              <a:extLst>
                <a:ext uri="{FF2B5EF4-FFF2-40B4-BE49-F238E27FC236}">
                  <a16:creationId xmlns:a16="http://schemas.microsoft.com/office/drawing/2014/main" id="{6ED3CEE9-4496-B628-6BAD-223E9B49B8E6}"/>
                </a:ext>
              </a:extLst>
            </p:cNvPr>
            <p:cNvSpPr>
              <a:spLocks noChangeShapeType="1"/>
            </p:cNvSpPr>
            <p:nvPr/>
          </p:nvSpPr>
          <p:spPr bwMode="auto">
            <a:xfrm flipV="1">
              <a:off x="4673601" y="1651000"/>
              <a:ext cx="14288" cy="15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5" name="Line 79">
              <a:extLst>
                <a:ext uri="{FF2B5EF4-FFF2-40B4-BE49-F238E27FC236}">
                  <a16:creationId xmlns:a16="http://schemas.microsoft.com/office/drawing/2014/main" id="{3C6CEBEE-2DB3-071D-4C12-6023D64E419B}"/>
                </a:ext>
              </a:extLst>
            </p:cNvPr>
            <p:cNvSpPr>
              <a:spLocks noChangeShapeType="1"/>
            </p:cNvSpPr>
            <p:nvPr/>
          </p:nvSpPr>
          <p:spPr bwMode="auto">
            <a:xfrm flipV="1">
              <a:off x="4732338" y="1643063"/>
              <a:ext cx="14288" cy="15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6" name="Line 80">
              <a:extLst>
                <a:ext uri="{FF2B5EF4-FFF2-40B4-BE49-F238E27FC236}">
                  <a16:creationId xmlns:a16="http://schemas.microsoft.com/office/drawing/2014/main" id="{AB2A765D-8E5B-7420-19CD-09E2D4208087}"/>
                </a:ext>
              </a:extLst>
            </p:cNvPr>
            <p:cNvSpPr>
              <a:spLocks noChangeShapeType="1"/>
            </p:cNvSpPr>
            <p:nvPr/>
          </p:nvSpPr>
          <p:spPr bwMode="auto">
            <a:xfrm flipV="1">
              <a:off x="4746626" y="1635125"/>
              <a:ext cx="74613" cy="79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7" name="Line 81">
              <a:extLst>
                <a:ext uri="{FF2B5EF4-FFF2-40B4-BE49-F238E27FC236}">
                  <a16:creationId xmlns:a16="http://schemas.microsoft.com/office/drawing/2014/main" id="{FC605437-DC51-6FF3-C764-0EA0AFD8E9F1}"/>
                </a:ext>
              </a:extLst>
            </p:cNvPr>
            <p:cNvSpPr>
              <a:spLocks noChangeShapeType="1"/>
            </p:cNvSpPr>
            <p:nvPr/>
          </p:nvSpPr>
          <p:spPr bwMode="auto">
            <a:xfrm>
              <a:off x="4821238" y="1635125"/>
              <a:ext cx="3175"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8" name="Line 82">
              <a:extLst>
                <a:ext uri="{FF2B5EF4-FFF2-40B4-BE49-F238E27FC236}">
                  <a16:creationId xmlns:a16="http://schemas.microsoft.com/office/drawing/2014/main" id="{ED869FB6-B622-C161-8D67-60D25BC30A6D}"/>
                </a:ext>
              </a:extLst>
            </p:cNvPr>
            <p:cNvSpPr>
              <a:spLocks noChangeShapeType="1"/>
            </p:cNvSpPr>
            <p:nvPr/>
          </p:nvSpPr>
          <p:spPr bwMode="auto">
            <a:xfrm flipV="1">
              <a:off x="4868863" y="1628775"/>
              <a:ext cx="25400" cy="31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9" name="Line 83">
              <a:extLst>
                <a:ext uri="{FF2B5EF4-FFF2-40B4-BE49-F238E27FC236}">
                  <a16:creationId xmlns:a16="http://schemas.microsoft.com/office/drawing/2014/main" id="{A70FADE5-8179-CB58-FA28-C3D87595947E}"/>
                </a:ext>
              </a:extLst>
            </p:cNvPr>
            <p:cNvSpPr>
              <a:spLocks noChangeShapeType="1"/>
            </p:cNvSpPr>
            <p:nvPr/>
          </p:nvSpPr>
          <p:spPr bwMode="auto">
            <a:xfrm flipV="1">
              <a:off x="4894263" y="1625600"/>
              <a:ext cx="66675" cy="31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0" name="Line 84">
              <a:extLst>
                <a:ext uri="{FF2B5EF4-FFF2-40B4-BE49-F238E27FC236}">
                  <a16:creationId xmlns:a16="http://schemas.microsoft.com/office/drawing/2014/main" id="{6222B653-A337-3EE4-5B8B-6234BE964A35}"/>
                </a:ext>
              </a:extLst>
            </p:cNvPr>
            <p:cNvSpPr>
              <a:spLocks noChangeShapeType="1"/>
            </p:cNvSpPr>
            <p:nvPr/>
          </p:nvSpPr>
          <p:spPr bwMode="auto">
            <a:xfrm flipV="1">
              <a:off x="5006976" y="1622425"/>
              <a:ext cx="33338" cy="15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1" name="Line 85">
              <a:extLst>
                <a:ext uri="{FF2B5EF4-FFF2-40B4-BE49-F238E27FC236}">
                  <a16:creationId xmlns:a16="http://schemas.microsoft.com/office/drawing/2014/main" id="{E3D4B169-D2C0-8EE9-0E08-29C79287D83B}"/>
                </a:ext>
              </a:extLst>
            </p:cNvPr>
            <p:cNvSpPr>
              <a:spLocks noChangeShapeType="1"/>
            </p:cNvSpPr>
            <p:nvPr/>
          </p:nvSpPr>
          <p:spPr bwMode="auto">
            <a:xfrm>
              <a:off x="5040313" y="1622425"/>
              <a:ext cx="57150"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2" name="Line 86">
              <a:extLst>
                <a:ext uri="{FF2B5EF4-FFF2-40B4-BE49-F238E27FC236}">
                  <a16:creationId xmlns:a16="http://schemas.microsoft.com/office/drawing/2014/main" id="{54CF7F11-4DBE-8617-1E28-CBC3E7F6F214}"/>
                </a:ext>
              </a:extLst>
            </p:cNvPr>
            <p:cNvSpPr>
              <a:spLocks noChangeShapeType="1"/>
            </p:cNvSpPr>
            <p:nvPr/>
          </p:nvSpPr>
          <p:spPr bwMode="auto">
            <a:xfrm>
              <a:off x="5143501" y="1622425"/>
              <a:ext cx="44450"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3" name="Line 87">
              <a:extLst>
                <a:ext uri="{FF2B5EF4-FFF2-40B4-BE49-F238E27FC236}">
                  <a16:creationId xmlns:a16="http://schemas.microsoft.com/office/drawing/2014/main" id="{AEF72760-766E-E1E1-91D5-566584465F42}"/>
                </a:ext>
              </a:extLst>
            </p:cNvPr>
            <p:cNvSpPr>
              <a:spLocks noChangeShapeType="1"/>
            </p:cNvSpPr>
            <p:nvPr/>
          </p:nvSpPr>
          <p:spPr bwMode="auto">
            <a:xfrm>
              <a:off x="5187951" y="1622425"/>
              <a:ext cx="46038" cy="31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4" name="Line 88">
              <a:extLst>
                <a:ext uri="{FF2B5EF4-FFF2-40B4-BE49-F238E27FC236}">
                  <a16:creationId xmlns:a16="http://schemas.microsoft.com/office/drawing/2014/main" id="{817C87F4-6E7C-3A02-8E34-C30A9C5C2BB6}"/>
                </a:ext>
              </a:extLst>
            </p:cNvPr>
            <p:cNvSpPr>
              <a:spLocks noChangeShapeType="1"/>
            </p:cNvSpPr>
            <p:nvPr/>
          </p:nvSpPr>
          <p:spPr bwMode="auto">
            <a:xfrm>
              <a:off x="5280026" y="1627188"/>
              <a:ext cx="53975" cy="31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5" name="Line 89">
              <a:extLst>
                <a:ext uri="{FF2B5EF4-FFF2-40B4-BE49-F238E27FC236}">
                  <a16:creationId xmlns:a16="http://schemas.microsoft.com/office/drawing/2014/main" id="{C7301D5A-FECC-B43E-A7B2-561726032BE7}"/>
                </a:ext>
              </a:extLst>
            </p:cNvPr>
            <p:cNvSpPr>
              <a:spLocks noChangeShapeType="1"/>
            </p:cNvSpPr>
            <p:nvPr/>
          </p:nvSpPr>
          <p:spPr bwMode="auto">
            <a:xfrm>
              <a:off x="5334001" y="1630363"/>
              <a:ext cx="38100" cy="31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6" name="Line 90">
              <a:extLst>
                <a:ext uri="{FF2B5EF4-FFF2-40B4-BE49-F238E27FC236}">
                  <a16:creationId xmlns:a16="http://schemas.microsoft.com/office/drawing/2014/main" id="{D887B80D-9A6D-BE8E-9BDD-886D7EB62756}"/>
                </a:ext>
              </a:extLst>
            </p:cNvPr>
            <p:cNvSpPr>
              <a:spLocks noChangeShapeType="1"/>
            </p:cNvSpPr>
            <p:nvPr/>
          </p:nvSpPr>
          <p:spPr bwMode="auto">
            <a:xfrm>
              <a:off x="5416551" y="1638300"/>
              <a:ext cx="63500" cy="63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7" name="Line 91">
              <a:extLst>
                <a:ext uri="{FF2B5EF4-FFF2-40B4-BE49-F238E27FC236}">
                  <a16:creationId xmlns:a16="http://schemas.microsoft.com/office/drawing/2014/main" id="{47B9B762-7DB0-3CD4-DEFC-CDE59FDA3E9D}"/>
                </a:ext>
              </a:extLst>
            </p:cNvPr>
            <p:cNvSpPr>
              <a:spLocks noChangeShapeType="1"/>
            </p:cNvSpPr>
            <p:nvPr/>
          </p:nvSpPr>
          <p:spPr bwMode="auto">
            <a:xfrm>
              <a:off x="5480051" y="1644650"/>
              <a:ext cx="28575" cy="47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8" name="Line 92">
              <a:extLst>
                <a:ext uri="{FF2B5EF4-FFF2-40B4-BE49-F238E27FC236}">
                  <a16:creationId xmlns:a16="http://schemas.microsoft.com/office/drawing/2014/main" id="{6FAF5692-982A-6AD7-BFB2-24E732026793}"/>
                </a:ext>
              </a:extLst>
            </p:cNvPr>
            <p:cNvSpPr>
              <a:spLocks noChangeShapeType="1"/>
            </p:cNvSpPr>
            <p:nvPr/>
          </p:nvSpPr>
          <p:spPr bwMode="auto">
            <a:xfrm>
              <a:off x="5553076" y="1654175"/>
              <a:ext cx="1588"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9" name="Line 93">
              <a:extLst>
                <a:ext uri="{FF2B5EF4-FFF2-40B4-BE49-F238E27FC236}">
                  <a16:creationId xmlns:a16="http://schemas.microsoft.com/office/drawing/2014/main" id="{C518133E-A68F-93DC-09DA-9F38089831BF}"/>
                </a:ext>
              </a:extLst>
            </p:cNvPr>
            <p:cNvSpPr>
              <a:spLocks noChangeShapeType="1"/>
            </p:cNvSpPr>
            <p:nvPr/>
          </p:nvSpPr>
          <p:spPr bwMode="auto">
            <a:xfrm>
              <a:off x="5554663" y="1654175"/>
              <a:ext cx="73025" cy="127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0" name="Line 94">
              <a:extLst>
                <a:ext uri="{FF2B5EF4-FFF2-40B4-BE49-F238E27FC236}">
                  <a16:creationId xmlns:a16="http://schemas.microsoft.com/office/drawing/2014/main" id="{771D326B-EC5F-0F28-0B8C-397B37356ED0}"/>
                </a:ext>
              </a:extLst>
            </p:cNvPr>
            <p:cNvSpPr>
              <a:spLocks noChangeShapeType="1"/>
            </p:cNvSpPr>
            <p:nvPr/>
          </p:nvSpPr>
          <p:spPr bwMode="auto">
            <a:xfrm>
              <a:off x="5627688" y="1666875"/>
              <a:ext cx="15875" cy="15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1" name="Line 95">
              <a:extLst>
                <a:ext uri="{FF2B5EF4-FFF2-40B4-BE49-F238E27FC236}">
                  <a16:creationId xmlns:a16="http://schemas.microsoft.com/office/drawing/2014/main" id="{D611577E-0720-EB7A-A12D-9A69CFC2BE65}"/>
                </a:ext>
              </a:extLst>
            </p:cNvPr>
            <p:cNvSpPr>
              <a:spLocks noChangeShapeType="1"/>
            </p:cNvSpPr>
            <p:nvPr/>
          </p:nvSpPr>
          <p:spPr bwMode="auto">
            <a:xfrm>
              <a:off x="5688013" y="1677988"/>
              <a:ext cx="12700" cy="15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2" name="Line 96">
              <a:extLst>
                <a:ext uri="{FF2B5EF4-FFF2-40B4-BE49-F238E27FC236}">
                  <a16:creationId xmlns:a16="http://schemas.microsoft.com/office/drawing/2014/main" id="{543C51ED-A6E8-0927-1832-E828120708D3}"/>
                </a:ext>
              </a:extLst>
            </p:cNvPr>
            <p:cNvSpPr>
              <a:spLocks noChangeShapeType="1"/>
            </p:cNvSpPr>
            <p:nvPr/>
          </p:nvSpPr>
          <p:spPr bwMode="auto">
            <a:xfrm>
              <a:off x="5700713" y="1679575"/>
              <a:ext cx="73025" cy="158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3" name="Line 97">
              <a:extLst>
                <a:ext uri="{FF2B5EF4-FFF2-40B4-BE49-F238E27FC236}">
                  <a16:creationId xmlns:a16="http://schemas.microsoft.com/office/drawing/2014/main" id="{76A4DCA4-C2F4-0FF5-5BAB-70134B8CD208}"/>
                </a:ext>
              </a:extLst>
            </p:cNvPr>
            <p:cNvSpPr>
              <a:spLocks noChangeShapeType="1"/>
            </p:cNvSpPr>
            <p:nvPr/>
          </p:nvSpPr>
          <p:spPr bwMode="auto">
            <a:xfrm>
              <a:off x="5773738" y="1695450"/>
              <a:ext cx="4763"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4" name="Line 98">
              <a:extLst>
                <a:ext uri="{FF2B5EF4-FFF2-40B4-BE49-F238E27FC236}">
                  <a16:creationId xmlns:a16="http://schemas.microsoft.com/office/drawing/2014/main" id="{035894B9-C22C-58D8-B62F-BEAF2CF5AF47}"/>
                </a:ext>
              </a:extLst>
            </p:cNvPr>
            <p:cNvSpPr>
              <a:spLocks noChangeShapeType="1"/>
            </p:cNvSpPr>
            <p:nvPr/>
          </p:nvSpPr>
          <p:spPr bwMode="auto">
            <a:xfrm>
              <a:off x="5822951" y="1706563"/>
              <a:ext cx="25400" cy="47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5" name="Line 99">
              <a:extLst>
                <a:ext uri="{FF2B5EF4-FFF2-40B4-BE49-F238E27FC236}">
                  <a16:creationId xmlns:a16="http://schemas.microsoft.com/office/drawing/2014/main" id="{A5DF9EBE-A870-D015-B04A-E8E0DA386D5C}"/>
                </a:ext>
              </a:extLst>
            </p:cNvPr>
            <p:cNvSpPr>
              <a:spLocks noChangeShapeType="1"/>
            </p:cNvSpPr>
            <p:nvPr/>
          </p:nvSpPr>
          <p:spPr bwMode="auto">
            <a:xfrm>
              <a:off x="5848351" y="1711325"/>
              <a:ext cx="63500" cy="158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6" name="Line 100">
              <a:extLst>
                <a:ext uri="{FF2B5EF4-FFF2-40B4-BE49-F238E27FC236}">
                  <a16:creationId xmlns:a16="http://schemas.microsoft.com/office/drawing/2014/main" id="{02346C8F-5263-C030-A9FB-9064727383CF}"/>
                </a:ext>
              </a:extLst>
            </p:cNvPr>
            <p:cNvSpPr>
              <a:spLocks noChangeShapeType="1"/>
            </p:cNvSpPr>
            <p:nvPr/>
          </p:nvSpPr>
          <p:spPr bwMode="auto">
            <a:xfrm>
              <a:off x="5954713" y="1739900"/>
              <a:ext cx="39688" cy="111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7" name="Line 101">
              <a:extLst>
                <a:ext uri="{FF2B5EF4-FFF2-40B4-BE49-F238E27FC236}">
                  <a16:creationId xmlns:a16="http://schemas.microsoft.com/office/drawing/2014/main" id="{4D5D3BA7-0B6C-9737-0AFD-2274634EE6D9}"/>
                </a:ext>
              </a:extLst>
            </p:cNvPr>
            <p:cNvSpPr>
              <a:spLocks noChangeShapeType="1"/>
            </p:cNvSpPr>
            <p:nvPr/>
          </p:nvSpPr>
          <p:spPr bwMode="auto">
            <a:xfrm>
              <a:off x="5994401" y="1751013"/>
              <a:ext cx="49213" cy="142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8" name="Line 102">
              <a:extLst>
                <a:ext uri="{FF2B5EF4-FFF2-40B4-BE49-F238E27FC236}">
                  <a16:creationId xmlns:a16="http://schemas.microsoft.com/office/drawing/2014/main" id="{6430151B-48ED-EA6B-DC07-CC03DB711C6D}"/>
                </a:ext>
              </a:extLst>
            </p:cNvPr>
            <p:cNvSpPr>
              <a:spLocks noChangeShapeType="1"/>
            </p:cNvSpPr>
            <p:nvPr/>
          </p:nvSpPr>
          <p:spPr bwMode="auto">
            <a:xfrm>
              <a:off x="6086476" y="1778000"/>
              <a:ext cx="55563" cy="174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9" name="Line 103">
              <a:extLst>
                <a:ext uri="{FF2B5EF4-FFF2-40B4-BE49-F238E27FC236}">
                  <a16:creationId xmlns:a16="http://schemas.microsoft.com/office/drawing/2014/main" id="{A347AA34-B493-36A2-E512-A0967CAB495B}"/>
                </a:ext>
              </a:extLst>
            </p:cNvPr>
            <p:cNvSpPr>
              <a:spLocks noChangeShapeType="1"/>
            </p:cNvSpPr>
            <p:nvPr/>
          </p:nvSpPr>
          <p:spPr bwMode="auto">
            <a:xfrm>
              <a:off x="6142038" y="1795463"/>
              <a:ext cx="31750" cy="127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0" name="Line 104">
              <a:extLst>
                <a:ext uri="{FF2B5EF4-FFF2-40B4-BE49-F238E27FC236}">
                  <a16:creationId xmlns:a16="http://schemas.microsoft.com/office/drawing/2014/main" id="{C6B6DF53-4698-0945-13AB-5668D351FD6E}"/>
                </a:ext>
              </a:extLst>
            </p:cNvPr>
            <p:cNvSpPr>
              <a:spLocks noChangeShapeType="1"/>
            </p:cNvSpPr>
            <p:nvPr/>
          </p:nvSpPr>
          <p:spPr bwMode="auto">
            <a:xfrm>
              <a:off x="6216651" y="1822450"/>
              <a:ext cx="71438" cy="269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1" name="Line 105">
              <a:extLst>
                <a:ext uri="{FF2B5EF4-FFF2-40B4-BE49-F238E27FC236}">
                  <a16:creationId xmlns:a16="http://schemas.microsoft.com/office/drawing/2014/main" id="{5466FD50-9861-4918-2A20-897A6D5E979F}"/>
                </a:ext>
              </a:extLst>
            </p:cNvPr>
            <p:cNvSpPr>
              <a:spLocks noChangeShapeType="1"/>
            </p:cNvSpPr>
            <p:nvPr/>
          </p:nvSpPr>
          <p:spPr bwMode="auto">
            <a:xfrm>
              <a:off x="6288088" y="1849438"/>
              <a:ext cx="14288" cy="47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2" name="Line 106">
              <a:extLst>
                <a:ext uri="{FF2B5EF4-FFF2-40B4-BE49-F238E27FC236}">
                  <a16:creationId xmlns:a16="http://schemas.microsoft.com/office/drawing/2014/main" id="{2F400374-2D57-6A62-FE30-8389C7331497}"/>
                </a:ext>
              </a:extLst>
            </p:cNvPr>
            <p:cNvSpPr>
              <a:spLocks noChangeShapeType="1"/>
            </p:cNvSpPr>
            <p:nvPr/>
          </p:nvSpPr>
          <p:spPr bwMode="auto">
            <a:xfrm>
              <a:off x="6345238" y="1871663"/>
              <a:ext cx="15875" cy="63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3" name="Line 107">
              <a:extLst>
                <a:ext uri="{FF2B5EF4-FFF2-40B4-BE49-F238E27FC236}">
                  <a16:creationId xmlns:a16="http://schemas.microsoft.com/office/drawing/2014/main" id="{DE925C1F-3A90-6246-E4A2-6D4B437A4E55}"/>
                </a:ext>
              </a:extLst>
            </p:cNvPr>
            <p:cNvSpPr>
              <a:spLocks noChangeShapeType="1"/>
            </p:cNvSpPr>
            <p:nvPr/>
          </p:nvSpPr>
          <p:spPr bwMode="auto">
            <a:xfrm>
              <a:off x="6361113" y="1878013"/>
              <a:ext cx="68263" cy="285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4" name="Line 108">
              <a:extLst>
                <a:ext uri="{FF2B5EF4-FFF2-40B4-BE49-F238E27FC236}">
                  <a16:creationId xmlns:a16="http://schemas.microsoft.com/office/drawing/2014/main" id="{F3BBF76F-40FD-D29B-B83F-FD4D339CBDEB}"/>
                </a:ext>
              </a:extLst>
            </p:cNvPr>
            <p:cNvSpPr>
              <a:spLocks noChangeShapeType="1"/>
            </p:cNvSpPr>
            <p:nvPr/>
          </p:nvSpPr>
          <p:spPr bwMode="auto">
            <a:xfrm>
              <a:off x="6470651" y="1924050"/>
              <a:ext cx="38100" cy="174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5" name="Line 109">
              <a:extLst>
                <a:ext uri="{FF2B5EF4-FFF2-40B4-BE49-F238E27FC236}">
                  <a16:creationId xmlns:a16="http://schemas.microsoft.com/office/drawing/2014/main" id="{7B9F2378-EFDA-C8E0-85A0-9A6C4160A02B}"/>
                </a:ext>
              </a:extLst>
            </p:cNvPr>
            <p:cNvSpPr>
              <a:spLocks noChangeShapeType="1"/>
            </p:cNvSpPr>
            <p:nvPr/>
          </p:nvSpPr>
          <p:spPr bwMode="auto">
            <a:xfrm>
              <a:off x="6508751" y="1941513"/>
              <a:ext cx="46038" cy="206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6" name="Line 110">
              <a:extLst>
                <a:ext uri="{FF2B5EF4-FFF2-40B4-BE49-F238E27FC236}">
                  <a16:creationId xmlns:a16="http://schemas.microsoft.com/office/drawing/2014/main" id="{4790AC1B-1E0A-FD7E-E311-BB62F16F0EEF}"/>
                </a:ext>
              </a:extLst>
            </p:cNvPr>
            <p:cNvSpPr>
              <a:spLocks noChangeShapeType="1"/>
            </p:cNvSpPr>
            <p:nvPr/>
          </p:nvSpPr>
          <p:spPr bwMode="auto">
            <a:xfrm>
              <a:off x="6596063" y="1982788"/>
              <a:ext cx="58738" cy="285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7" name="Line 111">
              <a:extLst>
                <a:ext uri="{FF2B5EF4-FFF2-40B4-BE49-F238E27FC236}">
                  <a16:creationId xmlns:a16="http://schemas.microsoft.com/office/drawing/2014/main" id="{2F14C837-230E-B91A-3F42-622CA585150C}"/>
                </a:ext>
              </a:extLst>
            </p:cNvPr>
            <p:cNvSpPr>
              <a:spLocks noChangeShapeType="1"/>
            </p:cNvSpPr>
            <p:nvPr/>
          </p:nvSpPr>
          <p:spPr bwMode="auto">
            <a:xfrm>
              <a:off x="6654801" y="2011363"/>
              <a:ext cx="22225" cy="111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8" name="Line 112">
              <a:extLst>
                <a:ext uri="{FF2B5EF4-FFF2-40B4-BE49-F238E27FC236}">
                  <a16:creationId xmlns:a16="http://schemas.microsoft.com/office/drawing/2014/main" id="{9624AEB6-8984-E80D-ADC9-E635D4168E98}"/>
                </a:ext>
              </a:extLst>
            </p:cNvPr>
            <p:cNvSpPr>
              <a:spLocks noChangeShapeType="1"/>
            </p:cNvSpPr>
            <p:nvPr/>
          </p:nvSpPr>
          <p:spPr bwMode="auto">
            <a:xfrm>
              <a:off x="6718301" y="2044700"/>
              <a:ext cx="9525" cy="47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9" name="Line 113">
              <a:extLst>
                <a:ext uri="{FF2B5EF4-FFF2-40B4-BE49-F238E27FC236}">
                  <a16:creationId xmlns:a16="http://schemas.microsoft.com/office/drawing/2014/main" id="{D0D38A34-1CDE-0641-07D8-EC16768C3242}"/>
                </a:ext>
              </a:extLst>
            </p:cNvPr>
            <p:cNvSpPr>
              <a:spLocks noChangeShapeType="1"/>
            </p:cNvSpPr>
            <p:nvPr/>
          </p:nvSpPr>
          <p:spPr bwMode="auto">
            <a:xfrm>
              <a:off x="6727826" y="2049463"/>
              <a:ext cx="71438" cy="381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0" name="Line 114">
              <a:extLst>
                <a:ext uri="{FF2B5EF4-FFF2-40B4-BE49-F238E27FC236}">
                  <a16:creationId xmlns:a16="http://schemas.microsoft.com/office/drawing/2014/main" id="{DEB2B610-A0AB-8BCD-CC30-2DD1E04FB0E4}"/>
                </a:ext>
              </a:extLst>
            </p:cNvPr>
            <p:cNvSpPr>
              <a:spLocks noChangeShapeType="1"/>
            </p:cNvSpPr>
            <p:nvPr/>
          </p:nvSpPr>
          <p:spPr bwMode="auto">
            <a:xfrm>
              <a:off x="6838951" y="2109788"/>
              <a:ext cx="36513" cy="206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1" name="Line 115">
              <a:extLst>
                <a:ext uri="{FF2B5EF4-FFF2-40B4-BE49-F238E27FC236}">
                  <a16:creationId xmlns:a16="http://schemas.microsoft.com/office/drawing/2014/main" id="{B76CC19C-F52C-6F7B-92AD-56BA0949DF23}"/>
                </a:ext>
              </a:extLst>
            </p:cNvPr>
            <p:cNvSpPr>
              <a:spLocks noChangeShapeType="1"/>
            </p:cNvSpPr>
            <p:nvPr/>
          </p:nvSpPr>
          <p:spPr bwMode="auto">
            <a:xfrm>
              <a:off x="6875463" y="2130425"/>
              <a:ext cx="42863" cy="238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2" name="Line 116">
              <a:extLst>
                <a:ext uri="{FF2B5EF4-FFF2-40B4-BE49-F238E27FC236}">
                  <a16:creationId xmlns:a16="http://schemas.microsoft.com/office/drawing/2014/main" id="{84AB2E9D-0EF2-14E9-2954-D8DBC1651531}"/>
                </a:ext>
              </a:extLst>
            </p:cNvPr>
            <p:cNvSpPr>
              <a:spLocks noChangeShapeType="1"/>
            </p:cNvSpPr>
            <p:nvPr/>
          </p:nvSpPr>
          <p:spPr bwMode="auto">
            <a:xfrm>
              <a:off x="6956426" y="2178050"/>
              <a:ext cx="66675" cy="396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3" name="Line 117">
              <a:extLst>
                <a:ext uri="{FF2B5EF4-FFF2-40B4-BE49-F238E27FC236}">
                  <a16:creationId xmlns:a16="http://schemas.microsoft.com/office/drawing/2014/main" id="{9C61E242-F03A-8487-75CA-A6CE84DD9C8E}"/>
                </a:ext>
              </a:extLst>
            </p:cNvPr>
            <p:cNvSpPr>
              <a:spLocks noChangeShapeType="1"/>
            </p:cNvSpPr>
            <p:nvPr/>
          </p:nvSpPr>
          <p:spPr bwMode="auto">
            <a:xfrm>
              <a:off x="7023101" y="2217738"/>
              <a:ext cx="12700" cy="79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4" name="Line 118">
              <a:extLst>
                <a:ext uri="{FF2B5EF4-FFF2-40B4-BE49-F238E27FC236}">
                  <a16:creationId xmlns:a16="http://schemas.microsoft.com/office/drawing/2014/main" id="{AD23317D-2B15-FE61-DC2B-35366343FF2A}"/>
                </a:ext>
              </a:extLst>
            </p:cNvPr>
            <p:cNvSpPr>
              <a:spLocks noChangeShapeType="1"/>
            </p:cNvSpPr>
            <p:nvPr/>
          </p:nvSpPr>
          <p:spPr bwMode="auto">
            <a:xfrm>
              <a:off x="7073901" y="2251075"/>
              <a:ext cx="22225" cy="127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5" name="Line 119">
              <a:extLst>
                <a:ext uri="{FF2B5EF4-FFF2-40B4-BE49-F238E27FC236}">
                  <a16:creationId xmlns:a16="http://schemas.microsoft.com/office/drawing/2014/main" id="{0329EC01-8015-C871-BB65-359AA038B051}"/>
                </a:ext>
              </a:extLst>
            </p:cNvPr>
            <p:cNvSpPr>
              <a:spLocks noChangeShapeType="1"/>
            </p:cNvSpPr>
            <p:nvPr/>
          </p:nvSpPr>
          <p:spPr bwMode="auto">
            <a:xfrm>
              <a:off x="7096126" y="2263775"/>
              <a:ext cx="53975" cy="365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6" name="Line 120">
              <a:extLst>
                <a:ext uri="{FF2B5EF4-FFF2-40B4-BE49-F238E27FC236}">
                  <a16:creationId xmlns:a16="http://schemas.microsoft.com/office/drawing/2014/main" id="{E77000A6-1074-5719-F6CF-989C43ED1AA3}"/>
                </a:ext>
              </a:extLst>
            </p:cNvPr>
            <p:cNvSpPr>
              <a:spLocks noChangeShapeType="1"/>
            </p:cNvSpPr>
            <p:nvPr/>
          </p:nvSpPr>
          <p:spPr bwMode="auto">
            <a:xfrm>
              <a:off x="7188201" y="2325688"/>
              <a:ext cx="53975" cy="365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7" name="Line 121">
              <a:extLst>
                <a:ext uri="{FF2B5EF4-FFF2-40B4-BE49-F238E27FC236}">
                  <a16:creationId xmlns:a16="http://schemas.microsoft.com/office/drawing/2014/main" id="{E6DE8216-FD96-B4CC-2BA1-425938831674}"/>
                </a:ext>
              </a:extLst>
            </p:cNvPr>
            <p:cNvSpPr>
              <a:spLocks noChangeShapeType="1"/>
            </p:cNvSpPr>
            <p:nvPr/>
          </p:nvSpPr>
          <p:spPr bwMode="auto">
            <a:xfrm>
              <a:off x="7242176" y="2362200"/>
              <a:ext cx="22225" cy="158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8" name="Line 122">
              <a:extLst>
                <a:ext uri="{FF2B5EF4-FFF2-40B4-BE49-F238E27FC236}">
                  <a16:creationId xmlns:a16="http://schemas.microsoft.com/office/drawing/2014/main" id="{CAAEB84E-40BF-7B65-D096-98514DD9D985}"/>
                </a:ext>
              </a:extLst>
            </p:cNvPr>
            <p:cNvSpPr>
              <a:spLocks noChangeShapeType="1"/>
            </p:cNvSpPr>
            <p:nvPr/>
          </p:nvSpPr>
          <p:spPr bwMode="auto">
            <a:xfrm>
              <a:off x="7300913" y="2403475"/>
              <a:ext cx="14288" cy="111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9" name="Line 123">
              <a:extLst>
                <a:ext uri="{FF2B5EF4-FFF2-40B4-BE49-F238E27FC236}">
                  <a16:creationId xmlns:a16="http://schemas.microsoft.com/office/drawing/2014/main" id="{067FFDAF-DE36-4D4B-63B8-CD8239CCE940}"/>
                </a:ext>
              </a:extLst>
            </p:cNvPr>
            <p:cNvSpPr>
              <a:spLocks noChangeShapeType="1"/>
            </p:cNvSpPr>
            <p:nvPr/>
          </p:nvSpPr>
          <p:spPr bwMode="auto">
            <a:xfrm>
              <a:off x="7315201" y="2414588"/>
              <a:ext cx="60325" cy="428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0" name="Line 124">
              <a:extLst>
                <a:ext uri="{FF2B5EF4-FFF2-40B4-BE49-F238E27FC236}">
                  <a16:creationId xmlns:a16="http://schemas.microsoft.com/office/drawing/2014/main" id="{EA4A6456-4F0E-C3C8-F137-F102E6678315}"/>
                </a:ext>
              </a:extLst>
            </p:cNvPr>
            <p:cNvSpPr>
              <a:spLocks noChangeShapeType="1"/>
            </p:cNvSpPr>
            <p:nvPr/>
          </p:nvSpPr>
          <p:spPr bwMode="auto">
            <a:xfrm>
              <a:off x="7412038" y="2484438"/>
              <a:ext cx="50800" cy="381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1" name="Line 125">
              <a:extLst>
                <a:ext uri="{FF2B5EF4-FFF2-40B4-BE49-F238E27FC236}">
                  <a16:creationId xmlns:a16="http://schemas.microsoft.com/office/drawing/2014/main" id="{E39F8690-67FA-15E9-9D0E-EA4DDDD689B7}"/>
                </a:ext>
              </a:extLst>
            </p:cNvPr>
            <p:cNvSpPr>
              <a:spLocks noChangeShapeType="1"/>
            </p:cNvSpPr>
            <p:nvPr/>
          </p:nvSpPr>
          <p:spPr bwMode="auto">
            <a:xfrm>
              <a:off x="7462838" y="2522538"/>
              <a:ext cx="22225" cy="1746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2" name="Line 126">
              <a:extLst>
                <a:ext uri="{FF2B5EF4-FFF2-40B4-BE49-F238E27FC236}">
                  <a16:creationId xmlns:a16="http://schemas.microsoft.com/office/drawing/2014/main" id="{39D624AA-C654-FC9D-2C83-7567F8CC821A}"/>
                </a:ext>
              </a:extLst>
            </p:cNvPr>
            <p:cNvSpPr>
              <a:spLocks noChangeShapeType="1"/>
            </p:cNvSpPr>
            <p:nvPr/>
          </p:nvSpPr>
          <p:spPr bwMode="auto">
            <a:xfrm>
              <a:off x="7519988" y="2568575"/>
              <a:ext cx="15875" cy="111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3" name="Line 127">
              <a:extLst>
                <a:ext uri="{FF2B5EF4-FFF2-40B4-BE49-F238E27FC236}">
                  <a16:creationId xmlns:a16="http://schemas.microsoft.com/office/drawing/2014/main" id="{0B52C79B-2B66-8920-7596-04BE3366E6D1}"/>
                </a:ext>
              </a:extLst>
            </p:cNvPr>
            <p:cNvSpPr>
              <a:spLocks noChangeShapeType="1"/>
            </p:cNvSpPr>
            <p:nvPr/>
          </p:nvSpPr>
          <p:spPr bwMode="auto">
            <a:xfrm>
              <a:off x="7535863" y="2579688"/>
              <a:ext cx="57150" cy="444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4" name="Line 128">
              <a:extLst>
                <a:ext uri="{FF2B5EF4-FFF2-40B4-BE49-F238E27FC236}">
                  <a16:creationId xmlns:a16="http://schemas.microsoft.com/office/drawing/2014/main" id="{AFE450B1-F838-EED4-428F-F3850B20E2AD}"/>
                </a:ext>
              </a:extLst>
            </p:cNvPr>
            <p:cNvSpPr>
              <a:spLocks noChangeShapeType="1"/>
            </p:cNvSpPr>
            <p:nvPr/>
          </p:nvSpPr>
          <p:spPr bwMode="auto">
            <a:xfrm>
              <a:off x="7627938" y="2654300"/>
              <a:ext cx="55563" cy="444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5" name="Line 129">
              <a:extLst>
                <a:ext uri="{FF2B5EF4-FFF2-40B4-BE49-F238E27FC236}">
                  <a16:creationId xmlns:a16="http://schemas.microsoft.com/office/drawing/2014/main" id="{F7E6E8C7-A852-A05C-C5CC-75C27F8A8A38}"/>
                </a:ext>
              </a:extLst>
            </p:cNvPr>
            <p:cNvSpPr>
              <a:spLocks noChangeShapeType="1"/>
            </p:cNvSpPr>
            <p:nvPr/>
          </p:nvSpPr>
          <p:spPr bwMode="auto">
            <a:xfrm>
              <a:off x="7683501" y="2698750"/>
              <a:ext cx="14288" cy="1270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6" name="Line 130">
              <a:extLst>
                <a:ext uri="{FF2B5EF4-FFF2-40B4-BE49-F238E27FC236}">
                  <a16:creationId xmlns:a16="http://schemas.microsoft.com/office/drawing/2014/main" id="{E7DC6AD6-944F-7D34-7BCA-EA0727537629}"/>
                </a:ext>
              </a:extLst>
            </p:cNvPr>
            <p:cNvSpPr>
              <a:spLocks noChangeShapeType="1"/>
            </p:cNvSpPr>
            <p:nvPr/>
          </p:nvSpPr>
          <p:spPr bwMode="auto">
            <a:xfrm>
              <a:off x="7732713" y="2741613"/>
              <a:ext cx="23813" cy="190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7" name="Line 131">
              <a:extLst>
                <a:ext uri="{FF2B5EF4-FFF2-40B4-BE49-F238E27FC236}">
                  <a16:creationId xmlns:a16="http://schemas.microsoft.com/office/drawing/2014/main" id="{18496DBA-C460-B5B0-2EBC-D6C26C24E9AB}"/>
                </a:ext>
              </a:extLst>
            </p:cNvPr>
            <p:cNvSpPr>
              <a:spLocks noChangeShapeType="1"/>
            </p:cNvSpPr>
            <p:nvPr/>
          </p:nvSpPr>
          <p:spPr bwMode="auto">
            <a:xfrm>
              <a:off x="7756526" y="2760663"/>
              <a:ext cx="46038" cy="412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8" name="Line 132">
              <a:extLst>
                <a:ext uri="{FF2B5EF4-FFF2-40B4-BE49-F238E27FC236}">
                  <a16:creationId xmlns:a16="http://schemas.microsoft.com/office/drawing/2014/main" id="{708DC6E3-4182-6A81-E752-50E0BA10E084}"/>
                </a:ext>
              </a:extLst>
            </p:cNvPr>
            <p:cNvSpPr>
              <a:spLocks noChangeShapeType="1"/>
            </p:cNvSpPr>
            <p:nvPr/>
          </p:nvSpPr>
          <p:spPr bwMode="auto">
            <a:xfrm>
              <a:off x="7835901" y="2830513"/>
              <a:ext cx="66675" cy="603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9" name="Line 133">
              <a:extLst>
                <a:ext uri="{FF2B5EF4-FFF2-40B4-BE49-F238E27FC236}">
                  <a16:creationId xmlns:a16="http://schemas.microsoft.com/office/drawing/2014/main" id="{0A659EE9-DE07-FAF0-B90F-BCA46207F84B}"/>
                </a:ext>
              </a:extLst>
            </p:cNvPr>
            <p:cNvSpPr>
              <a:spLocks noChangeShapeType="1"/>
            </p:cNvSpPr>
            <p:nvPr/>
          </p:nvSpPr>
          <p:spPr bwMode="auto">
            <a:xfrm>
              <a:off x="7902576" y="2890838"/>
              <a:ext cx="1588" cy="15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0" name="Line 134">
              <a:extLst>
                <a:ext uri="{FF2B5EF4-FFF2-40B4-BE49-F238E27FC236}">
                  <a16:creationId xmlns:a16="http://schemas.microsoft.com/office/drawing/2014/main" id="{BF5900AD-F1F4-AC49-DCB0-A1E85A276E84}"/>
                </a:ext>
              </a:extLst>
            </p:cNvPr>
            <p:cNvSpPr>
              <a:spLocks noChangeShapeType="1"/>
            </p:cNvSpPr>
            <p:nvPr/>
          </p:nvSpPr>
          <p:spPr bwMode="auto">
            <a:xfrm>
              <a:off x="7939088" y="2922588"/>
              <a:ext cx="38100" cy="3492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1" name="Line 135">
              <a:extLst>
                <a:ext uri="{FF2B5EF4-FFF2-40B4-BE49-F238E27FC236}">
                  <a16:creationId xmlns:a16="http://schemas.microsoft.com/office/drawing/2014/main" id="{10D7B8B9-EDA3-426D-B4C0-526D2A193B76}"/>
                </a:ext>
              </a:extLst>
            </p:cNvPr>
            <p:cNvSpPr>
              <a:spLocks noChangeShapeType="1"/>
            </p:cNvSpPr>
            <p:nvPr/>
          </p:nvSpPr>
          <p:spPr bwMode="auto">
            <a:xfrm>
              <a:off x="7977188" y="2957513"/>
              <a:ext cx="28575" cy="269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2" name="Line 136">
              <a:extLst>
                <a:ext uri="{FF2B5EF4-FFF2-40B4-BE49-F238E27FC236}">
                  <a16:creationId xmlns:a16="http://schemas.microsoft.com/office/drawing/2014/main" id="{0C35CA07-6210-FAEA-1D9B-65F33556B3F9}"/>
                </a:ext>
              </a:extLst>
            </p:cNvPr>
            <p:cNvSpPr>
              <a:spLocks noChangeShapeType="1"/>
            </p:cNvSpPr>
            <p:nvPr/>
          </p:nvSpPr>
          <p:spPr bwMode="auto">
            <a:xfrm>
              <a:off x="8039101" y="3016250"/>
              <a:ext cx="11113" cy="111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3" name="Line 137">
              <a:extLst>
                <a:ext uri="{FF2B5EF4-FFF2-40B4-BE49-F238E27FC236}">
                  <a16:creationId xmlns:a16="http://schemas.microsoft.com/office/drawing/2014/main" id="{1B45FD2B-D01E-9745-DC4E-2A3AD002CCD4}"/>
                </a:ext>
              </a:extLst>
            </p:cNvPr>
            <p:cNvSpPr>
              <a:spLocks noChangeShapeType="1"/>
            </p:cNvSpPr>
            <p:nvPr/>
          </p:nvSpPr>
          <p:spPr bwMode="auto">
            <a:xfrm>
              <a:off x="8050213" y="3027363"/>
              <a:ext cx="53975" cy="523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4" name="Line 138">
              <a:extLst>
                <a:ext uri="{FF2B5EF4-FFF2-40B4-BE49-F238E27FC236}">
                  <a16:creationId xmlns:a16="http://schemas.microsoft.com/office/drawing/2014/main" id="{E4FCAF23-1383-5F00-0F17-566C2DDAD49E}"/>
                </a:ext>
              </a:extLst>
            </p:cNvPr>
            <p:cNvSpPr>
              <a:spLocks noChangeShapeType="1"/>
            </p:cNvSpPr>
            <p:nvPr/>
          </p:nvSpPr>
          <p:spPr bwMode="auto">
            <a:xfrm>
              <a:off x="8137526" y="3111500"/>
              <a:ext cx="58738" cy="5873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5" name="Line 139">
              <a:extLst>
                <a:ext uri="{FF2B5EF4-FFF2-40B4-BE49-F238E27FC236}">
                  <a16:creationId xmlns:a16="http://schemas.microsoft.com/office/drawing/2014/main" id="{64E9972B-675E-4BD8-22BE-6F62084D37DD}"/>
                </a:ext>
              </a:extLst>
            </p:cNvPr>
            <p:cNvSpPr>
              <a:spLocks noChangeShapeType="1"/>
            </p:cNvSpPr>
            <p:nvPr/>
          </p:nvSpPr>
          <p:spPr bwMode="auto">
            <a:xfrm>
              <a:off x="8196263" y="3170238"/>
              <a:ext cx="4763" cy="635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6" name="Line 140">
              <a:extLst>
                <a:ext uri="{FF2B5EF4-FFF2-40B4-BE49-F238E27FC236}">
                  <a16:creationId xmlns:a16="http://schemas.microsoft.com/office/drawing/2014/main" id="{0BD26154-B1E9-1EF9-1075-2925D4DE1875}"/>
                </a:ext>
              </a:extLst>
            </p:cNvPr>
            <p:cNvSpPr>
              <a:spLocks noChangeShapeType="1"/>
            </p:cNvSpPr>
            <p:nvPr/>
          </p:nvSpPr>
          <p:spPr bwMode="auto">
            <a:xfrm>
              <a:off x="8234363" y="3208338"/>
              <a:ext cx="34925" cy="36513"/>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7" name="Line 141">
              <a:extLst>
                <a:ext uri="{FF2B5EF4-FFF2-40B4-BE49-F238E27FC236}">
                  <a16:creationId xmlns:a16="http://schemas.microsoft.com/office/drawing/2014/main" id="{FDD5998A-4189-727F-B227-CD93A0FF88EF}"/>
                </a:ext>
              </a:extLst>
            </p:cNvPr>
            <p:cNvSpPr>
              <a:spLocks noChangeShapeType="1"/>
            </p:cNvSpPr>
            <p:nvPr/>
          </p:nvSpPr>
          <p:spPr bwMode="auto">
            <a:xfrm>
              <a:off x="8269288" y="3244850"/>
              <a:ext cx="28575" cy="285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8" name="Line 142">
              <a:extLst>
                <a:ext uri="{FF2B5EF4-FFF2-40B4-BE49-F238E27FC236}">
                  <a16:creationId xmlns:a16="http://schemas.microsoft.com/office/drawing/2014/main" id="{B3C1E695-C192-E59D-497D-A8C7CB7286DA}"/>
                </a:ext>
              </a:extLst>
            </p:cNvPr>
            <p:cNvSpPr>
              <a:spLocks noChangeShapeType="1"/>
            </p:cNvSpPr>
            <p:nvPr/>
          </p:nvSpPr>
          <p:spPr bwMode="auto">
            <a:xfrm>
              <a:off x="8329613" y="3306763"/>
              <a:ext cx="14288" cy="142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9" name="Line 143">
              <a:extLst>
                <a:ext uri="{FF2B5EF4-FFF2-40B4-BE49-F238E27FC236}">
                  <a16:creationId xmlns:a16="http://schemas.microsoft.com/office/drawing/2014/main" id="{9A5B737A-8632-6CF4-51E5-40C307ABC44E}"/>
                </a:ext>
              </a:extLst>
            </p:cNvPr>
            <p:cNvSpPr>
              <a:spLocks noChangeShapeType="1"/>
            </p:cNvSpPr>
            <p:nvPr/>
          </p:nvSpPr>
          <p:spPr bwMode="auto">
            <a:xfrm>
              <a:off x="8343901" y="3321050"/>
              <a:ext cx="49213" cy="523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0" name="Line 144">
              <a:extLst>
                <a:ext uri="{FF2B5EF4-FFF2-40B4-BE49-F238E27FC236}">
                  <a16:creationId xmlns:a16="http://schemas.microsoft.com/office/drawing/2014/main" id="{8DE0D204-0C4B-26D7-2288-D06C31920539}"/>
                </a:ext>
              </a:extLst>
            </p:cNvPr>
            <p:cNvSpPr>
              <a:spLocks noChangeShapeType="1"/>
            </p:cNvSpPr>
            <p:nvPr/>
          </p:nvSpPr>
          <p:spPr bwMode="auto">
            <a:xfrm>
              <a:off x="8423276" y="3406775"/>
              <a:ext cx="61913" cy="66675"/>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1" name="Line 145">
              <a:extLst>
                <a:ext uri="{FF2B5EF4-FFF2-40B4-BE49-F238E27FC236}">
                  <a16:creationId xmlns:a16="http://schemas.microsoft.com/office/drawing/2014/main" id="{00139169-4E4A-C2DB-588C-F2F9CAA35E09}"/>
                </a:ext>
              </a:extLst>
            </p:cNvPr>
            <p:cNvSpPr>
              <a:spLocks noChangeShapeType="1"/>
            </p:cNvSpPr>
            <p:nvPr/>
          </p:nvSpPr>
          <p:spPr bwMode="auto">
            <a:xfrm>
              <a:off x="8516938" y="3508375"/>
              <a:ext cx="46038" cy="52388"/>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grpSp>
      <p:sp>
        <p:nvSpPr>
          <p:cNvPr id="152" name="Rectangle 146">
            <a:extLst>
              <a:ext uri="{FF2B5EF4-FFF2-40B4-BE49-F238E27FC236}">
                <a16:creationId xmlns:a16="http://schemas.microsoft.com/office/drawing/2014/main" id="{483D6FE6-4539-201F-7D86-5B54F594F931}"/>
              </a:ext>
            </a:extLst>
          </p:cNvPr>
          <p:cNvSpPr>
            <a:spLocks noChangeArrowheads="1"/>
          </p:cNvSpPr>
          <p:nvPr/>
        </p:nvSpPr>
        <p:spPr bwMode="auto">
          <a:xfrm>
            <a:off x="842963" y="4329113"/>
            <a:ext cx="43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-24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Rectangle 147">
            <a:extLst>
              <a:ext uri="{FF2B5EF4-FFF2-40B4-BE49-F238E27FC236}">
                <a16:creationId xmlns:a16="http://schemas.microsoft.com/office/drawing/2014/main" id="{CD2FC992-E6FF-0763-732B-C677368E04C5}"/>
              </a:ext>
            </a:extLst>
          </p:cNvPr>
          <p:cNvSpPr>
            <a:spLocks noChangeArrowheads="1"/>
          </p:cNvSpPr>
          <p:nvPr/>
        </p:nvSpPr>
        <p:spPr bwMode="auto">
          <a:xfrm>
            <a:off x="842963" y="3419475"/>
            <a:ext cx="43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-22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4" name="Rectangle 148">
            <a:extLst>
              <a:ext uri="{FF2B5EF4-FFF2-40B4-BE49-F238E27FC236}">
                <a16:creationId xmlns:a16="http://schemas.microsoft.com/office/drawing/2014/main" id="{E2A97CCB-ED8B-C931-6829-83637C13260B}"/>
              </a:ext>
            </a:extLst>
          </p:cNvPr>
          <p:cNvSpPr>
            <a:spLocks noChangeArrowheads="1"/>
          </p:cNvSpPr>
          <p:nvPr/>
        </p:nvSpPr>
        <p:spPr bwMode="auto">
          <a:xfrm>
            <a:off x="842963" y="2508250"/>
            <a:ext cx="43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149">
            <a:extLst>
              <a:ext uri="{FF2B5EF4-FFF2-40B4-BE49-F238E27FC236}">
                <a16:creationId xmlns:a16="http://schemas.microsoft.com/office/drawing/2014/main" id="{12B02D07-FCAC-1642-6AC6-B46148651BC8}"/>
              </a:ext>
            </a:extLst>
          </p:cNvPr>
          <p:cNvSpPr>
            <a:spLocks noChangeArrowheads="1"/>
          </p:cNvSpPr>
          <p:nvPr/>
        </p:nvSpPr>
        <p:spPr bwMode="auto">
          <a:xfrm>
            <a:off x="842963" y="1598613"/>
            <a:ext cx="43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-18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6" name="Line 150">
            <a:extLst>
              <a:ext uri="{FF2B5EF4-FFF2-40B4-BE49-F238E27FC236}">
                <a16:creationId xmlns:a16="http://schemas.microsoft.com/office/drawing/2014/main" id="{C6ECC20C-8C4E-FCFE-A56A-269366803FE8}"/>
              </a:ext>
            </a:extLst>
          </p:cNvPr>
          <p:cNvSpPr>
            <a:spLocks noChangeShapeType="1"/>
          </p:cNvSpPr>
          <p:nvPr/>
        </p:nvSpPr>
        <p:spPr bwMode="auto">
          <a:xfrm flipV="1">
            <a:off x="1196976" y="1709738"/>
            <a:ext cx="0" cy="2732088"/>
          </a:xfrm>
          <a:prstGeom prst="line">
            <a:avLst/>
          </a:prstGeom>
          <a:noFill/>
          <a:ln w="6350" cap="flat">
            <a:solidFill>
              <a:srgbClr val="C0C0C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7" name="Rectangle 151">
            <a:extLst>
              <a:ext uri="{FF2B5EF4-FFF2-40B4-BE49-F238E27FC236}">
                <a16:creationId xmlns:a16="http://schemas.microsoft.com/office/drawing/2014/main" id="{2CDEE30C-40D0-ED4D-ADFF-67CC0716A9BA}"/>
              </a:ext>
            </a:extLst>
          </p:cNvPr>
          <p:cNvSpPr>
            <a:spLocks noChangeArrowheads="1"/>
          </p:cNvSpPr>
          <p:nvPr/>
        </p:nvSpPr>
        <p:spPr bwMode="auto">
          <a:xfrm>
            <a:off x="2236788" y="4576763"/>
            <a:ext cx="3032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8" name="Rectangle 152">
            <a:extLst>
              <a:ext uri="{FF2B5EF4-FFF2-40B4-BE49-F238E27FC236}">
                <a16:creationId xmlns:a16="http://schemas.microsoft.com/office/drawing/2014/main" id="{78441937-C4AC-B8D5-C284-B8655B3547E0}"/>
              </a:ext>
            </a:extLst>
          </p:cNvPr>
          <p:cNvSpPr>
            <a:spLocks noChangeArrowheads="1"/>
          </p:cNvSpPr>
          <p:nvPr/>
        </p:nvSpPr>
        <p:spPr bwMode="auto">
          <a:xfrm>
            <a:off x="4311651" y="4576763"/>
            <a:ext cx="3032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9" name="Rectangle 153">
            <a:extLst>
              <a:ext uri="{FF2B5EF4-FFF2-40B4-BE49-F238E27FC236}">
                <a16:creationId xmlns:a16="http://schemas.microsoft.com/office/drawing/2014/main" id="{0983FC72-3AB1-0E06-4A13-66BE2280A90A}"/>
              </a:ext>
            </a:extLst>
          </p:cNvPr>
          <p:cNvSpPr>
            <a:spLocks noChangeArrowheads="1"/>
          </p:cNvSpPr>
          <p:nvPr/>
        </p:nvSpPr>
        <p:spPr bwMode="auto">
          <a:xfrm>
            <a:off x="6424613" y="4576763"/>
            <a:ext cx="2270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154">
            <a:extLst>
              <a:ext uri="{FF2B5EF4-FFF2-40B4-BE49-F238E27FC236}">
                <a16:creationId xmlns:a16="http://schemas.microsoft.com/office/drawing/2014/main" id="{3619DDC6-66AB-DD9D-A761-54766355D2B8}"/>
              </a:ext>
            </a:extLst>
          </p:cNvPr>
          <p:cNvSpPr>
            <a:spLocks noChangeArrowheads="1"/>
          </p:cNvSpPr>
          <p:nvPr/>
        </p:nvSpPr>
        <p:spPr bwMode="auto">
          <a:xfrm>
            <a:off x="8501063" y="4576763"/>
            <a:ext cx="2270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155">
            <a:extLst>
              <a:ext uri="{FF2B5EF4-FFF2-40B4-BE49-F238E27FC236}">
                <a16:creationId xmlns:a16="http://schemas.microsoft.com/office/drawing/2014/main" id="{5D8532CF-6187-6C10-8370-8D120319B48C}"/>
              </a:ext>
            </a:extLst>
          </p:cNvPr>
          <p:cNvSpPr>
            <a:spLocks noChangeArrowheads="1"/>
          </p:cNvSpPr>
          <p:nvPr/>
        </p:nvSpPr>
        <p:spPr bwMode="auto">
          <a:xfrm>
            <a:off x="4676776" y="4867275"/>
            <a:ext cx="6223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_b[Z]</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2" name="Rectangle 156">
            <a:extLst>
              <a:ext uri="{FF2B5EF4-FFF2-40B4-BE49-F238E27FC236}">
                <a16:creationId xmlns:a16="http://schemas.microsoft.com/office/drawing/2014/main" id="{59BC0D1C-1CBD-8D35-3904-563D062D1CC1}"/>
              </a:ext>
            </a:extLst>
          </p:cNvPr>
          <p:cNvSpPr>
            <a:spLocks noChangeArrowheads="1"/>
          </p:cNvSpPr>
          <p:nvPr/>
        </p:nvSpPr>
        <p:spPr bwMode="auto">
          <a:xfrm>
            <a:off x="1504951" y="5200650"/>
            <a:ext cx="6851650" cy="3587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3" name="Line 157">
            <a:extLst>
              <a:ext uri="{FF2B5EF4-FFF2-40B4-BE49-F238E27FC236}">
                <a16:creationId xmlns:a16="http://schemas.microsoft.com/office/drawing/2014/main" id="{50927426-CD65-6BA1-7F1D-2A00C25DC0A9}"/>
              </a:ext>
            </a:extLst>
          </p:cNvPr>
          <p:cNvSpPr>
            <a:spLocks noChangeShapeType="1"/>
          </p:cNvSpPr>
          <p:nvPr/>
        </p:nvSpPr>
        <p:spPr bwMode="auto">
          <a:xfrm>
            <a:off x="1573213" y="5380038"/>
            <a:ext cx="593725" cy="0"/>
          </a:xfrm>
          <a:prstGeom prst="line">
            <a:avLst/>
          </a:prstGeom>
          <a:noFill/>
          <a:ln w="14288" cap="flat">
            <a:solidFill>
              <a:srgbClr val="21677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9" name="Rectangle 163">
            <a:extLst>
              <a:ext uri="{FF2B5EF4-FFF2-40B4-BE49-F238E27FC236}">
                <a16:creationId xmlns:a16="http://schemas.microsoft.com/office/drawing/2014/main" id="{21E4C124-AC12-5244-A4AE-39ACB2E710CC}"/>
              </a:ext>
            </a:extLst>
          </p:cNvPr>
          <p:cNvSpPr>
            <a:spLocks noChangeArrowheads="1"/>
          </p:cNvSpPr>
          <p:nvPr/>
        </p:nvSpPr>
        <p:spPr bwMode="auto">
          <a:xfrm>
            <a:off x="2262188" y="5268913"/>
            <a:ext cx="29702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profile log likelihood function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173" name="Group 172">
            <a:extLst>
              <a:ext uri="{FF2B5EF4-FFF2-40B4-BE49-F238E27FC236}">
                <a16:creationId xmlns:a16="http://schemas.microsoft.com/office/drawing/2014/main" id="{04D56FEF-31FA-1259-83A5-295C469A2BF6}"/>
              </a:ext>
            </a:extLst>
          </p:cNvPr>
          <p:cNvGrpSpPr/>
          <p:nvPr/>
        </p:nvGrpSpPr>
        <p:grpSpPr>
          <a:xfrm>
            <a:off x="5343526" y="5268913"/>
            <a:ext cx="3024188" cy="307975"/>
            <a:chOff x="5343526" y="5268913"/>
            <a:chExt cx="3024188" cy="307975"/>
          </a:xfrm>
        </p:grpSpPr>
        <p:sp>
          <p:nvSpPr>
            <p:cNvPr id="164" name="Line 158">
              <a:extLst>
                <a:ext uri="{FF2B5EF4-FFF2-40B4-BE49-F238E27FC236}">
                  <a16:creationId xmlns:a16="http://schemas.microsoft.com/office/drawing/2014/main" id="{E9007B71-0BDF-34A5-27F0-DF270D5D7929}"/>
                </a:ext>
              </a:extLst>
            </p:cNvPr>
            <p:cNvSpPr>
              <a:spLocks noChangeShapeType="1"/>
            </p:cNvSpPr>
            <p:nvPr/>
          </p:nvSpPr>
          <p:spPr bwMode="auto">
            <a:xfrm>
              <a:off x="5343526" y="5380038"/>
              <a:ext cx="90488"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5" name="Line 159">
              <a:extLst>
                <a:ext uri="{FF2B5EF4-FFF2-40B4-BE49-F238E27FC236}">
                  <a16:creationId xmlns:a16="http://schemas.microsoft.com/office/drawing/2014/main" id="{1A8E0D23-6C94-9296-34A4-ECE08165825B}"/>
                </a:ext>
              </a:extLst>
            </p:cNvPr>
            <p:cNvSpPr>
              <a:spLocks noChangeShapeType="1"/>
            </p:cNvSpPr>
            <p:nvPr/>
          </p:nvSpPr>
          <p:spPr bwMode="auto">
            <a:xfrm>
              <a:off x="5480051" y="5380038"/>
              <a:ext cx="92075"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6" name="Line 160">
              <a:extLst>
                <a:ext uri="{FF2B5EF4-FFF2-40B4-BE49-F238E27FC236}">
                  <a16:creationId xmlns:a16="http://schemas.microsoft.com/office/drawing/2014/main" id="{C2779903-D44A-2135-24E0-CF23416EE76A}"/>
                </a:ext>
              </a:extLst>
            </p:cNvPr>
            <p:cNvSpPr>
              <a:spLocks noChangeShapeType="1"/>
            </p:cNvSpPr>
            <p:nvPr/>
          </p:nvSpPr>
          <p:spPr bwMode="auto">
            <a:xfrm>
              <a:off x="5616576" y="5380038"/>
              <a:ext cx="92075"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7" name="Line 161">
              <a:extLst>
                <a:ext uri="{FF2B5EF4-FFF2-40B4-BE49-F238E27FC236}">
                  <a16:creationId xmlns:a16="http://schemas.microsoft.com/office/drawing/2014/main" id="{3225EB94-2099-0C59-453C-A62F66F0CE34}"/>
                </a:ext>
              </a:extLst>
            </p:cNvPr>
            <p:cNvSpPr>
              <a:spLocks noChangeShapeType="1"/>
            </p:cNvSpPr>
            <p:nvPr/>
          </p:nvSpPr>
          <p:spPr bwMode="auto">
            <a:xfrm>
              <a:off x="5754688" y="5380038"/>
              <a:ext cx="90488"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8" name="Line 162">
              <a:extLst>
                <a:ext uri="{FF2B5EF4-FFF2-40B4-BE49-F238E27FC236}">
                  <a16:creationId xmlns:a16="http://schemas.microsoft.com/office/drawing/2014/main" id="{F54A269C-DA59-94E6-2526-523164B0152D}"/>
                </a:ext>
              </a:extLst>
            </p:cNvPr>
            <p:cNvSpPr>
              <a:spLocks noChangeShapeType="1"/>
            </p:cNvSpPr>
            <p:nvPr/>
          </p:nvSpPr>
          <p:spPr bwMode="auto">
            <a:xfrm>
              <a:off x="5891213" y="5380038"/>
              <a:ext cx="46038" cy="0"/>
            </a:xfrm>
            <a:prstGeom prst="line">
              <a:avLst/>
            </a:prstGeom>
            <a:noFill/>
            <a:ln w="14288" cap="flat">
              <a:solidFill>
                <a:srgbClr val="6A3B7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70" name="Rectangle 164">
              <a:extLst>
                <a:ext uri="{FF2B5EF4-FFF2-40B4-BE49-F238E27FC236}">
                  <a16:creationId xmlns:a16="http://schemas.microsoft.com/office/drawing/2014/main" id="{23A3873A-63A1-D1DF-A0E6-2EBF7633DA31}"/>
                </a:ext>
              </a:extLst>
            </p:cNvPr>
            <p:cNvSpPr>
              <a:spLocks noChangeArrowheads="1"/>
            </p:cNvSpPr>
            <p:nvPr/>
          </p:nvSpPr>
          <p:spPr bwMode="auto">
            <a:xfrm>
              <a:off x="6032501" y="5268913"/>
              <a:ext cx="23352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Normal approximation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71" name="Rectangle 165">
            <a:extLst>
              <a:ext uri="{FF2B5EF4-FFF2-40B4-BE49-F238E27FC236}">
                <a16:creationId xmlns:a16="http://schemas.microsoft.com/office/drawing/2014/main" id="{22C15AF3-365E-C35D-C71E-88D80B2259F8}"/>
              </a:ext>
            </a:extLst>
          </p:cNvPr>
          <p:cNvSpPr>
            <a:spLocks noChangeArrowheads="1"/>
          </p:cNvSpPr>
          <p:nvPr/>
        </p:nvSpPr>
        <p:spPr bwMode="auto">
          <a:xfrm>
            <a:off x="1223963" y="1247775"/>
            <a:ext cx="2217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rPr>
              <a:t>Asymmetry = -20.8%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E08353CC-A6FC-A662-9C9E-D6A85CDAB566}"/>
              </a:ext>
            </a:extLst>
          </p:cNvPr>
          <p:cNvSpPr txBox="1"/>
          <p:nvPr/>
        </p:nvSpPr>
        <p:spPr>
          <a:xfrm>
            <a:off x="3383881" y="4826675"/>
            <a:ext cx="8647698" cy="2031325"/>
          </a:xfrm>
          <a:prstGeom prst="rect">
            <a:avLst/>
          </a:prstGeom>
          <a:solidFill>
            <a:schemeClr val="bg1"/>
          </a:solidFill>
        </p:spPr>
        <p:txBody>
          <a:bodyPr wrap="square">
            <a:spAutoFit/>
          </a:bodyPr>
          <a:lstStyle/>
          <a:p>
            <a:endParaRPr lang="en-GB">
              <a:latin typeface="Courier New" panose="02070309020205020404" pitchFamily="49" charset="0"/>
              <a:cs typeface="Courier New" panose="02070309020205020404" pitchFamily="49" charset="0"/>
            </a:endParaRPr>
          </a:p>
          <a:p>
            <a:r>
              <a:rPr lang="en-GB">
                <a:latin typeface="Courier New" panose="02070309020205020404" pitchFamily="49" charset="0"/>
                <a:cs typeface="Courier New" panose="02070309020205020404" pitchFamily="49" charset="0"/>
              </a:rPr>
              <a:t>-------------------------------------------------------------</a:t>
            </a:r>
          </a:p>
          <a:p>
            <a:r>
              <a:rPr lang="en-GB">
                <a:latin typeface="Courier New" panose="02070309020205020404" pitchFamily="49" charset="0"/>
                <a:cs typeface="Courier New" panose="02070309020205020404" pitchFamily="49" charset="0"/>
              </a:rPr>
              <a:t>           Y |     Coef.   Std. Err.     [95% PLL Conf. Int.]</a:t>
            </a:r>
          </a:p>
          <a:p>
            <a:r>
              <a:rPr lang="en-GB">
                <a:latin typeface="Courier New" panose="02070309020205020404" pitchFamily="49" charset="0"/>
                <a:cs typeface="Courier New" panose="02070309020205020404" pitchFamily="49" charset="0"/>
              </a:rPr>
              <a:t>-------------+-----------------------------------------------</a:t>
            </a:r>
          </a:p>
          <a:p>
            <a:r>
              <a:rPr lang="en-GB">
                <a:latin typeface="Courier New" panose="02070309020205020404" pitchFamily="49" charset="0"/>
                <a:cs typeface="Courier New" panose="02070309020205020404" pitchFamily="49" charset="0"/>
              </a:rPr>
              <a:t>           Z | -1.332227    1.266862    -4.330396    .6356139</a:t>
            </a:r>
          </a:p>
          <a:p>
            <a:r>
              <a:rPr lang="en-GB">
                <a:latin typeface="Courier New" panose="02070309020205020404" pitchFamily="49" charset="0"/>
                <a:cs typeface="Courier New" panose="02070309020205020404" pitchFamily="49" charset="0"/>
              </a:rPr>
              <a:t>-------------------------------------------------------------</a:t>
            </a:r>
          </a:p>
          <a:p>
            <a:r>
              <a:rPr lang="en-GB">
                <a:latin typeface="Courier New" panose="02070309020205020404" pitchFamily="49" charset="0"/>
                <a:cs typeface="Courier New" panose="02070309020205020404" pitchFamily="49" charset="0"/>
              </a:rPr>
              <a:t>Note: Std. Err. is pseudo standard error, derived from PLL CI</a:t>
            </a:r>
          </a:p>
        </p:txBody>
      </p:sp>
      <p:sp>
        <p:nvSpPr>
          <p:cNvPr id="4" name="TextBox 3">
            <a:extLst>
              <a:ext uri="{FF2B5EF4-FFF2-40B4-BE49-F238E27FC236}">
                <a16:creationId xmlns:a16="http://schemas.microsoft.com/office/drawing/2014/main" id="{C6DED6B6-1EA6-E1A7-6388-677F29128043}"/>
              </a:ext>
            </a:extLst>
          </p:cNvPr>
          <p:cNvSpPr txBox="1"/>
          <p:nvPr/>
        </p:nvSpPr>
        <p:spPr>
          <a:xfrm>
            <a:off x="8018089" y="6276990"/>
            <a:ext cx="3984459" cy="369332"/>
          </a:xfrm>
          <a:prstGeom prst="rect">
            <a:avLst/>
          </a:prstGeom>
          <a:solidFill>
            <a:schemeClr val="bg1"/>
          </a:solidFill>
          <a:ln>
            <a:solidFill>
              <a:schemeClr val="accent1"/>
            </a:solidFill>
          </a:ln>
        </p:spPr>
        <p:txBody>
          <a:bodyPr wrap="square">
            <a:spAutoFit/>
          </a:bodyPr>
          <a:lstStyle/>
          <a:p>
            <a:r>
              <a:rPr lang="en-GB" sz="1800">
                <a:solidFill>
                  <a:schemeClr val="accent2"/>
                </a:solidFill>
                <a:latin typeface="Courier New" panose="02070309020205020404" pitchFamily="49" charset="0"/>
                <a:cs typeface="Courier New" panose="02070309020205020404" pitchFamily="49" charset="0"/>
              </a:rPr>
              <a:t>Wald: </a:t>
            </a:r>
            <a:r>
              <a:rPr lang="en-GB">
                <a:solidFill>
                  <a:schemeClr val="accent2"/>
                </a:solidFill>
                <a:latin typeface="Courier New" panose="02070309020205020404" pitchFamily="49" charset="0"/>
                <a:cs typeface="Courier New" panose="02070309020205020404" pitchFamily="49" charset="0"/>
              </a:rPr>
              <a:t>-3.570446    .9059913</a:t>
            </a:r>
            <a:endParaRPr lang="en-GB" sz="180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89697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 grpId="0" animBg="1"/>
      <p:bldP spid="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2.9"/>
</p:tagLst>
</file>

<file path=ppt/tags/tag2.xml><?xml version="1.0" encoding="utf-8"?>
<p:tagLst xmlns:a="http://schemas.openxmlformats.org/drawingml/2006/main" xmlns:r="http://schemas.openxmlformats.org/officeDocument/2006/relationships" xmlns:p="http://schemas.openxmlformats.org/presentationml/2006/main">
  <p:tag name="TIMING" val="|12.9"/>
</p:tagLst>
</file>

<file path=ppt/tags/tag3.xml><?xml version="1.0" encoding="utf-8"?>
<p:tagLst xmlns:a="http://schemas.openxmlformats.org/drawingml/2006/main" xmlns:r="http://schemas.openxmlformats.org/officeDocument/2006/relationships" xmlns:p="http://schemas.openxmlformats.org/presentationml/2006/main">
  <p:tag name="TIMING" val="|15.3|0.1|0.1|0.1|0.1|0.2|0.3|0.3"/>
</p:tagLst>
</file>

<file path=ppt/theme/theme1.xml><?xml version="1.0" encoding="utf-8"?>
<a:theme xmlns:a="http://schemas.openxmlformats.org/drawingml/2006/main" name="Master-template">
  <a:themeElements>
    <a:clrScheme name="UKRI main palette">
      <a:dk1>
        <a:sysClr val="windowText" lastClr="000000"/>
      </a:dk1>
      <a:lt1>
        <a:sysClr val="window" lastClr="FFFFFF"/>
      </a:lt1>
      <a:dk2>
        <a:srgbClr val="2E2D62"/>
      </a:dk2>
      <a:lt2>
        <a:srgbClr val="E7E6E6"/>
      </a:lt2>
      <a:accent1>
        <a:srgbClr val="22B8D1"/>
      </a:accent1>
      <a:accent2>
        <a:srgbClr val="008AAD"/>
      </a:accent2>
      <a:accent3>
        <a:srgbClr val="FF6900"/>
      </a:accent3>
      <a:accent4>
        <a:srgbClr val="2E2D62"/>
      </a:accent4>
      <a:accent5>
        <a:srgbClr val="676767"/>
      </a:accent5>
      <a:accent6>
        <a:srgbClr val="FFFFFF"/>
      </a:accent6>
      <a:hlink>
        <a:srgbClr val="0563C1"/>
      </a:hlink>
      <a:folHlink>
        <a:srgbClr val="8A1A9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2400" smtClean="0"/>
        </a:defPPr>
      </a:lstStyle>
    </a:txDef>
  </a:objectDefaults>
  <a:extraClrSchemeLst/>
  <a:extLst>
    <a:ext uri="{05A4C25C-085E-4340-85A3-A5531E510DB2}">
      <thm15:themeFamily xmlns:thm15="http://schemas.microsoft.com/office/thememl/2012/main" name="Getting new methodology used - Leeds - 9nov2023 - v1.1.pptx" id="{6B42612B-BE16-4DBA-BE67-5AC0C3B85389}" vid="{DAD291A7-D0A9-492D-A814-3D017067E7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emplate>IRW-MRCCTU-template-widescreen</Template>
  <TotalTime>1083</TotalTime>
  <Words>1813</Words>
  <Application>Microsoft Office PowerPoint</Application>
  <PresentationFormat>Widescreen</PresentationFormat>
  <Paragraphs>340</Paragraphs>
  <Slides>25</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Cambria Math</vt:lpstr>
      <vt:lpstr>Courier New</vt:lpstr>
      <vt:lpstr>Wingdings</vt:lpstr>
      <vt:lpstr>Master-template</vt:lpstr>
      <vt:lpstr>Adventures with the profile log-likelihood</vt:lpstr>
      <vt:lpstr>Outline</vt:lpstr>
      <vt:lpstr>Example: German breast cancer data</vt:lpstr>
      <vt:lpstr>Simple example</vt:lpstr>
      <vt:lpstr>Tests and CIs</vt:lpstr>
      <vt:lpstr>PowerPoint Presentation</vt:lpstr>
      <vt:lpstr>Sparse data</vt:lpstr>
      <vt:lpstr>Sparse data</vt:lpstr>
      <vt:lpstr>pllf output</vt:lpstr>
      <vt:lpstr>Perfect prediction</vt:lpstr>
      <vt:lpstr>Data with perfect prediction</vt:lpstr>
      <vt:lpstr>logit output</vt:lpstr>
      <vt:lpstr>logit output</vt:lpstr>
      <vt:lpstr>pllf output</vt:lpstr>
      <vt:lpstr>Understanding two-stage meta-analysis</vt:lpstr>
      <vt:lpstr>A simple meta-analysis data set to explore asymmetric log-likelihoods </vt:lpstr>
      <vt:lpstr>Meta-analysis: two-stage Normal</vt:lpstr>
      <vt:lpstr>Poisson vs two-stage Normal</vt:lpstr>
      <vt:lpstr>Meta-analysis data: profile log-likelihoods</vt:lpstr>
      <vt:lpstr>PowerPoint Presentation</vt:lpstr>
      <vt:lpstr>Conclusion for meta-analysis</vt:lpstr>
      <vt:lpstr>Updated package pllf</vt:lpstr>
      <vt:lpstr>pllf: syntax and changes</vt:lpstr>
      <vt:lpstr>Discussion</vt:lpstr>
      <vt:lpstr>PowerPoint Presentation</vt:lpstr>
    </vt:vector>
  </TitlesOfParts>
  <Company>University College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White, Ian</dc:creator>
  <cp:lastModifiedBy>White, Ian</cp:lastModifiedBy>
  <cp:revision>4</cp:revision>
  <cp:lastPrinted>2022-07-20T15:06:20Z</cp:lastPrinted>
  <dcterms:created xsi:type="dcterms:W3CDTF">2025-07-18T12:49:16Z</dcterms:created>
  <dcterms:modified xsi:type="dcterms:W3CDTF">2025-09-04T16:39:04Z</dcterms:modified>
</cp:coreProperties>
</file>