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03_87C78CD.xml" ContentType="application/vnd.ms-powerpoint.comments+xml"/>
  <Override PartName="/ppt/notesSlides/notesSlide3.xml" ContentType="application/vnd.openxmlformats-officedocument.presentationml.notesSlide+xml"/>
  <Override PartName="/ppt/comments/modernComment_105_21E3042E.xml" ContentType="application/vnd.ms-powerpoint.comments+xml"/>
  <Override PartName="/ppt/notesSlides/notesSlide4.xml" ContentType="application/vnd.openxmlformats-officedocument.presentationml.notesSlide+xml"/>
  <Override PartName="/ppt/comments/modernComment_106_E3045509.xml" ContentType="application/vnd.ms-powerpoint.comments+xml"/>
  <Override PartName="/ppt/comments/modernComment_7FF95A0B_3226CCB4.xml" ContentType="application/vnd.ms-powerpoint.comments+xml"/>
  <Override PartName="/ppt/notesSlides/notesSlide5.xml" ContentType="application/vnd.openxmlformats-officedocument.presentationml.notesSlide+xml"/>
  <Override PartName="/ppt/comments/modernComment_109_B46D7562.xml" ContentType="application/vnd.ms-powerpoint.comments+xml"/>
  <Override PartName="/ppt/comments/modernComment_10A_9F3B1E5E.xml" ContentType="application/vnd.ms-powerpoint.comments+xml"/>
  <Override PartName="/ppt/comments/modernComment_38C_6928E9C1.xml" ContentType="application/vnd.ms-powerpoint.comments+xml"/>
  <Override PartName="/ppt/comments/modernComment_38D_88F57C63.xml" ContentType="application/vnd.ms-powerpoint.comments+xml"/>
  <Override PartName="/ppt/notesSlides/notesSlide6.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omments/modernComment_7FF95A0E_7667C45E.xml" ContentType="application/vnd.ms-powerpoint.comments+xml"/>
  <Override PartName="/ppt/comments/modernComment_7FF95A0D_C471B9AE.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handoutMasterIdLst>
    <p:handoutMasterId r:id="rId32"/>
  </p:handoutMasterIdLst>
  <p:sldIdLst>
    <p:sldId id="257" r:id="rId2"/>
    <p:sldId id="258" r:id="rId3"/>
    <p:sldId id="259" r:id="rId4"/>
    <p:sldId id="260" r:id="rId5"/>
    <p:sldId id="261" r:id="rId6"/>
    <p:sldId id="262" r:id="rId7"/>
    <p:sldId id="263" r:id="rId8"/>
    <p:sldId id="2147047947" r:id="rId9"/>
    <p:sldId id="265" r:id="rId10"/>
    <p:sldId id="916" r:id="rId11"/>
    <p:sldId id="266" r:id="rId12"/>
    <p:sldId id="267" r:id="rId13"/>
    <p:sldId id="907" r:id="rId14"/>
    <p:sldId id="908" r:id="rId15"/>
    <p:sldId id="909" r:id="rId16"/>
    <p:sldId id="910" r:id="rId17"/>
    <p:sldId id="912" r:id="rId18"/>
    <p:sldId id="913" r:id="rId19"/>
    <p:sldId id="914" r:id="rId20"/>
    <p:sldId id="915" r:id="rId21"/>
    <p:sldId id="917" r:id="rId22"/>
    <p:sldId id="920" r:id="rId23"/>
    <p:sldId id="924" r:id="rId24"/>
    <p:sldId id="2147047950" r:id="rId25"/>
    <p:sldId id="923" r:id="rId26"/>
    <p:sldId id="925" r:id="rId27"/>
    <p:sldId id="2147047949" r:id="rId28"/>
    <p:sldId id="2147047946" r:id="rId29"/>
    <p:sldId id="2147047948" r:id="rId30"/>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DA35250-D270-C5D9-1949-30EA9343F2FE}" name="Yumeng Liu" initials="YL" userId="S::nw21727@bristol.ac.uk::68412488-d681-43b8-bc07-74ffdbf3e08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EC0"/>
    <a:srgbClr val="005426"/>
    <a:srgbClr val="FF0000"/>
    <a:srgbClr val="4D4D4D"/>
    <a:srgbClr val="000000"/>
    <a:srgbClr val="A6A6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58541F-7DD1-47FE-A865-07501301642E}" v="177" dt="2025-09-06T21:28:36.373"/>
  </p1510:revLst>
</p1510:revInfo>
</file>

<file path=ppt/tableStyles.xml><?xml version="1.0" encoding="utf-8"?>
<a:tblStyleLst xmlns:a="http://schemas.openxmlformats.org/drawingml/2006/main" def="{5C22544A-7EE6-4342-B048-85BDC9FD1C3A}">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085" autoAdjust="0"/>
    <p:restoredTop sz="90741" autoAdjust="0"/>
  </p:normalViewPr>
  <p:slideViewPr>
    <p:cSldViewPr snapToGrid="0">
      <p:cViewPr varScale="1">
        <p:scale>
          <a:sx n="116" d="100"/>
          <a:sy n="116" d="100"/>
        </p:scale>
        <p:origin x="984" y="184"/>
      </p:cViewPr>
      <p:guideLst/>
    </p:cSldViewPr>
  </p:slideViewPr>
  <p:notesTextViewPr>
    <p:cViewPr>
      <p:scale>
        <a:sx n="1" d="1"/>
        <a:sy n="1" d="1"/>
      </p:scale>
      <p:origin x="0" y="0"/>
    </p:cViewPr>
  </p:notesTextViewPr>
  <p:notesViewPr>
    <p:cSldViewPr snapToGrid="0">
      <p:cViewPr varScale="1">
        <p:scale>
          <a:sx n="64" d="100"/>
          <a:sy n="64" d="100"/>
        </p:scale>
        <p:origin x="1948" y="3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https://uob-my.sharepoint.com/personal/nw21727_bristol_ac_uk/Documents/Documents/yumeng/Projects/NIHR%20Pre-doctoral%20fellowship/Presentations/STATA%20conference%202025/selection%20MAM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61000300970215"/>
          <c:y val="0.10203964260039027"/>
          <c:w val="0.88349737405134565"/>
          <c:h val="0.84055212077641983"/>
        </c:manualLayout>
      </c:layout>
      <c:lineChart>
        <c:grouping val="standard"/>
        <c:varyColors val="0"/>
        <c:ser>
          <c:idx val="4"/>
          <c:order val="0"/>
          <c:spPr>
            <a:ln w="22225">
              <a:solidFill>
                <a:srgbClr val="FF0000"/>
              </a:solidFill>
            </a:ln>
          </c:spPr>
          <c:marker>
            <c:symbol val="triangle"/>
            <c:size val="6"/>
            <c:spPr>
              <a:ln w="41275">
                <a:solidFill>
                  <a:srgbClr val="FF0000"/>
                </a:solidFill>
              </a:ln>
            </c:spPr>
          </c:marker>
          <c:dLbls>
            <c:delete val="1"/>
          </c:dLbls>
          <c:cat>
            <c:strRef>
              <c:f>Tabelle1!$C$1:$E$1</c:f>
              <c:strCache>
                <c:ptCount val="3"/>
                <c:pt idx="0">
                  <c:v>Interim 1</c:v>
                </c:pt>
                <c:pt idx="1">
                  <c:v>Interim 2</c:v>
                </c:pt>
                <c:pt idx="2">
                  <c:v>Final</c:v>
                </c:pt>
              </c:strCache>
            </c:strRef>
          </c:cat>
          <c:val>
            <c:numRef>
              <c:f>Tabelle1!$C$6:$E$6</c:f>
              <c:numCache>
                <c:formatCode>General</c:formatCode>
                <c:ptCount val="3"/>
                <c:pt idx="0">
                  <c:v>-4.6449999999999996</c:v>
                </c:pt>
                <c:pt idx="1">
                  <c:v>-3.33467</c:v>
                </c:pt>
                <c:pt idx="2">
                  <c:v>-2.3999000000000001</c:v>
                </c:pt>
              </c:numCache>
            </c:numRef>
          </c:val>
          <c:smooth val="0"/>
          <c:extLst>
            <c:ext xmlns:c16="http://schemas.microsoft.com/office/drawing/2014/chart" uri="{C3380CC4-5D6E-409C-BE32-E72D297353CC}">
              <c16:uniqueId val="{0000000C-13B1-4F40-92BF-77F0F0E57820}"/>
            </c:ext>
          </c:extLst>
        </c:ser>
        <c:ser>
          <c:idx val="5"/>
          <c:order val="1"/>
          <c:spPr>
            <a:ln w="28575">
              <a:solidFill>
                <a:schemeClr val="tx1">
                  <a:lumMod val="95000"/>
                  <a:lumOff val="5000"/>
                </a:schemeClr>
              </a:solidFill>
            </a:ln>
          </c:spPr>
          <c:marker>
            <c:symbol val="x"/>
            <c:size val="10"/>
            <c:spPr>
              <a:solidFill>
                <a:schemeClr val="tx1"/>
              </a:solidFill>
            </c:spPr>
          </c:marker>
          <c:dLbls>
            <c:delete val="1"/>
          </c:dLbls>
          <c:cat>
            <c:strRef>
              <c:f>Tabelle1!$C$1:$E$1</c:f>
              <c:strCache>
                <c:ptCount val="3"/>
                <c:pt idx="0">
                  <c:v>Interim 1</c:v>
                </c:pt>
                <c:pt idx="1">
                  <c:v>Interim 2</c:v>
                </c:pt>
                <c:pt idx="2">
                  <c:v>Final</c:v>
                </c:pt>
              </c:strCache>
            </c:strRef>
          </c:cat>
          <c:val>
            <c:numRef>
              <c:f>Tabelle1!$C$7:$E$7</c:f>
              <c:numCache>
                <c:formatCode>General</c:formatCode>
                <c:ptCount val="3"/>
                <c:pt idx="0">
                  <c:v>-0.38532</c:v>
                </c:pt>
                <c:pt idx="1">
                  <c:v>-1.28155</c:v>
                </c:pt>
                <c:pt idx="2">
                  <c:v>-2.3998900000000001</c:v>
                </c:pt>
              </c:numCache>
            </c:numRef>
          </c:val>
          <c:smooth val="0"/>
          <c:extLst>
            <c:ext xmlns:c16="http://schemas.microsoft.com/office/drawing/2014/chart" uri="{C3380CC4-5D6E-409C-BE32-E72D297353CC}">
              <c16:uniqueId val="{0000000D-13B1-4F40-92BF-77F0F0E57820}"/>
            </c:ext>
          </c:extLst>
        </c:ser>
        <c:dLbls>
          <c:dLblPos val="t"/>
          <c:showLegendKey val="0"/>
          <c:showVal val="1"/>
          <c:showCatName val="0"/>
          <c:showSerName val="0"/>
          <c:showPercent val="0"/>
          <c:showBubbleSize val="0"/>
        </c:dLbls>
        <c:marker val="1"/>
        <c:smooth val="0"/>
        <c:axId val="1956603295"/>
        <c:axId val="1956606175"/>
      </c:lineChart>
      <c:catAx>
        <c:axId val="1956603295"/>
        <c:scaling>
          <c:orientation val="minMax"/>
        </c:scaling>
        <c:delete val="1"/>
        <c:axPos val="t"/>
        <c:numFmt formatCode="General" sourceLinked="1"/>
        <c:majorTickMark val="none"/>
        <c:minorTickMark val="none"/>
        <c:tickLblPos val="low"/>
        <c:crossAx val="1956606175"/>
        <c:crosses val="autoZero"/>
        <c:auto val="1"/>
        <c:lblAlgn val="ctr"/>
        <c:lblOffset val="100"/>
        <c:noMultiLvlLbl val="0"/>
      </c:catAx>
      <c:valAx>
        <c:axId val="1956606175"/>
        <c:scaling>
          <c:orientation val="maxMin"/>
          <c:max val="0.5"/>
          <c:min val="-5.5"/>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 </a:t>
                </a:r>
                <a:r>
                  <a:rPr lang="en-GB" sz="2000" dirty="0"/>
                  <a:t>test statistics z</a:t>
                </a:r>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1956603295"/>
        <c:crosses val="autoZero"/>
        <c:crossBetween val="between"/>
      </c:valAx>
      <c:spPr>
        <a:noFill/>
        <a:ln>
          <a:solidFill>
            <a:schemeClr val="tx1"/>
          </a:solid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userShapes r:id="rId2"/>
</c:chartSpace>
</file>

<file path=ppt/comments/modernComment_103_87C78CD.xml><?xml version="1.0" encoding="utf-8"?>
<p188:cmLst xmlns:a="http://schemas.openxmlformats.org/drawingml/2006/main" xmlns:r="http://schemas.openxmlformats.org/officeDocument/2006/relationships" xmlns:p188="http://schemas.microsoft.com/office/powerpoint/2018/8/main">
  <p188:cm id="{E57976FA-8E88-4490-97E7-A432F7B3FE94}" authorId="{FDA35250-D270-C5D9-1949-30EA9343F2FE}" created="2025-09-05T14:16:05.801">
    <pc:sldMkLst xmlns:pc="http://schemas.microsoft.com/office/powerpoint/2013/main/command">
      <pc:docMk/>
      <pc:sldMk cId="142375117" sldId="259"/>
    </pc:sldMkLst>
    <p188:txBody>
      <a:bodyPr/>
      <a:lstStyle/>
      <a:p>
        <a:r>
          <a:rPr lang="en-GB"/>
          <a:t>Mention: interim look. Planned interim look analysis</a:t>
        </a:r>
      </a:p>
    </p188:txBody>
  </p188:cm>
</p188:cmLst>
</file>

<file path=ppt/comments/modernComment_105_21E3042E.xml><?xml version="1.0" encoding="utf-8"?>
<p188:cmLst xmlns:a="http://schemas.openxmlformats.org/drawingml/2006/main" xmlns:r="http://schemas.openxmlformats.org/officeDocument/2006/relationships" xmlns:p188="http://schemas.microsoft.com/office/powerpoint/2018/8/main">
  <p188:cm id="{D261C465-C2B1-4E59-A8CC-9DDF854D50BB}" authorId="{FDA35250-D270-C5D9-1949-30EA9343F2FE}" status="resolved" created="2025-07-18T14:48:36.873" complete="100000">
    <ac:txMkLst xmlns:ac="http://schemas.microsoft.com/office/drawing/2013/main/command">
      <pc:docMk xmlns:pc="http://schemas.microsoft.com/office/powerpoint/2013/main/command"/>
      <pc:sldMk xmlns:pc="http://schemas.microsoft.com/office/powerpoint/2013/main/command" cId="568525870" sldId="261"/>
      <ac:spMk id="2" creationId="{A0AB7AEB-B948-CDA2-355E-A1471BB58E75}"/>
      <ac:txMk cp="0" len="87">
        <ac:context len="88" hash="3038859937"/>
      </ac:txMk>
    </ac:txMkLst>
    <p188:txBody>
      <a:bodyPr/>
      <a:lstStyle/>
      <a:p>
        <a:r>
          <a:rPr lang="en-GB"/>
          <a:t>In slide 3</a:t>
        </a:r>
      </a:p>
    </p188:txBody>
  </p188:cm>
  <p188:cm id="{0C19FFEF-7540-42E6-B6D8-C65BB6B96BBA}" authorId="{FDA35250-D270-C5D9-1949-30EA9343F2FE}" status="resolved" created="2025-07-18T14:57:31.960" complete="100000">
    <ac:txMkLst xmlns:ac="http://schemas.microsoft.com/office/drawing/2013/main/command">
      <pc:docMk xmlns:pc="http://schemas.microsoft.com/office/powerpoint/2013/main/command"/>
      <pc:sldMk xmlns:pc="http://schemas.microsoft.com/office/powerpoint/2013/main/command" cId="568525870" sldId="261"/>
      <ac:spMk id="6" creationId="{5F137C28-A7A6-0E1E-7CA7-DF61067862D2}"/>
      <ac:txMk cp="0" len="14">
        <ac:context len="320" hash="3547074210"/>
      </ac:txMk>
    </ac:txMkLst>
    <p188:pos x="2493008" y="304341"/>
    <p188:txBody>
      <a:bodyPr/>
      <a:lstStyle/>
      <a:p>
        <a:r>
          <a:rPr lang="en-GB"/>
          <a:t>Study setting</a:t>
        </a:r>
      </a:p>
    </p188:txBody>
  </p188:cm>
  <p188:cm id="{96A8AFC6-5351-455E-8971-34EA76B137CA}" authorId="{FDA35250-D270-C5D9-1949-30EA9343F2FE}" status="resolved" created="2025-07-18T14:58:27.668" complete="100000">
    <ac:txMkLst xmlns:ac="http://schemas.microsoft.com/office/drawing/2013/main/command">
      <pc:docMk xmlns:pc="http://schemas.microsoft.com/office/powerpoint/2013/main/command"/>
      <pc:sldMk xmlns:pc="http://schemas.microsoft.com/office/powerpoint/2013/main/command" cId="568525870" sldId="261"/>
      <ac:spMk id="6" creationId="{5F137C28-A7A6-0E1E-7CA7-DF61067862D2}"/>
      <ac:txMk cp="85" len="32">
        <ac:context len="320" hash="3547074210"/>
      </ac:txMk>
    </ac:txMkLst>
    <p188:pos x="3892150" y="1428061"/>
    <p188:txBody>
      <a:bodyPr/>
      <a:lstStyle/>
      <a:p>
        <a:r>
          <a:rPr lang="en-GB"/>
          <a:t>Outcome parameters</a:t>
        </a:r>
      </a:p>
    </p188:txBody>
  </p188:cm>
</p188:cmLst>
</file>

<file path=ppt/comments/modernComment_106_E3045509.xml><?xml version="1.0" encoding="utf-8"?>
<p188:cmLst xmlns:a="http://schemas.openxmlformats.org/drawingml/2006/main" xmlns:r="http://schemas.openxmlformats.org/officeDocument/2006/relationships" xmlns:p188="http://schemas.microsoft.com/office/powerpoint/2018/8/main">
  <p188:cm id="{DE8D28CA-7991-4EF0-8AD6-87C4CE04D74F}" authorId="{FDA35250-D270-C5D9-1949-30EA9343F2FE}" created="2025-07-18T15:00:13.421">
    <ac:txMkLst xmlns:ac="http://schemas.microsoft.com/office/drawing/2013/main/command">
      <pc:docMk xmlns:pc="http://schemas.microsoft.com/office/powerpoint/2013/main/command"/>
      <pc:sldMk xmlns:pc="http://schemas.microsoft.com/office/powerpoint/2013/main/command" cId="3808711945" sldId="262"/>
      <ac:spMk id="6" creationId="{3D63AD39-1E1C-A5A9-75C8-FFC986C0FC35}"/>
      <ac:txMk cp="16">
        <ac:context len="469" hash="1246067370"/>
      </ac:txMk>
    </ac:txMkLst>
    <p188:pos x="2444391" y="1932481"/>
    <p188:txBody>
      <a:bodyPr/>
      <a:lstStyle/>
      <a:p>
        <a:r>
          <a:rPr lang="en-GB"/>
          <a:t>Adaptation type</a:t>
        </a:r>
      </a:p>
    </p188:txBody>
  </p188:cm>
  <p188:cm id="{197D511F-88A9-4E93-A4CB-7C31BDD47187}" authorId="{FDA35250-D270-C5D9-1949-30EA9343F2FE}" created="2025-07-18T15:00:54.794">
    <ac:txMkLst xmlns:ac="http://schemas.microsoft.com/office/drawing/2013/main/command">
      <pc:docMk xmlns:pc="http://schemas.microsoft.com/office/powerpoint/2013/main/command"/>
      <pc:sldMk xmlns:pc="http://schemas.microsoft.com/office/powerpoint/2013/main/command" cId="3808711945" sldId="262"/>
      <ac:spMk id="6" creationId="{3D63AD39-1E1C-A5A9-75C8-FFC986C0FC35}"/>
      <ac:txMk cp="0">
        <ac:context len="469" hash="1246067370"/>
      </ac:txMk>
    </ac:txMkLst>
    <p188:pos x="4581663" y="313001"/>
    <p188:txBody>
      <a:bodyPr/>
      <a:lstStyle/>
      <a:p>
        <a:r>
          <a:rPr lang="en-GB"/>
          <a:t>Statistical boundary characteristics</a:t>
        </a:r>
      </a:p>
    </p188:txBody>
  </p188:cm>
</p188:cmLst>
</file>

<file path=ppt/comments/modernComment_109_B46D7562.xml><?xml version="1.0" encoding="utf-8"?>
<p188:cmLst xmlns:a="http://schemas.openxmlformats.org/drawingml/2006/main" xmlns:r="http://schemas.openxmlformats.org/officeDocument/2006/relationships" xmlns:p188="http://schemas.microsoft.com/office/powerpoint/2018/8/main">
  <p188:cm id="{B35824F2-3162-4CE2-BC0B-B54AF9DB4BC2}" authorId="{FDA35250-D270-C5D9-1949-30EA9343F2FE}" created="2025-07-18T14:50:46.550">
    <ac:txMkLst xmlns:ac="http://schemas.microsoft.com/office/drawing/2013/main/command">
      <pc:docMk xmlns:pc="http://schemas.microsoft.com/office/powerpoint/2013/main/command"/>
      <pc:sldMk xmlns:pc="http://schemas.microsoft.com/office/powerpoint/2013/main/command" cId="3027072354" sldId="265"/>
      <ac:spMk id="3" creationId="{FA4EB2DD-E974-A927-5C4C-FA65122499BB}"/>
      <ac:txMk cp="31">
        <ac:context len="144" hash="434577714"/>
      </ac:txMk>
    </ac:txMkLst>
    <p188:pos x="2905703" y="307824"/>
    <p188:replyLst>
      <p188:reply id="{CDF95703-09B3-4CC1-852A-044BC78A31AB}" authorId="{FDA35250-D270-C5D9-1949-30EA9343F2FE}" created="2025-07-18T14:51:46.971">
        <p188:txBody>
          <a:bodyPr/>
          <a:lstStyle/>
          <a:p>
            <a:r>
              <a:rPr lang="en-GB"/>
              <a:t>Brief about outcome commonly used</a:t>
            </a:r>
          </a:p>
        </p188:txBody>
      </p188:reply>
      <p188:reply id="{C4887234-52FE-4B99-B090-BE73E630F55C}" authorId="{FDA35250-D270-C5D9-1949-30EA9343F2FE}" created="2025-07-18T15:26:52.904">
        <p188:txBody>
          <a:bodyPr/>
          <a:lstStyle/>
          <a:p>
            <a:r>
              <a:rPr lang="en-GB"/>
              <a:t>Mention control FWER</a:t>
            </a:r>
          </a:p>
        </p188:txBody>
      </p188:reply>
    </p188:replyLst>
    <p188:txBody>
      <a:bodyPr/>
      <a:lstStyle/>
      <a:p>
        <a:r>
          <a:rPr lang="en-GB"/>
          <a:t>One slide about IBS, with graphs of disease</a:t>
        </a:r>
      </a:p>
    </p188:txBody>
  </p188:cm>
  <p188:cm id="{EF365DD7-98C6-479A-84FB-48E9C96834C4}" authorId="{FDA35250-D270-C5D9-1949-30EA9343F2FE}" created="2025-07-18T14:53:29.344">
    <ac:txMkLst xmlns:ac="http://schemas.microsoft.com/office/drawing/2013/main/command">
      <pc:docMk xmlns:pc="http://schemas.microsoft.com/office/powerpoint/2013/main/command"/>
      <pc:sldMk xmlns:pc="http://schemas.microsoft.com/office/powerpoint/2013/main/command" cId="3027072354" sldId="265"/>
      <ac:spMk id="42" creationId="{084A9263-D419-6B8D-1B41-41D9F815FA51}"/>
      <ac:txMk cp="8" len="11">
        <ac:context len="20" hash="2065502607"/>
      </ac:txMk>
    </ac:txMkLst>
    <p188:txBody>
      <a:bodyPr/>
      <a:lstStyle/>
      <a:p>
        <a:r>
          <a:rPr lang="en-GB"/>
          <a:t>Parameterisation? think</a:t>
        </a:r>
      </a:p>
    </p188:txBody>
  </p188:cm>
  <p188:cm id="{BEA59CD0-FE45-4BDA-AF59-D30EAFD15831}" authorId="{FDA35250-D270-C5D9-1949-30EA9343F2FE}" created="2025-07-18T15:28:13.954">
    <ac:txMkLst xmlns:ac="http://schemas.microsoft.com/office/drawing/2013/main/command">
      <pc:docMk xmlns:pc="http://schemas.microsoft.com/office/powerpoint/2013/main/command"/>
      <pc:sldMk xmlns:pc="http://schemas.microsoft.com/office/powerpoint/2013/main/command" cId="3027072354" sldId="265"/>
      <ac:spMk id="7" creationId="{86E32BB4-5BCF-7427-63C7-928A46482725}"/>
      <ac:txMk cp="98" len="6">
        <ac:context len="209" hash="806250402"/>
      </ac:txMk>
    </ac:txMkLst>
    <p188:txBody>
      <a:bodyPr/>
      <a:lstStyle/>
      <a:p>
        <a:r>
          <a:rPr lang="en-GB"/>
          <a:t>Add slide for controlling FWER, the option later</a:t>
        </a:r>
      </a:p>
    </p188:txBody>
  </p188:cm>
</p188:cmLst>
</file>

<file path=ppt/comments/modernComment_10A_9F3B1E5E.xml><?xml version="1.0" encoding="utf-8"?>
<p188:cmLst xmlns:a="http://schemas.openxmlformats.org/drawingml/2006/main" xmlns:r="http://schemas.openxmlformats.org/officeDocument/2006/relationships" xmlns:p188="http://schemas.microsoft.com/office/powerpoint/2018/8/main">
  <p188:cm id="{3A290006-D6F9-46E1-ACF2-904C7638F579}" authorId="{FDA35250-D270-C5D9-1949-30EA9343F2FE}" created="2025-07-18T15:32:17.275">
    <ac:txMkLst xmlns:ac="http://schemas.microsoft.com/office/drawing/2013/main/command">
      <pc:docMk xmlns:pc="http://schemas.microsoft.com/office/powerpoint/2013/main/command"/>
      <pc:sldMk xmlns:pc="http://schemas.microsoft.com/office/powerpoint/2013/main/command" cId="2671451742" sldId="266"/>
      <ac:spMk id="2" creationId="{FC188E0C-D2C1-4920-B0DF-F26A5BE68857}"/>
      <ac:txMk cp="134" len="4">
        <ac:context len="203" hash="1651153828"/>
      </ac:txMk>
    </ac:txMkLst>
    <p188:pos x="8080047" y="550067"/>
    <p188:txBody>
      <a:bodyPr/>
      <a:lstStyle/>
      <a:p>
        <a:r>
          <a:rPr lang="en-GB"/>
          <a:t>Lower accrate, make longer infeasible timeline. FWER increase timeline/SS. --&gt; reduce --&gt; selection. Fix funding time restriction = ? years</a:t>
        </a:r>
      </a:p>
    </p188:txBody>
  </p188:cm>
  <p188:cm id="{23131364-1FEA-4B58-B4D0-60562BEC04B9}" authorId="{FDA35250-D270-C5D9-1949-30EA9343F2FE}" created="2025-09-05T14:21:22.280">
    <ac:deMkLst xmlns:ac="http://schemas.microsoft.com/office/drawing/2013/main/command">
      <pc:docMk xmlns:pc="http://schemas.microsoft.com/office/powerpoint/2013/main/command"/>
      <pc:sldMk xmlns:pc="http://schemas.microsoft.com/office/powerpoint/2013/main/command" cId="2671451742" sldId="266"/>
      <ac:picMk id="8" creationId="{132859ED-3288-3A10-BC73-242D2303F44B}"/>
    </ac:deMkLst>
    <p188:replyLst>
      <p188:reply id="{E1F46A29-F710-4023-A44D-36F222CDFF09}" authorId="{FDA35250-D270-C5D9-1949-30EA9343F2FE}" created="2025-09-05T14:22:49.392">
        <p188:txBody>
          <a:bodyPr/>
          <a:lstStyle/>
          <a:p>
            <a:r>
              <a:rPr lang="en-GB"/>
              <a:t>Nstagebin too</a:t>
            </a:r>
          </a:p>
        </p188:txBody>
      </p188:reply>
    </p188:replyLst>
    <p188:txBody>
      <a:bodyPr/>
      <a:lstStyle/>
      <a:p>
        <a:r>
          <a:rPr lang="en-GB"/>
          <a:t>Make clear previous alpha + final alpha to make efficacy claims.</a:t>
        </a:r>
      </a:p>
    </p188:txBody>
  </p188:cm>
</p188:cmLst>
</file>

<file path=ppt/comments/modernComment_38C_6928E9C1.xml><?xml version="1.0" encoding="utf-8"?>
<p188:cmLst xmlns:a="http://schemas.openxmlformats.org/drawingml/2006/main" xmlns:r="http://schemas.openxmlformats.org/officeDocument/2006/relationships" xmlns:p188="http://schemas.microsoft.com/office/powerpoint/2018/8/main">
  <p188:cm id="{306324BA-5638-4751-B026-F149F8B2A5EC}" authorId="{FDA35250-D270-C5D9-1949-30EA9343F2FE}" created="2025-07-18T15:08:07.547">
    <ac:txMkLst xmlns:ac="http://schemas.microsoft.com/office/drawing/2013/main/command">
      <pc:docMk xmlns:pc="http://schemas.microsoft.com/office/powerpoint/2013/main/command"/>
      <pc:sldMk xmlns:pc="http://schemas.microsoft.com/office/powerpoint/2013/main/command" cId="1764288961" sldId="908"/>
      <ac:spMk id="7" creationId="{69C1A403-E684-DBBD-672B-4C4769948F95}"/>
      <ac:txMk cp="81" len="2">
        <ac:context len="350" hash="794174277"/>
      </ac:txMk>
    </ac:txMkLst>
    <p188:pos x="5157238" y="602574"/>
    <p188:replyLst>
      <p188:reply id="{76914CF6-3834-44DF-98E1-F5A592A61436}" authorId="{FDA35250-D270-C5D9-1949-30EA9343F2FE}" created="2025-07-21T13:26:40.539">
        <p188:txBody>
          <a:bodyPr/>
          <a:lstStyle/>
          <a:p>
            <a:r>
              <a:rPr lang="en-GB"/>
              <a:t>See in my OneNote. Smaller sd at 3-month by 7 ish</a:t>
            </a:r>
          </a:p>
        </p188:txBody>
      </p188:reply>
    </p188:replyLst>
    <p188:txBody>
      <a:bodyPr/>
      <a:lstStyle/>
      <a:p>
        <a:r>
          <a:rPr lang="en-GB"/>
          <a:t>More evidence</a:t>
        </a:r>
      </a:p>
    </p188:txBody>
  </p188:cm>
</p188:cmLst>
</file>

<file path=ppt/comments/modernComment_38D_88F57C63.xml><?xml version="1.0" encoding="utf-8"?>
<p188:cmLst xmlns:a="http://schemas.openxmlformats.org/drawingml/2006/main" xmlns:r="http://schemas.openxmlformats.org/officeDocument/2006/relationships" xmlns:p188="http://schemas.microsoft.com/office/powerpoint/2018/8/main">
  <p188:cm id="{DA91B981-2123-4852-9D4F-82CF7BBCE45F}" authorId="{FDA35250-D270-C5D9-1949-30EA9343F2FE}" created="2025-08-06T15:19:55.351">
    <ac:txMkLst xmlns:ac="http://schemas.microsoft.com/office/drawing/2013/main/command">
      <pc:docMk xmlns:pc="http://schemas.microsoft.com/office/powerpoint/2013/main/command"/>
      <pc:sldMk xmlns:pc="http://schemas.microsoft.com/office/powerpoint/2013/main/command" cId="2297789539" sldId="909"/>
      <ac:spMk id="7" creationId="{6528D1DC-1401-C7E8-2823-2DB8193D1209}"/>
      <ac:txMk cp="44" len="15">
        <ac:context len="61" hash="1720583648"/>
      </ac:txMk>
    </ac:txMkLst>
    <p188:pos x="5077753" y="266715"/>
    <p188:txBody>
      <a:bodyPr/>
      <a:lstStyle/>
      <a:p>
        <a:r>
          <a:rPr lang="en-GB"/>
          <a:t>Why?</a:t>
        </a:r>
      </a:p>
    </p188:txBody>
  </p188:cm>
  <p188:cm id="{DC77DCB4-D8F7-4849-9C35-29FA6B4C2C5F}" authorId="{FDA35250-D270-C5D9-1949-30EA9343F2FE}" created="2025-08-15T14:22:42.872">
    <ac:txMkLst xmlns:ac="http://schemas.microsoft.com/office/drawing/2013/main/command">
      <pc:docMk xmlns:pc="http://schemas.microsoft.com/office/powerpoint/2013/main/command"/>
      <pc:sldMk xmlns:pc="http://schemas.microsoft.com/office/powerpoint/2013/main/command" cId="2297789539" sldId="909"/>
      <ac:graphicFrameMk id="8" creationId="{A532DB51-4D59-CC79-CB09-B07C41220D0C}"/>
      <ac:tblMk/>
      <ac:tcMk rowId="10003" colId="20004"/>
      <ac:txMk cp="0" len="4">
        <ac:context len="5" hash="58640980"/>
      </ac:txMk>
    </ac:txMkLst>
    <p188:pos x="2946304" y="2679573"/>
    <p188:txBody>
      <a:bodyPr/>
      <a:lstStyle/>
      <a:p>
        <a:r>
          <a:rPr lang="en-GB"/>
          <a:t>Ensure power always on binding</a:t>
        </a:r>
      </a:p>
    </p188:txBody>
  </p188:cm>
  <p188:cm id="{5E716CF3-D4A8-429C-BB4E-9B965DA10BB9}" authorId="{FDA35250-D270-C5D9-1949-30EA9343F2FE}" created="2025-09-05T13:49:55.169">
    <ac:txMkLst xmlns:ac="http://schemas.microsoft.com/office/drawing/2013/main/command">
      <pc:docMk xmlns:pc="http://schemas.microsoft.com/office/powerpoint/2013/main/command"/>
      <pc:sldMk xmlns:pc="http://schemas.microsoft.com/office/powerpoint/2013/main/command" cId="2297789539" sldId="909"/>
      <ac:graphicFrameMk id="8" creationId="{A532DB51-4D59-CC79-CB09-B07C41220D0C}"/>
      <ac:tblMk/>
      <ac:tcMk rowId="10000" colId="2542052361"/>
      <ac:txMk cp="10" len="3">
        <ac:context len="21" hash="2038990796"/>
      </ac:txMk>
    </ac:txMkLst>
    <p188:pos x="5458274" y="562104"/>
    <p188:txBody>
      <a:bodyPr/>
      <a:lstStyle/>
      <a:p>
        <a:r>
          <a:rPr lang="en-GB"/>
          <a:t>From IW, show ESS</a:t>
        </a:r>
      </a:p>
    </p188:txBody>
  </p188:cm>
</p188:cmLst>
</file>

<file path=ppt/comments/modernComment_7FF95A0B_3226CCB4.xml><?xml version="1.0" encoding="utf-8"?>
<p188:cmLst xmlns:a="http://schemas.openxmlformats.org/drawingml/2006/main" xmlns:r="http://schemas.openxmlformats.org/officeDocument/2006/relationships" xmlns:p188="http://schemas.microsoft.com/office/powerpoint/2018/8/main">
  <p188:cm id="{9469098A-3F39-427B-B9FD-A2F94CB738F5}" authorId="{FDA35250-D270-C5D9-1949-30EA9343F2FE}" created="2025-08-15T14:13:30.275">
    <ac:txMkLst xmlns:ac="http://schemas.microsoft.com/office/drawing/2013/main/command">
      <pc:docMk xmlns:pc="http://schemas.microsoft.com/office/powerpoint/2013/main/command"/>
      <pc:sldMk xmlns:pc="http://schemas.microsoft.com/office/powerpoint/2013/main/command" cId="841403572" sldId="2147047947"/>
      <ac:graphicFrameMk id="2" creationId="{4A44131E-E71B-9B36-D270-9DC59B47AEF2}"/>
      <ac:tblMk/>
      <ac:tcMk rowId="4041458235" colId="2352918896"/>
      <ac:txMk cp="0" len="6">
        <ac:context len="7" hash="3580821650"/>
      </ac:txMk>
    </ac:txMkLst>
    <p188:pos x="7360773" y="1053488"/>
    <p188:txBody>
      <a:bodyPr/>
      <a:lstStyle/>
      <a:p>
        <a:r>
          <a:rPr lang="en-GB"/>
          <a:t>Stress on continuous outcome</a:t>
        </a:r>
      </a:p>
    </p188:txBody>
  </p188:cm>
</p188:cmLst>
</file>

<file path=ppt/comments/modernComment_7FF95A0D_C471B9AE.xml><?xml version="1.0" encoding="utf-8"?>
<p188:cmLst xmlns:a="http://schemas.openxmlformats.org/drawingml/2006/main" xmlns:r="http://schemas.openxmlformats.org/officeDocument/2006/relationships" xmlns:p188="http://schemas.microsoft.com/office/powerpoint/2018/8/main">
  <p188:cm id="{6EAEF52A-6B69-4907-AABE-8BF11B567F1F}" authorId="{FDA35250-D270-C5D9-1949-30EA9343F2FE}" created="2025-08-15T14:41:39.982">
    <pc:sldMkLst xmlns:pc="http://schemas.microsoft.com/office/powerpoint/2013/main/command">
      <pc:docMk/>
      <pc:sldMk cId="3295787438" sldId="2147047949"/>
    </pc:sldMkLst>
    <p188:txBody>
      <a:bodyPr/>
      <a:lstStyle/>
      <a:p>
        <a:r>
          <a:rPr lang="en-GB"/>
          <a:t>Mention all validation done, add github link</a:t>
        </a:r>
      </a:p>
    </p188:txBody>
  </p188:cm>
</p188:cmLst>
</file>

<file path=ppt/comments/modernComment_7FF95A0E_7667C45E.xml><?xml version="1.0" encoding="utf-8"?>
<p188:cmLst xmlns:a="http://schemas.openxmlformats.org/drawingml/2006/main" xmlns:r="http://schemas.openxmlformats.org/officeDocument/2006/relationships" xmlns:p188="http://schemas.microsoft.com/office/powerpoint/2018/8/main">
  <p188:cm id="{3F408896-4665-483D-A520-FE61C8E206A7}" authorId="{FDA35250-D270-C5D9-1949-30EA9343F2FE}" created="2025-09-05T11:15:30.151">
    <ac:txMkLst xmlns:ac="http://schemas.microsoft.com/office/drawing/2013/main/command">
      <pc:docMk xmlns:pc="http://schemas.microsoft.com/office/powerpoint/2013/main/command"/>
      <pc:sldMk xmlns:pc="http://schemas.microsoft.com/office/powerpoint/2013/main/command" cId="1986511966" sldId="2147047950"/>
      <ac:spMk id="2" creationId="{4750E5D7-921B-2E17-F5E3-FF0EB9F9EB0F}"/>
      <ac:txMk cp="0" len="1">
        <ac:context len="6" hash="2020182892"/>
      </ac:txMk>
    </ac:txMkLst>
    <p188:pos x="356839" y="285719"/>
    <p188:txBody>
      <a:bodyPr/>
      <a:lstStyle/>
      <a:p>
        <a:r>
          <a:rPr lang="en-GB"/>
          <a:t>Change page numbers</a:t>
        </a:r>
      </a:p>
    </p188:txBody>
  </p188:cm>
  <p188:cm id="{7F292482-A3F1-4410-81B5-9D6DF4DE46D4}" authorId="{FDA35250-D270-C5D9-1949-30EA9343F2FE}" created="2025-09-05T15:08:01.721">
    <ac:txMkLst xmlns:ac="http://schemas.microsoft.com/office/drawing/2013/main/command">
      <pc:docMk xmlns:pc="http://schemas.microsoft.com/office/powerpoint/2013/main/command"/>
      <pc:sldMk xmlns:pc="http://schemas.microsoft.com/office/powerpoint/2013/main/command" cId="1986511966" sldId="2147047950"/>
      <ac:spMk id="3" creationId="{12E0CB16-E664-A454-9CE5-C60AC60D4A6F}"/>
      <ac:txMk cp="224">
        <ac:context len="310" hash="1386517896"/>
      </ac:txMk>
    </ac:txMkLst>
    <p188:pos x="6940704" y="2123715"/>
    <p188:txBody>
      <a:bodyPr/>
      <a:lstStyle/>
      <a:p>
        <a:r>
          <a:rPr lang="en-GB"/>
          <a:t>Power command</a:t>
        </a:r>
      </a:p>
    </p188:txBody>
  </p188:cm>
</p188:cmLst>
</file>

<file path=ppt/drawings/drawing1.xml><?xml version="1.0" encoding="utf-8"?>
<c:userShapes xmlns:c="http://schemas.openxmlformats.org/drawingml/2006/chart">
  <cdr:relSizeAnchor xmlns:cdr="http://schemas.openxmlformats.org/drawingml/2006/chartDrawing">
    <cdr:from>
      <cdr:x>0.23953</cdr:x>
      <cdr:y>0.66237</cdr:y>
    </cdr:from>
    <cdr:to>
      <cdr:x>0.26188</cdr:x>
      <cdr:y>0.7085</cdr:y>
    </cdr:to>
    <cdr:sp macro="" textlink="">
      <cdr:nvSpPr>
        <cdr:cNvPr id="3" name="Octagon 2">
          <a:extLst xmlns:a="http://schemas.openxmlformats.org/drawingml/2006/main">
            <a:ext uri="{FF2B5EF4-FFF2-40B4-BE49-F238E27FC236}">
              <a16:creationId xmlns:a16="http://schemas.microsoft.com/office/drawing/2014/main" id="{2D8F3740-A124-9060-E220-68D7061CDBD7}"/>
            </a:ext>
          </a:extLst>
        </cdr:cNvPr>
        <cdr:cNvSpPr/>
      </cdr:nvSpPr>
      <cdr:spPr>
        <a:xfrm xmlns:a="http://schemas.openxmlformats.org/drawingml/2006/main">
          <a:off x="1792266" y="2418555"/>
          <a:ext cx="167270" cy="168446"/>
        </a:xfrm>
        <a:prstGeom xmlns:a="http://schemas.openxmlformats.org/drawingml/2006/main" prst="octagon">
          <a:avLst>
            <a:gd name="adj" fmla="val 38743"/>
          </a:avLst>
        </a:prstGeom>
      </cdr:spPr>
      <cdr:style>
        <a:lnRef xmlns:a="http://schemas.openxmlformats.org/drawingml/2006/main" idx="1">
          <a:schemeClr val="accent5"/>
        </a:lnRef>
        <a:fillRef xmlns:a="http://schemas.openxmlformats.org/drawingml/2006/main" idx="2">
          <a:schemeClr val="accent5"/>
        </a:fillRef>
        <a:effectRef xmlns:a="http://schemas.openxmlformats.org/drawingml/2006/main" idx="1">
          <a:schemeClr val="accent5"/>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xmlns:a="http://schemas.openxmlformats.org/drawingml/2006/main">
          <a:pPr algn="ctr"/>
          <a:endParaRPr lang="en-GB"/>
        </a:p>
      </cdr:txBody>
    </cdr:sp>
  </cdr:relSizeAnchor>
  <cdr:relSizeAnchor xmlns:cdr="http://schemas.openxmlformats.org/drawingml/2006/chartDrawing">
    <cdr:from>
      <cdr:x>0.2392</cdr:x>
      <cdr:y>0.86122</cdr:y>
    </cdr:from>
    <cdr:to>
      <cdr:x>0.26155</cdr:x>
      <cdr:y>0.90735</cdr:y>
    </cdr:to>
    <cdr:sp macro="" textlink="">
      <cdr:nvSpPr>
        <cdr:cNvPr id="6" name="Octagon 5">
          <a:extLst xmlns:a="http://schemas.openxmlformats.org/drawingml/2006/main">
            <a:ext uri="{FF2B5EF4-FFF2-40B4-BE49-F238E27FC236}">
              <a16:creationId xmlns:a16="http://schemas.microsoft.com/office/drawing/2014/main" id="{265AC526-3D7C-EB29-62A9-231DCBF7DFCA}"/>
            </a:ext>
          </a:extLst>
        </cdr:cNvPr>
        <cdr:cNvSpPr/>
      </cdr:nvSpPr>
      <cdr:spPr>
        <a:xfrm xmlns:a="http://schemas.openxmlformats.org/drawingml/2006/main">
          <a:off x="1789769" y="3144644"/>
          <a:ext cx="167270" cy="168446"/>
        </a:xfrm>
        <a:prstGeom xmlns:a="http://schemas.openxmlformats.org/drawingml/2006/main" prst="octagon">
          <a:avLst>
            <a:gd name="adj" fmla="val 38743"/>
          </a:avLst>
        </a:prstGeom>
      </cdr:spPr>
      <cdr:style>
        <a:lnRef xmlns:a="http://schemas.openxmlformats.org/drawingml/2006/main" idx="1">
          <a:schemeClr val="accent1"/>
        </a:lnRef>
        <a:fillRef xmlns:a="http://schemas.openxmlformats.org/drawingml/2006/main" idx="2">
          <a:schemeClr val="accent1"/>
        </a:fillRef>
        <a:effectRef xmlns:a="http://schemas.openxmlformats.org/drawingml/2006/main" idx="1">
          <a:schemeClr val="accent1"/>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xmlns:a="http://schemas.openxmlformats.org/drawingml/2006/main">
          <a:pPr algn="ctr"/>
          <a:endParaRPr lang="en-GB"/>
        </a:p>
      </cdr:txBody>
    </cdr:sp>
  </cdr:relSizeAnchor>
  <cdr:relSizeAnchor xmlns:cdr="http://schemas.openxmlformats.org/drawingml/2006/chartDrawing">
    <cdr:from>
      <cdr:x>0.18029</cdr:x>
      <cdr:y>0.62624</cdr:y>
    </cdr:from>
    <cdr:to>
      <cdr:x>0.32626</cdr:x>
      <cdr:y>0.72739</cdr:y>
    </cdr:to>
    <cdr:sp macro="" textlink="">
      <cdr:nvSpPr>
        <cdr:cNvPr id="12" name="TextBox 106">
          <a:extLst xmlns:a="http://schemas.openxmlformats.org/drawingml/2006/main">
            <a:ext uri="{FF2B5EF4-FFF2-40B4-BE49-F238E27FC236}">
              <a16:creationId xmlns:a16="http://schemas.microsoft.com/office/drawing/2014/main" id="{0A5C6D23-F82D-BD00-5970-C453A81C1AC8}"/>
            </a:ext>
          </a:extLst>
        </cdr:cNvPr>
        <cdr:cNvSpPr txBox="1"/>
      </cdr:nvSpPr>
      <cdr:spPr>
        <a:xfrm xmlns:a="http://schemas.openxmlformats.org/drawingml/2006/main">
          <a:off x="1348995" y="2286648"/>
          <a:ext cx="1092200"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dirty="0">
              <a:solidFill>
                <a:schemeClr val="accent5">
                  <a:lumMod val="50000"/>
                </a:schemeClr>
              </a:solidFill>
            </a:rPr>
            <a:t>E3</a:t>
          </a:r>
          <a:endParaRPr lang="en-GB" dirty="0">
            <a:solidFill>
              <a:schemeClr val="accent5">
                <a:lumMod val="50000"/>
              </a:schemeClr>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B0A66C3-0413-565C-37DF-921CB116903A}"/>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8A7642E7-D619-C128-F07D-27EED57C2218}"/>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612C7D55-0A35-45FE-8561-50811FE99509}" type="datetimeFigureOut">
              <a:rPr lang="en-GB" smtClean="0"/>
              <a:t>14/10/2025</a:t>
            </a:fld>
            <a:endParaRPr lang="en-GB"/>
          </a:p>
        </p:txBody>
      </p:sp>
      <p:sp>
        <p:nvSpPr>
          <p:cNvPr id="4" name="Footer Placeholder 3">
            <a:extLst>
              <a:ext uri="{FF2B5EF4-FFF2-40B4-BE49-F238E27FC236}">
                <a16:creationId xmlns:a16="http://schemas.microsoft.com/office/drawing/2014/main" id="{8328C443-393B-C764-ABA5-27CB0F599804}"/>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7D40D39B-767C-EB6F-81DE-5C57FB98D2B3}"/>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9BB4137F-87F5-4F87-AF94-8D6A97775B8F}" type="slidenum">
              <a:rPr lang="en-GB" smtClean="0"/>
              <a:t>‹#›</a:t>
            </a:fld>
            <a:endParaRPr lang="en-GB"/>
          </a:p>
        </p:txBody>
      </p:sp>
    </p:spTree>
    <p:extLst>
      <p:ext uri="{BB962C8B-B14F-4D97-AF65-F5344CB8AC3E}">
        <p14:creationId xmlns:p14="http://schemas.microsoft.com/office/powerpoint/2010/main" val="25052278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F33B6328-E6DB-4B0D-B4B8-E14C06C8F32F}" type="datetimeFigureOut">
              <a:rPr lang="en-GB" smtClean="0"/>
              <a:t>14/10/2025</a:t>
            </a:fld>
            <a:endParaRPr lang="en-GB"/>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30789468-B7F1-4BF6-875F-209252707C3A}" type="slidenum">
              <a:rPr lang="en-GB" smtClean="0"/>
              <a:t>‹#›</a:t>
            </a:fld>
            <a:endParaRPr lang="en-GB"/>
          </a:p>
        </p:txBody>
      </p:sp>
    </p:spTree>
    <p:extLst>
      <p:ext uri="{BB962C8B-B14F-4D97-AF65-F5344CB8AC3E}">
        <p14:creationId xmlns:p14="http://schemas.microsoft.com/office/powerpoint/2010/main" val="1735292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0789468-B7F1-4BF6-875F-209252707C3A}" type="slidenum">
              <a:rPr lang="en-GB" smtClean="0"/>
              <a:t>1</a:t>
            </a:fld>
            <a:endParaRPr lang="en-GB"/>
          </a:p>
        </p:txBody>
      </p:sp>
    </p:spTree>
    <p:extLst>
      <p:ext uri="{BB962C8B-B14F-4D97-AF65-F5344CB8AC3E}">
        <p14:creationId xmlns:p14="http://schemas.microsoft.com/office/powerpoint/2010/main" val="76382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of MAMS, may mention the OG from </a:t>
            </a:r>
            <a:r>
              <a:rPr lang="en-US" dirty="0" err="1"/>
              <a:t>Royson’s</a:t>
            </a:r>
            <a:r>
              <a:rPr lang="en-US" dirty="0"/>
              <a:t> framework</a:t>
            </a:r>
            <a:endParaRPr lang="en-GB" dirty="0"/>
          </a:p>
        </p:txBody>
      </p:sp>
      <p:sp>
        <p:nvSpPr>
          <p:cNvPr id="4" name="Slide Number Placeholder 3"/>
          <p:cNvSpPr>
            <a:spLocks noGrp="1"/>
          </p:cNvSpPr>
          <p:nvPr>
            <p:ph type="sldNum" sz="quarter" idx="5"/>
          </p:nvPr>
        </p:nvSpPr>
        <p:spPr/>
        <p:txBody>
          <a:bodyPr/>
          <a:lstStyle/>
          <a:p>
            <a:fld id="{30789468-B7F1-4BF6-875F-209252707C3A}" type="slidenum">
              <a:rPr lang="en-GB" smtClean="0"/>
              <a:t>3</a:t>
            </a:fld>
            <a:endParaRPr lang="en-GB"/>
          </a:p>
        </p:txBody>
      </p:sp>
    </p:spTree>
    <p:extLst>
      <p:ext uri="{BB962C8B-B14F-4D97-AF65-F5344CB8AC3E}">
        <p14:creationId xmlns:p14="http://schemas.microsoft.com/office/powerpoint/2010/main" val="2966898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0789468-B7F1-4BF6-875F-209252707C3A}" type="slidenum">
              <a:rPr lang="en-GB" smtClean="0"/>
              <a:t>4</a:t>
            </a:fld>
            <a:endParaRPr lang="en-GB"/>
          </a:p>
        </p:txBody>
      </p:sp>
    </p:spTree>
    <p:extLst>
      <p:ext uri="{BB962C8B-B14F-4D97-AF65-F5344CB8AC3E}">
        <p14:creationId xmlns:p14="http://schemas.microsoft.com/office/powerpoint/2010/main" val="1722818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0789468-B7F1-4BF6-875F-209252707C3A}" type="slidenum">
              <a:rPr lang="en-GB" smtClean="0"/>
              <a:t>6</a:t>
            </a:fld>
            <a:endParaRPr lang="en-GB"/>
          </a:p>
        </p:txBody>
      </p:sp>
    </p:spTree>
    <p:extLst>
      <p:ext uri="{BB962C8B-B14F-4D97-AF65-F5344CB8AC3E}">
        <p14:creationId xmlns:p14="http://schemas.microsoft.com/office/powerpoint/2010/main" val="3623392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controlling FWER, multiple comparisons</a:t>
            </a:r>
            <a:endParaRPr lang="en-GB" dirty="0"/>
          </a:p>
        </p:txBody>
      </p:sp>
      <p:sp>
        <p:nvSpPr>
          <p:cNvPr id="4" name="Slide Number Placeholder 3"/>
          <p:cNvSpPr>
            <a:spLocks noGrp="1"/>
          </p:cNvSpPr>
          <p:nvPr>
            <p:ph type="sldNum" sz="quarter" idx="5"/>
          </p:nvPr>
        </p:nvSpPr>
        <p:spPr/>
        <p:txBody>
          <a:bodyPr/>
          <a:lstStyle/>
          <a:p>
            <a:fld id="{30789468-B7F1-4BF6-875F-209252707C3A}" type="slidenum">
              <a:rPr lang="en-GB" smtClean="0"/>
              <a:t>9</a:t>
            </a:fld>
            <a:endParaRPr lang="en-GB"/>
          </a:p>
        </p:txBody>
      </p:sp>
    </p:spTree>
    <p:extLst>
      <p:ext uri="{BB962C8B-B14F-4D97-AF65-F5344CB8AC3E}">
        <p14:creationId xmlns:p14="http://schemas.microsoft.com/office/powerpoint/2010/main" val="1920439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0789468-B7F1-4BF6-875F-209252707C3A}" type="slidenum">
              <a:rPr lang="en-GB" smtClean="0"/>
              <a:t>21</a:t>
            </a:fld>
            <a:endParaRPr lang="en-GB"/>
          </a:p>
        </p:txBody>
      </p:sp>
    </p:spTree>
    <p:extLst>
      <p:ext uri="{BB962C8B-B14F-4D97-AF65-F5344CB8AC3E}">
        <p14:creationId xmlns:p14="http://schemas.microsoft.com/office/powerpoint/2010/main" val="9081012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0857F-6061-43B4-865F-FCB59F3B0FCD}"/>
              </a:ext>
            </a:extLst>
          </p:cNvPr>
          <p:cNvSpPr>
            <a:spLocks noGrp="1"/>
          </p:cNvSpPr>
          <p:nvPr>
            <p:ph type="ctrTitle"/>
          </p:nvPr>
        </p:nvSpPr>
        <p:spPr>
          <a:xfrm>
            <a:off x="745070" y="1640979"/>
            <a:ext cx="8116711" cy="2387600"/>
          </a:xfrm>
        </p:spPr>
        <p:txBody>
          <a:bodyPr anchor="b">
            <a:normAutofit/>
          </a:bodyPr>
          <a:lstStyle>
            <a:lvl1pPr algn="l">
              <a:defRPr sz="4400" b="1"/>
            </a:lvl1pPr>
          </a:lstStyle>
          <a:p>
            <a:r>
              <a:rPr lang="en-US"/>
              <a:t>Click to edit Master title style</a:t>
            </a:r>
            <a:endParaRPr lang="en-GB" dirty="0"/>
          </a:p>
        </p:txBody>
      </p:sp>
      <p:sp>
        <p:nvSpPr>
          <p:cNvPr id="3" name="Subtitle 2">
            <a:extLst>
              <a:ext uri="{FF2B5EF4-FFF2-40B4-BE49-F238E27FC236}">
                <a16:creationId xmlns:a16="http://schemas.microsoft.com/office/drawing/2014/main" id="{AE125A25-C488-4D76-AF92-FBB64DD178E8}"/>
              </a:ext>
            </a:extLst>
          </p:cNvPr>
          <p:cNvSpPr>
            <a:spLocks noGrp="1"/>
          </p:cNvSpPr>
          <p:nvPr>
            <p:ph type="subTitle" idx="1"/>
          </p:nvPr>
        </p:nvSpPr>
        <p:spPr>
          <a:xfrm>
            <a:off x="745068" y="4120654"/>
            <a:ext cx="6231467" cy="1188464"/>
          </a:xfrm>
        </p:spPr>
        <p:txBody>
          <a:bodyPr>
            <a:normAutofit/>
          </a:bodyPr>
          <a:lstStyle>
            <a:lvl1pPr marL="0" indent="0" algn="l">
              <a:buNone/>
              <a:defRPr sz="2800" b="1" u="none">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dirty="0"/>
          </a:p>
        </p:txBody>
      </p:sp>
      <p:sp>
        <p:nvSpPr>
          <p:cNvPr id="7" name="Isosceles Triangle 6">
            <a:extLst>
              <a:ext uri="{FF2B5EF4-FFF2-40B4-BE49-F238E27FC236}">
                <a16:creationId xmlns:a16="http://schemas.microsoft.com/office/drawing/2014/main" id="{E7CBD0FF-2C15-4723-B294-187C3B8D4025}"/>
              </a:ext>
            </a:extLst>
          </p:cNvPr>
          <p:cNvSpPr/>
          <p:nvPr/>
        </p:nvSpPr>
        <p:spPr>
          <a:xfrm>
            <a:off x="6198579" y="1019913"/>
            <a:ext cx="5993423" cy="5838091"/>
          </a:xfrm>
          <a:prstGeom prst="triangle">
            <a:avLst>
              <a:gd name="adj" fmla="val 1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9" name="Rectangle 8">
            <a:extLst>
              <a:ext uri="{FF2B5EF4-FFF2-40B4-BE49-F238E27FC236}">
                <a16:creationId xmlns:a16="http://schemas.microsoft.com/office/drawing/2014/main" id="{87EE899A-1E80-4DD6-B599-822DBF8F5EC5}"/>
              </a:ext>
            </a:extLst>
          </p:cNvPr>
          <p:cNvSpPr/>
          <p:nvPr/>
        </p:nvSpPr>
        <p:spPr>
          <a:xfrm>
            <a:off x="0" y="4"/>
            <a:ext cx="12192000" cy="1723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0" name="Rectangle 9">
            <a:extLst>
              <a:ext uri="{FF2B5EF4-FFF2-40B4-BE49-F238E27FC236}">
                <a16:creationId xmlns:a16="http://schemas.microsoft.com/office/drawing/2014/main" id="{C42F9F3D-8978-4D80-996A-AA1DDCC99E36}"/>
              </a:ext>
            </a:extLst>
          </p:cNvPr>
          <p:cNvSpPr/>
          <p:nvPr/>
        </p:nvSpPr>
        <p:spPr>
          <a:xfrm>
            <a:off x="-2913" y="0"/>
            <a:ext cx="14067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11" name="Picture 10" descr="Text&#10;&#10;Description automatically generated with medium confidence">
            <a:extLst>
              <a:ext uri="{FF2B5EF4-FFF2-40B4-BE49-F238E27FC236}">
                <a16:creationId xmlns:a16="http://schemas.microsoft.com/office/drawing/2014/main" id="{ACAEA163-3910-4E0C-8A8C-06FE3C08FD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314" y="330055"/>
            <a:ext cx="5946087" cy="1004080"/>
          </a:xfrm>
          <a:prstGeom prst="rect">
            <a:avLst/>
          </a:prstGeom>
        </p:spPr>
      </p:pic>
      <p:sp>
        <p:nvSpPr>
          <p:cNvPr id="12" name="Rectangle 11">
            <a:extLst>
              <a:ext uri="{FF2B5EF4-FFF2-40B4-BE49-F238E27FC236}">
                <a16:creationId xmlns:a16="http://schemas.microsoft.com/office/drawing/2014/main" id="{EABF4FEA-2BC6-47C1-9D47-97F19020933D}"/>
              </a:ext>
            </a:extLst>
          </p:cNvPr>
          <p:cNvSpPr/>
          <p:nvPr/>
        </p:nvSpPr>
        <p:spPr>
          <a:xfrm>
            <a:off x="206632" y="5818074"/>
            <a:ext cx="4525347" cy="867555"/>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 name="Text Placeholder 15">
            <a:extLst>
              <a:ext uri="{FF2B5EF4-FFF2-40B4-BE49-F238E27FC236}">
                <a16:creationId xmlns:a16="http://schemas.microsoft.com/office/drawing/2014/main" id="{EF187152-77B2-4104-AB7B-E9B63E01FB96}"/>
              </a:ext>
            </a:extLst>
          </p:cNvPr>
          <p:cNvSpPr>
            <a:spLocks noGrp="1"/>
          </p:cNvSpPr>
          <p:nvPr>
            <p:ph type="body" sz="quarter" idx="11" hasCustomPrompt="1"/>
          </p:nvPr>
        </p:nvSpPr>
        <p:spPr>
          <a:xfrm>
            <a:off x="752189" y="5401197"/>
            <a:ext cx="5351463" cy="528637"/>
          </a:xfrm>
        </p:spPr>
        <p:txBody>
          <a:bodyPr>
            <a:normAutofit/>
          </a:bodyPr>
          <a:lstStyle>
            <a:lvl1pPr marL="0" indent="0">
              <a:buFont typeface="Arial" panose="020B0604020202020204" pitchFamily="34" charset="0"/>
              <a:buNone/>
              <a:defRPr sz="1800"/>
            </a:lvl1pPr>
          </a:lstStyle>
          <a:p>
            <a:pPr lvl="0"/>
            <a:r>
              <a:rPr lang="en-US" dirty="0"/>
              <a:t>Click to edit Master text styles        | DD/MM//YYYY</a:t>
            </a:r>
            <a:endParaRPr lang="en-GB" dirty="0"/>
          </a:p>
        </p:txBody>
      </p:sp>
      <p:sp>
        <p:nvSpPr>
          <p:cNvPr id="13" name="Isosceles Triangle 12">
            <a:extLst>
              <a:ext uri="{FF2B5EF4-FFF2-40B4-BE49-F238E27FC236}">
                <a16:creationId xmlns:a16="http://schemas.microsoft.com/office/drawing/2014/main" id="{9B2DA882-73C4-24C9-9F87-C957371902D2}"/>
              </a:ext>
            </a:extLst>
          </p:cNvPr>
          <p:cNvSpPr/>
          <p:nvPr/>
        </p:nvSpPr>
        <p:spPr>
          <a:xfrm>
            <a:off x="9167004" y="5657832"/>
            <a:ext cx="914841" cy="894633"/>
          </a:xfrm>
          <a:prstGeom prst="triangle">
            <a:avLst>
              <a:gd name="adj" fmla="val 100000"/>
            </a:avLst>
          </a:prstGeom>
          <a:solidFill>
            <a:schemeClr val="accent4">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4" name="Rectangle 13">
            <a:extLst>
              <a:ext uri="{FF2B5EF4-FFF2-40B4-BE49-F238E27FC236}">
                <a16:creationId xmlns:a16="http://schemas.microsoft.com/office/drawing/2014/main" id="{0EEE1F15-C62C-5A83-FB10-ADB14BFF0FFA}"/>
              </a:ext>
            </a:extLst>
          </p:cNvPr>
          <p:cNvSpPr/>
          <p:nvPr/>
        </p:nvSpPr>
        <p:spPr>
          <a:xfrm>
            <a:off x="10081845" y="5662246"/>
            <a:ext cx="1840524" cy="888979"/>
          </a:xfrm>
          <a:prstGeom prst="rect">
            <a:avLst/>
          </a:prstGeom>
          <a:solidFill>
            <a:schemeClr val="accent4">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5" name="TextBox 14">
            <a:extLst>
              <a:ext uri="{FF2B5EF4-FFF2-40B4-BE49-F238E27FC236}">
                <a16:creationId xmlns:a16="http://schemas.microsoft.com/office/drawing/2014/main" id="{2B8D4DF8-BF71-1E10-1147-2BF813DF4AB0}"/>
              </a:ext>
            </a:extLst>
          </p:cNvPr>
          <p:cNvSpPr txBox="1"/>
          <p:nvPr/>
        </p:nvSpPr>
        <p:spPr>
          <a:xfrm>
            <a:off x="10116342" y="5726583"/>
            <a:ext cx="1771529" cy="757130"/>
          </a:xfrm>
          <a:prstGeom prst="rect">
            <a:avLst/>
          </a:prstGeom>
          <a:noFill/>
          <a:ln w="19050">
            <a:noFill/>
          </a:ln>
        </p:spPr>
        <p:txBody>
          <a:bodyPr wrap="square" rtlCol="0">
            <a:spAutoFit/>
          </a:body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panose="020B0604020202020204"/>
                <a:ea typeface="+mn-ea"/>
                <a:cs typeface="+mn-cs"/>
              </a:rPr>
              <a:t>Smarter Studies</a:t>
            </a:r>
          </a:p>
          <a:p>
            <a:pPr marL="0" marR="0" lvl="0" indent="0" algn="r" defTabSz="914400" rtl="0" eaLnBrk="1" fontAlgn="auto" latinLnBrk="0" hangingPunct="1">
              <a:lnSpc>
                <a:spcPct val="9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panose="020B0604020202020204"/>
                <a:ea typeface="+mn-ea"/>
                <a:cs typeface="+mn-cs"/>
              </a:rPr>
              <a:t>Global Impact</a:t>
            </a:r>
          </a:p>
          <a:p>
            <a:pPr marL="0" marR="0" lvl="0" indent="0" algn="r" defTabSz="914400" rtl="0" eaLnBrk="1" fontAlgn="auto" latinLnBrk="0" hangingPunct="1">
              <a:lnSpc>
                <a:spcPct val="9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panose="020B0604020202020204"/>
                <a:ea typeface="+mn-ea"/>
                <a:cs typeface="+mn-cs"/>
              </a:rPr>
              <a:t>Better Health</a:t>
            </a:r>
          </a:p>
        </p:txBody>
      </p:sp>
    </p:spTree>
    <p:extLst>
      <p:ext uri="{BB962C8B-B14F-4D97-AF65-F5344CB8AC3E}">
        <p14:creationId xmlns:p14="http://schemas.microsoft.com/office/powerpoint/2010/main" val="2155010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76412-C577-4500-ACB9-9CB391CEF7B5}"/>
              </a:ext>
            </a:extLst>
          </p:cNvPr>
          <p:cNvSpPr>
            <a:spLocks noGrp="1"/>
          </p:cNvSpPr>
          <p:nvPr>
            <p:ph type="title"/>
          </p:nvPr>
        </p:nvSpPr>
        <p:spPr/>
        <p:txBody>
          <a:bodyPr/>
          <a:lstStyle/>
          <a:p>
            <a:r>
              <a:rPr lang="en-US"/>
              <a:t>Click to edit Master title style</a:t>
            </a:r>
            <a:endParaRPr lang="en-GB" dirty="0"/>
          </a:p>
        </p:txBody>
      </p:sp>
      <p:sp>
        <p:nvSpPr>
          <p:cNvPr id="5" name="Slide Number Placeholder 4">
            <a:extLst>
              <a:ext uri="{FF2B5EF4-FFF2-40B4-BE49-F238E27FC236}">
                <a16:creationId xmlns:a16="http://schemas.microsoft.com/office/drawing/2014/main" id="{49E5557F-4683-43FD-A1EE-2871C583E55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CD567A-FE78-45D3-8959-374C7F3AE6C0}" type="slidenum">
              <a:rPr kumimoji="0" lang="en-US" altLang="en-US" sz="14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3205294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A092C9E-65EF-4FE4-96B3-76A49152526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14C65-760E-4A1B-AC61-E60BA36D87AD}" type="slidenum">
              <a:rPr kumimoji="0" lang="en-US" altLang="en-US" sz="14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21090937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hank 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76412-C577-4500-ACB9-9CB391CEF7B5}"/>
              </a:ext>
            </a:extLst>
          </p:cNvPr>
          <p:cNvSpPr>
            <a:spLocks noGrp="1"/>
          </p:cNvSpPr>
          <p:nvPr>
            <p:ph type="title"/>
          </p:nvPr>
        </p:nvSpPr>
        <p:spPr>
          <a:xfrm>
            <a:off x="702733" y="2921001"/>
            <a:ext cx="10515600" cy="1015998"/>
          </a:xfrm>
        </p:spPr>
        <p:txBody>
          <a:bodyPr/>
          <a:lstStyle/>
          <a:p>
            <a:r>
              <a:rPr lang="en-US"/>
              <a:t>Click to edit Master title style</a:t>
            </a:r>
            <a:endParaRPr lang="en-GB" dirty="0"/>
          </a:p>
        </p:txBody>
      </p:sp>
      <p:sp>
        <p:nvSpPr>
          <p:cNvPr id="4" name="Rectangle 3">
            <a:extLst>
              <a:ext uri="{FF2B5EF4-FFF2-40B4-BE49-F238E27FC236}">
                <a16:creationId xmlns:a16="http://schemas.microsoft.com/office/drawing/2014/main" id="{344DCE51-9E65-476F-A273-4328AC28AD8E}"/>
              </a:ext>
            </a:extLst>
          </p:cNvPr>
          <p:cNvSpPr/>
          <p:nvPr/>
        </p:nvSpPr>
        <p:spPr>
          <a:xfrm>
            <a:off x="206632" y="5818074"/>
            <a:ext cx="4525347" cy="867555"/>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9" name="Picture 8" descr="A picture containing ax, tool, vector graphics, pinwheel&#10;&#10;Description automatically generated">
            <a:extLst>
              <a:ext uri="{FF2B5EF4-FFF2-40B4-BE49-F238E27FC236}">
                <a16:creationId xmlns:a16="http://schemas.microsoft.com/office/drawing/2014/main" id="{C83D0774-A172-4A9C-9A27-1D9A86EBA01D}"/>
              </a:ext>
            </a:extLst>
          </p:cNvPr>
          <p:cNvPicPr>
            <a:picLocks noChangeAspect="1"/>
          </p:cNvPicPr>
          <p:nvPr/>
        </p:nvPicPr>
        <p:blipFill>
          <a:blip r:embed="rId2"/>
          <a:stretch>
            <a:fillRect/>
          </a:stretch>
        </p:blipFill>
        <p:spPr>
          <a:xfrm>
            <a:off x="8300145" y="6250668"/>
            <a:ext cx="262588" cy="216000"/>
          </a:xfrm>
          <a:prstGeom prst="rect">
            <a:avLst/>
          </a:prstGeom>
        </p:spPr>
      </p:pic>
      <p:pic>
        <p:nvPicPr>
          <p:cNvPr id="12" name="Picture 11" descr="Text&#10;&#10;Description automatically generated with medium confidence">
            <a:extLst>
              <a:ext uri="{FF2B5EF4-FFF2-40B4-BE49-F238E27FC236}">
                <a16:creationId xmlns:a16="http://schemas.microsoft.com/office/drawing/2014/main" id="{BDC796A9-EB2A-4BD2-8B3B-EC4EC0807A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990" y="330055"/>
            <a:ext cx="5946087" cy="1004080"/>
          </a:xfrm>
          <a:prstGeom prst="rect">
            <a:avLst/>
          </a:prstGeom>
        </p:spPr>
      </p:pic>
      <p:sp>
        <p:nvSpPr>
          <p:cNvPr id="13" name="Rectangle 12">
            <a:extLst>
              <a:ext uri="{FF2B5EF4-FFF2-40B4-BE49-F238E27FC236}">
                <a16:creationId xmlns:a16="http://schemas.microsoft.com/office/drawing/2014/main" id="{F086E831-F933-481C-9776-26DFF9D21B30}"/>
              </a:ext>
            </a:extLst>
          </p:cNvPr>
          <p:cNvSpPr/>
          <p:nvPr/>
        </p:nvSpPr>
        <p:spPr>
          <a:xfrm>
            <a:off x="8542396" y="6189391"/>
            <a:ext cx="2734685"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2E2D62"/>
                </a:solidFill>
                <a:effectLst/>
                <a:uLnTx/>
                <a:uFillTx/>
                <a:latin typeface="Arial" panose="020B0604020202020204"/>
                <a:ea typeface="+mn-ea"/>
                <a:cs typeface="+mn-cs"/>
              </a:rPr>
              <a:t>@MRCCTU</a:t>
            </a:r>
          </a:p>
        </p:txBody>
      </p:sp>
      <p:sp>
        <p:nvSpPr>
          <p:cNvPr id="14" name="Rectangle 13">
            <a:extLst>
              <a:ext uri="{FF2B5EF4-FFF2-40B4-BE49-F238E27FC236}">
                <a16:creationId xmlns:a16="http://schemas.microsoft.com/office/drawing/2014/main" id="{CDB36C7B-AD96-4719-BC65-0810CB52C781}"/>
              </a:ext>
            </a:extLst>
          </p:cNvPr>
          <p:cNvSpPr/>
          <p:nvPr/>
        </p:nvSpPr>
        <p:spPr>
          <a:xfrm>
            <a:off x="9909738" y="6189391"/>
            <a:ext cx="2075630"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2E2D62"/>
                </a:solidFill>
                <a:effectLst/>
                <a:uLnTx/>
                <a:uFillTx/>
                <a:latin typeface="Arial" panose="020B0604020202020204"/>
                <a:ea typeface="+mn-ea"/>
                <a:cs typeface="+mn-cs"/>
              </a:rPr>
              <a:t>mrcctu.ucl.ac.uk </a:t>
            </a:r>
            <a:endParaRPr kumimoji="0" lang="en-GB" sz="1600" b="1" i="0" u="none" strike="noStrike" kern="1200" cap="none" spc="0" normalizeH="0" baseline="0" noProof="0" dirty="0">
              <a:ln>
                <a:noFill/>
              </a:ln>
              <a:solidFill>
                <a:srgbClr val="2E2D62"/>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56836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hankyou2">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25BA372-E444-4818-8132-9E2F1BE21A41}"/>
              </a:ext>
            </a:extLst>
          </p:cNvPr>
          <p:cNvSpPr/>
          <p:nvPr/>
        </p:nvSpPr>
        <p:spPr>
          <a:xfrm>
            <a:off x="4495379" y="1804849"/>
            <a:ext cx="6466135" cy="47230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11" name="Picture 10" descr="Text&#10;&#10;Description automatically generated with medium confidence">
            <a:extLst>
              <a:ext uri="{FF2B5EF4-FFF2-40B4-BE49-F238E27FC236}">
                <a16:creationId xmlns:a16="http://schemas.microsoft.com/office/drawing/2014/main" id="{ACAEA163-3910-4E0C-8A8C-06FE3C08FD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314" y="330055"/>
            <a:ext cx="5946087" cy="1004080"/>
          </a:xfrm>
          <a:prstGeom prst="rect">
            <a:avLst/>
          </a:prstGeom>
        </p:spPr>
      </p:pic>
      <p:sp>
        <p:nvSpPr>
          <p:cNvPr id="14" name="Rectangle 13">
            <a:extLst>
              <a:ext uri="{FF2B5EF4-FFF2-40B4-BE49-F238E27FC236}">
                <a16:creationId xmlns:a16="http://schemas.microsoft.com/office/drawing/2014/main" id="{C4E28940-8AC1-43EB-BD09-D76F8F3A73D9}"/>
              </a:ext>
            </a:extLst>
          </p:cNvPr>
          <p:cNvSpPr/>
          <p:nvPr/>
        </p:nvSpPr>
        <p:spPr>
          <a:xfrm>
            <a:off x="-31107" y="6229351"/>
            <a:ext cx="10992622" cy="73203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7" name="Isosceles Triangle 16">
            <a:extLst>
              <a:ext uri="{FF2B5EF4-FFF2-40B4-BE49-F238E27FC236}">
                <a16:creationId xmlns:a16="http://schemas.microsoft.com/office/drawing/2014/main" id="{5B831036-8FB9-4927-8FB3-E4BEAB216846}"/>
              </a:ext>
            </a:extLst>
          </p:cNvPr>
          <p:cNvSpPr/>
          <p:nvPr/>
        </p:nvSpPr>
        <p:spPr>
          <a:xfrm>
            <a:off x="-31108" y="1804846"/>
            <a:ext cx="4526485" cy="4447466"/>
          </a:xfrm>
          <a:prstGeom prst="triangle">
            <a:avLst>
              <a:gd name="adj" fmla="val 1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3" name="Picture 22" descr="A close-up of a person's face&#10;&#10;Description automatically generated with low confidence">
            <a:extLst>
              <a:ext uri="{FF2B5EF4-FFF2-40B4-BE49-F238E27FC236}">
                <a16:creationId xmlns:a16="http://schemas.microsoft.com/office/drawing/2014/main" id="{C40021A8-0A1A-41A9-9D13-422963E0382A}"/>
              </a:ext>
            </a:extLst>
          </p:cNvPr>
          <p:cNvPicPr>
            <a:picLocks noChangeAspect="1"/>
          </p:cNvPicPr>
          <p:nvPr/>
        </p:nvPicPr>
        <p:blipFill>
          <a:blip r:embed="rId3"/>
          <a:stretch>
            <a:fillRect/>
          </a:stretch>
        </p:blipFill>
        <p:spPr>
          <a:xfrm>
            <a:off x="1354939" y="6163170"/>
            <a:ext cx="236331" cy="194400"/>
          </a:xfrm>
          <a:prstGeom prst="rect">
            <a:avLst/>
          </a:prstGeom>
        </p:spPr>
      </p:pic>
      <p:sp>
        <p:nvSpPr>
          <p:cNvPr id="25" name="Rectangle 24">
            <a:extLst>
              <a:ext uri="{FF2B5EF4-FFF2-40B4-BE49-F238E27FC236}">
                <a16:creationId xmlns:a16="http://schemas.microsoft.com/office/drawing/2014/main" id="{56CD00CC-D65D-4B35-A4EA-798BE346BF63}"/>
              </a:ext>
            </a:extLst>
          </p:cNvPr>
          <p:cNvSpPr/>
          <p:nvPr/>
        </p:nvSpPr>
        <p:spPr>
          <a:xfrm>
            <a:off x="1549754" y="6083035"/>
            <a:ext cx="2734685"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2E2D62"/>
                </a:solidFill>
                <a:effectLst/>
                <a:uLnTx/>
                <a:uFillTx/>
                <a:latin typeface="Arial" panose="020B0604020202020204"/>
                <a:ea typeface="+mn-ea"/>
                <a:cs typeface="+mn-cs"/>
              </a:rPr>
              <a:t>@MRCCTU</a:t>
            </a:r>
          </a:p>
        </p:txBody>
      </p:sp>
      <p:pic>
        <p:nvPicPr>
          <p:cNvPr id="27" name="Picture 26">
            <a:extLst>
              <a:ext uri="{FF2B5EF4-FFF2-40B4-BE49-F238E27FC236}">
                <a16:creationId xmlns:a16="http://schemas.microsoft.com/office/drawing/2014/main" id="{A09BB7AF-B309-4C76-AECF-E3F86A34B53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43409"/>
          <a:stretch/>
        </p:blipFill>
        <p:spPr>
          <a:xfrm>
            <a:off x="5292438" y="23250"/>
            <a:ext cx="6899564" cy="6858000"/>
          </a:xfrm>
          <a:prstGeom prst="rect">
            <a:avLst/>
          </a:prstGeom>
        </p:spPr>
      </p:pic>
      <p:sp>
        <p:nvSpPr>
          <p:cNvPr id="26" name="Rectangle 25">
            <a:extLst>
              <a:ext uri="{FF2B5EF4-FFF2-40B4-BE49-F238E27FC236}">
                <a16:creationId xmlns:a16="http://schemas.microsoft.com/office/drawing/2014/main" id="{22F6E750-F06D-4203-AC39-FFB4F21BE788}"/>
              </a:ext>
            </a:extLst>
          </p:cNvPr>
          <p:cNvSpPr/>
          <p:nvPr/>
        </p:nvSpPr>
        <p:spPr>
          <a:xfrm>
            <a:off x="3002227" y="6083035"/>
            <a:ext cx="480996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2E2D62"/>
                </a:solidFill>
                <a:effectLst/>
                <a:uLnTx/>
                <a:uFillTx/>
                <a:latin typeface="Arial" panose="020B0604020202020204"/>
                <a:ea typeface="+mn-ea"/>
                <a:cs typeface="+mn-cs"/>
              </a:rPr>
              <a:t>mrcctu.ucl.ac.uk </a:t>
            </a:r>
            <a:endParaRPr kumimoji="0" lang="en-GB" sz="1600" b="1" i="0" u="none" strike="noStrike" kern="1200" cap="none" spc="0" normalizeH="0" baseline="0" noProof="0" dirty="0">
              <a:ln>
                <a:noFill/>
              </a:ln>
              <a:solidFill>
                <a:srgbClr val="2E2D62"/>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880332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Title, text and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FABC6-8576-47CD-8C8A-7B5720995754}"/>
              </a:ext>
            </a:extLst>
          </p:cNvPr>
          <p:cNvSpPr>
            <a:spLocks noGrp="1"/>
          </p:cNvSpPr>
          <p:nvPr>
            <p:ph type="title"/>
          </p:nvPr>
        </p:nvSpPr>
        <p:spPr>
          <a:xfrm>
            <a:off x="839789" y="349955"/>
            <a:ext cx="5448123" cy="888295"/>
          </a:xfrm>
        </p:spPr>
        <p:txBody>
          <a:bodyPr anchor="b">
            <a:noAutofit/>
          </a:bodyPr>
          <a:lstStyle>
            <a:lvl1pPr>
              <a:defRPr sz="4400"/>
            </a:lvl1pPr>
          </a:lstStyle>
          <a:p>
            <a:r>
              <a:rPr lang="en-US"/>
              <a:t>Click to edit Master title style</a:t>
            </a:r>
            <a:endParaRPr lang="en-GB" dirty="0"/>
          </a:p>
        </p:txBody>
      </p:sp>
      <p:sp>
        <p:nvSpPr>
          <p:cNvPr id="3" name="Picture Placeholder 2">
            <a:extLst>
              <a:ext uri="{FF2B5EF4-FFF2-40B4-BE49-F238E27FC236}">
                <a16:creationId xmlns:a16="http://schemas.microsoft.com/office/drawing/2014/main" id="{458D9499-CEFD-418A-9A23-FB1ED4DEF18E}"/>
              </a:ext>
            </a:extLst>
          </p:cNvPr>
          <p:cNvSpPr>
            <a:spLocks noGrp="1"/>
          </p:cNvSpPr>
          <p:nvPr>
            <p:ph type="pic" idx="1"/>
          </p:nvPr>
        </p:nvSpPr>
        <p:spPr>
          <a:xfrm>
            <a:off x="6457246" y="0"/>
            <a:ext cx="5734756" cy="6858000"/>
          </a:xfrm>
        </p:spPr>
        <p:txBody>
          <a:bodyPr>
            <a:normAutofit/>
          </a:bodyPr>
          <a:lstStyle>
            <a:lvl1pPr marL="0" indent="0">
              <a:buNone/>
              <a:defRPr sz="24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GB" dirty="0"/>
          </a:p>
        </p:txBody>
      </p:sp>
      <p:sp>
        <p:nvSpPr>
          <p:cNvPr id="4" name="Text Placeholder 3">
            <a:extLst>
              <a:ext uri="{FF2B5EF4-FFF2-40B4-BE49-F238E27FC236}">
                <a16:creationId xmlns:a16="http://schemas.microsoft.com/office/drawing/2014/main" id="{2B002EC3-625C-413C-8DD1-31A966E62BA9}"/>
              </a:ext>
            </a:extLst>
          </p:cNvPr>
          <p:cNvSpPr>
            <a:spLocks noGrp="1"/>
          </p:cNvSpPr>
          <p:nvPr>
            <p:ph type="body" sz="half" idx="2"/>
          </p:nvPr>
        </p:nvSpPr>
        <p:spPr>
          <a:xfrm>
            <a:off x="839789" y="1314450"/>
            <a:ext cx="5448123" cy="4554542"/>
          </a:xfrm>
        </p:spPr>
        <p:txBody>
          <a:bodyPr>
            <a:normAutofit/>
          </a:bodyPr>
          <a:lstStyle>
            <a:lvl1pPr marL="0" indent="0">
              <a:buNone/>
              <a:defRPr sz="24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4C34CAF-220D-4663-9A23-AF8F50361377}"/>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F8BBBC1-F269-4A12-907A-5C858C487D0A}" type="slidenum">
              <a:rPr kumimoji="0" lang="en-US" altLang="en-US" sz="14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11072319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0B434-11B9-46D7-995B-6EEF0212F28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9047343-FDC6-4A7D-90F3-62425F589360}"/>
              </a:ext>
            </a:extLst>
          </p:cNvPr>
          <p:cNvSpPr>
            <a:spLocks noGrp="1"/>
          </p:cNvSpPr>
          <p:nvPr>
            <p:ph type="body" orient="vert" idx="1"/>
          </p:nvPr>
        </p:nvSpPr>
        <p:spPr/>
        <p:txBody>
          <a:bodyPr vert="eaVert"/>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a:extLst>
              <a:ext uri="{FF2B5EF4-FFF2-40B4-BE49-F238E27FC236}">
                <a16:creationId xmlns:a16="http://schemas.microsoft.com/office/drawing/2014/main" id="{60F248BE-BA11-4B81-B83F-86D8E080166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4798D-CF27-424A-BD71-74FC184B96E6}" type="slidenum">
              <a:rPr kumimoji="0" lang="en-US" altLang="en-US" sz="14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11746548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40EEDA-0F6C-4B99-99CF-1906C2C89503}"/>
              </a:ext>
            </a:extLst>
          </p:cNvPr>
          <p:cNvSpPr>
            <a:spLocks noGrp="1"/>
          </p:cNvSpPr>
          <p:nvPr>
            <p:ph type="title" orient="vert"/>
          </p:nvPr>
        </p:nvSpPr>
        <p:spPr>
          <a:xfrm>
            <a:off x="8724902" y="365125"/>
            <a:ext cx="2628900" cy="5811838"/>
          </a:xfrm>
        </p:spPr>
        <p:txBody>
          <a:bodyPr vert="eaVert"/>
          <a:lstStyle/>
          <a:p>
            <a:r>
              <a:rPr lang="en-US"/>
              <a:t>Click to edit Master title style</a:t>
            </a:r>
            <a:endParaRPr lang="en-GB" dirty="0"/>
          </a:p>
        </p:txBody>
      </p:sp>
      <p:sp>
        <p:nvSpPr>
          <p:cNvPr id="3" name="Vertical Text Placeholder 2">
            <a:extLst>
              <a:ext uri="{FF2B5EF4-FFF2-40B4-BE49-F238E27FC236}">
                <a16:creationId xmlns:a16="http://schemas.microsoft.com/office/drawing/2014/main" id="{BC0B40EF-1483-4D21-B130-DA05FC632600}"/>
              </a:ext>
            </a:extLst>
          </p:cNvPr>
          <p:cNvSpPr>
            <a:spLocks noGrp="1"/>
          </p:cNvSpPr>
          <p:nvPr>
            <p:ph type="body" orient="vert" idx="1"/>
          </p:nvPr>
        </p:nvSpPr>
        <p:spPr>
          <a:xfrm>
            <a:off x="838202" y="365125"/>
            <a:ext cx="7734300" cy="5811838"/>
          </a:xfrm>
        </p:spPr>
        <p:txBody>
          <a:bodyPr vert="eaVert"/>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a:extLst>
              <a:ext uri="{FF2B5EF4-FFF2-40B4-BE49-F238E27FC236}">
                <a16:creationId xmlns:a16="http://schemas.microsoft.com/office/drawing/2014/main" id="{5E6FE80F-D064-4626-AE7C-E997A19EE80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45D71C-0330-49FB-AEAF-C9558A0A2340}" type="slidenum">
              <a:rPr kumimoji="0" lang="en-US" altLang="en-US" sz="14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24858412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431800" y="994727"/>
            <a:ext cx="11328400" cy="944216"/>
          </a:xfrm>
        </p:spPr>
        <p:txBody>
          <a:bodyPr/>
          <a:lstStyle>
            <a:lvl1pPr>
              <a:defRPr/>
            </a:lvl1pPr>
          </a:lstStyle>
          <a:p>
            <a:pPr lvl="0"/>
            <a:r>
              <a:rPr lang="en-US" altLang="en-US" noProof="0" dirty="0"/>
              <a:t>Click to edit Master title style</a:t>
            </a:r>
          </a:p>
        </p:txBody>
      </p:sp>
      <p:sp>
        <p:nvSpPr>
          <p:cNvPr id="4099" name="Rectangle 3"/>
          <p:cNvSpPr>
            <a:spLocks noGrp="1" noChangeArrowheads="1"/>
          </p:cNvSpPr>
          <p:nvPr>
            <p:ph type="subTitle" idx="1"/>
          </p:nvPr>
        </p:nvSpPr>
        <p:spPr>
          <a:xfrm>
            <a:off x="431800" y="1989453"/>
            <a:ext cx="11328400" cy="4176397"/>
          </a:xfrm>
        </p:spPr>
        <p:txBody>
          <a:bodyPr/>
          <a:lstStyle>
            <a:lvl1pPr marL="0" indent="0">
              <a:buFontTx/>
              <a:buNone/>
              <a:defRPr/>
            </a:lvl1pPr>
          </a:lstStyle>
          <a:p>
            <a:pPr lvl="0"/>
            <a:r>
              <a:rPr lang="en-US" altLang="en-US" noProof="0" dirty="0"/>
              <a:t>Click to edit Master subtitle style</a:t>
            </a:r>
          </a:p>
        </p:txBody>
      </p:sp>
      <p:sp>
        <p:nvSpPr>
          <p:cNvPr id="4105" name="Rectangle 9"/>
          <p:cNvSpPr>
            <a:spLocks noGrp="1" noChangeArrowheads="1"/>
          </p:cNvSpPr>
          <p:nvPr>
            <p:ph type="ftr" sz="quarter" idx="3"/>
          </p:nvPr>
        </p:nvSpPr>
        <p:spPr bwMode="auto">
          <a:xfrm>
            <a:off x="431800" y="6245225"/>
            <a:ext cx="113284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pic>
        <p:nvPicPr>
          <p:cNvPr id="4113" name="Picture 17" descr="MidBlue102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
            <a:ext cx="12192000" cy="94421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15720" y="5555214"/>
            <a:ext cx="2141555" cy="1166261"/>
          </a:xfrm>
          <a:prstGeom prst="rect">
            <a:avLst/>
          </a:prstGeom>
        </p:spPr>
      </p:pic>
      <p:sp>
        <p:nvSpPr>
          <p:cNvPr id="5" name="Text Placeholder 4">
            <a:extLst>
              <a:ext uri="{FF2B5EF4-FFF2-40B4-BE49-F238E27FC236}">
                <a16:creationId xmlns:a16="http://schemas.microsoft.com/office/drawing/2014/main" id="{01F7CD0D-C5F4-DB43-435D-2E037144707A}"/>
              </a:ext>
            </a:extLst>
          </p:cNvPr>
          <p:cNvSpPr>
            <a:spLocks noGrp="1"/>
          </p:cNvSpPr>
          <p:nvPr>
            <p:ph type="body" sz="quarter" idx="10"/>
          </p:nvPr>
        </p:nvSpPr>
        <p:spPr>
          <a:xfrm>
            <a:off x="292067" y="164281"/>
            <a:ext cx="6000525" cy="807692"/>
          </a:xfrm>
        </p:spPr>
        <p:txBody>
          <a:bodyPr>
            <a:normAutofit/>
          </a:bodyPr>
          <a:lstStyle>
            <a:lvl1pPr marL="0" indent="0">
              <a:buNone/>
              <a:defRPr sz="32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1594692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431800" y="994727"/>
            <a:ext cx="11328400" cy="944216"/>
          </a:xfrm>
        </p:spPr>
        <p:txBody>
          <a:bodyPr/>
          <a:lstStyle>
            <a:lvl1pPr>
              <a:defRPr/>
            </a:lvl1pPr>
          </a:lstStyle>
          <a:p>
            <a:pPr lvl="0"/>
            <a:r>
              <a:rPr lang="en-US" altLang="en-US" noProof="0" dirty="0"/>
              <a:t>Click to edit Master title style</a:t>
            </a:r>
          </a:p>
        </p:txBody>
      </p:sp>
      <p:sp>
        <p:nvSpPr>
          <p:cNvPr id="4099" name="Rectangle 3"/>
          <p:cNvSpPr>
            <a:spLocks noGrp="1" noChangeArrowheads="1"/>
          </p:cNvSpPr>
          <p:nvPr>
            <p:ph type="subTitle" idx="1"/>
          </p:nvPr>
        </p:nvSpPr>
        <p:spPr>
          <a:xfrm>
            <a:off x="431800" y="1989453"/>
            <a:ext cx="11328400" cy="4176397"/>
          </a:xfrm>
        </p:spPr>
        <p:txBody>
          <a:bodyPr/>
          <a:lstStyle>
            <a:lvl1pPr marL="0" indent="0">
              <a:buFontTx/>
              <a:buNone/>
              <a:defRPr/>
            </a:lvl1pPr>
          </a:lstStyle>
          <a:p>
            <a:pPr lvl="0"/>
            <a:r>
              <a:rPr lang="en-US" altLang="en-US" noProof="0" dirty="0"/>
              <a:t>Click to edit Master subtitle style</a:t>
            </a:r>
          </a:p>
        </p:txBody>
      </p:sp>
      <p:sp>
        <p:nvSpPr>
          <p:cNvPr id="4105" name="Rectangle 9"/>
          <p:cNvSpPr>
            <a:spLocks noGrp="1" noChangeArrowheads="1"/>
          </p:cNvSpPr>
          <p:nvPr>
            <p:ph type="ftr" sz="quarter" idx="3"/>
          </p:nvPr>
        </p:nvSpPr>
        <p:spPr bwMode="auto">
          <a:xfrm>
            <a:off x="431800" y="6245225"/>
            <a:ext cx="113284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pic>
        <p:nvPicPr>
          <p:cNvPr id="4113" name="Picture 17" descr="MidBlue102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67738" y="0"/>
            <a:ext cx="6924261" cy="94421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Text&#10;&#10;Description automatically generated with medium confidence">
            <a:extLst>
              <a:ext uri="{FF2B5EF4-FFF2-40B4-BE49-F238E27FC236}">
                <a16:creationId xmlns:a16="http://schemas.microsoft.com/office/drawing/2014/main" id="{1AC5B345-AA49-4301-C85E-11C2564D91A6}"/>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r="45069"/>
          <a:stretch>
            <a:fillRect/>
          </a:stretch>
        </p:blipFill>
        <p:spPr>
          <a:xfrm>
            <a:off x="0" y="6121898"/>
            <a:ext cx="2394504" cy="736102"/>
          </a:xfrm>
          <a:prstGeom prst="rect">
            <a:avLst/>
          </a:prstGeom>
        </p:spPr>
      </p:pic>
      <p:sp>
        <p:nvSpPr>
          <p:cNvPr id="2" name="Rectangle 1">
            <a:extLst>
              <a:ext uri="{FF2B5EF4-FFF2-40B4-BE49-F238E27FC236}">
                <a16:creationId xmlns:a16="http://schemas.microsoft.com/office/drawing/2014/main" id="{42847B13-716D-E443-DF62-BBD236FE0CDA}"/>
              </a:ext>
            </a:extLst>
          </p:cNvPr>
          <p:cNvSpPr/>
          <p:nvPr userDrawn="1"/>
        </p:nvSpPr>
        <p:spPr>
          <a:xfrm>
            <a:off x="0" y="0"/>
            <a:ext cx="5267738" cy="944216"/>
          </a:xfrm>
          <a:prstGeom prst="rect">
            <a:avLst/>
          </a:prstGeom>
          <a:solidFill>
            <a:srgbClr val="009E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4">
            <a:extLst>
              <a:ext uri="{FF2B5EF4-FFF2-40B4-BE49-F238E27FC236}">
                <a16:creationId xmlns:a16="http://schemas.microsoft.com/office/drawing/2014/main" id="{01F7CD0D-C5F4-DB43-435D-2E037144707A}"/>
              </a:ext>
            </a:extLst>
          </p:cNvPr>
          <p:cNvSpPr>
            <a:spLocks noGrp="1"/>
          </p:cNvSpPr>
          <p:nvPr>
            <p:ph type="body" sz="quarter" idx="10"/>
          </p:nvPr>
        </p:nvSpPr>
        <p:spPr>
          <a:xfrm>
            <a:off x="292067" y="164281"/>
            <a:ext cx="6000525" cy="807692"/>
          </a:xfrm>
        </p:spPr>
        <p:txBody>
          <a:bodyPr>
            <a:normAutofit/>
          </a:bodyPr>
          <a:lstStyle>
            <a:lvl1pPr marL="0" indent="0">
              <a:buNone/>
              <a:defRPr sz="32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1678911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sim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0857F-6061-43B4-865F-FCB59F3B0FCD}"/>
              </a:ext>
            </a:extLst>
          </p:cNvPr>
          <p:cNvSpPr>
            <a:spLocks noGrp="1"/>
          </p:cNvSpPr>
          <p:nvPr>
            <p:ph type="ctrTitle"/>
          </p:nvPr>
        </p:nvSpPr>
        <p:spPr>
          <a:xfrm>
            <a:off x="745070" y="1640979"/>
            <a:ext cx="10656711" cy="2387600"/>
          </a:xfrm>
        </p:spPr>
        <p:txBody>
          <a:bodyPr anchor="b">
            <a:normAutofit/>
          </a:bodyPr>
          <a:lstStyle>
            <a:lvl1pPr algn="l">
              <a:defRPr sz="4400" b="1"/>
            </a:lvl1pPr>
          </a:lstStyle>
          <a:p>
            <a:r>
              <a:rPr lang="en-US"/>
              <a:t>Click to edit Master title style</a:t>
            </a:r>
            <a:endParaRPr lang="en-GB" dirty="0"/>
          </a:p>
        </p:txBody>
      </p:sp>
      <p:sp>
        <p:nvSpPr>
          <p:cNvPr id="3" name="Subtitle 2">
            <a:extLst>
              <a:ext uri="{FF2B5EF4-FFF2-40B4-BE49-F238E27FC236}">
                <a16:creationId xmlns:a16="http://schemas.microsoft.com/office/drawing/2014/main" id="{AE125A25-C488-4D76-AF92-FBB64DD178E8}"/>
              </a:ext>
            </a:extLst>
          </p:cNvPr>
          <p:cNvSpPr>
            <a:spLocks noGrp="1"/>
          </p:cNvSpPr>
          <p:nvPr>
            <p:ph type="subTitle" idx="1"/>
          </p:nvPr>
        </p:nvSpPr>
        <p:spPr>
          <a:xfrm>
            <a:off x="745069" y="4120654"/>
            <a:ext cx="10656711" cy="1188464"/>
          </a:xfrm>
        </p:spPr>
        <p:txBody>
          <a:bodyPr>
            <a:normAutofit/>
          </a:bodyPr>
          <a:lstStyle>
            <a:lvl1pPr marL="0" indent="0" algn="l">
              <a:buNone/>
              <a:defRPr sz="2800" b="1" u="none">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dirty="0"/>
          </a:p>
        </p:txBody>
      </p:sp>
      <p:pic>
        <p:nvPicPr>
          <p:cNvPr id="11" name="Picture 10" descr="Text&#10;&#10;Description automatically generated with medium confidence">
            <a:extLst>
              <a:ext uri="{FF2B5EF4-FFF2-40B4-BE49-F238E27FC236}">
                <a16:creationId xmlns:a16="http://schemas.microsoft.com/office/drawing/2014/main" id="{ACAEA163-3910-4E0C-8A8C-06FE3C08FD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314" y="330055"/>
            <a:ext cx="5946087" cy="1004080"/>
          </a:xfrm>
          <a:prstGeom prst="rect">
            <a:avLst/>
          </a:prstGeom>
        </p:spPr>
      </p:pic>
      <p:sp>
        <p:nvSpPr>
          <p:cNvPr id="12" name="Rectangle 11">
            <a:extLst>
              <a:ext uri="{FF2B5EF4-FFF2-40B4-BE49-F238E27FC236}">
                <a16:creationId xmlns:a16="http://schemas.microsoft.com/office/drawing/2014/main" id="{EABF4FEA-2BC6-47C1-9D47-97F19020933D}"/>
              </a:ext>
            </a:extLst>
          </p:cNvPr>
          <p:cNvSpPr/>
          <p:nvPr/>
        </p:nvSpPr>
        <p:spPr>
          <a:xfrm>
            <a:off x="206632" y="5818074"/>
            <a:ext cx="4525347" cy="867555"/>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 name="Text Placeholder 15">
            <a:extLst>
              <a:ext uri="{FF2B5EF4-FFF2-40B4-BE49-F238E27FC236}">
                <a16:creationId xmlns:a16="http://schemas.microsoft.com/office/drawing/2014/main" id="{EF187152-77B2-4104-AB7B-E9B63E01FB96}"/>
              </a:ext>
            </a:extLst>
          </p:cNvPr>
          <p:cNvSpPr>
            <a:spLocks noGrp="1"/>
          </p:cNvSpPr>
          <p:nvPr>
            <p:ph type="body" sz="quarter" idx="11" hasCustomPrompt="1"/>
          </p:nvPr>
        </p:nvSpPr>
        <p:spPr>
          <a:xfrm>
            <a:off x="752189" y="5401197"/>
            <a:ext cx="5351463" cy="528637"/>
          </a:xfrm>
        </p:spPr>
        <p:txBody>
          <a:bodyPr>
            <a:normAutofit/>
          </a:bodyPr>
          <a:lstStyle>
            <a:lvl1pPr marL="0" indent="0">
              <a:buFont typeface="Arial" panose="020B0604020202020204" pitchFamily="34" charset="0"/>
              <a:buNone/>
              <a:defRPr sz="1800"/>
            </a:lvl1pPr>
          </a:lstStyle>
          <a:p>
            <a:pPr lvl="0"/>
            <a:r>
              <a:rPr lang="en-US" dirty="0"/>
              <a:t>Click to edit Master text styles        | DD/MM//YYYY</a:t>
            </a:r>
            <a:endParaRPr lang="en-GB" dirty="0"/>
          </a:p>
        </p:txBody>
      </p:sp>
      <p:sp>
        <p:nvSpPr>
          <p:cNvPr id="7" name="Isosceles Triangle 6">
            <a:extLst>
              <a:ext uri="{FF2B5EF4-FFF2-40B4-BE49-F238E27FC236}">
                <a16:creationId xmlns:a16="http://schemas.microsoft.com/office/drawing/2014/main" id="{BCF8B6F6-FF12-B21C-82DD-218CBCA66ED6}"/>
              </a:ext>
            </a:extLst>
          </p:cNvPr>
          <p:cNvSpPr/>
          <p:nvPr/>
        </p:nvSpPr>
        <p:spPr>
          <a:xfrm>
            <a:off x="9167004" y="5657832"/>
            <a:ext cx="914841" cy="894633"/>
          </a:xfrm>
          <a:prstGeom prst="triangle">
            <a:avLst>
              <a:gd name="adj" fmla="val 1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8" name="Rectangle 7">
            <a:extLst>
              <a:ext uri="{FF2B5EF4-FFF2-40B4-BE49-F238E27FC236}">
                <a16:creationId xmlns:a16="http://schemas.microsoft.com/office/drawing/2014/main" id="{9817208D-47C9-BC29-68E2-72FA98235326}"/>
              </a:ext>
            </a:extLst>
          </p:cNvPr>
          <p:cNvSpPr/>
          <p:nvPr/>
        </p:nvSpPr>
        <p:spPr>
          <a:xfrm>
            <a:off x="10081845" y="5662246"/>
            <a:ext cx="1840524" cy="8889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E19103D0-523E-233F-5C7E-652D7C140F20}"/>
              </a:ext>
            </a:extLst>
          </p:cNvPr>
          <p:cNvSpPr txBox="1"/>
          <p:nvPr/>
        </p:nvSpPr>
        <p:spPr>
          <a:xfrm>
            <a:off x="10116342" y="5726583"/>
            <a:ext cx="1771529" cy="757130"/>
          </a:xfrm>
          <a:prstGeom prst="rect">
            <a:avLst/>
          </a:prstGeom>
          <a:noFill/>
          <a:ln w="19050">
            <a:noFill/>
          </a:ln>
        </p:spPr>
        <p:txBody>
          <a:bodyPr wrap="square" rtlCol="0">
            <a:spAutoFit/>
          </a:body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panose="020B0604020202020204"/>
                <a:ea typeface="+mn-ea"/>
                <a:cs typeface="+mn-cs"/>
              </a:rPr>
              <a:t>Smarter Studies</a:t>
            </a:r>
          </a:p>
          <a:p>
            <a:pPr marL="0" marR="0" lvl="0" indent="0" algn="r" defTabSz="914400" rtl="0" eaLnBrk="1" fontAlgn="auto" latinLnBrk="0" hangingPunct="1">
              <a:lnSpc>
                <a:spcPct val="9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panose="020B0604020202020204"/>
                <a:ea typeface="+mn-ea"/>
                <a:cs typeface="+mn-cs"/>
              </a:rPr>
              <a:t>Global Impact</a:t>
            </a:r>
          </a:p>
          <a:p>
            <a:pPr marL="0" marR="0" lvl="0" indent="0" algn="r" defTabSz="914400" rtl="0" eaLnBrk="1" fontAlgn="auto" latinLnBrk="0" hangingPunct="1">
              <a:lnSpc>
                <a:spcPct val="9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panose="020B0604020202020204"/>
                <a:ea typeface="+mn-ea"/>
                <a:cs typeface="+mn-cs"/>
              </a:rPr>
              <a:t>Better Health</a:t>
            </a:r>
          </a:p>
        </p:txBody>
      </p:sp>
    </p:spTree>
    <p:extLst>
      <p:ext uri="{BB962C8B-B14F-4D97-AF65-F5344CB8AC3E}">
        <p14:creationId xmlns:p14="http://schemas.microsoft.com/office/powerpoint/2010/main" val="252599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Out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2FC20-B062-4D10-BB0A-DD979F31A697}"/>
              </a:ext>
            </a:extLst>
          </p:cNvPr>
          <p:cNvSpPr>
            <a:spLocks noGrp="1"/>
          </p:cNvSpPr>
          <p:nvPr>
            <p:ph type="title" hasCustomPrompt="1"/>
          </p:nvPr>
        </p:nvSpPr>
        <p:spPr/>
        <p:txBody>
          <a:bodyPr/>
          <a:lstStyle>
            <a:lvl1pPr>
              <a:defRPr/>
            </a:lvl1pPr>
          </a:lstStyle>
          <a:p>
            <a:r>
              <a:rPr lang="en-US" dirty="0"/>
              <a:t>Outline</a:t>
            </a:r>
            <a:endParaRPr lang="en-GB" dirty="0"/>
          </a:p>
        </p:txBody>
      </p:sp>
      <p:sp>
        <p:nvSpPr>
          <p:cNvPr id="3" name="Content Placeholder 2">
            <a:extLst>
              <a:ext uri="{FF2B5EF4-FFF2-40B4-BE49-F238E27FC236}">
                <a16:creationId xmlns:a16="http://schemas.microsoft.com/office/drawing/2014/main" id="{F0937325-A98E-47D0-A6FA-44A6EC5B5791}"/>
              </a:ext>
            </a:extLst>
          </p:cNvPr>
          <p:cNvSpPr>
            <a:spLocks noGrp="1"/>
          </p:cNvSpPr>
          <p:nvPr>
            <p:ph idx="1" hasCustomPrompt="1"/>
          </p:nvPr>
        </p:nvSpPr>
        <p:spPr>
          <a:xfrm>
            <a:off x="838200" y="1490134"/>
            <a:ext cx="10515600" cy="4244622"/>
          </a:xfrm>
        </p:spPr>
        <p:txBody>
          <a:bodyPr/>
          <a:lstStyle>
            <a:lvl1pPr marL="457189" indent="-457189">
              <a:buClr>
                <a:schemeClr val="accent1"/>
              </a:buClr>
              <a:buFont typeface="+mj-lt"/>
              <a:buAutoNum type="arabicPeriod"/>
              <a:defRPr b="1">
                <a:solidFill>
                  <a:schemeClr val="tx2"/>
                </a:solidFill>
              </a:defRPr>
            </a:lvl1pPr>
          </a:lstStyle>
          <a:p>
            <a:pPr lvl="0"/>
            <a:r>
              <a:rPr lang="en-US" dirty="0"/>
              <a:t>Title 1</a:t>
            </a:r>
          </a:p>
          <a:p>
            <a:pPr lvl="0"/>
            <a:endParaRPr lang="en-US" dirty="0"/>
          </a:p>
          <a:p>
            <a:pPr lvl="0"/>
            <a:r>
              <a:rPr lang="en-US" dirty="0"/>
              <a:t>Title 2</a:t>
            </a:r>
          </a:p>
          <a:p>
            <a:pPr lvl="0"/>
            <a:endParaRPr lang="en-US" dirty="0"/>
          </a:p>
          <a:p>
            <a:pPr lvl="0"/>
            <a:r>
              <a:rPr lang="en-US" dirty="0"/>
              <a:t>Title 3</a:t>
            </a:r>
          </a:p>
        </p:txBody>
      </p:sp>
      <p:sp>
        <p:nvSpPr>
          <p:cNvPr id="6" name="Slide Number Placeholder 5">
            <a:extLst>
              <a:ext uri="{FF2B5EF4-FFF2-40B4-BE49-F238E27FC236}">
                <a16:creationId xmlns:a16="http://schemas.microsoft.com/office/drawing/2014/main" id="{2D0A0FFF-1521-4C7D-8752-ADD034CBF731}"/>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F8BBBC1-F269-4A12-907A-5C858C487D0A}" type="slidenum">
              <a:rPr kumimoji="0" lang="en-US" altLang="en-US" sz="14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3111208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2FC20-B062-4D10-BB0A-DD979F31A697}"/>
              </a:ext>
            </a:extLst>
          </p:cNvPr>
          <p:cNvSpPr>
            <a:spLocks noGrp="1"/>
          </p:cNvSpPr>
          <p:nvPr>
            <p:ph type="title"/>
          </p:nvPr>
        </p:nvSpPr>
        <p:spPr/>
        <p:txBody>
          <a:bodyPr/>
          <a:lstStyle/>
          <a:p>
            <a:r>
              <a:rPr lang="en-US"/>
              <a:t>Click to edit Master title style</a:t>
            </a:r>
            <a:endParaRPr lang="en-GB"/>
          </a:p>
        </p:txBody>
      </p:sp>
      <p:sp>
        <p:nvSpPr>
          <p:cNvPr id="6" name="Slide Number Placeholder 5">
            <a:extLst>
              <a:ext uri="{FF2B5EF4-FFF2-40B4-BE49-F238E27FC236}">
                <a16:creationId xmlns:a16="http://schemas.microsoft.com/office/drawing/2014/main" id="{2D0A0FFF-1521-4C7D-8752-ADD034CBF731}"/>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F8BBBC1-F269-4A12-907A-5C858C487D0A}" type="slidenum">
              <a:rPr kumimoji="0" lang="en-US" altLang="en-US" sz="14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 name="Text Placeholder 4">
            <a:extLst>
              <a:ext uri="{FF2B5EF4-FFF2-40B4-BE49-F238E27FC236}">
                <a16:creationId xmlns:a16="http://schemas.microsoft.com/office/drawing/2014/main" id="{6255ED78-EA8D-4229-80D0-A7EAF5DA8B64}"/>
              </a:ext>
            </a:extLst>
          </p:cNvPr>
          <p:cNvSpPr>
            <a:spLocks noGrp="1"/>
          </p:cNvSpPr>
          <p:nvPr>
            <p:ph type="body" sz="quarter" idx="13"/>
          </p:nvPr>
        </p:nvSpPr>
        <p:spPr>
          <a:xfrm>
            <a:off x="838200" y="1490137"/>
            <a:ext cx="10515600" cy="4278489"/>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646983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2FC20-B062-4D10-BB0A-DD979F31A697}"/>
              </a:ext>
            </a:extLst>
          </p:cNvPr>
          <p:cNvSpPr>
            <a:spLocks noGrp="1"/>
          </p:cNvSpPr>
          <p:nvPr>
            <p:ph type="title"/>
          </p:nvPr>
        </p:nvSpPr>
        <p:spPr/>
        <p:txBody>
          <a:bodyPr/>
          <a:lstStyle/>
          <a:p>
            <a:r>
              <a:rPr lang="en-US"/>
              <a:t>Click to edit Master title style</a:t>
            </a:r>
            <a:endParaRPr lang="en-GB"/>
          </a:p>
        </p:txBody>
      </p:sp>
      <p:sp>
        <p:nvSpPr>
          <p:cNvPr id="6" name="Slide Number Placeholder 5">
            <a:extLst>
              <a:ext uri="{FF2B5EF4-FFF2-40B4-BE49-F238E27FC236}">
                <a16:creationId xmlns:a16="http://schemas.microsoft.com/office/drawing/2014/main" id="{2D0A0FFF-1521-4C7D-8752-ADD034CBF731}"/>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F8BBBC1-F269-4A12-907A-5C858C487D0A}" type="slidenum">
              <a:rPr kumimoji="0" lang="en-US" altLang="en-US" sz="14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 name="Text Placeholder 4">
            <a:extLst>
              <a:ext uri="{FF2B5EF4-FFF2-40B4-BE49-F238E27FC236}">
                <a16:creationId xmlns:a16="http://schemas.microsoft.com/office/drawing/2014/main" id="{6255ED78-EA8D-4229-80D0-A7EAF5DA8B64}"/>
              </a:ext>
            </a:extLst>
          </p:cNvPr>
          <p:cNvSpPr>
            <a:spLocks noGrp="1"/>
          </p:cNvSpPr>
          <p:nvPr>
            <p:ph type="body" sz="quarter" idx="13"/>
          </p:nvPr>
        </p:nvSpPr>
        <p:spPr>
          <a:xfrm>
            <a:off x="838200" y="2010838"/>
            <a:ext cx="10515600" cy="3814231"/>
          </a:xfrm>
        </p:spPr>
        <p:txBody>
          <a:bodyPr/>
          <a:lstStyle>
            <a:lvl1pPr marL="0" indent="0">
              <a:buNone/>
              <a:defRPr sz="2400" b="0">
                <a:solidFill>
                  <a:schemeClr val="tx1"/>
                </a:solidFill>
              </a:defRPr>
            </a:lvl1pPr>
            <a:lvl2pPr marL="457189" indent="0">
              <a:buNone/>
              <a:defRPr sz="2000"/>
            </a:lvl2pPr>
            <a:lvl3pPr marL="914377" indent="0">
              <a:buNone/>
              <a:defRPr/>
            </a:lvl3pPr>
            <a:lvl4pPr marL="1371566" indent="0">
              <a:buNone/>
              <a:defRPr/>
            </a:lvl4pPr>
            <a:lvl5pPr marL="1828754" indent="0">
              <a:buNone/>
              <a:defRPr/>
            </a:lvl5pPr>
          </a:lstStyle>
          <a:p>
            <a:pPr lvl="0"/>
            <a:r>
              <a:rPr lang="en-US"/>
              <a:t>Click to edit Master text styles</a:t>
            </a:r>
          </a:p>
        </p:txBody>
      </p:sp>
      <p:sp>
        <p:nvSpPr>
          <p:cNvPr id="4" name="Text Placeholder 3">
            <a:extLst>
              <a:ext uri="{FF2B5EF4-FFF2-40B4-BE49-F238E27FC236}">
                <a16:creationId xmlns:a16="http://schemas.microsoft.com/office/drawing/2014/main" id="{2B81CC65-8F1E-4500-AA67-C78611268613}"/>
              </a:ext>
            </a:extLst>
          </p:cNvPr>
          <p:cNvSpPr>
            <a:spLocks noGrp="1"/>
          </p:cNvSpPr>
          <p:nvPr>
            <p:ph type="body" sz="quarter" idx="14"/>
          </p:nvPr>
        </p:nvSpPr>
        <p:spPr>
          <a:xfrm>
            <a:off x="838200" y="1467913"/>
            <a:ext cx="10515600" cy="542925"/>
          </a:xfrm>
        </p:spPr>
        <p:txBody>
          <a:bodyPr/>
          <a:lstStyle>
            <a:lvl1pPr marL="0" indent="0">
              <a:buNone/>
              <a:defRPr sz="3200" b="1">
                <a:solidFill>
                  <a:schemeClr val="accent1"/>
                </a:solidFill>
              </a:defRPr>
            </a:lvl1pPr>
            <a:lvl2pPr marL="457189" indent="0">
              <a:buNone/>
              <a:defRPr/>
            </a:lvl2pPr>
          </a:lstStyle>
          <a:p>
            <a:pPr lvl="0"/>
            <a:r>
              <a:rPr lang="en-US"/>
              <a:t>Click to edit Master text styles</a:t>
            </a:r>
          </a:p>
        </p:txBody>
      </p:sp>
    </p:spTree>
    <p:extLst>
      <p:ext uri="{BB962C8B-B14F-4D97-AF65-F5344CB8AC3E}">
        <p14:creationId xmlns:p14="http://schemas.microsoft.com/office/powerpoint/2010/main" val="3551179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14384-6AE0-40D6-B743-1F035394635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3AA242C-CE08-4D2E-BFDC-EA3BA2D8DA02}"/>
              </a:ext>
            </a:extLst>
          </p:cNvPr>
          <p:cNvSpPr>
            <a:spLocks noGrp="1"/>
          </p:cNvSpPr>
          <p:nvPr>
            <p:ph sz="half" idx="1"/>
          </p:nvPr>
        </p:nvSpPr>
        <p:spPr>
          <a:xfrm>
            <a:off x="838200" y="1486962"/>
            <a:ext cx="5181600" cy="4236509"/>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A02074D5-C059-49CD-A8C1-A9102FF54FAE}"/>
              </a:ext>
            </a:extLst>
          </p:cNvPr>
          <p:cNvSpPr>
            <a:spLocks noGrp="1"/>
          </p:cNvSpPr>
          <p:nvPr>
            <p:ph sz="half" idx="2"/>
          </p:nvPr>
        </p:nvSpPr>
        <p:spPr>
          <a:xfrm>
            <a:off x="6172200" y="1486962"/>
            <a:ext cx="5181600" cy="4236509"/>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a:extLst>
              <a:ext uri="{FF2B5EF4-FFF2-40B4-BE49-F238E27FC236}">
                <a16:creationId xmlns:a16="http://schemas.microsoft.com/office/drawing/2014/main" id="{051EDCEA-96D5-4DE6-B069-F32A99ED5D9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7905B8-4967-4C46-A2AC-7737702A09C9}" type="slidenum">
              <a:rPr kumimoji="0" lang="en-US" altLang="en-US" sz="14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2357734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and Fig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14384-6AE0-40D6-B743-1F0353946356}"/>
              </a:ext>
            </a:extLst>
          </p:cNvPr>
          <p:cNvSpPr>
            <a:spLocks noGrp="1"/>
          </p:cNvSpPr>
          <p:nvPr>
            <p:ph type="title"/>
          </p:nvPr>
        </p:nvSpPr>
        <p:spPr/>
        <p:txBody>
          <a:bodyPr/>
          <a:lstStyle>
            <a:lvl1pPr>
              <a:defRPr/>
            </a:lvl1pPr>
          </a:lstStyle>
          <a:p>
            <a:r>
              <a:rPr lang="en-US"/>
              <a:t>Click to edit Master title style</a:t>
            </a:r>
            <a:endParaRPr lang="en-GB" dirty="0"/>
          </a:p>
        </p:txBody>
      </p:sp>
      <p:sp>
        <p:nvSpPr>
          <p:cNvPr id="4" name="Content Placeholder 3">
            <a:extLst>
              <a:ext uri="{FF2B5EF4-FFF2-40B4-BE49-F238E27FC236}">
                <a16:creationId xmlns:a16="http://schemas.microsoft.com/office/drawing/2014/main" id="{A02074D5-C059-49CD-A8C1-A9102FF54FAE}"/>
              </a:ext>
            </a:extLst>
          </p:cNvPr>
          <p:cNvSpPr>
            <a:spLocks noGrp="1"/>
          </p:cNvSpPr>
          <p:nvPr>
            <p:ph sz="half" idx="2"/>
          </p:nvPr>
        </p:nvSpPr>
        <p:spPr>
          <a:xfrm>
            <a:off x="6172200" y="1486958"/>
            <a:ext cx="5181600" cy="4224690"/>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051EDCEA-96D5-4DE6-B069-F32A99ED5D95}"/>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F8BBBC1-F269-4A12-907A-5C858C487D0A}" type="slidenum">
              <a:rPr kumimoji="0" lang="en-US" altLang="en-US" sz="14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 name="Text Placeholder 5">
            <a:extLst>
              <a:ext uri="{FF2B5EF4-FFF2-40B4-BE49-F238E27FC236}">
                <a16:creationId xmlns:a16="http://schemas.microsoft.com/office/drawing/2014/main" id="{91A5714E-0A13-41E4-8C9F-9E3E9398A73A}"/>
              </a:ext>
            </a:extLst>
          </p:cNvPr>
          <p:cNvSpPr>
            <a:spLocks noGrp="1"/>
          </p:cNvSpPr>
          <p:nvPr>
            <p:ph type="body" sz="quarter" idx="13"/>
          </p:nvPr>
        </p:nvSpPr>
        <p:spPr>
          <a:xfrm>
            <a:off x="838200" y="1487489"/>
            <a:ext cx="5257800" cy="4224690"/>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045549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4C5B8-CD70-420C-A744-4DDC6185C4E8}"/>
              </a:ext>
            </a:extLst>
          </p:cNvPr>
          <p:cNvSpPr>
            <a:spLocks noGrp="1"/>
          </p:cNvSpPr>
          <p:nvPr>
            <p:ph type="title"/>
          </p:nvPr>
        </p:nvSpPr>
        <p:spPr>
          <a:xfrm>
            <a:off x="831851" y="1709742"/>
            <a:ext cx="7928328" cy="2456313"/>
          </a:xfrm>
        </p:spPr>
        <p:txBody>
          <a:bodyPr anchor="b">
            <a:normAutofit/>
          </a:bodyPr>
          <a:lstStyle>
            <a:lvl1pPr>
              <a:defRPr sz="4400" b="1"/>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CF8F0FFB-7494-49AA-BFEF-245309137574}"/>
              </a:ext>
            </a:extLst>
          </p:cNvPr>
          <p:cNvSpPr>
            <a:spLocks noGrp="1"/>
          </p:cNvSpPr>
          <p:nvPr>
            <p:ph type="body" idx="1"/>
          </p:nvPr>
        </p:nvSpPr>
        <p:spPr>
          <a:xfrm>
            <a:off x="831851" y="4270223"/>
            <a:ext cx="10515600" cy="1500187"/>
          </a:xfrm>
        </p:spPr>
        <p:txBody>
          <a:bodyPr/>
          <a:lstStyle>
            <a:lvl1pPr marL="0" indent="0">
              <a:buNone/>
              <a:defRPr sz="2400">
                <a:solidFill>
                  <a:schemeClr val="tx2"/>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1D585618-4E4C-4792-A604-66AEA2BCE1D9}"/>
              </a:ext>
            </a:extLst>
          </p:cNvPr>
          <p:cNvSpPr/>
          <p:nvPr/>
        </p:nvSpPr>
        <p:spPr>
          <a:xfrm>
            <a:off x="9088581" y="1757551"/>
            <a:ext cx="3103419" cy="51004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8" name="Picture 7">
            <a:extLst>
              <a:ext uri="{FF2B5EF4-FFF2-40B4-BE49-F238E27FC236}">
                <a16:creationId xmlns:a16="http://schemas.microsoft.com/office/drawing/2014/main" id="{B47A96E7-7349-41CF-B8ED-533C37CD9CE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25628"/>
          <a:stretch/>
        </p:blipFill>
        <p:spPr>
          <a:xfrm>
            <a:off x="8256733" y="1757546"/>
            <a:ext cx="3103419" cy="5100452"/>
          </a:xfrm>
          <a:prstGeom prst="rect">
            <a:avLst/>
          </a:prstGeom>
        </p:spPr>
      </p:pic>
      <p:pic>
        <p:nvPicPr>
          <p:cNvPr id="9" name="Picture 8" descr="Text&#10;&#10;Description automatically generated with medium confidence">
            <a:extLst>
              <a:ext uri="{FF2B5EF4-FFF2-40B4-BE49-F238E27FC236}">
                <a16:creationId xmlns:a16="http://schemas.microsoft.com/office/drawing/2014/main" id="{375D309D-5122-4FAF-BECB-41A624A42D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990" y="330055"/>
            <a:ext cx="5946087" cy="1004080"/>
          </a:xfrm>
          <a:prstGeom prst="rect">
            <a:avLst/>
          </a:prstGeom>
        </p:spPr>
      </p:pic>
      <p:sp>
        <p:nvSpPr>
          <p:cNvPr id="10" name="Rectangle 9">
            <a:extLst>
              <a:ext uri="{FF2B5EF4-FFF2-40B4-BE49-F238E27FC236}">
                <a16:creationId xmlns:a16="http://schemas.microsoft.com/office/drawing/2014/main" id="{28C70447-0205-4870-B018-8181435A13C5}"/>
              </a:ext>
            </a:extLst>
          </p:cNvPr>
          <p:cNvSpPr/>
          <p:nvPr/>
        </p:nvSpPr>
        <p:spPr>
          <a:xfrm>
            <a:off x="-12876" y="-2"/>
            <a:ext cx="26568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1" name="Rectangle 10">
            <a:extLst>
              <a:ext uri="{FF2B5EF4-FFF2-40B4-BE49-F238E27FC236}">
                <a16:creationId xmlns:a16="http://schemas.microsoft.com/office/drawing/2014/main" id="{33FAB212-5151-4A07-8A1A-96C670F5E3D4}"/>
              </a:ext>
            </a:extLst>
          </p:cNvPr>
          <p:cNvSpPr/>
          <p:nvPr/>
        </p:nvSpPr>
        <p:spPr>
          <a:xfrm>
            <a:off x="261257" y="5794314"/>
            <a:ext cx="4525347" cy="867555"/>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2" name="Isosceles Triangle 11">
            <a:extLst>
              <a:ext uri="{FF2B5EF4-FFF2-40B4-BE49-F238E27FC236}">
                <a16:creationId xmlns:a16="http://schemas.microsoft.com/office/drawing/2014/main" id="{26A350B9-3BE5-4388-BEA7-3500DE446982}"/>
              </a:ext>
            </a:extLst>
          </p:cNvPr>
          <p:cNvSpPr/>
          <p:nvPr/>
        </p:nvSpPr>
        <p:spPr>
          <a:xfrm>
            <a:off x="-12876" y="4851412"/>
            <a:ext cx="2468279" cy="2036015"/>
          </a:xfrm>
          <a:prstGeom prst="triangle">
            <a:avLst>
              <a:gd name="adj" fmla="val 57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2402035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B3F10-075E-405C-B43A-AD9A37F4CE8C}"/>
              </a:ext>
            </a:extLst>
          </p:cNvPr>
          <p:cNvSpPr>
            <a:spLocks noGrp="1"/>
          </p:cNvSpPr>
          <p:nvPr>
            <p:ph type="title"/>
          </p:nvPr>
        </p:nvSpPr>
        <p:spPr>
          <a:xfrm>
            <a:off x="838200" y="376415"/>
            <a:ext cx="10515600" cy="1000830"/>
          </a:xfrm>
        </p:spPr>
        <p:txBody>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AD18ABA6-1F40-4B31-B98A-0C88D78BF8E8}"/>
              </a:ext>
            </a:extLst>
          </p:cNvPr>
          <p:cNvSpPr>
            <a:spLocks noGrp="1"/>
          </p:cNvSpPr>
          <p:nvPr>
            <p:ph type="body" idx="1"/>
          </p:nvPr>
        </p:nvSpPr>
        <p:spPr>
          <a:xfrm>
            <a:off x="838201" y="1477963"/>
            <a:ext cx="5157787" cy="542748"/>
          </a:xfrm>
        </p:spPr>
        <p:txBody>
          <a:bodyPr anchor="b">
            <a:noAutofit/>
          </a:bodyPr>
          <a:lstStyle>
            <a:lvl1pPr marL="0" indent="0" algn="ctr">
              <a:buNone/>
              <a:defRPr sz="2800" b="1">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64225B0-489A-4C4B-ABAC-4F2292C71B4D}"/>
              </a:ext>
            </a:extLst>
          </p:cNvPr>
          <p:cNvSpPr>
            <a:spLocks noGrp="1"/>
          </p:cNvSpPr>
          <p:nvPr>
            <p:ph sz="half" idx="2"/>
          </p:nvPr>
        </p:nvSpPr>
        <p:spPr>
          <a:xfrm>
            <a:off x="838201" y="2020711"/>
            <a:ext cx="5157787" cy="3965752"/>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a:extLst>
              <a:ext uri="{FF2B5EF4-FFF2-40B4-BE49-F238E27FC236}">
                <a16:creationId xmlns:a16="http://schemas.microsoft.com/office/drawing/2014/main" id="{076944CC-2E6A-4938-BF58-51354065081B}"/>
              </a:ext>
            </a:extLst>
          </p:cNvPr>
          <p:cNvSpPr>
            <a:spLocks noGrp="1"/>
          </p:cNvSpPr>
          <p:nvPr>
            <p:ph type="body" sz="quarter" idx="3"/>
          </p:nvPr>
        </p:nvSpPr>
        <p:spPr>
          <a:xfrm>
            <a:off x="6170614" y="1477963"/>
            <a:ext cx="5183188" cy="542748"/>
          </a:xfrm>
        </p:spPr>
        <p:txBody>
          <a:bodyPr anchor="b">
            <a:noAutofit/>
          </a:bodyPr>
          <a:lstStyle>
            <a:lvl1pPr marL="0" indent="0" algn="ctr">
              <a:buNone/>
              <a:defRPr sz="2800" b="1">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0AEFB2-10E8-425E-A7C5-393FF6B2E22F}"/>
              </a:ext>
            </a:extLst>
          </p:cNvPr>
          <p:cNvSpPr>
            <a:spLocks noGrp="1"/>
          </p:cNvSpPr>
          <p:nvPr>
            <p:ph sz="quarter" idx="4"/>
          </p:nvPr>
        </p:nvSpPr>
        <p:spPr>
          <a:xfrm>
            <a:off x="6170614" y="2020711"/>
            <a:ext cx="5183188" cy="3965752"/>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Slide Number Placeholder 8">
            <a:extLst>
              <a:ext uri="{FF2B5EF4-FFF2-40B4-BE49-F238E27FC236}">
                <a16:creationId xmlns:a16="http://schemas.microsoft.com/office/drawing/2014/main" id="{C8887C16-3245-411C-A1C9-79B2409B571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A3936F-C303-4F02-B33E-3CD23F81CA1D}" type="slidenum">
              <a:rPr kumimoji="0" lang="en-US" altLang="en-US" sz="14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3874320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4F676B-4D0F-4C71-A25C-C7E15C6F7995}"/>
              </a:ext>
            </a:extLst>
          </p:cNvPr>
          <p:cNvSpPr>
            <a:spLocks noGrp="1"/>
          </p:cNvSpPr>
          <p:nvPr>
            <p:ph type="title"/>
          </p:nvPr>
        </p:nvSpPr>
        <p:spPr>
          <a:xfrm>
            <a:off x="838200" y="365126"/>
            <a:ext cx="10515600" cy="1015998"/>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24321BE9-C0C5-4CDA-B5F5-EDB655F9E6B4}"/>
              </a:ext>
            </a:extLst>
          </p:cNvPr>
          <p:cNvSpPr>
            <a:spLocks noGrp="1"/>
          </p:cNvSpPr>
          <p:nvPr>
            <p:ph type="body" idx="1"/>
          </p:nvPr>
        </p:nvSpPr>
        <p:spPr>
          <a:xfrm>
            <a:off x="838200" y="1535289"/>
            <a:ext cx="10515600" cy="412044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a:extLst>
              <a:ext uri="{FF2B5EF4-FFF2-40B4-BE49-F238E27FC236}">
                <a16:creationId xmlns:a16="http://schemas.microsoft.com/office/drawing/2014/main" id="{9A144B5A-A9DA-4FA1-AA42-790C63DA4482}"/>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400">
                <a:solidFill>
                  <a:schemeClr val="tx1"/>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F8BBBC1-F269-4A12-907A-5C858C487D0A}" type="slidenum">
              <a:rPr kumimoji="0" lang="en-US" altLang="en-US" sz="14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pic>
        <p:nvPicPr>
          <p:cNvPr id="7" name="Picture 6" descr="Text&#10;&#10;Description automatically generated with medium confidence">
            <a:extLst>
              <a:ext uri="{FF2B5EF4-FFF2-40B4-BE49-F238E27FC236}">
                <a16:creationId xmlns:a16="http://schemas.microsoft.com/office/drawing/2014/main" id="{E4603F80-0218-4C6D-ACE0-E82EF14999C3}"/>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95281" y="5926626"/>
            <a:ext cx="4114801" cy="694843"/>
          </a:xfrm>
          <a:prstGeom prst="rect">
            <a:avLst/>
          </a:prstGeom>
        </p:spPr>
      </p:pic>
    </p:spTree>
    <p:extLst>
      <p:ext uri="{BB962C8B-B14F-4D97-AF65-F5344CB8AC3E}">
        <p14:creationId xmlns:p14="http://schemas.microsoft.com/office/powerpoint/2010/main" val="42840818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hdr="0" ftr="0" dt="0"/>
  <p:txStyles>
    <p:titleStyle>
      <a:lvl1pPr algn="l" defTabSz="914377" rtl="0" eaLnBrk="1" latinLnBrk="0" hangingPunct="1">
        <a:lnSpc>
          <a:spcPct val="90000"/>
        </a:lnSpc>
        <a:spcBef>
          <a:spcPct val="0"/>
        </a:spcBef>
        <a:buNone/>
        <a:defRPr sz="4400" b="1" kern="1200">
          <a:solidFill>
            <a:schemeClr val="accent4"/>
          </a:solidFill>
          <a:latin typeface="+mj-lt"/>
          <a:ea typeface="+mj-ea"/>
          <a:cs typeface="+mj-cs"/>
        </a:defRPr>
      </a:lvl1pPr>
    </p:titleStyle>
    <p:bodyStyle>
      <a:lvl1pPr marL="228594" indent="-228594" algn="l" defTabSz="914377" rtl="0" eaLnBrk="1" latinLnBrk="0" hangingPunct="1">
        <a:lnSpc>
          <a:spcPct val="110000"/>
        </a:lnSpc>
        <a:spcBef>
          <a:spcPts val="0"/>
        </a:spcBef>
        <a:buFont typeface="Arial" panose="020B0604020202020204" pitchFamily="34" charset="0"/>
        <a:buChar char="•"/>
        <a:defRPr sz="2400" kern="1200">
          <a:solidFill>
            <a:schemeClr val="tx1"/>
          </a:solidFill>
          <a:latin typeface="+mn-lt"/>
          <a:ea typeface="+mn-ea"/>
          <a:cs typeface="+mn-cs"/>
        </a:defRPr>
      </a:lvl1pPr>
      <a:lvl2pPr marL="685783" indent="-228594" algn="l" defTabSz="914377" rtl="0" eaLnBrk="1" latinLnBrk="0" hangingPunct="1">
        <a:lnSpc>
          <a:spcPct val="110000"/>
        </a:lnSpc>
        <a:spcBef>
          <a:spcPts val="0"/>
        </a:spcBef>
        <a:buFont typeface="Arial" panose="020B0604020202020204" pitchFamily="34" charset="0"/>
        <a:buChar char="•"/>
        <a:defRPr sz="2000" kern="1200">
          <a:solidFill>
            <a:schemeClr val="tx1"/>
          </a:solidFill>
          <a:latin typeface="+mn-lt"/>
          <a:ea typeface="+mn-ea"/>
          <a:cs typeface="+mn-cs"/>
        </a:defRPr>
      </a:lvl2pPr>
      <a:lvl3pPr marL="1142971" indent="-228594" algn="l" defTabSz="914377" rtl="0" eaLnBrk="1" latinLnBrk="0" hangingPunct="1">
        <a:lnSpc>
          <a:spcPct val="110000"/>
        </a:lnSpc>
        <a:spcBef>
          <a:spcPts val="0"/>
        </a:spcBef>
        <a:buFont typeface="Arial" panose="020B0604020202020204" pitchFamily="34" charset="0"/>
        <a:buChar char="•"/>
        <a:defRPr sz="1800" kern="1200">
          <a:solidFill>
            <a:schemeClr val="tx1"/>
          </a:solidFill>
          <a:latin typeface="+mn-lt"/>
          <a:ea typeface="+mn-ea"/>
          <a:cs typeface="+mn-cs"/>
        </a:defRPr>
      </a:lvl3pPr>
      <a:lvl4pPr marL="1600160" indent="-228594" algn="l" defTabSz="914377" rtl="0" eaLnBrk="1" latinLnBrk="0" hangingPunct="1">
        <a:lnSpc>
          <a:spcPct val="110000"/>
        </a:lnSpc>
        <a:spcBef>
          <a:spcPts val="0"/>
        </a:spcBef>
        <a:buFont typeface="Arial" panose="020B0604020202020204" pitchFamily="34" charset="0"/>
        <a:buChar char="•"/>
        <a:defRPr sz="1600" kern="1200">
          <a:solidFill>
            <a:schemeClr val="tx1"/>
          </a:solidFill>
          <a:latin typeface="+mn-lt"/>
          <a:ea typeface="+mn-ea"/>
          <a:cs typeface="+mn-cs"/>
        </a:defRPr>
      </a:lvl4pPr>
      <a:lvl5pPr marL="2057349" indent="-228594" algn="l" defTabSz="914377" rtl="0" eaLnBrk="1" latinLnBrk="0" hangingPunct="1">
        <a:lnSpc>
          <a:spcPct val="110000"/>
        </a:lnSpc>
        <a:spcBef>
          <a:spcPts val="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60.png"/><Relationship Id="rId2" Type="http://schemas.microsoft.com/office/2018/10/relationships/comments" Target="../comments/modernComment_10A_9F3B1E5E.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8.xml"/><Relationship Id="rId4" Type="http://schemas.openxmlformats.org/officeDocument/2006/relationships/image" Target="../media/image63.png"/></Relationships>
</file>

<file path=ppt/slides/_rels/slide1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microsoft.com/office/2018/10/relationships/comments" Target="../comments/modernComment_38C_6928E9C1.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microsoft.com/office/2018/10/relationships/comments" Target="../comments/modernComment_38D_88F57C63.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67.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8.xml"/><Relationship Id="rId5" Type="http://schemas.openxmlformats.org/officeDocument/2006/relationships/image" Target="../media/image69.png"/><Relationship Id="rId4" Type="http://schemas.openxmlformats.org/officeDocument/2006/relationships/image" Target="../media/image6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280.png"/></Relationships>
</file>

<file path=ppt/slides/_rels/slide2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hyperlink" Target="https://github.com/peterdutey/nstagects" TargetMode="External"/><Relationship Id="rId2" Type="http://schemas.microsoft.com/office/2018/10/relationships/comments" Target="../comments/modernComment_7FF95A0E_7667C45E.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hyperlink" Target="https://journals.sagepub.com/doi/full/10.1177/17407745221136527?rfr_dat=cr_pub++0pubmed&amp;url_ver=Z39.88-2003&amp;rfr_id=ori%3Arid%3Acrossref.org" TargetMode="External"/><Relationship Id="rId2" Type="http://schemas.openxmlformats.org/officeDocument/2006/relationships/hyperlink" Target="https://link.springer.com/rwe/10.1007/978-3-319-52677-5_110-1" TargetMode="External"/><Relationship Id="rId1" Type="http://schemas.openxmlformats.org/officeDocument/2006/relationships/slideLayout" Target="../slideLayouts/slideLayout18.xml"/><Relationship Id="rId5" Type="http://schemas.openxmlformats.org/officeDocument/2006/relationships/hyperlink" Target="https://pubmed.ncbi.nlm.nih.gov/11146147/" TargetMode="External"/><Relationship Id="rId4" Type="http://schemas.openxmlformats.org/officeDocument/2006/relationships/hyperlink" Target="https://link.springer.com/article/10.1177/009286150103500408"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microsoft.com/office/2018/10/relationships/comments" Target="../comments/modernComment_7FF95A0D_C471B9AE.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doi.org/10.1177/17407745221136527" TargetMode="External"/><Relationship Id="rId2" Type="http://schemas.openxmlformats.org/officeDocument/2006/relationships/hyperlink" Target="https://doi.org/10.1186/s12874-024-02247-w" TargetMode="External"/><Relationship Id="rId1" Type="http://schemas.openxmlformats.org/officeDocument/2006/relationships/slideLayout" Target="../slideLayouts/slideLayout4.xml"/><Relationship Id="rId5" Type="http://schemas.openxmlformats.org/officeDocument/2006/relationships/hyperlink" Target="https://onlinelibrary.wiley.com/doi/10.1002/sim.1430" TargetMode="External"/><Relationship Id="rId4" Type="http://schemas.openxmlformats.org/officeDocument/2006/relationships/hyperlink" Target="https://link.springer.com/referenceworkentry/10.1007/978-3-319-52677-5_110-1"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mailto:nw21727@bristol.ac.uk" TargetMode="External"/><Relationship Id="rId2" Type="http://schemas.openxmlformats.org/officeDocument/2006/relationships/hyperlink" Target="mailto:rmjliur@ucl.ac.uk"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microsoft.com/office/2018/10/relationships/comments" Target="../comments/modernComment_103_87C78CD.xml"/><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0.png"/><Relationship Id="rId5" Type="http://schemas.openxmlformats.org/officeDocument/2006/relationships/image" Target="../media/image9.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13" Type="http://schemas.openxmlformats.org/officeDocument/2006/relationships/image" Target="../media/image22.svg"/><Relationship Id="rId18" Type="http://schemas.openxmlformats.org/officeDocument/2006/relationships/image" Target="../media/image27.png"/><Relationship Id="rId26" Type="http://schemas.openxmlformats.org/officeDocument/2006/relationships/image" Target="../media/image35.png"/><Relationship Id="rId3" Type="http://schemas.openxmlformats.org/officeDocument/2006/relationships/image" Target="../media/image12.png"/><Relationship Id="rId21" Type="http://schemas.openxmlformats.org/officeDocument/2006/relationships/image" Target="../media/image30.svg"/><Relationship Id="rId34" Type="http://schemas.openxmlformats.org/officeDocument/2006/relationships/image" Target="../media/image43.png"/><Relationship Id="rId7" Type="http://schemas.openxmlformats.org/officeDocument/2006/relationships/image" Target="../media/image16.svg"/><Relationship Id="rId12" Type="http://schemas.openxmlformats.org/officeDocument/2006/relationships/image" Target="../media/image21.png"/><Relationship Id="rId17" Type="http://schemas.openxmlformats.org/officeDocument/2006/relationships/image" Target="../media/image26.svg"/><Relationship Id="rId25" Type="http://schemas.openxmlformats.org/officeDocument/2006/relationships/image" Target="../media/image34.svg"/><Relationship Id="rId33" Type="http://schemas.openxmlformats.org/officeDocument/2006/relationships/image" Target="../media/image42.svg"/><Relationship Id="rId2" Type="http://schemas.microsoft.com/office/2018/10/relationships/comments" Target="../comments/modernComment_105_21E3042E.xml"/><Relationship Id="rId16" Type="http://schemas.openxmlformats.org/officeDocument/2006/relationships/image" Target="../media/image25.png"/><Relationship Id="rId20" Type="http://schemas.openxmlformats.org/officeDocument/2006/relationships/image" Target="../media/image29.png"/><Relationship Id="rId29" Type="http://schemas.openxmlformats.org/officeDocument/2006/relationships/image" Target="../media/image38.svg"/><Relationship Id="rId1" Type="http://schemas.openxmlformats.org/officeDocument/2006/relationships/slideLayout" Target="../slideLayouts/slideLayout18.xml"/><Relationship Id="rId6" Type="http://schemas.openxmlformats.org/officeDocument/2006/relationships/image" Target="../media/image15.png"/><Relationship Id="rId11" Type="http://schemas.openxmlformats.org/officeDocument/2006/relationships/image" Target="../media/image20.svg"/><Relationship Id="rId24" Type="http://schemas.openxmlformats.org/officeDocument/2006/relationships/image" Target="../media/image33.png"/><Relationship Id="rId32" Type="http://schemas.openxmlformats.org/officeDocument/2006/relationships/image" Target="../media/image41.png"/><Relationship Id="rId5" Type="http://schemas.openxmlformats.org/officeDocument/2006/relationships/image" Target="../media/image14.svg"/><Relationship Id="rId15" Type="http://schemas.openxmlformats.org/officeDocument/2006/relationships/image" Target="../media/image24.svg"/><Relationship Id="rId23" Type="http://schemas.openxmlformats.org/officeDocument/2006/relationships/image" Target="../media/image32.svg"/><Relationship Id="rId28" Type="http://schemas.openxmlformats.org/officeDocument/2006/relationships/image" Target="../media/image37.png"/><Relationship Id="rId10" Type="http://schemas.openxmlformats.org/officeDocument/2006/relationships/image" Target="../media/image19.png"/><Relationship Id="rId19" Type="http://schemas.openxmlformats.org/officeDocument/2006/relationships/image" Target="../media/image28.svg"/><Relationship Id="rId31" Type="http://schemas.openxmlformats.org/officeDocument/2006/relationships/image" Target="../media/image40.svg"/><Relationship Id="rId4" Type="http://schemas.openxmlformats.org/officeDocument/2006/relationships/image" Target="../media/image13.png"/><Relationship Id="rId9" Type="http://schemas.openxmlformats.org/officeDocument/2006/relationships/image" Target="../media/image18.svg"/><Relationship Id="rId14" Type="http://schemas.openxmlformats.org/officeDocument/2006/relationships/image" Target="../media/image23.png"/><Relationship Id="rId22" Type="http://schemas.openxmlformats.org/officeDocument/2006/relationships/image" Target="../media/image31.png"/><Relationship Id="rId27" Type="http://schemas.openxmlformats.org/officeDocument/2006/relationships/image" Target="../media/image36.svg"/><Relationship Id="rId30" Type="http://schemas.openxmlformats.org/officeDocument/2006/relationships/image" Target="../media/image39.png"/><Relationship Id="rId35" Type="http://schemas.openxmlformats.org/officeDocument/2006/relationships/image" Target="../media/image44.svg"/><Relationship Id="rId8"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34.svg"/><Relationship Id="rId3" Type="http://schemas.microsoft.com/office/2018/10/relationships/comments" Target="../comments/modernComment_106_E3045509.xml"/><Relationship Id="rId7" Type="http://schemas.microsoft.com/office/2007/relationships/hdphoto" Target="../media/hdphoto1.wdp"/><Relationship Id="rId12" Type="http://schemas.openxmlformats.org/officeDocument/2006/relationships/image" Target="../media/image33.png"/><Relationship Id="rId17" Type="http://schemas.openxmlformats.org/officeDocument/2006/relationships/image" Target="../media/image38.svg"/><Relationship Id="rId2" Type="http://schemas.openxmlformats.org/officeDocument/2006/relationships/notesSlide" Target="../notesSlides/notesSlide4.xml"/><Relationship Id="rId16" Type="http://schemas.openxmlformats.org/officeDocument/2006/relationships/image" Target="../media/image37.png"/><Relationship Id="rId1" Type="http://schemas.openxmlformats.org/officeDocument/2006/relationships/slideLayout" Target="../slideLayouts/slideLayout18.xml"/><Relationship Id="rId6" Type="http://schemas.openxmlformats.org/officeDocument/2006/relationships/image" Target="../media/image11.png"/><Relationship Id="rId11" Type="http://schemas.openxmlformats.org/officeDocument/2006/relationships/image" Target="../media/image49.png"/><Relationship Id="rId5" Type="http://schemas.openxmlformats.org/officeDocument/2006/relationships/image" Target="../media/image47.png"/><Relationship Id="rId15" Type="http://schemas.openxmlformats.org/officeDocument/2006/relationships/image" Target="../media/image46.svg"/><Relationship Id="rId10" Type="http://schemas.openxmlformats.org/officeDocument/2006/relationships/image" Target="../media/image48.png"/><Relationship Id="rId4" Type="http://schemas.openxmlformats.org/officeDocument/2006/relationships/image" Target="../media/image46.png"/><Relationship Id="rId9" Type="http://schemas.openxmlformats.org/officeDocument/2006/relationships/image" Target="../media/image10.png"/><Relationship Id="rId14" Type="http://schemas.openxmlformats.org/officeDocument/2006/relationships/image" Target="../media/image45.png"/></Relationships>
</file>

<file path=ppt/slides/_rels/slide7.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svg"/><Relationship Id="rId7" Type="http://schemas.openxmlformats.org/officeDocument/2006/relationships/image" Target="../media/image55.svg"/><Relationship Id="rId2" Type="http://schemas.openxmlformats.org/officeDocument/2006/relationships/image" Target="../media/image50.png"/><Relationship Id="rId1" Type="http://schemas.openxmlformats.org/officeDocument/2006/relationships/slideLayout" Target="../slideLayouts/slideLayout18.xml"/><Relationship Id="rId6" Type="http://schemas.openxmlformats.org/officeDocument/2006/relationships/image" Target="../media/image54.png"/><Relationship Id="rId5" Type="http://schemas.openxmlformats.org/officeDocument/2006/relationships/image" Target="../media/image53.svg"/><Relationship Id="rId4" Type="http://schemas.openxmlformats.org/officeDocument/2006/relationships/image" Target="../media/image52.png"/><Relationship Id="rId9" Type="http://schemas.openxmlformats.org/officeDocument/2006/relationships/image" Target="../media/image57.svg"/></Relationships>
</file>

<file path=ppt/slides/_rels/slide8.xml.rels><?xml version="1.0" encoding="UTF-8" standalone="yes"?>
<Relationships xmlns="http://schemas.openxmlformats.org/package/2006/relationships"><Relationship Id="rId2" Type="http://schemas.microsoft.com/office/2018/10/relationships/comments" Target="../comments/modernComment_7FF95A0B_3226CCB4.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microsoft.com/office/2018/10/relationships/comments" Target="../comments/modernComment_109_B46D7562.xml"/><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59.jpg"/><Relationship Id="rId5" Type="http://schemas.openxmlformats.org/officeDocument/2006/relationships/hyperlink" Target="https://en.wikipedia.org/wiki/Irritable_bowel_syndrome" TargetMode="External"/><Relationship Id="rId4" Type="http://schemas.openxmlformats.org/officeDocument/2006/relationships/image" Target="../media/image58.jf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21963-8A59-63B6-0EE7-E8443F5A69F6}"/>
              </a:ext>
            </a:extLst>
          </p:cNvPr>
          <p:cNvSpPr>
            <a:spLocks noGrp="1"/>
          </p:cNvSpPr>
          <p:nvPr>
            <p:ph type="ctrTitle"/>
          </p:nvPr>
        </p:nvSpPr>
        <p:spPr>
          <a:xfrm>
            <a:off x="615429" y="1669681"/>
            <a:ext cx="9443959" cy="1690328"/>
          </a:xfrm>
        </p:spPr>
        <p:txBody>
          <a:bodyPr>
            <a:normAutofit fontScale="90000"/>
          </a:bodyPr>
          <a:lstStyle/>
          <a:p>
            <a:pPr>
              <a:lnSpc>
                <a:spcPts val="4320"/>
              </a:lnSpc>
              <a:spcBef>
                <a:spcPts val="0"/>
              </a:spcBef>
            </a:pPr>
            <a:r>
              <a:rPr lang="en-GB" sz="4000" dirty="0"/>
              <a:t>Seamless Multi-Arm Multi-Stage (MAMS) designs with treatment selection:  </a:t>
            </a:r>
            <a:br>
              <a:rPr lang="en-GB" sz="4000" dirty="0"/>
            </a:br>
            <a:r>
              <a:rPr lang="en-GB" sz="4000" dirty="0"/>
              <a:t>A new Stata command </a:t>
            </a:r>
            <a:r>
              <a:rPr lang="en-GB" sz="4000" dirty="0" err="1">
                <a:latin typeface="Courier New" panose="02070309020205020404" pitchFamily="49" charset="0"/>
                <a:cs typeface="Courier New" panose="02070309020205020404" pitchFamily="49" charset="0"/>
              </a:rPr>
              <a:t>nstagects</a:t>
            </a:r>
            <a:endParaRPr lang="en-GB" sz="4000" dirty="0"/>
          </a:p>
        </p:txBody>
      </p:sp>
      <p:sp>
        <p:nvSpPr>
          <p:cNvPr id="3" name="Subtitle 2">
            <a:extLst>
              <a:ext uri="{FF2B5EF4-FFF2-40B4-BE49-F238E27FC236}">
                <a16:creationId xmlns:a16="http://schemas.microsoft.com/office/drawing/2014/main" id="{D4415A2F-AB87-BED1-3927-9D0B724CC5BF}"/>
              </a:ext>
            </a:extLst>
          </p:cNvPr>
          <p:cNvSpPr>
            <a:spLocks noGrp="1"/>
          </p:cNvSpPr>
          <p:nvPr>
            <p:ph type="subTitle" idx="1"/>
          </p:nvPr>
        </p:nvSpPr>
        <p:spPr>
          <a:xfrm>
            <a:off x="942001" y="3555449"/>
            <a:ext cx="6049349" cy="1102276"/>
          </a:xfrm>
        </p:spPr>
        <p:txBody>
          <a:bodyPr>
            <a:normAutofit fontScale="92500" lnSpcReduction="20000"/>
          </a:bodyPr>
          <a:lstStyle/>
          <a:p>
            <a:pPr>
              <a:lnSpc>
                <a:spcPct val="150000"/>
              </a:lnSpc>
            </a:pPr>
            <a:r>
              <a:rPr lang="en-GB" dirty="0"/>
              <a:t>Yumeng Liu</a:t>
            </a:r>
          </a:p>
          <a:p>
            <a:pPr>
              <a:lnSpc>
                <a:spcPct val="150000"/>
              </a:lnSpc>
            </a:pPr>
            <a:r>
              <a:rPr lang="en-GB" sz="2400" dirty="0"/>
              <a:t>Supervisor: Dr Babak Choodari-Oskooei</a:t>
            </a:r>
          </a:p>
          <a:p>
            <a:endParaRPr lang="en-GB" dirty="0"/>
          </a:p>
        </p:txBody>
      </p:sp>
      <p:sp>
        <p:nvSpPr>
          <p:cNvPr id="4" name="Text Placeholder 3">
            <a:extLst>
              <a:ext uri="{FF2B5EF4-FFF2-40B4-BE49-F238E27FC236}">
                <a16:creationId xmlns:a16="http://schemas.microsoft.com/office/drawing/2014/main" id="{829FDB7C-185E-D1A4-158A-FA81B27B6051}"/>
              </a:ext>
            </a:extLst>
          </p:cNvPr>
          <p:cNvSpPr>
            <a:spLocks noGrp="1"/>
          </p:cNvSpPr>
          <p:nvPr>
            <p:ph type="body" sz="quarter" idx="11"/>
          </p:nvPr>
        </p:nvSpPr>
        <p:spPr>
          <a:xfrm>
            <a:off x="942001" y="4777449"/>
            <a:ext cx="5351463" cy="1188464"/>
          </a:xfrm>
        </p:spPr>
        <p:txBody>
          <a:bodyPr>
            <a:normAutofit fontScale="92500" lnSpcReduction="10000"/>
          </a:bodyPr>
          <a:lstStyle/>
          <a:p>
            <a:pPr>
              <a:lnSpc>
                <a:spcPct val="150000"/>
              </a:lnSpc>
            </a:pPr>
            <a:r>
              <a:rPr lang="en-GB" kern="0" dirty="0">
                <a:solidFill>
                  <a:srgbClr val="000000"/>
                </a:solidFill>
              </a:rPr>
              <a:t>MRC Clinical Trials Unit at UCL</a:t>
            </a:r>
          </a:p>
          <a:p>
            <a:pPr>
              <a:lnSpc>
                <a:spcPct val="150000"/>
              </a:lnSpc>
            </a:pPr>
            <a:r>
              <a:rPr lang="en-GB" kern="0" dirty="0">
                <a:solidFill>
                  <a:srgbClr val="000000"/>
                </a:solidFill>
              </a:rPr>
              <a:t>Institute of Clinical Trials &amp; Methodology, </a:t>
            </a:r>
          </a:p>
          <a:p>
            <a:pPr>
              <a:lnSpc>
                <a:spcPct val="150000"/>
              </a:lnSpc>
            </a:pPr>
            <a:r>
              <a:rPr lang="en-GB" kern="0" dirty="0">
                <a:solidFill>
                  <a:srgbClr val="000000"/>
                </a:solidFill>
              </a:rPr>
              <a:t>University College London</a:t>
            </a:r>
          </a:p>
          <a:p>
            <a:endParaRPr lang="en-GB" dirty="0"/>
          </a:p>
        </p:txBody>
      </p:sp>
      <p:sp>
        <p:nvSpPr>
          <p:cNvPr id="7" name="Text Placeholder 3">
            <a:extLst>
              <a:ext uri="{FF2B5EF4-FFF2-40B4-BE49-F238E27FC236}">
                <a16:creationId xmlns:a16="http://schemas.microsoft.com/office/drawing/2014/main" id="{73AB19CD-AAE0-D6F9-2A10-8B59803E2026}"/>
              </a:ext>
            </a:extLst>
          </p:cNvPr>
          <p:cNvSpPr txBox="1">
            <a:spLocks/>
          </p:cNvSpPr>
          <p:nvPr/>
        </p:nvSpPr>
        <p:spPr>
          <a:xfrm>
            <a:off x="-438722" y="6593681"/>
            <a:ext cx="5607905" cy="528637"/>
          </a:xfrm>
          <a:prstGeom prst="rect">
            <a:avLst/>
          </a:prstGeom>
        </p:spPr>
        <p:txBody>
          <a:bodyPr vert="horz" lIns="91440" tIns="45720" rIns="91440" bIns="45720" rtlCol="0">
            <a:normAutofit fontScale="85000" lnSpcReduction="10000"/>
          </a:bodyPr>
          <a:lstStyle>
            <a:lvl1pPr marL="0" indent="0" algn="l" defTabSz="914377" rtl="0" eaLnBrk="1" latinLnBrk="0" hangingPunct="1">
              <a:lnSpc>
                <a:spcPct val="110000"/>
              </a:lnSpc>
              <a:spcBef>
                <a:spcPts val="0"/>
              </a:spcBef>
              <a:buFont typeface="Arial" panose="020B0604020202020204" pitchFamily="34" charset="0"/>
              <a:buNone/>
              <a:defRPr sz="1800" kern="1200">
                <a:solidFill>
                  <a:schemeClr val="tx1"/>
                </a:solidFill>
                <a:latin typeface="+mn-lt"/>
                <a:ea typeface="+mn-ea"/>
                <a:cs typeface="+mn-cs"/>
              </a:defRPr>
            </a:lvl1pPr>
            <a:lvl2pPr marL="685783" indent="-228594" algn="l" defTabSz="914377" rtl="0" eaLnBrk="1" latinLnBrk="0" hangingPunct="1">
              <a:lnSpc>
                <a:spcPct val="110000"/>
              </a:lnSpc>
              <a:spcBef>
                <a:spcPts val="0"/>
              </a:spcBef>
              <a:buFont typeface="Arial" panose="020B0604020202020204" pitchFamily="34" charset="0"/>
              <a:buChar char="•"/>
              <a:defRPr sz="2000" kern="1200">
                <a:solidFill>
                  <a:schemeClr val="tx1"/>
                </a:solidFill>
                <a:latin typeface="+mn-lt"/>
                <a:ea typeface="+mn-ea"/>
                <a:cs typeface="+mn-cs"/>
              </a:defRPr>
            </a:lvl2pPr>
            <a:lvl3pPr marL="1142971" indent="-228594" algn="l" defTabSz="914377" rtl="0" eaLnBrk="1" latinLnBrk="0" hangingPunct="1">
              <a:lnSpc>
                <a:spcPct val="110000"/>
              </a:lnSpc>
              <a:spcBef>
                <a:spcPts val="0"/>
              </a:spcBef>
              <a:buFont typeface="Arial" panose="020B0604020202020204" pitchFamily="34" charset="0"/>
              <a:buChar char="•"/>
              <a:defRPr sz="1800" kern="1200">
                <a:solidFill>
                  <a:schemeClr val="tx1"/>
                </a:solidFill>
                <a:latin typeface="+mn-lt"/>
                <a:ea typeface="+mn-ea"/>
                <a:cs typeface="+mn-cs"/>
              </a:defRPr>
            </a:lvl3pPr>
            <a:lvl4pPr marL="1600160" indent="-228594" algn="l" defTabSz="914377" rtl="0" eaLnBrk="1" latinLnBrk="0" hangingPunct="1">
              <a:lnSpc>
                <a:spcPct val="110000"/>
              </a:lnSpc>
              <a:spcBef>
                <a:spcPts val="0"/>
              </a:spcBef>
              <a:buFont typeface="Arial" panose="020B0604020202020204" pitchFamily="34" charset="0"/>
              <a:buChar char="•"/>
              <a:defRPr sz="1600" kern="1200">
                <a:solidFill>
                  <a:schemeClr val="tx1"/>
                </a:solidFill>
                <a:latin typeface="+mn-lt"/>
                <a:ea typeface="+mn-ea"/>
                <a:cs typeface="+mn-cs"/>
              </a:defRPr>
            </a:lvl4pPr>
            <a:lvl5pPr marL="2057349" indent="-228594" algn="l" defTabSz="914377" rtl="0" eaLnBrk="1" latinLnBrk="0" hangingPunct="1">
              <a:lnSpc>
                <a:spcPct val="110000"/>
              </a:lnSpc>
              <a:spcBef>
                <a:spcPts val="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GB" dirty="0"/>
              <a:t>UK Stata Conference | London     11-12 September 2025</a:t>
            </a:r>
          </a:p>
          <a:p>
            <a:pPr algn="r"/>
            <a:endParaRPr lang="en-GB" dirty="0"/>
          </a:p>
        </p:txBody>
      </p:sp>
      <p:sp>
        <p:nvSpPr>
          <p:cNvPr id="5" name="TextBox 4">
            <a:extLst>
              <a:ext uri="{FF2B5EF4-FFF2-40B4-BE49-F238E27FC236}">
                <a16:creationId xmlns:a16="http://schemas.microsoft.com/office/drawing/2014/main" id="{AE6C15E7-54F3-42B7-F2B1-FEF3C9CE7FD2}"/>
              </a:ext>
            </a:extLst>
          </p:cNvPr>
          <p:cNvSpPr txBox="1"/>
          <p:nvPr/>
        </p:nvSpPr>
        <p:spPr>
          <a:xfrm>
            <a:off x="11530361" y="6501161"/>
            <a:ext cx="892098" cy="338554"/>
          </a:xfrm>
          <a:prstGeom prst="rect">
            <a:avLst/>
          </a:prstGeom>
          <a:noFill/>
        </p:spPr>
        <p:txBody>
          <a:bodyPr wrap="square" rtlCol="0">
            <a:spAutoFit/>
          </a:bodyPr>
          <a:lstStyle/>
          <a:p>
            <a:r>
              <a:rPr lang="en-US" sz="1600" dirty="0">
                <a:solidFill>
                  <a:schemeClr val="accent2">
                    <a:lumMod val="50000"/>
                  </a:schemeClr>
                </a:solidFill>
              </a:rPr>
              <a:t>1/28</a:t>
            </a:r>
            <a:endParaRPr lang="en-GB" sz="1600" dirty="0">
              <a:solidFill>
                <a:schemeClr val="accent2">
                  <a:lumMod val="50000"/>
                </a:schemeClr>
              </a:solidFill>
            </a:endParaRPr>
          </a:p>
        </p:txBody>
      </p:sp>
    </p:spTree>
    <p:extLst>
      <p:ext uri="{BB962C8B-B14F-4D97-AF65-F5344CB8AC3E}">
        <p14:creationId xmlns:p14="http://schemas.microsoft.com/office/powerpoint/2010/main" val="15667284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C0C39-5410-6E8A-C14B-C8263DCDA9D0}"/>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746B7736-A6B7-19D8-B602-71AAADCF64E7}"/>
              </a:ext>
            </a:extLst>
          </p:cNvPr>
          <p:cNvSpPr txBox="1">
            <a:spLocks/>
          </p:cNvSpPr>
          <p:nvPr/>
        </p:nvSpPr>
        <p:spPr>
          <a:xfrm>
            <a:off x="431800" y="999838"/>
            <a:ext cx="11328400" cy="723899"/>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b="1" kern="1200">
                <a:solidFill>
                  <a:schemeClr val="accent4"/>
                </a:solidFill>
                <a:latin typeface="+mj-lt"/>
                <a:ea typeface="+mj-ea"/>
                <a:cs typeface="+mj-cs"/>
              </a:defRPr>
            </a:lvl1pPr>
          </a:lstStyle>
          <a:p>
            <a:pPr marL="457200" indent="-457200">
              <a:buFont typeface="Wingdings" panose="05000000000000000000" pitchFamily="2" charset="2"/>
              <a:buChar char="Ø"/>
              <a:tabLst>
                <a:tab pos="354013" algn="l"/>
              </a:tabLst>
            </a:pPr>
            <a:r>
              <a:rPr lang="en-US" sz="3100" b="0" dirty="0">
                <a:solidFill>
                  <a:srgbClr val="002060"/>
                </a:solidFill>
              </a:rPr>
              <a:t>The syntax: </a:t>
            </a:r>
            <a:r>
              <a:rPr lang="en-US" sz="3100" b="0" dirty="0" err="1">
                <a:solidFill>
                  <a:srgbClr val="002060"/>
                </a:solidFill>
                <a:latin typeface="Courier New" panose="02070309020205020404" pitchFamily="49" charset="0"/>
                <a:cs typeface="Courier New" panose="02070309020205020404" pitchFamily="49" charset="0"/>
              </a:rPr>
              <a:t>nstagects</a:t>
            </a:r>
            <a:r>
              <a:rPr lang="en-US" sz="3100" b="0" dirty="0">
                <a:solidFill>
                  <a:srgbClr val="002060"/>
                </a:solidFill>
              </a:rPr>
              <a:t> </a:t>
            </a:r>
            <a:endParaRPr lang="en-GB" sz="3100" b="0" dirty="0">
              <a:solidFill>
                <a:srgbClr val="002060"/>
              </a:solidFill>
            </a:endParaRPr>
          </a:p>
        </p:txBody>
      </p:sp>
      <p:sp>
        <p:nvSpPr>
          <p:cNvPr id="3" name="TextBox 2">
            <a:extLst>
              <a:ext uri="{FF2B5EF4-FFF2-40B4-BE49-F238E27FC236}">
                <a16:creationId xmlns:a16="http://schemas.microsoft.com/office/drawing/2014/main" id="{27678A0C-8C71-F796-F1F2-C5C02D5481E2}"/>
              </a:ext>
            </a:extLst>
          </p:cNvPr>
          <p:cNvSpPr txBox="1"/>
          <p:nvPr/>
        </p:nvSpPr>
        <p:spPr>
          <a:xfrm>
            <a:off x="873083" y="1620128"/>
            <a:ext cx="9474507" cy="1442061"/>
          </a:xfrm>
          <a:prstGeom prst="rect">
            <a:avLst/>
          </a:prstGeom>
          <a:noFill/>
        </p:spPr>
        <p:txBody>
          <a:bodyPr wrap="square" rtlCol="0">
            <a:spAutoFit/>
          </a:bodyPr>
          <a:lstStyle/>
          <a:p>
            <a:pPr>
              <a:lnSpc>
                <a:spcPct val="150000"/>
              </a:lnSpc>
            </a:pPr>
            <a:r>
              <a:rPr lang="en-US" b="1" dirty="0"/>
              <a:t>Example 1. The IBS study</a:t>
            </a:r>
          </a:p>
          <a:p>
            <a:pPr marL="285750" indent="-285750">
              <a:lnSpc>
                <a:spcPts val="2500"/>
              </a:lnSpc>
              <a:buFontTx/>
              <a:buChar char="-"/>
            </a:pPr>
            <a:r>
              <a:rPr lang="en-US" b="1" dirty="0"/>
              <a:t>Continuous outcome:  </a:t>
            </a:r>
            <a:r>
              <a:rPr lang="en-GB" dirty="0"/>
              <a:t>Irritable Bowel Syndrome (IBS) Severity Score at 6 months</a:t>
            </a:r>
          </a:p>
          <a:p>
            <a:pPr marL="285750" indent="-285750">
              <a:lnSpc>
                <a:spcPts val="2500"/>
              </a:lnSpc>
              <a:buFontTx/>
              <a:buChar char="-"/>
            </a:pPr>
            <a:r>
              <a:rPr lang="en-GB" b="1" dirty="0"/>
              <a:t>Five arms: </a:t>
            </a:r>
            <a:r>
              <a:rPr lang="en-GB" dirty="0"/>
              <a:t>4 amitriptyline doses + 1 placebo, stop for </a:t>
            </a:r>
            <a:r>
              <a:rPr lang="en-GB" u="sng" dirty="0"/>
              <a:t>lack-of-benefit</a:t>
            </a:r>
          </a:p>
          <a:p>
            <a:pPr marL="285750" indent="-285750">
              <a:lnSpc>
                <a:spcPts val="2500"/>
              </a:lnSpc>
              <a:buFontTx/>
              <a:buChar char="-"/>
            </a:pPr>
            <a:r>
              <a:rPr lang="en-GB" b="1" dirty="0"/>
              <a:t>Target effect size</a:t>
            </a:r>
            <a:r>
              <a:rPr lang="en-GB" dirty="0"/>
              <a:t>: 35-</a:t>
            </a:r>
            <a:r>
              <a:rPr lang="en-US" altLang="zh-CN" dirty="0"/>
              <a:t>point</a:t>
            </a:r>
            <a:r>
              <a:rPr lang="en-GB" dirty="0"/>
              <a:t> reduction in IBS score</a:t>
            </a:r>
          </a:p>
        </p:txBody>
      </p:sp>
      <p:grpSp>
        <p:nvGrpSpPr>
          <p:cNvPr id="55" name="Group 54">
            <a:extLst>
              <a:ext uri="{FF2B5EF4-FFF2-40B4-BE49-F238E27FC236}">
                <a16:creationId xmlns:a16="http://schemas.microsoft.com/office/drawing/2014/main" id="{19C6AC30-550D-7D6C-ABB5-9550DC58F788}"/>
              </a:ext>
            </a:extLst>
          </p:cNvPr>
          <p:cNvGrpSpPr/>
          <p:nvPr/>
        </p:nvGrpSpPr>
        <p:grpSpPr>
          <a:xfrm>
            <a:off x="1294615" y="3200400"/>
            <a:ext cx="11170695" cy="2862322"/>
            <a:chOff x="1107194" y="3296399"/>
            <a:chExt cx="11170695" cy="2862322"/>
          </a:xfrm>
        </p:grpSpPr>
        <p:sp>
          <p:nvSpPr>
            <p:cNvPr id="7" name="TextBox 6">
              <a:extLst>
                <a:ext uri="{FF2B5EF4-FFF2-40B4-BE49-F238E27FC236}">
                  <a16:creationId xmlns:a16="http://schemas.microsoft.com/office/drawing/2014/main" id="{36BE6B2C-55D8-E4E8-3FF3-24AE47EACEF5}"/>
                </a:ext>
              </a:extLst>
            </p:cNvPr>
            <p:cNvSpPr txBox="1"/>
            <p:nvPr/>
          </p:nvSpPr>
          <p:spPr>
            <a:xfrm>
              <a:off x="1107194" y="3296399"/>
              <a:ext cx="7832993" cy="2862322"/>
            </a:xfrm>
            <a:prstGeom prst="rect">
              <a:avLst/>
            </a:prstGeom>
            <a:noFill/>
          </p:spPr>
          <p:txBody>
            <a:bodyPr wrap="square" rtlCol="0">
              <a:spAutoFit/>
            </a:bodyPr>
            <a:lstStyle/>
            <a:p>
              <a:pPr>
                <a:lnSpc>
                  <a:spcPct val="150000"/>
                </a:lnSpc>
              </a:pPr>
              <a:r>
                <a:rPr lang="en-GB" b="1" dirty="0" err="1">
                  <a:latin typeface="Courier New" panose="02070309020205020404" pitchFamily="49" charset="0"/>
                  <a:cs typeface="Courier New" panose="02070309020205020404" pitchFamily="49" charset="0"/>
                </a:rPr>
                <a:t>nstagects</a:t>
              </a:r>
              <a:r>
                <a:rPr lang="en-GB" b="1" dirty="0">
                  <a:latin typeface="Courier New" panose="02070309020205020404" pitchFamily="49" charset="0"/>
                  <a:cs typeface="Courier New" panose="02070309020205020404" pitchFamily="49" charset="0"/>
                </a:rPr>
                <a:t>, </a:t>
              </a:r>
              <a:r>
                <a:rPr lang="en-GB" b="1" dirty="0" err="1">
                  <a:solidFill>
                    <a:schemeClr val="tx2">
                      <a:lumMod val="60000"/>
                      <a:lumOff val="40000"/>
                    </a:schemeClr>
                  </a:solidFill>
                  <a:latin typeface="Courier New" panose="02070309020205020404" pitchFamily="49" charset="0"/>
                  <a:cs typeface="Courier New" panose="02070309020205020404" pitchFamily="49" charset="0"/>
                </a:rPr>
                <a:t>nstage</a:t>
              </a:r>
              <a:r>
                <a:rPr lang="en-GB" b="1" dirty="0">
                  <a:solidFill>
                    <a:schemeClr val="tx2">
                      <a:lumMod val="60000"/>
                      <a:lumOff val="40000"/>
                    </a:schemeClr>
                  </a:solidFill>
                  <a:latin typeface="Courier New" panose="02070309020205020404" pitchFamily="49" charset="0"/>
                  <a:cs typeface="Courier New" panose="02070309020205020404" pitchFamily="49" charset="0"/>
                </a:rPr>
                <a:t>(3) arms(5 5 5) </a:t>
              </a:r>
              <a:r>
                <a:rPr lang="en-GB" b="1" dirty="0" err="1">
                  <a:solidFill>
                    <a:schemeClr val="tx2">
                      <a:lumMod val="60000"/>
                      <a:lumOff val="40000"/>
                    </a:schemeClr>
                  </a:solidFill>
                  <a:latin typeface="Courier New" panose="02070309020205020404" pitchFamily="49" charset="0"/>
                  <a:cs typeface="Courier New" panose="02070309020205020404" pitchFamily="49" charset="0"/>
                </a:rPr>
                <a:t>aratio</a:t>
              </a:r>
              <a:r>
                <a:rPr lang="en-GB" b="1" dirty="0">
                  <a:solidFill>
                    <a:schemeClr val="tx2">
                      <a:lumMod val="60000"/>
                      <a:lumOff val="40000"/>
                    </a:schemeClr>
                  </a:solidFill>
                  <a:latin typeface="Courier New" panose="02070309020205020404" pitchFamily="49" charset="0"/>
                  <a:cs typeface="Courier New" panose="02070309020205020404" pitchFamily="49" charset="0"/>
                </a:rPr>
                <a:t>(0.5) ///</a:t>
              </a:r>
            </a:p>
            <a:p>
              <a:pPr>
                <a:lnSpc>
                  <a:spcPct val="150000"/>
                </a:lnSpc>
              </a:pPr>
              <a:r>
                <a:rPr lang="en-GB" b="1" dirty="0">
                  <a:solidFill>
                    <a:schemeClr val="accent3">
                      <a:lumMod val="75000"/>
                    </a:schemeClr>
                  </a:solidFill>
                  <a:latin typeface="Courier New" panose="02070309020205020404" pitchFamily="49" charset="0"/>
                  <a:cs typeface="Courier New" panose="02070309020205020404" pitchFamily="49" charset="0"/>
                </a:rPr>
                <a:t>theta0(0) theta1(-35) </a:t>
              </a:r>
              <a:r>
                <a:rPr lang="en-GB" b="1" dirty="0" err="1">
                  <a:solidFill>
                    <a:schemeClr val="accent3">
                      <a:lumMod val="75000"/>
                    </a:schemeClr>
                  </a:solidFill>
                  <a:latin typeface="Courier New" panose="02070309020205020404" pitchFamily="49" charset="0"/>
                  <a:cs typeface="Courier New" panose="02070309020205020404" pitchFamily="49" charset="0"/>
                </a:rPr>
                <a:t>sd</a:t>
              </a:r>
              <a:r>
                <a:rPr lang="en-GB" b="1" dirty="0">
                  <a:solidFill>
                    <a:schemeClr val="accent3">
                      <a:lumMod val="75000"/>
                    </a:schemeClr>
                  </a:solidFill>
                  <a:latin typeface="Courier New" panose="02070309020205020404" pitchFamily="49" charset="0"/>
                  <a:cs typeface="Courier New" panose="02070309020205020404" pitchFamily="49" charset="0"/>
                </a:rPr>
                <a:t>(100) ///</a:t>
              </a:r>
            </a:p>
            <a:p>
              <a:pPr>
                <a:lnSpc>
                  <a:spcPct val="150000"/>
                </a:lnSpc>
              </a:pPr>
              <a:r>
                <a:rPr lang="en-GB" b="1" dirty="0">
                  <a:solidFill>
                    <a:schemeClr val="accent5">
                      <a:lumMod val="50000"/>
                    </a:schemeClr>
                  </a:solidFill>
                  <a:latin typeface="Courier New" panose="02070309020205020404" pitchFamily="49" charset="0"/>
                  <a:cs typeface="Courier New" panose="02070309020205020404" pitchFamily="49" charset="0"/>
                </a:rPr>
                <a:t>binding</a:t>
              </a:r>
              <a:r>
                <a:rPr lang="en-GB" b="1" dirty="0">
                  <a:latin typeface="Courier New" panose="02070309020205020404" pitchFamily="49" charset="0"/>
                  <a:cs typeface="Courier New" panose="02070309020205020404" pitchFamily="49" charset="0"/>
                </a:rPr>
                <a:t> ///</a:t>
              </a:r>
            </a:p>
            <a:p>
              <a:pPr>
                <a:lnSpc>
                  <a:spcPct val="150000"/>
                </a:lnSpc>
              </a:pPr>
              <a:r>
                <a:rPr lang="en-GB" b="1" dirty="0">
                  <a:solidFill>
                    <a:schemeClr val="accent1">
                      <a:lumMod val="75000"/>
                    </a:schemeClr>
                  </a:solidFill>
                  <a:latin typeface="Courier New" panose="02070309020205020404" pitchFamily="49" charset="0"/>
                  <a:cs typeface="Courier New" panose="02070309020205020404" pitchFamily="49" charset="0"/>
                </a:rPr>
                <a:t>alpha(0.35 0.1 0.01) power(0.95 0.93 0.90) ///</a:t>
              </a:r>
            </a:p>
            <a:p>
              <a:pPr>
                <a:lnSpc>
                  <a:spcPct val="150000"/>
                </a:lnSpc>
              </a:pPr>
              <a:r>
                <a:rPr lang="en-GB" b="1" dirty="0" err="1">
                  <a:solidFill>
                    <a:schemeClr val="accent3">
                      <a:lumMod val="50000"/>
                    </a:schemeClr>
                  </a:solidFill>
                  <a:latin typeface="Courier New" panose="02070309020205020404" pitchFamily="49" charset="0"/>
                  <a:cs typeface="Courier New" panose="02070309020205020404" pitchFamily="49" charset="0"/>
                </a:rPr>
                <a:t>accrate</a:t>
              </a:r>
              <a:r>
                <a:rPr lang="en-GB" b="1" dirty="0">
                  <a:solidFill>
                    <a:schemeClr val="accent3">
                      <a:lumMod val="50000"/>
                    </a:schemeClr>
                  </a:solidFill>
                  <a:latin typeface="Courier New" panose="02070309020205020404" pitchFamily="49" charset="0"/>
                  <a:cs typeface="Courier New" panose="02070309020205020404" pitchFamily="49" charset="0"/>
                </a:rPr>
                <a:t>(240 240 240) fu(0.5) </a:t>
              </a:r>
              <a:r>
                <a:rPr lang="en-GB" b="1" dirty="0" err="1">
                  <a:solidFill>
                    <a:schemeClr val="accent3">
                      <a:lumMod val="50000"/>
                    </a:schemeClr>
                  </a:solidFill>
                  <a:latin typeface="Courier New" panose="02070309020205020404" pitchFamily="49" charset="0"/>
                  <a:cs typeface="Courier New" panose="02070309020205020404" pitchFamily="49" charset="0"/>
                </a:rPr>
                <a:t>ltfu</a:t>
              </a:r>
              <a:r>
                <a:rPr lang="en-GB" b="1" dirty="0">
                  <a:solidFill>
                    <a:schemeClr val="accent3">
                      <a:lumMod val="50000"/>
                    </a:schemeClr>
                  </a:solidFill>
                  <a:latin typeface="Courier New" panose="02070309020205020404" pitchFamily="49" charset="0"/>
                  <a:cs typeface="Courier New" panose="02070309020205020404" pitchFamily="49" charset="0"/>
                </a:rPr>
                <a:t>(0.125)</a:t>
              </a:r>
              <a:r>
                <a:rPr lang="en-GB" b="1" dirty="0">
                  <a:latin typeface="Courier New" panose="02070309020205020404" pitchFamily="49" charset="0"/>
                  <a:cs typeface="Courier New" panose="02070309020205020404" pitchFamily="49" charset="0"/>
                </a:rPr>
                <a:t> </a:t>
              </a:r>
              <a:r>
                <a:rPr lang="en-GB" b="1" dirty="0">
                  <a:solidFill>
                    <a:schemeClr val="accent3">
                      <a:lumMod val="50000"/>
                    </a:schemeClr>
                  </a:solidFill>
                  <a:latin typeface="Courier New" panose="02070309020205020404" pitchFamily="49" charset="0"/>
                  <a:cs typeface="Courier New" panose="02070309020205020404" pitchFamily="49" charset="0"/>
                </a:rPr>
                <a:t>///</a:t>
              </a:r>
            </a:p>
            <a:p>
              <a:pPr>
                <a:lnSpc>
                  <a:spcPct val="150000"/>
                </a:lnSpc>
              </a:pPr>
              <a:r>
                <a:rPr lang="en-GB" b="1" dirty="0">
                  <a:solidFill>
                    <a:schemeClr val="accent6">
                      <a:lumMod val="75000"/>
                    </a:schemeClr>
                  </a:solidFill>
                  <a:latin typeface="Courier New" panose="02070309020205020404" pitchFamily="49" charset="0"/>
                  <a:cs typeface="Courier New" panose="02070309020205020404" pitchFamily="49" charset="0"/>
                </a:rPr>
                <a:t>ess seed(9122025) </a:t>
              </a:r>
              <a:r>
                <a:rPr lang="en-GB" b="1" dirty="0" err="1">
                  <a:solidFill>
                    <a:schemeClr val="accent6">
                      <a:lumMod val="50000"/>
                    </a:schemeClr>
                  </a:solidFill>
                  <a:latin typeface="Courier New" panose="02070309020205020404" pitchFamily="49" charset="0"/>
                  <a:cs typeface="Courier New" panose="02070309020205020404" pitchFamily="49" charset="0"/>
                </a:rPr>
                <a:t>fwercontrol</a:t>
              </a:r>
              <a:r>
                <a:rPr lang="en-GB" b="1" dirty="0">
                  <a:solidFill>
                    <a:schemeClr val="accent6">
                      <a:lumMod val="50000"/>
                    </a:schemeClr>
                  </a:solidFill>
                  <a:latin typeface="Courier New" panose="02070309020205020404" pitchFamily="49" charset="0"/>
                  <a:cs typeface="Courier New" panose="02070309020205020404" pitchFamily="49" charset="0"/>
                </a:rPr>
                <a:t>(0.025) </a:t>
              </a:r>
            </a:p>
            <a:p>
              <a:endParaRPr lang="en-GB" dirty="0"/>
            </a:p>
          </p:txBody>
        </p:sp>
        <p:grpSp>
          <p:nvGrpSpPr>
            <p:cNvPr id="39" name="Group 38">
              <a:extLst>
                <a:ext uri="{FF2B5EF4-FFF2-40B4-BE49-F238E27FC236}">
                  <a16:creationId xmlns:a16="http://schemas.microsoft.com/office/drawing/2014/main" id="{364492AA-ABEE-C0C9-48E9-9B683EE88064}"/>
                </a:ext>
              </a:extLst>
            </p:cNvPr>
            <p:cNvGrpSpPr/>
            <p:nvPr/>
          </p:nvGrpSpPr>
          <p:grpSpPr>
            <a:xfrm>
              <a:off x="9102481" y="3389039"/>
              <a:ext cx="3175408" cy="369332"/>
              <a:chOff x="9102481" y="3389039"/>
              <a:chExt cx="3175408" cy="369332"/>
            </a:xfrm>
          </p:grpSpPr>
          <p:cxnSp>
            <p:nvCxnSpPr>
              <p:cNvPr id="31" name="Straight Arrow Connector 30">
                <a:extLst>
                  <a:ext uri="{FF2B5EF4-FFF2-40B4-BE49-F238E27FC236}">
                    <a16:creationId xmlns:a16="http://schemas.microsoft.com/office/drawing/2014/main" id="{3CA516D1-00FB-0481-D8C6-450A80F67BC5}"/>
                  </a:ext>
                </a:extLst>
              </p:cNvPr>
              <p:cNvCxnSpPr>
                <a:cxnSpLocks/>
              </p:cNvCxnSpPr>
              <p:nvPr/>
            </p:nvCxnSpPr>
            <p:spPr>
              <a:xfrm flipH="1">
                <a:off x="9102481" y="3573705"/>
                <a:ext cx="407624" cy="0"/>
              </a:xfrm>
              <a:prstGeom prst="straightConnector1">
                <a:avLst/>
              </a:prstGeom>
              <a:ln>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BFF6F8EF-E3C1-5FD2-92EF-734CF4550B18}"/>
                  </a:ext>
                </a:extLst>
              </p:cNvPr>
              <p:cNvSpPr txBox="1"/>
              <p:nvPr/>
            </p:nvSpPr>
            <p:spPr>
              <a:xfrm>
                <a:off x="9672399" y="3389039"/>
                <a:ext cx="2605490" cy="369332"/>
              </a:xfrm>
              <a:prstGeom prst="rect">
                <a:avLst/>
              </a:prstGeom>
              <a:noFill/>
            </p:spPr>
            <p:txBody>
              <a:bodyPr wrap="square" rtlCol="0">
                <a:spAutoFit/>
              </a:bodyPr>
              <a:lstStyle/>
              <a:p>
                <a:r>
                  <a:rPr lang="en-US" b="1" dirty="0">
                    <a:solidFill>
                      <a:schemeClr val="accent4">
                        <a:lumMod val="60000"/>
                        <a:lumOff val="40000"/>
                      </a:schemeClr>
                    </a:solidFill>
                    <a:latin typeface="Aptos" panose="020B0004020202020204" pitchFamily="34" charset="0"/>
                  </a:rPr>
                  <a:t>T</a:t>
                </a:r>
                <a:r>
                  <a:rPr lang="en-US" dirty="0">
                    <a:solidFill>
                      <a:schemeClr val="accent4">
                        <a:lumMod val="60000"/>
                        <a:lumOff val="40000"/>
                      </a:schemeClr>
                    </a:solidFill>
                    <a:latin typeface="Aptos" panose="020B0004020202020204" pitchFamily="34" charset="0"/>
                  </a:rPr>
                  <a:t>rial setting (T)</a:t>
                </a:r>
                <a:endParaRPr lang="en-GB" dirty="0">
                  <a:solidFill>
                    <a:schemeClr val="accent4">
                      <a:lumMod val="60000"/>
                      <a:lumOff val="40000"/>
                    </a:schemeClr>
                  </a:solidFill>
                  <a:latin typeface="Aptos" panose="020B0004020202020204" pitchFamily="34" charset="0"/>
                </a:endParaRPr>
              </a:p>
            </p:txBody>
          </p:sp>
        </p:grpSp>
        <p:grpSp>
          <p:nvGrpSpPr>
            <p:cNvPr id="40" name="Group 39">
              <a:extLst>
                <a:ext uri="{FF2B5EF4-FFF2-40B4-BE49-F238E27FC236}">
                  <a16:creationId xmlns:a16="http://schemas.microsoft.com/office/drawing/2014/main" id="{A6620A19-7D36-E6C6-B551-296DF758B1D3}"/>
                </a:ext>
              </a:extLst>
            </p:cNvPr>
            <p:cNvGrpSpPr/>
            <p:nvPr/>
          </p:nvGrpSpPr>
          <p:grpSpPr>
            <a:xfrm>
              <a:off x="8135415" y="3799525"/>
              <a:ext cx="3304771" cy="369332"/>
              <a:chOff x="10485450" y="3364554"/>
              <a:chExt cx="3304771" cy="369332"/>
            </a:xfrm>
          </p:grpSpPr>
          <p:cxnSp>
            <p:nvCxnSpPr>
              <p:cNvPr id="41" name="Straight Arrow Connector 40">
                <a:extLst>
                  <a:ext uri="{FF2B5EF4-FFF2-40B4-BE49-F238E27FC236}">
                    <a16:creationId xmlns:a16="http://schemas.microsoft.com/office/drawing/2014/main" id="{8A5200C0-2DB1-B35D-3379-C60B3994121C}"/>
                  </a:ext>
                </a:extLst>
              </p:cNvPr>
              <p:cNvCxnSpPr>
                <a:cxnSpLocks/>
              </p:cNvCxnSpPr>
              <p:nvPr/>
            </p:nvCxnSpPr>
            <p:spPr>
              <a:xfrm flipH="1">
                <a:off x="10485450" y="3554251"/>
                <a:ext cx="407624" cy="0"/>
              </a:xfrm>
              <a:prstGeom prst="straightConnector1">
                <a:avLst/>
              </a:prstGeom>
              <a:ln>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BDC30253-1B7B-B7E8-2378-4A2B49B5184C}"/>
                  </a:ext>
                </a:extLst>
              </p:cNvPr>
              <p:cNvSpPr txBox="1"/>
              <p:nvPr/>
            </p:nvSpPr>
            <p:spPr>
              <a:xfrm>
                <a:off x="11006494" y="3364554"/>
                <a:ext cx="2783727" cy="369332"/>
              </a:xfrm>
              <a:prstGeom prst="rect">
                <a:avLst/>
              </a:prstGeom>
              <a:noFill/>
            </p:spPr>
            <p:txBody>
              <a:bodyPr wrap="square" rtlCol="0">
                <a:spAutoFit/>
              </a:bodyPr>
              <a:lstStyle/>
              <a:p>
                <a:r>
                  <a:rPr lang="en-US" b="1" dirty="0">
                    <a:solidFill>
                      <a:schemeClr val="accent3">
                        <a:lumMod val="75000"/>
                      </a:schemeClr>
                    </a:solidFill>
                    <a:latin typeface="Aptos" panose="020B0004020202020204" pitchFamily="34" charset="0"/>
                  </a:rPr>
                  <a:t>O</a:t>
                </a:r>
                <a:r>
                  <a:rPr lang="en-US" dirty="0">
                    <a:solidFill>
                      <a:schemeClr val="accent3">
                        <a:lumMod val="75000"/>
                      </a:schemeClr>
                    </a:solidFill>
                    <a:latin typeface="Aptos" panose="020B0004020202020204" pitchFamily="34" charset="0"/>
                  </a:rPr>
                  <a:t>utcome parameters (O)</a:t>
                </a:r>
                <a:endParaRPr lang="en-GB" dirty="0">
                  <a:solidFill>
                    <a:schemeClr val="accent3">
                      <a:lumMod val="75000"/>
                    </a:schemeClr>
                  </a:solidFill>
                  <a:latin typeface="Aptos" panose="020B0004020202020204" pitchFamily="34" charset="0"/>
                </a:endParaRPr>
              </a:p>
            </p:txBody>
          </p:sp>
        </p:grpSp>
        <p:grpSp>
          <p:nvGrpSpPr>
            <p:cNvPr id="43" name="Group 42">
              <a:extLst>
                <a:ext uri="{FF2B5EF4-FFF2-40B4-BE49-F238E27FC236}">
                  <a16:creationId xmlns:a16="http://schemas.microsoft.com/office/drawing/2014/main" id="{7D4DB6BE-49C2-0627-D412-1B323E894F7C}"/>
                </a:ext>
              </a:extLst>
            </p:cNvPr>
            <p:cNvGrpSpPr/>
            <p:nvPr/>
          </p:nvGrpSpPr>
          <p:grpSpPr>
            <a:xfrm>
              <a:off x="8135415" y="4624207"/>
              <a:ext cx="3189750" cy="369332"/>
              <a:chOff x="8213911" y="3807124"/>
              <a:chExt cx="3189750" cy="369332"/>
            </a:xfrm>
          </p:grpSpPr>
          <p:cxnSp>
            <p:nvCxnSpPr>
              <p:cNvPr id="44" name="Straight Arrow Connector 43">
                <a:extLst>
                  <a:ext uri="{FF2B5EF4-FFF2-40B4-BE49-F238E27FC236}">
                    <a16:creationId xmlns:a16="http://schemas.microsoft.com/office/drawing/2014/main" id="{8F73E55D-9CFF-AE6C-A026-DE18FDCFE845}"/>
                  </a:ext>
                </a:extLst>
              </p:cNvPr>
              <p:cNvCxnSpPr>
                <a:cxnSpLocks/>
              </p:cNvCxnSpPr>
              <p:nvPr/>
            </p:nvCxnSpPr>
            <p:spPr>
              <a:xfrm flipH="1">
                <a:off x="8213911" y="3991790"/>
                <a:ext cx="407624" cy="0"/>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C7E78848-D70A-E8CF-7CAB-7EE40B385039}"/>
                  </a:ext>
                </a:extLst>
              </p:cNvPr>
              <p:cNvSpPr txBox="1"/>
              <p:nvPr/>
            </p:nvSpPr>
            <p:spPr>
              <a:xfrm>
                <a:off x="8719675" y="3807124"/>
                <a:ext cx="2683986" cy="369332"/>
              </a:xfrm>
              <a:prstGeom prst="rect">
                <a:avLst/>
              </a:prstGeom>
              <a:noFill/>
            </p:spPr>
            <p:txBody>
              <a:bodyPr wrap="square" rtlCol="0">
                <a:spAutoFit/>
              </a:bodyPr>
              <a:lstStyle/>
              <a:p>
                <a:r>
                  <a:rPr lang="en-US" b="1" dirty="0">
                    <a:solidFill>
                      <a:schemeClr val="accent2">
                        <a:lumMod val="75000"/>
                      </a:schemeClr>
                    </a:solidFill>
                    <a:latin typeface="Aptos" panose="020B0004020202020204" pitchFamily="34" charset="0"/>
                  </a:rPr>
                  <a:t>S</a:t>
                </a:r>
                <a:r>
                  <a:rPr lang="en-US" dirty="0">
                    <a:solidFill>
                      <a:schemeClr val="accent2">
                        <a:lumMod val="75000"/>
                      </a:schemeClr>
                    </a:solidFill>
                    <a:latin typeface="Aptos" panose="020B0004020202020204" pitchFamily="34" charset="0"/>
                  </a:rPr>
                  <a:t>tatistical boundaries (S)</a:t>
                </a:r>
                <a:endParaRPr lang="en-GB" dirty="0">
                  <a:solidFill>
                    <a:schemeClr val="accent2">
                      <a:lumMod val="75000"/>
                    </a:schemeClr>
                  </a:solidFill>
                  <a:latin typeface="Aptos" panose="020B0004020202020204" pitchFamily="34" charset="0"/>
                </a:endParaRPr>
              </a:p>
            </p:txBody>
          </p:sp>
        </p:grpSp>
        <p:grpSp>
          <p:nvGrpSpPr>
            <p:cNvPr id="46" name="Group 45">
              <a:extLst>
                <a:ext uri="{FF2B5EF4-FFF2-40B4-BE49-F238E27FC236}">
                  <a16:creationId xmlns:a16="http://schemas.microsoft.com/office/drawing/2014/main" id="{CFADDA83-1551-56CF-CE7A-DB38947C5C2A}"/>
                </a:ext>
              </a:extLst>
            </p:cNvPr>
            <p:cNvGrpSpPr/>
            <p:nvPr/>
          </p:nvGrpSpPr>
          <p:grpSpPr>
            <a:xfrm>
              <a:off x="8491045" y="4210011"/>
              <a:ext cx="3216926" cy="369332"/>
              <a:chOff x="13659791" y="2951586"/>
              <a:chExt cx="3216926" cy="369332"/>
            </a:xfrm>
          </p:grpSpPr>
          <p:cxnSp>
            <p:nvCxnSpPr>
              <p:cNvPr id="47" name="Straight Arrow Connector 46">
                <a:extLst>
                  <a:ext uri="{FF2B5EF4-FFF2-40B4-BE49-F238E27FC236}">
                    <a16:creationId xmlns:a16="http://schemas.microsoft.com/office/drawing/2014/main" id="{3118BE76-2148-4C8E-D58F-08E257A9D991}"/>
                  </a:ext>
                </a:extLst>
              </p:cNvPr>
              <p:cNvCxnSpPr>
                <a:cxnSpLocks/>
              </p:cNvCxnSpPr>
              <p:nvPr/>
            </p:nvCxnSpPr>
            <p:spPr>
              <a:xfrm flipH="1">
                <a:off x="13659791" y="3153160"/>
                <a:ext cx="40762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8" name="TextBox 47">
                <a:extLst>
                  <a:ext uri="{FF2B5EF4-FFF2-40B4-BE49-F238E27FC236}">
                    <a16:creationId xmlns:a16="http://schemas.microsoft.com/office/drawing/2014/main" id="{1AC77CBC-7D4A-8F55-8C4D-E95458EA285D}"/>
                  </a:ext>
                </a:extLst>
              </p:cNvPr>
              <p:cNvSpPr txBox="1"/>
              <p:nvPr/>
            </p:nvSpPr>
            <p:spPr>
              <a:xfrm>
                <a:off x="14271227" y="2951586"/>
                <a:ext cx="2605490" cy="369332"/>
              </a:xfrm>
              <a:prstGeom prst="rect">
                <a:avLst/>
              </a:prstGeom>
              <a:noFill/>
            </p:spPr>
            <p:txBody>
              <a:bodyPr wrap="square" rtlCol="0">
                <a:spAutoFit/>
              </a:bodyPr>
              <a:lstStyle/>
              <a:p>
                <a:r>
                  <a:rPr lang="en-US" b="1" dirty="0">
                    <a:latin typeface="Aptos" panose="020B0004020202020204" pitchFamily="34" charset="0"/>
                  </a:rPr>
                  <a:t>A</a:t>
                </a:r>
                <a:r>
                  <a:rPr lang="en-US" dirty="0">
                    <a:latin typeface="Aptos" panose="020B0004020202020204" pitchFamily="34" charset="0"/>
                  </a:rPr>
                  <a:t>daptation types (A)</a:t>
                </a:r>
                <a:endParaRPr lang="en-GB" dirty="0">
                  <a:latin typeface="Aptos" panose="020B0004020202020204" pitchFamily="34" charset="0"/>
                </a:endParaRPr>
              </a:p>
            </p:txBody>
          </p:sp>
        </p:grpSp>
        <p:grpSp>
          <p:nvGrpSpPr>
            <p:cNvPr id="49" name="Group 48">
              <a:extLst>
                <a:ext uri="{FF2B5EF4-FFF2-40B4-BE49-F238E27FC236}">
                  <a16:creationId xmlns:a16="http://schemas.microsoft.com/office/drawing/2014/main" id="{655D231C-163F-540D-FA5B-4010EE7B5DF0}"/>
                </a:ext>
              </a:extLst>
            </p:cNvPr>
            <p:cNvGrpSpPr/>
            <p:nvPr/>
          </p:nvGrpSpPr>
          <p:grpSpPr>
            <a:xfrm>
              <a:off x="8898669" y="5079557"/>
              <a:ext cx="2541517" cy="369332"/>
              <a:chOff x="9567945" y="3420453"/>
              <a:chExt cx="2541517" cy="369332"/>
            </a:xfrm>
          </p:grpSpPr>
          <p:cxnSp>
            <p:nvCxnSpPr>
              <p:cNvPr id="50" name="Straight Arrow Connector 49">
                <a:extLst>
                  <a:ext uri="{FF2B5EF4-FFF2-40B4-BE49-F238E27FC236}">
                    <a16:creationId xmlns:a16="http://schemas.microsoft.com/office/drawing/2014/main" id="{073B7AA2-05FD-7424-35AB-2BEE068C2525}"/>
                  </a:ext>
                </a:extLst>
              </p:cNvPr>
              <p:cNvCxnSpPr>
                <a:cxnSpLocks/>
              </p:cNvCxnSpPr>
              <p:nvPr/>
            </p:nvCxnSpPr>
            <p:spPr>
              <a:xfrm flipH="1">
                <a:off x="9567945" y="3590967"/>
                <a:ext cx="407624" cy="0"/>
              </a:xfrm>
              <a:prstGeom prst="straightConnector1">
                <a:avLst/>
              </a:prstGeom>
              <a:ln>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ADA55B02-DF10-7960-9895-AEDCFC483C83}"/>
                  </a:ext>
                </a:extLst>
              </p:cNvPr>
              <p:cNvSpPr txBox="1"/>
              <p:nvPr/>
            </p:nvSpPr>
            <p:spPr>
              <a:xfrm>
                <a:off x="10006342" y="3420453"/>
                <a:ext cx="2103120" cy="369332"/>
              </a:xfrm>
              <a:prstGeom prst="rect">
                <a:avLst/>
              </a:prstGeom>
              <a:noFill/>
            </p:spPr>
            <p:txBody>
              <a:bodyPr wrap="square" rtlCol="0">
                <a:spAutoFit/>
              </a:bodyPr>
              <a:lstStyle/>
              <a:p>
                <a:r>
                  <a:rPr lang="en-US" b="1" dirty="0">
                    <a:solidFill>
                      <a:schemeClr val="accent3">
                        <a:lumMod val="50000"/>
                      </a:schemeClr>
                    </a:solidFill>
                    <a:latin typeface="Aptos" panose="020B0004020202020204" pitchFamily="34" charset="0"/>
                  </a:rPr>
                  <a:t>T</a:t>
                </a:r>
                <a:r>
                  <a:rPr lang="en-US" dirty="0">
                    <a:solidFill>
                      <a:schemeClr val="accent3">
                        <a:lumMod val="50000"/>
                      </a:schemeClr>
                    </a:solidFill>
                    <a:latin typeface="Aptos" panose="020B0004020202020204" pitchFamily="34" charset="0"/>
                  </a:rPr>
                  <a:t>ime operation (T)</a:t>
                </a:r>
                <a:endParaRPr lang="en-GB" dirty="0">
                  <a:solidFill>
                    <a:schemeClr val="accent3">
                      <a:lumMod val="50000"/>
                    </a:schemeClr>
                  </a:solidFill>
                  <a:latin typeface="Aptos" panose="020B0004020202020204" pitchFamily="34" charset="0"/>
                </a:endParaRPr>
              </a:p>
            </p:txBody>
          </p:sp>
        </p:grpSp>
      </p:grpSp>
      <p:sp>
        <p:nvSpPr>
          <p:cNvPr id="8" name="Text Placeholder 3">
            <a:extLst>
              <a:ext uri="{FF2B5EF4-FFF2-40B4-BE49-F238E27FC236}">
                <a16:creationId xmlns:a16="http://schemas.microsoft.com/office/drawing/2014/main" id="{02089F32-CBDE-678F-265F-79063FDFABE9}"/>
              </a:ext>
            </a:extLst>
          </p:cNvPr>
          <p:cNvSpPr>
            <a:spLocks noGrp="1"/>
          </p:cNvSpPr>
          <p:nvPr>
            <p:ph type="body" sz="quarter" idx="10"/>
          </p:nvPr>
        </p:nvSpPr>
        <p:spPr>
          <a:xfrm>
            <a:off x="113647" y="0"/>
            <a:ext cx="7308883" cy="614364"/>
          </a:xfrm>
        </p:spPr>
        <p:txBody>
          <a:bodyPr>
            <a:normAutofit fontScale="92500" lnSpcReduction="10000"/>
          </a:bodyPr>
          <a:lstStyle/>
          <a:p>
            <a:r>
              <a:rPr lang="en-US" sz="3600" dirty="0"/>
              <a:t>MAMS design implementation in Stata</a:t>
            </a:r>
            <a:endParaRPr lang="en-GB" sz="3600" dirty="0">
              <a:latin typeface="Courier New" panose="02070309020205020404" pitchFamily="49" charset="0"/>
              <a:cs typeface="Courier New" panose="02070309020205020404" pitchFamily="49" charset="0"/>
            </a:endParaRPr>
          </a:p>
        </p:txBody>
      </p:sp>
      <p:graphicFrame>
        <p:nvGraphicFramePr>
          <p:cNvPr id="9" name="Table 8">
            <a:extLst>
              <a:ext uri="{FF2B5EF4-FFF2-40B4-BE49-F238E27FC236}">
                <a16:creationId xmlns:a16="http://schemas.microsoft.com/office/drawing/2014/main" id="{83B280DA-9255-CBB3-1B72-17DB32946E84}"/>
              </a:ext>
            </a:extLst>
          </p:cNvPr>
          <p:cNvGraphicFramePr>
            <a:graphicFrameLocks noGrp="1"/>
          </p:cNvGraphicFramePr>
          <p:nvPr>
            <p:extLst>
              <p:ext uri="{D42A27DB-BD31-4B8C-83A1-F6EECF244321}">
                <p14:modId xmlns:p14="http://schemas.microsoft.com/office/powerpoint/2010/main" val="3800422880"/>
              </p:ext>
            </p:extLst>
          </p:nvPr>
        </p:nvGraphicFramePr>
        <p:xfrm>
          <a:off x="0" y="573813"/>
          <a:ext cx="8128000" cy="37084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190106787"/>
                    </a:ext>
                  </a:extLst>
                </a:gridCol>
                <a:gridCol w="2032000">
                  <a:extLst>
                    <a:ext uri="{9D8B030D-6E8A-4147-A177-3AD203B41FA5}">
                      <a16:colId xmlns:a16="http://schemas.microsoft.com/office/drawing/2014/main" val="2740916829"/>
                    </a:ext>
                  </a:extLst>
                </a:gridCol>
                <a:gridCol w="2032000">
                  <a:extLst>
                    <a:ext uri="{9D8B030D-6E8A-4147-A177-3AD203B41FA5}">
                      <a16:colId xmlns:a16="http://schemas.microsoft.com/office/drawing/2014/main" val="1880906918"/>
                    </a:ext>
                  </a:extLst>
                </a:gridCol>
                <a:gridCol w="2032000">
                  <a:extLst>
                    <a:ext uri="{9D8B030D-6E8A-4147-A177-3AD203B41FA5}">
                      <a16:colId xmlns:a16="http://schemas.microsoft.com/office/drawing/2014/main" val="1006663267"/>
                    </a:ext>
                  </a:extLst>
                </a:gridCol>
              </a:tblGrid>
              <a:tr h="370840">
                <a:tc>
                  <a:txBody>
                    <a:bodyPr/>
                    <a:lstStyle/>
                    <a:p>
                      <a:pPr marL="285750" indent="-285750">
                        <a:buFont typeface="Arial" panose="020B0604020202020204" pitchFamily="34" charset="0"/>
                        <a:buChar char="•"/>
                      </a:pPr>
                      <a:r>
                        <a:rPr lang="en-US" dirty="0"/>
                        <a:t>New features</a:t>
                      </a:r>
                      <a:endParaRPr lang="en-GB" dirty="0"/>
                    </a:p>
                  </a:txBody>
                  <a:tcPr>
                    <a:solidFill>
                      <a:srgbClr val="009EC0"/>
                    </a:solidFill>
                  </a:tcPr>
                </a:tc>
                <a:tc>
                  <a:txBody>
                    <a:bodyPr/>
                    <a:lstStyle/>
                    <a:p>
                      <a:pPr marL="285750" indent="-285750">
                        <a:buFont typeface="Arial" panose="020B0604020202020204" pitchFamily="34" charset="0"/>
                        <a:buChar char="•"/>
                      </a:pPr>
                      <a:r>
                        <a:rPr lang="en-US" dirty="0"/>
                        <a:t>IBS study</a:t>
                      </a:r>
                      <a:endParaRPr lang="en-GB" dirty="0"/>
                    </a:p>
                  </a:txBody>
                  <a:tcPr>
                    <a:solidFill>
                      <a:srgbClr val="009EC0"/>
                    </a:solidFill>
                  </a:tcPr>
                </a:tc>
                <a:tc>
                  <a:txBody>
                    <a:bodyPr/>
                    <a:lstStyle/>
                    <a:p>
                      <a:pPr marL="285750" indent="-285750">
                        <a:buFont typeface="Arial" panose="020B0604020202020204" pitchFamily="34" charset="0"/>
                        <a:buChar char="•"/>
                      </a:pPr>
                      <a:r>
                        <a:rPr lang="en-US" dirty="0"/>
                        <a:t>Syntax</a:t>
                      </a:r>
                      <a:endParaRPr lang="en-GB" dirty="0"/>
                    </a:p>
                  </a:txBody>
                  <a:tcPr>
                    <a:solidFill>
                      <a:schemeClr val="accent2">
                        <a:lumMod val="75000"/>
                      </a:schemeClr>
                    </a:solidFill>
                  </a:tcPr>
                </a:tc>
                <a:tc>
                  <a:txBody>
                    <a:bodyPr/>
                    <a:lstStyle/>
                    <a:p>
                      <a:pPr marL="285750" indent="-285750">
                        <a:buFont typeface="Arial" panose="020B0604020202020204" pitchFamily="34" charset="0"/>
                        <a:buChar char="•"/>
                      </a:pPr>
                      <a:r>
                        <a:rPr lang="en-US" dirty="0"/>
                        <a:t>Outputs</a:t>
                      </a:r>
                      <a:endParaRPr lang="en-GB" dirty="0"/>
                    </a:p>
                  </a:txBody>
                  <a:tcPr>
                    <a:solidFill>
                      <a:srgbClr val="009EC0"/>
                    </a:solidFill>
                  </a:tcPr>
                </a:tc>
                <a:extLst>
                  <a:ext uri="{0D108BD9-81ED-4DB2-BD59-A6C34878D82A}">
                    <a16:rowId xmlns:a16="http://schemas.microsoft.com/office/drawing/2014/main" val="1771134787"/>
                  </a:ext>
                </a:extLst>
              </a:tr>
            </a:tbl>
          </a:graphicData>
        </a:graphic>
      </p:graphicFrame>
      <p:sp>
        <p:nvSpPr>
          <p:cNvPr id="2" name="TextBox 1">
            <a:extLst>
              <a:ext uri="{FF2B5EF4-FFF2-40B4-BE49-F238E27FC236}">
                <a16:creationId xmlns:a16="http://schemas.microsoft.com/office/drawing/2014/main" id="{C868DB40-ABFC-B429-F0A7-DB3EF51E4D16}"/>
              </a:ext>
            </a:extLst>
          </p:cNvPr>
          <p:cNvSpPr txBox="1"/>
          <p:nvPr/>
        </p:nvSpPr>
        <p:spPr>
          <a:xfrm>
            <a:off x="11530361" y="6501161"/>
            <a:ext cx="892098" cy="338554"/>
          </a:xfrm>
          <a:prstGeom prst="rect">
            <a:avLst/>
          </a:prstGeom>
          <a:noFill/>
        </p:spPr>
        <p:txBody>
          <a:bodyPr wrap="square" rtlCol="0">
            <a:spAutoFit/>
          </a:bodyPr>
          <a:lstStyle/>
          <a:p>
            <a:r>
              <a:rPr lang="en-US" sz="1600" dirty="0">
                <a:solidFill>
                  <a:schemeClr val="accent2">
                    <a:lumMod val="50000"/>
                  </a:schemeClr>
                </a:solidFill>
              </a:rPr>
              <a:t>10/28</a:t>
            </a:r>
            <a:endParaRPr lang="en-GB" sz="1600" dirty="0">
              <a:solidFill>
                <a:schemeClr val="accent2">
                  <a:lumMod val="50000"/>
                </a:schemeClr>
              </a:solidFill>
            </a:endParaRPr>
          </a:p>
        </p:txBody>
      </p:sp>
    </p:spTree>
    <p:extLst>
      <p:ext uri="{BB962C8B-B14F-4D97-AF65-F5344CB8AC3E}">
        <p14:creationId xmlns:p14="http://schemas.microsoft.com/office/powerpoint/2010/main" val="1392984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1000"/>
                                        <p:tgtEl>
                                          <p:spTgt spid="55"/>
                                        </p:tgtEl>
                                      </p:cBhvr>
                                    </p:animEffect>
                                    <p:anim calcmode="lin" valueType="num">
                                      <p:cBhvr>
                                        <p:cTn id="8" dur="1000" fill="hold"/>
                                        <p:tgtEl>
                                          <p:spTgt spid="55"/>
                                        </p:tgtEl>
                                        <p:attrNameLst>
                                          <p:attrName>ppt_x</p:attrName>
                                        </p:attrNameLst>
                                      </p:cBhvr>
                                      <p:tavLst>
                                        <p:tav tm="0">
                                          <p:val>
                                            <p:strVal val="#ppt_x"/>
                                          </p:val>
                                        </p:tav>
                                        <p:tav tm="100000">
                                          <p:val>
                                            <p:strVal val="#ppt_x"/>
                                          </p:val>
                                        </p:tav>
                                      </p:tavLst>
                                    </p:anim>
                                    <p:anim calcmode="lin" valueType="num">
                                      <p:cBhvr>
                                        <p:cTn id="9"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8DC826-8795-B102-EAF9-07DFD9117181}"/>
            </a:ext>
          </a:extLst>
        </p:cNvPr>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DFEA4A9C-5FF9-BB73-A48F-7BDA8BF3DCBE}"/>
              </a:ext>
            </a:extLst>
          </p:cNvPr>
          <p:cNvGraphicFramePr>
            <a:graphicFrameLocks noGrp="1"/>
          </p:cNvGraphicFramePr>
          <p:nvPr>
            <p:extLst>
              <p:ext uri="{D42A27DB-BD31-4B8C-83A1-F6EECF244321}">
                <p14:modId xmlns:p14="http://schemas.microsoft.com/office/powerpoint/2010/main" val="3969854647"/>
              </p:ext>
            </p:extLst>
          </p:nvPr>
        </p:nvGraphicFramePr>
        <p:xfrm>
          <a:off x="0" y="573813"/>
          <a:ext cx="8128000" cy="37084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190106787"/>
                    </a:ext>
                  </a:extLst>
                </a:gridCol>
                <a:gridCol w="2032000">
                  <a:extLst>
                    <a:ext uri="{9D8B030D-6E8A-4147-A177-3AD203B41FA5}">
                      <a16:colId xmlns:a16="http://schemas.microsoft.com/office/drawing/2014/main" val="2740916829"/>
                    </a:ext>
                  </a:extLst>
                </a:gridCol>
                <a:gridCol w="2032000">
                  <a:extLst>
                    <a:ext uri="{9D8B030D-6E8A-4147-A177-3AD203B41FA5}">
                      <a16:colId xmlns:a16="http://schemas.microsoft.com/office/drawing/2014/main" val="1880906918"/>
                    </a:ext>
                  </a:extLst>
                </a:gridCol>
                <a:gridCol w="2032000">
                  <a:extLst>
                    <a:ext uri="{9D8B030D-6E8A-4147-A177-3AD203B41FA5}">
                      <a16:colId xmlns:a16="http://schemas.microsoft.com/office/drawing/2014/main" val="1006663267"/>
                    </a:ext>
                  </a:extLst>
                </a:gridCol>
              </a:tblGrid>
              <a:tr h="370840">
                <a:tc>
                  <a:txBody>
                    <a:bodyPr/>
                    <a:lstStyle/>
                    <a:p>
                      <a:pPr marL="285750" indent="-285750">
                        <a:buFont typeface="Arial" panose="020B0604020202020204" pitchFamily="34" charset="0"/>
                        <a:buChar char="•"/>
                      </a:pPr>
                      <a:r>
                        <a:rPr lang="en-US" dirty="0"/>
                        <a:t>New features</a:t>
                      </a:r>
                      <a:endParaRPr lang="en-GB" dirty="0"/>
                    </a:p>
                  </a:txBody>
                  <a:tcPr>
                    <a:solidFill>
                      <a:srgbClr val="009EC0"/>
                    </a:solidFill>
                  </a:tcPr>
                </a:tc>
                <a:tc>
                  <a:txBody>
                    <a:bodyPr/>
                    <a:lstStyle/>
                    <a:p>
                      <a:pPr marL="285750" indent="-285750">
                        <a:buFont typeface="Arial" panose="020B0604020202020204" pitchFamily="34" charset="0"/>
                        <a:buChar char="•"/>
                      </a:pPr>
                      <a:r>
                        <a:rPr lang="en-US" dirty="0"/>
                        <a:t>IBS study</a:t>
                      </a:r>
                      <a:endParaRPr lang="en-GB" dirty="0"/>
                    </a:p>
                  </a:txBody>
                  <a:tcPr>
                    <a:solidFill>
                      <a:srgbClr val="009EC0"/>
                    </a:solidFill>
                  </a:tcPr>
                </a:tc>
                <a:tc>
                  <a:txBody>
                    <a:bodyPr/>
                    <a:lstStyle/>
                    <a:p>
                      <a:pPr marL="285750" indent="-285750">
                        <a:buFont typeface="Arial" panose="020B0604020202020204" pitchFamily="34" charset="0"/>
                        <a:buChar char="•"/>
                      </a:pPr>
                      <a:r>
                        <a:rPr lang="en-US" dirty="0"/>
                        <a:t>Syntax</a:t>
                      </a:r>
                      <a:endParaRPr lang="en-GB" dirty="0"/>
                    </a:p>
                  </a:txBody>
                  <a:tcPr>
                    <a:solidFill>
                      <a:srgbClr val="009EC0"/>
                    </a:solidFill>
                  </a:tcPr>
                </a:tc>
                <a:tc>
                  <a:txBody>
                    <a:bodyPr/>
                    <a:lstStyle/>
                    <a:p>
                      <a:pPr marL="285750" indent="-285750">
                        <a:buFont typeface="Arial" panose="020B0604020202020204" pitchFamily="34" charset="0"/>
                        <a:buChar char="•"/>
                      </a:pPr>
                      <a:r>
                        <a:rPr lang="en-US" dirty="0"/>
                        <a:t>Outputs</a:t>
                      </a:r>
                      <a:endParaRPr lang="en-GB" dirty="0"/>
                    </a:p>
                  </a:txBody>
                  <a:tcPr>
                    <a:solidFill>
                      <a:srgbClr val="009EC0"/>
                    </a:solidFill>
                  </a:tcPr>
                </a:tc>
                <a:extLst>
                  <a:ext uri="{0D108BD9-81ED-4DB2-BD59-A6C34878D82A}">
                    <a16:rowId xmlns:a16="http://schemas.microsoft.com/office/drawing/2014/main" val="1771134787"/>
                  </a:ext>
                </a:extLst>
              </a:tr>
            </a:tbl>
          </a:graphicData>
        </a:graphic>
      </p:graphicFrame>
      <p:sp>
        <p:nvSpPr>
          <p:cNvPr id="7" name="Text Placeholder 3">
            <a:extLst>
              <a:ext uri="{FF2B5EF4-FFF2-40B4-BE49-F238E27FC236}">
                <a16:creationId xmlns:a16="http://schemas.microsoft.com/office/drawing/2014/main" id="{1FDC7554-6FDA-8566-B11C-BEE3B2C4A3E3}"/>
              </a:ext>
            </a:extLst>
          </p:cNvPr>
          <p:cNvSpPr>
            <a:spLocks noGrp="1"/>
          </p:cNvSpPr>
          <p:nvPr>
            <p:ph type="body" sz="quarter" idx="10"/>
          </p:nvPr>
        </p:nvSpPr>
        <p:spPr>
          <a:xfrm>
            <a:off x="113647" y="0"/>
            <a:ext cx="7308883" cy="614364"/>
          </a:xfrm>
        </p:spPr>
        <p:txBody>
          <a:bodyPr>
            <a:normAutofit fontScale="92500" lnSpcReduction="10000"/>
          </a:bodyPr>
          <a:lstStyle/>
          <a:p>
            <a:r>
              <a:rPr lang="en-US" sz="3600" dirty="0"/>
              <a:t>MAMS design implementation in Stata</a:t>
            </a:r>
            <a:endParaRPr lang="en-GB" sz="3600" dirty="0">
              <a:latin typeface="Courier New" panose="02070309020205020404" pitchFamily="49" charset="0"/>
              <a:cs typeface="Courier New" panose="02070309020205020404" pitchFamily="49" charset="0"/>
            </a:endParaRPr>
          </a:p>
        </p:txBody>
      </p:sp>
      <p:sp>
        <p:nvSpPr>
          <p:cNvPr id="5" name="Title 1">
            <a:extLst>
              <a:ext uri="{FF2B5EF4-FFF2-40B4-BE49-F238E27FC236}">
                <a16:creationId xmlns:a16="http://schemas.microsoft.com/office/drawing/2014/main" id="{9A4397AF-AD67-178E-9644-019782E1C388}"/>
              </a:ext>
            </a:extLst>
          </p:cNvPr>
          <p:cNvSpPr txBox="1">
            <a:spLocks/>
          </p:cNvSpPr>
          <p:nvPr/>
        </p:nvSpPr>
        <p:spPr>
          <a:xfrm>
            <a:off x="292067" y="975165"/>
            <a:ext cx="3876755" cy="1226944"/>
          </a:xfrm>
          <a:prstGeom prst="rect">
            <a:avLst/>
          </a:prstGeom>
        </p:spPr>
        <p:txBody>
          <a:bodyPr vert="horz" lIns="91440" tIns="45720" rIns="91440" bIns="45720" rtlCol="0" anchor="ctr">
            <a:normAutofit fontScale="85000" lnSpcReduction="20000"/>
          </a:bodyPr>
          <a:lstStyle>
            <a:lvl1pPr algn="l" defTabSz="914377" rtl="0" eaLnBrk="1" latinLnBrk="0" hangingPunct="1">
              <a:lnSpc>
                <a:spcPct val="90000"/>
              </a:lnSpc>
              <a:spcBef>
                <a:spcPct val="0"/>
              </a:spcBef>
              <a:buNone/>
              <a:defRPr sz="4400" b="1" kern="1200">
                <a:solidFill>
                  <a:schemeClr val="accent4"/>
                </a:solidFill>
                <a:latin typeface="+mj-lt"/>
                <a:ea typeface="+mj-ea"/>
                <a:cs typeface="+mj-cs"/>
              </a:defRPr>
            </a:lvl1pPr>
          </a:lstStyle>
          <a:p>
            <a:pPr marL="457200" indent="-457200">
              <a:lnSpc>
                <a:spcPct val="170000"/>
              </a:lnSpc>
              <a:buFont typeface="Wingdings" panose="05000000000000000000" pitchFamily="2" charset="2"/>
              <a:buChar char="Ø"/>
              <a:tabLst>
                <a:tab pos="354013" algn="l"/>
              </a:tabLst>
            </a:pPr>
            <a:r>
              <a:rPr lang="en-US" sz="3000" b="0" dirty="0">
                <a:solidFill>
                  <a:srgbClr val="002060"/>
                </a:solidFill>
                <a:latin typeface="Courier New" panose="02070309020205020404" pitchFamily="49" charset="0"/>
                <a:cs typeface="Courier New" panose="02070309020205020404" pitchFamily="49" charset="0"/>
              </a:rPr>
              <a:t>nstagects </a:t>
            </a:r>
            <a:r>
              <a:rPr lang="en-US" sz="3000" b="0" dirty="0">
                <a:solidFill>
                  <a:srgbClr val="002060"/>
                </a:solidFill>
                <a:cs typeface="Courier New" panose="02070309020205020404" pitchFamily="49" charset="0"/>
              </a:rPr>
              <a:t>outputs</a:t>
            </a:r>
          </a:p>
          <a:p>
            <a:pPr>
              <a:lnSpc>
                <a:spcPct val="170000"/>
              </a:lnSpc>
              <a:tabLst>
                <a:tab pos="354013" algn="l"/>
              </a:tabLst>
            </a:pPr>
            <a:r>
              <a:rPr lang="zh-CN" altLang="en-US" sz="3000" b="0" dirty="0">
                <a:solidFill>
                  <a:srgbClr val="002060"/>
                </a:solidFill>
              </a:rPr>
              <a:t>（</a:t>
            </a:r>
            <a:r>
              <a:rPr lang="en-US" altLang="zh-CN" sz="3000" b="0" dirty="0">
                <a:solidFill>
                  <a:srgbClr val="002060"/>
                </a:solidFill>
              </a:rPr>
              <a:t>sections x2</a:t>
            </a:r>
            <a:r>
              <a:rPr lang="zh-CN" altLang="en-US" sz="3000" b="0" dirty="0">
                <a:solidFill>
                  <a:srgbClr val="002060"/>
                </a:solidFill>
              </a:rPr>
              <a:t>）</a:t>
            </a:r>
            <a:r>
              <a:rPr lang="en-US" sz="3000" b="0" dirty="0">
                <a:solidFill>
                  <a:srgbClr val="002060"/>
                </a:solidFill>
              </a:rPr>
              <a:t> </a:t>
            </a:r>
            <a:endParaRPr lang="en-GB" sz="3000" b="0" dirty="0">
              <a:solidFill>
                <a:srgbClr val="002060"/>
              </a:solidFill>
            </a:endParaRPr>
          </a:p>
        </p:txBody>
      </p:sp>
      <p:sp>
        <p:nvSpPr>
          <p:cNvPr id="2" name="TextBox 1">
            <a:extLst>
              <a:ext uri="{FF2B5EF4-FFF2-40B4-BE49-F238E27FC236}">
                <a16:creationId xmlns:a16="http://schemas.microsoft.com/office/drawing/2014/main" id="{FC188E0C-D2C1-4920-B0DF-F26A5BE68857}"/>
              </a:ext>
            </a:extLst>
          </p:cNvPr>
          <p:cNvSpPr txBox="1"/>
          <p:nvPr/>
        </p:nvSpPr>
        <p:spPr>
          <a:xfrm>
            <a:off x="2325964" y="6009213"/>
            <a:ext cx="9380037" cy="830997"/>
          </a:xfrm>
          <a:prstGeom prst="rect">
            <a:avLst/>
          </a:prstGeom>
          <a:noFill/>
        </p:spPr>
        <p:txBody>
          <a:bodyPr wrap="square" rtlCol="0">
            <a:spAutoFit/>
          </a:bodyPr>
          <a:lstStyle/>
          <a:p>
            <a:r>
              <a:rPr lang="en-GB" sz="1600" dirty="0" err="1">
                <a:latin typeface="Courier New" panose="02070309020205020404" pitchFamily="49" charset="0"/>
                <a:cs typeface="Courier New" panose="02070309020205020404" pitchFamily="49" charset="0"/>
              </a:rPr>
              <a:t>nstagects</a:t>
            </a:r>
            <a:r>
              <a:rPr lang="en-GB" sz="1600" dirty="0">
                <a:latin typeface="Courier New" panose="02070309020205020404" pitchFamily="49" charset="0"/>
                <a:cs typeface="Courier New" panose="02070309020205020404" pitchFamily="49" charset="0"/>
              </a:rPr>
              <a:t>, </a:t>
            </a:r>
            <a:r>
              <a:rPr lang="en-GB" sz="1600" dirty="0" err="1">
                <a:latin typeface="Courier New" panose="02070309020205020404" pitchFamily="49" charset="0"/>
                <a:cs typeface="Courier New" panose="02070309020205020404" pitchFamily="49" charset="0"/>
              </a:rPr>
              <a:t>nstage</a:t>
            </a:r>
            <a:r>
              <a:rPr lang="en-GB" sz="1600" dirty="0">
                <a:latin typeface="Courier New" panose="02070309020205020404" pitchFamily="49" charset="0"/>
                <a:cs typeface="Courier New" panose="02070309020205020404" pitchFamily="49" charset="0"/>
              </a:rPr>
              <a:t>(3) arms(5 5 5) </a:t>
            </a:r>
            <a:r>
              <a:rPr lang="en-GB" sz="1600" dirty="0" err="1">
                <a:latin typeface="Courier New" panose="02070309020205020404" pitchFamily="49" charset="0"/>
                <a:cs typeface="Courier New" panose="02070309020205020404" pitchFamily="49" charset="0"/>
              </a:rPr>
              <a:t>aratio</a:t>
            </a:r>
            <a:r>
              <a:rPr lang="en-GB" sz="1600" dirty="0">
                <a:latin typeface="Courier New" panose="02070309020205020404" pitchFamily="49" charset="0"/>
                <a:cs typeface="Courier New" panose="02070309020205020404" pitchFamily="49" charset="0"/>
              </a:rPr>
              <a:t>(0.5) theta0(0) theta1(-35) </a:t>
            </a:r>
            <a:r>
              <a:rPr lang="en-GB" sz="1600" dirty="0" err="1">
                <a:latin typeface="Courier New" panose="02070309020205020404" pitchFamily="49" charset="0"/>
                <a:cs typeface="Courier New" panose="02070309020205020404" pitchFamily="49" charset="0"/>
              </a:rPr>
              <a:t>sd</a:t>
            </a:r>
            <a:r>
              <a:rPr lang="en-GB" sz="1600" dirty="0">
                <a:latin typeface="Courier New" panose="02070309020205020404" pitchFamily="49" charset="0"/>
                <a:cs typeface="Courier New" panose="02070309020205020404" pitchFamily="49" charset="0"/>
              </a:rPr>
              <a:t>(100) alpha(0.35 0.1 0.01) power(0.95 0.93 0.90) binding </a:t>
            </a:r>
            <a:r>
              <a:rPr lang="en-GB" sz="1600" dirty="0" err="1">
                <a:latin typeface="Courier New" panose="02070309020205020404" pitchFamily="49" charset="0"/>
                <a:cs typeface="Courier New" panose="02070309020205020404" pitchFamily="49" charset="0"/>
              </a:rPr>
              <a:t>accrate</a:t>
            </a:r>
            <a:r>
              <a:rPr lang="en-GB" sz="1600" dirty="0">
                <a:latin typeface="Courier New" panose="02070309020205020404" pitchFamily="49" charset="0"/>
                <a:cs typeface="Courier New" panose="02070309020205020404" pitchFamily="49" charset="0"/>
              </a:rPr>
              <a:t>(240 240 240) fu(0.5) </a:t>
            </a:r>
            <a:r>
              <a:rPr lang="en-GB" sz="1600" dirty="0" err="1">
                <a:latin typeface="Courier New" panose="02070309020205020404" pitchFamily="49" charset="0"/>
                <a:cs typeface="Courier New" panose="02070309020205020404" pitchFamily="49" charset="0"/>
              </a:rPr>
              <a:t>ltfu</a:t>
            </a:r>
            <a:r>
              <a:rPr lang="en-GB" sz="1600" dirty="0">
                <a:latin typeface="Courier New" panose="02070309020205020404" pitchFamily="49" charset="0"/>
                <a:cs typeface="Courier New" panose="02070309020205020404" pitchFamily="49" charset="0"/>
              </a:rPr>
              <a:t>(0.125) ess seed(9122025)</a:t>
            </a:r>
            <a:r>
              <a:rPr lang="en-GB" sz="1600" dirty="0" err="1">
                <a:latin typeface="Courier New" panose="02070309020205020404" pitchFamily="49" charset="0"/>
                <a:cs typeface="Courier New" panose="02070309020205020404" pitchFamily="49" charset="0"/>
              </a:rPr>
              <a:t>fwercontrol</a:t>
            </a:r>
            <a:r>
              <a:rPr lang="en-GB" sz="1600" dirty="0">
                <a:latin typeface="Courier New" panose="02070309020205020404" pitchFamily="49" charset="0"/>
                <a:cs typeface="Courier New" panose="02070309020205020404" pitchFamily="49" charset="0"/>
              </a:rPr>
              <a:t>(0.025)</a:t>
            </a:r>
          </a:p>
        </p:txBody>
      </p:sp>
      <p:pic>
        <p:nvPicPr>
          <p:cNvPr id="8" name="Picture 7">
            <a:extLst>
              <a:ext uri="{FF2B5EF4-FFF2-40B4-BE49-F238E27FC236}">
                <a16:creationId xmlns:a16="http://schemas.microsoft.com/office/drawing/2014/main" id="{132859ED-3288-3A10-BC73-242D2303F44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750420" y="38906"/>
            <a:ext cx="7095104" cy="646176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10" name="TextBox 9">
            <a:extLst>
              <a:ext uri="{FF2B5EF4-FFF2-40B4-BE49-F238E27FC236}">
                <a16:creationId xmlns:a16="http://schemas.microsoft.com/office/drawing/2014/main" id="{08EFEDE0-40C0-D762-53B3-EB391D3DB3E9}"/>
              </a:ext>
            </a:extLst>
          </p:cNvPr>
          <p:cNvSpPr txBox="1"/>
          <p:nvPr/>
        </p:nvSpPr>
        <p:spPr>
          <a:xfrm>
            <a:off x="1638759" y="3244334"/>
            <a:ext cx="6097836" cy="369332"/>
          </a:xfrm>
          <a:prstGeom prst="rect">
            <a:avLst/>
          </a:prstGeom>
          <a:noFill/>
        </p:spPr>
        <p:txBody>
          <a:bodyPr wrap="square">
            <a:spAutoFit/>
          </a:bodyPr>
          <a:lstStyle/>
          <a:p>
            <a:pPr marL="0" indent="0">
              <a:buNone/>
            </a:pPr>
            <a:r>
              <a:rPr lang="en-GB" sz="1800" dirty="0"/>
              <a:t>Section 1</a:t>
            </a:r>
          </a:p>
        </p:txBody>
      </p:sp>
      <p:sp>
        <p:nvSpPr>
          <p:cNvPr id="11" name="Oval 10">
            <a:extLst>
              <a:ext uri="{FF2B5EF4-FFF2-40B4-BE49-F238E27FC236}">
                <a16:creationId xmlns:a16="http://schemas.microsoft.com/office/drawing/2014/main" id="{2312B3B4-E628-338E-2291-02CE34C57C66}"/>
              </a:ext>
            </a:extLst>
          </p:cNvPr>
          <p:cNvSpPr/>
          <p:nvPr/>
        </p:nvSpPr>
        <p:spPr>
          <a:xfrm>
            <a:off x="5244029" y="4285561"/>
            <a:ext cx="2236424" cy="534773"/>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2" name="Oval 11">
            <a:extLst>
              <a:ext uri="{FF2B5EF4-FFF2-40B4-BE49-F238E27FC236}">
                <a16:creationId xmlns:a16="http://schemas.microsoft.com/office/drawing/2014/main" id="{515A3449-13C4-0FC8-4BEB-B8C2A5957226}"/>
              </a:ext>
            </a:extLst>
          </p:cNvPr>
          <p:cNvSpPr/>
          <p:nvPr/>
        </p:nvSpPr>
        <p:spPr>
          <a:xfrm>
            <a:off x="10354782" y="3527689"/>
            <a:ext cx="649995" cy="870332"/>
          </a:xfrm>
          <a:prstGeom prst="ellipse">
            <a:avLst/>
          </a:prstGeom>
          <a:no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4" name="Straight Arrow Connector 13">
            <a:extLst>
              <a:ext uri="{FF2B5EF4-FFF2-40B4-BE49-F238E27FC236}">
                <a16:creationId xmlns:a16="http://schemas.microsoft.com/office/drawing/2014/main" id="{8E35C82E-DE80-8AB7-08DD-00049672AB66}"/>
              </a:ext>
            </a:extLst>
          </p:cNvPr>
          <p:cNvCxnSpPr>
            <a:cxnSpLocks/>
          </p:cNvCxnSpPr>
          <p:nvPr/>
        </p:nvCxnSpPr>
        <p:spPr>
          <a:xfrm flipV="1">
            <a:off x="3946508" y="4638100"/>
            <a:ext cx="1337662" cy="33050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B1B76648-7B2A-3D08-DB34-FD844BBA2A73}"/>
              </a:ext>
            </a:extLst>
          </p:cNvPr>
          <p:cNvSpPr txBox="1"/>
          <p:nvPr/>
        </p:nvSpPr>
        <p:spPr>
          <a:xfrm>
            <a:off x="683046" y="4957590"/>
            <a:ext cx="3485776" cy="646331"/>
          </a:xfrm>
          <a:prstGeom prst="rect">
            <a:avLst/>
          </a:prstGeom>
          <a:noFill/>
        </p:spPr>
        <p:txBody>
          <a:bodyPr wrap="square" rtlCol="0">
            <a:spAutoFit/>
          </a:bodyPr>
          <a:lstStyle/>
          <a:p>
            <a:r>
              <a:rPr lang="en-GB" dirty="0">
                <a:solidFill>
                  <a:srgbClr val="FF0000"/>
                </a:solidFill>
              </a:rPr>
              <a:t>Overall operating characteristics (to control)</a:t>
            </a:r>
          </a:p>
        </p:txBody>
      </p:sp>
      <p:cxnSp>
        <p:nvCxnSpPr>
          <p:cNvPr id="19" name="Straight Arrow Connector 18">
            <a:extLst>
              <a:ext uri="{FF2B5EF4-FFF2-40B4-BE49-F238E27FC236}">
                <a16:creationId xmlns:a16="http://schemas.microsoft.com/office/drawing/2014/main" id="{DB74FB76-5828-323E-C7BB-040B36924088}"/>
              </a:ext>
            </a:extLst>
          </p:cNvPr>
          <p:cNvCxnSpPr>
            <a:cxnSpLocks/>
          </p:cNvCxnSpPr>
          <p:nvPr/>
        </p:nvCxnSpPr>
        <p:spPr>
          <a:xfrm flipV="1">
            <a:off x="9782978" y="4326973"/>
            <a:ext cx="717019" cy="63061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6" name="TextBox 25">
            <a:extLst>
              <a:ext uri="{FF2B5EF4-FFF2-40B4-BE49-F238E27FC236}">
                <a16:creationId xmlns:a16="http://schemas.microsoft.com/office/drawing/2014/main" id="{57CB7620-E577-2685-EDA7-0C398E927C84}"/>
              </a:ext>
            </a:extLst>
          </p:cNvPr>
          <p:cNvSpPr txBox="1"/>
          <p:nvPr/>
        </p:nvSpPr>
        <p:spPr>
          <a:xfrm>
            <a:off x="8642047" y="4928215"/>
            <a:ext cx="3715899" cy="369332"/>
          </a:xfrm>
          <a:prstGeom prst="rect">
            <a:avLst/>
          </a:prstGeom>
          <a:noFill/>
        </p:spPr>
        <p:txBody>
          <a:bodyPr wrap="square" rtlCol="0">
            <a:spAutoFit/>
          </a:bodyPr>
          <a:lstStyle/>
          <a:p>
            <a:r>
              <a:rPr lang="en-GB" dirty="0">
                <a:solidFill>
                  <a:schemeClr val="accent2">
                    <a:lumMod val="75000"/>
                  </a:schemeClr>
                </a:solidFill>
              </a:rPr>
              <a:t>Projected timeline (for planning) </a:t>
            </a:r>
          </a:p>
        </p:txBody>
      </p:sp>
      <p:sp>
        <p:nvSpPr>
          <p:cNvPr id="3" name="TextBox 2">
            <a:extLst>
              <a:ext uri="{FF2B5EF4-FFF2-40B4-BE49-F238E27FC236}">
                <a16:creationId xmlns:a16="http://schemas.microsoft.com/office/drawing/2014/main" id="{5A6D2975-D936-A655-B1D0-36B934798B41}"/>
              </a:ext>
            </a:extLst>
          </p:cNvPr>
          <p:cNvSpPr txBox="1"/>
          <p:nvPr/>
        </p:nvSpPr>
        <p:spPr>
          <a:xfrm>
            <a:off x="11530361" y="6501161"/>
            <a:ext cx="892098" cy="338554"/>
          </a:xfrm>
          <a:prstGeom prst="rect">
            <a:avLst/>
          </a:prstGeom>
          <a:noFill/>
        </p:spPr>
        <p:txBody>
          <a:bodyPr wrap="square" rtlCol="0">
            <a:spAutoFit/>
          </a:bodyPr>
          <a:lstStyle/>
          <a:p>
            <a:r>
              <a:rPr lang="en-US" sz="1600" dirty="0">
                <a:solidFill>
                  <a:schemeClr val="accent2">
                    <a:lumMod val="50000"/>
                  </a:schemeClr>
                </a:solidFill>
              </a:rPr>
              <a:t>11/28</a:t>
            </a:r>
            <a:endParaRPr lang="en-GB" sz="1600" dirty="0">
              <a:solidFill>
                <a:schemeClr val="accent2">
                  <a:lumMod val="50000"/>
                </a:schemeClr>
              </a:solidFill>
            </a:endParaRPr>
          </a:p>
        </p:txBody>
      </p:sp>
      <p:sp>
        <p:nvSpPr>
          <p:cNvPr id="4" name="Rectangle 3">
            <a:extLst>
              <a:ext uri="{FF2B5EF4-FFF2-40B4-BE49-F238E27FC236}">
                <a16:creationId xmlns:a16="http://schemas.microsoft.com/office/drawing/2014/main" id="{D374A903-9986-27F8-5D53-4784200856D9}"/>
              </a:ext>
            </a:extLst>
          </p:cNvPr>
          <p:cNvSpPr/>
          <p:nvPr/>
        </p:nvSpPr>
        <p:spPr>
          <a:xfrm>
            <a:off x="4610899" y="5709424"/>
            <a:ext cx="7001982" cy="437045"/>
          </a:xfrm>
          <a:prstGeom prst="rect">
            <a:avLst/>
          </a:prstGeom>
          <a:noFill/>
          <a:ln w="19050">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6" name="Rectangle 5">
            <a:extLst>
              <a:ext uri="{FF2B5EF4-FFF2-40B4-BE49-F238E27FC236}">
                <a16:creationId xmlns:a16="http://schemas.microsoft.com/office/drawing/2014/main" id="{9A667BB2-174B-EFBC-05A3-EAF992B39029}"/>
              </a:ext>
            </a:extLst>
          </p:cNvPr>
          <p:cNvSpPr/>
          <p:nvPr/>
        </p:nvSpPr>
        <p:spPr>
          <a:xfrm>
            <a:off x="5910146" y="3992137"/>
            <a:ext cx="802888" cy="292929"/>
          </a:xfrm>
          <a:prstGeom prst="rect">
            <a:avLst/>
          </a:prstGeom>
          <a:noFill/>
          <a:ln w="19050">
            <a:solidFill>
              <a:schemeClr val="tx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71451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7" grpId="0"/>
      <p:bldP spid="26" grpId="0"/>
      <p:bldP spid="4" grpId="0" animBg="1"/>
      <p:bldP spid="6" grpId="0" animBg="1"/>
    </p:bldLst>
  </p:timing>
  <p:extLst>
    <p:ext uri="{6950BFC3-D8DA-4A85-94F7-54DA5524770B}">
      <p188:commentRel xmlns:p188="http://schemas.microsoft.com/office/powerpoint/2018/8/main" r:id="rId2"/>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2CDF0-2AEE-BA1E-6668-3C639610245D}"/>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2BED907F-A4C4-24FC-84E7-4E463DC1A889}"/>
              </a:ext>
            </a:extLst>
          </p:cNvPr>
          <p:cNvSpPr txBox="1">
            <a:spLocks/>
          </p:cNvSpPr>
          <p:nvPr/>
        </p:nvSpPr>
        <p:spPr>
          <a:xfrm>
            <a:off x="8115469" y="981181"/>
            <a:ext cx="4399972" cy="1226944"/>
          </a:xfrm>
          <a:prstGeom prst="rect">
            <a:avLst/>
          </a:prstGeom>
        </p:spPr>
        <p:txBody>
          <a:bodyPr vert="horz" lIns="91440" tIns="45720" rIns="91440" bIns="45720" rtlCol="0" anchor="ctr">
            <a:normAutofit fontScale="85000" lnSpcReduction="20000"/>
          </a:bodyPr>
          <a:lstStyle>
            <a:lvl1pPr algn="l" defTabSz="914377" rtl="0" eaLnBrk="1" latinLnBrk="0" hangingPunct="1">
              <a:lnSpc>
                <a:spcPct val="90000"/>
              </a:lnSpc>
              <a:spcBef>
                <a:spcPct val="0"/>
              </a:spcBef>
              <a:buNone/>
              <a:defRPr sz="4400" b="1" kern="1200">
                <a:solidFill>
                  <a:schemeClr val="accent4"/>
                </a:solidFill>
                <a:latin typeface="+mj-lt"/>
                <a:ea typeface="+mj-ea"/>
                <a:cs typeface="+mj-cs"/>
              </a:defRPr>
            </a:lvl1pPr>
          </a:lstStyle>
          <a:p>
            <a:pPr marL="457200" indent="-457200">
              <a:lnSpc>
                <a:spcPct val="170000"/>
              </a:lnSpc>
              <a:buFont typeface="Wingdings" panose="05000000000000000000" pitchFamily="2" charset="2"/>
              <a:buChar char="Ø"/>
              <a:tabLst>
                <a:tab pos="354013" algn="l"/>
              </a:tabLst>
            </a:pPr>
            <a:r>
              <a:rPr lang="en-US" sz="3000" b="0" dirty="0">
                <a:solidFill>
                  <a:srgbClr val="002060"/>
                </a:solidFill>
                <a:latin typeface="Courier New" panose="02070309020205020404" pitchFamily="49" charset="0"/>
                <a:cs typeface="Courier New" panose="02070309020205020404" pitchFamily="49" charset="0"/>
              </a:rPr>
              <a:t>nstagects </a:t>
            </a:r>
            <a:r>
              <a:rPr lang="en-US" sz="3000" b="0" dirty="0">
                <a:solidFill>
                  <a:srgbClr val="002060"/>
                </a:solidFill>
                <a:cs typeface="Courier New" panose="02070309020205020404" pitchFamily="49" charset="0"/>
              </a:rPr>
              <a:t>outputs</a:t>
            </a:r>
          </a:p>
          <a:p>
            <a:pPr>
              <a:lnSpc>
                <a:spcPct val="170000"/>
              </a:lnSpc>
              <a:tabLst>
                <a:tab pos="354013" algn="l"/>
              </a:tabLst>
            </a:pPr>
            <a:r>
              <a:rPr lang="en-US" altLang="zh-CN" sz="3000" b="0" dirty="0">
                <a:solidFill>
                  <a:srgbClr val="002060"/>
                </a:solidFill>
              </a:rPr>
              <a:t>		sections 2</a:t>
            </a:r>
            <a:r>
              <a:rPr lang="en-US" sz="3000" b="0" dirty="0">
                <a:solidFill>
                  <a:srgbClr val="002060"/>
                </a:solidFill>
              </a:rPr>
              <a:t> </a:t>
            </a:r>
            <a:endParaRPr lang="en-GB" sz="3000" b="0" dirty="0">
              <a:solidFill>
                <a:srgbClr val="002060"/>
              </a:solidFill>
            </a:endParaRPr>
          </a:p>
        </p:txBody>
      </p:sp>
      <p:pic>
        <p:nvPicPr>
          <p:cNvPr id="13" name="Picture 12">
            <a:extLst>
              <a:ext uri="{FF2B5EF4-FFF2-40B4-BE49-F238E27FC236}">
                <a16:creationId xmlns:a16="http://schemas.microsoft.com/office/drawing/2014/main" id="{3BD7452C-BF41-C3C7-C940-BCCDB1999E42}"/>
              </a:ext>
            </a:extLst>
          </p:cNvPr>
          <p:cNvPicPr>
            <a:picLocks noChangeAspect="1"/>
          </p:cNvPicPr>
          <p:nvPr/>
        </p:nvPicPr>
        <p:blipFill>
          <a:blip r:embed="rId2"/>
          <a:stretch>
            <a:fillRect/>
          </a:stretch>
        </p:blipFill>
        <p:spPr>
          <a:xfrm>
            <a:off x="123717" y="981181"/>
            <a:ext cx="5009262" cy="250542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5" name="Picture 14">
            <a:extLst>
              <a:ext uri="{FF2B5EF4-FFF2-40B4-BE49-F238E27FC236}">
                <a16:creationId xmlns:a16="http://schemas.microsoft.com/office/drawing/2014/main" id="{851489A7-C226-BEAE-047E-497B81F726EF}"/>
              </a:ext>
            </a:extLst>
          </p:cNvPr>
          <p:cNvPicPr>
            <a:picLocks noChangeAspect="1"/>
          </p:cNvPicPr>
          <p:nvPr/>
        </p:nvPicPr>
        <p:blipFill>
          <a:blip r:embed="rId3"/>
          <a:stretch>
            <a:fillRect/>
          </a:stretch>
        </p:blipFill>
        <p:spPr>
          <a:xfrm>
            <a:off x="3370029" y="1827752"/>
            <a:ext cx="5125165" cy="250542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7" name="Picture 16">
            <a:extLst>
              <a:ext uri="{FF2B5EF4-FFF2-40B4-BE49-F238E27FC236}">
                <a16:creationId xmlns:a16="http://schemas.microsoft.com/office/drawing/2014/main" id="{766E3378-856D-83FD-0362-BDEA0587024F}"/>
              </a:ext>
            </a:extLst>
          </p:cNvPr>
          <p:cNvPicPr>
            <a:picLocks noChangeAspect="1"/>
          </p:cNvPicPr>
          <p:nvPr/>
        </p:nvPicPr>
        <p:blipFill>
          <a:blip r:embed="rId4"/>
          <a:srcRect l="-1425" t="-72" r="45689" b="33266"/>
          <a:stretch>
            <a:fillRect/>
          </a:stretch>
        </p:blipFill>
        <p:spPr>
          <a:xfrm>
            <a:off x="6672192" y="2404269"/>
            <a:ext cx="5463524" cy="261565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8" name="Picture 17">
            <a:extLst>
              <a:ext uri="{FF2B5EF4-FFF2-40B4-BE49-F238E27FC236}">
                <a16:creationId xmlns:a16="http://schemas.microsoft.com/office/drawing/2014/main" id="{8692099A-CCCE-3FCC-AFC1-4416B31E9BDB}"/>
              </a:ext>
            </a:extLst>
          </p:cNvPr>
          <p:cNvPicPr>
            <a:picLocks noChangeAspect="1"/>
          </p:cNvPicPr>
          <p:nvPr/>
        </p:nvPicPr>
        <p:blipFill>
          <a:blip r:embed="rId4"/>
          <a:srcRect t="85110" r="32779"/>
          <a:stretch>
            <a:fillRect/>
          </a:stretch>
        </p:blipFill>
        <p:spPr>
          <a:xfrm>
            <a:off x="5546376" y="5388924"/>
            <a:ext cx="6589340" cy="58300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19" name="Oval 18">
            <a:extLst>
              <a:ext uri="{FF2B5EF4-FFF2-40B4-BE49-F238E27FC236}">
                <a16:creationId xmlns:a16="http://schemas.microsoft.com/office/drawing/2014/main" id="{C158E71D-483C-1233-0F19-707F391516F6}"/>
              </a:ext>
            </a:extLst>
          </p:cNvPr>
          <p:cNvSpPr/>
          <p:nvPr/>
        </p:nvSpPr>
        <p:spPr>
          <a:xfrm>
            <a:off x="2628348" y="2988240"/>
            <a:ext cx="656386" cy="437541"/>
          </a:xfrm>
          <a:prstGeom prst="ellipse">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4778981E-7849-3E61-936F-7C7009C14454}"/>
              </a:ext>
            </a:extLst>
          </p:cNvPr>
          <p:cNvSpPr/>
          <p:nvPr/>
        </p:nvSpPr>
        <p:spPr>
          <a:xfrm>
            <a:off x="9388035" y="4497965"/>
            <a:ext cx="656386" cy="437541"/>
          </a:xfrm>
          <a:prstGeom prst="ellipse">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DEDD325E-AF62-7E0E-0668-B588006DB71A}"/>
              </a:ext>
            </a:extLst>
          </p:cNvPr>
          <p:cNvSpPr/>
          <p:nvPr/>
        </p:nvSpPr>
        <p:spPr>
          <a:xfrm>
            <a:off x="6015806" y="3873880"/>
            <a:ext cx="656386" cy="437541"/>
          </a:xfrm>
          <a:prstGeom prst="ellipse">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4D1CCD77-841A-7A93-A17C-84B98F398D6C}"/>
              </a:ext>
            </a:extLst>
          </p:cNvPr>
          <p:cNvSpPr txBox="1"/>
          <p:nvPr/>
        </p:nvSpPr>
        <p:spPr>
          <a:xfrm>
            <a:off x="537114" y="4733872"/>
            <a:ext cx="5009262" cy="1015663"/>
          </a:xfrm>
          <a:prstGeom prst="rect">
            <a:avLst/>
          </a:prstGeom>
          <a:noFill/>
        </p:spPr>
        <p:txBody>
          <a:bodyPr wrap="square" rtlCol="0">
            <a:spAutoFit/>
          </a:bodyPr>
          <a:lstStyle/>
          <a:p>
            <a:endParaRPr lang="en-US" altLang="zh-CN" sz="2000" dirty="0"/>
          </a:p>
          <a:p>
            <a:pPr marL="285750" indent="-285750">
              <a:buFont typeface="Wingdings" panose="05000000000000000000" pitchFamily="2" charset="2"/>
              <a:buChar char="q"/>
            </a:pPr>
            <a:r>
              <a:rPr lang="en-US" sz="2000" dirty="0">
                <a:solidFill>
                  <a:srgbClr val="0070C0"/>
                </a:solidFill>
              </a:rPr>
              <a:t>Expected sample size (ESS) when arms can be stopped for lack-of-benefit</a:t>
            </a:r>
            <a:endParaRPr lang="en-GB" sz="2000" dirty="0">
              <a:solidFill>
                <a:srgbClr val="0070C0"/>
              </a:solidFill>
            </a:endParaRPr>
          </a:p>
        </p:txBody>
      </p:sp>
      <p:sp>
        <p:nvSpPr>
          <p:cNvPr id="23" name="Rectangle 22">
            <a:extLst>
              <a:ext uri="{FF2B5EF4-FFF2-40B4-BE49-F238E27FC236}">
                <a16:creationId xmlns:a16="http://schemas.microsoft.com/office/drawing/2014/main" id="{E74D2F3C-5F33-8C95-1FA2-324B42C137E9}"/>
              </a:ext>
            </a:extLst>
          </p:cNvPr>
          <p:cNvSpPr/>
          <p:nvPr/>
        </p:nvSpPr>
        <p:spPr>
          <a:xfrm>
            <a:off x="7843782" y="5291729"/>
            <a:ext cx="2710297" cy="758915"/>
          </a:xfrm>
          <a:prstGeom prst="rect">
            <a:avLst/>
          </a:pr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7688E942-52F6-808F-492E-6116E1D274AB}"/>
              </a:ext>
            </a:extLst>
          </p:cNvPr>
          <p:cNvSpPr txBox="1"/>
          <p:nvPr/>
        </p:nvSpPr>
        <p:spPr>
          <a:xfrm>
            <a:off x="537114" y="4566174"/>
            <a:ext cx="6428678" cy="400110"/>
          </a:xfrm>
          <a:prstGeom prst="rect">
            <a:avLst/>
          </a:prstGeom>
          <a:noFill/>
        </p:spPr>
        <p:txBody>
          <a:bodyPr wrap="square">
            <a:spAutoFit/>
          </a:bodyPr>
          <a:lstStyle/>
          <a:p>
            <a:pPr marL="285750" indent="-285750">
              <a:buFont typeface="Courier New" panose="02070309020205020404" pitchFamily="49" charset="0"/>
              <a:buChar char="o"/>
            </a:pPr>
            <a:r>
              <a:rPr lang="en-US" altLang="zh-CN" sz="2000" dirty="0">
                <a:solidFill>
                  <a:srgbClr val="FF0000"/>
                </a:solidFill>
              </a:rPr>
              <a:t>Target sample size for each stage</a:t>
            </a:r>
          </a:p>
        </p:txBody>
      </p:sp>
      <p:sp>
        <p:nvSpPr>
          <p:cNvPr id="7" name="Text Placeholder 3">
            <a:extLst>
              <a:ext uri="{FF2B5EF4-FFF2-40B4-BE49-F238E27FC236}">
                <a16:creationId xmlns:a16="http://schemas.microsoft.com/office/drawing/2014/main" id="{ECFB7943-0EE5-A5B1-F548-B844EC6AB5C7}"/>
              </a:ext>
            </a:extLst>
          </p:cNvPr>
          <p:cNvSpPr>
            <a:spLocks noGrp="1"/>
          </p:cNvSpPr>
          <p:nvPr>
            <p:ph type="body" sz="quarter" idx="10"/>
          </p:nvPr>
        </p:nvSpPr>
        <p:spPr>
          <a:xfrm>
            <a:off x="113647" y="0"/>
            <a:ext cx="7308883" cy="614364"/>
          </a:xfrm>
        </p:spPr>
        <p:txBody>
          <a:bodyPr>
            <a:normAutofit fontScale="92500" lnSpcReduction="10000"/>
          </a:bodyPr>
          <a:lstStyle/>
          <a:p>
            <a:r>
              <a:rPr lang="en-US" sz="3600" dirty="0"/>
              <a:t>MAMS design implementation in Stata</a:t>
            </a:r>
            <a:endParaRPr lang="en-GB" sz="3600" dirty="0">
              <a:latin typeface="Courier New" panose="02070309020205020404" pitchFamily="49" charset="0"/>
              <a:cs typeface="Courier New" panose="02070309020205020404" pitchFamily="49" charset="0"/>
            </a:endParaRPr>
          </a:p>
        </p:txBody>
      </p:sp>
      <p:graphicFrame>
        <p:nvGraphicFramePr>
          <p:cNvPr id="9" name="Table 8">
            <a:extLst>
              <a:ext uri="{FF2B5EF4-FFF2-40B4-BE49-F238E27FC236}">
                <a16:creationId xmlns:a16="http://schemas.microsoft.com/office/drawing/2014/main" id="{1DD5F964-951E-EB80-18F6-01B376EB8D92}"/>
              </a:ext>
            </a:extLst>
          </p:cNvPr>
          <p:cNvGraphicFramePr>
            <a:graphicFrameLocks noGrp="1"/>
          </p:cNvGraphicFramePr>
          <p:nvPr>
            <p:extLst>
              <p:ext uri="{D42A27DB-BD31-4B8C-83A1-F6EECF244321}">
                <p14:modId xmlns:p14="http://schemas.microsoft.com/office/powerpoint/2010/main" val="3646280129"/>
              </p:ext>
            </p:extLst>
          </p:nvPr>
        </p:nvGraphicFramePr>
        <p:xfrm>
          <a:off x="0" y="573813"/>
          <a:ext cx="8128000" cy="37084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190106787"/>
                    </a:ext>
                  </a:extLst>
                </a:gridCol>
                <a:gridCol w="2032000">
                  <a:extLst>
                    <a:ext uri="{9D8B030D-6E8A-4147-A177-3AD203B41FA5}">
                      <a16:colId xmlns:a16="http://schemas.microsoft.com/office/drawing/2014/main" val="2740916829"/>
                    </a:ext>
                  </a:extLst>
                </a:gridCol>
                <a:gridCol w="2032000">
                  <a:extLst>
                    <a:ext uri="{9D8B030D-6E8A-4147-A177-3AD203B41FA5}">
                      <a16:colId xmlns:a16="http://schemas.microsoft.com/office/drawing/2014/main" val="1880906918"/>
                    </a:ext>
                  </a:extLst>
                </a:gridCol>
                <a:gridCol w="2032000">
                  <a:extLst>
                    <a:ext uri="{9D8B030D-6E8A-4147-A177-3AD203B41FA5}">
                      <a16:colId xmlns:a16="http://schemas.microsoft.com/office/drawing/2014/main" val="1006663267"/>
                    </a:ext>
                  </a:extLst>
                </a:gridCol>
              </a:tblGrid>
              <a:tr h="370840">
                <a:tc>
                  <a:txBody>
                    <a:bodyPr/>
                    <a:lstStyle/>
                    <a:p>
                      <a:pPr marL="285750" indent="-285750">
                        <a:buFont typeface="Arial" panose="020B0604020202020204" pitchFamily="34" charset="0"/>
                        <a:buChar char="•"/>
                      </a:pPr>
                      <a:r>
                        <a:rPr lang="en-US" dirty="0"/>
                        <a:t>New features</a:t>
                      </a:r>
                      <a:endParaRPr lang="en-GB" dirty="0"/>
                    </a:p>
                  </a:txBody>
                  <a:tcPr>
                    <a:solidFill>
                      <a:srgbClr val="009EC0"/>
                    </a:solidFill>
                  </a:tcPr>
                </a:tc>
                <a:tc>
                  <a:txBody>
                    <a:bodyPr/>
                    <a:lstStyle/>
                    <a:p>
                      <a:pPr marL="285750" indent="-285750">
                        <a:buFont typeface="Arial" panose="020B0604020202020204" pitchFamily="34" charset="0"/>
                        <a:buChar char="•"/>
                      </a:pPr>
                      <a:r>
                        <a:rPr lang="en-US" dirty="0"/>
                        <a:t>IBS study</a:t>
                      </a:r>
                      <a:endParaRPr lang="en-GB" dirty="0"/>
                    </a:p>
                  </a:txBody>
                  <a:tcPr>
                    <a:solidFill>
                      <a:srgbClr val="009EC0"/>
                    </a:solidFill>
                  </a:tcPr>
                </a:tc>
                <a:tc>
                  <a:txBody>
                    <a:bodyPr/>
                    <a:lstStyle/>
                    <a:p>
                      <a:pPr marL="285750" indent="-285750">
                        <a:buFont typeface="Arial" panose="020B0604020202020204" pitchFamily="34" charset="0"/>
                        <a:buChar char="•"/>
                      </a:pPr>
                      <a:r>
                        <a:rPr lang="en-US" dirty="0"/>
                        <a:t>Syntax</a:t>
                      </a:r>
                      <a:endParaRPr lang="en-GB" dirty="0"/>
                    </a:p>
                  </a:txBody>
                  <a:tcPr>
                    <a:solidFill>
                      <a:srgbClr val="009EC0"/>
                    </a:solidFill>
                  </a:tcPr>
                </a:tc>
                <a:tc>
                  <a:txBody>
                    <a:bodyPr/>
                    <a:lstStyle/>
                    <a:p>
                      <a:pPr marL="285750" indent="-285750">
                        <a:buFont typeface="Arial" panose="020B0604020202020204" pitchFamily="34" charset="0"/>
                        <a:buChar char="•"/>
                      </a:pPr>
                      <a:r>
                        <a:rPr lang="en-US" dirty="0"/>
                        <a:t>Outputs</a:t>
                      </a:r>
                      <a:endParaRPr lang="en-GB" dirty="0"/>
                    </a:p>
                  </a:txBody>
                  <a:tcPr>
                    <a:solidFill>
                      <a:schemeClr val="accent2">
                        <a:lumMod val="75000"/>
                      </a:schemeClr>
                    </a:solidFill>
                  </a:tcPr>
                </a:tc>
                <a:extLst>
                  <a:ext uri="{0D108BD9-81ED-4DB2-BD59-A6C34878D82A}">
                    <a16:rowId xmlns:a16="http://schemas.microsoft.com/office/drawing/2014/main" val="1771134787"/>
                  </a:ext>
                </a:extLst>
              </a:tr>
            </a:tbl>
          </a:graphicData>
        </a:graphic>
      </p:graphicFrame>
      <p:sp>
        <p:nvSpPr>
          <p:cNvPr id="2" name="TextBox 1">
            <a:extLst>
              <a:ext uri="{FF2B5EF4-FFF2-40B4-BE49-F238E27FC236}">
                <a16:creationId xmlns:a16="http://schemas.microsoft.com/office/drawing/2014/main" id="{A527C11B-4436-25E4-F517-69428A18EB81}"/>
              </a:ext>
            </a:extLst>
          </p:cNvPr>
          <p:cNvSpPr txBox="1"/>
          <p:nvPr/>
        </p:nvSpPr>
        <p:spPr>
          <a:xfrm>
            <a:off x="11530361" y="6501161"/>
            <a:ext cx="892098" cy="338554"/>
          </a:xfrm>
          <a:prstGeom prst="rect">
            <a:avLst/>
          </a:prstGeom>
          <a:noFill/>
        </p:spPr>
        <p:txBody>
          <a:bodyPr wrap="square" rtlCol="0">
            <a:spAutoFit/>
          </a:bodyPr>
          <a:lstStyle/>
          <a:p>
            <a:r>
              <a:rPr lang="en-US" sz="1600" dirty="0">
                <a:solidFill>
                  <a:schemeClr val="accent2">
                    <a:lumMod val="50000"/>
                  </a:schemeClr>
                </a:solidFill>
              </a:rPr>
              <a:t>12/28</a:t>
            </a:r>
            <a:endParaRPr lang="en-GB" sz="1600" dirty="0">
              <a:solidFill>
                <a:schemeClr val="accent2">
                  <a:lumMod val="50000"/>
                </a:schemeClr>
              </a:solidFill>
            </a:endParaRPr>
          </a:p>
        </p:txBody>
      </p:sp>
    </p:spTree>
    <p:extLst>
      <p:ext uri="{BB962C8B-B14F-4D97-AF65-F5344CB8AC3E}">
        <p14:creationId xmlns:p14="http://schemas.microsoft.com/office/powerpoint/2010/main" val="2254486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par>
                          <p:cTn id="43" fill="hold">
                            <p:stCondLst>
                              <p:cond delay="1000"/>
                            </p:stCondLst>
                            <p:childTnLst>
                              <p:par>
                                <p:cTn id="44" presetID="10" presetClass="entr" presetSubtype="0"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p:bldP spid="23" grpId="0" animBg="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F0C970-6AC1-2FB9-B037-E621224FD5E7}"/>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07914FA2-0AB8-36F0-E412-F161320F6FBA}"/>
              </a:ext>
            </a:extLst>
          </p:cNvPr>
          <p:cNvSpPr txBox="1">
            <a:spLocks/>
          </p:cNvSpPr>
          <p:nvPr/>
        </p:nvSpPr>
        <p:spPr>
          <a:xfrm>
            <a:off x="431800" y="999838"/>
            <a:ext cx="11328400" cy="723899"/>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b="1" kern="1200">
                <a:solidFill>
                  <a:schemeClr val="accent4"/>
                </a:solidFill>
                <a:latin typeface="+mj-lt"/>
                <a:ea typeface="+mj-ea"/>
                <a:cs typeface="+mj-cs"/>
              </a:defRPr>
            </a:lvl1pPr>
          </a:lstStyle>
          <a:p>
            <a:pPr marL="457200" indent="-457200">
              <a:buFont typeface="Wingdings" panose="05000000000000000000" pitchFamily="2" charset="2"/>
              <a:buChar char="Ø"/>
              <a:tabLst>
                <a:tab pos="354013" algn="l"/>
              </a:tabLst>
            </a:pPr>
            <a:r>
              <a:rPr lang="en-US" sz="3100" b="0" dirty="0">
                <a:solidFill>
                  <a:srgbClr val="002060"/>
                </a:solidFill>
              </a:rPr>
              <a:t>Back to the IBS trial</a:t>
            </a:r>
            <a:endParaRPr lang="en-GB" sz="3100" b="0" dirty="0">
              <a:solidFill>
                <a:srgbClr val="002060"/>
              </a:solidFill>
            </a:endParaRPr>
          </a:p>
        </p:txBody>
      </p:sp>
      <p:sp>
        <p:nvSpPr>
          <p:cNvPr id="3" name="TextBox 2">
            <a:extLst>
              <a:ext uri="{FF2B5EF4-FFF2-40B4-BE49-F238E27FC236}">
                <a16:creationId xmlns:a16="http://schemas.microsoft.com/office/drawing/2014/main" id="{E2B92688-8ADC-373F-EC4F-18D247A886AC}"/>
              </a:ext>
            </a:extLst>
          </p:cNvPr>
          <p:cNvSpPr txBox="1"/>
          <p:nvPr/>
        </p:nvSpPr>
        <p:spPr>
          <a:xfrm>
            <a:off x="6864749" y="1624804"/>
            <a:ext cx="4391506" cy="2241639"/>
          </a:xfrm>
          <a:prstGeom prst="rect">
            <a:avLst/>
          </a:prstGeom>
          <a:noFill/>
        </p:spPr>
        <p:txBody>
          <a:bodyPr wrap="square" rtlCol="0">
            <a:spAutoFit/>
          </a:bodyPr>
          <a:lstStyle/>
          <a:p>
            <a:pPr>
              <a:lnSpc>
                <a:spcPct val="150000"/>
              </a:lnSpc>
            </a:pPr>
            <a:r>
              <a:rPr lang="en-US" sz="2400" b="1" dirty="0"/>
              <a:t>5-arm MAMS trial</a:t>
            </a:r>
            <a:endParaRPr lang="en-US" sz="2000" dirty="0"/>
          </a:p>
          <a:p>
            <a:pPr marL="285750" indent="-285750">
              <a:lnSpc>
                <a:spcPts val="2400"/>
              </a:lnSpc>
              <a:buFontTx/>
              <a:buChar char="-"/>
            </a:pPr>
            <a:r>
              <a:rPr lang="en-US" dirty="0"/>
              <a:t>Three stages</a:t>
            </a:r>
          </a:p>
          <a:p>
            <a:pPr marL="285750" indent="-285750">
              <a:lnSpc>
                <a:spcPts val="2400"/>
              </a:lnSpc>
              <a:buFontTx/>
              <a:buChar char="-"/>
            </a:pPr>
            <a:r>
              <a:rPr lang="en-US" dirty="0"/>
              <a:t>E:C = 1:2</a:t>
            </a:r>
          </a:p>
          <a:p>
            <a:pPr marL="285750" indent="-285750">
              <a:lnSpc>
                <a:spcPts val="2400"/>
              </a:lnSpc>
              <a:buFontTx/>
              <a:buChar char="-"/>
            </a:pPr>
            <a:r>
              <a:rPr lang="en-US" dirty="0"/>
              <a:t>Familywise Error rate (FWER) = 0.025</a:t>
            </a:r>
          </a:p>
          <a:p>
            <a:pPr marL="285750" indent="-285750">
              <a:lnSpc>
                <a:spcPts val="2400"/>
              </a:lnSpc>
              <a:buFontTx/>
              <a:buChar char="-"/>
            </a:pPr>
            <a:r>
              <a:rPr lang="en-US" dirty="0"/>
              <a:t>Power = 0.85</a:t>
            </a:r>
          </a:p>
          <a:p>
            <a:pPr>
              <a:lnSpc>
                <a:spcPct val="150000"/>
              </a:lnSpc>
            </a:pPr>
            <a:endParaRPr lang="en-US" b="1" dirty="0"/>
          </a:p>
        </p:txBody>
      </p:sp>
      <p:graphicFrame>
        <p:nvGraphicFramePr>
          <p:cNvPr id="2" name="Table 1">
            <a:extLst>
              <a:ext uri="{FF2B5EF4-FFF2-40B4-BE49-F238E27FC236}">
                <a16:creationId xmlns:a16="http://schemas.microsoft.com/office/drawing/2014/main" id="{C749E19C-0D2F-11A2-4D70-0333CCBAAE94}"/>
              </a:ext>
            </a:extLst>
          </p:cNvPr>
          <p:cNvGraphicFramePr>
            <a:graphicFrameLocks noGrp="1"/>
          </p:cNvGraphicFramePr>
          <p:nvPr>
            <p:extLst>
              <p:ext uri="{D42A27DB-BD31-4B8C-83A1-F6EECF244321}">
                <p14:modId xmlns:p14="http://schemas.microsoft.com/office/powerpoint/2010/main" val="1118850054"/>
              </p:ext>
            </p:extLst>
          </p:nvPr>
        </p:nvGraphicFramePr>
        <p:xfrm>
          <a:off x="431620" y="3703743"/>
          <a:ext cx="11291896" cy="1430521"/>
        </p:xfrm>
        <a:graphic>
          <a:graphicData uri="http://schemas.openxmlformats.org/drawingml/2006/table">
            <a:tbl>
              <a:tblPr firstRow="1" bandRow="1">
                <a:tableStyleId>{5C22544A-7EE6-4342-B048-85BDC9FD1C3A}</a:tableStyleId>
              </a:tblPr>
              <a:tblGrid>
                <a:gridCol w="602772">
                  <a:extLst>
                    <a:ext uri="{9D8B030D-6E8A-4147-A177-3AD203B41FA5}">
                      <a16:colId xmlns:a16="http://schemas.microsoft.com/office/drawing/2014/main" val="4210607806"/>
                    </a:ext>
                  </a:extLst>
                </a:gridCol>
                <a:gridCol w="2071171">
                  <a:extLst>
                    <a:ext uri="{9D8B030D-6E8A-4147-A177-3AD203B41FA5}">
                      <a16:colId xmlns:a16="http://schemas.microsoft.com/office/drawing/2014/main" val="949036786"/>
                    </a:ext>
                  </a:extLst>
                </a:gridCol>
                <a:gridCol w="2677099">
                  <a:extLst>
                    <a:ext uri="{9D8B030D-6E8A-4147-A177-3AD203B41FA5}">
                      <a16:colId xmlns:a16="http://schemas.microsoft.com/office/drawing/2014/main" val="3945006895"/>
                    </a:ext>
                  </a:extLst>
                </a:gridCol>
                <a:gridCol w="1956284">
                  <a:extLst>
                    <a:ext uri="{9D8B030D-6E8A-4147-A177-3AD203B41FA5}">
                      <a16:colId xmlns:a16="http://schemas.microsoft.com/office/drawing/2014/main" val="2348972704"/>
                    </a:ext>
                  </a:extLst>
                </a:gridCol>
                <a:gridCol w="1282391">
                  <a:extLst>
                    <a:ext uri="{9D8B030D-6E8A-4147-A177-3AD203B41FA5}">
                      <a16:colId xmlns:a16="http://schemas.microsoft.com/office/drawing/2014/main" val="2926935083"/>
                    </a:ext>
                  </a:extLst>
                </a:gridCol>
                <a:gridCol w="1505961">
                  <a:extLst>
                    <a:ext uri="{9D8B030D-6E8A-4147-A177-3AD203B41FA5}">
                      <a16:colId xmlns:a16="http://schemas.microsoft.com/office/drawing/2014/main" val="2309168317"/>
                    </a:ext>
                  </a:extLst>
                </a:gridCol>
                <a:gridCol w="1196218">
                  <a:extLst>
                    <a:ext uri="{9D8B030D-6E8A-4147-A177-3AD203B41FA5}">
                      <a16:colId xmlns:a16="http://schemas.microsoft.com/office/drawing/2014/main" val="452301551"/>
                    </a:ext>
                  </a:extLst>
                </a:gridCol>
              </a:tblGrid>
              <a:tr h="0">
                <a:tc>
                  <a:txBody>
                    <a:bodyPr/>
                    <a:lstStyle/>
                    <a:p>
                      <a:pPr algn="ctr"/>
                      <a:r>
                        <a:rPr lang="en-GB" sz="2100" dirty="0"/>
                        <a:t>No</a:t>
                      </a:r>
                      <a:endParaRPr lang="en-GB" sz="2100" b="1" i="0" u="none" strike="noStrike" dirty="0">
                        <a:solidFill>
                          <a:schemeClr val="tx1"/>
                        </a:solidFill>
                        <a:effectLst/>
                        <a:latin typeface="+mn-lt"/>
                      </a:endParaRPr>
                    </a:p>
                  </a:txBody>
                  <a:tcPr marL="121920" marR="121920" marT="60960" marB="60960" anchor="ctr"/>
                </a:tc>
                <a:tc>
                  <a:txBody>
                    <a:bodyPr/>
                    <a:lstStyle/>
                    <a:p>
                      <a:pPr algn="ctr"/>
                      <a:r>
                        <a:rPr lang="en-GB" sz="2100" dirty="0"/>
                        <a:t>Design</a:t>
                      </a:r>
                      <a:endParaRPr lang="en-GB" sz="2100" b="1" i="0" u="none" strike="noStrike" dirty="0">
                        <a:solidFill>
                          <a:schemeClr val="tx1"/>
                        </a:solidFill>
                        <a:effectLst/>
                        <a:latin typeface="+mn-lt"/>
                      </a:endParaRPr>
                    </a:p>
                  </a:txBody>
                  <a:tcPr marL="121920" marR="121920" marT="60960" marB="60960" anchor="ctr"/>
                </a:tc>
                <a:tc>
                  <a:txBody>
                    <a:bodyPr/>
                    <a:lstStyle/>
                    <a:p>
                      <a:pPr algn="ctr"/>
                      <a:r>
                        <a:rPr lang="en-GB" sz="2100" b="1" i="0" kern="1200" dirty="0">
                          <a:solidFill>
                            <a:schemeClr val="lt1"/>
                          </a:solidFill>
                          <a:latin typeface="+mn-lt"/>
                          <a:ea typeface="+mn-ea"/>
                          <a:cs typeface="+mn-cs"/>
                        </a:rPr>
                        <a:t>Type I error rate</a:t>
                      </a:r>
                      <a:endParaRPr lang="en-GB" sz="2100" dirty="0"/>
                    </a:p>
                    <a:p>
                      <a:pPr algn="ctr"/>
                      <a:r>
                        <a:rPr lang="en-GB" sz="2100" dirty="0"/>
                        <a:t>Control (value)</a:t>
                      </a:r>
                    </a:p>
                  </a:txBody>
                  <a:tcPr marL="121920" marR="121920" marT="60960" marB="60960" anchor="ctr"/>
                </a:tc>
                <a:tc>
                  <a:txBody>
                    <a:bodyPr/>
                    <a:lstStyle/>
                    <a:p>
                      <a:pPr marL="0" marR="0" lvl="0" indent="0" algn="ctr" defTabSz="914309" rtl="0" eaLnBrk="1" fontAlgn="b" latinLnBrk="0" hangingPunct="1">
                        <a:lnSpc>
                          <a:spcPct val="100000"/>
                        </a:lnSpc>
                        <a:spcBef>
                          <a:spcPts val="0"/>
                        </a:spcBef>
                        <a:spcAft>
                          <a:spcPts val="0"/>
                        </a:spcAft>
                        <a:buClrTx/>
                        <a:buSzTx/>
                        <a:buFontTx/>
                        <a:buNone/>
                        <a:tabLst/>
                        <a:defRPr/>
                      </a:pPr>
                      <a:r>
                        <a:rPr lang="en-GB" sz="2000" b="1" dirty="0">
                          <a:latin typeface="+mn-lt"/>
                        </a:rPr>
                        <a:t>Pairwise type I error</a:t>
                      </a:r>
                      <a:endParaRPr lang="en-GB" sz="1600" b="1" dirty="0">
                        <a:latin typeface="+mn-lt"/>
                      </a:endParaRPr>
                    </a:p>
                  </a:txBody>
                  <a:tcPr marL="0" marR="0" marT="0" marB="0" anchor="ctr"/>
                </a:tc>
                <a:tc>
                  <a:txBody>
                    <a:bodyPr/>
                    <a:lstStyle/>
                    <a:p>
                      <a:pPr algn="ctr" fontAlgn="b"/>
                      <a:r>
                        <a:rPr lang="en-GB" sz="1900" b="1" u="none" strike="noStrike" dirty="0">
                          <a:effectLst/>
                        </a:rPr>
                        <a:t>Overall power</a:t>
                      </a:r>
                    </a:p>
                  </a:txBody>
                  <a:tcPr marL="0" marR="0" marT="0" marB="0" anchor="ctr"/>
                </a:tc>
                <a:tc>
                  <a:txBody>
                    <a:bodyPr/>
                    <a:lstStyle/>
                    <a:p>
                      <a:pPr algn="ctr" fontAlgn="b"/>
                      <a:r>
                        <a:rPr lang="en-GB" sz="2100" b="1" u="none" strike="noStrike" dirty="0">
                          <a:effectLst/>
                        </a:rPr>
                        <a:t>Total/ max. </a:t>
                      </a:r>
                    </a:p>
                    <a:p>
                      <a:pPr algn="ctr" fontAlgn="b"/>
                      <a:r>
                        <a:rPr lang="en-GB" sz="2100" b="1" u="none" strike="noStrike" dirty="0">
                          <a:effectLst/>
                        </a:rPr>
                        <a:t>SS</a:t>
                      </a:r>
                    </a:p>
                  </a:txBody>
                  <a:tcPr marL="0" marR="0" marT="0" marB="0" anchor="ctr"/>
                </a:tc>
                <a:tc>
                  <a:txBody>
                    <a:bodyPr/>
                    <a:lstStyle/>
                    <a:p>
                      <a:pPr algn="ctr" fontAlgn="b"/>
                      <a:r>
                        <a:rPr lang="en-GB" sz="2100" b="1" u="none" strike="noStrike" dirty="0">
                          <a:effectLst/>
                        </a:rPr>
                        <a:t>ESS|</a:t>
                      </a:r>
                      <a:r>
                        <a:rPr lang="en-US" altLang="zh-CN" sz="2100" b="1" u="none" strike="noStrike" dirty="0">
                          <a:effectLst/>
                        </a:rPr>
                        <a:t>H0</a:t>
                      </a:r>
                      <a:endParaRPr lang="en-GB" sz="2100" b="1" u="none" strike="noStrike" dirty="0">
                        <a:effectLst/>
                      </a:endParaRPr>
                    </a:p>
                  </a:txBody>
                  <a:tcPr marL="0" marR="0" marT="0" marB="0" anchor="ctr"/>
                </a:tc>
                <a:extLst>
                  <a:ext uri="{0D108BD9-81ED-4DB2-BD59-A6C34878D82A}">
                    <a16:rowId xmlns:a16="http://schemas.microsoft.com/office/drawing/2014/main" val="1909304421"/>
                  </a:ext>
                </a:extLst>
              </a:tr>
              <a:tr h="343401">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lang="en-GB" sz="2100" b="0" i="0" u="none" strike="noStrike" dirty="0">
                          <a:solidFill>
                            <a:srgbClr val="000000"/>
                          </a:solidFill>
                          <a:effectLst/>
                          <a:latin typeface="+mn-lt"/>
                        </a:rPr>
                        <a:t>1</a:t>
                      </a:r>
                    </a:p>
                  </a:txBody>
                  <a:tcPr marL="0" marR="0" marT="0" marB="0" anchor="b"/>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lang="en-GB" sz="2100" b="0" i="0" u="none" strike="noStrike" dirty="0">
                          <a:solidFill>
                            <a:srgbClr val="000000"/>
                          </a:solidFill>
                          <a:effectLst/>
                          <a:latin typeface="+mn-lt"/>
                        </a:rPr>
                        <a:t>4x two-arm </a:t>
                      </a:r>
                    </a:p>
                  </a:txBody>
                  <a:tcPr marL="0" marR="0" marT="0" marB="0" anchor="b"/>
                </a:tc>
                <a:tc>
                  <a:txBody>
                    <a:bodyPr/>
                    <a:lstStyle/>
                    <a:p>
                      <a:pPr algn="ctr" fontAlgn="b"/>
                      <a:r>
                        <a:rPr lang="en-GB" sz="2100" b="0" i="0" u="none" strike="noStrike" dirty="0">
                          <a:solidFill>
                            <a:schemeClr val="tx1"/>
                          </a:solidFill>
                          <a:effectLst/>
                          <a:latin typeface="+mn-lt"/>
                        </a:rPr>
                        <a:t>Pairwise (</a:t>
                      </a:r>
                      <a:r>
                        <a:rPr lang="en-GB" sz="2100" b="0" i="0" u="none" strike="noStrike" dirty="0">
                          <a:solidFill>
                            <a:srgbClr val="000000"/>
                          </a:solidFill>
                          <a:effectLst/>
                          <a:latin typeface="+mn-lt"/>
                        </a:rPr>
                        <a:t>0.025</a:t>
                      </a:r>
                      <a:r>
                        <a:rPr lang="en-GB" sz="2100" b="0" i="0" u="none" strike="noStrike" dirty="0">
                          <a:solidFill>
                            <a:schemeClr val="tx1"/>
                          </a:solidFill>
                          <a:effectLst/>
                          <a:latin typeface="+mn-lt"/>
                        </a:rPr>
                        <a:t>)</a:t>
                      </a:r>
                    </a:p>
                  </a:txBody>
                  <a:tcPr marL="0" marR="0" marT="0" marB="0" anchor="b"/>
                </a:tc>
                <a:tc>
                  <a:txBody>
                    <a:bodyPr/>
                    <a:lstStyle/>
                    <a:p>
                      <a:pPr algn="ctr" fontAlgn="b"/>
                      <a:r>
                        <a:rPr lang="en-GB" sz="2100" b="0" i="0" u="none" strike="noStrike" dirty="0">
                          <a:solidFill>
                            <a:schemeClr val="tx1"/>
                          </a:solidFill>
                          <a:effectLst/>
                          <a:latin typeface="+mn-lt"/>
                        </a:rPr>
                        <a:t>0.025</a:t>
                      </a:r>
                    </a:p>
                  </a:txBody>
                  <a:tcPr marL="0" marR="0" marT="0" marB="0" anchor="b"/>
                </a:tc>
                <a:tc>
                  <a:txBody>
                    <a:bodyPr/>
                    <a:lstStyle/>
                    <a:p>
                      <a:pPr algn="ctr" fontAlgn="b"/>
                      <a:r>
                        <a:rPr lang="en-GB" sz="2100" b="0" i="0" u="none" strike="noStrike" dirty="0">
                          <a:solidFill>
                            <a:schemeClr val="tx1"/>
                          </a:solidFill>
                          <a:effectLst/>
                          <a:latin typeface="+mn-lt"/>
                        </a:rPr>
                        <a:t>0.85</a:t>
                      </a:r>
                    </a:p>
                  </a:txBody>
                  <a:tcPr marL="0" marR="0" marT="0" marB="0" anchor="b"/>
                </a:tc>
                <a:tc>
                  <a:txBody>
                    <a:bodyPr/>
                    <a:lstStyle/>
                    <a:p>
                      <a:pPr algn="ctr" fontAlgn="b"/>
                      <a:r>
                        <a:rPr lang="en-GB" sz="2100" b="0" i="0" u="none" strike="noStrike" dirty="0">
                          <a:solidFill>
                            <a:schemeClr val="tx1"/>
                          </a:solidFill>
                          <a:effectLst/>
                          <a:latin typeface="+mn-lt"/>
                        </a:rPr>
                        <a:t>1344</a:t>
                      </a:r>
                    </a:p>
                  </a:txBody>
                  <a:tcPr marL="0" marR="0" marT="0" marB="0" anchor="b"/>
                </a:tc>
                <a:tc>
                  <a:txBody>
                    <a:bodyPr/>
                    <a:lstStyle/>
                    <a:p>
                      <a:pPr algn="ctr" fontAlgn="b"/>
                      <a:r>
                        <a:rPr lang="en-GB" sz="2100" b="0" i="0" u="none" strike="noStrike" dirty="0">
                          <a:solidFill>
                            <a:schemeClr val="tx1"/>
                          </a:solidFill>
                          <a:effectLst/>
                          <a:latin typeface="+mn-lt"/>
                        </a:rPr>
                        <a:t>-</a:t>
                      </a:r>
                    </a:p>
                  </a:txBody>
                  <a:tcPr marL="0" marR="0" marT="0" marB="0" anchor="b"/>
                </a:tc>
                <a:extLst>
                  <a:ext uri="{0D108BD9-81ED-4DB2-BD59-A6C34878D82A}">
                    <a16:rowId xmlns:a16="http://schemas.microsoft.com/office/drawing/2014/main" val="1937652621"/>
                  </a:ext>
                </a:extLst>
              </a:tr>
              <a:tr h="325120">
                <a:tc>
                  <a:txBody>
                    <a:bodyPr/>
                    <a:lstStyle/>
                    <a:p>
                      <a:pPr algn="ctr" fontAlgn="b"/>
                      <a:r>
                        <a:rPr lang="en-GB" sz="2100" b="0" i="0" u="none" strike="noStrike" dirty="0">
                          <a:solidFill>
                            <a:srgbClr val="000000"/>
                          </a:solidFill>
                          <a:effectLst/>
                          <a:latin typeface="+mn-lt"/>
                        </a:rPr>
                        <a:t>2</a:t>
                      </a:r>
                    </a:p>
                  </a:txBody>
                  <a:tcPr marL="0" marR="0" marT="0" marB="0" anchor="b"/>
                </a:tc>
                <a:tc>
                  <a:txBody>
                    <a:bodyPr/>
                    <a:lstStyle/>
                    <a:p>
                      <a:pPr algn="ctr" fontAlgn="b"/>
                      <a:r>
                        <a:rPr lang="en-GB" sz="2100" b="0" i="0" u="none" strike="noStrike" dirty="0">
                          <a:solidFill>
                            <a:srgbClr val="000000"/>
                          </a:solidFill>
                          <a:effectLst/>
                          <a:latin typeface="+mn-lt"/>
                        </a:rPr>
                        <a:t>5-arm MAMS</a:t>
                      </a:r>
                      <a:endParaRPr lang="en-GB" sz="2100" b="1" i="0" u="none" strike="noStrike" dirty="0">
                        <a:solidFill>
                          <a:srgbClr val="000000"/>
                        </a:solidFill>
                        <a:effectLst/>
                        <a:latin typeface="+mn-lt"/>
                      </a:endParaRPr>
                    </a:p>
                  </a:txBody>
                  <a:tcPr marL="0" marR="0" marT="0" marB="0" anchor="b"/>
                </a:tc>
                <a:tc>
                  <a:txBody>
                    <a:bodyPr/>
                    <a:lstStyle/>
                    <a:p>
                      <a:pPr algn="ctr" fontAlgn="b"/>
                      <a:r>
                        <a:rPr lang="en-GB" sz="2100" b="0" i="1" u="none" strike="noStrike" dirty="0">
                          <a:solidFill>
                            <a:srgbClr val="000000"/>
                          </a:solidFill>
                          <a:effectLst/>
                          <a:latin typeface="Century Schoolbook" panose="02040604050505020304" pitchFamily="18" charset="0"/>
                        </a:rPr>
                        <a:t>Familywise</a:t>
                      </a:r>
                      <a:r>
                        <a:rPr lang="en-GB" sz="2100" b="0" i="0" u="none" strike="noStrike" dirty="0">
                          <a:solidFill>
                            <a:srgbClr val="000000"/>
                          </a:solidFill>
                          <a:effectLst/>
                          <a:latin typeface="+mn-lt"/>
                        </a:rPr>
                        <a:t> (0.025)</a:t>
                      </a:r>
                      <a:endParaRPr lang="en-GB" sz="2100" b="0" i="1" u="none" strike="noStrike" dirty="0">
                        <a:solidFill>
                          <a:srgbClr val="000000"/>
                        </a:solidFill>
                        <a:effectLst/>
                        <a:latin typeface="Century Schoolbook" panose="02040604050505020304" pitchFamily="18" charset="0"/>
                      </a:endParaRPr>
                    </a:p>
                  </a:txBody>
                  <a:tcPr marL="0" marR="0" marT="0" marB="0" anchor="b"/>
                </a:tc>
                <a:tc>
                  <a:txBody>
                    <a:bodyPr/>
                    <a:lstStyle/>
                    <a:p>
                      <a:pPr algn="ctr" fontAlgn="b"/>
                      <a:r>
                        <a:rPr lang="en-GB" sz="2100" b="0" i="0" u="none" strike="noStrike" dirty="0">
                          <a:solidFill>
                            <a:schemeClr val="tx1"/>
                          </a:solidFill>
                          <a:effectLst/>
                          <a:latin typeface="+mn-lt"/>
                        </a:rPr>
                        <a:t>0.008</a:t>
                      </a:r>
                      <a:endParaRPr lang="en-GB" sz="2100" b="1" i="0" u="none" strike="noStrike" dirty="0">
                        <a:solidFill>
                          <a:schemeClr val="tx1"/>
                        </a:solidFill>
                        <a:effectLst/>
                        <a:latin typeface="+mn-lt"/>
                      </a:endParaRPr>
                    </a:p>
                  </a:txBody>
                  <a:tcPr marL="0" marR="0" marT="0" marB="0" anchor="b"/>
                </a:tc>
                <a:tc>
                  <a:txBody>
                    <a:bodyPr/>
                    <a:lstStyle/>
                    <a:p>
                      <a:pPr algn="ctr" fontAlgn="b"/>
                      <a:r>
                        <a:rPr lang="en-GB" sz="2100" b="0" i="0" u="none" strike="noStrike" dirty="0">
                          <a:solidFill>
                            <a:schemeClr val="tx1"/>
                          </a:solidFill>
                          <a:effectLst/>
                          <a:latin typeface="+mn-lt"/>
                        </a:rPr>
                        <a:t>0.85</a:t>
                      </a:r>
                    </a:p>
                  </a:txBody>
                  <a:tcPr marL="0" marR="0" marT="0" marB="0" anchor="b"/>
                </a:tc>
                <a:tc>
                  <a:txBody>
                    <a:bodyPr/>
                    <a:lstStyle/>
                    <a:p>
                      <a:pPr algn="ctr" fontAlgn="b"/>
                      <a:r>
                        <a:rPr lang="en-GB" sz="2100" b="0" i="0" u="none" strike="noStrike" dirty="0">
                          <a:solidFill>
                            <a:schemeClr val="tx1"/>
                          </a:solidFill>
                          <a:effectLst/>
                          <a:latin typeface="+mn-lt"/>
                        </a:rPr>
                        <a:t>1139</a:t>
                      </a:r>
                    </a:p>
                  </a:txBody>
                  <a:tcPr marL="0" marR="0" marT="0" marB="0" anchor="b"/>
                </a:tc>
                <a:tc>
                  <a:txBody>
                    <a:bodyPr/>
                    <a:lstStyle/>
                    <a:p>
                      <a:pPr algn="ctr" fontAlgn="b"/>
                      <a:r>
                        <a:rPr lang="en-GB" sz="2100" b="0" i="0" u="none" strike="noStrike" dirty="0">
                          <a:solidFill>
                            <a:schemeClr val="tx1"/>
                          </a:solidFill>
                          <a:effectLst/>
                          <a:latin typeface="+mn-lt"/>
                        </a:rPr>
                        <a:t>681</a:t>
                      </a:r>
                    </a:p>
                  </a:txBody>
                  <a:tcPr marL="0" marR="0" marT="0" marB="0" anchor="b"/>
                </a:tc>
                <a:extLst>
                  <a:ext uri="{0D108BD9-81ED-4DB2-BD59-A6C34878D82A}">
                    <a16:rowId xmlns:a16="http://schemas.microsoft.com/office/drawing/2014/main" val="120008243"/>
                  </a:ext>
                </a:extLst>
              </a:tr>
            </a:tbl>
          </a:graphicData>
        </a:graphic>
      </p:graphicFrame>
      <p:sp>
        <p:nvSpPr>
          <p:cNvPr id="6" name="TextBox 5">
            <a:extLst>
              <a:ext uri="{FF2B5EF4-FFF2-40B4-BE49-F238E27FC236}">
                <a16:creationId xmlns:a16="http://schemas.microsoft.com/office/drawing/2014/main" id="{163C9112-142B-473D-0A93-8B703468AB17}"/>
              </a:ext>
            </a:extLst>
          </p:cNvPr>
          <p:cNvSpPr txBox="1"/>
          <p:nvPr/>
        </p:nvSpPr>
        <p:spPr>
          <a:xfrm>
            <a:off x="928873" y="1702149"/>
            <a:ext cx="3970563" cy="2241639"/>
          </a:xfrm>
          <a:prstGeom prst="rect">
            <a:avLst/>
          </a:prstGeom>
          <a:noFill/>
        </p:spPr>
        <p:txBody>
          <a:bodyPr wrap="square" rtlCol="0">
            <a:spAutoFit/>
          </a:bodyPr>
          <a:lstStyle/>
          <a:p>
            <a:pPr>
              <a:lnSpc>
                <a:spcPct val="150000"/>
              </a:lnSpc>
            </a:pPr>
            <a:r>
              <a:rPr lang="en-US" sz="2400" b="1" dirty="0"/>
              <a:t>4x two-arm RCTs</a:t>
            </a:r>
            <a:endParaRPr lang="en-US" sz="2000" dirty="0"/>
          </a:p>
          <a:p>
            <a:pPr marL="285750" indent="-285750">
              <a:lnSpc>
                <a:spcPts val="2400"/>
              </a:lnSpc>
              <a:buFontTx/>
              <a:buChar char="-"/>
            </a:pPr>
            <a:r>
              <a:rPr lang="en-US" dirty="0"/>
              <a:t>All fixed sample sizes</a:t>
            </a:r>
          </a:p>
          <a:p>
            <a:pPr marL="285750" indent="-285750">
              <a:lnSpc>
                <a:spcPts val="2400"/>
              </a:lnSpc>
              <a:buFontTx/>
              <a:buChar char="-"/>
            </a:pPr>
            <a:r>
              <a:rPr lang="en-US" dirty="0"/>
              <a:t>E:C = 1:1</a:t>
            </a:r>
          </a:p>
          <a:p>
            <a:pPr marL="285750" indent="-285750">
              <a:lnSpc>
                <a:spcPts val="2400"/>
              </a:lnSpc>
              <a:buFontTx/>
              <a:buChar char="-"/>
            </a:pPr>
            <a:r>
              <a:rPr lang="en-US" dirty="0"/>
              <a:t>Pairwise significance level = 0.025</a:t>
            </a:r>
          </a:p>
          <a:p>
            <a:pPr marL="285750" indent="-285750">
              <a:lnSpc>
                <a:spcPts val="2400"/>
              </a:lnSpc>
              <a:buFontTx/>
              <a:buChar char="-"/>
            </a:pPr>
            <a:r>
              <a:rPr lang="en-US" dirty="0"/>
              <a:t>Power = 0.85</a:t>
            </a:r>
          </a:p>
          <a:p>
            <a:pPr>
              <a:lnSpc>
                <a:spcPct val="150000"/>
              </a:lnSpc>
            </a:pPr>
            <a:endParaRPr lang="en-US" b="1" dirty="0"/>
          </a:p>
        </p:txBody>
      </p:sp>
      <p:cxnSp>
        <p:nvCxnSpPr>
          <p:cNvPr id="10" name="Straight Connector 9">
            <a:extLst>
              <a:ext uri="{FF2B5EF4-FFF2-40B4-BE49-F238E27FC236}">
                <a16:creationId xmlns:a16="http://schemas.microsoft.com/office/drawing/2014/main" id="{B204B42B-51A9-A149-145C-E66243E17CBC}"/>
              </a:ext>
            </a:extLst>
          </p:cNvPr>
          <p:cNvCxnSpPr>
            <a:cxnSpLocks/>
          </p:cNvCxnSpPr>
          <p:nvPr/>
        </p:nvCxnSpPr>
        <p:spPr>
          <a:xfrm>
            <a:off x="9408405" y="5134264"/>
            <a:ext cx="216310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2E15740-CDF5-FB9A-69F2-6A14AC30C05C}"/>
              </a:ext>
            </a:extLst>
          </p:cNvPr>
          <p:cNvCxnSpPr>
            <a:cxnSpLocks/>
          </p:cNvCxnSpPr>
          <p:nvPr/>
        </p:nvCxnSpPr>
        <p:spPr>
          <a:xfrm flipV="1">
            <a:off x="10357412" y="5186690"/>
            <a:ext cx="0" cy="42052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BAF71FC1-AC63-AF25-7C5D-8C4BA45D0EA7}"/>
              </a:ext>
            </a:extLst>
          </p:cNvPr>
          <p:cNvSpPr txBox="1"/>
          <p:nvPr/>
        </p:nvSpPr>
        <p:spPr>
          <a:xfrm>
            <a:off x="7274291" y="5585545"/>
            <a:ext cx="4747166" cy="400110"/>
          </a:xfrm>
          <a:prstGeom prst="rect">
            <a:avLst/>
          </a:prstGeom>
          <a:noFill/>
        </p:spPr>
        <p:txBody>
          <a:bodyPr wrap="square" rtlCol="0">
            <a:spAutoFit/>
          </a:bodyPr>
          <a:lstStyle/>
          <a:p>
            <a:r>
              <a:rPr lang="en-GB" sz="2000" dirty="0">
                <a:solidFill>
                  <a:srgbClr val="C00000"/>
                </a:solidFill>
              </a:rPr>
              <a:t>Potential increase in trial efficiency!</a:t>
            </a:r>
          </a:p>
        </p:txBody>
      </p:sp>
      <p:pic>
        <p:nvPicPr>
          <p:cNvPr id="28" name="Picture 27">
            <a:extLst>
              <a:ext uri="{FF2B5EF4-FFF2-40B4-BE49-F238E27FC236}">
                <a16:creationId xmlns:a16="http://schemas.microsoft.com/office/drawing/2014/main" id="{965EA348-441B-A630-76F7-4C8371A663C1}"/>
              </a:ext>
            </a:extLst>
          </p:cNvPr>
          <p:cNvPicPr>
            <a:picLocks noChangeAspect="1"/>
          </p:cNvPicPr>
          <p:nvPr/>
        </p:nvPicPr>
        <p:blipFill>
          <a:blip r:embed="rId2"/>
          <a:stretch>
            <a:fillRect/>
          </a:stretch>
        </p:blipFill>
        <p:spPr>
          <a:xfrm>
            <a:off x="5327252" y="1834860"/>
            <a:ext cx="971167" cy="1594140"/>
          </a:xfrm>
          <a:prstGeom prst="rect">
            <a:avLst/>
          </a:prstGeom>
        </p:spPr>
      </p:pic>
      <p:sp>
        <p:nvSpPr>
          <p:cNvPr id="8" name="TextBox 7">
            <a:extLst>
              <a:ext uri="{FF2B5EF4-FFF2-40B4-BE49-F238E27FC236}">
                <a16:creationId xmlns:a16="http://schemas.microsoft.com/office/drawing/2014/main" id="{6E2580F4-DA7A-7DB8-B488-040AF99B3EE7}"/>
              </a:ext>
            </a:extLst>
          </p:cNvPr>
          <p:cNvSpPr txBox="1"/>
          <p:nvPr/>
        </p:nvSpPr>
        <p:spPr>
          <a:xfrm>
            <a:off x="0" y="5246367"/>
            <a:ext cx="7406640" cy="369332"/>
          </a:xfrm>
          <a:prstGeom prst="rect">
            <a:avLst/>
          </a:prstGeom>
          <a:noFill/>
        </p:spPr>
        <p:txBody>
          <a:bodyPr wrap="square">
            <a:spAutoFit/>
          </a:bodyPr>
          <a:lstStyle/>
          <a:p>
            <a:pPr marL="800089" lvl="1" indent="-342900">
              <a:buClr>
                <a:schemeClr val="tx1"/>
              </a:buClr>
            </a:pPr>
            <a:r>
              <a:rPr lang="en-GB" sz="1800" dirty="0"/>
              <a:t>Note: The FWER across 4x two-arm trials is</a:t>
            </a:r>
            <a:r>
              <a:rPr lang="en-GB" dirty="0"/>
              <a:t> 1-(1-0.025)^4 =</a:t>
            </a:r>
            <a:r>
              <a:rPr lang="en-GB" sz="1800" dirty="0"/>
              <a:t> </a:t>
            </a:r>
            <a:r>
              <a:rPr lang="en-GB" sz="1800" b="1" dirty="0">
                <a:solidFill>
                  <a:srgbClr val="FF0000"/>
                </a:solidFill>
              </a:rPr>
              <a:t>0.096</a:t>
            </a:r>
            <a:endParaRPr lang="en-GB" sz="1800" dirty="0"/>
          </a:p>
        </p:txBody>
      </p:sp>
      <p:sp>
        <p:nvSpPr>
          <p:cNvPr id="7" name="TextBox 6">
            <a:extLst>
              <a:ext uri="{FF2B5EF4-FFF2-40B4-BE49-F238E27FC236}">
                <a16:creationId xmlns:a16="http://schemas.microsoft.com/office/drawing/2014/main" id="{CA89A007-FEA3-4663-C5C8-D6F9CABDD685}"/>
              </a:ext>
            </a:extLst>
          </p:cNvPr>
          <p:cNvSpPr txBox="1"/>
          <p:nvPr/>
        </p:nvSpPr>
        <p:spPr>
          <a:xfrm>
            <a:off x="6394231" y="6625533"/>
            <a:ext cx="7406640" cy="261610"/>
          </a:xfrm>
          <a:prstGeom prst="rect">
            <a:avLst/>
          </a:prstGeom>
          <a:noFill/>
        </p:spPr>
        <p:txBody>
          <a:bodyPr wrap="square" rtlCol="0">
            <a:spAutoFit/>
          </a:bodyPr>
          <a:lstStyle/>
          <a:p>
            <a:r>
              <a:rPr lang="en-US" sz="1100" dirty="0"/>
              <a:t>Graph source: https://www.vectorstock.com/royalty-free-vectors/vs-cartoon-vectors</a:t>
            </a:r>
            <a:endParaRPr lang="en-GB" sz="1100" dirty="0"/>
          </a:p>
        </p:txBody>
      </p:sp>
      <p:sp>
        <p:nvSpPr>
          <p:cNvPr id="12" name="Text Placeholder 3">
            <a:extLst>
              <a:ext uri="{FF2B5EF4-FFF2-40B4-BE49-F238E27FC236}">
                <a16:creationId xmlns:a16="http://schemas.microsoft.com/office/drawing/2014/main" id="{68B88B83-26DA-F935-6D90-22E2FC7B2349}"/>
              </a:ext>
            </a:extLst>
          </p:cNvPr>
          <p:cNvSpPr txBox="1">
            <a:spLocks/>
          </p:cNvSpPr>
          <p:nvPr/>
        </p:nvSpPr>
        <p:spPr>
          <a:xfrm>
            <a:off x="113647" y="0"/>
            <a:ext cx="7308883" cy="614364"/>
          </a:xfrm>
          <a:prstGeom prst="rect">
            <a:avLst/>
          </a:prstGeom>
        </p:spPr>
        <p:txBody>
          <a:bodyPr vert="horz" lIns="91440" tIns="45720" rIns="91440" bIns="45720" rtlCol="0">
            <a:normAutofit fontScale="92500" lnSpcReduction="10000"/>
          </a:bodyPr>
          <a:lstStyle>
            <a:lvl1pPr marL="0" indent="0" algn="l" defTabSz="914377" rtl="0" eaLnBrk="1" latinLnBrk="0" hangingPunct="1">
              <a:lnSpc>
                <a:spcPct val="110000"/>
              </a:lnSpc>
              <a:spcBef>
                <a:spcPts val="0"/>
              </a:spcBef>
              <a:buFont typeface="Arial" panose="020B0604020202020204" pitchFamily="34" charset="0"/>
              <a:buNone/>
              <a:defRPr sz="3200" kern="1200">
                <a:solidFill>
                  <a:schemeClr val="bg1"/>
                </a:solidFill>
                <a:latin typeface="+mn-lt"/>
                <a:ea typeface="+mn-ea"/>
                <a:cs typeface="+mn-cs"/>
              </a:defRPr>
            </a:lvl1pPr>
            <a:lvl2pPr marL="685783" indent="-228594" algn="l" defTabSz="914377" rtl="0" eaLnBrk="1" latinLnBrk="0" hangingPunct="1">
              <a:lnSpc>
                <a:spcPct val="110000"/>
              </a:lnSpc>
              <a:spcBef>
                <a:spcPts val="0"/>
              </a:spcBef>
              <a:buFont typeface="Arial" panose="020B0604020202020204" pitchFamily="34" charset="0"/>
              <a:buChar char="•"/>
              <a:defRPr sz="2000" kern="1200">
                <a:solidFill>
                  <a:schemeClr val="tx1"/>
                </a:solidFill>
                <a:latin typeface="+mn-lt"/>
                <a:ea typeface="+mn-ea"/>
                <a:cs typeface="+mn-cs"/>
              </a:defRPr>
            </a:lvl2pPr>
            <a:lvl3pPr marL="1142971" indent="-228594" algn="l" defTabSz="914377" rtl="0" eaLnBrk="1" latinLnBrk="0" hangingPunct="1">
              <a:lnSpc>
                <a:spcPct val="110000"/>
              </a:lnSpc>
              <a:spcBef>
                <a:spcPts val="0"/>
              </a:spcBef>
              <a:buFont typeface="Arial" panose="020B0604020202020204" pitchFamily="34" charset="0"/>
              <a:buChar char="•"/>
              <a:defRPr sz="1800" kern="1200">
                <a:solidFill>
                  <a:schemeClr val="tx1"/>
                </a:solidFill>
                <a:latin typeface="+mn-lt"/>
                <a:ea typeface="+mn-ea"/>
                <a:cs typeface="+mn-cs"/>
              </a:defRPr>
            </a:lvl3pPr>
            <a:lvl4pPr marL="1600160" indent="-228594" algn="l" defTabSz="914377" rtl="0" eaLnBrk="1" latinLnBrk="0" hangingPunct="1">
              <a:lnSpc>
                <a:spcPct val="110000"/>
              </a:lnSpc>
              <a:spcBef>
                <a:spcPts val="0"/>
              </a:spcBef>
              <a:buFont typeface="Arial" panose="020B0604020202020204" pitchFamily="34" charset="0"/>
              <a:buChar char="•"/>
              <a:defRPr sz="1600" kern="1200">
                <a:solidFill>
                  <a:schemeClr val="tx1"/>
                </a:solidFill>
                <a:latin typeface="+mn-lt"/>
                <a:ea typeface="+mn-ea"/>
                <a:cs typeface="+mn-cs"/>
              </a:defRPr>
            </a:lvl4pPr>
            <a:lvl5pPr marL="2057349" indent="-228594" algn="l" defTabSz="914377" rtl="0" eaLnBrk="1" latinLnBrk="0" hangingPunct="1">
              <a:lnSpc>
                <a:spcPct val="110000"/>
              </a:lnSpc>
              <a:spcBef>
                <a:spcPts val="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a:t>MAMS design implementation in Stata</a:t>
            </a:r>
            <a:endParaRPr lang="en-GB" sz="3600" dirty="0">
              <a:latin typeface="Courier New" panose="02070309020205020404" pitchFamily="49" charset="0"/>
              <a:cs typeface="Courier New" panose="02070309020205020404" pitchFamily="49" charset="0"/>
            </a:endParaRPr>
          </a:p>
        </p:txBody>
      </p:sp>
      <p:graphicFrame>
        <p:nvGraphicFramePr>
          <p:cNvPr id="13" name="Table 12">
            <a:extLst>
              <a:ext uri="{FF2B5EF4-FFF2-40B4-BE49-F238E27FC236}">
                <a16:creationId xmlns:a16="http://schemas.microsoft.com/office/drawing/2014/main" id="{EC3E3B64-C47C-13E1-6853-46DFF892C301}"/>
              </a:ext>
            </a:extLst>
          </p:cNvPr>
          <p:cNvGraphicFramePr>
            <a:graphicFrameLocks noGrp="1"/>
          </p:cNvGraphicFramePr>
          <p:nvPr>
            <p:extLst>
              <p:ext uri="{D42A27DB-BD31-4B8C-83A1-F6EECF244321}">
                <p14:modId xmlns:p14="http://schemas.microsoft.com/office/powerpoint/2010/main" val="856434894"/>
              </p:ext>
            </p:extLst>
          </p:nvPr>
        </p:nvGraphicFramePr>
        <p:xfrm>
          <a:off x="0" y="573813"/>
          <a:ext cx="8128000" cy="37084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190106787"/>
                    </a:ext>
                  </a:extLst>
                </a:gridCol>
                <a:gridCol w="2032000">
                  <a:extLst>
                    <a:ext uri="{9D8B030D-6E8A-4147-A177-3AD203B41FA5}">
                      <a16:colId xmlns:a16="http://schemas.microsoft.com/office/drawing/2014/main" val="2740916829"/>
                    </a:ext>
                  </a:extLst>
                </a:gridCol>
                <a:gridCol w="2032000">
                  <a:extLst>
                    <a:ext uri="{9D8B030D-6E8A-4147-A177-3AD203B41FA5}">
                      <a16:colId xmlns:a16="http://schemas.microsoft.com/office/drawing/2014/main" val="1880906918"/>
                    </a:ext>
                  </a:extLst>
                </a:gridCol>
                <a:gridCol w="2032000">
                  <a:extLst>
                    <a:ext uri="{9D8B030D-6E8A-4147-A177-3AD203B41FA5}">
                      <a16:colId xmlns:a16="http://schemas.microsoft.com/office/drawing/2014/main" val="1006663267"/>
                    </a:ext>
                  </a:extLst>
                </a:gridCol>
              </a:tblGrid>
              <a:tr h="370840">
                <a:tc>
                  <a:txBody>
                    <a:bodyPr/>
                    <a:lstStyle/>
                    <a:p>
                      <a:pPr marL="285750" indent="-285750">
                        <a:buFont typeface="Arial" panose="020B0604020202020204" pitchFamily="34" charset="0"/>
                        <a:buChar char="•"/>
                      </a:pPr>
                      <a:r>
                        <a:rPr lang="en-US" dirty="0"/>
                        <a:t>New features</a:t>
                      </a:r>
                      <a:endParaRPr lang="en-GB" dirty="0"/>
                    </a:p>
                  </a:txBody>
                  <a:tcPr>
                    <a:solidFill>
                      <a:srgbClr val="009EC0"/>
                    </a:solidFill>
                  </a:tcPr>
                </a:tc>
                <a:tc>
                  <a:txBody>
                    <a:bodyPr/>
                    <a:lstStyle/>
                    <a:p>
                      <a:pPr marL="285750" indent="-285750">
                        <a:buFont typeface="Arial" panose="020B0604020202020204" pitchFamily="34" charset="0"/>
                        <a:buChar char="•"/>
                      </a:pPr>
                      <a:r>
                        <a:rPr lang="en-US" dirty="0"/>
                        <a:t>IBS study</a:t>
                      </a:r>
                      <a:endParaRPr lang="en-GB" dirty="0"/>
                    </a:p>
                  </a:txBody>
                  <a:tcPr>
                    <a:solidFill>
                      <a:srgbClr val="009EC0"/>
                    </a:solidFill>
                  </a:tcPr>
                </a:tc>
                <a:tc>
                  <a:txBody>
                    <a:bodyPr/>
                    <a:lstStyle/>
                    <a:p>
                      <a:pPr marL="285750" indent="-285750">
                        <a:buFont typeface="Arial" panose="020B0604020202020204" pitchFamily="34" charset="0"/>
                        <a:buChar char="•"/>
                      </a:pPr>
                      <a:r>
                        <a:rPr lang="en-US" dirty="0"/>
                        <a:t>Syntax</a:t>
                      </a:r>
                      <a:endParaRPr lang="en-GB" dirty="0"/>
                    </a:p>
                  </a:txBody>
                  <a:tcPr>
                    <a:solidFill>
                      <a:srgbClr val="009EC0"/>
                    </a:solidFill>
                  </a:tcPr>
                </a:tc>
                <a:tc>
                  <a:txBody>
                    <a:bodyPr/>
                    <a:lstStyle/>
                    <a:p>
                      <a:pPr marL="285750" indent="-285750">
                        <a:buFont typeface="Arial" panose="020B0604020202020204" pitchFamily="34" charset="0"/>
                        <a:buChar char="•"/>
                      </a:pPr>
                      <a:r>
                        <a:rPr lang="en-US" dirty="0"/>
                        <a:t>Outputs</a:t>
                      </a:r>
                      <a:endParaRPr lang="en-GB" dirty="0"/>
                    </a:p>
                  </a:txBody>
                  <a:tcPr>
                    <a:solidFill>
                      <a:schemeClr val="accent1">
                        <a:lumMod val="50000"/>
                      </a:schemeClr>
                    </a:solidFill>
                  </a:tcPr>
                </a:tc>
                <a:extLst>
                  <a:ext uri="{0D108BD9-81ED-4DB2-BD59-A6C34878D82A}">
                    <a16:rowId xmlns:a16="http://schemas.microsoft.com/office/drawing/2014/main" val="1771134787"/>
                  </a:ext>
                </a:extLst>
              </a:tr>
            </a:tbl>
          </a:graphicData>
        </a:graphic>
      </p:graphicFrame>
      <p:sp>
        <p:nvSpPr>
          <p:cNvPr id="4" name="TextBox 3">
            <a:extLst>
              <a:ext uri="{FF2B5EF4-FFF2-40B4-BE49-F238E27FC236}">
                <a16:creationId xmlns:a16="http://schemas.microsoft.com/office/drawing/2014/main" id="{8C86A615-2F1E-5DBF-7694-C52729F81EC4}"/>
              </a:ext>
            </a:extLst>
          </p:cNvPr>
          <p:cNvSpPr txBox="1"/>
          <p:nvPr/>
        </p:nvSpPr>
        <p:spPr>
          <a:xfrm>
            <a:off x="11530361" y="6501161"/>
            <a:ext cx="892098" cy="338554"/>
          </a:xfrm>
          <a:prstGeom prst="rect">
            <a:avLst/>
          </a:prstGeom>
          <a:noFill/>
        </p:spPr>
        <p:txBody>
          <a:bodyPr wrap="square" rtlCol="0">
            <a:spAutoFit/>
          </a:bodyPr>
          <a:lstStyle/>
          <a:p>
            <a:r>
              <a:rPr lang="en-US" sz="1600" dirty="0">
                <a:solidFill>
                  <a:schemeClr val="accent2">
                    <a:lumMod val="50000"/>
                  </a:schemeClr>
                </a:solidFill>
              </a:rPr>
              <a:t>13/28</a:t>
            </a:r>
            <a:endParaRPr lang="en-GB" sz="1600" dirty="0">
              <a:solidFill>
                <a:schemeClr val="accent2">
                  <a:lumMod val="50000"/>
                </a:schemeClr>
              </a:solidFill>
            </a:endParaRPr>
          </a:p>
        </p:txBody>
      </p:sp>
      <p:sp>
        <p:nvSpPr>
          <p:cNvPr id="9" name="Rectangle 8">
            <a:extLst>
              <a:ext uri="{FF2B5EF4-FFF2-40B4-BE49-F238E27FC236}">
                <a16:creationId xmlns:a16="http://schemas.microsoft.com/office/drawing/2014/main" id="{D1DA6294-F87A-A0A1-B7C9-6A8F91B7C201}"/>
              </a:ext>
            </a:extLst>
          </p:cNvPr>
          <p:cNvSpPr/>
          <p:nvPr/>
        </p:nvSpPr>
        <p:spPr>
          <a:xfrm>
            <a:off x="3126189" y="4482827"/>
            <a:ext cx="2605269" cy="812592"/>
          </a:xfrm>
          <a:prstGeom prst="rect">
            <a:avLst/>
          </a:prstGeom>
          <a:noFill/>
          <a:ln w="19050">
            <a:solidFill>
              <a:srgbClr val="7030A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1767697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par>
                                <p:cTn id="8" presetID="16" presetClass="entr" presetSubtype="37"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outVertical)">
                                      <p:cBhvr>
                                        <p:cTn id="10" dur="500"/>
                                        <p:tgtEl>
                                          <p:spTgt spid="15"/>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arn(outVertical)">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21DDE5-120C-B7D9-67B3-3561FBC1F1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65B6A4-4F71-4772-B84C-BB38EFFD0C9C}"/>
              </a:ext>
            </a:extLst>
          </p:cNvPr>
          <p:cNvSpPr>
            <a:spLocks noGrp="1"/>
          </p:cNvSpPr>
          <p:nvPr>
            <p:ph type="ctrTitle"/>
          </p:nvPr>
        </p:nvSpPr>
        <p:spPr>
          <a:xfrm>
            <a:off x="292067" y="1043666"/>
            <a:ext cx="10266395" cy="694644"/>
          </a:xfrm>
        </p:spPr>
        <p:txBody>
          <a:bodyPr>
            <a:normAutofit/>
          </a:bodyPr>
          <a:lstStyle/>
          <a:p>
            <a:pPr marL="457200" indent="-457200">
              <a:buFont typeface="Wingdings" panose="05000000000000000000" pitchFamily="2" charset="2"/>
              <a:buChar char="Ø"/>
              <a:tabLst>
                <a:tab pos="354013" algn="l"/>
              </a:tabLst>
            </a:pPr>
            <a:r>
              <a:rPr lang="en-GB" sz="2800" b="0" dirty="0">
                <a:solidFill>
                  <a:srgbClr val="002060"/>
                </a:solidFill>
              </a:rPr>
              <a:t>MAMS with change of outcome</a:t>
            </a:r>
          </a:p>
        </p:txBody>
      </p:sp>
      <p:sp>
        <p:nvSpPr>
          <p:cNvPr id="4" name="Text Placeholder 3">
            <a:extLst>
              <a:ext uri="{FF2B5EF4-FFF2-40B4-BE49-F238E27FC236}">
                <a16:creationId xmlns:a16="http://schemas.microsoft.com/office/drawing/2014/main" id="{348539B3-4052-874F-6F1C-0C152C4812C9}"/>
              </a:ext>
            </a:extLst>
          </p:cNvPr>
          <p:cNvSpPr>
            <a:spLocks noGrp="1"/>
          </p:cNvSpPr>
          <p:nvPr>
            <p:ph type="body" sz="quarter" idx="10"/>
          </p:nvPr>
        </p:nvSpPr>
        <p:spPr>
          <a:xfrm>
            <a:off x="102496" y="0"/>
            <a:ext cx="6670593" cy="694644"/>
          </a:xfrm>
        </p:spPr>
        <p:txBody>
          <a:bodyPr>
            <a:normAutofit/>
          </a:bodyPr>
          <a:lstStyle/>
          <a:p>
            <a:r>
              <a:rPr lang="en-US" dirty="0"/>
              <a:t>MAMS Trial Design: Extensions</a:t>
            </a:r>
            <a:endParaRPr lang="en-GB" sz="3600" dirty="0"/>
          </a:p>
        </p:txBody>
      </p:sp>
      <p:sp>
        <p:nvSpPr>
          <p:cNvPr id="5" name="Title 1">
            <a:extLst>
              <a:ext uri="{FF2B5EF4-FFF2-40B4-BE49-F238E27FC236}">
                <a16:creationId xmlns:a16="http://schemas.microsoft.com/office/drawing/2014/main" id="{DE896006-01C6-68AC-B873-BEC99EC76BE3}"/>
              </a:ext>
            </a:extLst>
          </p:cNvPr>
          <p:cNvSpPr txBox="1">
            <a:spLocks/>
          </p:cNvSpPr>
          <p:nvPr/>
        </p:nvSpPr>
        <p:spPr>
          <a:xfrm>
            <a:off x="292067" y="1490057"/>
            <a:ext cx="11328400" cy="1938943"/>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b="1" kern="1200">
                <a:solidFill>
                  <a:schemeClr val="accent4"/>
                </a:solidFill>
                <a:latin typeface="+mj-lt"/>
                <a:ea typeface="+mj-ea"/>
                <a:cs typeface="+mj-cs"/>
              </a:defRPr>
            </a:lvl1pPr>
          </a:lstStyle>
          <a:p>
            <a:pPr>
              <a:tabLst>
                <a:tab pos="354013" algn="l"/>
              </a:tabLst>
            </a:pPr>
            <a:endParaRPr lang="en-GB" sz="2800" b="0" dirty="0">
              <a:solidFill>
                <a:srgbClr val="002060"/>
              </a:solidFill>
            </a:endParaRPr>
          </a:p>
        </p:txBody>
      </p:sp>
      <p:sp>
        <p:nvSpPr>
          <p:cNvPr id="6" name="TextBox 5">
            <a:extLst>
              <a:ext uri="{FF2B5EF4-FFF2-40B4-BE49-F238E27FC236}">
                <a16:creationId xmlns:a16="http://schemas.microsoft.com/office/drawing/2014/main" id="{2D44F7C6-929F-80F7-4E6C-46D67FF10135}"/>
              </a:ext>
            </a:extLst>
          </p:cNvPr>
          <p:cNvSpPr txBox="1"/>
          <p:nvPr/>
        </p:nvSpPr>
        <p:spPr>
          <a:xfrm>
            <a:off x="571533" y="1738310"/>
            <a:ext cx="10858467" cy="2646878"/>
          </a:xfrm>
          <a:prstGeom prst="rect">
            <a:avLst/>
          </a:prstGeom>
          <a:noFill/>
        </p:spPr>
        <p:txBody>
          <a:bodyPr wrap="square" rtlCol="0">
            <a:spAutoFit/>
          </a:bodyPr>
          <a:lstStyle/>
          <a:p>
            <a:pPr marL="285750" indent="-285750">
              <a:buFont typeface="Arial" panose="020B0604020202020204" pitchFamily="34" charset="0"/>
              <a:buChar char="•"/>
            </a:pPr>
            <a:r>
              <a:rPr lang="en-US" sz="2400" b="1" dirty="0"/>
              <a:t>Intermediate outcome (I) </a:t>
            </a:r>
          </a:p>
          <a:p>
            <a:r>
              <a:rPr lang="en-US" sz="2300" dirty="0">
                <a:solidFill>
                  <a:schemeClr val="accent5">
                    <a:lumMod val="50000"/>
                  </a:schemeClr>
                </a:solidFill>
              </a:rPr>
              <a:t>   - why: shorter follow-up time, faster “information” accrual rate on I</a:t>
            </a:r>
          </a:p>
          <a:p>
            <a:r>
              <a:rPr lang="en-US" sz="2300" dirty="0">
                <a:solidFill>
                  <a:schemeClr val="accent5">
                    <a:lumMod val="50000"/>
                  </a:schemeClr>
                </a:solidFill>
              </a:rPr>
              <a:t>   - can differ from the primary/definitive outcome (D), </a:t>
            </a:r>
            <a:r>
              <a:rPr lang="fr-FR" sz="2300" dirty="0">
                <a:solidFill>
                  <a:schemeClr val="accent5">
                    <a:lumMod val="50000"/>
                  </a:schemeClr>
                </a:solidFill>
              </a:rPr>
              <a:t>Royston et al. (2011)</a:t>
            </a:r>
          </a:p>
          <a:p>
            <a:r>
              <a:rPr lang="fr-FR" sz="2300" dirty="0">
                <a:solidFill>
                  <a:schemeClr val="accent5">
                    <a:lumMod val="50000"/>
                  </a:schemeClr>
                </a:solidFill>
              </a:rPr>
              <a:t>   - </a:t>
            </a:r>
            <a:r>
              <a:rPr lang="en-US" sz="2400" dirty="0">
                <a:solidFill>
                  <a:schemeClr val="accent5">
                    <a:lumMod val="50000"/>
                  </a:schemeClr>
                </a:solidFill>
              </a:rPr>
              <a:t>only for interim decision-making, whether go to next stage</a:t>
            </a:r>
          </a:p>
          <a:p>
            <a:endParaRPr lang="en-US" sz="2400" dirty="0">
              <a:solidFill>
                <a:schemeClr val="accent5">
                  <a:lumMod val="50000"/>
                </a:schemeClr>
              </a:solidFill>
            </a:endParaRPr>
          </a:p>
          <a:p>
            <a:pPr marL="285750" indent="-285750">
              <a:buFont typeface="Arial" panose="020B0604020202020204" pitchFamily="34" charset="0"/>
              <a:buChar char="•"/>
            </a:pPr>
            <a:r>
              <a:rPr lang="en-US" sz="2400" b="1" dirty="0"/>
              <a:t>Parameters specified separately for I and D</a:t>
            </a:r>
            <a:r>
              <a:rPr lang="en-GB" sz="2400" b="1" dirty="0"/>
              <a:t> </a:t>
            </a:r>
            <a:endParaRPr lang="en-US" sz="2400" dirty="0">
              <a:solidFill>
                <a:schemeClr val="accent5">
                  <a:lumMod val="50000"/>
                </a:schemeClr>
              </a:solidFill>
            </a:endParaRPr>
          </a:p>
          <a:p>
            <a:r>
              <a:rPr lang="en-US" sz="2400" dirty="0">
                <a:solidFill>
                  <a:schemeClr val="accent5">
                    <a:lumMod val="50000"/>
                  </a:schemeClr>
                </a:solidFill>
              </a:rPr>
              <a:t>       </a:t>
            </a:r>
            <a:endParaRPr lang="en-GB" sz="2400" dirty="0">
              <a:solidFill>
                <a:schemeClr val="accent5">
                  <a:lumMod val="50000"/>
                </a:schemeClr>
              </a:solidFill>
            </a:endParaRPr>
          </a:p>
        </p:txBody>
      </p:sp>
      <p:sp>
        <p:nvSpPr>
          <p:cNvPr id="7" name="TextBox 6">
            <a:extLst>
              <a:ext uri="{FF2B5EF4-FFF2-40B4-BE49-F238E27FC236}">
                <a16:creationId xmlns:a16="http://schemas.microsoft.com/office/drawing/2014/main" id="{69C1A403-E684-DBBD-672B-4C4769948F95}"/>
              </a:ext>
            </a:extLst>
          </p:cNvPr>
          <p:cNvSpPr txBox="1"/>
          <p:nvPr/>
        </p:nvSpPr>
        <p:spPr>
          <a:xfrm>
            <a:off x="571533" y="4046544"/>
            <a:ext cx="11207931" cy="1938992"/>
          </a:xfrm>
          <a:prstGeom prst="rect">
            <a:avLst/>
          </a:prstGeom>
          <a:noFill/>
        </p:spPr>
        <p:txBody>
          <a:bodyPr wrap="square">
            <a:spAutoFit/>
          </a:bodyPr>
          <a:lstStyle/>
          <a:p>
            <a:r>
              <a:rPr lang="en-GB" sz="2000" dirty="0" err="1">
                <a:latin typeface="Courier New" panose="02070309020205020404" pitchFamily="49" charset="0"/>
                <a:cs typeface="Courier New" panose="02070309020205020404" pitchFamily="49" charset="0"/>
              </a:rPr>
              <a:t>nstagects</a:t>
            </a:r>
            <a:r>
              <a:rPr lang="en-GB" sz="2000" dirty="0">
                <a:latin typeface="Courier New" panose="02070309020205020404" pitchFamily="49" charset="0"/>
                <a:cs typeface="Courier New" panose="02070309020205020404" pitchFamily="49" charset="0"/>
              </a:rPr>
              <a:t>, </a:t>
            </a:r>
            <a:r>
              <a:rPr lang="en-GB" sz="2000" dirty="0" err="1">
                <a:latin typeface="Courier New" panose="02070309020205020404" pitchFamily="49" charset="0"/>
                <a:cs typeface="Courier New" panose="02070309020205020404" pitchFamily="49" charset="0"/>
              </a:rPr>
              <a:t>nstage</a:t>
            </a:r>
            <a:r>
              <a:rPr lang="en-GB" sz="2000" dirty="0">
                <a:latin typeface="Courier New" panose="02070309020205020404" pitchFamily="49" charset="0"/>
                <a:cs typeface="Courier New" panose="02070309020205020404" pitchFamily="49" charset="0"/>
              </a:rPr>
              <a:t>(3) arms(5 5 5) </a:t>
            </a:r>
            <a:r>
              <a:rPr lang="en-GB" sz="2000" dirty="0" err="1">
                <a:latin typeface="Courier New" panose="02070309020205020404" pitchFamily="49" charset="0"/>
                <a:cs typeface="Courier New" panose="02070309020205020404" pitchFamily="49" charset="0"/>
              </a:rPr>
              <a:t>aratio</a:t>
            </a:r>
            <a:r>
              <a:rPr lang="en-GB" sz="2000" dirty="0">
                <a:latin typeface="Courier New" panose="02070309020205020404" pitchFamily="49" charset="0"/>
                <a:cs typeface="Courier New" panose="02070309020205020404" pitchFamily="49" charset="0"/>
              </a:rPr>
              <a:t>(0.5) /// </a:t>
            </a:r>
          </a:p>
          <a:p>
            <a:r>
              <a:rPr lang="en-GB" sz="2000" dirty="0">
                <a:solidFill>
                  <a:schemeClr val="accent3">
                    <a:lumMod val="75000"/>
                  </a:schemeClr>
                </a:solidFill>
                <a:latin typeface="Courier New" panose="02070309020205020404" pitchFamily="49" charset="0"/>
                <a:cs typeface="Courier New" panose="02070309020205020404" pitchFamily="49" charset="0"/>
              </a:rPr>
              <a:t>theta0(</a:t>
            </a:r>
            <a:r>
              <a:rPr lang="en-GB" sz="2000" b="1" dirty="0">
                <a:solidFill>
                  <a:schemeClr val="accent3">
                    <a:lumMod val="75000"/>
                  </a:schemeClr>
                </a:solidFill>
                <a:latin typeface="Courier New" panose="02070309020205020404" pitchFamily="49" charset="0"/>
                <a:cs typeface="Courier New" panose="02070309020205020404" pitchFamily="49" charset="0"/>
              </a:rPr>
              <a:t>0</a:t>
            </a:r>
            <a:r>
              <a:rPr lang="en-GB" sz="2000" dirty="0">
                <a:solidFill>
                  <a:schemeClr val="accent3">
                    <a:lumMod val="75000"/>
                  </a:schemeClr>
                </a:solidFill>
                <a:latin typeface="Courier New" panose="02070309020205020404" pitchFamily="49" charset="0"/>
                <a:cs typeface="Courier New" panose="02070309020205020404" pitchFamily="49" charset="0"/>
              </a:rPr>
              <a:t> 0) theta1(</a:t>
            </a:r>
            <a:r>
              <a:rPr lang="en-GB" sz="2000" b="1" dirty="0">
                <a:solidFill>
                  <a:schemeClr val="accent3">
                    <a:lumMod val="75000"/>
                  </a:schemeClr>
                </a:solidFill>
                <a:latin typeface="Courier New" panose="02070309020205020404" pitchFamily="49" charset="0"/>
                <a:cs typeface="Courier New" panose="02070309020205020404" pitchFamily="49" charset="0"/>
              </a:rPr>
              <a:t>-30 </a:t>
            </a:r>
            <a:r>
              <a:rPr lang="en-GB" sz="2000" dirty="0">
                <a:solidFill>
                  <a:schemeClr val="accent3">
                    <a:lumMod val="75000"/>
                  </a:schemeClr>
                </a:solidFill>
                <a:latin typeface="Courier New" panose="02070309020205020404" pitchFamily="49" charset="0"/>
                <a:cs typeface="Courier New" panose="02070309020205020404" pitchFamily="49" charset="0"/>
              </a:rPr>
              <a:t>-35) </a:t>
            </a:r>
            <a:r>
              <a:rPr lang="en-GB" sz="2000" dirty="0" err="1">
                <a:solidFill>
                  <a:schemeClr val="accent3">
                    <a:lumMod val="75000"/>
                  </a:schemeClr>
                </a:solidFill>
                <a:latin typeface="Courier New" panose="02070309020205020404" pitchFamily="49" charset="0"/>
                <a:cs typeface="Courier New" panose="02070309020205020404" pitchFamily="49" charset="0"/>
              </a:rPr>
              <a:t>sd</a:t>
            </a:r>
            <a:r>
              <a:rPr lang="en-GB" sz="2000" dirty="0">
                <a:solidFill>
                  <a:schemeClr val="accent3">
                    <a:lumMod val="75000"/>
                  </a:schemeClr>
                </a:solidFill>
                <a:latin typeface="Courier New" panose="02070309020205020404" pitchFamily="49" charset="0"/>
                <a:cs typeface="Courier New" panose="02070309020205020404" pitchFamily="49" charset="0"/>
              </a:rPr>
              <a:t>(</a:t>
            </a:r>
            <a:r>
              <a:rPr lang="en-GB" sz="2000" b="1" dirty="0">
                <a:solidFill>
                  <a:schemeClr val="accent3">
                    <a:lumMod val="75000"/>
                  </a:schemeClr>
                </a:solidFill>
                <a:latin typeface="Courier New" panose="02070309020205020404" pitchFamily="49" charset="0"/>
                <a:cs typeface="Courier New" panose="02070309020205020404" pitchFamily="49" charset="0"/>
              </a:rPr>
              <a:t>80</a:t>
            </a:r>
            <a:r>
              <a:rPr lang="en-GB" sz="2000" dirty="0">
                <a:solidFill>
                  <a:schemeClr val="accent3">
                    <a:lumMod val="75000"/>
                  </a:schemeClr>
                </a:solidFill>
                <a:latin typeface="Courier New" panose="02070309020205020404" pitchFamily="49" charset="0"/>
                <a:cs typeface="Courier New" panose="02070309020205020404" pitchFamily="49" charset="0"/>
              </a:rPr>
              <a:t> 100) </a:t>
            </a:r>
            <a:r>
              <a:rPr lang="en-GB" sz="2000" b="1" dirty="0">
                <a:solidFill>
                  <a:schemeClr val="accent3">
                    <a:lumMod val="75000"/>
                  </a:schemeClr>
                </a:solidFill>
                <a:latin typeface="Courier New" panose="02070309020205020404" pitchFamily="49" charset="0"/>
                <a:cs typeface="Courier New" panose="02070309020205020404" pitchFamily="49" charset="0"/>
              </a:rPr>
              <a:t>rho(0.7) </a:t>
            </a:r>
            <a:r>
              <a:rPr lang="en-GB" sz="2000" dirty="0">
                <a:solidFill>
                  <a:schemeClr val="accent3">
                    <a:lumMod val="75000"/>
                  </a:schemeClr>
                </a:solidFill>
                <a:latin typeface="Courier New" panose="02070309020205020404" pitchFamily="49" charset="0"/>
                <a:cs typeface="Courier New" panose="02070309020205020404" pitchFamily="49" charset="0"/>
              </a:rPr>
              <a:t>///   </a:t>
            </a:r>
            <a:r>
              <a:rPr lang="en-GB" sz="2000" b="1" dirty="0">
                <a:solidFill>
                  <a:schemeClr val="accent3">
                    <a:lumMod val="75000"/>
                  </a:schemeClr>
                </a:solidFill>
                <a:latin typeface="Courier New" panose="02070309020205020404" pitchFamily="49" charset="0"/>
                <a:cs typeface="Courier New" panose="02070309020205020404" pitchFamily="49" charset="0"/>
              </a:rPr>
              <a:t>&lt;- </a:t>
            </a:r>
            <a:r>
              <a:rPr lang="en-GB" sz="2000" b="1" dirty="0" err="1">
                <a:solidFill>
                  <a:schemeClr val="accent3">
                    <a:lumMod val="75000"/>
                  </a:schemeClr>
                </a:solidFill>
                <a:latin typeface="Courier New" panose="02070309020205020404" pitchFamily="49" charset="0"/>
                <a:cs typeface="Courier New" panose="02070309020205020404" pitchFamily="49" charset="0"/>
              </a:rPr>
              <a:t>corr</a:t>
            </a:r>
            <a:r>
              <a:rPr lang="en-GB" sz="2000" b="1" dirty="0">
                <a:solidFill>
                  <a:schemeClr val="accent3">
                    <a:lumMod val="75000"/>
                  </a:schemeClr>
                </a:solidFill>
                <a:latin typeface="Courier New" panose="02070309020205020404" pitchFamily="49" charset="0"/>
                <a:cs typeface="Courier New" panose="02070309020205020404" pitchFamily="49" charset="0"/>
              </a:rPr>
              <a:t>(I,D), </a:t>
            </a:r>
            <a:r>
              <a:rPr lang="en-GB" sz="2000" dirty="0">
                <a:solidFill>
                  <a:schemeClr val="accent3">
                    <a:lumMod val="75000"/>
                  </a:schemeClr>
                </a:solidFill>
                <a:latin typeface="Courier New" panose="02070309020205020404" pitchFamily="49" charset="0"/>
                <a:cs typeface="Courier New" panose="02070309020205020404" pitchFamily="49" charset="0"/>
              </a:rPr>
              <a:t>(O)</a:t>
            </a:r>
          </a:p>
          <a:p>
            <a:r>
              <a:rPr lang="en-GB" sz="2000" b="1" dirty="0" err="1">
                <a:solidFill>
                  <a:schemeClr val="accent5">
                    <a:lumMod val="50000"/>
                  </a:schemeClr>
                </a:solidFill>
                <a:latin typeface="Courier New" panose="02070309020205020404" pitchFamily="49" charset="0"/>
                <a:cs typeface="Courier New" panose="02070309020205020404" pitchFamily="49" charset="0"/>
              </a:rPr>
              <a:t>istage</a:t>
            </a:r>
            <a:r>
              <a:rPr lang="en-GB" sz="2000" b="1" dirty="0">
                <a:solidFill>
                  <a:schemeClr val="accent5">
                    <a:lumMod val="50000"/>
                  </a:schemeClr>
                </a:solidFill>
                <a:latin typeface="Courier New" panose="02070309020205020404" pitchFamily="49" charset="0"/>
                <a:cs typeface="Courier New" panose="02070309020205020404" pitchFamily="49" charset="0"/>
              </a:rPr>
              <a:t>(2) ///                           	     &lt;-</a:t>
            </a:r>
            <a:r>
              <a:rPr lang="en-GB" sz="2000" dirty="0">
                <a:solidFill>
                  <a:schemeClr val="accent5">
                    <a:lumMod val="50000"/>
                  </a:schemeClr>
                </a:solidFill>
                <a:latin typeface="Courier New" panose="02070309020205020404" pitchFamily="49" charset="0"/>
                <a:cs typeface="Courier New" panose="02070309020205020404" pitchFamily="49" charset="0"/>
              </a:rPr>
              <a:t> </a:t>
            </a:r>
            <a:r>
              <a:rPr lang="en-GB" sz="2000" b="1" dirty="0">
                <a:solidFill>
                  <a:schemeClr val="accent5">
                    <a:lumMod val="50000"/>
                  </a:schemeClr>
                </a:solidFill>
                <a:latin typeface="Courier New" panose="02070309020205020404" pitchFamily="49" charset="0"/>
                <a:cs typeface="Courier New" panose="02070309020205020404" pitchFamily="49" charset="0"/>
              </a:rPr>
              <a:t>I used by stage 2 </a:t>
            </a:r>
            <a:r>
              <a:rPr lang="en-GB" sz="2000" dirty="0">
                <a:solidFill>
                  <a:schemeClr val="accent5">
                    <a:lumMod val="50000"/>
                  </a:schemeClr>
                </a:solidFill>
                <a:latin typeface="Courier New" panose="02070309020205020404" pitchFamily="49" charset="0"/>
                <a:cs typeface="Courier New" panose="02070309020205020404" pitchFamily="49" charset="0"/>
              </a:rPr>
              <a:t>(A)</a:t>
            </a:r>
          </a:p>
          <a:p>
            <a:r>
              <a:rPr lang="en-GB" sz="2000" dirty="0">
                <a:solidFill>
                  <a:srgbClr val="0070C0"/>
                </a:solidFill>
                <a:latin typeface="Courier New" panose="02070309020205020404" pitchFamily="49" charset="0"/>
                <a:cs typeface="Courier New" panose="02070309020205020404" pitchFamily="49" charset="0"/>
              </a:rPr>
              <a:t>fu(</a:t>
            </a:r>
            <a:r>
              <a:rPr lang="en-GB" sz="2000" b="1" dirty="0">
                <a:solidFill>
                  <a:srgbClr val="0070C0"/>
                </a:solidFill>
                <a:latin typeface="Courier New" panose="02070309020205020404" pitchFamily="49" charset="0"/>
                <a:cs typeface="Courier New" panose="02070309020205020404" pitchFamily="49" charset="0"/>
              </a:rPr>
              <a:t>0.25</a:t>
            </a:r>
            <a:r>
              <a:rPr lang="en-GB" sz="2000" dirty="0">
                <a:solidFill>
                  <a:srgbClr val="0070C0"/>
                </a:solidFill>
                <a:latin typeface="Courier New" panose="02070309020205020404" pitchFamily="49" charset="0"/>
                <a:cs typeface="Courier New" panose="02070309020205020404" pitchFamily="49" charset="0"/>
              </a:rPr>
              <a:t> 0.5) </a:t>
            </a:r>
            <a:r>
              <a:rPr lang="en-GB" sz="2000" dirty="0" err="1">
                <a:solidFill>
                  <a:srgbClr val="0070C0"/>
                </a:solidFill>
                <a:latin typeface="Courier New" panose="02070309020205020404" pitchFamily="49" charset="0"/>
                <a:cs typeface="Courier New" panose="02070309020205020404" pitchFamily="49" charset="0"/>
              </a:rPr>
              <a:t>ltfu</a:t>
            </a:r>
            <a:r>
              <a:rPr lang="en-GB" sz="2000" dirty="0">
                <a:solidFill>
                  <a:srgbClr val="0070C0"/>
                </a:solidFill>
                <a:latin typeface="Courier New" panose="02070309020205020404" pitchFamily="49" charset="0"/>
                <a:cs typeface="Courier New" panose="02070309020205020404" pitchFamily="49" charset="0"/>
              </a:rPr>
              <a:t>(</a:t>
            </a:r>
            <a:r>
              <a:rPr lang="en-GB" sz="2000" b="1" dirty="0">
                <a:solidFill>
                  <a:srgbClr val="0070C0"/>
                </a:solidFill>
                <a:latin typeface="Courier New" panose="02070309020205020404" pitchFamily="49" charset="0"/>
                <a:cs typeface="Courier New" panose="02070309020205020404" pitchFamily="49" charset="0"/>
              </a:rPr>
              <a:t>0.10</a:t>
            </a:r>
            <a:r>
              <a:rPr lang="en-GB" sz="2000" dirty="0">
                <a:solidFill>
                  <a:srgbClr val="0070C0"/>
                </a:solidFill>
                <a:latin typeface="Courier New" panose="02070309020205020404" pitchFamily="49" charset="0"/>
                <a:cs typeface="Courier New" panose="02070309020205020404" pitchFamily="49" charset="0"/>
              </a:rPr>
              <a:t> 0.125) ///              </a:t>
            </a:r>
            <a:r>
              <a:rPr lang="en-GB" sz="2000" b="1" dirty="0">
                <a:solidFill>
                  <a:srgbClr val="0070C0"/>
                </a:solidFill>
                <a:latin typeface="Courier New" panose="02070309020205020404" pitchFamily="49" charset="0"/>
                <a:cs typeface="Courier New" panose="02070309020205020404" pitchFamily="49" charset="0"/>
              </a:rPr>
              <a:t>&lt;- shorter FU period </a:t>
            </a:r>
            <a:r>
              <a:rPr lang="en-GB" sz="2000" dirty="0">
                <a:solidFill>
                  <a:srgbClr val="0070C0"/>
                </a:solidFill>
                <a:latin typeface="Courier New" panose="02070309020205020404" pitchFamily="49" charset="0"/>
                <a:cs typeface="Courier New" panose="02070309020205020404" pitchFamily="49" charset="0"/>
              </a:rPr>
              <a:t>(T)</a:t>
            </a:r>
          </a:p>
          <a:p>
            <a:r>
              <a:rPr lang="en-GB" sz="2000" dirty="0">
                <a:latin typeface="Courier New" panose="02070309020205020404" pitchFamily="49" charset="0"/>
                <a:cs typeface="Courier New" panose="02070309020205020404" pitchFamily="49" charset="0"/>
              </a:rPr>
              <a:t>alpha(0.35 0.1 0.0082) power(0.95 0.93 0.90) </a:t>
            </a:r>
            <a:r>
              <a:rPr lang="en-GB" sz="2000" dirty="0" err="1">
                <a:latin typeface="Courier New" panose="02070309020205020404" pitchFamily="49" charset="0"/>
                <a:cs typeface="Courier New" panose="02070309020205020404" pitchFamily="49" charset="0"/>
              </a:rPr>
              <a:t>accrate</a:t>
            </a:r>
            <a:r>
              <a:rPr lang="en-GB" sz="2000" dirty="0">
                <a:latin typeface="Courier New" panose="02070309020205020404" pitchFamily="49" charset="0"/>
                <a:cs typeface="Courier New" panose="02070309020205020404" pitchFamily="49" charset="0"/>
              </a:rPr>
              <a:t>(240 240 240) seed(6192025) ess </a:t>
            </a:r>
          </a:p>
        </p:txBody>
      </p:sp>
      <p:graphicFrame>
        <p:nvGraphicFramePr>
          <p:cNvPr id="3" name="Table 2">
            <a:extLst>
              <a:ext uri="{FF2B5EF4-FFF2-40B4-BE49-F238E27FC236}">
                <a16:creationId xmlns:a16="http://schemas.microsoft.com/office/drawing/2014/main" id="{33E13DD3-AEF6-E882-ABBA-0117AF8F50D8}"/>
              </a:ext>
            </a:extLst>
          </p:cNvPr>
          <p:cNvGraphicFramePr>
            <a:graphicFrameLocks noGrp="1"/>
          </p:cNvGraphicFramePr>
          <p:nvPr>
            <p:extLst>
              <p:ext uri="{D42A27DB-BD31-4B8C-83A1-F6EECF244321}">
                <p14:modId xmlns:p14="http://schemas.microsoft.com/office/powerpoint/2010/main" val="2387335973"/>
              </p:ext>
            </p:extLst>
          </p:nvPr>
        </p:nvGraphicFramePr>
        <p:xfrm>
          <a:off x="0" y="573813"/>
          <a:ext cx="8128000" cy="37084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190106787"/>
                    </a:ext>
                  </a:extLst>
                </a:gridCol>
                <a:gridCol w="2032000">
                  <a:extLst>
                    <a:ext uri="{9D8B030D-6E8A-4147-A177-3AD203B41FA5}">
                      <a16:colId xmlns:a16="http://schemas.microsoft.com/office/drawing/2014/main" val="2740916829"/>
                    </a:ext>
                  </a:extLst>
                </a:gridCol>
                <a:gridCol w="2032000">
                  <a:extLst>
                    <a:ext uri="{9D8B030D-6E8A-4147-A177-3AD203B41FA5}">
                      <a16:colId xmlns:a16="http://schemas.microsoft.com/office/drawing/2014/main" val="1880906918"/>
                    </a:ext>
                  </a:extLst>
                </a:gridCol>
                <a:gridCol w="2032000">
                  <a:extLst>
                    <a:ext uri="{9D8B030D-6E8A-4147-A177-3AD203B41FA5}">
                      <a16:colId xmlns:a16="http://schemas.microsoft.com/office/drawing/2014/main" val="1006663267"/>
                    </a:ext>
                  </a:extLst>
                </a:gridCol>
              </a:tblGrid>
              <a:tr h="370840">
                <a:tc>
                  <a:txBody>
                    <a:bodyPr/>
                    <a:lstStyle/>
                    <a:p>
                      <a:pPr marL="285750" indent="-285750">
                        <a:buFont typeface="Arial" panose="020B0604020202020204" pitchFamily="34" charset="0"/>
                        <a:buChar char="•"/>
                      </a:pPr>
                      <a:r>
                        <a:rPr lang="en-US" dirty="0"/>
                        <a:t>I-outcome</a:t>
                      </a:r>
                      <a:endParaRPr lang="en-GB" dirty="0"/>
                    </a:p>
                  </a:txBody>
                  <a:tcPr>
                    <a:solidFill>
                      <a:schemeClr val="accent2">
                        <a:lumMod val="75000"/>
                      </a:schemeClr>
                    </a:solidFill>
                  </a:tcPr>
                </a:tc>
                <a:tc>
                  <a:txBody>
                    <a:bodyPr/>
                    <a:lstStyle/>
                    <a:p>
                      <a:pPr marL="285750" indent="-285750">
                        <a:buFont typeface="Arial" panose="020B0604020202020204" pitchFamily="34" charset="0"/>
                        <a:buChar char="•"/>
                      </a:pPr>
                      <a:r>
                        <a:rPr lang="en-US" dirty="0"/>
                        <a:t>Selection</a:t>
                      </a:r>
                      <a:endParaRPr lang="en-GB" dirty="0"/>
                    </a:p>
                  </a:txBody>
                  <a:tcPr>
                    <a:solidFill>
                      <a:srgbClr val="009EC0"/>
                    </a:solidFill>
                  </a:tcPr>
                </a:tc>
                <a:tc>
                  <a:txBody>
                    <a:bodyPr/>
                    <a:lstStyle/>
                    <a:p>
                      <a:pPr marL="285750" indent="-285750">
                        <a:buFont typeface="Arial" panose="020B0604020202020204" pitchFamily="34" charset="0"/>
                        <a:buChar char="•"/>
                      </a:pPr>
                      <a:r>
                        <a:rPr lang="en-US"/>
                        <a:t>Seamless</a:t>
                      </a:r>
                      <a:endParaRPr lang="en-GB" dirty="0"/>
                    </a:p>
                  </a:txBody>
                  <a:tcPr>
                    <a:solidFill>
                      <a:srgbClr val="009EC0"/>
                    </a:solidFill>
                  </a:tcPr>
                </a:tc>
                <a:tc>
                  <a:txBody>
                    <a:bodyPr/>
                    <a:lstStyle/>
                    <a:p>
                      <a:pPr marL="285750" indent="-285750">
                        <a:buFont typeface="Arial" panose="020B0604020202020204" pitchFamily="34" charset="0"/>
                        <a:buChar char="•"/>
                      </a:pPr>
                      <a:r>
                        <a:rPr lang="en-US" dirty="0"/>
                        <a:t>Efficacy stop</a:t>
                      </a:r>
                      <a:endParaRPr lang="en-GB" dirty="0"/>
                    </a:p>
                  </a:txBody>
                  <a:tcPr>
                    <a:solidFill>
                      <a:srgbClr val="009EC0"/>
                    </a:solidFill>
                  </a:tcPr>
                </a:tc>
                <a:extLst>
                  <a:ext uri="{0D108BD9-81ED-4DB2-BD59-A6C34878D82A}">
                    <a16:rowId xmlns:a16="http://schemas.microsoft.com/office/drawing/2014/main" val="1771134787"/>
                  </a:ext>
                </a:extLst>
              </a:tr>
            </a:tbl>
          </a:graphicData>
        </a:graphic>
      </p:graphicFrame>
      <p:sp>
        <p:nvSpPr>
          <p:cNvPr id="8" name="TextBox 7">
            <a:extLst>
              <a:ext uri="{FF2B5EF4-FFF2-40B4-BE49-F238E27FC236}">
                <a16:creationId xmlns:a16="http://schemas.microsoft.com/office/drawing/2014/main" id="{53DC9C31-28EA-A896-78AC-F448731A52DE}"/>
              </a:ext>
            </a:extLst>
          </p:cNvPr>
          <p:cNvSpPr txBox="1"/>
          <p:nvPr/>
        </p:nvSpPr>
        <p:spPr>
          <a:xfrm>
            <a:off x="11530361" y="6501161"/>
            <a:ext cx="892098" cy="338554"/>
          </a:xfrm>
          <a:prstGeom prst="rect">
            <a:avLst/>
          </a:prstGeom>
          <a:noFill/>
        </p:spPr>
        <p:txBody>
          <a:bodyPr wrap="square" rtlCol="0">
            <a:spAutoFit/>
          </a:bodyPr>
          <a:lstStyle/>
          <a:p>
            <a:r>
              <a:rPr lang="en-US" sz="1600" dirty="0">
                <a:solidFill>
                  <a:schemeClr val="accent2">
                    <a:lumMod val="50000"/>
                  </a:schemeClr>
                </a:solidFill>
              </a:rPr>
              <a:t>14/28</a:t>
            </a:r>
            <a:endParaRPr lang="en-GB" sz="1600" dirty="0">
              <a:solidFill>
                <a:schemeClr val="accent2">
                  <a:lumMod val="50000"/>
                </a:schemeClr>
              </a:solidFill>
            </a:endParaRPr>
          </a:p>
        </p:txBody>
      </p:sp>
    </p:spTree>
    <p:extLst>
      <p:ext uri="{BB962C8B-B14F-4D97-AF65-F5344CB8AC3E}">
        <p14:creationId xmlns:p14="http://schemas.microsoft.com/office/powerpoint/2010/main" val="1764288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6" end="6"/>
                                            </p:txEl>
                                          </p:spTgt>
                                        </p:tgtEl>
                                        <p:attrNameLst>
                                          <p:attrName>style.visibility</p:attrName>
                                        </p:attrNameLst>
                                      </p:cBhvr>
                                      <p:to>
                                        <p:strVal val="visible"/>
                                      </p:to>
                                    </p:set>
                                    <p:animEffect transition="in" filter="fade">
                                      <p:cBhvr>
                                        <p:cTn id="7" dur="500"/>
                                        <p:tgtEl>
                                          <p:spTgt spid="6">
                                            <p:txEl>
                                              <p:pRg st="6" end="6"/>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extLst>
    <p:ext uri="{6950BFC3-D8DA-4A85-94F7-54DA5524770B}">
      <p188:commentRel xmlns:p188="http://schemas.microsoft.com/office/powerpoint/2018/8/main" r:id="rId2"/>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EF4C22-0B4A-8E09-4E83-90521770E9FE}"/>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3E61E8C7-1E07-51B4-3D91-08BD450457EA}"/>
              </a:ext>
            </a:extLst>
          </p:cNvPr>
          <p:cNvSpPr>
            <a:spLocks noGrp="1"/>
          </p:cNvSpPr>
          <p:nvPr>
            <p:ph type="body" sz="quarter" idx="10"/>
          </p:nvPr>
        </p:nvSpPr>
        <p:spPr>
          <a:xfrm>
            <a:off x="113647" y="-52039"/>
            <a:ext cx="7308883" cy="614364"/>
          </a:xfrm>
        </p:spPr>
        <p:txBody>
          <a:bodyPr>
            <a:normAutofit/>
          </a:bodyPr>
          <a:lstStyle/>
          <a:p>
            <a:r>
              <a:rPr lang="en-US" dirty="0"/>
              <a:t>MAMS Trial Design: Extensions </a:t>
            </a:r>
            <a:endParaRPr lang="en-GB" dirty="0"/>
          </a:p>
        </p:txBody>
      </p:sp>
      <p:sp>
        <p:nvSpPr>
          <p:cNvPr id="5" name="Title 1">
            <a:extLst>
              <a:ext uri="{FF2B5EF4-FFF2-40B4-BE49-F238E27FC236}">
                <a16:creationId xmlns:a16="http://schemas.microsoft.com/office/drawing/2014/main" id="{8030D7FF-658F-E91C-BFB0-C90DB28D9C03}"/>
              </a:ext>
            </a:extLst>
          </p:cNvPr>
          <p:cNvSpPr txBox="1">
            <a:spLocks/>
          </p:cNvSpPr>
          <p:nvPr/>
        </p:nvSpPr>
        <p:spPr>
          <a:xfrm>
            <a:off x="431800" y="964338"/>
            <a:ext cx="11328400" cy="723899"/>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b="1" kern="1200">
                <a:solidFill>
                  <a:schemeClr val="accent4"/>
                </a:solidFill>
                <a:latin typeface="+mj-lt"/>
                <a:ea typeface="+mj-ea"/>
                <a:cs typeface="+mj-cs"/>
              </a:defRPr>
            </a:lvl1pPr>
          </a:lstStyle>
          <a:p>
            <a:pPr marL="457200" indent="-457200">
              <a:buFont typeface="Wingdings" panose="05000000000000000000" pitchFamily="2" charset="2"/>
              <a:buChar char="Ø"/>
              <a:tabLst>
                <a:tab pos="354013" algn="l"/>
              </a:tabLst>
            </a:pPr>
            <a:r>
              <a:rPr lang="en-GB" sz="2800" b="0" dirty="0">
                <a:solidFill>
                  <a:srgbClr val="002060"/>
                </a:solidFill>
              </a:rPr>
              <a:t>MAMS with change of outcome</a:t>
            </a:r>
          </a:p>
        </p:txBody>
      </p:sp>
      <p:sp>
        <p:nvSpPr>
          <p:cNvPr id="3" name="TextBox 2">
            <a:extLst>
              <a:ext uri="{FF2B5EF4-FFF2-40B4-BE49-F238E27FC236}">
                <a16:creationId xmlns:a16="http://schemas.microsoft.com/office/drawing/2014/main" id="{7B1A0659-45F6-9C21-6C91-AD68C2A0B48C}"/>
              </a:ext>
            </a:extLst>
          </p:cNvPr>
          <p:cNvSpPr txBox="1"/>
          <p:nvPr/>
        </p:nvSpPr>
        <p:spPr>
          <a:xfrm>
            <a:off x="945664" y="1557121"/>
            <a:ext cx="10191180" cy="1762662"/>
          </a:xfrm>
          <a:prstGeom prst="rect">
            <a:avLst/>
          </a:prstGeom>
          <a:noFill/>
        </p:spPr>
        <p:txBody>
          <a:bodyPr wrap="square" rtlCol="0">
            <a:spAutoFit/>
          </a:bodyPr>
          <a:lstStyle/>
          <a:p>
            <a:pPr>
              <a:lnSpc>
                <a:spcPct val="150000"/>
              </a:lnSpc>
            </a:pPr>
            <a:r>
              <a:rPr lang="en-US" b="1" dirty="0"/>
              <a:t>Example 2. The 5-arm 3-stage IBS study (continue)</a:t>
            </a:r>
          </a:p>
          <a:p>
            <a:pPr marL="285750" indent="-285750">
              <a:lnSpc>
                <a:spcPts val="2500"/>
              </a:lnSpc>
              <a:buFontTx/>
              <a:buChar char="-"/>
            </a:pPr>
            <a:r>
              <a:rPr lang="en-US" dirty="0"/>
              <a:t>Intermediate outcome (continuous):  </a:t>
            </a:r>
            <a:r>
              <a:rPr lang="en-GB" dirty="0"/>
              <a:t>IBS Score at </a:t>
            </a:r>
            <a:r>
              <a:rPr lang="en-GB" b="1" dirty="0"/>
              <a:t>3 </a:t>
            </a:r>
            <a:r>
              <a:rPr lang="en-GB" dirty="0"/>
              <a:t>months</a:t>
            </a:r>
          </a:p>
          <a:p>
            <a:pPr marL="285750" indent="-285750">
              <a:lnSpc>
                <a:spcPts val="2500"/>
              </a:lnSpc>
              <a:buFontTx/>
              <a:buChar char="-"/>
            </a:pPr>
            <a:r>
              <a:rPr lang="en-GB" dirty="0"/>
              <a:t>I-outcome used </a:t>
            </a:r>
            <a:r>
              <a:rPr lang="en-GB" u="sng" dirty="0"/>
              <a:t>at </a:t>
            </a:r>
            <a:r>
              <a:rPr lang="en-GB" i="1" u="sng" dirty="0">
                <a:highlight>
                  <a:srgbClr val="FFFF00"/>
                </a:highlight>
              </a:rPr>
              <a:t>Stage 1 </a:t>
            </a:r>
            <a:r>
              <a:rPr lang="en-GB" dirty="0"/>
              <a:t>OR </a:t>
            </a:r>
            <a:r>
              <a:rPr lang="en-GB" i="1" u="sng" dirty="0">
                <a:highlight>
                  <a:srgbClr val="00FFFF"/>
                </a:highlight>
              </a:rPr>
              <a:t>Stage1&amp;2 </a:t>
            </a:r>
            <a:r>
              <a:rPr lang="en-GB" dirty="0"/>
              <a:t>.</a:t>
            </a:r>
          </a:p>
          <a:p>
            <a:pPr marL="285750" indent="-285750">
              <a:lnSpc>
                <a:spcPts val="2500"/>
              </a:lnSpc>
              <a:buFontTx/>
              <a:buChar char="-"/>
            </a:pPr>
            <a:r>
              <a:rPr lang="en-GB" dirty="0"/>
              <a:t>Target effect size (SD):  </a:t>
            </a:r>
            <a:r>
              <a:rPr lang="en-GB" b="1" dirty="0"/>
              <a:t>-30 (80) on </a:t>
            </a:r>
            <a:r>
              <a:rPr lang="en-GB" b="1" dirty="0">
                <a:latin typeface="Castellar" panose="020A0402060406010301" pitchFamily="18" charset="0"/>
              </a:rPr>
              <a:t>I </a:t>
            </a:r>
            <a:r>
              <a:rPr lang="en-GB" dirty="0"/>
              <a:t>;   -35 (100) on D</a:t>
            </a:r>
          </a:p>
          <a:p>
            <a:pPr marL="285750" indent="-285750">
              <a:lnSpc>
                <a:spcPts val="2500"/>
              </a:lnSpc>
              <a:buFontTx/>
              <a:buChar char="-"/>
            </a:pPr>
            <a:r>
              <a:rPr lang="en-GB" dirty="0"/>
              <a:t>Correlation between I and D: 0.7</a:t>
            </a:r>
          </a:p>
        </p:txBody>
      </p:sp>
      <p:graphicFrame>
        <p:nvGraphicFramePr>
          <p:cNvPr id="8" name="Table 7">
            <a:extLst>
              <a:ext uri="{FF2B5EF4-FFF2-40B4-BE49-F238E27FC236}">
                <a16:creationId xmlns:a16="http://schemas.microsoft.com/office/drawing/2014/main" id="{A532DB51-4D59-CC79-CB09-B07C41220D0C}"/>
              </a:ext>
            </a:extLst>
          </p:cNvPr>
          <p:cNvGraphicFramePr>
            <a:graphicFrameLocks noGrp="1"/>
          </p:cNvGraphicFramePr>
          <p:nvPr>
            <p:extLst>
              <p:ext uri="{D42A27DB-BD31-4B8C-83A1-F6EECF244321}">
                <p14:modId xmlns:p14="http://schemas.microsoft.com/office/powerpoint/2010/main" val="1809647593"/>
              </p:ext>
            </p:extLst>
          </p:nvPr>
        </p:nvGraphicFramePr>
        <p:xfrm>
          <a:off x="1770662" y="3319783"/>
          <a:ext cx="9475674" cy="2737151"/>
        </p:xfrm>
        <a:graphic>
          <a:graphicData uri="http://schemas.openxmlformats.org/drawingml/2006/table">
            <a:tbl>
              <a:tblPr firstRow="1" bandRow="1">
                <a:tableStyleId>{17292A2E-F333-43FB-9621-5CBBE7FDCDCB}</a:tableStyleId>
              </a:tblPr>
              <a:tblGrid>
                <a:gridCol w="1004588">
                  <a:extLst>
                    <a:ext uri="{9D8B030D-6E8A-4147-A177-3AD203B41FA5}">
                      <a16:colId xmlns:a16="http://schemas.microsoft.com/office/drawing/2014/main" val="20001"/>
                    </a:ext>
                  </a:extLst>
                </a:gridCol>
                <a:gridCol w="1189622">
                  <a:extLst>
                    <a:ext uri="{9D8B030D-6E8A-4147-A177-3AD203B41FA5}">
                      <a16:colId xmlns:a16="http://schemas.microsoft.com/office/drawing/2014/main" val="20003"/>
                    </a:ext>
                  </a:extLst>
                </a:gridCol>
                <a:gridCol w="903498">
                  <a:extLst>
                    <a:ext uri="{9D8B030D-6E8A-4147-A177-3AD203B41FA5}">
                      <a16:colId xmlns:a16="http://schemas.microsoft.com/office/drawing/2014/main" val="20004"/>
                    </a:ext>
                  </a:extLst>
                </a:gridCol>
                <a:gridCol w="483941">
                  <a:extLst>
                    <a:ext uri="{9D8B030D-6E8A-4147-A177-3AD203B41FA5}">
                      <a16:colId xmlns:a16="http://schemas.microsoft.com/office/drawing/2014/main" val="20005"/>
                    </a:ext>
                  </a:extLst>
                </a:gridCol>
                <a:gridCol w="856619">
                  <a:extLst>
                    <a:ext uri="{9D8B030D-6E8A-4147-A177-3AD203B41FA5}">
                      <a16:colId xmlns:a16="http://schemas.microsoft.com/office/drawing/2014/main" val="735609477"/>
                    </a:ext>
                  </a:extLst>
                </a:gridCol>
                <a:gridCol w="927122">
                  <a:extLst>
                    <a:ext uri="{9D8B030D-6E8A-4147-A177-3AD203B41FA5}">
                      <a16:colId xmlns:a16="http://schemas.microsoft.com/office/drawing/2014/main" val="2542052361"/>
                    </a:ext>
                  </a:extLst>
                </a:gridCol>
                <a:gridCol w="1095972">
                  <a:extLst>
                    <a:ext uri="{9D8B030D-6E8A-4147-A177-3AD203B41FA5}">
                      <a16:colId xmlns:a16="http://schemas.microsoft.com/office/drawing/2014/main" val="2174322496"/>
                    </a:ext>
                  </a:extLst>
                </a:gridCol>
                <a:gridCol w="777051">
                  <a:extLst>
                    <a:ext uri="{9D8B030D-6E8A-4147-A177-3AD203B41FA5}">
                      <a16:colId xmlns:a16="http://schemas.microsoft.com/office/drawing/2014/main" val="1633638134"/>
                    </a:ext>
                  </a:extLst>
                </a:gridCol>
                <a:gridCol w="947868">
                  <a:extLst>
                    <a:ext uri="{9D8B030D-6E8A-4147-A177-3AD203B41FA5}">
                      <a16:colId xmlns:a16="http://schemas.microsoft.com/office/drawing/2014/main" val="3513780411"/>
                    </a:ext>
                  </a:extLst>
                </a:gridCol>
                <a:gridCol w="1289393">
                  <a:extLst>
                    <a:ext uri="{9D8B030D-6E8A-4147-A177-3AD203B41FA5}">
                      <a16:colId xmlns:a16="http://schemas.microsoft.com/office/drawing/2014/main" val="3524469187"/>
                    </a:ext>
                  </a:extLst>
                </a:gridCol>
              </a:tblGrid>
              <a:tr h="720291">
                <a:tc rowSpan="2">
                  <a:txBody>
                    <a:bodyPr/>
                    <a:lstStyle/>
                    <a:p>
                      <a:pPr algn="ctr"/>
                      <a:r>
                        <a:rPr lang="en-GB" sz="1800" dirty="0">
                          <a:solidFill>
                            <a:schemeClr val="tx1"/>
                          </a:solidFill>
                          <a:latin typeface="Calibri" panose="020F0502020204030204" pitchFamily="34" charset="0"/>
                        </a:rPr>
                        <a:t>Stage</a:t>
                      </a:r>
                      <a:endParaRPr lang="en-GB" sz="1800" b="1" dirty="0">
                        <a:solidFill>
                          <a:schemeClr val="tx1"/>
                        </a:solidFill>
                        <a:latin typeface="Calibri" panose="020F0502020204030204" pitchFamily="34" charset="0"/>
                      </a:endParaRPr>
                    </a:p>
                  </a:txBody>
                  <a:tcPr marL="91454" marR="91454" marT="45716" marB="457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rowSpan="2">
                  <a:txBody>
                    <a:bodyPr/>
                    <a:lstStyle/>
                    <a:p>
                      <a:pPr algn="ctr"/>
                      <a:r>
                        <a:rPr lang="en-GB" sz="1800" dirty="0">
                          <a:solidFill>
                            <a:schemeClr val="tx1"/>
                          </a:solidFill>
                          <a:latin typeface="Calibri" panose="020F0502020204030204" pitchFamily="34" charset="0"/>
                        </a:rPr>
                        <a:t>Sig. level</a:t>
                      </a:r>
                    </a:p>
                    <a:p>
                      <a:pPr algn="ctr"/>
                      <a:r>
                        <a:rPr lang="en-GB" sz="1800" dirty="0">
                          <a:solidFill>
                            <a:schemeClr val="tx1"/>
                          </a:solidFill>
                          <a:latin typeface="Calibri" panose="020F0502020204030204" pitchFamily="34" charset="0"/>
                        </a:rPr>
                        <a:t>(One-sided)</a:t>
                      </a:r>
                      <a:endParaRPr lang="en-GB" sz="1800" b="1" dirty="0">
                        <a:solidFill>
                          <a:schemeClr val="tx1"/>
                        </a:solidFill>
                        <a:latin typeface="Calibri" panose="020F0502020204030204" pitchFamily="34" charset="0"/>
                      </a:endParaRPr>
                    </a:p>
                  </a:txBody>
                  <a:tcPr marL="91454" marR="91454" marT="45716" marB="457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rowSpan="2">
                  <a:txBody>
                    <a:bodyPr/>
                    <a:lstStyle/>
                    <a:p>
                      <a:pPr algn="ctr"/>
                      <a:r>
                        <a:rPr lang="en-GB" sz="1800" dirty="0">
                          <a:solidFill>
                            <a:schemeClr val="tx1"/>
                          </a:solidFill>
                          <a:latin typeface="Calibri" panose="020F0502020204030204" pitchFamily="34" charset="0"/>
                        </a:rPr>
                        <a:t>Design </a:t>
                      </a:r>
                    </a:p>
                    <a:p>
                      <a:pPr algn="ctr"/>
                      <a:r>
                        <a:rPr lang="en-GB" sz="1800" dirty="0">
                          <a:solidFill>
                            <a:schemeClr val="tx1"/>
                          </a:solidFill>
                          <a:latin typeface="Calibri" panose="020F0502020204030204" pitchFamily="34" charset="0"/>
                        </a:rPr>
                        <a:t>power</a:t>
                      </a:r>
                      <a:endParaRPr lang="en-GB" sz="1800" b="1" dirty="0">
                        <a:solidFill>
                          <a:schemeClr val="tx1"/>
                        </a:solidFill>
                        <a:latin typeface="Calibri" panose="020F0502020204030204" pitchFamily="34" charset="0"/>
                      </a:endParaRPr>
                    </a:p>
                  </a:txBody>
                  <a:tcPr marL="91454" marR="91454" marT="45716" marB="457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gridSpan="2">
                  <a:txBody>
                    <a:bodyPr/>
                    <a:lstStyle/>
                    <a:p>
                      <a:pPr algn="ctr"/>
                      <a:r>
                        <a:rPr lang="en-US" sz="1800" b="1" dirty="0">
                          <a:solidFill>
                            <a:schemeClr val="tx1"/>
                          </a:solidFill>
                          <a:latin typeface="Calibri" panose="020F0502020204030204" pitchFamily="34" charset="0"/>
                        </a:rPr>
                        <a:t>Outcome </a:t>
                      </a:r>
                      <a:endParaRPr lang="en-GB" sz="1800" b="1" dirty="0">
                        <a:solidFill>
                          <a:schemeClr val="tx1"/>
                        </a:solidFill>
                        <a:latin typeface="Calibri" panose="020F0502020204030204" pitchFamily="34" charset="0"/>
                      </a:endParaRPr>
                    </a:p>
                  </a:txBody>
                  <a:tcPr marL="91454" marR="91454" marT="45716" marB="457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en-GB"/>
                    </a:p>
                  </a:txBody>
                  <a:tcPr/>
                </a:tc>
                <a:tc gridSpan="2">
                  <a:txBody>
                    <a:bodyPr/>
                    <a:lstStyle/>
                    <a:p>
                      <a:pPr algn="ctr"/>
                      <a:r>
                        <a:rPr lang="en-GB" sz="1800" dirty="0">
                          <a:solidFill>
                            <a:schemeClr val="tx1"/>
                          </a:solidFill>
                          <a:latin typeface="Calibri" panose="020F0502020204030204" pitchFamily="34" charset="0"/>
                        </a:rPr>
                        <a:t>Overall </a:t>
                      </a:r>
                    </a:p>
                    <a:p>
                      <a:pPr algn="ctr"/>
                      <a:r>
                        <a:rPr lang="en-GB" sz="1800" b="1" dirty="0">
                          <a:solidFill>
                            <a:schemeClr val="tx1"/>
                          </a:solidFill>
                          <a:latin typeface="Calibri" panose="020F0502020204030204" pitchFamily="34" charset="0"/>
                        </a:rPr>
                        <a:t>Sample size</a:t>
                      </a:r>
                    </a:p>
                  </a:txBody>
                  <a:tcPr marL="91454" marR="91454" marT="45716" marB="457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en-GB"/>
                    </a:p>
                  </a:txBody>
                  <a:tcPr/>
                </a:tc>
                <a:tc gridSpan="2">
                  <a:txBody>
                    <a:bodyPr/>
                    <a:lstStyle/>
                    <a:p>
                      <a:pPr algn="ctr"/>
                      <a:r>
                        <a:rPr lang="en-GB" sz="1800" b="1" dirty="0">
                          <a:solidFill>
                            <a:schemeClr val="tx1"/>
                          </a:solidFill>
                          <a:latin typeface="Calibri" panose="020F0502020204030204" pitchFamily="34" charset="0"/>
                        </a:rPr>
                        <a:t>Timeline</a:t>
                      </a:r>
                    </a:p>
                    <a:p>
                      <a:pPr algn="ctr"/>
                      <a:r>
                        <a:rPr lang="en-GB" sz="1800" b="1" dirty="0">
                          <a:solidFill>
                            <a:schemeClr val="tx1"/>
                          </a:solidFill>
                          <a:latin typeface="Calibri" panose="020F0502020204030204" pitchFamily="34" charset="0"/>
                        </a:rPr>
                        <a:t>(years)</a:t>
                      </a:r>
                    </a:p>
                  </a:txBody>
                  <a:tcPr marL="91454" marR="91454" marT="45716" marB="457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en-GB"/>
                    </a:p>
                  </a:txBody>
                  <a:tcPr/>
                </a:tc>
                <a:tc rowSpan="2">
                  <a:txBody>
                    <a:bodyPr/>
                    <a:lstStyle/>
                    <a:p>
                      <a:pPr algn="ctr"/>
                      <a:r>
                        <a:rPr lang="en-US" sz="1800" b="1">
                          <a:solidFill>
                            <a:schemeClr val="tx1"/>
                          </a:solidFill>
                          <a:latin typeface="Calibri" panose="020F0502020204030204" pitchFamily="34" charset="0"/>
                        </a:rPr>
                        <a:t>Timeline without </a:t>
                      </a:r>
                      <a:r>
                        <a:rPr lang="en-US" sz="1800" b="1">
                          <a:solidFill>
                            <a:schemeClr val="tx1"/>
                          </a:solidFill>
                          <a:latin typeface="Courier New" panose="02070309020205020404" pitchFamily="49" charset="0"/>
                          <a:cs typeface="Courier New" panose="02070309020205020404" pitchFamily="49" charset="0"/>
                        </a:rPr>
                        <a:t>I</a:t>
                      </a:r>
                      <a:endParaRPr lang="en-GB" sz="1800" b="1" dirty="0">
                        <a:solidFill>
                          <a:schemeClr val="tx1"/>
                        </a:solidFill>
                        <a:latin typeface="Courier New" panose="02070309020205020404" pitchFamily="49" charset="0"/>
                        <a:cs typeface="Courier New" panose="02070309020205020404" pitchFamily="49" charset="0"/>
                      </a:endParaRPr>
                    </a:p>
                  </a:txBody>
                  <a:tcPr marL="91454" marR="91454" marT="45716" marB="457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0"/>
                  </a:ext>
                </a:extLst>
              </a:tr>
              <a:tr h="497096">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r>
                        <a:rPr lang="en-US" sz="1800" b="1" i="0" dirty="0">
                          <a:solidFill>
                            <a:schemeClr val="tx1"/>
                          </a:solidFill>
                          <a:highlight>
                            <a:srgbClr val="FFFF00"/>
                          </a:highlight>
                          <a:latin typeface="Calibri" panose="020F0502020204030204" pitchFamily="34" charset="0"/>
                        </a:rPr>
                        <a:t>S1</a:t>
                      </a:r>
                      <a:endParaRPr lang="en-GB" i="0" dirty="0">
                        <a:highlight>
                          <a:srgbClr val="FFFF00"/>
                        </a:highlight>
                      </a:endParaRPr>
                    </a:p>
                  </a:txBody>
                  <a:tcPr marL="91454" marR="91454" marT="45716" marB="457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800" b="1" i="0" dirty="0">
                          <a:solidFill>
                            <a:schemeClr val="tx1"/>
                          </a:solidFill>
                          <a:highlight>
                            <a:srgbClr val="00FFFF"/>
                          </a:highlight>
                          <a:latin typeface="Calibri" panose="020F0502020204030204" pitchFamily="34" charset="0"/>
                        </a:rPr>
                        <a:t>S1&amp;2</a:t>
                      </a:r>
                      <a:endParaRPr lang="en-GB" i="0" dirty="0">
                        <a:highlight>
                          <a:srgbClr val="00FFFF"/>
                        </a:highlight>
                      </a:endParaRPr>
                    </a:p>
                  </a:txBody>
                  <a:tcPr marL="91454" marR="91454" marT="45716" marB="457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800" b="1" dirty="0">
                          <a:solidFill>
                            <a:schemeClr val="tx1"/>
                          </a:solidFill>
                          <a:latin typeface="Calibri" panose="020F0502020204030204" pitchFamily="34" charset="0"/>
                        </a:rPr>
                        <a:t>S1</a:t>
                      </a:r>
                      <a:endParaRPr lang="en-GB" sz="1800" b="1" dirty="0">
                        <a:solidFill>
                          <a:schemeClr val="tx1"/>
                        </a:solidFill>
                        <a:latin typeface="Calibri" panose="020F0502020204030204" pitchFamily="34" charset="0"/>
                      </a:endParaRPr>
                    </a:p>
                  </a:txBody>
                  <a:tcPr marL="91454" marR="91454" marT="45716" marB="457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800" b="1" dirty="0">
                          <a:solidFill>
                            <a:schemeClr val="tx1"/>
                          </a:solidFill>
                          <a:latin typeface="Calibri" panose="020F0502020204030204" pitchFamily="34" charset="0"/>
                        </a:rPr>
                        <a:t>S1&amp;2</a:t>
                      </a:r>
                      <a:endParaRPr lang="en-GB" sz="1800" b="1" dirty="0">
                        <a:solidFill>
                          <a:schemeClr val="tx1"/>
                        </a:solidFill>
                        <a:latin typeface="Calibri" panose="020F0502020204030204" pitchFamily="34" charset="0"/>
                      </a:endParaRPr>
                    </a:p>
                  </a:txBody>
                  <a:tcPr marL="91454" marR="91454" marT="45716" marB="457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800" b="1" dirty="0">
                          <a:solidFill>
                            <a:schemeClr val="tx1"/>
                          </a:solidFill>
                          <a:latin typeface="Calibri" panose="020F0502020204030204" pitchFamily="34" charset="0"/>
                        </a:rPr>
                        <a:t>S1</a:t>
                      </a:r>
                      <a:endParaRPr lang="en-GB" sz="1800" b="1" dirty="0">
                        <a:solidFill>
                          <a:schemeClr val="tx1"/>
                        </a:solidFill>
                        <a:latin typeface="Calibri" panose="020F0502020204030204" pitchFamily="34" charset="0"/>
                      </a:endParaRPr>
                    </a:p>
                  </a:txBody>
                  <a:tcPr marL="91454" marR="91454" marT="45716" marB="457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800" b="1" dirty="0">
                          <a:solidFill>
                            <a:schemeClr val="tx1"/>
                          </a:solidFill>
                          <a:latin typeface="Calibri" panose="020F0502020204030204" pitchFamily="34" charset="0"/>
                        </a:rPr>
                        <a:t>S1&amp;2</a:t>
                      </a:r>
                      <a:endParaRPr lang="en-GB" sz="1800" b="1" dirty="0">
                        <a:solidFill>
                          <a:schemeClr val="tx1"/>
                        </a:solidFill>
                        <a:latin typeface="Calibri" panose="020F0502020204030204" pitchFamily="34" charset="0"/>
                      </a:endParaRPr>
                    </a:p>
                  </a:txBody>
                  <a:tcPr marL="91454" marR="91454" marT="45716" marB="457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vMerge="1">
                  <a:txBody>
                    <a:bodyPr/>
                    <a:lstStyle/>
                    <a:p>
                      <a:pPr algn="ctr"/>
                      <a:endParaRPr lang="en-GB" sz="1800" b="1" dirty="0">
                        <a:solidFill>
                          <a:schemeClr val="tx1"/>
                        </a:solidFill>
                        <a:latin typeface="Calibri" panose="020F0502020204030204" pitchFamily="34" charset="0"/>
                      </a:endParaRPr>
                    </a:p>
                  </a:txBody>
                  <a:tcPr marL="91454" marR="91454" marT="45716" marB="457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99001161"/>
                  </a:ext>
                </a:extLst>
              </a:tr>
              <a:tr h="348450">
                <a:tc>
                  <a:txBody>
                    <a:bodyPr/>
                    <a:lstStyle/>
                    <a:p>
                      <a:pPr algn="ctr"/>
                      <a:r>
                        <a:rPr lang="en-GB" sz="1800" dirty="0">
                          <a:latin typeface="Calibri" panose="020F0502020204030204" pitchFamily="34" charset="0"/>
                        </a:rPr>
                        <a:t>1</a:t>
                      </a:r>
                    </a:p>
                  </a:txBody>
                  <a:tcPr marL="91454" marR="91454" marT="45716" marB="45716" anchor="ctr">
                    <a:lnT w="12700" cap="flat" cmpd="sng" algn="ctr">
                      <a:solidFill>
                        <a:schemeClr val="bg1"/>
                      </a:solidFill>
                      <a:prstDash val="solid"/>
                      <a:round/>
                      <a:headEnd type="none" w="med" len="med"/>
                      <a:tailEnd type="none" w="med" len="med"/>
                    </a:lnT>
                  </a:tcPr>
                </a:tc>
                <a:tc>
                  <a:txBody>
                    <a:bodyPr/>
                    <a:lstStyle/>
                    <a:p>
                      <a:pPr algn="ctr"/>
                      <a:r>
                        <a:rPr lang="en-US" sz="1800" dirty="0">
                          <a:latin typeface="Calibri" panose="020F0502020204030204" pitchFamily="34" charset="0"/>
                        </a:rPr>
                        <a:t>0.35</a:t>
                      </a:r>
                      <a:endParaRPr lang="en-GB" sz="1800" dirty="0">
                        <a:latin typeface="Calibri" panose="020F0502020204030204" pitchFamily="34" charset="0"/>
                      </a:endParaRPr>
                    </a:p>
                  </a:txBody>
                  <a:tcPr marL="91454" marR="91454" marT="45716" marB="45716" anchor="ctr">
                    <a:lnT w="12700" cap="flat" cmpd="sng" algn="ctr">
                      <a:solidFill>
                        <a:schemeClr val="bg1"/>
                      </a:solidFill>
                      <a:prstDash val="solid"/>
                      <a:round/>
                      <a:headEnd type="none" w="med" len="med"/>
                      <a:tailEnd type="none" w="med" len="med"/>
                    </a:lnT>
                  </a:tcPr>
                </a:tc>
                <a:tc>
                  <a:txBody>
                    <a:bodyPr/>
                    <a:lstStyle/>
                    <a:p>
                      <a:pPr algn="ctr"/>
                      <a:r>
                        <a:rPr lang="en-GB" sz="1800" dirty="0">
                          <a:latin typeface="Calibri" panose="020F0502020204030204" pitchFamily="34" charset="0"/>
                        </a:rPr>
                        <a:t>0.95</a:t>
                      </a:r>
                    </a:p>
                  </a:txBody>
                  <a:tcPr marL="91454" marR="91454" marT="45716" marB="45716" anchor="ctr">
                    <a:lnT w="12700" cap="flat" cmpd="sng" algn="ctr">
                      <a:solidFill>
                        <a:schemeClr val="bg1"/>
                      </a:solidFill>
                      <a:prstDash val="solid"/>
                      <a:round/>
                      <a:headEnd type="none" w="med" len="med"/>
                      <a:tailEnd type="none" w="med" len="med"/>
                    </a:lnT>
                  </a:tcPr>
                </a:tc>
                <a:tc>
                  <a:txBody>
                    <a:bodyPr/>
                    <a:lstStyle/>
                    <a:p>
                      <a:pPr algn="ctr"/>
                      <a:r>
                        <a:rPr lang="en-US" sz="1800" b="0" i="1" dirty="0">
                          <a:solidFill>
                            <a:schemeClr val="tx1"/>
                          </a:solidFill>
                          <a:latin typeface="Courier New" panose="02070309020205020404" pitchFamily="49" charset="0"/>
                          <a:cs typeface="Courier New" panose="02070309020205020404" pitchFamily="49" charset="0"/>
                        </a:rPr>
                        <a:t>I</a:t>
                      </a:r>
                      <a:endParaRPr lang="en-GB" sz="1800" b="0" i="1" dirty="0">
                        <a:solidFill>
                          <a:schemeClr val="tx1"/>
                        </a:solidFill>
                        <a:latin typeface="Courier New" panose="02070309020205020404" pitchFamily="49" charset="0"/>
                        <a:cs typeface="Courier New" panose="02070309020205020404" pitchFamily="49" charset="0"/>
                      </a:endParaRPr>
                    </a:p>
                  </a:txBody>
                  <a:tcPr marL="91454" marR="91454" marT="45716" marB="45716" anchor="ctr">
                    <a:lnT w="12700" cap="flat" cmpd="sng" algn="ctr">
                      <a:solidFill>
                        <a:schemeClr val="bg1"/>
                      </a:solidFill>
                      <a:prstDash val="solid"/>
                      <a:round/>
                      <a:headEnd type="none" w="med" len="med"/>
                      <a:tailEnd type="none" w="med" len="med"/>
                    </a:lnT>
                  </a:tcPr>
                </a:tc>
                <a:tc>
                  <a:txBody>
                    <a:bodyPr/>
                    <a:lstStyle/>
                    <a:p>
                      <a:pPr algn="ctr"/>
                      <a:r>
                        <a:rPr lang="en-US" sz="1800" b="0" i="1" dirty="0">
                          <a:solidFill>
                            <a:schemeClr val="tx1"/>
                          </a:solidFill>
                          <a:latin typeface="Courier New" panose="02070309020205020404" pitchFamily="49" charset="0"/>
                          <a:cs typeface="Courier New" panose="02070309020205020404" pitchFamily="49" charset="0"/>
                        </a:rPr>
                        <a:t>I</a:t>
                      </a:r>
                      <a:endParaRPr lang="en-GB" sz="1800" b="0" i="1" dirty="0">
                        <a:solidFill>
                          <a:schemeClr val="tx1"/>
                        </a:solidFill>
                        <a:latin typeface="Courier New" panose="02070309020205020404" pitchFamily="49" charset="0"/>
                        <a:cs typeface="Courier New" panose="02070309020205020404" pitchFamily="49" charset="0"/>
                      </a:endParaRPr>
                    </a:p>
                  </a:txBody>
                  <a:tcPr marL="91454" marR="91454" marT="45716" marB="45716" anchor="ctr">
                    <a:lnT w="12700" cap="flat" cmpd="sng" algn="ctr">
                      <a:solidFill>
                        <a:schemeClr val="bg1"/>
                      </a:solidFill>
                      <a:prstDash val="solid"/>
                      <a:round/>
                      <a:headEnd type="none" w="med" len="med"/>
                      <a:tailEnd type="none" w="med" len="med"/>
                    </a:lnT>
                  </a:tcPr>
                </a:tc>
                <a:tc>
                  <a:txBody>
                    <a:bodyPr/>
                    <a:lstStyle/>
                    <a:p>
                      <a:pPr algn="ctr"/>
                      <a:r>
                        <a:rPr lang="en-US" sz="1800" dirty="0">
                          <a:solidFill>
                            <a:schemeClr val="tx1"/>
                          </a:solidFill>
                          <a:latin typeface="Calibri" panose="020F0502020204030204" pitchFamily="34" charset="0"/>
                        </a:rPr>
                        <a:t>354</a:t>
                      </a:r>
                      <a:endParaRPr lang="en-GB" sz="1800" dirty="0">
                        <a:solidFill>
                          <a:schemeClr val="tx1"/>
                        </a:solidFill>
                        <a:latin typeface="Calibri" panose="020F0502020204030204" pitchFamily="34" charset="0"/>
                      </a:endParaRPr>
                    </a:p>
                  </a:txBody>
                  <a:tcPr marL="91454" marR="91454" marT="45716" marB="45716" anchor="ctr">
                    <a:lnT w="12700" cap="flat" cmpd="sng" algn="ctr">
                      <a:solidFill>
                        <a:schemeClr val="bg1"/>
                      </a:solidFill>
                      <a:prstDash val="solid"/>
                      <a:round/>
                      <a:headEnd type="none" w="med" len="med"/>
                      <a:tailEnd type="none" w="med" len="med"/>
                    </a:lnT>
                  </a:tcPr>
                </a:tc>
                <a:tc>
                  <a:txBody>
                    <a:bodyPr/>
                    <a:lstStyle/>
                    <a:p>
                      <a:pPr algn="ctr"/>
                      <a:r>
                        <a:rPr lang="en-US" sz="1800" dirty="0">
                          <a:solidFill>
                            <a:schemeClr val="tx1"/>
                          </a:solidFill>
                          <a:latin typeface="Calibri" panose="020F0502020204030204" pitchFamily="34" charset="0"/>
                        </a:rPr>
                        <a:t>354</a:t>
                      </a:r>
                      <a:endParaRPr lang="en-GB" sz="1800" dirty="0">
                        <a:solidFill>
                          <a:schemeClr val="tx1"/>
                        </a:solidFill>
                        <a:latin typeface="Calibri" panose="020F0502020204030204" pitchFamily="34" charset="0"/>
                      </a:endParaRPr>
                    </a:p>
                  </a:txBody>
                  <a:tcPr marL="91454" marR="91454" marT="45716" marB="45716" anchor="ctr">
                    <a:lnT w="12700" cap="flat" cmpd="sng" algn="ctr">
                      <a:solidFill>
                        <a:schemeClr val="bg1"/>
                      </a:solidFill>
                      <a:prstDash val="solid"/>
                      <a:round/>
                      <a:headEnd type="none" w="med" len="med"/>
                      <a:tailEnd type="none" w="med" len="med"/>
                    </a:lnT>
                  </a:tcPr>
                </a:tc>
                <a:tc>
                  <a:txBody>
                    <a:bodyPr/>
                    <a:lstStyle/>
                    <a:p>
                      <a:pPr algn="ctr"/>
                      <a:r>
                        <a:rPr lang="en-US" sz="1800" dirty="0">
                          <a:solidFill>
                            <a:schemeClr val="accent3">
                              <a:lumMod val="50000"/>
                            </a:schemeClr>
                          </a:solidFill>
                          <a:latin typeface="Calibri" panose="020F0502020204030204" pitchFamily="34" charset="0"/>
                        </a:rPr>
                        <a:t>1.475</a:t>
                      </a:r>
                      <a:endParaRPr lang="en-GB" sz="1800" dirty="0">
                        <a:solidFill>
                          <a:schemeClr val="accent3">
                            <a:lumMod val="50000"/>
                          </a:schemeClr>
                        </a:solidFill>
                        <a:latin typeface="Calibri" panose="020F0502020204030204" pitchFamily="34" charset="0"/>
                      </a:endParaRPr>
                    </a:p>
                  </a:txBody>
                  <a:tcPr marL="91454" marR="91454" marT="45716" marB="45716" anchor="ctr">
                    <a:lnT w="12700" cap="flat" cmpd="sng" algn="ctr">
                      <a:solidFill>
                        <a:schemeClr val="bg1"/>
                      </a:solidFill>
                      <a:prstDash val="solid"/>
                      <a:round/>
                      <a:headEnd type="none" w="med" len="med"/>
                      <a:tailEnd type="none" w="med" len="med"/>
                    </a:lnT>
                  </a:tcPr>
                </a:tc>
                <a:tc>
                  <a:txBody>
                    <a:bodyPr/>
                    <a:lstStyle/>
                    <a:p>
                      <a:pPr algn="ctr"/>
                      <a:r>
                        <a:rPr lang="en-US" sz="1800" dirty="0">
                          <a:solidFill>
                            <a:schemeClr val="accent3">
                              <a:lumMod val="50000"/>
                            </a:schemeClr>
                          </a:solidFill>
                          <a:latin typeface="Calibri" panose="020F0502020204030204" pitchFamily="34" charset="0"/>
                        </a:rPr>
                        <a:t>1.475</a:t>
                      </a:r>
                      <a:endParaRPr lang="en-GB" sz="1800" dirty="0">
                        <a:solidFill>
                          <a:schemeClr val="accent3">
                            <a:lumMod val="50000"/>
                          </a:schemeClr>
                        </a:solidFill>
                        <a:latin typeface="Calibri" panose="020F0502020204030204" pitchFamily="34" charset="0"/>
                      </a:endParaRPr>
                    </a:p>
                  </a:txBody>
                  <a:tcPr marL="91454" marR="91454" marT="45716" marB="45716" anchor="ctr">
                    <a:lnT w="12700" cap="flat" cmpd="sng" algn="ctr">
                      <a:solidFill>
                        <a:schemeClr val="bg1"/>
                      </a:solidFill>
                      <a:prstDash val="solid"/>
                      <a:round/>
                      <a:headEnd type="none" w="med" len="med"/>
                      <a:tailEnd type="none" w="med" len="med"/>
                    </a:lnT>
                  </a:tcPr>
                </a:tc>
                <a:tc>
                  <a:txBody>
                    <a:bodyPr/>
                    <a:lstStyle/>
                    <a:p>
                      <a:pPr algn="ctr"/>
                      <a:r>
                        <a:rPr lang="en-US" sz="1800" dirty="0">
                          <a:latin typeface="Calibri" panose="020F0502020204030204" pitchFamily="34" charset="0"/>
                        </a:rPr>
                        <a:t>1.938</a:t>
                      </a:r>
                      <a:endParaRPr lang="en-GB" sz="1800" dirty="0">
                        <a:latin typeface="Calibri" panose="020F0502020204030204" pitchFamily="34" charset="0"/>
                      </a:endParaRPr>
                    </a:p>
                  </a:txBody>
                  <a:tcPr marL="91454" marR="91454" marT="45716" marB="45716"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1"/>
                  </a:ext>
                </a:extLst>
              </a:tr>
              <a:tr h="348450">
                <a:tc>
                  <a:txBody>
                    <a:bodyPr/>
                    <a:lstStyle/>
                    <a:p>
                      <a:pPr algn="ctr"/>
                      <a:r>
                        <a:rPr lang="en-GB" sz="1800" dirty="0">
                          <a:latin typeface="Calibri" panose="020F0502020204030204" pitchFamily="34" charset="0"/>
                        </a:rPr>
                        <a:t>2</a:t>
                      </a:r>
                    </a:p>
                  </a:txBody>
                  <a:tcPr marL="91454" marR="91454" marT="45716" marB="45716" anchor="ctr"/>
                </a:tc>
                <a:tc>
                  <a:txBody>
                    <a:bodyPr/>
                    <a:lstStyle/>
                    <a:p>
                      <a:pPr algn="ctr"/>
                      <a:r>
                        <a:rPr lang="en-GB" sz="1800" dirty="0">
                          <a:latin typeface="Calibri" panose="020F0502020204030204" pitchFamily="34" charset="0"/>
                        </a:rPr>
                        <a:t>0.10</a:t>
                      </a:r>
                    </a:p>
                  </a:txBody>
                  <a:tcPr marL="91454" marR="91454" marT="45716" marB="45716" anchor="ctr"/>
                </a:tc>
                <a:tc>
                  <a:txBody>
                    <a:bodyPr/>
                    <a:lstStyle/>
                    <a:p>
                      <a:pPr algn="ctr"/>
                      <a:r>
                        <a:rPr lang="en-GB" sz="1800" dirty="0">
                          <a:latin typeface="Calibri" panose="020F0502020204030204" pitchFamily="34" charset="0"/>
                        </a:rPr>
                        <a:t>0.93</a:t>
                      </a:r>
                    </a:p>
                  </a:txBody>
                  <a:tcPr marL="91454" marR="91454" marT="45716" marB="45716" anchor="ctr"/>
                </a:tc>
                <a:tc>
                  <a:txBody>
                    <a:bodyPr/>
                    <a:lstStyle/>
                    <a:p>
                      <a:pPr algn="ctr"/>
                      <a:r>
                        <a:rPr lang="en-US" sz="1800" b="0" i="1" dirty="0">
                          <a:solidFill>
                            <a:schemeClr val="tx1"/>
                          </a:solidFill>
                          <a:latin typeface="Courier New" panose="02070309020205020404" pitchFamily="49" charset="0"/>
                          <a:cs typeface="Courier New" panose="02070309020205020404" pitchFamily="49" charset="0"/>
                        </a:rPr>
                        <a:t>D</a:t>
                      </a:r>
                      <a:endParaRPr lang="en-GB" sz="1800" b="0" i="1" dirty="0">
                        <a:solidFill>
                          <a:schemeClr val="tx1"/>
                        </a:solidFill>
                        <a:latin typeface="Courier New" panose="02070309020205020404" pitchFamily="49" charset="0"/>
                        <a:cs typeface="Courier New" panose="02070309020205020404" pitchFamily="49" charset="0"/>
                      </a:endParaRPr>
                    </a:p>
                  </a:txBody>
                  <a:tcPr marL="91454" marR="91454" marT="45716" marB="45716" anchor="ctr"/>
                </a:tc>
                <a:tc>
                  <a:txBody>
                    <a:bodyPr/>
                    <a:lstStyle/>
                    <a:p>
                      <a:pPr algn="ctr"/>
                      <a:r>
                        <a:rPr lang="en-US" sz="1800" b="0" i="1" dirty="0">
                          <a:solidFill>
                            <a:schemeClr val="tx1"/>
                          </a:solidFill>
                          <a:latin typeface="Courier New" panose="02070309020205020404" pitchFamily="49" charset="0"/>
                          <a:cs typeface="Courier New" panose="02070309020205020404" pitchFamily="49" charset="0"/>
                        </a:rPr>
                        <a:t>I</a:t>
                      </a:r>
                      <a:endParaRPr lang="en-GB" sz="1800" b="0" i="1" dirty="0">
                        <a:solidFill>
                          <a:schemeClr val="tx1"/>
                        </a:solidFill>
                        <a:latin typeface="Courier New" panose="02070309020205020404" pitchFamily="49" charset="0"/>
                        <a:cs typeface="Courier New" panose="02070309020205020404" pitchFamily="49" charset="0"/>
                      </a:endParaRPr>
                    </a:p>
                  </a:txBody>
                  <a:tcPr marL="91454" marR="91454" marT="45716" marB="45716" anchor="ctr"/>
                </a:tc>
                <a:tc>
                  <a:txBody>
                    <a:bodyPr/>
                    <a:lstStyle/>
                    <a:p>
                      <a:pPr algn="ctr"/>
                      <a:r>
                        <a:rPr lang="en-GB" sz="1800" dirty="0">
                          <a:solidFill>
                            <a:schemeClr val="tx1"/>
                          </a:solidFill>
                          <a:latin typeface="Calibri" panose="020F0502020204030204" pitchFamily="34" charset="0"/>
                        </a:rPr>
                        <a:t>762</a:t>
                      </a:r>
                    </a:p>
                  </a:txBody>
                  <a:tcPr marL="91454" marR="91454" marT="45716" marB="45716" anchor="ctr"/>
                </a:tc>
                <a:tc>
                  <a:txBody>
                    <a:bodyPr/>
                    <a:lstStyle/>
                    <a:p>
                      <a:pPr algn="ctr"/>
                      <a:r>
                        <a:rPr lang="en-US" sz="1800" dirty="0">
                          <a:solidFill>
                            <a:schemeClr val="tx1"/>
                          </a:solidFill>
                          <a:latin typeface="Calibri" panose="020F0502020204030204" pitchFamily="34" charset="0"/>
                        </a:rPr>
                        <a:t>605</a:t>
                      </a:r>
                      <a:endParaRPr lang="en-GB" sz="1800" dirty="0">
                        <a:solidFill>
                          <a:schemeClr val="tx1"/>
                        </a:solidFill>
                        <a:latin typeface="Calibri" panose="020F0502020204030204" pitchFamily="34" charset="0"/>
                      </a:endParaRPr>
                    </a:p>
                  </a:txBody>
                  <a:tcPr marL="91454" marR="91454" marT="45716" marB="45716" anchor="ctr"/>
                </a:tc>
                <a:tc>
                  <a:txBody>
                    <a:bodyPr/>
                    <a:lstStyle/>
                    <a:p>
                      <a:pPr algn="ctr"/>
                      <a:r>
                        <a:rPr lang="en-US" sz="1800" dirty="0">
                          <a:latin typeface="Calibri" panose="020F0502020204030204" pitchFamily="34" charset="0"/>
                        </a:rPr>
                        <a:t>3.175</a:t>
                      </a:r>
                      <a:endParaRPr lang="en-GB" sz="1800" dirty="0">
                        <a:latin typeface="Calibri" panose="020F0502020204030204" pitchFamily="34" charset="0"/>
                      </a:endParaRPr>
                    </a:p>
                  </a:txBody>
                  <a:tcPr marL="91454" marR="91454" marT="45716" marB="45716" anchor="ctr"/>
                </a:tc>
                <a:tc>
                  <a:txBody>
                    <a:bodyPr/>
                    <a:lstStyle/>
                    <a:p>
                      <a:pPr algn="ctr"/>
                      <a:r>
                        <a:rPr lang="en-US" sz="1800" dirty="0">
                          <a:solidFill>
                            <a:schemeClr val="accent3">
                              <a:lumMod val="50000"/>
                            </a:schemeClr>
                          </a:solidFill>
                          <a:latin typeface="Calibri" panose="020F0502020204030204" pitchFamily="34" charset="0"/>
                        </a:rPr>
                        <a:t>2.513</a:t>
                      </a:r>
                      <a:endParaRPr lang="en-GB" sz="1800" dirty="0">
                        <a:solidFill>
                          <a:schemeClr val="accent3">
                            <a:lumMod val="50000"/>
                          </a:schemeClr>
                        </a:solidFill>
                        <a:latin typeface="Calibri" panose="020F0502020204030204" pitchFamily="34" charset="0"/>
                      </a:endParaRPr>
                    </a:p>
                  </a:txBody>
                  <a:tcPr marL="91454" marR="91454" marT="45716" marB="45716" anchor="ctr"/>
                </a:tc>
                <a:tc>
                  <a:txBody>
                    <a:bodyPr/>
                    <a:lstStyle/>
                    <a:p>
                      <a:pPr algn="ctr"/>
                      <a:r>
                        <a:rPr lang="en-US" sz="1800" dirty="0">
                          <a:latin typeface="Calibri" panose="020F0502020204030204" pitchFamily="34" charset="0"/>
                        </a:rPr>
                        <a:t>3.175</a:t>
                      </a:r>
                      <a:endParaRPr lang="en-GB" sz="1800" dirty="0">
                        <a:latin typeface="Calibri" panose="020F0502020204030204" pitchFamily="34" charset="0"/>
                      </a:endParaRPr>
                    </a:p>
                  </a:txBody>
                  <a:tcPr marL="91454" marR="91454" marT="45716" marB="45716" anchor="ctr"/>
                </a:tc>
                <a:extLst>
                  <a:ext uri="{0D108BD9-81ED-4DB2-BD59-A6C34878D82A}">
                    <a16:rowId xmlns:a16="http://schemas.microsoft.com/office/drawing/2014/main" val="4059727477"/>
                  </a:ext>
                </a:extLst>
              </a:tr>
              <a:tr h="422508">
                <a:tc>
                  <a:txBody>
                    <a:bodyPr/>
                    <a:lstStyle/>
                    <a:p>
                      <a:pPr algn="ctr"/>
                      <a:r>
                        <a:rPr lang="en-GB" sz="1800" dirty="0">
                          <a:latin typeface="Calibri" panose="020F0502020204030204" pitchFamily="34" charset="0"/>
                        </a:rPr>
                        <a:t>3</a:t>
                      </a:r>
                    </a:p>
                  </a:txBody>
                  <a:tcPr marL="91454" marR="91454" marT="45716" marB="45716" anchor="ctr">
                    <a:lnB w="12700" cap="flat" cmpd="sng" algn="ctr">
                      <a:solidFill>
                        <a:schemeClr val="tx1"/>
                      </a:solidFill>
                      <a:prstDash val="solid"/>
                      <a:round/>
                      <a:headEnd type="none" w="med" len="med"/>
                      <a:tailEnd type="none" w="med" len="med"/>
                    </a:lnB>
                  </a:tcPr>
                </a:tc>
                <a:tc>
                  <a:txBody>
                    <a:bodyPr/>
                    <a:lstStyle/>
                    <a:p>
                      <a:pPr algn="ctr"/>
                      <a:r>
                        <a:rPr lang="en-GB" sz="1800" dirty="0">
                          <a:latin typeface="Calibri" panose="020F0502020204030204" pitchFamily="34" charset="0"/>
                        </a:rPr>
                        <a:t>0.0082</a:t>
                      </a:r>
                    </a:p>
                  </a:txBody>
                  <a:tcPr marL="91454" marR="91454" marT="45716" marB="45716" anchor="ctr">
                    <a:lnB w="12700" cap="flat" cmpd="sng" algn="ctr">
                      <a:solidFill>
                        <a:schemeClr val="tx1"/>
                      </a:solidFill>
                      <a:prstDash val="solid"/>
                      <a:round/>
                      <a:headEnd type="none" w="med" len="med"/>
                      <a:tailEnd type="none" w="med" len="med"/>
                    </a:lnB>
                  </a:tcPr>
                </a:tc>
                <a:tc>
                  <a:txBody>
                    <a:bodyPr/>
                    <a:lstStyle/>
                    <a:p>
                      <a:pPr algn="ctr"/>
                      <a:r>
                        <a:rPr lang="en-GB" sz="1800" dirty="0">
                          <a:latin typeface="Calibri" panose="020F0502020204030204" pitchFamily="34" charset="0"/>
                        </a:rPr>
                        <a:t>0.90</a:t>
                      </a:r>
                    </a:p>
                  </a:txBody>
                  <a:tcPr marL="91454" marR="91454" marT="45716" marB="45716" anchor="ctr">
                    <a:lnB w="12700" cap="flat" cmpd="sng" algn="ctr">
                      <a:solidFill>
                        <a:schemeClr val="tx1"/>
                      </a:solidFill>
                      <a:prstDash val="solid"/>
                      <a:round/>
                      <a:headEnd type="none" w="med" len="med"/>
                      <a:tailEnd type="none" w="med" len="med"/>
                    </a:lnB>
                  </a:tcPr>
                </a:tc>
                <a:tc>
                  <a:txBody>
                    <a:bodyPr/>
                    <a:lstStyle/>
                    <a:p>
                      <a:pPr algn="ctr"/>
                      <a:r>
                        <a:rPr lang="en-US" sz="1800" b="0" i="1" dirty="0">
                          <a:solidFill>
                            <a:schemeClr val="tx1"/>
                          </a:solidFill>
                          <a:latin typeface="Courier New" panose="02070309020205020404" pitchFamily="49" charset="0"/>
                          <a:cs typeface="Courier New" panose="02070309020205020404" pitchFamily="49" charset="0"/>
                        </a:rPr>
                        <a:t>D</a:t>
                      </a:r>
                      <a:endParaRPr lang="en-GB" sz="1800" b="0" i="1" dirty="0">
                        <a:solidFill>
                          <a:schemeClr val="tx1"/>
                        </a:solidFill>
                        <a:latin typeface="Courier New" panose="02070309020205020404" pitchFamily="49" charset="0"/>
                        <a:cs typeface="Courier New" panose="02070309020205020404" pitchFamily="49" charset="0"/>
                      </a:endParaRPr>
                    </a:p>
                  </a:txBody>
                  <a:tcPr marL="91454" marR="91454" marT="45716" marB="45716" anchor="ctr">
                    <a:lnB w="12700" cap="flat" cmpd="sng" algn="ctr">
                      <a:solidFill>
                        <a:schemeClr val="tx1"/>
                      </a:solidFill>
                      <a:prstDash val="solid"/>
                      <a:round/>
                      <a:headEnd type="none" w="med" len="med"/>
                      <a:tailEnd type="none" w="med" len="med"/>
                    </a:lnB>
                  </a:tcPr>
                </a:tc>
                <a:tc>
                  <a:txBody>
                    <a:bodyPr/>
                    <a:lstStyle/>
                    <a:p>
                      <a:pPr algn="ctr"/>
                      <a:r>
                        <a:rPr lang="en-US" sz="1800" b="0" i="1" dirty="0">
                          <a:solidFill>
                            <a:schemeClr val="tx1"/>
                          </a:solidFill>
                          <a:latin typeface="Courier New" panose="02070309020205020404" pitchFamily="49" charset="0"/>
                          <a:cs typeface="Courier New" panose="02070309020205020404" pitchFamily="49" charset="0"/>
                        </a:rPr>
                        <a:t>D</a:t>
                      </a:r>
                      <a:endParaRPr lang="en-GB" sz="1800" b="0" i="1" dirty="0">
                        <a:solidFill>
                          <a:schemeClr val="tx1"/>
                        </a:solidFill>
                        <a:latin typeface="Courier New" panose="02070309020205020404" pitchFamily="49" charset="0"/>
                        <a:cs typeface="Courier New" panose="02070309020205020404" pitchFamily="49" charset="0"/>
                      </a:endParaRPr>
                    </a:p>
                  </a:txBody>
                  <a:tcPr marL="91454" marR="91454" marT="45716" marB="45716" anchor="ctr">
                    <a:lnB w="12700" cap="flat" cmpd="sng" algn="ctr">
                      <a:solidFill>
                        <a:schemeClr val="tx1"/>
                      </a:solidFill>
                      <a:prstDash val="solid"/>
                      <a:round/>
                      <a:headEnd type="none" w="med" len="med"/>
                      <a:tailEnd type="none" w="med" len="med"/>
                    </a:lnB>
                  </a:tcPr>
                </a:tc>
                <a:tc>
                  <a:txBody>
                    <a:bodyPr/>
                    <a:lstStyle/>
                    <a:p>
                      <a:pPr algn="ctr"/>
                      <a:r>
                        <a:rPr lang="en-US" sz="1800" dirty="0">
                          <a:solidFill>
                            <a:schemeClr val="tx1"/>
                          </a:solidFill>
                          <a:latin typeface="Calibri" panose="020F0502020204030204" pitchFamily="34" charset="0"/>
                        </a:rPr>
                        <a:t>1</a:t>
                      </a:r>
                      <a:r>
                        <a:rPr lang="en-GB" sz="1800" dirty="0">
                          <a:solidFill>
                            <a:schemeClr val="tx1"/>
                          </a:solidFill>
                          <a:latin typeface="Calibri" panose="020F0502020204030204" pitchFamily="34" charset="0"/>
                        </a:rPr>
                        <a:t>139</a:t>
                      </a:r>
                    </a:p>
                  </a:txBody>
                  <a:tcPr marL="91454" marR="91454" marT="45716" marB="45716" anchor="ctr">
                    <a:lnB w="12700" cap="flat" cmpd="sng" algn="ctr">
                      <a:solidFill>
                        <a:schemeClr val="tx1"/>
                      </a:solidFill>
                      <a:prstDash val="solid"/>
                      <a:round/>
                      <a:headEnd type="none" w="med" len="med"/>
                      <a:tailEnd type="none" w="med" len="med"/>
                    </a:lnB>
                  </a:tcPr>
                </a:tc>
                <a:tc>
                  <a:txBody>
                    <a:bodyPr/>
                    <a:lstStyle/>
                    <a:p>
                      <a:pPr algn="ctr"/>
                      <a:r>
                        <a:rPr lang="en-US" sz="1800" dirty="0">
                          <a:solidFill>
                            <a:schemeClr val="tx1"/>
                          </a:solidFill>
                          <a:latin typeface="Calibri" panose="020F0502020204030204" pitchFamily="34" charset="0"/>
                        </a:rPr>
                        <a:t>1139</a:t>
                      </a:r>
                      <a:endParaRPr lang="en-GB" sz="1800" dirty="0">
                        <a:solidFill>
                          <a:schemeClr val="tx1"/>
                        </a:solidFill>
                        <a:latin typeface="Calibri" panose="020F0502020204030204" pitchFamily="34" charset="0"/>
                      </a:endParaRPr>
                    </a:p>
                  </a:txBody>
                  <a:tcPr marL="91454" marR="91454" marT="45716" marB="45716" anchor="ctr">
                    <a:lnB w="12700" cap="flat" cmpd="sng" algn="ctr">
                      <a:solidFill>
                        <a:schemeClr val="tx1"/>
                      </a:solidFill>
                      <a:prstDash val="solid"/>
                      <a:round/>
                      <a:headEnd type="none" w="med" len="med"/>
                      <a:tailEnd type="none" w="med" len="med"/>
                    </a:lnB>
                  </a:tcPr>
                </a:tc>
                <a:tc>
                  <a:txBody>
                    <a:bodyPr/>
                    <a:lstStyle/>
                    <a:p>
                      <a:pPr algn="ctr"/>
                      <a:r>
                        <a:rPr lang="en-US" sz="1800" dirty="0">
                          <a:solidFill>
                            <a:schemeClr val="tx1"/>
                          </a:solidFill>
                          <a:latin typeface="Calibri" panose="020F0502020204030204" pitchFamily="34" charset="0"/>
                        </a:rPr>
                        <a:t>5.237</a:t>
                      </a:r>
                      <a:endParaRPr lang="en-GB" sz="1800" dirty="0">
                        <a:solidFill>
                          <a:schemeClr val="tx1"/>
                        </a:solidFill>
                        <a:latin typeface="Calibri" panose="020F0502020204030204" pitchFamily="34" charset="0"/>
                      </a:endParaRPr>
                    </a:p>
                  </a:txBody>
                  <a:tcPr marL="91454" marR="91454" marT="45716" marB="45716" anchor="ctr">
                    <a:lnB w="12700" cap="flat" cmpd="sng" algn="ctr">
                      <a:solidFill>
                        <a:schemeClr val="tx1"/>
                      </a:solidFill>
                      <a:prstDash val="solid"/>
                      <a:round/>
                      <a:headEnd type="none" w="med" len="med"/>
                      <a:tailEnd type="none" w="med" len="med"/>
                    </a:lnB>
                  </a:tcPr>
                </a:tc>
                <a:tc>
                  <a:txBody>
                    <a:bodyPr/>
                    <a:lstStyle/>
                    <a:p>
                      <a:pPr algn="ctr"/>
                      <a:r>
                        <a:rPr lang="en-US" sz="1800" dirty="0">
                          <a:solidFill>
                            <a:schemeClr val="tx1"/>
                          </a:solidFill>
                          <a:latin typeface="Calibri" panose="020F0502020204030204" pitchFamily="34" charset="0"/>
                        </a:rPr>
                        <a:t>5.238</a:t>
                      </a:r>
                      <a:endParaRPr lang="en-GB" sz="1800" dirty="0">
                        <a:solidFill>
                          <a:schemeClr val="tx1"/>
                        </a:solidFill>
                        <a:latin typeface="Calibri" panose="020F0502020204030204" pitchFamily="34" charset="0"/>
                      </a:endParaRPr>
                    </a:p>
                  </a:txBody>
                  <a:tcPr marL="91454" marR="91454" marT="45716" marB="45716" anchor="ctr">
                    <a:lnB w="12700" cap="flat" cmpd="sng" algn="ctr">
                      <a:solidFill>
                        <a:schemeClr val="tx1"/>
                      </a:solidFill>
                      <a:prstDash val="solid"/>
                      <a:round/>
                      <a:headEnd type="none" w="med" len="med"/>
                      <a:tailEnd type="none" w="med" len="med"/>
                    </a:lnB>
                  </a:tcPr>
                </a:tc>
                <a:tc>
                  <a:txBody>
                    <a:bodyPr/>
                    <a:lstStyle/>
                    <a:p>
                      <a:pPr algn="ctr"/>
                      <a:r>
                        <a:rPr lang="en-US" sz="1800" dirty="0">
                          <a:solidFill>
                            <a:schemeClr val="tx1"/>
                          </a:solidFill>
                          <a:latin typeface="Calibri" panose="020F0502020204030204" pitchFamily="34" charset="0"/>
                        </a:rPr>
                        <a:t>5.237</a:t>
                      </a:r>
                      <a:endParaRPr lang="en-GB" sz="1800" dirty="0">
                        <a:solidFill>
                          <a:schemeClr val="tx1"/>
                        </a:solidFill>
                        <a:latin typeface="Calibri" panose="020F0502020204030204" pitchFamily="34" charset="0"/>
                      </a:endParaRPr>
                    </a:p>
                  </a:txBody>
                  <a:tcPr marL="91454" marR="91454" marT="45716" marB="45716"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86438">
                <a:tc>
                  <a:txBody>
                    <a:bodyPr/>
                    <a:lstStyle/>
                    <a:p>
                      <a:pPr algn="ctr"/>
                      <a:r>
                        <a:rPr lang="en-GB" sz="1800" dirty="0">
                          <a:latin typeface="Calibri" panose="020F0502020204030204" pitchFamily="34" charset="0"/>
                        </a:rPr>
                        <a:t>Overall</a:t>
                      </a:r>
                    </a:p>
                  </a:txBody>
                  <a:tcPr marL="91454" marR="91454" marT="45716" marB="45716"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dirty="0">
                          <a:latin typeface="Calibri" panose="020F0502020204030204" pitchFamily="34" charset="0"/>
                        </a:rPr>
                        <a:t>0.03*</a:t>
                      </a:r>
                      <a:r>
                        <a:rPr lang="en-GB" sz="1800" dirty="0">
                          <a:solidFill>
                            <a:srgbClr val="C00000"/>
                          </a:solidFill>
                          <a:latin typeface="Calibri" panose="020F0502020204030204" pitchFamily="34" charset="0"/>
                        </a:rPr>
                        <a:t> </a:t>
                      </a:r>
                    </a:p>
                  </a:txBody>
                  <a:tcPr marL="91454" marR="91454" marT="45716" marB="45716"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dirty="0">
                          <a:latin typeface="Calibri" panose="020F0502020204030204" pitchFamily="34" charset="0"/>
                        </a:rPr>
                        <a:t>0.90</a:t>
                      </a:r>
                    </a:p>
                  </a:txBody>
                  <a:tcPr marL="91454" marR="91454" marT="45716" marB="45716"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6">
                  <a:txBody>
                    <a:bodyPr/>
                    <a:lstStyle/>
                    <a:p>
                      <a:pPr algn="ctr"/>
                      <a:endParaRPr lang="en-GB" sz="1800" dirty="0">
                        <a:latin typeface="Calibri" panose="020F0502020204030204" pitchFamily="34" charset="0"/>
                      </a:endParaRPr>
                    </a:p>
                  </a:txBody>
                  <a:tcPr marL="91454" marR="91454" marT="45716" marB="45716"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a:endParaRPr lang="en-GB" sz="1800" dirty="0">
                        <a:latin typeface="Calibri" panose="020F0502020204030204" pitchFamily="34" charset="0"/>
                      </a:endParaRPr>
                    </a:p>
                  </a:txBody>
                  <a:tcPr marL="91454" marR="91454" marT="45716" marB="45716"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7" name="TextBox 6">
            <a:extLst>
              <a:ext uri="{FF2B5EF4-FFF2-40B4-BE49-F238E27FC236}">
                <a16:creationId xmlns:a16="http://schemas.microsoft.com/office/drawing/2014/main" id="{6528D1DC-1401-C7E8-2823-2DB8193D1209}"/>
              </a:ext>
            </a:extLst>
          </p:cNvPr>
          <p:cNvSpPr txBox="1"/>
          <p:nvPr/>
        </p:nvSpPr>
        <p:spPr>
          <a:xfrm>
            <a:off x="2256497" y="6200760"/>
            <a:ext cx="7802696" cy="584775"/>
          </a:xfrm>
          <a:prstGeom prst="rect">
            <a:avLst/>
          </a:prstGeom>
          <a:noFill/>
        </p:spPr>
        <p:txBody>
          <a:bodyPr wrap="square">
            <a:spAutoFit/>
          </a:bodyPr>
          <a:lstStyle/>
          <a:p>
            <a:pPr>
              <a:buNone/>
            </a:pPr>
            <a:r>
              <a:rPr lang="en-GB" altLang="en-US" sz="1600" dirty="0">
                <a:latin typeface="Calibri" panose="020F0502020204030204" pitchFamily="34" charset="0"/>
              </a:rPr>
              <a:t>* Familywise type I error rate (FWER) under nonbinding rule</a:t>
            </a:r>
          </a:p>
          <a:p>
            <a:pPr>
              <a:buNone/>
            </a:pPr>
            <a:endParaRPr lang="en-GB" altLang="en-US" sz="1600" dirty="0">
              <a:latin typeface="Calibri" panose="020F0502020204030204" pitchFamily="34" charset="0"/>
            </a:endParaRPr>
          </a:p>
        </p:txBody>
      </p:sp>
      <p:sp>
        <p:nvSpPr>
          <p:cNvPr id="9" name="Oval 8">
            <a:extLst>
              <a:ext uri="{FF2B5EF4-FFF2-40B4-BE49-F238E27FC236}">
                <a16:creationId xmlns:a16="http://schemas.microsoft.com/office/drawing/2014/main" id="{9572C0CA-7D47-D0AC-9B86-7880E4F889EF}"/>
              </a:ext>
            </a:extLst>
          </p:cNvPr>
          <p:cNvSpPr/>
          <p:nvPr/>
        </p:nvSpPr>
        <p:spPr>
          <a:xfrm>
            <a:off x="8317736" y="4395730"/>
            <a:ext cx="1741458" cy="815929"/>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Arrow Connector 10">
            <a:extLst>
              <a:ext uri="{FF2B5EF4-FFF2-40B4-BE49-F238E27FC236}">
                <a16:creationId xmlns:a16="http://schemas.microsoft.com/office/drawing/2014/main" id="{A90B9E20-7C78-3E72-2370-F060FDBEB86A}"/>
              </a:ext>
            </a:extLst>
          </p:cNvPr>
          <p:cNvCxnSpPr>
            <a:cxnSpLocks/>
          </p:cNvCxnSpPr>
          <p:nvPr/>
        </p:nvCxnSpPr>
        <p:spPr>
          <a:xfrm flipV="1">
            <a:off x="9011798" y="3062689"/>
            <a:ext cx="0" cy="1333041"/>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5CDC1CA-BA9D-0242-59D4-C9693E0CDC22}"/>
              </a:ext>
            </a:extLst>
          </p:cNvPr>
          <p:cNvSpPr txBox="1"/>
          <p:nvPr/>
        </p:nvSpPr>
        <p:spPr>
          <a:xfrm>
            <a:off x="8249488" y="2314089"/>
            <a:ext cx="3510712" cy="646331"/>
          </a:xfrm>
          <a:prstGeom prst="rect">
            <a:avLst/>
          </a:prstGeom>
          <a:noFill/>
        </p:spPr>
        <p:txBody>
          <a:bodyPr wrap="square">
            <a:spAutoFit/>
          </a:bodyPr>
          <a:lstStyle/>
          <a:p>
            <a:r>
              <a:rPr lang="en-GB" dirty="0">
                <a:solidFill>
                  <a:srgbClr val="C00000"/>
                </a:solidFill>
              </a:rPr>
              <a:t>Can stop arm for lack-of-benefit earlier if happens</a:t>
            </a:r>
          </a:p>
        </p:txBody>
      </p:sp>
      <p:graphicFrame>
        <p:nvGraphicFramePr>
          <p:cNvPr id="2" name="Table 1">
            <a:extLst>
              <a:ext uri="{FF2B5EF4-FFF2-40B4-BE49-F238E27FC236}">
                <a16:creationId xmlns:a16="http://schemas.microsoft.com/office/drawing/2014/main" id="{D21E6054-EB34-248A-F12A-7AFBACA21B4C}"/>
              </a:ext>
            </a:extLst>
          </p:cNvPr>
          <p:cNvGraphicFramePr>
            <a:graphicFrameLocks noGrp="1"/>
          </p:cNvGraphicFramePr>
          <p:nvPr>
            <p:extLst>
              <p:ext uri="{D42A27DB-BD31-4B8C-83A1-F6EECF244321}">
                <p14:modId xmlns:p14="http://schemas.microsoft.com/office/powerpoint/2010/main" val="3956115739"/>
              </p:ext>
            </p:extLst>
          </p:nvPr>
        </p:nvGraphicFramePr>
        <p:xfrm>
          <a:off x="0" y="573813"/>
          <a:ext cx="8128000" cy="37084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190106787"/>
                    </a:ext>
                  </a:extLst>
                </a:gridCol>
                <a:gridCol w="2032000">
                  <a:extLst>
                    <a:ext uri="{9D8B030D-6E8A-4147-A177-3AD203B41FA5}">
                      <a16:colId xmlns:a16="http://schemas.microsoft.com/office/drawing/2014/main" val="2740916829"/>
                    </a:ext>
                  </a:extLst>
                </a:gridCol>
                <a:gridCol w="2032000">
                  <a:extLst>
                    <a:ext uri="{9D8B030D-6E8A-4147-A177-3AD203B41FA5}">
                      <a16:colId xmlns:a16="http://schemas.microsoft.com/office/drawing/2014/main" val="1880906918"/>
                    </a:ext>
                  </a:extLst>
                </a:gridCol>
                <a:gridCol w="2032000">
                  <a:extLst>
                    <a:ext uri="{9D8B030D-6E8A-4147-A177-3AD203B41FA5}">
                      <a16:colId xmlns:a16="http://schemas.microsoft.com/office/drawing/2014/main" val="1006663267"/>
                    </a:ext>
                  </a:extLst>
                </a:gridCol>
              </a:tblGrid>
              <a:tr h="370840">
                <a:tc>
                  <a:txBody>
                    <a:bodyPr/>
                    <a:lstStyle/>
                    <a:p>
                      <a:pPr marL="285750" indent="-285750">
                        <a:buFont typeface="Arial" panose="020B0604020202020204" pitchFamily="34" charset="0"/>
                        <a:buChar char="•"/>
                      </a:pPr>
                      <a:r>
                        <a:rPr lang="en-US" dirty="0"/>
                        <a:t>I-outcome</a:t>
                      </a:r>
                      <a:endParaRPr lang="en-GB" dirty="0"/>
                    </a:p>
                  </a:txBody>
                  <a:tcPr>
                    <a:solidFill>
                      <a:schemeClr val="accent2">
                        <a:lumMod val="75000"/>
                      </a:schemeClr>
                    </a:solidFill>
                  </a:tcPr>
                </a:tc>
                <a:tc>
                  <a:txBody>
                    <a:bodyPr/>
                    <a:lstStyle/>
                    <a:p>
                      <a:pPr marL="285750" indent="-285750">
                        <a:buFont typeface="Arial" panose="020B0604020202020204" pitchFamily="34" charset="0"/>
                        <a:buChar char="•"/>
                      </a:pPr>
                      <a:r>
                        <a:rPr lang="en-US" dirty="0"/>
                        <a:t>Selection</a:t>
                      </a:r>
                      <a:endParaRPr lang="en-GB" dirty="0"/>
                    </a:p>
                  </a:txBody>
                  <a:tcPr>
                    <a:solidFill>
                      <a:srgbClr val="009EC0"/>
                    </a:solidFill>
                  </a:tcPr>
                </a:tc>
                <a:tc>
                  <a:txBody>
                    <a:bodyPr/>
                    <a:lstStyle/>
                    <a:p>
                      <a:pPr marL="285750" indent="-285750">
                        <a:buFont typeface="Arial" panose="020B0604020202020204" pitchFamily="34" charset="0"/>
                        <a:buChar char="•"/>
                      </a:pPr>
                      <a:r>
                        <a:rPr lang="en-US" dirty="0"/>
                        <a:t>Seamless</a:t>
                      </a:r>
                      <a:endParaRPr lang="en-GB" dirty="0"/>
                    </a:p>
                  </a:txBody>
                  <a:tcPr>
                    <a:solidFill>
                      <a:srgbClr val="009EC0"/>
                    </a:solidFill>
                  </a:tcPr>
                </a:tc>
                <a:tc>
                  <a:txBody>
                    <a:bodyPr/>
                    <a:lstStyle/>
                    <a:p>
                      <a:pPr marL="285750" indent="-285750">
                        <a:buFont typeface="Arial" panose="020B0604020202020204" pitchFamily="34" charset="0"/>
                        <a:buChar char="•"/>
                      </a:pPr>
                      <a:r>
                        <a:rPr lang="en-US" dirty="0"/>
                        <a:t>Efficacy stop</a:t>
                      </a:r>
                      <a:endParaRPr lang="en-GB" dirty="0"/>
                    </a:p>
                  </a:txBody>
                  <a:tcPr>
                    <a:solidFill>
                      <a:srgbClr val="009EC0"/>
                    </a:solidFill>
                  </a:tcPr>
                </a:tc>
                <a:extLst>
                  <a:ext uri="{0D108BD9-81ED-4DB2-BD59-A6C34878D82A}">
                    <a16:rowId xmlns:a16="http://schemas.microsoft.com/office/drawing/2014/main" val="1771134787"/>
                  </a:ext>
                </a:extLst>
              </a:tr>
            </a:tbl>
          </a:graphicData>
        </a:graphic>
      </p:graphicFrame>
      <p:sp>
        <p:nvSpPr>
          <p:cNvPr id="6" name="TextBox 5">
            <a:extLst>
              <a:ext uri="{FF2B5EF4-FFF2-40B4-BE49-F238E27FC236}">
                <a16:creationId xmlns:a16="http://schemas.microsoft.com/office/drawing/2014/main" id="{3B340DBB-8DFA-5C29-BFB7-235E6D90A208}"/>
              </a:ext>
            </a:extLst>
          </p:cNvPr>
          <p:cNvSpPr txBox="1"/>
          <p:nvPr/>
        </p:nvSpPr>
        <p:spPr>
          <a:xfrm>
            <a:off x="11530361" y="6501161"/>
            <a:ext cx="892098" cy="338554"/>
          </a:xfrm>
          <a:prstGeom prst="rect">
            <a:avLst/>
          </a:prstGeom>
          <a:noFill/>
        </p:spPr>
        <p:txBody>
          <a:bodyPr wrap="square" rtlCol="0">
            <a:spAutoFit/>
          </a:bodyPr>
          <a:lstStyle/>
          <a:p>
            <a:r>
              <a:rPr lang="en-US" sz="1600" dirty="0">
                <a:solidFill>
                  <a:schemeClr val="accent2">
                    <a:lumMod val="50000"/>
                  </a:schemeClr>
                </a:solidFill>
              </a:rPr>
              <a:t>15/28</a:t>
            </a:r>
            <a:endParaRPr lang="en-GB" sz="1600" dirty="0">
              <a:solidFill>
                <a:schemeClr val="accent2">
                  <a:lumMod val="50000"/>
                </a:schemeClr>
              </a:solidFill>
            </a:endParaRPr>
          </a:p>
        </p:txBody>
      </p:sp>
    </p:spTree>
    <p:extLst>
      <p:ext uri="{BB962C8B-B14F-4D97-AF65-F5344CB8AC3E}">
        <p14:creationId xmlns:p14="http://schemas.microsoft.com/office/powerpoint/2010/main" val="2297789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Lst>
  </p:timing>
  <p:extLst>
    <p:ext uri="{6950BFC3-D8DA-4A85-94F7-54DA5524770B}">
      <p188:commentRel xmlns:p188="http://schemas.microsoft.com/office/powerpoint/2018/8/main" r:id="rId2"/>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CD5A9D-C3E8-35A8-E6FC-7C8DAFF900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CBE568-2486-02C4-0EDD-855A9D67908F}"/>
              </a:ext>
            </a:extLst>
          </p:cNvPr>
          <p:cNvSpPr>
            <a:spLocks noGrp="1"/>
          </p:cNvSpPr>
          <p:nvPr>
            <p:ph type="ctrTitle"/>
          </p:nvPr>
        </p:nvSpPr>
        <p:spPr>
          <a:xfrm>
            <a:off x="292067" y="895560"/>
            <a:ext cx="10266395" cy="694644"/>
          </a:xfrm>
        </p:spPr>
        <p:txBody>
          <a:bodyPr>
            <a:normAutofit/>
          </a:bodyPr>
          <a:lstStyle/>
          <a:p>
            <a:pPr marL="457200" indent="-457200">
              <a:buFont typeface="Wingdings" panose="05000000000000000000" pitchFamily="2" charset="2"/>
              <a:buChar char="Ø"/>
              <a:tabLst>
                <a:tab pos="354013" algn="l"/>
              </a:tabLst>
            </a:pPr>
            <a:r>
              <a:rPr lang="en-GB" sz="2800" b="0" dirty="0">
                <a:solidFill>
                  <a:srgbClr val="002060"/>
                </a:solidFill>
              </a:rPr>
              <a:t>MAMS selection design</a:t>
            </a:r>
          </a:p>
        </p:txBody>
      </p:sp>
      <p:sp>
        <p:nvSpPr>
          <p:cNvPr id="4" name="Text Placeholder 3">
            <a:extLst>
              <a:ext uri="{FF2B5EF4-FFF2-40B4-BE49-F238E27FC236}">
                <a16:creationId xmlns:a16="http://schemas.microsoft.com/office/drawing/2014/main" id="{EB877F4E-6AE8-01F8-72FF-B82DB883BA9F}"/>
              </a:ext>
            </a:extLst>
          </p:cNvPr>
          <p:cNvSpPr>
            <a:spLocks noGrp="1"/>
          </p:cNvSpPr>
          <p:nvPr>
            <p:ph type="body" sz="quarter" idx="10"/>
          </p:nvPr>
        </p:nvSpPr>
        <p:spPr>
          <a:xfrm>
            <a:off x="118750" y="-10120"/>
            <a:ext cx="6670593" cy="694644"/>
          </a:xfrm>
        </p:spPr>
        <p:txBody>
          <a:bodyPr>
            <a:normAutofit/>
          </a:bodyPr>
          <a:lstStyle/>
          <a:p>
            <a:r>
              <a:rPr lang="en-US" dirty="0"/>
              <a:t>MAMS Trial Design: Extensions</a:t>
            </a:r>
            <a:endParaRPr lang="en-GB" sz="3600" dirty="0"/>
          </a:p>
        </p:txBody>
      </p:sp>
      <p:sp>
        <p:nvSpPr>
          <p:cNvPr id="5" name="Title 1">
            <a:extLst>
              <a:ext uri="{FF2B5EF4-FFF2-40B4-BE49-F238E27FC236}">
                <a16:creationId xmlns:a16="http://schemas.microsoft.com/office/drawing/2014/main" id="{5A8EEA4A-49B1-1E2C-04B4-8C998FCA4689}"/>
              </a:ext>
            </a:extLst>
          </p:cNvPr>
          <p:cNvSpPr txBox="1">
            <a:spLocks/>
          </p:cNvSpPr>
          <p:nvPr/>
        </p:nvSpPr>
        <p:spPr>
          <a:xfrm>
            <a:off x="292067" y="1457061"/>
            <a:ext cx="11328400" cy="1938943"/>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b="1" kern="1200">
                <a:solidFill>
                  <a:schemeClr val="accent4"/>
                </a:solidFill>
                <a:latin typeface="+mj-lt"/>
                <a:ea typeface="+mj-ea"/>
                <a:cs typeface="+mj-cs"/>
              </a:defRPr>
            </a:lvl1pPr>
          </a:lstStyle>
          <a:p>
            <a:pPr>
              <a:tabLst>
                <a:tab pos="354013" algn="l"/>
              </a:tabLst>
            </a:pPr>
            <a:endParaRPr lang="en-GB" sz="2800" b="0" dirty="0">
              <a:solidFill>
                <a:srgbClr val="002060"/>
              </a:solidFill>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EEA6293-249E-4BED-0C4A-1F9DB14A0ECB}"/>
                  </a:ext>
                </a:extLst>
              </p:cNvPr>
              <p:cNvSpPr txBox="1"/>
              <p:nvPr/>
            </p:nvSpPr>
            <p:spPr>
              <a:xfrm>
                <a:off x="535103" y="1451028"/>
                <a:ext cx="10842328" cy="1805046"/>
              </a:xfrm>
              <a:prstGeom prst="rect">
                <a:avLst/>
              </a:prstGeom>
              <a:noFill/>
            </p:spPr>
            <p:txBody>
              <a:bodyPr wrap="square" rtlCol="0">
                <a:spAutoFit/>
              </a:bodyPr>
              <a:lstStyle/>
              <a:p>
                <a:pPr marL="285750" indent="-285750">
                  <a:buFont typeface="Arial" panose="020B0604020202020204" pitchFamily="34" charset="0"/>
                  <a:buChar char="•"/>
                </a:pPr>
                <a:r>
                  <a:rPr lang="en-US" sz="2200" b="1" dirty="0"/>
                  <a:t>Treatment selection</a:t>
                </a:r>
                <a:endParaRPr lang="en-US" sz="2200" dirty="0"/>
              </a:p>
              <a:p>
                <a:r>
                  <a:rPr lang="en-US" sz="2000" dirty="0">
                    <a:solidFill>
                      <a:schemeClr val="accent5">
                        <a:lumMod val="50000"/>
                      </a:schemeClr>
                    </a:solidFill>
                  </a:rPr>
                  <a:t>   - At interim stage j, only proceed top </a:t>
                </a:r>
                <a14:m>
                  <m:oMath xmlns:m="http://schemas.openxmlformats.org/officeDocument/2006/math">
                    <m:sSub>
                      <m:sSubPr>
                        <m:ctrlPr>
                          <a:rPr lang="en-US" sz="2000" b="0" i="1" smtClean="0">
                            <a:solidFill>
                              <a:schemeClr val="accent5">
                                <a:lumMod val="50000"/>
                              </a:schemeClr>
                            </a:solidFill>
                            <a:latin typeface="Cambria Math" panose="02040503050406030204" pitchFamily="18" charset="0"/>
                          </a:rPr>
                        </m:ctrlPr>
                      </m:sSubPr>
                      <m:e>
                        <m:r>
                          <a:rPr lang="en-US" sz="2000" b="0" i="1" smtClean="0">
                            <a:solidFill>
                              <a:schemeClr val="accent5">
                                <a:lumMod val="50000"/>
                              </a:schemeClr>
                            </a:solidFill>
                            <a:latin typeface="Cambria Math" panose="02040503050406030204" pitchFamily="18" charset="0"/>
                          </a:rPr>
                          <m:t>𝑆</m:t>
                        </m:r>
                      </m:e>
                      <m:sub>
                        <m:r>
                          <a:rPr lang="en-US" sz="2000" b="0" i="1" smtClean="0">
                            <a:solidFill>
                              <a:schemeClr val="accent5">
                                <a:lumMod val="50000"/>
                              </a:schemeClr>
                            </a:solidFill>
                            <a:latin typeface="Cambria Math" panose="02040503050406030204" pitchFamily="18" charset="0"/>
                          </a:rPr>
                          <m:t>𝑗</m:t>
                        </m:r>
                      </m:sub>
                    </m:sSub>
                  </m:oMath>
                </a14:m>
                <a:r>
                  <a:rPr lang="en-US" sz="2000" dirty="0">
                    <a:solidFill>
                      <a:schemeClr val="accent5">
                        <a:lumMod val="50000"/>
                      </a:schemeClr>
                    </a:solidFill>
                  </a:rPr>
                  <a:t>-1 best-performed arms</a:t>
                </a:r>
              </a:p>
              <a:p>
                <a:r>
                  <a:rPr lang="en-US" sz="2000" dirty="0">
                    <a:solidFill>
                      <a:schemeClr val="accent5">
                        <a:lumMod val="50000"/>
                      </a:schemeClr>
                    </a:solidFill>
                  </a:rPr>
                  <a:t>   - selection rule: (</a:t>
                </a:r>
                <a14:m>
                  <m:oMath xmlns:m="http://schemas.openxmlformats.org/officeDocument/2006/math">
                    <m:sSub>
                      <m:sSubPr>
                        <m:ctrlPr>
                          <a:rPr lang="en-US" sz="2000" i="1">
                            <a:solidFill>
                              <a:schemeClr val="accent5">
                                <a:lumMod val="50000"/>
                              </a:schemeClr>
                            </a:solidFill>
                            <a:latin typeface="Cambria Math" panose="02040503050406030204" pitchFamily="18" charset="0"/>
                          </a:rPr>
                        </m:ctrlPr>
                      </m:sSubPr>
                      <m:e>
                        <m:r>
                          <a:rPr lang="en-US" sz="2000" i="1">
                            <a:solidFill>
                              <a:schemeClr val="accent5">
                                <a:lumMod val="50000"/>
                              </a:schemeClr>
                            </a:solidFill>
                            <a:latin typeface="Cambria Math" panose="02040503050406030204" pitchFamily="18" charset="0"/>
                          </a:rPr>
                          <m:t>𝑆</m:t>
                        </m:r>
                      </m:e>
                      <m:sub>
                        <m:r>
                          <a:rPr lang="en-US" sz="2000" b="0" i="1" smtClean="0">
                            <a:solidFill>
                              <a:schemeClr val="accent5">
                                <a:lumMod val="50000"/>
                              </a:schemeClr>
                            </a:solidFill>
                            <a:latin typeface="Cambria Math" panose="02040503050406030204" pitchFamily="18" charset="0"/>
                          </a:rPr>
                          <m:t>1</m:t>
                        </m:r>
                      </m:sub>
                    </m:sSub>
                    <m:r>
                      <a:rPr lang="en-US" sz="2000" b="0" i="0" smtClean="0">
                        <a:solidFill>
                          <a:schemeClr val="accent5">
                            <a:lumMod val="50000"/>
                          </a:schemeClr>
                        </a:solidFill>
                        <a:latin typeface="Cambria Math" panose="02040503050406030204" pitchFamily="18" charset="0"/>
                      </a:rPr>
                      <m:t>,  </m:t>
                    </m:r>
                    <m:sSub>
                      <m:sSubPr>
                        <m:ctrlPr>
                          <a:rPr lang="en-US" sz="2000" i="1">
                            <a:solidFill>
                              <a:schemeClr val="accent5">
                                <a:lumMod val="50000"/>
                              </a:schemeClr>
                            </a:solidFill>
                            <a:latin typeface="Cambria Math" panose="02040503050406030204" pitchFamily="18" charset="0"/>
                          </a:rPr>
                        </m:ctrlPr>
                      </m:sSubPr>
                      <m:e>
                        <m:r>
                          <a:rPr lang="en-US" sz="2000" i="1">
                            <a:solidFill>
                              <a:schemeClr val="accent5">
                                <a:lumMod val="50000"/>
                              </a:schemeClr>
                            </a:solidFill>
                            <a:latin typeface="Cambria Math" panose="02040503050406030204" pitchFamily="18" charset="0"/>
                          </a:rPr>
                          <m:t>𝑆</m:t>
                        </m:r>
                      </m:e>
                      <m:sub>
                        <m:r>
                          <a:rPr lang="en-US" sz="2000" b="0" i="1" smtClean="0">
                            <a:solidFill>
                              <a:schemeClr val="accent5">
                                <a:lumMod val="50000"/>
                              </a:schemeClr>
                            </a:solidFill>
                            <a:latin typeface="Cambria Math" panose="02040503050406030204" pitchFamily="18" charset="0"/>
                          </a:rPr>
                          <m:t>2</m:t>
                        </m:r>
                      </m:sub>
                    </m:sSub>
                    <m:r>
                      <a:rPr lang="en-US" sz="2000" b="0" i="1" smtClean="0">
                        <a:solidFill>
                          <a:schemeClr val="accent5">
                            <a:lumMod val="50000"/>
                          </a:schemeClr>
                        </a:solidFill>
                        <a:latin typeface="Cambria Math" panose="02040503050406030204" pitchFamily="18" charset="0"/>
                      </a:rPr>
                      <m:t>, …,</m:t>
                    </m:r>
                  </m:oMath>
                </a14:m>
                <a:r>
                  <a:rPr lang="en-US" sz="2000" dirty="0">
                    <a:solidFill>
                      <a:schemeClr val="accent5">
                        <a:lumMod val="50000"/>
                      </a:schemeClr>
                    </a:solidFill>
                  </a:rPr>
                  <a:t> </a:t>
                </a:r>
                <a14:m>
                  <m:oMath xmlns:m="http://schemas.openxmlformats.org/officeDocument/2006/math">
                    <m:sSub>
                      <m:sSubPr>
                        <m:ctrlPr>
                          <a:rPr lang="en-US" sz="2000" i="1">
                            <a:solidFill>
                              <a:schemeClr val="accent5">
                                <a:lumMod val="50000"/>
                              </a:schemeClr>
                            </a:solidFill>
                            <a:latin typeface="Cambria Math" panose="02040503050406030204" pitchFamily="18" charset="0"/>
                          </a:rPr>
                        </m:ctrlPr>
                      </m:sSubPr>
                      <m:e>
                        <m:r>
                          <a:rPr lang="en-US" sz="2000" i="1">
                            <a:solidFill>
                              <a:schemeClr val="accent5">
                                <a:lumMod val="50000"/>
                              </a:schemeClr>
                            </a:solidFill>
                            <a:latin typeface="Cambria Math" panose="02040503050406030204" pitchFamily="18" charset="0"/>
                          </a:rPr>
                          <m:t>𝑆</m:t>
                        </m:r>
                      </m:e>
                      <m:sub>
                        <m:r>
                          <a:rPr lang="en-US" sz="2000" b="0" i="1" smtClean="0">
                            <a:solidFill>
                              <a:schemeClr val="accent5">
                                <a:lumMod val="50000"/>
                              </a:schemeClr>
                            </a:solidFill>
                            <a:latin typeface="Cambria Math" panose="02040503050406030204" pitchFamily="18" charset="0"/>
                          </a:rPr>
                          <m:t>𝐽</m:t>
                        </m:r>
                      </m:sub>
                    </m:sSub>
                  </m:oMath>
                </a14:m>
                <a:r>
                  <a:rPr lang="en-US" sz="2000" dirty="0">
                    <a:solidFill>
                      <a:schemeClr val="accent5">
                        <a:lumMod val="50000"/>
                      </a:schemeClr>
                    </a:solidFill>
                  </a:rPr>
                  <a:t> ), inc. control</a:t>
                </a:r>
              </a:p>
              <a:p>
                <a:r>
                  <a:rPr lang="en-US" sz="2000" dirty="0">
                    <a:solidFill>
                      <a:schemeClr val="accent5">
                        <a:lumMod val="50000"/>
                      </a:schemeClr>
                    </a:solidFill>
                  </a:rPr>
                  <a:t>   - why: pick the best if most show benefit; reduce SS and cost; simplify planning</a:t>
                </a:r>
                <a:endParaRPr lang="en-US" sz="2400" dirty="0">
                  <a:solidFill>
                    <a:schemeClr val="accent5">
                      <a:lumMod val="50000"/>
                    </a:schemeClr>
                  </a:solidFill>
                </a:endParaRPr>
              </a:p>
              <a:p>
                <a:pPr marL="342900" indent="-342900">
                  <a:lnSpc>
                    <a:spcPct val="150000"/>
                  </a:lnSpc>
                  <a:buFont typeface="Arial" panose="020B0604020202020204" pitchFamily="34" charset="0"/>
                  <a:buChar char="•"/>
                </a:pPr>
                <a:r>
                  <a:rPr lang="en-US" sz="2000" b="1" dirty="0"/>
                  <a:t>Example 3. The IBS MAMS trial, selection rule = </a:t>
                </a:r>
                <a:r>
                  <a:rPr lang="en-US" sz="2000" b="1" u="sng" dirty="0"/>
                  <a:t>5: 3: 3</a:t>
                </a:r>
                <a:endParaRPr lang="en-GB" sz="2000" u="sng" dirty="0">
                  <a:solidFill>
                    <a:schemeClr val="accent5">
                      <a:lumMod val="50000"/>
                    </a:schemeClr>
                  </a:solidFill>
                </a:endParaRPr>
              </a:p>
            </p:txBody>
          </p:sp>
        </mc:Choice>
        <mc:Fallback xmlns="">
          <p:sp>
            <p:nvSpPr>
              <p:cNvPr id="6" name="TextBox 5">
                <a:extLst>
                  <a:ext uri="{FF2B5EF4-FFF2-40B4-BE49-F238E27FC236}">
                    <a16:creationId xmlns:a16="http://schemas.microsoft.com/office/drawing/2014/main" id="{3EEA6293-249E-4BED-0C4A-1F9DB14A0ECB}"/>
                  </a:ext>
                </a:extLst>
              </p:cNvPr>
              <p:cNvSpPr txBox="1">
                <a:spLocks noRot="1" noChangeAspect="1" noMove="1" noResize="1" noEditPoints="1" noAdjustHandles="1" noChangeArrowheads="1" noChangeShapeType="1" noTextEdit="1"/>
              </p:cNvSpPr>
              <p:nvPr/>
            </p:nvSpPr>
            <p:spPr>
              <a:xfrm>
                <a:off x="535103" y="1451028"/>
                <a:ext cx="10842328" cy="1805046"/>
              </a:xfrm>
              <a:prstGeom prst="rect">
                <a:avLst/>
              </a:prstGeom>
              <a:blipFill>
                <a:blip r:embed="rId2"/>
                <a:stretch>
                  <a:fillRect l="-675" t="-2027" b="-5405"/>
                </a:stretch>
              </a:blipFill>
            </p:spPr>
            <p:txBody>
              <a:bodyPr/>
              <a:lstStyle/>
              <a:p>
                <a:r>
                  <a:rPr lang="en-GB">
                    <a:noFill/>
                  </a:rPr>
                  <a:t> </a:t>
                </a:r>
              </a:p>
            </p:txBody>
          </p:sp>
        </mc:Fallback>
      </mc:AlternateContent>
      <p:pic>
        <p:nvPicPr>
          <p:cNvPr id="7" name="Picture 6" descr="A close-up of several different colored pills&#10;&#10;AI-generated content may be incorrect.">
            <a:extLst>
              <a:ext uri="{FF2B5EF4-FFF2-40B4-BE49-F238E27FC236}">
                <a16:creationId xmlns:a16="http://schemas.microsoft.com/office/drawing/2014/main" id="{13A1E640-6A3C-C9C9-91D4-289BF007918C}"/>
              </a:ext>
            </a:extLst>
          </p:cNvPr>
          <p:cNvPicPr>
            <a:picLocks noChangeAspect="1"/>
          </p:cNvPicPr>
          <p:nvPr/>
        </p:nvPicPr>
        <p:blipFill>
          <a:blip r:embed="rId3">
            <a:extLst>
              <a:ext uri="{28A0092B-C50C-407E-A947-70E740481C1C}">
                <a14:useLocalDpi xmlns:a14="http://schemas.microsoft.com/office/drawing/2010/main" val="0"/>
              </a:ext>
            </a:extLst>
          </a:blip>
          <a:srcRect l="26937" t="14901" r="36006" b="22157"/>
          <a:stretch>
            <a:fillRect/>
          </a:stretch>
        </p:blipFill>
        <p:spPr>
          <a:xfrm>
            <a:off x="1911711" y="3479638"/>
            <a:ext cx="1213129" cy="2495557"/>
          </a:xfrm>
          <a:prstGeom prst="rect">
            <a:avLst/>
          </a:prstGeom>
        </p:spPr>
      </p:pic>
      <p:sp>
        <p:nvSpPr>
          <p:cNvPr id="8" name="TextBox 7">
            <a:extLst>
              <a:ext uri="{FF2B5EF4-FFF2-40B4-BE49-F238E27FC236}">
                <a16:creationId xmlns:a16="http://schemas.microsoft.com/office/drawing/2014/main" id="{5747D35C-0257-062D-DDE5-F2F1A13E2E4A}"/>
              </a:ext>
            </a:extLst>
          </p:cNvPr>
          <p:cNvSpPr txBox="1"/>
          <p:nvPr/>
        </p:nvSpPr>
        <p:spPr>
          <a:xfrm>
            <a:off x="1726539" y="5586023"/>
            <a:ext cx="789207" cy="276350"/>
          </a:xfrm>
          <a:prstGeom prst="rect">
            <a:avLst/>
          </a:prstGeom>
          <a:solidFill>
            <a:schemeClr val="bg1"/>
          </a:solidFill>
        </p:spPr>
        <p:txBody>
          <a:bodyPr wrap="square" rtlCol="0">
            <a:spAutoFit/>
          </a:bodyPr>
          <a:lstStyle/>
          <a:p>
            <a:r>
              <a:rPr lang="en-US" sz="1200" b="1" dirty="0"/>
              <a:t>Placebo</a:t>
            </a:r>
            <a:endParaRPr lang="en-GB" sz="1200" b="1" dirty="0"/>
          </a:p>
        </p:txBody>
      </p:sp>
      <p:cxnSp>
        <p:nvCxnSpPr>
          <p:cNvPr id="9" name="Straight Connector 8">
            <a:extLst>
              <a:ext uri="{FF2B5EF4-FFF2-40B4-BE49-F238E27FC236}">
                <a16:creationId xmlns:a16="http://schemas.microsoft.com/office/drawing/2014/main" id="{4353AE8E-1CA8-EC4D-41C8-AA981FB6635A}"/>
              </a:ext>
            </a:extLst>
          </p:cNvPr>
          <p:cNvCxnSpPr>
            <a:cxnSpLocks/>
          </p:cNvCxnSpPr>
          <p:nvPr/>
        </p:nvCxnSpPr>
        <p:spPr>
          <a:xfrm>
            <a:off x="4588849" y="3765943"/>
            <a:ext cx="0" cy="2491495"/>
          </a:xfrm>
          <a:prstGeom prst="line">
            <a:avLst/>
          </a:prstGeom>
          <a:ln w="12700">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CF46D50-31E3-4B85-4DB6-87C30E89DD29}"/>
              </a:ext>
            </a:extLst>
          </p:cNvPr>
          <p:cNvCxnSpPr>
            <a:cxnSpLocks/>
          </p:cNvCxnSpPr>
          <p:nvPr/>
        </p:nvCxnSpPr>
        <p:spPr>
          <a:xfrm>
            <a:off x="6581200" y="3765943"/>
            <a:ext cx="0" cy="2491495"/>
          </a:xfrm>
          <a:prstGeom prst="line">
            <a:avLst/>
          </a:prstGeom>
          <a:ln w="12700">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CB8B598-252A-BF68-C4F4-C61002053D0A}"/>
              </a:ext>
            </a:extLst>
          </p:cNvPr>
          <p:cNvCxnSpPr>
            <a:cxnSpLocks/>
          </p:cNvCxnSpPr>
          <p:nvPr/>
        </p:nvCxnSpPr>
        <p:spPr>
          <a:xfrm>
            <a:off x="8569834" y="3765943"/>
            <a:ext cx="0" cy="2491495"/>
          </a:xfrm>
          <a:prstGeom prst="line">
            <a:avLst/>
          </a:prstGeom>
          <a:ln w="12700">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7D98FE81-7079-BBD9-75BB-F4275D4047E5}"/>
              </a:ext>
            </a:extLst>
          </p:cNvPr>
          <p:cNvCxnSpPr>
            <a:cxnSpLocks/>
          </p:cNvCxnSpPr>
          <p:nvPr/>
        </p:nvCxnSpPr>
        <p:spPr>
          <a:xfrm flipV="1">
            <a:off x="3006400" y="5719838"/>
            <a:ext cx="5563434" cy="4360"/>
          </a:xfrm>
          <a:prstGeom prst="straightConnector1">
            <a:avLst/>
          </a:prstGeom>
          <a:ln w="5715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E65033F-A856-DA49-0865-0EDD3D76952A}"/>
              </a:ext>
            </a:extLst>
          </p:cNvPr>
          <p:cNvSpPr txBox="1"/>
          <p:nvPr/>
        </p:nvSpPr>
        <p:spPr>
          <a:xfrm>
            <a:off x="4266487" y="3479638"/>
            <a:ext cx="1091785" cy="261610"/>
          </a:xfrm>
          <a:prstGeom prst="rect">
            <a:avLst/>
          </a:prstGeom>
          <a:noFill/>
        </p:spPr>
        <p:txBody>
          <a:bodyPr wrap="square" rtlCol="0">
            <a:spAutoFit/>
          </a:bodyPr>
          <a:lstStyle/>
          <a:p>
            <a:r>
              <a:rPr lang="en-US" sz="1100" b="1" dirty="0"/>
              <a:t>Analysis 1</a:t>
            </a:r>
            <a:endParaRPr lang="en-GB" sz="1100" b="1" dirty="0"/>
          </a:p>
        </p:txBody>
      </p:sp>
      <p:sp>
        <p:nvSpPr>
          <p:cNvPr id="17" name="TextBox 16">
            <a:extLst>
              <a:ext uri="{FF2B5EF4-FFF2-40B4-BE49-F238E27FC236}">
                <a16:creationId xmlns:a16="http://schemas.microsoft.com/office/drawing/2014/main" id="{F343A6A0-80E5-CC05-71E7-82FE8EE83365}"/>
              </a:ext>
            </a:extLst>
          </p:cNvPr>
          <p:cNvSpPr txBox="1"/>
          <p:nvPr/>
        </p:nvSpPr>
        <p:spPr>
          <a:xfrm>
            <a:off x="6236536" y="3479638"/>
            <a:ext cx="1091785" cy="261610"/>
          </a:xfrm>
          <a:prstGeom prst="rect">
            <a:avLst/>
          </a:prstGeom>
          <a:noFill/>
        </p:spPr>
        <p:txBody>
          <a:bodyPr wrap="square" rtlCol="0">
            <a:spAutoFit/>
          </a:bodyPr>
          <a:lstStyle/>
          <a:p>
            <a:r>
              <a:rPr lang="en-US" sz="1100" b="1" dirty="0"/>
              <a:t>Analysis 2</a:t>
            </a:r>
            <a:endParaRPr lang="en-GB" sz="1100" b="1" dirty="0"/>
          </a:p>
        </p:txBody>
      </p:sp>
      <p:sp>
        <p:nvSpPr>
          <p:cNvPr id="18" name="TextBox 17">
            <a:extLst>
              <a:ext uri="{FF2B5EF4-FFF2-40B4-BE49-F238E27FC236}">
                <a16:creationId xmlns:a16="http://schemas.microsoft.com/office/drawing/2014/main" id="{DAF30909-5D0A-5D9B-5741-286AA21C25AE}"/>
              </a:ext>
            </a:extLst>
          </p:cNvPr>
          <p:cNvSpPr txBox="1"/>
          <p:nvPr/>
        </p:nvSpPr>
        <p:spPr>
          <a:xfrm>
            <a:off x="8206585" y="3493799"/>
            <a:ext cx="1434790" cy="261610"/>
          </a:xfrm>
          <a:prstGeom prst="rect">
            <a:avLst/>
          </a:prstGeom>
          <a:noFill/>
        </p:spPr>
        <p:txBody>
          <a:bodyPr wrap="square" rtlCol="0">
            <a:spAutoFit/>
          </a:bodyPr>
          <a:lstStyle/>
          <a:p>
            <a:r>
              <a:rPr lang="en-US" sz="1100" b="1" dirty="0"/>
              <a:t>Final analysis</a:t>
            </a:r>
            <a:endParaRPr lang="en-GB" sz="1100" b="1" dirty="0"/>
          </a:p>
        </p:txBody>
      </p:sp>
      <p:sp>
        <p:nvSpPr>
          <p:cNvPr id="19" name="Arrow: Striped Right 18">
            <a:extLst>
              <a:ext uri="{FF2B5EF4-FFF2-40B4-BE49-F238E27FC236}">
                <a16:creationId xmlns:a16="http://schemas.microsoft.com/office/drawing/2014/main" id="{9857A000-95A2-87AD-C610-CAEE7C061671}"/>
              </a:ext>
            </a:extLst>
          </p:cNvPr>
          <p:cNvSpPr/>
          <p:nvPr/>
        </p:nvSpPr>
        <p:spPr>
          <a:xfrm>
            <a:off x="8955323" y="4431787"/>
            <a:ext cx="457195" cy="412595"/>
          </a:xfrm>
          <a:prstGeom prst="stripedRightArrow">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sp>
        <p:nvSpPr>
          <p:cNvPr id="20" name="TextBox 19">
            <a:extLst>
              <a:ext uri="{FF2B5EF4-FFF2-40B4-BE49-F238E27FC236}">
                <a16:creationId xmlns:a16="http://schemas.microsoft.com/office/drawing/2014/main" id="{A8E5E7A0-A286-7956-FF67-5BB8C70BF984}"/>
              </a:ext>
            </a:extLst>
          </p:cNvPr>
          <p:cNvSpPr txBox="1"/>
          <p:nvPr/>
        </p:nvSpPr>
        <p:spPr>
          <a:xfrm>
            <a:off x="9549557" y="4262521"/>
            <a:ext cx="1008905" cy="107721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600" dirty="0"/>
              <a:t>Claim any efficacy (max= 2)</a:t>
            </a:r>
            <a:endParaRPr lang="en-GB" sz="1600" dirty="0"/>
          </a:p>
        </p:txBody>
      </p:sp>
      <p:sp>
        <p:nvSpPr>
          <p:cNvPr id="21" name="Right Brace 20">
            <a:extLst>
              <a:ext uri="{FF2B5EF4-FFF2-40B4-BE49-F238E27FC236}">
                <a16:creationId xmlns:a16="http://schemas.microsoft.com/office/drawing/2014/main" id="{90A67228-2FE5-E156-0ED8-EE06D30AE287}"/>
              </a:ext>
            </a:extLst>
          </p:cNvPr>
          <p:cNvSpPr/>
          <p:nvPr/>
        </p:nvSpPr>
        <p:spPr>
          <a:xfrm>
            <a:off x="3683234" y="3755409"/>
            <a:ext cx="420025" cy="1596203"/>
          </a:xfrm>
          <a:prstGeom prst="rightBrace">
            <a:avLst>
              <a:gd name="adj1" fmla="val 61485"/>
              <a:gd name="adj2" fmla="val 50000"/>
            </a:avLst>
          </a:prstGeom>
          <a:ln w="19050">
            <a:solidFill>
              <a:schemeClr val="accent4">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22" name="TextBox 21">
            <a:extLst>
              <a:ext uri="{FF2B5EF4-FFF2-40B4-BE49-F238E27FC236}">
                <a16:creationId xmlns:a16="http://schemas.microsoft.com/office/drawing/2014/main" id="{9A44A53B-AD5F-9707-6D73-8F93A1885382}"/>
              </a:ext>
            </a:extLst>
          </p:cNvPr>
          <p:cNvSpPr txBox="1"/>
          <p:nvPr/>
        </p:nvSpPr>
        <p:spPr>
          <a:xfrm>
            <a:off x="4301190" y="4119636"/>
            <a:ext cx="524621" cy="1015663"/>
          </a:xfrm>
          <a:prstGeom prst="rect">
            <a:avLst/>
          </a:prstGeom>
          <a:noFill/>
        </p:spPr>
        <p:txBody>
          <a:bodyPr wrap="square" rtlCol="0">
            <a:spAutoFit/>
          </a:bodyPr>
          <a:lstStyle/>
          <a:p>
            <a:r>
              <a:rPr lang="en-US" sz="6000" b="1" dirty="0">
                <a:solidFill>
                  <a:schemeClr val="accent4">
                    <a:lumMod val="75000"/>
                  </a:schemeClr>
                </a:solidFill>
              </a:rPr>
              <a:t>?</a:t>
            </a:r>
            <a:endParaRPr lang="en-GB" sz="6000" b="1" dirty="0">
              <a:solidFill>
                <a:schemeClr val="accent4">
                  <a:lumMod val="75000"/>
                </a:schemeClr>
              </a:solidFill>
            </a:endParaRPr>
          </a:p>
        </p:txBody>
      </p:sp>
      <p:sp>
        <p:nvSpPr>
          <p:cNvPr id="23" name="TextBox 22">
            <a:extLst>
              <a:ext uri="{FF2B5EF4-FFF2-40B4-BE49-F238E27FC236}">
                <a16:creationId xmlns:a16="http://schemas.microsoft.com/office/drawing/2014/main" id="{0CDBD5E2-88D7-3D04-F648-6F0F4F030ADA}"/>
              </a:ext>
            </a:extLst>
          </p:cNvPr>
          <p:cNvSpPr txBox="1"/>
          <p:nvPr/>
        </p:nvSpPr>
        <p:spPr>
          <a:xfrm>
            <a:off x="6264723" y="4119636"/>
            <a:ext cx="524620" cy="1015663"/>
          </a:xfrm>
          <a:prstGeom prst="rect">
            <a:avLst/>
          </a:prstGeom>
          <a:noFill/>
        </p:spPr>
        <p:txBody>
          <a:bodyPr wrap="square" rtlCol="0">
            <a:spAutoFit/>
          </a:bodyPr>
          <a:lstStyle/>
          <a:p>
            <a:r>
              <a:rPr lang="en-US" sz="6000" b="1" dirty="0">
                <a:solidFill>
                  <a:schemeClr val="accent4">
                    <a:lumMod val="75000"/>
                  </a:schemeClr>
                </a:solidFill>
              </a:rPr>
              <a:t>?</a:t>
            </a:r>
            <a:endParaRPr lang="en-GB" sz="6000" b="1" dirty="0">
              <a:solidFill>
                <a:schemeClr val="accent4">
                  <a:lumMod val="75000"/>
                </a:schemeClr>
              </a:solidFill>
            </a:endParaRPr>
          </a:p>
        </p:txBody>
      </p:sp>
      <p:sp>
        <p:nvSpPr>
          <p:cNvPr id="24" name="TextBox 23">
            <a:extLst>
              <a:ext uri="{FF2B5EF4-FFF2-40B4-BE49-F238E27FC236}">
                <a16:creationId xmlns:a16="http://schemas.microsoft.com/office/drawing/2014/main" id="{F5EB9FDF-5B7B-BE75-6D26-410C36A99E3A}"/>
              </a:ext>
            </a:extLst>
          </p:cNvPr>
          <p:cNvSpPr txBox="1"/>
          <p:nvPr/>
        </p:nvSpPr>
        <p:spPr>
          <a:xfrm>
            <a:off x="8228255" y="4119637"/>
            <a:ext cx="598572" cy="1015663"/>
          </a:xfrm>
          <a:prstGeom prst="rect">
            <a:avLst/>
          </a:prstGeom>
          <a:noFill/>
        </p:spPr>
        <p:txBody>
          <a:bodyPr wrap="square" rtlCol="0">
            <a:spAutoFit/>
          </a:bodyPr>
          <a:lstStyle/>
          <a:p>
            <a:r>
              <a:rPr lang="en-US" sz="6000" b="1" dirty="0">
                <a:solidFill>
                  <a:schemeClr val="accent4">
                    <a:lumMod val="75000"/>
                  </a:schemeClr>
                </a:solidFill>
              </a:rPr>
              <a:t>?</a:t>
            </a:r>
            <a:endParaRPr lang="en-GB" sz="6000" b="1" dirty="0">
              <a:solidFill>
                <a:schemeClr val="accent4">
                  <a:lumMod val="75000"/>
                </a:schemeClr>
              </a:solidFill>
            </a:endParaRPr>
          </a:p>
        </p:txBody>
      </p:sp>
      <p:cxnSp>
        <p:nvCxnSpPr>
          <p:cNvPr id="38" name="Straight Arrow Connector 37">
            <a:extLst>
              <a:ext uri="{FF2B5EF4-FFF2-40B4-BE49-F238E27FC236}">
                <a16:creationId xmlns:a16="http://schemas.microsoft.com/office/drawing/2014/main" id="{15CAF4C3-AF18-7734-9CA7-D8053171D421}"/>
              </a:ext>
            </a:extLst>
          </p:cNvPr>
          <p:cNvCxnSpPr>
            <a:cxnSpLocks/>
          </p:cNvCxnSpPr>
          <p:nvPr/>
        </p:nvCxnSpPr>
        <p:spPr>
          <a:xfrm>
            <a:off x="3019942" y="3866304"/>
            <a:ext cx="1447268" cy="0"/>
          </a:xfrm>
          <a:prstGeom prst="straightConnector1">
            <a:avLst/>
          </a:prstGeom>
          <a:ln w="19050">
            <a:solidFill>
              <a:schemeClr val="accent2">
                <a:lumMod val="75000"/>
              </a:schemeClr>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BB4CE9C1-6095-A1CF-C603-4107DB11A821}"/>
              </a:ext>
            </a:extLst>
          </p:cNvPr>
          <p:cNvCxnSpPr>
            <a:cxnSpLocks/>
          </p:cNvCxnSpPr>
          <p:nvPr/>
        </p:nvCxnSpPr>
        <p:spPr>
          <a:xfrm>
            <a:off x="3006400" y="4297484"/>
            <a:ext cx="1447268" cy="0"/>
          </a:xfrm>
          <a:prstGeom prst="straightConnector1">
            <a:avLst/>
          </a:prstGeom>
          <a:ln w="19050">
            <a:solidFill>
              <a:srgbClr val="FFC000"/>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00BDD630-20C3-508B-E3FE-798B825C3DCA}"/>
              </a:ext>
            </a:extLst>
          </p:cNvPr>
          <p:cNvCxnSpPr>
            <a:cxnSpLocks/>
          </p:cNvCxnSpPr>
          <p:nvPr/>
        </p:nvCxnSpPr>
        <p:spPr>
          <a:xfrm>
            <a:off x="6782428" y="4177481"/>
            <a:ext cx="1568907" cy="0"/>
          </a:xfrm>
          <a:prstGeom prst="straightConnector1">
            <a:avLst/>
          </a:prstGeom>
          <a:ln w="19050">
            <a:solidFill>
              <a:srgbClr val="002060"/>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FFA26408-6A5F-9402-9764-CD0B7C24870D}"/>
              </a:ext>
            </a:extLst>
          </p:cNvPr>
          <p:cNvCxnSpPr>
            <a:cxnSpLocks/>
          </p:cNvCxnSpPr>
          <p:nvPr/>
        </p:nvCxnSpPr>
        <p:spPr>
          <a:xfrm>
            <a:off x="4750488" y="4152518"/>
            <a:ext cx="1790065" cy="0"/>
          </a:xfrm>
          <a:prstGeom prst="straightConnector1">
            <a:avLst/>
          </a:prstGeom>
          <a:ln w="19050">
            <a:solidFill>
              <a:srgbClr val="002060"/>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C99B26FC-DC48-3243-C0F4-AFA2D1D8A950}"/>
              </a:ext>
            </a:extLst>
          </p:cNvPr>
          <p:cNvCxnSpPr>
            <a:cxnSpLocks/>
          </p:cNvCxnSpPr>
          <p:nvPr/>
        </p:nvCxnSpPr>
        <p:spPr>
          <a:xfrm>
            <a:off x="3019942" y="4814158"/>
            <a:ext cx="1447268" cy="0"/>
          </a:xfrm>
          <a:prstGeom prst="straightConnector1">
            <a:avLst/>
          </a:prstGeom>
          <a:ln w="19050">
            <a:solidFill>
              <a:schemeClr val="accent3">
                <a:lumMod val="50000"/>
              </a:schemeClr>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93CF76EC-2512-8BCE-89E5-4A27A706E519}"/>
              </a:ext>
            </a:extLst>
          </p:cNvPr>
          <p:cNvCxnSpPr>
            <a:cxnSpLocks/>
          </p:cNvCxnSpPr>
          <p:nvPr/>
        </p:nvCxnSpPr>
        <p:spPr>
          <a:xfrm>
            <a:off x="6782428" y="5011371"/>
            <a:ext cx="1568907" cy="0"/>
          </a:xfrm>
          <a:prstGeom prst="straightConnector1">
            <a:avLst/>
          </a:prstGeom>
          <a:ln w="19050">
            <a:solidFill>
              <a:srgbClr val="002060"/>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60F6077A-562C-5B4D-53B5-20777C2E2AC0}"/>
              </a:ext>
            </a:extLst>
          </p:cNvPr>
          <p:cNvCxnSpPr>
            <a:cxnSpLocks/>
          </p:cNvCxnSpPr>
          <p:nvPr/>
        </p:nvCxnSpPr>
        <p:spPr>
          <a:xfrm>
            <a:off x="4750488" y="5011371"/>
            <a:ext cx="1790065" cy="0"/>
          </a:xfrm>
          <a:prstGeom prst="straightConnector1">
            <a:avLst/>
          </a:prstGeom>
          <a:ln w="19050">
            <a:solidFill>
              <a:srgbClr val="002060"/>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F5659AE6-1994-9719-C2B2-18F1D921A342}"/>
              </a:ext>
            </a:extLst>
          </p:cNvPr>
          <p:cNvCxnSpPr>
            <a:cxnSpLocks/>
          </p:cNvCxnSpPr>
          <p:nvPr/>
        </p:nvCxnSpPr>
        <p:spPr>
          <a:xfrm>
            <a:off x="3022891" y="5324467"/>
            <a:ext cx="1447268" cy="0"/>
          </a:xfrm>
          <a:prstGeom prst="straightConnector1">
            <a:avLst/>
          </a:prstGeom>
          <a:ln w="19050">
            <a:solidFill>
              <a:schemeClr val="accent3">
                <a:lumMod val="75000"/>
              </a:schemeClr>
            </a:solidFill>
            <a:prstDash val="dash"/>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11AD98E6-2D52-8F9E-7AA4-60EC86EC8A98}"/>
              </a:ext>
            </a:extLst>
          </p:cNvPr>
          <p:cNvGraphicFramePr>
            <a:graphicFrameLocks noGrp="1"/>
          </p:cNvGraphicFramePr>
          <p:nvPr>
            <p:extLst>
              <p:ext uri="{D42A27DB-BD31-4B8C-83A1-F6EECF244321}">
                <p14:modId xmlns:p14="http://schemas.microsoft.com/office/powerpoint/2010/main" val="471414179"/>
              </p:ext>
            </p:extLst>
          </p:nvPr>
        </p:nvGraphicFramePr>
        <p:xfrm>
          <a:off x="0" y="573813"/>
          <a:ext cx="8128000" cy="37084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190106787"/>
                    </a:ext>
                  </a:extLst>
                </a:gridCol>
                <a:gridCol w="2032000">
                  <a:extLst>
                    <a:ext uri="{9D8B030D-6E8A-4147-A177-3AD203B41FA5}">
                      <a16:colId xmlns:a16="http://schemas.microsoft.com/office/drawing/2014/main" val="2740916829"/>
                    </a:ext>
                  </a:extLst>
                </a:gridCol>
                <a:gridCol w="2032000">
                  <a:extLst>
                    <a:ext uri="{9D8B030D-6E8A-4147-A177-3AD203B41FA5}">
                      <a16:colId xmlns:a16="http://schemas.microsoft.com/office/drawing/2014/main" val="1880906918"/>
                    </a:ext>
                  </a:extLst>
                </a:gridCol>
                <a:gridCol w="2032000">
                  <a:extLst>
                    <a:ext uri="{9D8B030D-6E8A-4147-A177-3AD203B41FA5}">
                      <a16:colId xmlns:a16="http://schemas.microsoft.com/office/drawing/2014/main" val="1006663267"/>
                    </a:ext>
                  </a:extLst>
                </a:gridCol>
              </a:tblGrid>
              <a:tr h="370840">
                <a:tc>
                  <a:txBody>
                    <a:bodyPr/>
                    <a:lstStyle/>
                    <a:p>
                      <a:pPr marL="285750" indent="-285750">
                        <a:buFont typeface="Arial" panose="020B0604020202020204" pitchFamily="34" charset="0"/>
                        <a:buChar char="•"/>
                      </a:pPr>
                      <a:r>
                        <a:rPr lang="en-US" dirty="0"/>
                        <a:t>I-outcome</a:t>
                      </a:r>
                      <a:endParaRPr lang="en-GB" dirty="0"/>
                    </a:p>
                  </a:txBody>
                  <a:tcPr>
                    <a:solidFill>
                      <a:srgbClr val="009EC0"/>
                    </a:solidFill>
                  </a:tcPr>
                </a:tc>
                <a:tc>
                  <a:txBody>
                    <a:bodyPr/>
                    <a:lstStyle/>
                    <a:p>
                      <a:pPr marL="285750" indent="-285750">
                        <a:buFont typeface="Arial" panose="020B0604020202020204" pitchFamily="34" charset="0"/>
                        <a:buChar char="•"/>
                      </a:pPr>
                      <a:r>
                        <a:rPr lang="en-US" dirty="0"/>
                        <a:t>Selection</a:t>
                      </a:r>
                      <a:endParaRPr lang="en-GB" dirty="0"/>
                    </a:p>
                  </a:txBody>
                  <a:tcPr>
                    <a:solidFill>
                      <a:schemeClr val="accent2">
                        <a:lumMod val="75000"/>
                      </a:schemeClr>
                    </a:solidFill>
                  </a:tcPr>
                </a:tc>
                <a:tc>
                  <a:txBody>
                    <a:bodyPr/>
                    <a:lstStyle/>
                    <a:p>
                      <a:pPr marL="285750" indent="-285750">
                        <a:buFont typeface="Arial" panose="020B0604020202020204" pitchFamily="34" charset="0"/>
                        <a:buChar char="•"/>
                      </a:pPr>
                      <a:r>
                        <a:rPr lang="en-US" dirty="0"/>
                        <a:t>Seamless</a:t>
                      </a:r>
                      <a:endParaRPr lang="en-GB" dirty="0"/>
                    </a:p>
                  </a:txBody>
                  <a:tcPr>
                    <a:solidFill>
                      <a:srgbClr val="009EC0"/>
                    </a:solidFill>
                  </a:tcPr>
                </a:tc>
                <a:tc>
                  <a:txBody>
                    <a:bodyPr/>
                    <a:lstStyle/>
                    <a:p>
                      <a:pPr marL="285750" indent="-285750">
                        <a:buFont typeface="Arial" panose="020B0604020202020204" pitchFamily="34" charset="0"/>
                        <a:buChar char="•"/>
                      </a:pPr>
                      <a:r>
                        <a:rPr lang="en-US" dirty="0"/>
                        <a:t>Efficacy stop</a:t>
                      </a:r>
                      <a:endParaRPr lang="en-GB" dirty="0"/>
                    </a:p>
                  </a:txBody>
                  <a:tcPr>
                    <a:solidFill>
                      <a:srgbClr val="009EC0"/>
                    </a:solidFill>
                  </a:tcPr>
                </a:tc>
                <a:extLst>
                  <a:ext uri="{0D108BD9-81ED-4DB2-BD59-A6C34878D82A}">
                    <a16:rowId xmlns:a16="http://schemas.microsoft.com/office/drawing/2014/main" val="1771134787"/>
                  </a:ext>
                </a:extLst>
              </a:tr>
            </a:tbl>
          </a:graphicData>
        </a:graphic>
      </p:graphicFrame>
      <p:sp>
        <p:nvSpPr>
          <p:cNvPr id="12" name="TextBox 11">
            <a:extLst>
              <a:ext uri="{FF2B5EF4-FFF2-40B4-BE49-F238E27FC236}">
                <a16:creationId xmlns:a16="http://schemas.microsoft.com/office/drawing/2014/main" id="{041371C4-4201-A391-F5D6-984D4043E473}"/>
              </a:ext>
            </a:extLst>
          </p:cNvPr>
          <p:cNvSpPr txBox="1"/>
          <p:nvPr/>
        </p:nvSpPr>
        <p:spPr>
          <a:xfrm>
            <a:off x="11530361" y="6501161"/>
            <a:ext cx="892098" cy="338554"/>
          </a:xfrm>
          <a:prstGeom prst="rect">
            <a:avLst/>
          </a:prstGeom>
          <a:noFill/>
        </p:spPr>
        <p:txBody>
          <a:bodyPr wrap="square" rtlCol="0">
            <a:spAutoFit/>
          </a:bodyPr>
          <a:lstStyle/>
          <a:p>
            <a:r>
              <a:rPr lang="en-US" sz="1600" dirty="0">
                <a:solidFill>
                  <a:schemeClr val="accent2">
                    <a:lumMod val="50000"/>
                  </a:schemeClr>
                </a:solidFill>
              </a:rPr>
              <a:t>16/28</a:t>
            </a:r>
            <a:endParaRPr lang="en-GB" sz="1600" dirty="0">
              <a:solidFill>
                <a:schemeClr val="accent2">
                  <a:lumMod val="50000"/>
                </a:schemeClr>
              </a:solidFill>
            </a:endParaRPr>
          </a:p>
        </p:txBody>
      </p:sp>
    </p:spTree>
    <p:extLst>
      <p:ext uri="{BB962C8B-B14F-4D97-AF65-F5344CB8AC3E}">
        <p14:creationId xmlns:p14="http://schemas.microsoft.com/office/powerpoint/2010/main" val="451042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par>
                                <p:cTn id="11" presetID="22" presetClass="entr" presetSubtype="8"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par>
                                <p:cTn id="14" presetID="22" presetClass="entr" presetSubtype="8"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left)">
                                      <p:cBhvr>
                                        <p:cTn id="16" dur="500"/>
                                        <p:tgtEl>
                                          <p:spTgt spid="29"/>
                                        </p:tgtEl>
                                      </p:cBhvr>
                                    </p:animEffect>
                                  </p:childTnLst>
                                </p:cTn>
                              </p:par>
                              <p:par>
                                <p:cTn id="17" presetID="22" presetClass="entr" presetSubtype="8"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ipe(left)">
                                      <p:cBhvr>
                                        <p:cTn id="19" dur="500"/>
                                        <p:tgtEl>
                                          <p:spTgt spid="32"/>
                                        </p:tgtEl>
                                      </p:cBhvr>
                                    </p:animEffect>
                                  </p:childTnLst>
                                </p:cTn>
                              </p:par>
                              <p:par>
                                <p:cTn id="20" presetID="22" presetClass="entr" presetSubtype="8" fill="hold"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wipe(left)">
                                      <p:cBhvr>
                                        <p:cTn id="22" dur="500"/>
                                        <p:tgtEl>
                                          <p:spTgt spid="35"/>
                                        </p:tgtEl>
                                      </p:cBhvr>
                                    </p:animEffect>
                                  </p:childTnLst>
                                </p:cTn>
                              </p:par>
                              <p:par>
                                <p:cTn id="23" presetID="22" presetClass="entr" presetSubtype="8"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wipe(left)">
                                      <p:cBhvr>
                                        <p:cTn id="25" dur="500"/>
                                        <p:tgtEl>
                                          <p:spTgt spid="38"/>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left)">
                                      <p:cBhvr>
                                        <p:cTn id="28" dur="500"/>
                                        <p:tgtEl>
                                          <p:spTgt spid="21"/>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left)">
                                      <p:cBhvr>
                                        <p:cTn id="31" dur="500"/>
                                        <p:tgtEl>
                                          <p:spTgt spid="22"/>
                                        </p:tgtEl>
                                      </p:cBhvr>
                                    </p:animEffect>
                                  </p:childTnLst>
                                </p:cTn>
                              </p:par>
                              <p:par>
                                <p:cTn id="32" presetID="22" presetClass="entr" presetSubtype="8"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par>
                                <p:cTn id="35" presetID="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wipe(left)">
                                      <p:cBhvr>
                                        <p:cTn id="41" dur="500"/>
                                        <p:tgtEl>
                                          <p:spTgt spid="37"/>
                                        </p:tgtEl>
                                      </p:cBhvr>
                                    </p:animEffect>
                                  </p:childTnLst>
                                </p:cTn>
                              </p:par>
                              <p:par>
                                <p:cTn id="42" presetID="22" presetClass="entr" presetSubtype="8" fill="hold" nodeType="with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wipe(left)">
                                      <p:cBhvr>
                                        <p:cTn id="44" dur="500"/>
                                        <p:tgtEl>
                                          <p:spTgt spid="34"/>
                                        </p:tgtEl>
                                      </p:cBhvr>
                                    </p:animEffect>
                                  </p:childTnLst>
                                </p:cTn>
                              </p:par>
                            </p:childTnLst>
                          </p:cTn>
                        </p:par>
                        <p:par>
                          <p:cTn id="45" fill="hold">
                            <p:stCondLst>
                              <p:cond delay="500"/>
                            </p:stCondLst>
                            <p:childTnLst>
                              <p:par>
                                <p:cTn id="46" presetID="22" presetClass="entr" presetSubtype="8" fill="hold"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left)">
                                      <p:cBhvr>
                                        <p:cTn id="48" dur="500"/>
                                        <p:tgtEl>
                                          <p:spTgt spid="10"/>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wipe(left)">
                                      <p:cBhvr>
                                        <p:cTn id="51" dur="500"/>
                                        <p:tgtEl>
                                          <p:spTgt spid="17"/>
                                        </p:tgtEl>
                                      </p:cBhvr>
                                    </p:animEffect>
                                  </p:childTnLst>
                                </p:cTn>
                              </p:par>
                            </p:childTnLst>
                          </p:cTn>
                        </p:par>
                        <p:par>
                          <p:cTn id="52" fill="hold">
                            <p:stCondLst>
                              <p:cond delay="1000"/>
                            </p:stCondLst>
                            <p:childTnLst>
                              <p:par>
                                <p:cTn id="53" presetID="10"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500"/>
                                        <p:tgtEl>
                                          <p:spTgt spid="23"/>
                                        </p:tgtEl>
                                      </p:cBhvr>
                                    </p:animEffect>
                                  </p:childTnLst>
                                </p:cTn>
                              </p:par>
                            </p:childTnLst>
                          </p:cTn>
                        </p:par>
                        <p:par>
                          <p:cTn id="56" fill="hold">
                            <p:stCondLst>
                              <p:cond delay="1500"/>
                            </p:stCondLst>
                            <p:childTnLst>
                              <p:par>
                                <p:cTn id="57" presetID="22" presetClass="entr" presetSubtype="8" fill="hold" nodeType="afterEffect">
                                  <p:stCondLst>
                                    <p:cond delay="1500"/>
                                  </p:stCondLst>
                                  <p:childTnLst>
                                    <p:set>
                                      <p:cBhvr>
                                        <p:cTn id="58" dur="1" fill="hold">
                                          <p:stCondLst>
                                            <p:cond delay="0"/>
                                          </p:stCondLst>
                                        </p:cTn>
                                        <p:tgtEl>
                                          <p:spTgt spid="36"/>
                                        </p:tgtEl>
                                        <p:attrNameLst>
                                          <p:attrName>style.visibility</p:attrName>
                                        </p:attrNameLst>
                                      </p:cBhvr>
                                      <p:to>
                                        <p:strVal val="visible"/>
                                      </p:to>
                                    </p:set>
                                    <p:animEffect transition="in" filter="wipe(left)">
                                      <p:cBhvr>
                                        <p:cTn id="59" dur="500"/>
                                        <p:tgtEl>
                                          <p:spTgt spid="36"/>
                                        </p:tgtEl>
                                      </p:cBhvr>
                                    </p:animEffect>
                                  </p:childTnLst>
                                </p:cTn>
                              </p:par>
                              <p:par>
                                <p:cTn id="60" presetID="22" presetClass="entr" presetSubtype="8" fill="hold" nodeType="withEffect">
                                  <p:stCondLst>
                                    <p:cond delay="1500"/>
                                  </p:stCondLst>
                                  <p:childTnLst>
                                    <p:set>
                                      <p:cBhvr>
                                        <p:cTn id="61" dur="1" fill="hold">
                                          <p:stCondLst>
                                            <p:cond delay="0"/>
                                          </p:stCondLst>
                                        </p:cTn>
                                        <p:tgtEl>
                                          <p:spTgt spid="33"/>
                                        </p:tgtEl>
                                        <p:attrNameLst>
                                          <p:attrName>style.visibility</p:attrName>
                                        </p:attrNameLst>
                                      </p:cBhvr>
                                      <p:to>
                                        <p:strVal val="visible"/>
                                      </p:to>
                                    </p:set>
                                    <p:animEffect transition="in" filter="wipe(left)">
                                      <p:cBhvr>
                                        <p:cTn id="62" dur="500"/>
                                        <p:tgtEl>
                                          <p:spTgt spid="33"/>
                                        </p:tgtEl>
                                      </p:cBhvr>
                                    </p:animEffect>
                                  </p:childTnLst>
                                </p:cTn>
                              </p:par>
                            </p:childTnLst>
                          </p:cTn>
                        </p:par>
                        <p:par>
                          <p:cTn id="63" fill="hold">
                            <p:stCondLst>
                              <p:cond delay="3500"/>
                            </p:stCondLst>
                            <p:childTnLst>
                              <p:par>
                                <p:cTn id="64" presetID="10"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500"/>
                                        <p:tgtEl>
                                          <p:spTgt spid="24"/>
                                        </p:tgtEl>
                                      </p:cBhvr>
                                    </p:animEffect>
                                  </p:childTnLst>
                                </p:cTn>
                              </p:par>
                            </p:childTnLst>
                          </p:cTn>
                        </p:par>
                        <p:par>
                          <p:cTn id="67" fill="hold">
                            <p:stCondLst>
                              <p:cond delay="4000"/>
                            </p:stCondLst>
                            <p:childTnLst>
                              <p:par>
                                <p:cTn id="68" presetID="10"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500"/>
                                        <p:tgtEl>
                                          <p:spTgt spid="11"/>
                                        </p:tgtEl>
                                      </p:cBhvr>
                                    </p:animEffect>
                                  </p:childTnLst>
                                </p:cTn>
                              </p:par>
                            </p:childTnLst>
                          </p:cTn>
                        </p:par>
                        <p:par>
                          <p:cTn id="71" fill="hold">
                            <p:stCondLst>
                              <p:cond delay="4500"/>
                            </p:stCondLst>
                            <p:childTnLst>
                              <p:par>
                                <p:cTn id="72" presetID="10"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500"/>
                                        <p:tgtEl>
                                          <p:spTgt spid="18"/>
                                        </p:tgtEl>
                                      </p:cBhvr>
                                    </p:animEffect>
                                  </p:childTnLst>
                                </p:cTn>
                              </p:par>
                            </p:childTnLst>
                          </p:cTn>
                        </p:par>
                        <p:par>
                          <p:cTn id="75" fill="hold">
                            <p:stCondLst>
                              <p:cond delay="5000"/>
                            </p:stCondLst>
                            <p:childTnLst>
                              <p:par>
                                <p:cTn id="76" presetID="22" presetClass="entr" presetSubtype="8" fill="hold" grpId="0" nodeType="afterEffect">
                                  <p:stCondLst>
                                    <p:cond delay="1750"/>
                                  </p:stCondLst>
                                  <p:childTnLst>
                                    <p:set>
                                      <p:cBhvr>
                                        <p:cTn id="77" dur="1" fill="hold">
                                          <p:stCondLst>
                                            <p:cond delay="0"/>
                                          </p:stCondLst>
                                        </p:cTn>
                                        <p:tgtEl>
                                          <p:spTgt spid="19"/>
                                        </p:tgtEl>
                                        <p:attrNameLst>
                                          <p:attrName>style.visibility</p:attrName>
                                        </p:attrNameLst>
                                      </p:cBhvr>
                                      <p:to>
                                        <p:strVal val="visible"/>
                                      </p:to>
                                    </p:set>
                                    <p:animEffect transition="in" filter="wipe(left)">
                                      <p:cBhvr>
                                        <p:cTn id="78" dur="1000"/>
                                        <p:tgtEl>
                                          <p:spTgt spid="19"/>
                                        </p:tgtEl>
                                      </p:cBhvr>
                                    </p:animEffect>
                                  </p:childTnLst>
                                </p:cTn>
                              </p:par>
                            </p:childTnLst>
                          </p:cTn>
                        </p:par>
                        <p:par>
                          <p:cTn id="79" fill="hold">
                            <p:stCondLst>
                              <p:cond delay="7750"/>
                            </p:stCondLst>
                            <p:childTnLst>
                              <p:par>
                                <p:cTn id="80" presetID="22" presetClass="entr" presetSubtype="8"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left)">
                                      <p:cBhvr>
                                        <p:cTn id="8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p:bldP spid="17" grpId="0"/>
      <p:bldP spid="18" grpId="0"/>
      <p:bldP spid="19" grpId="0" animBg="1"/>
      <p:bldP spid="20" grpId="0" animBg="1"/>
      <p:bldP spid="21" grpId="0" animBg="1"/>
      <p:bldP spid="22" grpId="0"/>
      <p:bldP spid="23" grpId="0"/>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63E0DF-7013-5024-FBA9-F76F43298153}"/>
            </a:ext>
          </a:extLst>
        </p:cNvPr>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807A745F-6962-4654-E5F1-61DDEB53050D}"/>
              </a:ext>
            </a:extLst>
          </p:cNvPr>
          <p:cNvGraphicFramePr>
            <a:graphicFrameLocks noGrp="1"/>
          </p:cNvGraphicFramePr>
          <p:nvPr>
            <p:extLst>
              <p:ext uri="{D42A27DB-BD31-4B8C-83A1-F6EECF244321}">
                <p14:modId xmlns:p14="http://schemas.microsoft.com/office/powerpoint/2010/main" val="1080360185"/>
              </p:ext>
            </p:extLst>
          </p:nvPr>
        </p:nvGraphicFramePr>
        <p:xfrm>
          <a:off x="0" y="605705"/>
          <a:ext cx="8128000" cy="37084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190106787"/>
                    </a:ext>
                  </a:extLst>
                </a:gridCol>
                <a:gridCol w="2032000">
                  <a:extLst>
                    <a:ext uri="{9D8B030D-6E8A-4147-A177-3AD203B41FA5}">
                      <a16:colId xmlns:a16="http://schemas.microsoft.com/office/drawing/2014/main" val="2740916829"/>
                    </a:ext>
                  </a:extLst>
                </a:gridCol>
                <a:gridCol w="2032000">
                  <a:extLst>
                    <a:ext uri="{9D8B030D-6E8A-4147-A177-3AD203B41FA5}">
                      <a16:colId xmlns:a16="http://schemas.microsoft.com/office/drawing/2014/main" val="1880906918"/>
                    </a:ext>
                  </a:extLst>
                </a:gridCol>
                <a:gridCol w="2032000">
                  <a:extLst>
                    <a:ext uri="{9D8B030D-6E8A-4147-A177-3AD203B41FA5}">
                      <a16:colId xmlns:a16="http://schemas.microsoft.com/office/drawing/2014/main" val="1006663267"/>
                    </a:ext>
                  </a:extLst>
                </a:gridCol>
              </a:tblGrid>
              <a:tr h="370840">
                <a:tc>
                  <a:txBody>
                    <a:bodyPr/>
                    <a:lstStyle/>
                    <a:p>
                      <a:pPr marL="285750" indent="-285750">
                        <a:buFont typeface="Arial" panose="020B0604020202020204" pitchFamily="34" charset="0"/>
                        <a:buChar char="•"/>
                      </a:pPr>
                      <a:r>
                        <a:rPr lang="en-US" dirty="0"/>
                        <a:t>I-outcome</a:t>
                      </a:r>
                      <a:endParaRPr lang="en-GB" dirty="0"/>
                    </a:p>
                  </a:txBody>
                  <a:tcPr>
                    <a:solidFill>
                      <a:srgbClr val="009EC0"/>
                    </a:solidFill>
                  </a:tcPr>
                </a:tc>
                <a:tc>
                  <a:txBody>
                    <a:bodyPr/>
                    <a:lstStyle/>
                    <a:p>
                      <a:pPr marL="285750" indent="-285750">
                        <a:buFont typeface="Arial" panose="020B0604020202020204" pitchFamily="34" charset="0"/>
                        <a:buChar char="•"/>
                      </a:pPr>
                      <a:r>
                        <a:rPr lang="en-US" dirty="0"/>
                        <a:t>Selection</a:t>
                      </a:r>
                      <a:endParaRPr lang="en-GB" dirty="0"/>
                    </a:p>
                  </a:txBody>
                  <a:tcPr>
                    <a:solidFill>
                      <a:schemeClr val="accent2">
                        <a:lumMod val="75000"/>
                      </a:schemeClr>
                    </a:solidFill>
                  </a:tcPr>
                </a:tc>
                <a:tc>
                  <a:txBody>
                    <a:bodyPr/>
                    <a:lstStyle/>
                    <a:p>
                      <a:pPr marL="285750" indent="-285750">
                        <a:buFont typeface="Arial" panose="020B0604020202020204" pitchFamily="34" charset="0"/>
                        <a:buChar char="•"/>
                      </a:pPr>
                      <a:r>
                        <a:rPr lang="en-US" dirty="0"/>
                        <a:t>Seamless</a:t>
                      </a:r>
                      <a:endParaRPr lang="en-GB" dirty="0"/>
                    </a:p>
                  </a:txBody>
                  <a:tcPr>
                    <a:solidFill>
                      <a:srgbClr val="009EC0"/>
                    </a:solidFill>
                  </a:tcPr>
                </a:tc>
                <a:tc>
                  <a:txBody>
                    <a:bodyPr/>
                    <a:lstStyle/>
                    <a:p>
                      <a:pPr marL="285750" indent="-285750">
                        <a:buFont typeface="Arial" panose="020B0604020202020204" pitchFamily="34" charset="0"/>
                        <a:buChar char="•"/>
                      </a:pPr>
                      <a:r>
                        <a:rPr lang="en-US" dirty="0"/>
                        <a:t>Efficacy stop</a:t>
                      </a:r>
                      <a:endParaRPr lang="en-GB" dirty="0"/>
                    </a:p>
                  </a:txBody>
                  <a:tcPr>
                    <a:solidFill>
                      <a:srgbClr val="009EC0"/>
                    </a:solidFill>
                  </a:tcPr>
                </a:tc>
                <a:extLst>
                  <a:ext uri="{0D108BD9-81ED-4DB2-BD59-A6C34878D82A}">
                    <a16:rowId xmlns:a16="http://schemas.microsoft.com/office/drawing/2014/main" val="1771134787"/>
                  </a:ext>
                </a:extLst>
              </a:tr>
            </a:tbl>
          </a:graphicData>
        </a:graphic>
      </p:graphicFrame>
      <p:sp>
        <p:nvSpPr>
          <p:cNvPr id="2" name="Title 1">
            <a:extLst>
              <a:ext uri="{FF2B5EF4-FFF2-40B4-BE49-F238E27FC236}">
                <a16:creationId xmlns:a16="http://schemas.microsoft.com/office/drawing/2014/main" id="{BA3C7A75-E48B-09B4-AD4B-4160A03FD688}"/>
              </a:ext>
            </a:extLst>
          </p:cNvPr>
          <p:cNvSpPr>
            <a:spLocks noGrp="1"/>
          </p:cNvSpPr>
          <p:nvPr>
            <p:ph type="ctrTitle"/>
          </p:nvPr>
        </p:nvSpPr>
        <p:spPr>
          <a:xfrm>
            <a:off x="292067" y="1043666"/>
            <a:ext cx="10266395" cy="694644"/>
          </a:xfrm>
        </p:spPr>
        <p:txBody>
          <a:bodyPr>
            <a:normAutofit/>
          </a:bodyPr>
          <a:lstStyle/>
          <a:p>
            <a:pPr marL="457200" indent="-457200">
              <a:buFont typeface="Wingdings" panose="05000000000000000000" pitchFamily="2" charset="2"/>
              <a:buChar char="Ø"/>
              <a:tabLst>
                <a:tab pos="354013" algn="l"/>
              </a:tabLst>
            </a:pPr>
            <a:r>
              <a:rPr lang="en-GB" sz="2800" b="0" dirty="0">
                <a:solidFill>
                  <a:srgbClr val="002060"/>
                </a:solidFill>
              </a:rPr>
              <a:t>MAMS selection design</a:t>
            </a:r>
          </a:p>
        </p:txBody>
      </p:sp>
      <p:sp>
        <p:nvSpPr>
          <p:cNvPr id="4" name="Text Placeholder 3">
            <a:extLst>
              <a:ext uri="{FF2B5EF4-FFF2-40B4-BE49-F238E27FC236}">
                <a16:creationId xmlns:a16="http://schemas.microsoft.com/office/drawing/2014/main" id="{53E6D718-4964-DAD9-D6AF-87616691A1AD}"/>
              </a:ext>
            </a:extLst>
          </p:cNvPr>
          <p:cNvSpPr>
            <a:spLocks noGrp="1"/>
          </p:cNvSpPr>
          <p:nvPr>
            <p:ph type="body" sz="quarter" idx="10"/>
          </p:nvPr>
        </p:nvSpPr>
        <p:spPr>
          <a:xfrm>
            <a:off x="180555" y="-46619"/>
            <a:ext cx="6670593" cy="694644"/>
          </a:xfrm>
        </p:spPr>
        <p:txBody>
          <a:bodyPr>
            <a:normAutofit/>
          </a:bodyPr>
          <a:lstStyle/>
          <a:p>
            <a:r>
              <a:rPr lang="en-US" dirty="0"/>
              <a:t>MAMS Trial Design: Extensions</a:t>
            </a:r>
            <a:endParaRPr lang="en-GB" sz="3600" dirty="0"/>
          </a:p>
        </p:txBody>
      </p:sp>
      <p:sp>
        <p:nvSpPr>
          <p:cNvPr id="5" name="Title 1">
            <a:extLst>
              <a:ext uri="{FF2B5EF4-FFF2-40B4-BE49-F238E27FC236}">
                <a16:creationId xmlns:a16="http://schemas.microsoft.com/office/drawing/2014/main" id="{2B7FD4EE-2332-2CF9-C0A1-70234EB58F3F}"/>
              </a:ext>
            </a:extLst>
          </p:cNvPr>
          <p:cNvSpPr txBox="1">
            <a:spLocks/>
          </p:cNvSpPr>
          <p:nvPr/>
        </p:nvSpPr>
        <p:spPr>
          <a:xfrm>
            <a:off x="292067" y="1457061"/>
            <a:ext cx="11328400" cy="1938943"/>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b="1" kern="1200">
                <a:solidFill>
                  <a:schemeClr val="accent4"/>
                </a:solidFill>
                <a:latin typeface="+mj-lt"/>
                <a:ea typeface="+mj-ea"/>
                <a:cs typeface="+mj-cs"/>
              </a:defRPr>
            </a:lvl1pPr>
          </a:lstStyle>
          <a:p>
            <a:pPr>
              <a:tabLst>
                <a:tab pos="354013" algn="l"/>
              </a:tabLst>
            </a:pPr>
            <a:endParaRPr lang="en-GB" sz="2800" b="0" dirty="0">
              <a:solidFill>
                <a:srgbClr val="002060"/>
              </a:solidFill>
            </a:endParaRPr>
          </a:p>
        </p:txBody>
      </p:sp>
      <p:sp>
        <p:nvSpPr>
          <p:cNvPr id="7" name="TextBox 6">
            <a:extLst>
              <a:ext uri="{FF2B5EF4-FFF2-40B4-BE49-F238E27FC236}">
                <a16:creationId xmlns:a16="http://schemas.microsoft.com/office/drawing/2014/main" id="{94796D56-E5F5-0B80-EFC3-5E100A103BD7}"/>
              </a:ext>
            </a:extLst>
          </p:cNvPr>
          <p:cNvSpPr txBox="1"/>
          <p:nvPr/>
        </p:nvSpPr>
        <p:spPr>
          <a:xfrm>
            <a:off x="849157" y="2199975"/>
            <a:ext cx="11207931" cy="1938992"/>
          </a:xfrm>
          <a:prstGeom prst="rect">
            <a:avLst/>
          </a:prstGeom>
          <a:noFill/>
        </p:spPr>
        <p:txBody>
          <a:bodyPr wrap="square">
            <a:spAutoFit/>
          </a:bodyPr>
          <a:lstStyle/>
          <a:p>
            <a:r>
              <a:rPr lang="en-GB" sz="2000" dirty="0" err="1">
                <a:latin typeface="Courier New" panose="02070309020205020404" pitchFamily="49" charset="0"/>
                <a:cs typeface="Courier New" panose="02070309020205020404" pitchFamily="49" charset="0"/>
              </a:rPr>
              <a:t>nstagects</a:t>
            </a:r>
            <a:r>
              <a:rPr lang="en-GB" sz="2000" dirty="0">
                <a:latin typeface="Courier New" panose="02070309020205020404" pitchFamily="49" charset="0"/>
                <a:cs typeface="Courier New" panose="02070309020205020404" pitchFamily="49" charset="0"/>
              </a:rPr>
              <a:t>, </a:t>
            </a:r>
          </a:p>
          <a:p>
            <a:r>
              <a:rPr lang="en-GB" sz="2000" dirty="0" err="1">
                <a:solidFill>
                  <a:srgbClr val="7030A0"/>
                </a:solidFill>
                <a:latin typeface="Courier New" panose="02070309020205020404" pitchFamily="49" charset="0"/>
                <a:cs typeface="Courier New" panose="02070309020205020404" pitchFamily="49" charset="0"/>
              </a:rPr>
              <a:t>nstage</a:t>
            </a:r>
            <a:r>
              <a:rPr lang="en-GB" sz="2000" dirty="0">
                <a:solidFill>
                  <a:srgbClr val="7030A0"/>
                </a:solidFill>
                <a:latin typeface="Courier New" panose="02070309020205020404" pitchFamily="49" charset="0"/>
                <a:cs typeface="Courier New" panose="02070309020205020404" pitchFamily="49" charset="0"/>
              </a:rPr>
              <a:t>(3) </a:t>
            </a:r>
            <a:r>
              <a:rPr lang="en-GB" sz="2000" b="1" dirty="0">
                <a:solidFill>
                  <a:srgbClr val="7030A0"/>
                </a:solidFill>
                <a:latin typeface="Courier New" panose="02070309020205020404" pitchFamily="49" charset="0"/>
                <a:cs typeface="Courier New" panose="02070309020205020404" pitchFamily="49" charset="0"/>
              </a:rPr>
              <a:t>arms(5 3 3) </a:t>
            </a:r>
            <a:r>
              <a:rPr lang="en-GB" sz="2000" dirty="0" err="1">
                <a:solidFill>
                  <a:srgbClr val="7030A0"/>
                </a:solidFill>
                <a:latin typeface="Courier New" panose="02070309020205020404" pitchFamily="49" charset="0"/>
                <a:cs typeface="Courier New" panose="02070309020205020404" pitchFamily="49" charset="0"/>
              </a:rPr>
              <a:t>aratio</a:t>
            </a:r>
            <a:r>
              <a:rPr lang="en-GB" sz="2000" dirty="0">
                <a:solidFill>
                  <a:srgbClr val="7030A0"/>
                </a:solidFill>
                <a:latin typeface="Courier New" panose="02070309020205020404" pitchFamily="49" charset="0"/>
                <a:cs typeface="Courier New" panose="02070309020205020404" pitchFamily="49" charset="0"/>
              </a:rPr>
              <a:t>(0.5) ///  </a:t>
            </a:r>
            <a:r>
              <a:rPr lang="en-GB" sz="2000" b="1" dirty="0">
                <a:solidFill>
                  <a:srgbClr val="7030A0"/>
                </a:solidFill>
                <a:latin typeface="Courier New" panose="02070309020205020404" pitchFamily="49" charset="0"/>
                <a:cs typeface="Courier New" panose="02070309020205020404" pitchFamily="49" charset="0"/>
              </a:rPr>
              <a:t>&lt;- specify selection in arm()</a:t>
            </a:r>
            <a:r>
              <a:rPr lang="en-GB" sz="2000" dirty="0">
                <a:solidFill>
                  <a:srgbClr val="7030A0"/>
                </a:solidFill>
                <a:latin typeface="Courier New" panose="02070309020205020404" pitchFamily="49" charset="0"/>
                <a:cs typeface="Courier New" panose="02070309020205020404" pitchFamily="49" charset="0"/>
              </a:rPr>
              <a:t>(B)</a:t>
            </a:r>
          </a:p>
          <a:p>
            <a:r>
              <a:rPr lang="en-GB" sz="2000" dirty="0">
                <a:latin typeface="Courier New" panose="02070309020205020404" pitchFamily="49" charset="0"/>
                <a:cs typeface="Courier New" panose="02070309020205020404" pitchFamily="49" charset="0"/>
              </a:rPr>
              <a:t>theta0(0 0) theta1(-30 -35) </a:t>
            </a:r>
            <a:r>
              <a:rPr lang="en-GB" sz="2000" dirty="0" err="1">
                <a:latin typeface="Courier New" panose="02070309020205020404" pitchFamily="49" charset="0"/>
                <a:cs typeface="Courier New" panose="02070309020205020404" pitchFamily="49" charset="0"/>
              </a:rPr>
              <a:t>sd</a:t>
            </a:r>
            <a:r>
              <a:rPr lang="en-GB" sz="2000" dirty="0">
                <a:latin typeface="Courier New" panose="02070309020205020404" pitchFamily="49" charset="0"/>
                <a:cs typeface="Courier New" panose="02070309020205020404" pitchFamily="49" charset="0"/>
              </a:rPr>
              <a:t>(80 100) rho(0.7) ///   </a:t>
            </a:r>
          </a:p>
          <a:p>
            <a:r>
              <a:rPr lang="en-GB" sz="2000" b="1" dirty="0">
                <a:solidFill>
                  <a:schemeClr val="accent3">
                    <a:lumMod val="75000"/>
                  </a:schemeClr>
                </a:solidFill>
                <a:latin typeface="Courier New" panose="02070309020205020404" pitchFamily="49" charset="0"/>
                <a:cs typeface="Courier New" panose="02070309020205020404" pitchFamily="49" charset="0"/>
              </a:rPr>
              <a:t>selection </a:t>
            </a:r>
            <a:r>
              <a:rPr lang="en-GB" sz="2000" dirty="0">
                <a:solidFill>
                  <a:schemeClr val="accent3">
                    <a:lumMod val="75000"/>
                  </a:schemeClr>
                </a:solidFill>
                <a:latin typeface="Courier New" panose="02070309020205020404" pitchFamily="49" charset="0"/>
                <a:cs typeface="Courier New" panose="02070309020205020404" pitchFamily="49" charset="0"/>
              </a:rPr>
              <a:t>binding</a:t>
            </a:r>
            <a:r>
              <a:rPr lang="en-GB" sz="2000" b="1" dirty="0">
                <a:solidFill>
                  <a:schemeClr val="accent3">
                    <a:lumMod val="75000"/>
                  </a:schemeClr>
                </a:solidFill>
                <a:latin typeface="Courier New" panose="02070309020205020404" pitchFamily="49" charset="0"/>
                <a:cs typeface="Courier New" panose="02070309020205020404" pitchFamily="49" charset="0"/>
              </a:rPr>
              <a:t>///                 &lt;- conduct treatment selection </a:t>
            </a:r>
            <a:r>
              <a:rPr lang="en-GB" sz="2000" dirty="0">
                <a:solidFill>
                  <a:schemeClr val="accent3">
                    <a:lumMod val="75000"/>
                  </a:schemeClr>
                </a:solidFill>
                <a:latin typeface="Courier New" panose="02070309020205020404" pitchFamily="49" charset="0"/>
                <a:cs typeface="Courier New" panose="02070309020205020404" pitchFamily="49" charset="0"/>
              </a:rPr>
              <a:t>(A)</a:t>
            </a:r>
          </a:p>
          <a:p>
            <a:r>
              <a:rPr lang="en-GB" sz="2000" dirty="0">
                <a:latin typeface="Courier New" panose="02070309020205020404" pitchFamily="49" charset="0"/>
                <a:cs typeface="Courier New" panose="02070309020205020404" pitchFamily="49" charset="0"/>
              </a:rPr>
              <a:t>fu(0.25 0.5) </a:t>
            </a:r>
            <a:r>
              <a:rPr lang="en-GB" sz="2000" dirty="0" err="1">
                <a:latin typeface="Courier New" panose="02070309020205020404" pitchFamily="49" charset="0"/>
                <a:cs typeface="Courier New" panose="02070309020205020404" pitchFamily="49" charset="0"/>
              </a:rPr>
              <a:t>ltfu</a:t>
            </a:r>
            <a:r>
              <a:rPr lang="en-GB" sz="2000" dirty="0">
                <a:latin typeface="Courier New" panose="02070309020205020404" pitchFamily="49" charset="0"/>
                <a:cs typeface="Courier New" panose="02070309020205020404" pitchFamily="49" charset="0"/>
              </a:rPr>
              <a:t>(0.10 0.125) alpha(0.35 0.1 0.0083) power(0.95 0.93 0.90) </a:t>
            </a:r>
            <a:r>
              <a:rPr lang="en-GB" sz="2000" dirty="0" err="1">
                <a:latin typeface="Courier New" panose="02070309020205020404" pitchFamily="49" charset="0"/>
                <a:cs typeface="Courier New" panose="02070309020205020404" pitchFamily="49" charset="0"/>
              </a:rPr>
              <a:t>accrate</a:t>
            </a:r>
            <a:r>
              <a:rPr lang="en-GB" sz="2000" dirty="0">
                <a:latin typeface="Courier New" panose="02070309020205020404" pitchFamily="49" charset="0"/>
                <a:cs typeface="Courier New" panose="02070309020205020404" pitchFamily="49" charset="0"/>
              </a:rPr>
              <a:t>(240 240 240) seed(6192025) ess </a:t>
            </a:r>
          </a:p>
        </p:txBody>
      </p:sp>
      <p:sp>
        <p:nvSpPr>
          <p:cNvPr id="8" name="TextBox 7">
            <a:extLst>
              <a:ext uri="{FF2B5EF4-FFF2-40B4-BE49-F238E27FC236}">
                <a16:creationId xmlns:a16="http://schemas.microsoft.com/office/drawing/2014/main" id="{20542D5D-93C6-0659-9D38-2C0825474141}"/>
              </a:ext>
            </a:extLst>
          </p:cNvPr>
          <p:cNvSpPr txBox="1"/>
          <p:nvPr/>
        </p:nvSpPr>
        <p:spPr>
          <a:xfrm>
            <a:off x="571533" y="1692953"/>
            <a:ext cx="8079840" cy="461665"/>
          </a:xfrm>
          <a:prstGeom prst="rect">
            <a:avLst/>
          </a:prstGeom>
          <a:noFill/>
        </p:spPr>
        <p:txBody>
          <a:bodyPr wrap="square">
            <a:spAutoFit/>
          </a:bodyPr>
          <a:lstStyle/>
          <a:p>
            <a:pPr marL="285750" indent="-285750">
              <a:buFont typeface="Arial" panose="020B0604020202020204" pitchFamily="34" charset="0"/>
              <a:buChar char="•"/>
            </a:pPr>
            <a:r>
              <a:rPr lang="en-US" sz="2400" b="1" dirty="0"/>
              <a:t>Selection rule specified in Stata</a:t>
            </a:r>
            <a:endParaRPr lang="en-US" sz="2400" dirty="0">
              <a:solidFill>
                <a:schemeClr val="accent5">
                  <a:lumMod val="50000"/>
                </a:schemeClr>
              </a:solidFill>
            </a:endParaRPr>
          </a:p>
        </p:txBody>
      </p:sp>
      <p:pic>
        <p:nvPicPr>
          <p:cNvPr id="6" name="Picture 5">
            <a:extLst>
              <a:ext uri="{FF2B5EF4-FFF2-40B4-BE49-F238E27FC236}">
                <a16:creationId xmlns:a16="http://schemas.microsoft.com/office/drawing/2014/main" id="{A47A2A68-CC48-72F6-AFC4-975836FE50C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582318" y="3669746"/>
            <a:ext cx="7474342" cy="2987338"/>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0" name="Picture 9">
            <a:extLst>
              <a:ext uri="{FF2B5EF4-FFF2-40B4-BE49-F238E27FC236}">
                <a16:creationId xmlns:a16="http://schemas.microsoft.com/office/drawing/2014/main" id="{F4655C47-13C1-7FFF-4C8D-A73E77D1CA6E}"/>
              </a:ext>
            </a:extLst>
          </p:cNvPr>
          <p:cNvPicPr>
            <a:picLocks noChangeAspect="1"/>
          </p:cNvPicPr>
          <p:nvPr/>
        </p:nvPicPr>
        <p:blipFill>
          <a:blip r:embed="rId3"/>
          <a:stretch>
            <a:fillRect/>
          </a:stretch>
        </p:blipFill>
        <p:spPr>
          <a:xfrm>
            <a:off x="1144005" y="113307"/>
            <a:ext cx="4305406" cy="2286754"/>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2" name="Picture 11">
            <a:extLst>
              <a:ext uri="{FF2B5EF4-FFF2-40B4-BE49-F238E27FC236}">
                <a16:creationId xmlns:a16="http://schemas.microsoft.com/office/drawing/2014/main" id="{D635382F-D598-EEFC-FD53-45E8BA265354}"/>
              </a:ext>
            </a:extLst>
          </p:cNvPr>
          <p:cNvPicPr>
            <a:picLocks noChangeAspect="1"/>
          </p:cNvPicPr>
          <p:nvPr/>
        </p:nvPicPr>
        <p:blipFill>
          <a:blip r:embed="rId4"/>
          <a:stretch>
            <a:fillRect/>
          </a:stretch>
        </p:blipFill>
        <p:spPr>
          <a:xfrm>
            <a:off x="4431307" y="1250287"/>
            <a:ext cx="4616130" cy="229954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4" name="Picture 13">
            <a:extLst>
              <a:ext uri="{FF2B5EF4-FFF2-40B4-BE49-F238E27FC236}">
                <a16:creationId xmlns:a16="http://schemas.microsoft.com/office/drawing/2014/main" id="{0E8FC315-EEFB-BBA3-141C-2F6565D9810D}"/>
              </a:ext>
            </a:extLst>
          </p:cNvPr>
          <p:cNvPicPr>
            <a:picLocks noChangeAspect="1"/>
          </p:cNvPicPr>
          <p:nvPr/>
        </p:nvPicPr>
        <p:blipFill>
          <a:blip r:embed="rId5"/>
          <a:stretch>
            <a:fillRect/>
          </a:stretch>
        </p:blipFill>
        <p:spPr>
          <a:xfrm>
            <a:off x="7519031" y="2281902"/>
            <a:ext cx="4283755" cy="323451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5" name="Oval 14">
            <a:extLst>
              <a:ext uri="{FF2B5EF4-FFF2-40B4-BE49-F238E27FC236}">
                <a16:creationId xmlns:a16="http://schemas.microsoft.com/office/drawing/2014/main" id="{E3F3D24D-8057-18A7-DF32-45ABCBAB1F72}"/>
              </a:ext>
            </a:extLst>
          </p:cNvPr>
          <p:cNvSpPr/>
          <p:nvPr/>
        </p:nvSpPr>
        <p:spPr>
          <a:xfrm>
            <a:off x="4230783" y="755014"/>
            <a:ext cx="1219759" cy="50167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Oval 15">
            <a:extLst>
              <a:ext uri="{FF2B5EF4-FFF2-40B4-BE49-F238E27FC236}">
                <a16:creationId xmlns:a16="http://schemas.microsoft.com/office/drawing/2014/main" id="{5D28B9B0-1BA4-BDEA-E3D7-CEA00996F3B0}"/>
              </a:ext>
            </a:extLst>
          </p:cNvPr>
          <p:cNvSpPr/>
          <p:nvPr/>
        </p:nvSpPr>
        <p:spPr>
          <a:xfrm>
            <a:off x="10601232" y="2720415"/>
            <a:ext cx="1219759" cy="50167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Oval 16">
            <a:extLst>
              <a:ext uri="{FF2B5EF4-FFF2-40B4-BE49-F238E27FC236}">
                <a16:creationId xmlns:a16="http://schemas.microsoft.com/office/drawing/2014/main" id="{B2D4413E-F137-BEB4-9F80-87379DD1ADD6}"/>
              </a:ext>
            </a:extLst>
          </p:cNvPr>
          <p:cNvSpPr/>
          <p:nvPr/>
        </p:nvSpPr>
        <p:spPr>
          <a:xfrm>
            <a:off x="7812933" y="1730803"/>
            <a:ext cx="1219759" cy="50167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Oval 2">
            <a:extLst>
              <a:ext uri="{FF2B5EF4-FFF2-40B4-BE49-F238E27FC236}">
                <a16:creationId xmlns:a16="http://schemas.microsoft.com/office/drawing/2014/main" id="{8E287A45-5F8E-E549-6D08-BBCFB87F04D6}"/>
              </a:ext>
            </a:extLst>
          </p:cNvPr>
          <p:cNvSpPr/>
          <p:nvPr/>
        </p:nvSpPr>
        <p:spPr>
          <a:xfrm>
            <a:off x="8422812" y="5598340"/>
            <a:ext cx="947854" cy="370382"/>
          </a:xfrm>
          <a:prstGeom prst="ellipse">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C5046E62-4CBC-A4CE-CC8B-1FF90D7E3433}"/>
              </a:ext>
            </a:extLst>
          </p:cNvPr>
          <p:cNvSpPr txBox="1"/>
          <p:nvPr/>
        </p:nvSpPr>
        <p:spPr>
          <a:xfrm>
            <a:off x="11530361" y="6501161"/>
            <a:ext cx="892098" cy="338554"/>
          </a:xfrm>
          <a:prstGeom prst="rect">
            <a:avLst/>
          </a:prstGeom>
          <a:noFill/>
        </p:spPr>
        <p:txBody>
          <a:bodyPr wrap="square" rtlCol="0">
            <a:spAutoFit/>
          </a:bodyPr>
          <a:lstStyle/>
          <a:p>
            <a:r>
              <a:rPr lang="en-US" sz="1600" dirty="0">
                <a:solidFill>
                  <a:schemeClr val="accent2">
                    <a:lumMod val="50000"/>
                  </a:schemeClr>
                </a:solidFill>
              </a:rPr>
              <a:t>17/28</a:t>
            </a:r>
            <a:endParaRPr lang="en-GB" sz="1600" dirty="0">
              <a:solidFill>
                <a:schemeClr val="accent2">
                  <a:lumMod val="50000"/>
                </a:schemeClr>
              </a:solidFill>
            </a:endParaRPr>
          </a:p>
        </p:txBody>
      </p:sp>
    </p:spTree>
    <p:extLst>
      <p:ext uri="{BB962C8B-B14F-4D97-AF65-F5344CB8AC3E}">
        <p14:creationId xmlns:p14="http://schemas.microsoft.com/office/powerpoint/2010/main" val="491068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0-#ppt_h/2"/>
                                          </p:val>
                                        </p:tav>
                                        <p:tav tm="100000">
                                          <p:val>
                                            <p:strVal val="#ppt_y"/>
                                          </p:val>
                                        </p:tav>
                                      </p:tavLst>
                                    </p:anim>
                                  </p:childTnLst>
                                </p:cTn>
                              </p:par>
                              <p:par>
                                <p:cTn id="20" presetID="2" presetClass="entr" presetSubtype="1"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0-#ppt_h/2"/>
                                          </p:val>
                                        </p:tav>
                                        <p:tav tm="100000">
                                          <p:val>
                                            <p:strVal val="#ppt_y"/>
                                          </p:val>
                                        </p:tav>
                                      </p:tavLst>
                                    </p:anim>
                                  </p:childTnLst>
                                </p:cTn>
                              </p:par>
                              <p:par>
                                <p:cTn id="24" presetID="2" presetClass="entr" presetSubtype="1"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8DFFEE-DD85-23A0-95D6-53F509716770}"/>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549EFA5F-94EB-5F54-2907-BF4AE6C0C30A}"/>
              </a:ext>
            </a:extLst>
          </p:cNvPr>
          <p:cNvSpPr>
            <a:spLocks noGrp="1"/>
          </p:cNvSpPr>
          <p:nvPr>
            <p:ph type="body" sz="quarter" idx="10"/>
          </p:nvPr>
        </p:nvSpPr>
        <p:spPr>
          <a:xfrm>
            <a:off x="135949" y="0"/>
            <a:ext cx="7308883" cy="614364"/>
          </a:xfrm>
        </p:spPr>
        <p:txBody>
          <a:bodyPr>
            <a:normAutofit fontScale="92500"/>
          </a:bodyPr>
          <a:lstStyle/>
          <a:p>
            <a:r>
              <a:rPr lang="en-US" sz="3600" dirty="0"/>
              <a:t>MAMS Trial Design: Extensions</a:t>
            </a:r>
            <a:endParaRPr lang="en-GB" sz="4000" dirty="0"/>
          </a:p>
        </p:txBody>
      </p:sp>
      <p:sp>
        <p:nvSpPr>
          <p:cNvPr id="5" name="Title 1">
            <a:extLst>
              <a:ext uri="{FF2B5EF4-FFF2-40B4-BE49-F238E27FC236}">
                <a16:creationId xmlns:a16="http://schemas.microsoft.com/office/drawing/2014/main" id="{11429E93-E2EF-9E1C-CAD8-B03B7FBB979E}"/>
              </a:ext>
            </a:extLst>
          </p:cNvPr>
          <p:cNvSpPr txBox="1">
            <a:spLocks/>
          </p:cNvSpPr>
          <p:nvPr/>
        </p:nvSpPr>
        <p:spPr>
          <a:xfrm>
            <a:off x="431980" y="1089004"/>
            <a:ext cx="11328400" cy="723899"/>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b="1" kern="1200">
                <a:solidFill>
                  <a:schemeClr val="accent4"/>
                </a:solidFill>
                <a:latin typeface="+mj-lt"/>
                <a:ea typeface="+mj-ea"/>
                <a:cs typeface="+mj-cs"/>
              </a:defRPr>
            </a:lvl1pPr>
          </a:lstStyle>
          <a:p>
            <a:pPr marL="457200" indent="-457200">
              <a:buFont typeface="Wingdings" panose="05000000000000000000" pitchFamily="2" charset="2"/>
              <a:buChar char="Ø"/>
              <a:tabLst>
                <a:tab pos="354013" algn="l"/>
              </a:tabLst>
            </a:pPr>
            <a:r>
              <a:rPr lang="en-GB" sz="2800" b="0" dirty="0">
                <a:solidFill>
                  <a:srgbClr val="002060"/>
                </a:solidFill>
              </a:rPr>
              <a:t>MAMS selection design</a:t>
            </a:r>
          </a:p>
        </p:txBody>
      </p:sp>
      <p:sp>
        <p:nvSpPr>
          <p:cNvPr id="3" name="TextBox 2">
            <a:extLst>
              <a:ext uri="{FF2B5EF4-FFF2-40B4-BE49-F238E27FC236}">
                <a16:creationId xmlns:a16="http://schemas.microsoft.com/office/drawing/2014/main" id="{5A0BB146-A83E-6BF9-015F-5D83099D7831}"/>
              </a:ext>
            </a:extLst>
          </p:cNvPr>
          <p:cNvSpPr txBox="1"/>
          <p:nvPr/>
        </p:nvSpPr>
        <p:spPr>
          <a:xfrm>
            <a:off x="917728" y="1693382"/>
            <a:ext cx="10356544" cy="1452962"/>
          </a:xfrm>
          <a:prstGeom prst="rect">
            <a:avLst/>
          </a:prstGeom>
          <a:noFill/>
        </p:spPr>
        <p:txBody>
          <a:bodyPr wrap="square" rtlCol="0">
            <a:spAutoFit/>
          </a:bodyPr>
          <a:lstStyle/>
          <a:p>
            <a:pPr>
              <a:lnSpc>
                <a:spcPct val="150000"/>
              </a:lnSpc>
            </a:pPr>
            <a:r>
              <a:rPr lang="en-US" sz="2000" b="1" dirty="0"/>
              <a:t>Example 3. The IBS MAMS trial (continue)</a:t>
            </a:r>
            <a:endParaRPr lang="en-US" sz="2000" dirty="0"/>
          </a:p>
          <a:p>
            <a:pPr marL="285750" indent="-285750">
              <a:lnSpc>
                <a:spcPts val="2400"/>
              </a:lnSpc>
              <a:buFontTx/>
              <a:buChar char="-"/>
            </a:pPr>
            <a:r>
              <a:rPr lang="en-US" dirty="0"/>
              <a:t>3-stage, 5-arm 				- Primary outcome: IBS score at 6 months</a:t>
            </a:r>
          </a:p>
          <a:p>
            <a:pPr marL="285750" indent="-285750">
              <a:lnSpc>
                <a:spcPts val="2400"/>
              </a:lnSpc>
              <a:buFontTx/>
              <a:buChar char="-"/>
            </a:pPr>
            <a:r>
              <a:rPr lang="en-US" dirty="0"/>
              <a:t>Significance level: 0.35 0.1 0.0083		- Power = 0.95 0.93 0.90</a:t>
            </a:r>
          </a:p>
          <a:p>
            <a:pPr marL="285750" indent="-285750">
              <a:lnSpc>
                <a:spcPts val="2400"/>
              </a:lnSpc>
              <a:buFontTx/>
              <a:buChar char="-"/>
            </a:pPr>
            <a:r>
              <a:rPr lang="en-US" b="1" dirty="0"/>
              <a:t>Selection rule: (5 3 3)</a:t>
            </a:r>
          </a:p>
        </p:txBody>
      </p:sp>
      <p:graphicFrame>
        <p:nvGraphicFramePr>
          <p:cNvPr id="2" name="Table 1">
            <a:extLst>
              <a:ext uri="{FF2B5EF4-FFF2-40B4-BE49-F238E27FC236}">
                <a16:creationId xmlns:a16="http://schemas.microsoft.com/office/drawing/2014/main" id="{C08AB02A-A429-42CE-3FD1-EAFA4274A1DD}"/>
              </a:ext>
            </a:extLst>
          </p:cNvPr>
          <p:cNvGraphicFramePr>
            <a:graphicFrameLocks noGrp="1"/>
          </p:cNvGraphicFramePr>
          <p:nvPr>
            <p:extLst>
              <p:ext uri="{D42A27DB-BD31-4B8C-83A1-F6EECF244321}">
                <p14:modId xmlns:p14="http://schemas.microsoft.com/office/powerpoint/2010/main" val="3510626004"/>
              </p:ext>
            </p:extLst>
          </p:nvPr>
        </p:nvGraphicFramePr>
        <p:xfrm>
          <a:off x="431980" y="3202470"/>
          <a:ext cx="11328580" cy="1755641"/>
        </p:xfrm>
        <a:graphic>
          <a:graphicData uri="http://schemas.openxmlformats.org/drawingml/2006/table">
            <a:tbl>
              <a:tblPr firstRow="1" bandRow="1">
                <a:tableStyleId>{5C22544A-7EE6-4342-B048-85BDC9FD1C3A}</a:tableStyleId>
              </a:tblPr>
              <a:tblGrid>
                <a:gridCol w="602772">
                  <a:extLst>
                    <a:ext uri="{9D8B030D-6E8A-4147-A177-3AD203B41FA5}">
                      <a16:colId xmlns:a16="http://schemas.microsoft.com/office/drawing/2014/main" val="4210607806"/>
                    </a:ext>
                  </a:extLst>
                </a:gridCol>
                <a:gridCol w="2071171">
                  <a:extLst>
                    <a:ext uri="{9D8B030D-6E8A-4147-A177-3AD203B41FA5}">
                      <a16:colId xmlns:a16="http://schemas.microsoft.com/office/drawing/2014/main" val="949036786"/>
                    </a:ext>
                  </a:extLst>
                </a:gridCol>
                <a:gridCol w="2677099">
                  <a:extLst>
                    <a:ext uri="{9D8B030D-6E8A-4147-A177-3AD203B41FA5}">
                      <a16:colId xmlns:a16="http://schemas.microsoft.com/office/drawing/2014/main" val="3945006895"/>
                    </a:ext>
                  </a:extLst>
                </a:gridCol>
                <a:gridCol w="1587442">
                  <a:extLst>
                    <a:ext uri="{9D8B030D-6E8A-4147-A177-3AD203B41FA5}">
                      <a16:colId xmlns:a16="http://schemas.microsoft.com/office/drawing/2014/main" val="2348972704"/>
                    </a:ext>
                  </a:extLst>
                </a:gridCol>
                <a:gridCol w="1260760">
                  <a:extLst>
                    <a:ext uri="{9D8B030D-6E8A-4147-A177-3AD203B41FA5}">
                      <a16:colId xmlns:a16="http://schemas.microsoft.com/office/drawing/2014/main" val="2926935083"/>
                    </a:ext>
                  </a:extLst>
                </a:gridCol>
                <a:gridCol w="1650380">
                  <a:extLst>
                    <a:ext uri="{9D8B030D-6E8A-4147-A177-3AD203B41FA5}">
                      <a16:colId xmlns:a16="http://schemas.microsoft.com/office/drawing/2014/main" val="2309168317"/>
                    </a:ext>
                  </a:extLst>
                </a:gridCol>
                <a:gridCol w="1478956">
                  <a:extLst>
                    <a:ext uri="{9D8B030D-6E8A-4147-A177-3AD203B41FA5}">
                      <a16:colId xmlns:a16="http://schemas.microsoft.com/office/drawing/2014/main" val="452301551"/>
                    </a:ext>
                  </a:extLst>
                </a:gridCol>
              </a:tblGrid>
              <a:tr h="0">
                <a:tc>
                  <a:txBody>
                    <a:bodyPr/>
                    <a:lstStyle/>
                    <a:p>
                      <a:pPr algn="ctr"/>
                      <a:r>
                        <a:rPr lang="en-GB" sz="2100" dirty="0"/>
                        <a:t>No</a:t>
                      </a:r>
                      <a:endParaRPr lang="en-GB" sz="2100" b="1" i="0" u="none" strike="noStrike" dirty="0">
                        <a:solidFill>
                          <a:schemeClr val="tx1"/>
                        </a:solidFill>
                        <a:effectLst/>
                        <a:latin typeface="+mn-lt"/>
                      </a:endParaRPr>
                    </a:p>
                  </a:txBody>
                  <a:tcPr marL="121920" marR="121920" marT="60960" marB="60960" anchor="ctr"/>
                </a:tc>
                <a:tc>
                  <a:txBody>
                    <a:bodyPr/>
                    <a:lstStyle/>
                    <a:p>
                      <a:pPr algn="ctr"/>
                      <a:r>
                        <a:rPr lang="en-GB" sz="2100" dirty="0"/>
                        <a:t>Design</a:t>
                      </a:r>
                      <a:endParaRPr lang="en-GB" sz="2100" b="1" i="0" u="none" strike="noStrike" dirty="0">
                        <a:solidFill>
                          <a:schemeClr val="tx1"/>
                        </a:solidFill>
                        <a:effectLst/>
                        <a:latin typeface="+mn-lt"/>
                      </a:endParaRPr>
                    </a:p>
                  </a:txBody>
                  <a:tcPr marL="121920" marR="121920" marT="60960" marB="60960" anchor="ctr"/>
                </a:tc>
                <a:tc>
                  <a:txBody>
                    <a:bodyPr/>
                    <a:lstStyle/>
                    <a:p>
                      <a:pPr algn="ctr"/>
                      <a:r>
                        <a:rPr lang="en-GB" sz="2100" b="1" i="0" kern="1200" dirty="0">
                          <a:solidFill>
                            <a:schemeClr val="lt1"/>
                          </a:solidFill>
                          <a:latin typeface="+mn-lt"/>
                          <a:ea typeface="+mn-ea"/>
                          <a:cs typeface="+mn-cs"/>
                        </a:rPr>
                        <a:t>Type I error rate</a:t>
                      </a:r>
                      <a:endParaRPr lang="en-GB" sz="2100" dirty="0"/>
                    </a:p>
                    <a:p>
                      <a:pPr algn="ctr"/>
                      <a:r>
                        <a:rPr lang="en-GB" sz="2100" dirty="0"/>
                        <a:t>control (value)</a:t>
                      </a:r>
                    </a:p>
                  </a:txBody>
                  <a:tcPr marL="121920" marR="121920" marT="60960" marB="60960" anchor="ctr"/>
                </a:tc>
                <a:tc>
                  <a:txBody>
                    <a:bodyPr/>
                    <a:lstStyle/>
                    <a:p>
                      <a:pPr marL="0" marR="0" lvl="0" indent="0" algn="ctr" defTabSz="914309" rtl="0" eaLnBrk="1" fontAlgn="b" latinLnBrk="0" hangingPunct="1">
                        <a:lnSpc>
                          <a:spcPct val="100000"/>
                        </a:lnSpc>
                        <a:spcBef>
                          <a:spcPts val="0"/>
                        </a:spcBef>
                        <a:spcAft>
                          <a:spcPts val="0"/>
                        </a:spcAft>
                        <a:buClrTx/>
                        <a:buSzTx/>
                        <a:buFontTx/>
                        <a:buNone/>
                        <a:tabLst/>
                        <a:defRPr/>
                      </a:pPr>
                      <a:r>
                        <a:rPr lang="en-GB" sz="2000" b="1" dirty="0">
                          <a:latin typeface="+mn-lt"/>
                        </a:rPr>
                        <a:t>Pairwise type I error</a:t>
                      </a:r>
                      <a:endParaRPr lang="en-GB" sz="1600" b="1" dirty="0">
                        <a:latin typeface="+mn-lt"/>
                      </a:endParaRPr>
                    </a:p>
                  </a:txBody>
                  <a:tcPr marL="0" marR="0" marT="0" marB="0" anchor="ctr"/>
                </a:tc>
                <a:tc>
                  <a:txBody>
                    <a:bodyPr/>
                    <a:lstStyle/>
                    <a:p>
                      <a:pPr algn="ctr" fontAlgn="b"/>
                      <a:r>
                        <a:rPr lang="en-GB" sz="1900" b="1" u="none" strike="noStrike" dirty="0">
                          <a:effectLst/>
                        </a:rPr>
                        <a:t>Power</a:t>
                      </a:r>
                    </a:p>
                  </a:txBody>
                  <a:tcPr marL="0" marR="0" marT="0" marB="0" anchor="ctr"/>
                </a:tc>
                <a:tc>
                  <a:txBody>
                    <a:bodyPr/>
                    <a:lstStyle/>
                    <a:p>
                      <a:pPr algn="ctr" fontAlgn="b"/>
                      <a:r>
                        <a:rPr lang="en-GB" sz="2100" b="1" u="none" strike="noStrike" dirty="0">
                          <a:effectLst/>
                        </a:rPr>
                        <a:t>Total/ max. </a:t>
                      </a:r>
                    </a:p>
                    <a:p>
                      <a:pPr algn="ctr" fontAlgn="b"/>
                      <a:r>
                        <a:rPr lang="en-GB" sz="2100" b="1" u="none" strike="noStrike" dirty="0">
                          <a:effectLst/>
                        </a:rPr>
                        <a:t>SS</a:t>
                      </a:r>
                    </a:p>
                  </a:txBody>
                  <a:tcPr marL="0" marR="0" marT="0" marB="0" anchor="ctr"/>
                </a:tc>
                <a:tc>
                  <a:txBody>
                    <a:bodyPr/>
                    <a:lstStyle/>
                    <a:p>
                      <a:pPr algn="ctr" fontAlgn="b"/>
                      <a:r>
                        <a:rPr lang="en-GB" sz="2100" b="1" u="none" strike="noStrike" dirty="0">
                          <a:effectLst/>
                        </a:rPr>
                        <a:t>ESS|</a:t>
                      </a:r>
                      <a:r>
                        <a:rPr lang="en-US" altLang="zh-CN" sz="2100" b="1" u="none" strike="noStrike" dirty="0">
                          <a:effectLst/>
                        </a:rPr>
                        <a:t>H1</a:t>
                      </a:r>
                      <a:endParaRPr lang="en-GB" sz="2100" b="1" u="none" strike="noStrike" dirty="0">
                        <a:effectLst/>
                      </a:endParaRPr>
                    </a:p>
                  </a:txBody>
                  <a:tcPr marL="0" marR="0" marT="0" marB="0" anchor="ctr"/>
                </a:tc>
                <a:extLst>
                  <a:ext uri="{0D108BD9-81ED-4DB2-BD59-A6C34878D82A}">
                    <a16:rowId xmlns:a16="http://schemas.microsoft.com/office/drawing/2014/main" val="1909304421"/>
                  </a:ext>
                </a:extLst>
              </a:tr>
              <a:tr h="343401">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lang="en-GB" sz="2100" b="0" i="0" u="none" strike="noStrike" dirty="0">
                          <a:solidFill>
                            <a:srgbClr val="000000"/>
                          </a:solidFill>
                          <a:effectLst/>
                          <a:latin typeface="+mn-lt"/>
                        </a:rPr>
                        <a:t>1</a:t>
                      </a:r>
                    </a:p>
                  </a:txBody>
                  <a:tcPr marL="0" marR="0" marT="0" marB="0" anchor="b"/>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lang="en-GB" sz="2100" b="0" i="0" u="none" strike="noStrike" dirty="0">
                          <a:solidFill>
                            <a:srgbClr val="000000"/>
                          </a:solidFill>
                          <a:effectLst/>
                          <a:latin typeface="+mn-lt"/>
                        </a:rPr>
                        <a:t>4x two-arm </a:t>
                      </a:r>
                    </a:p>
                  </a:txBody>
                  <a:tcPr marL="0" marR="0" marT="0" marB="0" anchor="b"/>
                </a:tc>
                <a:tc>
                  <a:txBody>
                    <a:bodyPr/>
                    <a:lstStyle/>
                    <a:p>
                      <a:pPr algn="ctr" fontAlgn="b"/>
                      <a:r>
                        <a:rPr lang="en-GB" sz="2100" b="0" i="0" u="none" strike="noStrike" dirty="0">
                          <a:solidFill>
                            <a:schemeClr val="tx1"/>
                          </a:solidFill>
                          <a:effectLst/>
                          <a:latin typeface="+mn-lt"/>
                        </a:rPr>
                        <a:t>Pairwise (</a:t>
                      </a:r>
                      <a:r>
                        <a:rPr lang="en-GB" sz="2100" b="0" i="0" u="none" strike="noStrike" dirty="0">
                          <a:solidFill>
                            <a:srgbClr val="000000"/>
                          </a:solidFill>
                          <a:effectLst/>
                          <a:latin typeface="+mn-lt"/>
                        </a:rPr>
                        <a:t>0.025</a:t>
                      </a:r>
                      <a:r>
                        <a:rPr lang="en-GB" sz="2100" b="0" i="0" u="none" strike="noStrike" dirty="0">
                          <a:solidFill>
                            <a:schemeClr val="tx1"/>
                          </a:solidFill>
                          <a:effectLst/>
                          <a:latin typeface="+mn-lt"/>
                        </a:rPr>
                        <a:t>)</a:t>
                      </a:r>
                    </a:p>
                  </a:txBody>
                  <a:tcPr marL="0" marR="0" marT="0" marB="0" anchor="b"/>
                </a:tc>
                <a:tc>
                  <a:txBody>
                    <a:bodyPr/>
                    <a:lstStyle/>
                    <a:p>
                      <a:pPr algn="ctr" fontAlgn="b"/>
                      <a:r>
                        <a:rPr lang="en-GB" sz="2100" b="0" i="0" u="none" strike="noStrike" dirty="0">
                          <a:solidFill>
                            <a:schemeClr val="tx1"/>
                          </a:solidFill>
                          <a:effectLst/>
                          <a:latin typeface="+mn-lt"/>
                        </a:rPr>
                        <a:t>0.025</a:t>
                      </a:r>
                    </a:p>
                  </a:txBody>
                  <a:tcPr marL="0" marR="0" marT="0" marB="0" anchor="b"/>
                </a:tc>
                <a:tc>
                  <a:txBody>
                    <a:bodyPr/>
                    <a:lstStyle/>
                    <a:p>
                      <a:pPr algn="ctr" fontAlgn="b"/>
                      <a:r>
                        <a:rPr lang="en-GB" sz="2100" b="0" i="0" u="none" strike="noStrike" dirty="0">
                          <a:solidFill>
                            <a:schemeClr val="tx1"/>
                          </a:solidFill>
                          <a:effectLst/>
                          <a:latin typeface="+mn-lt"/>
                        </a:rPr>
                        <a:t>0.85</a:t>
                      </a:r>
                    </a:p>
                  </a:txBody>
                  <a:tcPr marL="0" marR="0" marT="0" marB="0" anchor="b"/>
                </a:tc>
                <a:tc>
                  <a:txBody>
                    <a:bodyPr/>
                    <a:lstStyle/>
                    <a:p>
                      <a:pPr algn="ctr" fontAlgn="b"/>
                      <a:r>
                        <a:rPr lang="en-GB" sz="2100" b="0" i="0" u="none" strike="noStrike" dirty="0">
                          <a:solidFill>
                            <a:schemeClr val="tx1"/>
                          </a:solidFill>
                          <a:effectLst/>
                          <a:latin typeface="+mn-lt"/>
                        </a:rPr>
                        <a:t>1344</a:t>
                      </a:r>
                    </a:p>
                  </a:txBody>
                  <a:tcPr marL="0" marR="0" marT="0" marB="0" anchor="b"/>
                </a:tc>
                <a:tc>
                  <a:txBody>
                    <a:bodyPr/>
                    <a:lstStyle/>
                    <a:p>
                      <a:pPr algn="ctr" fontAlgn="b"/>
                      <a:r>
                        <a:rPr lang="en-GB" sz="2100" b="0" i="0" u="none" strike="noStrike" dirty="0">
                          <a:solidFill>
                            <a:schemeClr val="tx1"/>
                          </a:solidFill>
                          <a:effectLst/>
                          <a:latin typeface="+mn-lt"/>
                        </a:rPr>
                        <a:t>1344</a:t>
                      </a:r>
                    </a:p>
                  </a:txBody>
                  <a:tcPr marL="0" marR="0" marT="0" marB="0" anchor="b"/>
                </a:tc>
                <a:extLst>
                  <a:ext uri="{0D108BD9-81ED-4DB2-BD59-A6C34878D82A}">
                    <a16:rowId xmlns:a16="http://schemas.microsoft.com/office/drawing/2014/main" val="1937652621"/>
                  </a:ext>
                </a:extLst>
              </a:tr>
              <a:tr h="325120">
                <a:tc>
                  <a:txBody>
                    <a:bodyPr/>
                    <a:lstStyle/>
                    <a:p>
                      <a:pPr algn="ctr" fontAlgn="b"/>
                      <a:r>
                        <a:rPr lang="en-GB" sz="2100" b="0" i="0" u="none" strike="noStrike" dirty="0">
                          <a:solidFill>
                            <a:srgbClr val="000000"/>
                          </a:solidFill>
                          <a:effectLst/>
                          <a:latin typeface="+mn-lt"/>
                        </a:rPr>
                        <a:t>2</a:t>
                      </a:r>
                    </a:p>
                  </a:txBody>
                  <a:tcPr marL="0" marR="0" marT="0" marB="0" anchor="b"/>
                </a:tc>
                <a:tc>
                  <a:txBody>
                    <a:bodyPr/>
                    <a:lstStyle/>
                    <a:p>
                      <a:pPr algn="ctr" fontAlgn="b"/>
                      <a:r>
                        <a:rPr lang="en-GB" sz="2100" b="0" i="0" u="none" strike="noStrike" dirty="0">
                          <a:solidFill>
                            <a:srgbClr val="000000"/>
                          </a:solidFill>
                          <a:effectLst/>
                          <a:latin typeface="+mn-lt"/>
                        </a:rPr>
                        <a:t>5-arm MAMS</a:t>
                      </a:r>
                      <a:endParaRPr lang="en-GB" sz="2100" b="1" i="0" u="none" strike="noStrike" dirty="0">
                        <a:solidFill>
                          <a:srgbClr val="000000"/>
                        </a:solidFill>
                        <a:effectLst/>
                        <a:latin typeface="+mn-lt"/>
                      </a:endParaRPr>
                    </a:p>
                  </a:txBody>
                  <a:tcPr marL="0" marR="0" marT="0" marB="0" anchor="b"/>
                </a:tc>
                <a:tc>
                  <a:txBody>
                    <a:bodyPr/>
                    <a:lstStyle/>
                    <a:p>
                      <a:pPr algn="ctr" fontAlgn="b"/>
                      <a:r>
                        <a:rPr lang="en-GB" sz="2100" b="0" i="1" u="none" strike="noStrike" dirty="0">
                          <a:solidFill>
                            <a:srgbClr val="000000"/>
                          </a:solidFill>
                          <a:effectLst/>
                          <a:latin typeface="Century Schoolbook" panose="02040604050505020304" pitchFamily="18" charset="0"/>
                        </a:rPr>
                        <a:t>Familywise</a:t>
                      </a:r>
                      <a:r>
                        <a:rPr lang="en-GB" sz="2100" b="0" i="0" u="none" strike="noStrike" dirty="0">
                          <a:solidFill>
                            <a:srgbClr val="000000"/>
                          </a:solidFill>
                          <a:effectLst/>
                          <a:latin typeface="+mn-lt"/>
                        </a:rPr>
                        <a:t> (0.025)</a:t>
                      </a:r>
                      <a:endParaRPr lang="en-GB" sz="2100" b="0" i="1" u="none" strike="noStrike" dirty="0">
                        <a:solidFill>
                          <a:srgbClr val="000000"/>
                        </a:solidFill>
                        <a:effectLst/>
                        <a:latin typeface="Century Schoolbook" panose="02040604050505020304" pitchFamily="18" charset="0"/>
                      </a:endParaRPr>
                    </a:p>
                  </a:txBody>
                  <a:tcPr marL="0" marR="0" marT="0" marB="0" anchor="b"/>
                </a:tc>
                <a:tc>
                  <a:txBody>
                    <a:bodyPr/>
                    <a:lstStyle/>
                    <a:p>
                      <a:pPr algn="ctr" fontAlgn="b"/>
                      <a:r>
                        <a:rPr lang="en-GB" sz="2100" b="0" i="0" u="none" strike="noStrike" dirty="0">
                          <a:solidFill>
                            <a:schemeClr val="tx1"/>
                          </a:solidFill>
                          <a:effectLst/>
                          <a:latin typeface="+mn-lt"/>
                        </a:rPr>
                        <a:t>0.007</a:t>
                      </a:r>
                      <a:endParaRPr lang="en-GB" sz="2100" b="1" i="0" u="none" strike="noStrike" dirty="0">
                        <a:solidFill>
                          <a:schemeClr val="tx1"/>
                        </a:solidFill>
                        <a:effectLst/>
                        <a:latin typeface="+mn-lt"/>
                      </a:endParaRPr>
                    </a:p>
                  </a:txBody>
                  <a:tcPr marL="0" marR="0" marT="0" marB="0" anchor="b"/>
                </a:tc>
                <a:tc>
                  <a:txBody>
                    <a:bodyPr/>
                    <a:lstStyle/>
                    <a:p>
                      <a:pPr algn="ctr" fontAlgn="b"/>
                      <a:r>
                        <a:rPr lang="en-GB" sz="2100" b="0" i="0" u="none" strike="noStrike" dirty="0">
                          <a:solidFill>
                            <a:schemeClr val="tx1"/>
                          </a:solidFill>
                          <a:effectLst/>
                          <a:latin typeface="+mn-lt"/>
                        </a:rPr>
                        <a:t>0.85</a:t>
                      </a:r>
                    </a:p>
                  </a:txBody>
                  <a:tcPr marL="0" marR="0" marT="0" marB="0" anchor="b"/>
                </a:tc>
                <a:tc>
                  <a:txBody>
                    <a:bodyPr/>
                    <a:lstStyle/>
                    <a:p>
                      <a:pPr algn="ctr" fontAlgn="b"/>
                      <a:r>
                        <a:rPr lang="en-GB" sz="2100" b="0" i="0" u="none" strike="noStrike" dirty="0">
                          <a:solidFill>
                            <a:schemeClr val="tx1"/>
                          </a:solidFill>
                          <a:effectLst/>
                          <a:latin typeface="+mn-lt"/>
                        </a:rPr>
                        <a:t>1139</a:t>
                      </a:r>
                    </a:p>
                  </a:txBody>
                  <a:tcPr marL="0" marR="0" marT="0" marB="0" anchor="b"/>
                </a:tc>
                <a:tc>
                  <a:txBody>
                    <a:bodyPr/>
                    <a:lstStyle/>
                    <a:p>
                      <a:pPr algn="ctr" fontAlgn="b"/>
                      <a:r>
                        <a:rPr lang="en-US" sz="2100" b="0" i="0" u="none" strike="noStrike" dirty="0">
                          <a:solidFill>
                            <a:schemeClr val="tx1"/>
                          </a:solidFill>
                          <a:effectLst/>
                          <a:latin typeface="+mn-lt"/>
                        </a:rPr>
                        <a:t>1</a:t>
                      </a:r>
                      <a:r>
                        <a:rPr lang="en-GB" sz="2100" b="0" i="0" u="none" strike="noStrike" dirty="0">
                          <a:solidFill>
                            <a:schemeClr val="tx1"/>
                          </a:solidFill>
                          <a:effectLst/>
                          <a:latin typeface="+mn-lt"/>
                        </a:rPr>
                        <a:t>103</a:t>
                      </a:r>
                    </a:p>
                  </a:txBody>
                  <a:tcPr marL="0" marR="0" marT="0" marB="0" anchor="b"/>
                </a:tc>
                <a:extLst>
                  <a:ext uri="{0D108BD9-81ED-4DB2-BD59-A6C34878D82A}">
                    <a16:rowId xmlns:a16="http://schemas.microsoft.com/office/drawing/2014/main" val="120008243"/>
                  </a:ext>
                </a:extLst>
              </a:tr>
              <a:tr h="325120">
                <a:tc>
                  <a:txBody>
                    <a:bodyPr/>
                    <a:lstStyle/>
                    <a:p>
                      <a:pPr algn="ctr" fontAlgn="b"/>
                      <a:r>
                        <a:rPr lang="en-US" sz="2100" b="0" i="0" u="none" strike="noStrike" dirty="0">
                          <a:solidFill>
                            <a:srgbClr val="000000"/>
                          </a:solidFill>
                          <a:effectLst/>
                          <a:latin typeface="+mn-lt"/>
                        </a:rPr>
                        <a:t>3</a:t>
                      </a:r>
                      <a:endParaRPr lang="en-GB" sz="2100" b="0" i="0" u="none" strike="noStrike" dirty="0">
                        <a:solidFill>
                          <a:srgbClr val="000000"/>
                        </a:solidFill>
                        <a:effectLst/>
                        <a:latin typeface="+mn-lt"/>
                      </a:endParaRPr>
                    </a:p>
                  </a:txBody>
                  <a:tcPr marL="0" marR="0" marT="0" marB="0" anchor="b"/>
                </a:tc>
                <a:tc>
                  <a:txBody>
                    <a:bodyPr/>
                    <a:lstStyle/>
                    <a:p>
                      <a:pPr algn="ctr" fontAlgn="b"/>
                      <a:r>
                        <a:rPr lang="en-US" sz="2100" b="1" i="0" u="none" strike="noStrike" dirty="0">
                          <a:solidFill>
                            <a:srgbClr val="000000"/>
                          </a:solidFill>
                          <a:effectLst/>
                          <a:latin typeface="+mn-lt"/>
                        </a:rPr>
                        <a:t>selection MAMS</a:t>
                      </a:r>
                      <a:endParaRPr lang="en-GB" sz="2100" b="1" i="0" u="none" strike="noStrike" dirty="0">
                        <a:solidFill>
                          <a:srgbClr val="000000"/>
                        </a:solidFill>
                        <a:effectLst/>
                        <a:latin typeface="+mn-lt"/>
                      </a:endParaRPr>
                    </a:p>
                  </a:txBody>
                  <a:tcPr marL="0" marR="0" marT="0" marB="0" anchor="b"/>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lang="en-GB" sz="2100" b="0" i="1" u="none" strike="noStrike" dirty="0">
                          <a:solidFill>
                            <a:srgbClr val="000000"/>
                          </a:solidFill>
                          <a:effectLst/>
                          <a:latin typeface="Century Schoolbook" panose="02040604050505020304" pitchFamily="18" charset="0"/>
                        </a:rPr>
                        <a:t>Familywise</a:t>
                      </a:r>
                      <a:r>
                        <a:rPr lang="en-GB" sz="2100" b="0" i="0" u="none" strike="noStrike" dirty="0">
                          <a:solidFill>
                            <a:srgbClr val="000000"/>
                          </a:solidFill>
                          <a:effectLst/>
                          <a:latin typeface="+mn-lt"/>
                        </a:rPr>
                        <a:t> (0.023)</a:t>
                      </a:r>
                      <a:endParaRPr lang="en-GB" sz="2100" b="0" i="1" u="none" strike="noStrike" dirty="0">
                        <a:solidFill>
                          <a:srgbClr val="000000"/>
                        </a:solidFill>
                        <a:effectLst/>
                        <a:latin typeface="Century Schoolbook" panose="02040604050505020304" pitchFamily="18" charset="0"/>
                      </a:endParaRPr>
                    </a:p>
                  </a:txBody>
                  <a:tcPr marL="0" marR="0" marT="0" marB="0" anchor="b"/>
                </a:tc>
                <a:tc>
                  <a:txBody>
                    <a:bodyPr/>
                    <a:lstStyle/>
                    <a:p>
                      <a:pPr algn="ctr" fontAlgn="b"/>
                      <a:r>
                        <a:rPr lang="en-US" sz="2100" b="1" i="0" u="none" strike="noStrike" dirty="0">
                          <a:solidFill>
                            <a:schemeClr val="tx1"/>
                          </a:solidFill>
                          <a:effectLst/>
                          <a:latin typeface="+mn-lt"/>
                        </a:rPr>
                        <a:t>0.006</a:t>
                      </a:r>
                      <a:endParaRPr lang="en-GB" sz="2100" b="1" i="0" u="none" strike="noStrike" dirty="0">
                        <a:solidFill>
                          <a:schemeClr val="tx1"/>
                        </a:solidFill>
                        <a:effectLst/>
                        <a:latin typeface="+mn-lt"/>
                      </a:endParaRPr>
                    </a:p>
                  </a:txBody>
                  <a:tcPr marL="0" marR="0" marT="0" marB="0" anchor="b"/>
                </a:tc>
                <a:tc>
                  <a:txBody>
                    <a:bodyPr/>
                    <a:lstStyle/>
                    <a:p>
                      <a:pPr algn="ctr" fontAlgn="b"/>
                      <a:r>
                        <a:rPr lang="en-US" sz="2100" b="0" i="0" u="none" strike="noStrike" dirty="0">
                          <a:solidFill>
                            <a:schemeClr val="tx1"/>
                          </a:solidFill>
                          <a:effectLst/>
                          <a:latin typeface="+mn-lt"/>
                        </a:rPr>
                        <a:t>0.83</a:t>
                      </a:r>
                      <a:endParaRPr lang="en-GB" sz="2100" b="0" i="0" u="none" strike="noStrike" dirty="0">
                        <a:solidFill>
                          <a:schemeClr val="tx1"/>
                        </a:solidFill>
                        <a:effectLst/>
                        <a:latin typeface="+mn-lt"/>
                      </a:endParaRPr>
                    </a:p>
                  </a:txBody>
                  <a:tcPr marL="0" marR="0" marT="0" marB="0" anchor="b"/>
                </a:tc>
                <a:tc>
                  <a:txBody>
                    <a:bodyPr/>
                    <a:lstStyle/>
                    <a:p>
                      <a:pPr algn="ctr" fontAlgn="b"/>
                      <a:r>
                        <a:rPr lang="en-US" sz="2100" b="0" i="0" u="none" strike="noStrike" dirty="0">
                          <a:solidFill>
                            <a:schemeClr val="tx1"/>
                          </a:solidFill>
                          <a:effectLst/>
                          <a:latin typeface="+mn-lt"/>
                        </a:rPr>
                        <a:t>915</a:t>
                      </a:r>
                      <a:endParaRPr lang="en-GB" sz="2100" b="0" i="0" u="none" strike="noStrike" dirty="0">
                        <a:solidFill>
                          <a:schemeClr val="tx1"/>
                        </a:solidFill>
                        <a:effectLst/>
                        <a:latin typeface="+mn-lt"/>
                      </a:endParaRPr>
                    </a:p>
                  </a:txBody>
                  <a:tcPr marL="0" marR="0" marT="0" marB="0" anchor="b"/>
                </a:tc>
                <a:tc>
                  <a:txBody>
                    <a:bodyPr/>
                    <a:lstStyle/>
                    <a:p>
                      <a:pPr algn="ctr" fontAlgn="b"/>
                      <a:r>
                        <a:rPr lang="en-US" sz="2100" b="1" i="0" u="none" strike="noStrike" dirty="0">
                          <a:solidFill>
                            <a:schemeClr val="tx1"/>
                          </a:solidFill>
                          <a:effectLst/>
                          <a:latin typeface="+mn-lt"/>
                        </a:rPr>
                        <a:t>883</a:t>
                      </a:r>
                      <a:endParaRPr lang="en-GB" sz="2100" b="1" i="0" u="none" strike="noStrike" dirty="0">
                        <a:solidFill>
                          <a:schemeClr val="tx1"/>
                        </a:solidFill>
                        <a:effectLst/>
                        <a:latin typeface="+mn-lt"/>
                      </a:endParaRPr>
                    </a:p>
                  </a:txBody>
                  <a:tcPr marL="0" marR="0" marT="0" marB="0" anchor="b"/>
                </a:tc>
                <a:extLst>
                  <a:ext uri="{0D108BD9-81ED-4DB2-BD59-A6C34878D82A}">
                    <a16:rowId xmlns:a16="http://schemas.microsoft.com/office/drawing/2014/main" val="2828117296"/>
                  </a:ext>
                </a:extLst>
              </a:tr>
            </a:tbl>
          </a:graphicData>
        </a:graphic>
      </p:graphicFrame>
      <p:sp>
        <p:nvSpPr>
          <p:cNvPr id="8" name="TextBox 7">
            <a:extLst>
              <a:ext uri="{FF2B5EF4-FFF2-40B4-BE49-F238E27FC236}">
                <a16:creationId xmlns:a16="http://schemas.microsoft.com/office/drawing/2014/main" id="{B9154F95-DCBD-D96D-E760-75FA71754669}"/>
              </a:ext>
            </a:extLst>
          </p:cNvPr>
          <p:cNvSpPr txBox="1"/>
          <p:nvPr/>
        </p:nvSpPr>
        <p:spPr>
          <a:xfrm>
            <a:off x="-1" y="5134264"/>
            <a:ext cx="9712713" cy="646331"/>
          </a:xfrm>
          <a:prstGeom prst="rect">
            <a:avLst/>
          </a:prstGeom>
          <a:noFill/>
        </p:spPr>
        <p:txBody>
          <a:bodyPr wrap="square">
            <a:spAutoFit/>
          </a:bodyPr>
          <a:lstStyle/>
          <a:p>
            <a:pPr marL="800089" lvl="1" indent="-342900">
              <a:buClr>
                <a:schemeClr val="tx1"/>
              </a:buClr>
            </a:pPr>
            <a:r>
              <a:rPr lang="en-GB" sz="1800" dirty="0"/>
              <a:t>Note: compared to 5-arm MAMS, the selection MAMS reduces the total study duration from 5.237 to</a:t>
            </a:r>
            <a:r>
              <a:rPr lang="en-GB" sz="1800" dirty="0">
                <a:solidFill>
                  <a:srgbClr val="FF0000"/>
                </a:solidFill>
              </a:rPr>
              <a:t> 4.304 </a:t>
            </a:r>
            <a:r>
              <a:rPr lang="en-GB" sz="1800" dirty="0"/>
              <a:t>(years) by almost one year!</a:t>
            </a:r>
          </a:p>
        </p:txBody>
      </p:sp>
      <p:graphicFrame>
        <p:nvGraphicFramePr>
          <p:cNvPr id="6" name="Table 5">
            <a:extLst>
              <a:ext uri="{FF2B5EF4-FFF2-40B4-BE49-F238E27FC236}">
                <a16:creationId xmlns:a16="http://schemas.microsoft.com/office/drawing/2014/main" id="{29DA331D-C88D-91B0-2E34-5B5F2D9A428B}"/>
              </a:ext>
            </a:extLst>
          </p:cNvPr>
          <p:cNvGraphicFramePr>
            <a:graphicFrameLocks noGrp="1"/>
          </p:cNvGraphicFramePr>
          <p:nvPr>
            <p:extLst>
              <p:ext uri="{D42A27DB-BD31-4B8C-83A1-F6EECF244321}">
                <p14:modId xmlns:p14="http://schemas.microsoft.com/office/powerpoint/2010/main" val="2421892050"/>
              </p:ext>
            </p:extLst>
          </p:nvPr>
        </p:nvGraphicFramePr>
        <p:xfrm>
          <a:off x="0" y="573813"/>
          <a:ext cx="8128000" cy="37084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190106787"/>
                    </a:ext>
                  </a:extLst>
                </a:gridCol>
                <a:gridCol w="2032000">
                  <a:extLst>
                    <a:ext uri="{9D8B030D-6E8A-4147-A177-3AD203B41FA5}">
                      <a16:colId xmlns:a16="http://schemas.microsoft.com/office/drawing/2014/main" val="2740916829"/>
                    </a:ext>
                  </a:extLst>
                </a:gridCol>
                <a:gridCol w="2032000">
                  <a:extLst>
                    <a:ext uri="{9D8B030D-6E8A-4147-A177-3AD203B41FA5}">
                      <a16:colId xmlns:a16="http://schemas.microsoft.com/office/drawing/2014/main" val="1880906918"/>
                    </a:ext>
                  </a:extLst>
                </a:gridCol>
                <a:gridCol w="2032000">
                  <a:extLst>
                    <a:ext uri="{9D8B030D-6E8A-4147-A177-3AD203B41FA5}">
                      <a16:colId xmlns:a16="http://schemas.microsoft.com/office/drawing/2014/main" val="1006663267"/>
                    </a:ext>
                  </a:extLst>
                </a:gridCol>
              </a:tblGrid>
              <a:tr h="370840">
                <a:tc>
                  <a:txBody>
                    <a:bodyPr/>
                    <a:lstStyle/>
                    <a:p>
                      <a:pPr marL="285750" indent="-285750">
                        <a:buFont typeface="Arial" panose="020B0604020202020204" pitchFamily="34" charset="0"/>
                        <a:buChar char="•"/>
                      </a:pPr>
                      <a:r>
                        <a:rPr lang="en-US" dirty="0"/>
                        <a:t>I-outcome</a:t>
                      </a:r>
                      <a:endParaRPr lang="en-GB" dirty="0"/>
                    </a:p>
                  </a:txBody>
                  <a:tcPr>
                    <a:solidFill>
                      <a:srgbClr val="009EC0"/>
                    </a:solidFill>
                  </a:tcPr>
                </a:tc>
                <a:tc>
                  <a:txBody>
                    <a:bodyPr/>
                    <a:lstStyle/>
                    <a:p>
                      <a:pPr marL="285750" indent="-285750">
                        <a:buFont typeface="Arial" panose="020B0604020202020204" pitchFamily="34" charset="0"/>
                        <a:buChar char="•"/>
                      </a:pPr>
                      <a:r>
                        <a:rPr lang="en-US" dirty="0"/>
                        <a:t>Selection</a:t>
                      </a:r>
                      <a:endParaRPr lang="en-GB" dirty="0"/>
                    </a:p>
                  </a:txBody>
                  <a:tcPr>
                    <a:solidFill>
                      <a:schemeClr val="accent2">
                        <a:lumMod val="75000"/>
                      </a:schemeClr>
                    </a:solidFill>
                  </a:tcPr>
                </a:tc>
                <a:tc>
                  <a:txBody>
                    <a:bodyPr/>
                    <a:lstStyle/>
                    <a:p>
                      <a:pPr marL="285750" indent="-285750">
                        <a:buFont typeface="Arial" panose="020B0604020202020204" pitchFamily="34" charset="0"/>
                        <a:buChar char="•"/>
                      </a:pPr>
                      <a:r>
                        <a:rPr lang="en-US" dirty="0"/>
                        <a:t>Seamless</a:t>
                      </a:r>
                      <a:endParaRPr lang="en-GB" dirty="0"/>
                    </a:p>
                  </a:txBody>
                  <a:tcPr>
                    <a:solidFill>
                      <a:srgbClr val="009EC0"/>
                    </a:solidFill>
                  </a:tcPr>
                </a:tc>
                <a:tc>
                  <a:txBody>
                    <a:bodyPr/>
                    <a:lstStyle/>
                    <a:p>
                      <a:pPr marL="285750" indent="-285750">
                        <a:buFont typeface="Arial" panose="020B0604020202020204" pitchFamily="34" charset="0"/>
                        <a:buChar char="•"/>
                      </a:pPr>
                      <a:r>
                        <a:rPr lang="en-US" dirty="0"/>
                        <a:t>Efficacy stop</a:t>
                      </a:r>
                      <a:endParaRPr lang="en-GB" dirty="0"/>
                    </a:p>
                  </a:txBody>
                  <a:tcPr>
                    <a:solidFill>
                      <a:srgbClr val="009EC0"/>
                    </a:solidFill>
                  </a:tcPr>
                </a:tc>
                <a:extLst>
                  <a:ext uri="{0D108BD9-81ED-4DB2-BD59-A6C34878D82A}">
                    <a16:rowId xmlns:a16="http://schemas.microsoft.com/office/drawing/2014/main" val="1771134787"/>
                  </a:ext>
                </a:extLst>
              </a:tr>
            </a:tbl>
          </a:graphicData>
        </a:graphic>
      </p:graphicFrame>
      <p:sp>
        <p:nvSpPr>
          <p:cNvPr id="7" name="TextBox 6">
            <a:extLst>
              <a:ext uri="{FF2B5EF4-FFF2-40B4-BE49-F238E27FC236}">
                <a16:creationId xmlns:a16="http://schemas.microsoft.com/office/drawing/2014/main" id="{43A6FD6E-C3DA-E20A-0864-EA16FA38A323}"/>
              </a:ext>
            </a:extLst>
          </p:cNvPr>
          <p:cNvSpPr txBox="1"/>
          <p:nvPr/>
        </p:nvSpPr>
        <p:spPr>
          <a:xfrm>
            <a:off x="11530361" y="6501161"/>
            <a:ext cx="892098" cy="338554"/>
          </a:xfrm>
          <a:prstGeom prst="rect">
            <a:avLst/>
          </a:prstGeom>
          <a:noFill/>
        </p:spPr>
        <p:txBody>
          <a:bodyPr wrap="square" rtlCol="0">
            <a:spAutoFit/>
          </a:bodyPr>
          <a:lstStyle/>
          <a:p>
            <a:r>
              <a:rPr lang="en-US" sz="1600" dirty="0">
                <a:solidFill>
                  <a:schemeClr val="accent2">
                    <a:lumMod val="50000"/>
                  </a:schemeClr>
                </a:solidFill>
              </a:rPr>
              <a:t>18/28</a:t>
            </a:r>
            <a:endParaRPr lang="en-GB" sz="1600" dirty="0">
              <a:solidFill>
                <a:schemeClr val="accent2">
                  <a:lumMod val="50000"/>
                </a:schemeClr>
              </a:solidFill>
            </a:endParaRPr>
          </a:p>
        </p:txBody>
      </p:sp>
      <p:sp>
        <p:nvSpPr>
          <p:cNvPr id="9" name="Rectangle 8">
            <a:extLst>
              <a:ext uri="{FF2B5EF4-FFF2-40B4-BE49-F238E27FC236}">
                <a16:creationId xmlns:a16="http://schemas.microsoft.com/office/drawing/2014/main" id="{83ECD8DA-4767-E156-7578-8CCBEC6F5934}"/>
              </a:ext>
            </a:extLst>
          </p:cNvPr>
          <p:cNvSpPr/>
          <p:nvPr/>
        </p:nvSpPr>
        <p:spPr>
          <a:xfrm>
            <a:off x="9110546" y="4181707"/>
            <a:ext cx="724829" cy="982911"/>
          </a:xfrm>
          <a:prstGeom prst="rect">
            <a:avLst/>
          </a:prstGeom>
          <a:noFill/>
          <a:ln w="19050">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5CC935F9-BC53-2286-7A99-0695A1BBCAA2}"/>
              </a:ext>
            </a:extLst>
          </p:cNvPr>
          <p:cNvSpPr/>
          <p:nvPr/>
        </p:nvSpPr>
        <p:spPr>
          <a:xfrm>
            <a:off x="10649415" y="4181707"/>
            <a:ext cx="724829" cy="982911"/>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55201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9"/>
                                        </p:tgtEl>
                                        <p:attrNameLst>
                                          <p:attrName>style.visibility</p:attrName>
                                        </p:attrNameLst>
                                      </p:cBhvr>
                                      <p:to>
                                        <p:strVal val="hidden"/>
                                      </p:to>
                                    </p:set>
                                  </p:childTnLst>
                                </p:cTn>
                              </p:par>
                            </p:childTnLst>
                          </p:cTn>
                        </p:par>
                        <p:par>
                          <p:cTn id="12" fill="hold">
                            <p:stCondLst>
                              <p:cond delay="0"/>
                            </p:stCondLst>
                            <p:childTnLst>
                              <p:par>
                                <p:cTn id="13" presetID="16" presetClass="entr" presetSubtype="2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B24A0D-3D74-F6B7-B742-11C22BBBA8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1D5D0B-C8F5-11AD-EE55-B14882077B9C}"/>
              </a:ext>
            </a:extLst>
          </p:cNvPr>
          <p:cNvSpPr>
            <a:spLocks noGrp="1"/>
          </p:cNvSpPr>
          <p:nvPr>
            <p:ph type="ctrTitle"/>
          </p:nvPr>
        </p:nvSpPr>
        <p:spPr>
          <a:xfrm>
            <a:off x="292067" y="895560"/>
            <a:ext cx="10266395" cy="694644"/>
          </a:xfrm>
        </p:spPr>
        <p:txBody>
          <a:bodyPr>
            <a:normAutofit/>
          </a:bodyPr>
          <a:lstStyle/>
          <a:p>
            <a:pPr marL="457200" indent="-457200">
              <a:buFont typeface="Wingdings" panose="05000000000000000000" pitchFamily="2" charset="2"/>
              <a:buChar char="Ø"/>
              <a:tabLst>
                <a:tab pos="354013" algn="l"/>
              </a:tabLst>
            </a:pPr>
            <a:r>
              <a:rPr lang="en-GB" sz="2400" b="0" dirty="0">
                <a:solidFill>
                  <a:srgbClr val="002060"/>
                </a:solidFill>
              </a:rPr>
              <a:t>Seamless MAMS with treatment selection</a:t>
            </a:r>
          </a:p>
        </p:txBody>
      </p:sp>
      <p:sp>
        <p:nvSpPr>
          <p:cNvPr id="4" name="Text Placeholder 3">
            <a:extLst>
              <a:ext uri="{FF2B5EF4-FFF2-40B4-BE49-F238E27FC236}">
                <a16:creationId xmlns:a16="http://schemas.microsoft.com/office/drawing/2014/main" id="{44B6A4CD-7B73-7299-17D4-57EB5666018C}"/>
              </a:ext>
            </a:extLst>
          </p:cNvPr>
          <p:cNvSpPr>
            <a:spLocks noGrp="1"/>
          </p:cNvSpPr>
          <p:nvPr>
            <p:ph type="body" sz="quarter" idx="10"/>
          </p:nvPr>
        </p:nvSpPr>
        <p:spPr>
          <a:xfrm>
            <a:off x="150990" y="-46512"/>
            <a:ext cx="6670593" cy="694644"/>
          </a:xfrm>
        </p:spPr>
        <p:txBody>
          <a:bodyPr>
            <a:normAutofit/>
          </a:bodyPr>
          <a:lstStyle/>
          <a:p>
            <a:r>
              <a:rPr lang="en-US" dirty="0"/>
              <a:t>MAMS Trial Design: Extensions</a:t>
            </a:r>
            <a:endParaRPr lang="en-GB" sz="3600" dirty="0"/>
          </a:p>
        </p:txBody>
      </p:sp>
      <p:sp>
        <p:nvSpPr>
          <p:cNvPr id="5" name="Title 1">
            <a:extLst>
              <a:ext uri="{FF2B5EF4-FFF2-40B4-BE49-F238E27FC236}">
                <a16:creationId xmlns:a16="http://schemas.microsoft.com/office/drawing/2014/main" id="{C233DF39-AC0C-0061-DF8F-BD8A27A26F83}"/>
              </a:ext>
            </a:extLst>
          </p:cNvPr>
          <p:cNvSpPr txBox="1">
            <a:spLocks/>
          </p:cNvSpPr>
          <p:nvPr/>
        </p:nvSpPr>
        <p:spPr>
          <a:xfrm>
            <a:off x="292067" y="1457061"/>
            <a:ext cx="11328400" cy="1938943"/>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b="1" kern="1200">
                <a:solidFill>
                  <a:schemeClr val="accent4"/>
                </a:solidFill>
                <a:latin typeface="+mj-lt"/>
                <a:ea typeface="+mj-ea"/>
                <a:cs typeface="+mj-cs"/>
              </a:defRPr>
            </a:lvl1pPr>
          </a:lstStyle>
          <a:p>
            <a:pPr>
              <a:tabLst>
                <a:tab pos="354013" algn="l"/>
              </a:tabLst>
            </a:pPr>
            <a:endParaRPr lang="en-GB" sz="2800" b="0" dirty="0">
              <a:solidFill>
                <a:srgbClr val="002060"/>
              </a:solidFill>
            </a:endParaRPr>
          </a:p>
        </p:txBody>
      </p:sp>
      <p:sp>
        <p:nvSpPr>
          <p:cNvPr id="6" name="TextBox 5">
            <a:extLst>
              <a:ext uri="{FF2B5EF4-FFF2-40B4-BE49-F238E27FC236}">
                <a16:creationId xmlns:a16="http://schemas.microsoft.com/office/drawing/2014/main" id="{BFC13CC7-57B4-EE9C-0FE0-23B70CDF8B41}"/>
              </a:ext>
            </a:extLst>
          </p:cNvPr>
          <p:cNvSpPr txBox="1"/>
          <p:nvPr/>
        </p:nvSpPr>
        <p:spPr>
          <a:xfrm>
            <a:off x="778139" y="1424146"/>
            <a:ext cx="10842328" cy="233910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b="1" dirty="0"/>
              <a:t>A combination: </a:t>
            </a:r>
            <a:r>
              <a:rPr lang="en-US" dirty="0"/>
              <a:t>Selection MAMS design + change of outcome</a:t>
            </a:r>
          </a:p>
          <a:p>
            <a:pPr marL="285750" indent="-285750">
              <a:lnSpc>
                <a:spcPct val="150000"/>
              </a:lnSpc>
              <a:buFont typeface="Arial" panose="020B0604020202020204" pitchFamily="34" charset="0"/>
              <a:buChar char="•"/>
            </a:pPr>
            <a:r>
              <a:rPr lang="en-US" b="1" dirty="0"/>
              <a:t>Seamless II/III trial setting: </a:t>
            </a:r>
          </a:p>
          <a:p>
            <a:r>
              <a:rPr lang="en-US" dirty="0"/>
              <a:t>    phase II: select top-K drugs among candidates, on a clinical outcome (I)</a:t>
            </a:r>
          </a:p>
          <a:p>
            <a:r>
              <a:rPr lang="en-US" dirty="0"/>
              <a:t>    phase III: to claim efficacy of any drug, on the definitive outcome (D)</a:t>
            </a:r>
          </a:p>
          <a:p>
            <a:pPr marL="342900" indent="-342900">
              <a:lnSpc>
                <a:spcPct val="200000"/>
              </a:lnSpc>
              <a:buFont typeface="Arial" panose="020B0604020202020204" pitchFamily="34" charset="0"/>
              <a:buChar char="•"/>
            </a:pPr>
            <a:r>
              <a:rPr lang="en-US" b="1" dirty="0"/>
              <a:t>Example 4. The IBS seamless II/III MAMS with selection (5:3:3)</a:t>
            </a:r>
          </a:p>
          <a:p>
            <a:endParaRPr lang="en-US" sz="2000" dirty="0"/>
          </a:p>
        </p:txBody>
      </p:sp>
      <p:sp>
        <p:nvSpPr>
          <p:cNvPr id="33" name="TextBox 32">
            <a:extLst>
              <a:ext uri="{FF2B5EF4-FFF2-40B4-BE49-F238E27FC236}">
                <a16:creationId xmlns:a16="http://schemas.microsoft.com/office/drawing/2014/main" id="{4D2E783F-4445-CA26-B4AC-75DA9269497A}"/>
              </a:ext>
            </a:extLst>
          </p:cNvPr>
          <p:cNvSpPr txBox="1"/>
          <p:nvPr/>
        </p:nvSpPr>
        <p:spPr>
          <a:xfrm>
            <a:off x="6821583" y="3402357"/>
            <a:ext cx="1546487" cy="523220"/>
          </a:xfrm>
          <a:prstGeom prst="rect">
            <a:avLst/>
          </a:prstGeom>
          <a:noFill/>
        </p:spPr>
        <p:txBody>
          <a:bodyPr wrap="square" rtlCol="0">
            <a:spAutoFit/>
          </a:bodyPr>
          <a:lstStyle/>
          <a:p>
            <a:r>
              <a:rPr lang="en-US" sz="1400" b="1" dirty="0"/>
              <a:t>Phase III interim </a:t>
            </a:r>
            <a:r>
              <a:rPr lang="en-US" sz="1400" b="1" i="1" dirty="0">
                <a:solidFill>
                  <a:srgbClr val="FF0000"/>
                </a:solidFill>
              </a:rPr>
              <a:t>( D-outcome)</a:t>
            </a:r>
            <a:endParaRPr lang="en-GB" sz="1400" b="1" dirty="0">
              <a:solidFill>
                <a:srgbClr val="FF0000"/>
              </a:solidFill>
            </a:endParaRPr>
          </a:p>
        </p:txBody>
      </p:sp>
      <p:cxnSp>
        <p:nvCxnSpPr>
          <p:cNvPr id="39" name="Straight Connector 38">
            <a:extLst>
              <a:ext uri="{FF2B5EF4-FFF2-40B4-BE49-F238E27FC236}">
                <a16:creationId xmlns:a16="http://schemas.microsoft.com/office/drawing/2014/main" id="{F501EDF6-1806-4189-F15C-5054A9E0FC31}"/>
              </a:ext>
            </a:extLst>
          </p:cNvPr>
          <p:cNvCxnSpPr>
            <a:cxnSpLocks/>
          </p:cNvCxnSpPr>
          <p:nvPr/>
        </p:nvCxnSpPr>
        <p:spPr>
          <a:xfrm>
            <a:off x="6603083" y="3441653"/>
            <a:ext cx="0" cy="2922382"/>
          </a:xfrm>
          <a:prstGeom prst="line">
            <a:avLst/>
          </a:prstGeom>
          <a:ln w="12700">
            <a:solidFill>
              <a:schemeClr val="tx2">
                <a:lumMod val="75000"/>
              </a:schemeClr>
            </a:solidFill>
            <a:prstDash val="solid"/>
          </a:ln>
        </p:spPr>
        <p:style>
          <a:lnRef idx="1">
            <a:schemeClr val="accent1"/>
          </a:lnRef>
          <a:fillRef idx="0">
            <a:schemeClr val="accent1"/>
          </a:fillRef>
          <a:effectRef idx="0">
            <a:schemeClr val="accent1"/>
          </a:effectRef>
          <a:fontRef idx="minor">
            <a:schemeClr val="tx1"/>
          </a:fontRef>
        </p:style>
      </p:cxnSp>
      <p:pic>
        <p:nvPicPr>
          <p:cNvPr id="8" name="Picture 7" descr="A close-up of several different colored pills&#10;&#10;AI-generated content may be incorrect.">
            <a:extLst>
              <a:ext uri="{FF2B5EF4-FFF2-40B4-BE49-F238E27FC236}">
                <a16:creationId xmlns:a16="http://schemas.microsoft.com/office/drawing/2014/main" id="{3454B4AE-2179-3FBE-4F2C-38F8F3ADD98C}"/>
              </a:ext>
            </a:extLst>
          </p:cNvPr>
          <p:cNvPicPr>
            <a:picLocks noChangeAspect="1"/>
          </p:cNvPicPr>
          <p:nvPr/>
        </p:nvPicPr>
        <p:blipFill>
          <a:blip r:embed="rId2">
            <a:extLst>
              <a:ext uri="{28A0092B-C50C-407E-A947-70E740481C1C}">
                <a14:useLocalDpi xmlns:a14="http://schemas.microsoft.com/office/drawing/2010/main" val="0"/>
              </a:ext>
            </a:extLst>
          </a:blip>
          <a:srcRect l="26937" t="14901" r="36006" b="22157"/>
          <a:stretch>
            <a:fillRect/>
          </a:stretch>
        </p:blipFill>
        <p:spPr>
          <a:xfrm>
            <a:off x="2060014" y="3631883"/>
            <a:ext cx="1213129" cy="2495557"/>
          </a:xfrm>
          <a:prstGeom prst="rect">
            <a:avLst/>
          </a:prstGeom>
        </p:spPr>
      </p:pic>
      <p:sp>
        <p:nvSpPr>
          <p:cNvPr id="9" name="TextBox 8">
            <a:extLst>
              <a:ext uri="{FF2B5EF4-FFF2-40B4-BE49-F238E27FC236}">
                <a16:creationId xmlns:a16="http://schemas.microsoft.com/office/drawing/2014/main" id="{5F1FD1B0-5F71-73E8-DC5E-2E631336BAC0}"/>
              </a:ext>
            </a:extLst>
          </p:cNvPr>
          <p:cNvSpPr txBox="1"/>
          <p:nvPr/>
        </p:nvSpPr>
        <p:spPr>
          <a:xfrm>
            <a:off x="1874842" y="5738268"/>
            <a:ext cx="789207" cy="276350"/>
          </a:xfrm>
          <a:prstGeom prst="rect">
            <a:avLst/>
          </a:prstGeom>
          <a:solidFill>
            <a:schemeClr val="bg1"/>
          </a:solidFill>
        </p:spPr>
        <p:txBody>
          <a:bodyPr wrap="square" rtlCol="0">
            <a:spAutoFit/>
          </a:bodyPr>
          <a:lstStyle/>
          <a:p>
            <a:r>
              <a:rPr lang="en-US" sz="1200" b="1" dirty="0"/>
              <a:t>Placebo</a:t>
            </a:r>
            <a:endParaRPr lang="en-GB" sz="1200" b="1" dirty="0"/>
          </a:p>
        </p:txBody>
      </p:sp>
      <p:cxnSp>
        <p:nvCxnSpPr>
          <p:cNvPr id="10" name="Straight Connector 9">
            <a:extLst>
              <a:ext uri="{FF2B5EF4-FFF2-40B4-BE49-F238E27FC236}">
                <a16:creationId xmlns:a16="http://schemas.microsoft.com/office/drawing/2014/main" id="{3F768E30-9F5B-2F59-832C-477DD21CE9F2}"/>
              </a:ext>
            </a:extLst>
          </p:cNvPr>
          <p:cNvCxnSpPr>
            <a:cxnSpLocks/>
          </p:cNvCxnSpPr>
          <p:nvPr/>
        </p:nvCxnSpPr>
        <p:spPr>
          <a:xfrm>
            <a:off x="4737152" y="3918188"/>
            <a:ext cx="0" cy="2209252"/>
          </a:xfrm>
          <a:prstGeom prst="line">
            <a:avLst/>
          </a:prstGeom>
          <a:ln w="12700">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3FD7FB3-A7F1-6563-E7BA-C25CCBD5B4F6}"/>
              </a:ext>
            </a:extLst>
          </p:cNvPr>
          <p:cNvCxnSpPr>
            <a:cxnSpLocks/>
          </p:cNvCxnSpPr>
          <p:nvPr/>
        </p:nvCxnSpPr>
        <p:spPr>
          <a:xfrm>
            <a:off x="7547636" y="3893493"/>
            <a:ext cx="0" cy="2233947"/>
          </a:xfrm>
          <a:prstGeom prst="line">
            <a:avLst/>
          </a:prstGeom>
          <a:ln w="12700">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679883F-843D-1592-ECBD-092F43783441}"/>
              </a:ext>
            </a:extLst>
          </p:cNvPr>
          <p:cNvCxnSpPr>
            <a:cxnSpLocks/>
          </p:cNvCxnSpPr>
          <p:nvPr/>
        </p:nvCxnSpPr>
        <p:spPr>
          <a:xfrm>
            <a:off x="8718137" y="3918188"/>
            <a:ext cx="0" cy="2491495"/>
          </a:xfrm>
          <a:prstGeom prst="line">
            <a:avLst/>
          </a:prstGeom>
          <a:ln w="12700">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3341E2B-111E-0A60-AC3A-DCFE782A6D5B}"/>
              </a:ext>
            </a:extLst>
          </p:cNvPr>
          <p:cNvCxnSpPr>
            <a:cxnSpLocks/>
          </p:cNvCxnSpPr>
          <p:nvPr/>
        </p:nvCxnSpPr>
        <p:spPr>
          <a:xfrm flipV="1">
            <a:off x="3154703" y="5872083"/>
            <a:ext cx="5563434" cy="4360"/>
          </a:xfrm>
          <a:prstGeom prst="straightConnector1">
            <a:avLst/>
          </a:prstGeom>
          <a:ln w="5715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AEFB5DFE-3CAB-E8B5-2B52-5CA170FEDAB0}"/>
              </a:ext>
            </a:extLst>
          </p:cNvPr>
          <p:cNvSpPr txBox="1"/>
          <p:nvPr/>
        </p:nvSpPr>
        <p:spPr>
          <a:xfrm>
            <a:off x="4151628" y="3396004"/>
            <a:ext cx="1691612" cy="523220"/>
          </a:xfrm>
          <a:prstGeom prst="rect">
            <a:avLst/>
          </a:prstGeom>
          <a:noFill/>
        </p:spPr>
        <p:txBody>
          <a:bodyPr wrap="square" rtlCol="0">
            <a:spAutoFit/>
          </a:bodyPr>
          <a:lstStyle/>
          <a:p>
            <a:r>
              <a:rPr lang="en-US" sz="1400" b="1" dirty="0"/>
              <a:t>Phase II analysis </a:t>
            </a:r>
            <a:r>
              <a:rPr lang="en-US" sz="1400" b="1" i="1" dirty="0">
                <a:solidFill>
                  <a:srgbClr val="FF0000"/>
                </a:solidFill>
              </a:rPr>
              <a:t>( I-Outcome)</a:t>
            </a:r>
            <a:endParaRPr lang="en-GB" sz="1400" b="1" i="1" dirty="0">
              <a:solidFill>
                <a:srgbClr val="FF0000"/>
              </a:solidFill>
            </a:endParaRPr>
          </a:p>
        </p:txBody>
      </p:sp>
      <p:sp>
        <p:nvSpPr>
          <p:cNvPr id="16" name="TextBox 15">
            <a:extLst>
              <a:ext uri="{FF2B5EF4-FFF2-40B4-BE49-F238E27FC236}">
                <a16:creationId xmlns:a16="http://schemas.microsoft.com/office/drawing/2014/main" id="{750A663B-0E0D-5D11-4129-F58AA2D96B9F}"/>
              </a:ext>
            </a:extLst>
          </p:cNvPr>
          <p:cNvSpPr txBox="1"/>
          <p:nvPr/>
        </p:nvSpPr>
        <p:spPr>
          <a:xfrm>
            <a:off x="8468085" y="3400660"/>
            <a:ext cx="1908204" cy="523220"/>
          </a:xfrm>
          <a:prstGeom prst="rect">
            <a:avLst/>
          </a:prstGeom>
          <a:noFill/>
        </p:spPr>
        <p:txBody>
          <a:bodyPr wrap="square" rtlCol="0">
            <a:spAutoFit/>
          </a:bodyPr>
          <a:lstStyle/>
          <a:p>
            <a:r>
              <a:rPr lang="en-US" sz="1400" b="1" dirty="0"/>
              <a:t>Phase III Final</a:t>
            </a:r>
          </a:p>
          <a:p>
            <a:r>
              <a:rPr lang="en-US" sz="1400" b="1" i="1" dirty="0">
                <a:solidFill>
                  <a:srgbClr val="FF0000"/>
                </a:solidFill>
              </a:rPr>
              <a:t>( D-outcome)</a:t>
            </a:r>
            <a:endParaRPr lang="en-GB" sz="1400" b="1" i="1" dirty="0">
              <a:solidFill>
                <a:srgbClr val="FF0000"/>
              </a:solidFill>
            </a:endParaRPr>
          </a:p>
        </p:txBody>
      </p:sp>
      <p:sp>
        <p:nvSpPr>
          <p:cNvPr id="17" name="Arrow: Striped Right 16">
            <a:extLst>
              <a:ext uri="{FF2B5EF4-FFF2-40B4-BE49-F238E27FC236}">
                <a16:creationId xmlns:a16="http://schemas.microsoft.com/office/drawing/2014/main" id="{3D73F1B0-4642-0CFE-7280-6EAE9D1DC16E}"/>
              </a:ext>
            </a:extLst>
          </p:cNvPr>
          <p:cNvSpPr/>
          <p:nvPr/>
        </p:nvSpPr>
        <p:spPr>
          <a:xfrm>
            <a:off x="9103626" y="4584032"/>
            <a:ext cx="457195" cy="412595"/>
          </a:xfrm>
          <a:prstGeom prst="stripedRightArrow">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dirty="0"/>
          </a:p>
        </p:txBody>
      </p:sp>
      <p:sp>
        <p:nvSpPr>
          <p:cNvPr id="18" name="TextBox 17">
            <a:extLst>
              <a:ext uri="{FF2B5EF4-FFF2-40B4-BE49-F238E27FC236}">
                <a16:creationId xmlns:a16="http://schemas.microsoft.com/office/drawing/2014/main" id="{52329F4E-2925-2F92-6082-48FE7700C0C2}"/>
              </a:ext>
            </a:extLst>
          </p:cNvPr>
          <p:cNvSpPr txBox="1"/>
          <p:nvPr/>
        </p:nvSpPr>
        <p:spPr>
          <a:xfrm>
            <a:off x="9697860" y="4414766"/>
            <a:ext cx="1008905"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600" dirty="0"/>
              <a:t>Claim any efficacy</a:t>
            </a:r>
            <a:endParaRPr lang="en-GB" sz="1600" dirty="0"/>
          </a:p>
        </p:txBody>
      </p:sp>
      <p:sp>
        <p:nvSpPr>
          <p:cNvPr id="19" name="Right Brace 18">
            <a:extLst>
              <a:ext uri="{FF2B5EF4-FFF2-40B4-BE49-F238E27FC236}">
                <a16:creationId xmlns:a16="http://schemas.microsoft.com/office/drawing/2014/main" id="{E3B0AD0F-A7A2-3B13-DD6B-B703336F1A7C}"/>
              </a:ext>
            </a:extLst>
          </p:cNvPr>
          <p:cNvSpPr/>
          <p:nvPr/>
        </p:nvSpPr>
        <p:spPr>
          <a:xfrm>
            <a:off x="3831537" y="3907654"/>
            <a:ext cx="420025" cy="1596203"/>
          </a:xfrm>
          <a:prstGeom prst="rightBrace">
            <a:avLst>
              <a:gd name="adj1" fmla="val 61485"/>
              <a:gd name="adj2" fmla="val 50000"/>
            </a:avLst>
          </a:prstGeom>
          <a:ln w="19050">
            <a:solidFill>
              <a:schemeClr val="accent4">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21" name="TextBox 20">
            <a:extLst>
              <a:ext uri="{FF2B5EF4-FFF2-40B4-BE49-F238E27FC236}">
                <a16:creationId xmlns:a16="http://schemas.microsoft.com/office/drawing/2014/main" id="{3A8C0169-1958-A261-9A71-321EE80B49EC}"/>
              </a:ext>
            </a:extLst>
          </p:cNvPr>
          <p:cNvSpPr txBox="1"/>
          <p:nvPr/>
        </p:nvSpPr>
        <p:spPr>
          <a:xfrm>
            <a:off x="7227886" y="4271882"/>
            <a:ext cx="524620" cy="1015663"/>
          </a:xfrm>
          <a:prstGeom prst="rect">
            <a:avLst/>
          </a:prstGeom>
          <a:noFill/>
        </p:spPr>
        <p:txBody>
          <a:bodyPr wrap="square" rtlCol="0">
            <a:spAutoFit/>
          </a:bodyPr>
          <a:lstStyle/>
          <a:p>
            <a:r>
              <a:rPr lang="en-US" sz="6000" b="1" dirty="0">
                <a:solidFill>
                  <a:schemeClr val="accent4">
                    <a:lumMod val="75000"/>
                  </a:schemeClr>
                </a:solidFill>
              </a:rPr>
              <a:t>?</a:t>
            </a:r>
            <a:endParaRPr lang="en-GB" sz="6000" b="1" dirty="0">
              <a:solidFill>
                <a:schemeClr val="accent4">
                  <a:lumMod val="75000"/>
                </a:schemeClr>
              </a:solidFill>
            </a:endParaRPr>
          </a:p>
        </p:txBody>
      </p:sp>
      <p:sp>
        <p:nvSpPr>
          <p:cNvPr id="22" name="TextBox 21">
            <a:extLst>
              <a:ext uri="{FF2B5EF4-FFF2-40B4-BE49-F238E27FC236}">
                <a16:creationId xmlns:a16="http://schemas.microsoft.com/office/drawing/2014/main" id="{09042F38-0F87-B171-25F8-BA7F968101CC}"/>
              </a:ext>
            </a:extLst>
          </p:cNvPr>
          <p:cNvSpPr txBox="1"/>
          <p:nvPr/>
        </p:nvSpPr>
        <p:spPr>
          <a:xfrm>
            <a:off x="8376558" y="4271882"/>
            <a:ext cx="598572" cy="1015663"/>
          </a:xfrm>
          <a:prstGeom prst="rect">
            <a:avLst/>
          </a:prstGeom>
          <a:noFill/>
        </p:spPr>
        <p:txBody>
          <a:bodyPr wrap="square" rtlCol="0">
            <a:spAutoFit/>
          </a:bodyPr>
          <a:lstStyle/>
          <a:p>
            <a:r>
              <a:rPr lang="en-US" sz="6000" b="1" dirty="0">
                <a:solidFill>
                  <a:schemeClr val="accent4">
                    <a:lumMod val="75000"/>
                  </a:schemeClr>
                </a:solidFill>
              </a:rPr>
              <a:t>?</a:t>
            </a:r>
            <a:endParaRPr lang="en-GB" sz="6000" b="1" dirty="0">
              <a:solidFill>
                <a:schemeClr val="accent4">
                  <a:lumMod val="75000"/>
                </a:schemeClr>
              </a:solidFill>
            </a:endParaRPr>
          </a:p>
        </p:txBody>
      </p:sp>
      <p:cxnSp>
        <p:nvCxnSpPr>
          <p:cNvPr id="23" name="Straight Arrow Connector 22">
            <a:extLst>
              <a:ext uri="{FF2B5EF4-FFF2-40B4-BE49-F238E27FC236}">
                <a16:creationId xmlns:a16="http://schemas.microsoft.com/office/drawing/2014/main" id="{A0893F09-2A6B-F437-8AD3-A35E5DE21331}"/>
              </a:ext>
            </a:extLst>
          </p:cNvPr>
          <p:cNvCxnSpPr>
            <a:cxnSpLocks/>
          </p:cNvCxnSpPr>
          <p:nvPr/>
        </p:nvCxnSpPr>
        <p:spPr>
          <a:xfrm>
            <a:off x="3168245" y="4018549"/>
            <a:ext cx="1447268" cy="0"/>
          </a:xfrm>
          <a:prstGeom prst="straightConnector1">
            <a:avLst/>
          </a:prstGeom>
          <a:ln w="19050">
            <a:solidFill>
              <a:schemeClr val="accent2">
                <a:lumMod val="75000"/>
              </a:schemeClr>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1D8F8E33-4C8D-6462-BC24-9B0F099D5695}"/>
              </a:ext>
            </a:extLst>
          </p:cNvPr>
          <p:cNvCxnSpPr>
            <a:cxnSpLocks/>
          </p:cNvCxnSpPr>
          <p:nvPr/>
        </p:nvCxnSpPr>
        <p:spPr>
          <a:xfrm>
            <a:off x="3154703" y="4449729"/>
            <a:ext cx="1447268" cy="0"/>
          </a:xfrm>
          <a:prstGeom prst="straightConnector1">
            <a:avLst/>
          </a:prstGeom>
          <a:ln w="19050">
            <a:solidFill>
              <a:srgbClr val="FFC000"/>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0F588B41-F311-EBD5-1EE4-77B6444EA957}"/>
              </a:ext>
            </a:extLst>
          </p:cNvPr>
          <p:cNvCxnSpPr>
            <a:cxnSpLocks/>
          </p:cNvCxnSpPr>
          <p:nvPr/>
        </p:nvCxnSpPr>
        <p:spPr>
          <a:xfrm>
            <a:off x="7653074" y="4329726"/>
            <a:ext cx="846564" cy="0"/>
          </a:xfrm>
          <a:prstGeom prst="straightConnector1">
            <a:avLst/>
          </a:prstGeom>
          <a:ln w="19050">
            <a:solidFill>
              <a:srgbClr val="002060"/>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F75EB4CC-D6DA-807A-D832-C050CEC4A7FC}"/>
              </a:ext>
            </a:extLst>
          </p:cNvPr>
          <p:cNvCxnSpPr>
            <a:cxnSpLocks/>
          </p:cNvCxnSpPr>
          <p:nvPr/>
        </p:nvCxnSpPr>
        <p:spPr>
          <a:xfrm>
            <a:off x="6664928" y="4330658"/>
            <a:ext cx="825268" cy="0"/>
          </a:xfrm>
          <a:prstGeom prst="straightConnector1">
            <a:avLst/>
          </a:prstGeom>
          <a:ln w="19050">
            <a:solidFill>
              <a:srgbClr val="002060"/>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88B3CC9-A44D-94C4-6B6B-3AF0E5F5DFCF}"/>
              </a:ext>
            </a:extLst>
          </p:cNvPr>
          <p:cNvCxnSpPr>
            <a:cxnSpLocks/>
          </p:cNvCxnSpPr>
          <p:nvPr/>
        </p:nvCxnSpPr>
        <p:spPr>
          <a:xfrm>
            <a:off x="3168245" y="4966403"/>
            <a:ext cx="1447268" cy="0"/>
          </a:xfrm>
          <a:prstGeom prst="straightConnector1">
            <a:avLst/>
          </a:prstGeom>
          <a:ln w="19050">
            <a:solidFill>
              <a:schemeClr val="accent3">
                <a:lumMod val="50000"/>
              </a:schemeClr>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5EF50649-88B8-6C49-59CF-BEF47CA58326}"/>
              </a:ext>
            </a:extLst>
          </p:cNvPr>
          <p:cNvCxnSpPr>
            <a:cxnSpLocks/>
          </p:cNvCxnSpPr>
          <p:nvPr/>
        </p:nvCxnSpPr>
        <p:spPr>
          <a:xfrm>
            <a:off x="7653074" y="5163616"/>
            <a:ext cx="846564" cy="0"/>
          </a:xfrm>
          <a:prstGeom prst="straightConnector1">
            <a:avLst/>
          </a:prstGeom>
          <a:ln w="19050">
            <a:solidFill>
              <a:srgbClr val="002060"/>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5618B5CB-DB51-93EC-ED20-B1A9D9B9C9AA}"/>
              </a:ext>
            </a:extLst>
          </p:cNvPr>
          <p:cNvCxnSpPr>
            <a:cxnSpLocks/>
          </p:cNvCxnSpPr>
          <p:nvPr/>
        </p:nvCxnSpPr>
        <p:spPr>
          <a:xfrm>
            <a:off x="6694525" y="5163616"/>
            <a:ext cx="795671" cy="0"/>
          </a:xfrm>
          <a:prstGeom prst="straightConnector1">
            <a:avLst/>
          </a:prstGeom>
          <a:ln w="19050">
            <a:solidFill>
              <a:srgbClr val="002060"/>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692253E4-4BCD-2A53-555A-C037381ED57F}"/>
              </a:ext>
            </a:extLst>
          </p:cNvPr>
          <p:cNvCxnSpPr>
            <a:cxnSpLocks/>
          </p:cNvCxnSpPr>
          <p:nvPr/>
        </p:nvCxnSpPr>
        <p:spPr>
          <a:xfrm>
            <a:off x="3171194" y="5476712"/>
            <a:ext cx="1447268" cy="0"/>
          </a:xfrm>
          <a:prstGeom prst="straightConnector1">
            <a:avLst/>
          </a:prstGeom>
          <a:ln w="19050">
            <a:solidFill>
              <a:schemeClr val="accent3">
                <a:lumMod val="75000"/>
              </a:schemeClr>
            </a:solidFill>
            <a:prstDash val="dash"/>
            <a:tailEnd type="triangle" w="lg" len="lg"/>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5AABE734-21AF-54CE-DFDA-970388CE3899}"/>
              </a:ext>
            </a:extLst>
          </p:cNvPr>
          <p:cNvSpPr txBox="1"/>
          <p:nvPr/>
        </p:nvSpPr>
        <p:spPr>
          <a:xfrm>
            <a:off x="5044449" y="4271355"/>
            <a:ext cx="1162525"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600" dirty="0"/>
              <a:t>Max =2 drugs proceeded</a:t>
            </a:r>
            <a:endParaRPr lang="en-GB" sz="1600" dirty="0"/>
          </a:p>
        </p:txBody>
      </p:sp>
      <p:sp>
        <p:nvSpPr>
          <p:cNvPr id="48" name="Arrow: Striped Right 47">
            <a:extLst>
              <a:ext uri="{FF2B5EF4-FFF2-40B4-BE49-F238E27FC236}">
                <a16:creationId xmlns:a16="http://schemas.microsoft.com/office/drawing/2014/main" id="{41FD41CF-CA9B-D745-47F9-BF17EC4C80C5}"/>
              </a:ext>
            </a:extLst>
          </p:cNvPr>
          <p:cNvSpPr/>
          <p:nvPr/>
        </p:nvSpPr>
        <p:spPr>
          <a:xfrm>
            <a:off x="6223183" y="4505602"/>
            <a:ext cx="457195" cy="412595"/>
          </a:xfrm>
          <a:prstGeom prst="stripedRightArrow">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sp>
        <p:nvSpPr>
          <p:cNvPr id="49" name="TextBox 48">
            <a:extLst>
              <a:ext uri="{FF2B5EF4-FFF2-40B4-BE49-F238E27FC236}">
                <a16:creationId xmlns:a16="http://schemas.microsoft.com/office/drawing/2014/main" id="{0B7AFF37-7188-64CD-574E-3526848783C6}"/>
              </a:ext>
            </a:extLst>
          </p:cNvPr>
          <p:cNvSpPr txBox="1"/>
          <p:nvPr/>
        </p:nvSpPr>
        <p:spPr>
          <a:xfrm>
            <a:off x="4448911" y="4198169"/>
            <a:ext cx="524620" cy="1015663"/>
          </a:xfrm>
          <a:prstGeom prst="rect">
            <a:avLst/>
          </a:prstGeom>
          <a:noFill/>
        </p:spPr>
        <p:txBody>
          <a:bodyPr wrap="square" rtlCol="0">
            <a:spAutoFit/>
          </a:bodyPr>
          <a:lstStyle/>
          <a:p>
            <a:r>
              <a:rPr lang="en-US" sz="6000" b="1" dirty="0">
                <a:solidFill>
                  <a:schemeClr val="accent4">
                    <a:lumMod val="75000"/>
                  </a:schemeClr>
                </a:solidFill>
              </a:rPr>
              <a:t>?</a:t>
            </a:r>
            <a:endParaRPr lang="en-GB" sz="6000" b="1" dirty="0">
              <a:solidFill>
                <a:schemeClr val="accent4">
                  <a:lumMod val="75000"/>
                </a:schemeClr>
              </a:solidFill>
            </a:endParaRPr>
          </a:p>
        </p:txBody>
      </p:sp>
      <p:graphicFrame>
        <p:nvGraphicFramePr>
          <p:cNvPr id="3" name="Table 2">
            <a:extLst>
              <a:ext uri="{FF2B5EF4-FFF2-40B4-BE49-F238E27FC236}">
                <a16:creationId xmlns:a16="http://schemas.microsoft.com/office/drawing/2014/main" id="{2072EFF7-D492-00DC-F75A-67EB39902817}"/>
              </a:ext>
            </a:extLst>
          </p:cNvPr>
          <p:cNvGraphicFramePr>
            <a:graphicFrameLocks noGrp="1"/>
          </p:cNvGraphicFramePr>
          <p:nvPr>
            <p:extLst>
              <p:ext uri="{D42A27DB-BD31-4B8C-83A1-F6EECF244321}">
                <p14:modId xmlns:p14="http://schemas.microsoft.com/office/powerpoint/2010/main" val="3192626450"/>
              </p:ext>
            </p:extLst>
          </p:nvPr>
        </p:nvGraphicFramePr>
        <p:xfrm>
          <a:off x="0" y="573813"/>
          <a:ext cx="8128000" cy="37084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190106787"/>
                    </a:ext>
                  </a:extLst>
                </a:gridCol>
                <a:gridCol w="2032000">
                  <a:extLst>
                    <a:ext uri="{9D8B030D-6E8A-4147-A177-3AD203B41FA5}">
                      <a16:colId xmlns:a16="http://schemas.microsoft.com/office/drawing/2014/main" val="2740916829"/>
                    </a:ext>
                  </a:extLst>
                </a:gridCol>
                <a:gridCol w="2032000">
                  <a:extLst>
                    <a:ext uri="{9D8B030D-6E8A-4147-A177-3AD203B41FA5}">
                      <a16:colId xmlns:a16="http://schemas.microsoft.com/office/drawing/2014/main" val="1880906918"/>
                    </a:ext>
                  </a:extLst>
                </a:gridCol>
                <a:gridCol w="2032000">
                  <a:extLst>
                    <a:ext uri="{9D8B030D-6E8A-4147-A177-3AD203B41FA5}">
                      <a16:colId xmlns:a16="http://schemas.microsoft.com/office/drawing/2014/main" val="1006663267"/>
                    </a:ext>
                  </a:extLst>
                </a:gridCol>
              </a:tblGrid>
              <a:tr h="370840">
                <a:tc>
                  <a:txBody>
                    <a:bodyPr/>
                    <a:lstStyle/>
                    <a:p>
                      <a:pPr marL="285750" indent="-285750">
                        <a:buFont typeface="Arial" panose="020B0604020202020204" pitchFamily="34" charset="0"/>
                        <a:buChar char="•"/>
                      </a:pPr>
                      <a:r>
                        <a:rPr lang="en-US" dirty="0"/>
                        <a:t>I-outcome</a:t>
                      </a:r>
                      <a:endParaRPr lang="en-GB" dirty="0"/>
                    </a:p>
                  </a:txBody>
                  <a:tcPr>
                    <a:solidFill>
                      <a:srgbClr val="009EC0"/>
                    </a:solidFill>
                  </a:tcPr>
                </a:tc>
                <a:tc>
                  <a:txBody>
                    <a:bodyPr/>
                    <a:lstStyle/>
                    <a:p>
                      <a:pPr marL="285750" indent="-285750">
                        <a:buFont typeface="Arial" panose="020B0604020202020204" pitchFamily="34" charset="0"/>
                        <a:buChar char="•"/>
                      </a:pPr>
                      <a:r>
                        <a:rPr lang="en-US" dirty="0"/>
                        <a:t>Selection</a:t>
                      </a:r>
                      <a:endParaRPr lang="en-GB" dirty="0"/>
                    </a:p>
                  </a:txBody>
                  <a:tcPr>
                    <a:solidFill>
                      <a:srgbClr val="009EC0"/>
                    </a:solidFill>
                  </a:tcPr>
                </a:tc>
                <a:tc>
                  <a:txBody>
                    <a:bodyPr/>
                    <a:lstStyle/>
                    <a:p>
                      <a:pPr marL="285750" indent="-285750">
                        <a:buFont typeface="Arial" panose="020B0604020202020204" pitchFamily="34" charset="0"/>
                        <a:buChar char="•"/>
                      </a:pPr>
                      <a:r>
                        <a:rPr lang="en-US" dirty="0"/>
                        <a:t>Seamless</a:t>
                      </a:r>
                      <a:endParaRPr lang="en-GB" dirty="0"/>
                    </a:p>
                  </a:txBody>
                  <a:tcPr>
                    <a:solidFill>
                      <a:schemeClr val="accent2">
                        <a:lumMod val="75000"/>
                      </a:schemeClr>
                    </a:solidFill>
                  </a:tcPr>
                </a:tc>
                <a:tc>
                  <a:txBody>
                    <a:bodyPr/>
                    <a:lstStyle/>
                    <a:p>
                      <a:pPr marL="285750" indent="-285750">
                        <a:buFont typeface="Arial" panose="020B0604020202020204" pitchFamily="34" charset="0"/>
                        <a:buChar char="•"/>
                      </a:pPr>
                      <a:r>
                        <a:rPr lang="en-US" dirty="0"/>
                        <a:t>Efficacy stop</a:t>
                      </a:r>
                      <a:endParaRPr lang="en-GB" dirty="0"/>
                    </a:p>
                  </a:txBody>
                  <a:tcPr>
                    <a:solidFill>
                      <a:srgbClr val="009EC0"/>
                    </a:solidFill>
                  </a:tcPr>
                </a:tc>
                <a:extLst>
                  <a:ext uri="{0D108BD9-81ED-4DB2-BD59-A6C34878D82A}">
                    <a16:rowId xmlns:a16="http://schemas.microsoft.com/office/drawing/2014/main" val="1771134787"/>
                  </a:ext>
                </a:extLst>
              </a:tr>
            </a:tbl>
          </a:graphicData>
        </a:graphic>
      </p:graphicFrame>
      <p:sp>
        <p:nvSpPr>
          <p:cNvPr id="7" name="TextBox 6">
            <a:extLst>
              <a:ext uri="{FF2B5EF4-FFF2-40B4-BE49-F238E27FC236}">
                <a16:creationId xmlns:a16="http://schemas.microsoft.com/office/drawing/2014/main" id="{393F3612-1C57-5E0A-7956-3D8F24DDAD79}"/>
              </a:ext>
            </a:extLst>
          </p:cNvPr>
          <p:cNvSpPr txBox="1"/>
          <p:nvPr/>
        </p:nvSpPr>
        <p:spPr>
          <a:xfrm>
            <a:off x="11530361" y="6501161"/>
            <a:ext cx="892098" cy="338554"/>
          </a:xfrm>
          <a:prstGeom prst="rect">
            <a:avLst/>
          </a:prstGeom>
          <a:noFill/>
        </p:spPr>
        <p:txBody>
          <a:bodyPr wrap="square" rtlCol="0">
            <a:spAutoFit/>
          </a:bodyPr>
          <a:lstStyle/>
          <a:p>
            <a:r>
              <a:rPr lang="en-US" sz="1600" dirty="0">
                <a:solidFill>
                  <a:schemeClr val="accent2">
                    <a:lumMod val="50000"/>
                  </a:schemeClr>
                </a:solidFill>
              </a:rPr>
              <a:t>19/28</a:t>
            </a:r>
            <a:endParaRPr lang="en-GB" sz="1600" dirty="0">
              <a:solidFill>
                <a:schemeClr val="accent2">
                  <a:lumMod val="50000"/>
                </a:schemeClr>
              </a:solidFill>
            </a:endParaRPr>
          </a:p>
        </p:txBody>
      </p:sp>
    </p:spTree>
    <p:extLst>
      <p:ext uri="{BB962C8B-B14F-4D97-AF65-F5344CB8AC3E}">
        <p14:creationId xmlns:p14="http://schemas.microsoft.com/office/powerpoint/2010/main" val="1967121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14"/>
                                        </p:tgtEl>
                                        <p:attrNameLst>
                                          <p:attrName>style.color</p:attrName>
                                        </p:attrNameLst>
                                      </p:cBhvr>
                                      <p:to>
                                        <a:schemeClr val="bg1"/>
                                      </p:to>
                                    </p:animClr>
                                    <p:animClr clrSpc="rgb" dir="cw">
                                      <p:cBhvr>
                                        <p:cTn id="7" dur="250" autoRev="1" fill="remove"/>
                                        <p:tgtEl>
                                          <p:spTgt spid="14"/>
                                        </p:tgtEl>
                                        <p:attrNameLst>
                                          <p:attrName>fillcolor</p:attrName>
                                        </p:attrNameLst>
                                      </p:cBhvr>
                                      <p:to>
                                        <a:schemeClr val="bg1"/>
                                      </p:to>
                                    </p:animClr>
                                    <p:set>
                                      <p:cBhvr>
                                        <p:cTn id="8" dur="250" autoRev="1" fill="remove"/>
                                        <p:tgtEl>
                                          <p:spTgt spid="14"/>
                                        </p:tgtEl>
                                        <p:attrNameLst>
                                          <p:attrName>fill.type</p:attrName>
                                        </p:attrNameLst>
                                      </p:cBhvr>
                                      <p:to>
                                        <p:strVal val="solid"/>
                                      </p:to>
                                    </p:set>
                                    <p:set>
                                      <p:cBhvr>
                                        <p:cTn id="9" dur="250" autoRev="1" fill="remove"/>
                                        <p:tgtEl>
                                          <p:spTgt spid="14"/>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7"/>
                                        </p:tgtEl>
                                        <p:attrNameLst>
                                          <p:attrName>style.visibility</p:attrName>
                                        </p:attrNameLst>
                                      </p:cBhvr>
                                      <p:to>
                                        <p:strVal val="visible"/>
                                      </p:to>
                                    </p:set>
                                    <p:animEffect transition="in" filter="fade">
                                      <p:cBhvr>
                                        <p:cTn id="14" dur="500"/>
                                        <p:tgtEl>
                                          <p:spTgt spid="47"/>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left)">
                                      <p:cBhvr>
                                        <p:cTn id="18" dur="500"/>
                                        <p:tgtEl>
                                          <p:spTgt spid="4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left)">
                                      <p:cBhvr>
                                        <p:cTn id="23" dur="500"/>
                                        <p:tgtEl>
                                          <p:spTgt spid="32"/>
                                        </p:tgtEl>
                                      </p:cBhvr>
                                    </p:animEffect>
                                  </p:childTnLst>
                                </p:cTn>
                              </p:par>
                              <p:par>
                                <p:cTn id="24" presetID="22" presetClass="entr" presetSubtype="8" fill="hold"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wipe(left)">
                                      <p:cBhvr>
                                        <p:cTn id="26" dur="500"/>
                                        <p:tgtEl>
                                          <p:spTgt spid="29"/>
                                        </p:tgtEl>
                                      </p:cBhvr>
                                    </p:animEffect>
                                  </p:childTnLst>
                                </p:cTn>
                              </p:par>
                              <p:par>
                                <p:cTn id="27" presetID="22" presetClass="entr" presetSubtype="8"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par>
                          <p:cTn id="30" fill="hold">
                            <p:stCondLst>
                              <p:cond delay="500"/>
                            </p:stCondLst>
                            <p:childTnLst>
                              <p:par>
                                <p:cTn id="31" presetID="16" presetClass="entr" presetSubtype="21"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barn(inVertical)">
                                      <p:cBhvr>
                                        <p:cTn id="33" dur="500"/>
                                        <p:tgtEl>
                                          <p:spTgt spid="21"/>
                                        </p:tgtEl>
                                      </p:cBhvr>
                                    </p:animEffect>
                                  </p:childTnLst>
                                </p:cTn>
                              </p:par>
                            </p:childTnLst>
                          </p:cTn>
                        </p:par>
                        <p:par>
                          <p:cTn id="34" fill="hold">
                            <p:stCondLst>
                              <p:cond delay="1000"/>
                            </p:stCondLst>
                            <p:childTnLst>
                              <p:par>
                                <p:cTn id="35" presetID="27" presetClass="emph" presetSubtype="0" fill="remove" nodeType="afterEffect">
                                  <p:stCondLst>
                                    <p:cond delay="0"/>
                                  </p:stCondLst>
                                  <p:childTnLst>
                                    <p:animClr clrSpc="rgb" dir="cw">
                                      <p:cBhvr override="childStyle">
                                        <p:cTn id="36" dur="250" autoRev="1" fill="remove"/>
                                        <p:tgtEl>
                                          <p:spTgt spid="33">
                                            <p:txEl>
                                              <p:pRg st="0" end="0"/>
                                            </p:txEl>
                                          </p:spTgt>
                                        </p:tgtEl>
                                        <p:attrNameLst>
                                          <p:attrName>style.color</p:attrName>
                                        </p:attrNameLst>
                                      </p:cBhvr>
                                      <p:to>
                                        <a:schemeClr val="bg1"/>
                                      </p:to>
                                    </p:animClr>
                                    <p:animClr clrSpc="rgb" dir="cw">
                                      <p:cBhvr>
                                        <p:cTn id="37" dur="250" autoRev="1" fill="remove"/>
                                        <p:tgtEl>
                                          <p:spTgt spid="33">
                                            <p:txEl>
                                              <p:pRg st="0" end="0"/>
                                            </p:txEl>
                                          </p:spTgt>
                                        </p:tgtEl>
                                        <p:attrNameLst>
                                          <p:attrName>fillcolor</p:attrName>
                                        </p:attrNameLst>
                                      </p:cBhvr>
                                      <p:to>
                                        <a:schemeClr val="bg1"/>
                                      </p:to>
                                    </p:animClr>
                                    <p:set>
                                      <p:cBhvr>
                                        <p:cTn id="38" dur="250" autoRev="1" fill="remove"/>
                                        <p:tgtEl>
                                          <p:spTgt spid="33">
                                            <p:txEl>
                                              <p:pRg st="0" end="0"/>
                                            </p:txEl>
                                          </p:spTgt>
                                        </p:tgtEl>
                                        <p:attrNameLst>
                                          <p:attrName>fill.type</p:attrName>
                                        </p:attrNameLst>
                                      </p:cBhvr>
                                      <p:to>
                                        <p:strVal val="solid"/>
                                      </p:to>
                                    </p:set>
                                    <p:set>
                                      <p:cBhvr>
                                        <p:cTn id="39" dur="250" autoRev="1" fill="remove"/>
                                        <p:tgtEl>
                                          <p:spTgt spid="33">
                                            <p:txEl>
                                              <p:pRg st="0" end="0"/>
                                            </p:txEl>
                                          </p:spTgt>
                                        </p:tgtEl>
                                        <p:attrNameLst>
                                          <p:attrName>fill.on</p:attrName>
                                        </p:attrNameLst>
                                      </p:cBhvr>
                                      <p:to>
                                        <p:strVal val="true"/>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left)">
                                      <p:cBhvr>
                                        <p:cTn id="44" dur="500"/>
                                        <p:tgtEl>
                                          <p:spTgt spid="31"/>
                                        </p:tgtEl>
                                      </p:cBhvr>
                                    </p:animEffect>
                                  </p:childTnLst>
                                </p:cTn>
                              </p:par>
                              <p:par>
                                <p:cTn id="45" presetID="22" presetClass="entr" presetSubtype="8" fill="hold" nodeType="with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left)">
                                      <p:cBhvr>
                                        <p:cTn id="47" dur="500"/>
                                        <p:tgtEl>
                                          <p:spTgt spid="28"/>
                                        </p:tgtEl>
                                      </p:cBhvr>
                                    </p:animEffect>
                                  </p:childTnLst>
                                </p:cTn>
                              </p:par>
                              <p:par>
                                <p:cTn id="48" presetID="22" presetClass="entr" presetSubtype="8" fill="hold"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left)">
                                      <p:cBhvr>
                                        <p:cTn id="50" dur="500"/>
                                        <p:tgtEl>
                                          <p:spTgt spid="12"/>
                                        </p:tgtEl>
                                      </p:cBhvr>
                                    </p:animEffect>
                                  </p:childTnLst>
                                </p:cTn>
                              </p:par>
                            </p:childTnLst>
                          </p:cTn>
                        </p:par>
                        <p:par>
                          <p:cTn id="51" fill="hold">
                            <p:stCondLst>
                              <p:cond delay="500"/>
                            </p:stCondLst>
                            <p:childTnLst>
                              <p:par>
                                <p:cTn id="52" presetID="10"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500"/>
                                        <p:tgtEl>
                                          <p:spTgt spid="22"/>
                                        </p:tgtEl>
                                      </p:cBhvr>
                                    </p:animEffect>
                                  </p:childTnLst>
                                </p:cTn>
                              </p:par>
                            </p:childTnLst>
                          </p:cTn>
                        </p:par>
                        <p:par>
                          <p:cTn id="55" fill="hold">
                            <p:stCondLst>
                              <p:cond delay="1000"/>
                            </p:stCondLst>
                            <p:childTnLst>
                              <p:par>
                                <p:cTn id="56" presetID="27" presetClass="emph" presetSubtype="0" fill="remove" grpId="0" nodeType="afterEffect">
                                  <p:stCondLst>
                                    <p:cond delay="0"/>
                                  </p:stCondLst>
                                  <p:childTnLst>
                                    <p:animClr clrSpc="rgb" dir="cw">
                                      <p:cBhvr override="childStyle">
                                        <p:cTn id="57" dur="250" autoRev="1" fill="remove"/>
                                        <p:tgtEl>
                                          <p:spTgt spid="16"/>
                                        </p:tgtEl>
                                        <p:attrNameLst>
                                          <p:attrName>style.color</p:attrName>
                                        </p:attrNameLst>
                                      </p:cBhvr>
                                      <p:to>
                                        <a:schemeClr val="bg1"/>
                                      </p:to>
                                    </p:animClr>
                                    <p:animClr clrSpc="rgb" dir="cw">
                                      <p:cBhvr>
                                        <p:cTn id="58" dur="250" autoRev="1" fill="remove"/>
                                        <p:tgtEl>
                                          <p:spTgt spid="16"/>
                                        </p:tgtEl>
                                        <p:attrNameLst>
                                          <p:attrName>fillcolor</p:attrName>
                                        </p:attrNameLst>
                                      </p:cBhvr>
                                      <p:to>
                                        <a:schemeClr val="bg1"/>
                                      </p:to>
                                    </p:animClr>
                                    <p:set>
                                      <p:cBhvr>
                                        <p:cTn id="59" dur="250" autoRev="1" fill="remove"/>
                                        <p:tgtEl>
                                          <p:spTgt spid="16"/>
                                        </p:tgtEl>
                                        <p:attrNameLst>
                                          <p:attrName>fill.type</p:attrName>
                                        </p:attrNameLst>
                                      </p:cBhvr>
                                      <p:to>
                                        <p:strVal val="solid"/>
                                      </p:to>
                                    </p:set>
                                    <p:set>
                                      <p:cBhvr>
                                        <p:cTn id="60" dur="250" autoRev="1" fill="remove"/>
                                        <p:tgtEl>
                                          <p:spTgt spid="16"/>
                                        </p:tgtEl>
                                        <p:attrNameLst>
                                          <p:attrName>fill.on</p:attrName>
                                        </p:attrNameLst>
                                      </p:cBhvr>
                                      <p:to>
                                        <p:strVal val="true"/>
                                      </p:to>
                                    </p:set>
                                  </p:childTnLst>
                                </p:cTn>
                              </p:par>
                            </p:childTnLst>
                          </p:cTn>
                        </p:par>
                        <p:par>
                          <p:cTn id="61" fill="hold">
                            <p:stCondLst>
                              <p:cond delay="1500"/>
                            </p:stCondLst>
                            <p:childTnLst>
                              <p:par>
                                <p:cTn id="62" presetID="22" presetClass="entr" presetSubtype="8" fill="hold" grpId="0" nodeType="afterEffect">
                                  <p:stCondLst>
                                    <p:cond delay="1500"/>
                                  </p:stCondLst>
                                  <p:childTnLst>
                                    <p:set>
                                      <p:cBhvr>
                                        <p:cTn id="63" dur="1" fill="hold">
                                          <p:stCondLst>
                                            <p:cond delay="0"/>
                                          </p:stCondLst>
                                        </p:cTn>
                                        <p:tgtEl>
                                          <p:spTgt spid="17"/>
                                        </p:tgtEl>
                                        <p:attrNameLst>
                                          <p:attrName>style.visibility</p:attrName>
                                        </p:attrNameLst>
                                      </p:cBhvr>
                                      <p:to>
                                        <p:strVal val="visible"/>
                                      </p:to>
                                    </p:set>
                                    <p:animEffect transition="in" filter="wipe(left)">
                                      <p:cBhvr>
                                        <p:cTn id="64" dur="500"/>
                                        <p:tgtEl>
                                          <p:spTgt spid="17"/>
                                        </p:tgtEl>
                                      </p:cBhvr>
                                    </p:animEffect>
                                  </p:childTnLst>
                                </p:cTn>
                              </p:par>
                            </p:childTnLst>
                          </p:cTn>
                        </p:par>
                        <p:par>
                          <p:cTn id="65" fill="hold">
                            <p:stCondLst>
                              <p:cond delay="3500"/>
                            </p:stCondLst>
                            <p:childTnLst>
                              <p:par>
                                <p:cTn id="66" presetID="10" presetClass="entr" presetSubtype="0"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fade">
                                      <p:cBhvr>
                                        <p:cTn id="6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7" grpId="0" animBg="1"/>
      <p:bldP spid="18" grpId="0" animBg="1"/>
      <p:bldP spid="21" grpId="0"/>
      <p:bldP spid="22" grpId="0"/>
      <p:bldP spid="47" grpId="0" animBg="1"/>
      <p:bldP spid="4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A603B-2416-D6B3-243B-68A345F36B26}"/>
              </a:ext>
            </a:extLst>
          </p:cNvPr>
          <p:cNvSpPr>
            <a:spLocks noGrp="1"/>
          </p:cNvSpPr>
          <p:nvPr>
            <p:ph type="title"/>
          </p:nvPr>
        </p:nvSpPr>
        <p:spPr>
          <a:xfrm>
            <a:off x="698037" y="1376481"/>
            <a:ext cx="7928328" cy="667698"/>
          </a:xfrm>
        </p:spPr>
        <p:txBody>
          <a:bodyPr>
            <a:normAutofit fontScale="90000"/>
          </a:bodyPr>
          <a:lstStyle/>
          <a:p>
            <a:r>
              <a:rPr lang="en-GB" dirty="0"/>
              <a:t>Overview</a:t>
            </a:r>
          </a:p>
        </p:txBody>
      </p:sp>
      <p:sp>
        <p:nvSpPr>
          <p:cNvPr id="3" name="Text Placeholder 2">
            <a:extLst>
              <a:ext uri="{FF2B5EF4-FFF2-40B4-BE49-F238E27FC236}">
                <a16:creationId xmlns:a16="http://schemas.microsoft.com/office/drawing/2014/main" id="{AE3BF447-7A1F-417B-B876-18F04B7F287B}"/>
              </a:ext>
            </a:extLst>
          </p:cNvPr>
          <p:cNvSpPr>
            <a:spLocks noGrp="1"/>
          </p:cNvSpPr>
          <p:nvPr>
            <p:ph type="body" idx="1"/>
          </p:nvPr>
        </p:nvSpPr>
        <p:spPr>
          <a:xfrm>
            <a:off x="876455" y="2176719"/>
            <a:ext cx="8066823" cy="3392969"/>
          </a:xfrm>
        </p:spPr>
        <p:txBody>
          <a:bodyPr>
            <a:normAutofit/>
          </a:bodyPr>
          <a:lstStyle/>
          <a:p>
            <a:pPr marL="342900" lvl="0" indent="-342900">
              <a:lnSpc>
                <a:spcPct val="150000"/>
              </a:lnSpc>
              <a:spcBef>
                <a:spcPts val="600"/>
              </a:spcBef>
              <a:buFont typeface="Wingdings" panose="05000000000000000000" pitchFamily="2" charset="2"/>
              <a:buChar char="§"/>
            </a:pPr>
            <a:r>
              <a:rPr lang="en-GB" b="1" dirty="0"/>
              <a:t>Background of MAMS design</a:t>
            </a:r>
          </a:p>
          <a:p>
            <a:pPr marL="342900" lvl="0" indent="-342900">
              <a:lnSpc>
                <a:spcPct val="150000"/>
              </a:lnSpc>
              <a:spcBef>
                <a:spcPts val="600"/>
              </a:spcBef>
              <a:buFont typeface="Wingdings" panose="05000000000000000000" pitchFamily="2" charset="2"/>
              <a:buChar char="§"/>
            </a:pPr>
            <a:r>
              <a:rPr lang="en-GB" b="1" dirty="0"/>
              <a:t>Standard MAMS framework and extensions</a:t>
            </a:r>
          </a:p>
          <a:p>
            <a:pPr marL="342900" lvl="0" indent="-342900">
              <a:lnSpc>
                <a:spcPct val="150000"/>
              </a:lnSpc>
              <a:spcBef>
                <a:spcPts val="600"/>
              </a:spcBef>
              <a:buFont typeface="Wingdings" panose="05000000000000000000" pitchFamily="2" charset="2"/>
              <a:buChar char="§"/>
            </a:pPr>
            <a:r>
              <a:rPr lang="en-GB" b="1" dirty="0"/>
              <a:t>New command </a:t>
            </a:r>
            <a:r>
              <a:rPr lang="en-GB" b="1" dirty="0" err="1">
                <a:latin typeface="Courier New" panose="02070309020205020404" pitchFamily="49" charset="0"/>
                <a:cs typeface="Courier New" panose="02070309020205020404" pitchFamily="49" charset="0"/>
              </a:rPr>
              <a:t>nstagects</a:t>
            </a:r>
            <a:r>
              <a:rPr lang="en-GB" b="1" dirty="0"/>
              <a:t> with examples</a:t>
            </a:r>
          </a:p>
          <a:p>
            <a:pPr marL="342900" lvl="0" indent="-342900">
              <a:lnSpc>
                <a:spcPct val="150000"/>
              </a:lnSpc>
              <a:spcBef>
                <a:spcPts val="600"/>
              </a:spcBef>
              <a:buFont typeface="Wingdings" panose="05000000000000000000" pitchFamily="2" charset="2"/>
              <a:buChar char="§"/>
            </a:pPr>
            <a:r>
              <a:rPr lang="en-GB" b="1" dirty="0"/>
              <a:t>Design considerations in practice</a:t>
            </a:r>
          </a:p>
          <a:p>
            <a:endParaRPr lang="en-GB" dirty="0"/>
          </a:p>
        </p:txBody>
      </p:sp>
      <p:sp>
        <p:nvSpPr>
          <p:cNvPr id="4" name="TextBox 3">
            <a:extLst>
              <a:ext uri="{FF2B5EF4-FFF2-40B4-BE49-F238E27FC236}">
                <a16:creationId xmlns:a16="http://schemas.microsoft.com/office/drawing/2014/main" id="{E4F216DC-7E69-DA60-B45D-A71E58369DC4}"/>
              </a:ext>
            </a:extLst>
          </p:cNvPr>
          <p:cNvSpPr txBox="1"/>
          <p:nvPr/>
        </p:nvSpPr>
        <p:spPr>
          <a:xfrm>
            <a:off x="11530361" y="6501161"/>
            <a:ext cx="892098" cy="338554"/>
          </a:xfrm>
          <a:prstGeom prst="rect">
            <a:avLst/>
          </a:prstGeom>
          <a:noFill/>
        </p:spPr>
        <p:txBody>
          <a:bodyPr wrap="square" rtlCol="0">
            <a:spAutoFit/>
          </a:bodyPr>
          <a:lstStyle/>
          <a:p>
            <a:r>
              <a:rPr lang="en-US" sz="1600" dirty="0">
                <a:solidFill>
                  <a:schemeClr val="accent2">
                    <a:lumMod val="50000"/>
                  </a:schemeClr>
                </a:solidFill>
              </a:rPr>
              <a:t>2/28</a:t>
            </a:r>
            <a:endParaRPr lang="en-GB" sz="1600" dirty="0">
              <a:solidFill>
                <a:schemeClr val="accent2">
                  <a:lumMod val="50000"/>
                </a:schemeClr>
              </a:solidFill>
            </a:endParaRPr>
          </a:p>
        </p:txBody>
      </p:sp>
    </p:spTree>
    <p:extLst>
      <p:ext uri="{BB962C8B-B14F-4D97-AF65-F5344CB8AC3E}">
        <p14:creationId xmlns:p14="http://schemas.microsoft.com/office/powerpoint/2010/main" val="23117808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9DF5F-D4A8-E689-0D07-416A3D2189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CF1668-521E-1EEB-13DB-68832EFC5260}"/>
              </a:ext>
            </a:extLst>
          </p:cNvPr>
          <p:cNvSpPr>
            <a:spLocks noGrp="1"/>
          </p:cNvSpPr>
          <p:nvPr>
            <p:ph type="ctrTitle"/>
          </p:nvPr>
        </p:nvSpPr>
        <p:spPr>
          <a:xfrm>
            <a:off x="292067" y="895560"/>
            <a:ext cx="10266395" cy="694644"/>
          </a:xfrm>
        </p:spPr>
        <p:txBody>
          <a:bodyPr>
            <a:normAutofit/>
          </a:bodyPr>
          <a:lstStyle/>
          <a:p>
            <a:pPr marL="457200" indent="-457200">
              <a:buFont typeface="Wingdings" panose="05000000000000000000" pitchFamily="2" charset="2"/>
              <a:buChar char="Ø"/>
              <a:tabLst>
                <a:tab pos="354013" algn="l"/>
              </a:tabLst>
            </a:pPr>
            <a:r>
              <a:rPr lang="en-GB" sz="2400" b="0" dirty="0">
                <a:solidFill>
                  <a:srgbClr val="002060"/>
                </a:solidFill>
              </a:rPr>
              <a:t>Seamless MAMS with treatment selection</a:t>
            </a:r>
          </a:p>
        </p:txBody>
      </p:sp>
      <p:sp>
        <p:nvSpPr>
          <p:cNvPr id="4" name="Text Placeholder 3">
            <a:extLst>
              <a:ext uri="{FF2B5EF4-FFF2-40B4-BE49-F238E27FC236}">
                <a16:creationId xmlns:a16="http://schemas.microsoft.com/office/drawing/2014/main" id="{F34266EC-0B50-FA21-E35F-9722588BC65D}"/>
              </a:ext>
            </a:extLst>
          </p:cNvPr>
          <p:cNvSpPr>
            <a:spLocks noGrp="1"/>
          </p:cNvSpPr>
          <p:nvPr>
            <p:ph type="body" sz="quarter" idx="10"/>
          </p:nvPr>
        </p:nvSpPr>
        <p:spPr>
          <a:xfrm>
            <a:off x="158252" y="-23755"/>
            <a:ext cx="6670593" cy="694644"/>
          </a:xfrm>
        </p:spPr>
        <p:txBody>
          <a:bodyPr>
            <a:normAutofit/>
          </a:bodyPr>
          <a:lstStyle/>
          <a:p>
            <a:r>
              <a:rPr lang="en-US" dirty="0"/>
              <a:t>MAMS Trial Design: Extensions</a:t>
            </a:r>
            <a:endParaRPr lang="en-GB" sz="3600" dirty="0"/>
          </a:p>
        </p:txBody>
      </p:sp>
      <p:sp>
        <p:nvSpPr>
          <p:cNvPr id="5" name="Title 1">
            <a:extLst>
              <a:ext uri="{FF2B5EF4-FFF2-40B4-BE49-F238E27FC236}">
                <a16:creationId xmlns:a16="http://schemas.microsoft.com/office/drawing/2014/main" id="{ABE5E2DE-1DB6-96FA-42BE-E36BB269F060}"/>
              </a:ext>
            </a:extLst>
          </p:cNvPr>
          <p:cNvSpPr txBox="1">
            <a:spLocks/>
          </p:cNvSpPr>
          <p:nvPr/>
        </p:nvSpPr>
        <p:spPr>
          <a:xfrm>
            <a:off x="292067" y="1457061"/>
            <a:ext cx="11328400" cy="1938943"/>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b="1" kern="1200">
                <a:solidFill>
                  <a:schemeClr val="accent4"/>
                </a:solidFill>
                <a:latin typeface="+mj-lt"/>
                <a:ea typeface="+mj-ea"/>
                <a:cs typeface="+mj-cs"/>
              </a:defRPr>
            </a:lvl1pPr>
          </a:lstStyle>
          <a:p>
            <a:pPr>
              <a:tabLst>
                <a:tab pos="354013" algn="l"/>
              </a:tabLst>
            </a:pPr>
            <a:endParaRPr lang="en-GB" sz="2800" b="0" dirty="0">
              <a:solidFill>
                <a:srgbClr val="002060"/>
              </a:solidFill>
            </a:endParaRPr>
          </a:p>
        </p:txBody>
      </p:sp>
      <p:sp>
        <p:nvSpPr>
          <p:cNvPr id="6" name="TextBox 5">
            <a:extLst>
              <a:ext uri="{FF2B5EF4-FFF2-40B4-BE49-F238E27FC236}">
                <a16:creationId xmlns:a16="http://schemas.microsoft.com/office/drawing/2014/main" id="{93A7FD09-C828-F8D9-D3C3-2A019ED6089D}"/>
              </a:ext>
            </a:extLst>
          </p:cNvPr>
          <p:cNvSpPr txBox="1"/>
          <p:nvPr/>
        </p:nvSpPr>
        <p:spPr>
          <a:xfrm>
            <a:off x="292067" y="4289877"/>
            <a:ext cx="1581338" cy="508344"/>
          </a:xfrm>
          <a:prstGeom prst="rect">
            <a:avLst/>
          </a:prstGeom>
          <a:noFill/>
        </p:spPr>
        <p:txBody>
          <a:bodyPr wrap="square" rtlCol="0">
            <a:spAutoFit/>
          </a:bodyPr>
          <a:lstStyle/>
          <a:p>
            <a:pPr marL="342900" indent="-342900">
              <a:lnSpc>
                <a:spcPct val="200000"/>
              </a:lnSpc>
              <a:buFont typeface="Arial" panose="020B0604020202020204" pitchFamily="34" charset="0"/>
              <a:buChar char="•"/>
            </a:pPr>
            <a:r>
              <a:rPr lang="en-US" sz="1600" b="1" dirty="0"/>
              <a:t>In Stata</a:t>
            </a:r>
            <a:r>
              <a:rPr lang="en-US" sz="1400" b="1" dirty="0"/>
              <a:t>:</a:t>
            </a:r>
          </a:p>
        </p:txBody>
      </p:sp>
      <p:sp>
        <p:nvSpPr>
          <p:cNvPr id="7" name="TextBox 6">
            <a:extLst>
              <a:ext uri="{FF2B5EF4-FFF2-40B4-BE49-F238E27FC236}">
                <a16:creationId xmlns:a16="http://schemas.microsoft.com/office/drawing/2014/main" id="{A415C14B-D658-6DE0-E4BB-83AFC4A42FBF}"/>
              </a:ext>
            </a:extLst>
          </p:cNvPr>
          <p:cNvSpPr txBox="1"/>
          <p:nvPr/>
        </p:nvSpPr>
        <p:spPr>
          <a:xfrm>
            <a:off x="674836" y="4739219"/>
            <a:ext cx="10842328" cy="1323439"/>
          </a:xfrm>
          <a:prstGeom prst="rect">
            <a:avLst/>
          </a:prstGeom>
          <a:noFill/>
        </p:spPr>
        <p:txBody>
          <a:bodyPr wrap="square">
            <a:spAutoFit/>
          </a:bodyPr>
          <a:lstStyle/>
          <a:p>
            <a:r>
              <a:rPr lang="en-GB" sz="1600" dirty="0" err="1">
                <a:latin typeface="Courier New" panose="02070309020205020404" pitchFamily="49" charset="0"/>
                <a:cs typeface="Courier New" panose="02070309020205020404" pitchFamily="49" charset="0"/>
              </a:rPr>
              <a:t>nstagects</a:t>
            </a:r>
            <a:r>
              <a:rPr lang="en-GB" sz="1600" dirty="0">
                <a:latin typeface="Courier New" panose="02070309020205020404" pitchFamily="49" charset="0"/>
                <a:cs typeface="Courier New" panose="02070309020205020404" pitchFamily="49" charset="0"/>
              </a:rPr>
              <a:t>, </a:t>
            </a:r>
            <a:r>
              <a:rPr lang="en-GB" sz="1600" dirty="0" err="1">
                <a:solidFill>
                  <a:srgbClr val="7030A0"/>
                </a:solidFill>
                <a:latin typeface="Courier New" panose="02070309020205020404" pitchFamily="49" charset="0"/>
                <a:cs typeface="Courier New" panose="02070309020205020404" pitchFamily="49" charset="0"/>
              </a:rPr>
              <a:t>nstage</a:t>
            </a:r>
            <a:r>
              <a:rPr lang="en-GB" sz="1600" dirty="0">
                <a:solidFill>
                  <a:srgbClr val="7030A0"/>
                </a:solidFill>
                <a:latin typeface="Courier New" panose="02070309020205020404" pitchFamily="49" charset="0"/>
                <a:cs typeface="Courier New" panose="02070309020205020404" pitchFamily="49" charset="0"/>
              </a:rPr>
              <a:t>(3) </a:t>
            </a:r>
            <a:r>
              <a:rPr lang="en-GB" sz="1600" b="1" dirty="0">
                <a:solidFill>
                  <a:srgbClr val="7030A0"/>
                </a:solidFill>
                <a:latin typeface="Courier New" panose="02070309020205020404" pitchFamily="49" charset="0"/>
                <a:cs typeface="Courier New" panose="02070309020205020404" pitchFamily="49" charset="0"/>
              </a:rPr>
              <a:t>arms(5 3 3) </a:t>
            </a:r>
            <a:r>
              <a:rPr lang="en-GB" sz="1600" dirty="0" err="1">
                <a:solidFill>
                  <a:srgbClr val="7030A0"/>
                </a:solidFill>
                <a:latin typeface="Courier New" panose="02070309020205020404" pitchFamily="49" charset="0"/>
                <a:cs typeface="Courier New" panose="02070309020205020404" pitchFamily="49" charset="0"/>
              </a:rPr>
              <a:t>aratio</a:t>
            </a:r>
            <a:r>
              <a:rPr lang="en-GB" sz="1600" dirty="0">
                <a:solidFill>
                  <a:srgbClr val="7030A0"/>
                </a:solidFill>
                <a:latin typeface="Courier New" panose="02070309020205020404" pitchFamily="49" charset="0"/>
                <a:cs typeface="Courier New" panose="02070309020205020404" pitchFamily="49" charset="0"/>
              </a:rPr>
              <a:t>(0.5) /// </a:t>
            </a:r>
            <a:r>
              <a:rPr lang="en-GB" sz="1600" b="1" dirty="0">
                <a:solidFill>
                  <a:srgbClr val="7030A0"/>
                </a:solidFill>
                <a:latin typeface="Courier New" panose="02070309020205020404" pitchFamily="49" charset="0"/>
                <a:cs typeface="Courier New" panose="02070309020205020404" pitchFamily="49" charset="0"/>
              </a:rPr>
              <a:t>&lt;- select 2 drugs for phase III </a:t>
            </a:r>
            <a:r>
              <a:rPr lang="en-GB" sz="1600" dirty="0">
                <a:solidFill>
                  <a:srgbClr val="7030A0"/>
                </a:solidFill>
                <a:latin typeface="Courier New" panose="02070309020205020404" pitchFamily="49" charset="0"/>
                <a:cs typeface="Courier New" panose="02070309020205020404" pitchFamily="49" charset="0"/>
              </a:rPr>
              <a:t>(T)</a:t>
            </a:r>
          </a:p>
          <a:p>
            <a:r>
              <a:rPr lang="en-GB" sz="1600" dirty="0">
                <a:latin typeface="Courier New" panose="02070309020205020404" pitchFamily="49" charset="0"/>
                <a:cs typeface="Courier New" panose="02070309020205020404" pitchFamily="49" charset="0"/>
              </a:rPr>
              <a:t>theta0(0 0) theta1(-30 -35) </a:t>
            </a:r>
            <a:r>
              <a:rPr lang="en-GB" sz="1600" dirty="0" err="1">
                <a:latin typeface="Courier New" panose="02070309020205020404" pitchFamily="49" charset="0"/>
                <a:cs typeface="Courier New" panose="02070309020205020404" pitchFamily="49" charset="0"/>
              </a:rPr>
              <a:t>sd</a:t>
            </a:r>
            <a:r>
              <a:rPr lang="en-GB" sz="1600" dirty="0">
                <a:latin typeface="Courier New" panose="02070309020205020404" pitchFamily="49" charset="0"/>
                <a:cs typeface="Courier New" panose="02070309020205020404" pitchFamily="49" charset="0"/>
              </a:rPr>
              <a:t>(80 100) rho(0.7) /// </a:t>
            </a:r>
          </a:p>
          <a:p>
            <a:r>
              <a:rPr lang="en-GB" sz="1600" b="1" dirty="0" err="1">
                <a:solidFill>
                  <a:schemeClr val="accent3">
                    <a:lumMod val="75000"/>
                  </a:schemeClr>
                </a:solidFill>
                <a:latin typeface="Courier New" panose="02070309020205020404" pitchFamily="49" charset="0"/>
                <a:cs typeface="Courier New" panose="02070309020205020404" pitchFamily="49" charset="0"/>
              </a:rPr>
              <a:t>istage</a:t>
            </a:r>
            <a:r>
              <a:rPr lang="en-GB" sz="1600" b="1" dirty="0">
                <a:solidFill>
                  <a:schemeClr val="accent3">
                    <a:lumMod val="75000"/>
                  </a:schemeClr>
                </a:solidFill>
                <a:latin typeface="Courier New" panose="02070309020205020404" pitchFamily="49" charset="0"/>
                <a:cs typeface="Courier New" panose="02070309020205020404" pitchFamily="49" charset="0"/>
              </a:rPr>
              <a:t>(1) selection ///      		   &lt;-</a:t>
            </a:r>
            <a:r>
              <a:rPr lang="en-GB" sz="1600" dirty="0">
                <a:solidFill>
                  <a:schemeClr val="accent3">
                    <a:lumMod val="75000"/>
                  </a:schemeClr>
                </a:solidFill>
                <a:latin typeface="Courier New" panose="02070309020205020404" pitchFamily="49" charset="0"/>
                <a:cs typeface="Courier New" panose="02070309020205020404" pitchFamily="49" charset="0"/>
              </a:rPr>
              <a:t> </a:t>
            </a:r>
            <a:r>
              <a:rPr lang="en-GB" sz="1600" b="1" dirty="0">
                <a:solidFill>
                  <a:schemeClr val="accent3">
                    <a:lumMod val="75000"/>
                  </a:schemeClr>
                </a:solidFill>
                <a:latin typeface="Courier New" panose="02070309020205020404" pitchFamily="49" charset="0"/>
                <a:cs typeface="Courier New" panose="02070309020205020404" pitchFamily="49" charset="0"/>
              </a:rPr>
              <a:t>I-outcome used for one-stage phase II </a:t>
            </a:r>
            <a:r>
              <a:rPr lang="en-GB" sz="1600" dirty="0">
                <a:solidFill>
                  <a:schemeClr val="accent3">
                    <a:lumMod val="75000"/>
                  </a:schemeClr>
                </a:solidFill>
                <a:latin typeface="Courier New" panose="02070309020205020404" pitchFamily="49" charset="0"/>
                <a:cs typeface="Courier New" panose="02070309020205020404" pitchFamily="49" charset="0"/>
              </a:rPr>
              <a:t>(A)</a:t>
            </a:r>
          </a:p>
          <a:p>
            <a:r>
              <a:rPr lang="en-GB" sz="1600" dirty="0">
                <a:solidFill>
                  <a:schemeClr val="accent4">
                    <a:lumMod val="50000"/>
                  </a:schemeClr>
                </a:solidFill>
                <a:latin typeface="Courier New" panose="02070309020205020404" pitchFamily="49" charset="0"/>
                <a:cs typeface="Courier New" panose="02070309020205020404" pitchFamily="49" charset="0"/>
              </a:rPr>
              <a:t>fu(0.25 0.5) </a:t>
            </a:r>
            <a:r>
              <a:rPr lang="en-GB" sz="1600" dirty="0" err="1">
                <a:solidFill>
                  <a:schemeClr val="accent4">
                    <a:lumMod val="50000"/>
                  </a:schemeClr>
                </a:solidFill>
                <a:latin typeface="Courier New" panose="02070309020205020404" pitchFamily="49" charset="0"/>
                <a:cs typeface="Courier New" panose="02070309020205020404" pitchFamily="49" charset="0"/>
              </a:rPr>
              <a:t>ltfu</a:t>
            </a:r>
            <a:r>
              <a:rPr lang="en-GB" sz="1600" dirty="0">
                <a:solidFill>
                  <a:schemeClr val="accent4">
                    <a:lumMod val="50000"/>
                  </a:schemeClr>
                </a:solidFill>
                <a:latin typeface="Courier New" panose="02070309020205020404" pitchFamily="49" charset="0"/>
                <a:cs typeface="Courier New" panose="02070309020205020404" pitchFamily="49" charset="0"/>
              </a:rPr>
              <a:t>(0.10 0.125) </a:t>
            </a:r>
            <a:r>
              <a:rPr lang="en-GB" sz="1600" dirty="0">
                <a:latin typeface="Courier New" panose="02070309020205020404" pitchFamily="49" charset="0"/>
                <a:cs typeface="Courier New" panose="02070309020205020404" pitchFamily="49" charset="0"/>
              </a:rPr>
              <a:t>alpha(0.35 0.1 0.0082) power(0.95 0.93 0.90) </a:t>
            </a:r>
            <a:r>
              <a:rPr lang="en-GB" sz="1600" dirty="0" err="1">
                <a:latin typeface="Courier New" panose="02070309020205020404" pitchFamily="49" charset="0"/>
                <a:cs typeface="Courier New" panose="02070309020205020404" pitchFamily="49" charset="0"/>
              </a:rPr>
              <a:t>accrate</a:t>
            </a:r>
            <a:r>
              <a:rPr lang="en-GB" sz="1600" dirty="0">
                <a:latin typeface="Courier New" panose="02070309020205020404" pitchFamily="49" charset="0"/>
                <a:cs typeface="Courier New" panose="02070309020205020404" pitchFamily="49" charset="0"/>
              </a:rPr>
              <a:t>(240 240 240) seed(6192025) ess </a:t>
            </a:r>
          </a:p>
        </p:txBody>
      </p:sp>
      <p:graphicFrame>
        <p:nvGraphicFramePr>
          <p:cNvPr id="3" name="Table 2">
            <a:extLst>
              <a:ext uri="{FF2B5EF4-FFF2-40B4-BE49-F238E27FC236}">
                <a16:creationId xmlns:a16="http://schemas.microsoft.com/office/drawing/2014/main" id="{B0B15F95-C546-6007-CE78-741D2BD6DD02}"/>
              </a:ext>
            </a:extLst>
          </p:cNvPr>
          <p:cNvGraphicFramePr>
            <a:graphicFrameLocks noGrp="1"/>
          </p:cNvGraphicFramePr>
          <p:nvPr>
            <p:extLst>
              <p:ext uri="{D42A27DB-BD31-4B8C-83A1-F6EECF244321}">
                <p14:modId xmlns:p14="http://schemas.microsoft.com/office/powerpoint/2010/main" val="3727100913"/>
              </p:ext>
            </p:extLst>
          </p:nvPr>
        </p:nvGraphicFramePr>
        <p:xfrm>
          <a:off x="869885" y="1539918"/>
          <a:ext cx="10172764" cy="2667102"/>
        </p:xfrm>
        <a:graphic>
          <a:graphicData uri="http://schemas.openxmlformats.org/drawingml/2006/table">
            <a:tbl>
              <a:tblPr firstRow="1" bandRow="1">
                <a:tableStyleId>{17292A2E-F333-43FB-9621-5CBBE7FDCDCB}</a:tableStyleId>
              </a:tblPr>
              <a:tblGrid>
                <a:gridCol w="1063874">
                  <a:extLst>
                    <a:ext uri="{9D8B030D-6E8A-4147-A177-3AD203B41FA5}">
                      <a16:colId xmlns:a16="http://schemas.microsoft.com/office/drawing/2014/main" val="20001"/>
                    </a:ext>
                  </a:extLst>
                </a:gridCol>
                <a:gridCol w="847493">
                  <a:extLst>
                    <a:ext uri="{9D8B030D-6E8A-4147-A177-3AD203B41FA5}">
                      <a16:colId xmlns:a16="http://schemas.microsoft.com/office/drawing/2014/main" val="3102858654"/>
                    </a:ext>
                  </a:extLst>
                </a:gridCol>
                <a:gridCol w="1371600">
                  <a:extLst>
                    <a:ext uri="{9D8B030D-6E8A-4147-A177-3AD203B41FA5}">
                      <a16:colId xmlns:a16="http://schemas.microsoft.com/office/drawing/2014/main" val="20003"/>
                    </a:ext>
                  </a:extLst>
                </a:gridCol>
                <a:gridCol w="959004">
                  <a:extLst>
                    <a:ext uri="{9D8B030D-6E8A-4147-A177-3AD203B41FA5}">
                      <a16:colId xmlns:a16="http://schemas.microsoft.com/office/drawing/2014/main" val="20004"/>
                    </a:ext>
                  </a:extLst>
                </a:gridCol>
                <a:gridCol w="557561">
                  <a:extLst>
                    <a:ext uri="{9D8B030D-6E8A-4147-A177-3AD203B41FA5}">
                      <a16:colId xmlns:a16="http://schemas.microsoft.com/office/drawing/2014/main" val="20005"/>
                    </a:ext>
                  </a:extLst>
                </a:gridCol>
                <a:gridCol w="879291">
                  <a:extLst>
                    <a:ext uri="{9D8B030D-6E8A-4147-A177-3AD203B41FA5}">
                      <a16:colId xmlns:a16="http://schemas.microsoft.com/office/drawing/2014/main" val="2542052361"/>
                    </a:ext>
                  </a:extLst>
                </a:gridCol>
                <a:gridCol w="1059366">
                  <a:extLst>
                    <a:ext uri="{9D8B030D-6E8A-4147-A177-3AD203B41FA5}">
                      <a16:colId xmlns:a16="http://schemas.microsoft.com/office/drawing/2014/main" val="1633638134"/>
                    </a:ext>
                  </a:extLst>
                </a:gridCol>
                <a:gridCol w="1282390">
                  <a:extLst>
                    <a:ext uri="{9D8B030D-6E8A-4147-A177-3AD203B41FA5}">
                      <a16:colId xmlns:a16="http://schemas.microsoft.com/office/drawing/2014/main" val="3633835587"/>
                    </a:ext>
                  </a:extLst>
                </a:gridCol>
                <a:gridCol w="1194836">
                  <a:extLst>
                    <a:ext uri="{9D8B030D-6E8A-4147-A177-3AD203B41FA5}">
                      <a16:colId xmlns:a16="http://schemas.microsoft.com/office/drawing/2014/main" val="1015526163"/>
                    </a:ext>
                  </a:extLst>
                </a:gridCol>
                <a:gridCol w="957349">
                  <a:extLst>
                    <a:ext uri="{9D8B030D-6E8A-4147-A177-3AD203B41FA5}">
                      <a16:colId xmlns:a16="http://schemas.microsoft.com/office/drawing/2014/main" val="3524469187"/>
                    </a:ext>
                  </a:extLst>
                </a:gridCol>
              </a:tblGrid>
              <a:tr h="507266">
                <a:tc gridSpan="7">
                  <a:txBody>
                    <a:bodyPr/>
                    <a:lstStyle/>
                    <a:p>
                      <a:pPr algn="l"/>
                      <a:r>
                        <a:rPr lang="en-US" sz="1800" b="1" dirty="0">
                          <a:solidFill>
                            <a:schemeClr val="tx1"/>
                          </a:solidFill>
                          <a:latin typeface="Calibri" panose="020F0502020204030204" pitchFamily="34" charset="0"/>
                        </a:rPr>
                        <a:t>Example 4. IBS seamless II/III MAMS design</a:t>
                      </a:r>
                      <a:endParaRPr lang="en-GB" sz="1800" b="1" dirty="0">
                        <a:solidFill>
                          <a:schemeClr val="tx1"/>
                        </a:solidFill>
                        <a:latin typeface="Calibri" panose="020F0502020204030204" pitchFamily="34" charset="0"/>
                      </a:endParaRPr>
                    </a:p>
                  </a:txBody>
                  <a:tcPr marL="91454" marR="91454" marT="45716" marB="45716"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en-GB"/>
                    </a:p>
                  </a:txBody>
                  <a:tcPr/>
                </a:tc>
                <a:tc hMerge="1">
                  <a:txBody>
                    <a:bodyPr/>
                    <a:lstStyle/>
                    <a:p>
                      <a:pPr algn="ctr"/>
                      <a:endParaRPr lang="en-GB" sz="1800" b="1" dirty="0">
                        <a:solidFill>
                          <a:schemeClr val="tx1"/>
                        </a:solidFill>
                        <a:latin typeface="Calibri" panose="020F0502020204030204" pitchFamily="34" charset="0"/>
                      </a:endParaRPr>
                    </a:p>
                  </a:txBody>
                  <a:tcPr marL="91454" marR="91454" marT="45716" marB="457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a:endParaRPr lang="en-GB" sz="1800" b="1" dirty="0">
                        <a:solidFill>
                          <a:schemeClr val="tx1"/>
                        </a:solidFill>
                        <a:latin typeface="Calibri" panose="020F0502020204030204" pitchFamily="34" charset="0"/>
                      </a:endParaRPr>
                    </a:p>
                  </a:txBody>
                  <a:tcPr marL="91454" marR="91454" marT="45716" marB="457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a:endParaRPr lang="en-GB" sz="1800" b="1" dirty="0">
                        <a:solidFill>
                          <a:schemeClr val="tx1"/>
                        </a:solidFill>
                        <a:latin typeface="Calibri" panose="020F0502020204030204" pitchFamily="34" charset="0"/>
                      </a:endParaRPr>
                    </a:p>
                  </a:txBody>
                  <a:tcPr marL="91454" marR="91454" marT="45716" marB="457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a:endParaRPr lang="en-GB" sz="1800" b="1" dirty="0">
                        <a:solidFill>
                          <a:schemeClr val="tx1"/>
                        </a:solidFill>
                        <a:latin typeface="Calibri" panose="020F0502020204030204" pitchFamily="34" charset="0"/>
                      </a:endParaRPr>
                    </a:p>
                  </a:txBody>
                  <a:tcPr marL="91454" marR="91454" marT="45716" marB="45716"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a:endParaRPr lang="en-GB" sz="1800" b="1" dirty="0">
                        <a:solidFill>
                          <a:schemeClr val="tx1"/>
                        </a:solidFill>
                        <a:latin typeface="Calibri" panose="020F0502020204030204" pitchFamily="34" charset="0"/>
                      </a:endParaRPr>
                    </a:p>
                  </a:txBody>
                  <a:tcPr marL="91454" marR="91454" marT="45716" marB="45716"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gridSpan="3">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latin typeface="Calibri" panose="020F0502020204030204" pitchFamily="34" charset="0"/>
                          <a:ea typeface="+mn-ea"/>
                          <a:cs typeface="+mn-cs"/>
                        </a:rPr>
                        <a:t>Previous timelines (years)</a:t>
                      </a:r>
                      <a:endParaRPr lang="en-GB" sz="1800" b="1" kern="1200" dirty="0">
                        <a:solidFill>
                          <a:schemeClr val="tx1"/>
                        </a:solidFill>
                        <a:latin typeface="Calibri" panose="020F0502020204030204" pitchFamily="34" charset="0"/>
                        <a:ea typeface="+mn-ea"/>
                        <a:cs typeface="+mn-cs"/>
                      </a:endParaRPr>
                    </a:p>
                  </a:txBody>
                  <a:tcPr marL="91454" marR="91454" marT="45716" marB="45716"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lang="en-GB" sz="1800" b="1" dirty="0">
                        <a:solidFill>
                          <a:schemeClr val="tx1"/>
                        </a:solidFill>
                        <a:latin typeface="Courier New" panose="02070309020205020404" pitchFamily="49" charset="0"/>
                        <a:cs typeface="Courier New" panose="02070309020205020404" pitchFamily="49" charset="0"/>
                      </a:endParaRPr>
                    </a:p>
                  </a:txBody>
                  <a:tcPr marL="91454" marR="91454" marT="45716" marB="457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a:endParaRPr lang="en-GB" sz="1800" b="1" dirty="0">
                        <a:solidFill>
                          <a:schemeClr val="tx1"/>
                        </a:solidFill>
                        <a:latin typeface="Courier New" panose="02070309020205020404" pitchFamily="49" charset="0"/>
                        <a:cs typeface="Courier New" panose="02070309020205020404" pitchFamily="49" charset="0"/>
                      </a:endParaRPr>
                    </a:p>
                  </a:txBody>
                  <a:tcPr marL="91454" marR="91454" marT="45716" marB="45716"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0"/>
                  </a:ext>
                </a:extLst>
              </a:tr>
              <a:tr h="605546">
                <a:tc>
                  <a:txBody>
                    <a:bodyPr/>
                    <a:lstStyle/>
                    <a:p>
                      <a:pPr algn="ctr"/>
                      <a:r>
                        <a:rPr lang="en-GB" sz="1800" b="1" dirty="0">
                          <a:solidFill>
                            <a:schemeClr val="tx1"/>
                          </a:solidFill>
                          <a:latin typeface="Calibri" panose="020F0502020204030204" pitchFamily="34" charset="0"/>
                        </a:rPr>
                        <a:t>Stage</a:t>
                      </a:r>
                    </a:p>
                  </a:txBody>
                  <a:tcPr marL="91454" marR="91454" marT="45716" marB="45716"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800" b="1" dirty="0">
                          <a:solidFill>
                            <a:schemeClr val="tx1"/>
                          </a:solidFill>
                          <a:latin typeface="Calibri" panose="020F0502020204030204" pitchFamily="34" charset="0"/>
                        </a:rPr>
                        <a:t>Phase</a:t>
                      </a:r>
                      <a:endParaRPr lang="en-GB" sz="1800" b="1" dirty="0">
                        <a:solidFill>
                          <a:schemeClr val="tx1"/>
                        </a:solidFill>
                        <a:latin typeface="Calibri" panose="020F0502020204030204" pitchFamily="34" charset="0"/>
                      </a:endParaRPr>
                    </a:p>
                  </a:txBody>
                  <a:tcPr marL="91454" marR="91454" marT="45716" marB="457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800" b="1" dirty="0">
                          <a:solidFill>
                            <a:schemeClr val="tx1"/>
                          </a:solidFill>
                          <a:latin typeface="Calibri" panose="020F0502020204030204" pitchFamily="34" charset="0"/>
                        </a:rPr>
                        <a:t>Sig. level</a:t>
                      </a:r>
                    </a:p>
                    <a:p>
                      <a:pPr algn="ctr"/>
                      <a:r>
                        <a:rPr lang="en-GB" sz="1800" b="1" dirty="0">
                          <a:solidFill>
                            <a:schemeClr val="tx1"/>
                          </a:solidFill>
                          <a:latin typeface="Calibri" panose="020F0502020204030204" pitchFamily="34" charset="0"/>
                        </a:rPr>
                        <a:t>(One-sided)</a:t>
                      </a:r>
                    </a:p>
                  </a:txBody>
                  <a:tcPr marL="91454" marR="91454" marT="45716" marB="457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800" b="1" dirty="0">
                          <a:solidFill>
                            <a:schemeClr val="tx1"/>
                          </a:solidFill>
                          <a:latin typeface="Calibri" panose="020F0502020204030204" pitchFamily="34" charset="0"/>
                        </a:rPr>
                        <a:t>Design </a:t>
                      </a:r>
                    </a:p>
                    <a:p>
                      <a:pPr algn="ctr"/>
                      <a:r>
                        <a:rPr lang="en-GB" sz="1800" b="1" dirty="0">
                          <a:solidFill>
                            <a:schemeClr val="tx1"/>
                          </a:solidFill>
                          <a:latin typeface="Calibri" panose="020F0502020204030204" pitchFamily="34" charset="0"/>
                        </a:rPr>
                        <a:t>power</a:t>
                      </a:r>
                    </a:p>
                  </a:txBody>
                  <a:tcPr marL="91454" marR="91454" marT="45716" marB="457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800" b="1" dirty="0">
                          <a:solidFill>
                            <a:schemeClr val="tx1"/>
                          </a:solidFill>
                          <a:latin typeface="Calibri" panose="020F0502020204030204" pitchFamily="34" charset="0"/>
                        </a:rPr>
                        <a:t>I/D </a:t>
                      </a:r>
                      <a:endParaRPr lang="en-GB" sz="1800" b="1" dirty="0">
                        <a:solidFill>
                          <a:schemeClr val="tx1"/>
                        </a:solidFill>
                        <a:latin typeface="Calibri" panose="020F0502020204030204" pitchFamily="34" charset="0"/>
                      </a:endParaRPr>
                    </a:p>
                  </a:txBody>
                  <a:tcPr marL="91454" marR="91454" marT="45716" marB="457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800" b="1" dirty="0">
                          <a:solidFill>
                            <a:schemeClr val="tx1"/>
                          </a:solidFill>
                          <a:latin typeface="Calibri" panose="020F0502020204030204" pitchFamily="34" charset="0"/>
                        </a:rPr>
                        <a:t>Overall </a:t>
                      </a:r>
                    </a:p>
                    <a:p>
                      <a:pPr algn="ctr"/>
                      <a:r>
                        <a:rPr lang="en-GB" sz="1800" b="1" dirty="0">
                          <a:solidFill>
                            <a:schemeClr val="tx1"/>
                          </a:solidFill>
                          <a:latin typeface="Calibri" panose="020F0502020204030204" pitchFamily="34" charset="0"/>
                        </a:rPr>
                        <a:t>SS</a:t>
                      </a:r>
                    </a:p>
                  </a:txBody>
                  <a:tcPr marL="91454" marR="91454" marT="45716" marB="457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800" b="1" dirty="0">
                          <a:solidFill>
                            <a:schemeClr val="tx1"/>
                          </a:solidFill>
                          <a:latin typeface="Calibri" panose="020F0502020204030204" pitchFamily="34" charset="0"/>
                        </a:rPr>
                        <a:t>Timeline</a:t>
                      </a:r>
                    </a:p>
                    <a:p>
                      <a:pPr algn="ctr"/>
                      <a:r>
                        <a:rPr lang="en-GB" sz="1800" b="1" dirty="0">
                          <a:solidFill>
                            <a:schemeClr val="tx1"/>
                          </a:solidFill>
                          <a:latin typeface="Calibri" panose="020F0502020204030204" pitchFamily="34" charset="0"/>
                        </a:rPr>
                        <a:t>(years)</a:t>
                      </a:r>
                    </a:p>
                  </a:txBody>
                  <a:tcPr marL="91454" marR="91454" marT="45716" marB="457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latin typeface="Calibri" panose="020F0502020204030204" pitchFamily="34" charset="0"/>
                          <a:ea typeface="+mn-ea"/>
                          <a:cs typeface="+mn-cs"/>
                        </a:rPr>
                        <a:t>Selection (5:3:3)</a:t>
                      </a:r>
                      <a:endParaRPr lang="en-GB" sz="1800" b="1" kern="1200" dirty="0">
                        <a:solidFill>
                          <a:schemeClr val="tx1"/>
                        </a:solidFill>
                        <a:latin typeface="Calibri" panose="020F0502020204030204" pitchFamily="34" charset="0"/>
                        <a:ea typeface="+mn-ea"/>
                        <a:cs typeface="+mn-cs"/>
                      </a:endParaRPr>
                    </a:p>
                  </a:txBody>
                  <a:tcPr marL="91454" marR="91454" marT="45716" marB="457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800" b="1" dirty="0">
                          <a:solidFill>
                            <a:schemeClr val="tx1"/>
                          </a:solidFill>
                          <a:latin typeface="Courier New" panose="02070309020205020404" pitchFamily="49" charset="0"/>
                          <a:cs typeface="Courier New" panose="02070309020205020404" pitchFamily="49" charset="0"/>
                        </a:rPr>
                        <a:t>I</a:t>
                      </a:r>
                      <a:r>
                        <a:rPr lang="en-US" sz="1800" b="1" dirty="0">
                          <a:solidFill>
                            <a:schemeClr val="tx1"/>
                          </a:solidFill>
                          <a:latin typeface="Calibri" panose="020F0502020204030204" pitchFamily="34" charset="0"/>
                        </a:rPr>
                        <a:t> at 1</a:t>
                      </a:r>
                      <a:r>
                        <a:rPr lang="en-US" sz="1800" b="1" baseline="30000" dirty="0">
                          <a:solidFill>
                            <a:schemeClr val="tx1"/>
                          </a:solidFill>
                          <a:latin typeface="Calibri" panose="020F0502020204030204" pitchFamily="34" charset="0"/>
                        </a:rPr>
                        <a:t>st</a:t>
                      </a:r>
                      <a:r>
                        <a:rPr lang="en-US" sz="1800" b="1" dirty="0">
                          <a:solidFill>
                            <a:schemeClr val="tx1"/>
                          </a:solidFill>
                          <a:latin typeface="Calibri" panose="020F0502020204030204" pitchFamily="34" charset="0"/>
                        </a:rPr>
                        <a:t>  stage</a:t>
                      </a:r>
                      <a:endParaRPr lang="en-GB" sz="1800" b="1" dirty="0">
                        <a:solidFill>
                          <a:schemeClr val="tx1"/>
                        </a:solidFill>
                        <a:latin typeface="Courier New" panose="02070309020205020404" pitchFamily="49" charset="0"/>
                        <a:cs typeface="Courier New" panose="02070309020205020404" pitchFamily="49" charset="0"/>
                      </a:endParaRPr>
                    </a:p>
                  </a:txBody>
                  <a:tcPr marL="91454" marR="91454" marT="45716" marB="457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800" b="1" dirty="0">
                          <a:solidFill>
                            <a:schemeClr val="tx1"/>
                          </a:solidFill>
                          <a:latin typeface="Courier New" panose="02070309020205020404" pitchFamily="49" charset="0"/>
                          <a:cs typeface="Courier New" panose="02070309020205020404" pitchFamily="49" charset="0"/>
                        </a:rPr>
                        <a:t>I=D</a:t>
                      </a:r>
                      <a:endParaRPr lang="en-GB" sz="1800" b="1" dirty="0">
                        <a:solidFill>
                          <a:schemeClr val="tx1"/>
                        </a:solidFill>
                        <a:latin typeface="Courier New" panose="02070309020205020404" pitchFamily="49" charset="0"/>
                        <a:cs typeface="Courier New" panose="02070309020205020404" pitchFamily="49" charset="0"/>
                      </a:endParaRPr>
                    </a:p>
                  </a:txBody>
                  <a:tcPr marL="91454" marR="91454" marT="45716" marB="45716"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99001161"/>
                  </a:ext>
                </a:extLst>
              </a:tr>
              <a:tr h="348450">
                <a:tc>
                  <a:txBody>
                    <a:bodyPr/>
                    <a:lstStyle/>
                    <a:p>
                      <a:pPr algn="ctr"/>
                      <a:r>
                        <a:rPr lang="en-GB" sz="1800" dirty="0">
                          <a:latin typeface="Calibri" panose="020F0502020204030204" pitchFamily="34" charset="0"/>
                        </a:rPr>
                        <a:t>1</a:t>
                      </a:r>
                    </a:p>
                  </a:txBody>
                  <a:tcPr marL="91454" marR="91454" marT="45716" marB="45716" anchor="ctr">
                    <a:lnL w="12700" cap="flat" cmpd="sng" algn="ctr">
                      <a:solidFill>
                        <a:schemeClr val="tx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pPr algn="ctr"/>
                      <a:r>
                        <a:rPr lang="en-US" sz="1800" dirty="0">
                          <a:latin typeface="Calibri" panose="020F0502020204030204" pitchFamily="34" charset="0"/>
                        </a:rPr>
                        <a:t>II</a:t>
                      </a:r>
                      <a:endParaRPr lang="en-GB" sz="1800" dirty="0">
                        <a:latin typeface="Calibri" panose="020F0502020204030204" pitchFamily="34" charset="0"/>
                      </a:endParaRPr>
                    </a:p>
                  </a:txBody>
                  <a:tcPr marL="91454" marR="91454" marT="45716" marB="45716" anchor="ctr">
                    <a:lnT w="12700" cap="flat" cmpd="sng" algn="ctr">
                      <a:solidFill>
                        <a:schemeClr val="bg1"/>
                      </a:solidFill>
                      <a:prstDash val="solid"/>
                      <a:round/>
                      <a:headEnd type="none" w="med" len="med"/>
                      <a:tailEnd type="none" w="med" len="med"/>
                    </a:lnT>
                  </a:tcPr>
                </a:tc>
                <a:tc>
                  <a:txBody>
                    <a:bodyPr/>
                    <a:lstStyle/>
                    <a:p>
                      <a:pPr algn="ctr"/>
                      <a:r>
                        <a:rPr lang="en-US" sz="1800" dirty="0">
                          <a:latin typeface="Calibri" panose="020F0502020204030204" pitchFamily="34" charset="0"/>
                        </a:rPr>
                        <a:t>0.35</a:t>
                      </a:r>
                      <a:endParaRPr lang="en-GB" sz="1800" dirty="0">
                        <a:latin typeface="Calibri" panose="020F0502020204030204" pitchFamily="34" charset="0"/>
                      </a:endParaRPr>
                    </a:p>
                  </a:txBody>
                  <a:tcPr marL="91454" marR="91454" marT="45716" marB="45716" anchor="ctr">
                    <a:lnT w="12700" cap="flat" cmpd="sng" algn="ctr">
                      <a:solidFill>
                        <a:schemeClr val="bg1"/>
                      </a:solidFill>
                      <a:prstDash val="solid"/>
                      <a:round/>
                      <a:headEnd type="none" w="med" len="med"/>
                      <a:tailEnd type="none" w="med" len="med"/>
                    </a:lnT>
                  </a:tcPr>
                </a:tc>
                <a:tc>
                  <a:txBody>
                    <a:bodyPr/>
                    <a:lstStyle/>
                    <a:p>
                      <a:pPr algn="ctr"/>
                      <a:r>
                        <a:rPr lang="en-GB" sz="1800" dirty="0">
                          <a:latin typeface="Calibri" panose="020F0502020204030204" pitchFamily="34" charset="0"/>
                        </a:rPr>
                        <a:t>0.95</a:t>
                      </a:r>
                    </a:p>
                  </a:txBody>
                  <a:tcPr marL="91454" marR="91454" marT="45716" marB="45716" anchor="ctr">
                    <a:lnT w="12700" cap="flat" cmpd="sng" algn="ctr">
                      <a:solidFill>
                        <a:schemeClr val="bg1"/>
                      </a:solidFill>
                      <a:prstDash val="solid"/>
                      <a:round/>
                      <a:headEnd type="none" w="med" len="med"/>
                      <a:tailEnd type="none" w="med" len="med"/>
                    </a:lnT>
                  </a:tcPr>
                </a:tc>
                <a:tc>
                  <a:txBody>
                    <a:bodyPr/>
                    <a:lstStyle/>
                    <a:p>
                      <a:pPr algn="ctr"/>
                      <a:r>
                        <a:rPr lang="en-US" sz="1800" b="0" i="1" dirty="0">
                          <a:solidFill>
                            <a:schemeClr val="tx1"/>
                          </a:solidFill>
                          <a:latin typeface="Courier New" panose="02070309020205020404" pitchFamily="49" charset="0"/>
                          <a:cs typeface="Courier New" panose="02070309020205020404" pitchFamily="49" charset="0"/>
                        </a:rPr>
                        <a:t>I</a:t>
                      </a:r>
                    </a:p>
                  </a:txBody>
                  <a:tcPr marL="91454" marR="91454" marT="45716" marB="45716" anchor="ctr">
                    <a:lnT w="12700" cap="flat" cmpd="sng" algn="ctr">
                      <a:solidFill>
                        <a:schemeClr val="bg1"/>
                      </a:solidFill>
                      <a:prstDash val="solid"/>
                      <a:round/>
                      <a:headEnd type="none" w="med" len="med"/>
                      <a:tailEnd type="none" w="med" len="med"/>
                    </a:lnT>
                  </a:tcPr>
                </a:tc>
                <a:tc>
                  <a:txBody>
                    <a:bodyPr/>
                    <a:lstStyle/>
                    <a:p>
                      <a:pPr algn="ctr"/>
                      <a:r>
                        <a:rPr lang="en-US" sz="1800" dirty="0">
                          <a:solidFill>
                            <a:schemeClr val="tx1"/>
                          </a:solidFill>
                          <a:latin typeface="Calibri" panose="020F0502020204030204" pitchFamily="34" charset="0"/>
                        </a:rPr>
                        <a:t>354</a:t>
                      </a:r>
                      <a:endParaRPr lang="en-GB" sz="1800" dirty="0">
                        <a:solidFill>
                          <a:schemeClr val="tx1"/>
                        </a:solidFill>
                        <a:latin typeface="Calibri" panose="020F0502020204030204" pitchFamily="34" charset="0"/>
                      </a:endParaRPr>
                    </a:p>
                  </a:txBody>
                  <a:tcPr marL="91454" marR="91454" marT="45716" marB="45716" anchor="ctr">
                    <a:lnT w="12700" cap="flat" cmpd="sng" algn="ctr">
                      <a:solidFill>
                        <a:schemeClr val="bg1"/>
                      </a:solidFill>
                      <a:prstDash val="solid"/>
                      <a:round/>
                      <a:headEnd type="none" w="med" len="med"/>
                      <a:tailEnd type="none" w="med" len="med"/>
                    </a:lnT>
                  </a:tcPr>
                </a:tc>
                <a:tc>
                  <a:txBody>
                    <a:bodyPr/>
                    <a:lstStyle/>
                    <a:p>
                      <a:pPr algn="ctr"/>
                      <a:r>
                        <a:rPr lang="en-US" sz="1800" dirty="0">
                          <a:solidFill>
                            <a:schemeClr val="accent3">
                              <a:lumMod val="50000"/>
                            </a:schemeClr>
                          </a:solidFill>
                          <a:latin typeface="Calibri" panose="020F0502020204030204" pitchFamily="34" charset="0"/>
                        </a:rPr>
                        <a:t>1.475</a:t>
                      </a:r>
                      <a:endParaRPr lang="en-GB" sz="1800" dirty="0">
                        <a:solidFill>
                          <a:schemeClr val="accent3">
                            <a:lumMod val="50000"/>
                          </a:schemeClr>
                        </a:solidFill>
                        <a:latin typeface="Calibri" panose="020F0502020204030204" pitchFamily="34" charset="0"/>
                      </a:endParaRPr>
                    </a:p>
                  </a:txBody>
                  <a:tcPr marL="91454" marR="91454" marT="45716" marB="45716" anchor="ctr">
                    <a:lnT w="12700" cap="flat" cmpd="sng" algn="ctr">
                      <a:solidFill>
                        <a:schemeClr val="bg1"/>
                      </a:solidFill>
                      <a:prstDash val="solid"/>
                      <a:round/>
                      <a:headEnd type="none" w="med" len="med"/>
                      <a:tailEnd type="none" w="med" len="med"/>
                    </a:lnT>
                  </a:tcPr>
                </a:tc>
                <a:tc>
                  <a:txBody>
                    <a:bodyPr/>
                    <a:lstStyle/>
                    <a:p>
                      <a:pPr algn="ctr"/>
                      <a:r>
                        <a:rPr lang="en-US" sz="1800" dirty="0">
                          <a:solidFill>
                            <a:schemeClr val="tx1"/>
                          </a:solidFill>
                          <a:latin typeface="Calibri" panose="020F0502020204030204" pitchFamily="34" charset="0"/>
                        </a:rPr>
                        <a:t>1.938</a:t>
                      </a:r>
                      <a:endParaRPr lang="en-GB" sz="1800" dirty="0">
                        <a:solidFill>
                          <a:schemeClr val="tx1"/>
                        </a:solidFill>
                        <a:latin typeface="Calibri" panose="020F0502020204030204" pitchFamily="34" charset="0"/>
                      </a:endParaRPr>
                    </a:p>
                  </a:txBody>
                  <a:tcPr marL="91454" marR="91454" marT="45716" marB="45716" anchor="ctr">
                    <a:lnT w="12700" cap="flat" cmpd="sng" algn="ctr">
                      <a:solidFill>
                        <a:schemeClr val="bg1"/>
                      </a:solidFill>
                      <a:prstDash val="solid"/>
                      <a:round/>
                      <a:headEnd type="none" w="med" len="med"/>
                      <a:tailEnd type="none" w="med" len="med"/>
                    </a:lnT>
                  </a:tcPr>
                </a:tc>
                <a:tc>
                  <a:txBody>
                    <a:bodyPr/>
                    <a:lstStyle/>
                    <a:p>
                      <a:pPr algn="ctr"/>
                      <a:r>
                        <a:rPr lang="en-US" sz="1800" dirty="0">
                          <a:solidFill>
                            <a:schemeClr val="accent3">
                              <a:lumMod val="50000"/>
                            </a:schemeClr>
                          </a:solidFill>
                          <a:latin typeface="Calibri" panose="020F0502020204030204" pitchFamily="34" charset="0"/>
                        </a:rPr>
                        <a:t>1.475</a:t>
                      </a:r>
                      <a:endParaRPr lang="en-GB" sz="1800" dirty="0">
                        <a:solidFill>
                          <a:schemeClr val="accent3">
                            <a:lumMod val="50000"/>
                          </a:schemeClr>
                        </a:solidFill>
                        <a:latin typeface="Calibri" panose="020F0502020204030204" pitchFamily="34" charset="0"/>
                      </a:endParaRPr>
                    </a:p>
                  </a:txBody>
                  <a:tcPr marL="91454" marR="91454" marT="45716" marB="45716" anchor="ctr">
                    <a:lnT w="12700" cap="flat" cmpd="sng" algn="ctr">
                      <a:solidFill>
                        <a:schemeClr val="bg1"/>
                      </a:solidFill>
                      <a:prstDash val="solid"/>
                      <a:round/>
                      <a:headEnd type="none" w="med" len="med"/>
                      <a:tailEnd type="none" w="med" len="med"/>
                    </a:lnT>
                  </a:tcPr>
                </a:tc>
                <a:tc>
                  <a:txBody>
                    <a:bodyPr/>
                    <a:lstStyle/>
                    <a:p>
                      <a:pPr algn="ctr"/>
                      <a:r>
                        <a:rPr lang="en-US" sz="1800" dirty="0">
                          <a:latin typeface="Calibri" panose="020F0502020204030204" pitchFamily="34" charset="0"/>
                        </a:rPr>
                        <a:t>1.938</a:t>
                      </a:r>
                      <a:endParaRPr lang="en-GB" sz="1800" dirty="0">
                        <a:latin typeface="Calibri" panose="020F0502020204030204" pitchFamily="34" charset="0"/>
                      </a:endParaRPr>
                    </a:p>
                  </a:txBody>
                  <a:tcPr marL="91454" marR="91454" marT="45716" marB="45716" anchor="ctr">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1"/>
                  </a:ext>
                </a:extLst>
              </a:tr>
              <a:tr h="348450">
                <a:tc>
                  <a:txBody>
                    <a:bodyPr/>
                    <a:lstStyle/>
                    <a:p>
                      <a:pPr algn="ctr"/>
                      <a:r>
                        <a:rPr lang="en-GB" sz="1800" dirty="0">
                          <a:latin typeface="Calibri" panose="020F0502020204030204" pitchFamily="34" charset="0"/>
                        </a:rPr>
                        <a:t>2</a:t>
                      </a:r>
                    </a:p>
                  </a:txBody>
                  <a:tcPr marL="91454" marR="91454" marT="45716" marB="45716" anchor="ctr">
                    <a:lnL w="12700" cap="flat" cmpd="sng" algn="ctr">
                      <a:solidFill>
                        <a:schemeClr val="tx1"/>
                      </a:solidFill>
                      <a:prstDash val="solid"/>
                      <a:round/>
                      <a:headEnd type="none" w="med" len="med"/>
                      <a:tailEnd type="none" w="med" len="med"/>
                    </a:lnL>
                  </a:tcPr>
                </a:tc>
                <a:tc>
                  <a:txBody>
                    <a:bodyPr/>
                    <a:lstStyle/>
                    <a:p>
                      <a:pPr algn="ctr"/>
                      <a:r>
                        <a:rPr lang="en-US" sz="1800" dirty="0">
                          <a:latin typeface="Calibri" panose="020F0502020204030204" pitchFamily="34" charset="0"/>
                        </a:rPr>
                        <a:t>III</a:t>
                      </a:r>
                      <a:endParaRPr lang="en-GB" sz="1800" dirty="0">
                        <a:latin typeface="Calibri" panose="020F0502020204030204" pitchFamily="34" charset="0"/>
                      </a:endParaRPr>
                    </a:p>
                  </a:txBody>
                  <a:tcPr marL="91454" marR="91454" marT="45716" marB="45716" anchor="ctr"/>
                </a:tc>
                <a:tc>
                  <a:txBody>
                    <a:bodyPr/>
                    <a:lstStyle/>
                    <a:p>
                      <a:pPr algn="ctr"/>
                      <a:r>
                        <a:rPr lang="en-GB" sz="1800" dirty="0">
                          <a:latin typeface="Calibri" panose="020F0502020204030204" pitchFamily="34" charset="0"/>
                        </a:rPr>
                        <a:t>0.10</a:t>
                      </a:r>
                    </a:p>
                  </a:txBody>
                  <a:tcPr marL="91454" marR="91454" marT="45716" marB="45716" anchor="ctr"/>
                </a:tc>
                <a:tc>
                  <a:txBody>
                    <a:bodyPr/>
                    <a:lstStyle/>
                    <a:p>
                      <a:pPr algn="ctr"/>
                      <a:r>
                        <a:rPr lang="en-GB" sz="1800" dirty="0">
                          <a:latin typeface="Calibri" panose="020F0502020204030204" pitchFamily="34" charset="0"/>
                        </a:rPr>
                        <a:t>0.93</a:t>
                      </a:r>
                    </a:p>
                  </a:txBody>
                  <a:tcPr marL="91454" marR="91454" marT="45716" marB="45716" anchor="ctr"/>
                </a:tc>
                <a:tc>
                  <a:txBody>
                    <a:bodyPr/>
                    <a:lstStyle/>
                    <a:p>
                      <a:pPr algn="ctr"/>
                      <a:r>
                        <a:rPr lang="en-US" sz="1800" b="0" i="1" dirty="0">
                          <a:solidFill>
                            <a:schemeClr val="tx1"/>
                          </a:solidFill>
                          <a:latin typeface="Courier New" panose="02070309020205020404" pitchFamily="49" charset="0"/>
                          <a:cs typeface="Courier New" panose="02070309020205020404" pitchFamily="49" charset="0"/>
                        </a:rPr>
                        <a:t>D</a:t>
                      </a:r>
                    </a:p>
                  </a:txBody>
                  <a:tcPr marL="91454" marR="91454" marT="45716" marB="45716" anchor="ctr"/>
                </a:tc>
                <a:tc>
                  <a:txBody>
                    <a:bodyPr/>
                    <a:lstStyle/>
                    <a:p>
                      <a:pPr algn="ctr"/>
                      <a:r>
                        <a:rPr lang="en-US" sz="1800" dirty="0">
                          <a:solidFill>
                            <a:schemeClr val="tx1"/>
                          </a:solidFill>
                          <a:latin typeface="Calibri" panose="020F0502020204030204" pitchFamily="34" charset="0"/>
                        </a:rPr>
                        <a:t>666</a:t>
                      </a:r>
                      <a:endParaRPr lang="en-GB" sz="1800" dirty="0">
                        <a:solidFill>
                          <a:schemeClr val="tx1"/>
                        </a:solidFill>
                        <a:latin typeface="Calibri" panose="020F0502020204030204" pitchFamily="34" charset="0"/>
                      </a:endParaRPr>
                    </a:p>
                  </a:txBody>
                  <a:tcPr marL="91454" marR="91454" marT="45716" marB="45716" anchor="ctr"/>
                </a:tc>
                <a:tc>
                  <a:txBody>
                    <a:bodyPr/>
                    <a:lstStyle/>
                    <a:p>
                      <a:pPr algn="ctr"/>
                      <a:r>
                        <a:rPr lang="en-US" sz="1800" dirty="0">
                          <a:latin typeface="Calibri" panose="020F0502020204030204" pitchFamily="34" charset="0"/>
                        </a:rPr>
                        <a:t>2.775</a:t>
                      </a:r>
                      <a:endParaRPr lang="en-GB" sz="1800" dirty="0">
                        <a:latin typeface="Calibri" panose="020F0502020204030204" pitchFamily="34" charset="0"/>
                      </a:endParaRPr>
                    </a:p>
                  </a:txBody>
                  <a:tcPr marL="91454" marR="91454" marT="45716" marB="45716" anchor="ctr"/>
                </a:tc>
                <a:tc>
                  <a:txBody>
                    <a:bodyPr/>
                    <a:lstStyle/>
                    <a:p>
                      <a:pPr algn="ctr"/>
                      <a:r>
                        <a:rPr lang="en-US" sz="1800" dirty="0">
                          <a:latin typeface="Calibri" panose="020F0502020204030204" pitchFamily="34" charset="0"/>
                        </a:rPr>
                        <a:t>2.929</a:t>
                      </a:r>
                      <a:endParaRPr lang="en-GB" sz="1800" dirty="0">
                        <a:latin typeface="Calibri" panose="020F0502020204030204" pitchFamily="34" charset="0"/>
                      </a:endParaRPr>
                    </a:p>
                  </a:txBody>
                  <a:tcPr marL="91454" marR="91454" marT="45716" marB="45716" anchor="ctr"/>
                </a:tc>
                <a:tc>
                  <a:txBody>
                    <a:bodyPr/>
                    <a:lstStyle/>
                    <a:p>
                      <a:pPr algn="ctr"/>
                      <a:r>
                        <a:rPr lang="en-US" sz="1800" dirty="0">
                          <a:latin typeface="Calibri" panose="020F0502020204030204" pitchFamily="34" charset="0"/>
                        </a:rPr>
                        <a:t>3.175</a:t>
                      </a:r>
                      <a:endParaRPr lang="en-GB" sz="1800" dirty="0">
                        <a:latin typeface="Calibri" panose="020F0502020204030204" pitchFamily="34" charset="0"/>
                      </a:endParaRPr>
                    </a:p>
                  </a:txBody>
                  <a:tcPr marL="91454" marR="91454" marT="45716" marB="45716" anchor="ctr"/>
                </a:tc>
                <a:tc>
                  <a:txBody>
                    <a:bodyPr/>
                    <a:lstStyle/>
                    <a:p>
                      <a:pPr algn="ctr"/>
                      <a:r>
                        <a:rPr lang="en-US" sz="1800" dirty="0">
                          <a:latin typeface="Calibri" panose="020F0502020204030204" pitchFamily="34" charset="0"/>
                        </a:rPr>
                        <a:t>3.175</a:t>
                      </a:r>
                      <a:endParaRPr lang="en-GB" sz="1800" dirty="0">
                        <a:latin typeface="Calibri" panose="020F0502020204030204" pitchFamily="34" charset="0"/>
                      </a:endParaRPr>
                    </a:p>
                  </a:txBody>
                  <a:tcPr marL="91454" marR="91454" marT="45716" marB="45716"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59727477"/>
                  </a:ext>
                </a:extLst>
              </a:tr>
              <a:tr h="422508">
                <a:tc>
                  <a:txBody>
                    <a:bodyPr/>
                    <a:lstStyle/>
                    <a:p>
                      <a:pPr algn="ctr"/>
                      <a:r>
                        <a:rPr lang="en-GB" sz="1800" dirty="0">
                          <a:latin typeface="Calibri" panose="020F0502020204030204" pitchFamily="34" charset="0"/>
                        </a:rPr>
                        <a:t>3</a:t>
                      </a:r>
                    </a:p>
                  </a:txBody>
                  <a:tcPr marL="91454" marR="91454" marT="45716" marB="45716"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1800" dirty="0">
                          <a:latin typeface="Calibri" panose="020F0502020204030204" pitchFamily="34" charset="0"/>
                        </a:rPr>
                        <a:t>III</a:t>
                      </a:r>
                      <a:endParaRPr lang="en-GB" sz="1800" dirty="0">
                        <a:latin typeface="Calibri" panose="020F0502020204030204" pitchFamily="34" charset="0"/>
                      </a:endParaRPr>
                    </a:p>
                  </a:txBody>
                  <a:tcPr marL="91454" marR="91454" marT="45716" marB="45716" anchor="ctr">
                    <a:lnB w="12700" cap="flat" cmpd="sng" algn="ctr">
                      <a:solidFill>
                        <a:schemeClr val="tx1"/>
                      </a:solidFill>
                      <a:prstDash val="solid"/>
                      <a:round/>
                      <a:headEnd type="none" w="med" len="med"/>
                      <a:tailEnd type="none" w="med" len="med"/>
                    </a:lnB>
                  </a:tcPr>
                </a:tc>
                <a:tc>
                  <a:txBody>
                    <a:bodyPr/>
                    <a:lstStyle/>
                    <a:p>
                      <a:pPr algn="ctr"/>
                      <a:r>
                        <a:rPr lang="en-GB" sz="1800" dirty="0">
                          <a:latin typeface="Calibri" panose="020F0502020204030204" pitchFamily="34" charset="0"/>
                        </a:rPr>
                        <a:t>0.0082</a:t>
                      </a:r>
                    </a:p>
                  </a:txBody>
                  <a:tcPr marL="91454" marR="91454" marT="45716" marB="45716" anchor="ctr">
                    <a:lnB w="12700" cap="flat" cmpd="sng" algn="ctr">
                      <a:solidFill>
                        <a:schemeClr val="tx1"/>
                      </a:solidFill>
                      <a:prstDash val="solid"/>
                      <a:round/>
                      <a:headEnd type="none" w="med" len="med"/>
                      <a:tailEnd type="none" w="med" len="med"/>
                    </a:lnB>
                  </a:tcPr>
                </a:tc>
                <a:tc>
                  <a:txBody>
                    <a:bodyPr/>
                    <a:lstStyle/>
                    <a:p>
                      <a:pPr algn="ctr"/>
                      <a:r>
                        <a:rPr lang="en-GB" sz="1800" dirty="0">
                          <a:latin typeface="Calibri" panose="020F0502020204030204" pitchFamily="34" charset="0"/>
                        </a:rPr>
                        <a:t>0.90</a:t>
                      </a:r>
                    </a:p>
                  </a:txBody>
                  <a:tcPr marL="91454" marR="91454" marT="45716" marB="45716" anchor="ctr">
                    <a:lnB w="12700" cap="flat" cmpd="sng" algn="ctr">
                      <a:solidFill>
                        <a:schemeClr val="tx1"/>
                      </a:solidFill>
                      <a:prstDash val="solid"/>
                      <a:round/>
                      <a:headEnd type="none" w="med" len="med"/>
                      <a:tailEnd type="none" w="med" len="med"/>
                    </a:lnB>
                  </a:tcPr>
                </a:tc>
                <a:tc>
                  <a:txBody>
                    <a:bodyPr/>
                    <a:lstStyle/>
                    <a:p>
                      <a:pPr algn="ctr"/>
                      <a:r>
                        <a:rPr lang="en-US" sz="1800" b="0" i="1" dirty="0">
                          <a:solidFill>
                            <a:schemeClr val="tx1"/>
                          </a:solidFill>
                          <a:latin typeface="Courier New" panose="02070309020205020404" pitchFamily="49" charset="0"/>
                          <a:cs typeface="Courier New" panose="02070309020205020404" pitchFamily="49" charset="0"/>
                        </a:rPr>
                        <a:t>D</a:t>
                      </a:r>
                    </a:p>
                  </a:txBody>
                  <a:tcPr marL="91454" marR="91454" marT="45716" marB="45716" anchor="ctr">
                    <a:lnB w="12700" cap="flat" cmpd="sng" algn="ctr">
                      <a:solidFill>
                        <a:schemeClr val="tx1"/>
                      </a:solidFill>
                      <a:prstDash val="solid"/>
                      <a:round/>
                      <a:headEnd type="none" w="med" len="med"/>
                      <a:tailEnd type="none" w="med" len="med"/>
                    </a:lnB>
                  </a:tcPr>
                </a:tc>
                <a:tc>
                  <a:txBody>
                    <a:bodyPr/>
                    <a:lstStyle/>
                    <a:p>
                      <a:pPr algn="ctr"/>
                      <a:r>
                        <a:rPr lang="en-US" sz="1800" dirty="0">
                          <a:solidFill>
                            <a:schemeClr val="tx1"/>
                          </a:solidFill>
                          <a:latin typeface="Calibri" panose="020F0502020204030204" pitchFamily="34" charset="0"/>
                        </a:rPr>
                        <a:t>877</a:t>
                      </a:r>
                      <a:endParaRPr lang="en-GB" sz="1800" dirty="0">
                        <a:solidFill>
                          <a:schemeClr val="tx1"/>
                        </a:solidFill>
                        <a:latin typeface="Calibri" panose="020F0502020204030204" pitchFamily="34" charset="0"/>
                      </a:endParaRPr>
                    </a:p>
                  </a:txBody>
                  <a:tcPr marL="91454" marR="91454" marT="45716" marB="45716" anchor="ctr">
                    <a:lnB w="12700" cap="flat" cmpd="sng" algn="ctr">
                      <a:solidFill>
                        <a:schemeClr val="tx1"/>
                      </a:solidFill>
                      <a:prstDash val="solid"/>
                      <a:round/>
                      <a:headEnd type="none" w="med" len="med"/>
                      <a:tailEnd type="none" w="med" len="med"/>
                    </a:lnB>
                  </a:tcPr>
                </a:tc>
                <a:tc>
                  <a:txBody>
                    <a:bodyPr/>
                    <a:lstStyle/>
                    <a:p>
                      <a:pPr algn="ctr"/>
                      <a:r>
                        <a:rPr lang="en-US" sz="1800" dirty="0">
                          <a:solidFill>
                            <a:srgbClr val="002060"/>
                          </a:solidFill>
                          <a:latin typeface="Calibri" panose="020F0502020204030204" pitchFamily="34" charset="0"/>
                        </a:rPr>
                        <a:t>4.150</a:t>
                      </a:r>
                      <a:endParaRPr lang="en-GB" sz="1800" dirty="0">
                        <a:solidFill>
                          <a:srgbClr val="002060"/>
                        </a:solidFill>
                        <a:latin typeface="Calibri" panose="020F0502020204030204" pitchFamily="34" charset="0"/>
                      </a:endParaRPr>
                    </a:p>
                  </a:txBody>
                  <a:tcPr marL="91454" marR="91454" marT="45716" marB="45716" anchor="ctr">
                    <a:lnB w="12700" cap="flat" cmpd="sng" algn="ctr">
                      <a:solidFill>
                        <a:schemeClr val="tx1"/>
                      </a:solidFill>
                      <a:prstDash val="solid"/>
                      <a:round/>
                      <a:headEnd type="none" w="med" len="med"/>
                      <a:tailEnd type="none" w="med" len="med"/>
                    </a:lnB>
                  </a:tcPr>
                </a:tc>
                <a:tc>
                  <a:txBody>
                    <a:bodyPr/>
                    <a:lstStyle/>
                    <a:p>
                      <a:pPr algn="ctr"/>
                      <a:r>
                        <a:rPr lang="en-US" sz="1800" dirty="0">
                          <a:solidFill>
                            <a:srgbClr val="002060"/>
                          </a:solidFill>
                          <a:latin typeface="Calibri" panose="020F0502020204030204" pitchFamily="34" charset="0"/>
                        </a:rPr>
                        <a:t>4.304</a:t>
                      </a:r>
                      <a:endParaRPr lang="en-GB" sz="1800" dirty="0">
                        <a:solidFill>
                          <a:srgbClr val="002060"/>
                        </a:solidFill>
                        <a:latin typeface="Calibri" panose="020F0502020204030204" pitchFamily="34" charset="0"/>
                      </a:endParaRPr>
                    </a:p>
                  </a:txBody>
                  <a:tcPr marL="91454" marR="91454" marT="45716" marB="45716" anchor="ctr">
                    <a:lnB w="12700" cap="flat" cmpd="sng" algn="ctr">
                      <a:solidFill>
                        <a:schemeClr val="tx1"/>
                      </a:solidFill>
                      <a:prstDash val="solid"/>
                      <a:round/>
                      <a:headEnd type="none" w="med" len="med"/>
                      <a:tailEnd type="none" w="med" len="med"/>
                    </a:lnB>
                  </a:tcPr>
                </a:tc>
                <a:tc>
                  <a:txBody>
                    <a:bodyPr/>
                    <a:lstStyle/>
                    <a:p>
                      <a:pPr algn="ctr"/>
                      <a:r>
                        <a:rPr lang="en-US" sz="1800" dirty="0">
                          <a:solidFill>
                            <a:schemeClr val="tx1"/>
                          </a:solidFill>
                          <a:latin typeface="Calibri" panose="020F0502020204030204" pitchFamily="34" charset="0"/>
                        </a:rPr>
                        <a:t>5.237</a:t>
                      </a:r>
                      <a:endParaRPr lang="en-GB" sz="1800" dirty="0">
                        <a:solidFill>
                          <a:schemeClr val="tx1"/>
                        </a:solidFill>
                        <a:latin typeface="Calibri" panose="020F0502020204030204" pitchFamily="34" charset="0"/>
                      </a:endParaRPr>
                    </a:p>
                  </a:txBody>
                  <a:tcPr marL="91454" marR="91454" marT="45716" marB="45716" anchor="ctr">
                    <a:lnB w="12700" cap="flat" cmpd="sng" algn="ctr">
                      <a:solidFill>
                        <a:schemeClr val="tx1"/>
                      </a:solidFill>
                      <a:prstDash val="solid"/>
                      <a:round/>
                      <a:headEnd type="none" w="med" len="med"/>
                      <a:tailEnd type="none" w="med" len="med"/>
                    </a:lnB>
                  </a:tcPr>
                </a:tc>
                <a:tc>
                  <a:txBody>
                    <a:bodyPr/>
                    <a:lstStyle/>
                    <a:p>
                      <a:pPr algn="ctr"/>
                      <a:r>
                        <a:rPr lang="en-US" sz="1800" dirty="0">
                          <a:solidFill>
                            <a:schemeClr val="tx1"/>
                          </a:solidFill>
                          <a:latin typeface="Calibri" panose="020F0502020204030204" pitchFamily="34" charset="0"/>
                        </a:rPr>
                        <a:t>5.237</a:t>
                      </a:r>
                      <a:endParaRPr lang="en-GB" sz="1800" dirty="0">
                        <a:solidFill>
                          <a:schemeClr val="tx1"/>
                        </a:solidFill>
                        <a:latin typeface="Calibri" panose="020F0502020204030204" pitchFamily="34" charset="0"/>
                      </a:endParaRPr>
                    </a:p>
                  </a:txBody>
                  <a:tcPr marL="91454" marR="91454" marT="45716" marB="45716"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86438">
                <a:tc>
                  <a:txBody>
                    <a:bodyPr/>
                    <a:lstStyle/>
                    <a:p>
                      <a:pPr algn="ctr"/>
                      <a:r>
                        <a:rPr lang="en-GB" sz="1800" dirty="0">
                          <a:latin typeface="Calibri" panose="020F0502020204030204" pitchFamily="34" charset="0"/>
                        </a:rPr>
                        <a:t>Overall</a:t>
                      </a:r>
                    </a:p>
                  </a:txBody>
                  <a:tcPr marL="91454" marR="91454" marT="45716" marB="45716"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solidFill>
                          <a:srgbClr val="C00000"/>
                        </a:solidFill>
                        <a:latin typeface="Calibri" panose="020F0502020204030204" pitchFamily="34" charset="0"/>
                      </a:endParaRPr>
                    </a:p>
                  </a:txBody>
                  <a:tcPr marL="91454" marR="91454" marT="45716" marB="45716"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dirty="0">
                          <a:latin typeface="Calibri" panose="020F0502020204030204" pitchFamily="34" charset="0"/>
                        </a:rPr>
                        <a:t>0.0234</a:t>
                      </a:r>
                      <a:endParaRPr lang="en-GB" sz="1800" dirty="0">
                        <a:solidFill>
                          <a:srgbClr val="C00000"/>
                        </a:solidFill>
                        <a:latin typeface="Calibri" panose="020F0502020204030204" pitchFamily="34" charset="0"/>
                      </a:endParaRPr>
                    </a:p>
                  </a:txBody>
                  <a:tcPr marL="91454" marR="91454" marT="45716" marB="45716"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dirty="0">
                          <a:latin typeface="Calibri" panose="020F0502020204030204" pitchFamily="34" charset="0"/>
                        </a:rPr>
                        <a:t>0.852</a:t>
                      </a:r>
                    </a:p>
                  </a:txBody>
                  <a:tcPr marL="91454" marR="91454" marT="45716" marB="45716"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endParaRPr lang="en-GB" sz="1800" dirty="0">
                        <a:latin typeface="Calibri" panose="020F0502020204030204" pitchFamily="34" charset="0"/>
                      </a:endParaRPr>
                    </a:p>
                  </a:txBody>
                  <a:tcPr marL="91454" marR="91454" marT="45716" marB="45716"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lnT w="12700" cap="flat" cmpd="sng" algn="ctr">
                      <a:solidFill>
                        <a:schemeClr val="tx1"/>
                      </a:solidFill>
                      <a:prstDash val="solid"/>
                      <a:round/>
                      <a:headEnd type="none" w="med" len="med"/>
                      <a:tailEnd type="none" w="med" len="med"/>
                    </a:lnT>
                  </a:tcPr>
                </a:tc>
                <a:tc hMerge="1">
                  <a:txBody>
                    <a:bodyPr/>
                    <a:lstStyle/>
                    <a:p>
                      <a:endParaRPr lang="en-GB"/>
                    </a:p>
                  </a:txBody>
                  <a:tcPr>
                    <a:lnT w="12700" cap="flat" cmpd="sng" algn="ctr">
                      <a:solidFill>
                        <a:schemeClr val="tx1"/>
                      </a:solidFill>
                      <a:prstDash val="solid"/>
                      <a:round/>
                      <a:headEnd type="none" w="med" len="med"/>
                      <a:tailEnd type="none" w="med" len="med"/>
                    </a:lnT>
                  </a:tcPr>
                </a:tc>
                <a:tc>
                  <a:txBody>
                    <a:bodyPr/>
                    <a:lstStyle/>
                    <a:p>
                      <a:pPr algn="ctr"/>
                      <a:endParaRPr lang="en-GB" sz="1800" dirty="0">
                        <a:latin typeface="Calibri" panose="020F0502020204030204" pitchFamily="34" charset="0"/>
                      </a:endParaRPr>
                    </a:p>
                  </a:txBody>
                  <a:tcPr marL="91454" marR="91454" marT="45716" marB="45716"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latin typeface="Calibri" panose="020F0502020204030204" pitchFamily="34" charset="0"/>
                      </a:endParaRPr>
                    </a:p>
                  </a:txBody>
                  <a:tcPr marL="91454" marR="91454" marT="45716" marB="45716"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latin typeface="Calibri" panose="020F0502020204030204" pitchFamily="34" charset="0"/>
                      </a:endParaRPr>
                    </a:p>
                  </a:txBody>
                  <a:tcPr marL="91454" marR="91454" marT="45716" marB="45716"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8" name="Rectangle 7">
            <a:extLst>
              <a:ext uri="{FF2B5EF4-FFF2-40B4-BE49-F238E27FC236}">
                <a16:creationId xmlns:a16="http://schemas.microsoft.com/office/drawing/2014/main" id="{F34A2297-CD01-3E4E-BD23-81DD9FC1D68E}"/>
              </a:ext>
            </a:extLst>
          </p:cNvPr>
          <p:cNvSpPr/>
          <p:nvPr/>
        </p:nvSpPr>
        <p:spPr>
          <a:xfrm>
            <a:off x="897673" y="2212144"/>
            <a:ext cx="1867829" cy="1626592"/>
          </a:xfrm>
          <a:prstGeom prst="rect">
            <a:avLst/>
          </a:prstGeom>
          <a:noFill/>
          <a:ln w="19050">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aphicFrame>
        <p:nvGraphicFramePr>
          <p:cNvPr id="9" name="Table 8">
            <a:extLst>
              <a:ext uri="{FF2B5EF4-FFF2-40B4-BE49-F238E27FC236}">
                <a16:creationId xmlns:a16="http://schemas.microsoft.com/office/drawing/2014/main" id="{AF92563A-4C17-EDEA-F175-9FE0A8508D71}"/>
              </a:ext>
            </a:extLst>
          </p:cNvPr>
          <p:cNvGraphicFramePr>
            <a:graphicFrameLocks noGrp="1"/>
          </p:cNvGraphicFramePr>
          <p:nvPr>
            <p:extLst>
              <p:ext uri="{D42A27DB-BD31-4B8C-83A1-F6EECF244321}">
                <p14:modId xmlns:p14="http://schemas.microsoft.com/office/powerpoint/2010/main" val="1715768485"/>
              </p:ext>
            </p:extLst>
          </p:nvPr>
        </p:nvGraphicFramePr>
        <p:xfrm>
          <a:off x="0" y="573813"/>
          <a:ext cx="8128000" cy="37084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190106787"/>
                    </a:ext>
                  </a:extLst>
                </a:gridCol>
                <a:gridCol w="2032000">
                  <a:extLst>
                    <a:ext uri="{9D8B030D-6E8A-4147-A177-3AD203B41FA5}">
                      <a16:colId xmlns:a16="http://schemas.microsoft.com/office/drawing/2014/main" val="2740916829"/>
                    </a:ext>
                  </a:extLst>
                </a:gridCol>
                <a:gridCol w="2032000">
                  <a:extLst>
                    <a:ext uri="{9D8B030D-6E8A-4147-A177-3AD203B41FA5}">
                      <a16:colId xmlns:a16="http://schemas.microsoft.com/office/drawing/2014/main" val="1880906918"/>
                    </a:ext>
                  </a:extLst>
                </a:gridCol>
                <a:gridCol w="2032000">
                  <a:extLst>
                    <a:ext uri="{9D8B030D-6E8A-4147-A177-3AD203B41FA5}">
                      <a16:colId xmlns:a16="http://schemas.microsoft.com/office/drawing/2014/main" val="1006663267"/>
                    </a:ext>
                  </a:extLst>
                </a:gridCol>
              </a:tblGrid>
              <a:tr h="370840">
                <a:tc>
                  <a:txBody>
                    <a:bodyPr/>
                    <a:lstStyle/>
                    <a:p>
                      <a:pPr marL="285750" indent="-285750">
                        <a:buFont typeface="Arial" panose="020B0604020202020204" pitchFamily="34" charset="0"/>
                        <a:buChar char="•"/>
                      </a:pPr>
                      <a:r>
                        <a:rPr lang="en-US" dirty="0"/>
                        <a:t>I-outcome</a:t>
                      </a:r>
                      <a:endParaRPr lang="en-GB" dirty="0"/>
                    </a:p>
                  </a:txBody>
                  <a:tcPr>
                    <a:solidFill>
                      <a:srgbClr val="009EC0"/>
                    </a:solidFill>
                  </a:tcPr>
                </a:tc>
                <a:tc>
                  <a:txBody>
                    <a:bodyPr/>
                    <a:lstStyle/>
                    <a:p>
                      <a:pPr marL="285750" indent="-285750">
                        <a:buFont typeface="Arial" panose="020B0604020202020204" pitchFamily="34" charset="0"/>
                        <a:buChar char="•"/>
                      </a:pPr>
                      <a:r>
                        <a:rPr lang="en-US" dirty="0"/>
                        <a:t>Selection</a:t>
                      </a:r>
                      <a:endParaRPr lang="en-GB" dirty="0"/>
                    </a:p>
                  </a:txBody>
                  <a:tcPr>
                    <a:solidFill>
                      <a:srgbClr val="009EC0"/>
                    </a:solidFill>
                  </a:tcPr>
                </a:tc>
                <a:tc>
                  <a:txBody>
                    <a:bodyPr/>
                    <a:lstStyle/>
                    <a:p>
                      <a:pPr marL="285750" indent="-285750">
                        <a:buFont typeface="Arial" panose="020B0604020202020204" pitchFamily="34" charset="0"/>
                        <a:buChar char="•"/>
                      </a:pPr>
                      <a:r>
                        <a:rPr lang="en-US" dirty="0"/>
                        <a:t>Seamless</a:t>
                      </a:r>
                      <a:endParaRPr lang="en-GB" dirty="0"/>
                    </a:p>
                  </a:txBody>
                  <a:tcPr>
                    <a:solidFill>
                      <a:schemeClr val="accent2">
                        <a:lumMod val="75000"/>
                      </a:schemeClr>
                    </a:solidFill>
                  </a:tcPr>
                </a:tc>
                <a:tc>
                  <a:txBody>
                    <a:bodyPr/>
                    <a:lstStyle/>
                    <a:p>
                      <a:pPr marL="285750" indent="-285750">
                        <a:buFont typeface="Arial" panose="020B0604020202020204" pitchFamily="34" charset="0"/>
                        <a:buChar char="•"/>
                      </a:pPr>
                      <a:r>
                        <a:rPr lang="en-US" dirty="0"/>
                        <a:t>Efficacy stop</a:t>
                      </a:r>
                      <a:endParaRPr lang="en-GB" dirty="0"/>
                    </a:p>
                  </a:txBody>
                  <a:tcPr>
                    <a:solidFill>
                      <a:srgbClr val="009EC0"/>
                    </a:solidFill>
                  </a:tcPr>
                </a:tc>
                <a:extLst>
                  <a:ext uri="{0D108BD9-81ED-4DB2-BD59-A6C34878D82A}">
                    <a16:rowId xmlns:a16="http://schemas.microsoft.com/office/drawing/2014/main" val="1771134787"/>
                  </a:ext>
                </a:extLst>
              </a:tr>
            </a:tbl>
          </a:graphicData>
        </a:graphic>
      </p:graphicFrame>
      <p:sp>
        <p:nvSpPr>
          <p:cNvPr id="10" name="TextBox 9">
            <a:extLst>
              <a:ext uri="{FF2B5EF4-FFF2-40B4-BE49-F238E27FC236}">
                <a16:creationId xmlns:a16="http://schemas.microsoft.com/office/drawing/2014/main" id="{3CC95262-4535-155E-5FC7-60EDFA82ABA8}"/>
              </a:ext>
            </a:extLst>
          </p:cNvPr>
          <p:cNvSpPr txBox="1"/>
          <p:nvPr/>
        </p:nvSpPr>
        <p:spPr>
          <a:xfrm>
            <a:off x="11530361" y="6501161"/>
            <a:ext cx="892098" cy="338554"/>
          </a:xfrm>
          <a:prstGeom prst="rect">
            <a:avLst/>
          </a:prstGeom>
          <a:noFill/>
        </p:spPr>
        <p:txBody>
          <a:bodyPr wrap="square" rtlCol="0">
            <a:spAutoFit/>
          </a:bodyPr>
          <a:lstStyle/>
          <a:p>
            <a:r>
              <a:rPr lang="en-US" sz="1600" dirty="0">
                <a:solidFill>
                  <a:schemeClr val="accent2">
                    <a:lumMod val="50000"/>
                  </a:schemeClr>
                </a:solidFill>
              </a:rPr>
              <a:t>20/28</a:t>
            </a:r>
            <a:endParaRPr lang="en-GB" sz="1600" dirty="0">
              <a:solidFill>
                <a:schemeClr val="accent2">
                  <a:lumMod val="50000"/>
                </a:schemeClr>
              </a:solidFill>
            </a:endParaRPr>
          </a:p>
        </p:txBody>
      </p:sp>
      <p:sp>
        <p:nvSpPr>
          <p:cNvPr id="11" name="Rectangle 10">
            <a:extLst>
              <a:ext uri="{FF2B5EF4-FFF2-40B4-BE49-F238E27FC236}">
                <a16:creationId xmlns:a16="http://schemas.microsoft.com/office/drawing/2014/main" id="{D39B7F37-F944-538F-D871-F340CD7539F7}"/>
              </a:ext>
            </a:extLst>
          </p:cNvPr>
          <p:cNvSpPr/>
          <p:nvPr/>
        </p:nvSpPr>
        <p:spPr>
          <a:xfrm>
            <a:off x="5029199" y="2002663"/>
            <a:ext cx="1594625" cy="2045554"/>
          </a:xfrm>
          <a:prstGeom prst="rect">
            <a:avLst/>
          </a:prstGeom>
          <a:noFill/>
          <a:ln w="19050">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1235419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2B147B-F2A0-B05D-1F58-77725C36DE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ECFD54-C7A2-E5EC-E264-4B90D047DE2E}"/>
              </a:ext>
            </a:extLst>
          </p:cNvPr>
          <p:cNvSpPr>
            <a:spLocks noGrp="1"/>
          </p:cNvSpPr>
          <p:nvPr>
            <p:ph type="ctrTitle"/>
          </p:nvPr>
        </p:nvSpPr>
        <p:spPr>
          <a:xfrm>
            <a:off x="292067" y="895560"/>
            <a:ext cx="10680733" cy="1044752"/>
          </a:xfrm>
        </p:spPr>
        <p:txBody>
          <a:bodyPr>
            <a:normAutofit/>
          </a:bodyPr>
          <a:lstStyle/>
          <a:p>
            <a:pPr marL="457200" indent="-457200">
              <a:buFont typeface="Wingdings" panose="05000000000000000000" pitchFamily="2" charset="2"/>
              <a:buChar char="Ø"/>
              <a:tabLst>
                <a:tab pos="354013" algn="l"/>
              </a:tabLst>
            </a:pPr>
            <a:r>
              <a:rPr lang="en-GB" sz="2800" b="0" dirty="0">
                <a:solidFill>
                  <a:srgbClr val="002060"/>
                </a:solidFill>
              </a:rPr>
              <a:t>MAMS with stop for efficacy</a:t>
            </a:r>
          </a:p>
        </p:txBody>
      </p:sp>
      <p:sp>
        <p:nvSpPr>
          <p:cNvPr id="4" name="Text Placeholder 3">
            <a:extLst>
              <a:ext uri="{FF2B5EF4-FFF2-40B4-BE49-F238E27FC236}">
                <a16:creationId xmlns:a16="http://schemas.microsoft.com/office/drawing/2014/main" id="{5C054062-CC12-0366-D904-3A0DCDA43310}"/>
              </a:ext>
            </a:extLst>
          </p:cNvPr>
          <p:cNvSpPr>
            <a:spLocks noGrp="1"/>
          </p:cNvSpPr>
          <p:nvPr>
            <p:ph type="body" sz="quarter" idx="10"/>
          </p:nvPr>
        </p:nvSpPr>
        <p:spPr>
          <a:xfrm>
            <a:off x="95706" y="-7550"/>
            <a:ext cx="6670593" cy="694644"/>
          </a:xfrm>
        </p:spPr>
        <p:txBody>
          <a:bodyPr>
            <a:normAutofit/>
          </a:bodyPr>
          <a:lstStyle/>
          <a:p>
            <a:r>
              <a:rPr lang="en-US" dirty="0"/>
              <a:t>MAMS Trial Design: Extensions</a:t>
            </a:r>
            <a:endParaRPr lang="en-GB" sz="3600" dirty="0"/>
          </a:p>
        </p:txBody>
      </p:sp>
      <p:sp>
        <p:nvSpPr>
          <p:cNvPr id="5" name="Title 1">
            <a:extLst>
              <a:ext uri="{FF2B5EF4-FFF2-40B4-BE49-F238E27FC236}">
                <a16:creationId xmlns:a16="http://schemas.microsoft.com/office/drawing/2014/main" id="{4604C819-06C9-706B-CEE1-97A3419706D9}"/>
              </a:ext>
            </a:extLst>
          </p:cNvPr>
          <p:cNvSpPr txBox="1">
            <a:spLocks/>
          </p:cNvSpPr>
          <p:nvPr/>
        </p:nvSpPr>
        <p:spPr>
          <a:xfrm>
            <a:off x="292067" y="1457061"/>
            <a:ext cx="11328400" cy="1938943"/>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b="1" kern="1200">
                <a:solidFill>
                  <a:schemeClr val="accent4"/>
                </a:solidFill>
                <a:latin typeface="+mj-lt"/>
                <a:ea typeface="+mj-ea"/>
                <a:cs typeface="+mj-cs"/>
              </a:defRPr>
            </a:lvl1pPr>
          </a:lstStyle>
          <a:p>
            <a:pPr>
              <a:tabLst>
                <a:tab pos="354013" algn="l"/>
              </a:tabLst>
            </a:pPr>
            <a:endParaRPr lang="en-GB" sz="2800" b="0" dirty="0">
              <a:solidFill>
                <a:srgbClr val="002060"/>
              </a:solidFill>
            </a:endParaRPr>
          </a:p>
        </p:txBody>
      </p:sp>
      <p:graphicFrame>
        <p:nvGraphicFramePr>
          <p:cNvPr id="37" name="Chart 36">
            <a:extLst>
              <a:ext uri="{FF2B5EF4-FFF2-40B4-BE49-F238E27FC236}">
                <a16:creationId xmlns:a16="http://schemas.microsoft.com/office/drawing/2014/main" id="{793FAA87-27D4-0F99-15FA-9EA5FD13A3F2}"/>
              </a:ext>
            </a:extLst>
          </p:cNvPr>
          <p:cNvGraphicFramePr>
            <a:graphicFrameLocks/>
          </p:cNvGraphicFramePr>
          <p:nvPr>
            <p:extLst>
              <p:ext uri="{D42A27DB-BD31-4B8C-83A1-F6EECF244321}">
                <p14:modId xmlns:p14="http://schemas.microsoft.com/office/powerpoint/2010/main" val="966296099"/>
              </p:ext>
            </p:extLst>
          </p:nvPr>
        </p:nvGraphicFramePr>
        <p:xfrm>
          <a:off x="4260663" y="1889464"/>
          <a:ext cx="7482468" cy="3651375"/>
        </p:xfrm>
        <a:graphic>
          <a:graphicData uri="http://schemas.openxmlformats.org/drawingml/2006/chart">
            <c:chart xmlns:c="http://schemas.openxmlformats.org/drawingml/2006/chart" xmlns:r="http://schemas.openxmlformats.org/officeDocument/2006/relationships" r:id="rId3"/>
          </a:graphicData>
        </a:graphic>
      </p:graphicFrame>
      <p:sp>
        <p:nvSpPr>
          <p:cNvPr id="38" name="Octagon 37">
            <a:extLst>
              <a:ext uri="{FF2B5EF4-FFF2-40B4-BE49-F238E27FC236}">
                <a16:creationId xmlns:a16="http://schemas.microsoft.com/office/drawing/2014/main" id="{1C75E9FF-E71A-70E8-BC5D-95D6773C8475}"/>
              </a:ext>
            </a:extLst>
          </p:cNvPr>
          <p:cNvSpPr/>
          <p:nvPr/>
        </p:nvSpPr>
        <p:spPr>
          <a:xfrm>
            <a:off x="6052929" y="3546705"/>
            <a:ext cx="167270" cy="168446"/>
          </a:xfrm>
          <a:prstGeom prst="octagon">
            <a:avLst>
              <a:gd name="adj" fmla="val 38743"/>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
        <p:nvSpPr>
          <p:cNvPr id="40" name="Octagon 39">
            <a:extLst>
              <a:ext uri="{FF2B5EF4-FFF2-40B4-BE49-F238E27FC236}">
                <a16:creationId xmlns:a16="http://schemas.microsoft.com/office/drawing/2014/main" id="{55D724F3-3101-BE49-B4E1-4BF0EF77B2F0}"/>
              </a:ext>
            </a:extLst>
          </p:cNvPr>
          <p:cNvSpPr/>
          <p:nvPr/>
        </p:nvSpPr>
        <p:spPr>
          <a:xfrm>
            <a:off x="6052929" y="3143735"/>
            <a:ext cx="167270" cy="168446"/>
          </a:xfrm>
          <a:prstGeom prst="octagon">
            <a:avLst>
              <a:gd name="adj" fmla="val 38743"/>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GB"/>
          </a:p>
        </p:txBody>
      </p:sp>
      <p:sp>
        <p:nvSpPr>
          <p:cNvPr id="60" name="Freeform: Shape 59">
            <a:extLst>
              <a:ext uri="{FF2B5EF4-FFF2-40B4-BE49-F238E27FC236}">
                <a16:creationId xmlns:a16="http://schemas.microsoft.com/office/drawing/2014/main" id="{1D247563-9F7D-D97D-7554-FE3BEF6C4373}"/>
              </a:ext>
            </a:extLst>
          </p:cNvPr>
          <p:cNvSpPr/>
          <p:nvPr/>
        </p:nvSpPr>
        <p:spPr>
          <a:xfrm>
            <a:off x="6145218" y="3842799"/>
            <a:ext cx="4427034" cy="1494263"/>
          </a:xfrm>
          <a:custGeom>
            <a:avLst/>
            <a:gdLst>
              <a:gd name="connsiteX0" fmla="*/ 0 w 4427034"/>
              <a:gd name="connsiteY0" fmla="*/ 1059366 h 1494263"/>
              <a:gd name="connsiteX1" fmla="*/ 2207941 w 4427034"/>
              <a:gd name="connsiteY1" fmla="*/ 557561 h 1494263"/>
              <a:gd name="connsiteX2" fmla="*/ 4415883 w 4427034"/>
              <a:gd name="connsiteY2" fmla="*/ 0 h 1494263"/>
              <a:gd name="connsiteX3" fmla="*/ 4427034 w 4427034"/>
              <a:gd name="connsiteY3" fmla="*/ 1494263 h 1494263"/>
              <a:gd name="connsiteX4" fmla="*/ 22302 w 4427034"/>
              <a:gd name="connsiteY4" fmla="*/ 1483112 h 1494263"/>
              <a:gd name="connsiteX5" fmla="*/ 0 w 4427034"/>
              <a:gd name="connsiteY5" fmla="*/ 1059366 h 1494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7034" h="1494263">
                <a:moveTo>
                  <a:pt x="0" y="1059366"/>
                </a:moveTo>
                <a:lnTo>
                  <a:pt x="2207941" y="557561"/>
                </a:lnTo>
                <a:lnTo>
                  <a:pt x="4415883" y="0"/>
                </a:lnTo>
                <a:lnTo>
                  <a:pt x="4427034" y="1494263"/>
                </a:lnTo>
                <a:lnTo>
                  <a:pt x="22302" y="1483112"/>
                </a:lnTo>
                <a:lnTo>
                  <a:pt x="0" y="1059366"/>
                </a:lnTo>
                <a:close/>
              </a:path>
            </a:pathLst>
          </a:custGeom>
          <a:solidFill>
            <a:srgbClr val="000000">
              <a:alpha val="1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60">
            <a:extLst>
              <a:ext uri="{FF2B5EF4-FFF2-40B4-BE49-F238E27FC236}">
                <a16:creationId xmlns:a16="http://schemas.microsoft.com/office/drawing/2014/main" id="{BFBB8BB5-CF9D-2876-C110-90C661FD76E2}"/>
              </a:ext>
            </a:extLst>
          </p:cNvPr>
          <p:cNvSpPr/>
          <p:nvPr/>
        </p:nvSpPr>
        <p:spPr>
          <a:xfrm>
            <a:off x="10556289" y="2249949"/>
            <a:ext cx="1081668" cy="1613535"/>
          </a:xfrm>
          <a:prstGeom prst="rect">
            <a:avLst/>
          </a:prstGeom>
          <a:solidFill>
            <a:srgbClr val="FF0000">
              <a:alpha val="1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61">
            <a:extLst>
              <a:ext uri="{FF2B5EF4-FFF2-40B4-BE49-F238E27FC236}">
                <a16:creationId xmlns:a16="http://schemas.microsoft.com/office/drawing/2014/main" id="{0F931C34-B7A7-3279-7D57-00931F9FF775}"/>
              </a:ext>
            </a:extLst>
          </p:cNvPr>
          <p:cNvSpPr/>
          <p:nvPr/>
        </p:nvSpPr>
        <p:spPr>
          <a:xfrm>
            <a:off x="10556289" y="3857711"/>
            <a:ext cx="1081668" cy="1452421"/>
          </a:xfrm>
          <a:prstGeom prst="rect">
            <a:avLst/>
          </a:prstGeom>
          <a:solidFill>
            <a:srgbClr val="000000">
              <a:alpha val="14902"/>
            </a:srgbClr>
          </a:solidFill>
          <a:ln>
            <a:solidFill>
              <a:srgbClr val="000000">
                <a:alpha val="14902"/>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4" name="Straight Connector 63">
            <a:extLst>
              <a:ext uri="{FF2B5EF4-FFF2-40B4-BE49-F238E27FC236}">
                <a16:creationId xmlns:a16="http://schemas.microsoft.com/office/drawing/2014/main" id="{33BE5CA8-EC2A-0258-3C0A-2F171BC6E2CD}"/>
              </a:ext>
            </a:extLst>
          </p:cNvPr>
          <p:cNvCxnSpPr>
            <a:cxnSpLocks/>
            <a:stCxn id="40" idx="0"/>
            <a:endCxn id="99" idx="5"/>
          </p:cNvCxnSpPr>
          <p:nvPr/>
        </p:nvCxnSpPr>
        <p:spPr>
          <a:xfrm flipV="1">
            <a:off x="6220199" y="3118536"/>
            <a:ext cx="2015871" cy="90004"/>
          </a:xfrm>
          <a:prstGeom prst="line">
            <a:avLst/>
          </a:prstGeom>
          <a:ln w="12700">
            <a:solidFill>
              <a:schemeClr val="accent4">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D6C4B64C-A93D-3D17-4CE6-433AEF797B6D}"/>
              </a:ext>
            </a:extLst>
          </p:cNvPr>
          <p:cNvCxnSpPr>
            <a:cxnSpLocks/>
            <a:stCxn id="38" idx="0"/>
          </p:cNvCxnSpPr>
          <p:nvPr/>
        </p:nvCxnSpPr>
        <p:spPr>
          <a:xfrm>
            <a:off x="6220199" y="3611510"/>
            <a:ext cx="2151574" cy="331369"/>
          </a:xfrm>
          <a:prstGeom prst="line">
            <a:avLst/>
          </a:prstGeom>
          <a:ln w="12700">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71" name="Multiplication Sign 70">
            <a:extLst>
              <a:ext uri="{FF2B5EF4-FFF2-40B4-BE49-F238E27FC236}">
                <a16:creationId xmlns:a16="http://schemas.microsoft.com/office/drawing/2014/main" id="{F3423859-01C7-2259-E0D3-8542A4F0F7C2}"/>
              </a:ext>
            </a:extLst>
          </p:cNvPr>
          <p:cNvSpPr/>
          <p:nvPr/>
        </p:nvSpPr>
        <p:spPr>
          <a:xfrm>
            <a:off x="5955647" y="4951124"/>
            <a:ext cx="356839" cy="372916"/>
          </a:xfrm>
          <a:prstGeom prst="mathMultiply">
            <a:avLst>
              <a:gd name="adj1" fmla="val 11745"/>
            </a:avLst>
          </a:prstGeom>
          <a:solidFill>
            <a:schemeClr val="accent6">
              <a:lumMod val="65000"/>
              <a:alpha val="55000"/>
            </a:schemeClr>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3" name="Octagon 72">
            <a:extLst>
              <a:ext uri="{FF2B5EF4-FFF2-40B4-BE49-F238E27FC236}">
                <a16:creationId xmlns:a16="http://schemas.microsoft.com/office/drawing/2014/main" id="{4426301B-EED2-647B-13B5-011AD7E13CFA}"/>
              </a:ext>
            </a:extLst>
          </p:cNvPr>
          <p:cNvSpPr/>
          <p:nvPr/>
        </p:nvSpPr>
        <p:spPr>
          <a:xfrm>
            <a:off x="10448559" y="3394091"/>
            <a:ext cx="167270" cy="168446"/>
          </a:xfrm>
          <a:prstGeom prst="octagon">
            <a:avLst>
              <a:gd name="adj" fmla="val 38743"/>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cxnSp>
        <p:nvCxnSpPr>
          <p:cNvPr id="75" name="Straight Connector 74">
            <a:extLst>
              <a:ext uri="{FF2B5EF4-FFF2-40B4-BE49-F238E27FC236}">
                <a16:creationId xmlns:a16="http://schemas.microsoft.com/office/drawing/2014/main" id="{5156A250-FCDB-F999-391C-F7B72A711173}"/>
              </a:ext>
            </a:extLst>
          </p:cNvPr>
          <p:cNvCxnSpPr>
            <a:cxnSpLocks/>
            <a:endCxn id="73" idx="1"/>
          </p:cNvCxnSpPr>
          <p:nvPr/>
        </p:nvCxnSpPr>
        <p:spPr>
          <a:xfrm flipV="1">
            <a:off x="8376674" y="3497732"/>
            <a:ext cx="2239155" cy="475475"/>
          </a:xfrm>
          <a:prstGeom prst="line">
            <a:avLst/>
          </a:prstGeom>
          <a:ln w="12700">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79" name="Rectangle 78">
            <a:extLst>
              <a:ext uri="{FF2B5EF4-FFF2-40B4-BE49-F238E27FC236}">
                <a16:creationId xmlns:a16="http://schemas.microsoft.com/office/drawing/2014/main" id="{553AF77A-AA32-C879-6500-B44A544AF1F2}"/>
              </a:ext>
            </a:extLst>
          </p:cNvPr>
          <p:cNvSpPr/>
          <p:nvPr/>
        </p:nvSpPr>
        <p:spPr>
          <a:xfrm>
            <a:off x="8951435" y="4368259"/>
            <a:ext cx="1519968" cy="923330"/>
          </a:xfrm>
          <a:prstGeom prst="rect">
            <a:avLst/>
          </a:prstGeom>
          <a:noFill/>
        </p:spPr>
        <p:txBody>
          <a:bodyPr wrap="none" lIns="91440" tIns="45720" rIns="91440" bIns="45720">
            <a:spAutoFit/>
          </a:bodyPr>
          <a:lstStyle/>
          <a:p>
            <a:pPr algn="ctr"/>
            <a:r>
              <a:rPr lang="en-US" sz="5400" b="0" i="1" cap="none" spc="0" dirty="0" err="1">
                <a:ln w="0"/>
                <a:gradFill>
                  <a:gsLst>
                    <a:gs pos="21000">
                      <a:srgbClr val="53575C"/>
                    </a:gs>
                    <a:gs pos="88000">
                      <a:srgbClr val="C5C7CA"/>
                    </a:gs>
                  </a:gsLst>
                  <a:lin ang="5400000"/>
                </a:gradFill>
                <a:effectLst/>
                <a:latin typeface="Arial Rounded MT Bold" panose="020F0704030504030204" pitchFamily="34" charset="0"/>
              </a:rPr>
              <a:t>LoB</a:t>
            </a:r>
            <a:endParaRPr lang="en-US" sz="5400" b="0" i="1" cap="none" spc="0" dirty="0">
              <a:ln w="0"/>
              <a:gradFill>
                <a:gsLst>
                  <a:gs pos="21000">
                    <a:srgbClr val="53575C"/>
                  </a:gs>
                  <a:gs pos="88000">
                    <a:srgbClr val="C5C7CA"/>
                  </a:gs>
                </a:gsLst>
                <a:lin ang="5400000"/>
              </a:gradFill>
              <a:effectLst/>
              <a:latin typeface="Arial Rounded MT Bold" panose="020F0704030504030204" pitchFamily="34" charset="0"/>
            </a:endParaRPr>
          </a:p>
        </p:txBody>
      </p:sp>
      <p:sp>
        <p:nvSpPr>
          <p:cNvPr id="80" name="Rectangle 79">
            <a:extLst>
              <a:ext uri="{FF2B5EF4-FFF2-40B4-BE49-F238E27FC236}">
                <a16:creationId xmlns:a16="http://schemas.microsoft.com/office/drawing/2014/main" id="{34D537B6-8F23-3898-00EA-6768C0775BC4}"/>
              </a:ext>
            </a:extLst>
          </p:cNvPr>
          <p:cNvSpPr/>
          <p:nvPr/>
        </p:nvSpPr>
        <p:spPr>
          <a:xfrm>
            <a:off x="9562360" y="2324677"/>
            <a:ext cx="1701268" cy="923330"/>
          </a:xfrm>
          <a:prstGeom prst="rect">
            <a:avLst/>
          </a:prstGeom>
          <a:noFill/>
        </p:spPr>
        <p:txBody>
          <a:bodyPr wrap="square" lIns="91440" tIns="45720" rIns="91440" bIns="45720">
            <a:spAutoFit/>
          </a:bodyPr>
          <a:lstStyle/>
          <a:p>
            <a:pPr algn="ctr"/>
            <a:r>
              <a:rPr lang="en-US" sz="5400" i="1" dirty="0">
                <a:ln w="0"/>
                <a:solidFill>
                  <a:schemeClr val="accent3">
                    <a:lumMod val="60000"/>
                    <a:lumOff val="40000"/>
                  </a:schemeClr>
                </a:solidFill>
                <a:effectLst>
                  <a:reflection blurRad="6350" stA="53000" endA="300" endPos="35500" dir="5400000" sy="-90000" algn="bl" rotWithShape="0"/>
                </a:effectLst>
                <a:latin typeface="Arial Rounded MT Bold" panose="020F0704030504030204" pitchFamily="34" charset="0"/>
              </a:rPr>
              <a:t>EFF</a:t>
            </a:r>
          </a:p>
        </p:txBody>
      </p:sp>
      <p:sp>
        <p:nvSpPr>
          <p:cNvPr id="81" name="Freeform: Shape 80">
            <a:extLst>
              <a:ext uri="{FF2B5EF4-FFF2-40B4-BE49-F238E27FC236}">
                <a16:creationId xmlns:a16="http://schemas.microsoft.com/office/drawing/2014/main" id="{C5A0B038-5D39-72EB-774A-17F51EA580E2}"/>
              </a:ext>
            </a:extLst>
          </p:cNvPr>
          <p:cNvSpPr/>
          <p:nvPr/>
        </p:nvSpPr>
        <p:spPr>
          <a:xfrm>
            <a:off x="6146430" y="2257218"/>
            <a:ext cx="4415883" cy="1550019"/>
          </a:xfrm>
          <a:custGeom>
            <a:avLst/>
            <a:gdLst>
              <a:gd name="connsiteX0" fmla="*/ 0 w 4415883"/>
              <a:gd name="connsiteY0" fmla="*/ 446049 h 1550019"/>
              <a:gd name="connsiteX1" fmla="*/ 0 w 4415883"/>
              <a:gd name="connsiteY1" fmla="*/ 11151 h 1550019"/>
              <a:gd name="connsiteX2" fmla="*/ 4415883 w 4415883"/>
              <a:gd name="connsiteY2" fmla="*/ 0 h 1550019"/>
              <a:gd name="connsiteX3" fmla="*/ 4404732 w 4415883"/>
              <a:gd name="connsiteY3" fmla="*/ 1550019 h 1550019"/>
              <a:gd name="connsiteX4" fmla="*/ 2196790 w 4415883"/>
              <a:gd name="connsiteY4" fmla="*/ 1103970 h 1550019"/>
              <a:gd name="connsiteX5" fmla="*/ 0 w 4415883"/>
              <a:gd name="connsiteY5" fmla="*/ 446049 h 155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15883" h="1550019">
                <a:moveTo>
                  <a:pt x="0" y="446049"/>
                </a:moveTo>
                <a:lnTo>
                  <a:pt x="0" y="11151"/>
                </a:lnTo>
                <a:lnTo>
                  <a:pt x="4415883" y="0"/>
                </a:lnTo>
                <a:lnTo>
                  <a:pt x="4404732" y="1550019"/>
                </a:lnTo>
                <a:lnTo>
                  <a:pt x="2196790" y="1103970"/>
                </a:lnTo>
                <a:lnTo>
                  <a:pt x="0" y="446049"/>
                </a:lnTo>
                <a:close/>
              </a:path>
            </a:pathLst>
          </a:custGeom>
          <a:solidFill>
            <a:srgbClr val="FF0000">
              <a:alpha val="1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3" name="Straight Connector 82">
            <a:extLst>
              <a:ext uri="{FF2B5EF4-FFF2-40B4-BE49-F238E27FC236}">
                <a16:creationId xmlns:a16="http://schemas.microsoft.com/office/drawing/2014/main" id="{E95FEEEB-AB6E-8155-B352-2C8BD1274D31}"/>
              </a:ext>
            </a:extLst>
          </p:cNvPr>
          <p:cNvCxnSpPr>
            <a:cxnSpLocks/>
          </p:cNvCxnSpPr>
          <p:nvPr/>
        </p:nvCxnSpPr>
        <p:spPr>
          <a:xfrm flipV="1">
            <a:off x="6134066" y="3654089"/>
            <a:ext cx="2227994" cy="714170"/>
          </a:xfrm>
          <a:prstGeom prst="line">
            <a:avLst/>
          </a:prstGeom>
          <a:ln w="12700">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B2EC1E96-DE21-B2AC-F03F-BDA8BAFCA68C}"/>
              </a:ext>
            </a:extLst>
          </p:cNvPr>
          <p:cNvCxnSpPr>
            <a:cxnSpLocks/>
          </p:cNvCxnSpPr>
          <p:nvPr/>
        </p:nvCxnSpPr>
        <p:spPr>
          <a:xfrm>
            <a:off x="8371773" y="3646835"/>
            <a:ext cx="2179615" cy="410670"/>
          </a:xfrm>
          <a:prstGeom prst="line">
            <a:avLst/>
          </a:prstGeom>
          <a:ln w="12700">
            <a:solidFill>
              <a:srgbClr val="4D4D4D"/>
            </a:solidFill>
            <a:prstDash val="dash"/>
          </a:ln>
        </p:spPr>
        <p:style>
          <a:lnRef idx="1">
            <a:schemeClr val="accent1"/>
          </a:lnRef>
          <a:fillRef idx="0">
            <a:schemeClr val="accent1"/>
          </a:fillRef>
          <a:effectRef idx="0">
            <a:schemeClr val="accent1"/>
          </a:effectRef>
          <a:fontRef idx="minor">
            <a:schemeClr val="tx1"/>
          </a:fontRef>
        </p:style>
      </p:cxnSp>
      <p:sp>
        <p:nvSpPr>
          <p:cNvPr id="99" name="Octagon 98">
            <a:extLst>
              <a:ext uri="{FF2B5EF4-FFF2-40B4-BE49-F238E27FC236}">
                <a16:creationId xmlns:a16="http://schemas.microsoft.com/office/drawing/2014/main" id="{B298FD10-0997-AB38-4EBF-1A4A510415A9}"/>
              </a:ext>
            </a:extLst>
          </p:cNvPr>
          <p:cNvSpPr/>
          <p:nvPr/>
        </p:nvSpPr>
        <p:spPr>
          <a:xfrm>
            <a:off x="8236070" y="3053731"/>
            <a:ext cx="167270" cy="168446"/>
          </a:xfrm>
          <a:prstGeom prst="octagon">
            <a:avLst>
              <a:gd name="adj" fmla="val 38743"/>
            </a:avLst>
          </a:prstGeom>
        </p:spPr>
        <p:style>
          <a:lnRef idx="1">
            <a:schemeClr val="accent4"/>
          </a:lnRef>
          <a:fillRef idx="2">
            <a:schemeClr val="accent4"/>
          </a:fillRef>
          <a:effectRef idx="1">
            <a:schemeClr val="accent4"/>
          </a:effectRef>
          <a:fontRef idx="minor">
            <a:schemeClr val="dk1"/>
          </a:fontRef>
        </p:style>
        <p:txBody>
          <a:bodyPr rtlCol="0" anchor="ctr"/>
          <a:lstStyle>
            <a:defPPr>
              <a:defRPr lang="en-US"/>
            </a:defPPr>
            <a:lvl1pPr marL="0" indent="0" algn="l" defTabSz="914400" rtl="0" eaLnBrk="1" latinLnBrk="0" hangingPunct="1">
              <a:defRPr sz="1800" kern="1200">
                <a:solidFill>
                  <a:schemeClr val="dk1"/>
                </a:solidFill>
                <a:latin typeface="+mn-lt"/>
                <a:ea typeface="+mn-ea"/>
                <a:cs typeface="+mn-cs"/>
              </a:defRPr>
            </a:lvl1pPr>
            <a:lvl2pPr marL="457200" indent="0" algn="l" defTabSz="914400" rtl="0" eaLnBrk="1" latinLnBrk="0" hangingPunct="1">
              <a:defRPr sz="1800" kern="1200">
                <a:solidFill>
                  <a:schemeClr val="dk1"/>
                </a:solidFill>
                <a:latin typeface="+mn-lt"/>
                <a:ea typeface="+mn-ea"/>
                <a:cs typeface="+mn-cs"/>
              </a:defRPr>
            </a:lvl2pPr>
            <a:lvl3pPr marL="914400" indent="0" algn="l" defTabSz="914400" rtl="0" eaLnBrk="1" latinLnBrk="0" hangingPunct="1">
              <a:defRPr sz="1800" kern="1200">
                <a:solidFill>
                  <a:schemeClr val="dk1"/>
                </a:solidFill>
                <a:latin typeface="+mn-lt"/>
                <a:ea typeface="+mn-ea"/>
                <a:cs typeface="+mn-cs"/>
              </a:defRPr>
            </a:lvl3pPr>
            <a:lvl4pPr marL="1371600" indent="0" algn="l" defTabSz="914400" rtl="0" eaLnBrk="1" latinLnBrk="0" hangingPunct="1">
              <a:defRPr sz="1800" kern="1200">
                <a:solidFill>
                  <a:schemeClr val="dk1"/>
                </a:solidFill>
                <a:latin typeface="+mn-lt"/>
                <a:ea typeface="+mn-ea"/>
                <a:cs typeface="+mn-cs"/>
              </a:defRPr>
            </a:lvl4pPr>
            <a:lvl5pPr marL="1828800" indent="0" algn="l" defTabSz="914400" rtl="0" eaLnBrk="1" latinLnBrk="0" hangingPunct="1">
              <a:defRPr sz="1800" kern="1200">
                <a:solidFill>
                  <a:schemeClr val="dk1"/>
                </a:solidFill>
                <a:latin typeface="+mn-lt"/>
                <a:ea typeface="+mn-ea"/>
                <a:cs typeface="+mn-cs"/>
              </a:defRPr>
            </a:lvl5pPr>
            <a:lvl6pPr marL="2286000" indent="0" algn="l" defTabSz="914400" rtl="0" eaLnBrk="1" latinLnBrk="0" hangingPunct="1">
              <a:defRPr sz="1800" kern="1200">
                <a:solidFill>
                  <a:schemeClr val="dk1"/>
                </a:solidFill>
                <a:latin typeface="+mn-lt"/>
                <a:ea typeface="+mn-ea"/>
                <a:cs typeface="+mn-cs"/>
              </a:defRPr>
            </a:lvl6pPr>
            <a:lvl7pPr marL="2743200" indent="0" algn="l" defTabSz="914400" rtl="0" eaLnBrk="1" latinLnBrk="0" hangingPunct="1">
              <a:defRPr sz="1800" kern="1200">
                <a:solidFill>
                  <a:schemeClr val="dk1"/>
                </a:solidFill>
                <a:latin typeface="+mn-lt"/>
                <a:ea typeface="+mn-ea"/>
                <a:cs typeface="+mn-cs"/>
              </a:defRPr>
            </a:lvl7pPr>
            <a:lvl8pPr marL="3200400" indent="0" algn="l" defTabSz="914400" rtl="0" eaLnBrk="1" latinLnBrk="0" hangingPunct="1">
              <a:defRPr sz="1800" kern="1200">
                <a:solidFill>
                  <a:schemeClr val="dk1"/>
                </a:solidFill>
                <a:latin typeface="+mn-lt"/>
                <a:ea typeface="+mn-ea"/>
                <a:cs typeface="+mn-cs"/>
              </a:defRPr>
            </a:lvl8pPr>
            <a:lvl9pPr marL="3657600" indent="0" algn="l" defTabSz="914400" rtl="0" eaLnBrk="1" latinLnBrk="0" hangingPunct="1">
              <a:defRPr sz="1800" kern="1200">
                <a:solidFill>
                  <a:schemeClr val="dk1"/>
                </a:solidFill>
                <a:latin typeface="+mn-lt"/>
                <a:ea typeface="+mn-ea"/>
                <a:cs typeface="+mn-cs"/>
              </a:defRPr>
            </a:lvl9pPr>
          </a:lstStyle>
          <a:p>
            <a:pPr algn="ctr"/>
            <a:endParaRPr lang="en-GB"/>
          </a:p>
        </p:txBody>
      </p:sp>
      <p:sp>
        <p:nvSpPr>
          <p:cNvPr id="100" name="Octagon 99">
            <a:extLst>
              <a:ext uri="{FF2B5EF4-FFF2-40B4-BE49-F238E27FC236}">
                <a16:creationId xmlns:a16="http://schemas.microsoft.com/office/drawing/2014/main" id="{44532289-5104-351B-8299-DC91F4FB81F0}"/>
              </a:ext>
            </a:extLst>
          </p:cNvPr>
          <p:cNvSpPr/>
          <p:nvPr/>
        </p:nvSpPr>
        <p:spPr>
          <a:xfrm>
            <a:off x="8292184" y="3551041"/>
            <a:ext cx="167270" cy="168446"/>
          </a:xfrm>
          <a:prstGeom prst="octagon">
            <a:avLst>
              <a:gd name="adj" fmla="val 38743"/>
            </a:avLst>
          </a:prstGeom>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marL="0" indent="0" algn="l" defTabSz="914400" rtl="0" eaLnBrk="1" latinLnBrk="0" hangingPunct="1">
              <a:defRPr sz="1800" kern="1200">
                <a:solidFill>
                  <a:schemeClr val="dk1"/>
                </a:solidFill>
                <a:latin typeface="+mn-lt"/>
                <a:ea typeface="+mn-ea"/>
                <a:cs typeface="+mn-cs"/>
              </a:defRPr>
            </a:lvl1pPr>
            <a:lvl2pPr marL="457200" indent="0" algn="l" defTabSz="914400" rtl="0" eaLnBrk="1" latinLnBrk="0" hangingPunct="1">
              <a:defRPr sz="1800" kern="1200">
                <a:solidFill>
                  <a:schemeClr val="dk1"/>
                </a:solidFill>
                <a:latin typeface="+mn-lt"/>
                <a:ea typeface="+mn-ea"/>
                <a:cs typeface="+mn-cs"/>
              </a:defRPr>
            </a:lvl2pPr>
            <a:lvl3pPr marL="914400" indent="0" algn="l" defTabSz="914400" rtl="0" eaLnBrk="1" latinLnBrk="0" hangingPunct="1">
              <a:defRPr sz="1800" kern="1200">
                <a:solidFill>
                  <a:schemeClr val="dk1"/>
                </a:solidFill>
                <a:latin typeface="+mn-lt"/>
                <a:ea typeface="+mn-ea"/>
                <a:cs typeface="+mn-cs"/>
              </a:defRPr>
            </a:lvl3pPr>
            <a:lvl4pPr marL="1371600" indent="0" algn="l" defTabSz="914400" rtl="0" eaLnBrk="1" latinLnBrk="0" hangingPunct="1">
              <a:defRPr sz="1800" kern="1200">
                <a:solidFill>
                  <a:schemeClr val="dk1"/>
                </a:solidFill>
                <a:latin typeface="+mn-lt"/>
                <a:ea typeface="+mn-ea"/>
                <a:cs typeface="+mn-cs"/>
              </a:defRPr>
            </a:lvl4pPr>
            <a:lvl5pPr marL="1828800" indent="0" algn="l" defTabSz="914400" rtl="0" eaLnBrk="1" latinLnBrk="0" hangingPunct="1">
              <a:defRPr sz="1800" kern="1200">
                <a:solidFill>
                  <a:schemeClr val="dk1"/>
                </a:solidFill>
                <a:latin typeface="+mn-lt"/>
                <a:ea typeface="+mn-ea"/>
                <a:cs typeface="+mn-cs"/>
              </a:defRPr>
            </a:lvl5pPr>
            <a:lvl6pPr marL="2286000" indent="0" algn="l" defTabSz="914400" rtl="0" eaLnBrk="1" latinLnBrk="0" hangingPunct="1">
              <a:defRPr sz="1800" kern="1200">
                <a:solidFill>
                  <a:schemeClr val="dk1"/>
                </a:solidFill>
                <a:latin typeface="+mn-lt"/>
                <a:ea typeface="+mn-ea"/>
                <a:cs typeface="+mn-cs"/>
              </a:defRPr>
            </a:lvl6pPr>
            <a:lvl7pPr marL="2743200" indent="0" algn="l" defTabSz="914400" rtl="0" eaLnBrk="1" latinLnBrk="0" hangingPunct="1">
              <a:defRPr sz="1800" kern="1200">
                <a:solidFill>
                  <a:schemeClr val="dk1"/>
                </a:solidFill>
                <a:latin typeface="+mn-lt"/>
                <a:ea typeface="+mn-ea"/>
                <a:cs typeface="+mn-cs"/>
              </a:defRPr>
            </a:lvl7pPr>
            <a:lvl8pPr marL="3200400" indent="0" algn="l" defTabSz="914400" rtl="0" eaLnBrk="1" latinLnBrk="0" hangingPunct="1">
              <a:defRPr sz="1800" kern="1200">
                <a:solidFill>
                  <a:schemeClr val="dk1"/>
                </a:solidFill>
                <a:latin typeface="+mn-lt"/>
                <a:ea typeface="+mn-ea"/>
                <a:cs typeface="+mn-cs"/>
              </a:defRPr>
            </a:lvl8pPr>
            <a:lvl9pPr marL="3657600" indent="0" algn="l" defTabSz="914400" rtl="0" eaLnBrk="1" latinLnBrk="0" hangingPunct="1">
              <a:defRPr sz="1800" kern="1200">
                <a:solidFill>
                  <a:schemeClr val="dk1"/>
                </a:solidFill>
                <a:latin typeface="+mn-lt"/>
                <a:ea typeface="+mn-ea"/>
                <a:cs typeface="+mn-cs"/>
              </a:defRPr>
            </a:lvl9pPr>
          </a:lstStyle>
          <a:p>
            <a:pPr algn="ctr"/>
            <a:endParaRPr lang="en-GB"/>
          </a:p>
        </p:txBody>
      </p:sp>
      <p:sp>
        <p:nvSpPr>
          <p:cNvPr id="101" name="Octagon 100">
            <a:extLst>
              <a:ext uri="{FF2B5EF4-FFF2-40B4-BE49-F238E27FC236}">
                <a16:creationId xmlns:a16="http://schemas.microsoft.com/office/drawing/2014/main" id="{3981306A-9813-0FEF-9563-46DA54B71531}"/>
              </a:ext>
            </a:extLst>
          </p:cNvPr>
          <p:cNvSpPr/>
          <p:nvPr/>
        </p:nvSpPr>
        <p:spPr>
          <a:xfrm>
            <a:off x="8288349" y="3865230"/>
            <a:ext cx="167270" cy="168446"/>
          </a:xfrm>
          <a:prstGeom prst="octagon">
            <a:avLst>
              <a:gd name="adj" fmla="val 38743"/>
            </a:avLst>
          </a:prstGeom>
        </p:spPr>
        <p:style>
          <a:lnRef idx="1">
            <a:schemeClr val="accent3"/>
          </a:lnRef>
          <a:fillRef idx="2">
            <a:schemeClr val="accent3"/>
          </a:fillRef>
          <a:effectRef idx="1">
            <a:schemeClr val="accent3"/>
          </a:effectRef>
          <a:fontRef idx="minor">
            <a:schemeClr val="dk1"/>
          </a:fontRef>
        </p:style>
        <p:txBody>
          <a:bodyPr rtlCol="0" anchor="ctr"/>
          <a:lstStyle>
            <a:defPPr>
              <a:defRPr lang="en-US"/>
            </a:defPPr>
            <a:lvl1pPr marL="0" indent="0" algn="l" defTabSz="914400" rtl="0" eaLnBrk="1" latinLnBrk="0" hangingPunct="1">
              <a:defRPr sz="1800" kern="1200">
                <a:solidFill>
                  <a:schemeClr val="dk1"/>
                </a:solidFill>
                <a:latin typeface="+mn-lt"/>
                <a:ea typeface="+mn-ea"/>
                <a:cs typeface="+mn-cs"/>
              </a:defRPr>
            </a:lvl1pPr>
            <a:lvl2pPr marL="457200" indent="0" algn="l" defTabSz="914400" rtl="0" eaLnBrk="1" latinLnBrk="0" hangingPunct="1">
              <a:defRPr sz="1800" kern="1200">
                <a:solidFill>
                  <a:schemeClr val="dk1"/>
                </a:solidFill>
                <a:latin typeface="+mn-lt"/>
                <a:ea typeface="+mn-ea"/>
                <a:cs typeface="+mn-cs"/>
              </a:defRPr>
            </a:lvl2pPr>
            <a:lvl3pPr marL="914400" indent="0" algn="l" defTabSz="914400" rtl="0" eaLnBrk="1" latinLnBrk="0" hangingPunct="1">
              <a:defRPr sz="1800" kern="1200">
                <a:solidFill>
                  <a:schemeClr val="dk1"/>
                </a:solidFill>
                <a:latin typeface="+mn-lt"/>
                <a:ea typeface="+mn-ea"/>
                <a:cs typeface="+mn-cs"/>
              </a:defRPr>
            </a:lvl3pPr>
            <a:lvl4pPr marL="1371600" indent="0" algn="l" defTabSz="914400" rtl="0" eaLnBrk="1" latinLnBrk="0" hangingPunct="1">
              <a:defRPr sz="1800" kern="1200">
                <a:solidFill>
                  <a:schemeClr val="dk1"/>
                </a:solidFill>
                <a:latin typeface="+mn-lt"/>
                <a:ea typeface="+mn-ea"/>
                <a:cs typeface="+mn-cs"/>
              </a:defRPr>
            </a:lvl4pPr>
            <a:lvl5pPr marL="1828800" indent="0" algn="l" defTabSz="914400" rtl="0" eaLnBrk="1" latinLnBrk="0" hangingPunct="1">
              <a:defRPr sz="1800" kern="1200">
                <a:solidFill>
                  <a:schemeClr val="dk1"/>
                </a:solidFill>
                <a:latin typeface="+mn-lt"/>
                <a:ea typeface="+mn-ea"/>
                <a:cs typeface="+mn-cs"/>
              </a:defRPr>
            </a:lvl5pPr>
            <a:lvl6pPr marL="2286000" indent="0" algn="l" defTabSz="914400" rtl="0" eaLnBrk="1" latinLnBrk="0" hangingPunct="1">
              <a:defRPr sz="1800" kern="1200">
                <a:solidFill>
                  <a:schemeClr val="dk1"/>
                </a:solidFill>
                <a:latin typeface="+mn-lt"/>
                <a:ea typeface="+mn-ea"/>
                <a:cs typeface="+mn-cs"/>
              </a:defRPr>
            </a:lvl6pPr>
            <a:lvl7pPr marL="2743200" indent="0" algn="l" defTabSz="914400" rtl="0" eaLnBrk="1" latinLnBrk="0" hangingPunct="1">
              <a:defRPr sz="1800" kern="1200">
                <a:solidFill>
                  <a:schemeClr val="dk1"/>
                </a:solidFill>
                <a:latin typeface="+mn-lt"/>
                <a:ea typeface="+mn-ea"/>
                <a:cs typeface="+mn-cs"/>
              </a:defRPr>
            </a:lvl7pPr>
            <a:lvl8pPr marL="3200400" indent="0" algn="l" defTabSz="914400" rtl="0" eaLnBrk="1" latinLnBrk="0" hangingPunct="1">
              <a:defRPr sz="1800" kern="1200">
                <a:solidFill>
                  <a:schemeClr val="dk1"/>
                </a:solidFill>
                <a:latin typeface="+mn-lt"/>
                <a:ea typeface="+mn-ea"/>
                <a:cs typeface="+mn-cs"/>
              </a:defRPr>
            </a:lvl8pPr>
            <a:lvl9pPr marL="3657600" indent="0" algn="l" defTabSz="914400" rtl="0" eaLnBrk="1" latinLnBrk="0" hangingPunct="1">
              <a:defRPr sz="1800" kern="1200">
                <a:solidFill>
                  <a:schemeClr val="dk1"/>
                </a:solidFill>
                <a:latin typeface="+mn-lt"/>
                <a:ea typeface="+mn-ea"/>
                <a:cs typeface="+mn-cs"/>
              </a:defRPr>
            </a:lvl9pPr>
          </a:lstStyle>
          <a:p>
            <a:pPr algn="ctr"/>
            <a:endParaRPr lang="en-GB"/>
          </a:p>
        </p:txBody>
      </p:sp>
      <p:sp>
        <p:nvSpPr>
          <p:cNvPr id="102" name="Octagon 101">
            <a:extLst>
              <a:ext uri="{FF2B5EF4-FFF2-40B4-BE49-F238E27FC236}">
                <a16:creationId xmlns:a16="http://schemas.microsoft.com/office/drawing/2014/main" id="{43B7BAEC-25DE-02D5-1A2E-313F2602B9D6}"/>
              </a:ext>
            </a:extLst>
          </p:cNvPr>
          <p:cNvSpPr/>
          <p:nvPr/>
        </p:nvSpPr>
        <p:spPr>
          <a:xfrm>
            <a:off x="10463707" y="4000305"/>
            <a:ext cx="167270" cy="168446"/>
          </a:xfrm>
          <a:prstGeom prst="octagon">
            <a:avLst>
              <a:gd name="adj" fmla="val 38743"/>
            </a:avLst>
          </a:prstGeom>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marL="0" indent="0" algn="l" defTabSz="914400" rtl="0" eaLnBrk="1" latinLnBrk="0" hangingPunct="1">
              <a:defRPr sz="1800" kern="1200">
                <a:solidFill>
                  <a:schemeClr val="dk1"/>
                </a:solidFill>
                <a:latin typeface="+mn-lt"/>
                <a:ea typeface="+mn-ea"/>
                <a:cs typeface="+mn-cs"/>
              </a:defRPr>
            </a:lvl1pPr>
            <a:lvl2pPr marL="457200" indent="0" algn="l" defTabSz="914400" rtl="0" eaLnBrk="1" latinLnBrk="0" hangingPunct="1">
              <a:defRPr sz="1800" kern="1200">
                <a:solidFill>
                  <a:schemeClr val="dk1"/>
                </a:solidFill>
                <a:latin typeface="+mn-lt"/>
                <a:ea typeface="+mn-ea"/>
                <a:cs typeface="+mn-cs"/>
              </a:defRPr>
            </a:lvl2pPr>
            <a:lvl3pPr marL="914400" indent="0" algn="l" defTabSz="914400" rtl="0" eaLnBrk="1" latinLnBrk="0" hangingPunct="1">
              <a:defRPr sz="1800" kern="1200">
                <a:solidFill>
                  <a:schemeClr val="dk1"/>
                </a:solidFill>
                <a:latin typeface="+mn-lt"/>
                <a:ea typeface="+mn-ea"/>
                <a:cs typeface="+mn-cs"/>
              </a:defRPr>
            </a:lvl3pPr>
            <a:lvl4pPr marL="1371600" indent="0" algn="l" defTabSz="914400" rtl="0" eaLnBrk="1" latinLnBrk="0" hangingPunct="1">
              <a:defRPr sz="1800" kern="1200">
                <a:solidFill>
                  <a:schemeClr val="dk1"/>
                </a:solidFill>
                <a:latin typeface="+mn-lt"/>
                <a:ea typeface="+mn-ea"/>
                <a:cs typeface="+mn-cs"/>
              </a:defRPr>
            </a:lvl4pPr>
            <a:lvl5pPr marL="1828800" indent="0" algn="l" defTabSz="914400" rtl="0" eaLnBrk="1" latinLnBrk="0" hangingPunct="1">
              <a:defRPr sz="1800" kern="1200">
                <a:solidFill>
                  <a:schemeClr val="dk1"/>
                </a:solidFill>
                <a:latin typeface="+mn-lt"/>
                <a:ea typeface="+mn-ea"/>
                <a:cs typeface="+mn-cs"/>
              </a:defRPr>
            </a:lvl5pPr>
            <a:lvl6pPr marL="2286000" indent="0" algn="l" defTabSz="914400" rtl="0" eaLnBrk="1" latinLnBrk="0" hangingPunct="1">
              <a:defRPr sz="1800" kern="1200">
                <a:solidFill>
                  <a:schemeClr val="dk1"/>
                </a:solidFill>
                <a:latin typeface="+mn-lt"/>
                <a:ea typeface="+mn-ea"/>
                <a:cs typeface="+mn-cs"/>
              </a:defRPr>
            </a:lvl6pPr>
            <a:lvl7pPr marL="2743200" indent="0" algn="l" defTabSz="914400" rtl="0" eaLnBrk="1" latinLnBrk="0" hangingPunct="1">
              <a:defRPr sz="1800" kern="1200">
                <a:solidFill>
                  <a:schemeClr val="dk1"/>
                </a:solidFill>
                <a:latin typeface="+mn-lt"/>
                <a:ea typeface="+mn-ea"/>
                <a:cs typeface="+mn-cs"/>
              </a:defRPr>
            </a:lvl7pPr>
            <a:lvl8pPr marL="3200400" indent="0" algn="l" defTabSz="914400" rtl="0" eaLnBrk="1" latinLnBrk="0" hangingPunct="1">
              <a:defRPr sz="1800" kern="1200">
                <a:solidFill>
                  <a:schemeClr val="dk1"/>
                </a:solidFill>
                <a:latin typeface="+mn-lt"/>
                <a:ea typeface="+mn-ea"/>
                <a:cs typeface="+mn-cs"/>
              </a:defRPr>
            </a:lvl8pPr>
            <a:lvl9pPr marL="3657600" indent="0" algn="l" defTabSz="914400" rtl="0" eaLnBrk="1" latinLnBrk="0" hangingPunct="1">
              <a:defRPr sz="1800" kern="1200">
                <a:solidFill>
                  <a:schemeClr val="dk1"/>
                </a:solidFill>
                <a:latin typeface="+mn-lt"/>
                <a:ea typeface="+mn-ea"/>
                <a:cs typeface="+mn-cs"/>
              </a:defRPr>
            </a:lvl9pPr>
          </a:lstStyle>
          <a:p>
            <a:pPr algn="ctr"/>
            <a:endParaRPr lang="en-GB"/>
          </a:p>
        </p:txBody>
      </p:sp>
      <p:sp>
        <p:nvSpPr>
          <p:cNvPr id="104" name="TextBox 103">
            <a:extLst>
              <a:ext uri="{FF2B5EF4-FFF2-40B4-BE49-F238E27FC236}">
                <a16:creationId xmlns:a16="http://schemas.microsoft.com/office/drawing/2014/main" id="{2AA37C5C-1B74-7856-BE86-B8AF50695F23}"/>
              </a:ext>
            </a:extLst>
          </p:cNvPr>
          <p:cNvSpPr txBox="1"/>
          <p:nvPr/>
        </p:nvSpPr>
        <p:spPr>
          <a:xfrm>
            <a:off x="5674099" y="5464573"/>
            <a:ext cx="1092200" cy="369332"/>
          </a:xfrm>
          <a:prstGeom prst="rect">
            <a:avLst/>
          </a:prstGeom>
          <a:noFill/>
        </p:spPr>
        <p:txBody>
          <a:bodyPr wrap="square" rtlCol="0">
            <a:spAutoFit/>
          </a:bodyPr>
          <a:lstStyle/>
          <a:p>
            <a:r>
              <a:rPr lang="en-US" dirty="0"/>
              <a:t>Interim 1</a:t>
            </a:r>
            <a:endParaRPr lang="en-GB" dirty="0"/>
          </a:p>
        </p:txBody>
      </p:sp>
      <p:sp>
        <p:nvSpPr>
          <p:cNvPr id="105" name="TextBox 104">
            <a:extLst>
              <a:ext uri="{FF2B5EF4-FFF2-40B4-BE49-F238E27FC236}">
                <a16:creationId xmlns:a16="http://schemas.microsoft.com/office/drawing/2014/main" id="{FFFB07DB-FF61-F653-DA40-6503CCAF9777}"/>
              </a:ext>
            </a:extLst>
          </p:cNvPr>
          <p:cNvSpPr txBox="1"/>
          <p:nvPr/>
        </p:nvSpPr>
        <p:spPr>
          <a:xfrm>
            <a:off x="7908450" y="5482261"/>
            <a:ext cx="1092200" cy="369332"/>
          </a:xfrm>
          <a:prstGeom prst="rect">
            <a:avLst/>
          </a:prstGeom>
          <a:noFill/>
        </p:spPr>
        <p:txBody>
          <a:bodyPr wrap="square" rtlCol="0">
            <a:spAutoFit/>
          </a:bodyPr>
          <a:lstStyle/>
          <a:p>
            <a:r>
              <a:rPr lang="en-US" dirty="0"/>
              <a:t>Interim 2</a:t>
            </a:r>
            <a:endParaRPr lang="en-GB" dirty="0"/>
          </a:p>
        </p:txBody>
      </p:sp>
      <p:sp>
        <p:nvSpPr>
          <p:cNvPr id="106" name="TextBox 105">
            <a:extLst>
              <a:ext uri="{FF2B5EF4-FFF2-40B4-BE49-F238E27FC236}">
                <a16:creationId xmlns:a16="http://schemas.microsoft.com/office/drawing/2014/main" id="{174BF99B-8AD6-6640-AD31-329E8949E3FF}"/>
              </a:ext>
            </a:extLst>
          </p:cNvPr>
          <p:cNvSpPr txBox="1"/>
          <p:nvPr/>
        </p:nvSpPr>
        <p:spPr>
          <a:xfrm>
            <a:off x="10257027" y="5480601"/>
            <a:ext cx="1092200" cy="369332"/>
          </a:xfrm>
          <a:prstGeom prst="rect">
            <a:avLst/>
          </a:prstGeom>
          <a:noFill/>
        </p:spPr>
        <p:txBody>
          <a:bodyPr wrap="square" rtlCol="0">
            <a:spAutoFit/>
          </a:bodyPr>
          <a:lstStyle/>
          <a:p>
            <a:r>
              <a:rPr lang="en-US" dirty="0"/>
              <a:t>Final </a:t>
            </a:r>
            <a:endParaRPr lang="en-GB" dirty="0"/>
          </a:p>
        </p:txBody>
      </p:sp>
      <p:sp>
        <p:nvSpPr>
          <p:cNvPr id="107" name="TextBox 106">
            <a:extLst>
              <a:ext uri="{FF2B5EF4-FFF2-40B4-BE49-F238E27FC236}">
                <a16:creationId xmlns:a16="http://schemas.microsoft.com/office/drawing/2014/main" id="{0A5C6D23-F82D-BD00-5970-C453A81C1AC8}"/>
              </a:ext>
            </a:extLst>
          </p:cNvPr>
          <p:cNvSpPr txBox="1"/>
          <p:nvPr/>
        </p:nvSpPr>
        <p:spPr>
          <a:xfrm>
            <a:off x="5590464" y="2936659"/>
            <a:ext cx="1092200" cy="369332"/>
          </a:xfrm>
          <a:prstGeom prst="rect">
            <a:avLst/>
          </a:prstGeom>
          <a:noFill/>
        </p:spPr>
        <p:txBody>
          <a:bodyPr wrap="square" rtlCol="0">
            <a:spAutoFit/>
          </a:bodyPr>
          <a:lstStyle/>
          <a:p>
            <a:r>
              <a:rPr lang="en-US" dirty="0">
                <a:solidFill>
                  <a:srgbClr val="002060"/>
                </a:solidFill>
              </a:rPr>
              <a:t>E1</a:t>
            </a:r>
            <a:endParaRPr lang="en-GB" dirty="0">
              <a:solidFill>
                <a:srgbClr val="002060"/>
              </a:solidFill>
            </a:endParaRPr>
          </a:p>
        </p:txBody>
      </p:sp>
      <p:sp>
        <p:nvSpPr>
          <p:cNvPr id="108" name="TextBox 107">
            <a:extLst>
              <a:ext uri="{FF2B5EF4-FFF2-40B4-BE49-F238E27FC236}">
                <a16:creationId xmlns:a16="http://schemas.microsoft.com/office/drawing/2014/main" id="{8D048B57-E978-DD74-E2E4-AC5C962FB7FF}"/>
              </a:ext>
            </a:extLst>
          </p:cNvPr>
          <p:cNvSpPr txBox="1"/>
          <p:nvPr/>
        </p:nvSpPr>
        <p:spPr>
          <a:xfrm>
            <a:off x="5599118" y="3443139"/>
            <a:ext cx="1092200" cy="369332"/>
          </a:xfrm>
          <a:prstGeom prst="rect">
            <a:avLst/>
          </a:prstGeom>
          <a:noFill/>
        </p:spPr>
        <p:txBody>
          <a:bodyPr wrap="square" rtlCol="0">
            <a:spAutoFit/>
          </a:bodyPr>
          <a:lstStyle/>
          <a:p>
            <a:r>
              <a:rPr lang="en-US" dirty="0">
                <a:solidFill>
                  <a:schemeClr val="accent3">
                    <a:lumMod val="75000"/>
                  </a:schemeClr>
                </a:solidFill>
              </a:rPr>
              <a:t>E2</a:t>
            </a:r>
            <a:endParaRPr lang="en-GB" dirty="0">
              <a:solidFill>
                <a:schemeClr val="accent3">
                  <a:lumMod val="75000"/>
                </a:schemeClr>
              </a:solidFill>
            </a:endParaRPr>
          </a:p>
        </p:txBody>
      </p:sp>
      <p:sp>
        <p:nvSpPr>
          <p:cNvPr id="109" name="TextBox 108">
            <a:extLst>
              <a:ext uri="{FF2B5EF4-FFF2-40B4-BE49-F238E27FC236}">
                <a16:creationId xmlns:a16="http://schemas.microsoft.com/office/drawing/2014/main" id="{5F1695E1-781D-C4BD-ECB5-3CEA46E0D6DD}"/>
              </a:ext>
            </a:extLst>
          </p:cNvPr>
          <p:cNvSpPr txBox="1"/>
          <p:nvPr/>
        </p:nvSpPr>
        <p:spPr>
          <a:xfrm>
            <a:off x="5599118" y="4916575"/>
            <a:ext cx="1092200" cy="369332"/>
          </a:xfrm>
          <a:prstGeom prst="rect">
            <a:avLst/>
          </a:prstGeom>
          <a:noFill/>
        </p:spPr>
        <p:txBody>
          <a:bodyPr wrap="square" rtlCol="0">
            <a:spAutoFit/>
          </a:bodyPr>
          <a:lstStyle/>
          <a:p>
            <a:r>
              <a:rPr lang="en-US" dirty="0">
                <a:solidFill>
                  <a:srgbClr val="0070C0"/>
                </a:solidFill>
              </a:rPr>
              <a:t>E4</a:t>
            </a:r>
            <a:endParaRPr lang="en-GB" dirty="0">
              <a:solidFill>
                <a:srgbClr val="0070C0"/>
              </a:solidFill>
            </a:endParaRPr>
          </a:p>
        </p:txBody>
      </p:sp>
      <p:sp>
        <p:nvSpPr>
          <p:cNvPr id="111" name="TextBox 110">
            <a:extLst>
              <a:ext uri="{FF2B5EF4-FFF2-40B4-BE49-F238E27FC236}">
                <a16:creationId xmlns:a16="http://schemas.microsoft.com/office/drawing/2014/main" id="{BE54EBBF-C01E-B1F4-082A-751317092E9D}"/>
              </a:ext>
            </a:extLst>
          </p:cNvPr>
          <p:cNvSpPr txBox="1"/>
          <p:nvPr/>
        </p:nvSpPr>
        <p:spPr>
          <a:xfrm>
            <a:off x="6412505" y="1571867"/>
            <a:ext cx="5330626" cy="307777"/>
          </a:xfrm>
          <a:prstGeom prst="rect">
            <a:avLst/>
          </a:prstGeom>
          <a:ln>
            <a:solidFill>
              <a:schemeClr val="accent6">
                <a:lumMod val="65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dirty="0"/>
              <a:t>Note: Negative z-value means better treatment effect of E over C</a:t>
            </a:r>
            <a:endParaRPr lang="en-GB" sz="1400" dirty="0"/>
          </a:p>
        </p:txBody>
      </p:sp>
      <p:sp>
        <p:nvSpPr>
          <p:cNvPr id="6" name="TextBox 5">
            <a:extLst>
              <a:ext uri="{FF2B5EF4-FFF2-40B4-BE49-F238E27FC236}">
                <a16:creationId xmlns:a16="http://schemas.microsoft.com/office/drawing/2014/main" id="{853E5130-541F-FBC2-CD19-BA07A049FAE1}"/>
              </a:ext>
            </a:extLst>
          </p:cNvPr>
          <p:cNvSpPr txBox="1"/>
          <p:nvPr/>
        </p:nvSpPr>
        <p:spPr>
          <a:xfrm>
            <a:off x="397063" y="1767862"/>
            <a:ext cx="3709281" cy="4401205"/>
          </a:xfrm>
          <a:prstGeom prst="rect">
            <a:avLst/>
          </a:prstGeom>
          <a:noFill/>
        </p:spPr>
        <p:txBody>
          <a:bodyPr wrap="square" rtlCol="0">
            <a:spAutoFit/>
          </a:bodyPr>
          <a:lstStyle/>
          <a:p>
            <a:pPr marL="285750" indent="-285750">
              <a:spcBef>
                <a:spcPts val="1800"/>
              </a:spcBef>
              <a:buFont typeface="Arial" panose="020B0604020202020204" pitchFamily="34" charset="0"/>
              <a:buChar char="•"/>
            </a:pPr>
            <a:r>
              <a:rPr lang="en-US" sz="2000" dirty="0"/>
              <a:t>So far, stop an arm when lack-of-benefit (</a:t>
            </a:r>
            <a:r>
              <a:rPr lang="en-US" sz="2000" b="1" i="1" dirty="0" err="1"/>
              <a:t>LoB</a:t>
            </a:r>
            <a:r>
              <a:rPr lang="en-US" sz="2000" b="1" i="1" dirty="0"/>
              <a:t>          </a:t>
            </a:r>
            <a:r>
              <a:rPr lang="en-US" sz="2000" dirty="0"/>
              <a:t>)</a:t>
            </a:r>
          </a:p>
          <a:p>
            <a:pPr marL="285750" indent="-285750">
              <a:spcBef>
                <a:spcPts val="1800"/>
              </a:spcBef>
              <a:buFont typeface="Arial" panose="020B0604020202020204" pitchFamily="34" charset="0"/>
              <a:buChar char="•"/>
            </a:pPr>
            <a:r>
              <a:rPr lang="en-US" sz="2000" dirty="0"/>
              <a:t>Test statistics z are compared against stopping boundaries at each interim.</a:t>
            </a:r>
          </a:p>
          <a:p>
            <a:pPr marL="285750" indent="-285750">
              <a:lnSpc>
                <a:spcPct val="150000"/>
              </a:lnSpc>
              <a:spcBef>
                <a:spcPts val="1800"/>
              </a:spcBef>
              <a:buFont typeface="Arial" panose="020B0604020202020204" pitchFamily="34" charset="0"/>
              <a:buChar char="•"/>
            </a:pPr>
            <a:r>
              <a:rPr lang="en-US" sz="2000" b="1" dirty="0"/>
              <a:t>Stop for efficacy (</a:t>
            </a:r>
            <a:r>
              <a:rPr lang="en-US" sz="2000" b="1" i="1" dirty="0">
                <a:solidFill>
                  <a:schemeClr val="accent3">
                    <a:lumMod val="75000"/>
                  </a:schemeClr>
                </a:solidFill>
              </a:rPr>
              <a:t>EFF       </a:t>
            </a:r>
            <a:r>
              <a:rPr lang="en-US" sz="2000" b="1" dirty="0"/>
              <a:t>) </a:t>
            </a:r>
          </a:p>
          <a:p>
            <a:r>
              <a:rPr lang="en-US" sz="2000" dirty="0"/>
              <a:t>  - z is derived based on primary outcome     </a:t>
            </a:r>
          </a:p>
          <a:p>
            <a:r>
              <a:rPr lang="en-US" sz="2000" dirty="0"/>
              <a:t>  - claim E1 efficacious at stage 2, then stop recruiting to E1/ whole trial.</a:t>
            </a:r>
          </a:p>
          <a:p>
            <a:r>
              <a:rPr lang="en-US" sz="2000" dirty="0"/>
              <a:t>    </a:t>
            </a:r>
          </a:p>
        </p:txBody>
      </p:sp>
      <p:grpSp>
        <p:nvGrpSpPr>
          <p:cNvPr id="117" name="Group 116">
            <a:extLst>
              <a:ext uri="{FF2B5EF4-FFF2-40B4-BE49-F238E27FC236}">
                <a16:creationId xmlns:a16="http://schemas.microsoft.com/office/drawing/2014/main" id="{577581E9-F1F7-7AB9-0AE2-31EF88D43F24}"/>
              </a:ext>
            </a:extLst>
          </p:cNvPr>
          <p:cNvGrpSpPr/>
          <p:nvPr/>
        </p:nvGrpSpPr>
        <p:grpSpPr>
          <a:xfrm>
            <a:off x="3472266" y="3968464"/>
            <a:ext cx="421082" cy="134036"/>
            <a:chOff x="-1480414" y="2031300"/>
            <a:chExt cx="575639" cy="228640"/>
          </a:xfrm>
        </p:grpSpPr>
        <p:cxnSp>
          <p:nvCxnSpPr>
            <p:cNvPr id="113" name="Straight Connector 112">
              <a:extLst>
                <a:ext uri="{FF2B5EF4-FFF2-40B4-BE49-F238E27FC236}">
                  <a16:creationId xmlns:a16="http://schemas.microsoft.com/office/drawing/2014/main" id="{2D17EFFA-3302-DBBC-6C04-9BE0FD280C06}"/>
                </a:ext>
              </a:extLst>
            </p:cNvPr>
            <p:cNvCxnSpPr>
              <a:cxnSpLocks/>
            </p:cNvCxnSpPr>
            <p:nvPr/>
          </p:nvCxnSpPr>
          <p:spPr>
            <a:xfrm>
              <a:off x="-1480414" y="2145620"/>
              <a:ext cx="57563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15" name="Isosceles Triangle 114">
              <a:extLst>
                <a:ext uri="{FF2B5EF4-FFF2-40B4-BE49-F238E27FC236}">
                  <a16:creationId xmlns:a16="http://schemas.microsoft.com/office/drawing/2014/main" id="{1618B843-9E49-9D33-BA3E-A30814656202}"/>
                </a:ext>
              </a:extLst>
            </p:cNvPr>
            <p:cNvSpPr/>
            <p:nvPr/>
          </p:nvSpPr>
          <p:spPr>
            <a:xfrm>
              <a:off x="-1303785" y="2031300"/>
              <a:ext cx="222379" cy="228640"/>
            </a:xfrm>
            <a:prstGeom prst="triangl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3" name="Group 122">
            <a:extLst>
              <a:ext uri="{FF2B5EF4-FFF2-40B4-BE49-F238E27FC236}">
                <a16:creationId xmlns:a16="http://schemas.microsoft.com/office/drawing/2014/main" id="{E0B6B535-93F9-8685-FCE0-C56BEAD1ABDD}"/>
              </a:ext>
            </a:extLst>
          </p:cNvPr>
          <p:cNvGrpSpPr/>
          <p:nvPr/>
        </p:nvGrpSpPr>
        <p:grpSpPr>
          <a:xfrm>
            <a:off x="3116502" y="2176073"/>
            <a:ext cx="567890" cy="150080"/>
            <a:chOff x="-1472665" y="1644102"/>
            <a:chExt cx="567890" cy="150080"/>
          </a:xfrm>
        </p:grpSpPr>
        <p:cxnSp>
          <p:nvCxnSpPr>
            <p:cNvPr id="119" name="Straight Connector 118">
              <a:extLst>
                <a:ext uri="{FF2B5EF4-FFF2-40B4-BE49-F238E27FC236}">
                  <a16:creationId xmlns:a16="http://schemas.microsoft.com/office/drawing/2014/main" id="{2AF725CE-7D6D-CB64-61A3-1C3460ADF671}"/>
                </a:ext>
              </a:extLst>
            </p:cNvPr>
            <p:cNvCxnSpPr>
              <a:cxnSpLocks/>
            </p:cNvCxnSpPr>
            <p:nvPr/>
          </p:nvCxnSpPr>
          <p:spPr>
            <a:xfrm>
              <a:off x="-1472665" y="1731618"/>
              <a:ext cx="567890"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121" name="Rectangle 120">
              <a:extLst>
                <a:ext uri="{FF2B5EF4-FFF2-40B4-BE49-F238E27FC236}">
                  <a16:creationId xmlns:a16="http://schemas.microsoft.com/office/drawing/2014/main" id="{AD9613B9-3157-DD11-7E4D-895CC6854892}"/>
                </a:ext>
              </a:extLst>
            </p:cNvPr>
            <p:cNvSpPr/>
            <p:nvPr/>
          </p:nvSpPr>
          <p:spPr>
            <a:xfrm>
              <a:off x="-1250043" y="1669054"/>
              <a:ext cx="122646" cy="125128"/>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
          <p:nvSpPr>
            <p:cNvPr id="122" name="Multiplication Sign 121">
              <a:extLst>
                <a:ext uri="{FF2B5EF4-FFF2-40B4-BE49-F238E27FC236}">
                  <a16:creationId xmlns:a16="http://schemas.microsoft.com/office/drawing/2014/main" id="{57A3DF6B-C855-DC81-2EB9-25395B81BF46}"/>
                </a:ext>
              </a:extLst>
            </p:cNvPr>
            <p:cNvSpPr/>
            <p:nvPr/>
          </p:nvSpPr>
          <p:spPr>
            <a:xfrm>
              <a:off x="-1272726" y="1644102"/>
              <a:ext cx="168011" cy="150080"/>
            </a:xfrm>
            <a:prstGeom prst="mathMultiply">
              <a:avLst>
                <a:gd name="adj1" fmla="val 5937"/>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grpSp>
      <p:grpSp>
        <p:nvGrpSpPr>
          <p:cNvPr id="136" name="Group 135">
            <a:extLst>
              <a:ext uri="{FF2B5EF4-FFF2-40B4-BE49-F238E27FC236}">
                <a16:creationId xmlns:a16="http://schemas.microsoft.com/office/drawing/2014/main" id="{6A521E9B-08FD-0F55-74E8-B42687AFDD29}"/>
              </a:ext>
            </a:extLst>
          </p:cNvPr>
          <p:cNvGrpSpPr/>
          <p:nvPr/>
        </p:nvGrpSpPr>
        <p:grpSpPr>
          <a:xfrm>
            <a:off x="4260663" y="6239588"/>
            <a:ext cx="5874338" cy="345672"/>
            <a:chOff x="4912195" y="5933295"/>
            <a:chExt cx="5874338" cy="345672"/>
          </a:xfrm>
        </p:grpSpPr>
        <p:grpSp>
          <p:nvGrpSpPr>
            <p:cNvPr id="124" name="Group 123">
              <a:extLst>
                <a:ext uri="{FF2B5EF4-FFF2-40B4-BE49-F238E27FC236}">
                  <a16:creationId xmlns:a16="http://schemas.microsoft.com/office/drawing/2014/main" id="{848C149D-383B-323F-EE81-12B4E4DD430F}"/>
                </a:ext>
              </a:extLst>
            </p:cNvPr>
            <p:cNvGrpSpPr/>
            <p:nvPr/>
          </p:nvGrpSpPr>
          <p:grpSpPr>
            <a:xfrm>
              <a:off x="4912195" y="6033891"/>
              <a:ext cx="399586" cy="134110"/>
              <a:chOff x="-1472665" y="1644102"/>
              <a:chExt cx="567890" cy="150080"/>
            </a:xfrm>
          </p:grpSpPr>
          <p:cxnSp>
            <p:nvCxnSpPr>
              <p:cNvPr id="125" name="Straight Connector 124">
                <a:extLst>
                  <a:ext uri="{FF2B5EF4-FFF2-40B4-BE49-F238E27FC236}">
                    <a16:creationId xmlns:a16="http://schemas.microsoft.com/office/drawing/2014/main" id="{009AE0D0-774C-B57C-0E52-29AC850BB123}"/>
                  </a:ext>
                </a:extLst>
              </p:cNvPr>
              <p:cNvCxnSpPr>
                <a:cxnSpLocks/>
              </p:cNvCxnSpPr>
              <p:nvPr/>
            </p:nvCxnSpPr>
            <p:spPr>
              <a:xfrm>
                <a:off x="-1472665" y="1731618"/>
                <a:ext cx="567890"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126" name="Rectangle 125">
                <a:extLst>
                  <a:ext uri="{FF2B5EF4-FFF2-40B4-BE49-F238E27FC236}">
                    <a16:creationId xmlns:a16="http://schemas.microsoft.com/office/drawing/2014/main" id="{F0436D79-D1B6-5F49-C5A0-3C616FF09B22}"/>
                  </a:ext>
                </a:extLst>
              </p:cNvPr>
              <p:cNvSpPr/>
              <p:nvPr/>
            </p:nvSpPr>
            <p:spPr>
              <a:xfrm>
                <a:off x="-1250043" y="1669054"/>
                <a:ext cx="122646" cy="125128"/>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127" name="Multiplication Sign 126">
                <a:extLst>
                  <a:ext uri="{FF2B5EF4-FFF2-40B4-BE49-F238E27FC236}">
                    <a16:creationId xmlns:a16="http://schemas.microsoft.com/office/drawing/2014/main" id="{287FC460-B686-7A11-4FF2-8BA11931FD33}"/>
                  </a:ext>
                </a:extLst>
              </p:cNvPr>
              <p:cNvSpPr/>
              <p:nvPr/>
            </p:nvSpPr>
            <p:spPr>
              <a:xfrm>
                <a:off x="-1272726" y="1644102"/>
                <a:ext cx="168011" cy="150080"/>
              </a:xfrm>
              <a:prstGeom prst="mathMultiply">
                <a:avLst>
                  <a:gd name="adj1" fmla="val 5937"/>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grpSp>
        <mc:AlternateContent xmlns:mc="http://schemas.openxmlformats.org/markup-compatibility/2006" xmlns:a14="http://schemas.microsoft.com/office/drawing/2010/main">
          <mc:Choice Requires="a14">
            <p:sp>
              <p:nvSpPr>
                <p:cNvPr id="131" name="TextBox 130">
                  <a:extLst>
                    <a:ext uri="{FF2B5EF4-FFF2-40B4-BE49-F238E27FC236}">
                      <a16:creationId xmlns:a16="http://schemas.microsoft.com/office/drawing/2014/main" id="{402D3DC8-C13E-2B3F-84C1-D5498F2D6BEC}"/>
                    </a:ext>
                  </a:extLst>
                </p:cNvPr>
                <p:cNvSpPr txBox="1"/>
                <p:nvPr/>
              </p:nvSpPr>
              <p:spPr>
                <a:xfrm>
                  <a:off x="5311781" y="5933295"/>
                  <a:ext cx="5474752" cy="345672"/>
                </a:xfrm>
                <a:prstGeom prst="rect">
                  <a:avLst/>
                </a:prstGeom>
                <a:noFill/>
              </p:spPr>
              <p:txBody>
                <a:bodyPr wrap="square" rtlCol="0">
                  <a:spAutoFit/>
                </a:bodyPr>
                <a:lstStyle/>
                <a:p>
                  <a:r>
                    <a:rPr lang="en-US" sz="1400" b="0" dirty="0">
                      <a:ea typeface="Cambria Math" panose="02040503050406030204" pitchFamily="18" charset="0"/>
                    </a:rPr>
                    <a:t>: </a:t>
                  </a:r>
                  <a:r>
                    <a:rPr lang="en-US" sz="1300" dirty="0">
                      <a:latin typeface="Amasis MT Pro" panose="02040504050005020304" pitchFamily="18" charset="0"/>
                    </a:rPr>
                    <a:t>Customised boundary for LoB in IBS MAMS, </a:t>
                  </a:r>
                  <a14:m>
                    <m:oMath xmlns:m="http://schemas.openxmlformats.org/officeDocument/2006/math">
                      <m:r>
                        <a:rPr lang="en-US" sz="1300">
                          <a:latin typeface="Cambria Math" panose="02040503050406030204" pitchFamily="18" charset="0"/>
                        </a:rPr>
                        <m:t> </m:t>
                      </m:r>
                      <m:sSubSup>
                        <m:sSubSupPr>
                          <m:ctrlPr>
                            <a:rPr lang="en-US" sz="1300" i="1">
                              <a:latin typeface="Cambria Math" panose="02040503050406030204" pitchFamily="18" charset="0"/>
                            </a:rPr>
                          </m:ctrlPr>
                        </m:sSubSupPr>
                        <m:e>
                          <m:sSub>
                            <m:sSubPr>
                              <m:ctrlPr>
                                <a:rPr lang="en-US" sz="1300" i="1">
                                  <a:latin typeface="Cambria Math" panose="02040503050406030204" pitchFamily="18" charset="0"/>
                                </a:rPr>
                              </m:ctrlPr>
                            </m:sSubPr>
                            <m:e>
                              <m:r>
                                <a:rPr lang="en-GB" sz="1300">
                                  <a:latin typeface="Cambria Math" panose="02040503050406030204" pitchFamily="18" charset="0"/>
                                </a:rPr>
                                <m:t>𝛼</m:t>
                              </m:r>
                            </m:e>
                            <m:sub>
                              <m:r>
                                <a:rPr lang="en-US" sz="1300">
                                  <a:latin typeface="Cambria Math" panose="02040503050406030204" pitchFamily="18" charset="0"/>
                                </a:rPr>
                                <m:t>𝑗</m:t>
                              </m:r>
                            </m:sub>
                          </m:sSub>
                        </m:e>
                        <m:sub>
                          <m:r>
                            <a:rPr lang="en-US" sz="1300">
                              <a:latin typeface="Cambria Math" panose="02040503050406030204" pitchFamily="18" charset="0"/>
                            </a:rPr>
                            <m:t> </m:t>
                          </m:r>
                        </m:sub>
                        <m:sup>
                          <m:r>
                            <a:rPr lang="en-US" sz="1300">
                              <a:latin typeface="Cambria Math" panose="02040503050406030204" pitchFamily="18" charset="0"/>
                            </a:rPr>
                            <m:t>𝐿𝑜𝐵</m:t>
                          </m:r>
                        </m:sup>
                      </m:sSubSup>
                      <m:r>
                        <a:rPr lang="en-US" sz="1300">
                          <a:latin typeface="Cambria Math" panose="02040503050406030204" pitchFamily="18" charset="0"/>
                        </a:rPr>
                        <m:t>=0.35, 0.1, 0.0082</m:t>
                      </m:r>
                    </m:oMath>
                  </a14:m>
                  <a:endParaRPr lang="en-GB" sz="1300" dirty="0">
                    <a:latin typeface="Amasis MT Pro" panose="02040504050005020304" pitchFamily="18" charset="0"/>
                  </a:endParaRPr>
                </a:p>
              </p:txBody>
            </p:sp>
          </mc:Choice>
          <mc:Fallback xmlns="">
            <p:sp>
              <p:nvSpPr>
                <p:cNvPr id="131" name="TextBox 130">
                  <a:extLst>
                    <a:ext uri="{FF2B5EF4-FFF2-40B4-BE49-F238E27FC236}">
                      <a16:creationId xmlns:a16="http://schemas.microsoft.com/office/drawing/2014/main" id="{402D3DC8-C13E-2B3F-84C1-D5498F2D6BEC}"/>
                    </a:ext>
                  </a:extLst>
                </p:cNvPr>
                <p:cNvSpPr txBox="1">
                  <a:spLocks noRot="1" noChangeAspect="1" noMove="1" noResize="1" noEditPoints="1" noAdjustHandles="1" noChangeArrowheads="1" noChangeShapeType="1" noTextEdit="1"/>
                </p:cNvSpPr>
                <p:nvPr/>
              </p:nvSpPr>
              <p:spPr>
                <a:xfrm>
                  <a:off x="5311781" y="5933295"/>
                  <a:ext cx="5474752" cy="345672"/>
                </a:xfrm>
                <a:prstGeom prst="rect">
                  <a:avLst/>
                </a:prstGeom>
                <a:blipFill>
                  <a:blip r:embed="rId4"/>
                  <a:stretch>
                    <a:fillRect l="-334" t="-5357" b="-5357"/>
                  </a:stretch>
                </a:blipFill>
              </p:spPr>
              <p:txBody>
                <a:bodyPr/>
                <a:lstStyle/>
                <a:p>
                  <a:r>
                    <a:rPr lang="en-GB">
                      <a:noFill/>
                    </a:rPr>
                    <a:t> </a:t>
                  </a:r>
                </a:p>
              </p:txBody>
            </p:sp>
          </mc:Fallback>
        </mc:AlternateContent>
      </p:grpSp>
      <p:grpSp>
        <p:nvGrpSpPr>
          <p:cNvPr id="135" name="Group 134">
            <a:extLst>
              <a:ext uri="{FF2B5EF4-FFF2-40B4-BE49-F238E27FC236}">
                <a16:creationId xmlns:a16="http://schemas.microsoft.com/office/drawing/2014/main" id="{B9660E93-1B22-D030-9022-45411B902932}"/>
              </a:ext>
            </a:extLst>
          </p:cNvPr>
          <p:cNvGrpSpPr/>
          <p:nvPr/>
        </p:nvGrpSpPr>
        <p:grpSpPr>
          <a:xfrm>
            <a:off x="4260663" y="5938576"/>
            <a:ext cx="4163547" cy="300082"/>
            <a:chOff x="4912195" y="6329650"/>
            <a:chExt cx="4163547" cy="300082"/>
          </a:xfrm>
        </p:grpSpPr>
        <p:grpSp>
          <p:nvGrpSpPr>
            <p:cNvPr id="128" name="Group 127">
              <a:extLst>
                <a:ext uri="{FF2B5EF4-FFF2-40B4-BE49-F238E27FC236}">
                  <a16:creationId xmlns:a16="http://schemas.microsoft.com/office/drawing/2014/main" id="{4DBB1D85-63CB-74C9-9C52-7C76DD4CE991}"/>
                </a:ext>
              </a:extLst>
            </p:cNvPr>
            <p:cNvGrpSpPr/>
            <p:nvPr/>
          </p:nvGrpSpPr>
          <p:grpSpPr>
            <a:xfrm>
              <a:off x="4912195" y="6439077"/>
              <a:ext cx="323264" cy="101229"/>
              <a:chOff x="-1480414" y="2031300"/>
              <a:chExt cx="575639" cy="228640"/>
            </a:xfrm>
          </p:grpSpPr>
          <p:cxnSp>
            <p:nvCxnSpPr>
              <p:cNvPr id="129" name="Straight Connector 128">
                <a:extLst>
                  <a:ext uri="{FF2B5EF4-FFF2-40B4-BE49-F238E27FC236}">
                    <a16:creationId xmlns:a16="http://schemas.microsoft.com/office/drawing/2014/main" id="{DB0601E1-5DD4-AD27-291F-5C8B75988109}"/>
                  </a:ext>
                </a:extLst>
              </p:cNvPr>
              <p:cNvCxnSpPr>
                <a:cxnSpLocks/>
              </p:cNvCxnSpPr>
              <p:nvPr/>
            </p:nvCxnSpPr>
            <p:spPr>
              <a:xfrm>
                <a:off x="-1480414" y="2145620"/>
                <a:ext cx="57563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0" name="Isosceles Triangle 129">
                <a:extLst>
                  <a:ext uri="{FF2B5EF4-FFF2-40B4-BE49-F238E27FC236}">
                    <a16:creationId xmlns:a16="http://schemas.microsoft.com/office/drawing/2014/main" id="{9039422B-C6F5-2A97-6B97-0BFC31278558}"/>
                  </a:ext>
                </a:extLst>
              </p:cNvPr>
              <p:cNvSpPr/>
              <p:nvPr/>
            </p:nvSpPr>
            <p:spPr>
              <a:xfrm>
                <a:off x="-1303785" y="2031300"/>
                <a:ext cx="222380" cy="228640"/>
              </a:xfrm>
              <a:prstGeom prst="triangl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2" name="TextBox 131">
              <a:extLst>
                <a:ext uri="{FF2B5EF4-FFF2-40B4-BE49-F238E27FC236}">
                  <a16:creationId xmlns:a16="http://schemas.microsoft.com/office/drawing/2014/main" id="{7661AACB-117E-CD63-2356-D1D269BB8A0E}"/>
                </a:ext>
              </a:extLst>
            </p:cNvPr>
            <p:cNvSpPr txBox="1"/>
            <p:nvPr/>
          </p:nvSpPr>
          <p:spPr>
            <a:xfrm>
              <a:off x="5311781" y="6329650"/>
              <a:ext cx="3763961" cy="300082"/>
            </a:xfrm>
            <a:prstGeom prst="rect">
              <a:avLst/>
            </a:prstGeom>
            <a:noFill/>
          </p:spPr>
          <p:txBody>
            <a:bodyPr wrap="square" rtlCol="0">
              <a:spAutoFit/>
            </a:bodyPr>
            <a:lstStyle/>
            <a:p>
              <a:r>
                <a:rPr lang="en-US" sz="1350" dirty="0"/>
                <a:t>: </a:t>
              </a:r>
              <a:r>
                <a:rPr lang="en-US" sz="1300" dirty="0">
                  <a:latin typeface="Amasis MT Pro" panose="02040504050005020304" pitchFamily="18" charset="0"/>
                </a:rPr>
                <a:t>O’Brien Fleming (OBF) boundary for efficacy </a:t>
              </a:r>
              <a:endParaRPr lang="en-GB" sz="1300" dirty="0">
                <a:latin typeface="Amasis MT Pro" panose="02040504050005020304" pitchFamily="18" charset="0"/>
              </a:endParaRPr>
            </a:p>
          </p:txBody>
        </p:sp>
      </p:grpSp>
      <p:graphicFrame>
        <p:nvGraphicFramePr>
          <p:cNvPr id="3" name="Table 2">
            <a:extLst>
              <a:ext uri="{FF2B5EF4-FFF2-40B4-BE49-F238E27FC236}">
                <a16:creationId xmlns:a16="http://schemas.microsoft.com/office/drawing/2014/main" id="{3E049D31-408A-9AC8-6CB3-5EFE94471B8D}"/>
              </a:ext>
            </a:extLst>
          </p:cNvPr>
          <p:cNvGraphicFramePr>
            <a:graphicFrameLocks noGrp="1"/>
          </p:cNvGraphicFramePr>
          <p:nvPr>
            <p:extLst>
              <p:ext uri="{D42A27DB-BD31-4B8C-83A1-F6EECF244321}">
                <p14:modId xmlns:p14="http://schemas.microsoft.com/office/powerpoint/2010/main" val="675108437"/>
              </p:ext>
            </p:extLst>
          </p:nvPr>
        </p:nvGraphicFramePr>
        <p:xfrm>
          <a:off x="0" y="573813"/>
          <a:ext cx="8128000" cy="37084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190106787"/>
                    </a:ext>
                  </a:extLst>
                </a:gridCol>
                <a:gridCol w="2032000">
                  <a:extLst>
                    <a:ext uri="{9D8B030D-6E8A-4147-A177-3AD203B41FA5}">
                      <a16:colId xmlns:a16="http://schemas.microsoft.com/office/drawing/2014/main" val="2740916829"/>
                    </a:ext>
                  </a:extLst>
                </a:gridCol>
                <a:gridCol w="2032000">
                  <a:extLst>
                    <a:ext uri="{9D8B030D-6E8A-4147-A177-3AD203B41FA5}">
                      <a16:colId xmlns:a16="http://schemas.microsoft.com/office/drawing/2014/main" val="1880906918"/>
                    </a:ext>
                  </a:extLst>
                </a:gridCol>
                <a:gridCol w="2032000">
                  <a:extLst>
                    <a:ext uri="{9D8B030D-6E8A-4147-A177-3AD203B41FA5}">
                      <a16:colId xmlns:a16="http://schemas.microsoft.com/office/drawing/2014/main" val="1006663267"/>
                    </a:ext>
                  </a:extLst>
                </a:gridCol>
              </a:tblGrid>
              <a:tr h="370840">
                <a:tc>
                  <a:txBody>
                    <a:bodyPr/>
                    <a:lstStyle/>
                    <a:p>
                      <a:pPr marL="285750" indent="-285750">
                        <a:buFont typeface="Arial" panose="020B0604020202020204" pitchFamily="34" charset="0"/>
                        <a:buChar char="•"/>
                      </a:pPr>
                      <a:r>
                        <a:rPr lang="en-US" dirty="0"/>
                        <a:t>I-outcome</a:t>
                      </a:r>
                      <a:endParaRPr lang="en-GB" dirty="0"/>
                    </a:p>
                  </a:txBody>
                  <a:tcPr>
                    <a:solidFill>
                      <a:srgbClr val="009EC0"/>
                    </a:solidFill>
                  </a:tcPr>
                </a:tc>
                <a:tc>
                  <a:txBody>
                    <a:bodyPr/>
                    <a:lstStyle/>
                    <a:p>
                      <a:pPr marL="285750" indent="-285750">
                        <a:buFont typeface="Arial" panose="020B0604020202020204" pitchFamily="34" charset="0"/>
                        <a:buChar char="•"/>
                      </a:pPr>
                      <a:r>
                        <a:rPr lang="en-US" dirty="0"/>
                        <a:t>Selection</a:t>
                      </a:r>
                      <a:endParaRPr lang="en-GB" dirty="0"/>
                    </a:p>
                  </a:txBody>
                  <a:tcPr>
                    <a:solidFill>
                      <a:srgbClr val="009EC0"/>
                    </a:solidFill>
                  </a:tcPr>
                </a:tc>
                <a:tc>
                  <a:txBody>
                    <a:bodyPr/>
                    <a:lstStyle/>
                    <a:p>
                      <a:pPr marL="285750" indent="-285750">
                        <a:buFont typeface="Arial" panose="020B0604020202020204" pitchFamily="34" charset="0"/>
                        <a:buChar char="•"/>
                      </a:pPr>
                      <a:r>
                        <a:rPr lang="en-US" dirty="0"/>
                        <a:t>Seamless</a:t>
                      </a:r>
                      <a:endParaRPr lang="en-GB" dirty="0"/>
                    </a:p>
                  </a:txBody>
                  <a:tcPr>
                    <a:solidFill>
                      <a:srgbClr val="009EC0"/>
                    </a:solidFill>
                  </a:tcPr>
                </a:tc>
                <a:tc>
                  <a:txBody>
                    <a:bodyPr/>
                    <a:lstStyle/>
                    <a:p>
                      <a:pPr marL="285750" indent="-285750">
                        <a:buFont typeface="Arial" panose="020B0604020202020204" pitchFamily="34" charset="0"/>
                        <a:buChar char="•"/>
                      </a:pPr>
                      <a:r>
                        <a:rPr lang="en-US" dirty="0"/>
                        <a:t>Efficacy stop</a:t>
                      </a:r>
                      <a:endParaRPr lang="en-GB" dirty="0"/>
                    </a:p>
                  </a:txBody>
                  <a:tcPr>
                    <a:solidFill>
                      <a:schemeClr val="accent2">
                        <a:lumMod val="75000"/>
                      </a:schemeClr>
                    </a:solidFill>
                  </a:tcPr>
                </a:tc>
                <a:extLst>
                  <a:ext uri="{0D108BD9-81ED-4DB2-BD59-A6C34878D82A}">
                    <a16:rowId xmlns:a16="http://schemas.microsoft.com/office/drawing/2014/main" val="1771134787"/>
                  </a:ext>
                </a:extLst>
              </a:tr>
            </a:tbl>
          </a:graphicData>
        </a:graphic>
      </p:graphicFrame>
      <p:sp>
        <p:nvSpPr>
          <p:cNvPr id="7" name="TextBox 6">
            <a:extLst>
              <a:ext uri="{FF2B5EF4-FFF2-40B4-BE49-F238E27FC236}">
                <a16:creationId xmlns:a16="http://schemas.microsoft.com/office/drawing/2014/main" id="{93B7E5A6-05BA-4709-C741-CF7920F4BC60}"/>
              </a:ext>
            </a:extLst>
          </p:cNvPr>
          <p:cNvSpPr txBox="1"/>
          <p:nvPr/>
        </p:nvSpPr>
        <p:spPr>
          <a:xfrm>
            <a:off x="11530361" y="6501161"/>
            <a:ext cx="892098" cy="338554"/>
          </a:xfrm>
          <a:prstGeom prst="rect">
            <a:avLst/>
          </a:prstGeom>
          <a:noFill/>
        </p:spPr>
        <p:txBody>
          <a:bodyPr wrap="square" rtlCol="0">
            <a:spAutoFit/>
          </a:bodyPr>
          <a:lstStyle/>
          <a:p>
            <a:r>
              <a:rPr lang="en-US" sz="1600" dirty="0">
                <a:solidFill>
                  <a:schemeClr val="accent2">
                    <a:lumMod val="50000"/>
                  </a:schemeClr>
                </a:solidFill>
              </a:rPr>
              <a:t>21/28</a:t>
            </a:r>
            <a:endParaRPr lang="en-GB" sz="1600" dirty="0">
              <a:solidFill>
                <a:schemeClr val="accent2">
                  <a:lumMod val="50000"/>
                </a:schemeClr>
              </a:solidFill>
            </a:endParaRPr>
          </a:p>
        </p:txBody>
      </p:sp>
    </p:spTree>
    <p:extLst>
      <p:ext uri="{BB962C8B-B14F-4D97-AF65-F5344CB8AC3E}">
        <p14:creationId xmlns:p14="http://schemas.microsoft.com/office/powerpoint/2010/main" val="3009327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barn(inVertical)">
                                      <p:cBhvr>
                                        <p:cTn id="7" dur="500"/>
                                        <p:tgtEl>
                                          <p:spTgt spid="7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wipe(left)">
                                      <p:cBhvr>
                                        <p:cTn id="12" dur="500"/>
                                        <p:tgtEl>
                                          <p:spTgt spid="68"/>
                                        </p:tgtEl>
                                      </p:cBhvr>
                                    </p:animEffect>
                                  </p:childTnLst>
                                </p:cTn>
                              </p:par>
                              <p:par>
                                <p:cTn id="13" presetID="22" presetClass="entr" presetSubtype="8" fill="hold" nodeType="with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wipe(left)">
                                      <p:cBhvr>
                                        <p:cTn id="15" dur="500"/>
                                        <p:tgtEl>
                                          <p:spTgt spid="64"/>
                                        </p:tgtEl>
                                      </p:cBhvr>
                                    </p:animEffect>
                                  </p:childTnLst>
                                </p:cTn>
                              </p:par>
                              <p:par>
                                <p:cTn id="16" presetID="22" presetClass="entr" presetSubtype="8" fill="hold" nodeType="withEffect">
                                  <p:stCondLst>
                                    <p:cond delay="0"/>
                                  </p:stCondLst>
                                  <p:childTnLst>
                                    <p:set>
                                      <p:cBhvr>
                                        <p:cTn id="17" dur="1" fill="hold">
                                          <p:stCondLst>
                                            <p:cond delay="0"/>
                                          </p:stCondLst>
                                        </p:cTn>
                                        <p:tgtEl>
                                          <p:spTgt spid="83"/>
                                        </p:tgtEl>
                                        <p:attrNameLst>
                                          <p:attrName>style.visibility</p:attrName>
                                        </p:attrNameLst>
                                      </p:cBhvr>
                                      <p:to>
                                        <p:strVal val="visible"/>
                                      </p:to>
                                    </p:set>
                                    <p:animEffect transition="in" filter="wipe(left)">
                                      <p:cBhvr>
                                        <p:cTn id="18" dur="500"/>
                                        <p:tgtEl>
                                          <p:spTgt spid="83"/>
                                        </p:tgtEl>
                                      </p:cBhvr>
                                    </p:animEffect>
                                  </p:childTnLst>
                                </p:cTn>
                              </p:par>
                            </p:childTnLst>
                          </p:cTn>
                        </p:par>
                        <p:par>
                          <p:cTn id="19" fill="hold">
                            <p:stCondLst>
                              <p:cond delay="500"/>
                            </p:stCondLst>
                            <p:childTnLst>
                              <p:par>
                                <p:cTn id="20" presetID="31" presetClass="entr" presetSubtype="0" fill="hold" grpId="0"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1000" fill="hold"/>
                                        <p:tgtEl>
                                          <p:spTgt spid="99"/>
                                        </p:tgtEl>
                                        <p:attrNameLst>
                                          <p:attrName>ppt_w</p:attrName>
                                        </p:attrNameLst>
                                      </p:cBhvr>
                                      <p:tavLst>
                                        <p:tav tm="0">
                                          <p:val>
                                            <p:fltVal val="0"/>
                                          </p:val>
                                        </p:tav>
                                        <p:tav tm="100000">
                                          <p:val>
                                            <p:strVal val="#ppt_w"/>
                                          </p:val>
                                        </p:tav>
                                      </p:tavLst>
                                    </p:anim>
                                    <p:anim calcmode="lin" valueType="num">
                                      <p:cBhvr>
                                        <p:cTn id="23" dur="1000" fill="hold"/>
                                        <p:tgtEl>
                                          <p:spTgt spid="99"/>
                                        </p:tgtEl>
                                        <p:attrNameLst>
                                          <p:attrName>ppt_h</p:attrName>
                                        </p:attrNameLst>
                                      </p:cBhvr>
                                      <p:tavLst>
                                        <p:tav tm="0">
                                          <p:val>
                                            <p:fltVal val="0"/>
                                          </p:val>
                                        </p:tav>
                                        <p:tav tm="100000">
                                          <p:val>
                                            <p:strVal val="#ppt_h"/>
                                          </p:val>
                                        </p:tav>
                                      </p:tavLst>
                                    </p:anim>
                                    <p:anim calcmode="lin" valueType="num">
                                      <p:cBhvr>
                                        <p:cTn id="24" dur="1000" fill="hold"/>
                                        <p:tgtEl>
                                          <p:spTgt spid="99"/>
                                        </p:tgtEl>
                                        <p:attrNameLst>
                                          <p:attrName>style.rotation</p:attrName>
                                        </p:attrNameLst>
                                      </p:cBhvr>
                                      <p:tavLst>
                                        <p:tav tm="0">
                                          <p:val>
                                            <p:fltVal val="90"/>
                                          </p:val>
                                        </p:tav>
                                        <p:tav tm="100000">
                                          <p:val>
                                            <p:fltVal val="0"/>
                                          </p:val>
                                        </p:tav>
                                      </p:tavLst>
                                    </p:anim>
                                    <p:animEffect transition="in" filter="fade">
                                      <p:cBhvr>
                                        <p:cTn id="25" dur="1000"/>
                                        <p:tgtEl>
                                          <p:spTgt spid="9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01"/>
                                        </p:tgtEl>
                                        <p:attrNameLst>
                                          <p:attrName>style.visibility</p:attrName>
                                        </p:attrNameLst>
                                      </p:cBhvr>
                                      <p:to>
                                        <p:strVal val="visible"/>
                                      </p:to>
                                    </p:set>
                                    <p:anim calcmode="lin" valueType="num">
                                      <p:cBhvr>
                                        <p:cTn id="28" dur="1000" fill="hold"/>
                                        <p:tgtEl>
                                          <p:spTgt spid="101"/>
                                        </p:tgtEl>
                                        <p:attrNameLst>
                                          <p:attrName>ppt_w</p:attrName>
                                        </p:attrNameLst>
                                      </p:cBhvr>
                                      <p:tavLst>
                                        <p:tav tm="0">
                                          <p:val>
                                            <p:fltVal val="0"/>
                                          </p:val>
                                        </p:tav>
                                        <p:tav tm="100000">
                                          <p:val>
                                            <p:strVal val="#ppt_w"/>
                                          </p:val>
                                        </p:tav>
                                      </p:tavLst>
                                    </p:anim>
                                    <p:anim calcmode="lin" valueType="num">
                                      <p:cBhvr>
                                        <p:cTn id="29" dur="1000" fill="hold"/>
                                        <p:tgtEl>
                                          <p:spTgt spid="101"/>
                                        </p:tgtEl>
                                        <p:attrNameLst>
                                          <p:attrName>ppt_h</p:attrName>
                                        </p:attrNameLst>
                                      </p:cBhvr>
                                      <p:tavLst>
                                        <p:tav tm="0">
                                          <p:val>
                                            <p:fltVal val="0"/>
                                          </p:val>
                                        </p:tav>
                                        <p:tav tm="100000">
                                          <p:val>
                                            <p:strVal val="#ppt_h"/>
                                          </p:val>
                                        </p:tav>
                                      </p:tavLst>
                                    </p:anim>
                                    <p:anim calcmode="lin" valueType="num">
                                      <p:cBhvr>
                                        <p:cTn id="30" dur="1000" fill="hold"/>
                                        <p:tgtEl>
                                          <p:spTgt spid="101"/>
                                        </p:tgtEl>
                                        <p:attrNameLst>
                                          <p:attrName>style.rotation</p:attrName>
                                        </p:attrNameLst>
                                      </p:cBhvr>
                                      <p:tavLst>
                                        <p:tav tm="0">
                                          <p:val>
                                            <p:fltVal val="90"/>
                                          </p:val>
                                        </p:tav>
                                        <p:tav tm="100000">
                                          <p:val>
                                            <p:fltVal val="0"/>
                                          </p:val>
                                        </p:tav>
                                      </p:tavLst>
                                    </p:anim>
                                    <p:animEffect transition="in" filter="fade">
                                      <p:cBhvr>
                                        <p:cTn id="31" dur="1000"/>
                                        <p:tgtEl>
                                          <p:spTgt spid="10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00"/>
                                        </p:tgtEl>
                                        <p:attrNameLst>
                                          <p:attrName>style.visibility</p:attrName>
                                        </p:attrNameLst>
                                      </p:cBhvr>
                                      <p:to>
                                        <p:strVal val="visible"/>
                                      </p:to>
                                    </p:set>
                                    <p:anim calcmode="lin" valueType="num">
                                      <p:cBhvr>
                                        <p:cTn id="34" dur="1000" fill="hold"/>
                                        <p:tgtEl>
                                          <p:spTgt spid="100"/>
                                        </p:tgtEl>
                                        <p:attrNameLst>
                                          <p:attrName>ppt_w</p:attrName>
                                        </p:attrNameLst>
                                      </p:cBhvr>
                                      <p:tavLst>
                                        <p:tav tm="0">
                                          <p:val>
                                            <p:fltVal val="0"/>
                                          </p:val>
                                        </p:tav>
                                        <p:tav tm="100000">
                                          <p:val>
                                            <p:strVal val="#ppt_w"/>
                                          </p:val>
                                        </p:tav>
                                      </p:tavLst>
                                    </p:anim>
                                    <p:anim calcmode="lin" valueType="num">
                                      <p:cBhvr>
                                        <p:cTn id="35" dur="1000" fill="hold"/>
                                        <p:tgtEl>
                                          <p:spTgt spid="100"/>
                                        </p:tgtEl>
                                        <p:attrNameLst>
                                          <p:attrName>ppt_h</p:attrName>
                                        </p:attrNameLst>
                                      </p:cBhvr>
                                      <p:tavLst>
                                        <p:tav tm="0">
                                          <p:val>
                                            <p:fltVal val="0"/>
                                          </p:val>
                                        </p:tav>
                                        <p:tav tm="100000">
                                          <p:val>
                                            <p:strVal val="#ppt_h"/>
                                          </p:val>
                                        </p:tav>
                                      </p:tavLst>
                                    </p:anim>
                                    <p:anim calcmode="lin" valueType="num">
                                      <p:cBhvr>
                                        <p:cTn id="36" dur="1000" fill="hold"/>
                                        <p:tgtEl>
                                          <p:spTgt spid="100"/>
                                        </p:tgtEl>
                                        <p:attrNameLst>
                                          <p:attrName>style.rotation</p:attrName>
                                        </p:attrNameLst>
                                      </p:cBhvr>
                                      <p:tavLst>
                                        <p:tav tm="0">
                                          <p:val>
                                            <p:fltVal val="90"/>
                                          </p:val>
                                        </p:tav>
                                        <p:tav tm="100000">
                                          <p:val>
                                            <p:fltVal val="0"/>
                                          </p:val>
                                        </p:tav>
                                      </p:tavLst>
                                    </p:anim>
                                    <p:animEffect transition="in" filter="fade">
                                      <p:cBhvr>
                                        <p:cTn id="37" dur="1000"/>
                                        <p:tgtEl>
                                          <p:spTgt spid="10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1"/>
                                        </p:tgtEl>
                                        <p:attrNameLst>
                                          <p:attrName>style.visibility</p:attrName>
                                        </p:attrNameLst>
                                      </p:cBhvr>
                                      <p:to>
                                        <p:strVal val="visible"/>
                                      </p:to>
                                    </p:set>
                                    <p:animEffect transition="in" filter="fade">
                                      <p:cBhvr>
                                        <p:cTn id="42" dur="500"/>
                                        <p:tgtEl>
                                          <p:spTgt spid="8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80"/>
                                        </p:tgtEl>
                                        <p:attrNameLst>
                                          <p:attrName>style.visibility</p:attrName>
                                        </p:attrNameLst>
                                      </p:cBhvr>
                                      <p:to>
                                        <p:strVal val="visible"/>
                                      </p:to>
                                    </p:set>
                                    <p:animEffect transition="in" filter="fade">
                                      <p:cBhvr>
                                        <p:cTn id="48" dur="500"/>
                                        <p:tgtEl>
                                          <p:spTgt spid="80"/>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6">
                                            <p:txEl>
                                              <p:pRg st="2" end="2"/>
                                            </p:txEl>
                                          </p:spTgt>
                                        </p:tgtEl>
                                        <p:attrNameLst>
                                          <p:attrName>style.visibility</p:attrName>
                                        </p:attrNameLst>
                                      </p:cBhvr>
                                      <p:to>
                                        <p:strVal val="visible"/>
                                      </p:to>
                                    </p:set>
                                    <p:animEffect transition="in" filter="fade">
                                      <p:cBhvr>
                                        <p:cTn id="53" dur="500"/>
                                        <p:tgtEl>
                                          <p:spTgt spid="6">
                                            <p:txEl>
                                              <p:pRg st="2" end="2"/>
                                            </p:txEl>
                                          </p:spTgt>
                                        </p:tgtEl>
                                      </p:cBhvr>
                                    </p:animEffect>
                                  </p:childTnLst>
                                </p:cTn>
                              </p:par>
                              <p:par>
                                <p:cTn id="54" presetID="10" presetClass="entr" presetSubtype="0" fill="hold" nodeType="withEffect">
                                  <p:stCondLst>
                                    <p:cond delay="0"/>
                                  </p:stCondLst>
                                  <p:childTnLst>
                                    <p:set>
                                      <p:cBhvr>
                                        <p:cTn id="55" dur="1" fill="hold">
                                          <p:stCondLst>
                                            <p:cond delay="0"/>
                                          </p:stCondLst>
                                        </p:cTn>
                                        <p:tgtEl>
                                          <p:spTgt spid="6">
                                            <p:txEl>
                                              <p:pRg st="3" end="3"/>
                                            </p:txEl>
                                          </p:spTgt>
                                        </p:tgtEl>
                                        <p:attrNameLst>
                                          <p:attrName>style.visibility</p:attrName>
                                        </p:attrNameLst>
                                      </p:cBhvr>
                                      <p:to>
                                        <p:strVal val="visible"/>
                                      </p:to>
                                    </p:set>
                                    <p:animEffect transition="in" filter="fade">
                                      <p:cBhvr>
                                        <p:cTn id="56" dur="500"/>
                                        <p:tgtEl>
                                          <p:spTgt spid="6">
                                            <p:txEl>
                                              <p:pRg st="3" end="3"/>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6">
                                            <p:txEl>
                                              <p:pRg st="4" end="4"/>
                                            </p:txEl>
                                          </p:spTgt>
                                        </p:tgtEl>
                                        <p:attrNameLst>
                                          <p:attrName>style.visibility</p:attrName>
                                        </p:attrNameLst>
                                      </p:cBhvr>
                                      <p:to>
                                        <p:strVal val="visible"/>
                                      </p:to>
                                    </p:set>
                                    <p:animEffect transition="in" filter="fade">
                                      <p:cBhvr>
                                        <p:cTn id="59" dur="500"/>
                                        <p:tgtEl>
                                          <p:spTgt spid="6">
                                            <p:txEl>
                                              <p:pRg st="4" end="4"/>
                                            </p:txEl>
                                          </p:spTgt>
                                        </p:tgtEl>
                                      </p:cBhvr>
                                    </p:animEffect>
                                  </p:childTnLst>
                                </p:cTn>
                              </p:par>
                            </p:childTnLst>
                          </p:cTn>
                        </p:par>
                        <p:par>
                          <p:cTn id="60" fill="hold">
                            <p:stCondLst>
                              <p:cond delay="500"/>
                            </p:stCondLst>
                            <p:childTnLst>
                              <p:par>
                                <p:cTn id="61" presetID="1" presetClass="entr" presetSubtype="0" fill="hold" nodeType="afterEffect">
                                  <p:stCondLst>
                                    <p:cond delay="0"/>
                                  </p:stCondLst>
                                  <p:childTnLst>
                                    <p:set>
                                      <p:cBhvr>
                                        <p:cTn id="62" dur="1" fill="hold">
                                          <p:stCondLst>
                                            <p:cond delay="0"/>
                                          </p:stCondLst>
                                        </p:cTn>
                                        <p:tgtEl>
                                          <p:spTgt spid="11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85"/>
                                        </p:tgtEl>
                                        <p:attrNameLst>
                                          <p:attrName>style.visibility</p:attrName>
                                        </p:attrNameLst>
                                      </p:cBhvr>
                                      <p:to>
                                        <p:strVal val="visible"/>
                                      </p:to>
                                    </p:set>
                                    <p:animEffect transition="in" filter="wipe(left)">
                                      <p:cBhvr>
                                        <p:cTn id="67" dur="500"/>
                                        <p:tgtEl>
                                          <p:spTgt spid="85"/>
                                        </p:tgtEl>
                                      </p:cBhvr>
                                    </p:animEffect>
                                  </p:childTnLst>
                                </p:cTn>
                              </p:par>
                              <p:par>
                                <p:cTn id="68" presetID="22" presetClass="entr" presetSubtype="8" fill="hold" nodeType="withEffect">
                                  <p:stCondLst>
                                    <p:cond delay="0"/>
                                  </p:stCondLst>
                                  <p:childTnLst>
                                    <p:set>
                                      <p:cBhvr>
                                        <p:cTn id="69" dur="1" fill="hold">
                                          <p:stCondLst>
                                            <p:cond delay="0"/>
                                          </p:stCondLst>
                                        </p:cTn>
                                        <p:tgtEl>
                                          <p:spTgt spid="75"/>
                                        </p:tgtEl>
                                        <p:attrNameLst>
                                          <p:attrName>style.visibility</p:attrName>
                                        </p:attrNameLst>
                                      </p:cBhvr>
                                      <p:to>
                                        <p:strVal val="visible"/>
                                      </p:to>
                                    </p:set>
                                    <p:animEffect transition="in" filter="wipe(left)">
                                      <p:cBhvr>
                                        <p:cTn id="70" dur="500"/>
                                        <p:tgtEl>
                                          <p:spTgt spid="75"/>
                                        </p:tgtEl>
                                      </p:cBhvr>
                                    </p:animEffect>
                                  </p:childTnLst>
                                </p:cTn>
                              </p:par>
                            </p:childTnLst>
                          </p:cTn>
                        </p:par>
                        <p:par>
                          <p:cTn id="71" fill="hold">
                            <p:stCondLst>
                              <p:cond delay="500"/>
                            </p:stCondLst>
                            <p:childTnLst>
                              <p:par>
                                <p:cTn id="72" presetID="1" presetClass="entr" presetSubtype="0" fill="hold" grpId="0" nodeType="afterEffect">
                                  <p:stCondLst>
                                    <p:cond delay="0"/>
                                  </p:stCondLst>
                                  <p:childTnLst>
                                    <p:set>
                                      <p:cBhvr>
                                        <p:cTn id="73" dur="1" fill="hold">
                                          <p:stCondLst>
                                            <p:cond delay="0"/>
                                          </p:stCondLst>
                                        </p:cTn>
                                        <p:tgtEl>
                                          <p:spTgt spid="73"/>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71" grpId="0" animBg="1"/>
      <p:bldP spid="73" grpId="0" animBg="1"/>
      <p:bldP spid="80" grpId="0"/>
      <p:bldP spid="81" grpId="0" animBg="1"/>
      <p:bldP spid="99" grpId="0" animBg="1"/>
      <p:bldP spid="100" grpId="0" animBg="1"/>
      <p:bldP spid="101" grpId="0" animBg="1"/>
      <p:bldP spid="10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C898FE-02F3-BF3F-D8EE-B73BC761E2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86F1FE-9F6E-9F3F-5A78-2421ED78EF85}"/>
              </a:ext>
            </a:extLst>
          </p:cNvPr>
          <p:cNvSpPr>
            <a:spLocks noGrp="1"/>
          </p:cNvSpPr>
          <p:nvPr>
            <p:ph type="ctrTitle"/>
          </p:nvPr>
        </p:nvSpPr>
        <p:spPr>
          <a:xfrm>
            <a:off x="292067" y="895560"/>
            <a:ext cx="10266395" cy="694644"/>
          </a:xfrm>
        </p:spPr>
        <p:txBody>
          <a:bodyPr>
            <a:normAutofit/>
          </a:bodyPr>
          <a:lstStyle/>
          <a:p>
            <a:pPr marL="457200" indent="-457200">
              <a:buFont typeface="Wingdings" panose="05000000000000000000" pitchFamily="2" charset="2"/>
              <a:buChar char="Ø"/>
              <a:tabLst>
                <a:tab pos="354013" algn="l"/>
              </a:tabLst>
            </a:pPr>
            <a:r>
              <a:rPr lang="en-GB" sz="2400" b="0" dirty="0">
                <a:solidFill>
                  <a:srgbClr val="002060"/>
                </a:solidFill>
              </a:rPr>
              <a:t>MAMS with stop for efficacy</a:t>
            </a:r>
          </a:p>
        </p:txBody>
      </p:sp>
      <p:sp>
        <p:nvSpPr>
          <p:cNvPr id="4" name="Text Placeholder 3">
            <a:extLst>
              <a:ext uri="{FF2B5EF4-FFF2-40B4-BE49-F238E27FC236}">
                <a16:creationId xmlns:a16="http://schemas.microsoft.com/office/drawing/2014/main" id="{02A57565-C310-2EDF-90D5-AF909DDF4FEA}"/>
              </a:ext>
            </a:extLst>
          </p:cNvPr>
          <p:cNvSpPr>
            <a:spLocks noGrp="1"/>
          </p:cNvSpPr>
          <p:nvPr>
            <p:ph type="body" sz="quarter" idx="10"/>
          </p:nvPr>
        </p:nvSpPr>
        <p:spPr>
          <a:xfrm>
            <a:off x="102496" y="-12172"/>
            <a:ext cx="6670593" cy="694644"/>
          </a:xfrm>
        </p:spPr>
        <p:txBody>
          <a:bodyPr>
            <a:normAutofit/>
          </a:bodyPr>
          <a:lstStyle/>
          <a:p>
            <a:r>
              <a:rPr lang="en-US" dirty="0"/>
              <a:t>MAMS Trial Design: Extensions</a:t>
            </a:r>
            <a:endParaRPr lang="en-GB" sz="3600" dirty="0"/>
          </a:p>
        </p:txBody>
      </p:sp>
      <p:sp>
        <p:nvSpPr>
          <p:cNvPr id="5" name="Title 1">
            <a:extLst>
              <a:ext uri="{FF2B5EF4-FFF2-40B4-BE49-F238E27FC236}">
                <a16:creationId xmlns:a16="http://schemas.microsoft.com/office/drawing/2014/main" id="{ADD21224-44D3-C58B-C8B9-E6EFB5AEF6BC}"/>
              </a:ext>
            </a:extLst>
          </p:cNvPr>
          <p:cNvSpPr txBox="1">
            <a:spLocks/>
          </p:cNvSpPr>
          <p:nvPr/>
        </p:nvSpPr>
        <p:spPr>
          <a:xfrm>
            <a:off x="292067" y="1490057"/>
            <a:ext cx="11328400" cy="1938943"/>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b="1" kern="1200">
                <a:solidFill>
                  <a:schemeClr val="accent4"/>
                </a:solidFill>
                <a:latin typeface="+mj-lt"/>
                <a:ea typeface="+mj-ea"/>
                <a:cs typeface="+mj-cs"/>
              </a:defRPr>
            </a:lvl1pPr>
          </a:lstStyle>
          <a:p>
            <a:pPr>
              <a:tabLst>
                <a:tab pos="354013" algn="l"/>
              </a:tabLst>
            </a:pPr>
            <a:endParaRPr lang="en-GB" sz="2800" b="0" dirty="0">
              <a:solidFill>
                <a:srgbClr val="002060"/>
              </a:solidFill>
            </a:endParaRPr>
          </a:p>
        </p:txBody>
      </p:sp>
      <p:sp>
        <p:nvSpPr>
          <p:cNvPr id="6" name="TextBox 5">
            <a:extLst>
              <a:ext uri="{FF2B5EF4-FFF2-40B4-BE49-F238E27FC236}">
                <a16:creationId xmlns:a16="http://schemas.microsoft.com/office/drawing/2014/main" id="{9C5566E9-7717-3083-BC0A-D3229728322F}"/>
              </a:ext>
            </a:extLst>
          </p:cNvPr>
          <p:cNvSpPr txBox="1"/>
          <p:nvPr/>
        </p:nvSpPr>
        <p:spPr>
          <a:xfrm>
            <a:off x="471172" y="4493187"/>
            <a:ext cx="2104760" cy="560410"/>
          </a:xfrm>
          <a:prstGeom prst="rect">
            <a:avLst/>
          </a:prstGeom>
          <a:noFill/>
        </p:spPr>
        <p:txBody>
          <a:bodyPr wrap="square" rtlCol="0">
            <a:spAutoFit/>
          </a:bodyPr>
          <a:lstStyle/>
          <a:p>
            <a:pPr marL="342900" indent="-342900">
              <a:lnSpc>
                <a:spcPct val="200000"/>
              </a:lnSpc>
              <a:buFont typeface="Arial" panose="020B0604020202020204" pitchFamily="34" charset="0"/>
              <a:buChar char="•"/>
            </a:pPr>
            <a:r>
              <a:rPr lang="en-US" b="1" dirty="0"/>
              <a:t>Stata codes:</a:t>
            </a:r>
          </a:p>
        </p:txBody>
      </p:sp>
      <p:sp>
        <p:nvSpPr>
          <p:cNvPr id="7" name="TextBox 6">
            <a:extLst>
              <a:ext uri="{FF2B5EF4-FFF2-40B4-BE49-F238E27FC236}">
                <a16:creationId xmlns:a16="http://schemas.microsoft.com/office/drawing/2014/main" id="{5E662844-D04E-D0A1-39DE-6D68050246AD}"/>
              </a:ext>
            </a:extLst>
          </p:cNvPr>
          <p:cNvSpPr txBox="1"/>
          <p:nvPr/>
        </p:nvSpPr>
        <p:spPr>
          <a:xfrm>
            <a:off x="1914525" y="4998111"/>
            <a:ext cx="9985945" cy="1323439"/>
          </a:xfrm>
          <a:prstGeom prst="rect">
            <a:avLst/>
          </a:prstGeom>
          <a:noFill/>
        </p:spPr>
        <p:txBody>
          <a:bodyPr wrap="square">
            <a:spAutoFit/>
          </a:bodyPr>
          <a:lstStyle/>
          <a:p>
            <a:r>
              <a:rPr lang="en-GB" sz="1600" dirty="0" err="1">
                <a:latin typeface="Courier New" panose="02070309020205020404" pitchFamily="49" charset="0"/>
                <a:cs typeface="Courier New" panose="02070309020205020404" pitchFamily="49" charset="0"/>
              </a:rPr>
              <a:t>nstagects</a:t>
            </a:r>
            <a:r>
              <a:rPr lang="en-GB" sz="1600" dirty="0">
                <a:latin typeface="Courier New" panose="02070309020205020404" pitchFamily="49" charset="0"/>
                <a:cs typeface="Courier New" panose="02070309020205020404" pitchFamily="49" charset="0"/>
              </a:rPr>
              <a:t>, </a:t>
            </a:r>
            <a:r>
              <a:rPr lang="en-GB" sz="1600" dirty="0" err="1">
                <a:latin typeface="Courier New" panose="02070309020205020404" pitchFamily="49" charset="0"/>
                <a:cs typeface="Courier New" panose="02070309020205020404" pitchFamily="49" charset="0"/>
              </a:rPr>
              <a:t>nstage</a:t>
            </a:r>
            <a:r>
              <a:rPr lang="en-GB" sz="1600" dirty="0">
                <a:latin typeface="Courier New" panose="02070309020205020404" pitchFamily="49" charset="0"/>
                <a:cs typeface="Courier New" panose="02070309020205020404" pitchFamily="49" charset="0"/>
              </a:rPr>
              <a:t>(3) arms(5 5 5) </a:t>
            </a:r>
            <a:r>
              <a:rPr lang="en-GB" sz="1600" dirty="0" err="1">
                <a:latin typeface="Courier New" panose="02070309020205020404" pitchFamily="49" charset="0"/>
                <a:cs typeface="Courier New" panose="02070309020205020404" pitchFamily="49" charset="0"/>
              </a:rPr>
              <a:t>aratio</a:t>
            </a:r>
            <a:r>
              <a:rPr lang="en-GB" sz="1600" dirty="0">
                <a:latin typeface="Courier New" panose="02070309020205020404" pitchFamily="49" charset="0"/>
                <a:cs typeface="Courier New" panose="02070309020205020404" pitchFamily="49" charset="0"/>
              </a:rPr>
              <a:t>(0.5) ///</a:t>
            </a:r>
          </a:p>
          <a:p>
            <a:r>
              <a:rPr lang="en-GB" sz="1600" dirty="0">
                <a:latin typeface="Courier New" panose="02070309020205020404" pitchFamily="49" charset="0"/>
                <a:cs typeface="Courier New" panose="02070309020205020404" pitchFamily="49" charset="0"/>
              </a:rPr>
              <a:t>theta0(0 0) theta1(-30 -35) </a:t>
            </a:r>
            <a:r>
              <a:rPr lang="en-GB" sz="1600" dirty="0" err="1">
                <a:latin typeface="Courier New" panose="02070309020205020404" pitchFamily="49" charset="0"/>
                <a:cs typeface="Courier New" panose="02070309020205020404" pitchFamily="49" charset="0"/>
              </a:rPr>
              <a:t>sd</a:t>
            </a:r>
            <a:r>
              <a:rPr lang="en-GB" sz="1600" dirty="0">
                <a:latin typeface="Courier New" panose="02070309020205020404" pitchFamily="49" charset="0"/>
                <a:cs typeface="Courier New" panose="02070309020205020404" pitchFamily="49" charset="0"/>
              </a:rPr>
              <a:t>(80 100) rho(0.7) /// </a:t>
            </a:r>
          </a:p>
          <a:p>
            <a:r>
              <a:rPr lang="en-GB" sz="1600" b="1" dirty="0" err="1">
                <a:solidFill>
                  <a:srgbClr val="C00000"/>
                </a:solidFill>
                <a:latin typeface="Courier New" panose="02070309020205020404" pitchFamily="49" charset="0"/>
                <a:cs typeface="Courier New" panose="02070309020205020404" pitchFamily="49" charset="0"/>
              </a:rPr>
              <a:t>esb</a:t>
            </a:r>
            <a:r>
              <a:rPr lang="en-GB" sz="1600" b="1" dirty="0">
                <a:solidFill>
                  <a:srgbClr val="C00000"/>
                </a:solidFill>
                <a:latin typeface="Courier New" panose="02070309020205020404" pitchFamily="49" charset="0"/>
                <a:cs typeface="Courier New" panose="02070309020205020404" pitchFamily="49" charset="0"/>
              </a:rPr>
              <a:t>(</a:t>
            </a:r>
            <a:r>
              <a:rPr lang="en-GB" sz="1600" b="1" dirty="0" err="1">
                <a:solidFill>
                  <a:srgbClr val="C00000"/>
                </a:solidFill>
                <a:latin typeface="Courier New" panose="02070309020205020404" pitchFamily="49" charset="0"/>
                <a:cs typeface="Courier New" panose="02070309020205020404" pitchFamily="49" charset="0"/>
              </a:rPr>
              <a:t>obf</a:t>
            </a:r>
            <a:r>
              <a:rPr lang="en-GB" sz="1600" b="1" dirty="0">
                <a:solidFill>
                  <a:srgbClr val="C00000"/>
                </a:solidFill>
                <a:latin typeface="Courier New" panose="02070309020205020404" pitchFamily="49" charset="0"/>
                <a:cs typeface="Courier New" panose="02070309020205020404" pitchFamily="49" charset="0"/>
              </a:rPr>
              <a:t>) </a:t>
            </a:r>
            <a:r>
              <a:rPr lang="en-GB" sz="1600" b="1" dirty="0" err="1">
                <a:solidFill>
                  <a:srgbClr val="C00000"/>
                </a:solidFill>
                <a:latin typeface="Courier New" panose="02070309020205020404" pitchFamily="49" charset="0"/>
                <a:cs typeface="Courier New" panose="02070309020205020404" pitchFamily="49" charset="0"/>
              </a:rPr>
              <a:t>esbstage</a:t>
            </a:r>
            <a:r>
              <a:rPr lang="en-GB" sz="1600" b="1" dirty="0">
                <a:solidFill>
                  <a:srgbClr val="C00000"/>
                </a:solidFill>
                <a:latin typeface="Courier New" panose="02070309020205020404" pitchFamily="49" charset="0"/>
                <a:cs typeface="Courier New" panose="02070309020205020404" pitchFamily="49" charset="0"/>
              </a:rPr>
              <a:t>(1) </a:t>
            </a:r>
            <a:r>
              <a:rPr lang="en-GB" sz="1600" dirty="0">
                <a:solidFill>
                  <a:srgbClr val="C00000"/>
                </a:solidFill>
                <a:latin typeface="Courier New" panose="02070309020205020404" pitchFamily="49" charset="0"/>
                <a:cs typeface="Courier New" panose="02070309020205020404" pitchFamily="49" charset="0"/>
              </a:rPr>
              <a:t>binding</a:t>
            </a:r>
            <a:r>
              <a:rPr lang="en-GB" sz="1600" b="1" dirty="0">
                <a:solidFill>
                  <a:srgbClr val="C00000"/>
                </a:solidFill>
                <a:latin typeface="Courier New" panose="02070309020205020404" pitchFamily="49" charset="0"/>
                <a:cs typeface="Courier New" panose="02070309020205020404" pitchFamily="49" charset="0"/>
              </a:rPr>
              <a:t> ///&lt;-- efficacy stop from stage 1, OBF boundary </a:t>
            </a:r>
            <a:r>
              <a:rPr lang="en-GB" sz="1600" dirty="0">
                <a:solidFill>
                  <a:srgbClr val="C00000"/>
                </a:solidFill>
                <a:latin typeface="Courier New" panose="02070309020205020404" pitchFamily="49" charset="0"/>
                <a:cs typeface="Courier New" panose="02070309020205020404" pitchFamily="49" charset="0"/>
              </a:rPr>
              <a:t>(A)</a:t>
            </a:r>
          </a:p>
          <a:p>
            <a:r>
              <a:rPr lang="en-GB" sz="1600" dirty="0">
                <a:solidFill>
                  <a:schemeClr val="accent4">
                    <a:lumMod val="50000"/>
                  </a:schemeClr>
                </a:solidFill>
                <a:latin typeface="Courier New" panose="02070309020205020404" pitchFamily="49" charset="0"/>
                <a:cs typeface="Courier New" panose="02070309020205020404" pitchFamily="49" charset="0"/>
              </a:rPr>
              <a:t>fu(0.25 0.5) </a:t>
            </a:r>
            <a:r>
              <a:rPr lang="en-GB" sz="1600" dirty="0" err="1">
                <a:solidFill>
                  <a:schemeClr val="accent4">
                    <a:lumMod val="50000"/>
                  </a:schemeClr>
                </a:solidFill>
                <a:latin typeface="Courier New" panose="02070309020205020404" pitchFamily="49" charset="0"/>
                <a:cs typeface="Courier New" panose="02070309020205020404" pitchFamily="49" charset="0"/>
              </a:rPr>
              <a:t>ltfu</a:t>
            </a:r>
            <a:r>
              <a:rPr lang="en-GB" sz="1600" dirty="0">
                <a:solidFill>
                  <a:schemeClr val="accent4">
                    <a:lumMod val="50000"/>
                  </a:schemeClr>
                </a:solidFill>
                <a:latin typeface="Courier New" panose="02070309020205020404" pitchFamily="49" charset="0"/>
                <a:cs typeface="Courier New" panose="02070309020205020404" pitchFamily="49" charset="0"/>
              </a:rPr>
              <a:t>(0.10 0.125) </a:t>
            </a:r>
            <a:r>
              <a:rPr lang="en-GB" sz="1600" dirty="0">
                <a:latin typeface="Courier New" panose="02070309020205020404" pitchFamily="49" charset="0"/>
                <a:cs typeface="Courier New" panose="02070309020205020404" pitchFamily="49" charset="0"/>
              </a:rPr>
              <a:t>alpha(0.35 0.1 0.0082) power(0.95 0.93 0.90) </a:t>
            </a:r>
            <a:r>
              <a:rPr lang="en-GB" sz="1600" dirty="0" err="1">
                <a:latin typeface="Courier New" panose="02070309020205020404" pitchFamily="49" charset="0"/>
                <a:cs typeface="Courier New" panose="02070309020205020404" pitchFamily="49" charset="0"/>
              </a:rPr>
              <a:t>accrate</a:t>
            </a:r>
            <a:r>
              <a:rPr lang="en-GB" sz="1600" dirty="0">
                <a:latin typeface="Courier New" panose="02070309020205020404" pitchFamily="49" charset="0"/>
                <a:cs typeface="Courier New" panose="02070309020205020404" pitchFamily="49" charset="0"/>
              </a:rPr>
              <a:t>(240 240 240) seed(6192025) ess </a:t>
            </a:r>
          </a:p>
        </p:txBody>
      </p:sp>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id="{A1DF746E-CE14-A6E3-8E27-858A51916E35}"/>
                  </a:ext>
                </a:extLst>
              </p:cNvPr>
              <p:cNvGraphicFramePr>
                <a:graphicFrameLocks noGrp="1"/>
              </p:cNvGraphicFramePr>
              <p:nvPr>
                <p:extLst>
                  <p:ext uri="{D42A27DB-BD31-4B8C-83A1-F6EECF244321}">
                    <p14:modId xmlns:p14="http://schemas.microsoft.com/office/powerpoint/2010/main" val="1791419352"/>
                  </p:ext>
                </p:extLst>
              </p:nvPr>
            </p:nvGraphicFramePr>
            <p:xfrm>
              <a:off x="1435273" y="1949439"/>
              <a:ext cx="9123189" cy="2543748"/>
            </p:xfrm>
            <a:graphic>
              <a:graphicData uri="http://schemas.openxmlformats.org/drawingml/2006/table">
                <a:tbl>
                  <a:tblPr firstRow="1" bandRow="1">
                    <a:tableStyleId>{17292A2E-F333-43FB-9621-5CBBE7FDCDCB}</a:tableStyleId>
                  </a:tblPr>
                  <a:tblGrid>
                    <a:gridCol w="1005101">
                      <a:extLst>
                        <a:ext uri="{9D8B030D-6E8A-4147-A177-3AD203B41FA5}">
                          <a16:colId xmlns:a16="http://schemas.microsoft.com/office/drawing/2014/main" val="20001"/>
                        </a:ext>
                      </a:extLst>
                    </a:gridCol>
                    <a:gridCol w="1226634">
                      <a:extLst>
                        <a:ext uri="{9D8B030D-6E8A-4147-A177-3AD203B41FA5}">
                          <a16:colId xmlns:a16="http://schemas.microsoft.com/office/drawing/2014/main" val="20003"/>
                        </a:ext>
                      </a:extLst>
                    </a:gridCol>
                    <a:gridCol w="1070517">
                      <a:extLst>
                        <a:ext uri="{9D8B030D-6E8A-4147-A177-3AD203B41FA5}">
                          <a16:colId xmlns:a16="http://schemas.microsoft.com/office/drawing/2014/main" val="20004"/>
                        </a:ext>
                      </a:extLst>
                    </a:gridCol>
                    <a:gridCol w="1293542">
                      <a:extLst>
                        <a:ext uri="{9D8B030D-6E8A-4147-A177-3AD203B41FA5}">
                          <a16:colId xmlns:a16="http://schemas.microsoft.com/office/drawing/2014/main" val="20005"/>
                        </a:ext>
                      </a:extLst>
                    </a:gridCol>
                    <a:gridCol w="501805">
                      <a:extLst>
                        <a:ext uri="{9D8B030D-6E8A-4147-A177-3AD203B41FA5}">
                          <a16:colId xmlns:a16="http://schemas.microsoft.com/office/drawing/2014/main" val="2542052361"/>
                        </a:ext>
                      </a:extLst>
                    </a:gridCol>
                    <a:gridCol w="914400">
                      <a:extLst>
                        <a:ext uri="{9D8B030D-6E8A-4147-A177-3AD203B41FA5}">
                          <a16:colId xmlns:a16="http://schemas.microsoft.com/office/drawing/2014/main" val="1633638134"/>
                        </a:ext>
                      </a:extLst>
                    </a:gridCol>
                    <a:gridCol w="1717287">
                      <a:extLst>
                        <a:ext uri="{9D8B030D-6E8A-4147-A177-3AD203B41FA5}">
                          <a16:colId xmlns:a16="http://schemas.microsoft.com/office/drawing/2014/main" val="3633835587"/>
                        </a:ext>
                      </a:extLst>
                    </a:gridCol>
                    <a:gridCol w="1393903">
                      <a:extLst>
                        <a:ext uri="{9D8B030D-6E8A-4147-A177-3AD203B41FA5}">
                          <a16:colId xmlns:a16="http://schemas.microsoft.com/office/drawing/2014/main" val="3524469187"/>
                        </a:ext>
                      </a:extLst>
                    </a:gridCol>
                  </a:tblGrid>
                  <a:tr h="401395">
                    <a:tc gridSpan="6">
                      <a:txBody>
                        <a:bodyPr/>
                        <a:lstStyle/>
                        <a:p>
                          <a:pPr algn="l"/>
                          <a:r>
                            <a:rPr lang="en-US" sz="2000" b="1" dirty="0">
                              <a:solidFill>
                                <a:schemeClr val="tx1"/>
                              </a:solidFill>
                              <a:latin typeface="Calibri" panose="020F0502020204030204" pitchFamily="34" charset="0"/>
                            </a:rPr>
                            <a:t>5-arm 3-stage IBS MAMS (</a:t>
                          </a:r>
                          <a:r>
                            <a:rPr lang="en-US" sz="2000" b="1" dirty="0" err="1">
                              <a:solidFill>
                                <a:schemeClr val="tx1"/>
                              </a:solidFill>
                              <a:latin typeface="Calibri" panose="020F0502020204030204" pitchFamily="34" charset="0"/>
                            </a:rPr>
                            <a:t>LoB</a:t>
                          </a:r>
                          <a:r>
                            <a:rPr lang="en-US" sz="2000" b="1" dirty="0">
                              <a:solidFill>
                                <a:schemeClr val="tx1"/>
                              </a:solidFill>
                              <a:latin typeface="Calibri" panose="020F0502020204030204" pitchFamily="34" charset="0"/>
                            </a:rPr>
                            <a:t> + Eff)</a:t>
                          </a:r>
                          <a:endParaRPr lang="en-GB" sz="2000" b="1" dirty="0">
                            <a:solidFill>
                              <a:schemeClr val="tx1"/>
                            </a:solidFill>
                            <a:latin typeface="Calibri" panose="020F0502020204030204" pitchFamily="34" charset="0"/>
                          </a:endParaRPr>
                        </a:p>
                      </a:txBody>
                      <a:tcPr marL="91454" marR="91454" marT="45716" marB="45716"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a:endParaRPr lang="en-GB" sz="1800" b="1" dirty="0">
                            <a:solidFill>
                              <a:schemeClr val="tx1"/>
                            </a:solidFill>
                            <a:latin typeface="Calibri" panose="020F0502020204030204" pitchFamily="34" charset="0"/>
                          </a:endParaRPr>
                        </a:p>
                      </a:txBody>
                      <a:tcPr marL="91454" marR="91454" marT="45716" marB="457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a:endParaRPr lang="en-GB" sz="1800" b="1" dirty="0">
                            <a:solidFill>
                              <a:schemeClr val="tx1"/>
                            </a:solidFill>
                            <a:latin typeface="Calibri" panose="020F0502020204030204" pitchFamily="34" charset="0"/>
                          </a:endParaRPr>
                        </a:p>
                      </a:txBody>
                      <a:tcPr marL="91454" marR="91454" marT="45716" marB="457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a:endParaRPr lang="en-GB" sz="1800" b="1" dirty="0">
                            <a:solidFill>
                              <a:schemeClr val="tx1"/>
                            </a:solidFill>
                            <a:latin typeface="Calibri" panose="020F0502020204030204" pitchFamily="34" charset="0"/>
                          </a:endParaRPr>
                        </a:p>
                      </a:txBody>
                      <a:tcPr marL="91454" marR="91454" marT="45716" marB="457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a:endParaRPr lang="en-GB" sz="1800" b="1" dirty="0">
                            <a:solidFill>
                              <a:schemeClr val="tx1"/>
                            </a:solidFill>
                            <a:latin typeface="Calibri" panose="020F0502020204030204" pitchFamily="34" charset="0"/>
                          </a:endParaRPr>
                        </a:p>
                      </a:txBody>
                      <a:tcPr marL="91454" marR="91454" marT="45716" marB="45716"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a:endParaRPr lang="en-GB" sz="1800" b="1" dirty="0">
                            <a:solidFill>
                              <a:schemeClr val="tx1"/>
                            </a:solidFill>
                            <a:latin typeface="Calibri" panose="020F0502020204030204" pitchFamily="34" charset="0"/>
                          </a:endParaRPr>
                        </a:p>
                      </a:txBody>
                      <a:tcPr marL="91454" marR="91454" marT="45716" marB="45716"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gridSpan="2">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latin typeface="Calibri" panose="020F0502020204030204" pitchFamily="34" charset="0"/>
                              <a:ea typeface="+mn-ea"/>
                              <a:cs typeface="+mn-cs"/>
                            </a:rPr>
                            <a:t>Previous IBS MAMS (</a:t>
                          </a:r>
                          <a:r>
                            <a:rPr lang="en-US" sz="1800" b="1" kern="1200" dirty="0" err="1">
                              <a:solidFill>
                                <a:schemeClr val="tx1"/>
                              </a:solidFill>
                              <a:latin typeface="Calibri" panose="020F0502020204030204" pitchFamily="34" charset="0"/>
                              <a:ea typeface="+mn-ea"/>
                              <a:cs typeface="+mn-cs"/>
                            </a:rPr>
                            <a:t>LoB</a:t>
                          </a:r>
                          <a:r>
                            <a:rPr lang="en-US" sz="1800" b="1" kern="1200" dirty="0">
                              <a:solidFill>
                                <a:schemeClr val="tx1"/>
                              </a:solidFill>
                              <a:latin typeface="Calibri" panose="020F0502020204030204" pitchFamily="34" charset="0"/>
                              <a:ea typeface="+mn-ea"/>
                              <a:cs typeface="+mn-cs"/>
                            </a:rPr>
                            <a:t> only)</a:t>
                          </a:r>
                          <a:endParaRPr lang="en-GB" sz="1800" b="1" kern="1200" dirty="0">
                            <a:solidFill>
                              <a:schemeClr val="tx1"/>
                            </a:solidFill>
                            <a:latin typeface="Calibri" panose="020F0502020204030204" pitchFamily="34" charset="0"/>
                            <a:ea typeface="+mn-ea"/>
                            <a:cs typeface="+mn-cs"/>
                          </a:endParaRPr>
                        </a:p>
                      </a:txBody>
                      <a:tcPr marL="91454" marR="91454" marT="45716" marB="45716"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a:endParaRPr lang="en-GB" sz="1800" b="1" dirty="0">
                            <a:solidFill>
                              <a:schemeClr val="tx1"/>
                            </a:solidFill>
                            <a:latin typeface="Courier New" panose="02070309020205020404" pitchFamily="49" charset="0"/>
                            <a:cs typeface="Courier New" panose="02070309020205020404" pitchFamily="49" charset="0"/>
                          </a:endParaRPr>
                        </a:p>
                      </a:txBody>
                      <a:tcPr marL="91454" marR="91454"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0"/>
                      </a:ext>
                    </a:extLst>
                  </a:tr>
                  <a:tr h="613586">
                    <a:tc>
                      <a:txBody>
                        <a:bodyPr/>
                        <a:lstStyle/>
                        <a:p>
                          <a:pPr algn="ctr"/>
                          <a:r>
                            <a:rPr lang="en-GB" sz="1800" b="1" dirty="0">
                              <a:solidFill>
                                <a:schemeClr val="tx1"/>
                              </a:solidFill>
                              <a:latin typeface="Calibri" panose="020F0502020204030204" pitchFamily="34" charset="0"/>
                            </a:rPr>
                            <a:t>Stage</a:t>
                          </a:r>
                        </a:p>
                      </a:txBody>
                      <a:tcPr marL="91454" marR="91454" marT="45716" marB="45716"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800" b="1" dirty="0">
                              <a:solidFill>
                                <a:schemeClr val="tx1"/>
                              </a:solidFill>
                              <a:latin typeface="Calibri" panose="020F0502020204030204" pitchFamily="34" charset="0"/>
                            </a:rPr>
                            <a:t>Sig. level</a:t>
                          </a:r>
                        </a:p>
                        <a:p>
                          <a:pPr algn="ctr"/>
                          <a:r>
                            <a:rPr lang="en-GB" sz="1800" b="1" dirty="0">
                              <a:solidFill>
                                <a:schemeClr val="tx1"/>
                              </a:solidFill>
                              <a:latin typeface="Calibri" panose="020F0502020204030204" pitchFamily="34" charset="0"/>
                            </a:rPr>
                            <a:t>(</a:t>
                          </a:r>
                          <a:r>
                            <a:rPr lang="en-GB" sz="1800" b="1" dirty="0" err="1">
                              <a:solidFill>
                                <a:schemeClr val="tx1"/>
                              </a:solidFill>
                              <a:latin typeface="Calibri" panose="020F0502020204030204" pitchFamily="34" charset="0"/>
                            </a:rPr>
                            <a:t>LoB</a:t>
                          </a:r>
                          <a:r>
                            <a:rPr lang="en-GB" sz="1800" b="1" dirty="0">
                              <a:solidFill>
                                <a:schemeClr val="tx1"/>
                              </a:solidFill>
                              <a:latin typeface="Calibri" panose="020F0502020204030204" pitchFamily="34" charset="0"/>
                            </a:rPr>
                            <a:t>)</a:t>
                          </a:r>
                        </a:p>
                      </a:txBody>
                      <a:tcPr marL="91454" marR="91454" marT="45716" marB="457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800" b="1" dirty="0">
                              <a:solidFill>
                                <a:schemeClr val="tx1"/>
                              </a:solidFill>
                              <a:latin typeface="Calibri" panose="020F0502020204030204" pitchFamily="34" charset="0"/>
                            </a:rPr>
                            <a:t>Design </a:t>
                          </a:r>
                        </a:p>
                        <a:p>
                          <a:pPr algn="ctr"/>
                          <a:r>
                            <a:rPr lang="en-GB" sz="1800" b="1" dirty="0">
                              <a:solidFill>
                                <a:schemeClr val="tx1"/>
                              </a:solidFill>
                              <a:latin typeface="Calibri" panose="020F0502020204030204" pitchFamily="34" charset="0"/>
                            </a:rPr>
                            <a:t>power</a:t>
                          </a:r>
                        </a:p>
                      </a:txBody>
                      <a:tcPr marL="91454" marR="91454" marT="45716" marB="457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800" b="1" dirty="0">
                              <a:solidFill>
                                <a:schemeClr val="tx1"/>
                              </a:solidFill>
                              <a:latin typeface="Calibri" panose="020F0502020204030204" pitchFamily="34" charset="0"/>
                            </a:rPr>
                            <a:t>Sig. level</a:t>
                          </a:r>
                        </a:p>
                        <a:p>
                          <a:pPr algn="ctr"/>
                          <a:r>
                            <a:rPr lang="en-GB" sz="1800" b="1" dirty="0">
                              <a:solidFill>
                                <a:schemeClr val="accent3">
                                  <a:lumMod val="50000"/>
                                </a:schemeClr>
                              </a:solidFill>
                              <a:latin typeface="Calibri" panose="020F0502020204030204" pitchFamily="34" charset="0"/>
                            </a:rPr>
                            <a:t>(Eff)</a:t>
                          </a:r>
                        </a:p>
                      </a:txBody>
                      <a:tcPr marL="91454" marR="91454" marT="45716" marB="457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800" b="1" dirty="0">
                              <a:solidFill>
                                <a:schemeClr val="tx1"/>
                              </a:solidFill>
                              <a:latin typeface="Calibri" panose="020F0502020204030204" pitchFamily="34" charset="0"/>
                            </a:rPr>
                            <a:t>I/D </a:t>
                          </a:r>
                          <a:endParaRPr lang="en-GB" sz="1800" b="1" dirty="0">
                            <a:solidFill>
                              <a:schemeClr val="tx1"/>
                            </a:solidFill>
                            <a:latin typeface="Calibri" panose="020F0502020204030204" pitchFamily="34" charset="0"/>
                          </a:endParaRPr>
                        </a:p>
                      </a:txBody>
                      <a:tcPr marL="91454" marR="91454" marT="45716" marB="457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800" b="1" dirty="0">
                              <a:solidFill>
                                <a:schemeClr val="tx1"/>
                              </a:solidFill>
                              <a:latin typeface="Calibri" panose="020F0502020204030204" pitchFamily="34" charset="0"/>
                            </a:rPr>
                            <a:t>Overall </a:t>
                          </a:r>
                        </a:p>
                        <a:p>
                          <a:pPr algn="ctr"/>
                          <a:r>
                            <a:rPr lang="en-GB" sz="1800" b="1" dirty="0">
                              <a:solidFill>
                                <a:schemeClr val="tx1"/>
                              </a:solidFill>
                              <a:latin typeface="Calibri" panose="020F0502020204030204" pitchFamily="34" charset="0"/>
                            </a:rPr>
                            <a:t>SS</a:t>
                          </a:r>
                        </a:p>
                      </a:txBody>
                      <a:tcPr marL="91454" marR="91454" marT="45716" marB="457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800" b="1" dirty="0">
                              <a:solidFill>
                                <a:schemeClr val="tx1"/>
                              </a:solidFill>
                              <a:latin typeface="Calibri" panose="020F0502020204030204" pitchFamily="34" charset="0"/>
                            </a:rPr>
                            <a:t>Sig. level</a:t>
                          </a:r>
                        </a:p>
                        <a:p>
                          <a:pPr algn="ctr"/>
                          <a:r>
                            <a:rPr lang="en-GB" sz="1800" b="1" dirty="0">
                              <a:solidFill>
                                <a:schemeClr val="tx1"/>
                              </a:solidFill>
                              <a:latin typeface="Calibri" panose="020F0502020204030204" pitchFamily="34" charset="0"/>
                            </a:rPr>
                            <a:t>(</a:t>
                          </a:r>
                          <a:r>
                            <a:rPr lang="en-GB" sz="1800" b="1" dirty="0" err="1">
                              <a:solidFill>
                                <a:schemeClr val="tx1"/>
                              </a:solidFill>
                              <a:latin typeface="Calibri" panose="020F0502020204030204" pitchFamily="34" charset="0"/>
                            </a:rPr>
                            <a:t>LoB</a:t>
                          </a:r>
                          <a:r>
                            <a:rPr lang="en-GB" sz="1800" b="1" dirty="0">
                              <a:solidFill>
                                <a:schemeClr val="tx1"/>
                              </a:solidFill>
                              <a:latin typeface="Calibri" panose="020F0502020204030204" pitchFamily="34" charset="0"/>
                            </a:rPr>
                            <a:t>)</a:t>
                          </a:r>
                        </a:p>
                      </a:txBody>
                      <a:tcPr marL="91454" marR="91454" marT="45716" marB="457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800" b="1" dirty="0">
                              <a:solidFill>
                                <a:schemeClr val="tx1"/>
                              </a:solidFill>
                              <a:latin typeface="Calibri" panose="020F0502020204030204" pitchFamily="34" charset="0"/>
                            </a:rPr>
                            <a:t>Overall </a:t>
                          </a:r>
                        </a:p>
                        <a:p>
                          <a:pPr algn="ctr"/>
                          <a:r>
                            <a:rPr lang="en-GB" sz="1800" b="1" dirty="0">
                              <a:solidFill>
                                <a:schemeClr val="tx1"/>
                              </a:solidFill>
                              <a:latin typeface="Calibri" panose="020F0502020204030204" pitchFamily="34" charset="0"/>
                            </a:rPr>
                            <a:t>SS</a:t>
                          </a:r>
                        </a:p>
                      </a:txBody>
                      <a:tcPr marL="91454" marR="91454" marT="45716" marB="45716"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99001161"/>
                      </a:ext>
                    </a:extLst>
                  </a:tr>
                  <a:tr h="350617">
                    <a:tc>
                      <a:txBody>
                        <a:bodyPr/>
                        <a:lstStyle/>
                        <a:p>
                          <a:pPr algn="ctr"/>
                          <a:r>
                            <a:rPr lang="en-GB" sz="1800" dirty="0">
                              <a:latin typeface="Calibri" panose="020F0502020204030204" pitchFamily="34" charset="0"/>
                            </a:rPr>
                            <a:t>1</a:t>
                          </a:r>
                        </a:p>
                      </a:txBody>
                      <a:tcPr marL="91454" marR="91454" marT="45716" marB="45716" anchor="ctr">
                        <a:lnL w="12700" cap="flat" cmpd="sng" algn="ctr">
                          <a:solidFill>
                            <a:schemeClr val="tx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pPr algn="ctr"/>
                          <a:r>
                            <a:rPr lang="en-US" sz="1800" dirty="0">
                              <a:latin typeface="Calibri" panose="020F0502020204030204" pitchFamily="34" charset="0"/>
                            </a:rPr>
                            <a:t>0.35</a:t>
                          </a:r>
                          <a:endParaRPr lang="en-GB" sz="1800" dirty="0">
                            <a:latin typeface="Calibri" panose="020F0502020204030204" pitchFamily="34" charset="0"/>
                          </a:endParaRPr>
                        </a:p>
                      </a:txBody>
                      <a:tcPr marL="91454" marR="91454" marT="45716" marB="45716" anchor="ctr">
                        <a:lnT w="12700" cap="flat" cmpd="sng" algn="ctr">
                          <a:solidFill>
                            <a:schemeClr val="bg1"/>
                          </a:solidFill>
                          <a:prstDash val="solid"/>
                          <a:round/>
                          <a:headEnd type="none" w="med" len="med"/>
                          <a:tailEnd type="none" w="med" len="med"/>
                        </a:lnT>
                      </a:tcPr>
                    </a:tc>
                    <a:tc>
                      <a:txBody>
                        <a:bodyPr/>
                        <a:lstStyle/>
                        <a:p>
                          <a:pPr algn="ctr"/>
                          <a:r>
                            <a:rPr lang="en-GB" sz="1800" dirty="0">
                              <a:latin typeface="Calibri" panose="020F0502020204030204" pitchFamily="34" charset="0"/>
                            </a:rPr>
                            <a:t>0.95</a:t>
                          </a:r>
                        </a:p>
                      </a:txBody>
                      <a:tcPr marL="91454" marR="91454" marT="45716" marB="45716" anchor="ctr">
                        <a:lnT w="12700" cap="flat" cmpd="sng" algn="ctr">
                          <a:solidFill>
                            <a:schemeClr val="bg1"/>
                          </a:solidFill>
                          <a:prstDash val="solid"/>
                          <a:round/>
                          <a:headEnd type="none" w="med" len="med"/>
                          <a:tailEnd type="none" w="med" len="med"/>
                        </a:lnT>
                      </a:tcPr>
                    </a:tc>
                    <a:tc>
                      <a:txBody>
                        <a:bodyPr/>
                        <a:lstStyle/>
                        <a:p>
                          <a:pPr algn="ctr"/>
                          <a14:m>
                            <m:oMathPara xmlns:m="http://schemas.openxmlformats.org/officeDocument/2006/math">
                              <m:oMathParaPr>
                                <m:jc m:val="centerGroup"/>
                              </m:oMathParaPr>
                              <m:oMath xmlns:m="http://schemas.openxmlformats.org/officeDocument/2006/math">
                                <m:r>
                                  <a:rPr lang="en-US" sz="1700" i="0" kern="1200" dirty="0" smtClean="0">
                                    <a:solidFill>
                                      <a:schemeClr val="accent3">
                                        <a:lumMod val="50000"/>
                                      </a:schemeClr>
                                    </a:solidFill>
                                    <a:latin typeface="Cambria Math" panose="02040503050406030204" pitchFamily="18" charset="0"/>
                                    <a:ea typeface="+mn-ea"/>
                                    <a:cs typeface="+mn-cs"/>
                                  </a:rPr>
                                  <m:t>1.7</m:t>
                                </m:r>
                                <m:r>
                                  <a:rPr lang="en-US" sz="1700" b="0" i="0" kern="1200" dirty="0" smtClean="0">
                                    <a:solidFill>
                                      <a:schemeClr val="accent3">
                                        <a:lumMod val="50000"/>
                                      </a:schemeClr>
                                    </a:solidFill>
                                    <a:latin typeface="Cambria Math" panose="02040503050406030204" pitchFamily="18" charset="0"/>
                                    <a:ea typeface="+mn-ea"/>
                                    <a:cs typeface="+mn-cs"/>
                                  </a:rPr>
                                  <m:t> </m:t>
                                </m:r>
                                <m:r>
                                  <m:rPr>
                                    <m:sty m:val="p"/>
                                  </m:rPr>
                                  <a:rPr lang="en-US" sz="1700" i="0" kern="1200" dirty="0" smtClean="0">
                                    <a:solidFill>
                                      <a:schemeClr val="accent3">
                                        <a:lumMod val="50000"/>
                                      </a:schemeClr>
                                    </a:solidFill>
                                    <a:latin typeface="Cambria Math" panose="02040503050406030204" pitchFamily="18" charset="0"/>
                                    <a:ea typeface="+mn-ea"/>
                                    <a:cs typeface="+mn-cs"/>
                                  </a:rPr>
                                  <m:t>x</m:t>
                                </m:r>
                                <m:sSup>
                                  <m:sSupPr>
                                    <m:ctrlPr>
                                      <a:rPr lang="en-US" sz="1700" i="1" kern="1200" dirty="0" smtClean="0">
                                        <a:solidFill>
                                          <a:schemeClr val="accent3">
                                            <a:lumMod val="50000"/>
                                          </a:schemeClr>
                                        </a:solidFill>
                                        <a:latin typeface="Cambria Math" panose="02040503050406030204" pitchFamily="18" charset="0"/>
                                        <a:ea typeface="+mn-ea"/>
                                        <a:cs typeface="+mn-cs"/>
                                      </a:rPr>
                                    </m:ctrlPr>
                                  </m:sSupPr>
                                  <m:e>
                                    <m:r>
                                      <a:rPr lang="en-US" sz="1700" i="0" kern="1200" dirty="0" smtClean="0">
                                        <a:solidFill>
                                          <a:schemeClr val="accent3">
                                            <a:lumMod val="50000"/>
                                          </a:schemeClr>
                                        </a:solidFill>
                                        <a:latin typeface="Cambria Math" panose="02040503050406030204" pitchFamily="18" charset="0"/>
                                        <a:ea typeface="+mn-ea"/>
                                        <a:cs typeface="+mn-cs"/>
                                      </a:rPr>
                                      <m:t>10</m:t>
                                    </m:r>
                                  </m:e>
                                  <m:sup>
                                    <m:r>
                                      <a:rPr lang="en-US" sz="1700" i="0" kern="1200" dirty="0" smtClean="0">
                                        <a:solidFill>
                                          <a:schemeClr val="accent3">
                                            <a:lumMod val="50000"/>
                                          </a:schemeClr>
                                        </a:solidFill>
                                        <a:latin typeface="Cambria Math" panose="02040503050406030204" pitchFamily="18" charset="0"/>
                                        <a:ea typeface="+mn-ea"/>
                                        <a:cs typeface="+mn-cs"/>
                                      </a:rPr>
                                      <m:t>−6</m:t>
                                    </m:r>
                                  </m:sup>
                                </m:sSup>
                              </m:oMath>
                            </m:oMathPara>
                          </a14:m>
                          <a:endParaRPr lang="en-US" sz="1700" i="0" kern="1200" dirty="0">
                            <a:solidFill>
                              <a:schemeClr val="accent3">
                                <a:lumMod val="50000"/>
                              </a:schemeClr>
                            </a:solidFill>
                            <a:latin typeface="Calibri" panose="020F0502020204030204" pitchFamily="34" charset="0"/>
                            <a:ea typeface="+mn-ea"/>
                            <a:cs typeface="+mn-cs"/>
                          </a:endParaRPr>
                        </a:p>
                      </a:txBody>
                      <a:tcPr marL="91454" marR="91454" marT="45716" marB="45716" anchor="ctr">
                        <a:lnT w="12700" cap="flat" cmpd="sng" algn="ctr">
                          <a:solidFill>
                            <a:schemeClr val="bg1"/>
                          </a:solidFill>
                          <a:prstDash val="solid"/>
                          <a:round/>
                          <a:headEnd type="none" w="med" len="med"/>
                          <a:tailEnd type="none" w="med" len="med"/>
                        </a:lnT>
                      </a:tcPr>
                    </a:tc>
                    <a:tc>
                      <a:txBody>
                        <a:bodyPr/>
                        <a:lstStyle/>
                        <a:p>
                          <a:pPr algn="ctr"/>
                          <a:r>
                            <a:rPr lang="en-US" sz="1800" b="0" i="1" dirty="0">
                              <a:solidFill>
                                <a:schemeClr val="tx1"/>
                              </a:solidFill>
                              <a:latin typeface="Courier New" panose="02070309020205020404" pitchFamily="49" charset="0"/>
                              <a:cs typeface="Courier New" panose="02070309020205020404" pitchFamily="49" charset="0"/>
                            </a:rPr>
                            <a:t>D</a:t>
                          </a:r>
                        </a:p>
                      </a:txBody>
                      <a:tcPr marL="91454" marR="91454" marT="45716" marB="45716" anchor="ctr">
                        <a:lnT w="12700" cap="flat" cmpd="sng" algn="ctr">
                          <a:solidFill>
                            <a:schemeClr val="bg1"/>
                          </a:solidFill>
                          <a:prstDash val="solid"/>
                          <a:round/>
                          <a:headEnd type="none" w="med" len="med"/>
                          <a:tailEnd type="none" w="med" len="med"/>
                        </a:lnT>
                      </a:tcPr>
                    </a:tc>
                    <a:tc>
                      <a:txBody>
                        <a:bodyPr/>
                        <a:lstStyle/>
                        <a:p>
                          <a:pPr algn="ctr"/>
                          <a:r>
                            <a:rPr lang="en-US" sz="1800" dirty="0">
                              <a:solidFill>
                                <a:schemeClr val="tx1"/>
                              </a:solidFill>
                              <a:latin typeface="Calibri" panose="020F0502020204030204" pitchFamily="34" charset="0"/>
                            </a:rPr>
                            <a:t>467</a:t>
                          </a:r>
                          <a:endParaRPr lang="en-GB" sz="1800" dirty="0">
                            <a:solidFill>
                              <a:schemeClr val="tx1"/>
                            </a:solidFill>
                            <a:latin typeface="Calibri" panose="020F0502020204030204" pitchFamily="34" charset="0"/>
                          </a:endParaRPr>
                        </a:p>
                      </a:txBody>
                      <a:tcPr marL="91454" marR="91454" marT="45716" marB="45716" anchor="ctr">
                        <a:lnT w="12700" cap="flat" cmpd="sng" algn="ctr">
                          <a:solidFill>
                            <a:schemeClr val="bg1"/>
                          </a:solidFill>
                          <a:prstDash val="solid"/>
                          <a:round/>
                          <a:headEnd type="none" w="med" len="med"/>
                          <a:tailEnd type="none" w="med" len="med"/>
                        </a:lnT>
                      </a:tcPr>
                    </a:tc>
                    <a:tc>
                      <a:txBody>
                        <a:bodyPr/>
                        <a:lstStyle/>
                        <a:p>
                          <a:pPr algn="ctr"/>
                          <a:r>
                            <a:rPr lang="en-US" sz="1800" dirty="0">
                              <a:latin typeface="Calibri" panose="020F0502020204030204" pitchFamily="34" charset="0"/>
                            </a:rPr>
                            <a:t>0.35</a:t>
                          </a:r>
                          <a:endParaRPr lang="en-GB" sz="1800" dirty="0">
                            <a:latin typeface="Calibri" panose="020F0502020204030204" pitchFamily="34" charset="0"/>
                          </a:endParaRPr>
                        </a:p>
                      </a:txBody>
                      <a:tcPr marL="91454" marR="91454" marT="45716" marB="45716" anchor="ctr">
                        <a:lnT w="12700" cap="flat" cmpd="sng" algn="ctr">
                          <a:solidFill>
                            <a:schemeClr val="bg1"/>
                          </a:solidFill>
                          <a:prstDash val="solid"/>
                          <a:round/>
                          <a:headEnd type="none" w="med" len="med"/>
                          <a:tailEnd type="none" w="med" len="med"/>
                        </a:lnT>
                      </a:tcPr>
                    </a:tc>
                    <a:tc>
                      <a:txBody>
                        <a:bodyPr/>
                        <a:lstStyle/>
                        <a:p>
                          <a:pPr algn="ctr"/>
                          <a:r>
                            <a:rPr lang="en-US" sz="1800" dirty="0">
                              <a:latin typeface="Calibri" panose="020F0502020204030204" pitchFamily="34" charset="0"/>
                            </a:rPr>
                            <a:t>467</a:t>
                          </a:r>
                          <a:endParaRPr lang="en-GB" sz="1800" dirty="0">
                            <a:latin typeface="Calibri" panose="020F0502020204030204" pitchFamily="34" charset="0"/>
                          </a:endParaRPr>
                        </a:p>
                      </a:txBody>
                      <a:tcPr marL="91454" marR="91454" marT="45716" marB="45716" anchor="ctr">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1"/>
                      </a:ext>
                    </a:extLst>
                  </a:tr>
                  <a:tr h="350617">
                    <a:tc>
                      <a:txBody>
                        <a:bodyPr/>
                        <a:lstStyle/>
                        <a:p>
                          <a:pPr algn="ctr"/>
                          <a:r>
                            <a:rPr lang="en-GB" sz="1800" dirty="0">
                              <a:latin typeface="Calibri" panose="020F0502020204030204" pitchFamily="34" charset="0"/>
                            </a:rPr>
                            <a:t>2</a:t>
                          </a:r>
                        </a:p>
                      </a:txBody>
                      <a:tcPr marL="91454" marR="91454" marT="45716" marB="45716" anchor="ctr">
                        <a:lnL w="12700" cap="flat" cmpd="sng" algn="ctr">
                          <a:solidFill>
                            <a:schemeClr val="tx1"/>
                          </a:solidFill>
                          <a:prstDash val="solid"/>
                          <a:round/>
                          <a:headEnd type="none" w="med" len="med"/>
                          <a:tailEnd type="none" w="med" len="med"/>
                        </a:lnL>
                      </a:tcPr>
                    </a:tc>
                    <a:tc>
                      <a:txBody>
                        <a:bodyPr/>
                        <a:lstStyle/>
                        <a:p>
                          <a:pPr algn="ctr"/>
                          <a:r>
                            <a:rPr lang="en-GB" sz="1800" dirty="0">
                              <a:latin typeface="Calibri" panose="020F0502020204030204" pitchFamily="34" charset="0"/>
                            </a:rPr>
                            <a:t>0.10</a:t>
                          </a:r>
                        </a:p>
                      </a:txBody>
                      <a:tcPr marL="91454" marR="91454" marT="45716" marB="45716" anchor="ctr"/>
                    </a:tc>
                    <a:tc>
                      <a:txBody>
                        <a:bodyPr/>
                        <a:lstStyle/>
                        <a:p>
                          <a:pPr algn="ctr"/>
                          <a:r>
                            <a:rPr lang="en-GB" sz="1800" dirty="0">
                              <a:latin typeface="Calibri" panose="020F0502020204030204" pitchFamily="34" charset="0"/>
                            </a:rPr>
                            <a:t>0.93</a:t>
                          </a:r>
                        </a:p>
                      </a:txBody>
                      <a:tcPr marL="91454" marR="91454" marT="45716" marB="45716"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700" b="0" i="0" kern="1200" dirty="0" smtClean="0">
                                    <a:solidFill>
                                      <a:schemeClr val="accent3">
                                        <a:lumMod val="50000"/>
                                      </a:schemeClr>
                                    </a:solidFill>
                                    <a:latin typeface="Cambria Math" panose="02040503050406030204" pitchFamily="18" charset="0"/>
                                    <a:ea typeface="+mn-ea"/>
                                    <a:cs typeface="+mn-cs"/>
                                  </a:rPr>
                                  <m:t>0.00</m:t>
                                </m:r>
                                <m:r>
                                  <a:rPr lang="en-US" sz="1700" i="0" kern="1200" dirty="0" smtClean="0">
                                    <a:solidFill>
                                      <a:schemeClr val="accent3">
                                        <a:lumMod val="50000"/>
                                      </a:schemeClr>
                                    </a:solidFill>
                                    <a:latin typeface="Cambria Math" panose="02040503050406030204" pitchFamily="18" charset="0"/>
                                    <a:ea typeface="+mn-ea"/>
                                    <a:cs typeface="+mn-cs"/>
                                  </a:rPr>
                                  <m:t>4</m:t>
                                </m:r>
                                <m:r>
                                  <a:rPr lang="en-US" sz="1700" b="0" i="0" kern="1200" dirty="0" smtClean="0">
                                    <a:solidFill>
                                      <a:schemeClr val="accent3">
                                        <a:lumMod val="50000"/>
                                      </a:schemeClr>
                                    </a:solidFill>
                                    <a:latin typeface="Cambria Math" panose="02040503050406030204" pitchFamily="18" charset="0"/>
                                    <a:ea typeface="+mn-ea"/>
                                    <a:cs typeface="+mn-cs"/>
                                  </a:rPr>
                                  <m:t>3</m:t>
                                </m:r>
                              </m:oMath>
                            </m:oMathPara>
                          </a14:m>
                          <a:endParaRPr lang="en-US" sz="1700" kern="1200" dirty="0">
                            <a:solidFill>
                              <a:schemeClr val="accent3">
                                <a:lumMod val="50000"/>
                              </a:schemeClr>
                            </a:solidFill>
                            <a:latin typeface="Calibri" panose="020F0502020204030204" pitchFamily="34" charset="0"/>
                            <a:ea typeface="+mn-ea"/>
                            <a:cs typeface="+mn-cs"/>
                          </a:endParaRPr>
                        </a:p>
                      </a:txBody>
                      <a:tcPr marL="91454" marR="91454" marT="45716" marB="45716" anchor="ctr"/>
                    </a:tc>
                    <a:tc>
                      <a:txBody>
                        <a:bodyPr/>
                        <a:lstStyle/>
                        <a:p>
                          <a:pPr algn="ctr"/>
                          <a:r>
                            <a:rPr lang="en-US" sz="1800" b="0" i="1" dirty="0">
                              <a:solidFill>
                                <a:schemeClr val="tx1"/>
                              </a:solidFill>
                              <a:latin typeface="Courier New" panose="02070309020205020404" pitchFamily="49" charset="0"/>
                              <a:cs typeface="Courier New" panose="02070309020205020404" pitchFamily="49" charset="0"/>
                            </a:rPr>
                            <a:t>D</a:t>
                          </a:r>
                        </a:p>
                      </a:txBody>
                      <a:tcPr marL="91454" marR="91454" marT="45716" marB="45716" anchor="ctr"/>
                    </a:tc>
                    <a:tc>
                      <a:txBody>
                        <a:bodyPr/>
                        <a:lstStyle/>
                        <a:p>
                          <a:pPr algn="ctr"/>
                          <a:r>
                            <a:rPr lang="en-US" sz="1800" dirty="0">
                              <a:solidFill>
                                <a:schemeClr val="tx1"/>
                              </a:solidFill>
                              <a:latin typeface="Calibri" panose="020F0502020204030204" pitchFamily="34" charset="0"/>
                            </a:rPr>
                            <a:t>762</a:t>
                          </a:r>
                          <a:endParaRPr lang="en-GB" sz="1800" dirty="0">
                            <a:solidFill>
                              <a:schemeClr val="tx1"/>
                            </a:solidFill>
                            <a:latin typeface="Calibri" panose="020F0502020204030204" pitchFamily="34" charset="0"/>
                          </a:endParaRPr>
                        </a:p>
                      </a:txBody>
                      <a:tcPr marL="91454" marR="91454" marT="45716" marB="45716" anchor="ctr"/>
                    </a:tc>
                    <a:tc>
                      <a:txBody>
                        <a:bodyPr/>
                        <a:lstStyle/>
                        <a:p>
                          <a:pPr algn="ctr"/>
                          <a:r>
                            <a:rPr lang="en-GB" sz="1800" dirty="0">
                              <a:latin typeface="Calibri" panose="020F0502020204030204" pitchFamily="34" charset="0"/>
                            </a:rPr>
                            <a:t>0.10</a:t>
                          </a:r>
                        </a:p>
                      </a:txBody>
                      <a:tcPr marL="91454" marR="91454" marT="45716" marB="45716" anchor="ctr"/>
                    </a:tc>
                    <a:tc>
                      <a:txBody>
                        <a:bodyPr/>
                        <a:lstStyle/>
                        <a:p>
                          <a:pPr algn="ctr"/>
                          <a:r>
                            <a:rPr lang="en-US" sz="1800" dirty="0">
                              <a:latin typeface="Calibri" panose="020F0502020204030204" pitchFamily="34" charset="0"/>
                            </a:rPr>
                            <a:t>762</a:t>
                          </a:r>
                          <a:endParaRPr lang="en-GB" sz="1800" dirty="0">
                            <a:latin typeface="Calibri" panose="020F0502020204030204" pitchFamily="34" charset="0"/>
                          </a:endParaRPr>
                        </a:p>
                      </a:txBody>
                      <a:tcPr marL="91454" marR="91454" marT="45716" marB="45716"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59727477"/>
                      </a:ext>
                    </a:extLst>
                  </a:tr>
                  <a:tr h="405025">
                    <a:tc>
                      <a:txBody>
                        <a:bodyPr/>
                        <a:lstStyle/>
                        <a:p>
                          <a:pPr algn="ctr"/>
                          <a:r>
                            <a:rPr lang="en-GB" sz="1800" dirty="0">
                              <a:latin typeface="Calibri" panose="020F0502020204030204" pitchFamily="34" charset="0"/>
                            </a:rPr>
                            <a:t>3</a:t>
                          </a:r>
                        </a:p>
                      </a:txBody>
                      <a:tcPr marL="91454" marR="91454" marT="45716" marB="45716"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GB" sz="1800" dirty="0">
                              <a:latin typeface="Calibri" panose="020F0502020204030204" pitchFamily="34" charset="0"/>
                            </a:rPr>
                            <a:t>0.0082</a:t>
                          </a:r>
                        </a:p>
                      </a:txBody>
                      <a:tcPr marL="91454" marR="91454" marT="45716" marB="45716" anchor="ctr">
                        <a:lnB w="12700" cap="flat" cmpd="sng" algn="ctr">
                          <a:solidFill>
                            <a:schemeClr val="tx1"/>
                          </a:solidFill>
                          <a:prstDash val="solid"/>
                          <a:round/>
                          <a:headEnd type="none" w="med" len="med"/>
                          <a:tailEnd type="none" w="med" len="med"/>
                        </a:lnB>
                      </a:tcPr>
                    </a:tc>
                    <a:tc>
                      <a:txBody>
                        <a:bodyPr/>
                        <a:lstStyle/>
                        <a:p>
                          <a:pPr algn="ctr"/>
                          <a:r>
                            <a:rPr lang="en-GB" sz="1800" dirty="0">
                              <a:latin typeface="Calibri" panose="020F0502020204030204" pitchFamily="34" charset="0"/>
                            </a:rPr>
                            <a:t>0.90</a:t>
                          </a:r>
                        </a:p>
                      </a:txBody>
                      <a:tcPr marL="91454" marR="91454" marT="45716" marB="45716" anchor="ctr">
                        <a:lnB w="12700" cap="flat" cmpd="sng" algn="ctr">
                          <a:solidFill>
                            <a:schemeClr val="tx1"/>
                          </a:solidFill>
                          <a:prstDash val="solid"/>
                          <a:round/>
                          <a:headEnd type="none" w="med" len="med"/>
                          <a:tailEnd type="none" w="med" len="med"/>
                        </a:lnB>
                      </a:tcPr>
                    </a:tc>
                    <a:tc>
                      <a:txBody>
                        <a:bodyPr/>
                        <a:lstStyle/>
                        <a:p>
                          <a:pPr algn="ctr"/>
                          <a:r>
                            <a:rPr lang="en-GB" sz="1800" dirty="0">
                              <a:latin typeface="Calibri" panose="020F0502020204030204" pitchFamily="34" charset="0"/>
                            </a:rPr>
                            <a:t>0.0082</a:t>
                          </a:r>
                          <a:endParaRPr lang="en-US" sz="1800" b="0" i="1" dirty="0">
                            <a:solidFill>
                              <a:schemeClr val="tx1"/>
                            </a:solidFill>
                            <a:latin typeface="Courier New" panose="02070309020205020404" pitchFamily="49" charset="0"/>
                            <a:cs typeface="Courier New" panose="02070309020205020404" pitchFamily="49" charset="0"/>
                          </a:endParaRPr>
                        </a:p>
                      </a:txBody>
                      <a:tcPr marL="91454" marR="91454" marT="45716" marB="45716" anchor="ctr">
                        <a:lnB w="12700" cap="flat" cmpd="sng" algn="ctr">
                          <a:solidFill>
                            <a:schemeClr val="tx1"/>
                          </a:solidFill>
                          <a:prstDash val="solid"/>
                          <a:round/>
                          <a:headEnd type="none" w="med" len="med"/>
                          <a:tailEnd type="none" w="med" len="med"/>
                        </a:lnB>
                      </a:tcPr>
                    </a:tc>
                    <a:tc>
                      <a:txBody>
                        <a:bodyPr/>
                        <a:lstStyle/>
                        <a:p>
                          <a:pPr algn="ctr"/>
                          <a:r>
                            <a:rPr lang="en-US" sz="1800" b="0" i="1" dirty="0">
                              <a:solidFill>
                                <a:schemeClr val="tx1"/>
                              </a:solidFill>
                              <a:latin typeface="Courier New" panose="02070309020205020404" pitchFamily="49" charset="0"/>
                              <a:cs typeface="Courier New" panose="02070309020205020404" pitchFamily="49" charset="0"/>
                            </a:rPr>
                            <a:t>D</a:t>
                          </a:r>
                        </a:p>
                      </a:txBody>
                      <a:tcPr marL="91454" marR="91454" marT="45716" marB="45716" anchor="ctr">
                        <a:lnB w="12700" cap="flat" cmpd="sng" algn="ctr">
                          <a:solidFill>
                            <a:schemeClr val="tx1"/>
                          </a:solidFill>
                          <a:prstDash val="solid"/>
                          <a:round/>
                          <a:headEnd type="none" w="med" len="med"/>
                          <a:tailEnd type="none" w="med" len="med"/>
                        </a:lnB>
                      </a:tcPr>
                    </a:tc>
                    <a:tc>
                      <a:txBody>
                        <a:bodyPr/>
                        <a:lstStyle/>
                        <a:p>
                          <a:pPr algn="ctr"/>
                          <a:r>
                            <a:rPr lang="en-US" sz="1800" dirty="0">
                              <a:solidFill>
                                <a:schemeClr val="tx1"/>
                              </a:solidFill>
                              <a:latin typeface="Calibri" panose="020F0502020204030204" pitchFamily="34" charset="0"/>
                            </a:rPr>
                            <a:t>1139</a:t>
                          </a:r>
                          <a:endParaRPr lang="en-GB" sz="1800" dirty="0">
                            <a:solidFill>
                              <a:schemeClr val="tx1"/>
                            </a:solidFill>
                            <a:latin typeface="Calibri" panose="020F0502020204030204" pitchFamily="34" charset="0"/>
                          </a:endParaRPr>
                        </a:p>
                      </a:txBody>
                      <a:tcPr marL="91454" marR="91454" marT="45716" marB="45716" anchor="ctr">
                        <a:lnB w="12700" cap="flat" cmpd="sng" algn="ctr">
                          <a:solidFill>
                            <a:schemeClr val="tx1"/>
                          </a:solidFill>
                          <a:prstDash val="solid"/>
                          <a:round/>
                          <a:headEnd type="none" w="med" len="med"/>
                          <a:tailEnd type="none" w="med" len="med"/>
                        </a:lnB>
                      </a:tcPr>
                    </a:tc>
                    <a:tc>
                      <a:txBody>
                        <a:bodyPr/>
                        <a:lstStyle/>
                        <a:p>
                          <a:pPr algn="ctr"/>
                          <a:r>
                            <a:rPr lang="en-GB" sz="1800" dirty="0">
                              <a:latin typeface="Calibri" panose="020F0502020204030204" pitchFamily="34" charset="0"/>
                            </a:rPr>
                            <a:t>0.0082</a:t>
                          </a:r>
                        </a:p>
                      </a:txBody>
                      <a:tcPr marL="91454" marR="91454" marT="45716" marB="45716" anchor="ctr">
                        <a:lnB w="12700" cap="flat" cmpd="sng" algn="ctr">
                          <a:solidFill>
                            <a:schemeClr val="tx1"/>
                          </a:solidFill>
                          <a:prstDash val="solid"/>
                          <a:round/>
                          <a:headEnd type="none" w="med" len="med"/>
                          <a:tailEnd type="none" w="med" len="med"/>
                        </a:lnB>
                      </a:tcPr>
                    </a:tc>
                    <a:tc>
                      <a:txBody>
                        <a:bodyPr/>
                        <a:lstStyle/>
                        <a:p>
                          <a:pPr algn="ctr"/>
                          <a:r>
                            <a:rPr lang="en-US" sz="1800" dirty="0">
                              <a:solidFill>
                                <a:schemeClr val="tx1"/>
                              </a:solidFill>
                              <a:latin typeface="Calibri" panose="020F0502020204030204" pitchFamily="34" charset="0"/>
                            </a:rPr>
                            <a:t>1139</a:t>
                          </a:r>
                          <a:endParaRPr lang="en-GB" sz="1800" dirty="0">
                            <a:solidFill>
                              <a:schemeClr val="tx1"/>
                            </a:solidFill>
                            <a:latin typeface="Calibri" panose="020F0502020204030204" pitchFamily="34" charset="0"/>
                          </a:endParaRPr>
                        </a:p>
                      </a:txBody>
                      <a:tcPr marL="91454" marR="91454" marT="45716" marB="45716"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50617">
                    <a:tc>
                      <a:txBody>
                        <a:bodyPr/>
                        <a:lstStyle/>
                        <a:p>
                          <a:pPr algn="ctr"/>
                          <a:r>
                            <a:rPr lang="en-GB" sz="1800" dirty="0">
                              <a:latin typeface="Calibri" panose="020F0502020204030204" pitchFamily="34" charset="0"/>
                            </a:rPr>
                            <a:t>Overall</a:t>
                          </a:r>
                        </a:p>
                      </a:txBody>
                      <a:tcPr marL="91454" marR="91454" marT="45716" marB="45716"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b="1" u="none" dirty="0">
                              <a:solidFill>
                                <a:schemeClr val="accent4">
                                  <a:lumMod val="50000"/>
                                </a:schemeClr>
                              </a:solidFill>
                              <a:latin typeface="Calibri" panose="020F0502020204030204" pitchFamily="34" charset="0"/>
                            </a:rPr>
                            <a:t>0.0255</a:t>
                          </a:r>
                        </a:p>
                      </a:txBody>
                      <a:tcPr marL="91454" marR="91454" marT="45716" marB="45716"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dirty="0">
                              <a:latin typeface="Calibri" panose="020F0502020204030204" pitchFamily="34" charset="0"/>
                            </a:rPr>
                            <a:t>0.852</a:t>
                          </a:r>
                        </a:p>
                      </a:txBody>
                      <a:tcPr marL="91454" marR="91454" marT="45716" marB="45716"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endParaRPr lang="en-GB" sz="1800" dirty="0">
                            <a:latin typeface="Calibri" panose="020F0502020204030204" pitchFamily="34" charset="0"/>
                          </a:endParaRPr>
                        </a:p>
                      </a:txBody>
                      <a:tcPr marL="91454" marR="91454" marT="45716" marB="45716"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lnT w="12700" cap="flat" cmpd="sng" algn="ctr">
                          <a:solidFill>
                            <a:schemeClr val="tx1"/>
                          </a:solidFill>
                          <a:prstDash val="solid"/>
                          <a:round/>
                          <a:headEnd type="none" w="med" len="med"/>
                          <a:tailEnd type="none" w="med" len="med"/>
                        </a:lnT>
                      </a:tcPr>
                    </a:tc>
                    <a:tc hMerge="1">
                      <a:txBody>
                        <a:bodyPr/>
                        <a:lstStyle/>
                        <a:p>
                          <a:endParaRPr lang="en-GB"/>
                        </a:p>
                      </a:txBody>
                      <a:tcPr>
                        <a:lnT w="12700" cap="flat" cmpd="sng" algn="ctr">
                          <a:solidFill>
                            <a:schemeClr val="tx1"/>
                          </a:solidFill>
                          <a:prstDash val="solid"/>
                          <a:round/>
                          <a:headEnd type="none" w="med" len="med"/>
                          <a:tailEnd type="none" w="med" len="med"/>
                        </a:lnT>
                      </a:tcPr>
                    </a:tc>
                    <a:tc>
                      <a:txBody>
                        <a:bodyPr/>
                        <a:lstStyle/>
                        <a:p>
                          <a:pPr algn="ctr"/>
                          <a:r>
                            <a:rPr lang="en-US" sz="1800" dirty="0">
                              <a:latin typeface="Calibri" panose="020F0502020204030204" pitchFamily="34" charset="0"/>
                            </a:rPr>
                            <a:t>0.0250</a:t>
                          </a:r>
                          <a:endParaRPr lang="en-GB" sz="1800" dirty="0">
                            <a:latin typeface="Calibri" panose="020F0502020204030204" pitchFamily="34" charset="0"/>
                          </a:endParaRPr>
                        </a:p>
                      </a:txBody>
                      <a:tcPr marL="91454" marR="91454" marT="45716" marB="45716"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latin typeface="Calibri" panose="020F0502020204030204" pitchFamily="34" charset="0"/>
                          </a:endParaRPr>
                        </a:p>
                      </a:txBody>
                      <a:tcPr marL="91454" marR="91454" marT="45716" marB="45716"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mc:Choice>
        <mc:Fallback xmlns="">
          <p:graphicFrame>
            <p:nvGraphicFramePr>
              <p:cNvPr id="3" name="Table 2">
                <a:extLst>
                  <a:ext uri="{FF2B5EF4-FFF2-40B4-BE49-F238E27FC236}">
                    <a16:creationId xmlns:a16="http://schemas.microsoft.com/office/drawing/2014/main" id="{A1DF746E-CE14-A6E3-8E27-858A51916E35}"/>
                  </a:ext>
                </a:extLst>
              </p:cNvPr>
              <p:cNvGraphicFramePr>
                <a:graphicFrameLocks noGrp="1"/>
              </p:cNvGraphicFramePr>
              <p:nvPr>
                <p:extLst>
                  <p:ext uri="{D42A27DB-BD31-4B8C-83A1-F6EECF244321}">
                    <p14:modId xmlns:p14="http://schemas.microsoft.com/office/powerpoint/2010/main" val="1791419352"/>
                  </p:ext>
                </p:extLst>
              </p:nvPr>
            </p:nvGraphicFramePr>
            <p:xfrm>
              <a:off x="1435273" y="1949439"/>
              <a:ext cx="9123189" cy="2543748"/>
            </p:xfrm>
            <a:graphic>
              <a:graphicData uri="http://schemas.openxmlformats.org/drawingml/2006/table">
                <a:tbl>
                  <a:tblPr firstRow="1" bandRow="1">
                    <a:tableStyleId>{17292A2E-F333-43FB-9621-5CBBE7FDCDCB}</a:tableStyleId>
                  </a:tblPr>
                  <a:tblGrid>
                    <a:gridCol w="1005101">
                      <a:extLst>
                        <a:ext uri="{9D8B030D-6E8A-4147-A177-3AD203B41FA5}">
                          <a16:colId xmlns:a16="http://schemas.microsoft.com/office/drawing/2014/main" val="20001"/>
                        </a:ext>
                      </a:extLst>
                    </a:gridCol>
                    <a:gridCol w="1226634">
                      <a:extLst>
                        <a:ext uri="{9D8B030D-6E8A-4147-A177-3AD203B41FA5}">
                          <a16:colId xmlns:a16="http://schemas.microsoft.com/office/drawing/2014/main" val="20003"/>
                        </a:ext>
                      </a:extLst>
                    </a:gridCol>
                    <a:gridCol w="1070517">
                      <a:extLst>
                        <a:ext uri="{9D8B030D-6E8A-4147-A177-3AD203B41FA5}">
                          <a16:colId xmlns:a16="http://schemas.microsoft.com/office/drawing/2014/main" val="20004"/>
                        </a:ext>
                      </a:extLst>
                    </a:gridCol>
                    <a:gridCol w="1293542">
                      <a:extLst>
                        <a:ext uri="{9D8B030D-6E8A-4147-A177-3AD203B41FA5}">
                          <a16:colId xmlns:a16="http://schemas.microsoft.com/office/drawing/2014/main" val="20005"/>
                        </a:ext>
                      </a:extLst>
                    </a:gridCol>
                    <a:gridCol w="501805">
                      <a:extLst>
                        <a:ext uri="{9D8B030D-6E8A-4147-A177-3AD203B41FA5}">
                          <a16:colId xmlns:a16="http://schemas.microsoft.com/office/drawing/2014/main" val="2542052361"/>
                        </a:ext>
                      </a:extLst>
                    </a:gridCol>
                    <a:gridCol w="914400">
                      <a:extLst>
                        <a:ext uri="{9D8B030D-6E8A-4147-A177-3AD203B41FA5}">
                          <a16:colId xmlns:a16="http://schemas.microsoft.com/office/drawing/2014/main" val="1633638134"/>
                        </a:ext>
                      </a:extLst>
                    </a:gridCol>
                    <a:gridCol w="1717287">
                      <a:extLst>
                        <a:ext uri="{9D8B030D-6E8A-4147-A177-3AD203B41FA5}">
                          <a16:colId xmlns:a16="http://schemas.microsoft.com/office/drawing/2014/main" val="3633835587"/>
                        </a:ext>
                      </a:extLst>
                    </a:gridCol>
                    <a:gridCol w="1393903">
                      <a:extLst>
                        <a:ext uri="{9D8B030D-6E8A-4147-A177-3AD203B41FA5}">
                          <a16:colId xmlns:a16="http://schemas.microsoft.com/office/drawing/2014/main" val="3524469187"/>
                        </a:ext>
                      </a:extLst>
                    </a:gridCol>
                  </a:tblGrid>
                  <a:tr h="401395">
                    <a:tc gridSpan="6">
                      <a:txBody>
                        <a:bodyPr/>
                        <a:lstStyle/>
                        <a:p>
                          <a:pPr algn="l"/>
                          <a:r>
                            <a:rPr lang="en-US" sz="2000" b="1" dirty="0">
                              <a:solidFill>
                                <a:schemeClr val="tx1"/>
                              </a:solidFill>
                              <a:latin typeface="Calibri" panose="020F0502020204030204" pitchFamily="34" charset="0"/>
                            </a:rPr>
                            <a:t>5-arm 3-stage IBS MAMS (</a:t>
                          </a:r>
                          <a:r>
                            <a:rPr lang="en-US" sz="2000" b="1" dirty="0" err="1">
                              <a:solidFill>
                                <a:schemeClr val="tx1"/>
                              </a:solidFill>
                              <a:latin typeface="Calibri" panose="020F0502020204030204" pitchFamily="34" charset="0"/>
                            </a:rPr>
                            <a:t>LoB</a:t>
                          </a:r>
                          <a:r>
                            <a:rPr lang="en-US" sz="2000" b="1" dirty="0">
                              <a:solidFill>
                                <a:schemeClr val="tx1"/>
                              </a:solidFill>
                              <a:latin typeface="Calibri" panose="020F0502020204030204" pitchFamily="34" charset="0"/>
                            </a:rPr>
                            <a:t> + Eff)</a:t>
                          </a:r>
                          <a:endParaRPr lang="en-GB" sz="2000" b="1" dirty="0">
                            <a:solidFill>
                              <a:schemeClr val="tx1"/>
                            </a:solidFill>
                            <a:latin typeface="Calibri" panose="020F0502020204030204" pitchFamily="34" charset="0"/>
                          </a:endParaRPr>
                        </a:p>
                      </a:txBody>
                      <a:tcPr marL="91454" marR="91454" marT="45716" marB="45716"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a:endParaRPr lang="en-GB" sz="1800" b="1" dirty="0">
                            <a:solidFill>
                              <a:schemeClr val="tx1"/>
                            </a:solidFill>
                            <a:latin typeface="Calibri" panose="020F0502020204030204" pitchFamily="34" charset="0"/>
                          </a:endParaRPr>
                        </a:p>
                      </a:txBody>
                      <a:tcPr marL="91454" marR="91454" marT="45716" marB="457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a:endParaRPr lang="en-GB" sz="1800" b="1" dirty="0">
                            <a:solidFill>
                              <a:schemeClr val="tx1"/>
                            </a:solidFill>
                            <a:latin typeface="Calibri" panose="020F0502020204030204" pitchFamily="34" charset="0"/>
                          </a:endParaRPr>
                        </a:p>
                      </a:txBody>
                      <a:tcPr marL="91454" marR="91454" marT="45716" marB="457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a:endParaRPr lang="en-GB" sz="1800" b="1" dirty="0">
                            <a:solidFill>
                              <a:schemeClr val="tx1"/>
                            </a:solidFill>
                            <a:latin typeface="Calibri" panose="020F0502020204030204" pitchFamily="34" charset="0"/>
                          </a:endParaRPr>
                        </a:p>
                      </a:txBody>
                      <a:tcPr marL="91454" marR="91454" marT="45716" marB="457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a:endParaRPr lang="en-GB" sz="1800" b="1" dirty="0">
                            <a:solidFill>
                              <a:schemeClr val="tx1"/>
                            </a:solidFill>
                            <a:latin typeface="Calibri" panose="020F0502020204030204" pitchFamily="34" charset="0"/>
                          </a:endParaRPr>
                        </a:p>
                      </a:txBody>
                      <a:tcPr marL="91454" marR="91454" marT="45716" marB="45716"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a:endParaRPr lang="en-GB" sz="1800" b="1" dirty="0">
                            <a:solidFill>
                              <a:schemeClr val="tx1"/>
                            </a:solidFill>
                            <a:latin typeface="Calibri" panose="020F0502020204030204" pitchFamily="34" charset="0"/>
                          </a:endParaRPr>
                        </a:p>
                      </a:txBody>
                      <a:tcPr marL="91454" marR="91454" marT="45716" marB="45716"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gridSpan="2">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latin typeface="Calibri" panose="020F0502020204030204" pitchFamily="34" charset="0"/>
                              <a:ea typeface="+mn-ea"/>
                              <a:cs typeface="+mn-cs"/>
                            </a:rPr>
                            <a:t>Previous IBS MAMS (</a:t>
                          </a:r>
                          <a:r>
                            <a:rPr lang="en-US" sz="1800" b="1" kern="1200" dirty="0" err="1">
                              <a:solidFill>
                                <a:schemeClr val="tx1"/>
                              </a:solidFill>
                              <a:latin typeface="Calibri" panose="020F0502020204030204" pitchFamily="34" charset="0"/>
                              <a:ea typeface="+mn-ea"/>
                              <a:cs typeface="+mn-cs"/>
                            </a:rPr>
                            <a:t>LoB</a:t>
                          </a:r>
                          <a:r>
                            <a:rPr lang="en-US" sz="1800" b="1" kern="1200" dirty="0">
                              <a:solidFill>
                                <a:schemeClr val="tx1"/>
                              </a:solidFill>
                              <a:latin typeface="Calibri" panose="020F0502020204030204" pitchFamily="34" charset="0"/>
                              <a:ea typeface="+mn-ea"/>
                              <a:cs typeface="+mn-cs"/>
                            </a:rPr>
                            <a:t> only)</a:t>
                          </a:r>
                          <a:endParaRPr lang="en-GB" sz="1800" b="1" kern="1200" dirty="0">
                            <a:solidFill>
                              <a:schemeClr val="tx1"/>
                            </a:solidFill>
                            <a:latin typeface="Calibri" panose="020F0502020204030204" pitchFamily="34" charset="0"/>
                            <a:ea typeface="+mn-ea"/>
                            <a:cs typeface="+mn-cs"/>
                          </a:endParaRPr>
                        </a:p>
                      </a:txBody>
                      <a:tcPr marL="91454" marR="91454" marT="45716" marB="45716"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a:endParaRPr lang="en-GB" sz="1800" b="1" dirty="0">
                            <a:solidFill>
                              <a:schemeClr val="tx1"/>
                            </a:solidFill>
                            <a:latin typeface="Courier New" panose="02070309020205020404" pitchFamily="49" charset="0"/>
                            <a:cs typeface="Courier New" panose="02070309020205020404" pitchFamily="49" charset="0"/>
                          </a:endParaRPr>
                        </a:p>
                      </a:txBody>
                      <a:tcPr marL="91454" marR="91454"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0"/>
                      </a:ext>
                    </a:extLst>
                  </a:tr>
                  <a:tr h="640072">
                    <a:tc>
                      <a:txBody>
                        <a:bodyPr/>
                        <a:lstStyle/>
                        <a:p>
                          <a:pPr algn="ctr"/>
                          <a:r>
                            <a:rPr lang="en-GB" sz="1800" b="1" dirty="0">
                              <a:solidFill>
                                <a:schemeClr val="tx1"/>
                              </a:solidFill>
                              <a:latin typeface="Calibri" panose="020F0502020204030204" pitchFamily="34" charset="0"/>
                            </a:rPr>
                            <a:t>Stage</a:t>
                          </a:r>
                        </a:p>
                      </a:txBody>
                      <a:tcPr marL="91454" marR="91454" marT="45716" marB="45716"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800" b="1" dirty="0">
                              <a:solidFill>
                                <a:schemeClr val="tx1"/>
                              </a:solidFill>
                              <a:latin typeface="Calibri" panose="020F0502020204030204" pitchFamily="34" charset="0"/>
                            </a:rPr>
                            <a:t>Sig. level</a:t>
                          </a:r>
                        </a:p>
                        <a:p>
                          <a:pPr algn="ctr"/>
                          <a:r>
                            <a:rPr lang="en-GB" sz="1800" b="1" dirty="0">
                              <a:solidFill>
                                <a:schemeClr val="tx1"/>
                              </a:solidFill>
                              <a:latin typeface="Calibri" panose="020F0502020204030204" pitchFamily="34" charset="0"/>
                            </a:rPr>
                            <a:t>(</a:t>
                          </a:r>
                          <a:r>
                            <a:rPr lang="en-GB" sz="1800" b="1" dirty="0" err="1">
                              <a:solidFill>
                                <a:schemeClr val="tx1"/>
                              </a:solidFill>
                              <a:latin typeface="Calibri" panose="020F0502020204030204" pitchFamily="34" charset="0"/>
                            </a:rPr>
                            <a:t>LoB</a:t>
                          </a:r>
                          <a:r>
                            <a:rPr lang="en-GB" sz="1800" b="1" dirty="0">
                              <a:solidFill>
                                <a:schemeClr val="tx1"/>
                              </a:solidFill>
                              <a:latin typeface="Calibri" panose="020F0502020204030204" pitchFamily="34" charset="0"/>
                            </a:rPr>
                            <a:t>)</a:t>
                          </a:r>
                        </a:p>
                      </a:txBody>
                      <a:tcPr marL="91454" marR="91454" marT="45716" marB="457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800" b="1" dirty="0">
                              <a:solidFill>
                                <a:schemeClr val="tx1"/>
                              </a:solidFill>
                              <a:latin typeface="Calibri" panose="020F0502020204030204" pitchFamily="34" charset="0"/>
                            </a:rPr>
                            <a:t>Design </a:t>
                          </a:r>
                        </a:p>
                        <a:p>
                          <a:pPr algn="ctr"/>
                          <a:r>
                            <a:rPr lang="en-GB" sz="1800" b="1" dirty="0">
                              <a:solidFill>
                                <a:schemeClr val="tx1"/>
                              </a:solidFill>
                              <a:latin typeface="Calibri" panose="020F0502020204030204" pitchFamily="34" charset="0"/>
                            </a:rPr>
                            <a:t>power</a:t>
                          </a:r>
                        </a:p>
                      </a:txBody>
                      <a:tcPr marL="91454" marR="91454" marT="45716" marB="457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800" b="1" dirty="0">
                              <a:solidFill>
                                <a:schemeClr val="tx1"/>
                              </a:solidFill>
                              <a:latin typeface="Calibri" panose="020F0502020204030204" pitchFamily="34" charset="0"/>
                            </a:rPr>
                            <a:t>Sig. level</a:t>
                          </a:r>
                        </a:p>
                        <a:p>
                          <a:pPr algn="ctr"/>
                          <a:r>
                            <a:rPr lang="en-GB" sz="1800" b="1" dirty="0">
                              <a:solidFill>
                                <a:schemeClr val="accent3">
                                  <a:lumMod val="50000"/>
                                </a:schemeClr>
                              </a:solidFill>
                              <a:latin typeface="Calibri" panose="020F0502020204030204" pitchFamily="34" charset="0"/>
                            </a:rPr>
                            <a:t>(Eff)</a:t>
                          </a:r>
                        </a:p>
                      </a:txBody>
                      <a:tcPr marL="91454" marR="91454" marT="45716" marB="457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800" b="1" dirty="0">
                              <a:solidFill>
                                <a:schemeClr val="tx1"/>
                              </a:solidFill>
                              <a:latin typeface="Calibri" panose="020F0502020204030204" pitchFamily="34" charset="0"/>
                            </a:rPr>
                            <a:t>I/D </a:t>
                          </a:r>
                          <a:endParaRPr lang="en-GB" sz="1800" b="1" dirty="0">
                            <a:solidFill>
                              <a:schemeClr val="tx1"/>
                            </a:solidFill>
                            <a:latin typeface="Calibri" panose="020F0502020204030204" pitchFamily="34" charset="0"/>
                          </a:endParaRPr>
                        </a:p>
                      </a:txBody>
                      <a:tcPr marL="91454" marR="91454" marT="45716" marB="457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800" b="1" dirty="0">
                              <a:solidFill>
                                <a:schemeClr val="tx1"/>
                              </a:solidFill>
                              <a:latin typeface="Calibri" panose="020F0502020204030204" pitchFamily="34" charset="0"/>
                            </a:rPr>
                            <a:t>Overall </a:t>
                          </a:r>
                        </a:p>
                        <a:p>
                          <a:pPr algn="ctr"/>
                          <a:r>
                            <a:rPr lang="en-GB" sz="1800" b="1" dirty="0">
                              <a:solidFill>
                                <a:schemeClr val="tx1"/>
                              </a:solidFill>
                              <a:latin typeface="Calibri" panose="020F0502020204030204" pitchFamily="34" charset="0"/>
                            </a:rPr>
                            <a:t>SS</a:t>
                          </a:r>
                        </a:p>
                      </a:txBody>
                      <a:tcPr marL="91454" marR="91454" marT="45716" marB="457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800" b="1" dirty="0">
                              <a:solidFill>
                                <a:schemeClr val="tx1"/>
                              </a:solidFill>
                              <a:latin typeface="Calibri" panose="020F0502020204030204" pitchFamily="34" charset="0"/>
                            </a:rPr>
                            <a:t>Sig. level</a:t>
                          </a:r>
                        </a:p>
                        <a:p>
                          <a:pPr algn="ctr"/>
                          <a:r>
                            <a:rPr lang="en-GB" sz="1800" b="1" dirty="0">
                              <a:solidFill>
                                <a:schemeClr val="tx1"/>
                              </a:solidFill>
                              <a:latin typeface="Calibri" panose="020F0502020204030204" pitchFamily="34" charset="0"/>
                            </a:rPr>
                            <a:t>(</a:t>
                          </a:r>
                          <a:r>
                            <a:rPr lang="en-GB" sz="1800" b="1" dirty="0" err="1">
                              <a:solidFill>
                                <a:schemeClr val="tx1"/>
                              </a:solidFill>
                              <a:latin typeface="Calibri" panose="020F0502020204030204" pitchFamily="34" charset="0"/>
                            </a:rPr>
                            <a:t>LoB</a:t>
                          </a:r>
                          <a:r>
                            <a:rPr lang="en-GB" sz="1800" b="1" dirty="0">
                              <a:solidFill>
                                <a:schemeClr val="tx1"/>
                              </a:solidFill>
                              <a:latin typeface="Calibri" panose="020F0502020204030204" pitchFamily="34" charset="0"/>
                            </a:rPr>
                            <a:t>)</a:t>
                          </a:r>
                        </a:p>
                      </a:txBody>
                      <a:tcPr marL="91454" marR="91454" marT="45716" marB="457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800" b="1" dirty="0">
                              <a:solidFill>
                                <a:schemeClr val="tx1"/>
                              </a:solidFill>
                              <a:latin typeface="Calibri" panose="020F0502020204030204" pitchFamily="34" charset="0"/>
                            </a:rPr>
                            <a:t>Overall </a:t>
                          </a:r>
                        </a:p>
                        <a:p>
                          <a:pPr algn="ctr"/>
                          <a:r>
                            <a:rPr lang="en-GB" sz="1800" b="1" dirty="0">
                              <a:solidFill>
                                <a:schemeClr val="tx1"/>
                              </a:solidFill>
                              <a:latin typeface="Calibri" panose="020F0502020204030204" pitchFamily="34" charset="0"/>
                            </a:rPr>
                            <a:t>SS</a:t>
                          </a:r>
                        </a:p>
                      </a:txBody>
                      <a:tcPr marL="91454" marR="91454" marT="45716" marB="45716"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99001161"/>
                      </a:ext>
                    </a:extLst>
                  </a:tr>
                  <a:tr h="365752">
                    <a:tc>
                      <a:txBody>
                        <a:bodyPr/>
                        <a:lstStyle/>
                        <a:p>
                          <a:pPr algn="ctr"/>
                          <a:r>
                            <a:rPr lang="en-GB" sz="1800" dirty="0">
                              <a:latin typeface="Calibri" panose="020F0502020204030204" pitchFamily="34" charset="0"/>
                            </a:rPr>
                            <a:t>1</a:t>
                          </a:r>
                        </a:p>
                      </a:txBody>
                      <a:tcPr marL="91454" marR="91454" marT="45716" marB="45716" anchor="ctr">
                        <a:lnL w="12700" cap="flat" cmpd="sng" algn="ctr">
                          <a:solidFill>
                            <a:schemeClr val="tx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pPr algn="ctr"/>
                          <a:r>
                            <a:rPr lang="en-US" sz="1800" dirty="0">
                              <a:latin typeface="Calibri" panose="020F0502020204030204" pitchFamily="34" charset="0"/>
                            </a:rPr>
                            <a:t>0.35</a:t>
                          </a:r>
                          <a:endParaRPr lang="en-GB" sz="1800" dirty="0">
                            <a:latin typeface="Calibri" panose="020F0502020204030204" pitchFamily="34" charset="0"/>
                          </a:endParaRPr>
                        </a:p>
                      </a:txBody>
                      <a:tcPr marL="91454" marR="91454" marT="45716" marB="45716" anchor="ctr">
                        <a:lnT w="12700" cap="flat" cmpd="sng" algn="ctr">
                          <a:solidFill>
                            <a:schemeClr val="bg1"/>
                          </a:solidFill>
                          <a:prstDash val="solid"/>
                          <a:round/>
                          <a:headEnd type="none" w="med" len="med"/>
                          <a:tailEnd type="none" w="med" len="med"/>
                        </a:lnT>
                      </a:tcPr>
                    </a:tc>
                    <a:tc>
                      <a:txBody>
                        <a:bodyPr/>
                        <a:lstStyle/>
                        <a:p>
                          <a:pPr algn="ctr"/>
                          <a:r>
                            <a:rPr lang="en-GB" sz="1800" dirty="0">
                              <a:latin typeface="Calibri" panose="020F0502020204030204" pitchFamily="34" charset="0"/>
                            </a:rPr>
                            <a:t>0.95</a:t>
                          </a:r>
                        </a:p>
                      </a:txBody>
                      <a:tcPr marL="91454" marR="91454" marT="45716" marB="45716" anchor="ctr">
                        <a:lnT w="12700" cap="flat" cmpd="sng" algn="ctr">
                          <a:solidFill>
                            <a:schemeClr val="bg1"/>
                          </a:solidFill>
                          <a:prstDash val="solid"/>
                          <a:round/>
                          <a:headEnd type="none" w="med" len="med"/>
                          <a:tailEnd type="none" w="med" len="med"/>
                        </a:lnT>
                      </a:tcPr>
                    </a:tc>
                    <a:tc>
                      <a:txBody>
                        <a:bodyPr/>
                        <a:lstStyle/>
                        <a:p>
                          <a:endParaRPr lang="en-US"/>
                        </a:p>
                      </a:txBody>
                      <a:tcPr marL="91454" marR="91454" marT="45716" marB="45716" anchor="ctr">
                        <a:lnT w="12700" cap="flat" cmpd="sng" algn="ctr">
                          <a:solidFill>
                            <a:schemeClr val="bg1"/>
                          </a:solidFill>
                          <a:prstDash val="solid"/>
                          <a:round/>
                          <a:headEnd type="none" w="med" len="med"/>
                          <a:tailEnd type="none" w="med" len="med"/>
                        </a:lnT>
                        <a:blipFill>
                          <a:blip r:embed="rId2"/>
                          <a:stretch>
                            <a:fillRect l="-254930" t="-293333" r="-349765" b="-336667"/>
                          </a:stretch>
                        </a:blipFill>
                      </a:tcPr>
                    </a:tc>
                    <a:tc>
                      <a:txBody>
                        <a:bodyPr/>
                        <a:lstStyle/>
                        <a:p>
                          <a:pPr algn="ctr"/>
                          <a:r>
                            <a:rPr lang="en-US" sz="1800" b="0" i="1" dirty="0">
                              <a:solidFill>
                                <a:schemeClr val="tx1"/>
                              </a:solidFill>
                              <a:latin typeface="Courier New" panose="02070309020205020404" pitchFamily="49" charset="0"/>
                              <a:cs typeface="Courier New" panose="02070309020205020404" pitchFamily="49" charset="0"/>
                            </a:rPr>
                            <a:t>D</a:t>
                          </a:r>
                        </a:p>
                      </a:txBody>
                      <a:tcPr marL="91454" marR="91454" marT="45716" marB="45716" anchor="ctr">
                        <a:lnT w="12700" cap="flat" cmpd="sng" algn="ctr">
                          <a:solidFill>
                            <a:schemeClr val="bg1"/>
                          </a:solidFill>
                          <a:prstDash val="solid"/>
                          <a:round/>
                          <a:headEnd type="none" w="med" len="med"/>
                          <a:tailEnd type="none" w="med" len="med"/>
                        </a:lnT>
                      </a:tcPr>
                    </a:tc>
                    <a:tc>
                      <a:txBody>
                        <a:bodyPr/>
                        <a:lstStyle/>
                        <a:p>
                          <a:pPr algn="ctr"/>
                          <a:r>
                            <a:rPr lang="en-US" sz="1800" dirty="0">
                              <a:solidFill>
                                <a:schemeClr val="tx1"/>
                              </a:solidFill>
                              <a:latin typeface="Calibri" panose="020F0502020204030204" pitchFamily="34" charset="0"/>
                            </a:rPr>
                            <a:t>467</a:t>
                          </a:r>
                          <a:endParaRPr lang="en-GB" sz="1800" dirty="0">
                            <a:solidFill>
                              <a:schemeClr val="tx1"/>
                            </a:solidFill>
                            <a:latin typeface="Calibri" panose="020F0502020204030204" pitchFamily="34" charset="0"/>
                          </a:endParaRPr>
                        </a:p>
                      </a:txBody>
                      <a:tcPr marL="91454" marR="91454" marT="45716" marB="45716" anchor="ctr">
                        <a:lnT w="12700" cap="flat" cmpd="sng" algn="ctr">
                          <a:solidFill>
                            <a:schemeClr val="bg1"/>
                          </a:solidFill>
                          <a:prstDash val="solid"/>
                          <a:round/>
                          <a:headEnd type="none" w="med" len="med"/>
                          <a:tailEnd type="none" w="med" len="med"/>
                        </a:lnT>
                      </a:tcPr>
                    </a:tc>
                    <a:tc>
                      <a:txBody>
                        <a:bodyPr/>
                        <a:lstStyle/>
                        <a:p>
                          <a:pPr algn="ctr"/>
                          <a:r>
                            <a:rPr lang="en-US" sz="1800" dirty="0">
                              <a:latin typeface="Calibri" panose="020F0502020204030204" pitchFamily="34" charset="0"/>
                            </a:rPr>
                            <a:t>0.35</a:t>
                          </a:r>
                          <a:endParaRPr lang="en-GB" sz="1800" dirty="0">
                            <a:latin typeface="Calibri" panose="020F0502020204030204" pitchFamily="34" charset="0"/>
                          </a:endParaRPr>
                        </a:p>
                      </a:txBody>
                      <a:tcPr marL="91454" marR="91454" marT="45716" marB="45716" anchor="ctr">
                        <a:lnT w="12700" cap="flat" cmpd="sng" algn="ctr">
                          <a:solidFill>
                            <a:schemeClr val="bg1"/>
                          </a:solidFill>
                          <a:prstDash val="solid"/>
                          <a:round/>
                          <a:headEnd type="none" w="med" len="med"/>
                          <a:tailEnd type="none" w="med" len="med"/>
                        </a:lnT>
                      </a:tcPr>
                    </a:tc>
                    <a:tc>
                      <a:txBody>
                        <a:bodyPr/>
                        <a:lstStyle/>
                        <a:p>
                          <a:pPr algn="ctr"/>
                          <a:r>
                            <a:rPr lang="en-US" sz="1800" dirty="0">
                              <a:latin typeface="Calibri" panose="020F0502020204030204" pitchFamily="34" charset="0"/>
                            </a:rPr>
                            <a:t>467</a:t>
                          </a:r>
                          <a:endParaRPr lang="en-GB" sz="1800" dirty="0">
                            <a:latin typeface="Calibri" panose="020F0502020204030204" pitchFamily="34" charset="0"/>
                          </a:endParaRPr>
                        </a:p>
                      </a:txBody>
                      <a:tcPr marL="91454" marR="91454" marT="45716" marB="45716" anchor="ctr">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1"/>
                      </a:ext>
                    </a:extLst>
                  </a:tr>
                  <a:tr h="365752">
                    <a:tc>
                      <a:txBody>
                        <a:bodyPr/>
                        <a:lstStyle/>
                        <a:p>
                          <a:pPr algn="ctr"/>
                          <a:r>
                            <a:rPr lang="en-GB" sz="1800" dirty="0">
                              <a:latin typeface="Calibri" panose="020F0502020204030204" pitchFamily="34" charset="0"/>
                            </a:rPr>
                            <a:t>2</a:t>
                          </a:r>
                        </a:p>
                      </a:txBody>
                      <a:tcPr marL="91454" marR="91454" marT="45716" marB="45716" anchor="ctr">
                        <a:lnL w="12700" cap="flat" cmpd="sng" algn="ctr">
                          <a:solidFill>
                            <a:schemeClr val="tx1"/>
                          </a:solidFill>
                          <a:prstDash val="solid"/>
                          <a:round/>
                          <a:headEnd type="none" w="med" len="med"/>
                          <a:tailEnd type="none" w="med" len="med"/>
                        </a:lnL>
                      </a:tcPr>
                    </a:tc>
                    <a:tc>
                      <a:txBody>
                        <a:bodyPr/>
                        <a:lstStyle/>
                        <a:p>
                          <a:pPr algn="ctr"/>
                          <a:r>
                            <a:rPr lang="en-GB" sz="1800" dirty="0">
                              <a:latin typeface="Calibri" panose="020F0502020204030204" pitchFamily="34" charset="0"/>
                            </a:rPr>
                            <a:t>0.10</a:t>
                          </a:r>
                        </a:p>
                      </a:txBody>
                      <a:tcPr marL="91454" marR="91454" marT="45716" marB="45716" anchor="ctr"/>
                    </a:tc>
                    <a:tc>
                      <a:txBody>
                        <a:bodyPr/>
                        <a:lstStyle/>
                        <a:p>
                          <a:pPr algn="ctr"/>
                          <a:r>
                            <a:rPr lang="en-GB" sz="1800" dirty="0">
                              <a:latin typeface="Calibri" panose="020F0502020204030204" pitchFamily="34" charset="0"/>
                            </a:rPr>
                            <a:t>0.93</a:t>
                          </a:r>
                        </a:p>
                      </a:txBody>
                      <a:tcPr marL="91454" marR="91454" marT="45716" marB="45716" anchor="ctr"/>
                    </a:tc>
                    <a:tc>
                      <a:txBody>
                        <a:bodyPr/>
                        <a:lstStyle/>
                        <a:p>
                          <a:endParaRPr lang="en-US"/>
                        </a:p>
                      </a:txBody>
                      <a:tcPr marL="91454" marR="91454" marT="45716" marB="45716" anchor="ctr">
                        <a:blipFill>
                          <a:blip r:embed="rId2"/>
                          <a:stretch>
                            <a:fillRect l="-254930" t="-393333" r="-349765" b="-236667"/>
                          </a:stretch>
                        </a:blipFill>
                      </a:tcPr>
                    </a:tc>
                    <a:tc>
                      <a:txBody>
                        <a:bodyPr/>
                        <a:lstStyle/>
                        <a:p>
                          <a:pPr algn="ctr"/>
                          <a:r>
                            <a:rPr lang="en-US" sz="1800" b="0" i="1" dirty="0">
                              <a:solidFill>
                                <a:schemeClr val="tx1"/>
                              </a:solidFill>
                              <a:latin typeface="Courier New" panose="02070309020205020404" pitchFamily="49" charset="0"/>
                              <a:cs typeface="Courier New" panose="02070309020205020404" pitchFamily="49" charset="0"/>
                            </a:rPr>
                            <a:t>D</a:t>
                          </a:r>
                        </a:p>
                      </a:txBody>
                      <a:tcPr marL="91454" marR="91454" marT="45716" marB="45716" anchor="ctr"/>
                    </a:tc>
                    <a:tc>
                      <a:txBody>
                        <a:bodyPr/>
                        <a:lstStyle/>
                        <a:p>
                          <a:pPr algn="ctr"/>
                          <a:r>
                            <a:rPr lang="en-US" sz="1800" dirty="0">
                              <a:solidFill>
                                <a:schemeClr val="tx1"/>
                              </a:solidFill>
                              <a:latin typeface="Calibri" panose="020F0502020204030204" pitchFamily="34" charset="0"/>
                            </a:rPr>
                            <a:t>762</a:t>
                          </a:r>
                          <a:endParaRPr lang="en-GB" sz="1800" dirty="0">
                            <a:solidFill>
                              <a:schemeClr val="tx1"/>
                            </a:solidFill>
                            <a:latin typeface="Calibri" panose="020F0502020204030204" pitchFamily="34" charset="0"/>
                          </a:endParaRPr>
                        </a:p>
                      </a:txBody>
                      <a:tcPr marL="91454" marR="91454" marT="45716" marB="45716" anchor="ctr"/>
                    </a:tc>
                    <a:tc>
                      <a:txBody>
                        <a:bodyPr/>
                        <a:lstStyle/>
                        <a:p>
                          <a:pPr algn="ctr"/>
                          <a:r>
                            <a:rPr lang="en-GB" sz="1800" dirty="0">
                              <a:latin typeface="Calibri" panose="020F0502020204030204" pitchFamily="34" charset="0"/>
                            </a:rPr>
                            <a:t>0.10</a:t>
                          </a:r>
                        </a:p>
                      </a:txBody>
                      <a:tcPr marL="91454" marR="91454" marT="45716" marB="45716" anchor="ctr"/>
                    </a:tc>
                    <a:tc>
                      <a:txBody>
                        <a:bodyPr/>
                        <a:lstStyle/>
                        <a:p>
                          <a:pPr algn="ctr"/>
                          <a:r>
                            <a:rPr lang="en-US" sz="1800" dirty="0">
                              <a:latin typeface="Calibri" panose="020F0502020204030204" pitchFamily="34" charset="0"/>
                            </a:rPr>
                            <a:t>762</a:t>
                          </a:r>
                          <a:endParaRPr lang="en-GB" sz="1800" dirty="0">
                            <a:latin typeface="Calibri" panose="020F0502020204030204" pitchFamily="34" charset="0"/>
                          </a:endParaRPr>
                        </a:p>
                      </a:txBody>
                      <a:tcPr marL="91454" marR="91454" marT="45716" marB="45716"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59727477"/>
                      </a:ext>
                    </a:extLst>
                  </a:tr>
                  <a:tr h="405025">
                    <a:tc>
                      <a:txBody>
                        <a:bodyPr/>
                        <a:lstStyle/>
                        <a:p>
                          <a:pPr algn="ctr"/>
                          <a:r>
                            <a:rPr lang="en-GB" sz="1800" dirty="0">
                              <a:latin typeface="Calibri" panose="020F0502020204030204" pitchFamily="34" charset="0"/>
                            </a:rPr>
                            <a:t>3</a:t>
                          </a:r>
                        </a:p>
                      </a:txBody>
                      <a:tcPr marL="91454" marR="91454" marT="45716" marB="45716"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GB" sz="1800" dirty="0">
                              <a:latin typeface="Calibri" panose="020F0502020204030204" pitchFamily="34" charset="0"/>
                            </a:rPr>
                            <a:t>0.0082</a:t>
                          </a:r>
                        </a:p>
                      </a:txBody>
                      <a:tcPr marL="91454" marR="91454" marT="45716" marB="45716" anchor="ctr">
                        <a:lnB w="12700" cap="flat" cmpd="sng" algn="ctr">
                          <a:solidFill>
                            <a:schemeClr val="tx1"/>
                          </a:solidFill>
                          <a:prstDash val="solid"/>
                          <a:round/>
                          <a:headEnd type="none" w="med" len="med"/>
                          <a:tailEnd type="none" w="med" len="med"/>
                        </a:lnB>
                      </a:tcPr>
                    </a:tc>
                    <a:tc>
                      <a:txBody>
                        <a:bodyPr/>
                        <a:lstStyle/>
                        <a:p>
                          <a:pPr algn="ctr"/>
                          <a:r>
                            <a:rPr lang="en-GB" sz="1800" dirty="0">
                              <a:latin typeface="Calibri" panose="020F0502020204030204" pitchFamily="34" charset="0"/>
                            </a:rPr>
                            <a:t>0.90</a:t>
                          </a:r>
                        </a:p>
                      </a:txBody>
                      <a:tcPr marL="91454" marR="91454" marT="45716" marB="45716" anchor="ctr">
                        <a:lnB w="12700" cap="flat" cmpd="sng" algn="ctr">
                          <a:solidFill>
                            <a:schemeClr val="tx1"/>
                          </a:solidFill>
                          <a:prstDash val="solid"/>
                          <a:round/>
                          <a:headEnd type="none" w="med" len="med"/>
                          <a:tailEnd type="none" w="med" len="med"/>
                        </a:lnB>
                      </a:tcPr>
                    </a:tc>
                    <a:tc>
                      <a:txBody>
                        <a:bodyPr/>
                        <a:lstStyle/>
                        <a:p>
                          <a:pPr algn="ctr"/>
                          <a:r>
                            <a:rPr lang="en-GB" sz="1800" dirty="0">
                              <a:latin typeface="Calibri" panose="020F0502020204030204" pitchFamily="34" charset="0"/>
                            </a:rPr>
                            <a:t>0.0082</a:t>
                          </a:r>
                          <a:endParaRPr lang="en-US" sz="1800" b="0" i="1" dirty="0">
                            <a:solidFill>
                              <a:schemeClr val="tx1"/>
                            </a:solidFill>
                            <a:latin typeface="Courier New" panose="02070309020205020404" pitchFamily="49" charset="0"/>
                            <a:cs typeface="Courier New" panose="02070309020205020404" pitchFamily="49" charset="0"/>
                          </a:endParaRPr>
                        </a:p>
                      </a:txBody>
                      <a:tcPr marL="91454" marR="91454" marT="45716" marB="45716" anchor="ctr">
                        <a:lnB w="12700" cap="flat" cmpd="sng" algn="ctr">
                          <a:solidFill>
                            <a:schemeClr val="tx1"/>
                          </a:solidFill>
                          <a:prstDash val="solid"/>
                          <a:round/>
                          <a:headEnd type="none" w="med" len="med"/>
                          <a:tailEnd type="none" w="med" len="med"/>
                        </a:lnB>
                      </a:tcPr>
                    </a:tc>
                    <a:tc>
                      <a:txBody>
                        <a:bodyPr/>
                        <a:lstStyle/>
                        <a:p>
                          <a:pPr algn="ctr"/>
                          <a:r>
                            <a:rPr lang="en-US" sz="1800" b="0" i="1" dirty="0">
                              <a:solidFill>
                                <a:schemeClr val="tx1"/>
                              </a:solidFill>
                              <a:latin typeface="Courier New" panose="02070309020205020404" pitchFamily="49" charset="0"/>
                              <a:cs typeface="Courier New" panose="02070309020205020404" pitchFamily="49" charset="0"/>
                            </a:rPr>
                            <a:t>D</a:t>
                          </a:r>
                        </a:p>
                      </a:txBody>
                      <a:tcPr marL="91454" marR="91454" marT="45716" marB="45716" anchor="ctr">
                        <a:lnB w="12700" cap="flat" cmpd="sng" algn="ctr">
                          <a:solidFill>
                            <a:schemeClr val="tx1"/>
                          </a:solidFill>
                          <a:prstDash val="solid"/>
                          <a:round/>
                          <a:headEnd type="none" w="med" len="med"/>
                          <a:tailEnd type="none" w="med" len="med"/>
                        </a:lnB>
                      </a:tcPr>
                    </a:tc>
                    <a:tc>
                      <a:txBody>
                        <a:bodyPr/>
                        <a:lstStyle/>
                        <a:p>
                          <a:pPr algn="ctr"/>
                          <a:r>
                            <a:rPr lang="en-US" sz="1800" dirty="0">
                              <a:solidFill>
                                <a:schemeClr val="tx1"/>
                              </a:solidFill>
                              <a:latin typeface="Calibri" panose="020F0502020204030204" pitchFamily="34" charset="0"/>
                            </a:rPr>
                            <a:t>1139</a:t>
                          </a:r>
                          <a:endParaRPr lang="en-GB" sz="1800" dirty="0">
                            <a:solidFill>
                              <a:schemeClr val="tx1"/>
                            </a:solidFill>
                            <a:latin typeface="Calibri" panose="020F0502020204030204" pitchFamily="34" charset="0"/>
                          </a:endParaRPr>
                        </a:p>
                      </a:txBody>
                      <a:tcPr marL="91454" marR="91454" marT="45716" marB="45716" anchor="ctr">
                        <a:lnB w="12700" cap="flat" cmpd="sng" algn="ctr">
                          <a:solidFill>
                            <a:schemeClr val="tx1"/>
                          </a:solidFill>
                          <a:prstDash val="solid"/>
                          <a:round/>
                          <a:headEnd type="none" w="med" len="med"/>
                          <a:tailEnd type="none" w="med" len="med"/>
                        </a:lnB>
                      </a:tcPr>
                    </a:tc>
                    <a:tc>
                      <a:txBody>
                        <a:bodyPr/>
                        <a:lstStyle/>
                        <a:p>
                          <a:pPr algn="ctr"/>
                          <a:r>
                            <a:rPr lang="en-GB" sz="1800" dirty="0">
                              <a:latin typeface="Calibri" panose="020F0502020204030204" pitchFamily="34" charset="0"/>
                            </a:rPr>
                            <a:t>0.0082</a:t>
                          </a:r>
                        </a:p>
                      </a:txBody>
                      <a:tcPr marL="91454" marR="91454" marT="45716" marB="45716" anchor="ctr">
                        <a:lnB w="12700" cap="flat" cmpd="sng" algn="ctr">
                          <a:solidFill>
                            <a:schemeClr val="tx1"/>
                          </a:solidFill>
                          <a:prstDash val="solid"/>
                          <a:round/>
                          <a:headEnd type="none" w="med" len="med"/>
                          <a:tailEnd type="none" w="med" len="med"/>
                        </a:lnB>
                      </a:tcPr>
                    </a:tc>
                    <a:tc>
                      <a:txBody>
                        <a:bodyPr/>
                        <a:lstStyle/>
                        <a:p>
                          <a:pPr algn="ctr"/>
                          <a:r>
                            <a:rPr lang="en-US" sz="1800" dirty="0">
                              <a:solidFill>
                                <a:schemeClr val="tx1"/>
                              </a:solidFill>
                              <a:latin typeface="Calibri" panose="020F0502020204030204" pitchFamily="34" charset="0"/>
                            </a:rPr>
                            <a:t>1139</a:t>
                          </a:r>
                          <a:endParaRPr lang="en-GB" sz="1800" dirty="0">
                            <a:solidFill>
                              <a:schemeClr val="tx1"/>
                            </a:solidFill>
                            <a:latin typeface="Calibri" panose="020F0502020204030204" pitchFamily="34" charset="0"/>
                          </a:endParaRPr>
                        </a:p>
                      </a:txBody>
                      <a:tcPr marL="91454" marR="91454" marT="45716" marB="45716"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65752">
                    <a:tc>
                      <a:txBody>
                        <a:bodyPr/>
                        <a:lstStyle/>
                        <a:p>
                          <a:pPr algn="ctr"/>
                          <a:r>
                            <a:rPr lang="en-GB" sz="1800" dirty="0">
                              <a:latin typeface="Calibri" panose="020F0502020204030204" pitchFamily="34" charset="0"/>
                            </a:rPr>
                            <a:t>Overall</a:t>
                          </a:r>
                        </a:p>
                      </a:txBody>
                      <a:tcPr marL="91454" marR="91454" marT="45716" marB="45716"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b="1" u="none" dirty="0">
                              <a:solidFill>
                                <a:schemeClr val="accent4">
                                  <a:lumMod val="50000"/>
                                </a:schemeClr>
                              </a:solidFill>
                              <a:latin typeface="Calibri" panose="020F0502020204030204" pitchFamily="34" charset="0"/>
                            </a:rPr>
                            <a:t>0.0255</a:t>
                          </a:r>
                        </a:p>
                      </a:txBody>
                      <a:tcPr marL="91454" marR="91454" marT="45716" marB="45716"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dirty="0">
                              <a:latin typeface="Calibri" panose="020F0502020204030204" pitchFamily="34" charset="0"/>
                            </a:rPr>
                            <a:t>0.852</a:t>
                          </a:r>
                        </a:p>
                      </a:txBody>
                      <a:tcPr marL="91454" marR="91454" marT="45716" marB="45716"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endParaRPr lang="en-GB" sz="1800" dirty="0">
                            <a:latin typeface="Calibri" panose="020F0502020204030204" pitchFamily="34" charset="0"/>
                          </a:endParaRPr>
                        </a:p>
                      </a:txBody>
                      <a:tcPr marL="91454" marR="91454" marT="45716" marB="45716"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lnT w="12700" cap="flat" cmpd="sng" algn="ctr">
                          <a:solidFill>
                            <a:schemeClr val="tx1"/>
                          </a:solidFill>
                          <a:prstDash val="solid"/>
                          <a:round/>
                          <a:headEnd type="none" w="med" len="med"/>
                          <a:tailEnd type="none" w="med" len="med"/>
                        </a:lnT>
                      </a:tcPr>
                    </a:tc>
                    <a:tc hMerge="1">
                      <a:txBody>
                        <a:bodyPr/>
                        <a:lstStyle/>
                        <a:p>
                          <a:endParaRPr lang="en-GB"/>
                        </a:p>
                      </a:txBody>
                      <a:tcPr>
                        <a:lnT w="12700" cap="flat" cmpd="sng" algn="ctr">
                          <a:solidFill>
                            <a:schemeClr val="tx1"/>
                          </a:solidFill>
                          <a:prstDash val="solid"/>
                          <a:round/>
                          <a:headEnd type="none" w="med" len="med"/>
                          <a:tailEnd type="none" w="med" len="med"/>
                        </a:lnT>
                      </a:tcPr>
                    </a:tc>
                    <a:tc>
                      <a:txBody>
                        <a:bodyPr/>
                        <a:lstStyle/>
                        <a:p>
                          <a:pPr algn="ctr"/>
                          <a:r>
                            <a:rPr lang="en-US" sz="1800" dirty="0">
                              <a:latin typeface="Calibri" panose="020F0502020204030204" pitchFamily="34" charset="0"/>
                            </a:rPr>
                            <a:t>0.0250</a:t>
                          </a:r>
                          <a:endParaRPr lang="en-GB" sz="1800" dirty="0">
                            <a:latin typeface="Calibri" panose="020F0502020204030204" pitchFamily="34" charset="0"/>
                          </a:endParaRPr>
                        </a:p>
                      </a:txBody>
                      <a:tcPr marL="91454" marR="91454" marT="45716" marB="45716"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latin typeface="Calibri" panose="020F0502020204030204" pitchFamily="34" charset="0"/>
                          </a:endParaRPr>
                        </a:p>
                      </a:txBody>
                      <a:tcPr marL="91454" marR="91454" marT="45716" marB="45716"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mc:Fallback>
      </mc:AlternateContent>
      <p:sp>
        <p:nvSpPr>
          <p:cNvPr id="9" name="TextBox 8">
            <a:extLst>
              <a:ext uri="{FF2B5EF4-FFF2-40B4-BE49-F238E27FC236}">
                <a16:creationId xmlns:a16="http://schemas.microsoft.com/office/drawing/2014/main" id="{A17776B4-B0EC-3584-D5C6-5B38186B4D1F}"/>
              </a:ext>
            </a:extLst>
          </p:cNvPr>
          <p:cNvSpPr txBox="1"/>
          <p:nvPr/>
        </p:nvSpPr>
        <p:spPr>
          <a:xfrm>
            <a:off x="571533" y="1490057"/>
            <a:ext cx="10083799" cy="677108"/>
          </a:xfrm>
          <a:prstGeom prst="rect">
            <a:avLst/>
          </a:prstGeom>
          <a:noFill/>
        </p:spPr>
        <p:txBody>
          <a:bodyPr wrap="square" rtlCol="0">
            <a:spAutoFit/>
          </a:bodyPr>
          <a:lstStyle/>
          <a:p>
            <a:pPr marL="285750" indent="-285750">
              <a:buFont typeface="Arial" panose="020B0604020202020204" pitchFamily="34" charset="0"/>
              <a:buChar char="•"/>
            </a:pPr>
            <a:r>
              <a:rPr lang="en-US" sz="2000" b="1" dirty="0">
                <a:latin typeface="Calibri" panose="020F0502020204030204" pitchFamily="34" charset="0"/>
              </a:rPr>
              <a:t>Example 5. IBS MAMS design with early efficacy stopping, </a:t>
            </a:r>
            <a:r>
              <a:rPr lang="en-US" sz="2000" b="1" i="1" dirty="0">
                <a:latin typeface="Calibri" panose="020F0502020204030204" pitchFamily="34" charset="0"/>
              </a:rPr>
              <a:t>D</a:t>
            </a:r>
            <a:r>
              <a:rPr lang="en-US" sz="2000" b="1" dirty="0">
                <a:latin typeface="Calibri" panose="020F0502020204030204" pitchFamily="34" charset="0"/>
              </a:rPr>
              <a:t> = IBS score at 6 months</a:t>
            </a:r>
            <a:endParaRPr lang="en-GB" sz="2000" b="1" dirty="0">
              <a:latin typeface="Calibri" panose="020F0502020204030204" pitchFamily="34" charset="0"/>
            </a:endParaRPr>
          </a:p>
          <a:p>
            <a:endParaRPr lang="en-GB" dirty="0"/>
          </a:p>
        </p:txBody>
      </p:sp>
      <p:sp>
        <p:nvSpPr>
          <p:cNvPr id="10" name="Oval 9">
            <a:extLst>
              <a:ext uri="{FF2B5EF4-FFF2-40B4-BE49-F238E27FC236}">
                <a16:creationId xmlns:a16="http://schemas.microsoft.com/office/drawing/2014/main" id="{79FF6CDC-B568-2693-8865-FA8BEE9DDFDD}"/>
              </a:ext>
            </a:extLst>
          </p:cNvPr>
          <p:cNvSpPr/>
          <p:nvPr/>
        </p:nvSpPr>
        <p:spPr>
          <a:xfrm>
            <a:off x="4612888" y="2891963"/>
            <a:ext cx="1483112" cy="844313"/>
          </a:xfrm>
          <a:prstGeom prst="ellipse">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F274AA32-824F-A8AC-43D8-B707E9E01F06}"/>
              </a:ext>
            </a:extLst>
          </p:cNvPr>
          <p:cNvSpPr/>
          <p:nvPr/>
        </p:nvSpPr>
        <p:spPr>
          <a:xfrm>
            <a:off x="2477551" y="4023497"/>
            <a:ext cx="1258767" cy="560410"/>
          </a:xfrm>
          <a:prstGeom prst="ellipse">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8" name="Table 7">
            <a:extLst>
              <a:ext uri="{FF2B5EF4-FFF2-40B4-BE49-F238E27FC236}">
                <a16:creationId xmlns:a16="http://schemas.microsoft.com/office/drawing/2014/main" id="{C23E1514-B480-5976-3862-1ED337B3CB8B}"/>
              </a:ext>
            </a:extLst>
          </p:cNvPr>
          <p:cNvGraphicFramePr>
            <a:graphicFrameLocks noGrp="1"/>
          </p:cNvGraphicFramePr>
          <p:nvPr>
            <p:extLst>
              <p:ext uri="{D42A27DB-BD31-4B8C-83A1-F6EECF244321}">
                <p14:modId xmlns:p14="http://schemas.microsoft.com/office/powerpoint/2010/main" val="4102991598"/>
              </p:ext>
            </p:extLst>
          </p:nvPr>
        </p:nvGraphicFramePr>
        <p:xfrm>
          <a:off x="0" y="573813"/>
          <a:ext cx="8128000" cy="37084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190106787"/>
                    </a:ext>
                  </a:extLst>
                </a:gridCol>
                <a:gridCol w="2032000">
                  <a:extLst>
                    <a:ext uri="{9D8B030D-6E8A-4147-A177-3AD203B41FA5}">
                      <a16:colId xmlns:a16="http://schemas.microsoft.com/office/drawing/2014/main" val="2740916829"/>
                    </a:ext>
                  </a:extLst>
                </a:gridCol>
                <a:gridCol w="2032000">
                  <a:extLst>
                    <a:ext uri="{9D8B030D-6E8A-4147-A177-3AD203B41FA5}">
                      <a16:colId xmlns:a16="http://schemas.microsoft.com/office/drawing/2014/main" val="1880906918"/>
                    </a:ext>
                  </a:extLst>
                </a:gridCol>
                <a:gridCol w="2032000">
                  <a:extLst>
                    <a:ext uri="{9D8B030D-6E8A-4147-A177-3AD203B41FA5}">
                      <a16:colId xmlns:a16="http://schemas.microsoft.com/office/drawing/2014/main" val="1006663267"/>
                    </a:ext>
                  </a:extLst>
                </a:gridCol>
              </a:tblGrid>
              <a:tr h="370840">
                <a:tc>
                  <a:txBody>
                    <a:bodyPr/>
                    <a:lstStyle/>
                    <a:p>
                      <a:pPr marL="285750" indent="-285750">
                        <a:buFont typeface="Arial" panose="020B0604020202020204" pitchFamily="34" charset="0"/>
                        <a:buChar char="•"/>
                      </a:pPr>
                      <a:r>
                        <a:rPr lang="en-US" dirty="0"/>
                        <a:t>I-outcome</a:t>
                      </a:r>
                      <a:endParaRPr lang="en-GB" dirty="0"/>
                    </a:p>
                  </a:txBody>
                  <a:tcPr>
                    <a:solidFill>
                      <a:srgbClr val="009EC0"/>
                    </a:solidFill>
                  </a:tcPr>
                </a:tc>
                <a:tc>
                  <a:txBody>
                    <a:bodyPr/>
                    <a:lstStyle/>
                    <a:p>
                      <a:pPr marL="285750" indent="-285750">
                        <a:buFont typeface="Arial" panose="020B0604020202020204" pitchFamily="34" charset="0"/>
                        <a:buChar char="•"/>
                      </a:pPr>
                      <a:r>
                        <a:rPr lang="en-US" dirty="0"/>
                        <a:t>Selection</a:t>
                      </a:r>
                      <a:endParaRPr lang="en-GB" dirty="0"/>
                    </a:p>
                  </a:txBody>
                  <a:tcPr>
                    <a:solidFill>
                      <a:srgbClr val="009EC0"/>
                    </a:solidFill>
                  </a:tcPr>
                </a:tc>
                <a:tc>
                  <a:txBody>
                    <a:bodyPr/>
                    <a:lstStyle/>
                    <a:p>
                      <a:pPr marL="285750" indent="-285750">
                        <a:buFont typeface="Arial" panose="020B0604020202020204" pitchFamily="34" charset="0"/>
                        <a:buChar char="•"/>
                      </a:pPr>
                      <a:r>
                        <a:rPr lang="en-US" dirty="0"/>
                        <a:t>Seamless</a:t>
                      </a:r>
                      <a:endParaRPr lang="en-GB" dirty="0"/>
                    </a:p>
                  </a:txBody>
                  <a:tcPr>
                    <a:solidFill>
                      <a:srgbClr val="009EC0"/>
                    </a:solidFill>
                  </a:tcPr>
                </a:tc>
                <a:tc>
                  <a:txBody>
                    <a:bodyPr/>
                    <a:lstStyle/>
                    <a:p>
                      <a:pPr marL="285750" indent="-285750">
                        <a:buFont typeface="Arial" panose="020B0604020202020204" pitchFamily="34" charset="0"/>
                        <a:buChar char="•"/>
                      </a:pPr>
                      <a:r>
                        <a:rPr lang="en-US" dirty="0"/>
                        <a:t>Efficacy stop</a:t>
                      </a:r>
                      <a:endParaRPr lang="en-GB" dirty="0"/>
                    </a:p>
                  </a:txBody>
                  <a:tcPr>
                    <a:solidFill>
                      <a:schemeClr val="accent2">
                        <a:lumMod val="75000"/>
                      </a:schemeClr>
                    </a:solidFill>
                  </a:tcPr>
                </a:tc>
                <a:extLst>
                  <a:ext uri="{0D108BD9-81ED-4DB2-BD59-A6C34878D82A}">
                    <a16:rowId xmlns:a16="http://schemas.microsoft.com/office/drawing/2014/main" val="1771134787"/>
                  </a:ext>
                </a:extLst>
              </a:tr>
            </a:tbl>
          </a:graphicData>
        </a:graphic>
      </p:graphicFrame>
      <p:sp>
        <p:nvSpPr>
          <p:cNvPr id="12" name="TextBox 11">
            <a:extLst>
              <a:ext uri="{FF2B5EF4-FFF2-40B4-BE49-F238E27FC236}">
                <a16:creationId xmlns:a16="http://schemas.microsoft.com/office/drawing/2014/main" id="{2415B02D-858A-A7FC-4EB3-7CA755C79C37}"/>
              </a:ext>
            </a:extLst>
          </p:cNvPr>
          <p:cNvSpPr txBox="1"/>
          <p:nvPr/>
        </p:nvSpPr>
        <p:spPr>
          <a:xfrm>
            <a:off x="11530361" y="6501161"/>
            <a:ext cx="892098" cy="338554"/>
          </a:xfrm>
          <a:prstGeom prst="rect">
            <a:avLst/>
          </a:prstGeom>
          <a:noFill/>
        </p:spPr>
        <p:txBody>
          <a:bodyPr wrap="square" rtlCol="0">
            <a:spAutoFit/>
          </a:bodyPr>
          <a:lstStyle/>
          <a:p>
            <a:r>
              <a:rPr lang="en-US" sz="1600" dirty="0">
                <a:solidFill>
                  <a:schemeClr val="accent2">
                    <a:lumMod val="50000"/>
                  </a:schemeClr>
                </a:solidFill>
              </a:rPr>
              <a:t>22/28</a:t>
            </a:r>
            <a:endParaRPr lang="en-GB" sz="1600" dirty="0">
              <a:solidFill>
                <a:schemeClr val="accent2">
                  <a:lumMod val="50000"/>
                </a:schemeClr>
              </a:solidFill>
            </a:endParaRPr>
          </a:p>
        </p:txBody>
      </p:sp>
    </p:spTree>
    <p:extLst>
      <p:ext uri="{BB962C8B-B14F-4D97-AF65-F5344CB8AC3E}">
        <p14:creationId xmlns:p14="http://schemas.microsoft.com/office/powerpoint/2010/main" val="646885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heel(1)">
                                      <p:cBhvr>
                                        <p:cTn id="1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C6974-EE54-16A2-8D0C-4D1E54E1C858}"/>
              </a:ext>
            </a:extLst>
          </p:cNvPr>
          <p:cNvSpPr txBox="1">
            <a:spLocks/>
          </p:cNvSpPr>
          <p:nvPr/>
        </p:nvSpPr>
        <p:spPr>
          <a:xfrm>
            <a:off x="269764" y="248790"/>
            <a:ext cx="10680733" cy="1044752"/>
          </a:xfrm>
          <a:prstGeom prst="rect">
            <a:avLst/>
          </a:prstGeom>
        </p:spPr>
        <p:txBody>
          <a:bodyPr>
            <a:normAutofit/>
          </a:bodyPr>
          <a:lstStyle>
            <a:lvl1pPr algn="l" defTabSz="914377" rtl="0" eaLnBrk="1" latinLnBrk="0" hangingPunct="1">
              <a:lnSpc>
                <a:spcPct val="90000"/>
              </a:lnSpc>
              <a:spcBef>
                <a:spcPct val="0"/>
              </a:spcBef>
              <a:buNone/>
              <a:defRPr sz="4400" b="1" kern="1200">
                <a:solidFill>
                  <a:schemeClr val="accent4"/>
                </a:solidFill>
                <a:latin typeface="+mj-lt"/>
                <a:ea typeface="+mj-ea"/>
                <a:cs typeface="+mj-cs"/>
              </a:defRPr>
            </a:lvl1pPr>
          </a:lstStyle>
          <a:p>
            <a:pPr>
              <a:tabLst>
                <a:tab pos="354013" algn="l"/>
              </a:tabLst>
            </a:pPr>
            <a:r>
              <a:rPr lang="en-GB" sz="2800" dirty="0" err="1">
                <a:latin typeface="Courier New" panose="02070309020205020404" pitchFamily="49" charset="0"/>
                <a:cs typeface="Courier New" panose="02070309020205020404" pitchFamily="49" charset="0"/>
              </a:rPr>
              <a:t>nstagects</a:t>
            </a:r>
            <a:r>
              <a:rPr lang="en-GB" sz="2800" b="0" dirty="0">
                <a:solidFill>
                  <a:srgbClr val="002060"/>
                </a:solidFill>
              </a:rPr>
              <a:t> : Future Stata release </a:t>
            </a:r>
          </a:p>
        </p:txBody>
      </p:sp>
      <p:sp>
        <p:nvSpPr>
          <p:cNvPr id="3" name="TextBox 2">
            <a:extLst>
              <a:ext uri="{FF2B5EF4-FFF2-40B4-BE49-F238E27FC236}">
                <a16:creationId xmlns:a16="http://schemas.microsoft.com/office/drawing/2014/main" id="{F88A3FA3-3383-F473-3A24-A832A7E2210C}"/>
              </a:ext>
            </a:extLst>
          </p:cNvPr>
          <p:cNvSpPr txBox="1"/>
          <p:nvPr/>
        </p:nvSpPr>
        <p:spPr>
          <a:xfrm>
            <a:off x="392427" y="771166"/>
            <a:ext cx="4438187" cy="707886"/>
          </a:xfrm>
          <a:prstGeom prst="rect">
            <a:avLst/>
          </a:prstGeom>
          <a:noFill/>
        </p:spPr>
        <p:txBody>
          <a:bodyPr wrap="square" rtlCol="0">
            <a:spAutoFit/>
          </a:bodyPr>
          <a:lstStyle/>
          <a:p>
            <a:pPr marL="342900" indent="-342900">
              <a:buFont typeface="Wingdings" panose="05000000000000000000" pitchFamily="2" charset="2"/>
              <a:buChar char="ü"/>
            </a:pPr>
            <a:r>
              <a:rPr lang="en-US" sz="2000" dirty="0"/>
              <a:t>Stata </a:t>
            </a:r>
            <a:r>
              <a:rPr lang="en-GB" sz="2000" dirty="0"/>
              <a:t>Dialog-box program:</a:t>
            </a:r>
          </a:p>
          <a:p>
            <a:r>
              <a:rPr lang="en-GB" sz="2000" dirty="0"/>
              <a:t>     </a:t>
            </a:r>
            <a:r>
              <a:rPr lang="en-GB" sz="2000" dirty="0" err="1">
                <a:latin typeface="Courier New" panose="02070309020205020404" pitchFamily="49" charset="0"/>
                <a:cs typeface="Courier New" panose="02070309020205020404" pitchFamily="49" charset="0"/>
              </a:rPr>
              <a:t>db</a:t>
            </a:r>
            <a:r>
              <a:rPr lang="en-GB" sz="2000" dirty="0">
                <a:latin typeface="Courier New" panose="02070309020205020404" pitchFamily="49" charset="0"/>
                <a:cs typeface="Courier New" panose="02070309020205020404" pitchFamily="49" charset="0"/>
              </a:rPr>
              <a:t> </a:t>
            </a:r>
            <a:r>
              <a:rPr lang="en-GB" sz="2000" dirty="0" err="1">
                <a:latin typeface="Courier New" panose="02070309020205020404" pitchFamily="49" charset="0"/>
                <a:cs typeface="Courier New" panose="02070309020205020404" pitchFamily="49" charset="0"/>
              </a:rPr>
              <a:t>nstagects</a:t>
            </a:r>
            <a:endParaRPr lang="en-GB" sz="2000" dirty="0">
              <a:latin typeface="Courier New" panose="02070309020205020404" pitchFamily="49" charset="0"/>
              <a:cs typeface="Courier New" panose="02070309020205020404" pitchFamily="49" charset="0"/>
            </a:endParaRPr>
          </a:p>
        </p:txBody>
      </p:sp>
      <p:pic>
        <p:nvPicPr>
          <p:cNvPr id="5" name="Picture 4">
            <a:extLst>
              <a:ext uri="{FF2B5EF4-FFF2-40B4-BE49-F238E27FC236}">
                <a16:creationId xmlns:a16="http://schemas.microsoft.com/office/drawing/2014/main" id="{22C423BB-E3DA-42B6-59A6-47ED5F64056F}"/>
              </a:ext>
            </a:extLst>
          </p:cNvPr>
          <p:cNvPicPr>
            <a:picLocks noChangeAspect="1"/>
          </p:cNvPicPr>
          <p:nvPr/>
        </p:nvPicPr>
        <p:blipFill>
          <a:blip r:embed="rId2"/>
          <a:srcRect r="1289" b="12234"/>
          <a:stretch>
            <a:fillRect/>
          </a:stretch>
        </p:blipFill>
        <p:spPr>
          <a:xfrm>
            <a:off x="392427" y="1601715"/>
            <a:ext cx="5606929" cy="4289576"/>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85639651-3002-E951-DC76-BFB7FDBB958E}"/>
              </a:ext>
            </a:extLst>
          </p:cNvPr>
          <p:cNvSpPr txBox="1"/>
          <p:nvPr/>
        </p:nvSpPr>
        <p:spPr>
          <a:xfrm>
            <a:off x="6204224" y="771166"/>
            <a:ext cx="4438187" cy="400110"/>
          </a:xfrm>
          <a:prstGeom prst="rect">
            <a:avLst/>
          </a:prstGeom>
          <a:noFill/>
        </p:spPr>
        <p:txBody>
          <a:bodyPr wrap="square" rtlCol="0">
            <a:spAutoFit/>
          </a:bodyPr>
          <a:lstStyle/>
          <a:p>
            <a:pPr marL="342900" indent="-342900">
              <a:buFont typeface="Wingdings" panose="05000000000000000000" pitchFamily="2" charset="2"/>
              <a:buChar char="ü"/>
            </a:pPr>
            <a:r>
              <a:rPr lang="en-US" sz="2000" dirty="0"/>
              <a:t>Stata Journal</a:t>
            </a:r>
            <a:r>
              <a:rPr lang="en-GB" sz="2000" dirty="0"/>
              <a:t>:</a:t>
            </a:r>
          </a:p>
        </p:txBody>
      </p:sp>
      <p:sp>
        <p:nvSpPr>
          <p:cNvPr id="7" name="TextBox 6">
            <a:extLst>
              <a:ext uri="{FF2B5EF4-FFF2-40B4-BE49-F238E27FC236}">
                <a16:creationId xmlns:a16="http://schemas.microsoft.com/office/drawing/2014/main" id="{E5745283-FB22-08CA-3FAA-0A0722D07135}"/>
              </a:ext>
            </a:extLst>
          </p:cNvPr>
          <p:cNvSpPr txBox="1"/>
          <p:nvPr/>
        </p:nvSpPr>
        <p:spPr>
          <a:xfrm>
            <a:off x="11530361" y="6501161"/>
            <a:ext cx="892098" cy="338554"/>
          </a:xfrm>
          <a:prstGeom prst="rect">
            <a:avLst/>
          </a:prstGeom>
          <a:noFill/>
        </p:spPr>
        <p:txBody>
          <a:bodyPr wrap="square" rtlCol="0">
            <a:spAutoFit/>
          </a:bodyPr>
          <a:lstStyle/>
          <a:p>
            <a:r>
              <a:rPr lang="en-US" sz="1600" dirty="0">
                <a:solidFill>
                  <a:schemeClr val="accent2">
                    <a:lumMod val="50000"/>
                  </a:schemeClr>
                </a:solidFill>
              </a:rPr>
              <a:t>23/28</a:t>
            </a:r>
            <a:endParaRPr lang="en-GB" sz="1600" dirty="0">
              <a:solidFill>
                <a:schemeClr val="accent2">
                  <a:lumMod val="50000"/>
                </a:schemeClr>
              </a:solidFill>
            </a:endParaRPr>
          </a:p>
        </p:txBody>
      </p:sp>
      <p:pic>
        <p:nvPicPr>
          <p:cNvPr id="8" name="Picture 7">
            <a:extLst>
              <a:ext uri="{FF2B5EF4-FFF2-40B4-BE49-F238E27FC236}">
                <a16:creationId xmlns:a16="http://schemas.microsoft.com/office/drawing/2014/main" id="{47DB9C8D-E6F4-9E87-4D7E-6D694C213FA4}"/>
              </a:ext>
            </a:extLst>
          </p:cNvPr>
          <p:cNvPicPr>
            <a:picLocks noChangeAspect="1"/>
          </p:cNvPicPr>
          <p:nvPr/>
        </p:nvPicPr>
        <p:blipFill>
          <a:blip r:embed="rId3"/>
          <a:stretch>
            <a:fillRect/>
          </a:stretch>
        </p:blipFill>
        <p:spPr>
          <a:xfrm>
            <a:off x="6526749" y="1171276"/>
            <a:ext cx="4546411" cy="535006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84274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4" presetClass="entr" presetSubtype="1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randombar(horizontal)">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0D125C-9853-58CA-2D93-FAB49A408719}"/>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CB13C514-78DB-032C-E5F6-E2F830E4E6DA}"/>
              </a:ext>
            </a:extLst>
          </p:cNvPr>
          <p:cNvSpPr>
            <a:spLocks noGrp="1"/>
          </p:cNvSpPr>
          <p:nvPr>
            <p:ph type="body" sz="quarter" idx="10"/>
          </p:nvPr>
        </p:nvSpPr>
        <p:spPr>
          <a:xfrm>
            <a:off x="292067" y="228599"/>
            <a:ext cx="7156948" cy="576944"/>
          </a:xfrm>
        </p:spPr>
        <p:txBody>
          <a:bodyPr>
            <a:normAutofit fontScale="92500" lnSpcReduction="20000"/>
          </a:bodyPr>
          <a:lstStyle/>
          <a:p>
            <a:r>
              <a:rPr lang="en-US" sz="3600" dirty="0"/>
              <a:t>Software testing</a:t>
            </a:r>
            <a:endParaRPr lang="en-GB" sz="3600" dirty="0"/>
          </a:p>
        </p:txBody>
      </p:sp>
      <p:sp>
        <p:nvSpPr>
          <p:cNvPr id="2" name="TextBox 1">
            <a:extLst>
              <a:ext uri="{FF2B5EF4-FFF2-40B4-BE49-F238E27FC236}">
                <a16:creationId xmlns:a16="http://schemas.microsoft.com/office/drawing/2014/main" id="{4750E5D7-921B-2E17-F5E3-FF0EB9F9EB0F}"/>
              </a:ext>
            </a:extLst>
          </p:cNvPr>
          <p:cNvSpPr txBox="1"/>
          <p:nvPr/>
        </p:nvSpPr>
        <p:spPr>
          <a:xfrm>
            <a:off x="11530361" y="6501161"/>
            <a:ext cx="892098" cy="338554"/>
          </a:xfrm>
          <a:prstGeom prst="rect">
            <a:avLst/>
          </a:prstGeom>
          <a:noFill/>
        </p:spPr>
        <p:txBody>
          <a:bodyPr wrap="square" rtlCol="0">
            <a:spAutoFit/>
          </a:bodyPr>
          <a:lstStyle/>
          <a:p>
            <a:r>
              <a:rPr lang="en-US" sz="1600" dirty="0">
                <a:solidFill>
                  <a:schemeClr val="accent2">
                    <a:lumMod val="50000"/>
                  </a:schemeClr>
                </a:solidFill>
              </a:rPr>
              <a:t>24/28</a:t>
            </a:r>
            <a:endParaRPr lang="en-GB" sz="1600" dirty="0">
              <a:solidFill>
                <a:schemeClr val="accent2">
                  <a:lumMod val="50000"/>
                </a:schemeClr>
              </a:solidFill>
            </a:endParaRPr>
          </a:p>
        </p:txBody>
      </p:sp>
      <p:sp>
        <p:nvSpPr>
          <p:cNvPr id="3" name="Content Placeholder 2">
            <a:extLst>
              <a:ext uri="{FF2B5EF4-FFF2-40B4-BE49-F238E27FC236}">
                <a16:creationId xmlns:a16="http://schemas.microsoft.com/office/drawing/2014/main" id="{12E0CB16-E664-A454-9CE5-C60AC60D4A6F}"/>
              </a:ext>
            </a:extLst>
          </p:cNvPr>
          <p:cNvSpPr txBox="1">
            <a:spLocks/>
          </p:cNvSpPr>
          <p:nvPr/>
        </p:nvSpPr>
        <p:spPr bwMode="auto">
          <a:xfrm>
            <a:off x="1053682" y="1566335"/>
            <a:ext cx="9309518" cy="461705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228594" indent="-228594" algn="l" defTabSz="914377" rtl="0" eaLnBrk="1" latinLnBrk="0" hangingPunct="1">
              <a:lnSpc>
                <a:spcPct val="110000"/>
              </a:lnSpc>
              <a:spcBef>
                <a:spcPts val="0"/>
              </a:spcBef>
              <a:buFont typeface="Arial" panose="020B0604020202020204" pitchFamily="34" charset="0"/>
              <a:buChar char="•"/>
              <a:defRPr sz="2400" kern="1200">
                <a:solidFill>
                  <a:schemeClr val="tx1"/>
                </a:solidFill>
                <a:latin typeface="+mn-lt"/>
                <a:ea typeface="+mn-ea"/>
                <a:cs typeface="+mn-cs"/>
              </a:defRPr>
            </a:lvl1pPr>
            <a:lvl2pPr marL="685783" indent="-228594" algn="l" defTabSz="914377" rtl="0" eaLnBrk="1" latinLnBrk="0" hangingPunct="1">
              <a:lnSpc>
                <a:spcPct val="110000"/>
              </a:lnSpc>
              <a:spcBef>
                <a:spcPts val="0"/>
              </a:spcBef>
              <a:buFont typeface="Arial" panose="020B0604020202020204" pitchFamily="34" charset="0"/>
              <a:buChar char="•"/>
              <a:defRPr sz="2000" kern="1200">
                <a:solidFill>
                  <a:schemeClr val="tx1"/>
                </a:solidFill>
                <a:latin typeface="+mn-lt"/>
                <a:ea typeface="+mn-ea"/>
                <a:cs typeface="+mn-cs"/>
              </a:defRPr>
            </a:lvl2pPr>
            <a:lvl3pPr marL="1142971" indent="-228594" algn="l" defTabSz="914377" rtl="0" eaLnBrk="1" latinLnBrk="0" hangingPunct="1">
              <a:lnSpc>
                <a:spcPct val="110000"/>
              </a:lnSpc>
              <a:spcBef>
                <a:spcPts val="0"/>
              </a:spcBef>
              <a:buFont typeface="Arial" panose="020B0604020202020204" pitchFamily="34" charset="0"/>
              <a:buChar char="•"/>
              <a:defRPr sz="1800" kern="1200">
                <a:solidFill>
                  <a:schemeClr val="tx1"/>
                </a:solidFill>
                <a:latin typeface="+mn-lt"/>
                <a:ea typeface="+mn-ea"/>
                <a:cs typeface="+mn-cs"/>
              </a:defRPr>
            </a:lvl3pPr>
            <a:lvl4pPr marL="1600160" indent="-228594" algn="l" defTabSz="914377" rtl="0" eaLnBrk="1" latinLnBrk="0" hangingPunct="1">
              <a:lnSpc>
                <a:spcPct val="110000"/>
              </a:lnSpc>
              <a:spcBef>
                <a:spcPts val="0"/>
              </a:spcBef>
              <a:buFont typeface="Arial" panose="020B0604020202020204" pitchFamily="34" charset="0"/>
              <a:buChar char="•"/>
              <a:defRPr sz="1600" kern="1200">
                <a:solidFill>
                  <a:schemeClr val="tx1"/>
                </a:solidFill>
                <a:latin typeface="+mn-lt"/>
                <a:ea typeface="+mn-ea"/>
                <a:cs typeface="+mn-cs"/>
              </a:defRPr>
            </a:lvl4pPr>
            <a:lvl5pPr marL="2057349" indent="-228594" algn="l" defTabSz="914377" rtl="0" eaLnBrk="1" latinLnBrk="0" hangingPunct="1">
              <a:lnSpc>
                <a:spcPct val="110000"/>
              </a:lnSpc>
              <a:spcBef>
                <a:spcPts val="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The FWER and overall power:</a:t>
            </a:r>
          </a:p>
          <a:p>
            <a:pPr marL="457189" lvl="1" indent="0">
              <a:buNone/>
            </a:pPr>
            <a:r>
              <a:rPr lang="en-GB" dirty="0"/>
              <a:t>- Checked against analytical solutions where possible</a:t>
            </a:r>
          </a:p>
          <a:p>
            <a:pPr marL="457189" lvl="1" indent="0">
              <a:buNone/>
            </a:pPr>
            <a:r>
              <a:rPr lang="en-GB" dirty="0"/>
              <a:t>- Used </a:t>
            </a:r>
            <a:r>
              <a:rPr lang="en-GB" b="1" dirty="0" err="1">
                <a:solidFill>
                  <a:schemeClr val="accent2">
                    <a:lumMod val="50000"/>
                  </a:schemeClr>
                </a:solidFill>
                <a:latin typeface="Courier New" panose="02070309020205020404" pitchFamily="49" charset="0"/>
                <a:cs typeface="Courier New" panose="02070309020205020404" pitchFamily="49" charset="0"/>
              </a:rPr>
              <a:t>mvnormal</a:t>
            </a:r>
            <a:r>
              <a:rPr lang="en-GB" dirty="0"/>
              <a:t> Stata command (Grayling and Mander)</a:t>
            </a:r>
          </a:p>
          <a:p>
            <a:pPr marL="0" indent="0">
              <a:buFont typeface="Arial" panose="020B0604020202020204" pitchFamily="34" charset="0"/>
              <a:buNone/>
            </a:pPr>
            <a:endParaRPr lang="en-GB" dirty="0"/>
          </a:p>
          <a:p>
            <a:r>
              <a:rPr lang="en-GB" dirty="0"/>
              <a:t>Sample size calculations:</a:t>
            </a:r>
          </a:p>
          <a:p>
            <a:pPr lvl="1">
              <a:buFontTx/>
              <a:buChar char="-"/>
            </a:pPr>
            <a:r>
              <a:rPr lang="en-GB" dirty="0"/>
              <a:t>Compare results for continuous outcome, two arms settings</a:t>
            </a:r>
          </a:p>
          <a:p>
            <a:pPr lvl="1">
              <a:buFontTx/>
              <a:buChar char="-"/>
            </a:pPr>
            <a:r>
              <a:rPr lang="en-GB" dirty="0"/>
              <a:t>Used</a:t>
            </a:r>
            <a:r>
              <a:rPr lang="en-GB" dirty="0">
                <a:solidFill>
                  <a:schemeClr val="accent2">
                    <a:lumMod val="50000"/>
                  </a:schemeClr>
                </a:solidFill>
                <a:latin typeface="Courier New" panose="02070309020205020404" pitchFamily="49" charset="0"/>
                <a:cs typeface="Courier New" panose="02070309020205020404" pitchFamily="49" charset="0"/>
              </a:rPr>
              <a:t> </a:t>
            </a:r>
            <a:r>
              <a:rPr lang="en-GB" b="1" dirty="0">
                <a:solidFill>
                  <a:schemeClr val="accent2">
                    <a:lumMod val="50000"/>
                  </a:schemeClr>
                </a:solidFill>
                <a:latin typeface="Courier New" panose="02070309020205020404" pitchFamily="49" charset="0"/>
                <a:cs typeface="Courier New" panose="02070309020205020404" pitchFamily="49" charset="0"/>
              </a:rPr>
              <a:t>power</a:t>
            </a:r>
            <a:r>
              <a:rPr lang="en-GB" dirty="0">
                <a:solidFill>
                  <a:schemeClr val="accent2">
                    <a:lumMod val="50000"/>
                  </a:schemeClr>
                </a:solidFill>
              </a:rPr>
              <a:t> </a:t>
            </a:r>
            <a:r>
              <a:rPr lang="en-GB" dirty="0"/>
              <a:t>Stata command</a:t>
            </a:r>
          </a:p>
          <a:p>
            <a:pPr marL="0" indent="0">
              <a:buFont typeface="Arial" panose="020B0604020202020204" pitchFamily="34" charset="0"/>
              <a:buNone/>
            </a:pPr>
            <a:endParaRPr lang="en-GB" dirty="0"/>
          </a:p>
          <a:p>
            <a:r>
              <a:rPr lang="en-GB" dirty="0"/>
              <a:t>Continuing maintenance: </a:t>
            </a:r>
            <a:r>
              <a:rPr lang="en-US" sz="2000" dirty="0">
                <a:hlinkClick r:id="rId3"/>
              </a:rPr>
              <a:t>https://github.com/peterdutey/nstagects</a:t>
            </a:r>
            <a:endParaRPr lang="en-US" sz="2000" dirty="0"/>
          </a:p>
          <a:p>
            <a:pPr marL="0" indent="0">
              <a:buNone/>
            </a:pPr>
            <a:endParaRPr lang="en-GB" dirty="0"/>
          </a:p>
        </p:txBody>
      </p:sp>
    </p:spTree>
    <p:extLst>
      <p:ext uri="{BB962C8B-B14F-4D97-AF65-F5344CB8AC3E}">
        <p14:creationId xmlns:p14="http://schemas.microsoft.com/office/powerpoint/2010/main" val="198651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2"/>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3FF791-19BC-FFB6-E4D7-D569C0AC07FE}"/>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A8CC51A9-E81A-4FDF-CD9C-71F241E615C8}"/>
              </a:ext>
            </a:extLst>
          </p:cNvPr>
          <p:cNvSpPr>
            <a:spLocks noGrp="1"/>
          </p:cNvSpPr>
          <p:nvPr>
            <p:ph type="body" sz="quarter" idx="10"/>
          </p:nvPr>
        </p:nvSpPr>
        <p:spPr>
          <a:xfrm>
            <a:off x="292067" y="228599"/>
            <a:ext cx="7156948" cy="576944"/>
          </a:xfrm>
        </p:spPr>
        <p:txBody>
          <a:bodyPr>
            <a:normAutofit fontScale="85000" lnSpcReduction="10000"/>
          </a:bodyPr>
          <a:lstStyle/>
          <a:p>
            <a:r>
              <a:rPr lang="en-US" sz="3600" dirty="0"/>
              <a:t>Some design considerations in practice</a:t>
            </a:r>
            <a:endParaRPr lang="en-GB" sz="3600" dirty="0"/>
          </a:p>
        </p:txBody>
      </p:sp>
      <p:sp>
        <p:nvSpPr>
          <p:cNvPr id="6" name="TextBox 5">
            <a:extLst>
              <a:ext uri="{FF2B5EF4-FFF2-40B4-BE49-F238E27FC236}">
                <a16:creationId xmlns:a16="http://schemas.microsoft.com/office/drawing/2014/main" id="{E762FD37-1C6E-2F1B-E69F-867B57BF5CE7}"/>
              </a:ext>
            </a:extLst>
          </p:cNvPr>
          <p:cNvSpPr txBox="1"/>
          <p:nvPr/>
        </p:nvSpPr>
        <p:spPr>
          <a:xfrm>
            <a:off x="1641067" y="1232608"/>
            <a:ext cx="8651509" cy="5663089"/>
          </a:xfrm>
          <a:prstGeom prst="rect">
            <a:avLst/>
          </a:prstGeom>
          <a:noFill/>
        </p:spPr>
        <p:txBody>
          <a:bodyPr wrap="square" rtlCol="0">
            <a:spAutoFit/>
          </a:bodyPr>
          <a:lstStyle/>
          <a:p>
            <a:pPr marL="285750" indent="-285750">
              <a:buFont typeface="Arial" panose="020B0604020202020204" pitchFamily="34" charset="0"/>
              <a:buChar char="•"/>
            </a:pPr>
            <a:r>
              <a:rPr lang="en-US" sz="2400" dirty="0"/>
              <a:t>Number of arms? Number of stages? Outcomes?</a:t>
            </a:r>
          </a:p>
          <a:p>
            <a:pPr>
              <a:spcBef>
                <a:spcPts val="600"/>
              </a:spcBef>
            </a:pPr>
            <a:r>
              <a:rPr lang="en-US" sz="1600" dirty="0">
                <a:hlinkClick r:id="rId2"/>
              </a:rPr>
              <a:t>https://link.springer.com/rwe/10.1007/978-3-319-52677-5_110-1</a:t>
            </a:r>
            <a:endParaRPr lang="en-US" sz="1600" dirty="0"/>
          </a:p>
          <a:p>
            <a:pPr marL="285750" indent="-285750">
              <a:spcBef>
                <a:spcPts val="1200"/>
              </a:spcBef>
              <a:buFont typeface="Arial" panose="020B0604020202020204" pitchFamily="34" charset="0"/>
              <a:buChar char="•"/>
            </a:pPr>
            <a:r>
              <a:rPr lang="en-US" sz="2400" dirty="0"/>
              <a:t>How to select treatments?</a:t>
            </a:r>
          </a:p>
          <a:p>
            <a:pPr>
              <a:spcBef>
                <a:spcPts val="600"/>
              </a:spcBef>
            </a:pPr>
            <a:r>
              <a:rPr lang="en-US" sz="1600" dirty="0">
                <a:hlinkClick r:id="rId3"/>
              </a:rPr>
              <a:t>https://journals.sagepub.com/doi/full/10.1177/17407745221136527?rfr_dat=cr_pub++0pubmed&amp;url_ver=Z39.88-2003&amp;rfr_id=ori%3Arid%3Acrossref.org</a:t>
            </a:r>
            <a:endParaRPr lang="en-US" sz="1600" dirty="0"/>
          </a:p>
          <a:p>
            <a:pPr marL="285750" indent="-285750">
              <a:lnSpc>
                <a:spcPct val="150000"/>
              </a:lnSpc>
              <a:spcBef>
                <a:spcPts val="1200"/>
              </a:spcBef>
              <a:buFont typeface="Arial" panose="020B0604020202020204" pitchFamily="34" charset="0"/>
              <a:buChar char="•"/>
            </a:pPr>
            <a:r>
              <a:rPr lang="en-US" sz="2400" dirty="0"/>
              <a:t>Pre-specification of statistical design characteristics?</a:t>
            </a:r>
          </a:p>
          <a:p>
            <a:pPr>
              <a:spcBef>
                <a:spcPts val="600"/>
              </a:spcBef>
            </a:pPr>
            <a:r>
              <a:rPr lang="en-US" altLang="zh-CN" sz="1600" dirty="0">
                <a:hlinkClick r:id="rId4"/>
              </a:rPr>
              <a:t>https://link.springer.com/article/10.1177/009286150103500408 Journal, 35(4), 1113–1121.</a:t>
            </a:r>
            <a:endParaRPr lang="en-US" altLang="zh-CN" sz="1600" dirty="0"/>
          </a:p>
          <a:p>
            <a:pPr marL="285750" indent="-285750">
              <a:lnSpc>
                <a:spcPct val="150000"/>
              </a:lnSpc>
              <a:spcBef>
                <a:spcPts val="600"/>
              </a:spcBef>
              <a:buFont typeface="Arial" panose="020B0604020202020204" pitchFamily="34" charset="0"/>
              <a:buChar char="•"/>
            </a:pPr>
            <a:r>
              <a:rPr lang="en-US" sz="2400" dirty="0"/>
              <a:t>PWER or FWER, which to control?</a:t>
            </a:r>
          </a:p>
          <a:p>
            <a:r>
              <a:rPr lang="en-US" sz="1600" dirty="0">
                <a:solidFill>
                  <a:srgbClr val="0070C0"/>
                </a:solidFill>
                <a:hlinkClick r:id="rId5">
                  <a:extLst>
                    <a:ext uri="{A12FA001-AC4F-418D-AE19-62706E023703}">
                      <ahyp:hlinkClr xmlns:ahyp="http://schemas.microsoft.com/office/drawing/2018/hyperlinkcolor" val="tx"/>
                    </a:ext>
                  </a:extLst>
                </a:hlinkClick>
              </a:rPr>
              <a:t>https://pubmed.ncbi.nlm.nih.gov/11146147/</a:t>
            </a:r>
            <a:endParaRPr lang="en-US" sz="1600" dirty="0">
              <a:solidFill>
                <a:srgbClr val="0070C0"/>
              </a:solidFill>
            </a:endParaRPr>
          </a:p>
          <a:p>
            <a:pPr marL="285750" indent="-285750">
              <a:spcBef>
                <a:spcPts val="1200"/>
              </a:spcBef>
              <a:buFont typeface="Arial" panose="020B0604020202020204" pitchFamily="34" charset="0"/>
              <a:buChar char="•"/>
            </a:pPr>
            <a:r>
              <a:rPr lang="en-US" sz="2400" dirty="0"/>
              <a:t>When considering a complex design with multiple adaptation types, carefully evaluate design options through simulation.</a:t>
            </a:r>
          </a:p>
          <a:p>
            <a:r>
              <a:rPr lang="en-US" sz="2400" b="1" dirty="0"/>
              <a:t>    </a:t>
            </a:r>
            <a:endParaRPr lang="en-US" sz="2400" dirty="0"/>
          </a:p>
          <a:p>
            <a:endParaRPr lang="en-US" sz="2000" dirty="0">
              <a:solidFill>
                <a:schemeClr val="accent6">
                  <a:lumMod val="50000"/>
                </a:schemeClr>
              </a:solidFill>
            </a:endParaRPr>
          </a:p>
          <a:p>
            <a:r>
              <a:rPr lang="en-GB" sz="2000" dirty="0"/>
              <a:t>  </a:t>
            </a:r>
          </a:p>
        </p:txBody>
      </p:sp>
      <p:sp>
        <p:nvSpPr>
          <p:cNvPr id="2" name="TextBox 1">
            <a:extLst>
              <a:ext uri="{FF2B5EF4-FFF2-40B4-BE49-F238E27FC236}">
                <a16:creationId xmlns:a16="http://schemas.microsoft.com/office/drawing/2014/main" id="{9FECC941-8401-7C2B-000E-25865F084633}"/>
              </a:ext>
            </a:extLst>
          </p:cNvPr>
          <p:cNvSpPr txBox="1"/>
          <p:nvPr/>
        </p:nvSpPr>
        <p:spPr>
          <a:xfrm>
            <a:off x="11530361" y="6501161"/>
            <a:ext cx="892098" cy="338554"/>
          </a:xfrm>
          <a:prstGeom prst="rect">
            <a:avLst/>
          </a:prstGeom>
          <a:noFill/>
        </p:spPr>
        <p:txBody>
          <a:bodyPr wrap="square" rtlCol="0">
            <a:spAutoFit/>
          </a:bodyPr>
          <a:lstStyle/>
          <a:p>
            <a:r>
              <a:rPr lang="en-US" sz="1600" dirty="0">
                <a:solidFill>
                  <a:schemeClr val="accent2">
                    <a:lumMod val="50000"/>
                  </a:schemeClr>
                </a:solidFill>
              </a:rPr>
              <a:t>25/28</a:t>
            </a:r>
            <a:endParaRPr lang="en-GB" sz="1600" dirty="0">
              <a:solidFill>
                <a:schemeClr val="accent2">
                  <a:lumMod val="50000"/>
                </a:schemeClr>
              </a:solidFill>
            </a:endParaRPr>
          </a:p>
        </p:txBody>
      </p:sp>
    </p:spTree>
    <p:extLst>
      <p:ext uri="{BB962C8B-B14F-4D97-AF65-F5344CB8AC3E}">
        <p14:creationId xmlns:p14="http://schemas.microsoft.com/office/powerpoint/2010/main" val="4175575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5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25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250"/>
                                        <p:tgtEl>
                                          <p:spTgt spid="6">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fade">
                                      <p:cBhvr>
                                        <p:cTn id="18" dur="250"/>
                                        <p:tgtEl>
                                          <p:spTgt spid="6">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fade">
                                      <p:cBhvr>
                                        <p:cTn id="23" dur="250"/>
                                        <p:tgtEl>
                                          <p:spTgt spid="6">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6">
                                            <p:txEl>
                                              <p:pRg st="5" end="5"/>
                                            </p:txEl>
                                          </p:spTgt>
                                        </p:tgtEl>
                                        <p:attrNameLst>
                                          <p:attrName>style.visibility</p:attrName>
                                        </p:attrNameLst>
                                      </p:cBhvr>
                                      <p:to>
                                        <p:strVal val="visible"/>
                                      </p:to>
                                    </p:set>
                                    <p:animEffect transition="in" filter="fade">
                                      <p:cBhvr>
                                        <p:cTn id="26" dur="250"/>
                                        <p:tgtEl>
                                          <p:spTgt spid="6">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Effect transition="in" filter="fade">
                                      <p:cBhvr>
                                        <p:cTn id="31" dur="250"/>
                                        <p:tgtEl>
                                          <p:spTgt spid="6">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6">
                                            <p:txEl>
                                              <p:pRg st="7" end="7"/>
                                            </p:txEl>
                                          </p:spTgt>
                                        </p:tgtEl>
                                        <p:attrNameLst>
                                          <p:attrName>style.visibility</p:attrName>
                                        </p:attrNameLst>
                                      </p:cBhvr>
                                      <p:to>
                                        <p:strVal val="visible"/>
                                      </p:to>
                                    </p:set>
                                    <p:animEffect transition="in" filter="fade">
                                      <p:cBhvr>
                                        <p:cTn id="34" dur="250"/>
                                        <p:tgtEl>
                                          <p:spTgt spid="6">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animEffect transition="in" filter="fade">
                                      <p:cBhvr>
                                        <p:cTn id="39" dur="25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E43FD5-F94F-8ACD-A04F-9E9C53F38F51}"/>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5DF12156-A047-9D0E-C118-A56058B959F2}"/>
              </a:ext>
            </a:extLst>
          </p:cNvPr>
          <p:cNvSpPr>
            <a:spLocks noGrp="1"/>
          </p:cNvSpPr>
          <p:nvPr>
            <p:ph type="body" sz="quarter" idx="10"/>
          </p:nvPr>
        </p:nvSpPr>
        <p:spPr>
          <a:xfrm>
            <a:off x="292067" y="228599"/>
            <a:ext cx="7156948" cy="576944"/>
          </a:xfrm>
        </p:spPr>
        <p:txBody>
          <a:bodyPr>
            <a:normAutofit fontScale="92500" lnSpcReduction="20000"/>
          </a:bodyPr>
          <a:lstStyle/>
          <a:p>
            <a:r>
              <a:rPr lang="en-US" sz="3600" dirty="0"/>
              <a:t>Summary</a:t>
            </a:r>
            <a:endParaRPr lang="en-GB" sz="3600" dirty="0"/>
          </a:p>
        </p:txBody>
      </p:sp>
      <p:sp>
        <p:nvSpPr>
          <p:cNvPr id="6" name="TextBox 5">
            <a:extLst>
              <a:ext uri="{FF2B5EF4-FFF2-40B4-BE49-F238E27FC236}">
                <a16:creationId xmlns:a16="http://schemas.microsoft.com/office/drawing/2014/main" id="{F46D2BF3-D1A3-C532-D05C-E55D4C3D37B4}"/>
              </a:ext>
            </a:extLst>
          </p:cNvPr>
          <p:cNvSpPr txBox="1"/>
          <p:nvPr/>
        </p:nvSpPr>
        <p:spPr>
          <a:xfrm>
            <a:off x="1351136" y="1427977"/>
            <a:ext cx="9142162" cy="5293757"/>
          </a:xfrm>
          <a:prstGeom prst="rect">
            <a:avLst/>
          </a:prstGeom>
          <a:noFill/>
        </p:spPr>
        <p:txBody>
          <a:bodyPr wrap="square" rtlCol="0">
            <a:spAutoFit/>
          </a:bodyPr>
          <a:lstStyle/>
          <a:p>
            <a:pPr marL="285750" lvl="0" indent="-285750">
              <a:lnSpc>
                <a:spcPct val="150000"/>
              </a:lnSpc>
              <a:spcBef>
                <a:spcPts val="1200"/>
              </a:spcBef>
              <a:buFont typeface="Arial" panose="020B0604020202020204" pitchFamily="34" charset="0"/>
              <a:buChar char="•"/>
            </a:pPr>
            <a:r>
              <a:rPr lang="en-GB" sz="2400" dirty="0"/>
              <a:t>MAMS design framework and extensions</a:t>
            </a:r>
          </a:p>
          <a:p>
            <a:pPr marL="285750" indent="-285750">
              <a:lnSpc>
                <a:spcPct val="150000"/>
              </a:lnSpc>
              <a:spcBef>
                <a:spcPts val="1200"/>
              </a:spcBef>
              <a:buFont typeface="Arial" panose="020B0604020202020204" pitchFamily="34" charset="0"/>
              <a:buChar char="•"/>
            </a:pPr>
            <a:r>
              <a:rPr lang="en-GB" sz="2400" dirty="0"/>
              <a:t>Showcase the “IBS-based” example MAMS designs in Stata</a:t>
            </a:r>
          </a:p>
          <a:p>
            <a:pPr marL="285750" lvl="0" indent="-285750">
              <a:lnSpc>
                <a:spcPct val="150000"/>
              </a:lnSpc>
              <a:spcBef>
                <a:spcPts val="1200"/>
              </a:spcBef>
              <a:buFont typeface="Arial" panose="020B0604020202020204" pitchFamily="34" charset="0"/>
              <a:buChar char="•"/>
            </a:pPr>
            <a:r>
              <a:rPr lang="en-GB" sz="2400" dirty="0"/>
              <a:t>The new command</a:t>
            </a:r>
            <a:r>
              <a:rPr lang="en-GB" sz="2400" dirty="0">
                <a:solidFill>
                  <a:srgbClr val="C00000"/>
                </a:solidFill>
              </a:rPr>
              <a:t> </a:t>
            </a:r>
            <a:r>
              <a:rPr lang="en-GB" sz="2800" b="1" dirty="0" err="1">
                <a:solidFill>
                  <a:srgbClr val="FF0000"/>
                </a:solidFill>
                <a:latin typeface="Courier New" panose="02070309020205020404" pitchFamily="49" charset="0"/>
                <a:cs typeface="Courier New" panose="02070309020205020404" pitchFamily="49" charset="0"/>
              </a:rPr>
              <a:t>nstagects</a:t>
            </a:r>
            <a:r>
              <a:rPr lang="en-GB" sz="2400" dirty="0">
                <a:solidFill>
                  <a:srgbClr val="C00000"/>
                </a:solidFill>
              </a:rPr>
              <a:t> </a:t>
            </a:r>
            <a:r>
              <a:rPr lang="en-GB" sz="2400" dirty="0"/>
              <a:t>for MAMS design in continuous setting: timeline, sample size, error rates …</a:t>
            </a:r>
          </a:p>
          <a:p>
            <a:pPr marL="285750" lvl="0" indent="-285750">
              <a:lnSpc>
                <a:spcPct val="150000"/>
              </a:lnSpc>
              <a:spcBef>
                <a:spcPts val="1200"/>
              </a:spcBef>
              <a:buFont typeface="Arial" panose="020B0604020202020204" pitchFamily="34" charset="0"/>
              <a:buChar char="•"/>
            </a:pPr>
            <a:r>
              <a:rPr lang="en-GB" sz="2400" dirty="0"/>
              <a:t>Practical considerations and challenges</a:t>
            </a:r>
          </a:p>
          <a:p>
            <a:pPr marL="285750" lvl="0" indent="-285750">
              <a:lnSpc>
                <a:spcPct val="150000"/>
              </a:lnSpc>
              <a:spcBef>
                <a:spcPts val="1200"/>
              </a:spcBef>
              <a:buFont typeface="Arial" panose="020B0604020202020204" pitchFamily="34" charset="0"/>
              <a:buChar char="•"/>
            </a:pPr>
            <a:r>
              <a:rPr lang="en-GB" sz="2400" dirty="0"/>
              <a:t>Upcoming release: program, dialog box, SJ …</a:t>
            </a:r>
          </a:p>
          <a:p>
            <a:pPr>
              <a:lnSpc>
                <a:spcPct val="150000"/>
              </a:lnSpc>
            </a:pPr>
            <a:r>
              <a:rPr lang="en-US" sz="2400" b="1" dirty="0"/>
              <a:t>    </a:t>
            </a:r>
            <a:endParaRPr lang="en-US" sz="2400" dirty="0"/>
          </a:p>
          <a:p>
            <a:endParaRPr lang="en-US" sz="2000" dirty="0">
              <a:solidFill>
                <a:schemeClr val="accent6">
                  <a:lumMod val="50000"/>
                </a:schemeClr>
              </a:solidFill>
            </a:endParaRPr>
          </a:p>
          <a:p>
            <a:r>
              <a:rPr lang="en-GB" sz="2000" dirty="0"/>
              <a:t>  </a:t>
            </a:r>
          </a:p>
        </p:txBody>
      </p:sp>
      <p:sp>
        <p:nvSpPr>
          <p:cNvPr id="2" name="TextBox 1">
            <a:extLst>
              <a:ext uri="{FF2B5EF4-FFF2-40B4-BE49-F238E27FC236}">
                <a16:creationId xmlns:a16="http://schemas.microsoft.com/office/drawing/2014/main" id="{4031B67C-019E-29C0-084F-74D73CF9110F}"/>
              </a:ext>
            </a:extLst>
          </p:cNvPr>
          <p:cNvSpPr txBox="1"/>
          <p:nvPr/>
        </p:nvSpPr>
        <p:spPr>
          <a:xfrm>
            <a:off x="11530361" y="6501161"/>
            <a:ext cx="892098" cy="338554"/>
          </a:xfrm>
          <a:prstGeom prst="rect">
            <a:avLst/>
          </a:prstGeom>
          <a:noFill/>
        </p:spPr>
        <p:txBody>
          <a:bodyPr wrap="square" rtlCol="0">
            <a:spAutoFit/>
          </a:bodyPr>
          <a:lstStyle/>
          <a:p>
            <a:r>
              <a:rPr lang="en-US" sz="1600" dirty="0">
                <a:solidFill>
                  <a:schemeClr val="accent2">
                    <a:lumMod val="50000"/>
                  </a:schemeClr>
                </a:solidFill>
              </a:rPr>
              <a:t>26/28</a:t>
            </a:r>
            <a:endParaRPr lang="en-GB" sz="1600" dirty="0">
              <a:solidFill>
                <a:schemeClr val="accent2">
                  <a:lumMod val="50000"/>
                </a:schemeClr>
              </a:solidFill>
            </a:endParaRPr>
          </a:p>
        </p:txBody>
      </p:sp>
    </p:spTree>
    <p:extLst>
      <p:ext uri="{BB962C8B-B14F-4D97-AF65-F5344CB8AC3E}">
        <p14:creationId xmlns:p14="http://schemas.microsoft.com/office/powerpoint/2010/main" val="39549438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B4B16-B9E1-BF45-7D2D-7C1C40ABE4D5}"/>
              </a:ext>
            </a:extLst>
          </p:cNvPr>
          <p:cNvSpPr>
            <a:spLocks noGrp="1"/>
          </p:cNvSpPr>
          <p:nvPr>
            <p:ph type="ctrTitle"/>
          </p:nvPr>
        </p:nvSpPr>
        <p:spPr>
          <a:xfrm>
            <a:off x="745070" y="1640979"/>
            <a:ext cx="10656711" cy="1378446"/>
          </a:xfrm>
        </p:spPr>
        <p:txBody>
          <a:bodyPr/>
          <a:lstStyle/>
          <a:p>
            <a:r>
              <a:rPr lang="en-GB" dirty="0"/>
              <a:t>Acknowledgements</a:t>
            </a:r>
            <a:br>
              <a:rPr lang="en-GB" dirty="0"/>
            </a:br>
            <a:endParaRPr lang="en-GB" dirty="0"/>
          </a:p>
        </p:txBody>
      </p:sp>
      <p:sp>
        <p:nvSpPr>
          <p:cNvPr id="3" name="Subtitle 2">
            <a:extLst>
              <a:ext uri="{FF2B5EF4-FFF2-40B4-BE49-F238E27FC236}">
                <a16:creationId xmlns:a16="http://schemas.microsoft.com/office/drawing/2014/main" id="{24555D4B-A18D-69B2-260D-7BFCF6578FFC}"/>
              </a:ext>
            </a:extLst>
          </p:cNvPr>
          <p:cNvSpPr>
            <a:spLocks noGrp="1"/>
          </p:cNvSpPr>
          <p:nvPr>
            <p:ph type="subTitle" idx="1"/>
          </p:nvPr>
        </p:nvSpPr>
        <p:spPr>
          <a:xfrm>
            <a:off x="745070" y="2650111"/>
            <a:ext cx="10656711" cy="2460369"/>
          </a:xfrm>
        </p:spPr>
        <p:txBody>
          <a:bodyPr>
            <a:normAutofit fontScale="77500" lnSpcReduction="20000"/>
          </a:bodyPr>
          <a:lstStyle/>
          <a:p>
            <a:pPr marL="72892"/>
            <a:r>
              <a:rPr lang="en-GB" sz="2000" dirty="0"/>
              <a:t>Thanks to:</a:t>
            </a:r>
          </a:p>
          <a:p>
            <a:pPr lvl="1">
              <a:lnSpc>
                <a:spcPct val="170000"/>
              </a:lnSpc>
            </a:pPr>
            <a:r>
              <a:rPr lang="en-GB" sz="2300" dirty="0"/>
              <a:t>Babak Choodari-Oskooei (UCL)</a:t>
            </a:r>
          </a:p>
          <a:p>
            <a:pPr lvl="1">
              <a:lnSpc>
                <a:spcPct val="170000"/>
              </a:lnSpc>
            </a:pPr>
            <a:r>
              <a:rPr lang="en-GB" sz="2300" dirty="0"/>
              <a:t>Daniel Bratton (GSK)</a:t>
            </a:r>
          </a:p>
          <a:p>
            <a:pPr lvl="1">
              <a:lnSpc>
                <a:spcPct val="170000"/>
              </a:lnSpc>
            </a:pPr>
            <a:r>
              <a:rPr lang="en-GB" sz="2300" dirty="0"/>
              <a:t>Peter </a:t>
            </a:r>
            <a:r>
              <a:rPr lang="en-GB" sz="2300" dirty="0" err="1"/>
              <a:t>Dutey</a:t>
            </a:r>
            <a:r>
              <a:rPr lang="en-GB" sz="2300" dirty="0"/>
              <a:t> (UCL)</a:t>
            </a:r>
          </a:p>
          <a:p>
            <a:pPr lvl="1">
              <a:lnSpc>
                <a:spcPct val="170000"/>
              </a:lnSpc>
            </a:pPr>
            <a:r>
              <a:rPr lang="en-GB" sz="2300" dirty="0"/>
              <a:t>Ian White (UCL)</a:t>
            </a:r>
          </a:p>
          <a:p>
            <a:pPr lvl="1">
              <a:lnSpc>
                <a:spcPct val="170000"/>
              </a:lnSpc>
            </a:pPr>
            <a:r>
              <a:rPr lang="en-GB" sz="2300" dirty="0"/>
              <a:t>All statisticians, trialists and developers in adaptive trial area</a:t>
            </a:r>
          </a:p>
          <a:p>
            <a:endParaRPr lang="en-GB" dirty="0"/>
          </a:p>
        </p:txBody>
      </p:sp>
      <p:sp>
        <p:nvSpPr>
          <p:cNvPr id="4" name="Text Placeholder 3">
            <a:extLst>
              <a:ext uri="{FF2B5EF4-FFF2-40B4-BE49-F238E27FC236}">
                <a16:creationId xmlns:a16="http://schemas.microsoft.com/office/drawing/2014/main" id="{F8D9F099-C672-6409-CA34-7EDE822AFC34}"/>
              </a:ext>
            </a:extLst>
          </p:cNvPr>
          <p:cNvSpPr>
            <a:spLocks noGrp="1"/>
          </p:cNvSpPr>
          <p:nvPr>
            <p:ph type="body" sz="quarter" idx="11"/>
          </p:nvPr>
        </p:nvSpPr>
        <p:spPr>
          <a:xfrm>
            <a:off x="673949" y="5539544"/>
            <a:ext cx="8960906" cy="1590153"/>
          </a:xfrm>
        </p:spPr>
        <p:txBody>
          <a:bodyPr>
            <a:noAutofit/>
          </a:bodyPr>
          <a:lstStyle/>
          <a:p>
            <a:r>
              <a:rPr lang="en-US" sz="1400" dirty="0"/>
              <a:t>Disclaimer: “[Yumeng Liu, Pre-Doctoral Research Fellow, NIHR304849] is funded by the NIHR for this research project. The views expressed in this publication are those of the author(s) and not necessarily those of the NIHR, NHS or the UK Department of Health and Social Care."</a:t>
            </a:r>
            <a:endParaRPr lang="en-GB" sz="1400" dirty="0"/>
          </a:p>
        </p:txBody>
      </p:sp>
      <p:sp>
        <p:nvSpPr>
          <p:cNvPr id="5" name="TextBox 4">
            <a:extLst>
              <a:ext uri="{FF2B5EF4-FFF2-40B4-BE49-F238E27FC236}">
                <a16:creationId xmlns:a16="http://schemas.microsoft.com/office/drawing/2014/main" id="{0EC1D5B8-142C-2331-0130-4E606C5C2E0F}"/>
              </a:ext>
            </a:extLst>
          </p:cNvPr>
          <p:cNvSpPr txBox="1"/>
          <p:nvPr/>
        </p:nvSpPr>
        <p:spPr>
          <a:xfrm>
            <a:off x="11530361" y="6501161"/>
            <a:ext cx="892098" cy="338554"/>
          </a:xfrm>
          <a:prstGeom prst="rect">
            <a:avLst/>
          </a:prstGeom>
          <a:noFill/>
        </p:spPr>
        <p:txBody>
          <a:bodyPr wrap="square" rtlCol="0">
            <a:spAutoFit/>
          </a:bodyPr>
          <a:lstStyle/>
          <a:p>
            <a:r>
              <a:rPr lang="en-US" sz="1600" dirty="0">
                <a:solidFill>
                  <a:schemeClr val="accent2">
                    <a:lumMod val="50000"/>
                  </a:schemeClr>
                </a:solidFill>
              </a:rPr>
              <a:t>27/28</a:t>
            </a:r>
            <a:endParaRPr lang="en-GB" sz="1600" dirty="0">
              <a:solidFill>
                <a:schemeClr val="accent2">
                  <a:lumMod val="50000"/>
                </a:schemeClr>
              </a:solidFill>
            </a:endParaRPr>
          </a:p>
        </p:txBody>
      </p:sp>
    </p:spTree>
    <p:extLst>
      <p:ext uri="{BB962C8B-B14F-4D97-AF65-F5344CB8AC3E}">
        <p14:creationId xmlns:p14="http://schemas.microsoft.com/office/powerpoint/2010/main" val="3295787438"/>
      </p:ext>
    </p:extLst>
  </p:cSld>
  <p:clrMapOvr>
    <a:masterClrMapping/>
  </p:clrMapOvr>
  <p:extLst>
    <p:ext uri="{6950BFC3-D8DA-4A85-94F7-54DA5524770B}">
      <p188:commentRel xmlns:p188="http://schemas.microsoft.com/office/powerpoint/2018/8/main" r:id="rId2"/>
    </p:ext>
  </p:extLs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8F0C6-3D08-8EBF-E26E-1C3F28E26C90}"/>
              </a:ext>
            </a:extLst>
          </p:cNvPr>
          <p:cNvSpPr>
            <a:spLocks noGrp="1"/>
          </p:cNvSpPr>
          <p:nvPr>
            <p:ph type="title"/>
          </p:nvPr>
        </p:nvSpPr>
        <p:spPr>
          <a:xfrm>
            <a:off x="254179" y="17981"/>
            <a:ext cx="10515600" cy="1015998"/>
          </a:xfrm>
        </p:spPr>
        <p:txBody>
          <a:bodyPr>
            <a:normAutofit/>
          </a:bodyPr>
          <a:lstStyle/>
          <a:p>
            <a:r>
              <a:rPr lang="en-GB" sz="3600" dirty="0"/>
              <a:t>References</a:t>
            </a:r>
          </a:p>
        </p:txBody>
      </p:sp>
      <p:sp>
        <p:nvSpPr>
          <p:cNvPr id="3" name="Content Placeholder 2">
            <a:extLst>
              <a:ext uri="{FF2B5EF4-FFF2-40B4-BE49-F238E27FC236}">
                <a16:creationId xmlns:a16="http://schemas.microsoft.com/office/drawing/2014/main" id="{779B98ED-8D62-19D6-FABF-10E26184C79D}"/>
              </a:ext>
            </a:extLst>
          </p:cNvPr>
          <p:cNvSpPr>
            <a:spLocks noGrp="1"/>
          </p:cNvSpPr>
          <p:nvPr>
            <p:ph type="body" sz="quarter" idx="13"/>
          </p:nvPr>
        </p:nvSpPr>
        <p:spPr>
          <a:xfrm>
            <a:off x="254179" y="818486"/>
            <a:ext cx="11844688" cy="4841886"/>
          </a:xfrm>
        </p:spPr>
        <p:txBody>
          <a:bodyPr>
            <a:noAutofit/>
          </a:bodyPr>
          <a:lstStyle/>
          <a:p>
            <a:pPr marL="342900" indent="-342900">
              <a:buFont typeface="+mj-lt"/>
              <a:buAutoNum type="arabicPeriod"/>
            </a:pPr>
            <a:r>
              <a:rPr lang="en-GB" sz="1800" dirty="0"/>
              <a:t>Choodari-Oskooei, et al. (2024) </a:t>
            </a:r>
            <a:r>
              <a:rPr lang="en-GB" sz="1800" dirty="0" err="1"/>
              <a:t>Multi-arm</a:t>
            </a:r>
            <a:r>
              <a:rPr lang="en-GB" sz="1800" dirty="0"/>
              <a:t> </a:t>
            </a:r>
            <a:r>
              <a:rPr lang="en-GB" sz="1800" dirty="0" err="1"/>
              <a:t>multi-stage</a:t>
            </a:r>
            <a:r>
              <a:rPr lang="en-GB" sz="1800" dirty="0"/>
              <a:t> (MAMS) randomised selection designs: impact of treatment selection rules on the operating characteristics. </a:t>
            </a:r>
            <a:r>
              <a:rPr lang="en-GB" sz="1800" i="1" dirty="0"/>
              <a:t>BMC Medical Research Methodology</a:t>
            </a:r>
            <a:r>
              <a:rPr lang="en-GB" sz="1800" dirty="0"/>
              <a:t> 24(124). DOI: </a:t>
            </a:r>
            <a:r>
              <a:rPr lang="en-GB" sz="1800" dirty="0">
                <a:hlinkClick r:id="rId2"/>
              </a:rPr>
              <a:t>10.1186/s12874-024-02247-w</a:t>
            </a:r>
            <a:endParaRPr lang="en-GB" sz="1800" dirty="0"/>
          </a:p>
          <a:p>
            <a:pPr marL="342900" indent="-342900">
              <a:buFont typeface="+mj-lt"/>
              <a:buAutoNum type="arabicPeriod"/>
            </a:pPr>
            <a:endParaRPr lang="en-GB" sz="1800" dirty="0"/>
          </a:p>
          <a:p>
            <a:pPr marL="342900" indent="-342900">
              <a:buFont typeface="+mj-lt"/>
              <a:buAutoNum type="arabicPeriod"/>
            </a:pPr>
            <a:r>
              <a:rPr lang="en-GB" sz="1800" dirty="0">
                <a:effectLst/>
                <a:ea typeface="Times New Roman" panose="02020603050405020304" pitchFamily="18" charset="0"/>
                <a:cs typeface="Courier"/>
              </a:rPr>
              <a:t> </a:t>
            </a:r>
            <a:r>
              <a:rPr lang="en-US" altLang="zh-CN" sz="1800" dirty="0" err="1"/>
              <a:t>Pampallona</a:t>
            </a:r>
            <a:r>
              <a:rPr lang="en-US" altLang="zh-CN" sz="1800" dirty="0"/>
              <a:t>, S., </a:t>
            </a:r>
            <a:r>
              <a:rPr lang="en-US" altLang="zh-CN" sz="1800" dirty="0" err="1"/>
              <a:t>Tsiatis</a:t>
            </a:r>
            <a:r>
              <a:rPr lang="en-US" altLang="zh-CN" sz="1800" dirty="0"/>
              <a:t>, A. A., &amp; Kim, K. (2001). Interim monitoring of group sequential trials using spending functions for the type I and </a:t>
            </a:r>
            <a:r>
              <a:rPr lang="en-US" altLang="zh-CN" sz="1800" dirty="0" err="1"/>
              <a:t>typeII</a:t>
            </a:r>
            <a:r>
              <a:rPr lang="en-US" altLang="zh-CN" sz="1800" dirty="0"/>
              <a:t> error probabilities. Drug Information Journal, 35(4), 1113–1121.</a:t>
            </a:r>
            <a:endParaRPr lang="en-GB" sz="1800" dirty="0"/>
          </a:p>
          <a:p>
            <a:pPr marL="342900" indent="-342900">
              <a:buFont typeface="+mj-lt"/>
              <a:buAutoNum type="arabicPeriod"/>
            </a:pPr>
            <a:endParaRPr lang="en-GB" sz="1800" dirty="0"/>
          </a:p>
          <a:p>
            <a:pPr marL="342900" indent="-342900">
              <a:buFont typeface="+mj-lt"/>
              <a:buAutoNum type="arabicPeriod"/>
            </a:pPr>
            <a:r>
              <a:rPr lang="en-US" sz="1800" dirty="0" err="1"/>
              <a:t>Proschan</a:t>
            </a:r>
            <a:r>
              <a:rPr lang="en-US" sz="1800" dirty="0"/>
              <a:t> MA, </a:t>
            </a:r>
            <a:r>
              <a:rPr lang="en-US" sz="1800" dirty="0" err="1"/>
              <a:t>Waclawiw</a:t>
            </a:r>
            <a:r>
              <a:rPr lang="en-US" sz="1800" dirty="0"/>
              <a:t> MA. Practical guidelines for multiplicity adjustment in clinical trials. Control Clin Trials. 2000 Dec;21(6):527-39. </a:t>
            </a:r>
            <a:r>
              <a:rPr lang="en-US" sz="1800" dirty="0" err="1"/>
              <a:t>doi</a:t>
            </a:r>
            <a:r>
              <a:rPr lang="en-US" sz="1800" dirty="0"/>
              <a:t>: 10.1016/s0197-2456(00)00106-9. PMID: 11146147.</a:t>
            </a:r>
          </a:p>
          <a:p>
            <a:pPr marL="342900" indent="-342900">
              <a:buFont typeface="+mj-lt"/>
              <a:buAutoNum type="arabicPeriod"/>
            </a:pPr>
            <a:endParaRPr lang="en-GB" sz="1800" dirty="0"/>
          </a:p>
          <a:p>
            <a:pPr marL="342900" indent="-342900">
              <a:buFont typeface="+mj-lt"/>
              <a:buAutoNum type="arabicPeriod"/>
            </a:pPr>
            <a:r>
              <a:rPr lang="en-GB" sz="1800" dirty="0"/>
              <a:t>Choodari-Oskooei, et al. (2023) Treatment selection in </a:t>
            </a:r>
            <a:r>
              <a:rPr lang="en-GB" sz="1800" dirty="0" err="1"/>
              <a:t>multi-arm</a:t>
            </a:r>
            <a:r>
              <a:rPr lang="en-GB" sz="1800" dirty="0"/>
              <a:t> </a:t>
            </a:r>
            <a:r>
              <a:rPr lang="en-GB" sz="1800" dirty="0" err="1"/>
              <a:t>multi-stage</a:t>
            </a:r>
            <a:r>
              <a:rPr lang="en-GB" sz="1800" dirty="0"/>
              <a:t> designs: With application to a postpartum haemorrhage trial. </a:t>
            </a:r>
            <a:r>
              <a:rPr lang="en-GB" sz="1800" i="1" dirty="0"/>
              <a:t>Clinical Trials</a:t>
            </a:r>
            <a:r>
              <a:rPr lang="en-GB" sz="1800" dirty="0"/>
              <a:t>. 20(1):71-80. DOI: </a:t>
            </a:r>
            <a:r>
              <a:rPr lang="en-GB" sz="1800" dirty="0">
                <a:hlinkClick r:id="rId3"/>
              </a:rPr>
              <a:t>10.1177/17407745221136527</a:t>
            </a:r>
            <a:endParaRPr lang="en-GB" sz="1800" dirty="0"/>
          </a:p>
          <a:p>
            <a:pPr marL="342900" indent="-342900">
              <a:buFont typeface="+mj-lt"/>
              <a:buAutoNum type="arabicPeriod"/>
            </a:pPr>
            <a:endParaRPr lang="en-GB" sz="1800" dirty="0"/>
          </a:p>
          <a:p>
            <a:pPr marL="342900" indent="-342900">
              <a:buFont typeface="+mj-lt"/>
              <a:buAutoNum type="arabicPeriod"/>
            </a:pPr>
            <a:r>
              <a:rPr lang="en-GB" sz="1800" dirty="0"/>
              <a:t>Choodari-Oskooei, et al. (2022) </a:t>
            </a:r>
            <a:r>
              <a:rPr lang="en-GB" sz="1800" dirty="0" err="1"/>
              <a:t>Multi-arm</a:t>
            </a:r>
            <a:r>
              <a:rPr lang="en-GB" sz="1800" dirty="0"/>
              <a:t> </a:t>
            </a:r>
            <a:r>
              <a:rPr lang="en-GB" sz="1800" dirty="0" err="1"/>
              <a:t>multi-stage</a:t>
            </a:r>
            <a:r>
              <a:rPr lang="en-GB" sz="1800" dirty="0"/>
              <a:t> (MAMS) platform randomized clinical trials. In: Principles and Practice of Clinical Trials. Springer. DOI: </a:t>
            </a:r>
            <a:r>
              <a:rPr lang="en-GB" sz="1800" dirty="0">
                <a:hlinkClick r:id="rId4"/>
              </a:rPr>
              <a:t>10.1007/978-3-319-52677-5_110-1</a:t>
            </a:r>
            <a:endParaRPr lang="en-GB" sz="1800" dirty="0"/>
          </a:p>
          <a:p>
            <a:pPr marL="342900" indent="-342900">
              <a:buFont typeface="+mj-lt"/>
              <a:buAutoNum type="arabicPeriod"/>
            </a:pPr>
            <a:endParaRPr lang="en-GB" sz="1800" dirty="0">
              <a:effectLst/>
              <a:ea typeface="Times New Roman" panose="02020603050405020304" pitchFamily="18" charset="0"/>
              <a:cs typeface="Courier"/>
            </a:endParaRPr>
          </a:p>
          <a:p>
            <a:pPr marL="342900" indent="-342900">
              <a:buFont typeface="+mj-lt"/>
              <a:buAutoNum type="arabicPeriod"/>
            </a:pPr>
            <a:r>
              <a:rPr lang="en-GB" sz="1800" dirty="0">
                <a:effectLst/>
                <a:ea typeface="Times New Roman" panose="02020603050405020304" pitchFamily="18" charset="0"/>
                <a:cs typeface="Courier"/>
              </a:rPr>
              <a:t>Royston, et al. (2003) Novel designs for </a:t>
            </a:r>
            <a:r>
              <a:rPr lang="en-GB" sz="1800" dirty="0" err="1">
                <a:effectLst/>
                <a:ea typeface="Times New Roman" panose="02020603050405020304" pitchFamily="18" charset="0"/>
                <a:cs typeface="Courier"/>
              </a:rPr>
              <a:t>multi-arm</a:t>
            </a:r>
            <a:r>
              <a:rPr lang="en-GB" sz="1800" dirty="0">
                <a:effectLst/>
                <a:ea typeface="Times New Roman" panose="02020603050405020304" pitchFamily="18" charset="0"/>
                <a:cs typeface="Courier"/>
              </a:rPr>
              <a:t> clinical trials with survival outcomes with an application in ovarian cancer. Statistics in Medicine. 22:2239–2256. </a:t>
            </a:r>
            <a:r>
              <a:rPr lang="pt-BR" sz="1800" dirty="0"/>
              <a:t>doi: </a:t>
            </a:r>
            <a:r>
              <a:rPr lang="pt-BR" sz="1800" dirty="0">
                <a:hlinkClick r:id="rId5"/>
              </a:rPr>
              <a:t>10.1002/sim.143</a:t>
            </a:r>
            <a:r>
              <a:rPr lang="pt-BR" sz="1800" dirty="0"/>
              <a:t> </a:t>
            </a:r>
            <a:endParaRPr lang="en-GB" sz="1800" dirty="0"/>
          </a:p>
          <a:p>
            <a:pPr marL="342900" indent="-342900">
              <a:buFont typeface="Arial" panose="020B0604020202020204" pitchFamily="34" charset="0"/>
              <a:buChar char="•"/>
            </a:pPr>
            <a:endParaRPr lang="en-GB" sz="1800" dirty="0"/>
          </a:p>
          <a:p>
            <a:endParaRPr lang="en-GB" sz="1800" dirty="0"/>
          </a:p>
        </p:txBody>
      </p:sp>
      <p:sp>
        <p:nvSpPr>
          <p:cNvPr id="4" name="TextBox 3">
            <a:extLst>
              <a:ext uri="{FF2B5EF4-FFF2-40B4-BE49-F238E27FC236}">
                <a16:creationId xmlns:a16="http://schemas.microsoft.com/office/drawing/2014/main" id="{2036C1B5-AC9C-4915-A4EA-2B503387C96D}"/>
              </a:ext>
            </a:extLst>
          </p:cNvPr>
          <p:cNvSpPr txBox="1"/>
          <p:nvPr/>
        </p:nvSpPr>
        <p:spPr>
          <a:xfrm>
            <a:off x="11530361" y="6501161"/>
            <a:ext cx="892098" cy="338554"/>
          </a:xfrm>
          <a:prstGeom prst="rect">
            <a:avLst/>
          </a:prstGeom>
          <a:noFill/>
        </p:spPr>
        <p:txBody>
          <a:bodyPr wrap="square" rtlCol="0">
            <a:spAutoFit/>
          </a:bodyPr>
          <a:lstStyle/>
          <a:p>
            <a:r>
              <a:rPr lang="en-US" sz="1600" dirty="0">
                <a:solidFill>
                  <a:schemeClr val="accent2">
                    <a:lumMod val="50000"/>
                  </a:schemeClr>
                </a:solidFill>
              </a:rPr>
              <a:t>28/28</a:t>
            </a:r>
            <a:endParaRPr lang="en-GB" sz="1600" dirty="0">
              <a:solidFill>
                <a:schemeClr val="accent2">
                  <a:lumMod val="50000"/>
                </a:schemeClr>
              </a:solidFill>
            </a:endParaRPr>
          </a:p>
        </p:txBody>
      </p:sp>
    </p:spTree>
    <p:extLst>
      <p:ext uri="{BB962C8B-B14F-4D97-AF65-F5344CB8AC3E}">
        <p14:creationId xmlns:p14="http://schemas.microsoft.com/office/powerpoint/2010/main" val="39553770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1161333-8DB7-70C4-F5AC-30AAA1BAB8E4}"/>
              </a:ext>
            </a:extLst>
          </p:cNvPr>
          <p:cNvSpPr txBox="1"/>
          <p:nvPr/>
        </p:nvSpPr>
        <p:spPr>
          <a:xfrm>
            <a:off x="2085280" y="2252547"/>
            <a:ext cx="9344722" cy="3416320"/>
          </a:xfrm>
          <a:prstGeom prst="rect">
            <a:avLst/>
          </a:prstGeom>
          <a:noFill/>
        </p:spPr>
        <p:txBody>
          <a:bodyPr wrap="square" rtlCol="0">
            <a:spAutoFit/>
          </a:bodyPr>
          <a:lstStyle/>
          <a:p>
            <a:r>
              <a:rPr lang="en-US" sz="9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     </a:t>
            </a:r>
            <a:r>
              <a:rPr lang="en-US" sz="9600" dirty="0">
                <a:ln w="0"/>
                <a:solidFill>
                  <a:srgbClr val="002060"/>
                </a:solidFill>
                <a:effectLst>
                  <a:reflection blurRad="6350" stA="53000" endA="300" endPos="35500" dir="5400000" sy="-90000" algn="bl" rotWithShape="0"/>
                </a:effectLst>
              </a:rPr>
              <a:t>Q</a:t>
            </a:r>
            <a:r>
              <a:rPr lang="en-US" sz="6600" dirty="0">
                <a:ln w="0"/>
                <a:solidFill>
                  <a:srgbClr val="002060"/>
                </a:solidFill>
                <a:effectLst>
                  <a:reflection blurRad="6350" stA="53000" endA="300" endPos="35500" dir="5400000" sy="-90000" algn="bl" rotWithShape="0"/>
                </a:effectLst>
              </a:rPr>
              <a:t>&amp;</a:t>
            </a:r>
            <a:r>
              <a:rPr lang="en-US" sz="9600" dirty="0">
                <a:ln w="0"/>
                <a:solidFill>
                  <a:srgbClr val="002060"/>
                </a:solidFill>
                <a:effectLst>
                  <a:reflection blurRad="6350" stA="53000" endA="300" endPos="35500" dir="5400000" sy="-90000" algn="bl" rotWithShape="0"/>
                </a:effectLst>
              </a:rPr>
              <a:t>A?</a:t>
            </a:r>
          </a:p>
          <a:p>
            <a:endParaRPr lang="en-US" dirty="0"/>
          </a:p>
          <a:p>
            <a:endParaRPr lang="en-US" sz="2800" dirty="0"/>
          </a:p>
          <a:p>
            <a:r>
              <a:rPr lang="en-US" sz="2800" dirty="0">
                <a:solidFill>
                  <a:srgbClr val="002060"/>
                </a:solidFill>
              </a:rPr>
              <a:t>Yumeng Liu:  </a:t>
            </a:r>
            <a:r>
              <a:rPr lang="en-US" sz="2800" dirty="0">
                <a:hlinkClick r:id="rId2"/>
              </a:rPr>
              <a:t>rmjliur@ucl.ac.uk</a:t>
            </a:r>
            <a:r>
              <a:rPr lang="en-US" sz="2800" dirty="0"/>
              <a:t> </a:t>
            </a:r>
            <a:r>
              <a:rPr lang="en-US" sz="2800" dirty="0">
                <a:solidFill>
                  <a:srgbClr val="002060"/>
                </a:solidFill>
              </a:rPr>
              <a:t>/</a:t>
            </a:r>
            <a:r>
              <a:rPr lang="en-US" sz="2800" dirty="0"/>
              <a:t> </a:t>
            </a:r>
          </a:p>
          <a:p>
            <a:r>
              <a:rPr lang="en-US" sz="2800" dirty="0">
                <a:hlinkClick r:id="rId3"/>
              </a:rPr>
              <a:t>nw21727@bristol.ac.uk</a:t>
            </a:r>
            <a:r>
              <a:rPr lang="en-US" sz="2800" dirty="0"/>
              <a:t> </a:t>
            </a:r>
          </a:p>
          <a:p>
            <a:endParaRPr lang="en-GB" dirty="0"/>
          </a:p>
        </p:txBody>
      </p:sp>
    </p:spTree>
    <p:extLst>
      <p:ext uri="{BB962C8B-B14F-4D97-AF65-F5344CB8AC3E}">
        <p14:creationId xmlns:p14="http://schemas.microsoft.com/office/powerpoint/2010/main" val="36495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7879CC0-2524-6CBA-2F07-C0D182BED5A6}"/>
              </a:ext>
            </a:extLst>
          </p:cNvPr>
          <p:cNvSpPr>
            <a:spLocks noGrp="1"/>
          </p:cNvSpPr>
          <p:nvPr>
            <p:ph type="body" sz="quarter" idx="10"/>
          </p:nvPr>
        </p:nvSpPr>
        <p:spPr>
          <a:xfrm>
            <a:off x="48720" y="-14768"/>
            <a:ext cx="7861333" cy="807692"/>
          </a:xfrm>
        </p:spPr>
        <p:txBody>
          <a:bodyPr>
            <a:normAutofit fontScale="85000" lnSpcReduction="10000"/>
          </a:bodyPr>
          <a:lstStyle/>
          <a:p>
            <a:r>
              <a:rPr lang="en-GB" sz="3500" dirty="0"/>
              <a:t>Advantages of Multi-Arm Multi-Stage design</a:t>
            </a:r>
          </a:p>
          <a:p>
            <a:endParaRPr lang="en-GB" dirty="0"/>
          </a:p>
        </p:txBody>
      </p:sp>
      <p:grpSp>
        <p:nvGrpSpPr>
          <p:cNvPr id="51" name="Group 50">
            <a:extLst>
              <a:ext uri="{FF2B5EF4-FFF2-40B4-BE49-F238E27FC236}">
                <a16:creationId xmlns:a16="http://schemas.microsoft.com/office/drawing/2014/main" id="{B02C5A26-D897-97BA-53D0-5A8C26155D4F}"/>
              </a:ext>
            </a:extLst>
          </p:cNvPr>
          <p:cNvGrpSpPr/>
          <p:nvPr/>
        </p:nvGrpSpPr>
        <p:grpSpPr>
          <a:xfrm>
            <a:off x="-384190" y="1945388"/>
            <a:ext cx="2619505" cy="4007946"/>
            <a:chOff x="7824192" y="1617420"/>
            <a:chExt cx="2386621" cy="3548560"/>
          </a:xfrm>
        </p:grpSpPr>
        <p:sp>
          <p:nvSpPr>
            <p:cNvPr id="53" name="TextBox 52">
              <a:extLst>
                <a:ext uri="{FF2B5EF4-FFF2-40B4-BE49-F238E27FC236}">
                  <a16:creationId xmlns:a16="http://schemas.microsoft.com/office/drawing/2014/main" id="{07F3D4F7-DAFE-703F-EAB4-09DF560F498C}"/>
                </a:ext>
              </a:extLst>
            </p:cNvPr>
            <p:cNvSpPr txBox="1"/>
            <p:nvPr/>
          </p:nvSpPr>
          <p:spPr>
            <a:xfrm>
              <a:off x="9209485" y="1617420"/>
              <a:ext cx="1001328" cy="261610"/>
            </a:xfrm>
            <a:prstGeom prst="rect">
              <a:avLst/>
            </a:prstGeom>
            <a:noFill/>
          </p:spPr>
          <p:txBody>
            <a:bodyPr wrap="square" rtlCol="0">
              <a:spAutoFit/>
            </a:bodyPr>
            <a:lstStyle/>
            <a:p>
              <a:pPr algn="ctr"/>
              <a:r>
                <a:rPr lang="en-GB" sz="1100" b="1" dirty="0">
                  <a:solidFill>
                    <a:schemeClr val="accent3">
                      <a:lumMod val="75000"/>
                    </a:schemeClr>
                  </a:solidFill>
                </a:rPr>
                <a:t>Experimental</a:t>
              </a:r>
              <a:r>
                <a:rPr lang="en-GB" sz="1100" b="1" dirty="0">
                  <a:solidFill>
                    <a:srgbClr val="92D050"/>
                  </a:solidFill>
                </a:rPr>
                <a:t> </a:t>
              </a:r>
            </a:p>
          </p:txBody>
        </p:sp>
        <p:grpSp>
          <p:nvGrpSpPr>
            <p:cNvPr id="54" name="Group 53">
              <a:extLst>
                <a:ext uri="{FF2B5EF4-FFF2-40B4-BE49-F238E27FC236}">
                  <a16:creationId xmlns:a16="http://schemas.microsoft.com/office/drawing/2014/main" id="{CEBF5F54-53EA-CF9A-6A65-8104D0559119}"/>
                </a:ext>
              </a:extLst>
            </p:cNvPr>
            <p:cNvGrpSpPr/>
            <p:nvPr/>
          </p:nvGrpSpPr>
          <p:grpSpPr>
            <a:xfrm>
              <a:off x="7824192" y="1628801"/>
              <a:ext cx="1814768" cy="3537179"/>
              <a:chOff x="7824192" y="1628801"/>
              <a:chExt cx="1814768" cy="3537179"/>
            </a:xfrm>
          </p:grpSpPr>
          <p:grpSp>
            <p:nvGrpSpPr>
              <p:cNvPr id="56" name="Group 55">
                <a:extLst>
                  <a:ext uri="{FF2B5EF4-FFF2-40B4-BE49-F238E27FC236}">
                    <a16:creationId xmlns:a16="http://schemas.microsoft.com/office/drawing/2014/main" id="{0FCEBB8F-D40D-75D8-6DD8-F773319C3468}"/>
                  </a:ext>
                </a:extLst>
              </p:cNvPr>
              <p:cNvGrpSpPr/>
              <p:nvPr/>
            </p:nvGrpSpPr>
            <p:grpSpPr>
              <a:xfrm>
                <a:off x="7824192" y="1628801"/>
                <a:ext cx="1654609" cy="3537179"/>
                <a:chOff x="7824192" y="1628801"/>
                <a:chExt cx="1654609" cy="3537179"/>
              </a:xfrm>
            </p:grpSpPr>
            <p:grpSp>
              <p:nvGrpSpPr>
                <p:cNvPr id="64" name="Gruppierung 3">
                  <a:extLst>
                    <a:ext uri="{FF2B5EF4-FFF2-40B4-BE49-F238E27FC236}">
                      <a16:creationId xmlns:a16="http://schemas.microsoft.com/office/drawing/2014/main" id="{73BBC5FD-04EA-8220-3D64-1CBF6C4F5E5C}"/>
                    </a:ext>
                  </a:extLst>
                </p:cNvPr>
                <p:cNvGrpSpPr/>
                <p:nvPr/>
              </p:nvGrpSpPr>
              <p:grpSpPr>
                <a:xfrm>
                  <a:off x="7824192" y="1628801"/>
                  <a:ext cx="1440160" cy="3537179"/>
                  <a:chOff x="4644008" y="1628800"/>
                  <a:chExt cx="1440160" cy="3537179"/>
                </a:xfrm>
              </p:grpSpPr>
              <p:cxnSp>
                <p:nvCxnSpPr>
                  <p:cNvPr id="67" name="Straight Arrow Connector 66">
                    <a:extLst>
                      <a:ext uri="{FF2B5EF4-FFF2-40B4-BE49-F238E27FC236}">
                        <a16:creationId xmlns:a16="http://schemas.microsoft.com/office/drawing/2014/main" id="{1A3872A6-AA39-D012-0A2D-3F7C42738D6B}"/>
                      </a:ext>
                    </a:extLst>
                  </p:cNvPr>
                  <p:cNvCxnSpPr>
                    <a:cxnSpLocks/>
                  </p:cNvCxnSpPr>
                  <p:nvPr/>
                </p:nvCxnSpPr>
                <p:spPr>
                  <a:xfrm>
                    <a:off x="5652120" y="1902412"/>
                    <a:ext cx="0" cy="326356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0F8FD383-6AE4-753C-143E-05A1398B8CC5}"/>
                      </a:ext>
                    </a:extLst>
                  </p:cNvPr>
                  <p:cNvSpPr txBox="1"/>
                  <p:nvPr/>
                </p:nvSpPr>
                <p:spPr>
                  <a:xfrm>
                    <a:off x="5220072" y="1628800"/>
                    <a:ext cx="864096" cy="261610"/>
                  </a:xfrm>
                  <a:prstGeom prst="rect">
                    <a:avLst/>
                  </a:prstGeom>
                  <a:noFill/>
                </p:spPr>
                <p:txBody>
                  <a:bodyPr wrap="square" rtlCol="0">
                    <a:spAutoFit/>
                  </a:bodyPr>
                  <a:lstStyle/>
                  <a:p>
                    <a:pPr algn="ctr"/>
                    <a:r>
                      <a:rPr lang="en-GB" sz="1100" b="1" dirty="0"/>
                      <a:t>Control</a:t>
                    </a:r>
                  </a:p>
                </p:txBody>
              </p:sp>
              <p:sp>
                <p:nvSpPr>
                  <p:cNvPr id="79" name="TextBox 78">
                    <a:extLst>
                      <a:ext uri="{FF2B5EF4-FFF2-40B4-BE49-F238E27FC236}">
                        <a16:creationId xmlns:a16="http://schemas.microsoft.com/office/drawing/2014/main" id="{6CADF36F-ED69-2AE0-626B-7A1C7B2A1999}"/>
                      </a:ext>
                    </a:extLst>
                  </p:cNvPr>
                  <p:cNvSpPr txBox="1"/>
                  <p:nvPr/>
                </p:nvSpPr>
                <p:spPr>
                  <a:xfrm>
                    <a:off x="4644008" y="2492895"/>
                    <a:ext cx="1008112" cy="327000"/>
                  </a:xfrm>
                  <a:prstGeom prst="rect">
                    <a:avLst/>
                  </a:prstGeom>
                  <a:noFill/>
                </p:spPr>
                <p:txBody>
                  <a:bodyPr wrap="square" rtlCol="0">
                    <a:spAutoFit/>
                  </a:bodyPr>
                  <a:lstStyle/>
                  <a:p>
                    <a:endParaRPr lang="en-GB" dirty="0"/>
                  </a:p>
                </p:txBody>
              </p:sp>
            </p:grpSp>
            <p:cxnSp>
              <p:nvCxnSpPr>
                <p:cNvPr id="66" name="Straight Arrow Connector 65">
                  <a:extLst>
                    <a:ext uri="{FF2B5EF4-FFF2-40B4-BE49-F238E27FC236}">
                      <a16:creationId xmlns:a16="http://schemas.microsoft.com/office/drawing/2014/main" id="{715B4397-CFB7-E199-00E4-9849FD4A8EEE}"/>
                    </a:ext>
                  </a:extLst>
                </p:cNvPr>
                <p:cNvCxnSpPr>
                  <a:cxnSpLocks/>
                </p:cNvCxnSpPr>
                <p:nvPr/>
              </p:nvCxnSpPr>
              <p:spPr>
                <a:xfrm>
                  <a:off x="9478801" y="2162849"/>
                  <a:ext cx="0" cy="3003131"/>
                </a:xfrm>
                <a:prstGeom prst="straightConnector1">
                  <a:avLst/>
                </a:prstGeom>
                <a:ln w="25400">
                  <a:solidFill>
                    <a:srgbClr val="E2AC00"/>
                  </a:solidFill>
                  <a:tailEnd type="arrow"/>
                </a:ln>
              </p:spPr>
              <p:style>
                <a:lnRef idx="1">
                  <a:schemeClr val="accent1"/>
                </a:lnRef>
                <a:fillRef idx="0">
                  <a:schemeClr val="accent1"/>
                </a:fillRef>
                <a:effectRef idx="0">
                  <a:schemeClr val="accent1"/>
                </a:effectRef>
                <a:fontRef idx="minor">
                  <a:schemeClr val="tx1"/>
                </a:fontRef>
              </p:style>
            </p:cxnSp>
          </p:grpSp>
          <p:pic>
            <p:nvPicPr>
              <p:cNvPr id="58" name="Picture 2" descr="C:\Users\rmjwamb\AppData\Local\Microsoft\Windows\Temporary Internet Files\Content.IE5\XECSNR8S\Emoji_u1f48a.svg[1].png">
                <a:extLst>
                  <a:ext uri="{FF2B5EF4-FFF2-40B4-BE49-F238E27FC236}">
                    <a16:creationId xmlns:a16="http://schemas.microsoft.com/office/drawing/2014/main" id="{84D6C114-8BC1-0E7D-B979-224D4A2E8E54}"/>
                  </a:ext>
                </a:extLst>
              </p:cNvPr>
              <p:cNvPicPr>
                <a:picLocks noChangeAspect="1" noChangeArrowheads="1"/>
              </p:cNvPicPr>
              <p:nvPr/>
            </p:nvPicPr>
            <p:blipFill>
              <a:blip r:embed="rId4" cstate="print">
                <a:duotone>
                  <a:schemeClr val="accent3">
                    <a:shade val="45000"/>
                    <a:satMod val="135000"/>
                  </a:schemeClr>
                  <a:prstClr val="white"/>
                </a:duotone>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9296060" y="1861964"/>
                <a:ext cx="342900" cy="342900"/>
              </a:xfrm>
              <a:prstGeom prst="rect">
                <a:avLst/>
              </a:prstGeom>
              <a:solidFill>
                <a:schemeClr val="bg1"/>
              </a:solidFill>
            </p:spPr>
          </p:pic>
          <p:pic>
            <p:nvPicPr>
              <p:cNvPr id="63" name="Picture 2" descr="C:\Users\rmjwamb\AppData\Local\Microsoft\Windows\Temporary Internet Files\Content.IE5\XECSNR8S\Emoji_u1f48a.svg[1].png">
                <a:extLst>
                  <a:ext uri="{FF2B5EF4-FFF2-40B4-BE49-F238E27FC236}">
                    <a16:creationId xmlns:a16="http://schemas.microsoft.com/office/drawing/2014/main" id="{8E667FE8-1042-B167-39B7-FFC5B37BDF00}"/>
                  </a:ext>
                </a:extLst>
              </p:cNvPr>
              <p:cNvPicPr>
                <a:picLocks noChangeAspect="1" noChangeArrowheads="1"/>
              </p:cNvPicPr>
              <p:nvPr/>
            </p:nvPicPr>
            <p:blipFill>
              <a:blip r:embed="rId6" cstate="print">
                <a:biLevel thresh="75000"/>
                <a:extLst>
                  <a:ext uri="{28A0092B-C50C-407E-A947-70E740481C1C}">
                    <a14:useLocalDpi xmlns:a14="http://schemas.microsoft.com/office/drawing/2010/main" val="0"/>
                  </a:ext>
                </a:extLst>
              </a:blip>
              <a:srcRect/>
              <a:stretch>
                <a:fillRect/>
              </a:stretch>
            </p:blipFill>
            <p:spPr bwMode="auto">
              <a:xfrm>
                <a:off x="8633420" y="1861964"/>
                <a:ext cx="342900" cy="342900"/>
              </a:xfrm>
              <a:prstGeom prst="rect">
                <a:avLst/>
              </a:prstGeom>
              <a:noFill/>
              <a:extLst>
                <a:ext uri="{909E8E84-426E-40DD-AFC4-6F175D3DCCD1}">
                  <a14:hiddenFill xmlns:a14="http://schemas.microsoft.com/office/drawing/2010/main">
                    <a:solidFill>
                      <a:srgbClr val="FFFFFF"/>
                    </a:solidFill>
                  </a14:hiddenFill>
                </a:ext>
              </a:extLst>
            </p:spPr>
          </p:pic>
        </p:grpSp>
      </p:grpSp>
      <p:cxnSp>
        <p:nvCxnSpPr>
          <p:cNvPr id="91" name="Straight Arrow Connector 90">
            <a:extLst>
              <a:ext uri="{FF2B5EF4-FFF2-40B4-BE49-F238E27FC236}">
                <a16:creationId xmlns:a16="http://schemas.microsoft.com/office/drawing/2014/main" id="{2EB8A35C-EA0F-7895-F4F5-860DA36E9062}"/>
              </a:ext>
            </a:extLst>
          </p:cNvPr>
          <p:cNvCxnSpPr>
            <a:cxnSpLocks/>
          </p:cNvCxnSpPr>
          <p:nvPr/>
        </p:nvCxnSpPr>
        <p:spPr>
          <a:xfrm>
            <a:off x="4405006" y="2305619"/>
            <a:ext cx="10526" cy="1209987"/>
          </a:xfrm>
          <a:prstGeom prst="straightConnector1">
            <a:avLst/>
          </a:prstGeom>
          <a:ln w="254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283FD93C-684A-74DA-DECB-13255538FF95}"/>
              </a:ext>
            </a:extLst>
          </p:cNvPr>
          <p:cNvGrpSpPr/>
          <p:nvPr/>
        </p:nvGrpSpPr>
        <p:grpSpPr>
          <a:xfrm>
            <a:off x="2827259" y="3647017"/>
            <a:ext cx="2283327" cy="1193289"/>
            <a:chOff x="4644008" y="3278948"/>
            <a:chExt cx="2283327" cy="1224136"/>
          </a:xfrm>
        </p:grpSpPr>
        <p:cxnSp>
          <p:nvCxnSpPr>
            <p:cNvPr id="42" name="Straight Arrow Connector 41">
              <a:extLst>
                <a:ext uri="{FF2B5EF4-FFF2-40B4-BE49-F238E27FC236}">
                  <a16:creationId xmlns:a16="http://schemas.microsoft.com/office/drawing/2014/main" id="{012A177B-7E93-53AE-B7A0-7466FCD88FFE}"/>
                </a:ext>
              </a:extLst>
            </p:cNvPr>
            <p:cNvCxnSpPr/>
            <p:nvPr/>
          </p:nvCxnSpPr>
          <p:spPr>
            <a:xfrm>
              <a:off x="6927335" y="3278948"/>
              <a:ext cx="0" cy="1224136"/>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grpSp>
          <p:nvGrpSpPr>
            <p:cNvPr id="43" name="Gruppierung 5">
              <a:extLst>
                <a:ext uri="{FF2B5EF4-FFF2-40B4-BE49-F238E27FC236}">
                  <a16:creationId xmlns:a16="http://schemas.microsoft.com/office/drawing/2014/main" id="{B459ECBF-31E6-D3F4-C90E-B569DCA34CFD}"/>
                </a:ext>
              </a:extLst>
            </p:cNvPr>
            <p:cNvGrpSpPr/>
            <p:nvPr/>
          </p:nvGrpSpPr>
          <p:grpSpPr>
            <a:xfrm>
              <a:off x="4644008" y="3278948"/>
              <a:ext cx="1923287" cy="1224136"/>
              <a:chOff x="4644008" y="3278948"/>
              <a:chExt cx="1923287" cy="1224136"/>
            </a:xfrm>
          </p:grpSpPr>
          <p:cxnSp>
            <p:nvCxnSpPr>
              <p:cNvPr id="44" name="Straight Arrow Connector 43">
                <a:extLst>
                  <a:ext uri="{FF2B5EF4-FFF2-40B4-BE49-F238E27FC236}">
                    <a16:creationId xmlns:a16="http://schemas.microsoft.com/office/drawing/2014/main" id="{34B87BCA-C12A-486F-0D99-B6E885CC3351}"/>
                  </a:ext>
                </a:extLst>
              </p:cNvPr>
              <p:cNvCxnSpPr/>
              <p:nvPr/>
            </p:nvCxnSpPr>
            <p:spPr>
              <a:xfrm>
                <a:off x="6567295" y="3278948"/>
                <a:ext cx="0" cy="1224136"/>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56583E04-CAE6-8EB1-F6D6-51F6F24F1327}"/>
                  </a:ext>
                </a:extLst>
              </p:cNvPr>
              <p:cNvCxnSpPr/>
              <p:nvPr/>
            </p:nvCxnSpPr>
            <p:spPr>
              <a:xfrm>
                <a:off x="5652120" y="3278948"/>
                <a:ext cx="0" cy="122413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21BC39C9-B315-C0F3-FD98-1C73ECD5F88E}"/>
                  </a:ext>
                </a:extLst>
              </p:cNvPr>
              <p:cNvSpPr txBox="1"/>
              <p:nvPr/>
            </p:nvSpPr>
            <p:spPr>
              <a:xfrm>
                <a:off x="4644008" y="3861048"/>
                <a:ext cx="1008112" cy="369332"/>
              </a:xfrm>
              <a:prstGeom prst="rect">
                <a:avLst/>
              </a:prstGeom>
              <a:noFill/>
            </p:spPr>
            <p:txBody>
              <a:bodyPr wrap="square" rtlCol="0">
                <a:spAutoFit/>
              </a:bodyPr>
              <a:lstStyle/>
              <a:p>
                <a:r>
                  <a:rPr lang="en-GB" dirty="0"/>
                  <a:t>Stage 2</a:t>
                </a:r>
              </a:p>
            </p:txBody>
          </p:sp>
        </p:grpSp>
      </p:grpSp>
      <p:grpSp>
        <p:nvGrpSpPr>
          <p:cNvPr id="7" name="Gruppierung 18">
            <a:extLst>
              <a:ext uri="{FF2B5EF4-FFF2-40B4-BE49-F238E27FC236}">
                <a16:creationId xmlns:a16="http://schemas.microsoft.com/office/drawing/2014/main" id="{9F80853F-2F15-5127-C5ED-2A5BB4902FF4}"/>
              </a:ext>
            </a:extLst>
          </p:cNvPr>
          <p:cNvGrpSpPr/>
          <p:nvPr/>
        </p:nvGrpSpPr>
        <p:grpSpPr>
          <a:xfrm>
            <a:off x="2827259" y="4988866"/>
            <a:ext cx="2304257" cy="1193289"/>
            <a:chOff x="4644007" y="4655484"/>
            <a:chExt cx="2304257" cy="1224136"/>
          </a:xfrm>
        </p:grpSpPr>
        <p:cxnSp>
          <p:nvCxnSpPr>
            <p:cNvPr id="37" name="Straight Arrow Connector 36">
              <a:extLst>
                <a:ext uri="{FF2B5EF4-FFF2-40B4-BE49-F238E27FC236}">
                  <a16:creationId xmlns:a16="http://schemas.microsoft.com/office/drawing/2014/main" id="{262E218B-4079-5208-F64F-5A03940EFF33}"/>
                </a:ext>
              </a:extLst>
            </p:cNvPr>
            <p:cNvCxnSpPr/>
            <p:nvPr/>
          </p:nvCxnSpPr>
          <p:spPr>
            <a:xfrm>
              <a:off x="6948264" y="4655484"/>
              <a:ext cx="0" cy="1224136"/>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grpSp>
          <p:nvGrpSpPr>
            <p:cNvPr id="38" name="Gruppierung 12">
              <a:extLst>
                <a:ext uri="{FF2B5EF4-FFF2-40B4-BE49-F238E27FC236}">
                  <a16:creationId xmlns:a16="http://schemas.microsoft.com/office/drawing/2014/main" id="{200135B4-13AA-2C52-CAD8-8A8E2B25E812}"/>
                </a:ext>
              </a:extLst>
            </p:cNvPr>
            <p:cNvGrpSpPr/>
            <p:nvPr/>
          </p:nvGrpSpPr>
          <p:grpSpPr>
            <a:xfrm>
              <a:off x="4644007" y="4655484"/>
              <a:ext cx="1029042" cy="1224136"/>
              <a:chOff x="4644007" y="4655484"/>
              <a:chExt cx="1029042" cy="1224136"/>
            </a:xfrm>
          </p:grpSpPr>
          <p:cxnSp>
            <p:nvCxnSpPr>
              <p:cNvPr id="40" name="Straight Arrow Connector 39">
                <a:extLst>
                  <a:ext uri="{FF2B5EF4-FFF2-40B4-BE49-F238E27FC236}">
                    <a16:creationId xmlns:a16="http://schemas.microsoft.com/office/drawing/2014/main" id="{3FBFD1A4-6666-3950-B32D-A2583A9615FD}"/>
                  </a:ext>
                </a:extLst>
              </p:cNvPr>
              <p:cNvCxnSpPr/>
              <p:nvPr/>
            </p:nvCxnSpPr>
            <p:spPr>
              <a:xfrm>
                <a:off x="5673049" y="4655484"/>
                <a:ext cx="0" cy="122413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2C9BD8F8-D13D-A053-6D18-376FE58C90CE}"/>
                  </a:ext>
                </a:extLst>
              </p:cNvPr>
              <p:cNvSpPr txBox="1"/>
              <p:nvPr/>
            </p:nvSpPr>
            <p:spPr>
              <a:xfrm>
                <a:off x="4644007" y="5229200"/>
                <a:ext cx="1008112" cy="369332"/>
              </a:xfrm>
              <a:prstGeom prst="rect">
                <a:avLst/>
              </a:prstGeom>
              <a:noFill/>
            </p:spPr>
            <p:txBody>
              <a:bodyPr wrap="square" rtlCol="0">
                <a:spAutoFit/>
              </a:bodyPr>
              <a:lstStyle/>
              <a:p>
                <a:r>
                  <a:rPr lang="en-GB" dirty="0"/>
                  <a:t>Stage 3</a:t>
                </a:r>
              </a:p>
            </p:txBody>
          </p:sp>
        </p:grpSp>
      </p:grpSp>
      <p:grpSp>
        <p:nvGrpSpPr>
          <p:cNvPr id="11" name="Group 10">
            <a:extLst>
              <a:ext uri="{FF2B5EF4-FFF2-40B4-BE49-F238E27FC236}">
                <a16:creationId xmlns:a16="http://schemas.microsoft.com/office/drawing/2014/main" id="{BF627247-4084-7C6E-C360-BB41670E5D54}"/>
              </a:ext>
            </a:extLst>
          </p:cNvPr>
          <p:cNvGrpSpPr/>
          <p:nvPr/>
        </p:nvGrpSpPr>
        <p:grpSpPr>
          <a:xfrm>
            <a:off x="2827259" y="2038452"/>
            <a:ext cx="2537048" cy="1460006"/>
            <a:chOff x="7824192" y="1628801"/>
            <a:chExt cx="2537048" cy="1497748"/>
          </a:xfrm>
        </p:grpSpPr>
        <p:grpSp>
          <p:nvGrpSpPr>
            <p:cNvPr id="21" name="Gruppierung 3">
              <a:extLst>
                <a:ext uri="{FF2B5EF4-FFF2-40B4-BE49-F238E27FC236}">
                  <a16:creationId xmlns:a16="http://schemas.microsoft.com/office/drawing/2014/main" id="{30937722-0BD6-DD6F-51B5-FDA36C9F94C4}"/>
                </a:ext>
              </a:extLst>
            </p:cNvPr>
            <p:cNvGrpSpPr/>
            <p:nvPr/>
          </p:nvGrpSpPr>
          <p:grpSpPr>
            <a:xfrm>
              <a:off x="7824192" y="1628801"/>
              <a:ext cx="2537048" cy="1497748"/>
              <a:chOff x="4644008" y="1628800"/>
              <a:chExt cx="2537048" cy="1497748"/>
            </a:xfrm>
          </p:grpSpPr>
          <p:cxnSp>
            <p:nvCxnSpPr>
              <p:cNvPr id="24" name="Straight Arrow Connector 23">
                <a:extLst>
                  <a:ext uri="{FF2B5EF4-FFF2-40B4-BE49-F238E27FC236}">
                    <a16:creationId xmlns:a16="http://schemas.microsoft.com/office/drawing/2014/main" id="{133C2041-5DD8-808F-E1DA-D46722679782}"/>
                  </a:ext>
                </a:extLst>
              </p:cNvPr>
              <p:cNvCxnSpPr/>
              <p:nvPr/>
            </p:nvCxnSpPr>
            <p:spPr>
              <a:xfrm>
                <a:off x="5652120" y="1902412"/>
                <a:ext cx="0" cy="122413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CABC26E5-BF7C-0B7B-D073-2B971E7D3D8E}"/>
                  </a:ext>
                </a:extLst>
              </p:cNvPr>
              <p:cNvCxnSpPr/>
              <p:nvPr/>
            </p:nvCxnSpPr>
            <p:spPr>
              <a:xfrm>
                <a:off x="6588224" y="1902412"/>
                <a:ext cx="0" cy="1224136"/>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DBBC418-C995-0307-F48D-3BDCFE60EAFF}"/>
                  </a:ext>
                </a:extLst>
              </p:cNvPr>
              <p:cNvCxnSpPr/>
              <p:nvPr/>
            </p:nvCxnSpPr>
            <p:spPr>
              <a:xfrm>
                <a:off x="6948264" y="1902412"/>
                <a:ext cx="0" cy="1224136"/>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A5A8E487-614C-60E3-43FE-2F3566C9C782}"/>
                  </a:ext>
                </a:extLst>
              </p:cNvPr>
              <p:cNvSpPr txBox="1"/>
              <p:nvPr/>
            </p:nvSpPr>
            <p:spPr>
              <a:xfrm>
                <a:off x="5220072" y="1628800"/>
                <a:ext cx="864096" cy="261610"/>
              </a:xfrm>
              <a:prstGeom prst="rect">
                <a:avLst/>
              </a:prstGeom>
              <a:noFill/>
            </p:spPr>
            <p:txBody>
              <a:bodyPr wrap="square" rtlCol="0">
                <a:spAutoFit/>
              </a:bodyPr>
              <a:lstStyle/>
              <a:p>
                <a:pPr algn="ctr"/>
                <a:r>
                  <a:rPr lang="en-GB" sz="1100" b="1" dirty="0"/>
                  <a:t>Control</a:t>
                </a:r>
              </a:p>
            </p:txBody>
          </p:sp>
          <p:sp>
            <p:nvSpPr>
              <p:cNvPr id="31" name="TextBox 30">
                <a:extLst>
                  <a:ext uri="{FF2B5EF4-FFF2-40B4-BE49-F238E27FC236}">
                    <a16:creationId xmlns:a16="http://schemas.microsoft.com/office/drawing/2014/main" id="{19264AD7-515B-CCDA-83D6-F75705BBED39}"/>
                  </a:ext>
                </a:extLst>
              </p:cNvPr>
              <p:cNvSpPr txBox="1"/>
              <p:nvPr/>
            </p:nvSpPr>
            <p:spPr>
              <a:xfrm>
                <a:off x="6012160" y="1628800"/>
                <a:ext cx="432048" cy="268373"/>
              </a:xfrm>
              <a:prstGeom prst="rect">
                <a:avLst/>
              </a:prstGeom>
              <a:noFill/>
            </p:spPr>
            <p:txBody>
              <a:bodyPr wrap="square" rtlCol="0">
                <a:spAutoFit/>
              </a:bodyPr>
              <a:lstStyle/>
              <a:p>
                <a:pPr algn="ctr"/>
                <a:endParaRPr lang="en-GB" sz="1100" b="1" dirty="0">
                  <a:solidFill>
                    <a:schemeClr val="bg2"/>
                  </a:solidFill>
                </a:endParaRPr>
              </a:p>
            </p:txBody>
          </p:sp>
          <p:sp>
            <p:nvSpPr>
              <p:cNvPr id="32" name="TextBox 31">
                <a:extLst>
                  <a:ext uri="{FF2B5EF4-FFF2-40B4-BE49-F238E27FC236}">
                    <a16:creationId xmlns:a16="http://schemas.microsoft.com/office/drawing/2014/main" id="{0C3547B5-878A-8E03-F02D-D703F6623990}"/>
                  </a:ext>
                </a:extLst>
              </p:cNvPr>
              <p:cNvSpPr txBox="1"/>
              <p:nvPr/>
            </p:nvSpPr>
            <p:spPr>
              <a:xfrm>
                <a:off x="6368574" y="1628800"/>
                <a:ext cx="432048" cy="261610"/>
              </a:xfrm>
              <a:prstGeom prst="rect">
                <a:avLst/>
              </a:prstGeom>
              <a:noFill/>
            </p:spPr>
            <p:txBody>
              <a:bodyPr wrap="square" rtlCol="0">
                <a:spAutoFit/>
              </a:bodyPr>
              <a:lstStyle/>
              <a:p>
                <a:pPr algn="ctr"/>
                <a:r>
                  <a:rPr lang="en-GB" sz="1100" b="1" dirty="0">
                    <a:solidFill>
                      <a:schemeClr val="tx2"/>
                    </a:solidFill>
                  </a:rPr>
                  <a:t>E2</a:t>
                </a:r>
              </a:p>
            </p:txBody>
          </p:sp>
          <p:sp>
            <p:nvSpPr>
              <p:cNvPr id="33" name="TextBox 32">
                <a:extLst>
                  <a:ext uri="{FF2B5EF4-FFF2-40B4-BE49-F238E27FC236}">
                    <a16:creationId xmlns:a16="http://schemas.microsoft.com/office/drawing/2014/main" id="{E4BDEC68-9580-C439-3EB5-54A35C5665F2}"/>
                  </a:ext>
                </a:extLst>
              </p:cNvPr>
              <p:cNvSpPr txBox="1"/>
              <p:nvPr/>
            </p:nvSpPr>
            <p:spPr>
              <a:xfrm>
                <a:off x="6749008" y="1628800"/>
                <a:ext cx="432048" cy="261610"/>
              </a:xfrm>
              <a:prstGeom prst="rect">
                <a:avLst/>
              </a:prstGeom>
              <a:noFill/>
            </p:spPr>
            <p:txBody>
              <a:bodyPr wrap="square" rtlCol="0">
                <a:spAutoFit/>
              </a:bodyPr>
              <a:lstStyle/>
              <a:p>
                <a:pPr algn="ctr"/>
                <a:r>
                  <a:rPr lang="en-GB" sz="1100" b="1" dirty="0">
                    <a:solidFill>
                      <a:schemeClr val="accent2"/>
                    </a:solidFill>
                  </a:rPr>
                  <a:t>E3</a:t>
                </a:r>
              </a:p>
            </p:txBody>
          </p:sp>
          <p:sp>
            <p:nvSpPr>
              <p:cNvPr id="36" name="TextBox 35">
                <a:extLst>
                  <a:ext uri="{FF2B5EF4-FFF2-40B4-BE49-F238E27FC236}">
                    <a16:creationId xmlns:a16="http://schemas.microsoft.com/office/drawing/2014/main" id="{0A5353FB-F9B9-C1B1-41F9-A9591240CEA8}"/>
                  </a:ext>
                </a:extLst>
              </p:cNvPr>
              <p:cNvSpPr txBox="1"/>
              <p:nvPr/>
            </p:nvSpPr>
            <p:spPr>
              <a:xfrm>
                <a:off x="4644008" y="2492895"/>
                <a:ext cx="1008112" cy="369332"/>
              </a:xfrm>
              <a:prstGeom prst="rect">
                <a:avLst/>
              </a:prstGeom>
              <a:noFill/>
            </p:spPr>
            <p:txBody>
              <a:bodyPr wrap="square" rtlCol="0">
                <a:spAutoFit/>
              </a:bodyPr>
              <a:lstStyle/>
              <a:p>
                <a:r>
                  <a:rPr lang="en-GB" dirty="0"/>
                  <a:t>Stage 1</a:t>
                </a:r>
              </a:p>
            </p:txBody>
          </p:sp>
        </p:grpSp>
        <p:pic>
          <p:nvPicPr>
            <p:cNvPr id="17" name="Picture 2" descr="C:\Users\rmjwamb\AppData\Local\Microsoft\Windows\Temporary Internet Files\Content.IE5\XECSNR8S\Emoji_u1f48a.svg[1].png">
              <a:extLst>
                <a:ext uri="{FF2B5EF4-FFF2-40B4-BE49-F238E27FC236}">
                  <a16:creationId xmlns:a16="http://schemas.microsoft.com/office/drawing/2014/main" id="{8FDD3454-FE8B-6DFF-DF1C-17D4A588862A}"/>
                </a:ext>
              </a:extLst>
            </p:cNvPr>
            <p:cNvPicPr>
              <a:picLocks noChangeAspect="1" noChangeArrowheads="1"/>
            </p:cNvPicPr>
            <p:nvPr/>
          </p:nvPicPr>
          <p:blipFill>
            <a:blip r:embed="rId7" cstate="print">
              <a:duotone>
                <a:schemeClr val="accent2">
                  <a:shade val="45000"/>
                  <a:satMod val="135000"/>
                </a:schemeClr>
                <a:prstClr val="white"/>
              </a:duotone>
              <a:extLst>
                <a:ext uri="{BEBA8EAE-BF5A-486C-A8C5-ECC9F3942E4B}">
                  <a14:imgProps xmlns:a14="http://schemas.microsoft.com/office/drawing/2010/main">
                    <a14:imgLayer r:embed="rId5">
                      <a14:imgEffect>
                        <a14:colorTemperature colorTemp="115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9929564" y="1844488"/>
              <a:ext cx="342900" cy="3429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sers\rmjwamb\AppData\Local\Microsoft\Windows\Temporary Internet Files\Content.IE5\XECSNR8S\Emoji_u1f48a.svg[1].png">
              <a:extLst>
                <a:ext uri="{FF2B5EF4-FFF2-40B4-BE49-F238E27FC236}">
                  <a16:creationId xmlns:a16="http://schemas.microsoft.com/office/drawing/2014/main" id="{89BEDF5E-B939-48B0-B79E-B9BBFCCDFB0F}"/>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9569524" y="1844488"/>
              <a:ext cx="342900" cy="3429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Users\rmjwamb\AppData\Local\Microsoft\Windows\Temporary Internet Files\Content.IE5\XECSNR8S\Emoji_u1f48a.svg[1].png">
              <a:extLst>
                <a:ext uri="{FF2B5EF4-FFF2-40B4-BE49-F238E27FC236}">
                  <a16:creationId xmlns:a16="http://schemas.microsoft.com/office/drawing/2014/main" id="{3FA56532-04B0-C124-E92F-9CAC64CFC23E}"/>
                </a:ext>
              </a:extLst>
            </p:cNvPr>
            <p:cNvPicPr>
              <a:picLocks noChangeAspect="1" noChangeArrowheads="1"/>
            </p:cNvPicPr>
            <p:nvPr/>
          </p:nvPicPr>
          <p:blipFill>
            <a:blip r:embed="rId6" cstate="print">
              <a:biLevel thresh="75000"/>
              <a:extLst>
                <a:ext uri="{28A0092B-C50C-407E-A947-70E740481C1C}">
                  <a14:useLocalDpi xmlns:a14="http://schemas.microsoft.com/office/drawing/2010/main" val="0"/>
                </a:ext>
              </a:extLst>
            </a:blip>
            <a:srcRect/>
            <a:stretch>
              <a:fillRect/>
            </a:stretch>
          </p:blipFill>
          <p:spPr bwMode="auto">
            <a:xfrm>
              <a:off x="8633420" y="1861964"/>
              <a:ext cx="342900" cy="342900"/>
            </a:xfrm>
            <a:prstGeom prst="rect">
              <a:avLst/>
            </a:prstGeom>
            <a:noFill/>
            <a:extLst>
              <a:ext uri="{909E8E84-426E-40DD-AFC4-6F175D3DCCD1}">
                <a14:hiddenFill xmlns:a14="http://schemas.microsoft.com/office/drawing/2010/main">
                  <a:solidFill>
                    <a:srgbClr val="FFFFFF"/>
                  </a:solidFill>
                </a14:hiddenFill>
              </a:ext>
            </a:extLst>
          </p:spPr>
        </p:pic>
      </p:grpSp>
      <p:sp>
        <p:nvSpPr>
          <p:cNvPr id="92" name="TextBox 91">
            <a:extLst>
              <a:ext uri="{FF2B5EF4-FFF2-40B4-BE49-F238E27FC236}">
                <a16:creationId xmlns:a16="http://schemas.microsoft.com/office/drawing/2014/main" id="{CBD8474E-5698-1DA9-497D-398ABE1F9C46}"/>
              </a:ext>
            </a:extLst>
          </p:cNvPr>
          <p:cNvSpPr txBox="1"/>
          <p:nvPr/>
        </p:nvSpPr>
        <p:spPr>
          <a:xfrm>
            <a:off x="4175267" y="2040198"/>
            <a:ext cx="432048" cy="261610"/>
          </a:xfrm>
          <a:prstGeom prst="rect">
            <a:avLst/>
          </a:prstGeom>
          <a:noFill/>
        </p:spPr>
        <p:txBody>
          <a:bodyPr wrap="square" rtlCol="0">
            <a:spAutoFit/>
          </a:bodyPr>
          <a:lstStyle/>
          <a:p>
            <a:pPr algn="ctr"/>
            <a:r>
              <a:rPr lang="en-GB" sz="1100" b="1" dirty="0">
                <a:solidFill>
                  <a:schemeClr val="accent3">
                    <a:lumMod val="75000"/>
                  </a:schemeClr>
                </a:solidFill>
              </a:rPr>
              <a:t>E1</a:t>
            </a:r>
          </a:p>
        </p:txBody>
      </p:sp>
      <p:pic>
        <p:nvPicPr>
          <p:cNvPr id="93" name="Picture 2" descr="C:\Users\rmjwamb\AppData\Local\Microsoft\Windows\Temporary Internet Files\Content.IE5\XECSNR8S\Emoji_u1f48a.svg[1].png">
            <a:extLst>
              <a:ext uri="{FF2B5EF4-FFF2-40B4-BE49-F238E27FC236}">
                <a16:creationId xmlns:a16="http://schemas.microsoft.com/office/drawing/2014/main" id="{7CEAA7C0-1CE6-CF5E-3772-EFEFC652A670}"/>
              </a:ext>
            </a:extLst>
          </p:cNvPr>
          <p:cNvPicPr>
            <a:picLocks noChangeAspect="1" noChangeArrowheads="1"/>
          </p:cNvPicPr>
          <p:nvPr/>
        </p:nvPicPr>
        <p:blipFill>
          <a:blip r:embed="rId4" cstate="print">
            <a:duotone>
              <a:prstClr val="black"/>
              <a:schemeClr val="accent3">
                <a:tint val="45000"/>
                <a:satMod val="400000"/>
              </a:schemeClr>
            </a:duotone>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4226784" y="2246210"/>
            <a:ext cx="342900" cy="334259"/>
          </a:xfrm>
          <a:prstGeom prst="rect">
            <a:avLst/>
          </a:prstGeom>
          <a:noFill/>
          <a:extLst>
            <a:ext uri="{909E8E84-426E-40DD-AFC4-6F175D3DCCD1}">
              <a14:hiddenFill xmlns:a14="http://schemas.microsoft.com/office/drawing/2010/main">
                <a:solidFill>
                  <a:srgbClr val="FFFFFF"/>
                </a:solidFill>
              </a14:hiddenFill>
            </a:ext>
          </a:extLst>
        </p:spPr>
      </p:pic>
      <p:sp>
        <p:nvSpPr>
          <p:cNvPr id="108" name="Rectangle: Rounded Corners 107">
            <a:extLst>
              <a:ext uri="{FF2B5EF4-FFF2-40B4-BE49-F238E27FC236}">
                <a16:creationId xmlns:a16="http://schemas.microsoft.com/office/drawing/2014/main" id="{B6B3EAE4-761C-D7BD-A021-CC0567E24B05}"/>
              </a:ext>
            </a:extLst>
          </p:cNvPr>
          <p:cNvSpPr/>
          <p:nvPr/>
        </p:nvSpPr>
        <p:spPr>
          <a:xfrm>
            <a:off x="2622587" y="1856978"/>
            <a:ext cx="3080656" cy="4587238"/>
          </a:xfrm>
          <a:prstGeom prst="roundRect">
            <a:avLst>
              <a:gd name="adj" fmla="val 7127"/>
            </a:avLst>
          </a:pr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Title 109">
            <a:extLst>
              <a:ext uri="{FF2B5EF4-FFF2-40B4-BE49-F238E27FC236}">
                <a16:creationId xmlns:a16="http://schemas.microsoft.com/office/drawing/2014/main" id="{B5DD38A6-FD65-CEB0-8F04-460BE8385E71}"/>
              </a:ext>
            </a:extLst>
          </p:cNvPr>
          <p:cNvSpPr>
            <a:spLocks noGrp="1"/>
          </p:cNvSpPr>
          <p:nvPr>
            <p:ph type="ctrTitle"/>
          </p:nvPr>
        </p:nvSpPr>
        <p:spPr>
          <a:xfrm>
            <a:off x="292067" y="1061892"/>
            <a:ext cx="9583057" cy="593048"/>
          </a:xfrm>
        </p:spPr>
        <p:txBody>
          <a:bodyPr>
            <a:normAutofit/>
          </a:bodyPr>
          <a:lstStyle/>
          <a:p>
            <a:r>
              <a:rPr lang="en-GB" sz="3200" dirty="0"/>
              <a:t>Two-arm RCT vs. MAMS</a:t>
            </a:r>
          </a:p>
        </p:txBody>
      </p:sp>
      <p:sp>
        <p:nvSpPr>
          <p:cNvPr id="111" name="Arrow: Right 110">
            <a:extLst>
              <a:ext uri="{FF2B5EF4-FFF2-40B4-BE49-F238E27FC236}">
                <a16:creationId xmlns:a16="http://schemas.microsoft.com/office/drawing/2014/main" id="{E63D0E7E-CD44-66A7-3E5F-0246DB896D91}"/>
              </a:ext>
            </a:extLst>
          </p:cNvPr>
          <p:cNvSpPr/>
          <p:nvPr/>
        </p:nvSpPr>
        <p:spPr>
          <a:xfrm>
            <a:off x="1957716" y="3536292"/>
            <a:ext cx="482271" cy="20682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TextBox 112">
            <a:extLst>
              <a:ext uri="{FF2B5EF4-FFF2-40B4-BE49-F238E27FC236}">
                <a16:creationId xmlns:a16="http://schemas.microsoft.com/office/drawing/2014/main" id="{2139DD91-E95C-5C45-3D52-20E031A9EF7D}"/>
              </a:ext>
            </a:extLst>
          </p:cNvPr>
          <p:cNvSpPr txBox="1"/>
          <p:nvPr/>
        </p:nvSpPr>
        <p:spPr>
          <a:xfrm>
            <a:off x="6128862" y="1654940"/>
            <a:ext cx="6063138" cy="5109091"/>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GB" sz="3200" b="1" dirty="0"/>
              <a:t>Interims analyses</a:t>
            </a:r>
          </a:p>
          <a:p>
            <a:pPr marL="285750" indent="-285750">
              <a:lnSpc>
                <a:spcPct val="150000"/>
              </a:lnSpc>
              <a:buFont typeface="Arial" panose="020B0604020202020204" pitchFamily="34" charset="0"/>
              <a:buChar char="•"/>
            </a:pPr>
            <a:r>
              <a:rPr lang="en-GB" sz="2400" dirty="0"/>
              <a:t>When reaching the </a:t>
            </a:r>
            <a:r>
              <a:rPr lang="en-US" sz="2400" dirty="0"/>
              <a:t>“stagewise” </a:t>
            </a:r>
            <a:r>
              <a:rPr lang="en-GB" sz="2400" dirty="0"/>
              <a:t>target sample size </a:t>
            </a:r>
          </a:p>
          <a:p>
            <a:pPr marL="285750" indent="-285750">
              <a:lnSpc>
                <a:spcPct val="150000"/>
              </a:lnSpc>
              <a:buFont typeface="Arial" panose="020B0604020202020204" pitchFamily="34" charset="0"/>
              <a:buChar char="•"/>
            </a:pPr>
            <a:r>
              <a:rPr lang="en-GB" sz="2400" dirty="0"/>
              <a:t>Hypothesis tests, accumulating data</a:t>
            </a:r>
          </a:p>
          <a:p>
            <a:pPr marL="285750" indent="-285750">
              <a:lnSpc>
                <a:spcPct val="150000"/>
              </a:lnSpc>
              <a:buFont typeface="Arial" panose="020B0604020202020204" pitchFamily="34" charset="0"/>
              <a:buChar char="•"/>
            </a:pPr>
            <a:r>
              <a:rPr lang="en-GB" sz="2400" dirty="0"/>
              <a:t>Stopping rules:  </a:t>
            </a:r>
          </a:p>
          <a:p>
            <a:r>
              <a:rPr lang="en-GB" sz="2400" dirty="0"/>
              <a:t>   </a:t>
            </a:r>
            <a:r>
              <a:rPr lang="en-GB" sz="2000" dirty="0"/>
              <a:t>lack of benefit – a safety net; </a:t>
            </a:r>
            <a:r>
              <a:rPr lang="en-GB" sz="2000" dirty="0">
                <a:solidFill>
                  <a:schemeClr val="accent6">
                    <a:lumMod val="50000"/>
                  </a:schemeClr>
                </a:solidFill>
              </a:rPr>
              <a:t>overwhelming efficacy; promising but not excelling …</a:t>
            </a:r>
          </a:p>
          <a:p>
            <a:pPr>
              <a:lnSpc>
                <a:spcPct val="150000"/>
              </a:lnSpc>
            </a:pPr>
            <a:endParaRPr lang="en-GB" sz="2400" dirty="0"/>
          </a:p>
          <a:p>
            <a:endParaRPr lang="en-GB" dirty="0"/>
          </a:p>
          <a:p>
            <a:endParaRPr lang="en-GB" dirty="0"/>
          </a:p>
          <a:p>
            <a:endParaRPr lang="en-GB" dirty="0"/>
          </a:p>
        </p:txBody>
      </p:sp>
      <p:graphicFrame>
        <p:nvGraphicFramePr>
          <p:cNvPr id="2" name="Table 1">
            <a:extLst>
              <a:ext uri="{FF2B5EF4-FFF2-40B4-BE49-F238E27FC236}">
                <a16:creationId xmlns:a16="http://schemas.microsoft.com/office/drawing/2014/main" id="{D02A1B26-47F3-78C5-E7BF-F6CFAC077D71}"/>
              </a:ext>
            </a:extLst>
          </p:cNvPr>
          <p:cNvGraphicFramePr>
            <a:graphicFrameLocks noGrp="1"/>
          </p:cNvGraphicFramePr>
          <p:nvPr>
            <p:extLst>
              <p:ext uri="{D42A27DB-BD31-4B8C-83A1-F6EECF244321}">
                <p14:modId xmlns:p14="http://schemas.microsoft.com/office/powerpoint/2010/main" val="4006606089"/>
              </p:ext>
            </p:extLst>
          </p:nvPr>
        </p:nvGraphicFramePr>
        <p:xfrm>
          <a:off x="0" y="586676"/>
          <a:ext cx="8128000" cy="3708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643360573"/>
                    </a:ext>
                  </a:extLst>
                </a:gridCol>
                <a:gridCol w="4064000">
                  <a:extLst>
                    <a:ext uri="{9D8B030D-6E8A-4147-A177-3AD203B41FA5}">
                      <a16:colId xmlns:a16="http://schemas.microsoft.com/office/drawing/2014/main" val="2915601836"/>
                    </a:ext>
                  </a:extLst>
                </a:gridCol>
              </a:tblGrid>
              <a:tr h="370840">
                <a:tc>
                  <a:txBody>
                    <a:bodyPr/>
                    <a:lstStyle/>
                    <a:p>
                      <a:pPr marL="285750" indent="-285750">
                        <a:buFont typeface="Arial" panose="020B0604020202020204" pitchFamily="34" charset="0"/>
                        <a:buChar char="•"/>
                      </a:pPr>
                      <a:r>
                        <a:rPr lang="en-US" dirty="0"/>
                        <a:t>Multi-stage</a:t>
                      </a:r>
                      <a:endParaRPr lang="en-GB" dirty="0"/>
                    </a:p>
                  </a:txBody>
                  <a:tcPr>
                    <a:solidFill>
                      <a:schemeClr val="accent2">
                        <a:lumMod val="75000"/>
                      </a:schemeClr>
                    </a:solidFill>
                  </a:tcPr>
                </a:tc>
                <a:tc>
                  <a:txBody>
                    <a:bodyPr/>
                    <a:lstStyle/>
                    <a:p>
                      <a:pPr marL="285750" indent="-285750">
                        <a:buFont typeface="Arial" panose="020B0604020202020204" pitchFamily="34" charset="0"/>
                        <a:buChar char="•"/>
                      </a:pPr>
                      <a:r>
                        <a:rPr lang="en-US" dirty="0"/>
                        <a:t>Multi-arm</a:t>
                      </a:r>
                      <a:endParaRPr lang="en-GB" dirty="0"/>
                    </a:p>
                  </a:txBody>
                  <a:tcPr>
                    <a:solidFill>
                      <a:srgbClr val="009EC0"/>
                    </a:solidFill>
                  </a:tcPr>
                </a:tc>
                <a:extLst>
                  <a:ext uri="{0D108BD9-81ED-4DB2-BD59-A6C34878D82A}">
                    <a16:rowId xmlns:a16="http://schemas.microsoft.com/office/drawing/2014/main" val="1333915408"/>
                  </a:ext>
                </a:extLst>
              </a:tr>
            </a:tbl>
          </a:graphicData>
        </a:graphic>
      </p:graphicFrame>
      <p:sp>
        <p:nvSpPr>
          <p:cNvPr id="3" name="TextBox 2">
            <a:extLst>
              <a:ext uri="{FF2B5EF4-FFF2-40B4-BE49-F238E27FC236}">
                <a16:creationId xmlns:a16="http://schemas.microsoft.com/office/drawing/2014/main" id="{BDAAA8BC-106F-8C28-A332-9C1F13F7170A}"/>
              </a:ext>
            </a:extLst>
          </p:cNvPr>
          <p:cNvSpPr txBox="1"/>
          <p:nvPr/>
        </p:nvSpPr>
        <p:spPr>
          <a:xfrm>
            <a:off x="11530361" y="6501161"/>
            <a:ext cx="892098" cy="338554"/>
          </a:xfrm>
          <a:prstGeom prst="rect">
            <a:avLst/>
          </a:prstGeom>
          <a:noFill/>
        </p:spPr>
        <p:txBody>
          <a:bodyPr wrap="square" rtlCol="0">
            <a:spAutoFit/>
          </a:bodyPr>
          <a:lstStyle/>
          <a:p>
            <a:r>
              <a:rPr lang="en-US" sz="1600" dirty="0">
                <a:solidFill>
                  <a:schemeClr val="accent2">
                    <a:lumMod val="50000"/>
                  </a:schemeClr>
                </a:solidFill>
              </a:rPr>
              <a:t>3/28</a:t>
            </a:r>
            <a:endParaRPr lang="en-GB" sz="1600" dirty="0">
              <a:solidFill>
                <a:schemeClr val="accent2">
                  <a:lumMod val="50000"/>
                </a:schemeClr>
              </a:solidFill>
            </a:endParaRPr>
          </a:p>
        </p:txBody>
      </p:sp>
    </p:spTree>
    <p:extLst>
      <p:ext uri="{BB962C8B-B14F-4D97-AF65-F5344CB8AC3E}">
        <p14:creationId xmlns:p14="http://schemas.microsoft.com/office/powerpoint/2010/main" val="142375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500"/>
                                        <p:tgtEl>
                                          <p:spTgt spid="1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8"/>
                                        </p:tgtEl>
                                        <p:attrNameLst>
                                          <p:attrName>style.visibility</p:attrName>
                                        </p:attrNameLst>
                                      </p:cBhvr>
                                      <p:to>
                                        <p:strVal val="visible"/>
                                      </p:to>
                                    </p:set>
                                    <p:animEffect transition="in" filter="fade">
                                      <p:cBhvr>
                                        <p:cTn id="10" dur="500"/>
                                        <p:tgtEl>
                                          <p:spTgt spid="10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3"/>
                                        </p:tgtEl>
                                        <p:attrNameLst>
                                          <p:attrName>style.visibility</p:attrName>
                                        </p:attrNameLst>
                                      </p:cBhvr>
                                      <p:to>
                                        <p:strVal val="visible"/>
                                      </p:to>
                                    </p:set>
                                    <p:animEffect transition="in" filter="fade">
                                      <p:cBhvr>
                                        <p:cTn id="13" dur="500"/>
                                        <p:tgtEl>
                                          <p:spTgt spid="113"/>
                                        </p:tgtEl>
                                      </p:cBhvr>
                                    </p:animEffect>
                                  </p:childTnLst>
                                </p:cTn>
                              </p:par>
                              <p:par>
                                <p:cTn id="14" presetID="10" presetClass="entr" presetSubtype="0" fill="hold" nodeType="with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fade">
                                      <p:cBhvr>
                                        <p:cTn id="16" dur="500"/>
                                        <p:tgtEl>
                                          <p:spTgt spid="91"/>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500"/>
                                        <p:tgtEl>
                                          <p:spTgt spid="92"/>
                                        </p:tgtEl>
                                      </p:cBhvr>
                                    </p:animEffect>
                                  </p:childTnLst>
                                </p:cTn>
                              </p:par>
                              <p:par>
                                <p:cTn id="23" presetID="10" presetClass="entr" presetSubtype="0" fill="hold" nodeType="withEffect">
                                  <p:stCondLst>
                                    <p:cond delay="0"/>
                                  </p:stCondLst>
                                  <p:childTnLst>
                                    <p:set>
                                      <p:cBhvr>
                                        <p:cTn id="24" dur="1" fill="hold">
                                          <p:stCondLst>
                                            <p:cond delay="0"/>
                                          </p:stCondLst>
                                        </p:cTn>
                                        <p:tgtEl>
                                          <p:spTgt spid="93"/>
                                        </p:tgtEl>
                                        <p:attrNameLst>
                                          <p:attrName>style.visibility</p:attrName>
                                        </p:attrNameLst>
                                      </p:cBhvr>
                                      <p:to>
                                        <p:strVal val="visible"/>
                                      </p:to>
                                    </p:set>
                                    <p:animEffect transition="in" filter="fade">
                                      <p:cBhvr>
                                        <p:cTn id="25" dur="500"/>
                                        <p:tgtEl>
                                          <p:spTgt spid="9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up)">
                                      <p:cBhvr>
                                        <p:cTn id="30" dur="500"/>
                                        <p:tgtEl>
                                          <p:spTgt spid="6"/>
                                        </p:tgtEl>
                                      </p:cBhvr>
                                    </p:animEffect>
                                  </p:childTnLst>
                                </p:cTn>
                              </p:par>
                            </p:childTnLst>
                          </p:cTn>
                        </p:par>
                        <p:par>
                          <p:cTn id="31" fill="hold">
                            <p:stCondLst>
                              <p:cond delay="500"/>
                            </p:stCondLst>
                            <p:childTnLst>
                              <p:par>
                                <p:cTn id="32" presetID="22" presetClass="entr" presetSubtype="1" fill="hold" nodeType="afterEffect">
                                  <p:stCondLst>
                                    <p:cond delay="1500"/>
                                  </p:stCondLst>
                                  <p:childTnLst>
                                    <p:set>
                                      <p:cBhvr>
                                        <p:cTn id="33" dur="1" fill="hold">
                                          <p:stCondLst>
                                            <p:cond delay="0"/>
                                          </p:stCondLst>
                                        </p:cTn>
                                        <p:tgtEl>
                                          <p:spTgt spid="7"/>
                                        </p:tgtEl>
                                        <p:attrNameLst>
                                          <p:attrName>style.visibility</p:attrName>
                                        </p:attrNameLst>
                                      </p:cBhvr>
                                      <p:to>
                                        <p:strVal val="visible"/>
                                      </p:to>
                                    </p:set>
                                    <p:animEffect transition="in" filter="wipe(up)">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P spid="108" grpId="0" animBg="1"/>
      <p:bldP spid="111" grpId="0" animBg="1"/>
      <p:bldP spid="113" grpId="0"/>
    </p:bldLst>
  </p:timing>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5B3CD5-4967-EEA2-6722-18E1ACB6816D}"/>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63D9A12F-A983-C4CD-7837-A7F9793E8A28}"/>
              </a:ext>
            </a:extLst>
          </p:cNvPr>
          <p:cNvSpPr>
            <a:spLocks noGrp="1"/>
          </p:cNvSpPr>
          <p:nvPr>
            <p:ph type="body" sz="quarter" idx="10"/>
          </p:nvPr>
        </p:nvSpPr>
        <p:spPr>
          <a:xfrm>
            <a:off x="0" y="30715"/>
            <a:ext cx="7861333" cy="807692"/>
          </a:xfrm>
        </p:spPr>
        <p:txBody>
          <a:bodyPr>
            <a:normAutofit fontScale="85000" lnSpcReduction="10000"/>
          </a:bodyPr>
          <a:lstStyle/>
          <a:p>
            <a:r>
              <a:rPr lang="en-GB" sz="3500" dirty="0"/>
              <a:t>Advantages of Multi-Arm Multi-Stage design</a:t>
            </a:r>
          </a:p>
          <a:p>
            <a:endParaRPr lang="en-GB" dirty="0"/>
          </a:p>
        </p:txBody>
      </p:sp>
      <p:grpSp>
        <p:nvGrpSpPr>
          <p:cNvPr id="100" name="Group 99">
            <a:extLst>
              <a:ext uri="{FF2B5EF4-FFF2-40B4-BE49-F238E27FC236}">
                <a16:creationId xmlns:a16="http://schemas.microsoft.com/office/drawing/2014/main" id="{FCC9B152-7108-E5B2-BE56-0DBBDC9458A3}"/>
              </a:ext>
            </a:extLst>
          </p:cNvPr>
          <p:cNvGrpSpPr/>
          <p:nvPr/>
        </p:nvGrpSpPr>
        <p:grpSpPr>
          <a:xfrm>
            <a:off x="413645" y="1287655"/>
            <a:ext cx="2897700" cy="4615485"/>
            <a:chOff x="950332" y="1961697"/>
            <a:chExt cx="2537048" cy="4143703"/>
          </a:xfrm>
        </p:grpSpPr>
        <p:cxnSp>
          <p:nvCxnSpPr>
            <p:cNvPr id="91" name="Straight Arrow Connector 90">
              <a:extLst>
                <a:ext uri="{FF2B5EF4-FFF2-40B4-BE49-F238E27FC236}">
                  <a16:creationId xmlns:a16="http://schemas.microsoft.com/office/drawing/2014/main" id="{FC15AACF-D421-9E86-5669-AD07CDF06EE7}"/>
                </a:ext>
              </a:extLst>
            </p:cNvPr>
            <p:cNvCxnSpPr>
              <a:cxnSpLocks/>
            </p:cNvCxnSpPr>
            <p:nvPr/>
          </p:nvCxnSpPr>
          <p:spPr>
            <a:xfrm>
              <a:off x="2528079" y="2228864"/>
              <a:ext cx="10526" cy="1209987"/>
            </a:xfrm>
            <a:prstGeom prst="straightConnector1">
              <a:avLst/>
            </a:prstGeom>
            <a:ln w="254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99" name="Group 98">
              <a:extLst>
                <a:ext uri="{FF2B5EF4-FFF2-40B4-BE49-F238E27FC236}">
                  <a16:creationId xmlns:a16="http://schemas.microsoft.com/office/drawing/2014/main" id="{1958A5A1-525B-122B-ECA9-456B45943F96}"/>
                </a:ext>
              </a:extLst>
            </p:cNvPr>
            <p:cNvGrpSpPr/>
            <p:nvPr/>
          </p:nvGrpSpPr>
          <p:grpSpPr>
            <a:xfrm>
              <a:off x="950332" y="1961697"/>
              <a:ext cx="2537048" cy="4143703"/>
              <a:chOff x="945328" y="1970497"/>
              <a:chExt cx="2537048" cy="4143703"/>
            </a:xfrm>
          </p:grpSpPr>
          <p:grpSp>
            <p:nvGrpSpPr>
              <p:cNvPr id="5" name="Group 4">
                <a:extLst>
                  <a:ext uri="{FF2B5EF4-FFF2-40B4-BE49-F238E27FC236}">
                    <a16:creationId xmlns:a16="http://schemas.microsoft.com/office/drawing/2014/main" id="{78414A4A-B509-1107-37F4-43938378877A}"/>
                  </a:ext>
                </a:extLst>
              </p:cNvPr>
              <p:cNvGrpSpPr/>
              <p:nvPr/>
            </p:nvGrpSpPr>
            <p:grpSpPr>
              <a:xfrm>
                <a:off x="945328" y="1970497"/>
                <a:ext cx="2537048" cy="4143703"/>
                <a:chOff x="7824192" y="1628801"/>
                <a:chExt cx="2537048" cy="4250819"/>
              </a:xfrm>
            </p:grpSpPr>
            <p:grpSp>
              <p:nvGrpSpPr>
                <p:cNvPr id="6" name="Group 5">
                  <a:extLst>
                    <a:ext uri="{FF2B5EF4-FFF2-40B4-BE49-F238E27FC236}">
                      <a16:creationId xmlns:a16="http://schemas.microsoft.com/office/drawing/2014/main" id="{593F13CA-86A7-6E4A-474D-F93680D9C0A1}"/>
                    </a:ext>
                  </a:extLst>
                </p:cNvPr>
                <p:cNvGrpSpPr/>
                <p:nvPr/>
              </p:nvGrpSpPr>
              <p:grpSpPr>
                <a:xfrm>
                  <a:off x="7824192" y="3278948"/>
                  <a:ext cx="2283327" cy="1224136"/>
                  <a:chOff x="4644008" y="3278948"/>
                  <a:chExt cx="2283327" cy="1224136"/>
                </a:xfrm>
              </p:grpSpPr>
              <p:cxnSp>
                <p:nvCxnSpPr>
                  <p:cNvPr id="42" name="Straight Arrow Connector 41">
                    <a:extLst>
                      <a:ext uri="{FF2B5EF4-FFF2-40B4-BE49-F238E27FC236}">
                        <a16:creationId xmlns:a16="http://schemas.microsoft.com/office/drawing/2014/main" id="{CDFAB148-9FF1-C7FA-2E76-871EF87892DA}"/>
                      </a:ext>
                    </a:extLst>
                  </p:cNvPr>
                  <p:cNvCxnSpPr/>
                  <p:nvPr/>
                </p:nvCxnSpPr>
                <p:spPr>
                  <a:xfrm>
                    <a:off x="6927335" y="3278948"/>
                    <a:ext cx="0" cy="1224136"/>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grpSp>
                <p:nvGrpSpPr>
                  <p:cNvPr id="43" name="Gruppierung 5">
                    <a:extLst>
                      <a:ext uri="{FF2B5EF4-FFF2-40B4-BE49-F238E27FC236}">
                        <a16:creationId xmlns:a16="http://schemas.microsoft.com/office/drawing/2014/main" id="{EEBACCD5-6246-77FA-3583-E0D697D17B90}"/>
                      </a:ext>
                    </a:extLst>
                  </p:cNvPr>
                  <p:cNvGrpSpPr/>
                  <p:nvPr/>
                </p:nvGrpSpPr>
                <p:grpSpPr>
                  <a:xfrm>
                    <a:off x="4644008" y="3278948"/>
                    <a:ext cx="1923287" cy="1224136"/>
                    <a:chOff x="4644008" y="3278948"/>
                    <a:chExt cx="1923287" cy="1224136"/>
                  </a:xfrm>
                </p:grpSpPr>
                <p:cxnSp>
                  <p:nvCxnSpPr>
                    <p:cNvPr id="44" name="Straight Arrow Connector 43">
                      <a:extLst>
                        <a:ext uri="{FF2B5EF4-FFF2-40B4-BE49-F238E27FC236}">
                          <a16:creationId xmlns:a16="http://schemas.microsoft.com/office/drawing/2014/main" id="{B6B974D1-2C95-5CD1-602D-D9157070E8A5}"/>
                        </a:ext>
                      </a:extLst>
                    </p:cNvPr>
                    <p:cNvCxnSpPr/>
                    <p:nvPr/>
                  </p:nvCxnSpPr>
                  <p:spPr>
                    <a:xfrm>
                      <a:off x="6567295" y="3278948"/>
                      <a:ext cx="0" cy="1224136"/>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B2444508-2639-1085-FDBC-7F5B6387930A}"/>
                        </a:ext>
                      </a:extLst>
                    </p:cNvPr>
                    <p:cNvCxnSpPr/>
                    <p:nvPr/>
                  </p:nvCxnSpPr>
                  <p:spPr>
                    <a:xfrm>
                      <a:off x="5652120" y="3278948"/>
                      <a:ext cx="0" cy="122413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D9E4B94-7458-7EDD-86DE-7C468D4C85CF}"/>
                        </a:ext>
                      </a:extLst>
                    </p:cNvPr>
                    <p:cNvSpPr txBox="1"/>
                    <p:nvPr/>
                  </p:nvSpPr>
                  <p:spPr>
                    <a:xfrm>
                      <a:off x="4644008" y="3861048"/>
                      <a:ext cx="1008112" cy="369332"/>
                    </a:xfrm>
                    <a:prstGeom prst="rect">
                      <a:avLst/>
                    </a:prstGeom>
                    <a:noFill/>
                  </p:spPr>
                  <p:txBody>
                    <a:bodyPr wrap="square" rtlCol="0">
                      <a:spAutoFit/>
                    </a:bodyPr>
                    <a:lstStyle/>
                    <a:p>
                      <a:r>
                        <a:rPr lang="en-GB" dirty="0"/>
                        <a:t>Stage 2</a:t>
                      </a:r>
                    </a:p>
                  </p:txBody>
                </p:sp>
              </p:grpSp>
            </p:grpSp>
            <p:grpSp>
              <p:nvGrpSpPr>
                <p:cNvPr id="7" name="Gruppierung 18">
                  <a:extLst>
                    <a:ext uri="{FF2B5EF4-FFF2-40B4-BE49-F238E27FC236}">
                      <a16:creationId xmlns:a16="http://schemas.microsoft.com/office/drawing/2014/main" id="{87FCCDF5-9452-D529-C6A7-A530C7717AC5}"/>
                    </a:ext>
                  </a:extLst>
                </p:cNvPr>
                <p:cNvGrpSpPr/>
                <p:nvPr/>
              </p:nvGrpSpPr>
              <p:grpSpPr>
                <a:xfrm>
                  <a:off x="7824192" y="4655484"/>
                  <a:ext cx="2304257" cy="1224136"/>
                  <a:chOff x="4644007" y="4655484"/>
                  <a:chExt cx="2304257" cy="1224136"/>
                </a:xfrm>
              </p:grpSpPr>
              <p:cxnSp>
                <p:nvCxnSpPr>
                  <p:cNvPr id="37" name="Straight Arrow Connector 36">
                    <a:extLst>
                      <a:ext uri="{FF2B5EF4-FFF2-40B4-BE49-F238E27FC236}">
                        <a16:creationId xmlns:a16="http://schemas.microsoft.com/office/drawing/2014/main" id="{A7890E8F-E926-66A6-4701-FEFD3290E013}"/>
                      </a:ext>
                    </a:extLst>
                  </p:cNvPr>
                  <p:cNvCxnSpPr/>
                  <p:nvPr/>
                </p:nvCxnSpPr>
                <p:spPr>
                  <a:xfrm>
                    <a:off x="6948264" y="4655484"/>
                    <a:ext cx="0" cy="1224136"/>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grpSp>
                <p:nvGrpSpPr>
                  <p:cNvPr id="38" name="Gruppierung 12">
                    <a:extLst>
                      <a:ext uri="{FF2B5EF4-FFF2-40B4-BE49-F238E27FC236}">
                        <a16:creationId xmlns:a16="http://schemas.microsoft.com/office/drawing/2014/main" id="{68F1281B-F554-B951-1F78-2170C2C43C6B}"/>
                      </a:ext>
                    </a:extLst>
                  </p:cNvPr>
                  <p:cNvGrpSpPr/>
                  <p:nvPr/>
                </p:nvGrpSpPr>
                <p:grpSpPr>
                  <a:xfrm>
                    <a:off x="4644007" y="4655484"/>
                    <a:ext cx="1029042" cy="1224136"/>
                    <a:chOff x="4644007" y="4655484"/>
                    <a:chExt cx="1029042" cy="1224136"/>
                  </a:xfrm>
                </p:grpSpPr>
                <p:cxnSp>
                  <p:nvCxnSpPr>
                    <p:cNvPr id="40" name="Straight Arrow Connector 39">
                      <a:extLst>
                        <a:ext uri="{FF2B5EF4-FFF2-40B4-BE49-F238E27FC236}">
                          <a16:creationId xmlns:a16="http://schemas.microsoft.com/office/drawing/2014/main" id="{DA924ACD-0F7E-DA36-92D2-A5B639C4F41E}"/>
                        </a:ext>
                      </a:extLst>
                    </p:cNvPr>
                    <p:cNvCxnSpPr/>
                    <p:nvPr/>
                  </p:nvCxnSpPr>
                  <p:spPr>
                    <a:xfrm>
                      <a:off x="5673049" y="4655484"/>
                      <a:ext cx="0" cy="122413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B86D1BE5-234B-85B8-A66C-A715DD854B2F}"/>
                        </a:ext>
                      </a:extLst>
                    </p:cNvPr>
                    <p:cNvSpPr txBox="1"/>
                    <p:nvPr/>
                  </p:nvSpPr>
                  <p:spPr>
                    <a:xfrm>
                      <a:off x="4644007" y="5229200"/>
                      <a:ext cx="1008112" cy="369332"/>
                    </a:xfrm>
                    <a:prstGeom prst="rect">
                      <a:avLst/>
                    </a:prstGeom>
                    <a:noFill/>
                  </p:spPr>
                  <p:txBody>
                    <a:bodyPr wrap="square" rtlCol="0">
                      <a:spAutoFit/>
                    </a:bodyPr>
                    <a:lstStyle/>
                    <a:p>
                      <a:r>
                        <a:rPr lang="en-GB" dirty="0"/>
                        <a:t>Stage 3</a:t>
                      </a:r>
                    </a:p>
                  </p:txBody>
                </p:sp>
              </p:grpSp>
            </p:grpSp>
            <p:grpSp>
              <p:nvGrpSpPr>
                <p:cNvPr id="11" name="Group 10">
                  <a:extLst>
                    <a:ext uri="{FF2B5EF4-FFF2-40B4-BE49-F238E27FC236}">
                      <a16:creationId xmlns:a16="http://schemas.microsoft.com/office/drawing/2014/main" id="{A87ED2CB-EFC0-3DB7-92B7-77B4170497AD}"/>
                    </a:ext>
                  </a:extLst>
                </p:cNvPr>
                <p:cNvGrpSpPr/>
                <p:nvPr/>
              </p:nvGrpSpPr>
              <p:grpSpPr>
                <a:xfrm>
                  <a:off x="7824192" y="1628801"/>
                  <a:ext cx="2537048" cy="1497748"/>
                  <a:chOff x="7824192" y="1628801"/>
                  <a:chExt cx="2537048" cy="1497748"/>
                </a:xfrm>
              </p:grpSpPr>
              <p:grpSp>
                <p:nvGrpSpPr>
                  <p:cNvPr id="21" name="Gruppierung 3">
                    <a:extLst>
                      <a:ext uri="{FF2B5EF4-FFF2-40B4-BE49-F238E27FC236}">
                        <a16:creationId xmlns:a16="http://schemas.microsoft.com/office/drawing/2014/main" id="{56D5BF4C-713D-FE8A-40DE-57CFE1904EDB}"/>
                      </a:ext>
                    </a:extLst>
                  </p:cNvPr>
                  <p:cNvGrpSpPr/>
                  <p:nvPr/>
                </p:nvGrpSpPr>
                <p:grpSpPr>
                  <a:xfrm>
                    <a:off x="7824192" y="1628801"/>
                    <a:ext cx="2537048" cy="1497748"/>
                    <a:chOff x="4644008" y="1628800"/>
                    <a:chExt cx="2537048" cy="1497748"/>
                  </a:xfrm>
                </p:grpSpPr>
                <p:cxnSp>
                  <p:nvCxnSpPr>
                    <p:cNvPr id="24" name="Straight Arrow Connector 23">
                      <a:extLst>
                        <a:ext uri="{FF2B5EF4-FFF2-40B4-BE49-F238E27FC236}">
                          <a16:creationId xmlns:a16="http://schemas.microsoft.com/office/drawing/2014/main" id="{DC82575A-ABB4-C386-96F5-C50DBAB9E593}"/>
                        </a:ext>
                      </a:extLst>
                    </p:cNvPr>
                    <p:cNvCxnSpPr/>
                    <p:nvPr/>
                  </p:nvCxnSpPr>
                  <p:spPr>
                    <a:xfrm>
                      <a:off x="5652120" y="1902412"/>
                      <a:ext cx="0" cy="122413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E21EF3C5-17D4-64DB-43D5-72C12BE0F713}"/>
                        </a:ext>
                      </a:extLst>
                    </p:cNvPr>
                    <p:cNvCxnSpPr/>
                    <p:nvPr/>
                  </p:nvCxnSpPr>
                  <p:spPr>
                    <a:xfrm>
                      <a:off x="6588224" y="1902412"/>
                      <a:ext cx="0" cy="1224136"/>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21498330-5AFF-484C-6DAB-63BCF162B4EE}"/>
                        </a:ext>
                      </a:extLst>
                    </p:cNvPr>
                    <p:cNvCxnSpPr/>
                    <p:nvPr/>
                  </p:nvCxnSpPr>
                  <p:spPr>
                    <a:xfrm>
                      <a:off x="6948264" y="1902412"/>
                      <a:ext cx="0" cy="1224136"/>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0627F1D6-2373-2F45-B56A-4118F00CF737}"/>
                        </a:ext>
                      </a:extLst>
                    </p:cNvPr>
                    <p:cNvSpPr txBox="1"/>
                    <p:nvPr/>
                  </p:nvSpPr>
                  <p:spPr>
                    <a:xfrm>
                      <a:off x="5220072" y="1628800"/>
                      <a:ext cx="864096" cy="261610"/>
                    </a:xfrm>
                    <a:prstGeom prst="rect">
                      <a:avLst/>
                    </a:prstGeom>
                    <a:noFill/>
                  </p:spPr>
                  <p:txBody>
                    <a:bodyPr wrap="square" rtlCol="0">
                      <a:spAutoFit/>
                    </a:bodyPr>
                    <a:lstStyle/>
                    <a:p>
                      <a:pPr algn="ctr"/>
                      <a:r>
                        <a:rPr lang="en-GB" sz="1100" b="1" dirty="0"/>
                        <a:t>Control</a:t>
                      </a:r>
                    </a:p>
                  </p:txBody>
                </p:sp>
                <p:sp>
                  <p:nvSpPr>
                    <p:cNvPr id="31" name="TextBox 30">
                      <a:extLst>
                        <a:ext uri="{FF2B5EF4-FFF2-40B4-BE49-F238E27FC236}">
                          <a16:creationId xmlns:a16="http://schemas.microsoft.com/office/drawing/2014/main" id="{BFB6A634-A4C8-27C7-5253-01A003004485}"/>
                        </a:ext>
                      </a:extLst>
                    </p:cNvPr>
                    <p:cNvSpPr txBox="1"/>
                    <p:nvPr/>
                  </p:nvSpPr>
                  <p:spPr>
                    <a:xfrm>
                      <a:off x="6012160" y="1628800"/>
                      <a:ext cx="432048" cy="268373"/>
                    </a:xfrm>
                    <a:prstGeom prst="rect">
                      <a:avLst/>
                    </a:prstGeom>
                    <a:noFill/>
                  </p:spPr>
                  <p:txBody>
                    <a:bodyPr wrap="square" rtlCol="0">
                      <a:spAutoFit/>
                    </a:bodyPr>
                    <a:lstStyle/>
                    <a:p>
                      <a:pPr algn="ctr"/>
                      <a:endParaRPr lang="en-GB" sz="1100" b="1" dirty="0">
                        <a:solidFill>
                          <a:schemeClr val="bg2"/>
                        </a:solidFill>
                      </a:endParaRPr>
                    </a:p>
                  </p:txBody>
                </p:sp>
                <p:sp>
                  <p:nvSpPr>
                    <p:cNvPr id="32" name="TextBox 31">
                      <a:extLst>
                        <a:ext uri="{FF2B5EF4-FFF2-40B4-BE49-F238E27FC236}">
                          <a16:creationId xmlns:a16="http://schemas.microsoft.com/office/drawing/2014/main" id="{3D6B3987-6B29-6DBE-9788-AFB390A236DE}"/>
                        </a:ext>
                      </a:extLst>
                    </p:cNvPr>
                    <p:cNvSpPr txBox="1"/>
                    <p:nvPr/>
                  </p:nvSpPr>
                  <p:spPr>
                    <a:xfrm>
                      <a:off x="6368574" y="1628800"/>
                      <a:ext cx="432048" cy="261610"/>
                    </a:xfrm>
                    <a:prstGeom prst="rect">
                      <a:avLst/>
                    </a:prstGeom>
                    <a:noFill/>
                  </p:spPr>
                  <p:txBody>
                    <a:bodyPr wrap="square" rtlCol="0">
                      <a:spAutoFit/>
                    </a:bodyPr>
                    <a:lstStyle/>
                    <a:p>
                      <a:pPr algn="ctr"/>
                      <a:r>
                        <a:rPr lang="en-GB" sz="1100" b="1" dirty="0">
                          <a:solidFill>
                            <a:schemeClr val="tx2"/>
                          </a:solidFill>
                        </a:rPr>
                        <a:t>E2</a:t>
                      </a:r>
                    </a:p>
                  </p:txBody>
                </p:sp>
                <p:sp>
                  <p:nvSpPr>
                    <p:cNvPr id="33" name="TextBox 32">
                      <a:extLst>
                        <a:ext uri="{FF2B5EF4-FFF2-40B4-BE49-F238E27FC236}">
                          <a16:creationId xmlns:a16="http://schemas.microsoft.com/office/drawing/2014/main" id="{9E0659D4-8706-79D1-15DE-2D5F0FFCA872}"/>
                        </a:ext>
                      </a:extLst>
                    </p:cNvPr>
                    <p:cNvSpPr txBox="1"/>
                    <p:nvPr/>
                  </p:nvSpPr>
                  <p:spPr>
                    <a:xfrm>
                      <a:off x="6749008" y="1628800"/>
                      <a:ext cx="432048" cy="261610"/>
                    </a:xfrm>
                    <a:prstGeom prst="rect">
                      <a:avLst/>
                    </a:prstGeom>
                    <a:noFill/>
                  </p:spPr>
                  <p:txBody>
                    <a:bodyPr wrap="square" rtlCol="0">
                      <a:spAutoFit/>
                    </a:bodyPr>
                    <a:lstStyle/>
                    <a:p>
                      <a:pPr algn="ctr"/>
                      <a:r>
                        <a:rPr lang="en-GB" sz="1100" b="1" dirty="0">
                          <a:solidFill>
                            <a:schemeClr val="accent2"/>
                          </a:solidFill>
                        </a:rPr>
                        <a:t>E3</a:t>
                      </a:r>
                    </a:p>
                  </p:txBody>
                </p:sp>
                <p:sp>
                  <p:nvSpPr>
                    <p:cNvPr id="36" name="TextBox 35">
                      <a:extLst>
                        <a:ext uri="{FF2B5EF4-FFF2-40B4-BE49-F238E27FC236}">
                          <a16:creationId xmlns:a16="http://schemas.microsoft.com/office/drawing/2014/main" id="{CDD8E446-A135-EC3D-EA24-74D8A28BB9C5}"/>
                        </a:ext>
                      </a:extLst>
                    </p:cNvPr>
                    <p:cNvSpPr txBox="1"/>
                    <p:nvPr/>
                  </p:nvSpPr>
                  <p:spPr>
                    <a:xfrm>
                      <a:off x="4644008" y="2492895"/>
                      <a:ext cx="1008112" cy="369332"/>
                    </a:xfrm>
                    <a:prstGeom prst="rect">
                      <a:avLst/>
                    </a:prstGeom>
                    <a:noFill/>
                  </p:spPr>
                  <p:txBody>
                    <a:bodyPr wrap="square" rtlCol="0">
                      <a:spAutoFit/>
                    </a:bodyPr>
                    <a:lstStyle/>
                    <a:p>
                      <a:r>
                        <a:rPr lang="en-GB" dirty="0"/>
                        <a:t>Stage 1</a:t>
                      </a:r>
                    </a:p>
                  </p:txBody>
                </p:sp>
              </p:grpSp>
              <p:pic>
                <p:nvPicPr>
                  <p:cNvPr id="17" name="Picture 2" descr="C:\Users\rmjwamb\AppData\Local\Microsoft\Windows\Temporary Internet Files\Content.IE5\XECSNR8S\Emoji_u1f48a.svg[1].png">
                    <a:extLst>
                      <a:ext uri="{FF2B5EF4-FFF2-40B4-BE49-F238E27FC236}">
                        <a16:creationId xmlns:a16="http://schemas.microsoft.com/office/drawing/2014/main" id="{C2E2AB11-7280-61F6-0FDF-F7F6607559C2}"/>
                      </a:ext>
                    </a:extLst>
                  </p:cNvPr>
                  <p:cNvPicPr>
                    <a:picLocks noChangeAspect="1" noChangeArrowheads="1"/>
                  </p:cNvPicPr>
                  <p:nvPr/>
                </p:nvPicPr>
                <p:blipFill>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115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9929564" y="1844488"/>
                    <a:ext cx="342900" cy="3429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sers\rmjwamb\AppData\Local\Microsoft\Windows\Temporary Internet Files\Content.IE5\XECSNR8S\Emoji_u1f48a.svg[1].png">
                    <a:extLst>
                      <a:ext uri="{FF2B5EF4-FFF2-40B4-BE49-F238E27FC236}">
                        <a16:creationId xmlns:a16="http://schemas.microsoft.com/office/drawing/2014/main" id="{D9723CC2-EEBD-56EF-D338-F63EAD2B285C}"/>
                      </a:ext>
                    </a:extLst>
                  </p:cNvPr>
                  <p:cNvPicPr>
                    <a:picLocks noChangeAspect="1" noChangeArrowheads="1"/>
                  </p:cNvPicPr>
                  <p:nvPr/>
                </p:nvPicPr>
                <p:blipFill>
                  <a:blip r:embed="rId5" cstate="print">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9569524" y="1844488"/>
                    <a:ext cx="342900" cy="3429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Users\rmjwamb\AppData\Local\Microsoft\Windows\Temporary Internet Files\Content.IE5\XECSNR8S\Emoji_u1f48a.svg[1].png">
                    <a:extLst>
                      <a:ext uri="{FF2B5EF4-FFF2-40B4-BE49-F238E27FC236}">
                        <a16:creationId xmlns:a16="http://schemas.microsoft.com/office/drawing/2014/main" id="{8952D0F0-70CF-7989-B83F-77BE4F4712E7}"/>
                      </a:ext>
                    </a:extLst>
                  </p:cNvPr>
                  <p:cNvPicPr>
                    <a:picLocks noChangeAspect="1" noChangeArrowheads="1"/>
                  </p:cNvPicPr>
                  <p:nvPr/>
                </p:nvPicPr>
                <p:blipFill>
                  <a:blip r:embed="rId6" cstate="print">
                    <a:biLevel thresh="75000"/>
                    <a:extLst>
                      <a:ext uri="{28A0092B-C50C-407E-A947-70E740481C1C}">
                        <a14:useLocalDpi xmlns:a14="http://schemas.microsoft.com/office/drawing/2010/main" val="0"/>
                      </a:ext>
                    </a:extLst>
                  </a:blip>
                  <a:srcRect/>
                  <a:stretch>
                    <a:fillRect/>
                  </a:stretch>
                </p:blipFill>
                <p:spPr bwMode="auto">
                  <a:xfrm>
                    <a:off x="8633420" y="1861964"/>
                    <a:ext cx="342900" cy="342900"/>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92" name="TextBox 91">
                <a:extLst>
                  <a:ext uri="{FF2B5EF4-FFF2-40B4-BE49-F238E27FC236}">
                    <a16:creationId xmlns:a16="http://schemas.microsoft.com/office/drawing/2014/main" id="{E37756F7-3B6D-7D31-F18E-1AB876254BBB}"/>
                  </a:ext>
                </a:extLst>
              </p:cNvPr>
              <p:cNvSpPr txBox="1"/>
              <p:nvPr/>
            </p:nvSpPr>
            <p:spPr>
              <a:xfrm>
                <a:off x="2293336" y="1972243"/>
                <a:ext cx="432048" cy="261610"/>
              </a:xfrm>
              <a:prstGeom prst="rect">
                <a:avLst/>
              </a:prstGeom>
              <a:noFill/>
            </p:spPr>
            <p:txBody>
              <a:bodyPr wrap="square" rtlCol="0">
                <a:spAutoFit/>
              </a:bodyPr>
              <a:lstStyle/>
              <a:p>
                <a:pPr algn="ctr"/>
                <a:r>
                  <a:rPr lang="en-GB" sz="1100" b="1" dirty="0">
                    <a:solidFill>
                      <a:schemeClr val="accent3">
                        <a:lumMod val="75000"/>
                      </a:schemeClr>
                    </a:solidFill>
                  </a:rPr>
                  <a:t>E1</a:t>
                </a:r>
              </a:p>
            </p:txBody>
          </p:sp>
          <p:pic>
            <p:nvPicPr>
              <p:cNvPr id="93" name="Picture 2" descr="C:\Users\rmjwamb\AppData\Local\Microsoft\Windows\Temporary Internet Files\Content.IE5\XECSNR8S\Emoji_u1f48a.svg[1].png">
                <a:extLst>
                  <a:ext uri="{FF2B5EF4-FFF2-40B4-BE49-F238E27FC236}">
                    <a16:creationId xmlns:a16="http://schemas.microsoft.com/office/drawing/2014/main" id="{3F560009-7D57-3E27-CDDC-3A118B7E4816}"/>
                  </a:ext>
                </a:extLst>
              </p:cNvPr>
              <p:cNvPicPr>
                <a:picLocks noChangeAspect="1" noChangeArrowheads="1"/>
              </p:cNvPicPr>
              <p:nvPr/>
            </p:nvPicPr>
            <p:blipFill>
              <a:blip r:embed="rId5" cstate="print">
                <a:duotone>
                  <a:prstClr val="black"/>
                  <a:schemeClr val="accent3">
                    <a:tint val="45000"/>
                    <a:satMod val="400000"/>
                  </a:schemeClr>
                </a:duotone>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2344853" y="2178255"/>
                <a:ext cx="342900" cy="334259"/>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08" name="Rectangle: Rounded Corners 107">
            <a:extLst>
              <a:ext uri="{FF2B5EF4-FFF2-40B4-BE49-F238E27FC236}">
                <a16:creationId xmlns:a16="http://schemas.microsoft.com/office/drawing/2014/main" id="{F9622525-7631-F0EA-536B-DCB1943463A3}"/>
              </a:ext>
            </a:extLst>
          </p:cNvPr>
          <p:cNvSpPr/>
          <p:nvPr/>
        </p:nvSpPr>
        <p:spPr>
          <a:xfrm>
            <a:off x="261833" y="1103963"/>
            <a:ext cx="3201325" cy="4982870"/>
          </a:xfrm>
          <a:prstGeom prst="roundRect">
            <a:avLst>
              <a:gd name="adj" fmla="val 7127"/>
            </a:avLst>
          </a:pr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TextBox 112">
            <a:extLst>
              <a:ext uri="{FF2B5EF4-FFF2-40B4-BE49-F238E27FC236}">
                <a16:creationId xmlns:a16="http://schemas.microsoft.com/office/drawing/2014/main" id="{4A562D41-74B6-4196-9B4E-1AA062568A03}"/>
              </a:ext>
            </a:extLst>
          </p:cNvPr>
          <p:cNvSpPr txBox="1"/>
          <p:nvPr/>
        </p:nvSpPr>
        <p:spPr>
          <a:xfrm>
            <a:off x="3875116" y="971973"/>
            <a:ext cx="7968230" cy="6822380"/>
          </a:xfrm>
          <a:prstGeom prst="rect">
            <a:avLst/>
          </a:prstGeom>
          <a:noFill/>
        </p:spPr>
        <p:txBody>
          <a:bodyPr wrap="square" rtlCol="0">
            <a:spAutoFit/>
          </a:bodyPr>
          <a:lstStyle/>
          <a:p>
            <a:pPr marL="285750" indent="-285750">
              <a:lnSpc>
                <a:spcPct val="200000"/>
              </a:lnSpc>
              <a:buFont typeface="Wingdings" panose="05000000000000000000" pitchFamily="2" charset="2"/>
              <a:buChar char="ü"/>
            </a:pPr>
            <a:r>
              <a:rPr lang="en-GB" sz="3200" b="1" dirty="0"/>
              <a:t> Why </a:t>
            </a:r>
            <a:r>
              <a:rPr lang="en-US" sz="3200" b="1" dirty="0"/>
              <a:t>m</a:t>
            </a:r>
            <a:r>
              <a:rPr lang="en-US" altLang="zh-CN" sz="3200" b="1" dirty="0"/>
              <a:t>ultiple experimental arms?</a:t>
            </a:r>
            <a:endParaRPr lang="en-GB" sz="3200" b="1" dirty="0"/>
          </a:p>
          <a:p>
            <a:pPr marL="285750" indent="-285750">
              <a:lnSpc>
                <a:spcPts val="3800"/>
              </a:lnSpc>
              <a:buFont typeface="Arial" panose="020B0604020202020204" pitchFamily="34" charset="0"/>
              <a:buChar char="•"/>
            </a:pPr>
            <a:r>
              <a:rPr lang="en-US" altLang="zh-CN" sz="2400" b="1" dirty="0"/>
              <a:t>Simultaneous drug evaluation</a:t>
            </a:r>
          </a:p>
          <a:p>
            <a:pPr>
              <a:lnSpc>
                <a:spcPts val="3800"/>
              </a:lnSpc>
            </a:pPr>
            <a:r>
              <a:rPr lang="en-US" altLang="zh-CN" sz="2400" b="1" dirty="0"/>
              <a:t>   </a:t>
            </a:r>
            <a:r>
              <a:rPr lang="en-US" altLang="zh-CN" sz="2400" dirty="0"/>
              <a:t>- select the best, increased efficiency </a:t>
            </a:r>
          </a:p>
          <a:p>
            <a:pPr marL="285750" indent="-285750">
              <a:lnSpc>
                <a:spcPts val="3800"/>
              </a:lnSpc>
              <a:buFont typeface="Arial" panose="020B0604020202020204" pitchFamily="34" charset="0"/>
              <a:buChar char="•"/>
            </a:pPr>
            <a:r>
              <a:rPr lang="en-US" sz="2400" b="1" dirty="0"/>
              <a:t>Shared control samples </a:t>
            </a:r>
          </a:p>
          <a:p>
            <a:pPr>
              <a:lnSpc>
                <a:spcPts val="3800"/>
              </a:lnSpc>
            </a:pPr>
            <a:r>
              <a:rPr lang="en-US" sz="2400" dirty="0"/>
              <a:t>   - smaller overall sample size relative to multiple separate two-arm RCTs</a:t>
            </a:r>
            <a:endParaRPr lang="en-US" altLang="zh-CN" sz="2400" dirty="0"/>
          </a:p>
          <a:p>
            <a:pPr marL="285750" indent="-285750">
              <a:lnSpc>
                <a:spcPts val="3800"/>
              </a:lnSpc>
              <a:buFont typeface="Arial" panose="020B0604020202020204" pitchFamily="34" charset="0"/>
              <a:buChar char="•"/>
            </a:pPr>
            <a:r>
              <a:rPr lang="en-US" sz="2400" b="1" dirty="0"/>
              <a:t>Common trial infrastructure and regulatory pathway</a:t>
            </a:r>
            <a:endParaRPr lang="en-GB" sz="2400" b="1" dirty="0"/>
          </a:p>
          <a:p>
            <a:pPr>
              <a:lnSpc>
                <a:spcPts val="3800"/>
              </a:lnSpc>
            </a:pPr>
            <a:r>
              <a:rPr lang="en-GB" sz="2400" dirty="0"/>
              <a:t>   - robust decision making; less competition for patients</a:t>
            </a:r>
          </a:p>
          <a:p>
            <a:pPr marL="285750" indent="-285750">
              <a:lnSpc>
                <a:spcPct val="150000"/>
              </a:lnSpc>
              <a:buFont typeface="Arial" panose="020B0604020202020204" pitchFamily="34" charset="0"/>
              <a:buChar char="•"/>
            </a:pPr>
            <a:endParaRPr lang="en-GB" sz="2000" dirty="0"/>
          </a:p>
          <a:p>
            <a:pPr>
              <a:lnSpc>
                <a:spcPct val="150000"/>
              </a:lnSpc>
            </a:pPr>
            <a:endParaRPr lang="en-GB" sz="2400" dirty="0"/>
          </a:p>
          <a:p>
            <a:endParaRPr lang="en-GB" dirty="0"/>
          </a:p>
          <a:p>
            <a:endParaRPr lang="en-GB" dirty="0"/>
          </a:p>
          <a:p>
            <a:endParaRPr lang="en-GB" dirty="0"/>
          </a:p>
        </p:txBody>
      </p:sp>
      <p:graphicFrame>
        <p:nvGraphicFramePr>
          <p:cNvPr id="2" name="Table 1">
            <a:extLst>
              <a:ext uri="{FF2B5EF4-FFF2-40B4-BE49-F238E27FC236}">
                <a16:creationId xmlns:a16="http://schemas.microsoft.com/office/drawing/2014/main" id="{30F5997F-37D1-4674-A4BE-4DCA2FC5332B}"/>
              </a:ext>
            </a:extLst>
          </p:cNvPr>
          <p:cNvGraphicFramePr>
            <a:graphicFrameLocks noGrp="1"/>
          </p:cNvGraphicFramePr>
          <p:nvPr>
            <p:extLst>
              <p:ext uri="{D42A27DB-BD31-4B8C-83A1-F6EECF244321}">
                <p14:modId xmlns:p14="http://schemas.microsoft.com/office/powerpoint/2010/main" val="1843435893"/>
              </p:ext>
            </p:extLst>
          </p:nvPr>
        </p:nvGraphicFramePr>
        <p:xfrm>
          <a:off x="0" y="586676"/>
          <a:ext cx="8128000" cy="3708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643360573"/>
                    </a:ext>
                  </a:extLst>
                </a:gridCol>
                <a:gridCol w="4064000">
                  <a:extLst>
                    <a:ext uri="{9D8B030D-6E8A-4147-A177-3AD203B41FA5}">
                      <a16:colId xmlns:a16="http://schemas.microsoft.com/office/drawing/2014/main" val="2915601836"/>
                    </a:ext>
                  </a:extLst>
                </a:gridCol>
              </a:tblGrid>
              <a:tr h="370840">
                <a:tc>
                  <a:txBody>
                    <a:bodyPr/>
                    <a:lstStyle/>
                    <a:p>
                      <a:pPr marL="285750" indent="-285750">
                        <a:buFont typeface="Arial" panose="020B0604020202020204" pitchFamily="34" charset="0"/>
                        <a:buChar char="•"/>
                      </a:pPr>
                      <a:r>
                        <a:rPr lang="en-US" dirty="0"/>
                        <a:t>Multi-stage</a:t>
                      </a:r>
                      <a:endParaRPr lang="en-GB" dirty="0"/>
                    </a:p>
                  </a:txBody>
                  <a:tcPr>
                    <a:solidFill>
                      <a:srgbClr val="009EC0"/>
                    </a:solidFill>
                  </a:tcPr>
                </a:tc>
                <a:tc>
                  <a:txBody>
                    <a:bodyPr/>
                    <a:lstStyle/>
                    <a:p>
                      <a:pPr marL="285750" indent="-285750">
                        <a:buFont typeface="Arial" panose="020B0604020202020204" pitchFamily="34" charset="0"/>
                        <a:buChar char="•"/>
                      </a:pPr>
                      <a:r>
                        <a:rPr lang="en-US" dirty="0"/>
                        <a:t>Multi-arm</a:t>
                      </a:r>
                      <a:endParaRPr lang="en-GB" dirty="0"/>
                    </a:p>
                  </a:txBody>
                  <a:tcPr>
                    <a:solidFill>
                      <a:schemeClr val="accent2">
                        <a:lumMod val="75000"/>
                      </a:schemeClr>
                    </a:solidFill>
                  </a:tcPr>
                </a:tc>
                <a:extLst>
                  <a:ext uri="{0D108BD9-81ED-4DB2-BD59-A6C34878D82A}">
                    <a16:rowId xmlns:a16="http://schemas.microsoft.com/office/drawing/2014/main" val="1333915408"/>
                  </a:ext>
                </a:extLst>
              </a:tr>
            </a:tbl>
          </a:graphicData>
        </a:graphic>
      </p:graphicFrame>
      <p:sp>
        <p:nvSpPr>
          <p:cNvPr id="3" name="TextBox 2">
            <a:extLst>
              <a:ext uri="{FF2B5EF4-FFF2-40B4-BE49-F238E27FC236}">
                <a16:creationId xmlns:a16="http://schemas.microsoft.com/office/drawing/2014/main" id="{FF4C0B5C-3ACB-9FB3-5686-043A62D838DF}"/>
              </a:ext>
            </a:extLst>
          </p:cNvPr>
          <p:cNvSpPr txBox="1"/>
          <p:nvPr/>
        </p:nvSpPr>
        <p:spPr>
          <a:xfrm>
            <a:off x="11530361" y="6501161"/>
            <a:ext cx="892098" cy="338554"/>
          </a:xfrm>
          <a:prstGeom prst="rect">
            <a:avLst/>
          </a:prstGeom>
          <a:noFill/>
        </p:spPr>
        <p:txBody>
          <a:bodyPr wrap="square" rtlCol="0">
            <a:spAutoFit/>
          </a:bodyPr>
          <a:lstStyle/>
          <a:p>
            <a:r>
              <a:rPr lang="en-US" sz="1600" dirty="0">
                <a:solidFill>
                  <a:schemeClr val="accent2">
                    <a:lumMod val="50000"/>
                  </a:schemeClr>
                </a:solidFill>
              </a:rPr>
              <a:t>4/28</a:t>
            </a:r>
            <a:endParaRPr lang="en-GB" sz="1600" dirty="0">
              <a:solidFill>
                <a:schemeClr val="accent2">
                  <a:lumMod val="50000"/>
                </a:schemeClr>
              </a:solidFill>
            </a:endParaRPr>
          </a:p>
        </p:txBody>
      </p:sp>
    </p:spTree>
    <p:extLst>
      <p:ext uri="{BB962C8B-B14F-4D97-AF65-F5344CB8AC3E}">
        <p14:creationId xmlns:p14="http://schemas.microsoft.com/office/powerpoint/2010/main" val="397362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12441B3-7419-2A73-1723-7DB96FF33CB9}"/>
              </a:ext>
            </a:extLst>
          </p:cNvPr>
          <p:cNvSpPr>
            <a:spLocks noGrp="1"/>
          </p:cNvSpPr>
          <p:nvPr>
            <p:ph type="body" sz="quarter" idx="10"/>
          </p:nvPr>
        </p:nvSpPr>
        <p:spPr>
          <a:xfrm>
            <a:off x="130299" y="0"/>
            <a:ext cx="5803933" cy="576944"/>
          </a:xfrm>
        </p:spPr>
        <p:txBody>
          <a:bodyPr>
            <a:normAutofit fontScale="92500" lnSpcReduction="20000"/>
          </a:bodyPr>
          <a:lstStyle/>
          <a:p>
            <a:r>
              <a:rPr lang="en-GB" sz="3600" dirty="0"/>
              <a:t>General MAMS framework</a:t>
            </a:r>
          </a:p>
        </p:txBody>
      </p:sp>
      <p:sp>
        <p:nvSpPr>
          <p:cNvPr id="5" name="Title 1">
            <a:extLst>
              <a:ext uri="{FF2B5EF4-FFF2-40B4-BE49-F238E27FC236}">
                <a16:creationId xmlns:a16="http://schemas.microsoft.com/office/drawing/2014/main" id="{2EE7F663-FA8B-5614-01EB-486AC4EE04C2}"/>
              </a:ext>
            </a:extLst>
          </p:cNvPr>
          <p:cNvSpPr txBox="1">
            <a:spLocks/>
          </p:cNvSpPr>
          <p:nvPr/>
        </p:nvSpPr>
        <p:spPr>
          <a:xfrm>
            <a:off x="431800" y="977853"/>
            <a:ext cx="11328400" cy="944616"/>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b="1" kern="1200">
                <a:solidFill>
                  <a:schemeClr val="accent4"/>
                </a:solidFill>
                <a:latin typeface="+mj-lt"/>
                <a:ea typeface="+mj-ea"/>
                <a:cs typeface="+mj-cs"/>
              </a:defRPr>
            </a:lvl1pPr>
          </a:lstStyle>
          <a:p>
            <a:pPr marL="457200" indent="-457200">
              <a:buFont typeface="Wingdings" panose="05000000000000000000" pitchFamily="2" charset="2"/>
              <a:buChar char="Ø"/>
              <a:tabLst>
                <a:tab pos="354013" algn="l"/>
              </a:tabLst>
            </a:pPr>
            <a:r>
              <a:rPr lang="en-US" sz="2800" b="0" dirty="0">
                <a:solidFill>
                  <a:srgbClr val="002060"/>
                </a:solidFill>
              </a:rPr>
              <a:t>Specifying a MAMS design (TOAST)</a:t>
            </a:r>
            <a:endParaRPr lang="en-GB" sz="2800" b="0" dirty="0">
              <a:solidFill>
                <a:srgbClr val="002060"/>
              </a:solidFill>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F137C28-A7A6-0E1E-7CA7-DF61067862D2}"/>
                  </a:ext>
                </a:extLst>
              </p:cNvPr>
              <p:cNvSpPr txBox="1"/>
              <p:nvPr/>
            </p:nvSpPr>
            <p:spPr>
              <a:xfrm>
                <a:off x="1551930" y="1922469"/>
                <a:ext cx="10266395" cy="3995966"/>
              </a:xfrm>
              <a:prstGeom prst="rect">
                <a:avLst/>
              </a:prstGeom>
              <a:noFill/>
            </p:spPr>
            <p:txBody>
              <a:bodyPr wrap="square" rtlCol="0">
                <a:spAutoFit/>
              </a:bodyPr>
              <a:lstStyle/>
              <a:p>
                <a:pPr marL="285750" indent="-285750">
                  <a:buFont typeface="Arial" panose="020B0604020202020204" pitchFamily="34" charset="0"/>
                  <a:buChar char="•"/>
                </a:pPr>
                <a:r>
                  <a:rPr lang="en-US" sz="2600" b="1" dirty="0"/>
                  <a:t>T</a:t>
                </a:r>
                <a:r>
                  <a:rPr lang="en-US" sz="2600" dirty="0"/>
                  <a:t>rial setting </a:t>
                </a:r>
              </a:p>
              <a:p>
                <a:pPr>
                  <a:lnSpc>
                    <a:spcPct val="150000"/>
                  </a:lnSpc>
                </a:pPr>
                <a:r>
                  <a:rPr lang="en-US" sz="2400" dirty="0">
                    <a:solidFill>
                      <a:schemeClr val="accent5">
                        <a:lumMod val="50000"/>
                      </a:schemeClr>
                    </a:solidFill>
                  </a:rPr>
                  <a:t>    </a:t>
                </a:r>
                <a:r>
                  <a:rPr lang="en-US" sz="2300" dirty="0">
                    <a:solidFill>
                      <a:schemeClr val="accent5">
                        <a:lumMod val="50000"/>
                      </a:schemeClr>
                    </a:solidFill>
                  </a:rPr>
                  <a:t>Number of stages (J); Number of arms (K); Allocation ratios (E:C</a:t>
                </a:r>
                <a:r>
                  <a:rPr lang="en-US" sz="2400" dirty="0">
                    <a:solidFill>
                      <a:schemeClr val="accent5">
                        <a:lumMod val="50000"/>
                      </a:schemeClr>
                    </a:solidFill>
                  </a:rPr>
                  <a:t>)</a:t>
                </a:r>
              </a:p>
              <a:p>
                <a:pPr marL="285750" indent="-285750">
                  <a:lnSpc>
                    <a:spcPct val="150000"/>
                  </a:lnSpc>
                  <a:spcBef>
                    <a:spcPts val="1800"/>
                  </a:spcBef>
                  <a:spcAft>
                    <a:spcPts val="600"/>
                  </a:spcAft>
                  <a:buFont typeface="Arial" panose="020B0604020202020204" pitchFamily="34" charset="0"/>
                  <a:buChar char="•"/>
                </a:pPr>
                <a:r>
                  <a:rPr lang="en-US" sz="2600" b="1" dirty="0"/>
                  <a:t>O</a:t>
                </a:r>
                <a:r>
                  <a:rPr lang="en-US" sz="2600" dirty="0"/>
                  <a:t>utcome distribution parameters </a:t>
                </a:r>
              </a:p>
              <a:p>
                <a:pPr>
                  <a:lnSpc>
                    <a:spcPts val="3200"/>
                  </a:lnSpc>
                </a:pPr>
                <a:r>
                  <a:rPr lang="en-US" sz="2300" dirty="0"/>
                  <a:t>   </a:t>
                </a:r>
                <a:r>
                  <a:rPr lang="en-US" sz="2300" dirty="0">
                    <a:solidFill>
                      <a:schemeClr val="accent5">
                        <a:lumMod val="50000"/>
                      </a:schemeClr>
                    </a:solidFill>
                  </a:rPr>
                  <a:t>treatment effect of E over C, e.g. mean difference </a:t>
                </a:r>
                <a14:m>
                  <m:oMath xmlns:m="http://schemas.openxmlformats.org/officeDocument/2006/math">
                    <m:sSub>
                      <m:sSubPr>
                        <m:ctrlPr>
                          <a:rPr lang="en-US" sz="2300" i="1" smtClean="0">
                            <a:solidFill>
                              <a:schemeClr val="accent5">
                                <a:lumMod val="50000"/>
                              </a:schemeClr>
                            </a:solidFill>
                            <a:latin typeface="Cambria Math" panose="02040503050406030204" pitchFamily="18" charset="0"/>
                          </a:rPr>
                        </m:ctrlPr>
                      </m:sSubPr>
                      <m:e>
                        <m:r>
                          <a:rPr lang="en-US" sz="2300" i="1" smtClean="0">
                            <a:solidFill>
                              <a:schemeClr val="accent5">
                                <a:lumMod val="50000"/>
                              </a:schemeClr>
                            </a:solidFill>
                            <a:latin typeface="Cambria Math" panose="02040503050406030204" pitchFamily="18" charset="0"/>
                            <a:ea typeface="Cambria Math" panose="02040503050406030204" pitchFamily="18" charset="0"/>
                          </a:rPr>
                          <m:t>𝜃</m:t>
                        </m:r>
                        <m:r>
                          <a:rPr lang="en-US" sz="2300" b="0" i="1" smtClean="0">
                            <a:solidFill>
                              <a:schemeClr val="accent5">
                                <a:lumMod val="50000"/>
                              </a:schemeClr>
                            </a:solidFill>
                            <a:latin typeface="Cambria Math" panose="02040503050406030204" pitchFamily="18" charset="0"/>
                            <a:ea typeface="Cambria Math" panose="02040503050406030204" pitchFamily="18" charset="0"/>
                          </a:rPr>
                          <m:t>=</m:t>
                        </m:r>
                        <m:sSub>
                          <m:sSubPr>
                            <m:ctrlPr>
                              <a:rPr lang="en-US" sz="2300" b="0" i="1" smtClean="0">
                                <a:solidFill>
                                  <a:schemeClr val="accent5">
                                    <a:lumMod val="50000"/>
                                  </a:schemeClr>
                                </a:solidFill>
                                <a:latin typeface="Cambria Math" panose="02040503050406030204" pitchFamily="18" charset="0"/>
                                <a:ea typeface="Cambria Math" panose="02040503050406030204" pitchFamily="18" charset="0"/>
                              </a:rPr>
                            </m:ctrlPr>
                          </m:sSubPr>
                          <m:e>
                            <m:r>
                              <a:rPr lang="en-US" sz="2300" b="0" i="1" smtClean="0">
                                <a:solidFill>
                                  <a:schemeClr val="accent5">
                                    <a:lumMod val="50000"/>
                                  </a:schemeClr>
                                </a:solidFill>
                                <a:latin typeface="Cambria Math" panose="02040503050406030204" pitchFamily="18" charset="0"/>
                                <a:ea typeface="Cambria Math" panose="02040503050406030204" pitchFamily="18" charset="0"/>
                              </a:rPr>
                              <m:t>𝜇</m:t>
                            </m:r>
                          </m:e>
                          <m:sub>
                            <m:r>
                              <a:rPr lang="en-US" sz="2300" b="0" i="1" smtClean="0">
                                <a:solidFill>
                                  <a:schemeClr val="accent5">
                                    <a:lumMod val="50000"/>
                                  </a:schemeClr>
                                </a:solidFill>
                                <a:latin typeface="Cambria Math" panose="02040503050406030204" pitchFamily="18" charset="0"/>
                                <a:ea typeface="Cambria Math" panose="02040503050406030204" pitchFamily="18" charset="0"/>
                              </a:rPr>
                              <m:t>𝐸</m:t>
                            </m:r>
                          </m:sub>
                        </m:sSub>
                        <m:r>
                          <a:rPr lang="en-US" sz="2300" b="0" i="1" smtClean="0">
                            <a:solidFill>
                              <a:schemeClr val="accent5">
                                <a:lumMod val="50000"/>
                              </a:schemeClr>
                            </a:solidFill>
                            <a:latin typeface="Cambria Math" panose="02040503050406030204" pitchFamily="18" charset="0"/>
                            <a:ea typeface="Cambria Math" panose="02040503050406030204" pitchFamily="18" charset="0"/>
                          </a:rPr>
                          <m:t>−</m:t>
                        </m:r>
                        <m:sSub>
                          <m:sSubPr>
                            <m:ctrlPr>
                              <a:rPr lang="en-US" sz="2300" b="0" i="1" smtClean="0">
                                <a:solidFill>
                                  <a:schemeClr val="accent5">
                                    <a:lumMod val="50000"/>
                                  </a:schemeClr>
                                </a:solidFill>
                                <a:latin typeface="Cambria Math" panose="02040503050406030204" pitchFamily="18" charset="0"/>
                                <a:ea typeface="Cambria Math" panose="02040503050406030204" pitchFamily="18" charset="0"/>
                              </a:rPr>
                            </m:ctrlPr>
                          </m:sSubPr>
                          <m:e>
                            <m:r>
                              <a:rPr lang="en-US" sz="2300" b="0" i="1" smtClean="0">
                                <a:solidFill>
                                  <a:schemeClr val="accent5">
                                    <a:lumMod val="50000"/>
                                  </a:schemeClr>
                                </a:solidFill>
                                <a:latin typeface="Cambria Math" panose="02040503050406030204" pitchFamily="18" charset="0"/>
                                <a:ea typeface="Cambria Math" panose="02040503050406030204" pitchFamily="18" charset="0"/>
                              </a:rPr>
                              <m:t>𝜇</m:t>
                            </m:r>
                          </m:e>
                          <m:sub>
                            <m:r>
                              <a:rPr lang="en-US" sz="2300" b="0" i="1" smtClean="0">
                                <a:solidFill>
                                  <a:schemeClr val="accent5">
                                    <a:lumMod val="50000"/>
                                  </a:schemeClr>
                                </a:solidFill>
                                <a:latin typeface="Cambria Math" panose="02040503050406030204" pitchFamily="18" charset="0"/>
                                <a:ea typeface="Cambria Math" panose="02040503050406030204" pitchFamily="18" charset="0"/>
                              </a:rPr>
                              <m:t>𝑐</m:t>
                            </m:r>
                          </m:sub>
                        </m:sSub>
                      </m:e>
                      <m:sub>
                        <m:r>
                          <a:rPr lang="en-US" sz="2300" b="0" i="1" smtClean="0">
                            <a:solidFill>
                              <a:schemeClr val="accent5">
                                <a:lumMod val="50000"/>
                              </a:schemeClr>
                            </a:solidFill>
                            <a:latin typeface="Cambria Math" panose="02040503050406030204" pitchFamily="18" charset="0"/>
                          </a:rPr>
                          <m:t> </m:t>
                        </m:r>
                      </m:sub>
                    </m:sSub>
                  </m:oMath>
                </a14:m>
                <a:r>
                  <a:rPr lang="en-US" sz="2300" dirty="0">
                    <a:solidFill>
                      <a:schemeClr val="accent5">
                        <a:lumMod val="50000"/>
                      </a:schemeClr>
                    </a:solidFill>
                  </a:rPr>
                  <a:t>;</a:t>
                </a:r>
              </a:p>
              <a:p>
                <a:pPr>
                  <a:lnSpc>
                    <a:spcPts val="3200"/>
                  </a:lnSpc>
                </a:pPr>
                <a:r>
                  <a:rPr lang="en-US" sz="2300" dirty="0">
                    <a:solidFill>
                      <a:schemeClr val="accent5">
                        <a:lumMod val="50000"/>
                      </a:schemeClr>
                    </a:solidFill>
                  </a:rPr>
                  <a:t>   assumed effect sizes under H0/H1: </a:t>
                </a:r>
                <a14:m>
                  <m:oMath xmlns:m="http://schemas.openxmlformats.org/officeDocument/2006/math">
                    <m:sSub>
                      <m:sSubPr>
                        <m:ctrlPr>
                          <a:rPr lang="en-US" sz="2300" i="1" smtClean="0">
                            <a:solidFill>
                              <a:schemeClr val="accent5">
                                <a:lumMod val="50000"/>
                              </a:schemeClr>
                            </a:solidFill>
                            <a:latin typeface="Cambria Math" panose="02040503050406030204" pitchFamily="18" charset="0"/>
                          </a:rPr>
                        </m:ctrlPr>
                      </m:sSubPr>
                      <m:e>
                        <m:r>
                          <a:rPr lang="en-US" sz="2300" i="1" smtClean="0">
                            <a:solidFill>
                              <a:schemeClr val="accent5">
                                <a:lumMod val="50000"/>
                              </a:schemeClr>
                            </a:solidFill>
                            <a:latin typeface="Cambria Math" panose="02040503050406030204" pitchFamily="18" charset="0"/>
                            <a:ea typeface="Cambria Math" panose="02040503050406030204" pitchFamily="18" charset="0"/>
                          </a:rPr>
                          <m:t>𝜃</m:t>
                        </m:r>
                      </m:e>
                      <m:sub>
                        <m:r>
                          <a:rPr lang="en-US" sz="2300" b="0" i="1" smtClean="0">
                            <a:solidFill>
                              <a:schemeClr val="accent5">
                                <a:lumMod val="50000"/>
                              </a:schemeClr>
                            </a:solidFill>
                            <a:latin typeface="Cambria Math" panose="02040503050406030204" pitchFamily="18" charset="0"/>
                          </a:rPr>
                          <m:t>0</m:t>
                        </m:r>
                      </m:sub>
                    </m:sSub>
                    <m:r>
                      <a:rPr lang="en-US" sz="2300" b="0" i="1" smtClean="0">
                        <a:solidFill>
                          <a:schemeClr val="accent5">
                            <a:lumMod val="50000"/>
                          </a:schemeClr>
                        </a:solidFill>
                        <a:latin typeface="Cambria Math" panose="02040503050406030204" pitchFamily="18" charset="0"/>
                      </a:rPr>
                      <m:t> , </m:t>
                    </m:r>
                    <m:sSub>
                      <m:sSubPr>
                        <m:ctrlPr>
                          <a:rPr lang="en-US" sz="2300" b="0" i="1" smtClean="0">
                            <a:solidFill>
                              <a:schemeClr val="accent5">
                                <a:lumMod val="50000"/>
                              </a:schemeClr>
                            </a:solidFill>
                            <a:latin typeface="Cambria Math" panose="02040503050406030204" pitchFamily="18" charset="0"/>
                          </a:rPr>
                        </m:ctrlPr>
                      </m:sSubPr>
                      <m:e>
                        <m:r>
                          <a:rPr lang="en-US" sz="2300" b="0" i="1" smtClean="0">
                            <a:solidFill>
                              <a:schemeClr val="accent5">
                                <a:lumMod val="50000"/>
                              </a:schemeClr>
                            </a:solidFill>
                            <a:latin typeface="Cambria Math" panose="02040503050406030204" pitchFamily="18" charset="0"/>
                            <a:ea typeface="Cambria Math" panose="02040503050406030204" pitchFamily="18" charset="0"/>
                          </a:rPr>
                          <m:t>𝜃</m:t>
                        </m:r>
                      </m:e>
                      <m:sub>
                        <m:r>
                          <a:rPr lang="en-US" sz="2300" b="0" i="1" smtClean="0">
                            <a:solidFill>
                              <a:schemeClr val="accent5">
                                <a:lumMod val="50000"/>
                              </a:schemeClr>
                            </a:solidFill>
                            <a:latin typeface="Cambria Math" panose="02040503050406030204" pitchFamily="18" charset="0"/>
                          </a:rPr>
                          <m:t>1</m:t>
                        </m:r>
                      </m:sub>
                    </m:sSub>
                  </m:oMath>
                </a14:m>
                <a:r>
                  <a:rPr lang="en-US" sz="2300" dirty="0">
                    <a:solidFill>
                      <a:schemeClr val="accent5">
                        <a:lumMod val="50000"/>
                      </a:schemeClr>
                    </a:solidFill>
                  </a:rPr>
                  <a:t>; </a:t>
                </a:r>
              </a:p>
              <a:p>
                <a:pPr>
                  <a:lnSpc>
                    <a:spcPts val="3200"/>
                  </a:lnSpc>
                </a:pPr>
                <a:r>
                  <a:rPr lang="en-US" sz="2300" dirty="0">
                    <a:solidFill>
                      <a:schemeClr val="accent5">
                        <a:lumMod val="50000"/>
                      </a:schemeClr>
                    </a:solidFill>
                  </a:rPr>
                  <a:t>   distribution parameter, e.g. SD;</a:t>
                </a:r>
              </a:p>
              <a:p>
                <a:pPr>
                  <a:lnSpc>
                    <a:spcPts val="3200"/>
                  </a:lnSpc>
                </a:pPr>
                <a:r>
                  <a:rPr lang="en-US" sz="2300" dirty="0">
                    <a:solidFill>
                      <a:schemeClr val="accent5">
                        <a:lumMod val="50000"/>
                      </a:schemeClr>
                    </a:solidFill>
                  </a:rPr>
                  <a:t>   </a:t>
                </a:r>
                <a:r>
                  <a:rPr lang="en-US" sz="2300" dirty="0">
                    <a:solidFill>
                      <a:schemeClr val="accent6">
                        <a:lumMod val="50000"/>
                      </a:schemeClr>
                    </a:solidFill>
                  </a:rPr>
                  <a:t>intermediate outcome (I)</a:t>
                </a:r>
              </a:p>
              <a:p>
                <a:r>
                  <a:rPr lang="en-GB" sz="2300" dirty="0"/>
                  <a:t>   …</a:t>
                </a:r>
              </a:p>
            </p:txBody>
          </p:sp>
        </mc:Choice>
        <mc:Fallback xmlns="">
          <p:sp>
            <p:nvSpPr>
              <p:cNvPr id="6" name="TextBox 5">
                <a:extLst>
                  <a:ext uri="{FF2B5EF4-FFF2-40B4-BE49-F238E27FC236}">
                    <a16:creationId xmlns:a16="http://schemas.microsoft.com/office/drawing/2014/main" id="{5F137C28-A7A6-0E1E-7CA7-DF61067862D2}"/>
                  </a:ext>
                </a:extLst>
              </p:cNvPr>
              <p:cNvSpPr txBox="1">
                <a:spLocks noRot="1" noChangeAspect="1" noMove="1" noResize="1" noEditPoints="1" noAdjustHandles="1" noChangeArrowheads="1" noChangeShapeType="1" noTextEdit="1"/>
              </p:cNvSpPr>
              <p:nvPr/>
            </p:nvSpPr>
            <p:spPr>
              <a:xfrm>
                <a:off x="1551930" y="1922469"/>
                <a:ext cx="10266395" cy="3995966"/>
              </a:xfrm>
              <a:prstGeom prst="rect">
                <a:avLst/>
              </a:prstGeom>
              <a:blipFill>
                <a:blip r:embed="rId3"/>
                <a:stretch>
                  <a:fillRect l="-950" t="-1372" b="-1220"/>
                </a:stretch>
              </a:blipFill>
            </p:spPr>
            <p:txBody>
              <a:bodyPr/>
              <a:lstStyle/>
              <a:p>
                <a:r>
                  <a:rPr lang="en-GB">
                    <a:noFill/>
                  </a:rPr>
                  <a:t> </a:t>
                </a:r>
              </a:p>
            </p:txBody>
          </p:sp>
        </mc:Fallback>
      </mc:AlternateContent>
      <p:graphicFrame>
        <p:nvGraphicFramePr>
          <p:cNvPr id="2" name="Table 1">
            <a:extLst>
              <a:ext uri="{FF2B5EF4-FFF2-40B4-BE49-F238E27FC236}">
                <a16:creationId xmlns:a16="http://schemas.microsoft.com/office/drawing/2014/main" id="{E0F45D4D-9026-08DE-C7F4-D262019F53A9}"/>
              </a:ext>
            </a:extLst>
          </p:cNvPr>
          <p:cNvGraphicFramePr>
            <a:graphicFrameLocks noGrp="1"/>
          </p:cNvGraphicFramePr>
          <p:nvPr>
            <p:extLst>
              <p:ext uri="{D42A27DB-BD31-4B8C-83A1-F6EECF244321}">
                <p14:modId xmlns:p14="http://schemas.microsoft.com/office/powerpoint/2010/main" val="3338059871"/>
              </p:ext>
            </p:extLst>
          </p:nvPr>
        </p:nvGraphicFramePr>
        <p:xfrm>
          <a:off x="0" y="568725"/>
          <a:ext cx="8127999" cy="37084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3731372591"/>
                    </a:ext>
                  </a:extLst>
                </a:gridCol>
                <a:gridCol w="2709333">
                  <a:extLst>
                    <a:ext uri="{9D8B030D-6E8A-4147-A177-3AD203B41FA5}">
                      <a16:colId xmlns:a16="http://schemas.microsoft.com/office/drawing/2014/main" val="1274707911"/>
                    </a:ext>
                  </a:extLst>
                </a:gridCol>
                <a:gridCol w="2709333">
                  <a:extLst>
                    <a:ext uri="{9D8B030D-6E8A-4147-A177-3AD203B41FA5}">
                      <a16:colId xmlns:a16="http://schemas.microsoft.com/office/drawing/2014/main" val="3092854725"/>
                    </a:ext>
                  </a:extLst>
                </a:gridCol>
              </a:tblGrid>
              <a:tr h="370840">
                <a:tc>
                  <a:txBody>
                    <a:bodyPr/>
                    <a:lstStyle/>
                    <a:p>
                      <a:pPr marL="285750" indent="-285750">
                        <a:buFont typeface="Arial" panose="020B0604020202020204" pitchFamily="34" charset="0"/>
                        <a:buChar char="•"/>
                      </a:pPr>
                      <a:r>
                        <a:rPr lang="en-US" dirty="0"/>
                        <a:t>TOAST part 1</a:t>
                      </a:r>
                      <a:endParaRPr lang="en-GB" dirty="0"/>
                    </a:p>
                  </a:txBody>
                  <a:tcPr>
                    <a:solidFill>
                      <a:schemeClr val="accent2">
                        <a:lumMod val="75000"/>
                      </a:schemeClr>
                    </a:solidFill>
                  </a:tcPr>
                </a:tc>
                <a:tc>
                  <a:txBody>
                    <a:bodyPr/>
                    <a:lstStyle/>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TOAST part 2</a:t>
                      </a:r>
                      <a:endParaRPr lang="en-GB" dirty="0"/>
                    </a:p>
                  </a:txBody>
                  <a:tcPr>
                    <a:solidFill>
                      <a:srgbClr val="009EC0"/>
                    </a:solidFill>
                  </a:tcPr>
                </a:tc>
                <a:tc>
                  <a:txBody>
                    <a:bodyPr/>
                    <a:lstStyle/>
                    <a:p>
                      <a:pPr marL="285750" indent="-285750">
                        <a:buFont typeface="Arial" panose="020B0604020202020204" pitchFamily="34" charset="0"/>
                        <a:buChar char="•"/>
                      </a:pPr>
                      <a:r>
                        <a:rPr lang="en-US" dirty="0"/>
                        <a:t>Objectives</a:t>
                      </a:r>
                      <a:endParaRPr lang="en-GB" dirty="0"/>
                    </a:p>
                  </a:txBody>
                  <a:tcPr>
                    <a:solidFill>
                      <a:srgbClr val="009EC0"/>
                    </a:solidFill>
                  </a:tcPr>
                </a:tc>
                <a:extLst>
                  <a:ext uri="{0D108BD9-81ED-4DB2-BD59-A6C34878D82A}">
                    <a16:rowId xmlns:a16="http://schemas.microsoft.com/office/drawing/2014/main" val="3594424411"/>
                  </a:ext>
                </a:extLst>
              </a:tr>
            </a:tbl>
          </a:graphicData>
        </a:graphic>
      </p:graphicFrame>
      <p:sp>
        <p:nvSpPr>
          <p:cNvPr id="3" name="TextBox 2">
            <a:extLst>
              <a:ext uri="{FF2B5EF4-FFF2-40B4-BE49-F238E27FC236}">
                <a16:creationId xmlns:a16="http://schemas.microsoft.com/office/drawing/2014/main" id="{552560F4-E666-A3E5-081D-27B90ECF64E7}"/>
              </a:ext>
            </a:extLst>
          </p:cNvPr>
          <p:cNvSpPr txBox="1"/>
          <p:nvPr/>
        </p:nvSpPr>
        <p:spPr>
          <a:xfrm>
            <a:off x="11530361" y="6501161"/>
            <a:ext cx="892098" cy="338554"/>
          </a:xfrm>
          <a:prstGeom prst="rect">
            <a:avLst/>
          </a:prstGeom>
          <a:noFill/>
        </p:spPr>
        <p:txBody>
          <a:bodyPr wrap="square" rtlCol="0">
            <a:spAutoFit/>
          </a:bodyPr>
          <a:lstStyle/>
          <a:p>
            <a:r>
              <a:rPr lang="en-US" sz="1600" dirty="0">
                <a:solidFill>
                  <a:schemeClr val="accent2">
                    <a:lumMod val="50000"/>
                  </a:schemeClr>
                </a:solidFill>
              </a:rPr>
              <a:t>5/28</a:t>
            </a:r>
            <a:endParaRPr lang="en-GB" sz="1600" dirty="0">
              <a:solidFill>
                <a:schemeClr val="accent2">
                  <a:lumMod val="50000"/>
                </a:schemeClr>
              </a:solidFill>
            </a:endParaRPr>
          </a:p>
        </p:txBody>
      </p:sp>
      <p:pic>
        <p:nvPicPr>
          <p:cNvPr id="8" name="Graphic 7" descr="Gears outline">
            <a:extLst>
              <a:ext uri="{FF2B5EF4-FFF2-40B4-BE49-F238E27FC236}">
                <a16:creationId xmlns:a16="http://schemas.microsoft.com/office/drawing/2014/main" id="{9D200796-14A4-8228-0203-223CDB30C95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5271" y="1940307"/>
            <a:ext cx="779598" cy="779598"/>
          </a:xfrm>
          <a:prstGeom prst="rect">
            <a:avLst/>
          </a:prstGeom>
        </p:spPr>
      </p:pic>
      <p:pic>
        <p:nvPicPr>
          <p:cNvPr id="12" name="Graphic 11" descr="Normal Distribution with solid fill">
            <a:extLst>
              <a:ext uri="{FF2B5EF4-FFF2-40B4-BE49-F238E27FC236}">
                <a16:creationId xmlns:a16="http://schemas.microsoft.com/office/drawing/2014/main" id="{87EF452F-2762-CF41-4C5B-6A76AE8937E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445431" y="6011534"/>
            <a:ext cx="914400" cy="914400"/>
          </a:xfrm>
          <a:prstGeom prst="rect">
            <a:avLst/>
          </a:prstGeom>
        </p:spPr>
      </p:pic>
      <p:pic>
        <p:nvPicPr>
          <p:cNvPr id="14" name="Graphic 13" descr="Fencing with solid fill">
            <a:extLst>
              <a:ext uri="{FF2B5EF4-FFF2-40B4-BE49-F238E27FC236}">
                <a16:creationId xmlns:a16="http://schemas.microsoft.com/office/drawing/2014/main" id="{6E9F0D13-59EB-560B-44AD-B6B9E308425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373517" y="939044"/>
            <a:ext cx="914400" cy="914400"/>
          </a:xfrm>
          <a:prstGeom prst="rect">
            <a:avLst/>
          </a:prstGeom>
        </p:spPr>
      </p:pic>
      <p:pic>
        <p:nvPicPr>
          <p:cNvPr id="15" name="Graphic 14" descr="Fencing outline">
            <a:extLst>
              <a:ext uri="{FF2B5EF4-FFF2-40B4-BE49-F238E27FC236}">
                <a16:creationId xmlns:a16="http://schemas.microsoft.com/office/drawing/2014/main" id="{2FBB7F6D-C7CB-BC8D-7642-2CE8BA20ECA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4336132" y="2896800"/>
            <a:ext cx="914400" cy="914400"/>
          </a:xfrm>
          <a:prstGeom prst="rect">
            <a:avLst/>
          </a:prstGeom>
        </p:spPr>
      </p:pic>
      <p:pic>
        <p:nvPicPr>
          <p:cNvPr id="16" name="Graphic 15" descr="Firecracker with solid fill">
            <a:extLst>
              <a:ext uri="{FF2B5EF4-FFF2-40B4-BE49-F238E27FC236}">
                <a16:creationId xmlns:a16="http://schemas.microsoft.com/office/drawing/2014/main" id="{36E1B636-BD6B-0119-15FC-A01E7C89384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4447643" y="4815161"/>
            <a:ext cx="914400" cy="914400"/>
          </a:xfrm>
          <a:prstGeom prst="rect">
            <a:avLst/>
          </a:prstGeom>
        </p:spPr>
      </p:pic>
      <p:pic>
        <p:nvPicPr>
          <p:cNvPr id="17" name="Graphic 16" descr="Firecracker outline">
            <a:extLst>
              <a:ext uri="{FF2B5EF4-FFF2-40B4-BE49-F238E27FC236}">
                <a16:creationId xmlns:a16="http://schemas.microsoft.com/office/drawing/2014/main" id="{4B1ED616-6AEA-7871-23A7-D0FC3C6EFE3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3287917" y="577676"/>
            <a:ext cx="914400" cy="914400"/>
          </a:xfrm>
          <a:prstGeom prst="rect">
            <a:avLst/>
          </a:prstGeom>
        </p:spPr>
      </p:pic>
      <p:pic>
        <p:nvPicPr>
          <p:cNvPr id="18" name="Graphic 17" descr="Flowchart with solid fill">
            <a:extLst>
              <a:ext uri="{FF2B5EF4-FFF2-40B4-BE49-F238E27FC236}">
                <a16:creationId xmlns:a16="http://schemas.microsoft.com/office/drawing/2014/main" id="{1FA1EF59-C7BC-F64C-0C6D-197E5593FCA0}"/>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4287609" y="1539600"/>
            <a:ext cx="914400" cy="914400"/>
          </a:xfrm>
          <a:prstGeom prst="rect">
            <a:avLst/>
          </a:prstGeom>
        </p:spPr>
      </p:pic>
      <p:pic>
        <p:nvPicPr>
          <p:cNvPr id="19" name="Graphic 18" descr="Flowchart outline">
            <a:extLst>
              <a:ext uri="{FF2B5EF4-FFF2-40B4-BE49-F238E27FC236}">
                <a16:creationId xmlns:a16="http://schemas.microsoft.com/office/drawing/2014/main" id="{5550516A-4C54-4061-0D4C-69E6ED04CAFA}"/>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2422459" y="3429000"/>
            <a:ext cx="914400" cy="914400"/>
          </a:xfrm>
          <a:prstGeom prst="rect">
            <a:avLst/>
          </a:prstGeom>
        </p:spPr>
      </p:pic>
      <p:pic>
        <p:nvPicPr>
          <p:cNvPr id="20" name="Graphic 19" descr="Fork In Road with solid fill">
            <a:extLst>
              <a:ext uri="{FF2B5EF4-FFF2-40B4-BE49-F238E27FC236}">
                <a16:creationId xmlns:a16="http://schemas.microsoft.com/office/drawing/2014/main" id="{195CF816-30AA-5BD6-46B4-57DDB05EB536}"/>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3533243" y="2897707"/>
            <a:ext cx="914400" cy="914400"/>
          </a:xfrm>
          <a:prstGeom prst="rect">
            <a:avLst/>
          </a:prstGeom>
        </p:spPr>
      </p:pic>
      <p:pic>
        <p:nvPicPr>
          <p:cNvPr id="21" name="Graphic 20" descr="Fork In Road outline">
            <a:extLst>
              <a:ext uri="{FF2B5EF4-FFF2-40B4-BE49-F238E27FC236}">
                <a16:creationId xmlns:a16="http://schemas.microsoft.com/office/drawing/2014/main" id="{2F95D64A-DB3C-5FA5-D953-62CB9E0CE776}"/>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14651258" y="4024104"/>
            <a:ext cx="1038402" cy="1060481"/>
          </a:xfrm>
          <a:prstGeom prst="rect">
            <a:avLst/>
          </a:prstGeom>
        </p:spPr>
      </p:pic>
      <p:pic>
        <p:nvPicPr>
          <p:cNvPr id="22" name="Graphic 21" descr="Hammer outline">
            <a:extLst>
              <a:ext uri="{FF2B5EF4-FFF2-40B4-BE49-F238E27FC236}">
                <a16:creationId xmlns:a16="http://schemas.microsoft.com/office/drawing/2014/main" id="{A16377E9-C8EC-716A-CAEE-5D90AF8E21F2}"/>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12873363" y="2262705"/>
            <a:ext cx="914400" cy="914400"/>
          </a:xfrm>
          <a:prstGeom prst="rect">
            <a:avLst/>
          </a:prstGeom>
        </p:spPr>
      </p:pic>
      <p:pic>
        <p:nvPicPr>
          <p:cNvPr id="23" name="Graphic 22" descr="Monthly calendar with solid fill">
            <a:extLst>
              <a:ext uri="{FF2B5EF4-FFF2-40B4-BE49-F238E27FC236}">
                <a16:creationId xmlns:a16="http://schemas.microsoft.com/office/drawing/2014/main" id="{23DCF811-4EDD-8A6D-EA02-A543A2EF3A6A}"/>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3281622" y="4104000"/>
            <a:ext cx="914400" cy="914400"/>
          </a:xfrm>
          <a:prstGeom prst="rect">
            <a:avLst/>
          </a:prstGeom>
        </p:spPr>
      </p:pic>
      <p:pic>
        <p:nvPicPr>
          <p:cNvPr id="24" name="Graphic 23" descr="Monthly calendar outline">
            <a:extLst>
              <a:ext uri="{FF2B5EF4-FFF2-40B4-BE49-F238E27FC236}">
                <a16:creationId xmlns:a16="http://schemas.microsoft.com/office/drawing/2014/main" id="{1D21075F-5F7A-3526-C5E0-E72B54235811}"/>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13445431" y="4951759"/>
            <a:ext cx="914400" cy="914400"/>
          </a:xfrm>
          <a:prstGeom prst="rect">
            <a:avLst/>
          </a:prstGeom>
        </p:spPr>
      </p:pic>
      <p:pic>
        <p:nvPicPr>
          <p:cNvPr id="25" name="Graphic 24" descr="Network outline">
            <a:extLst>
              <a:ext uri="{FF2B5EF4-FFF2-40B4-BE49-F238E27FC236}">
                <a16:creationId xmlns:a16="http://schemas.microsoft.com/office/drawing/2014/main" id="{133F7443-EB3E-1117-3795-255C0582B1F2}"/>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14465608" y="437424"/>
            <a:ext cx="914400" cy="914400"/>
          </a:xfrm>
          <a:prstGeom prst="rect">
            <a:avLst/>
          </a:prstGeom>
        </p:spPr>
      </p:pic>
      <p:pic>
        <p:nvPicPr>
          <p:cNvPr id="26" name="Graphic 25" descr="Pandemic flattening curve line graph outline">
            <a:extLst>
              <a:ext uri="{FF2B5EF4-FFF2-40B4-BE49-F238E27FC236}">
                <a16:creationId xmlns:a16="http://schemas.microsoft.com/office/drawing/2014/main" id="{ADBC8D6B-BC4B-845F-21AB-0BE656BC13B8}"/>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731570" y="3177105"/>
            <a:ext cx="846999" cy="846999"/>
          </a:xfrm>
          <a:prstGeom prst="rect">
            <a:avLst/>
          </a:prstGeom>
        </p:spPr>
      </p:pic>
      <p:pic>
        <p:nvPicPr>
          <p:cNvPr id="27" name="Graphic 26" descr="Settings outline">
            <a:extLst>
              <a:ext uri="{FF2B5EF4-FFF2-40B4-BE49-F238E27FC236}">
                <a16:creationId xmlns:a16="http://schemas.microsoft.com/office/drawing/2014/main" id="{57FA34AE-95E1-F57C-7838-2EB2B89F3E82}"/>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14322301" y="5841482"/>
            <a:ext cx="914400" cy="914400"/>
          </a:xfrm>
          <a:prstGeom prst="rect">
            <a:avLst/>
          </a:prstGeom>
        </p:spPr>
      </p:pic>
    </p:spTree>
    <p:extLst>
      <p:ext uri="{BB962C8B-B14F-4D97-AF65-F5344CB8AC3E}">
        <p14:creationId xmlns:p14="http://schemas.microsoft.com/office/powerpoint/2010/main" val="568525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1000"/>
                                        <p:tgtEl>
                                          <p:spTgt spid="6">
                                            <p:txEl>
                                              <p:pRg st="2" end="2"/>
                                            </p:txEl>
                                          </p:spTgt>
                                        </p:tgtEl>
                                      </p:cBhvr>
                                    </p:animEffect>
                                    <p:anim calcmode="lin" valueType="num">
                                      <p:cBhvr>
                                        <p:cTn id="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fade">
                                      <p:cBhvr>
                                        <p:cTn id="12" dur="1000"/>
                                        <p:tgtEl>
                                          <p:spTgt spid="6">
                                            <p:txEl>
                                              <p:pRg st="3" end="3"/>
                                            </p:txEl>
                                          </p:spTgt>
                                        </p:tgtEl>
                                      </p:cBhvr>
                                    </p:animEffect>
                                    <p:anim calcmode="lin" valueType="num">
                                      <p:cBhvr>
                                        <p:cTn id="13"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1000"/>
                                        <p:tgtEl>
                                          <p:spTgt spid="6">
                                            <p:txEl>
                                              <p:pRg st="4" end="4"/>
                                            </p:txEl>
                                          </p:spTgt>
                                        </p:tgtEl>
                                      </p:cBhvr>
                                    </p:animEffect>
                                    <p:anim calcmode="lin" valueType="num">
                                      <p:cBhvr>
                                        <p:cTn id="18"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fade">
                                      <p:cBhvr>
                                        <p:cTn id="22" dur="1000"/>
                                        <p:tgtEl>
                                          <p:spTgt spid="6">
                                            <p:txEl>
                                              <p:pRg st="5" end="5"/>
                                            </p:txEl>
                                          </p:spTgt>
                                        </p:tgtEl>
                                      </p:cBhvr>
                                    </p:animEffect>
                                    <p:anim calcmode="lin" valueType="num">
                                      <p:cBhvr>
                                        <p:cTn id="23"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6">
                                            <p:txEl>
                                              <p:pRg st="5" end="5"/>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fade">
                                      <p:cBhvr>
                                        <p:cTn id="27" dur="1000"/>
                                        <p:tgtEl>
                                          <p:spTgt spid="6">
                                            <p:txEl>
                                              <p:pRg st="6" end="6"/>
                                            </p:txEl>
                                          </p:spTgt>
                                        </p:tgtEl>
                                      </p:cBhvr>
                                    </p:animEffect>
                                    <p:anim calcmode="lin" valueType="num">
                                      <p:cBhvr>
                                        <p:cTn id="28"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29" dur="1000" fill="hold"/>
                                        <p:tgtEl>
                                          <p:spTgt spid="6">
                                            <p:txEl>
                                              <p:pRg st="6" end="6"/>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6">
                                            <p:txEl>
                                              <p:pRg st="7" end="7"/>
                                            </p:txEl>
                                          </p:spTgt>
                                        </p:tgtEl>
                                        <p:attrNameLst>
                                          <p:attrName>style.visibility</p:attrName>
                                        </p:attrNameLst>
                                      </p:cBhvr>
                                      <p:to>
                                        <p:strVal val="visible"/>
                                      </p:to>
                                    </p:set>
                                    <p:animEffect transition="in" filter="fade">
                                      <p:cBhvr>
                                        <p:cTn id="32" dur="1000"/>
                                        <p:tgtEl>
                                          <p:spTgt spid="6">
                                            <p:txEl>
                                              <p:pRg st="7" end="7"/>
                                            </p:txEl>
                                          </p:spTgt>
                                        </p:tgtEl>
                                      </p:cBhvr>
                                    </p:animEffect>
                                    <p:anim calcmode="lin" valueType="num">
                                      <p:cBhvr>
                                        <p:cTn id="33"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34"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D05DED-6A40-8576-77EA-A81232F3D2E3}"/>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3BAFEC95-A2F1-08E9-F495-8D0F63D2A220}"/>
              </a:ext>
            </a:extLst>
          </p:cNvPr>
          <p:cNvSpPr>
            <a:spLocks noGrp="1"/>
          </p:cNvSpPr>
          <p:nvPr>
            <p:ph type="body" sz="quarter" idx="10"/>
          </p:nvPr>
        </p:nvSpPr>
        <p:spPr>
          <a:xfrm>
            <a:off x="140160" y="18261"/>
            <a:ext cx="5803933" cy="576944"/>
          </a:xfrm>
        </p:spPr>
        <p:txBody>
          <a:bodyPr>
            <a:normAutofit fontScale="92500" lnSpcReduction="20000"/>
          </a:bodyPr>
          <a:lstStyle/>
          <a:p>
            <a:r>
              <a:rPr lang="en-GB" sz="3600" dirty="0"/>
              <a:t>General MAMS framework </a:t>
            </a:r>
          </a:p>
        </p:txBody>
      </p:sp>
      <p:sp>
        <p:nvSpPr>
          <p:cNvPr id="5" name="Title 1">
            <a:extLst>
              <a:ext uri="{FF2B5EF4-FFF2-40B4-BE49-F238E27FC236}">
                <a16:creationId xmlns:a16="http://schemas.microsoft.com/office/drawing/2014/main" id="{EF0C3CF4-451E-3D88-C2B1-1A9CE35496CF}"/>
              </a:ext>
            </a:extLst>
          </p:cNvPr>
          <p:cNvSpPr txBox="1">
            <a:spLocks/>
          </p:cNvSpPr>
          <p:nvPr/>
        </p:nvSpPr>
        <p:spPr>
          <a:xfrm>
            <a:off x="140160" y="936007"/>
            <a:ext cx="11328400" cy="723899"/>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b="1" kern="1200">
                <a:solidFill>
                  <a:schemeClr val="accent4"/>
                </a:solidFill>
                <a:latin typeface="+mj-lt"/>
                <a:ea typeface="+mj-ea"/>
                <a:cs typeface="+mj-cs"/>
              </a:defRPr>
            </a:lvl1pPr>
          </a:lstStyle>
          <a:p>
            <a:pPr marL="457200" indent="-457200">
              <a:buFont typeface="Wingdings" panose="05000000000000000000" pitchFamily="2" charset="2"/>
              <a:buChar char="Ø"/>
              <a:tabLst>
                <a:tab pos="354013" algn="l"/>
              </a:tabLst>
            </a:pPr>
            <a:r>
              <a:rPr lang="en-US" sz="2500" b="0" dirty="0">
                <a:solidFill>
                  <a:srgbClr val="002060"/>
                </a:solidFill>
              </a:rPr>
              <a:t>Specifying a MAMS design (TOAST) continue…</a:t>
            </a:r>
            <a:endParaRPr lang="en-GB" sz="2500" b="0" dirty="0">
              <a:solidFill>
                <a:srgbClr val="002060"/>
              </a:solidFill>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D63AD39-1E1C-A5A9-75C8-FFC986C0FC35}"/>
                  </a:ext>
                </a:extLst>
              </p:cNvPr>
              <p:cNvSpPr txBox="1"/>
              <p:nvPr/>
            </p:nvSpPr>
            <p:spPr>
              <a:xfrm>
                <a:off x="1440802" y="1545574"/>
                <a:ext cx="8290243" cy="473148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500" b="1" dirty="0"/>
                  <a:t>A</a:t>
                </a:r>
                <a:r>
                  <a:rPr lang="en-US" sz="2500" dirty="0"/>
                  <a:t>daptation types (early stopping strategy)</a:t>
                </a:r>
              </a:p>
              <a:p>
                <a:r>
                  <a:rPr lang="en-US" sz="2000" dirty="0"/>
                  <a:t>   </a:t>
                </a:r>
                <a:r>
                  <a:rPr lang="en-US" sz="2000" dirty="0">
                    <a:solidFill>
                      <a:schemeClr val="accent5">
                        <a:lumMod val="50000"/>
                      </a:schemeClr>
                    </a:solidFill>
                  </a:rPr>
                  <a:t>stop an arm if lack of benefit / </a:t>
                </a:r>
                <a:r>
                  <a:rPr lang="en-US" sz="2000" dirty="0">
                    <a:solidFill>
                      <a:schemeClr val="accent6">
                        <a:lumMod val="50000"/>
                      </a:schemeClr>
                    </a:solidFill>
                  </a:rPr>
                  <a:t>if too efficacious;</a:t>
                </a:r>
              </a:p>
              <a:p>
                <a:r>
                  <a:rPr lang="en-US" sz="2000" dirty="0">
                    <a:solidFill>
                      <a:schemeClr val="accent6">
                        <a:lumMod val="50000"/>
                      </a:schemeClr>
                    </a:solidFill>
                  </a:rPr>
                  <a:t>   treatment selection</a:t>
                </a:r>
                <a:r>
                  <a:rPr lang="en-US" altLang="zh-CN" sz="2000" dirty="0">
                    <a:solidFill>
                      <a:schemeClr val="accent6">
                        <a:lumMod val="50000"/>
                      </a:schemeClr>
                    </a:solidFill>
                  </a:rPr>
                  <a:t>; Seamless II/III</a:t>
                </a:r>
                <a:r>
                  <a:rPr lang="en-US" sz="2000" dirty="0">
                    <a:solidFill>
                      <a:schemeClr val="accent6">
                        <a:lumMod val="50000"/>
                      </a:schemeClr>
                    </a:solidFill>
                  </a:rPr>
                  <a:t>; “</a:t>
                </a:r>
                <a:r>
                  <a:rPr lang="en-US" altLang="zh-CN" sz="2000" dirty="0">
                    <a:solidFill>
                      <a:schemeClr val="accent6">
                        <a:lumMod val="50000"/>
                      </a:schemeClr>
                    </a:solidFill>
                  </a:rPr>
                  <a:t>nonbinding” rule …</a:t>
                </a:r>
              </a:p>
              <a:p>
                <a:pPr marL="285750" indent="-285750">
                  <a:lnSpc>
                    <a:spcPct val="150000"/>
                  </a:lnSpc>
                  <a:buFont typeface="Arial" panose="020B0604020202020204" pitchFamily="34" charset="0"/>
                  <a:buChar char="•"/>
                </a:pPr>
                <a:r>
                  <a:rPr lang="en-US" sz="2500" b="1" dirty="0"/>
                  <a:t>S</a:t>
                </a:r>
                <a:r>
                  <a:rPr lang="en-US" sz="2500" dirty="0"/>
                  <a:t>tatistical boundary and characteristics</a:t>
                </a:r>
              </a:p>
              <a:p>
                <a:r>
                  <a:rPr lang="en-US" sz="2400" dirty="0">
                    <a:solidFill>
                      <a:schemeClr val="accent5">
                        <a:lumMod val="50000"/>
                      </a:schemeClr>
                    </a:solidFill>
                  </a:rPr>
                  <a:t>    </a:t>
                </a:r>
                <a14:m>
                  <m:oMath xmlns:m="http://schemas.openxmlformats.org/officeDocument/2006/math">
                    <m:sSub>
                      <m:sSubPr>
                        <m:ctrlPr>
                          <a:rPr lang="en-US" sz="2000" i="1">
                            <a:solidFill>
                              <a:schemeClr val="accent5">
                                <a:lumMod val="50000"/>
                              </a:schemeClr>
                            </a:solidFill>
                            <a:latin typeface="Cambria Math" panose="02040503050406030204" pitchFamily="18" charset="0"/>
                          </a:rPr>
                        </m:ctrlPr>
                      </m:sSubPr>
                      <m:e>
                        <m:r>
                          <a:rPr lang="en-US" sz="2000" i="1">
                            <a:solidFill>
                              <a:schemeClr val="accent5">
                                <a:lumMod val="50000"/>
                              </a:schemeClr>
                            </a:solidFill>
                            <a:latin typeface="Cambria Math" panose="02040503050406030204" pitchFamily="18" charset="0"/>
                            <a:ea typeface="Cambria Math" panose="02040503050406030204" pitchFamily="18" charset="0"/>
                          </a:rPr>
                          <m:t>𝛼</m:t>
                        </m:r>
                      </m:e>
                      <m:sub>
                        <m:r>
                          <a:rPr lang="en-US" sz="2000" i="1">
                            <a:solidFill>
                              <a:schemeClr val="accent5">
                                <a:lumMod val="50000"/>
                              </a:schemeClr>
                            </a:solidFill>
                            <a:latin typeface="Cambria Math" panose="02040503050406030204" pitchFamily="18" charset="0"/>
                          </a:rPr>
                          <m:t>𝑗</m:t>
                        </m:r>
                      </m:sub>
                    </m:sSub>
                  </m:oMath>
                </a14:m>
                <a:r>
                  <a:rPr lang="en-US" sz="2000" dirty="0">
                    <a:solidFill>
                      <a:schemeClr val="accent5">
                        <a:lumMod val="50000"/>
                      </a:schemeClr>
                    </a:solidFill>
                  </a:rPr>
                  <a:t>: stopping boundary for lack-of-benefit; </a:t>
                </a:r>
                <a:r>
                  <a:rPr lang="en-US" altLang="zh-CN" sz="2000" dirty="0">
                    <a:solidFill>
                      <a:schemeClr val="accent5">
                        <a:lumMod val="50000"/>
                      </a:schemeClr>
                    </a:solidFill>
                  </a:rPr>
                  <a:t>control</a:t>
                </a:r>
                <a:r>
                  <a:rPr lang="en-US" sz="2000" dirty="0">
                    <a:solidFill>
                      <a:schemeClr val="accent5">
                        <a:lumMod val="50000"/>
                      </a:schemeClr>
                    </a:solidFill>
                  </a:rPr>
                  <a:t> sample size</a:t>
                </a:r>
              </a:p>
              <a:p>
                <a14:m>
                  <m:oMath xmlns:m="http://schemas.openxmlformats.org/officeDocument/2006/math">
                    <m:r>
                      <a:rPr lang="en-GB" sz="2000" i="1">
                        <a:solidFill>
                          <a:schemeClr val="accent5">
                            <a:lumMod val="50000"/>
                          </a:schemeClr>
                        </a:solidFill>
                        <a:latin typeface="Cambria Math" panose="02040503050406030204" pitchFamily="18" charset="0"/>
                      </a:rPr>
                      <m:t>     </m:t>
                    </m:r>
                    <m:sSub>
                      <m:sSubPr>
                        <m:ctrlPr>
                          <a:rPr lang="en-US" sz="2000" i="1">
                            <a:solidFill>
                              <a:schemeClr val="accent5">
                                <a:lumMod val="50000"/>
                              </a:schemeClr>
                            </a:solidFill>
                            <a:latin typeface="Cambria Math" panose="02040503050406030204" pitchFamily="18" charset="0"/>
                          </a:rPr>
                        </m:ctrlPr>
                      </m:sSubPr>
                      <m:e>
                        <m:r>
                          <a:rPr lang="en-US" sz="2000" i="1">
                            <a:solidFill>
                              <a:schemeClr val="accent5">
                                <a:lumMod val="50000"/>
                              </a:schemeClr>
                            </a:solidFill>
                            <a:latin typeface="Cambria Math" panose="02040503050406030204" pitchFamily="18" charset="0"/>
                            <a:ea typeface="Cambria Math" panose="02040503050406030204" pitchFamily="18" charset="0"/>
                          </a:rPr>
                          <m:t>𝜔</m:t>
                        </m:r>
                      </m:e>
                      <m:sub>
                        <m:r>
                          <a:rPr lang="en-US" sz="2000" i="1">
                            <a:solidFill>
                              <a:schemeClr val="accent5">
                                <a:lumMod val="50000"/>
                              </a:schemeClr>
                            </a:solidFill>
                            <a:latin typeface="Cambria Math" panose="02040503050406030204" pitchFamily="18" charset="0"/>
                          </a:rPr>
                          <m:t>𝑗</m:t>
                        </m:r>
                      </m:sub>
                    </m:sSub>
                  </m:oMath>
                </a14:m>
                <a:r>
                  <a:rPr lang="en-US" sz="2000" dirty="0">
                    <a:solidFill>
                      <a:schemeClr val="accent5">
                        <a:lumMod val="50000"/>
                      </a:schemeClr>
                    </a:solidFill>
                  </a:rPr>
                  <a:t>: power of j-</a:t>
                </a:r>
                <a:r>
                  <a:rPr lang="en-US" sz="2000" dirty="0" err="1">
                    <a:solidFill>
                      <a:schemeClr val="accent5">
                        <a:lumMod val="50000"/>
                      </a:schemeClr>
                    </a:solidFill>
                  </a:rPr>
                  <a:t>th</a:t>
                </a:r>
                <a:r>
                  <a:rPr lang="en-US" sz="2000" dirty="0">
                    <a:solidFill>
                      <a:schemeClr val="accent5">
                        <a:lumMod val="50000"/>
                      </a:schemeClr>
                    </a:solidFill>
                  </a:rPr>
                  <a:t> interim tests</a:t>
                </a:r>
              </a:p>
              <a:p>
                <a14:m>
                  <m:oMath xmlns:m="http://schemas.openxmlformats.org/officeDocument/2006/math">
                    <m:r>
                      <a:rPr lang="en-GB" sz="2000" i="1">
                        <a:solidFill>
                          <a:schemeClr val="accent5">
                            <a:lumMod val="50000"/>
                          </a:schemeClr>
                        </a:solidFill>
                        <a:latin typeface="Cambria Math" panose="02040503050406030204" pitchFamily="18" charset="0"/>
                      </a:rPr>
                      <m:t>     </m:t>
                    </m:r>
                    <m:sSubSup>
                      <m:sSubSupPr>
                        <m:ctrlPr>
                          <a:rPr lang="en-US" sz="2000" i="1">
                            <a:solidFill>
                              <a:schemeClr val="accent6">
                                <a:lumMod val="50000"/>
                              </a:schemeClr>
                            </a:solidFill>
                            <a:latin typeface="Cambria Math" panose="02040503050406030204" pitchFamily="18" charset="0"/>
                          </a:rPr>
                        </m:ctrlPr>
                      </m:sSubSupPr>
                      <m:e>
                        <m:r>
                          <a:rPr lang="en-US" sz="2000" i="1">
                            <a:solidFill>
                              <a:schemeClr val="accent6">
                                <a:lumMod val="50000"/>
                              </a:schemeClr>
                            </a:solidFill>
                            <a:latin typeface="Cambria Math" panose="02040503050406030204" pitchFamily="18" charset="0"/>
                            <a:ea typeface="Cambria Math" panose="02040503050406030204" pitchFamily="18" charset="0"/>
                          </a:rPr>
                          <m:t>𝛼</m:t>
                        </m:r>
                      </m:e>
                      <m:sub>
                        <m:r>
                          <a:rPr lang="en-GB" sz="2000" i="1">
                            <a:solidFill>
                              <a:schemeClr val="accent6">
                                <a:lumMod val="50000"/>
                              </a:schemeClr>
                            </a:solidFill>
                            <a:latin typeface="Cambria Math" panose="02040503050406030204" pitchFamily="18" charset="0"/>
                          </a:rPr>
                          <m:t>𝑗</m:t>
                        </m:r>
                      </m:sub>
                      <m:sup>
                        <m:r>
                          <a:rPr lang="en-GB" sz="2000" i="1">
                            <a:solidFill>
                              <a:schemeClr val="accent6">
                                <a:lumMod val="50000"/>
                              </a:schemeClr>
                            </a:solidFill>
                            <a:latin typeface="Cambria Math" panose="02040503050406030204" pitchFamily="18" charset="0"/>
                          </a:rPr>
                          <m:t>𝐸</m:t>
                        </m:r>
                      </m:sup>
                    </m:sSubSup>
                    <m:r>
                      <a:rPr lang="en-US" sz="2000" i="1">
                        <a:solidFill>
                          <a:schemeClr val="accent6">
                            <a:lumMod val="50000"/>
                          </a:schemeClr>
                        </a:solidFill>
                        <a:latin typeface="Cambria Math" panose="02040503050406030204" pitchFamily="18" charset="0"/>
                      </a:rPr>
                      <m:t>:</m:t>
                    </m:r>
                  </m:oMath>
                </a14:m>
                <a:r>
                  <a:rPr lang="en-US" sz="2000" dirty="0">
                    <a:solidFill>
                      <a:schemeClr val="accent6">
                        <a:lumMod val="50000"/>
                      </a:schemeClr>
                    </a:solidFill>
                  </a:rPr>
                  <a:t> efficacy stopping boundary at j</a:t>
                </a:r>
                <a:endParaRPr lang="en-US" altLang="zh-CN" sz="2000" dirty="0">
                  <a:solidFill>
                    <a:schemeClr val="accent6">
                      <a:lumMod val="50000"/>
                    </a:schemeClr>
                  </a:solidFill>
                </a:endParaRPr>
              </a:p>
              <a:p>
                <a:pPr marL="285750" indent="-285750">
                  <a:lnSpc>
                    <a:spcPct val="150000"/>
                  </a:lnSpc>
                  <a:buFont typeface="Arial" panose="020B0604020202020204" pitchFamily="34" charset="0"/>
                  <a:buChar char="•"/>
                </a:pPr>
                <a:r>
                  <a:rPr lang="en-US" sz="2500" b="1" dirty="0"/>
                  <a:t>T</a:t>
                </a:r>
                <a:r>
                  <a:rPr lang="en-US" sz="2500" dirty="0"/>
                  <a:t>imeline operation</a:t>
                </a:r>
              </a:p>
              <a:p>
                <a:r>
                  <a:rPr lang="en-US" sz="2000" dirty="0"/>
                  <a:t>   </a:t>
                </a:r>
                <a:r>
                  <a:rPr lang="en-US" sz="2000" dirty="0">
                    <a:solidFill>
                      <a:schemeClr val="accent5">
                        <a:lumMod val="50000"/>
                      </a:schemeClr>
                    </a:solidFill>
                  </a:rPr>
                  <a:t>recruitment rates, length of follow-up, loss to follow-up, time for analysis …</a:t>
                </a:r>
                <a:endParaRPr lang="en-US" sz="2000" dirty="0">
                  <a:solidFill>
                    <a:schemeClr val="accent6">
                      <a:lumMod val="50000"/>
                    </a:schemeClr>
                  </a:solidFill>
                </a:endParaRPr>
              </a:p>
              <a:p>
                <a:endParaRPr lang="en-US" sz="2000" dirty="0">
                  <a:solidFill>
                    <a:schemeClr val="accent6">
                      <a:lumMod val="50000"/>
                    </a:schemeClr>
                  </a:solidFill>
                </a:endParaRPr>
              </a:p>
              <a:p>
                <a:r>
                  <a:rPr lang="en-GB" sz="2000" dirty="0"/>
                  <a:t>  </a:t>
                </a:r>
              </a:p>
            </p:txBody>
          </p:sp>
        </mc:Choice>
        <mc:Fallback xmlns="">
          <p:sp>
            <p:nvSpPr>
              <p:cNvPr id="6" name="TextBox 5">
                <a:extLst>
                  <a:ext uri="{FF2B5EF4-FFF2-40B4-BE49-F238E27FC236}">
                    <a16:creationId xmlns:a16="http://schemas.microsoft.com/office/drawing/2014/main" id="{3D63AD39-1E1C-A5A9-75C8-FFC986C0FC35}"/>
                  </a:ext>
                </a:extLst>
              </p:cNvPr>
              <p:cNvSpPr txBox="1">
                <a:spLocks noRot="1" noChangeAspect="1" noMove="1" noResize="1" noEditPoints="1" noAdjustHandles="1" noChangeArrowheads="1" noChangeShapeType="1" noTextEdit="1"/>
              </p:cNvSpPr>
              <p:nvPr/>
            </p:nvSpPr>
            <p:spPr>
              <a:xfrm>
                <a:off x="1440802" y="1545574"/>
                <a:ext cx="8290243" cy="4731488"/>
              </a:xfrm>
              <a:prstGeom prst="rect">
                <a:avLst/>
              </a:prstGeom>
              <a:blipFill>
                <a:blip r:embed="rId4"/>
                <a:stretch>
                  <a:fillRect l="-1029"/>
                </a:stretch>
              </a:blipFill>
            </p:spPr>
            <p:txBody>
              <a:bodyPr/>
              <a:lstStyle/>
              <a:p>
                <a:r>
                  <a:rPr lang="en-GB">
                    <a:noFill/>
                  </a:rPr>
                  <a:t> </a:t>
                </a:r>
              </a:p>
            </p:txBody>
          </p:sp>
        </mc:Fallback>
      </mc:AlternateContent>
      <p:grpSp>
        <p:nvGrpSpPr>
          <p:cNvPr id="9" name="Group 8">
            <a:extLst>
              <a:ext uri="{FF2B5EF4-FFF2-40B4-BE49-F238E27FC236}">
                <a16:creationId xmlns:a16="http://schemas.microsoft.com/office/drawing/2014/main" id="{3590EA80-0265-B7B7-2A96-7EB826D8CA6E}"/>
              </a:ext>
            </a:extLst>
          </p:cNvPr>
          <p:cNvGrpSpPr/>
          <p:nvPr/>
        </p:nvGrpSpPr>
        <p:grpSpPr>
          <a:xfrm>
            <a:off x="9395106" y="1199601"/>
            <a:ext cx="2525694" cy="4010398"/>
            <a:chOff x="1094348" y="1961697"/>
            <a:chExt cx="2393032" cy="4143703"/>
          </a:xfrm>
        </p:grpSpPr>
        <p:cxnSp>
          <p:nvCxnSpPr>
            <p:cNvPr id="10" name="Straight Arrow Connector 9">
              <a:extLst>
                <a:ext uri="{FF2B5EF4-FFF2-40B4-BE49-F238E27FC236}">
                  <a16:creationId xmlns:a16="http://schemas.microsoft.com/office/drawing/2014/main" id="{FE2D227D-C029-14E7-8247-2B298871A128}"/>
                </a:ext>
              </a:extLst>
            </p:cNvPr>
            <p:cNvCxnSpPr>
              <a:cxnSpLocks/>
            </p:cNvCxnSpPr>
            <p:nvPr/>
          </p:nvCxnSpPr>
          <p:spPr>
            <a:xfrm flipH="1">
              <a:off x="2521306" y="2228864"/>
              <a:ext cx="6772" cy="1192840"/>
            </a:xfrm>
            <a:prstGeom prst="straightConnector1">
              <a:avLst/>
            </a:prstGeom>
            <a:ln w="254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84B223EF-90D3-4539-0F2A-2CDC295C007E}"/>
                </a:ext>
              </a:extLst>
            </p:cNvPr>
            <p:cNvGrpSpPr/>
            <p:nvPr/>
          </p:nvGrpSpPr>
          <p:grpSpPr>
            <a:xfrm>
              <a:off x="1094348" y="1961697"/>
              <a:ext cx="2393032" cy="4143703"/>
              <a:chOff x="1089344" y="1970497"/>
              <a:chExt cx="2393032" cy="4143703"/>
            </a:xfrm>
          </p:grpSpPr>
          <p:grpSp>
            <p:nvGrpSpPr>
              <p:cNvPr id="12" name="Group 11">
                <a:extLst>
                  <a:ext uri="{FF2B5EF4-FFF2-40B4-BE49-F238E27FC236}">
                    <a16:creationId xmlns:a16="http://schemas.microsoft.com/office/drawing/2014/main" id="{EE2AB636-4B5F-514F-66E5-4C00A2A23AD8}"/>
                  </a:ext>
                </a:extLst>
              </p:cNvPr>
              <p:cNvGrpSpPr/>
              <p:nvPr/>
            </p:nvGrpSpPr>
            <p:grpSpPr>
              <a:xfrm>
                <a:off x="1089344" y="1970497"/>
                <a:ext cx="2393032" cy="4143703"/>
                <a:chOff x="7968208" y="1628801"/>
                <a:chExt cx="2393032" cy="4250819"/>
              </a:xfrm>
            </p:grpSpPr>
            <p:grpSp>
              <p:nvGrpSpPr>
                <p:cNvPr id="15" name="Group 14">
                  <a:extLst>
                    <a:ext uri="{FF2B5EF4-FFF2-40B4-BE49-F238E27FC236}">
                      <a16:creationId xmlns:a16="http://schemas.microsoft.com/office/drawing/2014/main" id="{CE17B37B-8B7F-B0FA-FA45-B7F0C2AFC63E}"/>
                    </a:ext>
                  </a:extLst>
                </p:cNvPr>
                <p:cNvGrpSpPr/>
                <p:nvPr/>
              </p:nvGrpSpPr>
              <p:grpSpPr>
                <a:xfrm>
                  <a:off x="8832304" y="3278948"/>
                  <a:ext cx="1275215" cy="1224136"/>
                  <a:chOff x="5652120" y="3278948"/>
                  <a:chExt cx="1275215" cy="1224136"/>
                </a:xfrm>
              </p:grpSpPr>
              <p:cxnSp>
                <p:nvCxnSpPr>
                  <p:cNvPr id="34" name="Straight Arrow Connector 33">
                    <a:extLst>
                      <a:ext uri="{FF2B5EF4-FFF2-40B4-BE49-F238E27FC236}">
                        <a16:creationId xmlns:a16="http://schemas.microsoft.com/office/drawing/2014/main" id="{EE4A1640-DDA5-86EC-8612-8CF21E7EA670}"/>
                      </a:ext>
                    </a:extLst>
                  </p:cNvPr>
                  <p:cNvCxnSpPr/>
                  <p:nvPr/>
                </p:nvCxnSpPr>
                <p:spPr>
                  <a:xfrm>
                    <a:off x="6927335" y="3278948"/>
                    <a:ext cx="0" cy="1224136"/>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grpSp>
                <p:nvGrpSpPr>
                  <p:cNvPr id="35" name="Gruppierung 5">
                    <a:extLst>
                      <a:ext uri="{FF2B5EF4-FFF2-40B4-BE49-F238E27FC236}">
                        <a16:creationId xmlns:a16="http://schemas.microsoft.com/office/drawing/2014/main" id="{3849E2D3-C667-6D3B-A66D-B22BE4FC5E4D}"/>
                      </a:ext>
                    </a:extLst>
                  </p:cNvPr>
                  <p:cNvGrpSpPr/>
                  <p:nvPr/>
                </p:nvGrpSpPr>
                <p:grpSpPr>
                  <a:xfrm>
                    <a:off x="5652120" y="3278948"/>
                    <a:ext cx="915175" cy="1224136"/>
                    <a:chOff x="5652120" y="3278948"/>
                    <a:chExt cx="915175" cy="1224136"/>
                  </a:xfrm>
                </p:grpSpPr>
                <p:cxnSp>
                  <p:nvCxnSpPr>
                    <p:cNvPr id="36" name="Straight Arrow Connector 35">
                      <a:extLst>
                        <a:ext uri="{FF2B5EF4-FFF2-40B4-BE49-F238E27FC236}">
                          <a16:creationId xmlns:a16="http://schemas.microsoft.com/office/drawing/2014/main" id="{A2A0585C-A72A-6067-E370-3C873F92EC79}"/>
                        </a:ext>
                      </a:extLst>
                    </p:cNvPr>
                    <p:cNvCxnSpPr/>
                    <p:nvPr/>
                  </p:nvCxnSpPr>
                  <p:spPr>
                    <a:xfrm>
                      <a:off x="6567295" y="3278948"/>
                      <a:ext cx="0" cy="1224136"/>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F4D263F2-D486-F114-7A0F-8ABD518981EA}"/>
                        </a:ext>
                      </a:extLst>
                    </p:cNvPr>
                    <p:cNvCxnSpPr/>
                    <p:nvPr/>
                  </p:nvCxnSpPr>
                  <p:spPr>
                    <a:xfrm>
                      <a:off x="5652120" y="3278948"/>
                      <a:ext cx="0" cy="122413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16" name="Gruppierung 18">
                  <a:extLst>
                    <a:ext uri="{FF2B5EF4-FFF2-40B4-BE49-F238E27FC236}">
                      <a16:creationId xmlns:a16="http://schemas.microsoft.com/office/drawing/2014/main" id="{450A27CF-DCFD-0AD4-0CE3-E5739D941FDE}"/>
                    </a:ext>
                  </a:extLst>
                </p:cNvPr>
                <p:cNvGrpSpPr/>
                <p:nvPr/>
              </p:nvGrpSpPr>
              <p:grpSpPr>
                <a:xfrm>
                  <a:off x="8853234" y="4655484"/>
                  <a:ext cx="1275215" cy="1224136"/>
                  <a:chOff x="5673049" y="4655484"/>
                  <a:chExt cx="1275215" cy="1224136"/>
                </a:xfrm>
              </p:grpSpPr>
              <p:cxnSp>
                <p:nvCxnSpPr>
                  <p:cNvPr id="30" name="Straight Arrow Connector 29">
                    <a:extLst>
                      <a:ext uri="{FF2B5EF4-FFF2-40B4-BE49-F238E27FC236}">
                        <a16:creationId xmlns:a16="http://schemas.microsoft.com/office/drawing/2014/main" id="{B1A75C31-3EA8-9AB5-8FAA-2B06C03AD7BA}"/>
                      </a:ext>
                    </a:extLst>
                  </p:cNvPr>
                  <p:cNvCxnSpPr/>
                  <p:nvPr/>
                </p:nvCxnSpPr>
                <p:spPr>
                  <a:xfrm>
                    <a:off x="6948264" y="4655484"/>
                    <a:ext cx="0" cy="1224136"/>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9FFB6C8F-6884-0D7C-60D9-46ACC71B913A}"/>
                      </a:ext>
                    </a:extLst>
                  </p:cNvPr>
                  <p:cNvCxnSpPr/>
                  <p:nvPr/>
                </p:nvCxnSpPr>
                <p:spPr>
                  <a:xfrm>
                    <a:off x="5673049" y="4655484"/>
                    <a:ext cx="0" cy="122413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8C76499C-9D71-EAAE-DA7F-89CD186FBC47}"/>
                    </a:ext>
                  </a:extLst>
                </p:cNvPr>
                <p:cNvGrpSpPr/>
                <p:nvPr/>
              </p:nvGrpSpPr>
              <p:grpSpPr>
                <a:xfrm>
                  <a:off x="7968208" y="1628801"/>
                  <a:ext cx="2393032" cy="1693484"/>
                  <a:chOff x="7968208" y="1628801"/>
                  <a:chExt cx="2393032" cy="1693484"/>
                </a:xfrm>
              </p:grpSpPr>
              <p:grpSp>
                <p:nvGrpSpPr>
                  <p:cNvPr id="18" name="Gruppierung 3">
                    <a:extLst>
                      <a:ext uri="{FF2B5EF4-FFF2-40B4-BE49-F238E27FC236}">
                        <a16:creationId xmlns:a16="http://schemas.microsoft.com/office/drawing/2014/main" id="{B1150560-381C-D40D-C794-9D09E9B49999}"/>
                      </a:ext>
                    </a:extLst>
                  </p:cNvPr>
                  <p:cNvGrpSpPr/>
                  <p:nvPr/>
                </p:nvGrpSpPr>
                <p:grpSpPr>
                  <a:xfrm>
                    <a:off x="7968208" y="1628801"/>
                    <a:ext cx="2393032" cy="1693484"/>
                    <a:chOff x="4788024" y="1628800"/>
                    <a:chExt cx="2393032" cy="1693484"/>
                  </a:xfrm>
                </p:grpSpPr>
                <p:cxnSp>
                  <p:nvCxnSpPr>
                    <p:cNvPr id="22" name="Straight Arrow Connector 21">
                      <a:extLst>
                        <a:ext uri="{FF2B5EF4-FFF2-40B4-BE49-F238E27FC236}">
                          <a16:creationId xmlns:a16="http://schemas.microsoft.com/office/drawing/2014/main" id="{E1AD74DB-AF61-74DA-F4BA-F5EBBC46E492}"/>
                        </a:ext>
                      </a:extLst>
                    </p:cNvPr>
                    <p:cNvCxnSpPr/>
                    <p:nvPr/>
                  </p:nvCxnSpPr>
                  <p:spPr>
                    <a:xfrm>
                      <a:off x="5652120" y="1902412"/>
                      <a:ext cx="0" cy="122413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A311C739-3281-21CB-DACA-27665E9C0F3A}"/>
                        </a:ext>
                      </a:extLst>
                    </p:cNvPr>
                    <p:cNvCxnSpPr/>
                    <p:nvPr/>
                  </p:nvCxnSpPr>
                  <p:spPr>
                    <a:xfrm>
                      <a:off x="6588224" y="1902412"/>
                      <a:ext cx="0" cy="1224136"/>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B94BEC1B-B2EF-A22E-5D98-36D585486664}"/>
                        </a:ext>
                      </a:extLst>
                    </p:cNvPr>
                    <p:cNvCxnSpPr/>
                    <p:nvPr/>
                  </p:nvCxnSpPr>
                  <p:spPr>
                    <a:xfrm>
                      <a:off x="6948264" y="1902412"/>
                      <a:ext cx="0" cy="1224136"/>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806E2AAF-6837-2E3C-341A-11612719CB22}"/>
                        </a:ext>
                      </a:extLst>
                    </p:cNvPr>
                    <p:cNvSpPr txBox="1"/>
                    <p:nvPr/>
                  </p:nvSpPr>
                  <p:spPr>
                    <a:xfrm>
                      <a:off x="5220072" y="1628800"/>
                      <a:ext cx="864096" cy="261610"/>
                    </a:xfrm>
                    <a:prstGeom prst="rect">
                      <a:avLst/>
                    </a:prstGeom>
                    <a:noFill/>
                  </p:spPr>
                  <p:txBody>
                    <a:bodyPr wrap="square" rtlCol="0">
                      <a:spAutoFit/>
                    </a:bodyPr>
                    <a:lstStyle/>
                    <a:p>
                      <a:pPr algn="ctr"/>
                      <a:r>
                        <a:rPr lang="en-GB" sz="1100" b="1" dirty="0"/>
                        <a:t>Control</a:t>
                      </a:r>
                    </a:p>
                  </p:txBody>
                </p:sp>
                <p:sp>
                  <p:nvSpPr>
                    <p:cNvPr id="26" name="TextBox 25">
                      <a:extLst>
                        <a:ext uri="{FF2B5EF4-FFF2-40B4-BE49-F238E27FC236}">
                          <a16:creationId xmlns:a16="http://schemas.microsoft.com/office/drawing/2014/main" id="{AAAC66F7-119B-064D-4CEF-5858F89BA9D3}"/>
                        </a:ext>
                      </a:extLst>
                    </p:cNvPr>
                    <p:cNvSpPr txBox="1"/>
                    <p:nvPr/>
                  </p:nvSpPr>
                  <p:spPr>
                    <a:xfrm>
                      <a:off x="6012160" y="1628800"/>
                      <a:ext cx="432048" cy="268373"/>
                    </a:xfrm>
                    <a:prstGeom prst="rect">
                      <a:avLst/>
                    </a:prstGeom>
                    <a:noFill/>
                  </p:spPr>
                  <p:txBody>
                    <a:bodyPr wrap="square" rtlCol="0">
                      <a:spAutoFit/>
                    </a:bodyPr>
                    <a:lstStyle/>
                    <a:p>
                      <a:pPr algn="ctr"/>
                      <a:endParaRPr lang="en-GB" sz="1100" b="1" dirty="0">
                        <a:solidFill>
                          <a:schemeClr val="bg2"/>
                        </a:solidFill>
                      </a:endParaRPr>
                    </a:p>
                  </p:txBody>
                </p:sp>
                <p:sp>
                  <p:nvSpPr>
                    <p:cNvPr id="27" name="TextBox 26">
                      <a:extLst>
                        <a:ext uri="{FF2B5EF4-FFF2-40B4-BE49-F238E27FC236}">
                          <a16:creationId xmlns:a16="http://schemas.microsoft.com/office/drawing/2014/main" id="{79B50483-DFEC-CA86-0C3C-477BC1B64D36}"/>
                        </a:ext>
                      </a:extLst>
                    </p:cNvPr>
                    <p:cNvSpPr txBox="1"/>
                    <p:nvPr/>
                  </p:nvSpPr>
                  <p:spPr>
                    <a:xfrm>
                      <a:off x="6368574" y="1628800"/>
                      <a:ext cx="432048" cy="261610"/>
                    </a:xfrm>
                    <a:prstGeom prst="rect">
                      <a:avLst/>
                    </a:prstGeom>
                    <a:noFill/>
                  </p:spPr>
                  <p:txBody>
                    <a:bodyPr wrap="square" rtlCol="0">
                      <a:spAutoFit/>
                    </a:bodyPr>
                    <a:lstStyle/>
                    <a:p>
                      <a:pPr algn="ctr"/>
                      <a:r>
                        <a:rPr lang="en-GB" sz="1100" b="1" dirty="0">
                          <a:solidFill>
                            <a:schemeClr val="tx2"/>
                          </a:solidFill>
                        </a:rPr>
                        <a:t>E2</a:t>
                      </a:r>
                    </a:p>
                  </p:txBody>
                </p:sp>
                <p:sp>
                  <p:nvSpPr>
                    <p:cNvPr id="28" name="TextBox 27">
                      <a:extLst>
                        <a:ext uri="{FF2B5EF4-FFF2-40B4-BE49-F238E27FC236}">
                          <a16:creationId xmlns:a16="http://schemas.microsoft.com/office/drawing/2014/main" id="{072016EC-2108-11E0-38AB-F71F2D7AA5B2}"/>
                        </a:ext>
                      </a:extLst>
                    </p:cNvPr>
                    <p:cNvSpPr txBox="1"/>
                    <p:nvPr/>
                  </p:nvSpPr>
                  <p:spPr>
                    <a:xfrm>
                      <a:off x="6749008" y="1628800"/>
                      <a:ext cx="432048" cy="261610"/>
                    </a:xfrm>
                    <a:prstGeom prst="rect">
                      <a:avLst/>
                    </a:prstGeom>
                    <a:noFill/>
                  </p:spPr>
                  <p:txBody>
                    <a:bodyPr wrap="square" rtlCol="0">
                      <a:spAutoFit/>
                    </a:bodyPr>
                    <a:lstStyle/>
                    <a:p>
                      <a:pPr algn="ctr"/>
                      <a:r>
                        <a:rPr lang="en-GB" sz="1100" b="1" dirty="0">
                          <a:solidFill>
                            <a:schemeClr val="accent2"/>
                          </a:solidFill>
                        </a:rPr>
                        <a:t>E3</a:t>
                      </a: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0911A407-885F-AE5C-A80A-390C1DC75A6B}"/>
                            </a:ext>
                          </a:extLst>
                        </p:cNvPr>
                        <p:cNvSpPr txBox="1"/>
                        <p:nvPr/>
                      </p:nvSpPr>
                      <p:spPr>
                        <a:xfrm>
                          <a:off x="4788024" y="2963434"/>
                          <a:ext cx="1008112" cy="358850"/>
                        </a:xfrm>
                        <a:prstGeom prst="rect">
                          <a:avLst/>
                        </a:prstGeom>
                        <a:noFill/>
                      </p:spPr>
                      <p:txBody>
                        <a:bodyPr wrap="square" rtlCol="0">
                          <a:spAutoFit/>
                        </a:bodyPr>
                        <a:lstStyle/>
                        <a:p>
                          <a14:m>
                            <m:oMath xmlns:m="http://schemas.openxmlformats.org/officeDocument/2006/math">
                              <m:sSub>
                                <m:sSubPr>
                                  <m:ctrlPr>
                                    <a:rPr lang="en-US" sz="1600" i="1" smtClean="0">
                                      <a:solidFill>
                                        <a:schemeClr val="accent5">
                                          <a:lumMod val="50000"/>
                                        </a:schemeClr>
                                      </a:solidFill>
                                      <a:latin typeface="Cambria Math" panose="02040503050406030204" pitchFamily="18" charset="0"/>
                                    </a:rPr>
                                  </m:ctrlPr>
                                </m:sSubPr>
                                <m:e>
                                  <m:r>
                                    <a:rPr lang="en-US" sz="1600" b="0" i="1" smtClean="0">
                                      <a:solidFill>
                                        <a:schemeClr val="accent5">
                                          <a:lumMod val="50000"/>
                                        </a:schemeClr>
                                      </a:solidFill>
                                      <a:latin typeface="Cambria Math" panose="02040503050406030204" pitchFamily="18" charset="0"/>
                                    </a:rPr>
                                    <m:t>(</m:t>
                                  </m:r>
                                  <m:r>
                                    <a:rPr lang="en-US" sz="1600" i="1">
                                      <a:solidFill>
                                        <a:schemeClr val="accent5">
                                          <a:lumMod val="50000"/>
                                        </a:schemeClr>
                                      </a:solidFill>
                                      <a:latin typeface="Cambria Math" panose="02040503050406030204" pitchFamily="18" charset="0"/>
                                      <a:ea typeface="Cambria Math" panose="02040503050406030204" pitchFamily="18" charset="0"/>
                                    </a:rPr>
                                    <m:t>𝛼</m:t>
                                  </m:r>
                                </m:e>
                                <m:sub>
                                  <m:r>
                                    <a:rPr lang="en-US" sz="1600" b="0" i="1" smtClean="0">
                                      <a:solidFill>
                                        <a:schemeClr val="accent5">
                                          <a:lumMod val="50000"/>
                                        </a:schemeClr>
                                      </a:solidFill>
                                      <a:latin typeface="Cambria Math" panose="02040503050406030204" pitchFamily="18" charset="0"/>
                                      <a:ea typeface="Cambria Math" panose="02040503050406030204" pitchFamily="18" charset="0"/>
                                    </a:rPr>
                                    <m:t>1</m:t>
                                  </m:r>
                                </m:sub>
                              </m:sSub>
                            </m:oMath>
                          </a14:m>
                          <a:r>
                            <a:rPr lang="en-GB" sz="1600" dirty="0"/>
                            <a:t>, </a:t>
                          </a:r>
                          <a14:m>
                            <m:oMath xmlns:m="http://schemas.openxmlformats.org/officeDocument/2006/math">
                              <m:sSub>
                                <m:sSubPr>
                                  <m:ctrlPr>
                                    <a:rPr lang="en-US" sz="1600" i="1">
                                      <a:solidFill>
                                        <a:schemeClr val="accent5">
                                          <a:lumMod val="50000"/>
                                        </a:schemeClr>
                                      </a:solidFill>
                                      <a:latin typeface="Cambria Math" panose="02040503050406030204" pitchFamily="18" charset="0"/>
                                    </a:rPr>
                                  </m:ctrlPr>
                                </m:sSubPr>
                                <m:e>
                                  <m:r>
                                    <a:rPr lang="en-US" sz="1600" i="1">
                                      <a:solidFill>
                                        <a:schemeClr val="accent5">
                                          <a:lumMod val="50000"/>
                                        </a:schemeClr>
                                      </a:solidFill>
                                      <a:latin typeface="Cambria Math" panose="02040503050406030204" pitchFamily="18" charset="0"/>
                                      <a:ea typeface="Cambria Math" panose="02040503050406030204" pitchFamily="18" charset="0"/>
                                    </a:rPr>
                                    <m:t>𝜔</m:t>
                                  </m:r>
                                </m:e>
                                <m:sub>
                                  <m:r>
                                    <a:rPr lang="en-US" sz="1600" b="0" i="1" smtClean="0">
                                      <a:solidFill>
                                        <a:schemeClr val="accent5">
                                          <a:lumMod val="50000"/>
                                        </a:schemeClr>
                                      </a:solidFill>
                                      <a:latin typeface="Cambria Math" panose="02040503050406030204" pitchFamily="18" charset="0"/>
                                      <a:ea typeface="Cambria Math" panose="02040503050406030204" pitchFamily="18" charset="0"/>
                                    </a:rPr>
                                    <m:t>1</m:t>
                                  </m:r>
                                </m:sub>
                              </m:sSub>
                            </m:oMath>
                          </a14:m>
                          <a:r>
                            <a:rPr lang="en-GB" sz="1600" dirty="0"/>
                            <a:t>)</a:t>
                          </a:r>
                        </a:p>
                      </p:txBody>
                    </p:sp>
                  </mc:Choice>
                  <mc:Fallback xmlns="">
                    <p:sp>
                      <p:nvSpPr>
                        <p:cNvPr id="29" name="TextBox 28">
                          <a:extLst>
                            <a:ext uri="{FF2B5EF4-FFF2-40B4-BE49-F238E27FC236}">
                              <a16:creationId xmlns:a16="http://schemas.microsoft.com/office/drawing/2014/main" id="{0911A407-885F-AE5C-A80A-390C1DC75A6B}"/>
                            </a:ext>
                          </a:extLst>
                        </p:cNvPr>
                        <p:cNvSpPr txBox="1">
                          <a:spLocks noRot="1" noChangeAspect="1" noMove="1" noResize="1" noEditPoints="1" noAdjustHandles="1" noChangeArrowheads="1" noChangeShapeType="1" noTextEdit="1"/>
                        </p:cNvSpPr>
                        <p:nvPr/>
                      </p:nvSpPr>
                      <p:spPr>
                        <a:xfrm>
                          <a:off x="4788024" y="2963434"/>
                          <a:ext cx="1008112" cy="358850"/>
                        </a:xfrm>
                        <a:prstGeom prst="rect">
                          <a:avLst/>
                        </a:prstGeom>
                        <a:blipFill>
                          <a:blip r:embed="rId5"/>
                          <a:stretch>
                            <a:fillRect t="-5357" b="-21429"/>
                          </a:stretch>
                        </a:blipFill>
                      </p:spPr>
                      <p:txBody>
                        <a:bodyPr/>
                        <a:lstStyle/>
                        <a:p>
                          <a:r>
                            <a:rPr lang="en-GB">
                              <a:noFill/>
                            </a:rPr>
                            <a:t> </a:t>
                          </a:r>
                        </a:p>
                      </p:txBody>
                    </p:sp>
                  </mc:Fallback>
                </mc:AlternateContent>
              </p:grpSp>
              <p:pic>
                <p:nvPicPr>
                  <p:cNvPr id="19" name="Picture 2" descr="C:\Users\rmjwamb\AppData\Local\Microsoft\Windows\Temporary Internet Files\Content.IE5\XECSNR8S\Emoji_u1f48a.svg[1].png">
                    <a:extLst>
                      <a:ext uri="{FF2B5EF4-FFF2-40B4-BE49-F238E27FC236}">
                        <a16:creationId xmlns:a16="http://schemas.microsoft.com/office/drawing/2014/main" id="{5C194B8F-144D-B020-0D84-7F8E8EFAD30B}"/>
                      </a:ext>
                    </a:extLst>
                  </p:cNvPr>
                  <p:cNvPicPr>
                    <a:picLocks noChangeAspect="1" noChangeArrowheads="1"/>
                  </p:cNvPicPr>
                  <p:nvPr/>
                </p:nvPicPr>
                <p:blipFill>
                  <a:blip r:embed="rId6" cstate="print">
                    <a:duotone>
                      <a:schemeClr val="accent2">
                        <a:shade val="45000"/>
                        <a:satMod val="135000"/>
                      </a:schemeClr>
                      <a:prstClr val="white"/>
                    </a:duotone>
                    <a:extLst>
                      <a:ext uri="{BEBA8EAE-BF5A-486C-A8C5-ECC9F3942E4B}">
                        <a14:imgProps xmlns:a14="http://schemas.microsoft.com/office/drawing/2010/main">
                          <a14:imgLayer r:embed="rId7">
                            <a14:imgEffect>
                              <a14:colorTemperature colorTemp="115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9929564" y="1844488"/>
                    <a:ext cx="342900" cy="3429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Users\rmjwamb\AppData\Local\Microsoft\Windows\Temporary Internet Files\Content.IE5\XECSNR8S\Emoji_u1f48a.svg[1].png">
                    <a:extLst>
                      <a:ext uri="{FF2B5EF4-FFF2-40B4-BE49-F238E27FC236}">
                        <a16:creationId xmlns:a16="http://schemas.microsoft.com/office/drawing/2014/main" id="{7E83110F-4EBF-229E-2F0E-9F73571CDEFD}"/>
                      </a:ext>
                    </a:extLst>
                  </p:cNvPr>
                  <p:cNvPicPr>
                    <a:picLocks noChangeAspect="1" noChangeArrowheads="1"/>
                  </p:cNvPicPr>
                  <p:nvPr/>
                </p:nvPicPr>
                <p:blipFill>
                  <a:blip r:embed="rId8" cstate="print">
                    <a:extLst>
                      <a:ext uri="{BEBA8EAE-BF5A-486C-A8C5-ECC9F3942E4B}">
                        <a14:imgProps xmlns:a14="http://schemas.microsoft.com/office/drawing/2010/main">
                          <a14:imgLayer r:embed="rId7">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9569524" y="1844488"/>
                    <a:ext cx="342900" cy="3429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Users\rmjwamb\AppData\Local\Microsoft\Windows\Temporary Internet Files\Content.IE5\XECSNR8S\Emoji_u1f48a.svg[1].png">
                    <a:extLst>
                      <a:ext uri="{FF2B5EF4-FFF2-40B4-BE49-F238E27FC236}">
                        <a16:creationId xmlns:a16="http://schemas.microsoft.com/office/drawing/2014/main" id="{ECE33313-FEDF-BFD4-3D63-A8131163B35C}"/>
                      </a:ext>
                    </a:extLst>
                  </p:cNvPr>
                  <p:cNvPicPr>
                    <a:picLocks noChangeAspect="1" noChangeArrowheads="1"/>
                  </p:cNvPicPr>
                  <p:nvPr/>
                </p:nvPicPr>
                <p:blipFill>
                  <a:blip r:embed="rId9" cstate="print">
                    <a:biLevel thresh="75000"/>
                    <a:extLst>
                      <a:ext uri="{28A0092B-C50C-407E-A947-70E740481C1C}">
                        <a14:useLocalDpi xmlns:a14="http://schemas.microsoft.com/office/drawing/2010/main" val="0"/>
                      </a:ext>
                    </a:extLst>
                  </a:blip>
                  <a:srcRect/>
                  <a:stretch>
                    <a:fillRect/>
                  </a:stretch>
                </p:blipFill>
                <p:spPr bwMode="auto">
                  <a:xfrm>
                    <a:off x="8633420" y="1861964"/>
                    <a:ext cx="342900" cy="342900"/>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3" name="TextBox 12">
                <a:extLst>
                  <a:ext uri="{FF2B5EF4-FFF2-40B4-BE49-F238E27FC236}">
                    <a16:creationId xmlns:a16="http://schemas.microsoft.com/office/drawing/2014/main" id="{4B233CA8-6103-124F-64C9-7CE80C8DA0C9}"/>
                  </a:ext>
                </a:extLst>
              </p:cNvPr>
              <p:cNvSpPr txBox="1"/>
              <p:nvPr/>
            </p:nvSpPr>
            <p:spPr>
              <a:xfrm>
                <a:off x="2293336" y="1972243"/>
                <a:ext cx="432048" cy="261610"/>
              </a:xfrm>
              <a:prstGeom prst="rect">
                <a:avLst/>
              </a:prstGeom>
              <a:noFill/>
            </p:spPr>
            <p:txBody>
              <a:bodyPr wrap="square" rtlCol="0">
                <a:spAutoFit/>
              </a:bodyPr>
              <a:lstStyle/>
              <a:p>
                <a:pPr algn="ctr"/>
                <a:r>
                  <a:rPr lang="en-GB" sz="1100" b="1" dirty="0">
                    <a:solidFill>
                      <a:schemeClr val="accent3">
                        <a:lumMod val="75000"/>
                      </a:schemeClr>
                    </a:solidFill>
                  </a:rPr>
                  <a:t>E1</a:t>
                </a:r>
              </a:p>
            </p:txBody>
          </p:sp>
          <p:pic>
            <p:nvPicPr>
              <p:cNvPr id="14" name="Picture 2" descr="C:\Users\rmjwamb\AppData\Local\Microsoft\Windows\Temporary Internet Files\Content.IE5\XECSNR8S\Emoji_u1f48a.svg[1].png">
                <a:extLst>
                  <a:ext uri="{FF2B5EF4-FFF2-40B4-BE49-F238E27FC236}">
                    <a16:creationId xmlns:a16="http://schemas.microsoft.com/office/drawing/2014/main" id="{5D106537-0AB7-017E-5B30-66995355AA6A}"/>
                  </a:ext>
                </a:extLst>
              </p:cNvPr>
              <p:cNvPicPr>
                <a:picLocks noChangeAspect="1" noChangeArrowheads="1"/>
              </p:cNvPicPr>
              <p:nvPr/>
            </p:nvPicPr>
            <p:blipFill>
              <a:blip r:embed="rId8" cstate="print">
                <a:duotone>
                  <a:prstClr val="black"/>
                  <a:schemeClr val="accent3">
                    <a:tint val="45000"/>
                    <a:satMod val="400000"/>
                  </a:schemeClr>
                </a:duotone>
                <a:extLst>
                  <a:ext uri="{BEBA8EAE-BF5A-486C-A8C5-ECC9F3942E4B}">
                    <a14:imgProps xmlns:a14="http://schemas.microsoft.com/office/drawing/2010/main">
                      <a14:imgLayer r:embed="rId7">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2344853" y="2178255"/>
                <a:ext cx="342900" cy="334259"/>
              </a:xfrm>
              <a:prstGeom prst="rect">
                <a:avLst/>
              </a:prstGeom>
              <a:noFill/>
              <a:extLst>
                <a:ext uri="{909E8E84-426E-40DD-AFC4-6F175D3DCCD1}">
                  <a14:hiddenFill xmlns:a14="http://schemas.microsoft.com/office/drawing/2010/main">
                    <a:solidFill>
                      <a:srgbClr val="FFFFFF"/>
                    </a:solidFill>
                  </a14:hiddenFill>
                </a:ext>
              </a:extLst>
            </p:spPr>
          </p:pic>
        </p:grpSp>
      </p:grp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71378DDE-E6E5-EA96-ED26-CAF05F436712}"/>
                  </a:ext>
                </a:extLst>
              </p:cNvPr>
              <p:cNvSpPr txBox="1"/>
              <p:nvPr/>
            </p:nvSpPr>
            <p:spPr>
              <a:xfrm>
                <a:off x="9389296" y="3685769"/>
                <a:ext cx="1151419" cy="338554"/>
              </a:xfrm>
              <a:prstGeom prst="rect">
                <a:avLst/>
              </a:prstGeom>
              <a:noFill/>
            </p:spPr>
            <p:txBody>
              <a:bodyPr wrap="square" rtlCol="0">
                <a:spAutoFit/>
              </a:bodyPr>
              <a:lstStyle/>
              <a:p>
                <a14:m>
                  <m:oMath xmlns:m="http://schemas.openxmlformats.org/officeDocument/2006/math">
                    <m:sSub>
                      <m:sSubPr>
                        <m:ctrlPr>
                          <a:rPr lang="en-US" sz="1600" i="1" smtClean="0">
                            <a:solidFill>
                              <a:schemeClr val="accent5">
                                <a:lumMod val="50000"/>
                              </a:schemeClr>
                            </a:solidFill>
                            <a:latin typeface="Cambria Math" panose="02040503050406030204" pitchFamily="18" charset="0"/>
                          </a:rPr>
                        </m:ctrlPr>
                      </m:sSubPr>
                      <m:e>
                        <m:r>
                          <a:rPr lang="en-US" sz="1600" b="0" i="1" smtClean="0">
                            <a:solidFill>
                              <a:schemeClr val="accent5">
                                <a:lumMod val="50000"/>
                              </a:schemeClr>
                            </a:solidFill>
                            <a:latin typeface="Cambria Math" panose="02040503050406030204" pitchFamily="18" charset="0"/>
                          </a:rPr>
                          <m:t>(</m:t>
                        </m:r>
                        <m:r>
                          <a:rPr lang="en-US" sz="1600" i="1">
                            <a:solidFill>
                              <a:schemeClr val="accent5">
                                <a:lumMod val="50000"/>
                              </a:schemeClr>
                            </a:solidFill>
                            <a:latin typeface="Cambria Math" panose="02040503050406030204" pitchFamily="18" charset="0"/>
                            <a:ea typeface="Cambria Math" panose="02040503050406030204" pitchFamily="18" charset="0"/>
                          </a:rPr>
                          <m:t>𝛼</m:t>
                        </m:r>
                      </m:e>
                      <m:sub>
                        <m:r>
                          <a:rPr lang="en-US" sz="1600" b="0" i="1" smtClean="0">
                            <a:solidFill>
                              <a:schemeClr val="accent5">
                                <a:lumMod val="50000"/>
                              </a:schemeClr>
                            </a:solidFill>
                            <a:latin typeface="Cambria Math" panose="02040503050406030204" pitchFamily="18" charset="0"/>
                            <a:ea typeface="Cambria Math" panose="02040503050406030204" pitchFamily="18" charset="0"/>
                          </a:rPr>
                          <m:t>2</m:t>
                        </m:r>
                      </m:sub>
                    </m:sSub>
                  </m:oMath>
                </a14:m>
                <a:r>
                  <a:rPr lang="en-GB" sz="1600" dirty="0"/>
                  <a:t>, </a:t>
                </a:r>
                <a14:m>
                  <m:oMath xmlns:m="http://schemas.openxmlformats.org/officeDocument/2006/math">
                    <m:sSub>
                      <m:sSubPr>
                        <m:ctrlPr>
                          <a:rPr lang="en-US" sz="1600" i="1">
                            <a:solidFill>
                              <a:schemeClr val="accent5">
                                <a:lumMod val="50000"/>
                              </a:schemeClr>
                            </a:solidFill>
                            <a:latin typeface="Cambria Math" panose="02040503050406030204" pitchFamily="18" charset="0"/>
                          </a:rPr>
                        </m:ctrlPr>
                      </m:sSubPr>
                      <m:e>
                        <m:r>
                          <a:rPr lang="en-US" sz="1600" i="1">
                            <a:solidFill>
                              <a:schemeClr val="accent5">
                                <a:lumMod val="50000"/>
                              </a:schemeClr>
                            </a:solidFill>
                            <a:latin typeface="Cambria Math" panose="02040503050406030204" pitchFamily="18" charset="0"/>
                            <a:ea typeface="Cambria Math" panose="02040503050406030204" pitchFamily="18" charset="0"/>
                          </a:rPr>
                          <m:t>𝜔</m:t>
                        </m:r>
                      </m:e>
                      <m:sub>
                        <m:r>
                          <a:rPr lang="en-US" sz="1600" b="0" i="1" smtClean="0">
                            <a:solidFill>
                              <a:schemeClr val="accent5">
                                <a:lumMod val="50000"/>
                              </a:schemeClr>
                            </a:solidFill>
                            <a:latin typeface="Cambria Math" panose="02040503050406030204" pitchFamily="18" charset="0"/>
                            <a:ea typeface="Cambria Math" panose="02040503050406030204" pitchFamily="18" charset="0"/>
                          </a:rPr>
                          <m:t>2</m:t>
                        </m:r>
                      </m:sub>
                    </m:sSub>
                  </m:oMath>
                </a14:m>
                <a:r>
                  <a:rPr lang="en-GB" sz="1600" dirty="0"/>
                  <a:t>)</a:t>
                </a:r>
              </a:p>
            </p:txBody>
          </p:sp>
        </mc:Choice>
        <mc:Fallback xmlns="">
          <p:sp>
            <p:nvSpPr>
              <p:cNvPr id="41" name="TextBox 40">
                <a:extLst>
                  <a:ext uri="{FF2B5EF4-FFF2-40B4-BE49-F238E27FC236}">
                    <a16:creationId xmlns:a16="http://schemas.microsoft.com/office/drawing/2014/main" id="{71378DDE-E6E5-EA96-ED26-CAF05F436712}"/>
                  </a:ext>
                </a:extLst>
              </p:cNvPr>
              <p:cNvSpPr txBox="1">
                <a:spLocks noRot="1" noChangeAspect="1" noMove="1" noResize="1" noEditPoints="1" noAdjustHandles="1" noChangeArrowheads="1" noChangeShapeType="1" noTextEdit="1"/>
              </p:cNvSpPr>
              <p:nvPr/>
            </p:nvSpPr>
            <p:spPr>
              <a:xfrm>
                <a:off x="9389296" y="3685769"/>
                <a:ext cx="1151419" cy="338554"/>
              </a:xfrm>
              <a:prstGeom prst="rect">
                <a:avLst/>
              </a:prstGeom>
              <a:blipFill>
                <a:blip r:embed="rId10"/>
                <a:stretch>
                  <a:fillRect t="-5455" b="-2363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C26EEA93-062A-48D7-2796-BD20D77B13F1}"/>
                  </a:ext>
                </a:extLst>
              </p:cNvPr>
              <p:cNvSpPr txBox="1"/>
              <p:nvPr/>
            </p:nvSpPr>
            <p:spPr>
              <a:xfrm>
                <a:off x="9398397" y="5099869"/>
                <a:ext cx="1151419" cy="338554"/>
              </a:xfrm>
              <a:prstGeom prst="rect">
                <a:avLst/>
              </a:prstGeom>
              <a:noFill/>
            </p:spPr>
            <p:txBody>
              <a:bodyPr wrap="square" rtlCol="0">
                <a:spAutoFit/>
              </a:bodyPr>
              <a:lstStyle/>
              <a:p>
                <a14:m>
                  <m:oMath xmlns:m="http://schemas.openxmlformats.org/officeDocument/2006/math">
                    <m:sSub>
                      <m:sSubPr>
                        <m:ctrlPr>
                          <a:rPr lang="en-US" sz="1600" i="1" smtClean="0">
                            <a:solidFill>
                              <a:schemeClr val="accent5">
                                <a:lumMod val="50000"/>
                              </a:schemeClr>
                            </a:solidFill>
                            <a:latin typeface="Cambria Math" panose="02040503050406030204" pitchFamily="18" charset="0"/>
                          </a:rPr>
                        </m:ctrlPr>
                      </m:sSubPr>
                      <m:e>
                        <m:r>
                          <a:rPr lang="en-US" sz="1600" b="0" i="1" smtClean="0">
                            <a:solidFill>
                              <a:schemeClr val="accent5">
                                <a:lumMod val="50000"/>
                              </a:schemeClr>
                            </a:solidFill>
                            <a:latin typeface="Cambria Math" panose="02040503050406030204" pitchFamily="18" charset="0"/>
                          </a:rPr>
                          <m:t>(</m:t>
                        </m:r>
                        <m:r>
                          <a:rPr lang="en-US" sz="1600" i="1">
                            <a:solidFill>
                              <a:schemeClr val="accent5">
                                <a:lumMod val="50000"/>
                              </a:schemeClr>
                            </a:solidFill>
                            <a:latin typeface="Cambria Math" panose="02040503050406030204" pitchFamily="18" charset="0"/>
                            <a:ea typeface="Cambria Math" panose="02040503050406030204" pitchFamily="18" charset="0"/>
                          </a:rPr>
                          <m:t>𝛼</m:t>
                        </m:r>
                      </m:e>
                      <m:sub>
                        <m:r>
                          <a:rPr lang="en-US" sz="1600" b="0" i="1" smtClean="0">
                            <a:solidFill>
                              <a:schemeClr val="accent5">
                                <a:lumMod val="50000"/>
                              </a:schemeClr>
                            </a:solidFill>
                            <a:latin typeface="Cambria Math" panose="02040503050406030204" pitchFamily="18" charset="0"/>
                            <a:ea typeface="Cambria Math" panose="02040503050406030204" pitchFamily="18" charset="0"/>
                          </a:rPr>
                          <m:t>3</m:t>
                        </m:r>
                      </m:sub>
                    </m:sSub>
                  </m:oMath>
                </a14:m>
                <a:r>
                  <a:rPr lang="en-GB" sz="1600" dirty="0"/>
                  <a:t>, </a:t>
                </a:r>
                <a14:m>
                  <m:oMath xmlns:m="http://schemas.openxmlformats.org/officeDocument/2006/math">
                    <m:sSub>
                      <m:sSubPr>
                        <m:ctrlPr>
                          <a:rPr lang="en-US" sz="1600" i="1">
                            <a:solidFill>
                              <a:schemeClr val="accent5">
                                <a:lumMod val="50000"/>
                              </a:schemeClr>
                            </a:solidFill>
                            <a:latin typeface="Cambria Math" panose="02040503050406030204" pitchFamily="18" charset="0"/>
                          </a:rPr>
                        </m:ctrlPr>
                      </m:sSubPr>
                      <m:e>
                        <m:r>
                          <a:rPr lang="en-US" sz="1600" i="1">
                            <a:solidFill>
                              <a:schemeClr val="accent5">
                                <a:lumMod val="50000"/>
                              </a:schemeClr>
                            </a:solidFill>
                            <a:latin typeface="Cambria Math" panose="02040503050406030204" pitchFamily="18" charset="0"/>
                            <a:ea typeface="Cambria Math" panose="02040503050406030204" pitchFamily="18" charset="0"/>
                          </a:rPr>
                          <m:t>𝜔</m:t>
                        </m:r>
                      </m:e>
                      <m:sub>
                        <m:r>
                          <a:rPr lang="en-US" sz="1600" b="0" i="1" smtClean="0">
                            <a:solidFill>
                              <a:schemeClr val="accent5">
                                <a:lumMod val="50000"/>
                              </a:schemeClr>
                            </a:solidFill>
                            <a:latin typeface="Cambria Math" panose="02040503050406030204" pitchFamily="18" charset="0"/>
                            <a:ea typeface="Cambria Math" panose="02040503050406030204" pitchFamily="18" charset="0"/>
                          </a:rPr>
                          <m:t>3</m:t>
                        </m:r>
                      </m:sub>
                    </m:sSub>
                  </m:oMath>
                </a14:m>
                <a:r>
                  <a:rPr lang="en-GB" sz="1600" dirty="0"/>
                  <a:t>)</a:t>
                </a:r>
              </a:p>
            </p:txBody>
          </p:sp>
        </mc:Choice>
        <mc:Fallback xmlns="">
          <p:sp>
            <p:nvSpPr>
              <p:cNvPr id="42" name="TextBox 41">
                <a:extLst>
                  <a:ext uri="{FF2B5EF4-FFF2-40B4-BE49-F238E27FC236}">
                    <a16:creationId xmlns:a16="http://schemas.microsoft.com/office/drawing/2014/main" id="{C26EEA93-062A-48D7-2796-BD20D77B13F1}"/>
                  </a:ext>
                </a:extLst>
              </p:cNvPr>
              <p:cNvSpPr txBox="1">
                <a:spLocks noRot="1" noChangeAspect="1" noMove="1" noResize="1" noEditPoints="1" noAdjustHandles="1" noChangeArrowheads="1" noChangeShapeType="1" noTextEdit="1"/>
              </p:cNvSpPr>
              <p:nvPr/>
            </p:nvSpPr>
            <p:spPr>
              <a:xfrm>
                <a:off x="9398397" y="5099869"/>
                <a:ext cx="1151419" cy="338554"/>
              </a:xfrm>
              <a:prstGeom prst="rect">
                <a:avLst/>
              </a:prstGeom>
              <a:blipFill>
                <a:blip r:embed="rId11"/>
                <a:stretch>
                  <a:fillRect l="-529" t="-5455" b="-23636"/>
                </a:stretch>
              </a:blipFill>
            </p:spPr>
            <p:txBody>
              <a:bodyPr/>
              <a:lstStyle/>
              <a:p>
                <a:r>
                  <a:rPr lang="en-GB">
                    <a:noFill/>
                  </a:rPr>
                  <a:t> </a:t>
                </a:r>
              </a:p>
            </p:txBody>
          </p:sp>
        </mc:Fallback>
      </mc:AlternateContent>
      <p:graphicFrame>
        <p:nvGraphicFramePr>
          <p:cNvPr id="2" name="Table 1">
            <a:extLst>
              <a:ext uri="{FF2B5EF4-FFF2-40B4-BE49-F238E27FC236}">
                <a16:creationId xmlns:a16="http://schemas.microsoft.com/office/drawing/2014/main" id="{447A2CDF-64EF-EEDB-0617-209AC96F388F}"/>
              </a:ext>
            </a:extLst>
          </p:cNvPr>
          <p:cNvGraphicFramePr>
            <a:graphicFrameLocks noGrp="1"/>
          </p:cNvGraphicFramePr>
          <p:nvPr>
            <p:extLst>
              <p:ext uri="{D42A27DB-BD31-4B8C-83A1-F6EECF244321}">
                <p14:modId xmlns:p14="http://schemas.microsoft.com/office/powerpoint/2010/main" val="4004708829"/>
              </p:ext>
            </p:extLst>
          </p:nvPr>
        </p:nvGraphicFramePr>
        <p:xfrm>
          <a:off x="0" y="568725"/>
          <a:ext cx="8127999" cy="37084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3731372591"/>
                    </a:ext>
                  </a:extLst>
                </a:gridCol>
                <a:gridCol w="2709333">
                  <a:extLst>
                    <a:ext uri="{9D8B030D-6E8A-4147-A177-3AD203B41FA5}">
                      <a16:colId xmlns:a16="http://schemas.microsoft.com/office/drawing/2014/main" val="1274707911"/>
                    </a:ext>
                  </a:extLst>
                </a:gridCol>
                <a:gridCol w="2709333">
                  <a:extLst>
                    <a:ext uri="{9D8B030D-6E8A-4147-A177-3AD203B41FA5}">
                      <a16:colId xmlns:a16="http://schemas.microsoft.com/office/drawing/2014/main" val="3092854725"/>
                    </a:ext>
                  </a:extLst>
                </a:gridCol>
              </a:tblGrid>
              <a:tr h="370840">
                <a:tc>
                  <a:txBody>
                    <a:bodyPr/>
                    <a:lstStyle/>
                    <a:p>
                      <a:pPr marL="285750" indent="-285750">
                        <a:buFont typeface="Arial" panose="020B0604020202020204" pitchFamily="34" charset="0"/>
                        <a:buChar char="•"/>
                      </a:pPr>
                      <a:r>
                        <a:rPr lang="en-US" dirty="0"/>
                        <a:t>TOAST part 1</a:t>
                      </a:r>
                      <a:endParaRPr lang="en-GB" dirty="0"/>
                    </a:p>
                  </a:txBody>
                  <a:tcPr>
                    <a:solidFill>
                      <a:srgbClr val="009EC0"/>
                    </a:solidFill>
                  </a:tcPr>
                </a:tc>
                <a:tc>
                  <a:txBody>
                    <a:bodyPr/>
                    <a:lstStyle/>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TOAST part 2</a:t>
                      </a:r>
                      <a:endParaRPr lang="en-GB" dirty="0"/>
                    </a:p>
                  </a:txBody>
                  <a:tcPr>
                    <a:solidFill>
                      <a:schemeClr val="accent2">
                        <a:lumMod val="75000"/>
                      </a:schemeClr>
                    </a:solidFill>
                  </a:tcPr>
                </a:tc>
                <a:tc>
                  <a:txBody>
                    <a:bodyPr/>
                    <a:lstStyle/>
                    <a:p>
                      <a:pPr marL="285750" indent="-285750">
                        <a:buFont typeface="Arial" panose="020B0604020202020204" pitchFamily="34" charset="0"/>
                        <a:buChar char="•"/>
                      </a:pPr>
                      <a:r>
                        <a:rPr lang="en-US" dirty="0"/>
                        <a:t>Objectives</a:t>
                      </a:r>
                      <a:endParaRPr lang="en-GB" dirty="0"/>
                    </a:p>
                  </a:txBody>
                  <a:tcPr>
                    <a:solidFill>
                      <a:srgbClr val="009EC0"/>
                    </a:solidFill>
                  </a:tcPr>
                </a:tc>
                <a:extLst>
                  <a:ext uri="{0D108BD9-81ED-4DB2-BD59-A6C34878D82A}">
                    <a16:rowId xmlns:a16="http://schemas.microsoft.com/office/drawing/2014/main" val="3594424411"/>
                  </a:ext>
                </a:extLst>
              </a:tr>
            </a:tbl>
          </a:graphicData>
        </a:graphic>
      </p:graphicFrame>
      <p:sp>
        <p:nvSpPr>
          <p:cNvPr id="3" name="TextBox 2">
            <a:extLst>
              <a:ext uri="{FF2B5EF4-FFF2-40B4-BE49-F238E27FC236}">
                <a16:creationId xmlns:a16="http://schemas.microsoft.com/office/drawing/2014/main" id="{93F6148C-2152-A10B-D4FC-264C5D82FB46}"/>
              </a:ext>
            </a:extLst>
          </p:cNvPr>
          <p:cNvSpPr txBox="1"/>
          <p:nvPr/>
        </p:nvSpPr>
        <p:spPr>
          <a:xfrm>
            <a:off x="11530361" y="6501161"/>
            <a:ext cx="892098" cy="338554"/>
          </a:xfrm>
          <a:prstGeom prst="rect">
            <a:avLst/>
          </a:prstGeom>
          <a:noFill/>
        </p:spPr>
        <p:txBody>
          <a:bodyPr wrap="square" rtlCol="0">
            <a:spAutoFit/>
          </a:bodyPr>
          <a:lstStyle/>
          <a:p>
            <a:r>
              <a:rPr lang="en-US" sz="1600" dirty="0">
                <a:solidFill>
                  <a:schemeClr val="accent2">
                    <a:lumMod val="50000"/>
                  </a:schemeClr>
                </a:solidFill>
              </a:rPr>
              <a:t>6/28</a:t>
            </a:r>
            <a:endParaRPr lang="en-GB" sz="1600" dirty="0">
              <a:solidFill>
                <a:schemeClr val="accent2">
                  <a:lumMod val="50000"/>
                </a:schemeClr>
              </a:solidFill>
            </a:endParaRPr>
          </a:p>
        </p:txBody>
      </p:sp>
      <p:pic>
        <p:nvPicPr>
          <p:cNvPr id="64" name="Graphic 63" descr="Hammer outline">
            <a:extLst>
              <a:ext uri="{FF2B5EF4-FFF2-40B4-BE49-F238E27FC236}">
                <a16:creationId xmlns:a16="http://schemas.microsoft.com/office/drawing/2014/main" id="{B9875D4C-1F1B-C38B-0B24-19C2532B2FF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81109" y="1668010"/>
            <a:ext cx="718355" cy="718355"/>
          </a:xfrm>
          <a:prstGeom prst="rect">
            <a:avLst/>
          </a:prstGeom>
        </p:spPr>
      </p:pic>
      <p:pic>
        <p:nvPicPr>
          <p:cNvPr id="65" name="Graphic 64" descr="Ruler outline">
            <a:extLst>
              <a:ext uri="{FF2B5EF4-FFF2-40B4-BE49-F238E27FC236}">
                <a16:creationId xmlns:a16="http://schemas.microsoft.com/office/drawing/2014/main" id="{C0BB755F-74A3-3395-5F09-3EF10BF1EF69}"/>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81109" y="2886193"/>
            <a:ext cx="723899" cy="723899"/>
          </a:xfrm>
          <a:prstGeom prst="rect">
            <a:avLst/>
          </a:prstGeom>
        </p:spPr>
      </p:pic>
      <p:pic>
        <p:nvPicPr>
          <p:cNvPr id="67" name="Graphic 66" descr="Monthly calendar outline">
            <a:extLst>
              <a:ext uri="{FF2B5EF4-FFF2-40B4-BE49-F238E27FC236}">
                <a16:creationId xmlns:a16="http://schemas.microsoft.com/office/drawing/2014/main" id="{5767FB2A-E5A9-E0D8-D285-FA0D900B11F3}"/>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61881" y="4486885"/>
            <a:ext cx="825541" cy="825541"/>
          </a:xfrm>
          <a:prstGeom prst="rect">
            <a:avLst/>
          </a:prstGeom>
        </p:spPr>
      </p:pic>
    </p:spTree>
    <p:extLst>
      <p:ext uri="{BB962C8B-B14F-4D97-AF65-F5344CB8AC3E}">
        <p14:creationId xmlns:p14="http://schemas.microsoft.com/office/powerpoint/2010/main" val="3808711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 calcmode="lin" valueType="num">
                                      <p:cBhvr additive="base">
                                        <p:cTn id="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anim calcmode="lin" valueType="num">
                                      <p:cBhvr additive="base">
                                        <p:cTn id="1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anim calcmode="lin" valueType="num">
                                      <p:cBhvr additive="base">
                                        <p:cTn id="15"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anim calcmode="lin" valueType="num">
                                      <p:cBhvr additive="base">
                                        <p:cTn id="19"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anim calcmode="lin" valueType="num">
                                      <p:cBhvr additive="base">
                                        <p:cTn id="25"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7" end="7"/>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
                                            <p:txEl>
                                              <p:pRg st="8" end="8"/>
                                            </p:txEl>
                                          </p:spTgt>
                                        </p:tgtEl>
                                        <p:attrNameLst>
                                          <p:attrName>style.visibility</p:attrName>
                                        </p:attrNameLst>
                                      </p:cBhvr>
                                      <p:to>
                                        <p:strVal val="visible"/>
                                      </p:to>
                                    </p:set>
                                    <p:anim calcmode="lin" valueType="num">
                                      <p:cBhvr additive="base">
                                        <p:cTn id="29"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237D1A-5644-522A-67C5-8E0AB94585C6}"/>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1FC00C6D-2AF2-24E3-D72A-97D101CC3741}"/>
              </a:ext>
            </a:extLst>
          </p:cNvPr>
          <p:cNvSpPr>
            <a:spLocks noGrp="1"/>
          </p:cNvSpPr>
          <p:nvPr>
            <p:ph type="body" sz="quarter" idx="10"/>
          </p:nvPr>
        </p:nvSpPr>
        <p:spPr>
          <a:xfrm>
            <a:off x="124798" y="0"/>
            <a:ext cx="5803933" cy="576944"/>
          </a:xfrm>
        </p:spPr>
        <p:txBody>
          <a:bodyPr>
            <a:normAutofit fontScale="92500" lnSpcReduction="20000"/>
          </a:bodyPr>
          <a:lstStyle/>
          <a:p>
            <a:r>
              <a:rPr lang="en-GB" sz="3600" dirty="0"/>
              <a:t>General MAMS framework </a:t>
            </a:r>
          </a:p>
        </p:txBody>
      </p:sp>
      <p:sp>
        <p:nvSpPr>
          <p:cNvPr id="5" name="Title 1">
            <a:extLst>
              <a:ext uri="{FF2B5EF4-FFF2-40B4-BE49-F238E27FC236}">
                <a16:creationId xmlns:a16="http://schemas.microsoft.com/office/drawing/2014/main" id="{5D9ABEB6-8AE4-0AAF-B380-931F2C7F0AB4}"/>
              </a:ext>
            </a:extLst>
          </p:cNvPr>
          <p:cNvSpPr txBox="1">
            <a:spLocks/>
          </p:cNvSpPr>
          <p:nvPr/>
        </p:nvSpPr>
        <p:spPr>
          <a:xfrm>
            <a:off x="431800" y="1159485"/>
            <a:ext cx="11328400" cy="723899"/>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b="1" kern="1200">
                <a:solidFill>
                  <a:schemeClr val="accent4"/>
                </a:solidFill>
                <a:latin typeface="+mj-lt"/>
                <a:ea typeface="+mj-ea"/>
                <a:cs typeface="+mj-cs"/>
              </a:defRPr>
            </a:lvl1pPr>
          </a:lstStyle>
          <a:p>
            <a:pPr marL="457200" indent="-457200">
              <a:buFont typeface="Wingdings" panose="05000000000000000000" pitchFamily="2" charset="2"/>
              <a:buChar char="Ø"/>
              <a:tabLst>
                <a:tab pos="354013" algn="l"/>
              </a:tabLst>
            </a:pPr>
            <a:r>
              <a:rPr lang="en-US" sz="3200" b="0" dirty="0">
                <a:solidFill>
                  <a:srgbClr val="002060"/>
                </a:solidFill>
              </a:rPr>
              <a:t>What should we address? </a:t>
            </a:r>
            <a:endParaRPr lang="en-GB" sz="3200" b="0" dirty="0">
              <a:solidFill>
                <a:srgbClr val="002060"/>
              </a:solidFill>
            </a:endParaRPr>
          </a:p>
        </p:txBody>
      </p:sp>
      <p:sp>
        <p:nvSpPr>
          <p:cNvPr id="6" name="TextBox 5">
            <a:extLst>
              <a:ext uri="{FF2B5EF4-FFF2-40B4-BE49-F238E27FC236}">
                <a16:creationId xmlns:a16="http://schemas.microsoft.com/office/drawing/2014/main" id="{D448C721-DBA8-ED79-F9EF-6A146B8C0A7D}"/>
              </a:ext>
            </a:extLst>
          </p:cNvPr>
          <p:cNvSpPr txBox="1"/>
          <p:nvPr/>
        </p:nvSpPr>
        <p:spPr>
          <a:xfrm>
            <a:off x="1816333" y="1783023"/>
            <a:ext cx="8004260" cy="5216813"/>
          </a:xfrm>
          <a:prstGeom prst="rect">
            <a:avLst/>
          </a:prstGeom>
          <a:noFill/>
        </p:spPr>
        <p:txBody>
          <a:bodyPr wrap="square" rtlCol="0">
            <a:spAutoFit/>
          </a:bodyPr>
          <a:lstStyle/>
          <a:p>
            <a:pPr marL="342900" indent="-342900">
              <a:lnSpc>
                <a:spcPct val="200000"/>
              </a:lnSpc>
              <a:buFont typeface="Arial" panose="020B0604020202020204" pitchFamily="34" charset="0"/>
              <a:buChar char="•"/>
            </a:pPr>
            <a:r>
              <a:rPr lang="en-US" sz="2400" dirty="0"/>
              <a:t>Sample size required to plan for each stage</a:t>
            </a:r>
          </a:p>
          <a:p>
            <a:pPr marL="342900" indent="-342900">
              <a:lnSpc>
                <a:spcPct val="200000"/>
              </a:lnSpc>
              <a:buFont typeface="Arial" panose="020B0604020202020204" pitchFamily="34" charset="0"/>
              <a:buChar char="•"/>
            </a:pPr>
            <a:r>
              <a:rPr lang="en-US" sz="2400" dirty="0"/>
              <a:t>Overall type I errors / powers given adaptive rules</a:t>
            </a:r>
            <a:endParaRPr lang="en-US" altLang="zh-CN" sz="2000" dirty="0">
              <a:solidFill>
                <a:schemeClr val="accent6">
                  <a:lumMod val="50000"/>
                </a:schemeClr>
              </a:solidFill>
            </a:endParaRPr>
          </a:p>
          <a:p>
            <a:pPr marL="342900" indent="-342900">
              <a:lnSpc>
                <a:spcPct val="150000"/>
              </a:lnSpc>
              <a:spcBef>
                <a:spcPts val="600"/>
              </a:spcBef>
              <a:buFont typeface="Arial" panose="020B0604020202020204" pitchFamily="34" charset="0"/>
              <a:buChar char="•"/>
            </a:pPr>
            <a:r>
              <a:rPr lang="en-US" sz="2400" dirty="0"/>
              <a:t>Familywise Error Rate (FWER) controlling for multiple testing</a:t>
            </a:r>
          </a:p>
          <a:p>
            <a:pPr>
              <a:lnSpc>
                <a:spcPct val="150000"/>
              </a:lnSpc>
            </a:pPr>
            <a:r>
              <a:rPr lang="en-US" sz="2400" b="1" dirty="0"/>
              <a:t>    </a:t>
            </a:r>
            <a:r>
              <a:rPr lang="en-US" sz="2200" dirty="0">
                <a:latin typeface="+mj-lt"/>
              </a:rPr>
              <a:t>Prob(At least one arm tested false positive)</a:t>
            </a:r>
          </a:p>
          <a:p>
            <a:pPr marL="342900" indent="-342900">
              <a:lnSpc>
                <a:spcPct val="150000"/>
              </a:lnSpc>
              <a:buFont typeface="Arial" panose="020B0604020202020204" pitchFamily="34" charset="0"/>
              <a:buChar char="•"/>
            </a:pPr>
            <a:r>
              <a:rPr lang="en-US" sz="2400" dirty="0"/>
              <a:t>If any efficiency could be gained? </a:t>
            </a:r>
          </a:p>
          <a:p>
            <a:pPr>
              <a:lnSpc>
                <a:spcPct val="150000"/>
              </a:lnSpc>
            </a:pPr>
            <a:endParaRPr lang="en-US" sz="2400" dirty="0"/>
          </a:p>
          <a:p>
            <a:endParaRPr lang="en-US" sz="2000" dirty="0">
              <a:solidFill>
                <a:schemeClr val="accent6">
                  <a:lumMod val="50000"/>
                </a:schemeClr>
              </a:solidFill>
            </a:endParaRPr>
          </a:p>
          <a:p>
            <a:r>
              <a:rPr lang="en-GB" sz="2000" dirty="0"/>
              <a:t>  </a:t>
            </a:r>
          </a:p>
        </p:txBody>
      </p:sp>
      <p:graphicFrame>
        <p:nvGraphicFramePr>
          <p:cNvPr id="2" name="Table 1">
            <a:extLst>
              <a:ext uri="{FF2B5EF4-FFF2-40B4-BE49-F238E27FC236}">
                <a16:creationId xmlns:a16="http://schemas.microsoft.com/office/drawing/2014/main" id="{28239C58-116E-9C11-F82E-289E1BC8FB94}"/>
              </a:ext>
            </a:extLst>
          </p:cNvPr>
          <p:cNvGraphicFramePr>
            <a:graphicFrameLocks noGrp="1"/>
          </p:cNvGraphicFramePr>
          <p:nvPr>
            <p:extLst>
              <p:ext uri="{D42A27DB-BD31-4B8C-83A1-F6EECF244321}">
                <p14:modId xmlns:p14="http://schemas.microsoft.com/office/powerpoint/2010/main" val="3776716520"/>
              </p:ext>
            </p:extLst>
          </p:nvPr>
        </p:nvGraphicFramePr>
        <p:xfrm>
          <a:off x="0" y="568725"/>
          <a:ext cx="8127999" cy="37084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3731372591"/>
                    </a:ext>
                  </a:extLst>
                </a:gridCol>
                <a:gridCol w="2709333">
                  <a:extLst>
                    <a:ext uri="{9D8B030D-6E8A-4147-A177-3AD203B41FA5}">
                      <a16:colId xmlns:a16="http://schemas.microsoft.com/office/drawing/2014/main" val="1274707911"/>
                    </a:ext>
                  </a:extLst>
                </a:gridCol>
                <a:gridCol w="2709333">
                  <a:extLst>
                    <a:ext uri="{9D8B030D-6E8A-4147-A177-3AD203B41FA5}">
                      <a16:colId xmlns:a16="http://schemas.microsoft.com/office/drawing/2014/main" val="3092854725"/>
                    </a:ext>
                  </a:extLst>
                </a:gridCol>
              </a:tblGrid>
              <a:tr h="370840">
                <a:tc>
                  <a:txBody>
                    <a:bodyPr/>
                    <a:lstStyle/>
                    <a:p>
                      <a:pPr marL="285750" indent="-285750">
                        <a:buFont typeface="Arial" panose="020B0604020202020204" pitchFamily="34" charset="0"/>
                        <a:buChar char="•"/>
                      </a:pPr>
                      <a:r>
                        <a:rPr lang="en-US" dirty="0"/>
                        <a:t>TOAST part 1</a:t>
                      </a:r>
                      <a:endParaRPr lang="en-GB" dirty="0"/>
                    </a:p>
                  </a:txBody>
                  <a:tcPr>
                    <a:solidFill>
                      <a:srgbClr val="009EC0"/>
                    </a:solidFill>
                  </a:tcPr>
                </a:tc>
                <a:tc>
                  <a:txBody>
                    <a:bodyPr/>
                    <a:lstStyle/>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TOAST part 2</a:t>
                      </a:r>
                      <a:endParaRPr lang="en-GB" dirty="0"/>
                    </a:p>
                  </a:txBody>
                  <a:tcPr>
                    <a:solidFill>
                      <a:srgbClr val="009EC0"/>
                    </a:solidFill>
                  </a:tcPr>
                </a:tc>
                <a:tc>
                  <a:txBody>
                    <a:bodyPr/>
                    <a:lstStyle/>
                    <a:p>
                      <a:pPr marL="285750" indent="-285750">
                        <a:buFont typeface="Arial" panose="020B0604020202020204" pitchFamily="34" charset="0"/>
                        <a:buChar char="•"/>
                      </a:pPr>
                      <a:r>
                        <a:rPr lang="en-US" dirty="0"/>
                        <a:t>Objectives</a:t>
                      </a:r>
                      <a:endParaRPr lang="en-GB" dirty="0"/>
                    </a:p>
                  </a:txBody>
                  <a:tcPr>
                    <a:solidFill>
                      <a:schemeClr val="accent2">
                        <a:lumMod val="75000"/>
                      </a:schemeClr>
                    </a:solidFill>
                  </a:tcPr>
                </a:tc>
                <a:extLst>
                  <a:ext uri="{0D108BD9-81ED-4DB2-BD59-A6C34878D82A}">
                    <a16:rowId xmlns:a16="http://schemas.microsoft.com/office/drawing/2014/main" val="3594424411"/>
                  </a:ext>
                </a:extLst>
              </a:tr>
            </a:tbl>
          </a:graphicData>
        </a:graphic>
      </p:graphicFrame>
      <p:sp>
        <p:nvSpPr>
          <p:cNvPr id="3" name="TextBox 2">
            <a:extLst>
              <a:ext uri="{FF2B5EF4-FFF2-40B4-BE49-F238E27FC236}">
                <a16:creationId xmlns:a16="http://schemas.microsoft.com/office/drawing/2014/main" id="{018D4C5C-7211-3346-2A77-34EDEBEC2214}"/>
              </a:ext>
            </a:extLst>
          </p:cNvPr>
          <p:cNvSpPr txBox="1"/>
          <p:nvPr/>
        </p:nvSpPr>
        <p:spPr>
          <a:xfrm>
            <a:off x="11530361" y="6501161"/>
            <a:ext cx="892098" cy="338554"/>
          </a:xfrm>
          <a:prstGeom prst="rect">
            <a:avLst/>
          </a:prstGeom>
          <a:noFill/>
        </p:spPr>
        <p:txBody>
          <a:bodyPr wrap="square" rtlCol="0">
            <a:spAutoFit/>
          </a:bodyPr>
          <a:lstStyle/>
          <a:p>
            <a:r>
              <a:rPr lang="en-US" sz="1600" dirty="0">
                <a:solidFill>
                  <a:schemeClr val="accent2">
                    <a:lumMod val="50000"/>
                  </a:schemeClr>
                </a:solidFill>
              </a:rPr>
              <a:t>7/28</a:t>
            </a:r>
            <a:endParaRPr lang="en-GB" sz="1600" dirty="0">
              <a:solidFill>
                <a:schemeClr val="accent2">
                  <a:lumMod val="50000"/>
                </a:schemeClr>
              </a:solidFill>
            </a:endParaRPr>
          </a:p>
        </p:txBody>
      </p:sp>
      <p:grpSp>
        <p:nvGrpSpPr>
          <p:cNvPr id="44" name="Group 43">
            <a:extLst>
              <a:ext uri="{FF2B5EF4-FFF2-40B4-BE49-F238E27FC236}">
                <a16:creationId xmlns:a16="http://schemas.microsoft.com/office/drawing/2014/main" id="{02E77F27-487B-11F3-CE9A-8AC88C416113}"/>
              </a:ext>
            </a:extLst>
          </p:cNvPr>
          <p:cNvGrpSpPr/>
          <p:nvPr/>
        </p:nvGrpSpPr>
        <p:grpSpPr>
          <a:xfrm>
            <a:off x="1036689" y="1883384"/>
            <a:ext cx="765106" cy="3856339"/>
            <a:chOff x="1381857" y="1923996"/>
            <a:chExt cx="765106" cy="3856339"/>
          </a:xfrm>
        </p:grpSpPr>
        <p:pic>
          <p:nvPicPr>
            <p:cNvPr id="8" name="Graphic 7" descr="Meeting outline">
              <a:extLst>
                <a:ext uri="{FF2B5EF4-FFF2-40B4-BE49-F238E27FC236}">
                  <a16:creationId xmlns:a16="http://schemas.microsoft.com/office/drawing/2014/main" id="{0E152E2B-5819-73B1-3BB3-06857C2967F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07546" y="1923996"/>
              <a:ext cx="605915" cy="646142"/>
            </a:xfrm>
            <a:prstGeom prst="rect">
              <a:avLst/>
            </a:prstGeom>
          </p:spPr>
        </p:pic>
        <p:pic>
          <p:nvPicPr>
            <p:cNvPr id="38" name="Graphic 37" descr="Bow And Arrow with solid fill">
              <a:extLst>
                <a:ext uri="{FF2B5EF4-FFF2-40B4-BE49-F238E27FC236}">
                  <a16:creationId xmlns:a16="http://schemas.microsoft.com/office/drawing/2014/main" id="{6A00F2D9-8FE8-EAA9-E5E7-A4E8BF93850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81857" y="2852711"/>
              <a:ext cx="646142" cy="646142"/>
            </a:xfrm>
            <a:prstGeom prst="rect">
              <a:avLst/>
            </a:prstGeom>
          </p:spPr>
        </p:pic>
        <p:pic>
          <p:nvPicPr>
            <p:cNvPr id="42" name="Graphic 41" descr="Abacus with solid fill">
              <a:extLst>
                <a:ext uri="{FF2B5EF4-FFF2-40B4-BE49-F238E27FC236}">
                  <a16:creationId xmlns:a16="http://schemas.microsoft.com/office/drawing/2014/main" id="{A39C69B6-E22B-5898-6782-5E0F3FB30F6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407546" y="3781426"/>
              <a:ext cx="657562" cy="701317"/>
            </a:xfrm>
            <a:prstGeom prst="rect">
              <a:avLst/>
            </a:prstGeom>
          </p:spPr>
        </p:pic>
        <p:pic>
          <p:nvPicPr>
            <p:cNvPr id="43" name="Graphic 42" descr="Firecracker outline">
              <a:extLst>
                <a:ext uri="{FF2B5EF4-FFF2-40B4-BE49-F238E27FC236}">
                  <a16:creationId xmlns:a16="http://schemas.microsoft.com/office/drawing/2014/main" id="{69AD6FFF-E349-0394-9899-CE60A711357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381857" y="5015229"/>
              <a:ext cx="765106" cy="765106"/>
            </a:xfrm>
            <a:prstGeom prst="rect">
              <a:avLst/>
            </a:prstGeom>
          </p:spPr>
        </p:pic>
      </p:grpSp>
    </p:spTree>
    <p:extLst>
      <p:ext uri="{BB962C8B-B14F-4D97-AF65-F5344CB8AC3E}">
        <p14:creationId xmlns:p14="http://schemas.microsoft.com/office/powerpoint/2010/main" val="2221264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fade">
                                      <p:cBhvr>
                                        <p:cTn id="20" dur="500"/>
                                        <p:tgtEl>
                                          <p:spTgt spid="6">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Effect transition="in" filter="fade">
                                      <p:cBhvr>
                                        <p:cTn id="25"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E5093B-7E22-DDEF-3D60-EC9C2B3CADEC}"/>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D8C1FDD6-7AA8-9F78-F5FD-D727DED7B3BF}"/>
              </a:ext>
            </a:extLst>
          </p:cNvPr>
          <p:cNvSpPr>
            <a:spLocks noGrp="1"/>
          </p:cNvSpPr>
          <p:nvPr>
            <p:ph type="body" sz="quarter" idx="10"/>
          </p:nvPr>
        </p:nvSpPr>
        <p:spPr>
          <a:xfrm>
            <a:off x="113647" y="0"/>
            <a:ext cx="7308883" cy="614364"/>
          </a:xfrm>
        </p:spPr>
        <p:txBody>
          <a:bodyPr>
            <a:normAutofit fontScale="92500" lnSpcReduction="10000"/>
          </a:bodyPr>
          <a:lstStyle/>
          <a:p>
            <a:r>
              <a:rPr lang="en-US" sz="3600" dirty="0"/>
              <a:t>MAMS design implementation in Stata</a:t>
            </a:r>
            <a:endParaRPr lang="en-GB" sz="3600" dirty="0">
              <a:latin typeface="Courier New" panose="02070309020205020404" pitchFamily="49" charset="0"/>
              <a:cs typeface="Courier New" panose="02070309020205020404" pitchFamily="49" charset="0"/>
            </a:endParaRPr>
          </a:p>
        </p:txBody>
      </p:sp>
      <p:sp>
        <p:nvSpPr>
          <p:cNvPr id="5" name="Title 1">
            <a:extLst>
              <a:ext uri="{FF2B5EF4-FFF2-40B4-BE49-F238E27FC236}">
                <a16:creationId xmlns:a16="http://schemas.microsoft.com/office/drawing/2014/main" id="{EC104610-02CB-7609-073E-C9EC302EF19F}"/>
              </a:ext>
            </a:extLst>
          </p:cNvPr>
          <p:cNvSpPr txBox="1">
            <a:spLocks/>
          </p:cNvSpPr>
          <p:nvPr/>
        </p:nvSpPr>
        <p:spPr>
          <a:xfrm>
            <a:off x="431800" y="999838"/>
            <a:ext cx="11328400" cy="723899"/>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b="1" kern="1200">
                <a:solidFill>
                  <a:schemeClr val="accent4"/>
                </a:solidFill>
                <a:latin typeface="+mj-lt"/>
                <a:ea typeface="+mj-ea"/>
                <a:cs typeface="+mj-cs"/>
              </a:defRPr>
            </a:lvl1pPr>
          </a:lstStyle>
          <a:p>
            <a:pPr marL="457200" indent="-457200">
              <a:buFont typeface="Wingdings" panose="05000000000000000000" pitchFamily="2" charset="2"/>
              <a:buChar char="Ø"/>
              <a:tabLst>
                <a:tab pos="354013" algn="l"/>
              </a:tabLst>
            </a:pPr>
            <a:r>
              <a:rPr lang="en-US" sz="3100" b="0" dirty="0">
                <a:solidFill>
                  <a:srgbClr val="002060"/>
                </a:solidFill>
              </a:rPr>
              <a:t>A new Stata program: </a:t>
            </a:r>
            <a:r>
              <a:rPr lang="en-US" sz="3100" b="0" dirty="0">
                <a:solidFill>
                  <a:srgbClr val="002060"/>
                </a:solidFill>
                <a:latin typeface="Courier New" panose="02070309020205020404" pitchFamily="49" charset="0"/>
                <a:cs typeface="Courier New" panose="02070309020205020404" pitchFamily="49" charset="0"/>
              </a:rPr>
              <a:t>nstagects</a:t>
            </a:r>
            <a:r>
              <a:rPr lang="en-US" sz="3100" b="0" dirty="0">
                <a:solidFill>
                  <a:srgbClr val="002060"/>
                </a:solidFill>
              </a:rPr>
              <a:t> </a:t>
            </a:r>
            <a:endParaRPr lang="en-GB" sz="3100" b="0" dirty="0">
              <a:solidFill>
                <a:srgbClr val="002060"/>
              </a:solidFill>
            </a:endParaRPr>
          </a:p>
        </p:txBody>
      </p:sp>
      <p:graphicFrame>
        <p:nvGraphicFramePr>
          <p:cNvPr id="2" name="Table 1">
            <a:extLst>
              <a:ext uri="{FF2B5EF4-FFF2-40B4-BE49-F238E27FC236}">
                <a16:creationId xmlns:a16="http://schemas.microsoft.com/office/drawing/2014/main" id="{4A44131E-E71B-9B36-D270-9DC59B47AEF2}"/>
              </a:ext>
            </a:extLst>
          </p:cNvPr>
          <p:cNvGraphicFramePr>
            <a:graphicFrameLocks noGrp="1"/>
          </p:cNvGraphicFramePr>
          <p:nvPr>
            <p:extLst>
              <p:ext uri="{D42A27DB-BD31-4B8C-83A1-F6EECF244321}">
                <p14:modId xmlns:p14="http://schemas.microsoft.com/office/powerpoint/2010/main" val="1636086309"/>
              </p:ext>
            </p:extLst>
          </p:nvPr>
        </p:nvGraphicFramePr>
        <p:xfrm>
          <a:off x="1649412" y="1778922"/>
          <a:ext cx="8588375" cy="4079240"/>
        </p:xfrm>
        <a:graphic>
          <a:graphicData uri="http://schemas.openxmlformats.org/drawingml/2006/table">
            <a:tbl>
              <a:tblPr firstRow="1" bandRow="1">
                <a:tableStyleId>{72833802-FEF1-4C79-8D5D-14CF1EAF98D9}</a:tableStyleId>
              </a:tblPr>
              <a:tblGrid>
                <a:gridCol w="2532063">
                  <a:extLst>
                    <a:ext uri="{9D8B030D-6E8A-4147-A177-3AD203B41FA5}">
                      <a16:colId xmlns:a16="http://schemas.microsoft.com/office/drawing/2014/main" val="2768641443"/>
                    </a:ext>
                  </a:extLst>
                </a:gridCol>
                <a:gridCol w="2019300">
                  <a:extLst>
                    <a:ext uri="{9D8B030D-6E8A-4147-A177-3AD203B41FA5}">
                      <a16:colId xmlns:a16="http://schemas.microsoft.com/office/drawing/2014/main" val="3923169771"/>
                    </a:ext>
                  </a:extLst>
                </a:gridCol>
                <a:gridCol w="1970087">
                  <a:extLst>
                    <a:ext uri="{9D8B030D-6E8A-4147-A177-3AD203B41FA5}">
                      <a16:colId xmlns:a16="http://schemas.microsoft.com/office/drawing/2014/main" val="3946037508"/>
                    </a:ext>
                  </a:extLst>
                </a:gridCol>
                <a:gridCol w="2066925">
                  <a:extLst>
                    <a:ext uri="{9D8B030D-6E8A-4147-A177-3AD203B41FA5}">
                      <a16:colId xmlns:a16="http://schemas.microsoft.com/office/drawing/2014/main" val="2352918896"/>
                    </a:ext>
                  </a:extLst>
                </a:gridCol>
              </a:tblGrid>
              <a:tr h="370840">
                <a:tc>
                  <a:txBody>
                    <a:bodyPr/>
                    <a:lstStyle/>
                    <a:p>
                      <a:endParaRPr lang="en-GB" dirty="0"/>
                    </a:p>
                  </a:txBody>
                  <a:tcPr/>
                </a:tc>
                <a:tc>
                  <a:txBody>
                    <a:bodyPr/>
                    <a:lstStyle/>
                    <a:p>
                      <a:r>
                        <a:rPr lang="en-US" dirty="0"/>
                        <a:t>New</a:t>
                      </a:r>
                      <a:endParaRPr lang="en-GB" dirty="0"/>
                    </a:p>
                  </a:txBody>
                  <a:tcPr/>
                </a:tc>
                <a:tc gridSpan="2">
                  <a:txBody>
                    <a:bodyPr/>
                    <a:lstStyle/>
                    <a:p>
                      <a:r>
                        <a:rPr lang="en-US" dirty="0"/>
                        <a:t>Existing “</a:t>
                      </a:r>
                      <a:r>
                        <a:rPr lang="en-US" dirty="0" err="1"/>
                        <a:t>nstage</a:t>
                      </a:r>
                      <a:r>
                        <a:rPr lang="en-US" dirty="0"/>
                        <a:t>” suite for MAMS</a:t>
                      </a:r>
                      <a:endParaRPr lang="en-GB" dirty="0"/>
                    </a:p>
                  </a:txBody>
                  <a:tcPr/>
                </a:tc>
                <a:tc hMerge="1">
                  <a:txBody>
                    <a:bodyPr/>
                    <a:lstStyle/>
                    <a:p>
                      <a:endParaRPr lang="en-GB" dirty="0"/>
                    </a:p>
                  </a:txBody>
                  <a:tcPr/>
                </a:tc>
                <a:extLst>
                  <a:ext uri="{0D108BD9-81ED-4DB2-BD59-A6C34878D82A}">
                    <a16:rowId xmlns:a16="http://schemas.microsoft.com/office/drawing/2014/main" val="1344950077"/>
                  </a:ext>
                </a:extLst>
              </a:tr>
              <a:tr h="370840">
                <a:tc>
                  <a:txBody>
                    <a:bodyPr/>
                    <a:lstStyle/>
                    <a:p>
                      <a:r>
                        <a:rPr lang="en-US" dirty="0"/>
                        <a:t>Name</a:t>
                      </a:r>
                      <a:endParaRPr lang="en-GB" dirty="0"/>
                    </a:p>
                  </a:txBody>
                  <a:tcPr/>
                </a:tc>
                <a:tc>
                  <a:txBody>
                    <a:bodyPr/>
                    <a:lstStyle/>
                    <a:p>
                      <a:r>
                        <a:rPr lang="en-US" b="1" dirty="0" err="1">
                          <a:latin typeface="Courier New" panose="02070309020205020404" pitchFamily="49" charset="0"/>
                          <a:cs typeface="Courier New" panose="02070309020205020404" pitchFamily="49" charset="0"/>
                        </a:rPr>
                        <a:t>nstagects</a:t>
                      </a:r>
                      <a:endParaRPr lang="en-GB" b="1" dirty="0">
                        <a:latin typeface="Courier New" panose="02070309020205020404" pitchFamily="49" charset="0"/>
                        <a:cs typeface="Courier New" panose="02070309020205020404" pitchFamily="49" charset="0"/>
                      </a:endParaRPr>
                    </a:p>
                  </a:txBody>
                  <a:tcPr/>
                </a:tc>
                <a:tc>
                  <a:txBody>
                    <a:bodyPr/>
                    <a:lstStyle/>
                    <a:p>
                      <a:r>
                        <a:rPr lang="en-US" b="1" dirty="0" err="1">
                          <a:latin typeface="Courier New" panose="02070309020205020404" pitchFamily="49" charset="0"/>
                          <a:cs typeface="Courier New" panose="02070309020205020404" pitchFamily="49" charset="0"/>
                        </a:rPr>
                        <a:t>nstage</a:t>
                      </a:r>
                      <a:endParaRPr lang="en-GB" b="1" dirty="0">
                        <a:latin typeface="Courier New" panose="02070309020205020404" pitchFamily="49" charset="0"/>
                        <a:cs typeface="Courier New" panose="02070309020205020404" pitchFamily="49" charset="0"/>
                      </a:endParaRPr>
                    </a:p>
                  </a:txBody>
                  <a:tcPr/>
                </a:tc>
                <a:tc>
                  <a:txBody>
                    <a:bodyPr/>
                    <a:lstStyle/>
                    <a:p>
                      <a:r>
                        <a:rPr lang="en-US" b="1" dirty="0" err="1">
                          <a:latin typeface="Courier New" panose="02070309020205020404" pitchFamily="49" charset="0"/>
                          <a:cs typeface="Courier New" panose="02070309020205020404" pitchFamily="49" charset="0"/>
                        </a:rPr>
                        <a:t>nstagebin</a:t>
                      </a:r>
                      <a:endParaRPr lang="en-GB" b="1" dirty="0">
                        <a:latin typeface="Courier New" panose="02070309020205020404" pitchFamily="49" charset="0"/>
                        <a:cs typeface="Courier New" panose="02070309020205020404" pitchFamily="49" charset="0"/>
                      </a:endParaRPr>
                    </a:p>
                  </a:txBody>
                  <a:tcPr/>
                </a:tc>
                <a:extLst>
                  <a:ext uri="{0D108BD9-81ED-4DB2-BD59-A6C34878D82A}">
                    <a16:rowId xmlns:a16="http://schemas.microsoft.com/office/drawing/2014/main" val="2068202954"/>
                  </a:ext>
                </a:extLst>
              </a:tr>
              <a:tr h="370840">
                <a:tc>
                  <a:txBody>
                    <a:bodyPr/>
                    <a:lstStyle/>
                    <a:p>
                      <a:r>
                        <a:rPr lang="en-US" dirty="0"/>
                        <a:t>Outcome type</a:t>
                      </a:r>
                      <a:endParaRPr lang="en-GB" dirty="0"/>
                    </a:p>
                  </a:txBody>
                  <a:tcPr/>
                </a:tc>
                <a:tc>
                  <a:txBody>
                    <a:bodyPr/>
                    <a:lstStyle/>
                    <a:p>
                      <a:r>
                        <a:rPr lang="en-US" dirty="0"/>
                        <a:t>Continuous</a:t>
                      </a:r>
                      <a:endParaRPr lang="en-GB" dirty="0"/>
                    </a:p>
                  </a:txBody>
                  <a:tcPr/>
                </a:tc>
                <a:tc>
                  <a:txBody>
                    <a:bodyPr/>
                    <a:lstStyle/>
                    <a:p>
                      <a:r>
                        <a:rPr lang="en-US" dirty="0"/>
                        <a:t>Time-to-event</a:t>
                      </a:r>
                      <a:endParaRPr lang="en-GB" dirty="0"/>
                    </a:p>
                  </a:txBody>
                  <a:tcPr/>
                </a:tc>
                <a:tc>
                  <a:txBody>
                    <a:bodyPr/>
                    <a:lstStyle/>
                    <a:p>
                      <a:r>
                        <a:rPr lang="en-US" dirty="0"/>
                        <a:t>Binary</a:t>
                      </a:r>
                      <a:endParaRPr lang="en-GB" dirty="0"/>
                    </a:p>
                  </a:txBody>
                  <a:tcPr/>
                </a:tc>
                <a:extLst>
                  <a:ext uri="{0D108BD9-81ED-4DB2-BD59-A6C34878D82A}">
                    <a16:rowId xmlns:a16="http://schemas.microsoft.com/office/drawing/2014/main" val="4041458235"/>
                  </a:ext>
                </a:extLst>
              </a:tr>
              <a:tr h="370840">
                <a:tc>
                  <a:txBody>
                    <a:bodyPr/>
                    <a:lstStyle/>
                    <a:p>
                      <a:r>
                        <a:rPr lang="en-US" dirty="0"/>
                        <a:t>I- outcome</a:t>
                      </a:r>
                      <a:endParaRPr lang="en-GB" dirty="0"/>
                    </a:p>
                  </a:txBody>
                  <a:tcPr/>
                </a:tc>
                <a:tc>
                  <a:txBody>
                    <a:bodyPr/>
                    <a:lstStyle/>
                    <a:p>
                      <a:r>
                        <a:rPr lang="en-US" dirty="0"/>
                        <a:t>Y</a:t>
                      </a:r>
                      <a:endParaRPr lang="en-GB" dirty="0"/>
                    </a:p>
                  </a:txBody>
                  <a:tcPr/>
                </a:tc>
                <a:tc>
                  <a:txBody>
                    <a:bodyPr/>
                    <a:lstStyle/>
                    <a:p>
                      <a:r>
                        <a:rPr lang="en-US" dirty="0"/>
                        <a:t>Y</a:t>
                      </a:r>
                      <a:endParaRPr lang="en-GB" dirty="0"/>
                    </a:p>
                  </a:txBody>
                  <a:tcPr/>
                </a:tc>
                <a:tc>
                  <a:txBody>
                    <a:bodyPr/>
                    <a:lstStyle/>
                    <a:p>
                      <a:r>
                        <a:rPr lang="en-US" dirty="0"/>
                        <a:t>Y</a:t>
                      </a:r>
                      <a:endParaRPr lang="en-GB" dirty="0"/>
                    </a:p>
                  </a:txBody>
                  <a:tcPr/>
                </a:tc>
                <a:extLst>
                  <a:ext uri="{0D108BD9-81ED-4DB2-BD59-A6C34878D82A}">
                    <a16:rowId xmlns:a16="http://schemas.microsoft.com/office/drawing/2014/main" val="2388907303"/>
                  </a:ext>
                </a:extLst>
              </a:tr>
              <a:tr h="370840">
                <a:tc>
                  <a:txBody>
                    <a:bodyPr/>
                    <a:lstStyle/>
                    <a:p>
                      <a:r>
                        <a:rPr lang="en-US" dirty="0"/>
                        <a:t>Futility stop</a:t>
                      </a:r>
                      <a:endParaRPr lang="en-GB" dirty="0"/>
                    </a:p>
                  </a:txBody>
                  <a:tcPr/>
                </a:tc>
                <a:tc>
                  <a:txBody>
                    <a:bodyPr/>
                    <a:lstStyle/>
                    <a:p>
                      <a:r>
                        <a:rPr lang="en-US" dirty="0"/>
                        <a:t>Y</a:t>
                      </a:r>
                      <a:endParaRPr lang="en-GB" dirty="0"/>
                    </a:p>
                  </a:txBody>
                  <a:tcPr/>
                </a:tc>
                <a:tc>
                  <a:txBody>
                    <a:bodyPr/>
                    <a:lstStyle/>
                    <a:p>
                      <a:r>
                        <a:rPr lang="en-US" dirty="0"/>
                        <a:t>Y</a:t>
                      </a:r>
                      <a:endParaRPr lang="en-GB" dirty="0"/>
                    </a:p>
                  </a:txBody>
                  <a:tcPr/>
                </a:tc>
                <a:tc>
                  <a:txBody>
                    <a:bodyPr/>
                    <a:lstStyle/>
                    <a:p>
                      <a:r>
                        <a:rPr lang="en-US" dirty="0"/>
                        <a:t>Y</a:t>
                      </a:r>
                      <a:endParaRPr lang="en-GB" dirty="0"/>
                    </a:p>
                  </a:txBody>
                  <a:tcPr/>
                </a:tc>
                <a:extLst>
                  <a:ext uri="{0D108BD9-81ED-4DB2-BD59-A6C34878D82A}">
                    <a16:rowId xmlns:a16="http://schemas.microsoft.com/office/drawing/2014/main" val="673551061"/>
                  </a:ext>
                </a:extLst>
              </a:tr>
              <a:tr h="370840">
                <a:tc>
                  <a:txBody>
                    <a:bodyPr/>
                    <a:lstStyle/>
                    <a:p>
                      <a:r>
                        <a:rPr lang="en-US" dirty="0"/>
                        <a:t>Efficacy stop</a:t>
                      </a:r>
                      <a:endParaRPr lang="en-GB" dirty="0"/>
                    </a:p>
                  </a:txBody>
                  <a:tcPr/>
                </a:tc>
                <a:tc>
                  <a:txBody>
                    <a:bodyPr/>
                    <a:lstStyle/>
                    <a:p>
                      <a:r>
                        <a:rPr lang="en-US" dirty="0"/>
                        <a:t>Y</a:t>
                      </a:r>
                      <a:endParaRPr lang="en-GB" dirty="0"/>
                    </a:p>
                  </a:txBody>
                  <a:tcPr/>
                </a:tc>
                <a:tc>
                  <a:txBody>
                    <a:bodyPr/>
                    <a:lstStyle/>
                    <a:p>
                      <a:r>
                        <a:rPr lang="en-US" dirty="0"/>
                        <a:t>Y</a:t>
                      </a:r>
                      <a:endParaRPr lang="en-GB" dirty="0"/>
                    </a:p>
                  </a:txBody>
                  <a:tcPr/>
                </a:tc>
                <a:tc>
                  <a:txBody>
                    <a:bodyPr/>
                    <a:lstStyle/>
                    <a:p>
                      <a:r>
                        <a:rPr lang="en-US" dirty="0"/>
                        <a:t>Y (TBR)</a:t>
                      </a:r>
                      <a:endParaRPr lang="en-GB" dirty="0"/>
                    </a:p>
                  </a:txBody>
                  <a:tcPr/>
                </a:tc>
                <a:extLst>
                  <a:ext uri="{0D108BD9-81ED-4DB2-BD59-A6C34878D82A}">
                    <a16:rowId xmlns:a16="http://schemas.microsoft.com/office/drawing/2014/main" val="1733515382"/>
                  </a:ext>
                </a:extLst>
              </a:tr>
              <a:tr h="370840">
                <a:tc>
                  <a:txBody>
                    <a:bodyPr/>
                    <a:lstStyle/>
                    <a:p>
                      <a:r>
                        <a:rPr lang="en-US" dirty="0"/>
                        <a:t>Nonbinding default</a:t>
                      </a:r>
                      <a:endParaRPr lang="en-GB" dirty="0"/>
                    </a:p>
                  </a:txBody>
                  <a:tcPr/>
                </a:tc>
                <a:tc>
                  <a:txBody>
                    <a:bodyPr/>
                    <a:lstStyle/>
                    <a:p>
                      <a:r>
                        <a:rPr lang="en-US" dirty="0"/>
                        <a:t>Y</a:t>
                      </a:r>
                      <a:endParaRPr lang="en-GB" dirty="0"/>
                    </a:p>
                  </a:txBody>
                  <a:tcPr/>
                </a:tc>
                <a:tc>
                  <a:txBody>
                    <a:bodyPr/>
                    <a:lstStyle/>
                    <a:p>
                      <a:r>
                        <a:rPr lang="en-US" dirty="0"/>
                        <a:t>N</a:t>
                      </a:r>
                      <a:endParaRPr lang="en-GB" dirty="0"/>
                    </a:p>
                  </a:txBody>
                  <a:tcPr/>
                </a:tc>
                <a:tc>
                  <a:txBody>
                    <a:bodyPr/>
                    <a:lstStyle/>
                    <a:p>
                      <a:r>
                        <a:rPr lang="en-US" dirty="0"/>
                        <a:t>N (TBR)</a:t>
                      </a:r>
                      <a:endParaRPr lang="en-GB" dirty="0"/>
                    </a:p>
                  </a:txBody>
                  <a:tcPr/>
                </a:tc>
                <a:extLst>
                  <a:ext uri="{0D108BD9-81ED-4DB2-BD59-A6C34878D82A}">
                    <a16:rowId xmlns:a16="http://schemas.microsoft.com/office/drawing/2014/main" val="624520014"/>
                  </a:ext>
                </a:extLst>
              </a:tr>
              <a:tr h="370840">
                <a:tc>
                  <a:txBody>
                    <a:bodyPr/>
                    <a:lstStyle/>
                    <a:p>
                      <a:r>
                        <a:rPr lang="en-US" dirty="0"/>
                        <a:t>Selection rule</a:t>
                      </a:r>
                      <a:endParaRPr lang="en-GB" dirty="0"/>
                    </a:p>
                  </a:txBody>
                  <a:tcPr/>
                </a:tc>
                <a:tc>
                  <a:txBody>
                    <a:bodyPr/>
                    <a:lstStyle/>
                    <a:p>
                      <a:r>
                        <a:rPr lang="en-US" dirty="0"/>
                        <a:t>Y</a:t>
                      </a:r>
                      <a:endParaRPr lang="en-GB" dirty="0"/>
                    </a:p>
                  </a:txBody>
                  <a:tcPr/>
                </a:tc>
                <a:tc>
                  <a:txBody>
                    <a:bodyPr/>
                    <a:lstStyle/>
                    <a:p>
                      <a:r>
                        <a:rPr lang="en-US" dirty="0"/>
                        <a:t>N</a:t>
                      </a:r>
                      <a:endParaRPr lang="en-GB" dirty="0"/>
                    </a:p>
                  </a:txBody>
                  <a:tcPr/>
                </a:tc>
                <a:tc>
                  <a:txBody>
                    <a:bodyPr/>
                    <a:lstStyle/>
                    <a:p>
                      <a:r>
                        <a:rPr lang="en-US" dirty="0"/>
                        <a:t>N (TBR)</a:t>
                      </a:r>
                      <a:endParaRPr lang="en-GB" dirty="0"/>
                    </a:p>
                  </a:txBody>
                  <a:tcPr/>
                </a:tc>
                <a:extLst>
                  <a:ext uri="{0D108BD9-81ED-4DB2-BD59-A6C34878D82A}">
                    <a16:rowId xmlns:a16="http://schemas.microsoft.com/office/drawing/2014/main" val="3758299196"/>
                  </a:ext>
                </a:extLst>
              </a:tr>
              <a:tr h="370840">
                <a:tc>
                  <a:txBody>
                    <a:bodyPr/>
                    <a:lstStyle/>
                    <a:p>
                      <a:r>
                        <a:rPr lang="en-US" dirty="0"/>
                        <a:t>FWER control</a:t>
                      </a:r>
                      <a:endParaRPr lang="en-GB" dirty="0"/>
                    </a:p>
                  </a:txBody>
                  <a:tcPr/>
                </a:tc>
                <a:tc>
                  <a:txBody>
                    <a:bodyPr/>
                    <a:lstStyle/>
                    <a:p>
                      <a:r>
                        <a:rPr lang="en-US" dirty="0"/>
                        <a:t>Y</a:t>
                      </a:r>
                      <a:endParaRPr lang="en-GB" dirty="0"/>
                    </a:p>
                  </a:txBody>
                  <a:tcPr/>
                </a:tc>
                <a:tc>
                  <a:txBody>
                    <a:bodyPr/>
                    <a:lstStyle/>
                    <a:p>
                      <a:r>
                        <a:rPr lang="en-US" dirty="0"/>
                        <a:t>Y</a:t>
                      </a:r>
                      <a:endParaRPr lang="en-GB" dirty="0"/>
                    </a:p>
                  </a:txBody>
                  <a:tcPr/>
                </a:tc>
                <a:tc>
                  <a:txBody>
                    <a:bodyPr/>
                    <a:lstStyle/>
                    <a:p>
                      <a:r>
                        <a:rPr lang="en-US" dirty="0"/>
                        <a:t>N (TBR)</a:t>
                      </a:r>
                      <a:endParaRPr lang="en-GB" dirty="0"/>
                    </a:p>
                  </a:txBody>
                  <a:tcPr/>
                </a:tc>
                <a:extLst>
                  <a:ext uri="{0D108BD9-81ED-4DB2-BD59-A6C34878D82A}">
                    <a16:rowId xmlns:a16="http://schemas.microsoft.com/office/drawing/2014/main" val="1846232885"/>
                  </a:ext>
                </a:extLst>
              </a:tr>
              <a:tr h="370840">
                <a:tc>
                  <a:txBody>
                    <a:bodyPr/>
                    <a:lstStyle/>
                    <a:p>
                      <a:r>
                        <a:rPr lang="en-US" dirty="0"/>
                        <a:t>Custom I-stage</a:t>
                      </a:r>
                      <a:endParaRPr lang="en-GB" dirty="0"/>
                    </a:p>
                  </a:txBody>
                  <a:tcPr/>
                </a:tc>
                <a:tc>
                  <a:txBody>
                    <a:bodyPr/>
                    <a:lstStyle/>
                    <a:p>
                      <a:r>
                        <a:rPr lang="en-US" dirty="0"/>
                        <a:t>Y</a:t>
                      </a:r>
                      <a:endParaRPr lang="en-GB" dirty="0"/>
                    </a:p>
                  </a:txBody>
                  <a:tcPr/>
                </a:tc>
                <a:tc>
                  <a:txBody>
                    <a:bodyPr/>
                    <a:lstStyle/>
                    <a:p>
                      <a:r>
                        <a:rPr lang="en-US" dirty="0"/>
                        <a:t>N</a:t>
                      </a:r>
                      <a:endParaRPr lang="en-GB" dirty="0"/>
                    </a:p>
                  </a:txBody>
                  <a:tcPr/>
                </a:tc>
                <a:tc>
                  <a:txBody>
                    <a:bodyPr/>
                    <a:lstStyle/>
                    <a:p>
                      <a:r>
                        <a:rPr lang="en-US" dirty="0"/>
                        <a:t>N (TBR)</a:t>
                      </a:r>
                      <a:endParaRPr lang="en-GB" dirty="0"/>
                    </a:p>
                  </a:txBody>
                  <a:tcPr/>
                </a:tc>
                <a:extLst>
                  <a:ext uri="{0D108BD9-81ED-4DB2-BD59-A6C34878D82A}">
                    <a16:rowId xmlns:a16="http://schemas.microsoft.com/office/drawing/2014/main" val="1630874143"/>
                  </a:ext>
                </a:extLst>
              </a:tr>
              <a:tr h="370840">
                <a:tc>
                  <a:txBody>
                    <a:bodyPr/>
                    <a:lstStyle/>
                    <a:p>
                      <a:r>
                        <a:rPr lang="en-US" dirty="0"/>
                        <a:t>Custom Eff-stage</a:t>
                      </a:r>
                      <a:endParaRPr lang="en-GB" dirty="0"/>
                    </a:p>
                  </a:txBody>
                  <a:tcPr/>
                </a:tc>
                <a:tc>
                  <a:txBody>
                    <a:bodyPr/>
                    <a:lstStyle/>
                    <a:p>
                      <a:r>
                        <a:rPr lang="en-US" dirty="0"/>
                        <a:t>Y</a:t>
                      </a:r>
                      <a:endParaRPr lang="en-GB" dirty="0"/>
                    </a:p>
                  </a:txBody>
                  <a:tcPr/>
                </a:tc>
                <a:tc>
                  <a:txBody>
                    <a:bodyPr/>
                    <a:lstStyle/>
                    <a:p>
                      <a:r>
                        <a:rPr lang="en-US" dirty="0"/>
                        <a:t>N</a:t>
                      </a:r>
                      <a:endParaRPr lang="en-GB" dirty="0"/>
                    </a:p>
                  </a:txBody>
                  <a:tcPr/>
                </a:tc>
                <a:tc>
                  <a:txBody>
                    <a:bodyPr/>
                    <a:lstStyle/>
                    <a:p>
                      <a:r>
                        <a:rPr lang="en-US" dirty="0"/>
                        <a:t>N (TBR)</a:t>
                      </a:r>
                      <a:endParaRPr lang="en-GB" dirty="0"/>
                    </a:p>
                  </a:txBody>
                  <a:tcPr/>
                </a:tc>
                <a:extLst>
                  <a:ext uri="{0D108BD9-81ED-4DB2-BD59-A6C34878D82A}">
                    <a16:rowId xmlns:a16="http://schemas.microsoft.com/office/drawing/2014/main" val="3062569095"/>
                  </a:ext>
                </a:extLst>
              </a:tr>
            </a:tbl>
          </a:graphicData>
        </a:graphic>
      </p:graphicFrame>
      <p:graphicFrame>
        <p:nvGraphicFramePr>
          <p:cNvPr id="3" name="Table 2">
            <a:extLst>
              <a:ext uri="{FF2B5EF4-FFF2-40B4-BE49-F238E27FC236}">
                <a16:creationId xmlns:a16="http://schemas.microsoft.com/office/drawing/2014/main" id="{33905F48-425B-1F97-A40C-A453B94329ED}"/>
              </a:ext>
            </a:extLst>
          </p:cNvPr>
          <p:cNvGraphicFramePr>
            <a:graphicFrameLocks noGrp="1"/>
          </p:cNvGraphicFramePr>
          <p:nvPr>
            <p:extLst>
              <p:ext uri="{D42A27DB-BD31-4B8C-83A1-F6EECF244321}">
                <p14:modId xmlns:p14="http://schemas.microsoft.com/office/powerpoint/2010/main" val="1155957004"/>
              </p:ext>
            </p:extLst>
          </p:nvPr>
        </p:nvGraphicFramePr>
        <p:xfrm>
          <a:off x="0" y="573813"/>
          <a:ext cx="8128000" cy="37084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190106787"/>
                    </a:ext>
                  </a:extLst>
                </a:gridCol>
                <a:gridCol w="2032000">
                  <a:extLst>
                    <a:ext uri="{9D8B030D-6E8A-4147-A177-3AD203B41FA5}">
                      <a16:colId xmlns:a16="http://schemas.microsoft.com/office/drawing/2014/main" val="2740916829"/>
                    </a:ext>
                  </a:extLst>
                </a:gridCol>
                <a:gridCol w="2032000">
                  <a:extLst>
                    <a:ext uri="{9D8B030D-6E8A-4147-A177-3AD203B41FA5}">
                      <a16:colId xmlns:a16="http://schemas.microsoft.com/office/drawing/2014/main" val="1880906918"/>
                    </a:ext>
                  </a:extLst>
                </a:gridCol>
                <a:gridCol w="2032000">
                  <a:extLst>
                    <a:ext uri="{9D8B030D-6E8A-4147-A177-3AD203B41FA5}">
                      <a16:colId xmlns:a16="http://schemas.microsoft.com/office/drawing/2014/main" val="1006663267"/>
                    </a:ext>
                  </a:extLst>
                </a:gridCol>
              </a:tblGrid>
              <a:tr h="370840">
                <a:tc>
                  <a:txBody>
                    <a:bodyPr/>
                    <a:lstStyle/>
                    <a:p>
                      <a:pPr marL="285750" indent="-285750">
                        <a:buFont typeface="Arial" panose="020B0604020202020204" pitchFamily="34" charset="0"/>
                        <a:buChar char="•"/>
                      </a:pPr>
                      <a:r>
                        <a:rPr lang="en-US" dirty="0"/>
                        <a:t>New features</a:t>
                      </a:r>
                      <a:endParaRPr lang="en-GB" dirty="0"/>
                    </a:p>
                  </a:txBody>
                  <a:tcPr>
                    <a:solidFill>
                      <a:schemeClr val="accent2">
                        <a:lumMod val="75000"/>
                      </a:schemeClr>
                    </a:solidFill>
                  </a:tcPr>
                </a:tc>
                <a:tc>
                  <a:txBody>
                    <a:bodyPr/>
                    <a:lstStyle/>
                    <a:p>
                      <a:pPr marL="285750" indent="-285750">
                        <a:buFont typeface="Arial" panose="020B0604020202020204" pitchFamily="34" charset="0"/>
                        <a:buChar char="•"/>
                      </a:pPr>
                      <a:r>
                        <a:rPr lang="en-US" dirty="0"/>
                        <a:t>IBS study</a:t>
                      </a:r>
                      <a:endParaRPr lang="en-GB" dirty="0"/>
                    </a:p>
                  </a:txBody>
                  <a:tcPr>
                    <a:solidFill>
                      <a:srgbClr val="009EC0"/>
                    </a:solidFill>
                  </a:tcPr>
                </a:tc>
                <a:tc>
                  <a:txBody>
                    <a:bodyPr/>
                    <a:lstStyle/>
                    <a:p>
                      <a:pPr marL="285750" indent="-285750">
                        <a:buFont typeface="Arial" panose="020B0604020202020204" pitchFamily="34" charset="0"/>
                        <a:buChar char="•"/>
                      </a:pPr>
                      <a:r>
                        <a:rPr lang="en-US" dirty="0"/>
                        <a:t>Syntax</a:t>
                      </a:r>
                      <a:endParaRPr lang="en-GB" dirty="0"/>
                    </a:p>
                  </a:txBody>
                  <a:tcPr>
                    <a:solidFill>
                      <a:srgbClr val="009EC0"/>
                    </a:solidFill>
                  </a:tcPr>
                </a:tc>
                <a:tc>
                  <a:txBody>
                    <a:bodyPr/>
                    <a:lstStyle/>
                    <a:p>
                      <a:pPr marL="285750" indent="-285750">
                        <a:buFont typeface="Arial" panose="020B0604020202020204" pitchFamily="34" charset="0"/>
                        <a:buChar char="•"/>
                      </a:pPr>
                      <a:r>
                        <a:rPr lang="en-US" dirty="0"/>
                        <a:t>Outputs</a:t>
                      </a:r>
                      <a:endParaRPr lang="en-GB" dirty="0"/>
                    </a:p>
                  </a:txBody>
                  <a:tcPr>
                    <a:solidFill>
                      <a:srgbClr val="009EC0"/>
                    </a:solidFill>
                  </a:tcPr>
                </a:tc>
                <a:extLst>
                  <a:ext uri="{0D108BD9-81ED-4DB2-BD59-A6C34878D82A}">
                    <a16:rowId xmlns:a16="http://schemas.microsoft.com/office/drawing/2014/main" val="1771134787"/>
                  </a:ext>
                </a:extLst>
              </a:tr>
            </a:tbl>
          </a:graphicData>
        </a:graphic>
      </p:graphicFrame>
      <p:sp>
        <p:nvSpPr>
          <p:cNvPr id="6" name="TextBox 5">
            <a:extLst>
              <a:ext uri="{FF2B5EF4-FFF2-40B4-BE49-F238E27FC236}">
                <a16:creationId xmlns:a16="http://schemas.microsoft.com/office/drawing/2014/main" id="{E62E09CE-6D63-1484-80FA-9E5000B6936D}"/>
              </a:ext>
            </a:extLst>
          </p:cNvPr>
          <p:cNvSpPr txBox="1"/>
          <p:nvPr/>
        </p:nvSpPr>
        <p:spPr>
          <a:xfrm>
            <a:off x="11530361" y="6501161"/>
            <a:ext cx="892098" cy="338554"/>
          </a:xfrm>
          <a:prstGeom prst="rect">
            <a:avLst/>
          </a:prstGeom>
          <a:noFill/>
        </p:spPr>
        <p:txBody>
          <a:bodyPr wrap="square" rtlCol="0">
            <a:spAutoFit/>
          </a:bodyPr>
          <a:lstStyle/>
          <a:p>
            <a:r>
              <a:rPr lang="en-US" sz="1600" dirty="0">
                <a:solidFill>
                  <a:schemeClr val="accent2">
                    <a:lumMod val="50000"/>
                  </a:schemeClr>
                </a:solidFill>
              </a:rPr>
              <a:t>8/28</a:t>
            </a:r>
            <a:endParaRPr lang="en-GB" sz="1600" dirty="0">
              <a:solidFill>
                <a:schemeClr val="accent2">
                  <a:lumMod val="50000"/>
                </a:schemeClr>
              </a:solidFill>
            </a:endParaRPr>
          </a:p>
        </p:txBody>
      </p:sp>
      <p:sp>
        <p:nvSpPr>
          <p:cNvPr id="7" name="TextBox 6">
            <a:extLst>
              <a:ext uri="{FF2B5EF4-FFF2-40B4-BE49-F238E27FC236}">
                <a16:creationId xmlns:a16="http://schemas.microsoft.com/office/drawing/2014/main" id="{D81F1942-2C2E-1676-BAD0-F74F0E8736F1}"/>
              </a:ext>
            </a:extLst>
          </p:cNvPr>
          <p:cNvSpPr txBox="1"/>
          <p:nvPr/>
        </p:nvSpPr>
        <p:spPr>
          <a:xfrm>
            <a:off x="6456556" y="5858162"/>
            <a:ext cx="5073805" cy="338554"/>
          </a:xfrm>
          <a:prstGeom prst="rect">
            <a:avLst/>
          </a:prstGeom>
          <a:noFill/>
        </p:spPr>
        <p:txBody>
          <a:bodyPr wrap="square" rtlCol="0">
            <a:spAutoFit/>
          </a:bodyPr>
          <a:lstStyle/>
          <a:p>
            <a:r>
              <a:rPr lang="en-US" sz="1600" dirty="0"/>
              <a:t>TBR – new version to be released to SSC</a:t>
            </a:r>
            <a:endParaRPr lang="en-GB" sz="1600" dirty="0"/>
          </a:p>
        </p:txBody>
      </p:sp>
    </p:spTree>
    <p:extLst>
      <p:ext uri="{BB962C8B-B14F-4D97-AF65-F5344CB8AC3E}">
        <p14:creationId xmlns:p14="http://schemas.microsoft.com/office/powerpoint/2010/main" val="841403572"/>
      </p:ext>
    </p:extLst>
  </p:cSld>
  <p:clrMapOvr>
    <a:masterClrMapping/>
  </p:clrMapOvr>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4B5303-65D2-11AF-6AB9-FFCBDF3304C8}"/>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1437C732-4302-3044-EBB7-9DEAA2E9BAEC}"/>
              </a:ext>
            </a:extLst>
          </p:cNvPr>
          <p:cNvSpPr txBox="1">
            <a:spLocks/>
          </p:cNvSpPr>
          <p:nvPr/>
        </p:nvSpPr>
        <p:spPr>
          <a:xfrm>
            <a:off x="431800" y="990029"/>
            <a:ext cx="11328400" cy="723899"/>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b="1" kern="1200">
                <a:solidFill>
                  <a:schemeClr val="accent4"/>
                </a:solidFill>
                <a:latin typeface="+mj-lt"/>
                <a:ea typeface="+mj-ea"/>
                <a:cs typeface="+mj-cs"/>
              </a:defRPr>
            </a:lvl1pPr>
          </a:lstStyle>
          <a:p>
            <a:pPr marL="457200" indent="-457200">
              <a:buFont typeface="Wingdings" panose="05000000000000000000" pitchFamily="2" charset="2"/>
              <a:buChar char="Ø"/>
              <a:tabLst>
                <a:tab pos="354013" algn="l"/>
              </a:tabLst>
            </a:pPr>
            <a:r>
              <a:rPr lang="en-US" sz="3100" b="0" dirty="0">
                <a:solidFill>
                  <a:srgbClr val="002060"/>
                </a:solidFill>
              </a:rPr>
              <a:t>Example -- the IBS study </a:t>
            </a:r>
            <a:endParaRPr lang="en-GB" sz="3100" b="0" dirty="0">
              <a:solidFill>
                <a:srgbClr val="002060"/>
              </a:solidFill>
            </a:endParaRPr>
          </a:p>
        </p:txBody>
      </p:sp>
      <p:sp>
        <p:nvSpPr>
          <p:cNvPr id="3" name="TextBox 2">
            <a:extLst>
              <a:ext uri="{FF2B5EF4-FFF2-40B4-BE49-F238E27FC236}">
                <a16:creationId xmlns:a16="http://schemas.microsoft.com/office/drawing/2014/main" id="{FA4EB2DD-E974-A927-5C4C-FA65122499BB}"/>
              </a:ext>
            </a:extLst>
          </p:cNvPr>
          <p:cNvSpPr txBox="1"/>
          <p:nvPr/>
        </p:nvSpPr>
        <p:spPr>
          <a:xfrm>
            <a:off x="762110" y="1713928"/>
            <a:ext cx="5046646" cy="170303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b="1" dirty="0"/>
              <a:t>Irritable Bowel Syndrome (IBS)</a:t>
            </a:r>
          </a:p>
          <a:p>
            <a:pPr marL="285750" indent="-285750">
              <a:lnSpc>
                <a:spcPct val="150000"/>
              </a:lnSpc>
              <a:buFont typeface="Arial" panose="020B0604020202020204" pitchFamily="34" charset="0"/>
              <a:buChar char="•"/>
            </a:pPr>
            <a:r>
              <a:rPr lang="en-GB" b="1" dirty="0"/>
              <a:t>Four </a:t>
            </a:r>
            <a:r>
              <a:rPr lang="en-US" altLang="zh-CN" dirty="0"/>
              <a:t>amitriptyline doses, </a:t>
            </a:r>
            <a:r>
              <a:rPr lang="en-US" altLang="zh-CN" b="1" dirty="0"/>
              <a:t>One</a:t>
            </a:r>
            <a:r>
              <a:rPr lang="en-US" altLang="zh-CN" dirty="0"/>
              <a:t> placebo;</a:t>
            </a:r>
            <a:endParaRPr lang="en-GB" b="1" dirty="0"/>
          </a:p>
          <a:p>
            <a:pPr marL="285750" indent="-285750">
              <a:lnSpc>
                <a:spcPct val="150000"/>
              </a:lnSpc>
              <a:buFont typeface="Arial" panose="020B0604020202020204" pitchFamily="34" charset="0"/>
              <a:buChar char="•"/>
            </a:pPr>
            <a:r>
              <a:rPr lang="en-US" b="1" dirty="0"/>
              <a:t>Primary outcome</a:t>
            </a:r>
            <a:r>
              <a:rPr lang="en-US" b="1"/>
              <a:t>:</a:t>
            </a:r>
            <a:r>
              <a:rPr lang="en-US"/>
              <a:t> IBS </a:t>
            </a:r>
            <a:r>
              <a:rPr lang="en-US" dirty="0"/>
              <a:t>Severity Scoring System (</a:t>
            </a:r>
            <a:r>
              <a:rPr lang="en-US"/>
              <a:t>IBS-SSS),0-500, </a:t>
            </a:r>
            <a:r>
              <a:rPr lang="en-US" dirty="0"/>
              <a:t>at 6 months</a:t>
            </a:r>
          </a:p>
        </p:txBody>
      </p:sp>
      <p:pic>
        <p:nvPicPr>
          <p:cNvPr id="6" name="Picture 5" descr="A close-up of a human stomach&#10;&#10;AI-generated content may be incorrect.">
            <a:extLst>
              <a:ext uri="{FF2B5EF4-FFF2-40B4-BE49-F238E27FC236}">
                <a16:creationId xmlns:a16="http://schemas.microsoft.com/office/drawing/2014/main" id="{C1930AE6-BC07-A466-737B-AD97FB91FA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9066" y="1163216"/>
            <a:ext cx="4822622" cy="2493430"/>
          </a:xfrm>
          <a:prstGeom prst="rect">
            <a:avLst/>
          </a:prstGeom>
        </p:spPr>
      </p:pic>
      <p:sp>
        <p:nvSpPr>
          <p:cNvPr id="12" name="TextBox 11">
            <a:extLst>
              <a:ext uri="{FF2B5EF4-FFF2-40B4-BE49-F238E27FC236}">
                <a16:creationId xmlns:a16="http://schemas.microsoft.com/office/drawing/2014/main" id="{5D3F9D7B-1247-1106-A756-60B50923BEB6}"/>
              </a:ext>
            </a:extLst>
          </p:cNvPr>
          <p:cNvSpPr txBox="1"/>
          <p:nvPr/>
        </p:nvSpPr>
        <p:spPr>
          <a:xfrm>
            <a:off x="762110" y="3363778"/>
            <a:ext cx="6094140" cy="456535"/>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GB" sz="1800" b="1" dirty="0"/>
              <a:t>A 5-arm 3-stage trial:</a:t>
            </a:r>
            <a:endParaRPr lang="en-US" sz="1800" b="1" dirty="0"/>
          </a:p>
        </p:txBody>
      </p:sp>
      <p:sp>
        <p:nvSpPr>
          <p:cNvPr id="13" name="TextBox 12">
            <a:extLst>
              <a:ext uri="{FF2B5EF4-FFF2-40B4-BE49-F238E27FC236}">
                <a16:creationId xmlns:a16="http://schemas.microsoft.com/office/drawing/2014/main" id="{7D59DF5E-AE97-D2F3-2E67-17E2BDCDBEB6}"/>
              </a:ext>
            </a:extLst>
          </p:cNvPr>
          <p:cNvSpPr txBox="1"/>
          <p:nvPr/>
        </p:nvSpPr>
        <p:spPr>
          <a:xfrm>
            <a:off x="4904146" y="6623439"/>
            <a:ext cx="7974146" cy="246221"/>
          </a:xfrm>
          <a:prstGeom prst="rect">
            <a:avLst/>
          </a:prstGeom>
          <a:noFill/>
        </p:spPr>
        <p:txBody>
          <a:bodyPr wrap="square" rtlCol="0">
            <a:spAutoFit/>
          </a:bodyPr>
          <a:lstStyle/>
          <a:p>
            <a:r>
              <a:rPr lang="en-US" sz="1000" dirty="0"/>
              <a:t>Graphs sources: </a:t>
            </a:r>
            <a:r>
              <a:rPr lang="en-US" sz="1000" dirty="0">
                <a:hlinkClick r:id="rId5"/>
              </a:rPr>
              <a:t>https://en.wikipedia.org/wiki/Irritable_bowel_syndrome</a:t>
            </a:r>
            <a:r>
              <a:rPr lang="en-US" sz="1000" dirty="0"/>
              <a:t>; https://thepainsource.com/amitriptyline-elavil/</a:t>
            </a:r>
            <a:endParaRPr lang="en-GB" sz="1000" dirty="0"/>
          </a:p>
        </p:txBody>
      </p:sp>
      <p:pic>
        <p:nvPicPr>
          <p:cNvPr id="9" name="Picture 8" descr="A close-up of several different colored pills&#10;&#10;AI-generated content may be incorrect.">
            <a:extLst>
              <a:ext uri="{FF2B5EF4-FFF2-40B4-BE49-F238E27FC236}">
                <a16:creationId xmlns:a16="http://schemas.microsoft.com/office/drawing/2014/main" id="{BA2B2908-229F-ED21-C629-8395BB8FA090}"/>
              </a:ext>
            </a:extLst>
          </p:cNvPr>
          <p:cNvPicPr>
            <a:picLocks noChangeAspect="1"/>
          </p:cNvPicPr>
          <p:nvPr/>
        </p:nvPicPr>
        <p:blipFill>
          <a:blip r:embed="rId6">
            <a:extLst>
              <a:ext uri="{28A0092B-C50C-407E-A947-70E740481C1C}">
                <a14:useLocalDpi xmlns:a14="http://schemas.microsoft.com/office/drawing/2010/main" val="0"/>
              </a:ext>
            </a:extLst>
          </a:blip>
          <a:srcRect l="26937" t="14901" r="36006" b="22157"/>
          <a:stretch>
            <a:fillRect/>
          </a:stretch>
        </p:blipFill>
        <p:spPr>
          <a:xfrm>
            <a:off x="2362189" y="3884251"/>
            <a:ext cx="1213129" cy="2495557"/>
          </a:xfrm>
          <a:prstGeom prst="rect">
            <a:avLst/>
          </a:prstGeom>
        </p:spPr>
      </p:pic>
      <p:sp>
        <p:nvSpPr>
          <p:cNvPr id="10" name="TextBox 9">
            <a:extLst>
              <a:ext uri="{FF2B5EF4-FFF2-40B4-BE49-F238E27FC236}">
                <a16:creationId xmlns:a16="http://schemas.microsoft.com/office/drawing/2014/main" id="{8CF22A88-DC95-3E0F-CFD0-5AB12AC08CD1}"/>
              </a:ext>
            </a:extLst>
          </p:cNvPr>
          <p:cNvSpPr txBox="1"/>
          <p:nvPr/>
        </p:nvSpPr>
        <p:spPr>
          <a:xfrm>
            <a:off x="2177017" y="5990636"/>
            <a:ext cx="789207" cy="276350"/>
          </a:xfrm>
          <a:prstGeom prst="rect">
            <a:avLst/>
          </a:prstGeom>
          <a:solidFill>
            <a:schemeClr val="bg1"/>
          </a:solidFill>
        </p:spPr>
        <p:txBody>
          <a:bodyPr wrap="square" rtlCol="0">
            <a:spAutoFit/>
          </a:bodyPr>
          <a:lstStyle/>
          <a:p>
            <a:r>
              <a:rPr lang="en-US" sz="1200" b="1" dirty="0"/>
              <a:t>Placebo</a:t>
            </a:r>
            <a:endParaRPr lang="en-GB" sz="1200" b="1" dirty="0"/>
          </a:p>
        </p:txBody>
      </p:sp>
      <p:cxnSp>
        <p:nvCxnSpPr>
          <p:cNvPr id="15" name="Straight Connector 14">
            <a:extLst>
              <a:ext uri="{FF2B5EF4-FFF2-40B4-BE49-F238E27FC236}">
                <a16:creationId xmlns:a16="http://schemas.microsoft.com/office/drawing/2014/main" id="{C14544AB-484A-E914-1A4F-0182BDFFEDA0}"/>
              </a:ext>
            </a:extLst>
          </p:cNvPr>
          <p:cNvCxnSpPr>
            <a:cxnSpLocks/>
          </p:cNvCxnSpPr>
          <p:nvPr/>
        </p:nvCxnSpPr>
        <p:spPr>
          <a:xfrm>
            <a:off x="5039327" y="4170556"/>
            <a:ext cx="0" cy="2096430"/>
          </a:xfrm>
          <a:prstGeom prst="line">
            <a:avLst/>
          </a:prstGeom>
          <a:ln w="12700">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421A62D-2856-D7A9-E4F6-BBBB7F57C0DA}"/>
              </a:ext>
            </a:extLst>
          </p:cNvPr>
          <p:cNvCxnSpPr>
            <a:cxnSpLocks/>
          </p:cNvCxnSpPr>
          <p:nvPr/>
        </p:nvCxnSpPr>
        <p:spPr>
          <a:xfrm>
            <a:off x="7031678" y="4170556"/>
            <a:ext cx="0" cy="2096430"/>
          </a:xfrm>
          <a:prstGeom prst="line">
            <a:avLst/>
          </a:prstGeom>
          <a:ln w="12700">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8AC192A-6F53-25D4-4624-A8268BECAF01}"/>
              </a:ext>
            </a:extLst>
          </p:cNvPr>
          <p:cNvCxnSpPr>
            <a:cxnSpLocks/>
          </p:cNvCxnSpPr>
          <p:nvPr/>
        </p:nvCxnSpPr>
        <p:spPr>
          <a:xfrm>
            <a:off x="9020312" y="4170556"/>
            <a:ext cx="0" cy="2096430"/>
          </a:xfrm>
          <a:prstGeom prst="line">
            <a:avLst/>
          </a:prstGeom>
          <a:ln w="12700">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89AF617-3F96-FB6A-36B3-91FBA7CFB593}"/>
              </a:ext>
            </a:extLst>
          </p:cNvPr>
          <p:cNvCxnSpPr>
            <a:cxnSpLocks/>
          </p:cNvCxnSpPr>
          <p:nvPr/>
        </p:nvCxnSpPr>
        <p:spPr>
          <a:xfrm flipV="1">
            <a:off x="3456878" y="6124451"/>
            <a:ext cx="5563434" cy="4360"/>
          </a:xfrm>
          <a:prstGeom prst="straightConnector1">
            <a:avLst/>
          </a:prstGeom>
          <a:ln w="5715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AD2F94BE-05E3-423C-118E-1BA66ACF859B}"/>
              </a:ext>
            </a:extLst>
          </p:cNvPr>
          <p:cNvSpPr txBox="1"/>
          <p:nvPr/>
        </p:nvSpPr>
        <p:spPr>
          <a:xfrm>
            <a:off x="4716965" y="3884251"/>
            <a:ext cx="1091785" cy="261610"/>
          </a:xfrm>
          <a:prstGeom prst="rect">
            <a:avLst/>
          </a:prstGeom>
          <a:noFill/>
        </p:spPr>
        <p:txBody>
          <a:bodyPr wrap="square" rtlCol="0">
            <a:spAutoFit/>
          </a:bodyPr>
          <a:lstStyle/>
          <a:p>
            <a:r>
              <a:rPr lang="en-US" sz="1100" b="1" dirty="0"/>
              <a:t>Analysis 1</a:t>
            </a:r>
            <a:endParaRPr lang="en-GB" sz="1100" b="1" dirty="0"/>
          </a:p>
        </p:txBody>
      </p:sp>
      <p:sp>
        <p:nvSpPr>
          <p:cNvPr id="24" name="TextBox 23">
            <a:extLst>
              <a:ext uri="{FF2B5EF4-FFF2-40B4-BE49-F238E27FC236}">
                <a16:creationId xmlns:a16="http://schemas.microsoft.com/office/drawing/2014/main" id="{F84E0F65-4715-7850-050E-7F850D070BD5}"/>
              </a:ext>
            </a:extLst>
          </p:cNvPr>
          <p:cNvSpPr txBox="1"/>
          <p:nvPr/>
        </p:nvSpPr>
        <p:spPr>
          <a:xfrm>
            <a:off x="6687014" y="3884251"/>
            <a:ext cx="1091785" cy="261610"/>
          </a:xfrm>
          <a:prstGeom prst="rect">
            <a:avLst/>
          </a:prstGeom>
          <a:noFill/>
        </p:spPr>
        <p:txBody>
          <a:bodyPr wrap="square" rtlCol="0">
            <a:spAutoFit/>
          </a:bodyPr>
          <a:lstStyle/>
          <a:p>
            <a:r>
              <a:rPr lang="en-US" sz="1100" b="1" dirty="0"/>
              <a:t>Analysis 2</a:t>
            </a:r>
            <a:endParaRPr lang="en-GB" sz="1100" b="1" dirty="0"/>
          </a:p>
        </p:txBody>
      </p:sp>
      <p:sp>
        <p:nvSpPr>
          <p:cNvPr id="25" name="TextBox 24">
            <a:extLst>
              <a:ext uri="{FF2B5EF4-FFF2-40B4-BE49-F238E27FC236}">
                <a16:creationId xmlns:a16="http://schemas.microsoft.com/office/drawing/2014/main" id="{B7B33440-8BDB-D2CA-8F59-C5724D349C41}"/>
              </a:ext>
            </a:extLst>
          </p:cNvPr>
          <p:cNvSpPr txBox="1"/>
          <p:nvPr/>
        </p:nvSpPr>
        <p:spPr>
          <a:xfrm>
            <a:off x="8657063" y="3898412"/>
            <a:ext cx="1434790" cy="261610"/>
          </a:xfrm>
          <a:prstGeom prst="rect">
            <a:avLst/>
          </a:prstGeom>
          <a:noFill/>
        </p:spPr>
        <p:txBody>
          <a:bodyPr wrap="square" rtlCol="0">
            <a:spAutoFit/>
          </a:bodyPr>
          <a:lstStyle/>
          <a:p>
            <a:r>
              <a:rPr lang="en-US" sz="1100" b="1" dirty="0"/>
              <a:t>Final analysis</a:t>
            </a:r>
            <a:endParaRPr lang="en-GB" sz="1100" b="1" dirty="0"/>
          </a:p>
        </p:txBody>
      </p:sp>
      <p:sp>
        <p:nvSpPr>
          <p:cNvPr id="26" name="Arrow: Striped Right 25">
            <a:extLst>
              <a:ext uri="{FF2B5EF4-FFF2-40B4-BE49-F238E27FC236}">
                <a16:creationId xmlns:a16="http://schemas.microsoft.com/office/drawing/2014/main" id="{963D498F-2742-C496-F0FC-AB868AA7F94E}"/>
              </a:ext>
            </a:extLst>
          </p:cNvPr>
          <p:cNvSpPr/>
          <p:nvPr/>
        </p:nvSpPr>
        <p:spPr>
          <a:xfrm>
            <a:off x="9277305" y="5003389"/>
            <a:ext cx="457195" cy="412595"/>
          </a:xfrm>
          <a:prstGeom prst="stripedRightArrow">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sp>
        <p:nvSpPr>
          <p:cNvPr id="27" name="TextBox 26">
            <a:extLst>
              <a:ext uri="{FF2B5EF4-FFF2-40B4-BE49-F238E27FC236}">
                <a16:creationId xmlns:a16="http://schemas.microsoft.com/office/drawing/2014/main" id="{451E7CC7-8618-5F45-60E1-E2638060D7A4}"/>
              </a:ext>
            </a:extLst>
          </p:cNvPr>
          <p:cNvSpPr txBox="1"/>
          <p:nvPr/>
        </p:nvSpPr>
        <p:spPr>
          <a:xfrm>
            <a:off x="9991492" y="4784375"/>
            <a:ext cx="897662"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600" dirty="0"/>
              <a:t>Claim any efficacy</a:t>
            </a:r>
            <a:endParaRPr lang="en-GB" sz="1600" dirty="0"/>
          </a:p>
        </p:txBody>
      </p:sp>
      <p:sp>
        <p:nvSpPr>
          <p:cNvPr id="30" name="TextBox 29">
            <a:extLst>
              <a:ext uri="{FF2B5EF4-FFF2-40B4-BE49-F238E27FC236}">
                <a16:creationId xmlns:a16="http://schemas.microsoft.com/office/drawing/2014/main" id="{97BBB573-5651-5419-58DF-335CE47B0B5A}"/>
              </a:ext>
            </a:extLst>
          </p:cNvPr>
          <p:cNvSpPr txBox="1"/>
          <p:nvPr/>
        </p:nvSpPr>
        <p:spPr>
          <a:xfrm>
            <a:off x="4684613" y="4742532"/>
            <a:ext cx="524621" cy="1015663"/>
          </a:xfrm>
          <a:prstGeom prst="rect">
            <a:avLst/>
          </a:prstGeom>
          <a:noFill/>
        </p:spPr>
        <p:txBody>
          <a:bodyPr wrap="square" rtlCol="0">
            <a:spAutoFit/>
          </a:bodyPr>
          <a:lstStyle/>
          <a:p>
            <a:r>
              <a:rPr lang="en-US" sz="6000" b="1" dirty="0">
                <a:solidFill>
                  <a:schemeClr val="accent4">
                    <a:lumMod val="75000"/>
                  </a:schemeClr>
                </a:solidFill>
              </a:rPr>
              <a:t>?</a:t>
            </a:r>
            <a:endParaRPr lang="en-GB" sz="6000" b="1" dirty="0">
              <a:solidFill>
                <a:schemeClr val="accent4">
                  <a:lumMod val="75000"/>
                </a:schemeClr>
              </a:solidFill>
            </a:endParaRPr>
          </a:p>
        </p:txBody>
      </p:sp>
      <p:sp>
        <p:nvSpPr>
          <p:cNvPr id="34" name="TextBox 33">
            <a:extLst>
              <a:ext uri="{FF2B5EF4-FFF2-40B4-BE49-F238E27FC236}">
                <a16:creationId xmlns:a16="http://schemas.microsoft.com/office/drawing/2014/main" id="{BBC28B77-4DE0-0F74-6F94-D6FA225F9936}"/>
              </a:ext>
            </a:extLst>
          </p:cNvPr>
          <p:cNvSpPr txBox="1"/>
          <p:nvPr/>
        </p:nvSpPr>
        <p:spPr>
          <a:xfrm>
            <a:off x="6730748" y="4717922"/>
            <a:ext cx="601865" cy="1015663"/>
          </a:xfrm>
          <a:prstGeom prst="rect">
            <a:avLst/>
          </a:prstGeom>
          <a:noFill/>
        </p:spPr>
        <p:txBody>
          <a:bodyPr wrap="square" rtlCol="0">
            <a:spAutoFit/>
          </a:bodyPr>
          <a:lstStyle/>
          <a:p>
            <a:r>
              <a:rPr lang="en-US" sz="6000" b="1" dirty="0">
                <a:solidFill>
                  <a:schemeClr val="accent4">
                    <a:lumMod val="75000"/>
                  </a:schemeClr>
                </a:solidFill>
              </a:rPr>
              <a:t>?</a:t>
            </a:r>
            <a:endParaRPr lang="en-GB" sz="6000" b="1" dirty="0">
              <a:solidFill>
                <a:schemeClr val="accent4">
                  <a:lumMod val="75000"/>
                </a:schemeClr>
              </a:solidFill>
            </a:endParaRPr>
          </a:p>
        </p:txBody>
      </p:sp>
      <p:sp>
        <p:nvSpPr>
          <p:cNvPr id="35" name="TextBox 34">
            <a:extLst>
              <a:ext uri="{FF2B5EF4-FFF2-40B4-BE49-F238E27FC236}">
                <a16:creationId xmlns:a16="http://schemas.microsoft.com/office/drawing/2014/main" id="{E6C7470C-1E19-6DB8-EC25-C50812D9A316}"/>
              </a:ext>
            </a:extLst>
          </p:cNvPr>
          <p:cNvSpPr txBox="1"/>
          <p:nvPr/>
        </p:nvSpPr>
        <p:spPr>
          <a:xfrm>
            <a:off x="8678731" y="4702097"/>
            <a:ext cx="598572" cy="1015663"/>
          </a:xfrm>
          <a:prstGeom prst="rect">
            <a:avLst/>
          </a:prstGeom>
          <a:noFill/>
        </p:spPr>
        <p:txBody>
          <a:bodyPr wrap="square" rtlCol="0">
            <a:spAutoFit/>
          </a:bodyPr>
          <a:lstStyle/>
          <a:p>
            <a:r>
              <a:rPr lang="en-US" sz="6000" b="1" dirty="0">
                <a:solidFill>
                  <a:schemeClr val="accent4">
                    <a:lumMod val="75000"/>
                  </a:schemeClr>
                </a:solidFill>
              </a:rPr>
              <a:t>?</a:t>
            </a:r>
            <a:endParaRPr lang="en-GB" sz="6000" b="1" dirty="0">
              <a:solidFill>
                <a:schemeClr val="accent4">
                  <a:lumMod val="75000"/>
                </a:schemeClr>
              </a:solidFill>
            </a:endParaRPr>
          </a:p>
        </p:txBody>
      </p:sp>
      <p:cxnSp>
        <p:nvCxnSpPr>
          <p:cNvPr id="37" name="Straight Arrow Connector 36">
            <a:extLst>
              <a:ext uri="{FF2B5EF4-FFF2-40B4-BE49-F238E27FC236}">
                <a16:creationId xmlns:a16="http://schemas.microsoft.com/office/drawing/2014/main" id="{45EC5A77-D30C-DCD8-4A01-E703E5596860}"/>
              </a:ext>
            </a:extLst>
          </p:cNvPr>
          <p:cNvCxnSpPr>
            <a:cxnSpLocks/>
          </p:cNvCxnSpPr>
          <p:nvPr/>
        </p:nvCxnSpPr>
        <p:spPr>
          <a:xfrm>
            <a:off x="3470420" y="4270917"/>
            <a:ext cx="1447268" cy="0"/>
          </a:xfrm>
          <a:prstGeom prst="straightConnector1">
            <a:avLst/>
          </a:prstGeom>
          <a:ln w="19050">
            <a:solidFill>
              <a:schemeClr val="accent2">
                <a:lumMod val="75000"/>
              </a:schemeClr>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6CE35E56-2BEB-6F3D-C636-36B5B691B3D7}"/>
              </a:ext>
            </a:extLst>
          </p:cNvPr>
          <p:cNvCxnSpPr>
            <a:cxnSpLocks/>
          </p:cNvCxnSpPr>
          <p:nvPr/>
        </p:nvCxnSpPr>
        <p:spPr>
          <a:xfrm>
            <a:off x="7232906" y="4270917"/>
            <a:ext cx="1568907" cy="0"/>
          </a:xfrm>
          <a:prstGeom prst="straightConnector1">
            <a:avLst/>
          </a:prstGeom>
          <a:ln w="19050">
            <a:solidFill>
              <a:schemeClr val="accent2">
                <a:lumMod val="75000"/>
              </a:schemeClr>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B94F645E-CB8C-6F3F-1CBE-5DF622EA0244}"/>
              </a:ext>
            </a:extLst>
          </p:cNvPr>
          <p:cNvCxnSpPr>
            <a:cxnSpLocks/>
          </p:cNvCxnSpPr>
          <p:nvPr/>
        </p:nvCxnSpPr>
        <p:spPr>
          <a:xfrm>
            <a:off x="5200967" y="4270917"/>
            <a:ext cx="1790065" cy="0"/>
          </a:xfrm>
          <a:prstGeom prst="straightConnector1">
            <a:avLst/>
          </a:prstGeom>
          <a:ln w="19050">
            <a:solidFill>
              <a:schemeClr val="accent2">
                <a:lumMod val="75000"/>
              </a:schemeClr>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62D67191-54B5-1B2A-2D64-978E2C67975C}"/>
              </a:ext>
            </a:extLst>
          </p:cNvPr>
          <p:cNvCxnSpPr>
            <a:cxnSpLocks/>
          </p:cNvCxnSpPr>
          <p:nvPr/>
        </p:nvCxnSpPr>
        <p:spPr>
          <a:xfrm>
            <a:off x="3456878" y="4702097"/>
            <a:ext cx="1447268" cy="0"/>
          </a:xfrm>
          <a:prstGeom prst="straightConnector1">
            <a:avLst/>
          </a:prstGeom>
          <a:ln w="19050">
            <a:solidFill>
              <a:srgbClr val="FFC000"/>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860B5095-EF85-7C08-4C1A-5E4975A3867A}"/>
              </a:ext>
            </a:extLst>
          </p:cNvPr>
          <p:cNvCxnSpPr>
            <a:cxnSpLocks/>
          </p:cNvCxnSpPr>
          <p:nvPr/>
        </p:nvCxnSpPr>
        <p:spPr>
          <a:xfrm>
            <a:off x="7219364" y="4702097"/>
            <a:ext cx="1568907" cy="0"/>
          </a:xfrm>
          <a:prstGeom prst="straightConnector1">
            <a:avLst/>
          </a:prstGeom>
          <a:ln w="19050">
            <a:solidFill>
              <a:srgbClr val="FFC000"/>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6C15F0A2-BCEC-A8C7-2AC7-0AF5A87B857B}"/>
              </a:ext>
            </a:extLst>
          </p:cNvPr>
          <p:cNvCxnSpPr>
            <a:cxnSpLocks/>
          </p:cNvCxnSpPr>
          <p:nvPr/>
        </p:nvCxnSpPr>
        <p:spPr>
          <a:xfrm>
            <a:off x="5187425" y="4702097"/>
            <a:ext cx="1790065" cy="0"/>
          </a:xfrm>
          <a:prstGeom prst="straightConnector1">
            <a:avLst/>
          </a:prstGeom>
          <a:ln w="19050">
            <a:solidFill>
              <a:srgbClr val="FFC000"/>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F3E50B04-5F6A-E2CB-B89D-9E4DE7FFC345}"/>
              </a:ext>
            </a:extLst>
          </p:cNvPr>
          <p:cNvCxnSpPr>
            <a:cxnSpLocks/>
          </p:cNvCxnSpPr>
          <p:nvPr/>
        </p:nvCxnSpPr>
        <p:spPr>
          <a:xfrm>
            <a:off x="3470420" y="5218771"/>
            <a:ext cx="1447268" cy="0"/>
          </a:xfrm>
          <a:prstGeom prst="straightConnector1">
            <a:avLst/>
          </a:prstGeom>
          <a:ln w="19050">
            <a:solidFill>
              <a:schemeClr val="accent3">
                <a:lumMod val="50000"/>
              </a:schemeClr>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49C7B119-0238-F8D3-C543-603FA09DC31A}"/>
              </a:ext>
            </a:extLst>
          </p:cNvPr>
          <p:cNvCxnSpPr>
            <a:cxnSpLocks/>
          </p:cNvCxnSpPr>
          <p:nvPr/>
        </p:nvCxnSpPr>
        <p:spPr>
          <a:xfrm>
            <a:off x="7232906" y="5218771"/>
            <a:ext cx="1568907" cy="0"/>
          </a:xfrm>
          <a:prstGeom prst="straightConnector1">
            <a:avLst/>
          </a:prstGeom>
          <a:ln w="19050">
            <a:solidFill>
              <a:schemeClr val="accent3">
                <a:lumMod val="50000"/>
              </a:schemeClr>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D1DC0F46-D9E8-3C9C-5619-748A3CD7CC2F}"/>
              </a:ext>
            </a:extLst>
          </p:cNvPr>
          <p:cNvCxnSpPr>
            <a:cxnSpLocks/>
          </p:cNvCxnSpPr>
          <p:nvPr/>
        </p:nvCxnSpPr>
        <p:spPr>
          <a:xfrm>
            <a:off x="5200967" y="5218771"/>
            <a:ext cx="1790065" cy="0"/>
          </a:xfrm>
          <a:prstGeom prst="straightConnector1">
            <a:avLst/>
          </a:prstGeom>
          <a:ln w="19050">
            <a:solidFill>
              <a:schemeClr val="accent3">
                <a:lumMod val="50000"/>
              </a:schemeClr>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AEE35AA7-F22D-F5B1-11F8-39AF7B32FC33}"/>
              </a:ext>
            </a:extLst>
          </p:cNvPr>
          <p:cNvCxnSpPr>
            <a:cxnSpLocks/>
          </p:cNvCxnSpPr>
          <p:nvPr/>
        </p:nvCxnSpPr>
        <p:spPr>
          <a:xfrm>
            <a:off x="3473369" y="5729080"/>
            <a:ext cx="1447268" cy="0"/>
          </a:xfrm>
          <a:prstGeom prst="straightConnector1">
            <a:avLst/>
          </a:prstGeom>
          <a:ln w="19050">
            <a:solidFill>
              <a:schemeClr val="accent3">
                <a:lumMod val="75000"/>
              </a:schemeClr>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236DC559-2879-04B1-2829-FD259E9E8BED}"/>
              </a:ext>
            </a:extLst>
          </p:cNvPr>
          <p:cNvCxnSpPr>
            <a:cxnSpLocks/>
          </p:cNvCxnSpPr>
          <p:nvPr/>
        </p:nvCxnSpPr>
        <p:spPr>
          <a:xfrm>
            <a:off x="7235855" y="5729080"/>
            <a:ext cx="1568907" cy="0"/>
          </a:xfrm>
          <a:prstGeom prst="straightConnector1">
            <a:avLst/>
          </a:prstGeom>
          <a:ln w="19050">
            <a:solidFill>
              <a:schemeClr val="accent3">
                <a:lumMod val="75000"/>
              </a:schemeClr>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AE36E455-2D8F-D223-A721-4969BA727E75}"/>
              </a:ext>
            </a:extLst>
          </p:cNvPr>
          <p:cNvCxnSpPr>
            <a:cxnSpLocks/>
          </p:cNvCxnSpPr>
          <p:nvPr/>
        </p:nvCxnSpPr>
        <p:spPr>
          <a:xfrm>
            <a:off x="5203916" y="5729080"/>
            <a:ext cx="1790065" cy="0"/>
          </a:xfrm>
          <a:prstGeom prst="straightConnector1">
            <a:avLst/>
          </a:prstGeom>
          <a:ln w="19050">
            <a:solidFill>
              <a:schemeClr val="accent3">
                <a:lumMod val="75000"/>
              </a:schemeClr>
            </a:solidFill>
            <a:prstDash val="dash"/>
            <a:tailEnd type="triangle" w="lg" len="lg"/>
          </a:ln>
        </p:spPr>
        <p:style>
          <a:lnRef idx="1">
            <a:schemeClr val="accent1"/>
          </a:lnRef>
          <a:fillRef idx="0">
            <a:schemeClr val="accent1"/>
          </a:fillRef>
          <a:effectRef idx="0">
            <a:schemeClr val="accent1"/>
          </a:effectRef>
          <a:fontRef idx="minor">
            <a:schemeClr val="tx1"/>
          </a:fontRef>
        </p:style>
      </p:cxnSp>
      <p:sp>
        <p:nvSpPr>
          <p:cNvPr id="11" name="Text Placeholder 3">
            <a:extLst>
              <a:ext uri="{FF2B5EF4-FFF2-40B4-BE49-F238E27FC236}">
                <a16:creationId xmlns:a16="http://schemas.microsoft.com/office/drawing/2014/main" id="{E19EAB93-66D2-F190-E3A2-540F66A3A43C}"/>
              </a:ext>
            </a:extLst>
          </p:cNvPr>
          <p:cNvSpPr>
            <a:spLocks noGrp="1"/>
          </p:cNvSpPr>
          <p:nvPr>
            <p:ph type="body" sz="quarter" idx="10"/>
          </p:nvPr>
        </p:nvSpPr>
        <p:spPr>
          <a:xfrm>
            <a:off x="113647" y="0"/>
            <a:ext cx="7308883" cy="614364"/>
          </a:xfrm>
        </p:spPr>
        <p:txBody>
          <a:bodyPr>
            <a:normAutofit fontScale="92500" lnSpcReduction="10000"/>
          </a:bodyPr>
          <a:lstStyle/>
          <a:p>
            <a:r>
              <a:rPr lang="en-US" sz="3600" dirty="0"/>
              <a:t>MAMS design implementation in Stata</a:t>
            </a:r>
            <a:endParaRPr lang="en-GB" sz="3600" dirty="0">
              <a:latin typeface="Courier New" panose="02070309020205020404" pitchFamily="49" charset="0"/>
              <a:cs typeface="Courier New" panose="02070309020205020404" pitchFamily="49" charset="0"/>
            </a:endParaRPr>
          </a:p>
        </p:txBody>
      </p:sp>
      <p:graphicFrame>
        <p:nvGraphicFramePr>
          <p:cNvPr id="14" name="Table 13">
            <a:extLst>
              <a:ext uri="{FF2B5EF4-FFF2-40B4-BE49-F238E27FC236}">
                <a16:creationId xmlns:a16="http://schemas.microsoft.com/office/drawing/2014/main" id="{A378A973-53DE-E0C3-9EE1-B6FC3B8148C8}"/>
              </a:ext>
            </a:extLst>
          </p:cNvPr>
          <p:cNvGraphicFramePr>
            <a:graphicFrameLocks noGrp="1"/>
          </p:cNvGraphicFramePr>
          <p:nvPr>
            <p:extLst>
              <p:ext uri="{D42A27DB-BD31-4B8C-83A1-F6EECF244321}">
                <p14:modId xmlns:p14="http://schemas.microsoft.com/office/powerpoint/2010/main" val="159982802"/>
              </p:ext>
            </p:extLst>
          </p:nvPr>
        </p:nvGraphicFramePr>
        <p:xfrm>
          <a:off x="0" y="573813"/>
          <a:ext cx="8128000" cy="37084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190106787"/>
                    </a:ext>
                  </a:extLst>
                </a:gridCol>
                <a:gridCol w="2032000">
                  <a:extLst>
                    <a:ext uri="{9D8B030D-6E8A-4147-A177-3AD203B41FA5}">
                      <a16:colId xmlns:a16="http://schemas.microsoft.com/office/drawing/2014/main" val="2740916829"/>
                    </a:ext>
                  </a:extLst>
                </a:gridCol>
                <a:gridCol w="2032000">
                  <a:extLst>
                    <a:ext uri="{9D8B030D-6E8A-4147-A177-3AD203B41FA5}">
                      <a16:colId xmlns:a16="http://schemas.microsoft.com/office/drawing/2014/main" val="1880906918"/>
                    </a:ext>
                  </a:extLst>
                </a:gridCol>
                <a:gridCol w="2032000">
                  <a:extLst>
                    <a:ext uri="{9D8B030D-6E8A-4147-A177-3AD203B41FA5}">
                      <a16:colId xmlns:a16="http://schemas.microsoft.com/office/drawing/2014/main" val="1006663267"/>
                    </a:ext>
                  </a:extLst>
                </a:gridCol>
              </a:tblGrid>
              <a:tr h="370840">
                <a:tc>
                  <a:txBody>
                    <a:bodyPr/>
                    <a:lstStyle/>
                    <a:p>
                      <a:pPr marL="285750" indent="-285750">
                        <a:buFont typeface="Arial" panose="020B0604020202020204" pitchFamily="34" charset="0"/>
                        <a:buChar char="•"/>
                      </a:pPr>
                      <a:r>
                        <a:rPr lang="en-US" dirty="0"/>
                        <a:t>New features</a:t>
                      </a:r>
                      <a:endParaRPr lang="en-GB" dirty="0"/>
                    </a:p>
                  </a:txBody>
                  <a:tcPr>
                    <a:solidFill>
                      <a:srgbClr val="009EC0"/>
                    </a:solidFill>
                  </a:tcPr>
                </a:tc>
                <a:tc>
                  <a:txBody>
                    <a:bodyPr/>
                    <a:lstStyle/>
                    <a:p>
                      <a:pPr marL="285750" indent="-285750">
                        <a:buFont typeface="Arial" panose="020B0604020202020204" pitchFamily="34" charset="0"/>
                        <a:buChar char="•"/>
                      </a:pPr>
                      <a:r>
                        <a:rPr lang="en-US" dirty="0"/>
                        <a:t>IBS study</a:t>
                      </a:r>
                      <a:endParaRPr lang="en-GB" dirty="0"/>
                    </a:p>
                  </a:txBody>
                  <a:tcPr>
                    <a:solidFill>
                      <a:schemeClr val="accent2">
                        <a:lumMod val="75000"/>
                      </a:schemeClr>
                    </a:solidFill>
                  </a:tcPr>
                </a:tc>
                <a:tc>
                  <a:txBody>
                    <a:bodyPr/>
                    <a:lstStyle/>
                    <a:p>
                      <a:pPr marL="285750" indent="-285750">
                        <a:buFont typeface="Arial" panose="020B0604020202020204" pitchFamily="34" charset="0"/>
                        <a:buChar char="•"/>
                      </a:pPr>
                      <a:r>
                        <a:rPr lang="en-US" dirty="0"/>
                        <a:t>Syntax</a:t>
                      </a:r>
                      <a:endParaRPr lang="en-GB" dirty="0"/>
                    </a:p>
                  </a:txBody>
                  <a:tcPr>
                    <a:solidFill>
                      <a:srgbClr val="009EC0"/>
                    </a:solidFill>
                  </a:tcPr>
                </a:tc>
                <a:tc>
                  <a:txBody>
                    <a:bodyPr/>
                    <a:lstStyle/>
                    <a:p>
                      <a:pPr marL="285750" indent="-285750">
                        <a:buFont typeface="Arial" panose="020B0604020202020204" pitchFamily="34" charset="0"/>
                        <a:buChar char="•"/>
                      </a:pPr>
                      <a:r>
                        <a:rPr lang="en-US" dirty="0"/>
                        <a:t>Outputs</a:t>
                      </a:r>
                      <a:endParaRPr lang="en-GB" dirty="0"/>
                    </a:p>
                  </a:txBody>
                  <a:tcPr>
                    <a:solidFill>
                      <a:srgbClr val="009EC0"/>
                    </a:solidFill>
                  </a:tcPr>
                </a:tc>
                <a:extLst>
                  <a:ext uri="{0D108BD9-81ED-4DB2-BD59-A6C34878D82A}">
                    <a16:rowId xmlns:a16="http://schemas.microsoft.com/office/drawing/2014/main" val="1771134787"/>
                  </a:ext>
                </a:extLst>
              </a:tr>
            </a:tbl>
          </a:graphicData>
        </a:graphic>
      </p:graphicFrame>
      <p:sp>
        <p:nvSpPr>
          <p:cNvPr id="2" name="TextBox 1">
            <a:extLst>
              <a:ext uri="{FF2B5EF4-FFF2-40B4-BE49-F238E27FC236}">
                <a16:creationId xmlns:a16="http://schemas.microsoft.com/office/drawing/2014/main" id="{52DE5E93-E6BA-B7CF-C274-11263B54205A}"/>
              </a:ext>
            </a:extLst>
          </p:cNvPr>
          <p:cNvSpPr txBox="1"/>
          <p:nvPr/>
        </p:nvSpPr>
        <p:spPr>
          <a:xfrm>
            <a:off x="11530361" y="6501161"/>
            <a:ext cx="892098" cy="338554"/>
          </a:xfrm>
          <a:prstGeom prst="rect">
            <a:avLst/>
          </a:prstGeom>
          <a:noFill/>
        </p:spPr>
        <p:txBody>
          <a:bodyPr wrap="square" rtlCol="0">
            <a:spAutoFit/>
          </a:bodyPr>
          <a:lstStyle/>
          <a:p>
            <a:r>
              <a:rPr lang="en-US" sz="1600" dirty="0">
                <a:solidFill>
                  <a:schemeClr val="accent2">
                    <a:lumMod val="50000"/>
                  </a:schemeClr>
                </a:solidFill>
              </a:rPr>
              <a:t>9/28</a:t>
            </a:r>
            <a:endParaRPr lang="en-GB" sz="1600" dirty="0">
              <a:solidFill>
                <a:schemeClr val="accent2">
                  <a:lumMod val="50000"/>
                </a:schemeClr>
              </a:solidFill>
            </a:endParaRPr>
          </a:p>
        </p:txBody>
      </p:sp>
    </p:spTree>
    <p:extLst>
      <p:ext uri="{BB962C8B-B14F-4D97-AF65-F5344CB8AC3E}">
        <p14:creationId xmlns:p14="http://schemas.microsoft.com/office/powerpoint/2010/main" val="3027072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500"/>
                                        <p:tgtEl>
                                          <p:spTgt spid="37"/>
                                        </p:tgtEl>
                                      </p:cBhvr>
                                    </p:animEffect>
                                  </p:childTnLst>
                                </p:cTn>
                              </p:par>
                              <p:par>
                                <p:cTn id="13" presetID="22" presetClass="entr" presetSubtype="8" fill="hold" nodeType="with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left)">
                                      <p:cBhvr>
                                        <p:cTn id="15" dur="500"/>
                                        <p:tgtEl>
                                          <p:spTgt spid="65"/>
                                        </p:tgtEl>
                                      </p:cBhvr>
                                    </p:animEffect>
                                  </p:childTnLst>
                                </p:cTn>
                              </p:par>
                              <p:par>
                                <p:cTn id="16" presetID="22" presetClass="entr" presetSubtype="8" fill="hold" nodeType="with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par>
                                <p:cTn id="19" presetID="22" presetClass="entr" presetSubtype="8" fill="hold" nodeType="withEffect">
                                  <p:stCondLst>
                                    <p:cond delay="0"/>
                                  </p:stCondLst>
                                  <p:childTnLst>
                                    <p:set>
                                      <p:cBhvr>
                                        <p:cTn id="20" dur="1" fill="hold">
                                          <p:stCondLst>
                                            <p:cond delay="0"/>
                                          </p:stCondLst>
                                        </p:cTn>
                                        <p:tgtEl>
                                          <p:spTgt spid="73"/>
                                        </p:tgtEl>
                                        <p:attrNameLst>
                                          <p:attrName>style.visibility</p:attrName>
                                        </p:attrNameLst>
                                      </p:cBhvr>
                                      <p:to>
                                        <p:strVal val="visible"/>
                                      </p:to>
                                    </p:set>
                                    <p:animEffect transition="in" filter="wipe(left)">
                                      <p:cBhvr>
                                        <p:cTn id="21" dur="500"/>
                                        <p:tgtEl>
                                          <p:spTgt spid="73"/>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par>
                          <p:cTn id="30" fill="hold">
                            <p:stCondLst>
                              <p:cond delay="1500"/>
                            </p:stCondLst>
                            <p:childTnLst>
                              <p:par>
                                <p:cTn id="31" presetID="10" presetClass="entr" presetSubtype="0" fill="hold" grpId="0" nodeType="after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500"/>
                                        <p:tgtEl>
                                          <p:spTgt spid="30"/>
                                        </p:tgtEl>
                                      </p:cBhvr>
                                    </p:animEffect>
                                  </p:childTnLst>
                                </p:cTn>
                              </p:par>
                            </p:childTnLst>
                          </p:cTn>
                        </p:par>
                        <p:par>
                          <p:cTn id="34" fill="hold">
                            <p:stCondLst>
                              <p:cond delay="2000"/>
                            </p:stCondLst>
                            <p:childTnLst>
                              <p:par>
                                <p:cTn id="35" presetID="22" presetClass="entr" presetSubtype="8" fill="hold" nodeType="afterEffect">
                                  <p:stCondLst>
                                    <p:cond delay="1250"/>
                                  </p:stCondLst>
                                  <p:childTnLst>
                                    <p:set>
                                      <p:cBhvr>
                                        <p:cTn id="36" dur="1" fill="hold">
                                          <p:stCondLst>
                                            <p:cond delay="0"/>
                                          </p:stCondLst>
                                        </p:cTn>
                                        <p:tgtEl>
                                          <p:spTgt spid="58"/>
                                        </p:tgtEl>
                                        <p:attrNameLst>
                                          <p:attrName>style.visibility</p:attrName>
                                        </p:attrNameLst>
                                      </p:cBhvr>
                                      <p:to>
                                        <p:strVal val="visible"/>
                                      </p:to>
                                    </p:set>
                                    <p:animEffect transition="in" filter="wipe(left)">
                                      <p:cBhvr>
                                        <p:cTn id="37" dur="500"/>
                                        <p:tgtEl>
                                          <p:spTgt spid="58"/>
                                        </p:tgtEl>
                                      </p:cBhvr>
                                    </p:animEffect>
                                  </p:childTnLst>
                                </p:cTn>
                              </p:par>
                              <p:par>
                                <p:cTn id="38" presetID="22" presetClass="entr" presetSubtype="8" fill="hold" nodeType="withEffect">
                                  <p:stCondLst>
                                    <p:cond delay="1250"/>
                                  </p:stCondLst>
                                  <p:childTnLst>
                                    <p:set>
                                      <p:cBhvr>
                                        <p:cTn id="39" dur="1" fill="hold">
                                          <p:stCondLst>
                                            <p:cond delay="0"/>
                                          </p:stCondLst>
                                        </p:cTn>
                                        <p:tgtEl>
                                          <p:spTgt spid="67"/>
                                        </p:tgtEl>
                                        <p:attrNameLst>
                                          <p:attrName>style.visibility</p:attrName>
                                        </p:attrNameLst>
                                      </p:cBhvr>
                                      <p:to>
                                        <p:strVal val="visible"/>
                                      </p:to>
                                    </p:set>
                                    <p:animEffect transition="in" filter="wipe(left)">
                                      <p:cBhvr>
                                        <p:cTn id="40" dur="500"/>
                                        <p:tgtEl>
                                          <p:spTgt spid="67"/>
                                        </p:tgtEl>
                                      </p:cBhvr>
                                    </p:animEffect>
                                  </p:childTnLst>
                                </p:cTn>
                              </p:par>
                              <p:par>
                                <p:cTn id="41" presetID="22" presetClass="entr" presetSubtype="8" fill="hold" nodeType="withEffect">
                                  <p:stCondLst>
                                    <p:cond delay="1250"/>
                                  </p:stCondLst>
                                  <p:childTnLst>
                                    <p:set>
                                      <p:cBhvr>
                                        <p:cTn id="42" dur="1" fill="hold">
                                          <p:stCondLst>
                                            <p:cond delay="0"/>
                                          </p:stCondLst>
                                        </p:cTn>
                                        <p:tgtEl>
                                          <p:spTgt spid="71"/>
                                        </p:tgtEl>
                                        <p:attrNameLst>
                                          <p:attrName>style.visibility</p:attrName>
                                        </p:attrNameLst>
                                      </p:cBhvr>
                                      <p:to>
                                        <p:strVal val="visible"/>
                                      </p:to>
                                    </p:set>
                                    <p:animEffect transition="in" filter="wipe(left)">
                                      <p:cBhvr>
                                        <p:cTn id="43" dur="500"/>
                                        <p:tgtEl>
                                          <p:spTgt spid="71"/>
                                        </p:tgtEl>
                                      </p:cBhvr>
                                    </p:animEffect>
                                  </p:childTnLst>
                                </p:cTn>
                              </p:par>
                              <p:par>
                                <p:cTn id="44" presetID="22" presetClass="entr" presetSubtype="8" fill="hold" nodeType="withEffect">
                                  <p:stCondLst>
                                    <p:cond delay="1250"/>
                                  </p:stCondLst>
                                  <p:childTnLst>
                                    <p:set>
                                      <p:cBhvr>
                                        <p:cTn id="45" dur="1" fill="hold">
                                          <p:stCondLst>
                                            <p:cond delay="0"/>
                                          </p:stCondLst>
                                        </p:cTn>
                                        <p:tgtEl>
                                          <p:spTgt spid="75"/>
                                        </p:tgtEl>
                                        <p:attrNameLst>
                                          <p:attrName>style.visibility</p:attrName>
                                        </p:attrNameLst>
                                      </p:cBhvr>
                                      <p:to>
                                        <p:strVal val="visible"/>
                                      </p:to>
                                    </p:set>
                                    <p:animEffect transition="in" filter="wipe(left)">
                                      <p:cBhvr>
                                        <p:cTn id="46" dur="500"/>
                                        <p:tgtEl>
                                          <p:spTgt spid="75"/>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500"/>
                                        <p:tgtEl>
                                          <p:spTgt spid="24"/>
                                        </p:tgtEl>
                                      </p:cBhvr>
                                    </p:animEffect>
                                  </p:childTnLst>
                                </p:cTn>
                              </p:par>
                            </p:childTnLst>
                          </p:cTn>
                        </p:par>
                        <p:par>
                          <p:cTn id="51" fill="hold">
                            <p:stCondLst>
                              <p:cond delay="4250"/>
                            </p:stCondLst>
                            <p:childTnLst>
                              <p:par>
                                <p:cTn id="52" presetID="10" presetClass="entr" presetSubtype="0" fill="hold" grpId="0" nodeType="after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fade">
                                      <p:cBhvr>
                                        <p:cTn id="54" dur="500"/>
                                        <p:tgtEl>
                                          <p:spTgt spid="34"/>
                                        </p:tgtEl>
                                      </p:cBhvr>
                                    </p:animEffect>
                                  </p:childTnLst>
                                </p:cTn>
                              </p:par>
                            </p:childTnLst>
                          </p:cTn>
                        </p:par>
                        <p:par>
                          <p:cTn id="55" fill="hold">
                            <p:stCondLst>
                              <p:cond delay="4750"/>
                            </p:stCondLst>
                            <p:childTnLst>
                              <p:par>
                                <p:cTn id="56" presetID="10" presetClass="entr" presetSubtype="0" fill="hold"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500"/>
                                        <p:tgtEl>
                                          <p:spTgt spid="16"/>
                                        </p:tgtEl>
                                      </p:cBhvr>
                                    </p:animEffect>
                                  </p:childTnLst>
                                </p:cTn>
                              </p:par>
                            </p:childTnLst>
                          </p:cTn>
                        </p:par>
                        <p:par>
                          <p:cTn id="59" fill="hold">
                            <p:stCondLst>
                              <p:cond delay="5250"/>
                            </p:stCondLst>
                            <p:childTnLst>
                              <p:par>
                                <p:cTn id="60" presetID="22" presetClass="entr" presetSubtype="8" fill="hold" nodeType="afterEffect">
                                  <p:stCondLst>
                                    <p:cond delay="1250"/>
                                  </p:stCondLst>
                                  <p:childTnLst>
                                    <p:set>
                                      <p:cBhvr>
                                        <p:cTn id="61" dur="1" fill="hold">
                                          <p:stCondLst>
                                            <p:cond delay="0"/>
                                          </p:stCondLst>
                                        </p:cTn>
                                        <p:tgtEl>
                                          <p:spTgt spid="57"/>
                                        </p:tgtEl>
                                        <p:attrNameLst>
                                          <p:attrName>style.visibility</p:attrName>
                                        </p:attrNameLst>
                                      </p:cBhvr>
                                      <p:to>
                                        <p:strVal val="visible"/>
                                      </p:to>
                                    </p:set>
                                    <p:animEffect transition="in" filter="wipe(left)">
                                      <p:cBhvr>
                                        <p:cTn id="62" dur="500"/>
                                        <p:tgtEl>
                                          <p:spTgt spid="57"/>
                                        </p:tgtEl>
                                      </p:cBhvr>
                                    </p:animEffect>
                                  </p:childTnLst>
                                </p:cTn>
                              </p:par>
                              <p:par>
                                <p:cTn id="63" presetID="22" presetClass="entr" presetSubtype="8" fill="hold" nodeType="withEffect">
                                  <p:stCondLst>
                                    <p:cond delay="1250"/>
                                  </p:stCondLst>
                                  <p:childTnLst>
                                    <p:set>
                                      <p:cBhvr>
                                        <p:cTn id="64" dur="1" fill="hold">
                                          <p:stCondLst>
                                            <p:cond delay="0"/>
                                          </p:stCondLst>
                                        </p:cTn>
                                        <p:tgtEl>
                                          <p:spTgt spid="66"/>
                                        </p:tgtEl>
                                        <p:attrNameLst>
                                          <p:attrName>style.visibility</p:attrName>
                                        </p:attrNameLst>
                                      </p:cBhvr>
                                      <p:to>
                                        <p:strVal val="visible"/>
                                      </p:to>
                                    </p:set>
                                    <p:animEffect transition="in" filter="wipe(left)">
                                      <p:cBhvr>
                                        <p:cTn id="65" dur="500"/>
                                        <p:tgtEl>
                                          <p:spTgt spid="66"/>
                                        </p:tgtEl>
                                      </p:cBhvr>
                                    </p:animEffect>
                                  </p:childTnLst>
                                </p:cTn>
                              </p:par>
                              <p:par>
                                <p:cTn id="66" presetID="22" presetClass="entr" presetSubtype="8" fill="hold" nodeType="withEffect">
                                  <p:stCondLst>
                                    <p:cond delay="1250"/>
                                  </p:stCondLst>
                                  <p:childTnLst>
                                    <p:set>
                                      <p:cBhvr>
                                        <p:cTn id="67" dur="1" fill="hold">
                                          <p:stCondLst>
                                            <p:cond delay="0"/>
                                          </p:stCondLst>
                                        </p:cTn>
                                        <p:tgtEl>
                                          <p:spTgt spid="70"/>
                                        </p:tgtEl>
                                        <p:attrNameLst>
                                          <p:attrName>style.visibility</p:attrName>
                                        </p:attrNameLst>
                                      </p:cBhvr>
                                      <p:to>
                                        <p:strVal val="visible"/>
                                      </p:to>
                                    </p:set>
                                    <p:animEffect transition="in" filter="wipe(left)">
                                      <p:cBhvr>
                                        <p:cTn id="68" dur="500"/>
                                        <p:tgtEl>
                                          <p:spTgt spid="70"/>
                                        </p:tgtEl>
                                      </p:cBhvr>
                                    </p:animEffect>
                                  </p:childTnLst>
                                </p:cTn>
                              </p:par>
                              <p:par>
                                <p:cTn id="69" presetID="22" presetClass="entr" presetSubtype="8" fill="hold" nodeType="withEffect">
                                  <p:stCondLst>
                                    <p:cond delay="1250"/>
                                  </p:stCondLst>
                                  <p:childTnLst>
                                    <p:set>
                                      <p:cBhvr>
                                        <p:cTn id="70" dur="1" fill="hold">
                                          <p:stCondLst>
                                            <p:cond delay="0"/>
                                          </p:stCondLst>
                                        </p:cTn>
                                        <p:tgtEl>
                                          <p:spTgt spid="74"/>
                                        </p:tgtEl>
                                        <p:attrNameLst>
                                          <p:attrName>style.visibility</p:attrName>
                                        </p:attrNameLst>
                                      </p:cBhvr>
                                      <p:to>
                                        <p:strVal val="visible"/>
                                      </p:to>
                                    </p:set>
                                    <p:animEffect transition="in" filter="wipe(left)">
                                      <p:cBhvr>
                                        <p:cTn id="71" dur="500"/>
                                        <p:tgtEl>
                                          <p:spTgt spid="74"/>
                                        </p:tgtEl>
                                      </p:cBhvr>
                                    </p:animEffect>
                                  </p:childTnLst>
                                </p:cTn>
                              </p:par>
                            </p:childTnLst>
                          </p:cTn>
                        </p:par>
                        <p:par>
                          <p:cTn id="72" fill="hold">
                            <p:stCondLst>
                              <p:cond delay="7000"/>
                            </p:stCondLst>
                            <p:childTnLst>
                              <p:par>
                                <p:cTn id="73" presetID="10"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500"/>
                                        <p:tgtEl>
                                          <p:spTgt spid="35"/>
                                        </p:tgtEl>
                                      </p:cBhvr>
                                    </p:animEffect>
                                  </p:childTnLst>
                                </p:cTn>
                              </p:par>
                            </p:childTnLst>
                          </p:cTn>
                        </p:par>
                        <p:par>
                          <p:cTn id="76" fill="hold">
                            <p:stCondLst>
                              <p:cond delay="7500"/>
                            </p:stCondLst>
                            <p:childTnLst>
                              <p:par>
                                <p:cTn id="77" presetID="22" presetClass="entr" presetSubtype="8" fill="hold" grpId="0" nodeType="afterEffect">
                                  <p:stCondLst>
                                    <p:cond delay="2000"/>
                                  </p:stCondLst>
                                  <p:childTnLst>
                                    <p:set>
                                      <p:cBhvr>
                                        <p:cTn id="78" dur="1" fill="hold">
                                          <p:stCondLst>
                                            <p:cond delay="0"/>
                                          </p:stCondLst>
                                        </p:cTn>
                                        <p:tgtEl>
                                          <p:spTgt spid="26"/>
                                        </p:tgtEl>
                                        <p:attrNameLst>
                                          <p:attrName>style.visibility</p:attrName>
                                        </p:attrNameLst>
                                      </p:cBhvr>
                                      <p:to>
                                        <p:strVal val="visible"/>
                                      </p:to>
                                    </p:set>
                                    <p:animEffect transition="in" filter="wipe(left)">
                                      <p:cBhvr>
                                        <p:cTn id="79" dur="500"/>
                                        <p:tgtEl>
                                          <p:spTgt spid="26"/>
                                        </p:tgtEl>
                                      </p:cBhvr>
                                    </p:animEffect>
                                  </p:childTnLst>
                                </p:cTn>
                              </p:par>
                            </p:childTnLst>
                          </p:cTn>
                        </p:par>
                        <p:par>
                          <p:cTn id="80" fill="hold">
                            <p:stCondLst>
                              <p:cond delay="10000"/>
                            </p:stCondLst>
                            <p:childTnLst>
                              <p:par>
                                <p:cTn id="81" presetID="10" presetClass="entr" presetSubtype="0" fill="hold" grpId="0" nodeType="afterEffect">
                                  <p:stCondLst>
                                    <p:cond delay="0"/>
                                  </p:stCondLst>
                                  <p:childTnLst>
                                    <p:set>
                                      <p:cBhvr>
                                        <p:cTn id="82" dur="1" fill="hold">
                                          <p:stCondLst>
                                            <p:cond delay="0"/>
                                          </p:stCondLst>
                                        </p:cTn>
                                        <p:tgtEl>
                                          <p:spTgt spid="27"/>
                                        </p:tgtEl>
                                        <p:attrNameLst>
                                          <p:attrName>style.visibility</p:attrName>
                                        </p:attrNameLst>
                                      </p:cBhvr>
                                      <p:to>
                                        <p:strVal val="visible"/>
                                      </p:to>
                                    </p:set>
                                    <p:animEffect transition="in" filter="fade">
                                      <p:cBhvr>
                                        <p:cTn id="8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6" grpId="0" animBg="1"/>
      <p:bldP spid="27" grpId="0" animBg="1"/>
      <p:bldP spid="30" grpId="0"/>
      <p:bldP spid="34" grpId="0"/>
      <p:bldP spid="35" grpId="0"/>
    </p:bldLst>
  </p:timing>
  <p:extLst>
    <p:ext uri="{6950BFC3-D8DA-4A85-94F7-54DA5524770B}">
      <p188:commentRel xmlns:p188="http://schemas.microsoft.com/office/powerpoint/2018/8/main" r:id="rId3"/>
    </p:ext>
  </p:extLst>
</p:sld>
</file>

<file path=ppt/theme/theme1.xml><?xml version="1.0" encoding="utf-8"?>
<a:theme xmlns:a="http://schemas.openxmlformats.org/drawingml/2006/main" name="3_Theme_MRC_CTU">
  <a:themeElements>
    <a:clrScheme name="UKRI main palette">
      <a:dk1>
        <a:sysClr val="windowText" lastClr="000000"/>
      </a:dk1>
      <a:lt1>
        <a:sysClr val="window" lastClr="FFFFFF"/>
      </a:lt1>
      <a:dk2>
        <a:srgbClr val="2E2D62"/>
      </a:dk2>
      <a:lt2>
        <a:srgbClr val="E7E6E6"/>
      </a:lt2>
      <a:accent1>
        <a:srgbClr val="22B8D1"/>
      </a:accent1>
      <a:accent2>
        <a:srgbClr val="008AAD"/>
      </a:accent2>
      <a:accent3>
        <a:srgbClr val="FF6900"/>
      </a:accent3>
      <a:accent4>
        <a:srgbClr val="2E2D62"/>
      </a:accent4>
      <a:accent5>
        <a:srgbClr val="676767"/>
      </a:accent5>
      <a:accent6>
        <a:srgbClr val="FFFFFF"/>
      </a:accent6>
      <a:hlink>
        <a:srgbClr val="0563C1"/>
      </a:hlink>
      <a:folHlink>
        <a:srgbClr val="8A1A9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_MRC_CTU" id="{F75AD922-9053-4F14-B136-D896C130BBFB}" vid="{5D194B1E-B469-440F-B4D8-F382F80C4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0</TotalTime>
  <Words>3023</Words>
  <Application>Microsoft Macintosh PowerPoint</Application>
  <PresentationFormat>Widescreen</PresentationFormat>
  <Paragraphs>665</Paragraphs>
  <Slides>29</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29</vt:i4>
      </vt:variant>
    </vt:vector>
  </HeadingPairs>
  <TitlesOfParts>
    <vt:vector size="41" baseType="lpstr">
      <vt:lpstr>Amasis MT Pro</vt:lpstr>
      <vt:lpstr>Aptos</vt:lpstr>
      <vt:lpstr>Arial</vt:lpstr>
      <vt:lpstr>Arial Rounded MT Bold</vt:lpstr>
      <vt:lpstr>Calibri</vt:lpstr>
      <vt:lpstr>Cambria Math</vt:lpstr>
      <vt:lpstr>Castellar</vt:lpstr>
      <vt:lpstr>Century Schoolbook</vt:lpstr>
      <vt:lpstr>Courier New</vt:lpstr>
      <vt:lpstr>Times New Roman</vt:lpstr>
      <vt:lpstr>Wingdings</vt:lpstr>
      <vt:lpstr>3_Theme_MRC_CTU</vt:lpstr>
      <vt:lpstr>Seamless Multi-Arm Multi-Stage (MAMS) designs with treatment selection:   A new Stata command nstagects</vt:lpstr>
      <vt:lpstr>Overview</vt:lpstr>
      <vt:lpstr>Two-arm RCT vs. MAMS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MAMS with change of outcome</vt:lpstr>
      <vt:lpstr>PowerPoint Presentation</vt:lpstr>
      <vt:lpstr>MAMS selection design</vt:lpstr>
      <vt:lpstr>MAMS selection design</vt:lpstr>
      <vt:lpstr>PowerPoint Presentation</vt:lpstr>
      <vt:lpstr>Seamless MAMS with treatment selection</vt:lpstr>
      <vt:lpstr>Seamless MAMS with treatment selection</vt:lpstr>
      <vt:lpstr>MAMS with stop for efficacy</vt:lpstr>
      <vt:lpstr>MAMS with stop for efficacy</vt:lpstr>
      <vt:lpstr>PowerPoint Presentation</vt:lpstr>
      <vt:lpstr>PowerPoint Presentation</vt:lpstr>
      <vt:lpstr>PowerPoint Presentation</vt:lpstr>
      <vt:lpstr>PowerPoint Presentation</vt:lpstr>
      <vt:lpstr>Acknowledgements </vt:lpstr>
      <vt:lpstr>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Yumeng Liu</dc:creator>
  <cp:lastModifiedBy>Jensen Stallworth</cp:lastModifiedBy>
  <cp:revision>2</cp:revision>
  <dcterms:created xsi:type="dcterms:W3CDTF">2025-07-16T14:08:21Z</dcterms:created>
  <dcterms:modified xsi:type="dcterms:W3CDTF">2025-10-14T13:09:48Z</dcterms:modified>
</cp:coreProperties>
</file>