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2" r:id="rId6"/>
    <p:sldId id="296" r:id="rId7"/>
    <p:sldId id="263" r:id="rId8"/>
    <p:sldId id="297" r:id="rId9"/>
    <p:sldId id="266" r:id="rId10"/>
    <p:sldId id="261" r:id="rId11"/>
    <p:sldId id="301" r:id="rId12"/>
    <p:sldId id="270" r:id="rId13"/>
    <p:sldId id="286" r:id="rId14"/>
    <p:sldId id="283" r:id="rId15"/>
    <p:sldId id="269" r:id="rId16"/>
    <p:sldId id="285" r:id="rId17"/>
    <p:sldId id="271" r:id="rId18"/>
    <p:sldId id="303" r:id="rId19"/>
    <p:sldId id="275" r:id="rId20"/>
    <p:sldId id="299" r:id="rId21"/>
    <p:sldId id="306" r:id="rId22"/>
    <p:sldId id="302" r:id="rId23"/>
    <p:sldId id="305" r:id="rId24"/>
    <p:sldId id="304" r:id="rId25"/>
    <p:sldId id="288" r:id="rId26"/>
    <p:sldId id="289" r:id="rId27"/>
    <p:sldId id="294" r:id="rId28"/>
    <p:sldId id="292" r:id="rId29"/>
    <p:sldId id="268" r:id="rId30"/>
    <p:sldId id="307"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130960-759E-5869-BE12-1B7EA1C951BA}" name="José Eduardo Márquez Palacios" initials="JEMP" userId="f3aaeda73b71fdd2" providerId="Windows Live"/>
  <p188:author id="{ED040EB9-CFDE-A770-B1DD-BF86D636DD54}" name="Sergio Colin Castillo" initials="SCC" userId="295b6e76c017522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0" autoAdjust="0"/>
    <p:restoredTop sz="95033" autoAdjust="0"/>
  </p:normalViewPr>
  <p:slideViewPr>
    <p:cSldViewPr snapToGrid="0">
      <p:cViewPr varScale="1">
        <p:scale>
          <a:sx n="68" d="100"/>
          <a:sy n="68" d="100"/>
        </p:scale>
        <p:origin x="126" y="6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F3650-ABC0-4318-B19F-B749F514F809}" type="datetimeFigureOut">
              <a:rPr lang="es-MX" smtClean="0"/>
              <a:t>24/10/2023</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59F1F-6064-45A9-A298-6D35170F0F85}" type="slidenum">
              <a:rPr lang="es-MX" smtClean="0"/>
              <a:t>‹Nº›</a:t>
            </a:fld>
            <a:endParaRPr lang="es-MX"/>
          </a:p>
        </p:txBody>
      </p:sp>
    </p:spTree>
    <p:extLst>
      <p:ext uri="{BB962C8B-B14F-4D97-AF65-F5344CB8AC3E}">
        <p14:creationId xmlns:p14="http://schemas.microsoft.com/office/powerpoint/2010/main" val="190588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fpri.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2</a:t>
            </a:fld>
            <a:endParaRPr lang="es-MX"/>
          </a:p>
        </p:txBody>
      </p:sp>
    </p:spTree>
    <p:extLst>
      <p:ext uri="{BB962C8B-B14F-4D97-AF65-F5344CB8AC3E}">
        <p14:creationId xmlns:p14="http://schemas.microsoft.com/office/powerpoint/2010/main" val="367116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17</a:t>
            </a:fld>
            <a:endParaRPr lang="es-MX"/>
          </a:p>
        </p:txBody>
      </p:sp>
    </p:spTree>
    <p:extLst>
      <p:ext uri="{BB962C8B-B14F-4D97-AF65-F5344CB8AC3E}">
        <p14:creationId xmlns:p14="http://schemas.microsoft.com/office/powerpoint/2010/main" val="121789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18</a:t>
            </a:fld>
            <a:endParaRPr lang="es-MX"/>
          </a:p>
        </p:txBody>
      </p:sp>
    </p:spTree>
    <p:extLst>
      <p:ext uri="{BB962C8B-B14F-4D97-AF65-F5344CB8AC3E}">
        <p14:creationId xmlns:p14="http://schemas.microsoft.com/office/powerpoint/2010/main" val="270558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19</a:t>
            </a:fld>
            <a:endParaRPr lang="es-MX"/>
          </a:p>
        </p:txBody>
      </p:sp>
    </p:spTree>
    <p:extLst>
      <p:ext uri="{BB962C8B-B14F-4D97-AF65-F5344CB8AC3E}">
        <p14:creationId xmlns:p14="http://schemas.microsoft.com/office/powerpoint/2010/main" val="400912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20</a:t>
            </a:fld>
            <a:endParaRPr lang="es-MX"/>
          </a:p>
        </p:txBody>
      </p:sp>
    </p:spTree>
    <p:extLst>
      <p:ext uri="{BB962C8B-B14F-4D97-AF65-F5344CB8AC3E}">
        <p14:creationId xmlns:p14="http://schemas.microsoft.com/office/powerpoint/2010/main" val="377759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21</a:t>
            </a:fld>
            <a:endParaRPr lang="es-MX"/>
          </a:p>
        </p:txBody>
      </p:sp>
    </p:spTree>
    <p:extLst>
      <p:ext uri="{BB962C8B-B14F-4D97-AF65-F5344CB8AC3E}">
        <p14:creationId xmlns:p14="http://schemas.microsoft.com/office/powerpoint/2010/main" val="49616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3</a:t>
            </a:fld>
            <a:endParaRPr lang="es-MX"/>
          </a:p>
        </p:txBody>
      </p:sp>
    </p:spTree>
    <p:extLst>
      <p:ext uri="{BB962C8B-B14F-4D97-AF65-F5344CB8AC3E}">
        <p14:creationId xmlns:p14="http://schemas.microsoft.com/office/powerpoint/2010/main" val="312621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4</a:t>
            </a:fld>
            <a:endParaRPr lang="es-MX"/>
          </a:p>
        </p:txBody>
      </p:sp>
    </p:spTree>
    <p:extLst>
      <p:ext uri="{BB962C8B-B14F-4D97-AF65-F5344CB8AC3E}">
        <p14:creationId xmlns:p14="http://schemas.microsoft.com/office/powerpoint/2010/main" val="69587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5</a:t>
            </a:fld>
            <a:endParaRPr lang="es-MX"/>
          </a:p>
        </p:txBody>
      </p:sp>
    </p:spTree>
    <p:extLst>
      <p:ext uri="{BB962C8B-B14F-4D97-AF65-F5344CB8AC3E}">
        <p14:creationId xmlns:p14="http://schemas.microsoft.com/office/powerpoint/2010/main" val="205372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Cuando se mide la productividad hay que tener en cuenta que lo que se mide es el crecimiento del TFP. La medición se hace a partir de los factores con respecto al PIB.</a:t>
            </a:r>
          </a:p>
          <a:p>
            <a:endParaRPr lang="es-MX" dirty="0"/>
          </a:p>
          <a:p>
            <a:endParaRPr lang="es-MX" dirty="0"/>
          </a:p>
          <a:p>
            <a:r>
              <a:rPr lang="es-MX" sz="1800" dirty="0">
                <a:effectLst/>
                <a:latin typeface="Times New Roman" panose="02020603050405020304" pitchFamily="18" charset="0"/>
                <a:ea typeface="Times New Roman" panose="02020603050405020304" pitchFamily="18" charset="0"/>
              </a:rPr>
              <a:t>Uno de los inconvenientes con la medición de la innovación recae sobre su propio concepto (algo nuevo), pues es difícil comparar una característica nueva de un proceso o producto con alguna otra (multidimensionalidad). </a:t>
            </a:r>
          </a:p>
          <a:p>
            <a:endParaRPr lang="es-MX" sz="1800" dirty="0">
              <a:effectLst/>
              <a:latin typeface="Times New Roman" panose="02020603050405020304" pitchFamily="18" charset="0"/>
            </a:endParaRPr>
          </a:p>
          <a:p>
            <a:r>
              <a:rPr lang="es-MX" sz="1800" dirty="0">
                <a:effectLst/>
                <a:latin typeface="Times New Roman" panose="02020603050405020304" pitchFamily="18" charset="0"/>
                <a:ea typeface="Times New Roman" panose="02020603050405020304" pitchFamily="18" charset="0"/>
              </a:rPr>
              <a:t>La regulación ambiental y su rigurosidad son difíciles de medir, ya que presentan cuatro problemas: 1.) Multidimensionalidad, que se refiere a la variedad de ámbitos dentro de la regulación (aire, suelo, agua, etc.) y como dependiendo del enfoque de la investigación un índice general puede afectar los resultados; 2.) Simultaneidad, la cual hace alusión a un problema de bidireccionalidad (endogeneidad) entre una mayor regulación y sus efectos; 3.) Composición de la industria, en donde el concepto de “ventaja comparativa” de Ricardo se hace presente, debido a que la regulación ambiental puede ser un factor que afecta el tipo de industrias (composición) dentro de un país; 4.) Capital vintage, </a:t>
            </a:r>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9</a:t>
            </a:fld>
            <a:endParaRPr lang="es-MX"/>
          </a:p>
        </p:txBody>
      </p:sp>
    </p:spTree>
    <p:extLst>
      <p:ext uri="{BB962C8B-B14F-4D97-AF65-F5344CB8AC3E}">
        <p14:creationId xmlns:p14="http://schemas.microsoft.com/office/powerpoint/2010/main" val="210589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A0DAB"/>
                </a:solidFill>
                <a:effectLst/>
                <a:latin typeface="arial" panose="020B0604020202020204" pitchFamily="34" charset="0"/>
                <a:hlinkClick r:id="rId3"/>
              </a:rPr>
              <a:t>IFPRI : International Food Policy Research Institute – Manuel Hernandez</a:t>
            </a:r>
          </a:p>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13</a:t>
            </a:fld>
            <a:endParaRPr lang="es-MX"/>
          </a:p>
        </p:txBody>
      </p:sp>
    </p:spTree>
    <p:extLst>
      <p:ext uri="{BB962C8B-B14F-4D97-AF65-F5344CB8AC3E}">
        <p14:creationId xmlns:p14="http://schemas.microsoft.com/office/powerpoint/2010/main" val="298666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Times New Roman" panose="02020603050405020304" pitchFamily="18" charset="0"/>
                <a:ea typeface="Calibri" panose="020F0502020204030204" pitchFamily="34" charset="0"/>
                <a:cs typeface="Arial" panose="020B0604020202020204" pitchFamily="34" charset="0"/>
              </a:rPr>
              <a:t>Las variables seleccionadas para el análisis global hacen referencia a las tres variables principales del estudio (productividad, innovación y regulación ambiental). Asimismo, las demás están relacionadas a la competitividad de un país, la cual Porter (1990) describe en su modelo de diamante.</a:t>
            </a:r>
            <a:endParaRPr lang="es-MX" sz="1800" dirty="0">
              <a:effectLst/>
              <a:latin typeface="Calibri" panose="020F0502020204030204" pitchFamily="34" charset="0"/>
              <a:ea typeface="Calibri" panose="020F0502020204030204" pitchFamily="34" charset="0"/>
              <a:cs typeface="Arial" panose="020B0604020202020204" pitchFamily="34" charset="0"/>
            </a:endParaRPr>
          </a:p>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14</a:t>
            </a:fld>
            <a:endParaRPr lang="es-MX"/>
          </a:p>
        </p:txBody>
      </p:sp>
    </p:spTree>
    <p:extLst>
      <p:ext uri="{BB962C8B-B14F-4D97-AF65-F5344CB8AC3E}">
        <p14:creationId xmlns:p14="http://schemas.microsoft.com/office/powerpoint/2010/main" val="30923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Times New Roman" panose="02020603050405020304" pitchFamily="18" charset="0"/>
                <a:ea typeface="Calibri" panose="020F0502020204030204" pitchFamily="34" charset="0"/>
                <a:cs typeface="Arial" panose="020B0604020202020204" pitchFamily="34" charset="0"/>
              </a:rPr>
              <a:t>Las variables seleccionadas para el análisis global hacen referencia a las tres variables principales del estudio (productividad, innovación y regulación ambiental). Asimismo, las demás están relacionadas a la competitividad de un país, la cual Porter (1990) describe en su modelo de diamante.</a:t>
            </a:r>
            <a:endParaRPr lang="es-MX" sz="1800" dirty="0">
              <a:effectLst/>
              <a:latin typeface="Calibri" panose="020F0502020204030204" pitchFamily="34" charset="0"/>
              <a:ea typeface="Calibri" panose="020F0502020204030204" pitchFamily="34" charset="0"/>
              <a:cs typeface="Arial" panose="020B0604020202020204" pitchFamily="34" charset="0"/>
            </a:endParaRPr>
          </a:p>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15</a:t>
            </a:fld>
            <a:endParaRPr lang="es-MX"/>
          </a:p>
        </p:txBody>
      </p:sp>
    </p:spTree>
    <p:extLst>
      <p:ext uri="{BB962C8B-B14F-4D97-AF65-F5344CB8AC3E}">
        <p14:creationId xmlns:p14="http://schemas.microsoft.com/office/powerpoint/2010/main" val="128021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0D59F1F-6064-45A9-A298-6D35170F0F85}" type="slidenum">
              <a:rPr lang="es-MX" smtClean="0"/>
              <a:t>16</a:t>
            </a:fld>
            <a:endParaRPr lang="es-MX"/>
          </a:p>
        </p:txBody>
      </p:sp>
    </p:spTree>
    <p:extLst>
      <p:ext uri="{BB962C8B-B14F-4D97-AF65-F5344CB8AC3E}">
        <p14:creationId xmlns:p14="http://schemas.microsoft.com/office/powerpoint/2010/main" val="329643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3B49-B62B-4D92-A65F-EEF4CB87A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4EB906F4-15F9-48D8-A946-0DE36AE86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55D4238C-D3FA-4FA6-B823-3D41F82D7725}"/>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85866DD5-7CE1-48AC-A863-97270F04443A}"/>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F1E103F0-B059-4985-91B8-BF5D9E3213E4}"/>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277816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1886-B4C0-4A94-AF17-BA9D1E1732AF}"/>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40AF1FF6-0FFB-4570-A1B8-8744B75D1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C674A835-6C5D-4D47-8FDA-D02B224E3605}"/>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1C5B60F9-F603-4BA8-A407-97021C47EE58}"/>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FC4259BC-AF55-4D54-8DFD-FF63C76FBBD7}"/>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391195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9E413-E987-45DA-863A-4FD070A993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47770A79-7373-4FED-AFF4-9E2147EEB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D08D2625-48E9-4AD2-9D10-29DA0C78E3F9}"/>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6F844F05-CE3E-4FC5-AC06-AF7C22DEA3F8}"/>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DE3384D6-2EAC-461F-8894-D23E66BE5491}"/>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149181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0B9B-CBD0-4B5C-81A4-CAF515C5E138}"/>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C9304FB0-9280-478A-9FCB-5A5957960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A94CF3D9-4148-4E94-83B6-6F7C80299CB9}"/>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481D7A24-16A2-4104-8C2D-1E2E85B088D7}"/>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5AD60562-7A88-4F97-95CD-B7D21823ECCD}"/>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42506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DFBB-2782-4F70-BE3A-1B542C2E93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7BA0FB65-BF99-4EE6-AD63-745D01800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5DCF0-B2AC-4A98-ABDC-C9779875FCFC}"/>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DBFACEBA-9D8D-4CC4-AC7A-E1773FA17639}"/>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D4DAC74F-5886-457E-BC7F-BD349A0349F6}"/>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398877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DC45-94EC-41BE-941C-8668967AA103}"/>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DC33928F-A353-4C3C-983D-AD67B56D7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FF6D531F-7733-44DA-A93D-7E726CA21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DBDF637F-E0E0-47E6-9AD2-156604EAEBC5}"/>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6" name="Footer Placeholder 5">
            <a:extLst>
              <a:ext uri="{FF2B5EF4-FFF2-40B4-BE49-F238E27FC236}">
                <a16:creationId xmlns:a16="http://schemas.microsoft.com/office/drawing/2014/main" id="{9DD9E7E6-12AA-4967-B633-ACCB87089AF8}"/>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75716C32-6A95-4719-902F-BA548873DBB9}"/>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92824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9E97-DAA1-4149-B6B7-1F0BE6EDEDF6}"/>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0DD408A8-2882-4399-9CFC-10DF1FA50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60439-94B5-4EAE-8877-06D3612CE1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2CB53EF1-DF8F-4A98-96B6-261D5F46F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41300-77CE-4668-B28B-4965F5FE3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5334BD9E-E3C0-4903-8189-D3A919EA0345}"/>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8" name="Footer Placeholder 7">
            <a:extLst>
              <a:ext uri="{FF2B5EF4-FFF2-40B4-BE49-F238E27FC236}">
                <a16:creationId xmlns:a16="http://schemas.microsoft.com/office/drawing/2014/main" id="{FF6C17A3-9113-4AA3-B800-899FFBEDCB69}"/>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CF2799B8-850C-48A2-9DC2-6D88F1473333}"/>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90890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43C6-9B67-439A-95FF-3B5C82471422}"/>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750D29E7-2594-4A19-8C98-91F0365A8060}"/>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4" name="Footer Placeholder 3">
            <a:extLst>
              <a:ext uri="{FF2B5EF4-FFF2-40B4-BE49-F238E27FC236}">
                <a16:creationId xmlns:a16="http://schemas.microsoft.com/office/drawing/2014/main" id="{FAAB0626-E8F1-4345-AE81-3110368894CA}"/>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86037EDD-5FDB-4811-8D41-65A5C5C1D167}"/>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368152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02076-C097-4187-88DD-62A2FFDBE465}"/>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3" name="Footer Placeholder 2">
            <a:extLst>
              <a:ext uri="{FF2B5EF4-FFF2-40B4-BE49-F238E27FC236}">
                <a16:creationId xmlns:a16="http://schemas.microsoft.com/office/drawing/2014/main" id="{82DBB094-50B1-4499-A21E-8264C46C3334}"/>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54D454CA-6F07-4ADD-A25C-EDB98CB17619}"/>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281183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F965-D8D3-4EAF-864B-7F74F7219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06B2AD41-333B-40F3-A745-3C5997C60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2BFC1310-0EDD-4E8E-9CDD-799FF4C5F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E6BFB-7752-4F53-BE28-44937D553C3A}"/>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6" name="Footer Placeholder 5">
            <a:extLst>
              <a:ext uri="{FF2B5EF4-FFF2-40B4-BE49-F238E27FC236}">
                <a16:creationId xmlns:a16="http://schemas.microsoft.com/office/drawing/2014/main" id="{9DF4C5BD-873A-421C-9706-325496FDDC88}"/>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FAEF4A66-0D51-4F47-BDF1-C44AA996FE92}"/>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239297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BFBA-74ED-4387-A494-69EE79E32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5402C892-DF6B-441A-9EED-F85C7E3F5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0C2EB9AE-8CB8-4954-991B-1B4CC3182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EA6B8-6929-4B24-B314-B66B1F12B96E}"/>
              </a:ext>
            </a:extLst>
          </p:cNvPr>
          <p:cNvSpPr>
            <a:spLocks noGrp="1"/>
          </p:cNvSpPr>
          <p:nvPr>
            <p:ph type="dt" sz="half" idx="10"/>
          </p:nvPr>
        </p:nvSpPr>
        <p:spPr/>
        <p:txBody>
          <a:bodyPr/>
          <a:lstStyle/>
          <a:p>
            <a:fld id="{AE3B11A8-77F7-4083-9F93-95E1C9E7966F}" type="datetimeFigureOut">
              <a:rPr lang="es-MX" smtClean="0"/>
              <a:t>24/10/2023</a:t>
            </a:fld>
            <a:endParaRPr lang="es-MX"/>
          </a:p>
        </p:txBody>
      </p:sp>
      <p:sp>
        <p:nvSpPr>
          <p:cNvPr id="6" name="Footer Placeholder 5">
            <a:extLst>
              <a:ext uri="{FF2B5EF4-FFF2-40B4-BE49-F238E27FC236}">
                <a16:creationId xmlns:a16="http://schemas.microsoft.com/office/drawing/2014/main" id="{4AC642D8-4D51-40B7-BBAB-90F43A605998}"/>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30E15748-E23A-4465-92BB-5C2522DA0BBD}"/>
              </a:ext>
            </a:extLst>
          </p:cNvPr>
          <p:cNvSpPr>
            <a:spLocks noGrp="1"/>
          </p:cNvSpPr>
          <p:nvPr>
            <p:ph type="sldNum" sz="quarter" idx="12"/>
          </p:nvPr>
        </p:nvSpPr>
        <p:spPr/>
        <p:txBody>
          <a:bodyPr/>
          <a:lstStyle/>
          <a:p>
            <a:fld id="{39E66FC9-F17A-48E2-B5CA-7C9DE6906A99}" type="slidenum">
              <a:rPr lang="es-MX" smtClean="0"/>
              <a:t>‹Nº›</a:t>
            </a:fld>
            <a:endParaRPr lang="es-MX"/>
          </a:p>
        </p:txBody>
      </p:sp>
    </p:spTree>
    <p:extLst>
      <p:ext uri="{BB962C8B-B14F-4D97-AF65-F5344CB8AC3E}">
        <p14:creationId xmlns:p14="http://schemas.microsoft.com/office/powerpoint/2010/main" val="95193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E38F8-858E-4CF5-971F-AFDF1FE9B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2325C452-265A-404F-8952-6F74C0DB5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74293944-8DF1-4377-85DC-7F8FB406A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B11A8-77F7-4083-9F93-95E1C9E7966F}" type="datetimeFigureOut">
              <a:rPr lang="es-MX" smtClean="0"/>
              <a:t>24/10/2023</a:t>
            </a:fld>
            <a:endParaRPr lang="es-MX"/>
          </a:p>
        </p:txBody>
      </p:sp>
      <p:sp>
        <p:nvSpPr>
          <p:cNvPr id="5" name="Footer Placeholder 4">
            <a:extLst>
              <a:ext uri="{FF2B5EF4-FFF2-40B4-BE49-F238E27FC236}">
                <a16:creationId xmlns:a16="http://schemas.microsoft.com/office/drawing/2014/main" id="{5A213EEC-48FB-4EEA-9E84-8CA558F1D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2B3E25A4-9AB1-4EC2-827F-9628537BA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66FC9-F17A-48E2-B5CA-7C9DE6906A99}" type="slidenum">
              <a:rPr lang="es-MX" smtClean="0"/>
              <a:t>‹Nº›</a:t>
            </a:fld>
            <a:endParaRPr lang="es-MX"/>
          </a:p>
        </p:txBody>
      </p:sp>
    </p:spTree>
    <p:extLst>
      <p:ext uri="{BB962C8B-B14F-4D97-AF65-F5344CB8AC3E}">
        <p14:creationId xmlns:p14="http://schemas.microsoft.com/office/powerpoint/2010/main" val="293290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D64E-CE3C-43ED-8EE4-4D8FD6C63D3D}"/>
              </a:ext>
            </a:extLst>
          </p:cNvPr>
          <p:cNvSpPr>
            <a:spLocks noGrp="1"/>
          </p:cNvSpPr>
          <p:nvPr>
            <p:ph type="ctrTitle"/>
          </p:nvPr>
        </p:nvSpPr>
        <p:spPr>
          <a:xfrm>
            <a:off x="396815" y="1575592"/>
            <a:ext cx="10955547" cy="1057061"/>
          </a:xfrm>
        </p:spPr>
        <p:txBody>
          <a:bodyPr>
            <a:normAutofit/>
          </a:bodyPr>
          <a:lstStyle/>
          <a:p>
            <a:r>
              <a:rPr lang="es-MX" sz="3200" b="1" dirty="0" err="1">
                <a:latin typeface="Arial" panose="020B0604020202020204" pitchFamily="34" charset="0"/>
                <a:cs typeface="Arial" panose="020B0604020202020204" pitchFamily="34" charset="0"/>
              </a:rPr>
              <a:t>An</a:t>
            </a:r>
            <a:r>
              <a:rPr lang="es-MX" sz="3200" b="1" dirty="0">
                <a:latin typeface="Arial" panose="020B0604020202020204" pitchFamily="34" charset="0"/>
                <a:cs typeface="Arial" panose="020B0604020202020204" pitchFamily="34" charset="0"/>
              </a:rPr>
              <a:t> </a:t>
            </a:r>
            <a:r>
              <a:rPr lang="es-MX" sz="3200" b="1" dirty="0" err="1">
                <a:latin typeface="Arial" panose="020B0604020202020204" pitchFamily="34" charset="0"/>
                <a:cs typeface="Arial" panose="020B0604020202020204" pitchFamily="34" charset="0"/>
              </a:rPr>
              <a:t>analysis</a:t>
            </a:r>
            <a:r>
              <a:rPr lang="es-MX" sz="3200" b="1" dirty="0">
                <a:latin typeface="Arial" panose="020B0604020202020204" pitchFamily="34" charset="0"/>
                <a:cs typeface="Arial" panose="020B0604020202020204" pitchFamily="34" charset="0"/>
              </a:rPr>
              <a:t> </a:t>
            </a:r>
            <a:r>
              <a:rPr lang="es-MX" sz="3200" b="1" dirty="0" err="1">
                <a:latin typeface="Arial" panose="020B0604020202020204" pitchFamily="34" charset="0"/>
                <a:cs typeface="Arial" panose="020B0604020202020204" pitchFamily="34" charset="0"/>
              </a:rPr>
              <a:t>of</a:t>
            </a:r>
            <a:r>
              <a:rPr lang="es-MX" sz="3200" b="1" dirty="0">
                <a:latin typeface="Arial" panose="020B0604020202020204" pitchFamily="34" charset="0"/>
                <a:cs typeface="Arial" panose="020B0604020202020204" pitchFamily="34" charset="0"/>
              </a:rPr>
              <a:t> global </a:t>
            </a:r>
            <a:r>
              <a:rPr lang="es-MX" sz="3200" b="1" dirty="0" err="1">
                <a:latin typeface="Arial" panose="020B0604020202020204" pitchFamily="34" charset="0"/>
                <a:cs typeface="Arial" panose="020B0604020202020204" pitchFamily="34" charset="0"/>
              </a:rPr>
              <a:t>enviromental</a:t>
            </a:r>
            <a:r>
              <a:rPr lang="es-MX" sz="3200" b="1" dirty="0">
                <a:latin typeface="Arial" panose="020B0604020202020204" pitchFamily="34" charset="0"/>
                <a:cs typeface="Arial" panose="020B0604020202020204" pitchFamily="34" charset="0"/>
              </a:rPr>
              <a:t> </a:t>
            </a:r>
            <a:r>
              <a:rPr lang="es-MX" sz="3200" b="1" dirty="0" err="1">
                <a:latin typeface="Arial" panose="020B0604020202020204" pitchFamily="34" charset="0"/>
                <a:cs typeface="Arial" panose="020B0604020202020204" pitchFamily="34" charset="0"/>
              </a:rPr>
              <a:t>policy</a:t>
            </a:r>
            <a:r>
              <a:rPr lang="es-MX" sz="3200" b="1" dirty="0">
                <a:latin typeface="Arial" panose="020B0604020202020204" pitchFamily="34" charset="0"/>
                <a:cs typeface="Arial" panose="020B0604020202020204" pitchFamily="34" charset="0"/>
              </a:rPr>
              <a:t> </a:t>
            </a:r>
            <a:r>
              <a:rPr lang="es-MX" sz="3200" b="1" dirty="0" err="1">
                <a:latin typeface="Arial" panose="020B0604020202020204" pitchFamily="34" charset="0"/>
                <a:cs typeface="Arial" panose="020B0604020202020204" pitchFamily="34" charset="0"/>
              </a:rPr>
              <a:t>using</a:t>
            </a:r>
            <a:r>
              <a:rPr lang="es-MX" sz="3200" b="1" dirty="0">
                <a:latin typeface="Arial" panose="020B0604020202020204" pitchFamily="34" charset="0"/>
                <a:cs typeface="Arial" panose="020B0604020202020204" pitchFamily="34" charset="0"/>
              </a:rPr>
              <a:t> STATA</a:t>
            </a:r>
          </a:p>
        </p:txBody>
      </p:sp>
      <p:pic>
        <p:nvPicPr>
          <p:cNvPr id="4" name="Picture 3">
            <a:extLst>
              <a:ext uri="{FF2B5EF4-FFF2-40B4-BE49-F238E27FC236}">
                <a16:creationId xmlns:a16="http://schemas.microsoft.com/office/drawing/2014/main" id="{6355017B-4F2E-4A77-AB7F-A9AE0C799EEF}"/>
              </a:ext>
            </a:extLst>
          </p:cNvPr>
          <p:cNvPicPr>
            <a:picLocks noChangeAspect="1"/>
          </p:cNvPicPr>
          <p:nvPr/>
        </p:nvPicPr>
        <p:blipFill rotWithShape="1">
          <a:blip r:embed="rId2"/>
          <a:srcRect t="12649"/>
          <a:stretch/>
        </p:blipFill>
        <p:spPr>
          <a:xfrm>
            <a:off x="1357312" y="163205"/>
            <a:ext cx="1818507" cy="1057061"/>
          </a:xfrm>
          <a:prstGeom prst="rect">
            <a:avLst/>
          </a:prstGeom>
        </p:spPr>
      </p:pic>
      <p:pic>
        <p:nvPicPr>
          <p:cNvPr id="5" name="Picture 4">
            <a:extLst>
              <a:ext uri="{FF2B5EF4-FFF2-40B4-BE49-F238E27FC236}">
                <a16:creationId xmlns:a16="http://schemas.microsoft.com/office/drawing/2014/main" id="{5919288E-7351-45F1-810F-AEC80E5EB3FA}"/>
              </a:ext>
            </a:extLst>
          </p:cNvPr>
          <p:cNvPicPr>
            <a:picLocks noChangeAspect="1"/>
          </p:cNvPicPr>
          <p:nvPr/>
        </p:nvPicPr>
        <p:blipFill>
          <a:blip r:embed="rId3"/>
          <a:stretch>
            <a:fillRect/>
          </a:stretch>
        </p:blipFill>
        <p:spPr>
          <a:xfrm>
            <a:off x="8667488" y="163205"/>
            <a:ext cx="2167199" cy="820021"/>
          </a:xfrm>
          <a:prstGeom prst="rect">
            <a:avLst/>
          </a:prstGeom>
        </p:spPr>
      </p:pic>
      <p:sp>
        <p:nvSpPr>
          <p:cNvPr id="8" name="Rectangle 7">
            <a:extLst>
              <a:ext uri="{FF2B5EF4-FFF2-40B4-BE49-F238E27FC236}">
                <a16:creationId xmlns:a16="http://schemas.microsoft.com/office/drawing/2014/main" id="{3E3F2DFF-C945-44EF-B2A8-C77BFEFFCB7C}"/>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2572E3E6-3F9A-4976-9EB4-66F456753AA9}"/>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extBox 10">
            <a:extLst>
              <a:ext uri="{FF2B5EF4-FFF2-40B4-BE49-F238E27FC236}">
                <a16:creationId xmlns:a16="http://schemas.microsoft.com/office/drawing/2014/main" id="{A81F1596-1F44-579E-F8A5-322DD9115EB4}"/>
              </a:ext>
            </a:extLst>
          </p:cNvPr>
          <p:cNvSpPr txBox="1"/>
          <p:nvPr/>
        </p:nvSpPr>
        <p:spPr>
          <a:xfrm>
            <a:off x="1524001" y="3087377"/>
            <a:ext cx="9143999" cy="369332"/>
          </a:xfrm>
          <a:prstGeom prst="rect">
            <a:avLst/>
          </a:prstGeom>
          <a:noFill/>
        </p:spPr>
        <p:txBody>
          <a:bodyPr wrap="square">
            <a:spAutoFit/>
          </a:bodyPr>
          <a:lstStyle/>
          <a:p>
            <a:pPr marL="0" marR="0" algn="r">
              <a:spcBef>
                <a:spcPts val="2400"/>
              </a:spcBef>
              <a:spcAft>
                <a:spcPts val="600"/>
              </a:spcAft>
              <a:tabLst>
                <a:tab pos="90170" algn="l"/>
              </a:tabLst>
            </a:pPr>
            <a:r>
              <a:rPr lang="es-MX" b="1" dirty="0">
                <a:effectLst/>
                <a:latin typeface="Arial" panose="020B0604020202020204" pitchFamily="34" charset="0"/>
                <a:ea typeface="Calibri" panose="020F0502020204030204" pitchFamily="34" charset="0"/>
                <a:cs typeface="Arial" panose="020B0604020202020204" pitchFamily="34" charset="0"/>
              </a:rPr>
              <a:t>Sergio Colin Castillo, </a:t>
            </a:r>
            <a:r>
              <a:rPr lang="es-MX" b="1" dirty="0" err="1">
                <a:effectLst/>
                <a:latin typeface="Arial" panose="020B0604020202020204" pitchFamily="34" charset="0"/>
                <a:ea typeface="Calibri" panose="020F0502020204030204" pitchFamily="34" charset="0"/>
                <a:cs typeface="Arial" panose="020B0604020202020204" pitchFamily="34" charset="0"/>
              </a:rPr>
              <a:t>Ph.D</a:t>
            </a:r>
            <a:endParaRPr lang="es-MX"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3A7F697-E020-E2FC-7F39-B771A7676C64}"/>
              </a:ext>
            </a:extLst>
          </p:cNvPr>
          <p:cNvSpPr txBox="1"/>
          <p:nvPr/>
        </p:nvSpPr>
        <p:spPr>
          <a:xfrm>
            <a:off x="3041515" y="5469262"/>
            <a:ext cx="6108970" cy="670120"/>
          </a:xfrm>
          <a:prstGeom prst="rect">
            <a:avLst/>
          </a:prstGeom>
          <a:noFill/>
        </p:spPr>
        <p:txBody>
          <a:bodyPr wrap="square">
            <a:spAutoFit/>
          </a:bodyPr>
          <a:lstStyle/>
          <a:p>
            <a:pPr marL="457200" marR="0" algn="ctr">
              <a:lnSpc>
                <a:spcPct val="107000"/>
              </a:lnSpc>
              <a:spcBef>
                <a:spcPts val="0"/>
              </a:spcBef>
              <a:spcAft>
                <a:spcPts val="0"/>
              </a:spcAft>
            </a:pPr>
            <a:r>
              <a:rPr lang="es-MX" sz="1800" dirty="0">
                <a:effectLst/>
                <a:latin typeface="Arial" panose="020B0604020202020204" pitchFamily="34" charset="0"/>
                <a:ea typeface="Calibri" panose="020F0502020204030204" pitchFamily="34" charset="0"/>
                <a:cs typeface="Arial" panose="020B0604020202020204" pitchFamily="34" charset="0"/>
              </a:rPr>
              <a:t>Hermosillo, Sonora.</a:t>
            </a:r>
            <a:endParaRPr lang="es-MX" sz="1400" dirty="0">
              <a:latin typeface="Calibri" panose="020F050202020403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s-MX" sz="1800" dirty="0">
                <a:effectLst/>
                <a:latin typeface="Arial" panose="020B0604020202020204" pitchFamily="34" charset="0"/>
                <a:ea typeface="Calibri" panose="020F0502020204030204" pitchFamily="34" charset="0"/>
                <a:cs typeface="Arial" panose="020B0604020202020204" pitchFamily="34" charset="0"/>
              </a:rPr>
              <a:t>26-27 </a:t>
            </a:r>
            <a:r>
              <a:rPr lang="es-MX" dirty="0" err="1">
                <a:latin typeface="Arial" panose="020B0604020202020204" pitchFamily="34" charset="0"/>
                <a:ea typeface="Calibri" panose="020F0502020204030204" pitchFamily="34" charset="0"/>
                <a:cs typeface="Arial" panose="020B0604020202020204" pitchFamily="34" charset="0"/>
              </a:rPr>
              <a:t>O</a:t>
            </a:r>
            <a:r>
              <a:rPr lang="es-MX" sz="1800" dirty="0" err="1">
                <a:effectLst/>
                <a:latin typeface="Arial" panose="020B0604020202020204" pitchFamily="34" charset="0"/>
                <a:ea typeface="Calibri" panose="020F0502020204030204" pitchFamily="34" charset="0"/>
                <a:cs typeface="Arial" panose="020B0604020202020204" pitchFamily="34" charset="0"/>
              </a:rPr>
              <a:t>ctober</a:t>
            </a:r>
            <a:r>
              <a:rPr lang="es-MX" sz="1800" dirty="0">
                <a:effectLst/>
                <a:latin typeface="Arial" panose="020B0604020202020204" pitchFamily="34" charset="0"/>
                <a:ea typeface="Calibri" panose="020F0502020204030204" pitchFamily="34" charset="0"/>
                <a:cs typeface="Arial" panose="020B0604020202020204" pitchFamily="34" charset="0"/>
              </a:rPr>
              <a:t> 2023</a:t>
            </a:r>
            <a:endParaRPr lang="es-MX"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Subtítulo 9">
            <a:extLst>
              <a:ext uri="{FF2B5EF4-FFF2-40B4-BE49-F238E27FC236}">
                <a16:creationId xmlns:a16="http://schemas.microsoft.com/office/drawing/2014/main" id="{4E0255DE-E7A1-4070-F1A6-5AB56BB34FAD}"/>
              </a:ext>
            </a:extLst>
          </p:cNvPr>
          <p:cNvSpPr>
            <a:spLocks noGrp="1"/>
          </p:cNvSpPr>
          <p:nvPr>
            <p:ph type="subTitle" idx="1"/>
          </p:nvPr>
        </p:nvSpPr>
        <p:spPr>
          <a:xfrm>
            <a:off x="1524000" y="4499764"/>
            <a:ext cx="9144000" cy="888276"/>
          </a:xfrm>
        </p:spPr>
        <p:txBody>
          <a:bodyPr>
            <a:normAutofit/>
          </a:bodyPr>
          <a:lstStyle/>
          <a:p>
            <a:r>
              <a:rPr lang="es-MX" sz="2000" dirty="0" err="1"/>
              <a:t>Presentation</a:t>
            </a:r>
            <a:r>
              <a:rPr lang="es-MX" sz="2000" dirty="0"/>
              <a:t> </a:t>
            </a:r>
            <a:r>
              <a:rPr lang="es-MX" sz="2000" dirty="0" err="1"/>
              <a:t>for</a:t>
            </a:r>
            <a:r>
              <a:rPr lang="es-MX" sz="2000" dirty="0"/>
              <a:t> </a:t>
            </a:r>
            <a:r>
              <a:rPr lang="es-MX" sz="2000" dirty="0" err="1"/>
              <a:t>the</a:t>
            </a:r>
            <a:r>
              <a:rPr lang="es-MX" sz="2000" dirty="0"/>
              <a:t> 2023 </a:t>
            </a:r>
            <a:r>
              <a:rPr lang="es-MX" sz="2000" dirty="0" err="1"/>
              <a:t>Mexican</a:t>
            </a:r>
            <a:r>
              <a:rPr lang="es-MX" sz="2000" dirty="0"/>
              <a:t> STATA </a:t>
            </a:r>
            <a:r>
              <a:rPr lang="es-MX" sz="2000" dirty="0" err="1"/>
              <a:t>conference</a:t>
            </a:r>
            <a:r>
              <a:rPr lang="es-MX" sz="2000" dirty="0"/>
              <a:t> </a:t>
            </a:r>
          </a:p>
          <a:p>
            <a:r>
              <a:rPr lang="es-MX" sz="2000" dirty="0"/>
              <a:t>Centro de Investigación en Alimentos y Desarrollo (CIAD)</a:t>
            </a:r>
          </a:p>
        </p:txBody>
      </p:sp>
    </p:spTree>
    <p:extLst>
      <p:ext uri="{BB962C8B-B14F-4D97-AF65-F5344CB8AC3E}">
        <p14:creationId xmlns:p14="http://schemas.microsoft.com/office/powerpoint/2010/main" val="2695890789"/>
      </p:ext>
    </p:extLst>
  </p:cSld>
  <p:clrMapOvr>
    <a:masterClrMapping/>
  </p:clrMapOvr>
  <mc:AlternateContent xmlns:mc="http://schemas.openxmlformats.org/markup-compatibility/2006" xmlns:p14="http://schemas.microsoft.com/office/powerpoint/2010/main">
    <mc:Choice Requires="p14">
      <p:transition spd="slow" p14:dur="2000" advTm="17335"/>
    </mc:Choice>
    <mc:Fallback xmlns="">
      <p:transition spd="slow" advTm="17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0000000-0008-0000-0000-000002000000}"/>
              </a:ext>
            </a:extLst>
          </p:cNvPr>
          <p:cNvPicPr>
            <a:picLocks noGrp="1" noChangeAspect="1"/>
          </p:cNvPicPr>
          <p:nvPr>
            <p:ph idx="1"/>
          </p:nvPr>
        </p:nvPicPr>
        <p:blipFill>
          <a:blip r:embed="rId2"/>
          <a:stretch>
            <a:fillRect/>
          </a:stretch>
        </p:blipFill>
        <p:spPr>
          <a:xfrm>
            <a:off x="1877060" y="1192192"/>
            <a:ext cx="10073640" cy="4599008"/>
          </a:xfrm>
          <a:prstGeom prst="rect">
            <a:avLst/>
          </a:prstGeom>
        </p:spPr>
      </p:pic>
      <p:sp>
        <p:nvSpPr>
          <p:cNvPr id="9" name="CuadroTexto 8">
            <a:extLst>
              <a:ext uri="{FF2B5EF4-FFF2-40B4-BE49-F238E27FC236}">
                <a16:creationId xmlns:a16="http://schemas.microsoft.com/office/drawing/2014/main" id="{BA8984D3-664A-4C6B-855D-E57683473CA3}"/>
              </a:ext>
            </a:extLst>
          </p:cNvPr>
          <p:cNvSpPr txBox="1"/>
          <p:nvPr/>
        </p:nvSpPr>
        <p:spPr>
          <a:xfrm>
            <a:off x="192995" y="5807747"/>
            <a:ext cx="11877085" cy="769441"/>
          </a:xfrm>
          <a:prstGeom prst="rect">
            <a:avLst/>
          </a:prstGeom>
          <a:noFill/>
        </p:spPr>
        <p:txBody>
          <a:bodyPr wrap="square">
            <a:spAutoFit/>
          </a:bodyPr>
          <a:lstStyle/>
          <a:p>
            <a:r>
              <a:rPr lang="en-US" sz="1100" b="0" i="0" u="none" strike="noStrike" dirty="0">
                <a:solidFill>
                  <a:srgbClr val="000000"/>
                </a:solidFill>
                <a:effectLst/>
                <a:latin typeface="Arial" panose="020B0604020202020204" pitchFamily="34" charset="0"/>
              </a:rPr>
              <a:t>The aggregate indicator is a quantitative country-specific measure of environmental policy stringency (EPS), which is comparable across </a:t>
            </a:r>
            <a:r>
              <a:rPr lang="en-US" sz="1100" b="0" i="0" u="none" strike="noStrike" dirty="0" err="1">
                <a:solidFill>
                  <a:srgbClr val="000000"/>
                </a:solidFill>
                <a:effectLst/>
                <a:latin typeface="Arial" panose="020B0604020202020204" pitchFamily="34" charset="0"/>
              </a:rPr>
              <a:t>countries.The</a:t>
            </a:r>
            <a:r>
              <a:rPr lang="en-US" sz="1100" b="0" i="0" u="none" strike="noStrike" dirty="0">
                <a:solidFill>
                  <a:srgbClr val="000000"/>
                </a:solidFill>
                <a:effectLst/>
                <a:latin typeface="Arial" panose="020B0604020202020204" pitchFamily="34" charset="0"/>
              </a:rPr>
              <a:t> current version of the indicator covers 24 OECD countries (Australia, Austria, Belgium, Canada, Denmark, Finland, France, Germany, Greece, Hungary, Ireland, Italy, Japan, Korea, the Netherlands, Norway, Poland, the Slovak Republic, Spain, Sweden, Switzerland, the United Kingdom and the United States) for the period 1990-2012. The indicator is based on scoring stringency of 15 policy instruments: 12 applying to the energy sector (though often also beyond, to industry), 2 to transport and 1 in waste. (Figure below).</a:t>
            </a:r>
            <a:r>
              <a:rPr lang="en-US" sz="1100" dirty="0"/>
              <a:t> </a:t>
            </a:r>
            <a:endParaRPr lang="es-MX" sz="1100" dirty="0"/>
          </a:p>
        </p:txBody>
      </p:sp>
      <p:sp>
        <p:nvSpPr>
          <p:cNvPr id="11" name="CuadroTexto 10">
            <a:extLst>
              <a:ext uri="{FF2B5EF4-FFF2-40B4-BE49-F238E27FC236}">
                <a16:creationId xmlns:a16="http://schemas.microsoft.com/office/drawing/2014/main" id="{843991D4-C97E-43D9-A13F-F8082F958571}"/>
              </a:ext>
            </a:extLst>
          </p:cNvPr>
          <p:cNvSpPr txBox="1"/>
          <p:nvPr/>
        </p:nvSpPr>
        <p:spPr>
          <a:xfrm>
            <a:off x="561340" y="6526372"/>
            <a:ext cx="11389360" cy="261610"/>
          </a:xfrm>
          <a:prstGeom prst="rect">
            <a:avLst/>
          </a:prstGeom>
          <a:noFill/>
        </p:spPr>
        <p:txBody>
          <a:bodyPr wrap="square">
            <a:spAutoFit/>
          </a:bodyPr>
          <a:lstStyle/>
          <a:p>
            <a:r>
              <a:rPr lang="en-US" sz="1100" b="1" i="0" u="none" strike="noStrike" dirty="0">
                <a:solidFill>
                  <a:srgbClr val="000000"/>
                </a:solidFill>
                <a:effectLst/>
                <a:latin typeface="Arial" panose="020B0604020202020204" pitchFamily="34" charset="0"/>
              </a:rPr>
              <a:t>SOURCE: </a:t>
            </a:r>
            <a:r>
              <a:rPr lang="en-US" sz="1100" b="1" i="0" u="none" strike="noStrike" dirty="0" err="1">
                <a:solidFill>
                  <a:srgbClr val="000000"/>
                </a:solidFill>
                <a:effectLst/>
                <a:latin typeface="Arial" panose="020B0604020202020204" pitchFamily="34" charset="0"/>
              </a:rPr>
              <a:t>Botta</a:t>
            </a:r>
            <a:r>
              <a:rPr lang="en-US" sz="1100" b="1" i="0" u="none" strike="noStrike" dirty="0">
                <a:solidFill>
                  <a:srgbClr val="000000"/>
                </a:solidFill>
                <a:effectLst/>
                <a:latin typeface="Arial" panose="020B0604020202020204" pitchFamily="34" charset="0"/>
              </a:rPr>
              <a:t> and </a:t>
            </a:r>
            <a:r>
              <a:rPr lang="en-US" sz="1100" b="1" i="0" u="none" strike="noStrike" dirty="0" err="1">
                <a:solidFill>
                  <a:srgbClr val="000000"/>
                </a:solidFill>
                <a:effectLst/>
                <a:latin typeface="Arial" panose="020B0604020202020204" pitchFamily="34" charset="0"/>
              </a:rPr>
              <a:t>Kozluk</a:t>
            </a:r>
            <a:r>
              <a:rPr lang="en-US" sz="1100" b="1" i="0" u="none" strike="noStrike" dirty="0">
                <a:solidFill>
                  <a:srgbClr val="000000"/>
                </a:solidFill>
                <a:effectLst/>
                <a:latin typeface="Arial" panose="020B0604020202020204" pitchFamily="34" charset="0"/>
              </a:rPr>
              <a:t> (2014), "Measuring Environmental Policy Stringency in OECD Countries - A Composite Index Approach", OECD ECO Working Paper</a:t>
            </a:r>
            <a:endParaRPr lang="es-MX" sz="1100" b="1" dirty="0"/>
          </a:p>
        </p:txBody>
      </p:sp>
      <p:sp>
        <p:nvSpPr>
          <p:cNvPr id="3" name="Rectangle 18">
            <a:extLst>
              <a:ext uri="{FF2B5EF4-FFF2-40B4-BE49-F238E27FC236}">
                <a16:creationId xmlns:a16="http://schemas.microsoft.com/office/drawing/2014/main" id="{C1223B9D-CAB4-2EA3-E528-342ED75882A2}"/>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19">
            <a:extLst>
              <a:ext uri="{FF2B5EF4-FFF2-40B4-BE49-F238E27FC236}">
                <a16:creationId xmlns:a16="http://schemas.microsoft.com/office/drawing/2014/main" id="{11B85967-2114-07DA-960F-A989EC7E51F7}"/>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22AC63BE-45EF-478C-9A70-F2D00497BAFF}"/>
              </a:ext>
            </a:extLst>
          </p:cNvPr>
          <p:cNvSpPr>
            <a:spLocks noGrp="1"/>
          </p:cNvSpPr>
          <p:nvPr>
            <p:ph type="title"/>
          </p:nvPr>
        </p:nvSpPr>
        <p:spPr>
          <a:xfrm>
            <a:off x="385990" y="1172486"/>
            <a:ext cx="3034336" cy="1944962"/>
          </a:xfrm>
        </p:spPr>
        <p:txBody>
          <a:bodyPr/>
          <a:lstStyle/>
          <a:p>
            <a:pPr algn="ctr"/>
            <a:r>
              <a:rPr lang="en-US" sz="1800" b="1" i="0" u="none" strike="noStrike" dirty="0">
                <a:solidFill>
                  <a:srgbClr val="000000"/>
                </a:solidFill>
                <a:effectLst/>
                <a:latin typeface="Arial" panose="020B0604020202020204" pitchFamily="34" charset="0"/>
              </a:rPr>
              <a:t>Measuring Environmental Policy Stringency in OECD Countries – </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A Composite Index Approach</a:t>
            </a:r>
            <a:r>
              <a:rPr lang="en-US" sz="900" dirty="0"/>
              <a:t> </a:t>
            </a:r>
            <a:endParaRPr lang="es-MX" dirty="0"/>
          </a:p>
        </p:txBody>
      </p:sp>
      <p:sp>
        <p:nvSpPr>
          <p:cNvPr id="6" name="Title 1">
            <a:extLst>
              <a:ext uri="{FF2B5EF4-FFF2-40B4-BE49-F238E27FC236}">
                <a16:creationId xmlns:a16="http://schemas.microsoft.com/office/drawing/2014/main" id="{E5B537BE-A32A-8BE3-3B74-18FFD28DFACE}"/>
              </a:ext>
            </a:extLst>
          </p:cNvPr>
          <p:cNvSpPr txBox="1">
            <a:spLocks/>
          </p:cNvSpPr>
          <p:nvPr/>
        </p:nvSpPr>
        <p:spPr>
          <a:xfrm>
            <a:off x="192995" y="0"/>
            <a:ext cx="11806010" cy="1155939"/>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a:solidFill>
                  <a:schemeClr val="bg2">
                    <a:lumMod val="75000"/>
                  </a:schemeClr>
                </a:solidFill>
              </a:rPr>
              <a:t>Introducción</a:t>
            </a:r>
            <a:r>
              <a:rPr lang="es-MX" sz="3600" b="1"/>
              <a:t> 			</a:t>
            </a:r>
            <a:r>
              <a:rPr lang="es-MX" sz="2000" b="1">
                <a:solidFill>
                  <a:schemeClr val="bg2">
                    <a:lumMod val="75000"/>
                  </a:schemeClr>
                </a:solidFill>
              </a:rPr>
              <a:t>Hipótesis</a:t>
            </a:r>
            <a:r>
              <a:rPr lang="es-MX" sz="3100" b="1"/>
              <a:t>				</a:t>
            </a:r>
            <a:r>
              <a:rPr lang="es-MX" sz="2000" b="1">
                <a:solidFill>
                  <a:schemeClr val="bg2">
                    <a:lumMod val="75000"/>
                  </a:schemeClr>
                </a:solidFill>
              </a:rPr>
              <a:t>Método</a:t>
            </a:r>
            <a:br>
              <a:rPr lang="es-MX" sz="3100" b="1"/>
            </a:br>
            <a:r>
              <a:rPr lang="es-MX" sz="2000" b="1">
                <a:solidFill>
                  <a:schemeClr val="bg2">
                    <a:lumMod val="75000"/>
                  </a:schemeClr>
                </a:solidFill>
              </a:rPr>
              <a:t>Preguntas de investigación		</a:t>
            </a:r>
            <a:r>
              <a:rPr lang="es-MX" sz="3600" b="1">
                <a:effectLst>
                  <a:outerShdw blurRad="38100" dist="38100" dir="2700000" algn="tl">
                    <a:srgbClr val="000000">
                      <a:alpha val="43137"/>
                    </a:srgbClr>
                  </a:outerShdw>
                </a:effectLst>
                <a:highlight>
                  <a:srgbClr val="C0C0C0"/>
                </a:highlight>
              </a:rPr>
              <a:t>Evidencia</a:t>
            </a:r>
            <a:r>
              <a:rPr lang="es-MX" sz="2000" b="1">
                <a:solidFill>
                  <a:schemeClr val="bg2">
                    <a:lumMod val="75000"/>
                  </a:schemeClr>
                </a:solidFill>
                <a:effectLst>
                  <a:outerShdw blurRad="38100" dist="38100" dir="2700000" algn="tl">
                    <a:srgbClr val="000000">
                      <a:alpha val="43137"/>
                    </a:srgbClr>
                  </a:outerShdw>
                </a:effectLst>
              </a:rPr>
              <a:t> </a:t>
            </a:r>
            <a:r>
              <a:rPr lang="es-MX" sz="3600" b="1">
                <a:effectLst>
                  <a:outerShdw blurRad="38100" dist="38100" dir="2700000" algn="tl">
                    <a:srgbClr val="000000">
                      <a:alpha val="43137"/>
                    </a:srgbClr>
                  </a:outerShdw>
                </a:effectLst>
                <a:highlight>
                  <a:srgbClr val="C0C0C0"/>
                </a:highlight>
              </a:rPr>
              <a:t>empírica</a:t>
            </a:r>
            <a:r>
              <a:rPr lang="es-MX" sz="2000" b="1">
                <a:solidFill>
                  <a:schemeClr val="bg2">
                    <a:lumMod val="75000"/>
                  </a:schemeClr>
                </a:solidFill>
              </a:rPr>
              <a:t>	Datos</a:t>
            </a:r>
            <a:br>
              <a:rPr lang="es-MX" sz="2000" b="1">
                <a:solidFill>
                  <a:schemeClr val="bg2">
                    <a:lumMod val="75000"/>
                  </a:schemeClr>
                </a:solidFill>
              </a:rPr>
            </a:br>
            <a:r>
              <a:rPr lang="es-MX" sz="2000" b="1">
                <a:solidFill>
                  <a:schemeClr val="bg2">
                    <a:lumMod val="75000"/>
                  </a:schemeClr>
                </a:solidFill>
              </a:rPr>
              <a:t>Objetivos				Marco teórico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152118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CuadroTexto">
            <a:extLst>
              <a:ext uri="{FF2B5EF4-FFF2-40B4-BE49-F238E27FC236}">
                <a16:creationId xmlns:a16="http://schemas.microsoft.com/office/drawing/2014/main" id="{2B6EEF24-7DF1-4087-B8A1-5CC7140C2BA0}"/>
              </a:ext>
            </a:extLst>
          </p:cNvPr>
          <p:cNvSpPr txBox="1"/>
          <p:nvPr/>
        </p:nvSpPr>
        <p:spPr>
          <a:xfrm>
            <a:off x="445228" y="341165"/>
            <a:ext cx="7506580" cy="584775"/>
          </a:xfrm>
          <a:prstGeom prst="rect">
            <a:avLst/>
          </a:prstGeom>
          <a:noFill/>
        </p:spPr>
        <p:txBody>
          <a:bodyPr wrap="square" rtlCol="0">
            <a:spAutoFit/>
          </a:bodyPr>
          <a:lstStyle/>
          <a:p>
            <a:r>
              <a:rPr lang="es-MX" sz="3200" b="1" dirty="0"/>
              <a:t>Evidencia empírica global</a:t>
            </a:r>
          </a:p>
        </p:txBody>
      </p:sp>
      <p:pic>
        <p:nvPicPr>
          <p:cNvPr id="6" name="Picture 5">
            <a:extLst>
              <a:ext uri="{FF2B5EF4-FFF2-40B4-BE49-F238E27FC236}">
                <a16:creationId xmlns:a16="http://schemas.microsoft.com/office/drawing/2014/main" id="{CBCFE2F8-A82E-4D59-9A9A-2F84596B911E}"/>
              </a:ext>
            </a:extLst>
          </p:cNvPr>
          <p:cNvPicPr>
            <a:picLocks noChangeAspect="1"/>
          </p:cNvPicPr>
          <p:nvPr/>
        </p:nvPicPr>
        <p:blipFill>
          <a:blip r:embed="rId2"/>
          <a:stretch>
            <a:fillRect/>
          </a:stretch>
        </p:blipFill>
        <p:spPr>
          <a:xfrm>
            <a:off x="445228" y="1423598"/>
            <a:ext cx="4560100" cy="3816996"/>
          </a:xfrm>
          <a:prstGeom prst="rect">
            <a:avLst/>
          </a:prstGeom>
        </p:spPr>
      </p:pic>
      <p:pic>
        <p:nvPicPr>
          <p:cNvPr id="7" name="Picture 6">
            <a:extLst>
              <a:ext uri="{FF2B5EF4-FFF2-40B4-BE49-F238E27FC236}">
                <a16:creationId xmlns:a16="http://schemas.microsoft.com/office/drawing/2014/main" id="{00C709EF-628C-4CD6-AA44-78B9970C7D06}"/>
              </a:ext>
            </a:extLst>
          </p:cNvPr>
          <p:cNvPicPr>
            <a:picLocks noChangeAspect="1"/>
          </p:cNvPicPr>
          <p:nvPr/>
        </p:nvPicPr>
        <p:blipFill rotWithShape="1">
          <a:blip r:embed="rId2"/>
          <a:srcRect b="57291"/>
          <a:stretch/>
        </p:blipFill>
        <p:spPr>
          <a:xfrm>
            <a:off x="245961" y="2112010"/>
            <a:ext cx="11500811" cy="411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FD5C911D-725D-4E72-9A29-DA17B73A414B}"/>
              </a:ext>
            </a:extLst>
          </p:cNvPr>
          <p:cNvPicPr>
            <a:picLocks noChangeAspect="1"/>
          </p:cNvPicPr>
          <p:nvPr/>
        </p:nvPicPr>
        <p:blipFill rotWithShape="1">
          <a:blip r:embed="rId2"/>
          <a:srcRect t="41688"/>
          <a:stretch/>
        </p:blipFill>
        <p:spPr>
          <a:xfrm>
            <a:off x="694911" y="824949"/>
            <a:ext cx="11342130" cy="5536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37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9D6260-68EA-44C3-A5D2-99FB6DC7865F}"/>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a:extLst>
              <a:ext uri="{FF2B5EF4-FFF2-40B4-BE49-F238E27FC236}">
                <a16:creationId xmlns:a16="http://schemas.microsoft.com/office/drawing/2014/main" id="{E36F2E16-CF5B-4F56-96FF-DD6579DE1D91}"/>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angle 20">
            <a:extLst>
              <a:ext uri="{FF2B5EF4-FFF2-40B4-BE49-F238E27FC236}">
                <a16:creationId xmlns:a16="http://schemas.microsoft.com/office/drawing/2014/main" id="{6288F99D-5217-4129-B804-429E3C2FAA42}"/>
              </a:ext>
            </a:extLst>
          </p:cNvPr>
          <p:cNvSpPr/>
          <p:nvPr/>
        </p:nvSpPr>
        <p:spPr>
          <a:xfrm>
            <a:off x="2360286" y="2136848"/>
            <a:ext cx="2365776" cy="3046988"/>
          </a:xfrm>
          <a:prstGeom prst="rect">
            <a:avLst/>
          </a:prstGeom>
          <a:noFill/>
        </p:spPr>
        <p:txBody>
          <a:bodyPr wrap="none" lIns="91440" tIns="45720" rIns="91440" bIns="45720">
            <a:spAutoFit/>
          </a:bodyPr>
          <a:lstStyle/>
          <a:p>
            <a:r>
              <a:rPr lang="en-US" sz="3200" dirty="0" err="1">
                <a:ln w="0"/>
                <a:solidFill>
                  <a:schemeClr val="accent1"/>
                </a:solidFill>
                <a:effectLst>
                  <a:outerShdw blurRad="38100" dist="25400" dir="5400000" algn="ctr" rotWithShape="0">
                    <a:srgbClr val="6E747A">
                      <a:alpha val="43000"/>
                    </a:srgbClr>
                  </a:outerShdw>
                </a:effectLst>
              </a:rPr>
              <a:t>Neoclásico</a:t>
            </a:r>
            <a:endParaRPr lang="en-US" sz="3200" dirty="0">
              <a:ln w="0"/>
              <a:solidFill>
                <a:schemeClr val="accent1"/>
              </a:solidFill>
              <a:effectLst>
                <a:outerShdw blurRad="38100" dist="25400" dir="5400000" algn="ctr" rotWithShape="0">
                  <a:srgbClr val="6E747A">
                    <a:alpha val="43000"/>
                  </a:srgbClr>
                </a:outerShdw>
              </a:effectLst>
            </a:endParaRPr>
          </a:p>
          <a:p>
            <a:pPr marL="457200" indent="-457200">
              <a:buFont typeface="Arial" panose="020B0604020202020204" pitchFamily="34" charset="0"/>
              <a:buChar char="•"/>
            </a:pPr>
            <a:endParaRPr lang="en-US" sz="3200" b="0" cap="none" spc="0" dirty="0">
              <a:ln w="0"/>
              <a:solidFill>
                <a:schemeClr val="accent1"/>
              </a:solidFill>
              <a:effectLst>
                <a:outerShdw blurRad="38100" dist="25400" dir="5400000" algn="ctr" rotWithShape="0">
                  <a:srgbClr val="6E747A">
                    <a:alpha val="43000"/>
                  </a:srgbClr>
                </a:outerShdw>
              </a:effectLst>
            </a:endParaRPr>
          </a:p>
          <a:p>
            <a:pPr marL="457200" indent="-457200">
              <a:buFont typeface="Arial" panose="020B0604020202020204" pitchFamily="34" charset="0"/>
              <a:buChar char="•"/>
            </a:pPr>
            <a:endParaRPr lang="en-US" sz="3200" dirty="0">
              <a:ln w="0"/>
              <a:solidFill>
                <a:schemeClr val="accent1"/>
              </a:solidFill>
              <a:effectLst>
                <a:outerShdw blurRad="38100" dist="25400" dir="5400000" algn="ctr" rotWithShape="0">
                  <a:srgbClr val="6E747A">
                    <a:alpha val="43000"/>
                  </a:srgbClr>
                </a:outerShdw>
              </a:effectLst>
            </a:endParaRPr>
          </a:p>
          <a:p>
            <a:pPr marL="457200" indent="-457200">
              <a:buFont typeface="Arial" panose="020B0604020202020204" pitchFamily="34" charset="0"/>
              <a:buChar char="•"/>
            </a:pPr>
            <a:endParaRPr lang="en-US" sz="3200" dirty="0">
              <a:ln w="0"/>
              <a:solidFill>
                <a:schemeClr val="accent1"/>
              </a:solidFill>
              <a:effectLst>
                <a:outerShdw blurRad="38100" dist="25400" dir="5400000" algn="ctr" rotWithShape="0">
                  <a:srgbClr val="6E747A">
                    <a:alpha val="43000"/>
                  </a:srgbClr>
                </a:outerShdw>
              </a:effectLst>
            </a:endParaRPr>
          </a:p>
          <a:p>
            <a:pPr marL="457200" indent="-457200">
              <a:buFont typeface="Arial" panose="020B0604020202020204" pitchFamily="34" charset="0"/>
              <a:buChar char="•"/>
            </a:pPr>
            <a:endParaRPr lang="en-US" sz="3200" b="0" cap="none" spc="0" dirty="0">
              <a:ln w="0"/>
              <a:solidFill>
                <a:schemeClr val="accent1"/>
              </a:solidFill>
              <a:effectLst>
                <a:outerShdw blurRad="38100" dist="25400" dir="5400000" algn="ctr" rotWithShape="0">
                  <a:srgbClr val="6E747A">
                    <a:alpha val="43000"/>
                  </a:srgbClr>
                </a:outerShdw>
              </a:effectLst>
            </a:endParaRPr>
          </a:p>
          <a:p>
            <a:r>
              <a:rPr lang="en-US" sz="3200" b="0" cap="none" spc="0" dirty="0" err="1">
                <a:ln w="0"/>
                <a:solidFill>
                  <a:schemeClr val="accent1"/>
                </a:solidFill>
                <a:effectLst>
                  <a:outerShdw blurRad="38100" dist="25400" dir="5400000" algn="ctr" rotWithShape="0">
                    <a:srgbClr val="6E747A">
                      <a:alpha val="43000"/>
                    </a:srgbClr>
                  </a:outerShdw>
                </a:effectLst>
              </a:rPr>
              <a:t>Evolucionista</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3521D8B2-4C28-92CB-F52B-F0F316EC4D11}"/>
              </a:ext>
            </a:extLst>
          </p:cNvPr>
          <p:cNvSpPr/>
          <p:nvPr/>
        </p:nvSpPr>
        <p:spPr>
          <a:xfrm>
            <a:off x="5604142" y="3101148"/>
            <a:ext cx="3231462"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Tecnología</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Arrow: Right 7">
            <a:extLst>
              <a:ext uri="{FF2B5EF4-FFF2-40B4-BE49-F238E27FC236}">
                <a16:creationId xmlns:a16="http://schemas.microsoft.com/office/drawing/2014/main" id="{3ACF26FD-2134-EC78-4FCA-142DD9ACE721}"/>
              </a:ext>
            </a:extLst>
          </p:cNvPr>
          <p:cNvSpPr/>
          <p:nvPr/>
        </p:nvSpPr>
        <p:spPr>
          <a:xfrm rot="17756045">
            <a:off x="7399867" y="2657831"/>
            <a:ext cx="922577" cy="21415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row: Right 8">
            <a:extLst>
              <a:ext uri="{FF2B5EF4-FFF2-40B4-BE49-F238E27FC236}">
                <a16:creationId xmlns:a16="http://schemas.microsoft.com/office/drawing/2014/main" id="{53B96108-6371-7717-4EF7-53BE16D95A7D}"/>
              </a:ext>
            </a:extLst>
          </p:cNvPr>
          <p:cNvSpPr/>
          <p:nvPr/>
        </p:nvSpPr>
        <p:spPr>
          <a:xfrm rot="3414347">
            <a:off x="7557975" y="4309103"/>
            <a:ext cx="944880" cy="20674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B1DEB78B-EF00-A229-2134-14636C132DE4}"/>
              </a:ext>
            </a:extLst>
          </p:cNvPr>
          <p:cNvSpPr/>
          <p:nvPr/>
        </p:nvSpPr>
        <p:spPr>
          <a:xfrm>
            <a:off x="8037403" y="1444161"/>
            <a:ext cx="300473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EXÓGENA</a:t>
            </a:r>
          </a:p>
        </p:txBody>
      </p:sp>
      <p:sp>
        <p:nvSpPr>
          <p:cNvPr id="12" name="Rectangle 11">
            <a:extLst>
              <a:ext uri="{FF2B5EF4-FFF2-40B4-BE49-F238E27FC236}">
                <a16:creationId xmlns:a16="http://schemas.microsoft.com/office/drawing/2014/main" id="{5BA38F6D-FD31-F380-0D20-C551B1B87AAE}"/>
              </a:ext>
            </a:extLst>
          </p:cNvPr>
          <p:cNvSpPr/>
          <p:nvPr/>
        </p:nvSpPr>
        <p:spPr>
          <a:xfrm>
            <a:off x="8037403" y="4737581"/>
            <a:ext cx="353975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ENDÓGENA</a:t>
            </a:r>
          </a:p>
        </p:txBody>
      </p:sp>
      <p:sp>
        <p:nvSpPr>
          <p:cNvPr id="3" name="Cerrar llave 2">
            <a:extLst>
              <a:ext uri="{FF2B5EF4-FFF2-40B4-BE49-F238E27FC236}">
                <a16:creationId xmlns:a16="http://schemas.microsoft.com/office/drawing/2014/main" id="{740B502F-2135-E194-932B-92A330812DD1}"/>
              </a:ext>
            </a:extLst>
          </p:cNvPr>
          <p:cNvSpPr/>
          <p:nvPr/>
        </p:nvSpPr>
        <p:spPr>
          <a:xfrm>
            <a:off x="4061826" y="2016265"/>
            <a:ext cx="1548862" cy="3271831"/>
          </a:xfrm>
          <a:prstGeom prst="rightBrace">
            <a:avLst/>
          </a:prstGeom>
          <a:ln w="635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4" name="Title 1">
            <a:extLst>
              <a:ext uri="{FF2B5EF4-FFF2-40B4-BE49-F238E27FC236}">
                <a16:creationId xmlns:a16="http://schemas.microsoft.com/office/drawing/2014/main" id="{E0692DC6-032F-6DB6-ABAE-16BEDCC7CA26}"/>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a:t>
            </a:r>
            <a:r>
              <a:rPr lang="es-MX" sz="3600" b="1" dirty="0">
                <a:effectLst>
                  <a:outerShdw blurRad="38100" dist="38100" dir="2700000" algn="tl">
                    <a:srgbClr val="000000">
                      <a:alpha val="43137"/>
                    </a:srgbClr>
                  </a:outerShdw>
                </a:effectLst>
                <a:highlight>
                  <a:srgbClr val="C0C0C0"/>
                </a:highlight>
              </a:rPr>
              <a:t>Marco teórico</a:t>
            </a:r>
            <a:r>
              <a:rPr lang="es-MX" sz="2000" b="1" dirty="0">
                <a:solidFill>
                  <a:schemeClr val="bg2">
                    <a:lumMod val="75000"/>
                  </a:schemeClr>
                </a:solidFill>
              </a:rPr>
              <a:t>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304709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4">
            <a:extLst>
              <a:ext uri="{FF2B5EF4-FFF2-40B4-BE49-F238E27FC236}">
                <a16:creationId xmlns:a16="http://schemas.microsoft.com/office/drawing/2014/main" id="{0A776FD4-0FA3-35B3-79B9-58447827EB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237" y="1650211"/>
            <a:ext cx="3148520" cy="2982277"/>
          </a:xfrm>
          <a:prstGeom prst="rect">
            <a:avLst/>
          </a:prstGeom>
          <a:noFill/>
        </p:spPr>
      </p:pic>
      <p:pic>
        <p:nvPicPr>
          <p:cNvPr id="5" name="Imagen 25">
            <a:extLst>
              <a:ext uri="{FF2B5EF4-FFF2-40B4-BE49-F238E27FC236}">
                <a16:creationId xmlns:a16="http://schemas.microsoft.com/office/drawing/2014/main" id="{24820AF0-AD4F-924E-E097-425B20F888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230" y="1650210"/>
            <a:ext cx="3366886" cy="2982278"/>
          </a:xfrm>
          <a:prstGeom prst="rect">
            <a:avLst/>
          </a:prstGeom>
          <a:noFill/>
        </p:spPr>
      </p:pic>
      <p:sp>
        <p:nvSpPr>
          <p:cNvPr id="7" name="Rectangle 6">
            <a:extLst>
              <a:ext uri="{FF2B5EF4-FFF2-40B4-BE49-F238E27FC236}">
                <a16:creationId xmlns:a16="http://schemas.microsoft.com/office/drawing/2014/main" id="{E5B24B89-EAE9-DB1D-D83C-AB5B1B74A0CE}"/>
              </a:ext>
            </a:extLst>
          </p:cNvPr>
          <p:cNvSpPr/>
          <p:nvPr/>
        </p:nvSpPr>
        <p:spPr>
          <a:xfrm>
            <a:off x="1473996" y="5017520"/>
            <a:ext cx="2824170" cy="461665"/>
          </a:xfrm>
          <a:prstGeom prst="rect">
            <a:avLst/>
          </a:prstGeom>
          <a:noFill/>
        </p:spPr>
        <p:txBody>
          <a:bodyPr wrap="none" lIns="91440" tIns="45720" rIns="91440" bIns="45720">
            <a:spAutoFit/>
          </a:bodyPr>
          <a:lstStyle/>
          <a:p>
            <a:pPr algn="ctr"/>
            <a:r>
              <a:rPr lang="en-US" sz="2400" cap="none" spc="0" dirty="0">
                <a:ln w="22225">
                  <a:solidFill>
                    <a:schemeClr val="accent2"/>
                  </a:solidFill>
                  <a:prstDash val="solid"/>
                </a:ln>
                <a:solidFill>
                  <a:schemeClr val="accent2">
                    <a:lumMod val="40000"/>
                    <a:lumOff val="60000"/>
                  </a:schemeClr>
                </a:solidFill>
                <a:effectLst/>
              </a:rPr>
              <a:t>Panel random effects</a:t>
            </a:r>
          </a:p>
        </p:txBody>
      </p:sp>
      <p:sp>
        <p:nvSpPr>
          <p:cNvPr id="8" name="Rectangle 7">
            <a:extLst>
              <a:ext uri="{FF2B5EF4-FFF2-40B4-BE49-F238E27FC236}">
                <a16:creationId xmlns:a16="http://schemas.microsoft.com/office/drawing/2014/main" id="{5EA69A71-18D5-8187-1179-0A86CAD35F24}"/>
              </a:ext>
            </a:extLst>
          </p:cNvPr>
          <p:cNvSpPr/>
          <p:nvPr/>
        </p:nvSpPr>
        <p:spPr>
          <a:xfrm>
            <a:off x="5066167" y="4903220"/>
            <a:ext cx="3366886" cy="830997"/>
          </a:xfrm>
          <a:prstGeom prst="rect">
            <a:avLst/>
          </a:prstGeom>
          <a:noFill/>
        </p:spPr>
        <p:txBody>
          <a:bodyPr wrap="square" lIns="91440" tIns="45720" rIns="91440" bIns="45720">
            <a:spAutoFit/>
          </a:bodyPr>
          <a:lstStyle/>
          <a:p>
            <a:pPr algn="ctr"/>
            <a:r>
              <a:rPr lang="en-US" sz="2400" cap="none" spc="0" dirty="0">
                <a:ln w="22225">
                  <a:solidFill>
                    <a:schemeClr val="accent2"/>
                  </a:solidFill>
                  <a:prstDash val="solid"/>
                </a:ln>
                <a:solidFill>
                  <a:schemeClr val="accent2">
                    <a:lumMod val="40000"/>
                    <a:lumOff val="60000"/>
                  </a:schemeClr>
                </a:solidFill>
                <a:effectLst/>
              </a:rPr>
              <a:t>Panel random effects</a:t>
            </a:r>
          </a:p>
          <a:p>
            <a:pPr algn="ctr"/>
            <a:r>
              <a:rPr lang="en-US" sz="2400" dirty="0">
                <a:ln w="22225">
                  <a:solidFill>
                    <a:schemeClr val="accent2"/>
                  </a:solidFill>
                  <a:prstDash val="solid"/>
                </a:ln>
                <a:solidFill>
                  <a:schemeClr val="accent2">
                    <a:lumMod val="40000"/>
                    <a:lumOff val="60000"/>
                  </a:schemeClr>
                </a:solidFill>
              </a:rPr>
              <a:t>w/IV </a:t>
            </a:r>
            <a:endParaRPr lang="en-US" sz="2400" cap="none" spc="0" dirty="0">
              <a:ln w="22225">
                <a:solidFill>
                  <a:schemeClr val="accent2"/>
                </a:solidFill>
                <a:prstDash val="solid"/>
              </a:ln>
              <a:solidFill>
                <a:schemeClr val="accent2">
                  <a:lumMod val="40000"/>
                  <a:lumOff val="60000"/>
                </a:schemeClr>
              </a:solidFill>
              <a:effectLst/>
            </a:endParaRPr>
          </a:p>
        </p:txBody>
      </p:sp>
      <p:sp>
        <p:nvSpPr>
          <p:cNvPr id="9" name="Rectangle 8">
            <a:extLst>
              <a:ext uri="{FF2B5EF4-FFF2-40B4-BE49-F238E27FC236}">
                <a16:creationId xmlns:a16="http://schemas.microsoft.com/office/drawing/2014/main" id="{6D2D3BBE-3867-FC7E-21C7-2AE6C586394A}"/>
              </a:ext>
            </a:extLst>
          </p:cNvPr>
          <p:cNvSpPr/>
          <p:nvPr/>
        </p:nvSpPr>
        <p:spPr>
          <a:xfrm>
            <a:off x="8519820" y="4903220"/>
            <a:ext cx="3366886" cy="830997"/>
          </a:xfrm>
          <a:prstGeom prst="rect">
            <a:avLst/>
          </a:prstGeom>
          <a:noFill/>
        </p:spPr>
        <p:txBody>
          <a:bodyPr wrap="square" lIns="91440" tIns="45720" rIns="91440" bIns="45720">
            <a:spAutoFit/>
          </a:bodyPr>
          <a:lstStyle/>
          <a:p>
            <a:pPr algn="ctr"/>
            <a:r>
              <a:rPr lang="en-US" sz="2400" cap="none" spc="0" dirty="0">
                <a:ln w="22225">
                  <a:solidFill>
                    <a:schemeClr val="accent2"/>
                  </a:solidFill>
                  <a:prstDash val="solid"/>
                </a:ln>
                <a:solidFill>
                  <a:schemeClr val="accent2">
                    <a:lumMod val="40000"/>
                    <a:lumOff val="60000"/>
                  </a:schemeClr>
                </a:solidFill>
                <a:effectLst/>
              </a:rPr>
              <a:t>Panel quantile</a:t>
            </a:r>
          </a:p>
          <a:p>
            <a:pPr algn="ctr"/>
            <a:r>
              <a:rPr lang="en-US" sz="2400" dirty="0">
                <a:ln w="22225">
                  <a:solidFill>
                    <a:schemeClr val="accent2"/>
                  </a:solidFill>
                  <a:prstDash val="solid"/>
                </a:ln>
                <a:solidFill>
                  <a:schemeClr val="accent2">
                    <a:lumMod val="40000"/>
                    <a:lumOff val="60000"/>
                  </a:schemeClr>
                </a:solidFill>
              </a:rPr>
              <a:t>Regression w/IV</a:t>
            </a:r>
            <a:endParaRPr lang="en-US" sz="2400" cap="none" spc="0" dirty="0">
              <a:ln w="22225">
                <a:solidFill>
                  <a:schemeClr val="accent2"/>
                </a:solidFill>
                <a:prstDash val="solid"/>
              </a:ln>
              <a:solidFill>
                <a:schemeClr val="accent2">
                  <a:lumMod val="40000"/>
                  <a:lumOff val="60000"/>
                </a:schemeClr>
              </a:solidFill>
              <a:effectLst/>
            </a:endParaRPr>
          </a:p>
        </p:txBody>
      </p:sp>
      <p:cxnSp>
        <p:nvCxnSpPr>
          <p:cNvPr id="11" name="Straight Connector 10">
            <a:extLst>
              <a:ext uri="{FF2B5EF4-FFF2-40B4-BE49-F238E27FC236}">
                <a16:creationId xmlns:a16="http://schemas.microsoft.com/office/drawing/2014/main" id="{0B96B81F-366E-8604-F9E5-7FC558F0B908}"/>
              </a:ext>
            </a:extLst>
          </p:cNvPr>
          <p:cNvCxnSpPr>
            <a:cxnSpLocks/>
          </p:cNvCxnSpPr>
          <p:nvPr/>
        </p:nvCxnSpPr>
        <p:spPr>
          <a:xfrm>
            <a:off x="5066167" y="1814520"/>
            <a:ext cx="0" cy="465836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738B446-8D72-41D8-8A11-0DDA93197A71}"/>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a:extLst>
              <a:ext uri="{FF2B5EF4-FFF2-40B4-BE49-F238E27FC236}">
                <a16:creationId xmlns:a16="http://schemas.microsoft.com/office/drawing/2014/main" id="{20632AD4-476A-6D6E-7929-23D1F193CC90}"/>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itle 1">
            <a:extLst>
              <a:ext uri="{FF2B5EF4-FFF2-40B4-BE49-F238E27FC236}">
                <a16:creationId xmlns:a16="http://schemas.microsoft.com/office/drawing/2014/main" id="{680E9AAE-D848-4A6D-F6EB-2C6C65EE8BAA}"/>
              </a:ext>
            </a:extLst>
          </p:cNvPr>
          <p:cNvSpPr>
            <a:spLocks noGrp="1"/>
          </p:cNvSpPr>
          <p:nvPr>
            <p:ph type="title"/>
          </p:nvPr>
        </p:nvSpPr>
        <p:spPr>
          <a:xfrm>
            <a:off x="192995" y="0"/>
            <a:ext cx="11806010" cy="1155939"/>
          </a:xfrm>
          <a:solidFill>
            <a:schemeClr val="accent1">
              <a:lumMod val="20000"/>
              <a:lumOff val="80000"/>
            </a:schemeClr>
          </a:solidFill>
        </p:spPr>
        <p:txBody>
          <a:bodyPr>
            <a:normAutofit/>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3600" b="1" dirty="0">
                <a:effectLst>
                  <a:outerShdw blurRad="38100" dist="38100" dir="2700000" algn="tl">
                    <a:srgbClr val="000000">
                      <a:alpha val="43137"/>
                    </a:srgbClr>
                  </a:outerShdw>
                </a:effectLst>
                <a:highlight>
                  <a:srgbClr val="C0C0C0"/>
                </a:highlight>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409074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427" y="1737425"/>
            <a:ext cx="11268920" cy="420624"/>
          </a:xfrm>
        </p:spPr>
        <p:txBody>
          <a:bodyPr vert="horz" lIns="91440" tIns="45720" rIns="91440" bIns="45720" rtlCol="0">
            <a:normAutofit/>
          </a:bodyPr>
          <a:lstStyle/>
          <a:p>
            <a:pPr marL="0" indent="0" algn="ctr">
              <a:buNone/>
            </a:pPr>
            <a:r>
              <a:rPr lang="es-MX" sz="2400" b="1" kern="1200" dirty="0">
                <a:solidFill>
                  <a:srgbClr val="FF0000"/>
                </a:solidFill>
                <a:effectLst/>
              </a:rPr>
              <a:t>Panel de 30 </a:t>
            </a:r>
            <a:r>
              <a:rPr lang="es-MX" sz="2400" b="1" dirty="0">
                <a:solidFill>
                  <a:srgbClr val="FF0000"/>
                </a:solidFill>
              </a:rPr>
              <a:t>países </a:t>
            </a:r>
            <a:r>
              <a:rPr lang="es-MX" sz="2400" b="1" kern="1200" dirty="0">
                <a:solidFill>
                  <a:srgbClr val="FF0000"/>
                </a:solidFill>
                <a:effectLst/>
              </a:rPr>
              <a:t>para el periodo 1990-2019</a:t>
            </a:r>
            <a:r>
              <a:rPr lang="es-MX" sz="2400" b="1" kern="1200" dirty="0">
                <a:solidFill>
                  <a:schemeClr val="tx1"/>
                </a:solidFill>
                <a:effectLst/>
              </a:rPr>
              <a:t>: (900 X 28 variables)</a:t>
            </a:r>
            <a:endParaRPr lang="es-MX" sz="2400" b="1" kern="1200" dirty="0">
              <a:solidFill>
                <a:schemeClr val="tx1"/>
              </a:solidFill>
            </a:endParaRPr>
          </a:p>
        </p:txBody>
      </p:sp>
      <p:sp>
        <p:nvSpPr>
          <p:cNvPr id="5" name="Rectangle 4">
            <a:extLst>
              <a:ext uri="{FF2B5EF4-FFF2-40B4-BE49-F238E27FC236}">
                <a16:creationId xmlns:a16="http://schemas.microsoft.com/office/drawing/2014/main" id="{2C6453A7-2285-4098-8AD7-D6362EF98B9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A73ED578-0415-402B-8499-DD5F3566FEFB}"/>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F005AB9F-62EB-43C0-A58F-8748EBA5231C}"/>
              </a:ext>
            </a:extLst>
          </p:cNvPr>
          <p:cNvSpPr/>
          <p:nvPr/>
        </p:nvSpPr>
        <p:spPr>
          <a:xfrm>
            <a:off x="354427" y="2739535"/>
            <a:ext cx="11565822" cy="2677656"/>
          </a:xfrm>
          <a:prstGeom prst="rect">
            <a:avLst/>
          </a:prstGeom>
          <a:noFill/>
        </p:spPr>
        <p:txBody>
          <a:bodyPr wrap="square" lIns="91440" tIns="45720" rIns="91440" bIns="45720">
            <a:spAutoFit/>
          </a:bodyPr>
          <a:lstStyle/>
          <a:p>
            <a:pPr marL="457200" indent="-457200">
              <a:buFont typeface="Wingdings" panose="05000000000000000000" pitchFamily="2" charset="2"/>
              <a:buChar char="ü"/>
            </a:pPr>
            <a:r>
              <a:rPr lang="en-US" sz="3200" dirty="0">
                <a:ln w="0"/>
                <a:solidFill>
                  <a:srgbClr val="FF0000"/>
                </a:solidFill>
                <a:effectLst>
                  <a:outerShdw blurRad="38100" dist="19050" dir="2700000" algn="tl" rotWithShape="0">
                    <a:schemeClr val="dk1">
                      <a:alpha val="40000"/>
                    </a:schemeClr>
                  </a:outerShdw>
                </a:effectLst>
              </a:rPr>
              <a:t>TFP growth</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Crecimiento</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en</a:t>
            </a:r>
            <a:r>
              <a:rPr lang="en-US" sz="3200" dirty="0">
                <a:ln w="0"/>
                <a:effectLst>
                  <a:outerShdw blurRad="38100" dist="19050" dir="2700000" algn="tl" rotWithShape="0">
                    <a:schemeClr val="dk1">
                      <a:alpha val="40000"/>
                    </a:schemeClr>
                  </a:outerShdw>
                </a:effectLst>
              </a:rPr>
              <a:t> la </a:t>
            </a:r>
            <a:r>
              <a:rPr lang="en-US" sz="3200" dirty="0" err="1">
                <a:ln w="0"/>
                <a:effectLst>
                  <a:outerShdw blurRad="38100" dist="19050" dir="2700000" algn="tl" rotWithShape="0">
                    <a:schemeClr val="dk1">
                      <a:alpha val="40000"/>
                    </a:schemeClr>
                  </a:outerShdw>
                </a:effectLst>
              </a:rPr>
              <a:t>Productividad</a:t>
            </a:r>
            <a:r>
              <a:rPr lang="en-US" sz="3200" dirty="0">
                <a:ln w="0"/>
                <a:effectLst>
                  <a:outerShdw blurRad="38100" dist="19050" dir="2700000" algn="tl" rotWithShape="0">
                    <a:schemeClr val="dk1">
                      <a:alpha val="40000"/>
                    </a:schemeClr>
                  </a:outerShdw>
                </a:effectLst>
              </a:rPr>
              <a:t> total de </a:t>
            </a:r>
            <a:r>
              <a:rPr lang="en-US" sz="3200" dirty="0" err="1">
                <a:ln w="0"/>
                <a:effectLst>
                  <a:outerShdw blurRad="38100" dist="19050" dir="2700000" algn="tl" rotWithShape="0">
                    <a:schemeClr val="dk1">
                      <a:alpha val="40000"/>
                    </a:schemeClr>
                  </a:outerShdw>
                </a:effectLst>
              </a:rPr>
              <a:t>los</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factores</a:t>
            </a:r>
            <a:endParaRPr lang="en-US" sz="32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endParaRPr lang="en-US" sz="8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endParaRPr lang="en-US" sz="3200" b="0" cap="none" spc="0" dirty="0">
              <a:ln w="0"/>
              <a:solidFill>
                <a:schemeClr val="tx1"/>
              </a:solidFill>
              <a:effectLst>
                <a:outerShdw blurRad="38100" dist="19050" dir="2700000" algn="tl" rotWithShape="0">
                  <a:schemeClr val="dk1">
                    <a:alpha val="40000"/>
                  </a:schemeClr>
                </a:outerShdw>
              </a:effectLst>
            </a:endParaRPr>
          </a:p>
          <a:p>
            <a:pPr marL="1371600" lvl="2" indent="-457200">
              <a:buFont typeface="Wingdings" panose="05000000000000000000" pitchFamily="2" charset="2"/>
              <a:buChar char="Ø"/>
            </a:pPr>
            <a:r>
              <a:rPr lang="en-US" sz="3200" b="0" cap="none" spc="0" dirty="0">
                <a:ln w="0"/>
                <a:solidFill>
                  <a:srgbClr val="FF0000"/>
                </a:solidFill>
                <a:effectLst>
                  <a:outerShdw blurRad="38100" dist="19050" dir="2700000" algn="tl" rotWithShape="0">
                    <a:schemeClr val="dk1">
                      <a:alpha val="40000"/>
                    </a:schemeClr>
                  </a:outerShdw>
                </a:effectLst>
              </a:rPr>
              <a:t>R&amp;D</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b="0" cap="none" spc="0" dirty="0" err="1">
                <a:ln w="0"/>
                <a:solidFill>
                  <a:schemeClr val="tx1"/>
                </a:solidFill>
                <a:effectLst>
                  <a:outerShdw blurRad="38100" dist="19050" dir="2700000" algn="tl" rotWithShape="0">
                    <a:schemeClr val="dk1">
                      <a:alpha val="40000"/>
                    </a:schemeClr>
                  </a:outerShdw>
                </a:effectLst>
              </a:rPr>
              <a:t>Gasto</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b="0" cap="none" spc="0" dirty="0" err="1">
                <a:ln w="0"/>
                <a:solidFill>
                  <a:schemeClr val="tx1"/>
                </a:solidFill>
                <a:effectLst>
                  <a:outerShdw blurRad="38100" dist="19050" dir="2700000" algn="tl" rotWithShape="0">
                    <a:schemeClr val="dk1">
                      <a:alpha val="40000"/>
                    </a:schemeClr>
                  </a:outerShdw>
                </a:effectLst>
              </a:rPr>
              <a:t>en</a:t>
            </a:r>
            <a:r>
              <a:rPr lang="en-US" sz="3200" b="0" cap="none" spc="0" dirty="0">
                <a:ln w="0"/>
                <a:solidFill>
                  <a:schemeClr val="tx1"/>
                </a:solidFill>
                <a:effectLst>
                  <a:outerShdw blurRad="38100" dist="19050" dir="2700000" algn="tl" rotWithShape="0">
                    <a:schemeClr val="dk1">
                      <a:alpha val="40000"/>
                    </a:schemeClr>
                  </a:outerShdw>
                </a:effectLst>
              </a:rPr>
              <a:t> I + D </a:t>
            </a:r>
            <a:r>
              <a:rPr lang="en-US" sz="3200" b="0" cap="none" spc="0" dirty="0" err="1">
                <a:ln w="0"/>
                <a:solidFill>
                  <a:schemeClr val="tx1"/>
                </a:solidFill>
                <a:effectLst>
                  <a:outerShdw blurRad="38100" dist="19050" dir="2700000" algn="tl" rotWithShape="0">
                    <a:schemeClr val="dk1">
                      <a:alpha val="40000"/>
                    </a:schemeClr>
                  </a:outerShdw>
                </a:effectLst>
              </a:rPr>
              <a:t>como</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b="0" cap="none" spc="0" dirty="0" err="1">
                <a:ln w="0"/>
                <a:solidFill>
                  <a:schemeClr val="tx1"/>
                </a:solidFill>
                <a:effectLst>
                  <a:outerShdw blurRad="38100" dist="19050" dir="2700000" algn="tl" rotWithShape="0">
                    <a:schemeClr val="dk1">
                      <a:alpha val="40000"/>
                    </a:schemeClr>
                  </a:outerShdw>
                </a:effectLst>
              </a:rPr>
              <a:t>proporción</a:t>
            </a:r>
            <a:r>
              <a:rPr lang="en-US" sz="3200" b="0" cap="none" spc="0" dirty="0">
                <a:ln w="0"/>
                <a:solidFill>
                  <a:schemeClr val="tx1"/>
                </a:solidFill>
                <a:effectLst>
                  <a:outerShdw blurRad="38100" dist="19050" dir="2700000" algn="tl" rotWithShape="0">
                    <a:schemeClr val="dk1">
                      <a:alpha val="40000"/>
                    </a:schemeClr>
                  </a:outerShdw>
                </a:effectLst>
              </a:rPr>
              <a:t> del PIB</a:t>
            </a:r>
          </a:p>
          <a:p>
            <a:pPr marL="342900" indent="-342900">
              <a:buFont typeface="Arial" panose="020B0604020202020204" pitchFamily="34" charset="0"/>
              <a:buChar char="•"/>
            </a:pPr>
            <a:endParaRPr lang="en-US" sz="3200" b="0" cap="none" spc="0" dirty="0">
              <a:ln w="0"/>
              <a:solidFill>
                <a:schemeClr val="tx1"/>
              </a:solidFill>
              <a:effectLst>
                <a:outerShdw blurRad="38100" dist="19050" dir="2700000" algn="tl" rotWithShape="0">
                  <a:schemeClr val="dk1">
                    <a:alpha val="40000"/>
                  </a:schemeClr>
                </a:outerShdw>
              </a:effectLst>
            </a:endParaRPr>
          </a:p>
          <a:p>
            <a:pPr marL="1371600" lvl="2" indent="-457200">
              <a:buFont typeface="Wingdings" panose="05000000000000000000" pitchFamily="2" charset="2"/>
              <a:buChar char="Ø"/>
            </a:pPr>
            <a:r>
              <a:rPr lang="en-US" sz="3200" dirty="0">
                <a:ln w="0"/>
                <a:solidFill>
                  <a:srgbClr val="FF0000"/>
                </a:solidFill>
                <a:effectLst>
                  <a:outerShdw blurRad="38100" dist="19050" dir="2700000" algn="tl" rotWithShape="0">
                    <a:schemeClr val="dk1">
                      <a:alpha val="40000"/>
                    </a:schemeClr>
                  </a:outerShdw>
                </a:effectLst>
              </a:rPr>
              <a:t>EPS</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Índice</a:t>
            </a:r>
            <a:r>
              <a:rPr lang="en-US" sz="3200" dirty="0">
                <a:ln w="0"/>
                <a:effectLst>
                  <a:outerShdw blurRad="38100" dist="19050" dir="2700000" algn="tl" rotWithShape="0">
                    <a:schemeClr val="dk1">
                      <a:alpha val="40000"/>
                    </a:schemeClr>
                  </a:outerShdw>
                </a:effectLst>
              </a:rPr>
              <a:t> de </a:t>
            </a:r>
            <a:r>
              <a:rPr lang="en-US" sz="3200" dirty="0" err="1">
                <a:ln w="0"/>
                <a:effectLst>
                  <a:outerShdw blurRad="38100" dist="19050" dir="2700000" algn="tl" rotWithShape="0">
                    <a:schemeClr val="dk1">
                      <a:alpha val="40000"/>
                    </a:schemeClr>
                  </a:outerShdw>
                </a:effectLst>
              </a:rPr>
              <a:t>regulación</a:t>
            </a:r>
            <a:r>
              <a:rPr lang="en-US" sz="3200" dirty="0">
                <a:ln w="0"/>
                <a:effectLst>
                  <a:outerShdw blurRad="38100" dist="19050" dir="2700000" algn="tl" rotWithShape="0">
                    <a:schemeClr val="dk1">
                      <a:alpha val="40000"/>
                    </a:schemeClr>
                  </a:outerShdw>
                </a:effectLst>
              </a:rPr>
              <a:t> Ambiental (OCDE)</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Title 1">
            <a:extLst>
              <a:ext uri="{FF2B5EF4-FFF2-40B4-BE49-F238E27FC236}">
                <a16:creationId xmlns:a16="http://schemas.microsoft.com/office/drawing/2014/main" id="{E600D1A7-AACE-EACD-FFD1-BF150662584B}"/>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2437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6453A7-2285-4098-8AD7-D6362EF98B9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A73ED578-0415-402B-8499-DD5F3566FEFB}"/>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itle 1">
            <a:extLst>
              <a:ext uri="{FF2B5EF4-FFF2-40B4-BE49-F238E27FC236}">
                <a16:creationId xmlns:a16="http://schemas.microsoft.com/office/drawing/2014/main" id="{E600D1A7-AACE-EACD-FFD1-BF150662584B}"/>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pic>
        <p:nvPicPr>
          <p:cNvPr id="7" name="Imagen 6">
            <a:extLst>
              <a:ext uri="{FF2B5EF4-FFF2-40B4-BE49-F238E27FC236}">
                <a16:creationId xmlns:a16="http://schemas.microsoft.com/office/drawing/2014/main" id="{38AB45E0-11C3-1E5E-723A-128F882AEB77}"/>
              </a:ext>
            </a:extLst>
          </p:cNvPr>
          <p:cNvPicPr>
            <a:picLocks noChangeAspect="1"/>
          </p:cNvPicPr>
          <p:nvPr/>
        </p:nvPicPr>
        <p:blipFill>
          <a:blip r:embed="rId3"/>
          <a:stretch>
            <a:fillRect/>
          </a:stretch>
        </p:blipFill>
        <p:spPr>
          <a:xfrm>
            <a:off x="926123" y="1199595"/>
            <a:ext cx="10339753" cy="5506048"/>
          </a:xfrm>
          <a:prstGeom prst="rect">
            <a:avLst/>
          </a:prstGeom>
        </p:spPr>
      </p:pic>
      <p:sp>
        <p:nvSpPr>
          <p:cNvPr id="10" name="2 Marcador de contenido">
            <a:extLst>
              <a:ext uri="{FF2B5EF4-FFF2-40B4-BE49-F238E27FC236}">
                <a16:creationId xmlns:a16="http://schemas.microsoft.com/office/drawing/2014/main" id="{A1A3FA25-6208-34FF-D126-13AD8944421C}"/>
              </a:ext>
            </a:extLst>
          </p:cNvPr>
          <p:cNvSpPr>
            <a:spLocks noGrp="1"/>
          </p:cNvSpPr>
          <p:nvPr>
            <p:ph idx="1"/>
          </p:nvPr>
        </p:nvSpPr>
        <p:spPr>
          <a:xfrm>
            <a:off x="192995" y="6366076"/>
            <a:ext cx="11268920" cy="420624"/>
          </a:xfrm>
          <a:solidFill>
            <a:schemeClr val="accent4">
              <a:lumMod val="60000"/>
              <a:lumOff val="40000"/>
            </a:schemeClr>
          </a:solidFill>
        </p:spPr>
        <p:txBody>
          <a:bodyPr vert="horz" lIns="91440" tIns="45720" rIns="91440" bIns="45720" rtlCol="0">
            <a:normAutofit/>
          </a:bodyPr>
          <a:lstStyle/>
          <a:p>
            <a:pPr marL="0" indent="0">
              <a:buNone/>
            </a:pPr>
            <a:r>
              <a:rPr lang="es-MX" sz="2400" b="1" dirty="0"/>
              <a:t>        </a:t>
            </a:r>
            <a:r>
              <a:rPr lang="es-MX" sz="2400" b="1" kern="1200" dirty="0">
                <a:solidFill>
                  <a:schemeClr val="tx1"/>
                </a:solidFill>
                <a:effectLst/>
              </a:rPr>
              <a:t>Panel de 30 </a:t>
            </a:r>
            <a:r>
              <a:rPr lang="es-MX" sz="2400" b="1" dirty="0"/>
              <a:t>países </a:t>
            </a:r>
            <a:r>
              <a:rPr lang="es-MX" sz="2400" b="1" kern="1200" dirty="0">
                <a:solidFill>
                  <a:schemeClr val="tx1"/>
                </a:solidFill>
                <a:effectLst/>
              </a:rPr>
              <a:t>para el periodo 1990-2019: (900 X 28 variables)</a:t>
            </a:r>
            <a:endParaRPr lang="es-MX" sz="2400" b="1" kern="1200" dirty="0">
              <a:solidFill>
                <a:schemeClr val="tx1"/>
              </a:solidFill>
            </a:endParaRPr>
          </a:p>
        </p:txBody>
      </p:sp>
    </p:spTree>
    <p:extLst>
      <p:ext uri="{BB962C8B-B14F-4D97-AF65-F5344CB8AC3E}">
        <p14:creationId xmlns:p14="http://schemas.microsoft.com/office/powerpoint/2010/main" val="40402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Tabla 11">
            <a:extLst>
              <a:ext uri="{FF2B5EF4-FFF2-40B4-BE49-F238E27FC236}">
                <a16:creationId xmlns:a16="http://schemas.microsoft.com/office/drawing/2014/main" id="{6203DAC4-B314-0613-0C24-ABBCC1E4924D}"/>
              </a:ext>
            </a:extLst>
          </p:cNvPr>
          <p:cNvGraphicFramePr>
            <a:graphicFrameLocks noGrp="1"/>
          </p:cNvGraphicFramePr>
          <p:nvPr>
            <p:extLst>
              <p:ext uri="{D42A27DB-BD31-4B8C-83A1-F6EECF244321}">
                <p14:modId xmlns:p14="http://schemas.microsoft.com/office/powerpoint/2010/main" val="433938946"/>
              </p:ext>
            </p:extLst>
          </p:nvPr>
        </p:nvGraphicFramePr>
        <p:xfrm>
          <a:off x="532228" y="1208354"/>
          <a:ext cx="11127543" cy="5597231"/>
        </p:xfrm>
        <a:graphic>
          <a:graphicData uri="http://schemas.openxmlformats.org/drawingml/2006/table">
            <a:tbl>
              <a:tblPr firstRow="1" firstCol="1" bandRow="1">
                <a:tableStyleId>{5C22544A-7EE6-4342-B048-85BDC9FD1C3A}</a:tableStyleId>
              </a:tblPr>
              <a:tblGrid>
                <a:gridCol w="6062650">
                  <a:extLst>
                    <a:ext uri="{9D8B030D-6E8A-4147-A177-3AD203B41FA5}">
                      <a16:colId xmlns:a16="http://schemas.microsoft.com/office/drawing/2014/main" val="3100919800"/>
                    </a:ext>
                  </a:extLst>
                </a:gridCol>
                <a:gridCol w="843157">
                  <a:extLst>
                    <a:ext uri="{9D8B030D-6E8A-4147-A177-3AD203B41FA5}">
                      <a16:colId xmlns:a16="http://schemas.microsoft.com/office/drawing/2014/main" val="484062744"/>
                    </a:ext>
                  </a:extLst>
                </a:gridCol>
                <a:gridCol w="1355712">
                  <a:extLst>
                    <a:ext uri="{9D8B030D-6E8A-4147-A177-3AD203B41FA5}">
                      <a16:colId xmlns:a16="http://schemas.microsoft.com/office/drawing/2014/main" val="195507939"/>
                    </a:ext>
                  </a:extLst>
                </a:gridCol>
                <a:gridCol w="1179707">
                  <a:extLst>
                    <a:ext uri="{9D8B030D-6E8A-4147-A177-3AD203B41FA5}">
                      <a16:colId xmlns:a16="http://schemas.microsoft.com/office/drawing/2014/main" val="2627041568"/>
                    </a:ext>
                  </a:extLst>
                </a:gridCol>
                <a:gridCol w="832455">
                  <a:extLst>
                    <a:ext uri="{9D8B030D-6E8A-4147-A177-3AD203B41FA5}">
                      <a16:colId xmlns:a16="http://schemas.microsoft.com/office/drawing/2014/main" val="3222202067"/>
                    </a:ext>
                  </a:extLst>
                </a:gridCol>
                <a:gridCol w="853862">
                  <a:extLst>
                    <a:ext uri="{9D8B030D-6E8A-4147-A177-3AD203B41FA5}">
                      <a16:colId xmlns:a16="http://schemas.microsoft.com/office/drawing/2014/main" val="1614768623"/>
                    </a:ext>
                  </a:extLst>
                </a:gridCol>
              </a:tblGrid>
              <a:tr h="430006">
                <a:tc>
                  <a:txBody>
                    <a:bodyPr/>
                    <a:lstStyle/>
                    <a:p>
                      <a:pPr algn="ctr">
                        <a:lnSpc>
                          <a:spcPct val="107000"/>
                        </a:lnSpc>
                        <a:spcAft>
                          <a:spcPts val="800"/>
                        </a:spcAft>
                      </a:pPr>
                      <a:r>
                        <a:rPr lang="es-MX" sz="2000">
                          <a:effectLst/>
                        </a:rPr>
                        <a:t>Variable</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MX" sz="2000">
                          <a:effectLst/>
                        </a:rPr>
                        <a:t>Obs</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Mean</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Std. Dev.</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Min</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Max</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26040391"/>
                  </a:ext>
                </a:extLst>
              </a:tr>
              <a:tr h="360544">
                <a:tc>
                  <a:txBody>
                    <a:bodyPr/>
                    <a:lstStyle/>
                    <a:p>
                      <a:pPr>
                        <a:lnSpc>
                          <a:spcPct val="107000"/>
                        </a:lnSpc>
                        <a:spcAft>
                          <a:spcPts val="800"/>
                        </a:spcAft>
                      </a:pPr>
                      <a:r>
                        <a:rPr lang="es-MX" sz="2000">
                          <a:effectLst/>
                        </a:rPr>
                        <a:t>Índice de rigor de protección ambiental (EPS)</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701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1.6888</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0.9486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0.21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4.13</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9536863"/>
                  </a:ext>
                </a:extLst>
              </a:tr>
              <a:tr h="618714">
                <a:tc>
                  <a:txBody>
                    <a:bodyPr/>
                    <a:lstStyle/>
                    <a:p>
                      <a:pPr>
                        <a:lnSpc>
                          <a:spcPct val="107000"/>
                        </a:lnSpc>
                        <a:spcAft>
                          <a:spcPts val="800"/>
                        </a:spcAft>
                      </a:pPr>
                      <a:r>
                        <a:rPr lang="es-MX" sz="2000" dirty="0">
                          <a:effectLst/>
                        </a:rPr>
                        <a:t>Investigación y desarrollo (I+D) Intensidad (gasto en I+D como porcentaje del Producto Interior Bruto, PIB)</a:t>
                      </a:r>
                      <a:endParaRPr lang="es-MX"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741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dirty="0">
                          <a:effectLst/>
                        </a:rPr>
                        <a:t>1.6664</a:t>
                      </a:r>
                      <a:endParaRPr lang="es-MX"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0.8587</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0.18</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4.08</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70650629"/>
                  </a:ext>
                </a:extLst>
              </a:tr>
              <a:tr h="553715">
                <a:tc>
                  <a:txBody>
                    <a:bodyPr/>
                    <a:lstStyle/>
                    <a:p>
                      <a:pPr>
                        <a:lnSpc>
                          <a:spcPct val="107000"/>
                        </a:lnSpc>
                        <a:spcAft>
                          <a:spcPts val="800"/>
                        </a:spcAft>
                      </a:pPr>
                      <a:r>
                        <a:rPr lang="es-MX" sz="2000">
                          <a:effectLst/>
                        </a:rPr>
                        <a:t>Crecimiento de la PTF (TFP Growth FRED)</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851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.0001628</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.03647</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-.1439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.1927</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89738471"/>
                  </a:ext>
                </a:extLst>
              </a:tr>
              <a:tr h="302334">
                <a:tc>
                  <a:txBody>
                    <a:bodyPr/>
                    <a:lstStyle/>
                    <a:p>
                      <a:pPr>
                        <a:lnSpc>
                          <a:spcPct val="107000"/>
                        </a:lnSpc>
                        <a:spcAft>
                          <a:spcPts val="800"/>
                        </a:spcAft>
                      </a:pPr>
                      <a:r>
                        <a:rPr lang="es-MX" sz="2000">
                          <a:effectLst/>
                        </a:rPr>
                        <a:t>Promedio total de años de escolaridad</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812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10.4738</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2.0464</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4.53</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14.1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38626054"/>
                  </a:ext>
                </a:extLst>
              </a:tr>
              <a:tr h="306516">
                <a:tc>
                  <a:txBody>
                    <a:bodyPr/>
                    <a:lstStyle/>
                    <a:p>
                      <a:pPr>
                        <a:lnSpc>
                          <a:spcPct val="107000"/>
                        </a:lnSpc>
                        <a:spcAft>
                          <a:spcPts val="800"/>
                        </a:spcAft>
                      </a:pPr>
                      <a:r>
                        <a:rPr lang="es-MX" sz="2000">
                          <a:effectLst/>
                        </a:rPr>
                        <a:t>Legislación de protección del empleo</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826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2.2249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0.8937</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0.09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4.83</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98184435"/>
                  </a:ext>
                </a:extLst>
              </a:tr>
              <a:tr h="309826">
                <a:tc>
                  <a:txBody>
                    <a:bodyPr/>
                    <a:lstStyle/>
                    <a:p>
                      <a:pPr>
                        <a:lnSpc>
                          <a:spcPct val="107000"/>
                        </a:lnSpc>
                        <a:spcAft>
                          <a:spcPts val="800"/>
                        </a:spcAft>
                      </a:pPr>
                      <a:r>
                        <a:rPr lang="es-MX" sz="2000">
                          <a:effectLst/>
                        </a:rPr>
                        <a:t>HH Índice de concentración del mercado por país</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810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0.1254</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0.1414</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0.03</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0.71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09972712"/>
                  </a:ext>
                </a:extLst>
              </a:tr>
              <a:tr h="302334">
                <a:tc>
                  <a:txBody>
                    <a:bodyPr/>
                    <a:lstStyle/>
                    <a:p>
                      <a:pPr>
                        <a:lnSpc>
                          <a:spcPct val="107000"/>
                        </a:lnSpc>
                        <a:spcAft>
                          <a:spcPts val="800"/>
                        </a:spcAft>
                      </a:pPr>
                      <a:r>
                        <a:rPr lang="es-MX" sz="2000">
                          <a:effectLst/>
                        </a:rPr>
                        <a:t>Participación de la industria en la actividad total</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830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27.2179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6.1005</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12.89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47.56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52332591"/>
                  </a:ext>
                </a:extLst>
              </a:tr>
              <a:tr h="553715">
                <a:tc>
                  <a:txBody>
                    <a:bodyPr/>
                    <a:lstStyle/>
                    <a:p>
                      <a:pPr>
                        <a:lnSpc>
                          <a:spcPct val="107000"/>
                        </a:lnSpc>
                        <a:spcAft>
                          <a:spcPts val="800"/>
                        </a:spcAft>
                      </a:pPr>
                      <a:r>
                        <a:rPr lang="es-MX" sz="2000">
                          <a:effectLst/>
                        </a:rPr>
                        <a:t>Comercio en % del PIB por país</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893</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75.4126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41.9742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-4</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239.22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00179023"/>
                  </a:ext>
                </a:extLst>
              </a:tr>
              <a:tr h="553715">
                <a:tc>
                  <a:txBody>
                    <a:bodyPr/>
                    <a:lstStyle/>
                    <a:p>
                      <a:pPr>
                        <a:lnSpc>
                          <a:spcPct val="107000"/>
                        </a:lnSpc>
                        <a:spcAft>
                          <a:spcPts val="800"/>
                        </a:spcAft>
                      </a:pPr>
                      <a:r>
                        <a:rPr lang="es-MX" sz="2000">
                          <a:effectLst/>
                        </a:rPr>
                        <a:t>Préstamo/endeudamiento primario neto (% del PIB)</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805</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-0.1556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3.5689</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-29.81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15.81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94236449"/>
                  </a:ext>
                </a:extLst>
              </a:tr>
              <a:tr h="302334">
                <a:tc>
                  <a:txBody>
                    <a:bodyPr/>
                    <a:lstStyle/>
                    <a:p>
                      <a:pPr>
                        <a:lnSpc>
                          <a:spcPct val="107000"/>
                        </a:lnSpc>
                        <a:spcAft>
                          <a:spcPts val="800"/>
                        </a:spcAft>
                      </a:pPr>
                      <a:r>
                        <a:rPr lang="es-MX" sz="2000">
                          <a:effectLst/>
                        </a:rPr>
                        <a:t>Índice de Desarrollo Financiero (FDI)</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900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0.6036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0.1984</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81266047"/>
                  </a:ext>
                </a:extLst>
              </a:tr>
              <a:tr h="618714">
                <a:tc>
                  <a:txBody>
                    <a:bodyPr/>
                    <a:lstStyle/>
                    <a:p>
                      <a:pPr>
                        <a:lnSpc>
                          <a:spcPct val="107000"/>
                        </a:lnSpc>
                        <a:spcAft>
                          <a:spcPts val="800"/>
                        </a:spcAft>
                      </a:pPr>
                      <a:r>
                        <a:rPr lang="es-MX" sz="2000">
                          <a:effectLst/>
                        </a:rPr>
                        <a:t>Promedio de horas anuales efectivamente trabajadas por trabajador</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812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1718.3730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194.6496</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1380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2242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70662253"/>
                  </a:ext>
                </a:extLst>
              </a:tr>
              <a:tr h="306516">
                <a:tc>
                  <a:txBody>
                    <a:bodyPr/>
                    <a:lstStyle/>
                    <a:p>
                      <a:pPr>
                        <a:lnSpc>
                          <a:spcPct val="107000"/>
                        </a:lnSpc>
                        <a:spcAft>
                          <a:spcPts val="800"/>
                        </a:spcAft>
                      </a:pPr>
                      <a:r>
                        <a:rPr lang="es-MX" sz="2000">
                          <a:effectLst/>
                        </a:rPr>
                        <a:t>El índice Chinn-Ito (KAOPEN)</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2000">
                          <a:effectLst/>
                        </a:rPr>
                        <a:t>870</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1.5235</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1.2095</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a:effectLst/>
                        </a:rPr>
                        <a:t>-1.92</a:t>
                      </a:r>
                      <a:endParaRPr lang="es-MX"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s-MX" sz="2000" dirty="0">
                          <a:effectLst/>
                        </a:rPr>
                        <a:t>2.32</a:t>
                      </a:r>
                      <a:endParaRPr lang="es-MX"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31783957"/>
                  </a:ext>
                </a:extLst>
              </a:tr>
            </a:tbl>
          </a:graphicData>
        </a:graphic>
      </p:graphicFrame>
      <p:sp>
        <p:nvSpPr>
          <p:cNvPr id="15" name="Title 1">
            <a:extLst>
              <a:ext uri="{FF2B5EF4-FFF2-40B4-BE49-F238E27FC236}">
                <a16:creationId xmlns:a16="http://schemas.microsoft.com/office/drawing/2014/main" id="{B407A816-4B9E-3633-ACED-595F0B15CD37}"/>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281408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94348058-077B-4F72-8FE7-7D6E102CEC76}"/>
              </a:ext>
            </a:extLst>
          </p:cNvPr>
          <p:cNvSpPr txBox="1"/>
          <p:nvPr/>
        </p:nvSpPr>
        <p:spPr>
          <a:xfrm>
            <a:off x="8773946" y="2393593"/>
            <a:ext cx="3065895" cy="523220"/>
          </a:xfrm>
          <a:prstGeom prst="rect">
            <a:avLst/>
          </a:prstGeom>
          <a:noFill/>
        </p:spPr>
        <p:txBody>
          <a:bodyPr wrap="square">
            <a:spAutoFit/>
          </a:bodyPr>
          <a:lstStyle/>
          <a:p>
            <a:r>
              <a:rPr lang="es-MX" sz="1400" b="1" dirty="0" err="1"/>
              <a:t>Productivity</a:t>
            </a:r>
            <a:r>
              <a:rPr lang="es-MX" sz="1400" b="1" dirty="0"/>
              <a:t> Total Factor </a:t>
            </a:r>
            <a:r>
              <a:rPr lang="es-MX" sz="1400" dirty="0"/>
              <a:t>(TFP </a:t>
            </a:r>
            <a:r>
              <a:rPr lang="es-MX" sz="1400" dirty="0" err="1"/>
              <a:t>Growth</a:t>
            </a:r>
            <a:r>
              <a:rPr lang="es-MX" sz="1400" dirty="0"/>
              <a:t>)</a:t>
            </a:r>
            <a:r>
              <a:rPr lang="es-MX" sz="1400" b="1" dirty="0"/>
              <a:t> </a:t>
            </a:r>
            <a:r>
              <a:rPr lang="es-MX" sz="1400" i="1" dirty="0">
                <a:latin typeface="Calibri" panose="020F0502020204030204" pitchFamily="34" charset="0"/>
                <a:cs typeface="Arial" panose="020B0604020202020204" pitchFamily="34" charset="0"/>
              </a:rPr>
              <a:t>Crecimiento </a:t>
            </a:r>
            <a:r>
              <a:rPr lang="es-MX" sz="1400" i="1" dirty="0">
                <a:effectLst/>
                <a:latin typeface="Calibri" panose="020F0502020204030204" pitchFamily="34" charset="0"/>
                <a:ea typeface="Calibri" panose="020F0502020204030204" pitchFamily="34" charset="0"/>
                <a:cs typeface="Arial" panose="020B0604020202020204" pitchFamily="34" charset="0"/>
              </a:rPr>
              <a:t>medio 1990-2019</a:t>
            </a:r>
            <a:endParaRPr lang="es-MX" sz="1400" dirty="0"/>
          </a:p>
        </p:txBody>
      </p:sp>
      <p:sp>
        <p:nvSpPr>
          <p:cNvPr id="19" name="CuadroTexto 18">
            <a:extLst>
              <a:ext uri="{FF2B5EF4-FFF2-40B4-BE49-F238E27FC236}">
                <a16:creationId xmlns:a16="http://schemas.microsoft.com/office/drawing/2014/main" id="{488D10F7-6A9B-45B6-9DCA-F475FD9E7B1E}"/>
              </a:ext>
            </a:extLst>
          </p:cNvPr>
          <p:cNvSpPr txBox="1"/>
          <p:nvPr/>
        </p:nvSpPr>
        <p:spPr>
          <a:xfrm>
            <a:off x="205651" y="1155939"/>
            <a:ext cx="3774617" cy="543162"/>
          </a:xfrm>
          <a:prstGeom prst="rect">
            <a:avLst/>
          </a:prstGeom>
          <a:noFill/>
        </p:spPr>
        <p:txBody>
          <a:bodyPr wrap="square">
            <a:spAutoFit/>
          </a:bodyPr>
          <a:lstStyle/>
          <a:p>
            <a:pPr>
              <a:lnSpc>
                <a:spcPct val="107000"/>
              </a:lnSpc>
              <a:spcAft>
                <a:spcPts val="800"/>
              </a:spcAft>
            </a:pPr>
            <a:r>
              <a:rPr lang="es-MX" sz="1400" b="1" i="1" dirty="0" err="1">
                <a:effectLst/>
                <a:latin typeface="Calibri" panose="020F0502020204030204" pitchFamily="34" charset="0"/>
                <a:ea typeface="Calibri" panose="020F0502020204030204" pitchFamily="34" charset="0"/>
                <a:cs typeface="Arial" panose="020B0604020202020204" pitchFamily="34" charset="0"/>
              </a:rPr>
              <a:t>Enviromental</a:t>
            </a:r>
            <a:r>
              <a:rPr lang="es-MX" sz="1400" b="1" i="1" dirty="0">
                <a:effectLst/>
                <a:latin typeface="Calibri" panose="020F0502020204030204" pitchFamily="34" charset="0"/>
                <a:ea typeface="Calibri" panose="020F0502020204030204" pitchFamily="34" charset="0"/>
                <a:cs typeface="Arial" panose="020B0604020202020204" pitchFamily="34" charset="0"/>
              </a:rPr>
              <a:t> </a:t>
            </a:r>
            <a:r>
              <a:rPr lang="es-MX" sz="1400" b="1" i="1" dirty="0" err="1">
                <a:effectLst/>
                <a:latin typeface="Calibri" panose="020F0502020204030204" pitchFamily="34" charset="0"/>
                <a:ea typeface="Calibri" panose="020F0502020204030204" pitchFamily="34" charset="0"/>
                <a:cs typeface="Arial" panose="020B0604020202020204" pitchFamily="34" charset="0"/>
              </a:rPr>
              <a:t>Protection</a:t>
            </a:r>
            <a:r>
              <a:rPr lang="es-MX" sz="1400" b="1" i="1" dirty="0">
                <a:effectLst/>
                <a:latin typeface="Calibri" panose="020F0502020204030204" pitchFamily="34" charset="0"/>
                <a:ea typeface="Calibri" panose="020F0502020204030204" pitchFamily="34" charset="0"/>
                <a:cs typeface="Arial" panose="020B0604020202020204" pitchFamily="34" charset="0"/>
              </a:rPr>
              <a:t> </a:t>
            </a:r>
            <a:r>
              <a:rPr lang="es-MX" sz="1400" b="1" i="1" dirty="0" err="1">
                <a:effectLst/>
                <a:latin typeface="Calibri" panose="020F0502020204030204" pitchFamily="34" charset="0"/>
                <a:ea typeface="Calibri" panose="020F0502020204030204" pitchFamily="34" charset="0"/>
                <a:cs typeface="Arial" panose="020B0604020202020204" pitchFamily="34" charset="0"/>
              </a:rPr>
              <a:t>Stringency</a:t>
            </a:r>
            <a:r>
              <a:rPr lang="es-MX" sz="1400" b="1" i="1" dirty="0">
                <a:effectLst/>
                <a:latin typeface="Calibri" panose="020F0502020204030204" pitchFamily="34" charset="0"/>
                <a:ea typeface="Calibri" panose="020F0502020204030204" pitchFamily="34" charset="0"/>
                <a:cs typeface="Arial" panose="020B0604020202020204" pitchFamily="34" charset="0"/>
              </a:rPr>
              <a:t> (EPS</a:t>
            </a:r>
            <a:r>
              <a:rPr lang="es-MX" sz="1400" b="1" i="1" dirty="0">
                <a:latin typeface="Calibri" panose="020F0502020204030204" pitchFamily="34" charset="0"/>
                <a:ea typeface="Calibri" panose="020F0502020204030204" pitchFamily="34" charset="0"/>
                <a:cs typeface="Arial" panose="020B0604020202020204" pitchFamily="34" charset="0"/>
              </a:rPr>
              <a:t>) </a:t>
            </a:r>
            <a:r>
              <a:rPr lang="es-MX" sz="1400" b="1" i="1" dirty="0" err="1">
                <a:latin typeface="Calibri" panose="020F0502020204030204" pitchFamily="34" charset="0"/>
                <a:ea typeface="Calibri" panose="020F0502020204030204" pitchFamily="34" charset="0"/>
                <a:cs typeface="Arial" panose="020B0604020202020204" pitchFamily="34" charset="0"/>
              </a:rPr>
              <a:t>Index</a:t>
            </a:r>
            <a:r>
              <a:rPr lang="es-MX" sz="1400" i="1" dirty="0">
                <a:effectLst/>
                <a:latin typeface="Calibri" panose="020F0502020204030204" pitchFamily="34" charset="0"/>
                <a:ea typeface="Calibri" panose="020F0502020204030204" pitchFamily="34" charset="0"/>
                <a:cs typeface="Arial" panose="020B0604020202020204" pitchFamily="34" charset="0"/>
              </a:rPr>
              <a:t>. Promedio 1990-2019</a:t>
            </a:r>
            <a:endParaRPr lang="es-MX"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10638B59-BE83-081F-60BA-3C378662782D}"/>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pic>
        <p:nvPicPr>
          <p:cNvPr id="3" name="Imagen 2">
            <a:extLst>
              <a:ext uri="{FF2B5EF4-FFF2-40B4-BE49-F238E27FC236}">
                <a16:creationId xmlns:a16="http://schemas.microsoft.com/office/drawing/2014/main" id="{13E29223-E2CE-4BC6-0C05-FC864DE40596}"/>
              </a:ext>
            </a:extLst>
          </p:cNvPr>
          <p:cNvPicPr>
            <a:picLocks noChangeAspect="1"/>
          </p:cNvPicPr>
          <p:nvPr/>
        </p:nvPicPr>
        <p:blipFill>
          <a:blip r:embed="rId3"/>
          <a:stretch>
            <a:fillRect/>
          </a:stretch>
        </p:blipFill>
        <p:spPr>
          <a:xfrm>
            <a:off x="184649" y="1585725"/>
            <a:ext cx="5661150" cy="4359428"/>
          </a:xfrm>
          <a:prstGeom prst="rect">
            <a:avLst/>
          </a:prstGeom>
        </p:spPr>
      </p:pic>
      <p:pic>
        <p:nvPicPr>
          <p:cNvPr id="4" name="Picture 9">
            <a:extLst>
              <a:ext uri="{FF2B5EF4-FFF2-40B4-BE49-F238E27FC236}">
                <a16:creationId xmlns:a16="http://schemas.microsoft.com/office/drawing/2014/main" id="{BC5997A2-1A69-F4EB-9E28-9BE5C8E0F0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559" y="2570095"/>
            <a:ext cx="5287387" cy="3994386"/>
          </a:xfrm>
          <a:prstGeom prst="rect">
            <a:avLst/>
          </a:prstGeom>
          <a:noFill/>
          <a:ln>
            <a:noFill/>
          </a:ln>
        </p:spPr>
      </p:pic>
      <p:sp>
        <p:nvSpPr>
          <p:cNvPr id="17" name="CuadroTexto 16">
            <a:extLst>
              <a:ext uri="{FF2B5EF4-FFF2-40B4-BE49-F238E27FC236}">
                <a16:creationId xmlns:a16="http://schemas.microsoft.com/office/drawing/2014/main" id="{3117191F-48BE-4ADA-917F-3C978CB1D4E3}"/>
              </a:ext>
            </a:extLst>
          </p:cNvPr>
          <p:cNvSpPr txBox="1"/>
          <p:nvPr/>
        </p:nvSpPr>
        <p:spPr>
          <a:xfrm>
            <a:off x="4611456" y="2112041"/>
            <a:ext cx="3525544" cy="543162"/>
          </a:xfrm>
          <a:prstGeom prst="rect">
            <a:avLst/>
          </a:prstGeom>
          <a:noFill/>
        </p:spPr>
        <p:txBody>
          <a:bodyPr wrap="square">
            <a:spAutoFit/>
          </a:bodyPr>
          <a:lstStyle/>
          <a:p>
            <a:pPr>
              <a:lnSpc>
                <a:spcPct val="107000"/>
              </a:lnSpc>
              <a:spcAft>
                <a:spcPts val="800"/>
              </a:spcAft>
            </a:pPr>
            <a:r>
              <a:rPr lang="es-MX" sz="1400" b="1" i="1" dirty="0" err="1">
                <a:effectLst/>
                <a:latin typeface="Calibri" panose="020F0502020204030204" pitchFamily="34" charset="0"/>
                <a:ea typeface="Calibri" panose="020F0502020204030204" pitchFamily="34" charset="0"/>
                <a:cs typeface="Arial" panose="020B0604020202020204" pitchFamily="34" charset="0"/>
              </a:rPr>
              <a:t>Research</a:t>
            </a:r>
            <a:r>
              <a:rPr lang="es-MX" sz="1400" b="1" i="1" dirty="0">
                <a:effectLst/>
                <a:latin typeface="Calibri" panose="020F0502020204030204" pitchFamily="34" charset="0"/>
                <a:ea typeface="Calibri" panose="020F0502020204030204" pitchFamily="34" charset="0"/>
                <a:cs typeface="Arial" panose="020B0604020202020204" pitchFamily="34" charset="0"/>
              </a:rPr>
              <a:t> &amp; </a:t>
            </a:r>
            <a:r>
              <a:rPr lang="es-MX" sz="1400" b="1" i="1" dirty="0" err="1">
                <a:effectLst/>
                <a:latin typeface="Calibri" panose="020F0502020204030204" pitchFamily="34" charset="0"/>
                <a:ea typeface="Calibri" panose="020F0502020204030204" pitchFamily="34" charset="0"/>
                <a:cs typeface="Arial" panose="020B0604020202020204" pitchFamily="34" charset="0"/>
              </a:rPr>
              <a:t>Development</a:t>
            </a:r>
            <a:r>
              <a:rPr lang="es-MX" sz="1400" b="1" i="1" dirty="0">
                <a:effectLst/>
                <a:latin typeface="Calibri" panose="020F0502020204030204" pitchFamily="34" charset="0"/>
                <a:ea typeface="Calibri" panose="020F0502020204030204" pitchFamily="34" charset="0"/>
                <a:cs typeface="Arial" panose="020B0604020202020204" pitchFamily="34" charset="0"/>
              </a:rPr>
              <a:t> (R&amp;D) </a:t>
            </a:r>
            <a:r>
              <a:rPr lang="es-MX" sz="1400" b="1" i="1" dirty="0" err="1">
                <a:effectLst/>
                <a:latin typeface="Calibri" panose="020F0502020204030204" pitchFamily="34" charset="0"/>
                <a:ea typeface="Calibri" panose="020F0502020204030204" pitchFamily="34" charset="0"/>
                <a:cs typeface="Arial" panose="020B0604020202020204" pitchFamily="34" charset="0"/>
              </a:rPr>
              <a:t>intensity</a:t>
            </a:r>
            <a:r>
              <a:rPr lang="es-MX" sz="1400" b="1" i="1" dirty="0">
                <a:latin typeface="Calibri" panose="020F0502020204030204" pitchFamily="34" charset="0"/>
                <a:ea typeface="Calibri" panose="020F0502020204030204" pitchFamily="34" charset="0"/>
                <a:cs typeface="Arial" panose="020B0604020202020204" pitchFamily="34" charset="0"/>
              </a:rPr>
              <a:t> </a:t>
            </a:r>
            <a:r>
              <a:rPr lang="es-MX" sz="1400" i="1" dirty="0">
                <a:effectLst/>
                <a:latin typeface="Calibri" panose="020F0502020204030204" pitchFamily="34" charset="0"/>
                <a:ea typeface="Calibri" panose="020F0502020204030204" pitchFamily="34" charset="0"/>
                <a:cs typeface="Arial" panose="020B0604020202020204" pitchFamily="34" charset="0"/>
              </a:rPr>
              <a:t>Promedio 1990-2019</a:t>
            </a:r>
            <a:endParaRPr lang="es-MX"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10">
            <a:extLst>
              <a:ext uri="{FF2B5EF4-FFF2-40B4-BE49-F238E27FC236}">
                <a16:creationId xmlns:a16="http://schemas.microsoft.com/office/drawing/2014/main" id="{B25043B7-DA9A-B478-9334-BE4705D42E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9635" y="2884350"/>
            <a:ext cx="5675867" cy="4071609"/>
          </a:xfrm>
          <a:prstGeom prst="rect">
            <a:avLst/>
          </a:prstGeom>
          <a:noFill/>
          <a:ln>
            <a:noFill/>
          </a:ln>
        </p:spPr>
      </p:pic>
    </p:spTree>
    <p:extLst>
      <p:ext uri="{BB962C8B-B14F-4D97-AF65-F5344CB8AC3E}">
        <p14:creationId xmlns:p14="http://schemas.microsoft.com/office/powerpoint/2010/main" val="39596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a:extLst>
              <a:ext uri="{FF2B5EF4-FFF2-40B4-BE49-F238E27FC236}">
                <a16:creationId xmlns:a16="http://schemas.microsoft.com/office/drawing/2014/main" id="{10638B59-BE83-081F-60BA-3C378662782D}"/>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Datos</a:t>
            </a:r>
            <a:br>
              <a:rPr lang="es-MX" sz="2000" b="1" dirty="0">
                <a:solidFill>
                  <a:schemeClr val="bg2">
                    <a:lumMod val="75000"/>
                  </a:schemeClr>
                </a:solidFill>
              </a:rPr>
            </a:br>
            <a:r>
              <a:rPr lang="es-MX" sz="2000" b="1" dirty="0">
                <a:solidFill>
                  <a:schemeClr val="bg2">
                    <a:lumMod val="75000"/>
                  </a:schemeClr>
                </a:solidFill>
              </a:rPr>
              <a:t>Objetivos				Marco teórico			Resultados</a:t>
            </a:r>
            <a:endParaRPr lang="es-MX" sz="3600" b="1" dirty="0">
              <a:solidFill>
                <a:schemeClr val="bg2">
                  <a:lumMod val="75000"/>
                </a:schemeClr>
              </a:solidFill>
            </a:endParaRPr>
          </a:p>
        </p:txBody>
      </p:sp>
      <p:sp>
        <p:nvSpPr>
          <p:cNvPr id="4" name="CuadroTexto 3">
            <a:extLst>
              <a:ext uri="{FF2B5EF4-FFF2-40B4-BE49-F238E27FC236}">
                <a16:creationId xmlns:a16="http://schemas.microsoft.com/office/drawing/2014/main" id="{645DB521-7533-A3AC-5636-279805997460}"/>
              </a:ext>
            </a:extLst>
          </p:cNvPr>
          <p:cNvSpPr txBox="1"/>
          <p:nvPr/>
        </p:nvSpPr>
        <p:spPr>
          <a:xfrm>
            <a:off x="2152354" y="1194479"/>
            <a:ext cx="8525024" cy="461665"/>
          </a:xfrm>
          <a:prstGeom prst="rect">
            <a:avLst/>
          </a:prstGeom>
          <a:noFill/>
        </p:spPr>
        <p:txBody>
          <a:bodyPr wrap="square">
            <a:spAutoFit/>
          </a:bodyPr>
          <a:lstStyle/>
          <a:p>
            <a:r>
              <a:rPr lang="es-MX" sz="2400" i="1" dirty="0">
                <a:effectLst/>
                <a:latin typeface="Times New Roman" panose="02020603050405020304" pitchFamily="18" charset="0"/>
                <a:ea typeface="Times New Roman" panose="02020603050405020304" pitchFamily="18" charset="0"/>
              </a:rPr>
              <a:t>Antecedentes de variables utilizadas en análisis empíricos previos</a:t>
            </a:r>
            <a:endParaRPr lang="es-MX" sz="2400" dirty="0"/>
          </a:p>
        </p:txBody>
      </p:sp>
      <p:graphicFrame>
        <p:nvGraphicFramePr>
          <p:cNvPr id="3" name="Tabla 2">
            <a:extLst>
              <a:ext uri="{FF2B5EF4-FFF2-40B4-BE49-F238E27FC236}">
                <a16:creationId xmlns:a16="http://schemas.microsoft.com/office/drawing/2014/main" id="{20811204-0D95-52B1-FE21-54E8270D1DF0}"/>
              </a:ext>
            </a:extLst>
          </p:cNvPr>
          <p:cNvGraphicFramePr>
            <a:graphicFrameLocks noGrp="1"/>
          </p:cNvGraphicFramePr>
          <p:nvPr>
            <p:extLst>
              <p:ext uri="{D42A27DB-BD31-4B8C-83A1-F6EECF244321}">
                <p14:modId xmlns:p14="http://schemas.microsoft.com/office/powerpoint/2010/main" val="1864120227"/>
              </p:ext>
            </p:extLst>
          </p:nvPr>
        </p:nvGraphicFramePr>
        <p:xfrm>
          <a:off x="192994" y="1641879"/>
          <a:ext cx="11806012" cy="5222682"/>
        </p:xfrm>
        <a:graphic>
          <a:graphicData uri="http://schemas.openxmlformats.org/drawingml/2006/table">
            <a:tbl>
              <a:tblPr firstRow="1" firstCol="1" bandRow="1">
                <a:tableStyleId>{5C22544A-7EE6-4342-B048-85BDC9FD1C3A}</a:tableStyleId>
              </a:tblPr>
              <a:tblGrid>
                <a:gridCol w="1523263">
                  <a:extLst>
                    <a:ext uri="{9D8B030D-6E8A-4147-A177-3AD203B41FA5}">
                      <a16:colId xmlns:a16="http://schemas.microsoft.com/office/drawing/2014/main" val="4232257853"/>
                    </a:ext>
                  </a:extLst>
                </a:gridCol>
                <a:gridCol w="8132210">
                  <a:extLst>
                    <a:ext uri="{9D8B030D-6E8A-4147-A177-3AD203B41FA5}">
                      <a16:colId xmlns:a16="http://schemas.microsoft.com/office/drawing/2014/main" val="1494150909"/>
                    </a:ext>
                  </a:extLst>
                </a:gridCol>
                <a:gridCol w="848512">
                  <a:extLst>
                    <a:ext uri="{9D8B030D-6E8A-4147-A177-3AD203B41FA5}">
                      <a16:colId xmlns:a16="http://schemas.microsoft.com/office/drawing/2014/main" val="2956600946"/>
                    </a:ext>
                  </a:extLst>
                </a:gridCol>
                <a:gridCol w="1302027">
                  <a:extLst>
                    <a:ext uri="{9D8B030D-6E8A-4147-A177-3AD203B41FA5}">
                      <a16:colId xmlns:a16="http://schemas.microsoft.com/office/drawing/2014/main" val="651794229"/>
                    </a:ext>
                  </a:extLst>
                </a:gridCol>
              </a:tblGrid>
              <a:tr h="200572">
                <a:tc>
                  <a:txBody>
                    <a:bodyPr/>
                    <a:lstStyle/>
                    <a:p>
                      <a:pPr>
                        <a:lnSpc>
                          <a:spcPct val="107000"/>
                        </a:lnSpc>
                        <a:spcAft>
                          <a:spcPts val="800"/>
                        </a:spcAft>
                      </a:pPr>
                      <a:r>
                        <a:rPr lang="es-MX" sz="1600">
                          <a:effectLst/>
                        </a:rPr>
                        <a:t>Autor</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Variables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Año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País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94362504"/>
                  </a:ext>
                </a:extLst>
              </a:tr>
              <a:tr h="830241">
                <a:tc>
                  <a:txBody>
                    <a:bodyPr/>
                    <a:lstStyle/>
                    <a:p>
                      <a:pPr>
                        <a:lnSpc>
                          <a:spcPct val="107000"/>
                        </a:lnSpc>
                        <a:spcAft>
                          <a:spcPts val="800"/>
                        </a:spcAft>
                      </a:pPr>
                      <a:r>
                        <a:rPr lang="es-MX" sz="1600">
                          <a:effectLst/>
                        </a:rPr>
                        <a:t>Zhang et al. (2022)</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dirty="0">
                          <a:effectLst/>
                        </a:rPr>
                        <a:t>PTF (eficiencia), incentivos fiscales, tamaño, apalancamiento, intensidad de capital, proporción de activos fijos, retorno sobre activos, edad (de la empresa), inversión extranjera, regulación ambiental, nivel de corrupción.</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2008-2011</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18,885 compañías mineras chinas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134538"/>
                  </a:ext>
                </a:extLst>
              </a:tr>
              <a:tr h="830241">
                <a:tc>
                  <a:txBody>
                    <a:bodyPr/>
                    <a:lstStyle/>
                    <a:p>
                      <a:pPr>
                        <a:lnSpc>
                          <a:spcPct val="107000"/>
                        </a:lnSpc>
                        <a:spcAft>
                          <a:spcPts val="800"/>
                        </a:spcAft>
                      </a:pPr>
                      <a:r>
                        <a:rPr lang="es-MX" sz="1600">
                          <a:effectLst/>
                        </a:rPr>
                        <a:t>Wu &amp; Lin (2022)</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Desempeño energético-ambiental, regulación basada en el mercado, regulación basada en el mando, regulación basada en el público, innovación técnica, estructura industrial, inversión extranjera directa, estructura de capital, relación costo-beneficio, estructura energética.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2000-2017</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29 provincias chinas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94419527"/>
                  </a:ext>
                </a:extLst>
              </a:tr>
              <a:tr h="620352">
                <a:tc>
                  <a:txBody>
                    <a:bodyPr/>
                    <a:lstStyle/>
                    <a:p>
                      <a:pPr>
                        <a:lnSpc>
                          <a:spcPct val="107000"/>
                        </a:lnSpc>
                        <a:spcAft>
                          <a:spcPts val="800"/>
                        </a:spcAft>
                      </a:pPr>
                      <a:r>
                        <a:rPr lang="es-MX" sz="1600">
                          <a:effectLst/>
                        </a:rPr>
                        <a:t>Rubashkina et al. 2015</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dirty="0">
                          <a:effectLst/>
                        </a:rPr>
                        <a:t>PTF, PACE (estrictez ambiental), gastos en I+D, stock de conocimiento, valor agregado, penetración de importaciones, intensidad de exportaciones, nacimiento y muerte de empresas.</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1997-2009</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17 países europeos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6011479"/>
                  </a:ext>
                </a:extLst>
              </a:tr>
              <a:tr h="1459909">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MFP, líder tecnológico (frontera), distancia a la frontera, rigor de la política ambiental, tendencia de la demanda, apertura de la cuenta de capital, ciclo económico, protección del empleo, crisis financiera, desarrollo financiero, horas trabajadas, participación de la industria, balance primario, regulación del mercado de productos, impacto regulatorio, gasto en I+D, tamaño de las empresas, tendencia temporal, apertura comercial, precio real del petróleo.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1990-2012</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24 de la OCDE </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0029071"/>
                  </a:ext>
                </a:extLst>
              </a:tr>
              <a:tr h="620352">
                <a:tc>
                  <a:txBody>
                    <a:bodyPr/>
                    <a:lstStyle/>
                    <a:p>
                      <a:pPr>
                        <a:lnSpc>
                          <a:spcPct val="107000"/>
                        </a:lnSpc>
                        <a:spcAft>
                          <a:spcPts val="800"/>
                        </a:spcAft>
                      </a:pPr>
                      <a:r>
                        <a:rPr lang="es-MX" sz="1600">
                          <a:effectLst/>
                        </a:rPr>
                        <a:t>Porter &amp; van der Linde (1995)</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Competitividad internacional, productividad, innovación, regulación ambiental, mano de obra, capital invertido, eficiencia, contaminación, costos.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1995</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00072684"/>
                  </a:ext>
                </a:extLst>
              </a:tr>
              <a:tr h="410461">
                <a:tc>
                  <a:txBody>
                    <a:bodyPr/>
                    <a:lstStyle/>
                    <a:p>
                      <a:pPr>
                        <a:lnSpc>
                          <a:spcPct val="107000"/>
                        </a:lnSpc>
                        <a:spcAft>
                          <a:spcPts val="800"/>
                        </a:spcAft>
                      </a:pPr>
                      <a:r>
                        <a:rPr lang="es-MX" sz="1600">
                          <a:effectLst/>
                        </a:rPr>
                        <a:t>Porter (1991)</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Regulación ambiental, competitividad económica, innovación, exportaciones, importaciones.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1991</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dirty="0">
                          <a:effectLst/>
                        </a:rPr>
                        <a:t>-</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6581117"/>
                  </a:ext>
                </a:extLst>
              </a:tr>
            </a:tbl>
          </a:graphicData>
        </a:graphic>
      </p:graphicFrame>
    </p:spTree>
    <p:extLst>
      <p:ext uri="{BB962C8B-B14F-4D97-AF65-F5344CB8AC3E}">
        <p14:creationId xmlns:p14="http://schemas.microsoft.com/office/powerpoint/2010/main" val="273049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a:extLst>
              <a:ext uri="{FF2B5EF4-FFF2-40B4-BE49-F238E27FC236}">
                <a16:creationId xmlns:a16="http://schemas.microsoft.com/office/drawing/2014/main" id="{10638B59-BE83-081F-60BA-3C378662782D}"/>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Modelo</a:t>
            </a:r>
            <a:br>
              <a:rPr lang="es-MX" sz="2000" b="1" dirty="0">
                <a:solidFill>
                  <a:schemeClr val="bg2">
                    <a:lumMod val="75000"/>
                  </a:schemeClr>
                </a:solidFill>
              </a:rPr>
            </a:br>
            <a:r>
              <a:rPr lang="es-MX" sz="2000" b="1" dirty="0">
                <a:solidFill>
                  <a:schemeClr val="bg2">
                    <a:lumMod val="75000"/>
                  </a:schemeClr>
                </a:solidFill>
              </a:rPr>
              <a:t>Objetivos				Marco teórico			Resultados</a:t>
            </a:r>
            <a:endParaRPr lang="es-MX" sz="3600" b="1" dirty="0">
              <a:solidFill>
                <a:schemeClr val="bg2">
                  <a:lumMod val="75000"/>
                </a:schemeClr>
              </a:solidFill>
            </a:endParaRPr>
          </a:p>
        </p:txBody>
      </p:sp>
      <p:sp>
        <p:nvSpPr>
          <p:cNvPr id="4" name="CuadroTexto 3">
            <a:extLst>
              <a:ext uri="{FF2B5EF4-FFF2-40B4-BE49-F238E27FC236}">
                <a16:creationId xmlns:a16="http://schemas.microsoft.com/office/drawing/2014/main" id="{7EE3A4F3-9234-8AF2-3933-C81EF40A1EA5}"/>
              </a:ext>
            </a:extLst>
          </p:cNvPr>
          <p:cNvSpPr txBox="1"/>
          <p:nvPr/>
        </p:nvSpPr>
        <p:spPr>
          <a:xfrm>
            <a:off x="618978" y="1348712"/>
            <a:ext cx="7990450" cy="461665"/>
          </a:xfrm>
          <a:prstGeom prst="rect">
            <a:avLst/>
          </a:prstGeom>
          <a:noFill/>
        </p:spPr>
        <p:txBody>
          <a:bodyPr wrap="square">
            <a:spAutoFit/>
          </a:bodyPr>
          <a:lstStyle/>
          <a:p>
            <a:r>
              <a:rPr lang="es-MX" sz="2400" b="1" dirty="0"/>
              <a:t>Modelo</a:t>
            </a:r>
            <a:r>
              <a:rPr lang="es-MX" sz="1800" dirty="0">
                <a:effectLst/>
                <a:latin typeface="Times New Roman" panose="02020603050405020304" pitchFamily="18" charset="0"/>
                <a:ea typeface="Calibri" panose="020F0502020204030204" pitchFamily="34" charset="0"/>
              </a:rPr>
              <a:t> </a:t>
            </a:r>
            <a:r>
              <a:rPr lang="es-MX" sz="2400" b="1" dirty="0"/>
              <a:t>de</a:t>
            </a:r>
            <a:r>
              <a:rPr lang="es-MX" sz="1800" dirty="0">
                <a:effectLst/>
                <a:latin typeface="Times New Roman" panose="02020603050405020304" pitchFamily="18" charset="0"/>
                <a:ea typeface="Calibri" panose="020F0502020204030204" pitchFamily="34" charset="0"/>
              </a:rPr>
              <a:t> </a:t>
            </a:r>
            <a:r>
              <a:rPr lang="es-MX" sz="2400" b="1" dirty="0"/>
              <a:t>variables instrumentales para panel de datos </a:t>
            </a: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A07338B2-3AA0-C7F1-F952-B275CC46B9F0}"/>
                  </a:ext>
                </a:extLst>
              </p:cNvPr>
              <p:cNvSpPr txBox="1"/>
              <p:nvPr/>
            </p:nvSpPr>
            <p:spPr>
              <a:xfrm>
                <a:off x="3043311" y="1818484"/>
                <a:ext cx="880168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3200" i="1" smtClean="0">
                              <a:solidFill>
                                <a:srgbClr val="836967"/>
                              </a:solidFill>
                              <a:latin typeface="Cambria Math" panose="02040503050406030204" pitchFamily="18" charset="0"/>
                            </a:rPr>
                          </m:ctrlPr>
                        </m:sSubPr>
                        <m:e>
                          <m:r>
                            <a:rPr lang="es-MX" sz="3200" i="1">
                              <a:latin typeface="Cambria Math" panose="02040503050406030204" pitchFamily="18" charset="0"/>
                            </a:rPr>
                            <m:t>𝑦</m:t>
                          </m:r>
                        </m:e>
                        <m:sub>
                          <m:r>
                            <a:rPr lang="es-MX" sz="3200" i="1">
                              <a:latin typeface="Cambria Math" panose="02040503050406030204" pitchFamily="18" charset="0"/>
                            </a:rPr>
                            <m:t>𝑖𝑡</m:t>
                          </m:r>
                        </m:sub>
                      </m:sSub>
                      <m:r>
                        <a:rPr lang="es-MX" sz="3200" i="0">
                          <a:latin typeface="Cambria Math" panose="02040503050406030204" pitchFamily="18" charset="0"/>
                        </a:rPr>
                        <m:t>=</m:t>
                      </m:r>
                      <m:sSub>
                        <m:sSubPr>
                          <m:ctrlPr>
                            <a:rPr lang="es-MX" sz="3200" i="1">
                              <a:solidFill>
                                <a:srgbClr val="836967"/>
                              </a:solidFill>
                              <a:latin typeface="Cambria Math" panose="02040503050406030204" pitchFamily="18" charset="0"/>
                            </a:rPr>
                          </m:ctrlPr>
                        </m:sSubPr>
                        <m:e>
                          <m:r>
                            <a:rPr lang="es-MX" sz="3200" b="1" i="0">
                              <a:latin typeface="Cambria Math" panose="02040503050406030204" pitchFamily="18" charset="0"/>
                            </a:rPr>
                            <m:t>𝐘</m:t>
                          </m:r>
                        </m:e>
                        <m:sub>
                          <m:r>
                            <a:rPr lang="es-MX" sz="3200" b="0" i="1">
                              <a:latin typeface="Cambria Math" panose="02040503050406030204" pitchFamily="18" charset="0"/>
                            </a:rPr>
                            <m:t>𝑖𝑡</m:t>
                          </m:r>
                        </m:sub>
                      </m:sSub>
                      <m:r>
                        <a:rPr lang="es-MX" sz="3200" b="0" i="1">
                          <a:latin typeface="Cambria Math" panose="02040503050406030204" pitchFamily="18" charset="0"/>
                        </a:rPr>
                        <m:t>𝛾</m:t>
                      </m:r>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1" i="0">
                              <a:latin typeface="Cambria Math" panose="02040503050406030204" pitchFamily="18" charset="0"/>
                            </a:rPr>
                            <m:t>𝐗</m:t>
                          </m:r>
                        </m:e>
                        <m:sub>
                          <m:r>
                            <a:rPr lang="es-MX" sz="3200" b="0" i="0">
                              <a:latin typeface="Cambria Math" panose="02040503050406030204" pitchFamily="18" charset="0"/>
                            </a:rPr>
                            <m:t>1</m:t>
                          </m:r>
                          <m:r>
                            <a:rPr lang="es-MX" sz="3200" b="0" i="1">
                              <a:latin typeface="Cambria Math" panose="02040503050406030204" pitchFamily="18" charset="0"/>
                            </a:rPr>
                            <m:t>𝑖𝑡</m:t>
                          </m:r>
                        </m:sub>
                      </m:sSub>
                      <m:r>
                        <a:rPr lang="es-MX" sz="3200" b="0" i="1">
                          <a:latin typeface="Cambria Math" panose="02040503050406030204" pitchFamily="18" charset="0"/>
                        </a:rPr>
                        <m:t>𝛽</m:t>
                      </m:r>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0" i="1">
                              <a:latin typeface="Cambria Math" panose="02040503050406030204" pitchFamily="18" charset="0"/>
                            </a:rPr>
                            <m:t>𝜇</m:t>
                          </m:r>
                        </m:e>
                        <m:sub>
                          <m:r>
                            <a:rPr lang="es-MX" sz="3200" b="0" i="1">
                              <a:latin typeface="Cambria Math" panose="02040503050406030204" pitchFamily="18" charset="0"/>
                            </a:rPr>
                            <m:t>𝑖</m:t>
                          </m:r>
                        </m:sub>
                      </m:sSub>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0" i="1">
                              <a:latin typeface="Cambria Math" panose="02040503050406030204" pitchFamily="18" charset="0"/>
                            </a:rPr>
                            <m:t>𝑣</m:t>
                          </m:r>
                        </m:e>
                        <m:sub>
                          <m:r>
                            <a:rPr lang="es-MX" sz="3200" b="0" i="1">
                              <a:latin typeface="Cambria Math" panose="02040503050406030204" pitchFamily="18" charset="0"/>
                            </a:rPr>
                            <m:t>𝑖𝑡</m:t>
                          </m:r>
                        </m:sub>
                      </m:sSub>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1" i="0">
                              <a:latin typeface="Cambria Math" panose="02040503050406030204" pitchFamily="18" charset="0"/>
                            </a:rPr>
                            <m:t>𝐙</m:t>
                          </m:r>
                        </m:e>
                        <m:sub>
                          <m:r>
                            <a:rPr lang="es-MX" sz="3200" b="0" i="1">
                              <a:latin typeface="Cambria Math" panose="02040503050406030204" pitchFamily="18" charset="0"/>
                            </a:rPr>
                            <m:t>𝑖𝑡</m:t>
                          </m:r>
                        </m:sub>
                      </m:sSub>
                      <m:r>
                        <a:rPr lang="es-MX" sz="3200" b="1" i="1">
                          <a:latin typeface="Cambria Math" panose="02040503050406030204" pitchFamily="18" charset="0"/>
                        </a:rPr>
                        <m:t>𝜹</m:t>
                      </m:r>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0" i="1">
                              <a:latin typeface="Cambria Math" panose="02040503050406030204" pitchFamily="18" charset="0"/>
                            </a:rPr>
                            <m:t>𝜇</m:t>
                          </m:r>
                        </m:e>
                        <m:sub>
                          <m:r>
                            <a:rPr lang="es-MX" sz="3200" b="0" i="1">
                              <a:latin typeface="Cambria Math" panose="02040503050406030204" pitchFamily="18" charset="0"/>
                            </a:rPr>
                            <m:t>𝑖</m:t>
                          </m:r>
                        </m:sub>
                      </m:sSub>
                      <m:r>
                        <a:rPr lang="es-MX" sz="3200" b="0" i="0">
                          <a:latin typeface="Cambria Math" panose="02040503050406030204" pitchFamily="18" charset="0"/>
                        </a:rPr>
                        <m:t>+</m:t>
                      </m:r>
                      <m:sSub>
                        <m:sSubPr>
                          <m:ctrlPr>
                            <a:rPr lang="es-MX" sz="3200" b="0" i="1">
                              <a:solidFill>
                                <a:srgbClr val="836967"/>
                              </a:solidFill>
                              <a:latin typeface="Cambria Math" panose="02040503050406030204" pitchFamily="18" charset="0"/>
                            </a:rPr>
                          </m:ctrlPr>
                        </m:sSubPr>
                        <m:e>
                          <m:r>
                            <a:rPr lang="es-MX" sz="3200" b="0" i="1">
                              <a:latin typeface="Cambria Math" panose="02040503050406030204" pitchFamily="18" charset="0"/>
                            </a:rPr>
                            <m:t>𝑣</m:t>
                          </m:r>
                        </m:e>
                        <m:sub>
                          <m:r>
                            <a:rPr lang="es-MX" sz="3200" b="0" i="1">
                              <a:latin typeface="Cambria Math" panose="02040503050406030204" pitchFamily="18" charset="0"/>
                            </a:rPr>
                            <m:t>𝑖𝑡</m:t>
                          </m:r>
                        </m:sub>
                      </m:sSub>
                    </m:oMath>
                  </m:oMathPara>
                </a14:m>
                <a:endParaRPr lang="es-MX" sz="2800" dirty="0"/>
              </a:p>
            </p:txBody>
          </p:sp>
        </mc:Choice>
        <mc:Fallback>
          <p:sp>
            <p:nvSpPr>
              <p:cNvPr id="6" name="CuadroTexto 5">
                <a:extLst>
                  <a:ext uri="{FF2B5EF4-FFF2-40B4-BE49-F238E27FC236}">
                    <a16:creationId xmlns:a16="http://schemas.microsoft.com/office/drawing/2014/main" id="{A07338B2-3AA0-C7F1-F952-B275CC46B9F0}"/>
                  </a:ext>
                </a:extLst>
              </p:cNvPr>
              <p:cNvSpPr txBox="1">
                <a:spLocks noRot="1" noChangeAspect="1" noMove="1" noResize="1" noEditPoints="1" noAdjustHandles="1" noChangeArrowheads="1" noChangeShapeType="1" noTextEdit="1"/>
              </p:cNvSpPr>
              <p:nvPr/>
            </p:nvSpPr>
            <p:spPr>
              <a:xfrm>
                <a:off x="3043311" y="1818484"/>
                <a:ext cx="8801686" cy="584775"/>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0670DE61-554B-CE7E-393E-BF3033AE69BE}"/>
                  </a:ext>
                </a:extLst>
              </p:cNvPr>
              <p:cNvSpPr txBox="1"/>
              <p:nvPr/>
            </p:nvSpPr>
            <p:spPr>
              <a:xfrm>
                <a:off x="1828800" y="2472922"/>
                <a:ext cx="10016197" cy="3046988"/>
              </a:xfrm>
              <a:prstGeom prst="rect">
                <a:avLst/>
              </a:prstGeom>
              <a:noFill/>
            </p:spPr>
            <p:txBody>
              <a:bodyPr wrap="square">
                <a:spAutoFit/>
              </a:bodyPr>
              <a:lstStyle/>
              <a:p>
                <a:r>
                  <a:rPr lang="es-MX" sz="2400" dirty="0">
                    <a:effectLst/>
                    <a:latin typeface="Times New Roman" panose="02020603050405020304" pitchFamily="18" charset="0"/>
                    <a:ea typeface="Calibri" panose="020F0502020204030204" pitchFamily="34" charset="0"/>
                  </a:rPr>
                  <a:t>donde </a:t>
                </a:r>
              </a:p>
              <a:p>
                <a14:m>
                  <m:oMath xmlns:m="http://schemas.openxmlformats.org/officeDocument/2006/math">
                    <m:sSub>
                      <m:sSubPr>
                        <m:ctrlPr>
                          <a:rPr lang="es-MX" sz="2400" i="1">
                            <a:effectLst/>
                            <a:latin typeface="Cambria Math" panose="02040503050406030204" pitchFamily="18"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es-MX" sz="2400" dirty="0">
                    <a:effectLst/>
                    <a:latin typeface="Times New Roman" panose="02020603050405020304" pitchFamily="18" charset="0"/>
                    <a:ea typeface="Calibri" panose="020F0502020204030204" pitchFamily="34" charset="0"/>
                  </a:rPr>
                  <a:t> : variable </a:t>
                </a:r>
                <a:r>
                  <a:rPr lang="es-MX" sz="2400" dirty="0">
                    <a:solidFill>
                      <a:srgbClr val="FF0000"/>
                    </a:solidFill>
                    <a:effectLst/>
                    <a:latin typeface="Times New Roman" panose="02020603050405020304" pitchFamily="18" charset="0"/>
                    <a:ea typeface="Calibri" panose="020F0502020204030204" pitchFamily="34" charset="0"/>
                  </a:rPr>
                  <a:t>dependiente</a:t>
                </a:r>
                <a:r>
                  <a:rPr lang="es-MX" sz="2400" dirty="0">
                    <a:effectLst/>
                    <a:latin typeface="Times New Roman" panose="02020603050405020304" pitchFamily="18" charset="0"/>
                    <a:ea typeface="Calibri" panose="020F0502020204030204" pitchFamily="34" charset="0"/>
                  </a:rPr>
                  <a:t>; </a:t>
                </a:r>
              </a:p>
              <a:p>
                <a14:m>
                  <m:oMath xmlns:m="http://schemas.openxmlformats.org/officeDocument/2006/math">
                    <m:sSub>
                      <m:sSubPr>
                        <m:ctrlPr>
                          <a:rPr lang="es-MX" sz="2400" i="1">
                            <a:effectLst/>
                            <a:latin typeface="Cambria Math" panose="02040503050406030204" pitchFamily="18"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𝐘</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es-MX" sz="2400" dirty="0">
                    <a:effectLst/>
                    <a:latin typeface="Times New Roman" panose="02020603050405020304" pitchFamily="18" charset="0"/>
                    <a:ea typeface="Calibri" panose="020F0502020204030204" pitchFamily="34" charset="0"/>
                  </a:rPr>
                  <a:t> es un </a:t>
                </a:r>
                <a:r>
                  <a:rPr lang="es-MX" sz="2400" dirty="0">
                    <a:solidFill>
                      <a:srgbClr val="FF0000"/>
                    </a:solidFill>
                    <a:effectLst/>
                    <a:latin typeface="Times New Roman" panose="02020603050405020304" pitchFamily="18" charset="0"/>
                    <a:ea typeface="Calibri" panose="020F0502020204030204" pitchFamily="34" charset="0"/>
                  </a:rPr>
                  <a:t>vector de observaciones </a:t>
                </a:r>
                <a:r>
                  <a:rPr lang="es-MX" sz="2400" dirty="0">
                    <a:effectLst/>
                    <a:latin typeface="Times New Roman" panose="02020603050405020304" pitchFamily="18" charset="0"/>
                    <a:ea typeface="Calibri" panose="020F0502020204030204" pitchFamily="34" charset="0"/>
                  </a:rPr>
                  <a:t>de dimensión 1 x g</a:t>
                </a:r>
                <a:r>
                  <a:rPr lang="es-MX" sz="2400" baseline="-25000" dirty="0">
                    <a:effectLst/>
                    <a:latin typeface="Times New Roman" panose="02020603050405020304" pitchFamily="18" charset="0"/>
                    <a:ea typeface="Calibri" panose="020F0502020204030204" pitchFamily="34" charset="0"/>
                  </a:rPr>
                  <a:t>2</a:t>
                </a:r>
                <a:r>
                  <a:rPr lang="es-MX" sz="2400" dirty="0">
                    <a:effectLst/>
                    <a:latin typeface="Times New Roman" panose="02020603050405020304" pitchFamily="18" charset="0"/>
                    <a:ea typeface="Calibri" panose="020F0502020204030204" pitchFamily="34" charset="0"/>
                  </a:rPr>
                  <a:t> sobre g</a:t>
                </a:r>
                <a:r>
                  <a:rPr lang="es-MX" sz="2400" baseline="-25000" dirty="0">
                    <a:effectLst/>
                    <a:latin typeface="Times New Roman" panose="02020603050405020304" pitchFamily="18" charset="0"/>
                    <a:ea typeface="Calibri" panose="020F0502020204030204" pitchFamily="34" charset="0"/>
                  </a:rPr>
                  <a:t>2</a:t>
                </a:r>
                <a:r>
                  <a:rPr lang="es-MX" sz="2400" dirty="0">
                    <a:effectLst/>
                    <a:latin typeface="Times New Roman" panose="02020603050405020304" pitchFamily="18" charset="0"/>
                    <a:ea typeface="Calibri" panose="020F0502020204030204" pitchFamily="34" charset="0"/>
                  </a:rPr>
                  <a:t> variables endógenas incluidas como covariantes y éstas están correlacionadas con </a:t>
                </a:r>
                <a14:m>
                  <m:oMath xmlns:m="http://schemas.openxmlformats.org/officeDocument/2006/math">
                    <m:sSub>
                      <m:sSubPr>
                        <m:ctrlPr>
                          <a:rPr lang="es-MX" sz="2400" i="1">
                            <a:effectLst/>
                            <a:latin typeface="Cambria Math" panose="02040503050406030204" pitchFamily="18"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es-MX" sz="2400" dirty="0">
                    <a:effectLst/>
                    <a:latin typeface="Times New Roman" panose="02020603050405020304" pitchFamily="18" charset="0"/>
                    <a:ea typeface="Calibri" panose="020F0502020204030204" pitchFamily="34" charset="0"/>
                  </a:rPr>
                  <a:t>; </a:t>
                </a:r>
                <a14:m>
                  <m:oMath xmlns:m="http://schemas.openxmlformats.org/officeDocument/2006/math">
                    <m:sSub>
                      <m:sSubPr>
                        <m:ctrlPr>
                          <a:rPr lang="es-MX" sz="2400" i="1">
                            <a:effectLst/>
                            <a:latin typeface="Cambria Math" panose="02040503050406030204" pitchFamily="18"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𝐗</m:t>
                        </m:r>
                      </m:e>
                      <m:sub>
                        <m:r>
                          <a:rPr lang="es-MX" sz="2400">
                            <a:effectLst/>
                            <a:latin typeface="Cambria Math" panose="02040503050406030204" pitchFamily="18" charset="0"/>
                            <a:ea typeface="Calibri" panose="020F0502020204030204" pitchFamily="34" charset="0"/>
                            <a:cs typeface="Times New Roman" panose="02020603050405020304" pitchFamily="18" charset="0"/>
                          </a:rPr>
                          <m:t>1</m:t>
                        </m:r>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es-MX" sz="2400" dirty="0">
                    <a:effectLst/>
                    <a:latin typeface="Times New Roman" panose="02020603050405020304" pitchFamily="18" charset="0"/>
                    <a:ea typeface="Calibri" panose="020F0502020204030204" pitchFamily="34" charset="0"/>
                  </a:rPr>
                  <a:t> es un vector de </a:t>
                </a:r>
                <a:r>
                  <a:rPr lang="es-MX" sz="2400" dirty="0">
                    <a:solidFill>
                      <a:srgbClr val="FF0000"/>
                    </a:solidFill>
                    <a:effectLst/>
                    <a:latin typeface="Times New Roman" panose="02020603050405020304" pitchFamily="18" charset="0"/>
                    <a:ea typeface="Calibri" panose="020F0502020204030204" pitchFamily="34" charset="0"/>
                  </a:rPr>
                  <a:t>variables exógenas </a:t>
                </a:r>
                <a:r>
                  <a:rPr lang="es-MX" sz="2400" dirty="0">
                    <a:effectLst/>
                    <a:latin typeface="Times New Roman" panose="02020603050405020304" pitchFamily="18" charset="0"/>
                    <a:ea typeface="Calibri" panose="020F0502020204030204" pitchFamily="34" charset="0"/>
                  </a:rPr>
                  <a:t>incluidas como covariantes; </a:t>
                </a:r>
              </a:p>
              <a:p>
                <a14:m>
                  <m:oMath xmlns:m="http://schemas.openxmlformats.org/officeDocument/2006/math">
                    <m:sSub>
                      <m:sSubPr>
                        <m:ctrlPr>
                          <a:rPr lang="es-MX" sz="2400" i="1">
                            <a:effectLst/>
                            <a:latin typeface="Cambria Math" panose="02040503050406030204" pitchFamily="18"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𝐙</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s-MX" sz="2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i="1">
                            <a:effectLst/>
                            <a:latin typeface="Cambria Math" panose="02040503050406030204" pitchFamily="18"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𝐘</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s-MX" sz="24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MX" sz="2400" i="1">
                            <a:effectLst/>
                            <a:latin typeface="Cambria Math" panose="02040503050406030204" pitchFamily="18"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𝐗</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s-MX"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s-MX" sz="2400" dirty="0">
                    <a:effectLst/>
                    <a:latin typeface="Times New Roman" panose="02020603050405020304" pitchFamily="18" charset="0"/>
                    <a:ea typeface="Calibri" panose="020F0502020204030204" pitchFamily="34" charset="0"/>
                  </a:rPr>
                  <a:t>, </a:t>
                </a:r>
                <a14:m>
                  <m:oMath xmlns:m="http://schemas.openxmlformats.org/officeDocument/2006/math">
                    <m:r>
                      <a:rPr lang="es-MX" sz="2400" i="1">
                        <a:effectLst/>
                        <a:latin typeface="Cambria Math" panose="02040503050406030204" pitchFamily="18" charset="0"/>
                        <a:ea typeface="Calibri" panose="020F0502020204030204" pitchFamily="34" charset="0"/>
                        <a:cs typeface="Times New Roman" panose="02020603050405020304" pitchFamily="18" charset="0"/>
                      </a:rPr>
                      <m:t>𝛾</m:t>
                    </m:r>
                  </m:oMath>
                </a14:m>
                <a:r>
                  <a:rPr lang="es-MX" sz="2400" dirty="0">
                    <a:effectLst/>
                    <a:latin typeface="Times New Roman" panose="02020603050405020304" pitchFamily="18" charset="0"/>
                    <a:ea typeface="Calibri" panose="020F0502020204030204" pitchFamily="34" charset="0"/>
                  </a:rPr>
                  <a:t> es un </a:t>
                </a:r>
                <a:r>
                  <a:rPr lang="es-MX" sz="2400" dirty="0">
                    <a:solidFill>
                      <a:srgbClr val="FF0000"/>
                    </a:solidFill>
                    <a:effectLst/>
                    <a:latin typeface="Times New Roman" panose="02020603050405020304" pitchFamily="18" charset="0"/>
                    <a:ea typeface="Calibri" panose="020F0502020204030204" pitchFamily="34" charset="0"/>
                  </a:rPr>
                  <a:t>vector de coeficientes </a:t>
                </a:r>
                <a:r>
                  <a:rPr lang="es-MX" sz="2400" dirty="0">
                    <a:effectLst/>
                    <a:latin typeface="Times New Roman" panose="02020603050405020304" pitchFamily="18" charset="0"/>
                    <a:ea typeface="Calibri" panose="020F0502020204030204" pitchFamily="34" charset="0"/>
                  </a:rPr>
                  <a:t>de dimensiones g</a:t>
                </a:r>
                <a:r>
                  <a:rPr lang="es-MX" sz="2400" baseline="-25000" dirty="0">
                    <a:effectLst/>
                    <a:latin typeface="Times New Roman" panose="02020603050405020304" pitchFamily="18" charset="0"/>
                    <a:ea typeface="Calibri" panose="020F0502020204030204" pitchFamily="34" charset="0"/>
                  </a:rPr>
                  <a:t>2</a:t>
                </a:r>
                <a:r>
                  <a:rPr lang="es-MX" sz="2400" dirty="0">
                    <a:effectLst/>
                    <a:latin typeface="Times New Roman" panose="02020603050405020304" pitchFamily="18" charset="0"/>
                    <a:ea typeface="Calibri" panose="020F0502020204030204" pitchFamily="34" charset="0"/>
                  </a:rPr>
                  <a:t> × 1; </a:t>
                </a:r>
              </a:p>
              <a:p>
                <a:r>
                  <a:rPr lang="es-MX" sz="2400" dirty="0">
                    <a:effectLst/>
                    <a:latin typeface="Times New Roman" panose="02020603050405020304" pitchFamily="18" charset="0"/>
                    <a:ea typeface="Calibri" panose="020F0502020204030204" pitchFamily="34" charset="0"/>
                  </a:rPr>
                  <a:t>β es un vector de coeficientes de dimensiones k1 × 1; </a:t>
                </a:r>
              </a:p>
              <a:p>
                <a:r>
                  <a:rPr lang="es-MX" sz="2400" dirty="0">
                    <a:effectLst/>
                    <a:latin typeface="Times New Roman" panose="02020603050405020304" pitchFamily="18" charset="0"/>
                    <a:ea typeface="Calibri" panose="020F0502020204030204" pitchFamily="34" charset="0"/>
                  </a:rPr>
                  <a:t>δ es un vector de coeficientes de K × 1, donde K = g</a:t>
                </a:r>
                <a:r>
                  <a:rPr lang="es-MX" sz="2400" baseline="-25000" dirty="0">
                    <a:effectLst/>
                    <a:latin typeface="Times New Roman" panose="02020603050405020304" pitchFamily="18" charset="0"/>
                    <a:ea typeface="Calibri" panose="020F0502020204030204" pitchFamily="34" charset="0"/>
                  </a:rPr>
                  <a:t>2</a:t>
                </a:r>
                <a:r>
                  <a:rPr lang="es-MX" sz="2400" dirty="0">
                    <a:effectLst/>
                    <a:latin typeface="Times New Roman" panose="02020603050405020304" pitchFamily="18" charset="0"/>
                    <a:ea typeface="Calibri" panose="020F0502020204030204" pitchFamily="34" charset="0"/>
                  </a:rPr>
                  <a:t> + k</a:t>
                </a:r>
                <a:r>
                  <a:rPr lang="es-MX" sz="2400" baseline="-25000" dirty="0">
                    <a:effectLst/>
                    <a:latin typeface="Times New Roman" panose="02020603050405020304" pitchFamily="18" charset="0"/>
                    <a:ea typeface="Calibri" panose="020F0502020204030204" pitchFamily="34" charset="0"/>
                  </a:rPr>
                  <a:t>1</a:t>
                </a:r>
                <a:endParaRPr lang="es-MX" sz="2400" dirty="0"/>
              </a:p>
            </p:txBody>
          </p:sp>
        </mc:Choice>
        <mc:Fallback>
          <p:sp>
            <p:nvSpPr>
              <p:cNvPr id="11" name="CuadroTexto 10">
                <a:extLst>
                  <a:ext uri="{FF2B5EF4-FFF2-40B4-BE49-F238E27FC236}">
                    <a16:creationId xmlns:a16="http://schemas.microsoft.com/office/drawing/2014/main" id="{0670DE61-554B-CE7E-393E-BF3033AE69BE}"/>
                  </a:ext>
                </a:extLst>
              </p:cNvPr>
              <p:cNvSpPr txBox="1">
                <a:spLocks noRot="1" noChangeAspect="1" noMove="1" noResize="1" noEditPoints="1" noAdjustHandles="1" noChangeArrowheads="1" noChangeShapeType="1" noTextEdit="1"/>
              </p:cNvSpPr>
              <p:nvPr/>
            </p:nvSpPr>
            <p:spPr>
              <a:xfrm>
                <a:off x="1828800" y="2472922"/>
                <a:ext cx="10016197" cy="3046988"/>
              </a:xfrm>
              <a:prstGeom prst="rect">
                <a:avLst/>
              </a:prstGeom>
              <a:blipFill>
                <a:blip r:embed="rId4"/>
                <a:stretch>
                  <a:fillRect l="-913" t="-1603" b="-3808"/>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FCA5218A-7E78-7D0C-81AC-1A136A880E03}"/>
                  </a:ext>
                </a:extLst>
              </p:cNvPr>
              <p:cNvSpPr txBox="1"/>
              <p:nvPr/>
            </p:nvSpPr>
            <p:spPr>
              <a:xfrm>
                <a:off x="1828800" y="5720790"/>
                <a:ext cx="10016196" cy="923330"/>
              </a:xfrm>
              <a:prstGeom prst="rect">
                <a:avLst/>
              </a:prstGeom>
              <a:noFill/>
            </p:spPr>
            <p:txBody>
              <a:bodyPr wrap="square">
                <a:spAutoFit/>
              </a:bodyPr>
              <a:lstStyle/>
              <a:p>
                <a:r>
                  <a:rPr lang="es-MX" sz="1800" dirty="0">
                    <a:effectLst/>
                    <a:latin typeface="Times New Roman" panose="02020603050405020304" pitchFamily="18" charset="0"/>
                    <a:ea typeface="Calibri" panose="020F0502020204030204" pitchFamily="34" charset="0"/>
                  </a:rPr>
                  <a:t>Se asume que hay un vector de observaciones de dimensiones 1 x k</a:t>
                </a:r>
                <a:r>
                  <a:rPr lang="es-MX" sz="1800" baseline="-25000" dirty="0">
                    <a:effectLst/>
                    <a:latin typeface="Times New Roman" panose="02020603050405020304" pitchFamily="18" charset="0"/>
                    <a:ea typeface="Calibri" panose="020F0502020204030204" pitchFamily="34" charset="0"/>
                  </a:rPr>
                  <a:t>2</a:t>
                </a:r>
                <a:r>
                  <a:rPr lang="es-MX" sz="1800" dirty="0">
                    <a:effectLst/>
                    <a:latin typeface="Times New Roman" panose="02020603050405020304" pitchFamily="18" charset="0"/>
                    <a:ea typeface="Calibri" panose="020F0502020204030204" pitchFamily="34" charset="0"/>
                  </a:rPr>
                  <a:t> sobre k</a:t>
                </a:r>
                <a:r>
                  <a:rPr lang="es-MX" sz="1800" baseline="-25000" dirty="0">
                    <a:effectLst/>
                    <a:latin typeface="Times New Roman" panose="02020603050405020304" pitchFamily="18" charset="0"/>
                    <a:ea typeface="Calibri" panose="020F0502020204030204" pitchFamily="34" charset="0"/>
                  </a:rPr>
                  <a:t>2</a:t>
                </a:r>
                <a:r>
                  <a:rPr lang="es-MX" sz="1800" dirty="0">
                    <a:effectLst/>
                    <a:latin typeface="Times New Roman" panose="02020603050405020304" pitchFamily="18" charset="0"/>
                    <a:ea typeface="Calibri" panose="020F0502020204030204" pitchFamily="34" charset="0"/>
                  </a:rPr>
                  <a:t> instrumentos en </a:t>
                </a:r>
                <a:r>
                  <a:rPr lang="es-MX" sz="1800" b="1" dirty="0">
                    <a:effectLst/>
                    <a:latin typeface="Times New Roman" panose="02020603050405020304" pitchFamily="18" charset="0"/>
                    <a:ea typeface="Calibri" panose="020F0502020204030204" pitchFamily="34" charset="0"/>
                  </a:rPr>
                  <a:t>X</a:t>
                </a:r>
                <a:r>
                  <a:rPr lang="es-MX" sz="1800" baseline="-25000" dirty="0">
                    <a:effectLst/>
                    <a:latin typeface="Times New Roman" panose="02020603050405020304" pitchFamily="18" charset="0"/>
                    <a:ea typeface="Calibri" panose="020F0502020204030204" pitchFamily="34" charset="0"/>
                  </a:rPr>
                  <a:t>2it. </a:t>
                </a:r>
                <a:r>
                  <a:rPr lang="es-MX" sz="1800" dirty="0">
                    <a:effectLst/>
                    <a:latin typeface="Times New Roman" panose="02020603050405020304" pitchFamily="18" charset="0"/>
                    <a:ea typeface="Calibri" panose="020F0502020204030204" pitchFamily="34" charset="0"/>
                  </a:rPr>
                  <a:t>La condición de orden se cumple si k</a:t>
                </a:r>
                <a:r>
                  <a:rPr lang="es-MX" sz="1800" baseline="-25000" dirty="0">
                    <a:effectLst/>
                    <a:latin typeface="Times New Roman" panose="02020603050405020304" pitchFamily="18" charset="0"/>
                    <a:ea typeface="Calibri" panose="020F0502020204030204" pitchFamily="34" charset="0"/>
                  </a:rPr>
                  <a:t>2</a:t>
                </a:r>
                <a:r>
                  <a:rPr lang="es-MX" sz="1800" dirty="0">
                    <a:effectLst/>
                    <a:latin typeface="Times New Roman" panose="02020603050405020304" pitchFamily="18" charset="0"/>
                    <a:ea typeface="Calibri" panose="020F0502020204030204" pitchFamily="34" charset="0"/>
                  </a:rPr>
                  <a:t> ≥ g</a:t>
                </a:r>
                <a:r>
                  <a:rPr lang="es-MX" sz="1800" baseline="-25000" dirty="0">
                    <a:effectLst/>
                    <a:latin typeface="Times New Roman" panose="02020603050405020304" pitchFamily="18" charset="0"/>
                    <a:ea typeface="Calibri" panose="020F0502020204030204" pitchFamily="34" charset="0"/>
                  </a:rPr>
                  <a:t>2</a:t>
                </a:r>
                <a:r>
                  <a:rPr lang="es-MX" sz="1800" dirty="0">
                    <a:effectLst/>
                    <a:latin typeface="Times New Roman" panose="02020603050405020304" pitchFamily="18" charset="0"/>
                    <a:ea typeface="Calibri" panose="020F0502020204030204" pitchFamily="34" charset="0"/>
                  </a:rPr>
                  <a:t>. </a:t>
                </a:r>
                <a14:m>
                  <m:oMath xmlns:m="http://schemas.openxmlformats.org/officeDocument/2006/math">
                    <m:sSub>
                      <m:sSubPr>
                        <m:ctrlPr>
                          <a:rPr lang="es-MX" sz="1800" b="1" i="1">
                            <a:effectLst/>
                            <a:latin typeface="Cambria Math" panose="02040503050406030204" pitchFamily="18" charset="0"/>
                            <a:cs typeface="Times New Roman" panose="02020603050405020304" pitchFamily="18" charset="0"/>
                          </a:rPr>
                        </m:ctrlPr>
                      </m:sSubPr>
                      <m:e>
                        <m:r>
                          <a:rPr lang="es-MX" sz="1800" b="1" i="1">
                            <a:effectLst/>
                            <a:latin typeface="Cambria Math" panose="02040503050406030204" pitchFamily="18" charset="0"/>
                            <a:ea typeface="Calibri" panose="020F0502020204030204" pitchFamily="34" charset="0"/>
                            <a:cs typeface="Times New Roman" panose="02020603050405020304" pitchFamily="18" charset="0"/>
                          </a:rPr>
                          <m:t>𝑿</m:t>
                        </m:r>
                      </m:e>
                      <m:sub>
                        <m:r>
                          <a:rPr lang="es-MX" sz="1800" b="1" i="1">
                            <a:effectLst/>
                            <a:latin typeface="Cambria Math" panose="02040503050406030204" pitchFamily="18" charset="0"/>
                            <a:ea typeface="Calibri" panose="020F0502020204030204" pitchFamily="34" charset="0"/>
                            <a:cs typeface="Times New Roman" panose="02020603050405020304" pitchFamily="18" charset="0"/>
                          </a:rPr>
                          <m:t>𝒊𝒕</m:t>
                        </m:r>
                      </m:sub>
                    </m:sSub>
                    <m:r>
                      <a:rPr lang="es-MX" sz="1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b="1" i="1">
                            <a:effectLst/>
                            <a:latin typeface="Cambria Math" panose="02040503050406030204" pitchFamily="18" charset="0"/>
                            <a:cs typeface="Times New Roman" panose="02020603050405020304" pitchFamily="18" charset="0"/>
                          </a:rPr>
                        </m:ctrlPr>
                      </m:sSubPr>
                      <m:e>
                        <m:r>
                          <a:rPr lang="es-MX" sz="1800" b="1" i="1">
                            <a:effectLst/>
                            <a:latin typeface="Cambria Math" panose="02040503050406030204" pitchFamily="18" charset="0"/>
                            <a:ea typeface="Calibri" panose="020F0502020204030204" pitchFamily="34" charset="0"/>
                            <a:cs typeface="Times New Roman" panose="02020603050405020304" pitchFamily="18" charset="0"/>
                          </a:rPr>
                          <m:t>𝑿</m:t>
                        </m:r>
                      </m:e>
                      <m:sub>
                        <m:r>
                          <a:rPr lang="es-MX" sz="1800" b="1" i="1">
                            <a:effectLst/>
                            <a:latin typeface="Cambria Math" panose="02040503050406030204" pitchFamily="18" charset="0"/>
                            <a:ea typeface="Calibri" panose="020F0502020204030204" pitchFamily="34" charset="0"/>
                            <a:cs typeface="Times New Roman" panose="02020603050405020304" pitchFamily="18" charset="0"/>
                          </a:rPr>
                          <m:t>𝟏</m:t>
                        </m:r>
                        <m:r>
                          <a:rPr lang="es-MX" sz="1800" b="1" i="1">
                            <a:effectLst/>
                            <a:latin typeface="Cambria Math" panose="02040503050406030204" pitchFamily="18" charset="0"/>
                            <a:ea typeface="Calibri" panose="020F0502020204030204" pitchFamily="34" charset="0"/>
                            <a:cs typeface="Times New Roman" panose="02020603050405020304" pitchFamily="18" charset="0"/>
                          </a:rPr>
                          <m:t>𝒊𝒕</m:t>
                        </m:r>
                      </m:sub>
                    </m:sSub>
                    <m:r>
                      <a:rPr lang="es-MX" sz="18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MX" sz="1800" b="1" i="1">
                            <a:effectLst/>
                            <a:latin typeface="Cambria Math" panose="02040503050406030204" pitchFamily="18" charset="0"/>
                            <a:cs typeface="Times New Roman" panose="02020603050405020304" pitchFamily="18" charset="0"/>
                          </a:rPr>
                        </m:ctrlPr>
                      </m:sSubPr>
                      <m:e>
                        <m:r>
                          <a:rPr lang="es-MX" sz="1800" b="1" i="1">
                            <a:effectLst/>
                            <a:latin typeface="Cambria Math" panose="02040503050406030204" pitchFamily="18" charset="0"/>
                            <a:ea typeface="Calibri" panose="020F0502020204030204" pitchFamily="34" charset="0"/>
                            <a:cs typeface="Times New Roman" panose="02020603050405020304" pitchFamily="18" charset="0"/>
                          </a:rPr>
                          <m:t>𝑿</m:t>
                        </m:r>
                      </m:e>
                      <m:sub>
                        <m:r>
                          <a:rPr lang="es-MX" sz="1800" b="1" i="1">
                            <a:effectLst/>
                            <a:latin typeface="Cambria Math" panose="02040503050406030204" pitchFamily="18" charset="0"/>
                            <a:ea typeface="Calibri" panose="020F0502020204030204" pitchFamily="34" charset="0"/>
                            <a:cs typeface="Times New Roman" panose="02020603050405020304" pitchFamily="18" charset="0"/>
                          </a:rPr>
                          <m:t>𝟐</m:t>
                        </m:r>
                        <m:r>
                          <a:rPr lang="es-MX" sz="1800" b="1" i="1">
                            <a:effectLst/>
                            <a:latin typeface="Cambria Math" panose="02040503050406030204" pitchFamily="18" charset="0"/>
                            <a:ea typeface="Calibri" panose="020F0502020204030204" pitchFamily="34" charset="0"/>
                            <a:cs typeface="Times New Roman" panose="02020603050405020304" pitchFamily="18" charset="0"/>
                          </a:rPr>
                          <m:t>𝒊𝒕</m:t>
                        </m:r>
                      </m:sub>
                    </m:sSub>
                    <m:r>
                      <a:rPr lang="es-MX" sz="1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MX" sz="1800" dirty="0">
                    <a:effectLst/>
                    <a:latin typeface="Times New Roman" panose="02020603050405020304" pitchFamily="18" charset="0"/>
                    <a:ea typeface="Calibri" panose="020F0502020204030204" pitchFamily="34" charset="0"/>
                  </a:rPr>
                  <a:t> donde </a:t>
                </a:r>
                <a:r>
                  <a:rPr lang="es-MX" sz="1800" i="1" dirty="0">
                    <a:effectLst/>
                    <a:latin typeface="Times New Roman" panose="02020603050405020304" pitchFamily="18" charset="0"/>
                    <a:ea typeface="Calibri" panose="020F0502020204030204" pitchFamily="34" charset="0"/>
                  </a:rPr>
                  <a:t>N</a:t>
                </a:r>
                <a:r>
                  <a:rPr lang="es-MX" sz="1800" dirty="0">
                    <a:effectLst/>
                    <a:latin typeface="Times New Roman" panose="02020603050405020304" pitchFamily="18" charset="0"/>
                    <a:ea typeface="Calibri" panose="020F0502020204030204" pitchFamily="34" charset="0"/>
                  </a:rPr>
                  <a:t> es el número total de observaciones y </a:t>
                </a:r>
                <a:r>
                  <a:rPr lang="es-MX" sz="1800" i="1" dirty="0">
                    <a:effectLst/>
                    <a:latin typeface="Times New Roman" panose="02020603050405020304" pitchFamily="18" charset="0"/>
                    <a:ea typeface="Calibri" panose="020F0502020204030204" pitchFamily="34" charset="0"/>
                  </a:rPr>
                  <a:t>n</a:t>
                </a:r>
                <a:r>
                  <a:rPr lang="es-MX" sz="1800" dirty="0">
                    <a:effectLst/>
                    <a:latin typeface="Times New Roman" panose="02020603050405020304" pitchFamily="18" charset="0"/>
                    <a:ea typeface="Calibri" panose="020F0502020204030204" pitchFamily="34" charset="0"/>
                  </a:rPr>
                  <a:t> el número de paneles</a:t>
                </a:r>
                <a:endParaRPr lang="es-MX" dirty="0"/>
              </a:p>
            </p:txBody>
          </p:sp>
        </mc:Choice>
        <mc:Fallback>
          <p:sp>
            <p:nvSpPr>
              <p:cNvPr id="16" name="CuadroTexto 15">
                <a:extLst>
                  <a:ext uri="{FF2B5EF4-FFF2-40B4-BE49-F238E27FC236}">
                    <a16:creationId xmlns:a16="http://schemas.microsoft.com/office/drawing/2014/main" id="{FCA5218A-7E78-7D0C-81AC-1A136A880E03}"/>
                  </a:ext>
                </a:extLst>
              </p:cNvPr>
              <p:cNvSpPr txBox="1">
                <a:spLocks noRot="1" noChangeAspect="1" noMove="1" noResize="1" noEditPoints="1" noAdjustHandles="1" noChangeArrowheads="1" noChangeShapeType="1" noTextEdit="1"/>
              </p:cNvSpPr>
              <p:nvPr/>
            </p:nvSpPr>
            <p:spPr>
              <a:xfrm>
                <a:off x="1828800" y="5720790"/>
                <a:ext cx="10016196" cy="923330"/>
              </a:xfrm>
              <a:prstGeom prst="rect">
                <a:avLst/>
              </a:prstGeom>
              <a:blipFill>
                <a:blip r:embed="rId5"/>
                <a:stretch>
                  <a:fillRect l="-487" t="-3289" r="-426" b="-8553"/>
                </a:stretch>
              </a:blipFill>
            </p:spPr>
            <p:txBody>
              <a:bodyPr/>
              <a:lstStyle/>
              <a:p>
                <a:r>
                  <a:rPr lang="es-MX">
                    <a:noFill/>
                  </a:rPr>
                  <a:t> </a:t>
                </a:r>
              </a:p>
            </p:txBody>
          </p:sp>
        </mc:Fallback>
      </mc:AlternateContent>
    </p:spTree>
    <p:extLst>
      <p:ext uri="{BB962C8B-B14F-4D97-AF65-F5344CB8AC3E}">
        <p14:creationId xmlns:p14="http://schemas.microsoft.com/office/powerpoint/2010/main" val="32489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EFAA0-4690-43B1-852E-B5B878CA9354}"/>
              </a:ext>
            </a:extLst>
          </p:cNvPr>
          <p:cNvSpPr>
            <a:spLocks noGrp="1"/>
          </p:cNvSpPr>
          <p:nvPr>
            <p:ph idx="1"/>
          </p:nvPr>
        </p:nvSpPr>
        <p:spPr>
          <a:xfrm>
            <a:off x="355274" y="1318573"/>
            <a:ext cx="11123721" cy="5187012"/>
          </a:xfrm>
        </p:spPr>
        <p:txBody>
          <a:bodyPr>
            <a:noAutofit/>
          </a:bodyPr>
          <a:lstStyle/>
          <a:p>
            <a:r>
              <a:rPr lang="es-MX" sz="3200" dirty="0"/>
              <a:t>En materia de desarrollo, ha sido </a:t>
            </a:r>
            <a:r>
              <a:rPr lang="es-MX" sz="3200" dirty="0">
                <a:solidFill>
                  <a:srgbClr val="FF0000"/>
                </a:solidFill>
              </a:rPr>
              <a:t>controvertido el efecto que la regulación ambiental</a:t>
            </a:r>
            <a:r>
              <a:rPr lang="es-MX" sz="3200" dirty="0"/>
              <a:t> </a:t>
            </a:r>
            <a:r>
              <a:rPr lang="es-MX" sz="3200" dirty="0">
                <a:solidFill>
                  <a:srgbClr val="FF0000"/>
                </a:solidFill>
              </a:rPr>
              <a:t>tiene</a:t>
            </a:r>
            <a:r>
              <a:rPr lang="es-MX" sz="3200" dirty="0"/>
              <a:t> </a:t>
            </a:r>
            <a:r>
              <a:rPr lang="es-MX" sz="3200" dirty="0">
                <a:solidFill>
                  <a:srgbClr val="FF0000"/>
                </a:solidFill>
              </a:rPr>
              <a:t>sobre la competitividad económica</a:t>
            </a:r>
            <a:endParaRPr lang="es-MX" sz="3200" dirty="0"/>
          </a:p>
          <a:p>
            <a:pPr lvl="3">
              <a:buFont typeface="Wingdings" panose="05000000000000000000" pitchFamily="2" charset="2"/>
              <a:buChar char="Ø"/>
            </a:pPr>
            <a:endParaRPr lang="es-MX" sz="2400" dirty="0"/>
          </a:p>
          <a:p>
            <a:pPr lvl="2">
              <a:buFont typeface="Wingdings" panose="05000000000000000000" pitchFamily="2" charset="2"/>
              <a:buChar char="Ø"/>
            </a:pPr>
            <a:r>
              <a:rPr lang="es-MX" sz="3000" dirty="0"/>
              <a:t>Efecto Negativo: Mayores costos</a:t>
            </a:r>
          </a:p>
          <a:p>
            <a:pPr lvl="3">
              <a:buFont typeface="Wingdings" panose="05000000000000000000" pitchFamily="2" charset="2"/>
              <a:buChar char="Ø"/>
            </a:pPr>
            <a:endParaRPr lang="es-MX" sz="2800" dirty="0">
              <a:solidFill>
                <a:srgbClr val="FF0000"/>
              </a:solidFill>
            </a:endParaRPr>
          </a:p>
          <a:p>
            <a:pPr lvl="2">
              <a:buFont typeface="Wingdings" panose="05000000000000000000" pitchFamily="2" charset="2"/>
              <a:buChar char="Ø"/>
            </a:pPr>
            <a:r>
              <a:rPr lang="es-MX" sz="3000" dirty="0"/>
              <a:t>Efecto Positivo: </a:t>
            </a:r>
            <a:r>
              <a:rPr lang="es-MX" sz="3000" dirty="0">
                <a:solidFill>
                  <a:srgbClr val="FF0000"/>
                </a:solidFill>
              </a:rPr>
              <a:t>Porter y van </a:t>
            </a:r>
            <a:r>
              <a:rPr lang="es-MX" sz="3000" dirty="0" err="1">
                <a:solidFill>
                  <a:srgbClr val="FF0000"/>
                </a:solidFill>
              </a:rPr>
              <a:t>der</a:t>
            </a:r>
            <a:r>
              <a:rPr lang="es-MX" sz="3000" dirty="0">
                <a:solidFill>
                  <a:srgbClr val="FF0000"/>
                </a:solidFill>
              </a:rPr>
              <a:t> Linde (1990, 1995) </a:t>
            </a:r>
            <a:r>
              <a:rPr lang="es-MX" sz="3000" dirty="0"/>
              <a:t>establecieron la </a:t>
            </a:r>
            <a:r>
              <a:rPr lang="es-MX" sz="3000" dirty="0">
                <a:solidFill>
                  <a:srgbClr val="FF0000"/>
                </a:solidFill>
              </a:rPr>
              <a:t>hipótesis </a:t>
            </a:r>
            <a:r>
              <a:rPr lang="es-MX" sz="3000" dirty="0"/>
              <a:t>de que, </a:t>
            </a:r>
            <a:r>
              <a:rPr lang="es-MX" sz="3000" dirty="0">
                <a:solidFill>
                  <a:srgbClr val="FF0000"/>
                </a:solidFill>
              </a:rPr>
              <a:t>ante una mayor regulación ambiental la competitividad</a:t>
            </a:r>
            <a:r>
              <a:rPr lang="es-MX" sz="3000" dirty="0"/>
              <a:t> de los países </a:t>
            </a:r>
            <a:r>
              <a:rPr lang="es-MX" sz="3000" dirty="0">
                <a:solidFill>
                  <a:srgbClr val="FF0000"/>
                </a:solidFill>
              </a:rPr>
              <a:t>debía aumentar </a:t>
            </a:r>
            <a:r>
              <a:rPr lang="es-MX" sz="3000" dirty="0"/>
              <a:t>argumentando que la innovación juega un papel clave y, en el largo plazo, el retorno (ganancias) podría ser mayor al costo de cumplir dicha regulación, con matices de contexto (países, regiones, sectores, ramas de actividad, empresas). </a:t>
            </a:r>
          </a:p>
          <a:p>
            <a:pPr marL="1371600" lvl="3" indent="0">
              <a:buNone/>
            </a:pPr>
            <a:endParaRPr lang="es-MX" sz="2000" dirty="0"/>
          </a:p>
        </p:txBody>
      </p:sp>
      <p:sp>
        <p:nvSpPr>
          <p:cNvPr id="4" name="Title 1">
            <a:extLst>
              <a:ext uri="{FF2B5EF4-FFF2-40B4-BE49-F238E27FC236}">
                <a16:creationId xmlns:a16="http://schemas.microsoft.com/office/drawing/2014/main" id="{3D1692A0-A855-4730-A941-C62FE8CB8F7A}"/>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3600" b="1" u="sng" dirty="0"/>
              <a:t>	</a:t>
            </a:r>
            <a:r>
              <a:rPr lang="es-MX" sz="4000" b="1" dirty="0">
                <a:effectLst>
                  <a:outerShdw blurRad="38100" dist="38100" dir="2700000" algn="tl">
                    <a:srgbClr val="000000">
                      <a:alpha val="43137"/>
                    </a:srgbClr>
                  </a:outerShdw>
                </a:effectLst>
                <a:highlight>
                  <a:srgbClr val="C0C0C0"/>
                </a:highlight>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
        <p:nvSpPr>
          <p:cNvPr id="5" name="Rectangle 4">
            <a:extLst>
              <a:ext uri="{FF2B5EF4-FFF2-40B4-BE49-F238E27FC236}">
                <a16:creationId xmlns:a16="http://schemas.microsoft.com/office/drawing/2014/main" id="{62E4D48E-9331-4574-BEB9-D9B3764613FF}"/>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EC24E28D-16D2-4DFE-AC1F-0806833185B4}"/>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ustDataLst>
      <p:tags r:id="rId1"/>
    </p:custDataLst>
    <p:extLst>
      <p:ext uri="{BB962C8B-B14F-4D97-AF65-F5344CB8AC3E}">
        <p14:creationId xmlns:p14="http://schemas.microsoft.com/office/powerpoint/2010/main" val="34120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a:extLst>
              <a:ext uri="{FF2B5EF4-FFF2-40B4-BE49-F238E27FC236}">
                <a16:creationId xmlns:a16="http://schemas.microsoft.com/office/drawing/2014/main" id="{10638B59-BE83-081F-60BA-3C378662782D}"/>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Modelo</a:t>
            </a:r>
            <a:br>
              <a:rPr lang="es-MX" sz="2000" b="1" dirty="0">
                <a:solidFill>
                  <a:schemeClr val="bg2">
                    <a:lumMod val="75000"/>
                  </a:schemeClr>
                </a:solidFill>
              </a:rPr>
            </a:br>
            <a:r>
              <a:rPr lang="es-MX" sz="2000" b="1" dirty="0">
                <a:solidFill>
                  <a:schemeClr val="bg2">
                    <a:lumMod val="75000"/>
                  </a:schemeClr>
                </a:solidFill>
              </a:rPr>
              <a:t>Objetivos				Marco teórico			Resultados</a:t>
            </a:r>
            <a:endParaRPr lang="es-MX" sz="3600" b="1" dirty="0">
              <a:solidFill>
                <a:schemeClr val="bg2">
                  <a:lumMod val="75000"/>
                </a:schemeClr>
              </a:solidFill>
            </a:endParaRPr>
          </a:p>
        </p:txBody>
      </p:sp>
      <p:sp>
        <p:nvSpPr>
          <p:cNvPr id="4" name="CuadroTexto 3">
            <a:extLst>
              <a:ext uri="{FF2B5EF4-FFF2-40B4-BE49-F238E27FC236}">
                <a16:creationId xmlns:a16="http://schemas.microsoft.com/office/drawing/2014/main" id="{7EE3A4F3-9234-8AF2-3933-C81EF40A1EA5}"/>
              </a:ext>
            </a:extLst>
          </p:cNvPr>
          <p:cNvSpPr txBox="1"/>
          <p:nvPr/>
        </p:nvSpPr>
        <p:spPr>
          <a:xfrm>
            <a:off x="422397" y="1774622"/>
            <a:ext cx="11380028" cy="461665"/>
          </a:xfrm>
          <a:prstGeom prst="rect">
            <a:avLst/>
          </a:prstGeom>
          <a:noFill/>
        </p:spPr>
        <p:txBody>
          <a:bodyPr wrap="square">
            <a:spAutoFit/>
          </a:bodyPr>
          <a:lstStyle/>
          <a:p>
            <a:r>
              <a:rPr lang="es-MX" sz="2400" b="1" dirty="0"/>
              <a:t>Modelo</a:t>
            </a:r>
            <a:r>
              <a:rPr lang="es-MX" sz="1800" dirty="0">
                <a:effectLst/>
                <a:latin typeface="Times New Roman" panose="02020603050405020304" pitchFamily="18" charset="0"/>
                <a:ea typeface="Calibri" panose="020F0502020204030204" pitchFamily="34" charset="0"/>
              </a:rPr>
              <a:t> </a:t>
            </a:r>
            <a:r>
              <a:rPr lang="es-MX" sz="2400" b="1" dirty="0"/>
              <a:t>de</a:t>
            </a:r>
            <a:r>
              <a:rPr lang="es-MX" sz="1800" dirty="0">
                <a:effectLst/>
                <a:latin typeface="Times New Roman" panose="02020603050405020304" pitchFamily="18" charset="0"/>
                <a:ea typeface="Calibri" panose="020F0502020204030204" pitchFamily="34" charset="0"/>
              </a:rPr>
              <a:t> </a:t>
            </a:r>
            <a:r>
              <a:rPr lang="es-MX" sz="2400" b="1" dirty="0"/>
              <a:t>cuantiles para paneles de datos con efectos fijos no aditivos </a:t>
            </a:r>
            <a:r>
              <a:rPr lang="es-MX" sz="2400" dirty="0"/>
              <a:t>(Powell, 2014)  </a:t>
            </a:r>
          </a:p>
        </p:txBody>
      </p:sp>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0670DE61-554B-CE7E-393E-BF3033AE69BE}"/>
                  </a:ext>
                </a:extLst>
              </p:cNvPr>
              <p:cNvSpPr txBox="1"/>
              <p:nvPr/>
            </p:nvSpPr>
            <p:spPr>
              <a:xfrm>
                <a:off x="1071857" y="2951223"/>
                <a:ext cx="10533988" cy="3785652"/>
              </a:xfrm>
              <a:prstGeom prst="rect">
                <a:avLst/>
              </a:prstGeom>
              <a:noFill/>
            </p:spPr>
            <p:txBody>
              <a:bodyPr wrap="square">
                <a:spAutoFit/>
              </a:bodyPr>
              <a:lstStyle/>
              <a:p>
                <a:r>
                  <a:rPr lang="es-MX" sz="2400" dirty="0">
                    <a:effectLst/>
                    <a:latin typeface="Times New Roman" panose="02020603050405020304" pitchFamily="18" charset="0"/>
                    <a:ea typeface="Calibri" panose="020F0502020204030204" pitchFamily="34" charset="0"/>
                  </a:rPr>
                  <a:t>donde </a:t>
                </a:r>
              </a:p>
              <a:p>
                <a14:m>
                  <m:oMath xmlns:m="http://schemas.openxmlformats.org/officeDocument/2006/math">
                    <m:sSub>
                      <m:sSubPr>
                        <m:ctrlPr>
                          <a:rPr lang="es-MX" sz="2400" i="1"/>
                        </m:ctrlPr>
                      </m:sSubPr>
                      <m:e>
                        <m:r>
                          <a:rPr lang="es-MX" sz="2400" i="1"/>
                          <m:t>𝑦</m:t>
                        </m:r>
                      </m:e>
                      <m:sub>
                        <m:r>
                          <a:rPr lang="es-MX" sz="2400" i="1"/>
                          <m:t>𝑖𝑡</m:t>
                        </m:r>
                      </m:sub>
                    </m:sSub>
                    <m:d>
                      <m:dPr>
                        <m:ctrlPr>
                          <a:rPr lang="es-MX" sz="2400" i="1"/>
                        </m:ctrlPr>
                      </m:dPr>
                      <m:e>
                        <m:sSub>
                          <m:sSubPr>
                            <m:ctrlPr>
                              <a:rPr lang="es-MX" sz="2400" i="1"/>
                            </m:ctrlPr>
                          </m:sSubPr>
                          <m:e>
                            <m:r>
                              <a:rPr lang="es-MX" sz="2400" i="1"/>
                              <m:t>𝑥</m:t>
                            </m:r>
                          </m:e>
                          <m:sub>
                            <m:r>
                              <a:rPr lang="es-MX" sz="2400" i="1"/>
                              <m:t>𝑖𝑡</m:t>
                            </m:r>
                          </m:sub>
                        </m:sSub>
                      </m:e>
                    </m:d>
                  </m:oMath>
                </a14:m>
                <a:r>
                  <a:rPr lang="es-MX" sz="2400" dirty="0"/>
                  <a:t> τ es el cuantil elegido de la variable dependiente, </a:t>
                </a:r>
              </a:p>
              <a:p>
                <a14:m>
                  <m:oMath xmlns:m="http://schemas.openxmlformats.org/officeDocument/2006/math">
                    <m:sSub>
                      <m:sSubPr>
                        <m:ctrlPr>
                          <a:rPr lang="es-MX" sz="2400" i="1"/>
                        </m:ctrlPr>
                      </m:sSubPr>
                      <m:e>
                        <m:r>
                          <a:rPr lang="es-MX" sz="2400" i="1"/>
                          <m:t>𝑥</m:t>
                        </m:r>
                      </m:e>
                      <m:sub>
                        <m:r>
                          <a:rPr lang="es-MX" sz="2400" i="1"/>
                          <m:t>𝑖𝑡</m:t>
                        </m:r>
                      </m:sub>
                    </m:sSub>
                  </m:oMath>
                </a14:m>
                <a:r>
                  <a:rPr lang="es-MX" sz="2400" dirty="0"/>
                  <a:t> es el vector de las variables explicativas. </a:t>
                </a:r>
              </a:p>
              <a:p>
                <a:endParaRPr lang="es-MX" sz="2400" dirty="0"/>
              </a:p>
              <a:p>
                <a:endParaRPr lang="es-MX" sz="2400" dirty="0"/>
              </a:p>
              <a:p>
                <a:pPr marL="342900" indent="-342900">
                  <a:buFont typeface="Wingdings" panose="05000000000000000000" pitchFamily="2" charset="2"/>
                  <a:buChar char="Ø"/>
                </a:pPr>
                <a:r>
                  <a:rPr lang="es-MX" sz="2400" dirty="0"/>
                  <a:t>En este caso, dada la diversidad de variables y la forma de la base de datos, en los resultados preliminares se decidió solo incluir las variables que indican justamente lo que se señala en los modelos neoclásico y evolucionista</a:t>
                </a:r>
              </a:p>
              <a:p>
                <a:pPr marL="342900" indent="-342900">
                  <a:buFont typeface="Wingdings" panose="05000000000000000000" pitchFamily="2" charset="2"/>
                  <a:buChar char="Ø"/>
                </a:pPr>
                <a:r>
                  <a:rPr lang="es-MX" sz="2400" dirty="0"/>
                  <a:t>Solo se incluyen nueve variables que se utilizaron como instrumentos (en estudios previos) para controlar el problema de la endogeneidad </a:t>
                </a:r>
              </a:p>
            </p:txBody>
          </p:sp>
        </mc:Choice>
        <mc:Fallback>
          <p:sp>
            <p:nvSpPr>
              <p:cNvPr id="11" name="CuadroTexto 10">
                <a:extLst>
                  <a:ext uri="{FF2B5EF4-FFF2-40B4-BE49-F238E27FC236}">
                    <a16:creationId xmlns:a16="http://schemas.microsoft.com/office/drawing/2014/main" id="{0670DE61-554B-CE7E-393E-BF3033AE69BE}"/>
                  </a:ext>
                </a:extLst>
              </p:cNvPr>
              <p:cNvSpPr txBox="1">
                <a:spLocks noRot="1" noChangeAspect="1" noMove="1" noResize="1" noEditPoints="1" noAdjustHandles="1" noChangeArrowheads="1" noChangeShapeType="1" noTextEdit="1"/>
              </p:cNvSpPr>
              <p:nvPr/>
            </p:nvSpPr>
            <p:spPr>
              <a:xfrm>
                <a:off x="1071857" y="2951223"/>
                <a:ext cx="10533988" cy="3785652"/>
              </a:xfrm>
              <a:prstGeom prst="rect">
                <a:avLst/>
              </a:prstGeom>
              <a:blipFill>
                <a:blip r:embed="rId3"/>
                <a:stretch>
                  <a:fillRect l="-926" t="-1288" b="-2738"/>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20D20BE2-1433-0918-1E01-1E64863C3F68}"/>
                  </a:ext>
                </a:extLst>
              </p:cNvPr>
              <p:cNvSpPr txBox="1"/>
              <p:nvPr/>
            </p:nvSpPr>
            <p:spPr>
              <a:xfrm>
                <a:off x="1814732" y="2276258"/>
                <a:ext cx="856253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3200" i="1" smtClean="0">
                              <a:solidFill>
                                <a:srgbClr val="836967"/>
                              </a:solidFill>
                              <a:latin typeface="Cambria Math" panose="02040503050406030204" pitchFamily="18" charset="0"/>
                            </a:rPr>
                          </m:ctrlPr>
                        </m:sSubPr>
                        <m:e>
                          <m:r>
                            <a:rPr lang="es-MX" sz="3200" i="1">
                              <a:latin typeface="Cambria Math" panose="02040503050406030204" pitchFamily="18" charset="0"/>
                            </a:rPr>
                            <m:t>𝑦</m:t>
                          </m:r>
                        </m:e>
                        <m:sub>
                          <m:r>
                            <a:rPr lang="es-MX" sz="3200" i="1">
                              <a:latin typeface="Cambria Math" panose="02040503050406030204" pitchFamily="18" charset="0"/>
                            </a:rPr>
                            <m:t>𝑖𝑡</m:t>
                          </m:r>
                        </m:sub>
                      </m:sSub>
                      <m:d>
                        <m:dPr>
                          <m:ctrlPr>
                            <a:rPr lang="es-MX" sz="3200" i="1">
                              <a:solidFill>
                                <a:srgbClr val="836967"/>
                              </a:solidFill>
                              <a:latin typeface="Cambria Math" panose="02040503050406030204" pitchFamily="18" charset="0"/>
                            </a:rPr>
                          </m:ctrlPr>
                        </m:dPr>
                        <m:e>
                          <m:r>
                            <a:rPr lang="es-MX" sz="3200" i="1">
                              <a:latin typeface="Cambria Math" panose="02040503050406030204" pitchFamily="18" charset="0"/>
                            </a:rPr>
                            <m:t>𝜏</m:t>
                          </m:r>
                          <m:sSub>
                            <m:sSubPr>
                              <m:ctrlPr>
                                <a:rPr lang="es-MX" sz="3200" i="1">
                                  <a:solidFill>
                                    <a:srgbClr val="836967"/>
                                  </a:solidFill>
                                  <a:latin typeface="Cambria Math" panose="02040503050406030204" pitchFamily="18" charset="0"/>
                                </a:rPr>
                              </m:ctrlPr>
                            </m:sSubPr>
                            <m:e>
                              <m:r>
                                <a:rPr lang="es-MX" sz="3200" i="1">
                                  <a:latin typeface="Cambria Math" panose="02040503050406030204" pitchFamily="18" charset="0"/>
                                </a:rPr>
                                <m:t>𝑥</m:t>
                              </m:r>
                            </m:e>
                            <m:sub>
                              <m:r>
                                <a:rPr lang="es-MX" sz="3200" i="1">
                                  <a:latin typeface="Cambria Math" panose="02040503050406030204" pitchFamily="18" charset="0"/>
                                </a:rPr>
                                <m:t>𝑖𝑡</m:t>
                              </m:r>
                            </m:sub>
                          </m:sSub>
                        </m:e>
                      </m:d>
                      <m:r>
                        <a:rPr lang="es-MX" sz="3200" i="0">
                          <a:latin typeface="Cambria Math" panose="02040503050406030204" pitchFamily="18" charset="0"/>
                        </a:rPr>
                        <m:t>=</m:t>
                      </m:r>
                      <m:r>
                        <a:rPr lang="es-MX" sz="3200" i="1">
                          <a:latin typeface="Cambria Math" panose="02040503050406030204" pitchFamily="18" charset="0"/>
                        </a:rPr>
                        <m:t>𝑥</m:t>
                      </m:r>
                      <m:sSub>
                        <m:sSubPr>
                          <m:ctrlPr>
                            <a:rPr lang="es-MX" sz="3200" i="1">
                              <a:solidFill>
                                <a:srgbClr val="836967"/>
                              </a:solidFill>
                              <a:latin typeface="Cambria Math" panose="02040503050406030204" pitchFamily="18" charset="0"/>
                            </a:rPr>
                          </m:ctrlPr>
                        </m:sSubPr>
                        <m:e>
                          <m:r>
                            <a:rPr lang="es-MX" sz="3200" i="0">
                              <a:latin typeface="Cambria Math" panose="02040503050406030204" pitchFamily="18" charset="0"/>
                            </a:rPr>
                            <m:t>´</m:t>
                          </m:r>
                        </m:e>
                        <m:sub>
                          <m:r>
                            <a:rPr lang="es-MX" sz="3200" i="1">
                              <a:latin typeface="Cambria Math" panose="02040503050406030204" pitchFamily="18" charset="0"/>
                            </a:rPr>
                            <m:t>𝑖𝑡</m:t>
                          </m:r>
                        </m:sub>
                      </m:sSub>
                      <m:r>
                        <a:rPr lang="es-MX" sz="3200" i="1">
                          <a:latin typeface="Cambria Math" panose="02040503050406030204" pitchFamily="18" charset="0"/>
                        </a:rPr>
                        <m:t>𝛽</m:t>
                      </m:r>
                      <m:d>
                        <m:dPr>
                          <m:ctrlPr>
                            <a:rPr lang="es-MX" sz="3200" i="1">
                              <a:solidFill>
                                <a:srgbClr val="836967"/>
                              </a:solidFill>
                              <a:latin typeface="Cambria Math" panose="02040503050406030204" pitchFamily="18" charset="0"/>
                            </a:rPr>
                          </m:ctrlPr>
                        </m:dPr>
                        <m:e>
                          <m:r>
                            <a:rPr lang="es-MX" sz="3200" i="1">
                              <a:latin typeface="Cambria Math" panose="02040503050406030204" pitchFamily="18" charset="0"/>
                            </a:rPr>
                            <m:t>𝜏</m:t>
                          </m:r>
                        </m:e>
                      </m:d>
                      <m:r>
                        <a:rPr lang="es-MX" sz="3200" i="0">
                          <a:latin typeface="Cambria Math" panose="02040503050406030204" pitchFamily="18" charset="0"/>
                        </a:rPr>
                        <m:t>+</m:t>
                      </m:r>
                      <m:sSub>
                        <m:sSubPr>
                          <m:ctrlPr>
                            <a:rPr lang="es-MX" sz="3200" i="1">
                              <a:solidFill>
                                <a:srgbClr val="836967"/>
                              </a:solidFill>
                              <a:latin typeface="Cambria Math" panose="02040503050406030204" pitchFamily="18" charset="0"/>
                            </a:rPr>
                          </m:ctrlPr>
                        </m:sSubPr>
                        <m:e>
                          <m:r>
                            <a:rPr lang="es-MX" sz="3200" i="1">
                              <a:latin typeface="Cambria Math" panose="02040503050406030204" pitchFamily="18" charset="0"/>
                            </a:rPr>
                            <m:t>𝜀</m:t>
                          </m:r>
                        </m:e>
                        <m:sub>
                          <m:r>
                            <a:rPr lang="es-MX" sz="3200" i="1">
                              <a:latin typeface="Cambria Math" panose="02040503050406030204" pitchFamily="18" charset="0"/>
                            </a:rPr>
                            <m:t>𝑖𝑡</m:t>
                          </m:r>
                        </m:sub>
                      </m:sSub>
                    </m:oMath>
                  </m:oMathPara>
                </a14:m>
                <a:endParaRPr lang="es-MX" sz="3200" dirty="0"/>
              </a:p>
            </p:txBody>
          </p:sp>
        </mc:Choice>
        <mc:Fallback>
          <p:sp>
            <p:nvSpPr>
              <p:cNvPr id="5" name="CuadroTexto 4">
                <a:extLst>
                  <a:ext uri="{FF2B5EF4-FFF2-40B4-BE49-F238E27FC236}">
                    <a16:creationId xmlns:a16="http://schemas.microsoft.com/office/drawing/2014/main" id="{20D20BE2-1433-0918-1E01-1E64863C3F68}"/>
                  </a:ext>
                </a:extLst>
              </p:cNvPr>
              <p:cNvSpPr txBox="1">
                <a:spLocks noRot="1" noChangeAspect="1" noMove="1" noResize="1" noEditPoints="1" noAdjustHandles="1" noChangeArrowheads="1" noChangeShapeType="1" noTextEdit="1"/>
              </p:cNvSpPr>
              <p:nvPr/>
            </p:nvSpPr>
            <p:spPr>
              <a:xfrm>
                <a:off x="1814732" y="2276258"/>
                <a:ext cx="8562535" cy="584775"/>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0476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DF13CC-95B0-4DAD-800A-1B8C7AEE3C15}"/>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0BD0374F-E462-4233-AB82-1A64CF22DC6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a:extLst>
              <a:ext uri="{FF2B5EF4-FFF2-40B4-BE49-F238E27FC236}">
                <a16:creationId xmlns:a16="http://schemas.microsoft.com/office/drawing/2014/main" id="{10638B59-BE83-081F-60BA-3C378662782D}"/>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a:t>
            </a:r>
            <a:r>
              <a:rPr lang="es-MX" sz="3600" b="1" dirty="0">
                <a:effectLst>
                  <a:outerShdw blurRad="38100" dist="38100" dir="2700000" algn="tl">
                    <a:srgbClr val="000000">
                      <a:alpha val="43137"/>
                    </a:srgbClr>
                  </a:outerShdw>
                </a:effectLst>
                <a:highlight>
                  <a:srgbClr val="C0C0C0"/>
                </a:highlight>
              </a:rPr>
              <a:t>Modelo</a:t>
            </a:r>
            <a:br>
              <a:rPr lang="es-MX" sz="2000" b="1" dirty="0">
                <a:solidFill>
                  <a:schemeClr val="bg2">
                    <a:lumMod val="75000"/>
                  </a:schemeClr>
                </a:solidFill>
              </a:rPr>
            </a:br>
            <a:r>
              <a:rPr lang="es-MX" sz="2000" b="1" dirty="0">
                <a:solidFill>
                  <a:schemeClr val="bg2">
                    <a:lumMod val="75000"/>
                  </a:schemeClr>
                </a:solidFill>
              </a:rPr>
              <a:t>Objetivos				Marco teórico			Resultados</a:t>
            </a:r>
            <a:endParaRPr lang="es-MX" sz="3600" b="1" dirty="0">
              <a:solidFill>
                <a:schemeClr val="bg2">
                  <a:lumMod val="75000"/>
                </a:schemeClr>
              </a:solidFill>
            </a:endParaRPr>
          </a:p>
        </p:txBody>
      </p:sp>
      <p:sp>
        <p:nvSpPr>
          <p:cNvPr id="4" name="CuadroTexto 3">
            <a:extLst>
              <a:ext uri="{FF2B5EF4-FFF2-40B4-BE49-F238E27FC236}">
                <a16:creationId xmlns:a16="http://schemas.microsoft.com/office/drawing/2014/main" id="{645DB521-7533-A3AC-5636-279805997460}"/>
              </a:ext>
            </a:extLst>
          </p:cNvPr>
          <p:cNvSpPr txBox="1"/>
          <p:nvPr/>
        </p:nvSpPr>
        <p:spPr>
          <a:xfrm>
            <a:off x="2419641" y="1248362"/>
            <a:ext cx="7624689" cy="461665"/>
          </a:xfrm>
          <a:prstGeom prst="rect">
            <a:avLst/>
          </a:prstGeom>
          <a:noFill/>
        </p:spPr>
        <p:txBody>
          <a:bodyPr wrap="square">
            <a:spAutoFit/>
          </a:bodyPr>
          <a:lstStyle/>
          <a:p>
            <a:r>
              <a:rPr lang="es-MX" sz="2400" i="1" dirty="0">
                <a:effectLst/>
                <a:latin typeface="Times New Roman" panose="02020603050405020304" pitchFamily="18" charset="0"/>
                <a:ea typeface="Times New Roman" panose="02020603050405020304" pitchFamily="18" charset="0"/>
              </a:rPr>
              <a:t>Variables relacionadas a antecedentes empíricos</a:t>
            </a:r>
            <a:endParaRPr lang="es-MX" sz="2400" dirty="0"/>
          </a:p>
        </p:txBody>
      </p:sp>
      <p:graphicFrame>
        <p:nvGraphicFramePr>
          <p:cNvPr id="9" name="Tabla 8">
            <a:extLst>
              <a:ext uri="{FF2B5EF4-FFF2-40B4-BE49-F238E27FC236}">
                <a16:creationId xmlns:a16="http://schemas.microsoft.com/office/drawing/2014/main" id="{27001EC7-E1ED-A454-2F66-C7D1AEE3EA54}"/>
              </a:ext>
            </a:extLst>
          </p:cNvPr>
          <p:cNvGraphicFramePr>
            <a:graphicFrameLocks noGrp="1"/>
          </p:cNvGraphicFramePr>
          <p:nvPr>
            <p:extLst>
              <p:ext uri="{D42A27DB-BD31-4B8C-83A1-F6EECF244321}">
                <p14:modId xmlns:p14="http://schemas.microsoft.com/office/powerpoint/2010/main" val="1447736883"/>
              </p:ext>
            </p:extLst>
          </p:nvPr>
        </p:nvGraphicFramePr>
        <p:xfrm>
          <a:off x="1350495" y="1802450"/>
          <a:ext cx="9762979" cy="4746593"/>
        </p:xfrm>
        <a:graphic>
          <a:graphicData uri="http://schemas.openxmlformats.org/drawingml/2006/table">
            <a:tbl>
              <a:tblPr firstRow="1" firstCol="1" bandRow="1">
                <a:tableStyleId>{5C22544A-7EE6-4342-B048-85BDC9FD1C3A}</a:tableStyleId>
              </a:tblPr>
              <a:tblGrid>
                <a:gridCol w="3600959">
                  <a:extLst>
                    <a:ext uri="{9D8B030D-6E8A-4147-A177-3AD203B41FA5}">
                      <a16:colId xmlns:a16="http://schemas.microsoft.com/office/drawing/2014/main" val="310721280"/>
                    </a:ext>
                  </a:extLst>
                </a:gridCol>
                <a:gridCol w="2254708">
                  <a:extLst>
                    <a:ext uri="{9D8B030D-6E8A-4147-A177-3AD203B41FA5}">
                      <a16:colId xmlns:a16="http://schemas.microsoft.com/office/drawing/2014/main" val="3888920003"/>
                    </a:ext>
                  </a:extLst>
                </a:gridCol>
                <a:gridCol w="1953656">
                  <a:extLst>
                    <a:ext uri="{9D8B030D-6E8A-4147-A177-3AD203B41FA5}">
                      <a16:colId xmlns:a16="http://schemas.microsoft.com/office/drawing/2014/main" val="3868891345"/>
                    </a:ext>
                  </a:extLst>
                </a:gridCol>
                <a:gridCol w="1953656">
                  <a:extLst>
                    <a:ext uri="{9D8B030D-6E8A-4147-A177-3AD203B41FA5}">
                      <a16:colId xmlns:a16="http://schemas.microsoft.com/office/drawing/2014/main" val="1917052012"/>
                    </a:ext>
                  </a:extLst>
                </a:gridCol>
              </a:tblGrid>
              <a:tr h="234871">
                <a:tc rowSpan="2">
                  <a:txBody>
                    <a:bodyPr/>
                    <a:lstStyle/>
                    <a:p>
                      <a:pPr>
                        <a:lnSpc>
                          <a:spcPct val="107000"/>
                        </a:lnSpc>
                        <a:spcAft>
                          <a:spcPts val="800"/>
                        </a:spcAft>
                      </a:pPr>
                      <a:r>
                        <a:rPr lang="es-MX" sz="1600">
                          <a:effectLst/>
                        </a:rPr>
                        <a:t>Variable</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nSpc>
                          <a:spcPct val="107000"/>
                        </a:lnSpc>
                        <a:spcAft>
                          <a:spcPts val="800"/>
                        </a:spcAft>
                      </a:pPr>
                      <a:r>
                        <a:rPr lang="es-MX" sz="1600">
                          <a:effectLst/>
                        </a:rPr>
                        <a:t>Autor(es)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Tipo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nSpc>
                          <a:spcPct val="107000"/>
                        </a:lnSpc>
                        <a:spcAft>
                          <a:spcPts val="800"/>
                        </a:spcAft>
                      </a:pPr>
                      <a:r>
                        <a:rPr lang="es-MX" sz="1600">
                          <a:effectLst/>
                        </a:rPr>
                        <a:t>Exógena, endógena, instrumento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8679379"/>
                  </a:ext>
                </a:extLst>
              </a:tr>
              <a:tr h="491563">
                <a:tc vMerge="1">
                  <a:txBody>
                    <a:bodyPr/>
                    <a:lstStyle/>
                    <a:p>
                      <a:endParaRPr lang="es-MX"/>
                    </a:p>
                  </a:txBody>
                  <a:tcPr/>
                </a:tc>
                <a:tc vMerge="1">
                  <a:txBody>
                    <a:bodyPr/>
                    <a:lstStyle/>
                    <a:p>
                      <a:endParaRPr lang="es-MX"/>
                    </a:p>
                  </a:txBody>
                  <a:tcPr/>
                </a:tc>
                <a:tc>
                  <a:txBody>
                    <a:bodyPr/>
                    <a:lstStyle/>
                    <a:p>
                      <a:pPr>
                        <a:lnSpc>
                          <a:spcPct val="107000"/>
                        </a:lnSpc>
                        <a:spcAft>
                          <a:spcPts val="800"/>
                        </a:spcAft>
                      </a:pPr>
                      <a:r>
                        <a:rPr lang="es-MX" sz="1600">
                          <a:effectLst/>
                        </a:rPr>
                        <a:t>(level, dif, lags, etc.)</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3351274071"/>
                  </a:ext>
                </a:extLst>
              </a:tr>
              <a:tr h="234871">
                <a:tc>
                  <a:txBody>
                    <a:bodyPr/>
                    <a:lstStyle/>
                    <a:p>
                      <a:pPr>
                        <a:lnSpc>
                          <a:spcPct val="107000"/>
                        </a:lnSpc>
                        <a:spcAft>
                          <a:spcPts val="800"/>
                        </a:spcAft>
                      </a:pPr>
                      <a:r>
                        <a:rPr lang="es-MX" sz="1600">
                          <a:effectLst/>
                        </a:rPr>
                        <a:t>Educación</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Porter (1990)</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6222010"/>
                  </a:ext>
                </a:extLst>
              </a:tr>
              <a:tr h="234871">
                <a:tc rowSpan="2">
                  <a:txBody>
                    <a:bodyPr/>
                    <a:lstStyle/>
                    <a:p>
                      <a:pPr>
                        <a:lnSpc>
                          <a:spcPct val="107000"/>
                        </a:lnSpc>
                        <a:spcAft>
                          <a:spcPts val="800"/>
                        </a:spcAft>
                      </a:pPr>
                      <a:r>
                        <a:rPr lang="es-MX" sz="1600" dirty="0">
                          <a:effectLst/>
                        </a:rPr>
                        <a:t>Legislación de protección del empleo</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(2016)</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805362"/>
                  </a:ext>
                </a:extLst>
              </a:tr>
              <a:tr h="234871">
                <a:tc vMerge="1">
                  <a:txBody>
                    <a:bodyPr/>
                    <a:lstStyle/>
                    <a:p>
                      <a:endParaRPr lang="es-MX"/>
                    </a:p>
                  </a:txBody>
                  <a:tcP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391377741"/>
                  </a:ext>
                </a:extLst>
              </a:tr>
              <a:tr h="234871">
                <a:tc rowSpan="2">
                  <a:txBody>
                    <a:bodyPr/>
                    <a:lstStyle/>
                    <a:p>
                      <a:pPr>
                        <a:lnSpc>
                          <a:spcPct val="107000"/>
                        </a:lnSpc>
                        <a:spcAft>
                          <a:spcPts val="800"/>
                        </a:spcAft>
                      </a:pPr>
                      <a:r>
                        <a:rPr lang="es-MX" sz="1600" dirty="0">
                          <a:effectLst/>
                        </a:rPr>
                        <a:t>Índice de concentración (tamaño empresas)</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Zhang et al. (2021)</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 </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9755463"/>
                  </a:ext>
                </a:extLst>
              </a:tr>
              <a:tr h="480652">
                <a:tc vMerge="1">
                  <a:txBody>
                    <a:bodyPr/>
                    <a:lstStyle/>
                    <a:p>
                      <a:endParaRPr lang="es-MX"/>
                    </a:p>
                  </a:txBody>
                  <a:tcPr/>
                </a:tc>
                <a:tc>
                  <a:txBody>
                    <a:bodyPr/>
                    <a:lstStyle/>
                    <a:p>
                      <a:pPr>
                        <a:lnSpc>
                          <a:spcPct val="107000"/>
                        </a:lnSpc>
                        <a:spcAft>
                          <a:spcPts val="800"/>
                        </a:spcAft>
                      </a:pPr>
                      <a:r>
                        <a:rPr lang="es-MX" sz="1600">
                          <a:effectLst/>
                        </a:rPr>
                        <a:t>Rubashkina et al. (2015)</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96409917"/>
                  </a:ext>
                </a:extLst>
              </a:tr>
              <a:tr h="480652">
                <a:tc>
                  <a:txBody>
                    <a:bodyPr/>
                    <a:lstStyle/>
                    <a:p>
                      <a:pPr>
                        <a:lnSpc>
                          <a:spcPct val="107000"/>
                        </a:lnSpc>
                        <a:spcAft>
                          <a:spcPts val="800"/>
                        </a:spcAft>
                      </a:pPr>
                      <a:r>
                        <a:rPr lang="es-MX" sz="1600">
                          <a:effectLst/>
                        </a:rPr>
                        <a:t>Participación de la industria en la actividad total (% del PIB)</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Level</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1468855"/>
                  </a:ext>
                </a:extLst>
              </a:tr>
              <a:tr h="234871">
                <a:tc rowSpan="2">
                  <a:txBody>
                    <a:bodyPr/>
                    <a:lstStyle/>
                    <a:p>
                      <a:pPr>
                        <a:lnSpc>
                          <a:spcPct val="107000"/>
                        </a:lnSpc>
                        <a:spcAft>
                          <a:spcPts val="800"/>
                        </a:spcAft>
                      </a:pPr>
                      <a:r>
                        <a:rPr lang="es-MX" sz="1600">
                          <a:effectLst/>
                        </a:rPr>
                        <a:t>Apertura comercial % del PIB por país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Wu and Lin (2022)</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Level</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5951486"/>
                  </a:ext>
                </a:extLst>
              </a:tr>
              <a:tr h="234871">
                <a:tc vMerge="1">
                  <a:txBody>
                    <a:bodyPr/>
                    <a:lstStyle/>
                    <a:p>
                      <a:endParaRPr lang="es-MX"/>
                    </a:p>
                  </a:txBody>
                  <a:tcP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17833952"/>
                  </a:ext>
                </a:extLst>
              </a:tr>
              <a:tr h="480652">
                <a:tc>
                  <a:txBody>
                    <a:bodyPr/>
                    <a:lstStyle/>
                    <a:p>
                      <a:pPr>
                        <a:lnSpc>
                          <a:spcPct val="107000"/>
                        </a:lnSpc>
                        <a:spcAft>
                          <a:spcPts val="800"/>
                        </a:spcAft>
                      </a:pPr>
                      <a:r>
                        <a:rPr lang="es-MX" sz="1600">
                          <a:effectLst/>
                        </a:rPr>
                        <a:t>Préstamo/endeudamiento del saldo primario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Level</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51182351"/>
                  </a:ext>
                </a:extLst>
              </a:tr>
              <a:tr h="234871">
                <a:tc>
                  <a:txBody>
                    <a:bodyPr/>
                    <a:lstStyle/>
                    <a:p>
                      <a:pPr>
                        <a:lnSpc>
                          <a:spcPct val="107000"/>
                        </a:lnSpc>
                        <a:spcAft>
                          <a:spcPts val="800"/>
                        </a:spcAft>
                      </a:pPr>
                      <a:r>
                        <a:rPr lang="es-MX" sz="1600">
                          <a:effectLst/>
                        </a:rPr>
                        <a:t>Índice de desarrollo financiero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9126783"/>
                  </a:ext>
                </a:extLst>
              </a:tr>
              <a:tr h="480652">
                <a:tc>
                  <a:txBody>
                    <a:bodyPr/>
                    <a:lstStyle/>
                    <a:p>
                      <a:pPr>
                        <a:lnSpc>
                          <a:spcPct val="107000"/>
                        </a:lnSpc>
                        <a:spcAft>
                          <a:spcPts val="800"/>
                        </a:spcAft>
                      </a:pPr>
                      <a:r>
                        <a:rPr lang="es-MX" sz="1600">
                          <a:effectLst/>
                        </a:rPr>
                        <a:t>Promedio de horas anuales trabajadas por trabajador</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Level</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Exógena</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1975723"/>
                  </a:ext>
                </a:extLst>
              </a:tr>
              <a:tr h="234871">
                <a:tc>
                  <a:txBody>
                    <a:bodyPr/>
                    <a:lstStyle/>
                    <a:p>
                      <a:pPr>
                        <a:lnSpc>
                          <a:spcPct val="107000"/>
                        </a:lnSpc>
                        <a:spcAft>
                          <a:spcPts val="800"/>
                        </a:spcAft>
                      </a:pPr>
                      <a:r>
                        <a:rPr lang="en-US" sz="1600">
                          <a:effectLst/>
                        </a:rPr>
                        <a:t>Índice K_account_openness Chinn-Ito</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a:effectLst/>
                        </a:rPr>
                        <a:t>Albrizo et al. (2014)</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s-MX" sz="1600">
                          <a:effectLst/>
                        </a:rPr>
                        <a:t>Lags</a:t>
                      </a:r>
                      <a:endParaRPr lang="es-MX"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s-MX" sz="1600" dirty="0">
                          <a:effectLst/>
                        </a:rPr>
                        <a:t>Exógena</a:t>
                      </a:r>
                      <a:endParaRPr lang="es-MX"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4584435"/>
                  </a:ext>
                </a:extLst>
              </a:tr>
            </a:tbl>
          </a:graphicData>
        </a:graphic>
      </p:graphicFrame>
    </p:spTree>
    <p:extLst>
      <p:ext uri="{BB962C8B-B14F-4D97-AF65-F5344CB8AC3E}">
        <p14:creationId xmlns:p14="http://schemas.microsoft.com/office/powerpoint/2010/main" val="252856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889CC-F4E3-902B-E5F6-B8F1724227C2}"/>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angle 2">
            <a:extLst>
              <a:ext uri="{FF2B5EF4-FFF2-40B4-BE49-F238E27FC236}">
                <a16:creationId xmlns:a16="http://schemas.microsoft.com/office/drawing/2014/main" id="{C13857E5-594F-980B-A2F7-14757F8F75E8}"/>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4">
            <a:extLst>
              <a:ext uri="{FF2B5EF4-FFF2-40B4-BE49-F238E27FC236}">
                <a16:creationId xmlns:a16="http://schemas.microsoft.com/office/drawing/2014/main" id="{590392F6-AD2C-8E34-C6A7-F3518950A7F9}"/>
              </a:ext>
            </a:extLst>
          </p:cNvPr>
          <p:cNvPicPr>
            <a:picLocks noChangeAspect="1"/>
          </p:cNvPicPr>
          <p:nvPr/>
        </p:nvPicPr>
        <p:blipFill>
          <a:blip r:embed="rId2"/>
          <a:stretch>
            <a:fillRect/>
          </a:stretch>
        </p:blipFill>
        <p:spPr>
          <a:xfrm>
            <a:off x="1356356" y="1761304"/>
            <a:ext cx="9273804" cy="4953000"/>
          </a:xfrm>
          <a:prstGeom prst="rect">
            <a:avLst/>
          </a:prstGeom>
        </p:spPr>
      </p:pic>
      <p:sp>
        <p:nvSpPr>
          <p:cNvPr id="4" name="Title 1">
            <a:extLst>
              <a:ext uri="{FF2B5EF4-FFF2-40B4-BE49-F238E27FC236}">
                <a16:creationId xmlns:a16="http://schemas.microsoft.com/office/drawing/2014/main" id="{A1BEB3E9-215E-D530-4B1D-EE5B19F17F06}"/>
              </a:ext>
            </a:extLst>
          </p:cNvPr>
          <p:cNvSpPr txBox="1">
            <a:spLocks/>
          </p:cNvSpPr>
          <p:nvPr/>
        </p:nvSpPr>
        <p:spPr>
          <a:xfrm>
            <a:off x="192995" y="0"/>
            <a:ext cx="11806010" cy="1155939"/>
          </a:xfrm>
          <a:prstGeom prst="rect">
            <a:avLst/>
          </a:prstGeom>
          <a:solidFill>
            <a:schemeClr val="accent1">
              <a:lumMod val="20000"/>
              <a:lumOff val="8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a:t>
            </a:r>
            <a:r>
              <a:rPr lang="es-MX" sz="3600" b="1" dirty="0">
                <a:effectLst>
                  <a:outerShdw blurRad="38100" dist="38100" dir="2700000" algn="tl">
                    <a:srgbClr val="000000">
                      <a:alpha val="43137"/>
                    </a:srgbClr>
                  </a:outerShdw>
                </a:effectLst>
                <a:highlight>
                  <a:srgbClr val="C0C0C0"/>
                </a:highlight>
              </a:rPr>
              <a:t>Resultados</a:t>
            </a:r>
          </a:p>
        </p:txBody>
      </p:sp>
    </p:spTree>
    <p:extLst>
      <p:ext uri="{BB962C8B-B14F-4D97-AF65-F5344CB8AC3E}">
        <p14:creationId xmlns:p14="http://schemas.microsoft.com/office/powerpoint/2010/main" val="413816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CB891-937C-DD90-152D-6801514352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512" y="1986290"/>
            <a:ext cx="8682037" cy="4836875"/>
          </a:xfrm>
          <a:prstGeom prst="rect">
            <a:avLst/>
          </a:prstGeom>
          <a:noFill/>
        </p:spPr>
      </p:pic>
      <p:sp>
        <p:nvSpPr>
          <p:cNvPr id="4" name="TextBox 3">
            <a:extLst>
              <a:ext uri="{FF2B5EF4-FFF2-40B4-BE49-F238E27FC236}">
                <a16:creationId xmlns:a16="http://schemas.microsoft.com/office/drawing/2014/main" id="{FB9EE585-8A16-9592-399B-2DB6EFF3478A}"/>
              </a:ext>
            </a:extLst>
          </p:cNvPr>
          <p:cNvSpPr txBox="1"/>
          <p:nvPr/>
        </p:nvSpPr>
        <p:spPr>
          <a:xfrm>
            <a:off x="434815" y="1524625"/>
            <a:ext cx="11441430" cy="461665"/>
          </a:xfrm>
          <a:prstGeom prst="rect">
            <a:avLst/>
          </a:prstGeom>
          <a:noFill/>
        </p:spPr>
        <p:txBody>
          <a:bodyPr wrap="square">
            <a:spAutoFit/>
          </a:bodyPr>
          <a:lstStyle/>
          <a:p>
            <a:pPr algn="ctr"/>
            <a:r>
              <a:rPr lang="es-MX" sz="2400" i="1" dirty="0">
                <a:effectLst/>
                <a:latin typeface="Times New Roman" panose="02020603050405020304" pitchFamily="18" charset="0"/>
                <a:ea typeface="Times New Roman" panose="02020603050405020304" pitchFamily="18" charset="0"/>
              </a:rPr>
              <a:t>Efecto marginal: Regulación ambiental sobre la productividad por país: 1990-2019</a:t>
            </a:r>
            <a:endParaRPr lang="es-MX" sz="2400" dirty="0"/>
          </a:p>
        </p:txBody>
      </p:sp>
      <p:sp>
        <p:nvSpPr>
          <p:cNvPr id="7" name="Rectangle 6">
            <a:extLst>
              <a:ext uri="{FF2B5EF4-FFF2-40B4-BE49-F238E27FC236}">
                <a16:creationId xmlns:a16="http://schemas.microsoft.com/office/drawing/2014/main" id="{6C55B1B9-A451-CF8A-97E8-41AB28B8D3CE}"/>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B29A61DA-7A10-AEF6-7AA9-9D794C84FE41}"/>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itle 1">
            <a:extLst>
              <a:ext uri="{FF2B5EF4-FFF2-40B4-BE49-F238E27FC236}">
                <a16:creationId xmlns:a16="http://schemas.microsoft.com/office/drawing/2014/main" id="{1752F662-DD59-6793-002E-4CB2FC74F625}"/>
              </a:ext>
            </a:extLst>
          </p:cNvPr>
          <p:cNvSpPr txBox="1">
            <a:spLocks/>
          </p:cNvSpPr>
          <p:nvPr/>
        </p:nvSpPr>
        <p:spPr>
          <a:xfrm>
            <a:off x="192995" y="0"/>
            <a:ext cx="11806010" cy="1155939"/>
          </a:xfrm>
          <a:prstGeom prst="rect">
            <a:avLst/>
          </a:prstGeom>
          <a:solidFill>
            <a:schemeClr val="accent1">
              <a:lumMod val="20000"/>
              <a:lumOff val="8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a:t>
            </a:r>
            <a:r>
              <a:rPr lang="es-MX" sz="3600" b="1" dirty="0">
                <a:effectLst>
                  <a:outerShdw blurRad="38100" dist="38100" dir="2700000" algn="tl">
                    <a:srgbClr val="000000">
                      <a:alpha val="43137"/>
                    </a:srgbClr>
                  </a:outerShdw>
                </a:effectLst>
                <a:highlight>
                  <a:srgbClr val="C0C0C0"/>
                </a:highlight>
              </a:rPr>
              <a:t>Resultados</a:t>
            </a:r>
          </a:p>
        </p:txBody>
      </p:sp>
    </p:spTree>
    <p:extLst>
      <p:ext uri="{BB962C8B-B14F-4D97-AF65-F5344CB8AC3E}">
        <p14:creationId xmlns:p14="http://schemas.microsoft.com/office/powerpoint/2010/main" val="301874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9EE585-8A16-9592-399B-2DB6EFF3478A}"/>
              </a:ext>
            </a:extLst>
          </p:cNvPr>
          <p:cNvSpPr txBox="1"/>
          <p:nvPr/>
        </p:nvSpPr>
        <p:spPr>
          <a:xfrm>
            <a:off x="628276" y="2588269"/>
            <a:ext cx="1951474" cy="2308324"/>
          </a:xfrm>
          <a:prstGeom prst="rect">
            <a:avLst/>
          </a:prstGeom>
          <a:noFill/>
        </p:spPr>
        <p:txBody>
          <a:bodyPr wrap="square">
            <a:spAutoFit/>
          </a:bodyPr>
          <a:lstStyle/>
          <a:p>
            <a:r>
              <a:rPr lang="es-MX" sz="1800" i="1" dirty="0">
                <a:effectLst/>
                <a:latin typeface="Times New Roman" panose="02020603050405020304" pitchFamily="18" charset="0"/>
                <a:ea typeface="Times New Roman" panose="02020603050405020304" pitchFamily="18" charset="0"/>
              </a:rPr>
              <a:t>Efecto marginal de la regulación ambiental y de la investigación y desarrollo sobre la productividad por país: Análisis global 1990-2019</a:t>
            </a:r>
            <a:endParaRPr lang="es-MX" sz="2400" dirty="0">
              <a:solidFill>
                <a:srgbClr val="FF0000"/>
              </a:solidFill>
            </a:endParaRPr>
          </a:p>
        </p:txBody>
      </p:sp>
      <p:sp>
        <p:nvSpPr>
          <p:cNvPr id="7" name="Rectangle 6">
            <a:extLst>
              <a:ext uri="{FF2B5EF4-FFF2-40B4-BE49-F238E27FC236}">
                <a16:creationId xmlns:a16="http://schemas.microsoft.com/office/drawing/2014/main" id="{6C55B1B9-A451-CF8A-97E8-41AB28B8D3CE}"/>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id="{B29A61DA-7A10-AEF6-7AA9-9D794C84FE41}"/>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1">
            <a:extLst>
              <a:ext uri="{FF2B5EF4-FFF2-40B4-BE49-F238E27FC236}">
                <a16:creationId xmlns:a16="http://schemas.microsoft.com/office/drawing/2014/main" id="{C44197C8-9D56-7643-C8EE-1FEBDA965BDF}"/>
              </a:ext>
            </a:extLst>
          </p:cNvPr>
          <p:cNvPicPr>
            <a:picLocks noChangeAspect="1"/>
          </p:cNvPicPr>
          <p:nvPr/>
        </p:nvPicPr>
        <p:blipFill rotWithShape="1">
          <a:blip r:embed="rId2"/>
          <a:srcRect b="5042"/>
          <a:stretch/>
        </p:blipFill>
        <p:spPr>
          <a:xfrm>
            <a:off x="2727254" y="1155938"/>
            <a:ext cx="6884995" cy="5702061"/>
          </a:xfrm>
          <a:prstGeom prst="rect">
            <a:avLst/>
          </a:prstGeom>
        </p:spPr>
      </p:pic>
      <p:sp>
        <p:nvSpPr>
          <p:cNvPr id="3" name="Title 1">
            <a:extLst>
              <a:ext uri="{FF2B5EF4-FFF2-40B4-BE49-F238E27FC236}">
                <a16:creationId xmlns:a16="http://schemas.microsoft.com/office/drawing/2014/main" id="{AD80B02E-9CB8-B720-EC5D-218612709D7E}"/>
              </a:ext>
            </a:extLst>
          </p:cNvPr>
          <p:cNvSpPr txBox="1">
            <a:spLocks/>
          </p:cNvSpPr>
          <p:nvPr/>
        </p:nvSpPr>
        <p:spPr>
          <a:xfrm>
            <a:off x="192995" y="0"/>
            <a:ext cx="11806010" cy="1155939"/>
          </a:xfrm>
          <a:prstGeom prst="rect">
            <a:avLst/>
          </a:prstGeom>
          <a:solidFill>
            <a:schemeClr val="accent1">
              <a:lumMod val="20000"/>
              <a:lumOff val="8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a:t>
            </a:r>
            <a:r>
              <a:rPr lang="es-MX" sz="3600" b="1" dirty="0">
                <a:effectLst>
                  <a:outerShdw blurRad="38100" dist="38100" dir="2700000" algn="tl">
                    <a:srgbClr val="000000">
                      <a:alpha val="43137"/>
                    </a:srgbClr>
                  </a:outerShdw>
                </a:effectLst>
                <a:highlight>
                  <a:srgbClr val="C0C0C0"/>
                </a:highlight>
              </a:rPr>
              <a:t>Resultados</a:t>
            </a:r>
          </a:p>
        </p:txBody>
      </p:sp>
    </p:spTree>
    <p:extLst>
      <p:ext uri="{BB962C8B-B14F-4D97-AF65-F5344CB8AC3E}">
        <p14:creationId xmlns:p14="http://schemas.microsoft.com/office/powerpoint/2010/main" val="177209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3E405-811A-D0CA-105E-3A0AC4925F06}"/>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angle 2">
            <a:extLst>
              <a:ext uri="{FF2B5EF4-FFF2-40B4-BE49-F238E27FC236}">
                <a16:creationId xmlns:a16="http://schemas.microsoft.com/office/drawing/2014/main" id="{D5E8B1F8-31E4-989E-61DF-9C38589ED476}"/>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BDDCCEEA-11B0-AB26-FF7C-8A77B971530C}"/>
              </a:ext>
            </a:extLst>
          </p:cNvPr>
          <p:cNvSpPr txBox="1"/>
          <p:nvPr/>
        </p:nvSpPr>
        <p:spPr>
          <a:xfrm>
            <a:off x="368573" y="1431307"/>
            <a:ext cx="11454853" cy="4401205"/>
          </a:xfrm>
          <a:prstGeom prst="rect">
            <a:avLst/>
          </a:prstGeom>
          <a:noFill/>
        </p:spPr>
        <p:txBody>
          <a:bodyPr wrap="square">
            <a:spAutoFit/>
          </a:bodyPr>
          <a:lstStyle/>
          <a:p>
            <a:pPr marL="342900" indent="-342900" algn="just">
              <a:buFont typeface="Wingdings" panose="05000000000000000000" pitchFamily="2" charset="2"/>
              <a:buChar char="ü"/>
            </a:pPr>
            <a:r>
              <a:rPr lang="es-MX" sz="2400" dirty="0"/>
              <a:t>Los resultados se ajustan a la </a:t>
            </a:r>
            <a:r>
              <a:rPr lang="es-MX" sz="2400" dirty="0">
                <a:solidFill>
                  <a:srgbClr val="FF0000"/>
                </a:solidFill>
              </a:rPr>
              <a:t>evidencia empírica, SI soportan la hipótesis de Porter, </a:t>
            </a:r>
            <a:r>
              <a:rPr lang="es-MX" sz="2400" dirty="0"/>
              <a:t>(</a:t>
            </a:r>
            <a:r>
              <a:rPr lang="es-MX" sz="2400" b="1" u="sng" dirty="0"/>
              <a:t>efecto positivo </a:t>
            </a:r>
            <a:r>
              <a:rPr lang="es-MX" sz="2400" dirty="0"/>
              <a:t>consistente entre </a:t>
            </a:r>
            <a:r>
              <a:rPr lang="es-MX" sz="2400" dirty="0">
                <a:solidFill>
                  <a:srgbClr val="FF0000"/>
                </a:solidFill>
              </a:rPr>
              <a:t>países de la OCDE)</a:t>
            </a:r>
          </a:p>
          <a:p>
            <a:pPr marL="285750" indent="-285750" algn="just">
              <a:buFont typeface="Arial" panose="020B0604020202020204" pitchFamily="34" charset="0"/>
              <a:buChar char="•"/>
            </a:pPr>
            <a:endParaRPr lang="es-MX" sz="2400" dirty="0"/>
          </a:p>
          <a:p>
            <a:pPr marL="342900" indent="-342900" algn="just">
              <a:buFont typeface="Wingdings" panose="05000000000000000000" pitchFamily="2" charset="2"/>
              <a:buChar char="ü"/>
            </a:pPr>
            <a:r>
              <a:rPr lang="es-MX" sz="2400" dirty="0"/>
              <a:t>Tal y como se especuló en la hipótesis, </a:t>
            </a:r>
            <a:r>
              <a:rPr lang="es-MX" sz="2400" dirty="0">
                <a:solidFill>
                  <a:srgbClr val="FF0000"/>
                </a:solidFill>
              </a:rPr>
              <a:t>México</a:t>
            </a:r>
            <a:r>
              <a:rPr lang="es-MX" sz="2400" dirty="0"/>
              <a:t> muestra un </a:t>
            </a:r>
            <a:r>
              <a:rPr lang="es-MX" sz="2400" dirty="0">
                <a:solidFill>
                  <a:srgbClr val="FF0000"/>
                </a:solidFill>
              </a:rPr>
              <a:t>comportamiento distinto al promedio encontrado para los países de la OCDE</a:t>
            </a:r>
            <a:r>
              <a:rPr lang="es-MX" sz="2400" dirty="0"/>
              <a:t>, y aunque se observa </a:t>
            </a:r>
            <a:r>
              <a:rPr lang="es-MX" sz="2400" dirty="0">
                <a:solidFill>
                  <a:srgbClr val="FF0000"/>
                </a:solidFill>
              </a:rPr>
              <a:t>heterogeneidad</a:t>
            </a:r>
            <a:r>
              <a:rPr lang="es-MX" sz="2400" dirty="0"/>
              <a:t>, </a:t>
            </a:r>
            <a:r>
              <a:rPr lang="es-MX" sz="2400" dirty="0">
                <a:solidFill>
                  <a:srgbClr val="FF0000"/>
                </a:solidFill>
              </a:rPr>
              <a:t>predomina el efecto negativo</a:t>
            </a:r>
            <a:r>
              <a:rPr lang="es-MX" sz="2400" dirty="0"/>
              <a:t>. </a:t>
            </a:r>
          </a:p>
          <a:p>
            <a:pPr marL="342900" indent="-342900" algn="just">
              <a:buFont typeface="Wingdings" panose="05000000000000000000" pitchFamily="2" charset="2"/>
              <a:buChar char="ü"/>
            </a:pPr>
            <a:endParaRPr lang="es-MX" sz="2400" dirty="0"/>
          </a:p>
          <a:p>
            <a:pPr algn="just"/>
            <a:r>
              <a:rPr lang="es-MX" sz="2400" dirty="0"/>
              <a:t>Cohen &amp; </a:t>
            </a:r>
            <a:r>
              <a:rPr lang="es-MX" sz="2400" dirty="0" err="1"/>
              <a:t>Tubb</a:t>
            </a:r>
            <a:r>
              <a:rPr lang="es-MX" sz="2400" dirty="0"/>
              <a:t> (2018), en su meta-análisis: </a:t>
            </a:r>
          </a:p>
          <a:p>
            <a:pPr lvl="2" algn="just"/>
            <a:r>
              <a:rPr lang="es-MX" sz="2000" dirty="0"/>
              <a:t>A </a:t>
            </a:r>
            <a:r>
              <a:rPr lang="es-MX" sz="2000" dirty="0">
                <a:solidFill>
                  <a:srgbClr val="FF0000"/>
                </a:solidFill>
              </a:rPr>
              <a:t>nivel firma o industria, </a:t>
            </a:r>
            <a:r>
              <a:rPr lang="es-MX" sz="2000" dirty="0"/>
              <a:t>los resultados muestran un </a:t>
            </a:r>
            <a:r>
              <a:rPr lang="es-MX" sz="2000" dirty="0">
                <a:solidFill>
                  <a:srgbClr val="FF0000"/>
                </a:solidFill>
              </a:rPr>
              <a:t>efecto positivo en el 27% </a:t>
            </a:r>
            <a:r>
              <a:rPr lang="es-MX" sz="2000" dirty="0"/>
              <a:t>y </a:t>
            </a:r>
            <a:r>
              <a:rPr lang="es-MX" sz="2000" dirty="0">
                <a:solidFill>
                  <a:srgbClr val="FF0000"/>
                </a:solidFill>
              </a:rPr>
              <a:t>negativo en el 27%</a:t>
            </a:r>
            <a:r>
              <a:rPr lang="es-MX" sz="2000" dirty="0"/>
              <a:t>; </a:t>
            </a:r>
          </a:p>
          <a:p>
            <a:pPr lvl="2" algn="just"/>
            <a:r>
              <a:rPr lang="es-MX" sz="2000" dirty="0"/>
              <a:t>A </a:t>
            </a:r>
            <a:r>
              <a:rPr lang="es-MX" sz="2000" dirty="0">
                <a:solidFill>
                  <a:srgbClr val="FF0000"/>
                </a:solidFill>
              </a:rPr>
              <a:t>nivel regional o país </a:t>
            </a:r>
            <a:r>
              <a:rPr lang="es-MX" sz="2000" dirty="0"/>
              <a:t>muestran que, el efecto en el </a:t>
            </a:r>
            <a:r>
              <a:rPr lang="es-MX" sz="2000" dirty="0">
                <a:solidFill>
                  <a:srgbClr val="FF0000"/>
                </a:solidFill>
              </a:rPr>
              <a:t>28% es positivo </a:t>
            </a:r>
            <a:r>
              <a:rPr lang="es-MX" sz="2000" dirty="0"/>
              <a:t>y solo el </a:t>
            </a:r>
            <a:r>
              <a:rPr lang="es-MX" sz="2000" dirty="0">
                <a:solidFill>
                  <a:srgbClr val="FF0000"/>
                </a:solidFill>
              </a:rPr>
              <a:t>12% es negativo</a:t>
            </a:r>
          </a:p>
          <a:p>
            <a:pPr marL="285750" indent="-285750" algn="just">
              <a:buFont typeface="Arial" panose="020B0604020202020204" pitchFamily="34" charset="0"/>
              <a:buChar char="•"/>
            </a:pPr>
            <a:endParaRPr lang="es-MX" sz="2400" dirty="0"/>
          </a:p>
          <a:p>
            <a:pPr algn="just"/>
            <a:r>
              <a:rPr lang="es-MX" sz="2400" dirty="0"/>
              <a:t>Con ello </a:t>
            </a:r>
            <a:r>
              <a:rPr lang="es-MX" sz="2400" dirty="0">
                <a:solidFill>
                  <a:srgbClr val="FF0000"/>
                </a:solidFill>
              </a:rPr>
              <a:t>es posible corroborar los resultados de este análisis con los otros antes realizados</a:t>
            </a:r>
            <a:r>
              <a:rPr lang="es-MX" sz="2400" dirty="0"/>
              <a:t>. </a:t>
            </a:r>
            <a:endParaRPr lang="es-MX" sz="2000" dirty="0">
              <a:solidFill>
                <a:srgbClr val="FF0000"/>
              </a:solidFill>
            </a:endParaRPr>
          </a:p>
        </p:txBody>
      </p:sp>
      <p:sp>
        <p:nvSpPr>
          <p:cNvPr id="5" name="Title 1">
            <a:extLst>
              <a:ext uri="{FF2B5EF4-FFF2-40B4-BE49-F238E27FC236}">
                <a16:creationId xmlns:a16="http://schemas.microsoft.com/office/drawing/2014/main" id="{D8EEF931-A6C7-BDC8-8E58-035C88EB8CF7}"/>
              </a:ext>
            </a:extLst>
          </p:cNvPr>
          <p:cNvSpPr txBox="1">
            <a:spLocks/>
          </p:cNvSpPr>
          <p:nvPr/>
        </p:nvSpPr>
        <p:spPr>
          <a:xfrm>
            <a:off x="192995" y="0"/>
            <a:ext cx="11806010" cy="1155939"/>
          </a:xfrm>
          <a:prstGeom prst="rect">
            <a:avLst/>
          </a:prstGeom>
          <a:solidFill>
            <a:schemeClr val="accent1">
              <a:lumMod val="20000"/>
              <a:lumOff val="8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a:t>
            </a:r>
            <a:r>
              <a:rPr lang="es-MX" sz="3600" b="1" dirty="0">
                <a:effectLst>
                  <a:outerShdw blurRad="38100" dist="38100" dir="2700000" algn="tl">
                    <a:srgbClr val="000000">
                      <a:alpha val="43137"/>
                    </a:srgbClr>
                  </a:outerShdw>
                </a:effectLst>
                <a:highlight>
                  <a:srgbClr val="C0C0C0"/>
                </a:highlight>
              </a:rPr>
              <a:t>Conclusiones</a:t>
            </a:r>
          </a:p>
        </p:txBody>
      </p:sp>
    </p:spTree>
    <p:extLst>
      <p:ext uri="{BB962C8B-B14F-4D97-AF65-F5344CB8AC3E}">
        <p14:creationId xmlns:p14="http://schemas.microsoft.com/office/powerpoint/2010/main" val="329059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3C6C-9FFB-474E-A537-BDD84F2E6EE0}"/>
              </a:ext>
            </a:extLst>
          </p:cNvPr>
          <p:cNvSpPr>
            <a:spLocks noGrp="1"/>
          </p:cNvSpPr>
          <p:nvPr>
            <p:ph type="title"/>
          </p:nvPr>
        </p:nvSpPr>
        <p:spPr>
          <a:xfrm>
            <a:off x="302846" y="106102"/>
            <a:ext cx="10515600" cy="885618"/>
          </a:xfrm>
        </p:spPr>
        <p:txBody>
          <a:bodyPr>
            <a:normAutofit/>
          </a:bodyPr>
          <a:lstStyle/>
          <a:p>
            <a:r>
              <a:rPr lang="es-MX" sz="2800" b="1" dirty="0">
                <a:solidFill>
                  <a:srgbClr val="4D5156"/>
                </a:solidFill>
                <a:latin typeface="arial" panose="020B0604020202020204" pitchFamily="34" charset="0"/>
              </a:rPr>
              <a:t>Anexo: Resultados econométricos</a:t>
            </a:r>
            <a:endParaRPr lang="es-MX" sz="2800" b="1" dirty="0"/>
          </a:p>
        </p:txBody>
      </p:sp>
      <p:sp>
        <p:nvSpPr>
          <p:cNvPr id="5" name="Rectangle 4">
            <a:extLst>
              <a:ext uri="{FF2B5EF4-FFF2-40B4-BE49-F238E27FC236}">
                <a16:creationId xmlns:a16="http://schemas.microsoft.com/office/drawing/2014/main" id="{92751687-F46C-4A04-8689-5FDD4DAB20FC}"/>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C60DBFE8-C8E6-48A4-A61A-A0943C260F65}"/>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2" descr="Graphical user interface&#10;&#10;Description automatically generated with medium confidence">
            <a:extLst>
              <a:ext uri="{FF2B5EF4-FFF2-40B4-BE49-F238E27FC236}">
                <a16:creationId xmlns:a16="http://schemas.microsoft.com/office/drawing/2014/main" id="{6B48E20F-15D6-5316-E672-C6D187596DA6}"/>
              </a:ext>
            </a:extLst>
          </p:cNvPr>
          <p:cNvPicPr>
            <a:picLocks noChangeAspect="1"/>
          </p:cNvPicPr>
          <p:nvPr/>
        </p:nvPicPr>
        <p:blipFill rotWithShape="1">
          <a:blip r:embed="rId2"/>
          <a:srcRect r="23256"/>
          <a:stretch/>
        </p:blipFill>
        <p:spPr bwMode="auto">
          <a:xfrm>
            <a:off x="1373554" y="753572"/>
            <a:ext cx="9796194" cy="5967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05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3C6C-9FFB-474E-A537-BDD84F2E6EE0}"/>
              </a:ext>
            </a:extLst>
          </p:cNvPr>
          <p:cNvSpPr>
            <a:spLocks noGrp="1"/>
          </p:cNvSpPr>
          <p:nvPr>
            <p:ph type="title"/>
          </p:nvPr>
        </p:nvSpPr>
        <p:spPr>
          <a:xfrm>
            <a:off x="302846" y="106102"/>
            <a:ext cx="10515600" cy="885618"/>
          </a:xfrm>
        </p:spPr>
        <p:txBody>
          <a:bodyPr>
            <a:normAutofit/>
          </a:bodyPr>
          <a:lstStyle/>
          <a:p>
            <a:r>
              <a:rPr lang="es-MX" sz="2800" b="1" dirty="0">
                <a:solidFill>
                  <a:srgbClr val="4D5156"/>
                </a:solidFill>
                <a:latin typeface="arial" panose="020B0604020202020204" pitchFamily="34" charset="0"/>
              </a:rPr>
              <a:t>Anexo: Resultados econométricos</a:t>
            </a:r>
            <a:endParaRPr lang="es-MX" sz="2800" b="1" dirty="0"/>
          </a:p>
        </p:txBody>
      </p:sp>
      <p:sp>
        <p:nvSpPr>
          <p:cNvPr id="5" name="Rectangle 4">
            <a:extLst>
              <a:ext uri="{FF2B5EF4-FFF2-40B4-BE49-F238E27FC236}">
                <a16:creationId xmlns:a16="http://schemas.microsoft.com/office/drawing/2014/main" id="{92751687-F46C-4A04-8689-5FDD4DAB20FC}"/>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C60DBFE8-C8E6-48A4-A61A-A0943C260F65}"/>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8B0A5A8B-AF07-F772-C365-C832A82FDD94}"/>
              </a:ext>
            </a:extLst>
          </p:cNvPr>
          <p:cNvPicPr>
            <a:picLocks noChangeAspect="1"/>
          </p:cNvPicPr>
          <p:nvPr/>
        </p:nvPicPr>
        <p:blipFill>
          <a:blip r:embed="rId2"/>
          <a:stretch>
            <a:fillRect/>
          </a:stretch>
        </p:blipFill>
        <p:spPr>
          <a:xfrm>
            <a:off x="472440" y="1266093"/>
            <a:ext cx="11247119" cy="4909624"/>
          </a:xfrm>
          <a:prstGeom prst="rect">
            <a:avLst/>
          </a:prstGeom>
        </p:spPr>
      </p:pic>
    </p:spTree>
    <p:extLst>
      <p:ext uri="{BB962C8B-B14F-4D97-AF65-F5344CB8AC3E}">
        <p14:creationId xmlns:p14="http://schemas.microsoft.com/office/powerpoint/2010/main" val="409708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821A-DEC4-4A50-A523-352C94074AB5}"/>
              </a:ext>
            </a:extLst>
          </p:cNvPr>
          <p:cNvSpPr>
            <a:spLocks noGrp="1"/>
          </p:cNvSpPr>
          <p:nvPr>
            <p:ph type="title"/>
          </p:nvPr>
        </p:nvSpPr>
        <p:spPr>
          <a:xfrm>
            <a:off x="192995" y="1243710"/>
            <a:ext cx="10515600" cy="884571"/>
          </a:xfrm>
        </p:spPr>
        <p:txBody>
          <a:bodyPr>
            <a:normAutofit/>
          </a:bodyPr>
          <a:lstStyle/>
          <a:p>
            <a:r>
              <a:rPr lang="en-US" sz="3600" b="1" dirty="0"/>
              <a:t>Hipótesis de Porter </a:t>
            </a:r>
            <a:r>
              <a:rPr lang="en-US" sz="3200" dirty="0"/>
              <a:t>(1990-1991-1995)</a:t>
            </a:r>
            <a:endParaRPr lang="es-MX" sz="3600" dirty="0"/>
          </a:p>
        </p:txBody>
      </p:sp>
      <p:grpSp>
        <p:nvGrpSpPr>
          <p:cNvPr id="9" name="Grupo 8">
            <a:extLst>
              <a:ext uri="{FF2B5EF4-FFF2-40B4-BE49-F238E27FC236}">
                <a16:creationId xmlns:a16="http://schemas.microsoft.com/office/drawing/2014/main" id="{583B625D-BB17-B881-C792-0A25F6F631EB}"/>
              </a:ext>
            </a:extLst>
          </p:cNvPr>
          <p:cNvGrpSpPr/>
          <p:nvPr/>
        </p:nvGrpSpPr>
        <p:grpSpPr>
          <a:xfrm>
            <a:off x="596660" y="5096485"/>
            <a:ext cx="10475209" cy="1076453"/>
            <a:chOff x="660149" y="1430413"/>
            <a:chExt cx="10418624" cy="1077218"/>
          </a:xfrm>
        </p:grpSpPr>
        <p:sp>
          <p:nvSpPr>
            <p:cNvPr id="4" name="Rectangle 3">
              <a:extLst>
                <a:ext uri="{FF2B5EF4-FFF2-40B4-BE49-F238E27FC236}">
                  <a16:creationId xmlns:a16="http://schemas.microsoft.com/office/drawing/2014/main" id="{D01F375E-7C84-49A2-8B59-F839B2C82D28}"/>
                </a:ext>
              </a:extLst>
            </p:cNvPr>
            <p:cNvSpPr/>
            <p:nvPr/>
          </p:nvSpPr>
          <p:spPr>
            <a:xfrm>
              <a:off x="660149" y="1430413"/>
              <a:ext cx="2396705" cy="1077218"/>
            </a:xfrm>
            <a:prstGeom prst="rect">
              <a:avLst/>
            </a:prstGeom>
            <a:noFill/>
          </p:spPr>
          <p:txBody>
            <a:bodyPr wrap="square" lIns="91440" tIns="45720" rIns="91440" bIns="45720">
              <a:spAutoFit/>
            </a:bodyPr>
            <a:lstStyle/>
            <a:p>
              <a:pPr algn="ctr"/>
              <a:r>
                <a:rPr lang="es-MX" sz="3200" dirty="0">
                  <a:ln w="0"/>
                  <a:effectLst>
                    <a:outerShdw blurRad="38100" dist="38100" dir="2700000" algn="tl">
                      <a:srgbClr val="000000">
                        <a:alpha val="43137"/>
                      </a:srgbClr>
                    </a:outerShdw>
                  </a:effectLst>
                </a:rPr>
                <a:t>Regulación</a:t>
              </a:r>
              <a:endParaRPr lang="es-MX" sz="32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a:p>
              <a:pPr algn="ctr"/>
              <a:r>
                <a:rPr lang="es-MX" sz="3200" dirty="0">
                  <a:ln w="0"/>
                  <a:effectLst>
                    <a:outerShdw blurRad="38100" dist="38100" dir="2700000" algn="tl">
                      <a:srgbClr val="000000">
                        <a:alpha val="43137"/>
                      </a:srgbClr>
                    </a:outerShdw>
                  </a:effectLst>
                </a:rPr>
                <a:t>ambiental</a:t>
              </a:r>
            </a:p>
          </p:txBody>
        </p:sp>
        <p:sp>
          <p:nvSpPr>
            <p:cNvPr id="5" name="Arrow: Right 4">
              <a:extLst>
                <a:ext uri="{FF2B5EF4-FFF2-40B4-BE49-F238E27FC236}">
                  <a16:creationId xmlns:a16="http://schemas.microsoft.com/office/drawing/2014/main" id="{E4B47D46-A47A-43FB-B97D-40B5402C4482}"/>
                </a:ext>
              </a:extLst>
            </p:cNvPr>
            <p:cNvSpPr/>
            <p:nvPr/>
          </p:nvSpPr>
          <p:spPr>
            <a:xfrm>
              <a:off x="3056855" y="1716295"/>
              <a:ext cx="1014783" cy="43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2A62FD4D-ED8A-421C-AC3C-4B72350C7565}"/>
                </a:ext>
              </a:extLst>
            </p:cNvPr>
            <p:cNvSpPr/>
            <p:nvPr/>
          </p:nvSpPr>
          <p:spPr>
            <a:xfrm>
              <a:off x="4113227" y="1629457"/>
              <a:ext cx="2407516" cy="584775"/>
            </a:xfrm>
            <a:prstGeom prst="rect">
              <a:avLst/>
            </a:prstGeom>
            <a:noFill/>
          </p:spPr>
          <p:txBody>
            <a:bodyPr wrap="square" lIns="91440" tIns="45720" rIns="91440" bIns="45720">
              <a:spAutoFit/>
            </a:bodyPr>
            <a:lstStyle/>
            <a:p>
              <a:pPr algn="ctr"/>
              <a:r>
                <a:rPr lang="es-MX" sz="3200" dirty="0">
                  <a:ln w="0"/>
                  <a:effectLst>
                    <a:outerShdw blurRad="38100" dist="38100" dir="2700000" algn="tl">
                      <a:srgbClr val="000000">
                        <a:alpha val="43137"/>
                      </a:srgbClr>
                    </a:outerShdw>
                  </a:effectLst>
                </a:rPr>
                <a:t>Innovación</a:t>
              </a:r>
              <a:endParaRPr lang="es-MX" sz="32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
          <p:nvSpPr>
            <p:cNvPr id="7" name="Arrow: Right 6">
              <a:extLst>
                <a:ext uri="{FF2B5EF4-FFF2-40B4-BE49-F238E27FC236}">
                  <a16:creationId xmlns:a16="http://schemas.microsoft.com/office/drawing/2014/main" id="{3C2E6F0D-B16C-4EF0-8612-2B0C014646FC}"/>
                </a:ext>
              </a:extLst>
            </p:cNvPr>
            <p:cNvSpPr/>
            <p:nvPr/>
          </p:nvSpPr>
          <p:spPr>
            <a:xfrm>
              <a:off x="6685001" y="1716295"/>
              <a:ext cx="932654" cy="486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28D64949-7D1E-4608-ABA1-72274F3A17A7}"/>
                </a:ext>
              </a:extLst>
            </p:cNvPr>
            <p:cNvSpPr/>
            <p:nvPr/>
          </p:nvSpPr>
          <p:spPr>
            <a:xfrm>
              <a:off x="7781914" y="1642289"/>
              <a:ext cx="3296859" cy="584775"/>
            </a:xfrm>
            <a:prstGeom prst="rect">
              <a:avLst/>
            </a:prstGeom>
            <a:noFill/>
          </p:spPr>
          <p:txBody>
            <a:bodyPr wrap="square" lIns="91440" tIns="45720" rIns="91440" bIns="45720">
              <a:spAutoFit/>
            </a:bodyPr>
            <a:lstStyle/>
            <a:p>
              <a:pPr algn="ctr"/>
              <a:r>
                <a:rPr lang="es-MX" sz="3200" dirty="0">
                  <a:ln w="0"/>
                  <a:effectLst>
                    <a:outerShdw blurRad="38100" dist="38100" dir="2700000" algn="tl">
                      <a:srgbClr val="000000">
                        <a:alpha val="43137"/>
                      </a:srgbClr>
                    </a:outerShdw>
                  </a:effectLst>
                </a:rPr>
                <a:t>Competitividad</a:t>
              </a:r>
              <a:endParaRPr lang="es-MX" sz="32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grpSp>
      <p:sp>
        <p:nvSpPr>
          <p:cNvPr id="17" name="Rectangle 16">
            <a:extLst>
              <a:ext uri="{FF2B5EF4-FFF2-40B4-BE49-F238E27FC236}">
                <a16:creationId xmlns:a16="http://schemas.microsoft.com/office/drawing/2014/main" id="{5B81160A-F428-4F5F-8A79-0EF42C14DBC2}"/>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a:extLst>
              <a:ext uri="{FF2B5EF4-FFF2-40B4-BE49-F238E27FC236}">
                <a16:creationId xmlns:a16="http://schemas.microsoft.com/office/drawing/2014/main" id="{726DD6D0-277E-4DEB-A6EE-B54C3C253009}"/>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450DEB0-2C56-AB96-F80C-D87DE5BEAF51}"/>
              </a:ext>
            </a:extLst>
          </p:cNvPr>
          <p:cNvPicPr>
            <a:picLocks noChangeAspect="1"/>
          </p:cNvPicPr>
          <p:nvPr/>
        </p:nvPicPr>
        <p:blipFill>
          <a:blip r:embed="rId4"/>
          <a:stretch>
            <a:fillRect/>
          </a:stretch>
        </p:blipFill>
        <p:spPr>
          <a:xfrm>
            <a:off x="518290" y="2076898"/>
            <a:ext cx="10369254" cy="2827588"/>
          </a:xfrm>
          <a:prstGeom prst="rect">
            <a:avLst/>
          </a:prstGeom>
        </p:spPr>
      </p:pic>
      <p:sp>
        <p:nvSpPr>
          <p:cNvPr id="12" name="Title 1">
            <a:extLst>
              <a:ext uri="{FF2B5EF4-FFF2-40B4-BE49-F238E27FC236}">
                <a16:creationId xmlns:a16="http://schemas.microsoft.com/office/drawing/2014/main" id="{78077749-85C3-7A03-B355-FD83491DBC1D}"/>
              </a:ext>
            </a:extLst>
          </p:cNvPr>
          <p:cNvSpPr txBox="1">
            <a:spLocks/>
          </p:cNvSpPr>
          <p:nvPr/>
        </p:nvSpPr>
        <p:spPr>
          <a:xfrm>
            <a:off x="192995" y="0"/>
            <a:ext cx="11806010" cy="1155939"/>
          </a:xfrm>
          <a:prstGeom prst="rect">
            <a:avLst/>
          </a:prstGeom>
          <a:solidFill>
            <a:schemeClr val="accent1">
              <a:lumMod val="20000"/>
              <a:lumOff val="80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u="sng"/>
              <a:t>	</a:t>
            </a:r>
            <a:r>
              <a:rPr lang="es-MX" sz="4000" b="1">
                <a:effectLst>
                  <a:outerShdw blurRad="38100" dist="38100" dir="2700000" algn="tl">
                    <a:srgbClr val="000000">
                      <a:alpha val="43137"/>
                    </a:srgbClr>
                  </a:outerShdw>
                </a:effectLst>
                <a:highlight>
                  <a:srgbClr val="C0C0C0"/>
                </a:highlight>
              </a:rPr>
              <a:t>Introducción</a:t>
            </a:r>
            <a:r>
              <a:rPr lang="es-MX" sz="3600" b="1"/>
              <a:t> 			</a:t>
            </a:r>
            <a:r>
              <a:rPr lang="es-MX" sz="2000" b="1">
                <a:solidFill>
                  <a:schemeClr val="bg2">
                    <a:lumMod val="75000"/>
                  </a:schemeClr>
                </a:solidFill>
              </a:rPr>
              <a:t>Hipótesis</a:t>
            </a:r>
            <a:r>
              <a:rPr lang="es-MX" sz="3100" b="1"/>
              <a:t>				</a:t>
            </a:r>
            <a:r>
              <a:rPr lang="es-MX" sz="2000" b="1">
                <a:solidFill>
                  <a:schemeClr val="bg2">
                    <a:lumMod val="75000"/>
                  </a:schemeClr>
                </a:solidFill>
              </a:rPr>
              <a:t>Método</a:t>
            </a:r>
            <a:br>
              <a:rPr lang="es-MX" sz="3100" b="1"/>
            </a:br>
            <a:r>
              <a:rPr lang="es-MX" sz="2000" b="1">
                <a:solidFill>
                  <a:schemeClr val="bg2">
                    <a:lumMod val="75000"/>
                  </a:schemeClr>
                </a:solidFill>
              </a:rPr>
              <a:t>Preguntas de investigación				Evidencia empírica			Datos</a:t>
            </a:r>
            <a:br>
              <a:rPr lang="es-MX" sz="2000" b="1">
                <a:solidFill>
                  <a:schemeClr val="bg2">
                    <a:lumMod val="75000"/>
                  </a:schemeClr>
                </a:solidFill>
              </a:rPr>
            </a:br>
            <a:r>
              <a:rPr lang="es-MX" sz="2000" b="1">
                <a:solidFill>
                  <a:schemeClr val="bg2">
                    <a:lumMod val="75000"/>
                  </a:schemeClr>
                </a:solidFill>
              </a:rPr>
              <a:t>Objetivos						Marco teórico			Conclusiones</a:t>
            </a:r>
            <a:endParaRPr lang="es-MX" sz="3600" b="1" dirty="0">
              <a:solidFill>
                <a:schemeClr val="bg2">
                  <a:lumMod val="75000"/>
                </a:schemeClr>
              </a:solidFill>
            </a:endParaRPr>
          </a:p>
        </p:txBody>
      </p:sp>
    </p:spTree>
    <p:custDataLst>
      <p:tags r:id="rId1"/>
    </p:custDataLst>
    <p:extLst>
      <p:ext uri="{BB962C8B-B14F-4D97-AF65-F5344CB8AC3E}">
        <p14:creationId xmlns:p14="http://schemas.microsoft.com/office/powerpoint/2010/main" val="87451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583B625D-BB17-B881-C792-0A25F6F631EB}"/>
              </a:ext>
            </a:extLst>
          </p:cNvPr>
          <p:cNvGrpSpPr/>
          <p:nvPr/>
        </p:nvGrpSpPr>
        <p:grpSpPr>
          <a:xfrm>
            <a:off x="786311" y="2295802"/>
            <a:ext cx="10265801" cy="954107"/>
            <a:chOff x="660149" y="1430413"/>
            <a:chExt cx="10374685" cy="992268"/>
          </a:xfrm>
        </p:grpSpPr>
        <p:sp>
          <p:nvSpPr>
            <p:cNvPr id="4" name="Rectangle 3">
              <a:extLst>
                <a:ext uri="{FF2B5EF4-FFF2-40B4-BE49-F238E27FC236}">
                  <a16:creationId xmlns:a16="http://schemas.microsoft.com/office/drawing/2014/main" id="{D01F375E-7C84-49A2-8B59-F839B2C82D28}"/>
                </a:ext>
              </a:extLst>
            </p:cNvPr>
            <p:cNvSpPr/>
            <p:nvPr/>
          </p:nvSpPr>
          <p:spPr>
            <a:xfrm>
              <a:off x="660149" y="1430413"/>
              <a:ext cx="2396705" cy="992268"/>
            </a:xfrm>
            <a:prstGeom prst="rect">
              <a:avLst/>
            </a:prstGeom>
            <a:noFill/>
          </p:spPr>
          <p:txBody>
            <a:bodyPr wrap="square" lIns="91440" tIns="45720" rIns="91440" bIns="45720">
              <a:spAutoFit/>
            </a:bodyPr>
            <a:lstStyle/>
            <a:p>
              <a:pPr algn="ctr"/>
              <a:r>
                <a:rPr lang="es-MX" sz="2800" dirty="0">
                  <a:ln w="0"/>
                  <a:effectLst>
                    <a:outerShdw blurRad="38100" dist="38100" dir="2700000" algn="tl">
                      <a:srgbClr val="000000">
                        <a:alpha val="43137"/>
                      </a:srgbClr>
                    </a:outerShdw>
                  </a:effectLst>
                </a:rPr>
                <a:t>Regulación</a:t>
              </a:r>
              <a:endParaRPr lang="es-MX" sz="28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a:p>
              <a:pPr algn="ctr"/>
              <a:r>
                <a:rPr lang="es-MX" sz="2800" dirty="0">
                  <a:ln w="0"/>
                  <a:effectLst>
                    <a:outerShdw blurRad="38100" dist="38100" dir="2700000" algn="tl">
                      <a:srgbClr val="000000">
                        <a:alpha val="43137"/>
                      </a:srgbClr>
                    </a:outerShdw>
                  </a:effectLst>
                </a:rPr>
                <a:t>ambiental</a:t>
              </a:r>
            </a:p>
          </p:txBody>
        </p:sp>
        <p:sp>
          <p:nvSpPr>
            <p:cNvPr id="5" name="Arrow: Right 4">
              <a:extLst>
                <a:ext uri="{FF2B5EF4-FFF2-40B4-BE49-F238E27FC236}">
                  <a16:creationId xmlns:a16="http://schemas.microsoft.com/office/drawing/2014/main" id="{E4B47D46-A47A-43FB-B97D-40B5402C4482}"/>
                </a:ext>
              </a:extLst>
            </p:cNvPr>
            <p:cNvSpPr/>
            <p:nvPr/>
          </p:nvSpPr>
          <p:spPr>
            <a:xfrm>
              <a:off x="3138983" y="1716295"/>
              <a:ext cx="932654" cy="43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p>
          </p:txBody>
        </p:sp>
        <p:sp>
          <p:nvSpPr>
            <p:cNvPr id="6" name="Rectangle 5">
              <a:extLst>
                <a:ext uri="{FF2B5EF4-FFF2-40B4-BE49-F238E27FC236}">
                  <a16:creationId xmlns:a16="http://schemas.microsoft.com/office/drawing/2014/main" id="{2A62FD4D-ED8A-421C-AC3C-4B72350C7565}"/>
                </a:ext>
              </a:extLst>
            </p:cNvPr>
            <p:cNvSpPr/>
            <p:nvPr/>
          </p:nvSpPr>
          <p:spPr>
            <a:xfrm>
              <a:off x="4113227" y="1629457"/>
              <a:ext cx="2407516" cy="544147"/>
            </a:xfrm>
            <a:prstGeom prst="rect">
              <a:avLst/>
            </a:prstGeom>
            <a:noFill/>
          </p:spPr>
          <p:txBody>
            <a:bodyPr wrap="square" lIns="91440" tIns="45720" rIns="91440" bIns="45720">
              <a:spAutoFit/>
            </a:bodyPr>
            <a:lstStyle/>
            <a:p>
              <a:pPr algn="ctr"/>
              <a:r>
                <a:rPr lang="es-MX" sz="2800" dirty="0">
                  <a:ln w="0"/>
                  <a:effectLst>
                    <a:outerShdw blurRad="38100" dist="38100" dir="2700000" algn="tl">
                      <a:srgbClr val="000000">
                        <a:alpha val="43137"/>
                      </a:srgbClr>
                    </a:outerShdw>
                  </a:effectLst>
                </a:rPr>
                <a:t>Innovación</a:t>
              </a:r>
              <a:endParaRPr lang="es-MX" sz="28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
          <p:nvSpPr>
            <p:cNvPr id="7" name="Arrow: Right 6">
              <a:extLst>
                <a:ext uri="{FF2B5EF4-FFF2-40B4-BE49-F238E27FC236}">
                  <a16:creationId xmlns:a16="http://schemas.microsoft.com/office/drawing/2014/main" id="{3C2E6F0D-B16C-4EF0-8612-2B0C014646FC}"/>
                </a:ext>
              </a:extLst>
            </p:cNvPr>
            <p:cNvSpPr/>
            <p:nvPr/>
          </p:nvSpPr>
          <p:spPr>
            <a:xfrm>
              <a:off x="6685001" y="1726498"/>
              <a:ext cx="932654" cy="476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p>
          </p:txBody>
        </p:sp>
        <p:sp>
          <p:nvSpPr>
            <p:cNvPr id="8" name="Rectangle 7">
              <a:extLst>
                <a:ext uri="{FF2B5EF4-FFF2-40B4-BE49-F238E27FC236}">
                  <a16:creationId xmlns:a16="http://schemas.microsoft.com/office/drawing/2014/main" id="{28D64949-7D1E-4608-ABA1-72274F3A17A7}"/>
                </a:ext>
              </a:extLst>
            </p:cNvPr>
            <p:cNvSpPr/>
            <p:nvPr/>
          </p:nvSpPr>
          <p:spPr>
            <a:xfrm>
              <a:off x="7737975" y="1716295"/>
              <a:ext cx="3296859" cy="544147"/>
            </a:xfrm>
            <a:prstGeom prst="rect">
              <a:avLst/>
            </a:prstGeom>
            <a:noFill/>
          </p:spPr>
          <p:txBody>
            <a:bodyPr wrap="square" lIns="91440" tIns="45720" rIns="91440" bIns="45720">
              <a:spAutoFit/>
            </a:bodyPr>
            <a:lstStyle/>
            <a:p>
              <a:pPr algn="ctr"/>
              <a:r>
                <a:rPr lang="es-MX" sz="2800" dirty="0">
                  <a:ln w="0"/>
                  <a:effectLst>
                    <a:outerShdw blurRad="38100" dist="38100" dir="2700000" algn="tl">
                      <a:srgbClr val="000000">
                        <a:alpha val="43137"/>
                      </a:srgbClr>
                    </a:outerShdw>
                  </a:effectLst>
                </a:rPr>
                <a:t>Competitividad</a:t>
              </a:r>
              <a:endParaRPr lang="es-MX" sz="2800" b="1" cap="none" spc="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grpSp>
      <p:sp>
        <p:nvSpPr>
          <p:cNvPr id="17" name="Rectangle 16">
            <a:extLst>
              <a:ext uri="{FF2B5EF4-FFF2-40B4-BE49-F238E27FC236}">
                <a16:creationId xmlns:a16="http://schemas.microsoft.com/office/drawing/2014/main" id="{5B81160A-F428-4F5F-8A79-0EF42C14DBC2}"/>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a:extLst>
              <a:ext uri="{FF2B5EF4-FFF2-40B4-BE49-F238E27FC236}">
                <a16:creationId xmlns:a16="http://schemas.microsoft.com/office/drawing/2014/main" id="{726DD6D0-277E-4DEB-A6EE-B54C3C253009}"/>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72C06E11-0BC3-4F1C-3A58-791FC8EAB97E}"/>
              </a:ext>
            </a:extLst>
          </p:cNvPr>
          <p:cNvGrpSpPr/>
          <p:nvPr/>
        </p:nvGrpSpPr>
        <p:grpSpPr>
          <a:xfrm>
            <a:off x="659692" y="3620497"/>
            <a:ext cx="10226208" cy="2649138"/>
            <a:chOff x="551785" y="3159780"/>
            <a:chExt cx="10613526" cy="2711276"/>
          </a:xfrm>
        </p:grpSpPr>
        <p:sp>
          <p:nvSpPr>
            <p:cNvPr id="12" name="Rectangle 11">
              <a:extLst>
                <a:ext uri="{FF2B5EF4-FFF2-40B4-BE49-F238E27FC236}">
                  <a16:creationId xmlns:a16="http://schemas.microsoft.com/office/drawing/2014/main" id="{6B21BBB6-00C6-4453-83DA-3DF90B6B80F9}"/>
                </a:ext>
              </a:extLst>
            </p:cNvPr>
            <p:cNvSpPr/>
            <p:nvPr/>
          </p:nvSpPr>
          <p:spPr>
            <a:xfrm>
              <a:off x="551785" y="3782943"/>
              <a:ext cx="2107411" cy="1417481"/>
            </a:xfrm>
            <a:prstGeom prst="rect">
              <a:avLst/>
            </a:prstGeom>
            <a:noFill/>
          </p:spPr>
          <p:txBody>
            <a:bodyPr wrap="square" lIns="91440" tIns="45720" rIns="91440" bIns="45720">
              <a:spAutoFit/>
            </a:bodyPr>
            <a:lstStyle/>
            <a:p>
              <a:r>
                <a:rPr lang="es-MX" sz="2800" dirty="0">
                  <a:ln w="0"/>
                  <a:effectLst>
                    <a:outerShdw blurRad="38100" dist="19050" dir="2700000" algn="tl" rotWithShape="0">
                      <a:schemeClr val="dk1">
                        <a:alpha val="40000"/>
                      </a:schemeClr>
                    </a:outerShdw>
                  </a:effectLst>
                </a:rPr>
                <a:t>ENFOQUES DEL ANÁLISIS</a:t>
              </a:r>
            </a:p>
          </p:txBody>
        </p:sp>
        <p:sp>
          <p:nvSpPr>
            <p:cNvPr id="16" name="Left Brace 15">
              <a:extLst>
                <a:ext uri="{FF2B5EF4-FFF2-40B4-BE49-F238E27FC236}">
                  <a16:creationId xmlns:a16="http://schemas.microsoft.com/office/drawing/2014/main" id="{9D062A67-3EDB-443D-98AF-58AA862C381C}"/>
                </a:ext>
              </a:extLst>
            </p:cNvPr>
            <p:cNvSpPr/>
            <p:nvPr/>
          </p:nvSpPr>
          <p:spPr>
            <a:xfrm>
              <a:off x="2627862" y="3273826"/>
              <a:ext cx="406400" cy="25972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600" dirty="0"/>
            </a:p>
          </p:txBody>
        </p:sp>
        <p:sp>
          <p:nvSpPr>
            <p:cNvPr id="19" name="Rectangle 18">
              <a:extLst>
                <a:ext uri="{FF2B5EF4-FFF2-40B4-BE49-F238E27FC236}">
                  <a16:creationId xmlns:a16="http://schemas.microsoft.com/office/drawing/2014/main" id="{CD4A2670-32EE-4EE9-90B6-9B4B06D624EF}"/>
                </a:ext>
              </a:extLst>
            </p:cNvPr>
            <p:cNvSpPr/>
            <p:nvPr/>
          </p:nvSpPr>
          <p:spPr>
            <a:xfrm>
              <a:off x="3139692" y="3467896"/>
              <a:ext cx="2960836" cy="1858475"/>
            </a:xfrm>
            <a:prstGeom prst="rect">
              <a:avLst/>
            </a:prstGeom>
            <a:noFill/>
          </p:spPr>
          <p:txBody>
            <a:bodyPr wrap="square" lIns="91440" tIns="45720" rIns="91440" bIns="45720">
              <a:spAutoFit/>
            </a:bodyPr>
            <a:lstStyle/>
            <a:p>
              <a:pPr marL="571500" indent="-571500">
                <a:buFont typeface="Wingdings" panose="05000000000000000000" pitchFamily="2" charset="2"/>
                <a:buChar char="Ø"/>
              </a:pPr>
              <a:r>
                <a:rPr lang="es-MX" sz="2800" dirty="0">
                  <a:ln w="0"/>
                  <a:effectLst>
                    <a:outerShdw blurRad="38100" dist="19050" dir="2700000" algn="tl" rotWithShape="0">
                      <a:schemeClr val="dk1">
                        <a:alpha val="40000"/>
                      </a:schemeClr>
                    </a:outerShdw>
                  </a:effectLst>
                </a:rPr>
                <a:t>Versión fuerte</a:t>
              </a:r>
            </a:p>
            <a:p>
              <a:pPr marL="571500" indent="-571500">
                <a:buFont typeface="Arial" panose="020B0604020202020204" pitchFamily="34" charset="0"/>
                <a:buChar char="•"/>
              </a:pPr>
              <a:endParaRPr lang="es-MX" sz="2800" dirty="0">
                <a:ln w="0"/>
                <a:effectLst>
                  <a:outerShdw blurRad="38100" dist="19050" dir="2700000" algn="tl" rotWithShape="0">
                    <a:schemeClr val="dk1">
                      <a:alpha val="40000"/>
                    </a:schemeClr>
                  </a:outerShdw>
                </a:effectLst>
              </a:endParaRPr>
            </a:p>
            <a:p>
              <a:pPr marL="571500" indent="-571500">
                <a:buFont typeface="Arial" panose="020B0604020202020204" pitchFamily="34" charset="0"/>
                <a:buChar char="•"/>
              </a:pPr>
              <a:endParaRPr lang="es-MX" sz="2800" dirty="0">
                <a:ln w="0"/>
                <a:effectLst>
                  <a:outerShdw blurRad="38100" dist="19050" dir="2700000" algn="tl" rotWithShape="0">
                    <a:schemeClr val="dk1">
                      <a:alpha val="40000"/>
                    </a:schemeClr>
                  </a:outerShdw>
                </a:effectLst>
              </a:endParaRPr>
            </a:p>
            <a:p>
              <a:pPr marL="571500" indent="-571500">
                <a:buFont typeface="Wingdings" panose="05000000000000000000" pitchFamily="2" charset="2"/>
                <a:buChar char="Ø"/>
              </a:pPr>
              <a:r>
                <a:rPr lang="es-MX" sz="2800" dirty="0">
                  <a:ln w="0"/>
                  <a:effectLst>
                    <a:outerShdw blurRad="38100" dist="19050" dir="2700000" algn="tl" rotWithShape="0">
                      <a:schemeClr val="dk1">
                        <a:alpha val="40000"/>
                      </a:schemeClr>
                    </a:outerShdw>
                  </a:effectLst>
                </a:rPr>
                <a:t>Versión débil</a:t>
              </a:r>
            </a:p>
          </p:txBody>
        </p:sp>
        <p:sp>
          <p:nvSpPr>
            <p:cNvPr id="13" name="Left Brace 12">
              <a:extLst>
                <a:ext uri="{FF2B5EF4-FFF2-40B4-BE49-F238E27FC236}">
                  <a16:creationId xmlns:a16="http://schemas.microsoft.com/office/drawing/2014/main" id="{D806C033-6167-4A49-BC19-0DA3B2F0A6A1}"/>
                </a:ext>
              </a:extLst>
            </p:cNvPr>
            <p:cNvSpPr/>
            <p:nvPr/>
          </p:nvSpPr>
          <p:spPr>
            <a:xfrm>
              <a:off x="6081987" y="3159780"/>
              <a:ext cx="406400" cy="10863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600" dirty="0"/>
            </a:p>
          </p:txBody>
        </p:sp>
        <p:sp>
          <p:nvSpPr>
            <p:cNvPr id="14" name="Left Brace 13">
              <a:extLst>
                <a:ext uri="{FF2B5EF4-FFF2-40B4-BE49-F238E27FC236}">
                  <a16:creationId xmlns:a16="http://schemas.microsoft.com/office/drawing/2014/main" id="{34309056-764D-4688-8120-BBBCE524BEB9}"/>
                </a:ext>
              </a:extLst>
            </p:cNvPr>
            <p:cNvSpPr/>
            <p:nvPr/>
          </p:nvSpPr>
          <p:spPr>
            <a:xfrm>
              <a:off x="6107830" y="4572441"/>
              <a:ext cx="380558" cy="11078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600" dirty="0"/>
            </a:p>
          </p:txBody>
        </p:sp>
        <p:sp>
          <p:nvSpPr>
            <p:cNvPr id="20" name="Rectangle 19">
              <a:extLst>
                <a:ext uri="{FF2B5EF4-FFF2-40B4-BE49-F238E27FC236}">
                  <a16:creationId xmlns:a16="http://schemas.microsoft.com/office/drawing/2014/main" id="{6CFD1345-A3BF-4DA9-AEBF-C2AB18F8C3D0}"/>
                </a:ext>
              </a:extLst>
            </p:cNvPr>
            <p:cNvSpPr/>
            <p:nvPr/>
          </p:nvSpPr>
          <p:spPr>
            <a:xfrm>
              <a:off x="6471602" y="4657897"/>
              <a:ext cx="4693709" cy="850489"/>
            </a:xfrm>
            <a:prstGeom prst="rect">
              <a:avLst/>
            </a:prstGeom>
            <a:noFill/>
          </p:spPr>
          <p:txBody>
            <a:bodyPr wrap="square" lIns="91440" tIns="45720" rIns="91440" bIns="45720">
              <a:spAutoFit/>
            </a:bodyPr>
            <a:lstStyle/>
            <a:p>
              <a:r>
                <a:rPr lang="es-MX" sz="2400" dirty="0">
                  <a:ln w="0"/>
                  <a:effectLst>
                    <a:outerShdw blurRad="38100" dist="19050" dir="2700000" algn="tl" rotWithShape="0">
                      <a:schemeClr val="dk1">
                        <a:alpha val="40000"/>
                      </a:schemeClr>
                    </a:outerShdw>
                  </a:effectLst>
                </a:rPr>
                <a:t>Regulación 		Innovación</a:t>
              </a:r>
            </a:p>
            <a:p>
              <a:r>
                <a:rPr lang="es-MX" sz="2400" dirty="0">
                  <a:ln w="0"/>
                  <a:effectLst>
                    <a:outerShdw blurRad="38100" dist="19050" dir="2700000" algn="tl" rotWithShape="0">
                      <a:schemeClr val="dk1">
                        <a:alpha val="40000"/>
                      </a:schemeClr>
                    </a:outerShdw>
                  </a:effectLst>
                </a:rPr>
                <a:t>Ambiental 		</a:t>
              </a:r>
            </a:p>
          </p:txBody>
        </p:sp>
      </p:grpSp>
      <p:sp>
        <p:nvSpPr>
          <p:cNvPr id="23" name="Title 1">
            <a:extLst>
              <a:ext uri="{FF2B5EF4-FFF2-40B4-BE49-F238E27FC236}">
                <a16:creationId xmlns:a16="http://schemas.microsoft.com/office/drawing/2014/main" id="{A62AA841-FBFC-92EE-DF04-6DD892EBDFE7}"/>
              </a:ext>
            </a:extLst>
          </p:cNvPr>
          <p:cNvSpPr>
            <a:spLocks noGrp="1"/>
          </p:cNvSpPr>
          <p:nvPr>
            <p:ph type="title"/>
          </p:nvPr>
        </p:nvSpPr>
        <p:spPr>
          <a:xfrm>
            <a:off x="192995" y="1243710"/>
            <a:ext cx="8953037" cy="884571"/>
          </a:xfrm>
        </p:spPr>
        <p:txBody>
          <a:bodyPr>
            <a:normAutofit/>
          </a:bodyPr>
          <a:lstStyle/>
          <a:p>
            <a:r>
              <a:rPr lang="en-US" sz="3600" b="1" dirty="0"/>
              <a:t>Hipótesis de Porter </a:t>
            </a:r>
            <a:r>
              <a:rPr lang="en-US" sz="3200" dirty="0"/>
              <a:t>(1990-1991-1995)</a:t>
            </a:r>
            <a:endParaRPr lang="es-MX" sz="3600" dirty="0"/>
          </a:p>
        </p:txBody>
      </p:sp>
      <p:sp>
        <p:nvSpPr>
          <p:cNvPr id="24" name="Rectangle 19">
            <a:extLst>
              <a:ext uri="{FF2B5EF4-FFF2-40B4-BE49-F238E27FC236}">
                <a16:creationId xmlns:a16="http://schemas.microsoft.com/office/drawing/2014/main" id="{852A66C2-6353-1D4A-D0E8-4797B8252302}"/>
              </a:ext>
            </a:extLst>
          </p:cNvPr>
          <p:cNvSpPr/>
          <p:nvPr/>
        </p:nvSpPr>
        <p:spPr>
          <a:xfrm>
            <a:off x="6422045" y="3731929"/>
            <a:ext cx="4861305" cy="830997"/>
          </a:xfrm>
          <a:prstGeom prst="rect">
            <a:avLst/>
          </a:prstGeom>
          <a:noFill/>
        </p:spPr>
        <p:txBody>
          <a:bodyPr wrap="square" lIns="91440" tIns="45720" rIns="91440" bIns="45720">
            <a:spAutoFit/>
          </a:bodyPr>
          <a:lstStyle/>
          <a:p>
            <a:r>
              <a:rPr lang="es-MX" sz="2400" dirty="0">
                <a:ln w="0"/>
                <a:effectLst>
                  <a:outerShdw blurRad="38100" dist="19050" dir="2700000" algn="tl" rotWithShape="0">
                    <a:schemeClr val="dk1">
                      <a:alpha val="40000"/>
                    </a:schemeClr>
                  </a:outerShdw>
                </a:effectLst>
              </a:rPr>
              <a:t>Regulación 		Competitividad</a:t>
            </a:r>
          </a:p>
          <a:p>
            <a:r>
              <a:rPr lang="es-MX" sz="2400" dirty="0">
                <a:ln w="0"/>
                <a:effectLst>
                  <a:outerShdw blurRad="38100" dist="19050" dir="2700000" algn="tl" rotWithShape="0">
                    <a:schemeClr val="dk1">
                      <a:alpha val="40000"/>
                    </a:schemeClr>
                  </a:outerShdw>
                </a:effectLst>
              </a:rPr>
              <a:t>Ambiental 		</a:t>
            </a:r>
          </a:p>
        </p:txBody>
      </p:sp>
      <p:sp>
        <p:nvSpPr>
          <p:cNvPr id="25" name="Arrow: Right 6">
            <a:extLst>
              <a:ext uri="{FF2B5EF4-FFF2-40B4-BE49-F238E27FC236}">
                <a16:creationId xmlns:a16="http://schemas.microsoft.com/office/drawing/2014/main" id="{D05A35E0-690E-CDD2-E2B4-8429C3758763}"/>
              </a:ext>
            </a:extLst>
          </p:cNvPr>
          <p:cNvSpPr/>
          <p:nvPr/>
        </p:nvSpPr>
        <p:spPr>
          <a:xfrm>
            <a:off x="8111272" y="3911437"/>
            <a:ext cx="831179" cy="31794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sp>
        <p:nvSpPr>
          <p:cNvPr id="26" name="Arrow: Right 6">
            <a:extLst>
              <a:ext uri="{FF2B5EF4-FFF2-40B4-BE49-F238E27FC236}">
                <a16:creationId xmlns:a16="http://schemas.microsoft.com/office/drawing/2014/main" id="{5C558A26-2D49-28C8-32EA-E63FCE78E3DC}"/>
              </a:ext>
            </a:extLst>
          </p:cNvPr>
          <p:cNvSpPr/>
          <p:nvPr/>
        </p:nvSpPr>
        <p:spPr>
          <a:xfrm>
            <a:off x="8111271" y="5167778"/>
            <a:ext cx="831179" cy="31794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sp>
        <p:nvSpPr>
          <p:cNvPr id="28" name="Title 1">
            <a:extLst>
              <a:ext uri="{FF2B5EF4-FFF2-40B4-BE49-F238E27FC236}">
                <a16:creationId xmlns:a16="http://schemas.microsoft.com/office/drawing/2014/main" id="{D69D125A-1ABC-44A0-CF05-52DA396BE630}"/>
              </a:ext>
            </a:extLst>
          </p:cNvPr>
          <p:cNvSpPr txBox="1">
            <a:spLocks/>
          </p:cNvSpPr>
          <p:nvPr/>
        </p:nvSpPr>
        <p:spPr>
          <a:xfrm>
            <a:off x="192995" y="0"/>
            <a:ext cx="11806010" cy="1155939"/>
          </a:xfrm>
          <a:prstGeom prst="rect">
            <a:avLst/>
          </a:prstGeom>
          <a:solidFill>
            <a:schemeClr val="accent1">
              <a:lumMod val="20000"/>
              <a:lumOff val="80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u="sng"/>
              <a:t>	</a:t>
            </a:r>
            <a:r>
              <a:rPr lang="es-MX" sz="4000" b="1">
                <a:effectLst>
                  <a:outerShdw blurRad="38100" dist="38100" dir="2700000" algn="tl">
                    <a:srgbClr val="000000">
                      <a:alpha val="43137"/>
                    </a:srgbClr>
                  </a:outerShdw>
                </a:effectLst>
                <a:highlight>
                  <a:srgbClr val="C0C0C0"/>
                </a:highlight>
              </a:rPr>
              <a:t>Introducción</a:t>
            </a:r>
            <a:r>
              <a:rPr lang="es-MX" sz="3600" b="1"/>
              <a:t> 			</a:t>
            </a:r>
            <a:r>
              <a:rPr lang="es-MX" sz="2000" b="1">
                <a:solidFill>
                  <a:schemeClr val="bg2">
                    <a:lumMod val="75000"/>
                  </a:schemeClr>
                </a:solidFill>
              </a:rPr>
              <a:t>Hipótesis</a:t>
            </a:r>
            <a:r>
              <a:rPr lang="es-MX" sz="3100" b="1"/>
              <a:t>				</a:t>
            </a:r>
            <a:r>
              <a:rPr lang="es-MX" sz="2000" b="1">
                <a:solidFill>
                  <a:schemeClr val="bg2">
                    <a:lumMod val="75000"/>
                  </a:schemeClr>
                </a:solidFill>
              </a:rPr>
              <a:t>Método</a:t>
            </a:r>
            <a:br>
              <a:rPr lang="es-MX" sz="3100" b="1"/>
            </a:br>
            <a:r>
              <a:rPr lang="es-MX" sz="2000" b="1">
                <a:solidFill>
                  <a:schemeClr val="bg2">
                    <a:lumMod val="75000"/>
                  </a:schemeClr>
                </a:solidFill>
              </a:rPr>
              <a:t>Preguntas de investigación				Evidencia empírica			Datos</a:t>
            </a:r>
            <a:br>
              <a:rPr lang="es-MX" sz="2000" b="1">
                <a:solidFill>
                  <a:schemeClr val="bg2">
                    <a:lumMod val="75000"/>
                  </a:schemeClr>
                </a:solidFill>
              </a:rPr>
            </a:br>
            <a:r>
              <a:rPr lang="es-MX" sz="2000" b="1">
                <a:solidFill>
                  <a:schemeClr val="bg2">
                    <a:lumMod val="75000"/>
                  </a:schemeClr>
                </a:solidFill>
              </a:rPr>
              <a:t>Objetivos						Marco teórico			Conclusiones</a:t>
            </a:r>
            <a:endParaRPr lang="es-MX" sz="3600" b="1" dirty="0">
              <a:solidFill>
                <a:schemeClr val="bg2">
                  <a:lumMod val="75000"/>
                </a:schemeClr>
              </a:solidFill>
            </a:endParaRPr>
          </a:p>
        </p:txBody>
      </p:sp>
    </p:spTree>
    <p:custDataLst>
      <p:tags r:id="rId1"/>
    </p:custDataLst>
    <p:extLst>
      <p:ext uri="{BB962C8B-B14F-4D97-AF65-F5344CB8AC3E}">
        <p14:creationId xmlns:p14="http://schemas.microsoft.com/office/powerpoint/2010/main" val="14914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EFAA0-4690-43B1-852E-B5B878CA9354}"/>
              </a:ext>
            </a:extLst>
          </p:cNvPr>
          <p:cNvSpPr>
            <a:spLocks noGrp="1"/>
          </p:cNvSpPr>
          <p:nvPr>
            <p:ph idx="1"/>
          </p:nvPr>
        </p:nvSpPr>
        <p:spPr>
          <a:xfrm>
            <a:off x="665825" y="1305863"/>
            <a:ext cx="11123721" cy="5187012"/>
          </a:xfrm>
        </p:spPr>
        <p:txBody>
          <a:bodyPr>
            <a:noAutofit/>
          </a:bodyPr>
          <a:lstStyle/>
          <a:p>
            <a:pPr algn="just"/>
            <a:r>
              <a:rPr lang="es-MX" sz="3200" dirty="0"/>
              <a:t>Un </a:t>
            </a:r>
            <a:r>
              <a:rPr lang="es-MX" sz="3200" dirty="0">
                <a:solidFill>
                  <a:srgbClr val="FF0000"/>
                </a:solidFill>
              </a:rPr>
              <a:t>gran número de estudios que han intentado probar la hipótesis de Porter. Los </a:t>
            </a:r>
            <a:r>
              <a:rPr lang="es-MX" sz="3200" b="1" u="sng" dirty="0">
                <a:solidFill>
                  <a:srgbClr val="FF0000"/>
                </a:solidFill>
              </a:rPr>
              <a:t>resultados son mixtos </a:t>
            </a:r>
            <a:r>
              <a:rPr lang="es-MX" sz="3200" dirty="0"/>
              <a:t>(ver </a:t>
            </a:r>
            <a:r>
              <a:rPr lang="es-MX" sz="3200" dirty="0" err="1"/>
              <a:t>Albrizio</a:t>
            </a:r>
            <a:r>
              <a:rPr lang="es-MX" sz="3200" dirty="0"/>
              <a:t> et al. 2014; y </a:t>
            </a:r>
            <a:r>
              <a:rPr lang="es-MX" sz="3200" dirty="0" err="1"/>
              <a:t>Ambec</a:t>
            </a:r>
            <a:r>
              <a:rPr lang="es-MX" sz="3200" dirty="0"/>
              <a:t> et al. 2011). </a:t>
            </a:r>
          </a:p>
          <a:p>
            <a:pPr lvl="1" algn="just">
              <a:buFont typeface="Wingdings" panose="05000000000000000000" pitchFamily="2" charset="2"/>
              <a:buChar char="ü"/>
            </a:pPr>
            <a:r>
              <a:rPr lang="es-MX" sz="2800" dirty="0"/>
              <a:t>Organismos como la OCDE y </a:t>
            </a:r>
            <a:r>
              <a:rPr lang="es-MX" sz="2800" dirty="0" err="1"/>
              <a:t>Resource</a:t>
            </a:r>
            <a:r>
              <a:rPr lang="es-MX" sz="2800" dirty="0"/>
              <a:t> </a:t>
            </a:r>
            <a:r>
              <a:rPr lang="es-MX" sz="2800" dirty="0" err="1"/>
              <a:t>for</a:t>
            </a:r>
            <a:r>
              <a:rPr lang="es-MX" sz="2800" dirty="0"/>
              <a:t> </a:t>
            </a:r>
            <a:r>
              <a:rPr lang="es-MX" sz="2800" dirty="0" err="1"/>
              <a:t>the</a:t>
            </a:r>
            <a:r>
              <a:rPr lang="es-MX" sz="2800" dirty="0"/>
              <a:t> Future (RFF) la tienen en su agenda de trabajo, con resultados importantes</a:t>
            </a:r>
          </a:p>
          <a:p>
            <a:pPr lvl="1" algn="just"/>
            <a:endParaRPr lang="es-MX" sz="2800" dirty="0"/>
          </a:p>
          <a:p>
            <a:pPr algn="just"/>
            <a:r>
              <a:rPr lang="es-MX" sz="3200" dirty="0"/>
              <a:t>Sin embargo, </a:t>
            </a:r>
            <a:r>
              <a:rPr lang="es-MX" sz="3200" dirty="0">
                <a:solidFill>
                  <a:srgbClr val="FF0000"/>
                </a:solidFill>
              </a:rPr>
              <a:t>para países en vías de desarrollo como México la evidencia empírica es escasa, y ninguno de los trabajos ofrece una medición completa a nivel país (solo a nivel sector económico, rama de actividad o industria) ni compara a México globalmente</a:t>
            </a:r>
          </a:p>
        </p:txBody>
      </p:sp>
      <p:sp>
        <p:nvSpPr>
          <p:cNvPr id="5" name="Rectangle 4">
            <a:extLst>
              <a:ext uri="{FF2B5EF4-FFF2-40B4-BE49-F238E27FC236}">
                <a16:creationId xmlns:a16="http://schemas.microsoft.com/office/drawing/2014/main" id="{62E4D48E-9331-4574-BEB9-D9B3764613FF}"/>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id="{EC24E28D-16D2-4DFE-AC1F-0806833185B4}"/>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itle 1">
            <a:extLst>
              <a:ext uri="{FF2B5EF4-FFF2-40B4-BE49-F238E27FC236}">
                <a16:creationId xmlns:a16="http://schemas.microsoft.com/office/drawing/2014/main" id="{5091A1B1-9D05-DC44-40A0-33E626E8397A}"/>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3600" b="1" u="sng" dirty="0"/>
              <a:t>	</a:t>
            </a:r>
            <a:r>
              <a:rPr lang="es-MX" sz="4000" b="1" dirty="0">
                <a:effectLst>
                  <a:outerShdw blurRad="38100" dist="38100" dir="2700000" algn="tl">
                    <a:srgbClr val="000000">
                      <a:alpha val="43137"/>
                    </a:srgbClr>
                  </a:outerShdw>
                </a:effectLst>
                <a:highlight>
                  <a:srgbClr val="C0C0C0"/>
                </a:highlight>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custDataLst>
      <p:tags r:id="rId1"/>
    </p:custDataLst>
    <p:extLst>
      <p:ext uri="{BB962C8B-B14F-4D97-AF65-F5344CB8AC3E}">
        <p14:creationId xmlns:p14="http://schemas.microsoft.com/office/powerpoint/2010/main" val="9821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7AE68-41D9-4509-A87B-F9C617F40FF6}"/>
              </a:ext>
            </a:extLst>
          </p:cNvPr>
          <p:cNvSpPr>
            <a:spLocks noGrp="1"/>
          </p:cNvSpPr>
          <p:nvPr>
            <p:ph idx="1"/>
          </p:nvPr>
        </p:nvSpPr>
        <p:spPr>
          <a:xfrm>
            <a:off x="838200" y="3000737"/>
            <a:ext cx="10515600" cy="3052335"/>
          </a:xfrm>
        </p:spPr>
        <p:txBody>
          <a:bodyPr>
            <a:normAutofit/>
          </a:bodyPr>
          <a:lstStyle/>
          <a:p>
            <a:pPr marL="0" indent="0" algn="just">
              <a:buNone/>
            </a:pPr>
            <a:r>
              <a:rPr lang="es-MX" sz="3600" dirty="0">
                <a:effectLst/>
                <a:latin typeface="Times New Roman" panose="02020603050405020304" pitchFamily="18" charset="0"/>
                <a:ea typeface="Times New Roman" panose="02020603050405020304" pitchFamily="18" charset="0"/>
              </a:rPr>
              <a:t>¿Cómo es la </a:t>
            </a:r>
            <a:r>
              <a:rPr lang="es-MX" sz="3600" dirty="0">
                <a:solidFill>
                  <a:srgbClr val="FF0000"/>
                </a:solidFill>
                <a:effectLst/>
                <a:latin typeface="Times New Roman" panose="02020603050405020304" pitchFamily="18" charset="0"/>
                <a:ea typeface="Times New Roman" panose="02020603050405020304" pitchFamily="18" charset="0"/>
              </a:rPr>
              <a:t>relación entre regulación ambiental y competitividad</a:t>
            </a:r>
            <a:r>
              <a:rPr lang="es-MX" sz="3600" dirty="0">
                <a:effectLst/>
                <a:latin typeface="Times New Roman" panose="02020603050405020304" pitchFamily="18" charset="0"/>
                <a:ea typeface="Times New Roman" panose="02020603050405020304" pitchFamily="18" charset="0"/>
              </a:rPr>
              <a:t>?</a:t>
            </a:r>
          </a:p>
          <a:p>
            <a:pPr marL="0" indent="0" algn="just">
              <a:buNone/>
            </a:pPr>
            <a:endParaRPr lang="es-MX" sz="3600" dirty="0">
              <a:latin typeface="Times New Roman" panose="02020603050405020304" pitchFamily="18" charset="0"/>
              <a:ea typeface="Times New Roman" panose="02020603050405020304" pitchFamily="18" charset="0"/>
            </a:endParaRPr>
          </a:p>
          <a:p>
            <a:pPr marL="0" indent="0" algn="just">
              <a:buNone/>
            </a:pPr>
            <a:r>
              <a:rPr lang="es-MX" sz="3600" dirty="0">
                <a:effectLst/>
                <a:latin typeface="Times New Roman" panose="02020603050405020304" pitchFamily="18" charset="0"/>
                <a:ea typeface="Times New Roman" panose="02020603050405020304" pitchFamily="18" charset="0"/>
              </a:rPr>
              <a:t> ¿Cómo </a:t>
            </a:r>
            <a:r>
              <a:rPr lang="es-MX" sz="3600" dirty="0">
                <a:solidFill>
                  <a:srgbClr val="FF0000"/>
                </a:solidFill>
                <a:effectLst/>
                <a:latin typeface="Times New Roman" panose="02020603050405020304" pitchFamily="18" charset="0"/>
                <a:ea typeface="Times New Roman" panose="02020603050405020304" pitchFamily="18" charset="0"/>
              </a:rPr>
              <a:t>cambia esta relación a nivel macro (país) </a:t>
            </a:r>
            <a:r>
              <a:rPr lang="es-MX" sz="3600" dirty="0">
                <a:solidFill>
                  <a:schemeClr val="bg2">
                    <a:lumMod val="75000"/>
                  </a:schemeClr>
                </a:solidFill>
                <a:effectLst/>
                <a:latin typeface="Times New Roman" panose="02020603050405020304" pitchFamily="18" charset="0"/>
                <a:ea typeface="Times New Roman" panose="02020603050405020304" pitchFamily="18" charset="0"/>
              </a:rPr>
              <a:t>y a nivel micro (empresas)</a:t>
            </a:r>
            <a:r>
              <a:rPr lang="es-MX" sz="3600" dirty="0">
                <a:effectLst/>
                <a:latin typeface="Times New Roman" panose="02020603050405020304" pitchFamily="18" charset="0"/>
                <a:ea typeface="Times New Roman" panose="02020603050405020304" pitchFamily="18" charset="0"/>
              </a:rPr>
              <a:t>? </a:t>
            </a:r>
            <a:endParaRPr lang="es-MX" sz="3600" dirty="0">
              <a:latin typeface="Times New Roman" panose="02020603050405020304" pitchFamily="18" charset="0"/>
            </a:endParaRPr>
          </a:p>
        </p:txBody>
      </p:sp>
      <p:sp>
        <p:nvSpPr>
          <p:cNvPr id="4" name="Rectangle 3">
            <a:extLst>
              <a:ext uri="{FF2B5EF4-FFF2-40B4-BE49-F238E27FC236}">
                <a16:creationId xmlns:a16="http://schemas.microsoft.com/office/drawing/2014/main" id="{8C098D15-30AB-442E-B34E-AB78A231FB72}"/>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ED366E34-1C59-473E-8DC6-7B142173EAA2}"/>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315FE59D-50C6-330A-8039-0050AD1F49A3}"/>
              </a:ext>
            </a:extLst>
          </p:cNvPr>
          <p:cNvSpPr txBox="1"/>
          <p:nvPr/>
        </p:nvSpPr>
        <p:spPr>
          <a:xfrm>
            <a:off x="413859" y="1742021"/>
            <a:ext cx="10939941" cy="892552"/>
          </a:xfrm>
          <a:prstGeom prst="rect">
            <a:avLst/>
          </a:prstGeom>
          <a:noFill/>
        </p:spPr>
        <p:txBody>
          <a:bodyPr wrap="square">
            <a:spAutoFit/>
          </a:bodyPr>
          <a:lstStyle/>
          <a:p>
            <a:pPr algn="just"/>
            <a:r>
              <a:rPr lang="es-MX" sz="2600" dirty="0">
                <a:latin typeface="Times New Roman" panose="02020603050405020304" pitchFamily="18" charset="0"/>
                <a:ea typeface="Calibri" panose="020F0502020204030204" pitchFamily="34" charset="0"/>
              </a:rPr>
              <a:t>México, y demás miembros de la OCDE deben aplicar una regulación ambiental estricta: Leyes que eviten o limiten externalidades ambientales negativas. </a:t>
            </a:r>
          </a:p>
        </p:txBody>
      </p:sp>
      <p:sp>
        <p:nvSpPr>
          <p:cNvPr id="9" name="Title 1">
            <a:extLst>
              <a:ext uri="{FF2B5EF4-FFF2-40B4-BE49-F238E27FC236}">
                <a16:creationId xmlns:a16="http://schemas.microsoft.com/office/drawing/2014/main" id="{1DBC28BE-742E-6F67-1E2E-98D2BC6B748C}"/>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3600" b="1" u="sng" dirty="0">
                <a:effectLst>
                  <a:outerShdw blurRad="38100" dist="38100" dir="2700000" algn="tl">
                    <a:srgbClr val="000000">
                      <a:alpha val="43137"/>
                    </a:srgbClr>
                  </a:outerShdw>
                </a:effectLst>
                <a:highlight>
                  <a:srgbClr val="C0C0C0"/>
                </a:highlight>
              </a:rPr>
              <a:t>Preguntas de investigación</a:t>
            </a:r>
            <a:r>
              <a:rPr lang="es-MX" sz="2000" b="1" dirty="0">
                <a:solidFill>
                  <a:schemeClr val="bg2">
                    <a:lumMod val="75000"/>
                  </a:schemeClr>
                </a:solidFill>
              </a:rPr>
              <a:t>		Evidencia empírica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extLst>
      <p:ext uri="{BB962C8B-B14F-4D97-AF65-F5344CB8AC3E}">
        <p14:creationId xmlns:p14="http://schemas.microsoft.com/office/powerpoint/2010/main" val="261909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24616-EA6B-4870-927D-37F9299474E9}"/>
              </a:ext>
            </a:extLst>
          </p:cNvPr>
          <p:cNvSpPr>
            <a:spLocks noGrp="1"/>
          </p:cNvSpPr>
          <p:nvPr>
            <p:ph idx="1"/>
          </p:nvPr>
        </p:nvSpPr>
        <p:spPr>
          <a:xfrm>
            <a:off x="453329" y="2704457"/>
            <a:ext cx="10800080" cy="3119567"/>
          </a:xfrm>
        </p:spPr>
        <p:txBody>
          <a:bodyPr>
            <a:normAutofit/>
          </a:bodyPr>
          <a:lstStyle/>
          <a:p>
            <a:pPr marR="0" indent="-457200" algn="just">
              <a:lnSpc>
                <a:spcPct val="150000"/>
              </a:lnSpc>
              <a:spcBef>
                <a:spcPts val="0"/>
              </a:spcBef>
              <a:spcAft>
                <a:spcPts val="0"/>
              </a:spcAft>
              <a:buFont typeface="Wingdings" panose="05000000000000000000" pitchFamily="2" charset="2"/>
              <a:buChar char="Ø"/>
            </a:pPr>
            <a:r>
              <a:rPr lang="es-MX" sz="3200" dirty="0">
                <a:solidFill>
                  <a:srgbClr val="FF0000"/>
                </a:solidFill>
                <a:latin typeface="Times New Roman" panose="02020603050405020304" pitchFamily="18" charset="0"/>
                <a:ea typeface="Times New Roman" panose="02020603050405020304" pitchFamily="18" charset="0"/>
              </a:rPr>
              <a:t>Evaluar la política ambiental (hipótesis de Porter) a nivel global </a:t>
            </a:r>
            <a:r>
              <a:rPr lang="es-MX" sz="3200" dirty="0">
                <a:latin typeface="Times New Roman" panose="02020603050405020304" pitchFamily="18" charset="0"/>
                <a:ea typeface="Times New Roman" panose="02020603050405020304" pitchFamily="18" charset="0"/>
              </a:rPr>
              <a:t>para una serie países de la OCDE</a:t>
            </a:r>
          </a:p>
          <a:p>
            <a:pPr marR="0" indent="-457200" algn="just">
              <a:lnSpc>
                <a:spcPct val="150000"/>
              </a:lnSpc>
              <a:spcBef>
                <a:spcPts val="0"/>
              </a:spcBef>
              <a:spcAft>
                <a:spcPts val="0"/>
              </a:spcAft>
              <a:buFont typeface="Wingdings" panose="05000000000000000000" pitchFamily="2" charset="2"/>
              <a:buChar char="Ø"/>
            </a:pPr>
            <a:endParaRPr lang="es-MX" sz="3200" dirty="0">
              <a:latin typeface="Times New Roman" panose="02020603050405020304" pitchFamily="18" charset="0"/>
              <a:ea typeface="Times New Roman" panose="02020603050405020304" pitchFamily="18" charset="0"/>
            </a:endParaRPr>
          </a:p>
          <a:p>
            <a:pPr marR="0" indent="-457200" algn="just">
              <a:lnSpc>
                <a:spcPct val="150000"/>
              </a:lnSpc>
              <a:spcBef>
                <a:spcPts val="0"/>
              </a:spcBef>
              <a:spcAft>
                <a:spcPts val="0"/>
              </a:spcAft>
              <a:buFont typeface="Wingdings" panose="05000000000000000000" pitchFamily="2" charset="2"/>
              <a:buChar char="Ø"/>
            </a:pPr>
            <a:r>
              <a:rPr lang="es-MX" sz="3200" dirty="0">
                <a:latin typeface="Times New Roman" panose="02020603050405020304" pitchFamily="18" charset="0"/>
                <a:ea typeface="Times New Roman" panose="02020603050405020304" pitchFamily="18" charset="0"/>
              </a:rPr>
              <a:t> </a:t>
            </a:r>
            <a:r>
              <a:rPr lang="es-MX" sz="3200" dirty="0">
                <a:solidFill>
                  <a:schemeClr val="bg2">
                    <a:lumMod val="75000"/>
                  </a:schemeClr>
                </a:solidFill>
                <a:latin typeface="Times New Roman" panose="02020603050405020304" pitchFamily="18" charset="0"/>
                <a:ea typeface="Times New Roman" panose="02020603050405020304" pitchFamily="18" charset="0"/>
              </a:rPr>
              <a:t>Evaluar la hipótesis de Porter para México a nivel sectorial. </a:t>
            </a:r>
            <a:endParaRPr lang="es-MX" sz="3200" dirty="0">
              <a:solidFill>
                <a:schemeClr val="bg2">
                  <a:lumMod val="75000"/>
                </a:schemeClr>
              </a:solidFill>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DED9221-E7ED-4B9A-A955-19F09032AB9B}"/>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E5CBEB29-64D0-4124-B9B0-4741AAE44437}"/>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0165E87-3A99-4838-A07E-0E0304259DF0}"/>
              </a:ext>
            </a:extLst>
          </p:cNvPr>
          <p:cNvSpPr txBox="1"/>
          <p:nvPr/>
        </p:nvSpPr>
        <p:spPr>
          <a:xfrm>
            <a:off x="553720" y="1742832"/>
            <a:ext cx="10800080" cy="584775"/>
          </a:xfrm>
          <a:prstGeom prst="rect">
            <a:avLst/>
          </a:prstGeom>
          <a:noFill/>
        </p:spPr>
        <p:txBody>
          <a:bodyPr wrap="square">
            <a:spAutoFit/>
          </a:bodyPr>
          <a:lstStyle/>
          <a:p>
            <a:pPr algn="just"/>
            <a:r>
              <a:rPr lang="es-MX" sz="3200" dirty="0">
                <a:latin typeface="Times New Roman" panose="02020603050405020304" pitchFamily="18" charset="0"/>
                <a:ea typeface="Calibri" panose="020F0502020204030204" pitchFamily="34" charset="0"/>
              </a:rPr>
              <a:t>En virtud de lo anterior, esta investigación plantea: </a:t>
            </a:r>
          </a:p>
        </p:txBody>
      </p:sp>
      <p:sp>
        <p:nvSpPr>
          <p:cNvPr id="8" name="Title 1">
            <a:extLst>
              <a:ext uri="{FF2B5EF4-FFF2-40B4-BE49-F238E27FC236}">
                <a16:creationId xmlns:a16="http://schemas.microsoft.com/office/drawing/2014/main" id="{10057A0B-84DD-F9DE-03AB-52628D93A882}"/>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4000" b="1" u="sng" dirty="0"/>
              <a:t>	</a:t>
            </a:r>
            <a:r>
              <a:rPr lang="es-MX" sz="4000" b="1" dirty="0">
                <a:effectLst>
                  <a:outerShdw blurRad="38100" dist="38100" dir="2700000" algn="tl">
                    <a:srgbClr val="000000">
                      <a:alpha val="43137"/>
                    </a:srgbClr>
                  </a:outerShdw>
                </a:effectLst>
                <a:highlight>
                  <a:srgbClr val="C0C0C0"/>
                </a:highlight>
              </a:rPr>
              <a:t>Objetivos</a:t>
            </a:r>
            <a:r>
              <a:rPr lang="es-MX" sz="2000" b="1" dirty="0">
                <a:solidFill>
                  <a:schemeClr val="bg2">
                    <a:lumMod val="75000"/>
                  </a:schemeClr>
                </a:solidFill>
              </a:rPr>
              <a:t>			Marco teórico			Conclusiones</a:t>
            </a:r>
            <a:endParaRPr lang="es-MX" sz="3600" b="1" dirty="0">
              <a:solidFill>
                <a:schemeClr val="bg2">
                  <a:lumMod val="75000"/>
                </a:schemeClr>
              </a:solidFill>
            </a:endParaRPr>
          </a:p>
        </p:txBody>
      </p:sp>
    </p:spTree>
    <p:custDataLst>
      <p:tags r:id="rId1"/>
    </p:custDataLst>
    <p:extLst>
      <p:ext uri="{BB962C8B-B14F-4D97-AF65-F5344CB8AC3E}">
        <p14:creationId xmlns:p14="http://schemas.microsoft.com/office/powerpoint/2010/main" val="2769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ED9221-E7ED-4B9A-A955-19F09032AB9B}"/>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E5CBEB29-64D0-4124-B9B0-4741AAE44437}"/>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itle 1">
            <a:extLst>
              <a:ext uri="{FF2B5EF4-FFF2-40B4-BE49-F238E27FC236}">
                <a16:creationId xmlns:a16="http://schemas.microsoft.com/office/drawing/2014/main" id="{10057A0B-84DD-F9DE-03AB-52628D93A882}"/>
              </a:ext>
            </a:extLst>
          </p:cNvPr>
          <p:cNvSpPr>
            <a:spLocks noGrp="1"/>
          </p:cNvSpPr>
          <p:nvPr>
            <p:ph type="title"/>
          </p:nvPr>
        </p:nvSpPr>
        <p:spPr>
          <a:xfrm>
            <a:off x="192995" y="0"/>
            <a:ext cx="11806010" cy="1155939"/>
          </a:xfrm>
          <a:solidFill>
            <a:schemeClr val="accent1">
              <a:lumMod val="20000"/>
              <a:lumOff val="80000"/>
            </a:schemeClr>
          </a:solidFill>
        </p:spPr>
        <p:txBody>
          <a:bodyPr>
            <a:normAutofit/>
          </a:bodyPr>
          <a:lstStyle/>
          <a:p>
            <a:r>
              <a:rPr lang="es-MX" sz="2000" b="1" dirty="0">
                <a:solidFill>
                  <a:schemeClr val="bg2">
                    <a:lumMod val="75000"/>
                  </a:schemeClr>
                </a:solidFill>
              </a:rPr>
              <a:t>Introducción</a:t>
            </a:r>
            <a:r>
              <a:rPr lang="es-MX" sz="3600" b="1" dirty="0"/>
              <a:t> 				</a:t>
            </a:r>
            <a:r>
              <a:rPr lang="es-MX" sz="3600" b="1" dirty="0">
                <a:effectLst>
                  <a:outerShdw blurRad="38100" dist="38100" dir="2700000" algn="tl">
                    <a:srgbClr val="000000">
                      <a:alpha val="43137"/>
                    </a:srgbClr>
                  </a:outerShdw>
                </a:effectLst>
                <a:highlight>
                  <a:srgbClr val="C0C0C0"/>
                </a:highlight>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Evidencia empírica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
        <p:nvSpPr>
          <p:cNvPr id="7" name="Content Placeholder 2">
            <a:extLst>
              <a:ext uri="{FF2B5EF4-FFF2-40B4-BE49-F238E27FC236}">
                <a16:creationId xmlns:a16="http://schemas.microsoft.com/office/drawing/2014/main" id="{EBD0A1CC-88AF-7897-C1D1-C2612D65D8CA}"/>
              </a:ext>
            </a:extLst>
          </p:cNvPr>
          <p:cNvSpPr>
            <a:spLocks noGrp="1"/>
          </p:cNvSpPr>
          <p:nvPr>
            <p:ph idx="1"/>
          </p:nvPr>
        </p:nvSpPr>
        <p:spPr>
          <a:xfrm>
            <a:off x="490960" y="1420510"/>
            <a:ext cx="10991126" cy="4609899"/>
          </a:xfrm>
        </p:spPr>
        <p:txBody>
          <a:bodyPr>
            <a:normAutofit/>
          </a:bodyPr>
          <a:lstStyle/>
          <a:p>
            <a:pPr marL="0" indent="0" algn="just">
              <a:buNone/>
            </a:pPr>
            <a:r>
              <a:rPr lang="es-MX" dirty="0">
                <a:effectLst/>
                <a:latin typeface="Times New Roman" panose="02020603050405020304" pitchFamily="18" charset="0"/>
                <a:ea typeface="Calibri" panose="020F0502020204030204" pitchFamily="34" charset="0"/>
              </a:rPr>
              <a:t>La </a:t>
            </a:r>
            <a:r>
              <a:rPr lang="es-MX" dirty="0">
                <a:solidFill>
                  <a:srgbClr val="FF0000"/>
                </a:solidFill>
                <a:effectLst/>
                <a:latin typeface="Times New Roman" panose="02020603050405020304" pitchFamily="18" charset="0"/>
                <a:ea typeface="Calibri" panose="020F0502020204030204" pitchFamily="34" charset="0"/>
              </a:rPr>
              <a:t>evidencia es mixta: </a:t>
            </a:r>
            <a:r>
              <a:rPr lang="es-MX" dirty="0">
                <a:effectLst/>
                <a:latin typeface="Times New Roman" panose="02020603050405020304" pitchFamily="18" charset="0"/>
                <a:ea typeface="Calibri" panose="020F0502020204030204" pitchFamily="34" charset="0"/>
              </a:rPr>
              <a:t>Existen trabajos que muestran resultados </a:t>
            </a:r>
            <a:r>
              <a:rPr lang="es-MX" dirty="0">
                <a:solidFill>
                  <a:srgbClr val="FF0000"/>
                </a:solidFill>
                <a:effectLst/>
                <a:latin typeface="Times New Roman" panose="02020603050405020304" pitchFamily="18" charset="0"/>
                <a:ea typeface="Calibri" panose="020F0502020204030204" pitchFamily="34" charset="0"/>
              </a:rPr>
              <a:t>a</a:t>
            </a:r>
            <a:r>
              <a:rPr lang="es-MX" dirty="0">
                <a:effectLst/>
                <a:latin typeface="Times New Roman" panose="02020603050405020304" pitchFamily="18" charset="0"/>
                <a:ea typeface="Calibri" panose="020F0502020204030204" pitchFamily="34" charset="0"/>
              </a:rPr>
              <a:t> </a:t>
            </a:r>
            <a:r>
              <a:rPr lang="es-MX" dirty="0">
                <a:solidFill>
                  <a:srgbClr val="FF0000"/>
                </a:solidFill>
                <a:effectLst/>
                <a:latin typeface="Times New Roman" panose="02020603050405020304" pitchFamily="18" charset="0"/>
                <a:ea typeface="Calibri" panose="020F0502020204030204" pitchFamily="34" charset="0"/>
              </a:rPr>
              <a:t>favor</a:t>
            </a:r>
            <a:r>
              <a:rPr lang="es-MX" dirty="0">
                <a:effectLst/>
                <a:latin typeface="Times New Roman" panose="02020603050405020304" pitchFamily="18" charset="0"/>
                <a:ea typeface="Calibri" panose="020F0502020204030204" pitchFamily="34" charset="0"/>
              </a:rPr>
              <a:t> de la hipótesis de Porter, y otros </a:t>
            </a:r>
            <a:r>
              <a:rPr lang="es-MX" dirty="0">
                <a:solidFill>
                  <a:srgbClr val="FF0000"/>
                </a:solidFill>
                <a:effectLst/>
                <a:latin typeface="Times New Roman" panose="02020603050405020304" pitchFamily="18" charset="0"/>
                <a:ea typeface="Calibri" panose="020F0502020204030204" pitchFamily="34" charset="0"/>
              </a:rPr>
              <a:t>en contra</a:t>
            </a:r>
            <a:r>
              <a:rPr lang="es-MX" dirty="0">
                <a:effectLst/>
                <a:latin typeface="Times New Roman" panose="02020603050405020304" pitchFamily="18" charset="0"/>
                <a:ea typeface="Calibri" panose="020F0502020204030204" pitchFamily="34" charset="0"/>
              </a:rPr>
              <a:t>. </a:t>
            </a:r>
          </a:p>
          <a:p>
            <a:pPr marL="0" indent="0" algn="just">
              <a:buNone/>
            </a:pPr>
            <a:endParaRPr lang="es-MX" dirty="0">
              <a:latin typeface="Times New Roman" panose="02020603050405020304" pitchFamily="18" charset="0"/>
              <a:ea typeface="Calibri" panose="020F0502020204030204" pitchFamily="34" charset="0"/>
            </a:endParaRPr>
          </a:p>
          <a:p>
            <a:pPr marL="514350" indent="-514350" algn="just">
              <a:buFont typeface="+mj-lt"/>
              <a:buAutoNum type="arabicPeriod"/>
            </a:pPr>
            <a:r>
              <a:rPr lang="es-MX" dirty="0">
                <a:effectLst/>
                <a:latin typeface="Times New Roman" panose="02020603050405020304" pitchFamily="18" charset="0"/>
                <a:ea typeface="Calibri" panose="020F0502020204030204" pitchFamily="34" charset="0"/>
              </a:rPr>
              <a:t>Controlando de manera adecuada la endogeneidad, al medir dicha hipótesis </a:t>
            </a:r>
            <a:r>
              <a:rPr lang="es-MX" dirty="0">
                <a:solidFill>
                  <a:srgbClr val="FF0000"/>
                </a:solidFill>
                <a:effectLst/>
                <a:latin typeface="Times New Roman" panose="02020603050405020304" pitchFamily="18" charset="0"/>
                <a:ea typeface="Calibri" panose="020F0502020204030204" pitchFamily="34" charset="0"/>
              </a:rPr>
              <a:t>en el contexto global, nuestro país registra un valor significativamente  distinto al promedio de los países de la OCDE</a:t>
            </a:r>
            <a:r>
              <a:rPr lang="es-MX" dirty="0">
                <a:effectLst/>
                <a:latin typeface="Times New Roman" panose="02020603050405020304" pitchFamily="18" charset="0"/>
                <a:ea typeface="Calibri" panose="020F0502020204030204" pitchFamily="34" charset="0"/>
              </a:rPr>
              <a:t>.</a:t>
            </a:r>
          </a:p>
          <a:p>
            <a:pPr marL="514350" indent="-514350" algn="just">
              <a:buFont typeface="+mj-lt"/>
              <a:buAutoNum type="arabicPeriod"/>
            </a:pPr>
            <a:endParaRPr lang="es-MX" dirty="0">
              <a:effectLst/>
              <a:latin typeface="Times New Roman" panose="02020603050405020304" pitchFamily="18" charset="0"/>
              <a:ea typeface="Calibri" panose="020F0502020204030204" pitchFamily="34" charset="0"/>
            </a:endParaRPr>
          </a:p>
          <a:p>
            <a:pPr marL="514350" indent="-514350" algn="just">
              <a:buFont typeface="+mj-lt"/>
              <a:buAutoNum type="arabicPeriod"/>
            </a:pPr>
            <a:r>
              <a:rPr lang="es-MX" dirty="0">
                <a:latin typeface="Times New Roman" panose="02020603050405020304" pitchFamily="18" charset="0"/>
                <a:ea typeface="Calibri" panose="020F0502020204030204" pitchFamily="34" charset="0"/>
              </a:rPr>
              <a:t>A</a:t>
            </a:r>
            <a:r>
              <a:rPr lang="es-MX" dirty="0">
                <a:effectLst/>
                <a:latin typeface="Times New Roman" panose="02020603050405020304" pitchFamily="18" charset="0"/>
                <a:ea typeface="Calibri" panose="020F0502020204030204" pitchFamily="34" charset="0"/>
              </a:rPr>
              <a:t> nivel </a:t>
            </a:r>
            <a:r>
              <a:rPr lang="es-MX" dirty="0">
                <a:solidFill>
                  <a:srgbClr val="FF0000"/>
                </a:solidFill>
                <a:effectLst/>
                <a:latin typeface="Times New Roman" panose="02020603050405020304" pitchFamily="18" charset="0"/>
                <a:ea typeface="Calibri" panose="020F0502020204030204" pitchFamily="34" charset="0"/>
              </a:rPr>
              <a:t>país</a:t>
            </a:r>
            <a:r>
              <a:rPr lang="es-MX" dirty="0">
                <a:effectLst/>
                <a:latin typeface="Times New Roman" panose="02020603050405020304" pitchFamily="18" charset="0"/>
                <a:ea typeface="Calibri" panose="020F0502020204030204" pitchFamily="34" charset="0"/>
              </a:rPr>
              <a:t>, el fenómeno podría mostrar una </a:t>
            </a:r>
            <a:r>
              <a:rPr lang="es-MX" dirty="0">
                <a:solidFill>
                  <a:srgbClr val="FF0000"/>
                </a:solidFill>
                <a:effectLst/>
                <a:latin typeface="Times New Roman" panose="02020603050405020304" pitchFamily="18" charset="0"/>
                <a:ea typeface="Calibri" panose="020F0502020204030204" pitchFamily="34" charset="0"/>
              </a:rPr>
              <a:t>heterogeneidad</a:t>
            </a:r>
            <a:r>
              <a:rPr lang="es-MX" dirty="0">
                <a:effectLst/>
                <a:latin typeface="Times New Roman" panose="02020603050405020304" pitchFamily="18" charset="0"/>
                <a:ea typeface="Calibri" panose="020F0502020204030204" pitchFamily="34" charset="0"/>
              </a:rPr>
              <a:t>, aunque es probable que predomine una </a:t>
            </a:r>
            <a:r>
              <a:rPr lang="es-MX" dirty="0">
                <a:solidFill>
                  <a:srgbClr val="FF0000"/>
                </a:solidFill>
                <a:effectLst/>
                <a:latin typeface="Times New Roman" panose="02020603050405020304" pitchFamily="18" charset="0"/>
                <a:ea typeface="Calibri" panose="020F0502020204030204" pitchFamily="34" charset="0"/>
              </a:rPr>
              <a:t>relación positiva </a:t>
            </a:r>
            <a:r>
              <a:rPr lang="es-MX" dirty="0">
                <a:effectLst/>
                <a:latin typeface="Times New Roman" panose="02020603050405020304" pitchFamily="18" charset="0"/>
                <a:ea typeface="Calibri" panose="020F0502020204030204" pitchFamily="34" charset="0"/>
              </a:rPr>
              <a:t>ente regulación ambiental y competitividad.</a:t>
            </a:r>
            <a:endParaRPr lang="es-MX" dirty="0"/>
          </a:p>
        </p:txBody>
      </p:sp>
    </p:spTree>
    <p:custDataLst>
      <p:tags r:id="rId1"/>
    </p:custDataLst>
    <p:extLst>
      <p:ext uri="{BB962C8B-B14F-4D97-AF65-F5344CB8AC3E}">
        <p14:creationId xmlns:p14="http://schemas.microsoft.com/office/powerpoint/2010/main" val="9702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B5605D-676B-4AEF-9048-CD4B7E7EC67C}"/>
              </a:ext>
            </a:extLst>
          </p:cNvPr>
          <p:cNvSpPr/>
          <p:nvPr/>
        </p:nvSpPr>
        <p:spPr>
          <a:xfrm>
            <a:off x="776535" y="5345038"/>
            <a:ext cx="3051541" cy="646331"/>
          </a:xfrm>
          <a:prstGeom prst="rect">
            <a:avLst/>
          </a:prstGeom>
          <a:noFill/>
        </p:spPr>
        <p:txBody>
          <a:bodyPr wrap="none" lIns="91440" tIns="45720" rIns="91440" bIns="45720">
            <a:spAutoFit/>
          </a:bodyPr>
          <a:lstStyle/>
          <a:p>
            <a:pPr algn="ctr"/>
            <a:r>
              <a:rPr lang="es-MX" sz="3600" b="0" cap="none" spc="0" dirty="0">
                <a:ln w="0"/>
                <a:solidFill>
                  <a:schemeClr val="tx1"/>
                </a:solidFill>
                <a:effectLst>
                  <a:outerShdw blurRad="38100" dist="19050" dir="2700000" algn="tl" rotWithShape="0">
                    <a:schemeClr val="dk1">
                      <a:alpha val="40000"/>
                    </a:schemeClr>
                  </a:outerShdw>
                </a:effectLst>
              </a:rPr>
              <a:t>Competitividad</a:t>
            </a:r>
          </a:p>
        </p:txBody>
      </p:sp>
      <p:sp>
        <p:nvSpPr>
          <p:cNvPr id="7" name="Rectangle 6">
            <a:extLst>
              <a:ext uri="{FF2B5EF4-FFF2-40B4-BE49-F238E27FC236}">
                <a16:creationId xmlns:a16="http://schemas.microsoft.com/office/drawing/2014/main" id="{BD2AAD8D-E26F-4B17-972C-1782B013ABF2}"/>
              </a:ext>
            </a:extLst>
          </p:cNvPr>
          <p:cNvSpPr/>
          <p:nvPr/>
        </p:nvSpPr>
        <p:spPr>
          <a:xfrm>
            <a:off x="1590732" y="4184753"/>
            <a:ext cx="2237344" cy="646331"/>
          </a:xfrm>
          <a:prstGeom prst="rect">
            <a:avLst/>
          </a:prstGeom>
          <a:noFill/>
        </p:spPr>
        <p:txBody>
          <a:bodyPr wrap="none" lIns="91440" tIns="45720" rIns="91440" bIns="45720">
            <a:spAutoFit/>
          </a:bodyPr>
          <a:lstStyle/>
          <a:p>
            <a:pPr algn="ctr"/>
            <a:r>
              <a:rPr lang="es-MX" sz="3600" b="0" cap="none" spc="0" dirty="0">
                <a:ln w="0"/>
                <a:solidFill>
                  <a:schemeClr val="tx1"/>
                </a:solidFill>
                <a:effectLst>
                  <a:outerShdw blurRad="38100" dist="19050" dir="2700000" algn="tl" rotWithShape="0">
                    <a:schemeClr val="dk1">
                      <a:alpha val="40000"/>
                    </a:schemeClr>
                  </a:outerShdw>
                </a:effectLst>
              </a:rPr>
              <a:t>Innovación</a:t>
            </a:r>
          </a:p>
        </p:txBody>
      </p:sp>
      <p:sp>
        <p:nvSpPr>
          <p:cNvPr id="8" name="Rectangle 7">
            <a:extLst>
              <a:ext uri="{FF2B5EF4-FFF2-40B4-BE49-F238E27FC236}">
                <a16:creationId xmlns:a16="http://schemas.microsoft.com/office/drawing/2014/main" id="{B9DCF26A-F98F-49FA-B7AD-AC12CE688ED4}"/>
              </a:ext>
            </a:extLst>
          </p:cNvPr>
          <p:cNvSpPr/>
          <p:nvPr/>
        </p:nvSpPr>
        <p:spPr>
          <a:xfrm>
            <a:off x="1183633" y="2105685"/>
            <a:ext cx="3051542" cy="1200329"/>
          </a:xfrm>
          <a:prstGeom prst="rect">
            <a:avLst/>
          </a:prstGeom>
          <a:noFill/>
        </p:spPr>
        <p:txBody>
          <a:bodyPr wrap="square" lIns="91440" tIns="45720" rIns="91440" bIns="45720">
            <a:spAutoFit/>
          </a:bodyPr>
          <a:lstStyle/>
          <a:p>
            <a:pPr algn="ctr"/>
            <a:r>
              <a:rPr lang="es-MX" sz="3600" b="0" cap="none" spc="0" dirty="0">
                <a:ln w="0"/>
                <a:solidFill>
                  <a:schemeClr val="tx1"/>
                </a:solidFill>
                <a:effectLst>
                  <a:outerShdw blurRad="38100" dist="19050" dir="2700000" algn="tl" rotWithShape="0">
                    <a:schemeClr val="dk1">
                      <a:alpha val="40000"/>
                    </a:schemeClr>
                  </a:outerShdw>
                </a:effectLst>
              </a:rPr>
              <a:t>Regulación ambiental</a:t>
            </a:r>
          </a:p>
        </p:txBody>
      </p:sp>
      <p:sp>
        <p:nvSpPr>
          <p:cNvPr id="9" name="Left Brace 8">
            <a:extLst>
              <a:ext uri="{FF2B5EF4-FFF2-40B4-BE49-F238E27FC236}">
                <a16:creationId xmlns:a16="http://schemas.microsoft.com/office/drawing/2014/main" id="{7E4490DB-2CE3-4C69-AE05-290A2C356441}"/>
              </a:ext>
            </a:extLst>
          </p:cNvPr>
          <p:cNvSpPr/>
          <p:nvPr/>
        </p:nvSpPr>
        <p:spPr>
          <a:xfrm>
            <a:off x="3804773" y="5249738"/>
            <a:ext cx="525241" cy="8343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0" name="Rectangle 9">
            <a:extLst>
              <a:ext uri="{FF2B5EF4-FFF2-40B4-BE49-F238E27FC236}">
                <a16:creationId xmlns:a16="http://schemas.microsoft.com/office/drawing/2014/main" id="{2BE0AFE1-FA9F-4581-B19D-6BF255D9E2A7}"/>
              </a:ext>
            </a:extLst>
          </p:cNvPr>
          <p:cNvSpPr/>
          <p:nvPr/>
        </p:nvSpPr>
        <p:spPr>
          <a:xfrm>
            <a:off x="4200427" y="5343764"/>
            <a:ext cx="2778902" cy="646331"/>
          </a:xfrm>
          <a:prstGeom prst="rect">
            <a:avLst/>
          </a:prstGeom>
          <a:noFill/>
        </p:spPr>
        <p:txBody>
          <a:bodyPr wrap="none" lIns="91440" tIns="45720" rIns="91440" bIns="45720">
            <a:spAutoFit/>
          </a:bodyPr>
          <a:lstStyle/>
          <a:p>
            <a:pPr algn="ctr"/>
            <a:r>
              <a:rPr lang="es-MX" sz="3600" b="0" cap="none" spc="0" dirty="0">
                <a:ln w="0"/>
                <a:solidFill>
                  <a:schemeClr val="tx1"/>
                </a:solidFill>
                <a:effectLst>
                  <a:outerShdw blurRad="38100" dist="19050" dir="2700000" algn="tl" rotWithShape="0">
                    <a:schemeClr val="dk1">
                      <a:alpha val="40000"/>
                    </a:schemeClr>
                  </a:outerShdw>
                </a:effectLst>
              </a:rPr>
              <a:t>Productividad</a:t>
            </a:r>
          </a:p>
        </p:txBody>
      </p:sp>
      <p:sp>
        <p:nvSpPr>
          <p:cNvPr id="11" name="Left Brace 10">
            <a:extLst>
              <a:ext uri="{FF2B5EF4-FFF2-40B4-BE49-F238E27FC236}">
                <a16:creationId xmlns:a16="http://schemas.microsoft.com/office/drawing/2014/main" id="{27B2AF71-732E-416C-B9CE-E8A021BAC6E1}"/>
              </a:ext>
            </a:extLst>
          </p:cNvPr>
          <p:cNvSpPr/>
          <p:nvPr/>
        </p:nvSpPr>
        <p:spPr>
          <a:xfrm>
            <a:off x="6979329" y="5158715"/>
            <a:ext cx="525241" cy="13544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4" name="Rectangle 13">
            <a:extLst>
              <a:ext uri="{FF2B5EF4-FFF2-40B4-BE49-F238E27FC236}">
                <a16:creationId xmlns:a16="http://schemas.microsoft.com/office/drawing/2014/main" id="{552D075E-A9A9-4E5F-8906-8874AB2E2B3E}"/>
              </a:ext>
            </a:extLst>
          </p:cNvPr>
          <p:cNvSpPr/>
          <p:nvPr/>
        </p:nvSpPr>
        <p:spPr>
          <a:xfrm>
            <a:off x="7259758" y="5186732"/>
            <a:ext cx="4760662" cy="1323439"/>
          </a:xfrm>
          <a:prstGeom prst="rect">
            <a:avLst/>
          </a:prstGeom>
          <a:noFill/>
        </p:spPr>
        <p:txBody>
          <a:bodyPr wrap="none" lIns="91440" tIns="45720" rIns="91440" bIns="45720">
            <a:spAutoFit/>
          </a:bodyPr>
          <a:lstStyle/>
          <a:p>
            <a:pPr marL="342900" indent="-342900">
              <a:buFont typeface="Wingdings" panose="05000000000000000000" pitchFamily="2" charset="2"/>
              <a:buChar char="ü"/>
            </a:pPr>
            <a:r>
              <a:rPr lang="es-MX" sz="2000" b="0" cap="none" spc="0" dirty="0">
                <a:ln w="0"/>
                <a:solidFill>
                  <a:schemeClr val="tx1"/>
                </a:solidFill>
                <a:effectLst>
                  <a:outerShdw blurRad="38100" dist="19050" dir="2700000" algn="tl" rotWithShape="0">
                    <a:schemeClr val="dk1">
                      <a:alpha val="40000"/>
                    </a:schemeClr>
                  </a:outerShdw>
                </a:effectLst>
              </a:rPr>
              <a:t>Rendimiento financiero</a:t>
            </a:r>
            <a:endParaRPr lang="es-MX" sz="2000" dirty="0">
              <a:ln w="0"/>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es-MX" sz="2000" b="0" cap="none" spc="0" dirty="0">
                <a:ln w="0"/>
                <a:solidFill>
                  <a:schemeClr val="tx1"/>
                </a:solidFill>
                <a:effectLst>
                  <a:outerShdw blurRad="38100" dist="19050" dir="2700000" algn="tl" rotWithShape="0">
                    <a:schemeClr val="dk1">
                      <a:alpha val="40000"/>
                    </a:schemeClr>
                  </a:outerShdw>
                </a:effectLst>
              </a:rPr>
              <a:t>Factor de productividad</a:t>
            </a:r>
          </a:p>
          <a:p>
            <a:pPr marL="342900" indent="-342900" algn="ctr">
              <a:buFont typeface="Wingdings" panose="05000000000000000000" pitchFamily="2" charset="2"/>
              <a:buChar char="ü"/>
            </a:pPr>
            <a:r>
              <a:rPr lang="es-MX" sz="2000" b="0" cap="none" spc="0" dirty="0">
                <a:ln w="0"/>
                <a:solidFill>
                  <a:schemeClr val="tx1"/>
                </a:solidFill>
                <a:effectLst>
                  <a:outerShdw blurRad="38100" dist="19050" dir="2700000" algn="tl" rotWithShape="0">
                    <a:schemeClr val="dk1">
                      <a:alpha val="40000"/>
                    </a:schemeClr>
                  </a:outerShdw>
                </a:effectLst>
              </a:rPr>
              <a:t>Productividad Total de los Factores (</a:t>
            </a:r>
            <a:r>
              <a:rPr lang="es-MX" sz="2000" b="0" cap="none" spc="0" dirty="0">
                <a:ln w="0"/>
                <a:solidFill>
                  <a:srgbClr val="FF0000"/>
                </a:solidFill>
                <a:effectLst>
                  <a:outerShdw blurRad="38100" dist="19050" dir="2700000" algn="tl" rotWithShape="0">
                    <a:schemeClr val="dk1">
                      <a:alpha val="40000"/>
                    </a:schemeClr>
                  </a:outerShdw>
                </a:effectLst>
              </a:rPr>
              <a:t>TFP</a:t>
            </a:r>
            <a:r>
              <a:rPr lang="es-MX" sz="2000" b="0" cap="none" spc="0" dirty="0">
                <a:ln w="0"/>
                <a:solidFill>
                  <a:schemeClr val="tx1"/>
                </a:solidFill>
                <a:effectLst>
                  <a:outerShdw blurRad="38100" dist="19050" dir="2700000" algn="tl" rotWithShape="0">
                    <a:schemeClr val="dk1">
                      <a:alpha val="40000"/>
                    </a:schemeClr>
                  </a:outerShdw>
                </a:effectLst>
              </a:rPr>
              <a:t>)</a:t>
            </a:r>
          </a:p>
          <a:p>
            <a:pPr marL="342900" indent="-342900">
              <a:buFont typeface="Wingdings" panose="05000000000000000000" pitchFamily="2" charset="2"/>
              <a:buChar char="ü"/>
            </a:pPr>
            <a:r>
              <a:rPr lang="es-MX" sz="2000" dirty="0">
                <a:ln w="0"/>
                <a:effectLst>
                  <a:outerShdw blurRad="38100" dist="19050" dir="2700000" algn="tl" rotWithShape="0">
                    <a:schemeClr val="dk1">
                      <a:alpha val="40000"/>
                    </a:schemeClr>
                  </a:outerShdw>
                </a:effectLst>
              </a:rPr>
              <a:t>Nivel de eficiencia técnica (</a:t>
            </a:r>
            <a:r>
              <a:rPr lang="es-MX" sz="2000" dirty="0">
                <a:ln w="0"/>
                <a:solidFill>
                  <a:srgbClr val="FF0000"/>
                </a:solidFill>
                <a:effectLst>
                  <a:outerShdw blurRad="38100" dist="19050" dir="2700000" algn="tl" rotWithShape="0">
                    <a:schemeClr val="dk1">
                      <a:alpha val="40000"/>
                    </a:schemeClr>
                  </a:outerShdw>
                </a:effectLst>
              </a:rPr>
              <a:t>TE</a:t>
            </a:r>
            <a:r>
              <a:rPr lang="es-MX" sz="2000" dirty="0">
                <a:ln w="0"/>
                <a:effectLst>
                  <a:outerShdw blurRad="38100" dist="19050" dir="2700000" algn="tl" rotWithShape="0">
                    <a:schemeClr val="dk1">
                      <a:alpha val="40000"/>
                    </a:schemeClr>
                  </a:outerShdw>
                </a:effectLst>
              </a:rPr>
              <a:t>)</a:t>
            </a:r>
            <a:endParaRPr lang="es-MX" sz="2000" b="0" cap="none" spc="0" dirty="0">
              <a:ln w="0"/>
              <a:solidFill>
                <a:schemeClr val="tx1"/>
              </a:solidFill>
              <a:effectLst>
                <a:outerShdw blurRad="38100" dist="19050" dir="2700000" algn="tl" rotWithShape="0">
                  <a:schemeClr val="dk1">
                    <a:alpha val="40000"/>
                  </a:schemeClr>
                </a:outerShdw>
              </a:effectLst>
            </a:endParaRPr>
          </a:p>
        </p:txBody>
      </p:sp>
      <p:sp>
        <p:nvSpPr>
          <p:cNvPr id="15" name="Left Brace 14">
            <a:extLst>
              <a:ext uri="{FF2B5EF4-FFF2-40B4-BE49-F238E27FC236}">
                <a16:creationId xmlns:a16="http://schemas.microsoft.com/office/drawing/2014/main" id="{7DE5FB94-A8EA-46DD-A3BE-69FA17B7FE64}"/>
              </a:ext>
            </a:extLst>
          </p:cNvPr>
          <p:cNvSpPr/>
          <p:nvPr/>
        </p:nvSpPr>
        <p:spPr>
          <a:xfrm>
            <a:off x="3828076" y="3995185"/>
            <a:ext cx="525241" cy="9665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6" name="Left Brace 15">
            <a:extLst>
              <a:ext uri="{FF2B5EF4-FFF2-40B4-BE49-F238E27FC236}">
                <a16:creationId xmlns:a16="http://schemas.microsoft.com/office/drawing/2014/main" id="{C8D08881-52AA-4B39-B51A-3F687F031AAE}"/>
              </a:ext>
            </a:extLst>
          </p:cNvPr>
          <p:cNvSpPr/>
          <p:nvPr/>
        </p:nvSpPr>
        <p:spPr>
          <a:xfrm>
            <a:off x="3860931" y="1482955"/>
            <a:ext cx="525241" cy="2185214"/>
          </a:xfrm>
          <a:prstGeom prst="leftBrace">
            <a:avLst>
              <a:gd name="adj1" fmla="val 1360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7" name="Rectangle 16">
            <a:extLst>
              <a:ext uri="{FF2B5EF4-FFF2-40B4-BE49-F238E27FC236}">
                <a16:creationId xmlns:a16="http://schemas.microsoft.com/office/drawing/2014/main" id="{2F88760A-25F5-4925-965A-3020FE6B860A}"/>
              </a:ext>
            </a:extLst>
          </p:cNvPr>
          <p:cNvSpPr/>
          <p:nvPr/>
        </p:nvSpPr>
        <p:spPr>
          <a:xfrm>
            <a:off x="4200427" y="3992144"/>
            <a:ext cx="7544566" cy="954107"/>
          </a:xfrm>
          <a:prstGeom prst="rect">
            <a:avLst/>
          </a:prstGeom>
          <a:noFill/>
        </p:spPr>
        <p:txBody>
          <a:bodyPr wrap="none" lIns="91440" tIns="45720" rIns="91440" bIns="45720">
            <a:spAutoFit/>
          </a:bodyPr>
          <a:lstStyle/>
          <a:p>
            <a:pPr marL="342900" indent="-342900">
              <a:buFont typeface="Wingdings" panose="05000000000000000000" pitchFamily="2" charset="2"/>
              <a:buChar char="ü"/>
            </a:pPr>
            <a:r>
              <a:rPr lang="es-MX" sz="2000" b="0" cap="none" spc="0" dirty="0">
                <a:ln w="0"/>
                <a:solidFill>
                  <a:schemeClr val="tx1"/>
                </a:solidFill>
                <a:effectLst>
                  <a:outerShdw blurRad="38100" dist="19050" dir="2700000" algn="tl" rotWithShape="0">
                    <a:schemeClr val="dk1">
                      <a:alpha val="40000"/>
                    </a:schemeClr>
                  </a:outerShdw>
                </a:effectLst>
              </a:rPr>
              <a:t>Inversión o </a:t>
            </a:r>
            <a:r>
              <a:rPr lang="es-MX" sz="2000" b="0" cap="none" spc="0" dirty="0">
                <a:ln w="0"/>
                <a:solidFill>
                  <a:srgbClr val="FF0000"/>
                </a:solidFill>
                <a:effectLst>
                  <a:outerShdw blurRad="38100" dist="19050" dir="2700000" algn="tl" rotWithShape="0">
                    <a:schemeClr val="dk1">
                      <a:alpha val="40000"/>
                    </a:schemeClr>
                  </a:outerShdw>
                </a:effectLst>
              </a:rPr>
              <a:t>Gasto en I + D </a:t>
            </a:r>
            <a:r>
              <a:rPr lang="es-MX" sz="2000" b="0" cap="none" spc="0" dirty="0">
                <a:ln w="0"/>
                <a:solidFill>
                  <a:schemeClr val="tx1"/>
                </a:solidFill>
                <a:effectLst>
                  <a:outerShdw blurRad="38100" dist="19050" dir="2700000" algn="tl" rotWithShape="0">
                    <a:schemeClr val="dk1">
                      <a:alpha val="40000"/>
                    </a:schemeClr>
                  </a:outerShdw>
                </a:effectLst>
              </a:rPr>
              <a:t>(</a:t>
            </a:r>
            <a:r>
              <a:rPr lang="es-MX" b="0" cap="none" spc="0" dirty="0">
                <a:ln w="0"/>
                <a:solidFill>
                  <a:schemeClr val="tx1"/>
                </a:solidFill>
                <a:effectLst>
                  <a:outerShdw blurRad="38100" dist="19050" dir="2700000" algn="tl" rotWithShape="0">
                    <a:schemeClr val="dk1">
                      <a:alpha val="40000"/>
                    </a:schemeClr>
                  </a:outerShdw>
                </a:effectLst>
              </a:rPr>
              <a:t>ambiental, general, por sectores o empresas</a:t>
            </a:r>
            <a:r>
              <a:rPr lang="es-MX" sz="2000" b="0" cap="none" spc="0" dirty="0">
                <a:ln w="0"/>
                <a:solidFill>
                  <a:schemeClr val="tx1"/>
                </a:solidFill>
                <a:effectLst>
                  <a:outerShdw blurRad="38100" dist="19050" dir="2700000" algn="tl" rotWithShape="0">
                    <a:schemeClr val="dk1">
                      <a:alpha val="40000"/>
                    </a:schemeClr>
                  </a:outerShdw>
                </a:effectLst>
              </a:rPr>
              <a:t>)</a:t>
            </a:r>
            <a:endParaRPr lang="es-MX" sz="2000" dirty="0">
              <a:ln w="0"/>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es-MX" sz="2000" b="0" cap="none" spc="0" dirty="0">
                <a:ln w="0"/>
                <a:solidFill>
                  <a:schemeClr val="tx1"/>
                </a:solidFill>
                <a:effectLst>
                  <a:outerShdw blurRad="38100" dist="19050" dir="2700000" algn="tl" rotWithShape="0">
                    <a:schemeClr val="dk1">
                      <a:alpha val="40000"/>
                    </a:schemeClr>
                  </a:outerShdw>
                </a:effectLst>
              </a:rPr>
              <a:t>Datos de patentes, subvenciones y citas</a:t>
            </a:r>
          </a:p>
          <a:p>
            <a:pPr marL="800100" lvl="1" indent="-342900">
              <a:buFont typeface="Wingdings" panose="05000000000000000000" pitchFamily="2" charset="2"/>
              <a:buChar char="Ø"/>
            </a:pPr>
            <a:r>
              <a:rPr lang="es-MX" sz="1600" b="0" cap="none" spc="0" dirty="0">
                <a:ln w="0"/>
                <a:solidFill>
                  <a:schemeClr val="tx1"/>
                </a:solidFill>
                <a:effectLst>
                  <a:outerShdw blurRad="38100" dist="19050" dir="2700000" algn="tl" rotWithShape="0">
                    <a:schemeClr val="dk1">
                      <a:alpha val="40000"/>
                    </a:schemeClr>
                  </a:outerShdw>
                </a:effectLst>
              </a:rPr>
              <a:t>Datos bibliométricos (publicaciones científicas y citas)</a:t>
            </a:r>
          </a:p>
        </p:txBody>
      </p:sp>
      <p:sp>
        <p:nvSpPr>
          <p:cNvPr id="18" name="Rectangle 17">
            <a:extLst>
              <a:ext uri="{FF2B5EF4-FFF2-40B4-BE49-F238E27FC236}">
                <a16:creationId xmlns:a16="http://schemas.microsoft.com/office/drawing/2014/main" id="{8C44F719-09AE-40FC-8831-7E8CD30D70A6}"/>
              </a:ext>
            </a:extLst>
          </p:cNvPr>
          <p:cNvSpPr/>
          <p:nvPr/>
        </p:nvSpPr>
        <p:spPr>
          <a:xfrm>
            <a:off x="4235175" y="1525453"/>
            <a:ext cx="6946261" cy="2185214"/>
          </a:xfrm>
          <a:prstGeom prst="rect">
            <a:avLst/>
          </a:prstGeom>
          <a:noFill/>
        </p:spPr>
        <p:txBody>
          <a:bodyPr wrap="none" lIns="91440" tIns="45720" rIns="91440" bIns="45720">
            <a:spAutoFit/>
          </a:bodyPr>
          <a:lstStyle/>
          <a:p>
            <a:pPr marL="342900" indent="-342900">
              <a:buFont typeface="Wingdings" panose="05000000000000000000" pitchFamily="2" charset="2"/>
              <a:buChar char="ü"/>
            </a:pPr>
            <a:r>
              <a:rPr lang="es-MX" sz="2000" dirty="0">
                <a:ln w="0"/>
                <a:effectLst>
                  <a:outerShdw blurRad="38100" dist="19050" dir="2700000" algn="tl" rotWithShape="0">
                    <a:schemeClr val="dk1">
                      <a:alpha val="40000"/>
                    </a:schemeClr>
                  </a:outerShdw>
                </a:effectLst>
              </a:rPr>
              <a:t>Medidas regulatorias especificas</a:t>
            </a:r>
          </a:p>
          <a:p>
            <a:pPr marL="342900" indent="-342900">
              <a:buFont typeface="Wingdings" panose="05000000000000000000" pitchFamily="2" charset="2"/>
              <a:buChar char="ü"/>
            </a:pPr>
            <a:r>
              <a:rPr lang="es-MX" sz="2000" dirty="0">
                <a:ln w="0"/>
                <a:effectLst>
                  <a:outerShdw blurRad="38100" dist="19050" dir="2700000" algn="tl" rotWithShape="0">
                    <a:schemeClr val="dk1">
                      <a:alpha val="40000"/>
                    </a:schemeClr>
                  </a:outerShdw>
                </a:effectLst>
              </a:rPr>
              <a:t>Índices compuestos generales </a:t>
            </a:r>
          </a:p>
          <a:p>
            <a:pPr marL="800100" lvl="1" indent="-342900">
              <a:buFont typeface="Wingdings" panose="05000000000000000000" pitchFamily="2" charset="2"/>
              <a:buChar char="Ø"/>
            </a:pPr>
            <a:r>
              <a:rPr lang="es-MX" sz="1600" dirty="0">
                <a:ln w="0"/>
                <a:solidFill>
                  <a:srgbClr val="FF0000"/>
                </a:solidFill>
                <a:effectLst>
                  <a:outerShdw blurRad="38100" dist="19050" dir="2700000" algn="tl" rotWithShape="0">
                    <a:schemeClr val="dk1">
                      <a:alpha val="40000"/>
                    </a:schemeClr>
                  </a:outerShdw>
                </a:effectLst>
              </a:rPr>
              <a:t>Nivel de aplicación de medidas de regulación de mercado y no mercado</a:t>
            </a:r>
          </a:p>
          <a:p>
            <a:pPr lvl="1"/>
            <a:r>
              <a:rPr lang="es-MX" sz="1600" dirty="0">
                <a:ln w="0"/>
                <a:solidFill>
                  <a:srgbClr val="FF0000"/>
                </a:solidFill>
                <a:effectLst>
                  <a:outerShdw blurRad="38100" dist="19050" dir="2700000" algn="tl" rotWithShape="0">
                    <a:schemeClr val="dk1">
                      <a:alpha val="40000"/>
                    </a:schemeClr>
                  </a:outerShdw>
                </a:effectLst>
              </a:rPr>
              <a:t>	(instrumentos económicos: Ejemplo </a:t>
            </a:r>
            <a:r>
              <a:rPr lang="es-MX" sz="1600" b="1" dirty="0">
                <a:ln w="0"/>
                <a:solidFill>
                  <a:srgbClr val="FF0000"/>
                </a:solidFill>
                <a:effectLst>
                  <a:outerShdw blurRad="38100" dist="19050" dir="2700000" algn="tl" rotWithShape="0">
                    <a:schemeClr val="dk1">
                      <a:alpha val="40000"/>
                    </a:schemeClr>
                  </a:outerShdw>
                </a:effectLst>
              </a:rPr>
              <a:t>EPS</a:t>
            </a:r>
            <a:r>
              <a:rPr lang="es-MX" sz="1600" dirty="0">
                <a:ln w="0"/>
                <a:solidFill>
                  <a:srgbClr val="FF0000"/>
                </a:solidFill>
                <a:effectLst>
                  <a:outerShdw blurRad="38100" dist="19050" dir="2700000" algn="tl" rotWithShape="0">
                    <a:schemeClr val="dk1">
                      <a:alpha val="40000"/>
                    </a:schemeClr>
                  </a:outerShdw>
                </a:effectLst>
              </a:rPr>
              <a:t>)</a:t>
            </a:r>
          </a:p>
          <a:p>
            <a:pPr marL="800100" lvl="1" indent="-342900">
              <a:buFont typeface="Wingdings" panose="05000000000000000000" pitchFamily="2" charset="2"/>
              <a:buChar char="Ø"/>
            </a:pPr>
            <a:r>
              <a:rPr lang="es-MX" sz="1600" dirty="0">
                <a:ln w="0"/>
                <a:solidFill>
                  <a:srgbClr val="FF0000"/>
                </a:solidFill>
                <a:effectLst>
                  <a:outerShdw blurRad="38100" dist="19050" dir="2700000" algn="tl" rotWithShape="0">
                    <a:schemeClr val="dk1">
                      <a:alpha val="40000"/>
                    </a:schemeClr>
                  </a:outerShdw>
                </a:effectLst>
              </a:rPr>
              <a:t>Nivel de respuesta ante problemas ambientales regulados  por la Ley </a:t>
            </a:r>
          </a:p>
          <a:p>
            <a:pPr lvl="1"/>
            <a:r>
              <a:rPr lang="es-MX" sz="1600" dirty="0">
                <a:ln w="0"/>
                <a:solidFill>
                  <a:srgbClr val="FF0000"/>
                </a:solidFill>
                <a:effectLst>
                  <a:outerShdw blurRad="38100" dist="19050" dir="2700000" algn="tl" rotWithShape="0">
                    <a:schemeClr val="dk1">
                      <a:alpha val="40000"/>
                    </a:schemeClr>
                  </a:outerShdw>
                </a:effectLst>
              </a:rPr>
              <a:t>	(contaminación, uso de energía, agua, reciclaje, etc.)</a:t>
            </a:r>
          </a:p>
          <a:p>
            <a:pPr marL="800100" lvl="1" indent="-342900">
              <a:buFont typeface="Wingdings" panose="05000000000000000000" pitchFamily="2" charset="2"/>
              <a:buChar char="Ø"/>
            </a:pPr>
            <a:r>
              <a:rPr lang="es-MX" sz="1600" dirty="0">
                <a:ln w="0"/>
                <a:effectLst>
                  <a:outerShdw blurRad="38100" dist="19050" dir="2700000" algn="tl" rotWithShape="0">
                    <a:schemeClr val="dk1">
                      <a:alpha val="40000"/>
                    </a:schemeClr>
                  </a:outerShdw>
                </a:effectLst>
              </a:rPr>
              <a:t>Costos del sector privado </a:t>
            </a:r>
          </a:p>
          <a:p>
            <a:pPr marL="800100" lvl="1" indent="-342900">
              <a:buFont typeface="Wingdings" panose="05000000000000000000" pitchFamily="2" charset="2"/>
              <a:buChar char="Ø"/>
            </a:pPr>
            <a:r>
              <a:rPr lang="es-MX" sz="1600" dirty="0">
                <a:ln w="0"/>
                <a:effectLst>
                  <a:outerShdw blurRad="38100" dist="19050" dir="2700000" algn="tl" rotWithShape="0">
                    <a:schemeClr val="dk1">
                      <a:alpha val="40000"/>
                    </a:schemeClr>
                  </a:outerShdw>
                </a:effectLst>
              </a:rPr>
              <a:t>Gasto público en materia ambiental</a:t>
            </a:r>
            <a:endParaRPr lang="es-MX" dirty="0">
              <a:ln w="0"/>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9D98AE0B-9B00-4895-97E1-A15EF47B5A4B}"/>
              </a:ext>
            </a:extLst>
          </p:cNvPr>
          <p:cNvSpPr/>
          <p:nvPr/>
        </p:nvSpPr>
        <p:spPr>
          <a:xfrm>
            <a:off x="0"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angle 19">
            <a:extLst>
              <a:ext uri="{FF2B5EF4-FFF2-40B4-BE49-F238E27FC236}">
                <a16:creationId xmlns:a16="http://schemas.microsoft.com/office/drawing/2014/main" id="{D648D8BB-04FF-4343-BC58-67AE82E453DF}"/>
              </a:ext>
            </a:extLst>
          </p:cNvPr>
          <p:cNvSpPr/>
          <p:nvPr/>
        </p:nvSpPr>
        <p:spPr>
          <a:xfrm>
            <a:off x="11999005" y="0"/>
            <a:ext cx="192995"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itle 1">
            <a:extLst>
              <a:ext uri="{FF2B5EF4-FFF2-40B4-BE49-F238E27FC236}">
                <a16:creationId xmlns:a16="http://schemas.microsoft.com/office/drawing/2014/main" id="{6D86F7AA-FBCF-7658-0CF2-E38B7C025160}"/>
              </a:ext>
            </a:extLst>
          </p:cNvPr>
          <p:cNvSpPr>
            <a:spLocks noGrp="1"/>
          </p:cNvSpPr>
          <p:nvPr>
            <p:ph type="title"/>
          </p:nvPr>
        </p:nvSpPr>
        <p:spPr>
          <a:xfrm>
            <a:off x="192995" y="0"/>
            <a:ext cx="11806010" cy="1155939"/>
          </a:xfrm>
          <a:solidFill>
            <a:schemeClr val="accent1">
              <a:lumMod val="20000"/>
              <a:lumOff val="80000"/>
            </a:schemeClr>
          </a:solidFill>
        </p:spPr>
        <p:txBody>
          <a:bodyPr>
            <a:normAutofit fontScale="90000"/>
          </a:bodyPr>
          <a:lstStyle/>
          <a:p>
            <a:r>
              <a:rPr lang="es-MX" sz="2000" b="1" dirty="0">
                <a:solidFill>
                  <a:schemeClr val="bg2">
                    <a:lumMod val="75000"/>
                  </a:schemeClr>
                </a:solidFill>
              </a:rPr>
              <a:t>Introducción</a:t>
            </a:r>
            <a:r>
              <a:rPr lang="es-MX" sz="3600" b="1" dirty="0"/>
              <a:t> 			</a:t>
            </a:r>
            <a:r>
              <a:rPr lang="es-MX" sz="2000" b="1" dirty="0">
                <a:solidFill>
                  <a:schemeClr val="bg2">
                    <a:lumMod val="75000"/>
                  </a:schemeClr>
                </a:solidFill>
              </a:rPr>
              <a:t>Hipótesis</a:t>
            </a:r>
            <a:r>
              <a:rPr lang="es-MX" sz="3100" b="1" dirty="0"/>
              <a:t>				</a:t>
            </a:r>
            <a:r>
              <a:rPr lang="es-MX" sz="2000" b="1" dirty="0">
                <a:solidFill>
                  <a:schemeClr val="bg2">
                    <a:lumMod val="75000"/>
                  </a:schemeClr>
                </a:solidFill>
              </a:rPr>
              <a:t>Método</a:t>
            </a:r>
            <a:br>
              <a:rPr lang="es-MX" sz="3100" b="1" dirty="0"/>
            </a:br>
            <a:r>
              <a:rPr lang="es-MX" sz="2000" b="1" dirty="0">
                <a:solidFill>
                  <a:schemeClr val="bg2">
                    <a:lumMod val="75000"/>
                  </a:schemeClr>
                </a:solidFill>
              </a:rPr>
              <a:t>Preguntas de investigación		</a:t>
            </a:r>
            <a:r>
              <a:rPr lang="es-MX" sz="3600" b="1" dirty="0">
                <a:effectLst>
                  <a:outerShdw blurRad="38100" dist="38100" dir="2700000" algn="tl">
                    <a:srgbClr val="000000">
                      <a:alpha val="43137"/>
                    </a:srgbClr>
                  </a:outerShdw>
                </a:effectLst>
                <a:highlight>
                  <a:srgbClr val="C0C0C0"/>
                </a:highlight>
              </a:rPr>
              <a:t>Evidencia</a:t>
            </a:r>
            <a:r>
              <a:rPr lang="es-MX" sz="2000" b="1" dirty="0">
                <a:solidFill>
                  <a:schemeClr val="bg2">
                    <a:lumMod val="75000"/>
                  </a:schemeClr>
                </a:solidFill>
                <a:effectLst>
                  <a:outerShdw blurRad="38100" dist="38100" dir="2700000" algn="tl">
                    <a:srgbClr val="000000">
                      <a:alpha val="43137"/>
                    </a:srgbClr>
                  </a:outerShdw>
                </a:effectLst>
              </a:rPr>
              <a:t> </a:t>
            </a:r>
            <a:r>
              <a:rPr lang="es-MX" sz="3600" b="1" dirty="0">
                <a:effectLst>
                  <a:outerShdw blurRad="38100" dist="38100" dir="2700000" algn="tl">
                    <a:srgbClr val="000000">
                      <a:alpha val="43137"/>
                    </a:srgbClr>
                  </a:outerShdw>
                </a:effectLst>
                <a:highlight>
                  <a:srgbClr val="C0C0C0"/>
                </a:highlight>
              </a:rPr>
              <a:t>empírica</a:t>
            </a:r>
            <a:r>
              <a:rPr lang="es-MX" sz="2000" b="1" dirty="0">
                <a:solidFill>
                  <a:schemeClr val="bg2">
                    <a:lumMod val="75000"/>
                  </a:schemeClr>
                </a:solidFill>
              </a:rPr>
              <a:t>	Datos</a:t>
            </a:r>
            <a:br>
              <a:rPr lang="es-MX" sz="2000" b="1" dirty="0">
                <a:solidFill>
                  <a:schemeClr val="bg2">
                    <a:lumMod val="75000"/>
                  </a:schemeClr>
                </a:solidFill>
              </a:rPr>
            </a:br>
            <a:r>
              <a:rPr lang="es-MX" sz="2000" b="1" dirty="0">
                <a:solidFill>
                  <a:schemeClr val="bg2">
                    <a:lumMod val="75000"/>
                  </a:schemeClr>
                </a:solidFill>
              </a:rPr>
              <a:t>Objetivos				Marco teórico			Conclusiones</a:t>
            </a:r>
            <a:endParaRPr lang="es-MX" sz="3600" b="1" dirty="0">
              <a:solidFill>
                <a:schemeClr val="bg2">
                  <a:lumMod val="75000"/>
                </a:schemeClr>
              </a:solidFill>
            </a:endParaRPr>
          </a:p>
        </p:txBody>
      </p:sp>
    </p:spTree>
    <p:custDataLst>
      <p:tags r:id="rId1"/>
    </p:custDataLst>
    <p:extLst>
      <p:ext uri="{BB962C8B-B14F-4D97-AF65-F5344CB8AC3E}">
        <p14:creationId xmlns:p14="http://schemas.microsoft.com/office/powerpoint/2010/main" val="19911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animBg="1"/>
      <p:bldP spid="14" grpId="0"/>
      <p:bldP spid="15" grpId="0" animBg="1"/>
      <p:bldP spid="16" grpId="0" animBg="1"/>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3.3"/>
</p:tagLst>
</file>

<file path=ppt/tags/tag2.xml><?xml version="1.0" encoding="utf-8"?>
<p:tagLst xmlns:a="http://schemas.openxmlformats.org/drawingml/2006/main" xmlns:r="http://schemas.openxmlformats.org/officeDocument/2006/relationships" xmlns:p="http://schemas.openxmlformats.org/presentationml/2006/main">
  <p:tag name="TIMING" val="|4.6|0.4|11.3|1|2.9|0.5|7.3|2.8|2.7|1.1|4.2|3.9|13.2|0.5"/>
</p:tagLst>
</file>

<file path=ppt/tags/tag3.xml><?xml version="1.0" encoding="utf-8"?>
<p:tagLst xmlns:a="http://schemas.openxmlformats.org/drawingml/2006/main" xmlns:r="http://schemas.openxmlformats.org/officeDocument/2006/relationships" xmlns:p="http://schemas.openxmlformats.org/presentationml/2006/main">
  <p:tag name="TIMING" val="|4.6|0.4|11.3|1|2.9|0.5|7.3|2.8|2.7|1.1|4.2|3.9|13.2|0.5"/>
</p:tagLst>
</file>

<file path=ppt/tags/tag4.xml><?xml version="1.0" encoding="utf-8"?>
<p:tagLst xmlns:a="http://schemas.openxmlformats.org/drawingml/2006/main" xmlns:r="http://schemas.openxmlformats.org/officeDocument/2006/relationships" xmlns:p="http://schemas.openxmlformats.org/presentationml/2006/main">
  <p:tag name="TIMING" val="|1|23.3"/>
</p:tagLst>
</file>

<file path=ppt/tags/tag5.xml><?xml version="1.0" encoding="utf-8"?>
<p:tagLst xmlns:a="http://schemas.openxmlformats.org/drawingml/2006/main" xmlns:r="http://schemas.openxmlformats.org/officeDocument/2006/relationships" xmlns:p="http://schemas.openxmlformats.org/presentationml/2006/main">
  <p:tag name="TIMING" val="|2|9.5"/>
</p:tagLst>
</file>

<file path=ppt/tags/tag6.xml><?xml version="1.0" encoding="utf-8"?>
<p:tagLst xmlns:a="http://schemas.openxmlformats.org/drawingml/2006/main" xmlns:r="http://schemas.openxmlformats.org/officeDocument/2006/relationships" xmlns:p="http://schemas.openxmlformats.org/presentationml/2006/main">
  <p:tag name="TIMING" val="|2|9.5"/>
</p:tagLst>
</file>

<file path=ppt/tags/tag7.xml><?xml version="1.0" encoding="utf-8"?>
<p:tagLst xmlns:a="http://schemas.openxmlformats.org/drawingml/2006/main" xmlns:r="http://schemas.openxmlformats.org/officeDocument/2006/relationships" xmlns:p="http://schemas.openxmlformats.org/presentationml/2006/main">
  <p:tag name="TIMING" val="|3.5|9.6|7.5|25|3.5|10.5|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1ACC18952578F44850418152D117C85" ma:contentTypeVersion="20" ma:contentTypeDescription="Crear nuevo documento." ma:contentTypeScope="" ma:versionID="14eb5835604bf5eda2acc7c07560e295">
  <xsd:schema xmlns:xsd="http://www.w3.org/2001/XMLSchema" xmlns:xs="http://www.w3.org/2001/XMLSchema" xmlns:p="http://schemas.microsoft.com/office/2006/metadata/properties" xmlns:ns2="16a46911-1179-4f01-8c4e-340f73d20ff3" xmlns:ns3="af203dd6-377d-4a17-965d-90fd43c30c8a" targetNamespace="http://schemas.microsoft.com/office/2006/metadata/properties" ma:root="true" ma:fieldsID="90b50c0f72fb51add7b5f8e32474d5d4" ns2:_="" ns3:_="">
    <xsd:import namespace="16a46911-1179-4f01-8c4e-340f73d20ff3"/>
    <xsd:import namespace="af203dd6-377d-4a17-965d-90fd43c30c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46911-1179-4f01-8c4e-340f73d20f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Estado de aprobación" ma:internalName="Estado_x0020_de_x0020_aprobaci_x00f3_n">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16e64364-7af0-4e7f-889e-ff02d276d3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03dd6-377d-4a17-965d-90fd43c30c8a"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bcf72ea6-4760-478a-aae2-2dd12ac88cc2}" ma:internalName="TaxCatchAll" ma:showField="CatchAllData" ma:web="af203dd6-377d-4a17-965d-90fd43c3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a46911-1179-4f01-8c4e-340f73d20ff3">
      <Terms xmlns="http://schemas.microsoft.com/office/infopath/2007/PartnerControls"/>
    </lcf76f155ced4ddcb4097134ff3c332f>
    <_Flow_SignoffStatus xmlns="16a46911-1179-4f01-8c4e-340f73d20ff3" xsi:nil="true"/>
    <TaxCatchAll xmlns="af203dd6-377d-4a17-965d-90fd43c30c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BF0BD-6449-428D-87CE-84D3EA674FFD}"/>
</file>

<file path=customXml/itemProps2.xml><?xml version="1.0" encoding="utf-8"?>
<ds:datastoreItem xmlns:ds="http://schemas.openxmlformats.org/officeDocument/2006/customXml" ds:itemID="{76275F9F-0246-476A-B9AB-2A80EC01257D}">
  <ds:schemaRefs>
    <ds:schemaRef ds:uri="http://schemas.openxmlformats.org/package/2006/metadata/core-properties"/>
    <ds:schemaRef ds:uri="http://purl.org/dc/elements/1.1/"/>
    <ds:schemaRef ds:uri="http://purl.org/dc/dcmitype/"/>
    <ds:schemaRef ds:uri="2cf04a09-9c88-4307-9696-fecec1c91faf"/>
    <ds:schemaRef ds:uri="http://schemas.microsoft.com/office/2006/metadata/properties"/>
    <ds:schemaRef ds:uri="http://schemas.microsoft.com/office/infopath/2007/PartnerControls"/>
    <ds:schemaRef ds:uri="http://schemas.microsoft.com/office/2006/documentManagement/types"/>
    <ds:schemaRef ds:uri="7bdd992c-cdf8-4367-b600-ef25d6c003bb"/>
    <ds:schemaRef ds:uri="http://www.w3.org/XML/1998/namespace"/>
    <ds:schemaRef ds:uri="http://purl.org/dc/terms/"/>
  </ds:schemaRefs>
</ds:datastoreItem>
</file>

<file path=customXml/itemProps3.xml><?xml version="1.0" encoding="utf-8"?>
<ds:datastoreItem xmlns:ds="http://schemas.openxmlformats.org/officeDocument/2006/customXml" ds:itemID="{4C81B91F-8DF3-4F99-B250-705E4BB8AB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17972</TotalTime>
  <Words>3110</Words>
  <Application>Microsoft Office PowerPoint</Application>
  <PresentationFormat>Panorámica</PresentationFormat>
  <Paragraphs>328</Paragraphs>
  <Slides>27</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Arial</vt:lpstr>
      <vt:lpstr>Calibri</vt:lpstr>
      <vt:lpstr>Calibri Light</vt:lpstr>
      <vt:lpstr>Cambria Math</vt:lpstr>
      <vt:lpstr>Times New Roman</vt:lpstr>
      <vt:lpstr>Wingdings</vt:lpstr>
      <vt:lpstr>Office Theme</vt:lpstr>
      <vt:lpstr>An analysis of global enviromental policy using STATA</vt:lpstr>
      <vt:lpstr> Introducción    Hipótesis    Método Preguntas de investigación    Evidencia empírica   Datos Objetivos      Marco teórico   Conclusiones</vt:lpstr>
      <vt:lpstr>Hipótesis de Porter (1990-1991-1995)</vt:lpstr>
      <vt:lpstr>Hipótesis de Porter (1990-1991-1995)</vt:lpstr>
      <vt:lpstr> 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Measuring Environmental Policy Stringency in OECD Countries –  A Composite Index Approach </vt:lpstr>
      <vt:lpstr>Presentación de PowerPoint</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Conclusiones</vt:lpstr>
      <vt:lpstr>Introducción    Hipótesis    Método Preguntas de investigación  Evidencia empírica   Datos Objetivos    Marco teórico   Resultados</vt:lpstr>
      <vt:lpstr>Introducción    Hipótesis    Método Preguntas de investigación  Evidencia empírica   Modelo Objetivos    Marco teórico   Resultados</vt:lpstr>
      <vt:lpstr>Introducción    Hipótesis    Método Preguntas de investigación  Evidencia empírica   Modelo Objetivos    Marco teórico   Resultados</vt:lpstr>
      <vt:lpstr>Introducción    Hipótesis    Método Preguntas de investigación  Evidencia empírica   Modelo Objetivos    Marco teórico   Resultados</vt:lpstr>
      <vt:lpstr>Presentación de PowerPoint</vt:lpstr>
      <vt:lpstr>Presentación de PowerPoint</vt:lpstr>
      <vt:lpstr>Presentación de PowerPoint</vt:lpstr>
      <vt:lpstr>Presentación de PowerPoint</vt:lpstr>
      <vt:lpstr>Anexo: Resultados econométricos</vt:lpstr>
      <vt:lpstr>Anexo: Resultados econométricos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Hipótesis de Porter: Un análisis entre países y el caso para México</dc:title>
  <dc:creator>José Eduardo Márquez Palacios</dc:creator>
  <cp:lastModifiedBy>Sergio Colin Castillo</cp:lastModifiedBy>
  <cp:revision>49</cp:revision>
  <dcterms:created xsi:type="dcterms:W3CDTF">2021-10-19T16:57:03Z</dcterms:created>
  <dcterms:modified xsi:type="dcterms:W3CDTF">2023-10-26T08:56:09Z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0x010100983AAF7E0981454D8BCB4772688A8F2B</vt:lpwstr>
  </property>
</Properties>
</file>