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62"/>
  </p:notesMasterIdLst>
  <p:sldIdLst>
    <p:sldId id="256" r:id="rId2"/>
    <p:sldId id="357" r:id="rId3"/>
    <p:sldId id="359" r:id="rId4"/>
    <p:sldId id="360" r:id="rId5"/>
    <p:sldId id="353" r:id="rId6"/>
    <p:sldId id="354" r:id="rId7"/>
    <p:sldId id="376" r:id="rId8"/>
    <p:sldId id="377" r:id="rId9"/>
    <p:sldId id="257" r:id="rId10"/>
    <p:sldId id="258" r:id="rId11"/>
    <p:sldId id="259" r:id="rId12"/>
    <p:sldId id="260" r:id="rId13"/>
    <p:sldId id="261" r:id="rId14"/>
    <p:sldId id="264" r:id="rId15"/>
    <p:sldId id="266" r:id="rId16"/>
    <p:sldId id="271" r:id="rId17"/>
    <p:sldId id="276" r:id="rId18"/>
    <p:sldId id="273" r:id="rId19"/>
    <p:sldId id="279" r:id="rId20"/>
    <p:sldId id="281" r:id="rId21"/>
    <p:sldId id="284" r:id="rId22"/>
    <p:sldId id="285" r:id="rId23"/>
    <p:sldId id="286" r:id="rId24"/>
    <p:sldId id="287" r:id="rId25"/>
    <p:sldId id="288" r:id="rId26"/>
    <p:sldId id="289" r:id="rId27"/>
    <p:sldId id="303" r:id="rId28"/>
    <p:sldId id="290" r:id="rId29"/>
    <p:sldId id="291" r:id="rId30"/>
    <p:sldId id="293" r:id="rId31"/>
    <p:sldId id="297" r:id="rId32"/>
    <p:sldId id="300" r:id="rId33"/>
    <p:sldId id="301" r:id="rId34"/>
    <p:sldId id="306" r:id="rId35"/>
    <p:sldId id="307" r:id="rId36"/>
    <p:sldId id="318" r:id="rId37"/>
    <p:sldId id="320" r:id="rId38"/>
    <p:sldId id="327" r:id="rId39"/>
    <p:sldId id="328" r:id="rId40"/>
    <p:sldId id="341" r:id="rId41"/>
    <p:sldId id="342" r:id="rId42"/>
    <p:sldId id="345" r:id="rId43"/>
    <p:sldId id="350" r:id="rId44"/>
    <p:sldId id="380" r:id="rId45"/>
    <p:sldId id="378" r:id="rId46"/>
    <p:sldId id="364" r:id="rId47"/>
    <p:sldId id="365" r:id="rId48"/>
    <p:sldId id="366" r:id="rId49"/>
    <p:sldId id="346" r:id="rId50"/>
    <p:sldId id="336" r:id="rId51"/>
    <p:sldId id="337" r:id="rId52"/>
    <p:sldId id="338" r:id="rId53"/>
    <p:sldId id="373" r:id="rId54"/>
    <p:sldId id="375" r:id="rId55"/>
    <p:sldId id="379" r:id="rId56"/>
    <p:sldId id="340" r:id="rId57"/>
    <p:sldId id="367" r:id="rId58"/>
    <p:sldId id="369" r:id="rId59"/>
    <p:sldId id="371" r:id="rId60"/>
    <p:sldId id="372" r:id="rId6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CCD9B-1A2E-4C02-BCF5-2214B8CE2C5B}" type="datetimeFigureOut">
              <a:rPr lang="es-MX" smtClean="0"/>
              <a:pPr/>
              <a:t>12/05/2011</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EF535-6B6B-4FD4-B7B5-579CFB8A4E7B}"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F6EF535-6B6B-4FD4-B7B5-579CFB8A4E7B}" type="slidenum">
              <a:rPr lang="es-MX" smtClean="0"/>
              <a:pPr/>
              <a:t>1</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pPr eaLnBrk="1" hangingPunct="1"/>
            <a:endParaRPr lang="en-US" dirty="0" smtClean="0">
              <a:latin typeface="Arial" charset="0"/>
            </a:endParaRPr>
          </a:p>
        </p:txBody>
      </p:sp>
      <p:sp>
        <p:nvSpPr>
          <p:cNvPr id="66563" name="3 Marcador de número de diapositiva"/>
          <p:cNvSpPr>
            <a:spLocks noGrp="1"/>
          </p:cNvSpPr>
          <p:nvPr>
            <p:ph type="sldNum" sz="quarter" idx="5"/>
          </p:nvPr>
        </p:nvSpPr>
        <p:spPr>
          <a:noFill/>
        </p:spPr>
        <p:txBody>
          <a:bodyPr/>
          <a:lstStyle/>
          <a:p>
            <a:fld id="{CA0DA853-76DB-4190-A065-C458B94DFCCF}" type="slidenum">
              <a:rPr lang="es-ES" smtClean="0">
                <a:latin typeface="Arial" charset="0"/>
              </a:rPr>
              <a:pPr/>
              <a:t>30</a:t>
            </a:fld>
            <a:endParaRPr lang="es-E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Marcador de imagen de diapositiva"/>
          <p:cNvSpPr>
            <a:spLocks noGrp="1" noRot="1" noChangeAspect="1"/>
          </p:cNvSpPr>
          <p:nvPr>
            <p:ph type="sldImg"/>
          </p:nvPr>
        </p:nvSpPr>
        <p:spPr>
          <a:ln/>
        </p:spPr>
      </p:sp>
      <p:sp>
        <p:nvSpPr>
          <p:cNvPr id="70658" name="2 Marcador de notas"/>
          <p:cNvSpPr>
            <a:spLocks noGrp="1"/>
          </p:cNvSpPr>
          <p:nvPr>
            <p:ph type="body" idx="1"/>
          </p:nvPr>
        </p:nvSpPr>
        <p:spPr>
          <a:noFill/>
          <a:ln/>
        </p:spPr>
        <p:txBody>
          <a:bodyPr/>
          <a:lstStyle/>
          <a:p>
            <a:pPr eaLnBrk="1" hangingPunct="1"/>
            <a:endParaRPr lang="en-US" dirty="0" smtClean="0">
              <a:latin typeface="Arial" charset="0"/>
            </a:endParaRPr>
          </a:p>
        </p:txBody>
      </p:sp>
      <p:sp>
        <p:nvSpPr>
          <p:cNvPr id="70659" name="3 Marcador de número de diapositiva"/>
          <p:cNvSpPr>
            <a:spLocks noGrp="1"/>
          </p:cNvSpPr>
          <p:nvPr>
            <p:ph type="sldNum" sz="quarter" idx="5"/>
          </p:nvPr>
        </p:nvSpPr>
        <p:spPr>
          <a:noFill/>
        </p:spPr>
        <p:txBody>
          <a:bodyPr/>
          <a:lstStyle/>
          <a:p>
            <a:fld id="{B0480DB1-036F-442E-BD89-087403DF58B7}" type="slidenum">
              <a:rPr lang="es-ES" smtClean="0">
                <a:latin typeface="Arial" charset="0"/>
              </a:rPr>
              <a:pPr/>
              <a:t>31</a:t>
            </a:fld>
            <a:endParaRPr lang="es-E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a:ln/>
        </p:spPr>
      </p:sp>
      <p:sp>
        <p:nvSpPr>
          <p:cNvPr id="72706" name="2 Marcador de notas"/>
          <p:cNvSpPr>
            <a:spLocks noGrp="1"/>
          </p:cNvSpPr>
          <p:nvPr>
            <p:ph type="body" idx="1"/>
          </p:nvPr>
        </p:nvSpPr>
        <p:spPr>
          <a:noFill/>
          <a:ln/>
        </p:spPr>
        <p:txBody>
          <a:bodyPr/>
          <a:lstStyle/>
          <a:p>
            <a:pPr eaLnBrk="1" hangingPunct="1"/>
            <a:endParaRPr lang="en-US" dirty="0" smtClean="0">
              <a:latin typeface="Arial" charset="0"/>
            </a:endParaRPr>
          </a:p>
        </p:txBody>
      </p:sp>
      <p:sp>
        <p:nvSpPr>
          <p:cNvPr id="72707" name="3 Marcador de número de diapositiva"/>
          <p:cNvSpPr>
            <a:spLocks noGrp="1"/>
          </p:cNvSpPr>
          <p:nvPr>
            <p:ph type="sldNum" sz="quarter" idx="5"/>
          </p:nvPr>
        </p:nvSpPr>
        <p:spPr>
          <a:noFill/>
        </p:spPr>
        <p:txBody>
          <a:bodyPr/>
          <a:lstStyle/>
          <a:p>
            <a:fld id="{74F3B759-0E9F-41CE-864C-3DB4F92679B9}" type="slidenum">
              <a:rPr lang="es-ES" smtClean="0">
                <a:latin typeface="Arial" charset="0"/>
              </a:rPr>
              <a:pPr/>
              <a:t>32</a:t>
            </a:fld>
            <a:endParaRPr lang="es-E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1 Marcador de imagen de diapositiva"/>
          <p:cNvSpPr>
            <a:spLocks noGrp="1" noRot="1" noChangeAspect="1"/>
          </p:cNvSpPr>
          <p:nvPr>
            <p:ph type="sldImg"/>
          </p:nvPr>
        </p:nvSpPr>
        <p:spPr>
          <a:ln/>
        </p:spPr>
      </p:sp>
      <p:sp>
        <p:nvSpPr>
          <p:cNvPr id="111618" name="2 Marcador de notas"/>
          <p:cNvSpPr>
            <a:spLocks noGrp="1"/>
          </p:cNvSpPr>
          <p:nvPr>
            <p:ph type="body" idx="1"/>
          </p:nvPr>
        </p:nvSpPr>
        <p:spPr>
          <a:noFill/>
          <a:ln/>
        </p:spPr>
        <p:txBody>
          <a:bodyPr/>
          <a:lstStyle/>
          <a:p>
            <a:pPr eaLnBrk="1" hangingPunct="1"/>
            <a:endParaRPr lang="en-US" dirty="0" smtClean="0">
              <a:latin typeface="Arial" charset="0"/>
            </a:endParaRPr>
          </a:p>
        </p:txBody>
      </p:sp>
      <p:sp>
        <p:nvSpPr>
          <p:cNvPr id="111619" name="3 Marcador de número de diapositiva"/>
          <p:cNvSpPr>
            <a:spLocks noGrp="1"/>
          </p:cNvSpPr>
          <p:nvPr>
            <p:ph type="sldNum" sz="quarter" idx="5"/>
          </p:nvPr>
        </p:nvSpPr>
        <p:spPr>
          <a:noFill/>
        </p:spPr>
        <p:txBody>
          <a:bodyPr/>
          <a:lstStyle/>
          <a:p>
            <a:fld id="{863B9EC4-2C30-43FA-8C13-E41E0182BDE6}" type="slidenum">
              <a:rPr lang="es-ES" smtClean="0">
                <a:latin typeface="Arial" charset="0"/>
              </a:rPr>
              <a:pPr/>
              <a:t>58</a:t>
            </a:fld>
            <a:endParaRPr lang="es-E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1 Marcador de imagen de diapositiva"/>
          <p:cNvSpPr>
            <a:spLocks noGrp="1" noRot="1" noChangeAspect="1"/>
          </p:cNvSpPr>
          <p:nvPr>
            <p:ph type="sldImg"/>
          </p:nvPr>
        </p:nvSpPr>
        <p:spPr>
          <a:ln/>
        </p:spPr>
      </p:sp>
      <p:sp>
        <p:nvSpPr>
          <p:cNvPr id="113666" name="2 Marcador de notas"/>
          <p:cNvSpPr>
            <a:spLocks noGrp="1"/>
          </p:cNvSpPr>
          <p:nvPr>
            <p:ph type="body" idx="1"/>
          </p:nvPr>
        </p:nvSpPr>
        <p:spPr>
          <a:noFill/>
          <a:ln/>
        </p:spPr>
        <p:txBody>
          <a:bodyPr/>
          <a:lstStyle/>
          <a:p>
            <a:pPr eaLnBrk="1" hangingPunct="1"/>
            <a:endParaRPr lang="en-US" dirty="0" smtClean="0">
              <a:latin typeface="Arial" charset="0"/>
            </a:endParaRPr>
          </a:p>
        </p:txBody>
      </p:sp>
      <p:sp>
        <p:nvSpPr>
          <p:cNvPr id="113667" name="3 Marcador de número de diapositiva"/>
          <p:cNvSpPr>
            <a:spLocks noGrp="1"/>
          </p:cNvSpPr>
          <p:nvPr>
            <p:ph type="sldNum" sz="quarter" idx="5"/>
          </p:nvPr>
        </p:nvSpPr>
        <p:spPr>
          <a:noFill/>
        </p:spPr>
        <p:txBody>
          <a:bodyPr/>
          <a:lstStyle/>
          <a:p>
            <a:fld id="{ACAFA4E1-F5F0-4317-89D2-21E7C978943E}" type="slidenum">
              <a:rPr lang="es-ES" smtClean="0">
                <a:latin typeface="Arial" charset="0"/>
              </a:rPr>
              <a:pPr/>
              <a:t>59</a:t>
            </a:fld>
            <a:endParaRPr lang="es-E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19" name="18 Marcador de pie de página"/>
          <p:cNvSpPr>
            <a:spLocks noGrp="1"/>
          </p:cNvSpPr>
          <p:nvPr>
            <p:ph type="ftr" sz="quarter" idx="11"/>
          </p:nvPr>
        </p:nvSpPr>
        <p:spPr/>
        <p:txBody>
          <a:bodyPr/>
          <a:lstStyle/>
          <a:p>
            <a:endParaRPr lang="es-MX" dirty="0"/>
          </a:p>
        </p:txBody>
      </p:sp>
      <p:sp>
        <p:nvSpPr>
          <p:cNvPr id="27" name="26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8" name="7 Marcador de número de diapositiva"/>
          <p:cNvSpPr>
            <a:spLocks noGrp="1"/>
          </p:cNvSpPr>
          <p:nvPr>
            <p:ph type="sldNum" sz="quarter" idx="11"/>
          </p:nvPr>
        </p:nvSpPr>
        <p:spPr/>
        <p:txBody>
          <a:bodyPr/>
          <a:lstStyle/>
          <a:p>
            <a:fld id="{96C48391-5F0C-4884-A762-D0262D4827E1}" type="slidenum">
              <a:rPr lang="es-MX" smtClean="0"/>
              <a:pPr/>
              <a:t>‹Nº›</a:t>
            </a:fld>
            <a:endParaRPr lang="es-MX" dirty="0"/>
          </a:p>
        </p:txBody>
      </p:sp>
      <p:sp>
        <p:nvSpPr>
          <p:cNvPr id="9" name="8 Marcador de pie de página"/>
          <p:cNvSpPr>
            <a:spLocks noGrp="1"/>
          </p:cNvSpPr>
          <p:nvPr>
            <p:ph type="ftr" sz="quarter" idx="12"/>
          </p:nvPr>
        </p:nvSpPr>
        <p:spPr/>
        <p:txBody>
          <a:bodyPr/>
          <a:lstStyle/>
          <a:p>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1F735B9-F6E0-4C36-BA2E-CB0DA952F0AC}" type="datetimeFigureOut">
              <a:rPr lang="es-MX" smtClean="0"/>
              <a:pPr/>
              <a:t>12/05/2011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a:xfrm>
            <a:off x="8156448" y="6422064"/>
            <a:ext cx="762000" cy="365125"/>
          </a:xfrm>
        </p:spPr>
        <p:txBody>
          <a:bodyPr/>
          <a:lstStyle/>
          <a:p>
            <a:fld id="{96C48391-5F0C-4884-A762-D0262D4827E1}"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1F735B9-F6E0-4C36-BA2E-CB0DA952F0AC}" type="datetimeFigureOut">
              <a:rPr lang="es-MX" smtClean="0"/>
              <a:pPr/>
              <a:t>12/05/2011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96C48391-5F0C-4884-A762-D0262D4827E1}"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1F735B9-F6E0-4C36-BA2E-CB0DA952F0AC}" type="datetimeFigureOut">
              <a:rPr lang="es-MX" smtClean="0"/>
              <a:pPr/>
              <a:t>12/05/2011</a:t>
            </a:fld>
            <a:endParaRPr lang="es-MX"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C48391-5F0C-4884-A762-D0262D4827E1}" type="slidenum">
              <a:rPr lang="es-MX" smtClean="0"/>
              <a:pPr/>
              <a:t>‹Nº›</a:t>
            </a:fld>
            <a:endParaRPr lang="es-MX" dirty="0"/>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83568" y="764704"/>
            <a:ext cx="7772400" cy="1470025"/>
          </a:xfrm>
        </p:spPr>
        <p:txBody>
          <a:bodyPr>
            <a:noAutofit/>
          </a:bodyPr>
          <a:lstStyle/>
          <a:p>
            <a:r>
              <a:rPr lang="es-MX" sz="4000" dirty="0" smtClean="0">
                <a:latin typeface="+mn-lt"/>
              </a:rPr>
              <a:t>Actualización de programas mejorados de Stata para la suavización no paramétrica de datos.</a:t>
            </a:r>
            <a:endParaRPr lang="es-MX" sz="4000" dirty="0">
              <a:latin typeface="+mn-lt"/>
            </a:endParaRPr>
          </a:p>
        </p:txBody>
      </p:sp>
      <p:sp>
        <p:nvSpPr>
          <p:cNvPr id="7" name="6 Subtítulo"/>
          <p:cNvSpPr>
            <a:spLocks noGrp="1"/>
          </p:cNvSpPr>
          <p:nvPr>
            <p:ph type="subTitle" idx="1"/>
          </p:nvPr>
        </p:nvSpPr>
        <p:spPr>
          <a:xfrm>
            <a:off x="1763688" y="4149080"/>
            <a:ext cx="6480048" cy="1752600"/>
          </a:xfrm>
        </p:spPr>
        <p:txBody>
          <a:bodyPr>
            <a:normAutofit/>
          </a:bodyPr>
          <a:lstStyle/>
          <a:p>
            <a:r>
              <a:rPr lang="es-MX" dirty="0" smtClean="0"/>
              <a:t>Mosqueda Romo </a:t>
            </a:r>
            <a:r>
              <a:rPr lang="es-MX" dirty="0"/>
              <a:t>N</a:t>
            </a:r>
            <a:r>
              <a:rPr lang="es-MX" dirty="0" smtClean="0"/>
              <a:t>éstor A.</a:t>
            </a:r>
          </a:p>
          <a:p>
            <a:r>
              <a:rPr lang="es-MX" dirty="0" smtClean="0"/>
              <a:t>Salgado Ugarte Isaías H.</a:t>
            </a:r>
          </a:p>
          <a:p>
            <a:r>
              <a:rPr lang="es-MX" dirty="0" smtClean="0"/>
              <a:t>Laboratorio de Biometría y Biología Pesquera</a:t>
            </a:r>
          </a:p>
          <a:p>
            <a:r>
              <a:rPr lang="es-MX" dirty="0" smtClean="0"/>
              <a:t>FES Zaragoza, UNAM</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Introducción II</a:t>
            </a:r>
            <a:endParaRPr lang="es-MX" dirty="0"/>
          </a:p>
        </p:txBody>
      </p:sp>
      <p:sp>
        <p:nvSpPr>
          <p:cNvPr id="3" name="2 Marcador de contenido"/>
          <p:cNvSpPr>
            <a:spLocks noGrp="1"/>
          </p:cNvSpPr>
          <p:nvPr>
            <p:ph idx="1"/>
          </p:nvPr>
        </p:nvSpPr>
        <p:spPr/>
        <p:txBody>
          <a:bodyPr/>
          <a:lstStyle/>
          <a:p>
            <a:r>
              <a:rPr lang="es-MX" dirty="0" smtClean="0"/>
              <a:t>Estas versiones actualizadas son de programas ado mejorados, simples, y mas versátiles presentados anteriormente para el cálculo de diversos estimadores de densidad por kernel.</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Trazas de densidad I</a:t>
            </a:r>
            <a:endParaRPr lang="es-MX" dirty="0"/>
          </a:p>
        </p:txBody>
      </p:sp>
      <p:sp>
        <p:nvSpPr>
          <p:cNvPr id="4" name="2 Marcador de contenido"/>
          <p:cNvSpPr>
            <a:spLocks noGrp="1"/>
          </p:cNvSpPr>
          <p:nvPr>
            <p:ph idx="1"/>
          </p:nvPr>
        </p:nvSpPr>
        <p:spPr/>
        <p:txBody>
          <a:bodyPr/>
          <a:lstStyle/>
          <a:p>
            <a:pPr eaLnBrk="1" hangingPunct="1">
              <a:buFontTx/>
              <a:buNone/>
            </a:pPr>
            <a:r>
              <a:rPr lang="es-MX" dirty="0" smtClean="0"/>
              <a:t>       Trazas de densidad presentadas en:</a:t>
            </a:r>
          </a:p>
          <a:p>
            <a:pPr eaLnBrk="1" hangingPunct="1">
              <a:buFontTx/>
              <a:buNone/>
            </a:pPr>
            <a:endParaRPr lang="es-MX" dirty="0" smtClean="0"/>
          </a:p>
          <a:p>
            <a:pPr eaLnBrk="1" hangingPunct="1"/>
            <a:r>
              <a:rPr lang="es-MX" dirty="0" smtClean="0"/>
              <a:t>Chambers, J.M., W.S. Cleveland, B. Kleiner y P.A. Tukey (1983)      Graphical Methods for Data Analysis. Wadsworth &amp; Brooks/Cole,   Cap. 2: 9-46.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Trazas de densidad II</a:t>
            </a:r>
            <a:endParaRPr lang="es-MX" dirty="0"/>
          </a:p>
        </p:txBody>
      </p:sp>
      <p:pic>
        <p:nvPicPr>
          <p:cNvPr id="8" name="3 Marcador de contenido" descr="chambersetal0002.jpg"/>
          <p:cNvPicPr>
            <a:picLocks noGrp="1" noChangeAspect="1"/>
          </p:cNvPicPr>
          <p:nvPr>
            <p:ph sz="half" idx="1"/>
          </p:nvPr>
        </p:nvPicPr>
        <p:blipFill>
          <a:blip r:embed="rId2" cstate="print"/>
          <a:stretch>
            <a:fillRect/>
          </a:stretch>
        </p:blipFill>
        <p:spPr>
          <a:xfrm>
            <a:off x="750331" y="1600200"/>
            <a:ext cx="3071338" cy="4525963"/>
          </a:xfrm>
        </p:spPr>
      </p:pic>
      <p:pic>
        <p:nvPicPr>
          <p:cNvPr id="7" name="4 Imagen" descr="chambersetal0003.jpg"/>
          <p:cNvPicPr>
            <a:picLocks noGrp="1" noChangeAspect="1"/>
          </p:cNvPicPr>
          <p:nvPr>
            <p:ph sz="half" idx="2"/>
          </p:nvPr>
        </p:nvPicPr>
        <p:blipFill>
          <a:blip r:embed="rId3" cstate="print"/>
          <a:stretch>
            <a:fillRect/>
          </a:stretch>
        </p:blipFill>
        <p:spPr bwMode="auto">
          <a:xfrm>
            <a:off x="4946142" y="2201259"/>
            <a:ext cx="2299716" cy="3323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Trazas de densidad III</a:t>
            </a:r>
            <a:endParaRPr lang="es-MX" dirty="0"/>
          </a:p>
        </p:txBody>
      </p:sp>
      <p:sp>
        <p:nvSpPr>
          <p:cNvPr id="7" name="2 Marcador de contenido"/>
          <p:cNvSpPr>
            <a:spLocks noGrp="1"/>
          </p:cNvSpPr>
          <p:nvPr>
            <p:ph idx="1"/>
          </p:nvPr>
        </p:nvSpPr>
        <p:spPr/>
        <p:txBody>
          <a:bodyPr>
            <a:normAutofit fontScale="92500" lnSpcReduction="20000"/>
          </a:bodyPr>
          <a:lstStyle/>
          <a:p>
            <a:pPr eaLnBrk="1" hangingPunct="1"/>
            <a:r>
              <a:rPr lang="en-US" b="1" dirty="0" smtClean="0"/>
              <a:t>Los programas ado incluyen: </a:t>
            </a:r>
          </a:p>
          <a:p>
            <a:pPr lvl="1" eaLnBrk="1" hangingPunct="1"/>
            <a:r>
              <a:rPr lang="en-US" b="1" dirty="0" smtClean="0"/>
              <a:t>boxdetr1 (función ponderal cuadrada) usando un algoritmo directo</a:t>
            </a:r>
            <a:endParaRPr lang="en-US" b="1" dirty="0"/>
          </a:p>
          <a:p>
            <a:pPr lvl="1"/>
            <a:r>
              <a:rPr lang="en-US" b="1" dirty="0"/>
              <a:t>b</a:t>
            </a:r>
            <a:r>
              <a:rPr lang="en-US" b="1" dirty="0" smtClean="0"/>
              <a:t>oxdet21 (función ponderal cuadrada) usando un algoritmo discretizado considerando 50 puntos uniformemente espaciados desde el valor mínimo hasta el máximo</a:t>
            </a:r>
          </a:p>
          <a:p>
            <a:pPr lvl="1"/>
            <a:r>
              <a:rPr lang="en-US" b="1" dirty="0"/>
              <a:t>c</a:t>
            </a:r>
            <a:r>
              <a:rPr lang="en-US" b="1" dirty="0" smtClean="0"/>
              <a:t>osdetr1 (función ponderal </a:t>
            </a:r>
            <a:r>
              <a:rPr lang="en-US" b="1" dirty="0" err="1" smtClean="0"/>
              <a:t>coseno</a:t>
            </a:r>
            <a:r>
              <a:rPr lang="en-US" b="1" dirty="0" smtClean="0"/>
              <a:t>) </a:t>
            </a:r>
            <a:r>
              <a:rPr lang="en-US" b="1" dirty="0" err="1" smtClean="0"/>
              <a:t>usando</a:t>
            </a:r>
            <a:r>
              <a:rPr lang="en-US" b="1" dirty="0" smtClean="0"/>
              <a:t> un </a:t>
            </a:r>
            <a:r>
              <a:rPr lang="en-US" b="1" dirty="0" err="1" smtClean="0"/>
              <a:t>algoritmo</a:t>
            </a:r>
            <a:r>
              <a:rPr lang="en-US" b="1" dirty="0" smtClean="0"/>
              <a:t> </a:t>
            </a:r>
            <a:r>
              <a:rPr lang="en-US" b="1" dirty="0" err="1" smtClean="0"/>
              <a:t>discretizado</a:t>
            </a:r>
            <a:endParaRPr lang="en-US" b="1" dirty="0" smtClean="0"/>
          </a:p>
          <a:p>
            <a:pPr lvl="1"/>
            <a:r>
              <a:rPr lang="en-US" b="1" dirty="0" smtClean="0"/>
              <a:t>dentrac1 (boxcar y función ponderal </a:t>
            </a:r>
            <a:r>
              <a:rPr lang="en-US" b="1" dirty="0" err="1" smtClean="0"/>
              <a:t>coseno</a:t>
            </a:r>
            <a:r>
              <a:rPr lang="en-US" b="1" dirty="0" smtClean="0"/>
              <a:t>) implementado con un procedimiento discretizado </a:t>
            </a:r>
            <a:endParaRPr lang="es-MX" dirty="0" smtClean="0"/>
          </a:p>
          <a:p>
            <a:pPr lvl="1"/>
            <a:endParaRPr lang="en-US"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7772400" cy="914400"/>
          </a:xfrm>
        </p:spPr>
        <p:txBody>
          <a:bodyPr>
            <a:noAutofit/>
          </a:bodyPr>
          <a:lstStyle/>
          <a:p>
            <a:r>
              <a:rPr lang="es-MX" sz="3600" dirty="0" smtClean="0"/>
              <a:t>Las actualizaciones para el primer programa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boxdetra.ado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boxdetr1.ado versión 11.0</a:t>
            </a:r>
            <a:endParaRPr lang="es-MX" dirty="0"/>
          </a:p>
        </p:txBody>
      </p:sp>
      <p:sp>
        <p:nvSpPr>
          <p:cNvPr id="6" name="5 Marcador de contenido"/>
          <p:cNvSpPr>
            <a:spLocks noGrp="1"/>
          </p:cNvSpPr>
          <p:nvPr>
            <p:ph sz="quarter" idx="2"/>
          </p:nvPr>
        </p:nvSpPr>
        <p:spPr/>
        <p:txBody>
          <a:bodyPr>
            <a:normAutofit fontScale="85000" lnSpcReduction="20000"/>
          </a:bodyPr>
          <a:lstStyle/>
          <a:p>
            <a:r>
              <a:rPr lang="es-MX" dirty="0" smtClean="0"/>
              <a:t>5.- if _rc~=0 { </a:t>
            </a:r>
          </a:p>
          <a:p>
            <a:r>
              <a:rPr lang="es-MX" dirty="0" smtClean="0"/>
              <a:t>6.- di "syntax: boxdetra varname iwidth detravar" </a:t>
            </a:r>
          </a:p>
          <a:p>
            <a:r>
              <a:rPr lang="en-US" dirty="0" smtClean="0"/>
              <a:t>7.- exit} </a:t>
            </a:r>
          </a:p>
          <a:p>
            <a:r>
              <a:rPr lang="en-US" dirty="0" smtClean="0"/>
              <a:t> </a:t>
            </a:r>
          </a:p>
          <a:p>
            <a:r>
              <a:rPr lang="en-US" dirty="0" smtClean="0"/>
              <a:t>11.- gen `nuobs'=_result(1) </a:t>
            </a:r>
          </a:p>
          <a:p>
            <a:r>
              <a:rPr lang="en-US" dirty="0" smtClean="0"/>
              <a:t>17.- noi di "WORKING WITH EACH VALUE. PLEASE BE PATIENT" </a:t>
            </a:r>
          </a:p>
          <a:p>
            <a:r>
              <a:rPr lang="en-US" dirty="0" smtClean="0"/>
              <a:t>21.- replace `trace'=_result(1)/(`2'*`nuobs') if _n==`count' </a:t>
            </a:r>
          </a:p>
          <a:p>
            <a:r>
              <a:rPr lang="en-US" dirty="0" smtClean="0"/>
              <a:t>26.- di "DONE. THANKS FOR YOUR PATIENCE" </a:t>
            </a:r>
            <a:endParaRPr lang="es-MX" dirty="0"/>
          </a:p>
        </p:txBody>
      </p:sp>
      <p:sp>
        <p:nvSpPr>
          <p:cNvPr id="9" name="5 Marcador de contenido"/>
          <p:cNvSpPr>
            <a:spLocks noGrp="1"/>
          </p:cNvSpPr>
          <p:nvPr>
            <p:ph sz="quarter" idx="4"/>
          </p:nvPr>
        </p:nvSpPr>
        <p:spPr/>
        <p:txBody>
          <a:bodyPr>
            <a:normAutofit fontScale="77500" lnSpcReduction="20000"/>
          </a:bodyPr>
          <a:lstStyle/>
          <a:p>
            <a:r>
              <a:rPr lang="es-MX" dirty="0" smtClean="0"/>
              <a:t>5.- if _rc</a:t>
            </a:r>
            <a:r>
              <a:rPr lang="es-MX" dirty="0" smtClean="0">
                <a:solidFill>
                  <a:srgbClr val="FF0000"/>
                </a:solidFill>
              </a:rPr>
              <a:t>!</a:t>
            </a:r>
            <a:r>
              <a:rPr lang="es-MX" dirty="0" smtClean="0"/>
              <a:t>=0 { </a:t>
            </a:r>
          </a:p>
          <a:p>
            <a:r>
              <a:rPr lang="es-MX" dirty="0" smtClean="0"/>
              <a:t>6.- di </a:t>
            </a:r>
            <a:r>
              <a:rPr lang="es-MX" dirty="0" smtClean="0">
                <a:solidFill>
                  <a:srgbClr val="FF0000"/>
                </a:solidFill>
              </a:rPr>
              <a:t>as error </a:t>
            </a:r>
            <a:r>
              <a:rPr lang="es-MX" dirty="0" smtClean="0"/>
              <a:t>"syntax: boxdetr1 varname iwidth detravar" </a:t>
            </a:r>
          </a:p>
          <a:p>
            <a:r>
              <a:rPr lang="en-US" dirty="0" smtClean="0"/>
              <a:t>7.- exit </a:t>
            </a:r>
          </a:p>
          <a:p>
            <a:r>
              <a:rPr lang="en-US" dirty="0" smtClean="0">
                <a:solidFill>
                  <a:srgbClr val="FF0000"/>
                </a:solidFill>
              </a:rPr>
              <a:t>}</a:t>
            </a:r>
          </a:p>
          <a:p>
            <a:r>
              <a:rPr lang="en-US" dirty="0" smtClean="0"/>
              <a:t>11.- gen `nuobs'= </a:t>
            </a:r>
            <a:r>
              <a:rPr lang="en-US" dirty="0" smtClean="0">
                <a:solidFill>
                  <a:srgbClr val="FF0000"/>
                </a:solidFill>
              </a:rPr>
              <a:t>r(N) </a:t>
            </a:r>
          </a:p>
          <a:p>
            <a:r>
              <a:rPr lang="en-US" dirty="0" smtClean="0"/>
              <a:t>17.- noi di </a:t>
            </a:r>
            <a:r>
              <a:rPr lang="en-US" dirty="0" smtClean="0">
                <a:solidFill>
                  <a:srgbClr val="FF0000"/>
                </a:solidFill>
              </a:rPr>
              <a:t>as result </a:t>
            </a:r>
            <a:r>
              <a:rPr lang="en-US" dirty="0" smtClean="0"/>
              <a:t>"WORKING WITH EACH VALUE. PLEASE BE PATIENT" </a:t>
            </a:r>
          </a:p>
          <a:p>
            <a:r>
              <a:rPr lang="en-US" dirty="0" smtClean="0"/>
              <a:t>21.- replace `trace'= </a:t>
            </a:r>
            <a:r>
              <a:rPr lang="en-US" dirty="0" smtClean="0">
                <a:solidFill>
                  <a:srgbClr val="FF0000"/>
                </a:solidFill>
              </a:rPr>
              <a:t>r(N)</a:t>
            </a:r>
            <a:r>
              <a:rPr lang="en-US" dirty="0" smtClean="0"/>
              <a:t>/(`2'*`nuobs') if _n==`count' </a:t>
            </a:r>
          </a:p>
          <a:p>
            <a:r>
              <a:rPr lang="en-US" dirty="0" smtClean="0"/>
              <a:t>26.- di </a:t>
            </a:r>
            <a:r>
              <a:rPr lang="en-US" dirty="0" smtClean="0">
                <a:solidFill>
                  <a:srgbClr val="FF0000"/>
                </a:solidFill>
              </a:rPr>
              <a:t>as result </a:t>
            </a:r>
            <a:r>
              <a:rPr lang="en-US" dirty="0" smtClean="0"/>
              <a:t>"DONE. THANKS FOR YOUR PATIENCE" </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segundo programa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boxdetr2.ado versión 3.0</a:t>
            </a:r>
          </a:p>
        </p:txBody>
      </p:sp>
      <p:sp>
        <p:nvSpPr>
          <p:cNvPr id="7" name="6 Marcador de texto"/>
          <p:cNvSpPr>
            <a:spLocks noGrp="1"/>
          </p:cNvSpPr>
          <p:nvPr>
            <p:ph type="body" sz="half" idx="3"/>
          </p:nvPr>
        </p:nvSpPr>
        <p:spPr/>
        <p:txBody>
          <a:bodyPr>
            <a:normAutofit/>
          </a:bodyPr>
          <a:lstStyle/>
          <a:p>
            <a:r>
              <a:rPr lang="es-MX" dirty="0" smtClean="0"/>
              <a:t>boxdet21.ado versión 11.0</a:t>
            </a:r>
            <a:endParaRPr lang="es-MX" dirty="0"/>
          </a:p>
        </p:txBody>
      </p:sp>
      <p:sp>
        <p:nvSpPr>
          <p:cNvPr id="6" name="5 Marcador de contenido"/>
          <p:cNvSpPr>
            <a:spLocks noGrp="1"/>
          </p:cNvSpPr>
          <p:nvPr>
            <p:ph sz="quarter" idx="2"/>
          </p:nvPr>
        </p:nvSpPr>
        <p:spPr/>
        <p:txBody>
          <a:bodyPr>
            <a:normAutofit fontScale="70000" lnSpcReduction="20000"/>
          </a:bodyPr>
          <a:lstStyle/>
          <a:p>
            <a:r>
              <a:rPr lang="es-MX" dirty="0" smtClean="0"/>
              <a:t>2.- capture confirm existence `1'</a:t>
            </a:r>
          </a:p>
          <a:p>
            <a:r>
              <a:rPr lang="es-MX" dirty="0" smtClean="0"/>
              <a:t>5.- if _rc~=0 { </a:t>
            </a:r>
          </a:p>
          <a:p>
            <a:r>
              <a:rPr lang="es-MX" dirty="0" smtClean="0"/>
              <a:t>6.- di "syntax: boxdetra varname iwidth detravar  midpoivar" </a:t>
            </a:r>
          </a:p>
          <a:p>
            <a:r>
              <a:rPr lang="en-US" dirty="0" smtClean="0"/>
              <a:t>7.- exit} </a:t>
            </a:r>
          </a:p>
          <a:p>
            <a:r>
              <a:rPr lang="en-US" dirty="0" smtClean="0"/>
              <a:t>10.- gen `nuobs'=_N</a:t>
            </a:r>
          </a:p>
          <a:p>
            <a:r>
              <a:rPr lang="en-US" dirty="0" smtClean="0"/>
              <a:t>11.- gen `nuobs'=_result(1) </a:t>
            </a:r>
          </a:p>
          <a:p>
            <a:r>
              <a:rPr lang="en-US" dirty="0" smtClean="0"/>
              <a:t>17.- noi di "WORKING WITH EACH VALUE. PLEASE BE PATIENT" </a:t>
            </a:r>
          </a:p>
          <a:p>
            <a:r>
              <a:rPr lang="en-US" dirty="0" smtClean="0"/>
              <a:t>21.- replace `trace'=_result(1)/(`2'*`nuobs') if _n==`count' </a:t>
            </a:r>
          </a:p>
          <a:p>
            <a:r>
              <a:rPr lang="en-US" dirty="0" smtClean="0"/>
              <a:t>26.- di "DONE. THANKS FOR YOUR PATIENCE" </a:t>
            </a:r>
          </a:p>
          <a:p>
            <a:r>
              <a:rPr lang="en-US" dirty="0" smtClean="0"/>
              <a:t>41.-noi di "DONE. THANKS FOR YOUR PATIENCE" </a:t>
            </a:r>
            <a:endParaRPr lang="es-MX" dirty="0"/>
          </a:p>
        </p:txBody>
      </p:sp>
      <p:sp>
        <p:nvSpPr>
          <p:cNvPr id="9" name="5 Marcador de contenido"/>
          <p:cNvSpPr>
            <a:spLocks noGrp="1"/>
          </p:cNvSpPr>
          <p:nvPr>
            <p:ph sz="quarter" idx="4"/>
          </p:nvPr>
        </p:nvSpPr>
        <p:spPr/>
        <p:txBody>
          <a:bodyPr>
            <a:normAutofit fontScale="62500" lnSpcReduction="20000"/>
          </a:bodyPr>
          <a:lstStyle/>
          <a:p>
            <a:r>
              <a:rPr lang="es-MX" dirty="0" smtClean="0"/>
              <a:t>2.- capture {</a:t>
            </a:r>
          </a:p>
          <a:p>
            <a:r>
              <a:rPr lang="es-MX" dirty="0" smtClean="0"/>
              <a:t>5.- if _rc</a:t>
            </a:r>
            <a:r>
              <a:rPr lang="es-MX" dirty="0" smtClean="0">
                <a:solidFill>
                  <a:srgbClr val="FF0000"/>
                </a:solidFill>
              </a:rPr>
              <a:t>!</a:t>
            </a:r>
            <a:r>
              <a:rPr lang="es-MX" dirty="0" smtClean="0"/>
              <a:t>=0 { </a:t>
            </a:r>
          </a:p>
          <a:p>
            <a:r>
              <a:rPr lang="es-MX" dirty="0" smtClean="0"/>
              <a:t>6.- di </a:t>
            </a:r>
            <a:r>
              <a:rPr lang="es-MX" dirty="0" smtClean="0">
                <a:solidFill>
                  <a:srgbClr val="FF0000"/>
                </a:solidFill>
              </a:rPr>
              <a:t>as error </a:t>
            </a:r>
            <a:r>
              <a:rPr lang="es-MX" dirty="0" smtClean="0"/>
              <a:t>"syntax: boxdet21 varname iwidth detravar  midpoivar" </a:t>
            </a:r>
          </a:p>
          <a:p>
            <a:r>
              <a:rPr lang="en-US" dirty="0" smtClean="0"/>
              <a:t>7.- exit </a:t>
            </a:r>
          </a:p>
          <a:p>
            <a:r>
              <a:rPr lang="en-US" dirty="0" smtClean="0"/>
              <a:t>10.- </a:t>
            </a:r>
            <a:r>
              <a:rPr lang="en-US" dirty="0" err="1" smtClean="0">
                <a:solidFill>
                  <a:srgbClr val="FF0000"/>
                </a:solidFill>
              </a:rPr>
              <a:t>summ</a:t>
            </a:r>
            <a:r>
              <a:rPr lang="en-US" dirty="0" smtClean="0">
                <a:solidFill>
                  <a:srgbClr val="FF0000"/>
                </a:solidFill>
              </a:rPr>
              <a:t> `1'</a:t>
            </a:r>
          </a:p>
          <a:p>
            <a:r>
              <a:rPr lang="en-US" dirty="0" smtClean="0"/>
              <a:t>11.- gen `nuobs'= </a:t>
            </a:r>
            <a:r>
              <a:rPr lang="en-US" dirty="0" smtClean="0">
                <a:solidFill>
                  <a:srgbClr val="FF0000"/>
                </a:solidFill>
              </a:rPr>
              <a:t>r(N) </a:t>
            </a:r>
          </a:p>
          <a:p>
            <a:r>
              <a:rPr lang="en-US" dirty="0" smtClean="0"/>
              <a:t>17.- noi di </a:t>
            </a:r>
            <a:r>
              <a:rPr lang="en-US" dirty="0" smtClean="0">
                <a:solidFill>
                  <a:srgbClr val="FF0000"/>
                </a:solidFill>
              </a:rPr>
              <a:t>as result </a:t>
            </a:r>
            <a:r>
              <a:rPr lang="en-US" dirty="0" smtClean="0"/>
              <a:t>"WORKING WITH EACH VALUE. PLEASE BE PATIENT" </a:t>
            </a:r>
          </a:p>
          <a:p>
            <a:r>
              <a:rPr lang="en-US" dirty="0" smtClean="0"/>
              <a:t>21.- replace `trace'= </a:t>
            </a:r>
            <a:r>
              <a:rPr lang="en-US" dirty="0" smtClean="0">
                <a:solidFill>
                  <a:srgbClr val="FF0000"/>
                </a:solidFill>
              </a:rPr>
              <a:t>r(N)</a:t>
            </a:r>
            <a:r>
              <a:rPr lang="en-US" dirty="0" smtClean="0"/>
              <a:t>/(`2'*`nuobs') if _n==`count' </a:t>
            </a:r>
          </a:p>
          <a:p>
            <a:r>
              <a:rPr lang="en-US" dirty="0" smtClean="0"/>
              <a:t>26.- di </a:t>
            </a:r>
            <a:r>
              <a:rPr lang="en-US" dirty="0" smtClean="0">
                <a:solidFill>
                  <a:srgbClr val="FF0000"/>
                </a:solidFill>
              </a:rPr>
              <a:t>as result </a:t>
            </a:r>
            <a:r>
              <a:rPr lang="en-US" dirty="0" smtClean="0"/>
              <a:t>"DONE. THANKS FOR YOUR PATIENCE" </a:t>
            </a:r>
          </a:p>
          <a:p>
            <a:r>
              <a:rPr lang="en-US" dirty="0" smtClean="0"/>
              <a:t>41.-noi di </a:t>
            </a:r>
            <a:r>
              <a:rPr lang="en-US" dirty="0" smtClean="0">
                <a:solidFill>
                  <a:srgbClr val="FF0000"/>
                </a:solidFill>
              </a:rPr>
              <a:t>as result </a:t>
            </a:r>
            <a:r>
              <a:rPr lang="en-US" dirty="0" smtClean="0"/>
              <a:t>"DONE. THANKS FOR YOUR PATIENCE" </a:t>
            </a:r>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Trazas de densidad IV</a:t>
            </a:r>
            <a:endParaRPr lang="es-MX" dirty="0"/>
          </a:p>
        </p:txBody>
      </p:sp>
      <p:sp>
        <p:nvSpPr>
          <p:cNvPr id="5" name="4 Marcador de texto"/>
          <p:cNvSpPr>
            <a:spLocks noGrp="1"/>
          </p:cNvSpPr>
          <p:nvPr>
            <p:ph type="body" idx="1"/>
          </p:nvPr>
        </p:nvSpPr>
        <p:spPr/>
        <p:txBody>
          <a:bodyPr/>
          <a:lstStyle/>
          <a:p>
            <a:r>
              <a:rPr lang="es-MX" dirty="0" smtClean="0"/>
              <a:t>boxdetr1.ado</a:t>
            </a:r>
            <a:endParaRPr lang="es-MX" dirty="0"/>
          </a:p>
        </p:txBody>
      </p:sp>
      <p:sp>
        <p:nvSpPr>
          <p:cNvPr id="7" name="6 Marcador de texto"/>
          <p:cNvSpPr>
            <a:spLocks noGrp="1"/>
          </p:cNvSpPr>
          <p:nvPr>
            <p:ph type="body" sz="half" idx="3"/>
          </p:nvPr>
        </p:nvSpPr>
        <p:spPr/>
        <p:txBody>
          <a:bodyPr/>
          <a:lstStyle/>
          <a:p>
            <a:r>
              <a:rPr lang="es-MX" dirty="0" smtClean="0"/>
              <a:t>boxdet21.ado</a:t>
            </a:r>
            <a:endParaRPr lang="es-MX" dirty="0"/>
          </a:p>
        </p:txBody>
      </p:sp>
      <p:pic>
        <p:nvPicPr>
          <p:cNvPr id="1026" name="Picture 2"/>
          <p:cNvPicPr>
            <a:picLocks noGrp="1" noChangeAspect="1" noChangeArrowheads="1"/>
          </p:cNvPicPr>
          <p:nvPr>
            <p:ph sz="quarter" idx="2"/>
          </p:nvPr>
        </p:nvPicPr>
        <p:blipFill>
          <a:blip r:embed="rId2" cstate="print"/>
          <a:stretch>
            <a:fillRect/>
          </a:stretch>
        </p:blipFill>
        <p:spPr bwMode="auto">
          <a:xfrm>
            <a:off x="457200" y="2009958"/>
            <a:ext cx="4040188" cy="2957146"/>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tretch>
            <a:fillRect/>
          </a:stretch>
        </p:blipFill>
        <p:spPr bwMode="auto">
          <a:xfrm>
            <a:off x="4645025" y="2009377"/>
            <a:ext cx="4041775" cy="29583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t>Trazas de densidad VI</a:t>
            </a:r>
            <a:endParaRPr lang="es-MX" dirty="0"/>
          </a:p>
        </p:txBody>
      </p:sp>
      <p:sp>
        <p:nvSpPr>
          <p:cNvPr id="8" name="7 Marcador de contenido"/>
          <p:cNvSpPr>
            <a:spLocks noGrp="1"/>
          </p:cNvSpPr>
          <p:nvPr>
            <p:ph idx="1"/>
          </p:nvPr>
        </p:nvSpPr>
        <p:spPr/>
        <p:txBody>
          <a:bodyPr>
            <a:normAutofit lnSpcReduction="10000"/>
          </a:bodyPr>
          <a:lstStyle/>
          <a:p>
            <a:r>
              <a:rPr lang="es-ES" dirty="0" smtClean="0"/>
              <a:t>Estos estimadores simples de la densidad eliminan la discontinuidad local de los intervalos en los histogramas, pero siguen teniendo un poco de ruido. Una razón para esta rugosidad es la forma rectangular de la función de peso con forma cuadrada. Para suavizar aún más la estimación de densidad podemos considerar una función ponderal coseno.</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este tercer programa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cosdetra.ado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cosdetr1.ado versión 11.0</a:t>
            </a:r>
            <a:endParaRPr lang="es-MX" dirty="0"/>
          </a:p>
        </p:txBody>
      </p:sp>
      <p:sp>
        <p:nvSpPr>
          <p:cNvPr id="6" name="5 Marcador de contenido"/>
          <p:cNvSpPr>
            <a:spLocks noGrp="1"/>
          </p:cNvSpPr>
          <p:nvPr>
            <p:ph sz="quarter" idx="2"/>
          </p:nvPr>
        </p:nvSpPr>
        <p:spPr/>
        <p:txBody>
          <a:bodyPr>
            <a:normAutofit fontScale="70000" lnSpcReduction="20000"/>
          </a:bodyPr>
          <a:lstStyle/>
          <a:p>
            <a:r>
              <a:rPr lang="es-MX" dirty="0" smtClean="0"/>
              <a:t>5.- if _rc~=0 { </a:t>
            </a:r>
          </a:p>
          <a:p>
            <a:r>
              <a:rPr lang="es-MX" dirty="0" smtClean="0"/>
              <a:t>6.- di "syntax: cosdetra varname iwidth detravar  midpoivar" </a:t>
            </a:r>
          </a:p>
          <a:p>
            <a:r>
              <a:rPr lang="en-US" dirty="0" smtClean="0"/>
              <a:t>7.- exit} </a:t>
            </a:r>
          </a:p>
          <a:p>
            <a:r>
              <a:rPr lang="en-US" dirty="0" smtClean="0"/>
              <a:t>10.- gen `nuobs'=_N</a:t>
            </a:r>
          </a:p>
          <a:p>
            <a:r>
              <a:rPr lang="en-US" dirty="0" smtClean="0"/>
              <a:t>11.- gen `nuobs'=_result(1) </a:t>
            </a:r>
          </a:p>
          <a:p>
            <a:r>
              <a:rPr lang="en-US" dirty="0" smtClean="0"/>
              <a:t>17.- noi di "WORKING WITH EACH VALUE. PLEASE BE PATIENT" </a:t>
            </a:r>
          </a:p>
          <a:p>
            <a:r>
              <a:rPr lang="en-US" dirty="0" smtClean="0"/>
              <a:t>21.- replace `trace'=_result(1)/(`2'*`nuobs') if _n==`count' </a:t>
            </a:r>
          </a:p>
          <a:p>
            <a:r>
              <a:rPr lang="en-US" dirty="0" smtClean="0"/>
              <a:t>26.- di "DONE. THANKS FOR YOUR PATIENCE" </a:t>
            </a:r>
          </a:p>
          <a:p>
            <a:r>
              <a:rPr lang="en-US" dirty="0" smtClean="0"/>
              <a:t>41.- noi di "DONE. THANKS FOR YOUR PATIENCE" </a:t>
            </a:r>
            <a:endParaRPr lang="es-MX" dirty="0"/>
          </a:p>
        </p:txBody>
      </p:sp>
      <p:sp>
        <p:nvSpPr>
          <p:cNvPr id="9" name="5 Marcador de contenido"/>
          <p:cNvSpPr>
            <a:spLocks noGrp="1"/>
          </p:cNvSpPr>
          <p:nvPr>
            <p:ph sz="quarter" idx="4"/>
          </p:nvPr>
        </p:nvSpPr>
        <p:spPr/>
        <p:txBody>
          <a:bodyPr>
            <a:normAutofit fontScale="70000" lnSpcReduction="20000"/>
          </a:bodyPr>
          <a:lstStyle/>
          <a:p>
            <a:r>
              <a:rPr lang="es-MX" dirty="0" smtClean="0"/>
              <a:t>5.- if _rc</a:t>
            </a:r>
            <a:r>
              <a:rPr lang="es-MX" dirty="0" smtClean="0">
                <a:solidFill>
                  <a:srgbClr val="FF0000"/>
                </a:solidFill>
              </a:rPr>
              <a:t>!</a:t>
            </a:r>
            <a:r>
              <a:rPr lang="es-MX" dirty="0" smtClean="0"/>
              <a:t>=0 { </a:t>
            </a:r>
          </a:p>
          <a:p>
            <a:r>
              <a:rPr lang="es-MX" dirty="0" smtClean="0"/>
              <a:t>6.- di </a:t>
            </a:r>
            <a:r>
              <a:rPr lang="es-MX" dirty="0" smtClean="0">
                <a:solidFill>
                  <a:srgbClr val="FF0000"/>
                </a:solidFill>
              </a:rPr>
              <a:t>as error </a:t>
            </a:r>
            <a:r>
              <a:rPr lang="es-MX" dirty="0" smtClean="0"/>
              <a:t>"syntax: cosdetr1 varname iwidth detravar  midpoivar" </a:t>
            </a:r>
          </a:p>
          <a:p>
            <a:r>
              <a:rPr lang="en-US" dirty="0" smtClean="0"/>
              <a:t>7.- exit</a:t>
            </a:r>
          </a:p>
          <a:p>
            <a:r>
              <a:rPr lang="en-US" dirty="0" smtClean="0"/>
              <a:t>10.- </a:t>
            </a:r>
            <a:r>
              <a:rPr lang="en-US" dirty="0" err="1" smtClean="0">
                <a:solidFill>
                  <a:srgbClr val="FF0000"/>
                </a:solidFill>
              </a:rPr>
              <a:t>summ</a:t>
            </a:r>
            <a:r>
              <a:rPr lang="en-US" dirty="0" smtClean="0">
                <a:solidFill>
                  <a:srgbClr val="FF0000"/>
                </a:solidFill>
              </a:rPr>
              <a:t> `1' </a:t>
            </a:r>
          </a:p>
          <a:p>
            <a:r>
              <a:rPr lang="en-US" dirty="0" smtClean="0"/>
              <a:t>11.- gen `nuobs'= </a:t>
            </a:r>
            <a:r>
              <a:rPr lang="en-US" dirty="0" smtClean="0">
                <a:solidFill>
                  <a:srgbClr val="FF0000"/>
                </a:solidFill>
              </a:rPr>
              <a:t>r(N) </a:t>
            </a:r>
          </a:p>
          <a:p>
            <a:r>
              <a:rPr lang="en-US" dirty="0" smtClean="0"/>
              <a:t>17.- noi di </a:t>
            </a:r>
            <a:r>
              <a:rPr lang="en-US" dirty="0" smtClean="0">
                <a:solidFill>
                  <a:srgbClr val="FF0000"/>
                </a:solidFill>
              </a:rPr>
              <a:t>as result </a:t>
            </a:r>
            <a:r>
              <a:rPr lang="en-US" dirty="0" smtClean="0"/>
              <a:t>"WORKING WITH EACH VALUE. PLEASE BE PATIENT" </a:t>
            </a:r>
          </a:p>
          <a:p>
            <a:r>
              <a:rPr lang="en-US" dirty="0" smtClean="0"/>
              <a:t>21.- replace `trace'= </a:t>
            </a:r>
            <a:r>
              <a:rPr lang="en-US" dirty="0" smtClean="0">
                <a:solidFill>
                  <a:srgbClr val="FF0000"/>
                </a:solidFill>
              </a:rPr>
              <a:t>r(N)</a:t>
            </a:r>
            <a:r>
              <a:rPr lang="en-US" dirty="0" smtClean="0"/>
              <a:t>/(`2'*`nuobs') if _n==`count' </a:t>
            </a:r>
          </a:p>
          <a:p>
            <a:r>
              <a:rPr lang="en-US" dirty="0" smtClean="0"/>
              <a:t>26.- di </a:t>
            </a:r>
            <a:r>
              <a:rPr lang="en-US" dirty="0" smtClean="0">
                <a:solidFill>
                  <a:srgbClr val="FF0000"/>
                </a:solidFill>
              </a:rPr>
              <a:t>as result </a:t>
            </a:r>
            <a:r>
              <a:rPr lang="en-US" dirty="0" smtClean="0"/>
              <a:t>"DONE. THANKS FOR YOUR PATIENCE" </a:t>
            </a:r>
          </a:p>
          <a:p>
            <a:r>
              <a:rPr lang="en-US" dirty="0" smtClean="0"/>
              <a:t>41.- noi di </a:t>
            </a:r>
            <a:r>
              <a:rPr lang="en-US" dirty="0" smtClean="0">
                <a:solidFill>
                  <a:srgbClr val="FF0000"/>
                </a:solidFill>
              </a:rPr>
              <a:t>as result </a:t>
            </a:r>
            <a:r>
              <a:rPr lang="en-US" dirty="0" smtClean="0"/>
              <a:t>"DONE. THANKS FOR YOUR PATIENCE" </a:t>
            </a: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Trazas de densidad VII</a:t>
            </a:r>
            <a:endParaRPr lang="es-MX" dirty="0"/>
          </a:p>
        </p:txBody>
      </p:sp>
      <p:pic>
        <p:nvPicPr>
          <p:cNvPr id="2050" name="Picture 2"/>
          <p:cNvPicPr>
            <a:picLocks noGrp="1" noChangeAspect="1" noChangeArrowheads="1"/>
          </p:cNvPicPr>
          <p:nvPr>
            <p:ph idx="1"/>
          </p:nvPr>
        </p:nvPicPr>
        <p:blipFill>
          <a:blip r:embed="rId2" cstate="print"/>
          <a:stretch>
            <a:fillRect/>
          </a:stretch>
        </p:blipFill>
        <p:spPr bwMode="auto">
          <a:xfrm>
            <a:off x="1632438" y="1990486"/>
            <a:ext cx="5117123" cy="3745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043608" y="4077072"/>
            <a:ext cx="1657350" cy="13049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5148064" y="1268760"/>
            <a:ext cx="2569471" cy="1925762"/>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004048" y="3429000"/>
            <a:ext cx="3110067" cy="2217415"/>
          </a:xfrm>
          <a:prstGeom prst="rect">
            <a:avLst/>
          </a:prstGeom>
          <a:noFill/>
          <a:ln w="9525">
            <a:noFill/>
            <a:miter lim="800000"/>
            <a:headEnd/>
            <a:tailEnd/>
          </a:ln>
        </p:spPr>
      </p:pic>
      <p:sp>
        <p:nvSpPr>
          <p:cNvPr id="10" name="9 Rectángulo"/>
          <p:cNvSpPr/>
          <p:nvPr/>
        </p:nvSpPr>
        <p:spPr>
          <a:xfrm>
            <a:off x="827584" y="620688"/>
            <a:ext cx="7848872" cy="646331"/>
          </a:xfrm>
          <a:prstGeom prst="rect">
            <a:avLst/>
          </a:prstGeom>
        </p:spPr>
        <p:txBody>
          <a:bodyPr wrap="square">
            <a:spAutoFit/>
          </a:bodyPr>
          <a:lstStyle/>
          <a:p>
            <a:r>
              <a:rPr lang="es-ES" dirty="0" smtClean="0"/>
              <a:t>Existen varios procedimientos estadísticos para mostrar la distribución de un lote de datos univariado. </a:t>
            </a:r>
            <a:endParaRPr lang="es-MX" dirty="0"/>
          </a:p>
        </p:txBody>
      </p:sp>
      <p:pic>
        <p:nvPicPr>
          <p:cNvPr id="1026" name="Picture 2"/>
          <p:cNvPicPr>
            <a:picLocks noChangeAspect="1" noChangeArrowheads="1"/>
          </p:cNvPicPr>
          <p:nvPr/>
        </p:nvPicPr>
        <p:blipFill>
          <a:blip r:embed="rId5" cstate="print"/>
          <a:srcRect/>
          <a:stretch>
            <a:fillRect/>
          </a:stretch>
        </p:blipFill>
        <p:spPr bwMode="auto">
          <a:xfrm>
            <a:off x="1115616" y="1412776"/>
            <a:ext cx="2636043" cy="1758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cuarto programa se presentan a continuación</a:t>
            </a:r>
            <a:endParaRPr lang="es-MX" sz="3600" dirty="0"/>
          </a:p>
        </p:txBody>
      </p:sp>
      <p:sp>
        <p:nvSpPr>
          <p:cNvPr id="5" name="4 Marcador de texto"/>
          <p:cNvSpPr>
            <a:spLocks noGrp="1"/>
          </p:cNvSpPr>
          <p:nvPr>
            <p:ph type="body" idx="1"/>
          </p:nvPr>
        </p:nvSpPr>
        <p:spPr>
          <a:xfrm>
            <a:off x="395536" y="5733256"/>
            <a:ext cx="4040188" cy="838200"/>
          </a:xfrm>
        </p:spPr>
        <p:txBody>
          <a:bodyPr>
            <a:normAutofit/>
          </a:bodyPr>
          <a:lstStyle/>
          <a:p>
            <a:r>
              <a:rPr lang="es-MX" dirty="0" smtClean="0"/>
              <a:t>dentrace.ado versión 6.0</a:t>
            </a:r>
            <a:endParaRPr lang="es-MX" dirty="0"/>
          </a:p>
        </p:txBody>
      </p:sp>
      <p:sp>
        <p:nvSpPr>
          <p:cNvPr id="7" name="6 Marcador de texto"/>
          <p:cNvSpPr>
            <a:spLocks noGrp="1"/>
          </p:cNvSpPr>
          <p:nvPr>
            <p:ph type="body" sz="half" idx="3"/>
          </p:nvPr>
        </p:nvSpPr>
        <p:spPr>
          <a:xfrm>
            <a:off x="4644008" y="5733256"/>
            <a:ext cx="4041775" cy="838200"/>
          </a:xfrm>
        </p:spPr>
        <p:txBody>
          <a:bodyPr>
            <a:normAutofit/>
          </a:bodyPr>
          <a:lstStyle/>
          <a:p>
            <a:r>
              <a:rPr lang="es-MX" dirty="0" smtClean="0"/>
              <a:t>dentrac1.ado versión 11.0</a:t>
            </a:r>
            <a:endParaRPr lang="es-MX" dirty="0"/>
          </a:p>
        </p:txBody>
      </p:sp>
      <p:sp>
        <p:nvSpPr>
          <p:cNvPr id="6" name="5 Marcador de contenido"/>
          <p:cNvSpPr>
            <a:spLocks noGrp="1"/>
          </p:cNvSpPr>
          <p:nvPr>
            <p:ph sz="quarter" idx="2"/>
          </p:nvPr>
        </p:nvSpPr>
        <p:spPr/>
        <p:txBody>
          <a:bodyPr>
            <a:normAutofit fontScale="85000" lnSpcReduction="20000"/>
          </a:bodyPr>
          <a:lstStyle/>
          <a:p>
            <a:r>
              <a:rPr lang="es-MX" dirty="0" smtClean="0"/>
              <a:t>2.- syntax varlist(min=1 max=1) [if] [in] , Hval(real) Fcode(int) [NPoint(int 50) Gen(str) noGraph T1title(str) Symbol(str) Connect(str) * ]</a:t>
            </a:r>
          </a:p>
          <a:p>
            <a:r>
              <a:rPr lang="pt-BR" dirty="0" smtClean="0"/>
              <a:t>17.- if r(N) == 0 {error 2000}</a:t>
            </a:r>
          </a:p>
          <a:p>
            <a:r>
              <a:rPr lang="es-MX" dirty="0" smtClean="0"/>
              <a:t>57.- if "`graph'" ~= "nograph" {</a:t>
            </a:r>
          </a:p>
          <a:p>
            <a:r>
              <a:rPr lang="en-US" dirty="0" smtClean="0"/>
              <a:t>67.- if "`symbol'" == "" { local symbol "." }</a:t>
            </a:r>
          </a:p>
          <a:p>
            <a:r>
              <a:rPr lang="en-US" dirty="0" smtClean="0"/>
              <a:t>71.- graph `fwy' `midval', `options' t1("`t1title'") s(`symbol') c(`connect')</a:t>
            </a:r>
          </a:p>
          <a:p>
            <a:r>
              <a:rPr lang="en-US" dirty="0" smtClean="0"/>
              <a:t>73.- if "`gen'" ~= "" {</a:t>
            </a:r>
          </a:p>
          <a:p>
            <a:endParaRPr lang="es-MX" dirty="0" smtClean="0"/>
          </a:p>
          <a:p>
            <a:endParaRPr lang="es-MX" dirty="0" smtClean="0"/>
          </a:p>
        </p:txBody>
      </p:sp>
      <p:sp>
        <p:nvSpPr>
          <p:cNvPr id="9" name="5 Marcador de contenido"/>
          <p:cNvSpPr>
            <a:spLocks noGrp="1"/>
          </p:cNvSpPr>
          <p:nvPr>
            <p:ph sz="quarter" idx="4"/>
          </p:nvPr>
        </p:nvSpPr>
        <p:spPr/>
        <p:txBody>
          <a:bodyPr>
            <a:noAutofit/>
          </a:bodyPr>
          <a:lstStyle/>
          <a:p>
            <a:r>
              <a:rPr lang="es-MX" sz="1800" dirty="0" smtClean="0"/>
              <a:t>2.- syntax varlist(min=1 max=1) [if] [in] , Hval(real) Fcode(int) [NPoint(int 50) Gen(str) noGraph T1title(str) </a:t>
            </a:r>
            <a:r>
              <a:rPr lang="es-MX" sz="1800" dirty="0" smtClean="0">
                <a:solidFill>
                  <a:srgbClr val="FF0000"/>
                </a:solidFill>
              </a:rPr>
              <a:t>m</a:t>
            </a:r>
            <a:r>
              <a:rPr lang="es-MX" sz="1800" dirty="0" smtClean="0"/>
              <a:t>Symbol(str) Connect(str) * ]</a:t>
            </a:r>
          </a:p>
          <a:p>
            <a:r>
              <a:rPr lang="pt-BR" sz="1800" dirty="0" smtClean="0"/>
              <a:t>17.- if r(N) == 0 </a:t>
            </a:r>
            <a:r>
              <a:rPr lang="pt-BR" sz="1800" dirty="0" smtClean="0">
                <a:solidFill>
                  <a:srgbClr val="FF0000"/>
                </a:solidFill>
              </a:rPr>
              <a:t>{</a:t>
            </a:r>
          </a:p>
          <a:p>
            <a:r>
              <a:rPr lang="pt-BR" sz="1800" dirty="0" smtClean="0">
                <a:solidFill>
                  <a:srgbClr val="FF0000"/>
                </a:solidFill>
              </a:rPr>
              <a:t>error 2000</a:t>
            </a:r>
          </a:p>
          <a:p>
            <a:r>
              <a:rPr lang="pt-BR" sz="1800" dirty="0" smtClean="0">
                <a:solidFill>
                  <a:srgbClr val="FF0000"/>
                </a:solidFill>
              </a:rPr>
              <a:t>}</a:t>
            </a:r>
          </a:p>
          <a:p>
            <a:r>
              <a:rPr lang="es-MX" sz="1800" dirty="0" smtClean="0"/>
              <a:t>57.- if "`graph'" </a:t>
            </a:r>
            <a:r>
              <a:rPr lang="es-MX" sz="1800" dirty="0" smtClean="0">
                <a:solidFill>
                  <a:srgbClr val="FF0000"/>
                </a:solidFill>
              </a:rPr>
              <a:t>!</a:t>
            </a:r>
            <a:r>
              <a:rPr lang="es-MX" sz="1800" dirty="0" smtClean="0"/>
              <a:t>= "nograph" {</a:t>
            </a:r>
          </a:p>
          <a:p>
            <a:r>
              <a:rPr lang="en-US" sz="1800" dirty="0" smtClean="0"/>
              <a:t>67.- if "`</a:t>
            </a:r>
            <a:r>
              <a:rPr lang="en-US" sz="1800" dirty="0" smtClean="0">
                <a:solidFill>
                  <a:srgbClr val="FF0000"/>
                </a:solidFill>
              </a:rPr>
              <a:t>m</a:t>
            </a:r>
            <a:r>
              <a:rPr lang="en-US" sz="1800" dirty="0" smtClean="0"/>
              <a:t>symbol'" == "" {</a:t>
            </a:r>
          </a:p>
          <a:p>
            <a:r>
              <a:rPr lang="en-US" sz="1800" dirty="0" smtClean="0"/>
              <a:t>71.- </a:t>
            </a:r>
            <a:r>
              <a:rPr lang="en-US" sz="1800" dirty="0" smtClean="0">
                <a:solidFill>
                  <a:srgbClr val="FF0000"/>
                </a:solidFill>
              </a:rPr>
              <a:t>scatter</a:t>
            </a:r>
            <a:r>
              <a:rPr lang="en-US" sz="1800" dirty="0" smtClean="0"/>
              <a:t> `fwy' `midval', `options' t1("`t1title'") </a:t>
            </a:r>
            <a:r>
              <a:rPr lang="en-US" sz="1800" dirty="0" smtClean="0">
                <a:solidFill>
                  <a:srgbClr val="FF0000"/>
                </a:solidFill>
              </a:rPr>
              <a:t>m</a:t>
            </a:r>
            <a:r>
              <a:rPr lang="en-US" sz="1800" dirty="0" smtClean="0"/>
              <a:t>s(`</a:t>
            </a:r>
            <a:r>
              <a:rPr lang="en-US" sz="1800" dirty="0" smtClean="0">
                <a:solidFill>
                  <a:srgbClr val="FF0000"/>
                </a:solidFill>
              </a:rPr>
              <a:t>m</a:t>
            </a:r>
            <a:r>
              <a:rPr lang="en-US" sz="1800" dirty="0" smtClean="0"/>
              <a:t>symbol') c(`connect')</a:t>
            </a:r>
          </a:p>
          <a:p>
            <a:r>
              <a:rPr lang="en-US" sz="1800" dirty="0" smtClean="0"/>
              <a:t>73.-if "`gen'" </a:t>
            </a:r>
            <a:r>
              <a:rPr lang="en-US" sz="1800" dirty="0" smtClean="0">
                <a:solidFill>
                  <a:srgbClr val="FF0000"/>
                </a:solidFill>
              </a:rPr>
              <a:t>!</a:t>
            </a:r>
            <a:r>
              <a:rPr lang="en-US" sz="1800" dirty="0" smtClean="0"/>
              <a:t>= "" { </a:t>
            </a:r>
            <a:endParaRPr lang="es-MX"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dentrac1 ozone, h(75) f(1) gen(dtrace midpt)</a:t>
            </a:r>
            <a:endParaRPr lang="es-MX" sz="2800" dirty="0"/>
          </a:p>
        </p:txBody>
      </p:sp>
      <p:pic>
        <p:nvPicPr>
          <p:cNvPr id="1026" name="Picture 2"/>
          <p:cNvPicPr>
            <a:picLocks noGrp="1" noChangeAspect="1" noChangeArrowheads="1"/>
          </p:cNvPicPr>
          <p:nvPr>
            <p:ph idx="1"/>
          </p:nvPr>
        </p:nvPicPr>
        <p:blipFill>
          <a:blip r:embed="rId2" cstate="print"/>
          <a:stretch>
            <a:fillRect/>
          </a:stretch>
        </p:blipFill>
        <p:spPr bwMode="auto">
          <a:xfrm>
            <a:off x="1632438" y="1990486"/>
            <a:ext cx="5117123" cy="3745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scatter dtrace midpt ,   c(l) ms(x)</a:t>
            </a:r>
            <a:endParaRPr lang="es-MX" dirty="0"/>
          </a:p>
        </p:txBody>
      </p:sp>
      <p:pic>
        <p:nvPicPr>
          <p:cNvPr id="2050" name="Picture 2"/>
          <p:cNvPicPr>
            <a:picLocks noGrp="1" noChangeAspect="1" noChangeArrowheads="1"/>
          </p:cNvPicPr>
          <p:nvPr>
            <p:ph idx="1"/>
          </p:nvPr>
        </p:nvPicPr>
        <p:blipFill>
          <a:blip r:embed="rId2" cstate="print"/>
          <a:stretch>
            <a:fillRect/>
          </a:stretch>
        </p:blipFill>
        <p:spPr bwMode="auto">
          <a:xfrm>
            <a:off x="1632438" y="1990486"/>
            <a:ext cx="5117123" cy="3745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dentrac1 ozone, h(75) f(2) gen(dtracec midptc)</a:t>
            </a:r>
            <a:endParaRPr lang="es-MX" sz="2800" dirty="0"/>
          </a:p>
        </p:txBody>
      </p:sp>
      <p:pic>
        <p:nvPicPr>
          <p:cNvPr id="3074" name="Picture 2"/>
          <p:cNvPicPr>
            <a:picLocks noGrp="1" noChangeAspect="1" noChangeArrowheads="1"/>
          </p:cNvPicPr>
          <p:nvPr>
            <p:ph idx="1"/>
          </p:nvPr>
        </p:nvPicPr>
        <p:blipFill>
          <a:blip r:embed="rId2" cstate="print"/>
          <a:stretch>
            <a:fillRect/>
          </a:stretch>
        </p:blipFill>
        <p:spPr bwMode="auto">
          <a:xfrm>
            <a:off x="1632438" y="1990486"/>
            <a:ext cx="5117123" cy="3745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dentrac1 ozone, h(25) f(2) gen(dtraced midptd)</a:t>
            </a:r>
            <a:endParaRPr lang="es-MX" sz="2800" dirty="0"/>
          </a:p>
        </p:txBody>
      </p:sp>
      <p:pic>
        <p:nvPicPr>
          <p:cNvPr id="4098" name="Picture 2"/>
          <p:cNvPicPr>
            <a:picLocks noGrp="1" noChangeAspect="1" noChangeArrowheads="1"/>
          </p:cNvPicPr>
          <p:nvPr>
            <p:ph idx="1"/>
          </p:nvPr>
        </p:nvPicPr>
        <p:blipFill>
          <a:blip r:embed="rId2" cstate="print"/>
          <a:stretch>
            <a:fillRect/>
          </a:stretch>
        </p:blipFill>
        <p:spPr bwMode="auto">
          <a:xfrm>
            <a:off x="1632438" y="1990486"/>
            <a:ext cx="5117123" cy="3745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2800" dirty="0" smtClean="0">
                <a:latin typeface="+mn-lt"/>
              </a:rPr>
              <a:t>Figuras. 2.20 y 2.21 Chambers, et al. 1983</a:t>
            </a:r>
            <a:endParaRPr lang="es-MX" sz="2800" dirty="0">
              <a:latin typeface="+mn-lt"/>
            </a:endParaRPr>
          </a:p>
        </p:txBody>
      </p:sp>
      <p:pic>
        <p:nvPicPr>
          <p:cNvPr id="7" name="Picture 4"/>
          <p:cNvPicPr>
            <a:picLocks noGrp="1" noChangeAspect="1" noChangeArrowheads="1"/>
          </p:cNvPicPr>
          <p:nvPr>
            <p:ph sz="half" idx="1"/>
          </p:nvPr>
        </p:nvPicPr>
        <p:blipFill>
          <a:blip r:embed="rId2" cstate="print"/>
          <a:stretch>
            <a:fillRect/>
          </a:stretch>
        </p:blipFill>
        <p:spPr>
          <a:xfrm>
            <a:off x="457200" y="1640842"/>
            <a:ext cx="3657600" cy="4444678"/>
          </a:xfrm>
        </p:spPr>
      </p:pic>
      <p:pic>
        <p:nvPicPr>
          <p:cNvPr id="8" name="Picture 5"/>
          <p:cNvPicPr>
            <a:picLocks noGrp="1" noChangeAspect="1" noChangeArrowheads="1"/>
          </p:cNvPicPr>
          <p:nvPr>
            <p:ph sz="half" idx="2"/>
          </p:nvPr>
        </p:nvPicPr>
        <p:blipFill>
          <a:blip r:embed="rId3" cstate="print"/>
          <a:stretch>
            <a:fillRect/>
          </a:stretch>
        </p:blipFill>
        <p:spPr bwMode="auto">
          <a:xfrm>
            <a:off x="4267200" y="2008519"/>
            <a:ext cx="3657600" cy="3709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dirty="0" smtClean="0"/>
              <a:t>Elección </a:t>
            </a:r>
            <a:r>
              <a:rPr lang="es-MX" dirty="0" smtClean="0"/>
              <a:t>de la amplitud </a:t>
            </a:r>
            <a:r>
              <a:rPr lang="es-MX" smtClean="0"/>
              <a:t>de banda </a:t>
            </a:r>
            <a:r>
              <a:rPr lang="es-MX" dirty="0" smtClean="0"/>
              <a:t>de banda I</a:t>
            </a:r>
            <a:endParaRPr lang="es-MX" dirty="0"/>
          </a:p>
        </p:txBody>
      </p:sp>
      <p:sp>
        <p:nvSpPr>
          <p:cNvPr id="6" name="5 Marcador de contenido"/>
          <p:cNvSpPr>
            <a:spLocks noGrp="1"/>
          </p:cNvSpPr>
          <p:nvPr>
            <p:ph idx="1"/>
          </p:nvPr>
        </p:nvSpPr>
        <p:spPr/>
        <p:txBody>
          <a:bodyPr>
            <a:normAutofit/>
          </a:bodyPr>
          <a:lstStyle/>
          <a:p>
            <a:r>
              <a:rPr lang="es-MX" dirty="0" smtClean="0"/>
              <a:t>En la estimación de densidad por kernel. Algo muy importante son los pasos para elegir la amplitud de banda. El programa bandw1.ado, calcula mediante un conjunto de reglas la elección adecuada del número o ancho de intervalo (histogramas o polígonos de frecuencia)o de la amplitud de banda (estimadores de densidad por kernel).</a:t>
            </a:r>
            <a:endParaRPr lang="es-MX"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smtClean="0"/>
              <a:t>Las actualizaciones para el programa </a:t>
            </a:r>
            <a:r>
              <a:rPr lang="es-MX" dirty="0" err="1" smtClean="0"/>
              <a:t>bandw</a:t>
            </a:r>
            <a:r>
              <a:rPr lang="es-MX" dirty="0" smtClean="0"/>
              <a:t> se presentan a continuación</a:t>
            </a:r>
            <a:endParaRPr lang="es-MX" dirty="0"/>
          </a:p>
        </p:txBody>
      </p:sp>
      <p:sp>
        <p:nvSpPr>
          <p:cNvPr id="5" name="4 Marcador de texto"/>
          <p:cNvSpPr>
            <a:spLocks noGrp="1"/>
          </p:cNvSpPr>
          <p:nvPr>
            <p:ph type="body" idx="1"/>
          </p:nvPr>
        </p:nvSpPr>
        <p:spPr/>
        <p:txBody>
          <a:bodyPr>
            <a:normAutofit/>
          </a:bodyPr>
          <a:lstStyle/>
          <a:p>
            <a:r>
              <a:rPr lang="es-MX" dirty="0" smtClean="0"/>
              <a:t>bandw.ado versión 7.0</a:t>
            </a:r>
            <a:endParaRPr lang="es-MX" dirty="0"/>
          </a:p>
        </p:txBody>
      </p:sp>
      <p:sp>
        <p:nvSpPr>
          <p:cNvPr id="7" name="6 Marcador de texto"/>
          <p:cNvSpPr>
            <a:spLocks noGrp="1"/>
          </p:cNvSpPr>
          <p:nvPr>
            <p:ph type="body" sz="half" idx="3"/>
          </p:nvPr>
        </p:nvSpPr>
        <p:spPr/>
        <p:txBody>
          <a:bodyPr>
            <a:normAutofit/>
          </a:bodyPr>
          <a:lstStyle/>
          <a:p>
            <a:r>
              <a:rPr lang="es-MX" dirty="0" smtClean="0"/>
              <a:t>bandw1.ado versión 11.0</a:t>
            </a:r>
            <a:endParaRPr lang="es-MX" dirty="0"/>
          </a:p>
        </p:txBody>
      </p:sp>
      <p:sp>
        <p:nvSpPr>
          <p:cNvPr id="6" name="5 Marcador de contenido"/>
          <p:cNvSpPr>
            <a:spLocks noGrp="1"/>
          </p:cNvSpPr>
          <p:nvPr>
            <p:ph sz="quarter" idx="2"/>
          </p:nvPr>
        </p:nvSpPr>
        <p:spPr/>
        <p:txBody>
          <a:bodyPr>
            <a:normAutofit/>
          </a:bodyPr>
          <a:lstStyle/>
          <a:p>
            <a:endParaRPr lang="es-MX" dirty="0" smtClean="0"/>
          </a:p>
          <a:p>
            <a:r>
              <a:rPr lang="es-MX" dirty="0" smtClean="0"/>
              <a:t>2.- syntax varlist(min=1 max=1) [if] [in][, Kercode(integer 6)]</a:t>
            </a:r>
          </a:p>
          <a:p>
            <a:endParaRPr lang="es-MX" dirty="0" smtClean="0"/>
          </a:p>
          <a:p>
            <a:endParaRPr lang="es-MX" dirty="0" smtClean="0"/>
          </a:p>
          <a:p>
            <a:r>
              <a:rPr lang="pt-BR" dirty="0" smtClean="0"/>
              <a:t>8.- if r(N) == 0 {error 2000}</a:t>
            </a:r>
            <a:endParaRPr lang="en-US" dirty="0" smtClean="0"/>
          </a:p>
          <a:p>
            <a:endParaRPr lang="es-MX" dirty="0" smtClean="0"/>
          </a:p>
          <a:p>
            <a:endParaRPr lang="es-MX" dirty="0" smtClean="0"/>
          </a:p>
        </p:txBody>
      </p:sp>
      <p:sp>
        <p:nvSpPr>
          <p:cNvPr id="9" name="5 Marcador de contenido"/>
          <p:cNvSpPr>
            <a:spLocks noGrp="1"/>
          </p:cNvSpPr>
          <p:nvPr>
            <p:ph sz="quarter" idx="4"/>
          </p:nvPr>
        </p:nvSpPr>
        <p:spPr/>
        <p:txBody>
          <a:bodyPr>
            <a:normAutofit/>
          </a:bodyPr>
          <a:lstStyle/>
          <a:p>
            <a:endParaRPr lang="es-MX" dirty="0" smtClean="0"/>
          </a:p>
          <a:p>
            <a:r>
              <a:rPr lang="es-MX" dirty="0" smtClean="0"/>
              <a:t>2.- syntax varlist(</a:t>
            </a:r>
            <a:r>
              <a:rPr lang="es-MX" dirty="0" smtClean="0">
                <a:solidFill>
                  <a:srgbClr val="FF0000"/>
                </a:solidFill>
              </a:rPr>
              <a:t>max=1</a:t>
            </a:r>
            <a:r>
              <a:rPr lang="es-MX" dirty="0" smtClean="0">
                <a:solidFill>
                  <a:schemeClr val="accent2">
                    <a:lumMod val="75000"/>
                  </a:schemeClr>
                </a:solidFill>
              </a:rPr>
              <a:t> </a:t>
            </a:r>
            <a:r>
              <a:rPr lang="es-MX" dirty="0" smtClean="0">
                <a:solidFill>
                  <a:srgbClr val="FF0000"/>
                </a:solidFill>
              </a:rPr>
              <a:t>numeric</a:t>
            </a:r>
            <a:r>
              <a:rPr lang="es-MX" dirty="0" smtClean="0"/>
              <a:t>) [if] [in][, Kercode(integer 6)]</a:t>
            </a:r>
          </a:p>
          <a:p>
            <a:endParaRPr lang="es-MX" dirty="0" smtClean="0"/>
          </a:p>
          <a:p>
            <a:endParaRPr lang="es-MX" dirty="0" smtClean="0"/>
          </a:p>
          <a:p>
            <a:r>
              <a:rPr lang="pt-BR" dirty="0" smtClean="0"/>
              <a:t>8.- if r(N) == 0 {</a:t>
            </a:r>
          </a:p>
          <a:p>
            <a:r>
              <a:rPr lang="pt-BR" dirty="0" smtClean="0">
                <a:solidFill>
                  <a:srgbClr val="FF0000"/>
                </a:solidFill>
              </a:rPr>
              <a:t>error 2000</a:t>
            </a:r>
          </a:p>
          <a:p>
            <a:r>
              <a:rPr lang="pt-BR" dirty="0" smtClean="0">
                <a:solidFill>
                  <a:srgbClr val="FF0000"/>
                </a:solidFill>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Elección del ancho de banda II</a:t>
            </a:r>
            <a:endParaRPr lang="es-MX" dirty="0"/>
          </a:p>
        </p:txBody>
      </p:sp>
      <p:sp>
        <p:nvSpPr>
          <p:cNvPr id="3" name="2 Marcador de contenido"/>
          <p:cNvSpPr>
            <a:spLocks noGrp="1"/>
          </p:cNvSpPr>
          <p:nvPr>
            <p:ph idx="1"/>
          </p:nvPr>
        </p:nvSpPr>
        <p:spPr/>
        <p:txBody>
          <a:bodyPr>
            <a:normAutofit fontScale="92500" lnSpcReduction="10000"/>
          </a:bodyPr>
          <a:lstStyle/>
          <a:p>
            <a:r>
              <a:rPr lang="es-MX" dirty="0" smtClean="0"/>
              <a:t>Esta versión mejorada de bandw1.ado permite la elección del kernel y el cálculo del ancho de banda sobresuavizado y óptimo utilizando los factores de conversión incluidos en </a:t>
            </a:r>
            <a:r>
              <a:rPr lang="en-US" dirty="0" smtClean="0"/>
              <a:t>Härdle (1991), Scott (1992) y Salgado-Ugarte et al. (1995b).</a:t>
            </a:r>
          </a:p>
          <a:p>
            <a:r>
              <a:rPr lang="en-US" dirty="0" smtClean="0"/>
              <a:t>Todas las reglas se basan en ecuaciones incluidas en Silverman (1986), Fox (1990),</a:t>
            </a:r>
            <a:r>
              <a:rPr lang="es-MX" dirty="0" smtClean="0"/>
              <a:t> </a:t>
            </a:r>
            <a:r>
              <a:rPr lang="en-US" dirty="0" smtClean="0"/>
              <a:t>Haerdle (1991), Scott (1992) y Salgado-Ugarte (2002).</a:t>
            </a: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p:txBody>
          <a:bodyPr>
            <a:normAutofit fontScale="90000"/>
          </a:bodyPr>
          <a:lstStyle/>
          <a:p>
            <a:r>
              <a:rPr lang="es-MX" dirty="0" smtClean="0"/>
              <a:t>Elección del ancho de banda III</a:t>
            </a:r>
            <a:endParaRPr lang="es-MX" dirty="0"/>
          </a:p>
        </p:txBody>
      </p:sp>
      <p:pic>
        <p:nvPicPr>
          <p:cNvPr id="7" name="3 Imagen" descr="kdedasilverman0001.jpg"/>
          <p:cNvPicPr>
            <a:picLocks noGrp="1" noChangeAspect="1"/>
          </p:cNvPicPr>
          <p:nvPr>
            <p:ph sz="half" idx="1"/>
          </p:nvPr>
        </p:nvPicPr>
        <p:blipFill>
          <a:blip r:embed="rId2" cstate="print"/>
          <a:stretch>
            <a:fillRect/>
          </a:stretch>
        </p:blipFill>
        <p:spPr bwMode="auto">
          <a:xfrm>
            <a:off x="870758" y="1647839"/>
            <a:ext cx="2830484" cy="4430684"/>
          </a:xfrm>
          <a:prstGeom prst="rect">
            <a:avLst/>
          </a:prstGeom>
          <a:noFill/>
          <a:ln w="9525">
            <a:noFill/>
            <a:miter lim="800000"/>
            <a:headEnd/>
            <a:tailEnd/>
          </a:ln>
        </p:spPr>
      </p:pic>
      <p:pic>
        <p:nvPicPr>
          <p:cNvPr id="9" name="4 Imagen" descr="smoothingtwishaerdle0001.jpg"/>
          <p:cNvPicPr>
            <a:picLocks noGrp="1" noChangeAspect="1"/>
          </p:cNvPicPr>
          <p:nvPr>
            <p:ph sz="half" idx="2"/>
          </p:nvPr>
        </p:nvPicPr>
        <p:blipFill>
          <a:blip r:embed="rId3" cstate="print"/>
          <a:stretch>
            <a:fillRect/>
          </a:stretch>
        </p:blipFill>
        <p:spPr bwMode="auto">
          <a:xfrm>
            <a:off x="4616334" y="1612510"/>
            <a:ext cx="2959331" cy="4501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Histograma </a:t>
            </a:r>
            <a:endParaRPr lang="es-MX" dirty="0"/>
          </a:p>
        </p:txBody>
      </p:sp>
      <p:sp>
        <p:nvSpPr>
          <p:cNvPr id="3" name="2 Marcador de contenido"/>
          <p:cNvSpPr>
            <a:spLocks noGrp="1"/>
          </p:cNvSpPr>
          <p:nvPr>
            <p:ph idx="1"/>
          </p:nvPr>
        </p:nvSpPr>
        <p:spPr/>
        <p:txBody>
          <a:bodyPr>
            <a:normAutofit/>
          </a:bodyPr>
          <a:lstStyle/>
          <a:p>
            <a:endParaRPr lang="es-MX" dirty="0" smtClean="0"/>
          </a:p>
          <a:p>
            <a:endParaRPr lang="es-MX" dirty="0" smtClean="0"/>
          </a:p>
          <a:p>
            <a:r>
              <a:rPr lang="es-MX" dirty="0" smtClean="0"/>
              <a:t>El método mas ampliamente utilizado para representar la forma de una función de densidad de probabilidad es el histograma. </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428625"/>
            <a:ext cx="7696200" cy="914400"/>
          </a:xfrm>
        </p:spPr>
        <p:txBody>
          <a:bodyPr>
            <a:normAutofit fontScale="90000"/>
          </a:bodyPr>
          <a:lstStyle/>
          <a:p>
            <a:pPr>
              <a:defRPr/>
            </a:pPr>
            <a:r>
              <a:rPr lang="es-MX" dirty="0"/>
              <a:t>Elección del ancho de banda </a:t>
            </a:r>
            <a:r>
              <a:rPr lang="es-MX" dirty="0" smtClean="0"/>
              <a:t>IV</a:t>
            </a:r>
            <a:endParaRPr lang="es-MX" b="1" dirty="0" smtClean="0">
              <a:effectLst>
                <a:outerShdw blurRad="38100" dist="38100" dir="2700000" algn="tl">
                  <a:srgbClr val="000000"/>
                </a:outerShdw>
              </a:effectLst>
              <a:latin typeface="Bookman Old Style" pitchFamily="18" charset="0"/>
            </a:endParaRPr>
          </a:p>
        </p:txBody>
      </p:sp>
      <p:graphicFrame>
        <p:nvGraphicFramePr>
          <p:cNvPr id="4" name="3 Tabla"/>
          <p:cNvGraphicFramePr>
            <a:graphicFrameLocks noGrp="1"/>
          </p:cNvGraphicFramePr>
          <p:nvPr/>
        </p:nvGraphicFramePr>
        <p:xfrm>
          <a:off x="70992" y="2132856"/>
          <a:ext cx="9073008" cy="3744413"/>
        </p:xfrm>
        <a:graphic>
          <a:graphicData uri="http://schemas.openxmlformats.org/drawingml/2006/table">
            <a:tbl>
              <a:tblPr/>
              <a:tblGrid>
                <a:gridCol w="1440160"/>
                <a:gridCol w="1080120"/>
                <a:gridCol w="1152128"/>
                <a:gridCol w="1008112"/>
                <a:gridCol w="936104"/>
                <a:gridCol w="1368152"/>
                <a:gridCol w="936104"/>
                <a:gridCol w="1152128"/>
              </a:tblGrid>
              <a:tr h="559147">
                <a:tc>
                  <a:txBody>
                    <a:bodyPr/>
                    <a:lstStyle/>
                    <a:p>
                      <a:pPr algn="just">
                        <a:spcAft>
                          <a:spcPts val="0"/>
                        </a:spcAft>
                      </a:pPr>
                      <a:r>
                        <a:rPr lang="en-US" sz="1600" b="0" dirty="0" smtClean="0">
                          <a:latin typeface="+mn-lt"/>
                          <a:ea typeface="Times New Roman"/>
                          <a:cs typeface="Times New Roman"/>
                        </a:rPr>
                        <a:t>A</a:t>
                      </a:r>
                      <a:r>
                        <a:rPr lang="en-US" sz="1600" b="0" baseline="0" dirty="0" smtClean="0">
                          <a:latin typeface="+mn-lt"/>
                          <a:ea typeface="Times New Roman"/>
                          <a:cs typeface="Times New Roman"/>
                        </a:rPr>
                        <a:t> </a:t>
                      </a:r>
                      <a:r>
                        <a:rPr lang="en-US" sz="1600" b="0" baseline="0" dirty="0" err="1" smtClean="0">
                          <a:latin typeface="+mn-lt"/>
                          <a:ea typeface="Times New Roman"/>
                          <a:cs typeface="Times New Roman"/>
                        </a:rPr>
                        <a:t>fila</a:t>
                      </a:r>
                      <a:r>
                        <a:rPr lang="en-US" sz="1600" b="0" dirty="0" smtClean="0">
                          <a:latin typeface="+mn-lt"/>
                          <a:ea typeface="Times New Roman"/>
                          <a:cs typeface="Times New Roman"/>
                        </a:rPr>
                        <a:t>/</a:t>
                      </a:r>
                      <a:r>
                        <a:rPr lang="en-US" sz="1600" b="0" dirty="0" err="1" smtClean="0">
                          <a:latin typeface="+mn-lt"/>
                          <a:ea typeface="Times New Roman"/>
                          <a:cs typeface="Times New Roman"/>
                        </a:rPr>
                        <a:t>desde</a:t>
                      </a:r>
                      <a:r>
                        <a:rPr lang="en-US" sz="1600" b="0" baseline="0" dirty="0" smtClean="0">
                          <a:latin typeface="+mn-lt"/>
                          <a:ea typeface="Times New Roman"/>
                          <a:cs typeface="Times New Roman"/>
                        </a:rPr>
                        <a:t> columna</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Uniforme</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Triangular</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Epanech.</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Cuártico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Triponderado</a:t>
                      </a:r>
                      <a:r>
                        <a:rPr lang="en-US" sz="1600" b="0" baseline="0" dirty="0" smtClean="0">
                          <a:latin typeface="+mn-lt"/>
                          <a:ea typeface="Times New Roman"/>
                          <a:cs typeface="Times New Roman"/>
                        </a:rPr>
                        <a:t> </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Coseno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smtClean="0">
                          <a:latin typeface="+mn-lt"/>
                          <a:ea typeface="Times New Roman"/>
                          <a:cs typeface="Times New Roman"/>
                        </a:rPr>
                        <a:t>Gaussiano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Uniforme</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0.715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0.786</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0.663</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0.584</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0.761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1.740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Triangular</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1.398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1.099</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0.927</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0.817</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1.063</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2.432</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Epanech.</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1.272</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0.910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0.844</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0.743</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0.968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2.214</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Cuartico</a:t>
                      </a:r>
                      <a:r>
                        <a:rPr lang="en-US" sz="1600" b="0" baseline="0" dirty="0" smtClean="0">
                          <a:latin typeface="+mn-lt"/>
                          <a:ea typeface="Times New Roman"/>
                          <a:cs typeface="Times New Roman"/>
                        </a:rPr>
                        <a:t> </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1.507</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1.078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1.185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0.881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1.146</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2.623</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Triponderado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1.711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1.225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1.345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1.136</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1.302</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2.978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Coseno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1.315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0.941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1.033</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0.872</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0.768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2.288</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38">
                <a:tc>
                  <a:txBody>
                    <a:bodyPr/>
                    <a:lstStyle/>
                    <a:p>
                      <a:pPr algn="just">
                        <a:spcAft>
                          <a:spcPts val="0"/>
                        </a:spcAft>
                      </a:pPr>
                      <a:r>
                        <a:rPr lang="en-US" sz="1600" b="0" dirty="0" smtClean="0">
                          <a:latin typeface="+mn-lt"/>
                          <a:ea typeface="Times New Roman"/>
                          <a:cs typeface="Times New Roman"/>
                        </a:rPr>
                        <a:t>Gaussiano</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0.575</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0.411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0.452</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0.381</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0.336</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0.437</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0" dirty="0">
                          <a:latin typeface="+mn-lt"/>
                          <a:ea typeface="Times New Roman"/>
                          <a:cs typeface="Times New Roman"/>
                        </a:rPr>
                        <a:t>1.000</a:t>
                      </a:r>
                      <a:endParaRPr lang="es-MX" sz="1600" b="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83568" y="1556792"/>
            <a:ext cx="7929562" cy="400050"/>
          </a:xfrm>
          <a:prstGeom prst="rect">
            <a:avLst/>
          </a:prstGeom>
        </p:spPr>
        <p:txBody>
          <a:bodyPr>
            <a:spAutoFit/>
          </a:bodyPr>
          <a:lstStyle/>
          <a:p>
            <a:pPr algn="just">
              <a:defRPr/>
            </a:pPr>
            <a:r>
              <a:rPr lang="en-US" sz="2000" dirty="0" smtClean="0">
                <a:ea typeface="+mj-ea"/>
                <a:cs typeface="+mj-cs"/>
              </a:rPr>
              <a:t>Algunos factores de conversion para kerneles sobresuavizados</a:t>
            </a:r>
            <a:endParaRPr lang="es-MX" sz="2000" dirty="0">
              <a:ea typeface="+mj-ea"/>
              <a:cs typeface="+mj-cs"/>
            </a:endParaRPr>
          </a:p>
        </p:txBody>
      </p:sp>
      <p:sp>
        <p:nvSpPr>
          <p:cNvPr id="6" name="5 Rectángulo"/>
          <p:cNvSpPr/>
          <p:nvPr/>
        </p:nvSpPr>
        <p:spPr>
          <a:xfrm>
            <a:off x="467544" y="6093296"/>
            <a:ext cx="8358187" cy="400110"/>
          </a:xfrm>
          <a:prstGeom prst="rect">
            <a:avLst/>
          </a:prstGeom>
        </p:spPr>
        <p:txBody>
          <a:bodyPr>
            <a:spAutoFit/>
          </a:bodyPr>
          <a:lstStyle/>
          <a:p>
            <a:pPr algn="just" eaLnBrk="0" hangingPunct="0">
              <a:defRPr/>
            </a:pPr>
            <a:r>
              <a:rPr lang="en-US" sz="2000" dirty="0" smtClean="0">
                <a:ea typeface="+mj-ea"/>
                <a:cs typeface="+mj-cs"/>
              </a:rPr>
              <a:t>Tranformación de kernel en fila  a kernel en columna</a:t>
            </a:r>
            <a:endParaRPr lang="en-US" sz="2000" dirty="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300038"/>
            <a:ext cx="8124825" cy="914400"/>
          </a:xfrm>
        </p:spPr>
        <p:txBody>
          <a:bodyPr>
            <a:noAutofit/>
          </a:bodyPr>
          <a:lstStyle/>
          <a:p>
            <a:pPr eaLnBrk="1" hangingPunct="1">
              <a:defRPr/>
            </a:pPr>
            <a:r>
              <a:rPr lang="es-MX" sz="3200" dirty="0" smtClean="0">
                <a:latin typeface="+mn-lt"/>
              </a:rPr>
              <a:t>Elección del ancho de banda (por default)</a:t>
            </a:r>
            <a:endParaRPr lang="es-MX" sz="3200" dirty="0">
              <a:latin typeface="+mn-lt"/>
            </a:endParaRPr>
          </a:p>
        </p:txBody>
      </p:sp>
      <p:sp>
        <p:nvSpPr>
          <p:cNvPr id="69634" name="7 Rectángulo"/>
          <p:cNvSpPr>
            <a:spLocks noChangeArrowheads="1"/>
          </p:cNvSpPr>
          <p:nvPr/>
        </p:nvSpPr>
        <p:spPr bwMode="auto">
          <a:xfrm>
            <a:off x="1403648" y="1052736"/>
            <a:ext cx="5786438" cy="5632450"/>
          </a:xfrm>
          <a:prstGeom prst="rect">
            <a:avLst/>
          </a:prstGeom>
          <a:noFill/>
          <a:ln w="9525">
            <a:noFill/>
            <a:miter lim="800000"/>
            <a:headEnd/>
            <a:tailEnd/>
          </a:ln>
        </p:spPr>
        <p:txBody>
          <a:bodyPr>
            <a:spAutoFit/>
          </a:bodyPr>
          <a:lstStyle/>
          <a:p>
            <a:pPr eaLnBrk="0" hangingPunct="0"/>
            <a:r>
              <a:rPr lang="es-MX" sz="1200" b="1" dirty="0">
                <a:latin typeface="Courier New" pitchFamily="49" charset="0"/>
                <a:cs typeface="Courier New" pitchFamily="49" charset="0"/>
              </a:rPr>
              <a:t>. use catfilen</a:t>
            </a:r>
          </a:p>
          <a:p>
            <a:pPr eaLnBrk="0" hangingPunct="0"/>
            <a:r>
              <a:rPr lang="es-MX" sz="1200" b="1" dirty="0">
                <a:latin typeface="Courier New" pitchFamily="49" charset="0"/>
                <a:cs typeface="Courier New" pitchFamily="49" charset="0"/>
              </a:rPr>
              <a:t>. </a:t>
            </a:r>
            <a:r>
              <a:rPr lang="es-MX" sz="1200" b="1" dirty="0" smtClean="0">
                <a:latin typeface="Courier New" pitchFamily="49" charset="0"/>
                <a:cs typeface="Courier New" pitchFamily="49" charset="0"/>
              </a:rPr>
              <a:t>bandw1 </a:t>
            </a:r>
            <a:r>
              <a:rPr lang="es-MX" sz="1200" b="1" dirty="0">
                <a:latin typeface="Courier New" pitchFamily="49" charset="0"/>
                <a:cs typeface="Courier New" pitchFamily="49" charset="0"/>
              </a:rPr>
              <a:t>bodlen</a:t>
            </a:r>
          </a:p>
          <a:p>
            <a:pPr eaLnBrk="0" hangingPunct="0"/>
            <a:r>
              <a:rPr lang="es-MX" sz="1200" b="1" dirty="0">
                <a:latin typeface="Courier New" pitchFamily="49" charset="0"/>
                <a:cs typeface="Courier New" pitchFamily="49" charset="0"/>
              </a:rPr>
              <a:t>_________________________________________________________</a:t>
            </a:r>
          </a:p>
          <a:p>
            <a:pPr eaLnBrk="0" hangingPunct="0"/>
            <a:r>
              <a:rPr lang="es-MX" sz="1200" b="1" dirty="0">
                <a:latin typeface="Courier New" pitchFamily="49" charset="0"/>
                <a:cs typeface="Courier New" pitchFamily="49" charset="0"/>
              </a:rPr>
              <a:t>Some practical number of bins and binwidth-bandwidth rules</a:t>
            </a:r>
          </a:p>
          <a:p>
            <a:pPr eaLnBrk="0" hangingPunct="0"/>
            <a:r>
              <a:rPr lang="es-MX" sz="1200" b="1" dirty="0">
                <a:latin typeface="Courier New" pitchFamily="49" charset="0"/>
                <a:cs typeface="Courier New" pitchFamily="49" charset="0"/>
              </a:rPr>
              <a:t>for univariate density estimation using histograms,</a:t>
            </a:r>
          </a:p>
          <a:p>
            <a:pPr eaLnBrk="0" hangingPunct="0"/>
            <a:r>
              <a:rPr lang="es-MX" sz="1200" b="1" dirty="0">
                <a:latin typeface="Courier New" pitchFamily="49" charset="0"/>
                <a:cs typeface="Courier New" pitchFamily="49" charset="0"/>
              </a:rPr>
              <a:t>frequency polygons (FP) and kernel density estimators</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Sturges' number of bins =                         10.3242</a:t>
            </a:r>
          </a:p>
          <a:p>
            <a:pPr eaLnBrk="0" hangingPunct="0"/>
            <a:r>
              <a:rPr lang="es-MX" sz="1200" b="1" dirty="0">
                <a:latin typeface="Courier New" pitchFamily="49" charset="0"/>
                <a:cs typeface="Courier New" pitchFamily="49" charset="0"/>
              </a:rPr>
              <a:t>Oversmoothed number of bins &lt;=                    10.8633</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FP oversmoothed number of bins &lt;=                  8.6026</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Scott's optimal Gaussian binwidth =               20.1301</a:t>
            </a:r>
          </a:p>
          <a:p>
            <a:pPr eaLnBrk="0" hangingPunct="0"/>
            <a:r>
              <a:rPr lang="es-MX" sz="1200" b="1" dirty="0">
                <a:latin typeface="Courier New" pitchFamily="49" charset="0"/>
                <a:cs typeface="Courier New" pitchFamily="49" charset="0"/>
              </a:rPr>
              <a:t>Freedman-Diaconis optimal robust binwidth =       14.8454</a:t>
            </a:r>
          </a:p>
          <a:p>
            <a:pPr eaLnBrk="0" hangingPunct="0"/>
            <a:r>
              <a:rPr lang="es-MX" sz="1200" b="1" dirty="0">
                <a:latin typeface="Courier New" pitchFamily="49" charset="0"/>
                <a:cs typeface="Courier New" pitchFamily="49" charset="0"/>
              </a:rPr>
              <a:t>Terrell-Scott's oversmoothed binwidth &gt;=          15.5759</a:t>
            </a:r>
          </a:p>
          <a:p>
            <a:pPr eaLnBrk="0" hangingPunct="0"/>
            <a:r>
              <a:rPr lang="es-MX" sz="1200" b="1" dirty="0">
                <a:latin typeface="Courier New" pitchFamily="49" charset="0"/>
                <a:cs typeface="Courier New" pitchFamily="49" charset="0"/>
              </a:rPr>
              <a:t>Oversmoothed homoscedastic binwidth &gt;=            21.4472</a:t>
            </a:r>
          </a:p>
          <a:p>
            <a:pPr eaLnBrk="0" hangingPunct="0"/>
            <a:r>
              <a:rPr lang="es-MX" sz="1200" b="1" dirty="0">
                <a:latin typeface="Courier New" pitchFamily="49" charset="0"/>
                <a:cs typeface="Courier New" pitchFamily="49" charset="0"/>
              </a:rPr>
              <a:t>Oversmoothed robust binwidth &gt;=                   19.3212</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FP optimal Gaussian binwidth =                    29.2728</a:t>
            </a:r>
          </a:p>
          <a:p>
            <a:pPr eaLnBrk="0" hangingPunct="0"/>
            <a:r>
              <a:rPr lang="es-MX" sz="1200" b="1" dirty="0">
                <a:latin typeface="Courier New" pitchFamily="49" charset="0"/>
                <a:cs typeface="Courier New" pitchFamily="49" charset="0"/>
              </a:rPr>
              <a:t>FP oversmoothed binwidth &gt;=                       31.7236</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Gaussian kernel (6)</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Silverman's optimal bandwidth =                   11.7230</a:t>
            </a:r>
          </a:p>
          <a:p>
            <a:pPr eaLnBrk="0" hangingPunct="0"/>
            <a:r>
              <a:rPr lang="es-MX" sz="1200" b="1" dirty="0">
                <a:latin typeface="Courier New" pitchFamily="49" charset="0"/>
                <a:cs typeface="Courier New" pitchFamily="49" charset="0"/>
              </a:rPr>
              <a:t>Haerdle's 'better' optimal bandwidth =            13.8071</a:t>
            </a:r>
          </a:p>
          <a:p>
            <a:pPr eaLnBrk="0" hangingPunct="0"/>
            <a:r>
              <a:rPr lang="es-MX" sz="1200" b="1" dirty="0">
                <a:latin typeface="Courier New" pitchFamily="49" charset="0"/>
                <a:cs typeface="Courier New" pitchFamily="49" charset="0"/>
              </a:rPr>
              <a:t>Scott's oversmoothed bandwidth =                  15.5759</a:t>
            </a:r>
          </a:p>
          <a:p>
            <a:pPr eaLnBrk="0" hangingPunct="0"/>
            <a:r>
              <a:rPr lang="es-MX" sz="1200" b="1" dirty="0">
                <a:latin typeface="Courier New" pitchFamily="49" charset="0"/>
                <a:cs typeface="Courier New" pitchFamily="49" charset="0"/>
              </a:rPr>
              <a:t>_________________________________________________________</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85750"/>
            <a:ext cx="8339138" cy="914400"/>
          </a:xfrm>
        </p:spPr>
        <p:txBody>
          <a:bodyPr>
            <a:normAutofit/>
          </a:bodyPr>
          <a:lstStyle/>
          <a:p>
            <a:pPr eaLnBrk="1" hangingPunct="1">
              <a:defRPr/>
            </a:pPr>
            <a:r>
              <a:rPr lang="es-MX" sz="3200" dirty="0" smtClean="0">
                <a:latin typeface="+mn-lt"/>
              </a:rPr>
              <a:t>Elección del ancho de banda (cuártico)</a:t>
            </a:r>
            <a:endParaRPr lang="es-MX" sz="3200" dirty="0">
              <a:latin typeface="+mn-lt"/>
            </a:endParaRPr>
          </a:p>
        </p:txBody>
      </p:sp>
      <p:sp>
        <p:nvSpPr>
          <p:cNvPr id="71682" name="3 Rectángulo"/>
          <p:cNvSpPr>
            <a:spLocks noChangeArrowheads="1"/>
          </p:cNvSpPr>
          <p:nvPr/>
        </p:nvSpPr>
        <p:spPr bwMode="auto">
          <a:xfrm>
            <a:off x="1500188" y="1143000"/>
            <a:ext cx="5715000" cy="5448300"/>
          </a:xfrm>
          <a:prstGeom prst="rect">
            <a:avLst/>
          </a:prstGeom>
          <a:noFill/>
          <a:ln w="9525">
            <a:noFill/>
            <a:miter lim="800000"/>
            <a:headEnd/>
            <a:tailEnd/>
          </a:ln>
        </p:spPr>
        <p:txBody>
          <a:bodyPr>
            <a:spAutoFit/>
          </a:bodyPr>
          <a:lstStyle/>
          <a:p>
            <a:pPr eaLnBrk="0" hangingPunct="0"/>
            <a:r>
              <a:rPr lang="es-MX" sz="1200" b="1" dirty="0">
                <a:latin typeface="Courier New" pitchFamily="49" charset="0"/>
                <a:cs typeface="Courier New" pitchFamily="49" charset="0"/>
              </a:rPr>
              <a:t>. </a:t>
            </a:r>
            <a:r>
              <a:rPr lang="es-MX" sz="1200" b="1" dirty="0" smtClean="0">
                <a:latin typeface="Courier New" pitchFamily="49" charset="0"/>
                <a:cs typeface="Courier New" pitchFamily="49" charset="0"/>
              </a:rPr>
              <a:t>bandw1 </a:t>
            </a:r>
            <a:r>
              <a:rPr lang="es-MX" sz="1200" b="1" dirty="0">
                <a:latin typeface="Courier New" pitchFamily="49" charset="0"/>
                <a:cs typeface="Courier New" pitchFamily="49" charset="0"/>
              </a:rPr>
              <a:t>bodlen, k(4)</a:t>
            </a:r>
          </a:p>
          <a:p>
            <a:pPr eaLnBrk="0" hangingPunct="0"/>
            <a:r>
              <a:rPr lang="es-MX" sz="1200" b="1" dirty="0">
                <a:latin typeface="Courier New" pitchFamily="49" charset="0"/>
                <a:cs typeface="Courier New" pitchFamily="49" charset="0"/>
              </a:rPr>
              <a:t>____________________________________________________________</a:t>
            </a:r>
          </a:p>
          <a:p>
            <a:pPr eaLnBrk="0" hangingPunct="0"/>
            <a:r>
              <a:rPr lang="es-MX" sz="1200" b="1" dirty="0">
                <a:latin typeface="Courier New" pitchFamily="49" charset="0"/>
                <a:cs typeface="Courier New" pitchFamily="49" charset="0"/>
              </a:rPr>
              <a:t>Some practical number of bins and binwidth-bandwidth rules</a:t>
            </a:r>
          </a:p>
          <a:p>
            <a:pPr eaLnBrk="0" hangingPunct="0"/>
            <a:r>
              <a:rPr lang="es-MX" sz="1200" b="1" dirty="0">
                <a:latin typeface="Courier New" pitchFamily="49" charset="0"/>
                <a:cs typeface="Courier New" pitchFamily="49" charset="0"/>
              </a:rPr>
              <a:t>for univariate density estimation using histograms,</a:t>
            </a:r>
          </a:p>
          <a:p>
            <a:pPr eaLnBrk="0" hangingPunct="0"/>
            <a:r>
              <a:rPr lang="es-MX" sz="1200" b="1" dirty="0">
                <a:latin typeface="Courier New" pitchFamily="49" charset="0"/>
                <a:cs typeface="Courier New" pitchFamily="49" charset="0"/>
              </a:rPr>
              <a:t>frequency polygons (FP) and kernel density estimators</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Sturges' number of bins =                         10.3242</a:t>
            </a:r>
          </a:p>
          <a:p>
            <a:pPr eaLnBrk="0" hangingPunct="0"/>
            <a:r>
              <a:rPr lang="es-MX" sz="1200" b="1" dirty="0">
                <a:latin typeface="Courier New" pitchFamily="49" charset="0"/>
                <a:cs typeface="Courier New" pitchFamily="49" charset="0"/>
              </a:rPr>
              <a:t>Oversmoothed number of bins &lt;=                    10.8633</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FP oversmoothed number of bins &lt;=                  8.6026</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Scott's optimal Gaussian binwidth =               20.1301</a:t>
            </a:r>
          </a:p>
          <a:p>
            <a:pPr eaLnBrk="0" hangingPunct="0"/>
            <a:r>
              <a:rPr lang="es-MX" sz="1200" b="1" dirty="0">
                <a:latin typeface="Courier New" pitchFamily="49" charset="0"/>
                <a:cs typeface="Courier New" pitchFamily="49" charset="0"/>
              </a:rPr>
              <a:t>Freedman-Diaconis optimal robust binwidth =       14.8454</a:t>
            </a:r>
          </a:p>
          <a:p>
            <a:pPr eaLnBrk="0" hangingPunct="0"/>
            <a:r>
              <a:rPr lang="es-MX" sz="1200" b="1" dirty="0">
                <a:latin typeface="Courier New" pitchFamily="49" charset="0"/>
                <a:cs typeface="Courier New" pitchFamily="49" charset="0"/>
              </a:rPr>
              <a:t>Terrell-Scott's oversmoothed binwidth &gt;=          40.8555</a:t>
            </a:r>
          </a:p>
          <a:p>
            <a:pPr eaLnBrk="0" hangingPunct="0"/>
            <a:r>
              <a:rPr lang="es-MX" sz="1200" b="1" dirty="0">
                <a:latin typeface="Courier New" pitchFamily="49" charset="0"/>
                <a:cs typeface="Courier New" pitchFamily="49" charset="0"/>
              </a:rPr>
              <a:t>Oversmoothed homoscedastic binwidth &gt;=            21.4472</a:t>
            </a:r>
          </a:p>
          <a:p>
            <a:pPr eaLnBrk="0" hangingPunct="0"/>
            <a:r>
              <a:rPr lang="es-MX" sz="1200" b="1" dirty="0">
                <a:latin typeface="Courier New" pitchFamily="49" charset="0"/>
                <a:cs typeface="Courier New" pitchFamily="49" charset="0"/>
              </a:rPr>
              <a:t>Oversmoothed robust binwidth &gt;=                   19.3212</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FP optimal Gaussian binwidth =                    29.2728</a:t>
            </a:r>
          </a:p>
          <a:p>
            <a:pPr eaLnBrk="0" hangingPunct="0"/>
            <a:r>
              <a:rPr lang="es-MX" sz="1200" b="1" dirty="0">
                <a:latin typeface="Courier New" pitchFamily="49" charset="0"/>
                <a:cs typeface="Courier New" pitchFamily="49" charset="0"/>
              </a:rPr>
              <a:t>FP oversmoothed binwidth &gt;=                       31.7236</a:t>
            </a:r>
          </a:p>
          <a:p>
            <a:pPr eaLnBrk="0" hangingPunct="0"/>
            <a:r>
              <a:rPr lang="es-MX" sz="1200" b="1" dirty="0">
                <a:latin typeface="Courier New" pitchFamily="49" charset="0"/>
                <a:cs typeface="Courier New" pitchFamily="49" charset="0"/>
              </a:rPr>
              <a:t>============================================================</a:t>
            </a:r>
          </a:p>
          <a:p>
            <a:pPr eaLnBrk="0" hangingPunct="0"/>
            <a:endParaRPr lang="es-MX" sz="1200" b="1" dirty="0">
              <a:latin typeface="Courier New" pitchFamily="49" charset="0"/>
              <a:cs typeface="Courier New" pitchFamily="49" charset="0"/>
            </a:endParaRPr>
          </a:p>
          <a:p>
            <a:pPr eaLnBrk="0" hangingPunct="0"/>
            <a:r>
              <a:rPr lang="es-MX" sz="1200" b="1" dirty="0">
                <a:latin typeface="Courier New" pitchFamily="49" charset="0"/>
                <a:cs typeface="Courier New" pitchFamily="49" charset="0"/>
              </a:rPr>
              <a:t>Quartic kernel (4)</a:t>
            </a:r>
          </a:p>
          <a:p>
            <a:pPr eaLnBrk="0" hangingPunct="0"/>
            <a:r>
              <a:rPr lang="es-MX" sz="1200" b="1" dirty="0">
                <a:latin typeface="Courier New" pitchFamily="49" charset="0"/>
                <a:cs typeface="Courier New" pitchFamily="49" charset="0"/>
              </a:rPr>
              <a:t>============================================================</a:t>
            </a:r>
          </a:p>
          <a:p>
            <a:pPr eaLnBrk="0" hangingPunct="0"/>
            <a:r>
              <a:rPr lang="es-MX" sz="1200" b="1" dirty="0">
                <a:latin typeface="Courier New" pitchFamily="49" charset="0"/>
                <a:cs typeface="Courier New" pitchFamily="49" charset="0"/>
              </a:rPr>
              <a:t>Silverman's optimal bandwidth =                   30.7494</a:t>
            </a:r>
          </a:p>
          <a:p>
            <a:pPr eaLnBrk="0" hangingPunct="0"/>
            <a:r>
              <a:rPr lang="es-MX" sz="1200" b="1" dirty="0">
                <a:latin typeface="Courier New" pitchFamily="49" charset="0"/>
                <a:cs typeface="Courier New" pitchFamily="49" charset="0"/>
              </a:rPr>
              <a:t>Haerdle's 'better' optimal bandwidth =            36.2160</a:t>
            </a:r>
          </a:p>
          <a:p>
            <a:pPr eaLnBrk="0" hangingPunct="0"/>
            <a:r>
              <a:rPr lang="es-MX" sz="1200" b="1" dirty="0">
                <a:latin typeface="Courier New" pitchFamily="49" charset="0"/>
                <a:cs typeface="Courier New" pitchFamily="49" charset="0"/>
              </a:rPr>
              <a:t>Scott's oversmoothed bandwidth =                  40.8555</a:t>
            </a:r>
          </a:p>
          <a:p>
            <a:pPr eaLnBrk="0" hangingPunct="0"/>
            <a:r>
              <a:rPr lang="es-MX" sz="1200" b="1" dirty="0">
                <a:latin typeface="Courier New" pitchFamily="49" charset="0"/>
                <a:cs typeface="Courier New" pitchFamily="49" charset="0"/>
              </a:rPr>
              <a:t>____________________________________________________________</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917848"/>
            <a:ext cx="8229600" cy="1143000"/>
          </a:xfrm>
        </p:spPr>
        <p:txBody>
          <a:bodyPr>
            <a:noAutofit/>
          </a:bodyPr>
          <a:lstStyle/>
          <a:p>
            <a:r>
              <a:rPr lang="es-MX" sz="3600" dirty="0" smtClean="0"/>
              <a:t>Elección de ancho de banda, estimadores óptimos, kerneles gaussiano (bw = 11.7) y </a:t>
            </a:r>
            <a:r>
              <a:rPr lang="es-MX" sz="3600" dirty="0" err="1" smtClean="0"/>
              <a:t>cuártico</a:t>
            </a:r>
            <a:r>
              <a:rPr lang="es-MX" sz="3600" dirty="0" smtClean="0"/>
              <a:t> (bw= 30.7)</a:t>
            </a:r>
            <a:endParaRPr lang="es-MX" sz="3600" dirty="0"/>
          </a:p>
        </p:txBody>
      </p:sp>
      <p:pic>
        <p:nvPicPr>
          <p:cNvPr id="5123" name="Picture 3"/>
          <p:cNvPicPr>
            <a:picLocks noGrp="1" noChangeAspect="1" noChangeArrowheads="1"/>
          </p:cNvPicPr>
          <p:nvPr>
            <p:ph sz="half" idx="1"/>
          </p:nvPr>
        </p:nvPicPr>
        <p:blipFill>
          <a:blip r:embed="rId2" cstate="print"/>
          <a:stretch>
            <a:fillRect/>
          </a:stretch>
        </p:blipFill>
        <p:spPr bwMode="auto">
          <a:xfrm>
            <a:off x="457200" y="2524623"/>
            <a:ext cx="3657600" cy="2677117"/>
          </a:xfrm>
          <a:prstGeom prst="rect">
            <a:avLst/>
          </a:prstGeom>
          <a:noFill/>
          <a:ln w="9525">
            <a:noFill/>
            <a:miter lim="800000"/>
            <a:headEnd/>
            <a:tailEnd/>
          </a:ln>
          <a:effectLst/>
        </p:spPr>
      </p:pic>
      <p:pic>
        <p:nvPicPr>
          <p:cNvPr id="5122" name="Picture 2"/>
          <p:cNvPicPr>
            <a:picLocks noGrp="1" noChangeAspect="1" noChangeArrowheads="1"/>
          </p:cNvPicPr>
          <p:nvPr>
            <p:ph sz="half" idx="2"/>
          </p:nvPr>
        </p:nvPicPr>
        <p:blipFill>
          <a:blip r:embed="rId3" cstate="print"/>
          <a:stretch>
            <a:fillRect/>
          </a:stretch>
        </p:blipFill>
        <p:spPr bwMode="auto">
          <a:xfrm>
            <a:off x="4267200" y="2524623"/>
            <a:ext cx="3657600" cy="26771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dirty="0" smtClean="0"/>
              <a:t>Estimadores de densidad por kernel con ancho de banda fijo y variable directos y discretizados</a:t>
            </a:r>
            <a:endParaRPr lang="es-MX" dirty="0"/>
          </a:p>
        </p:txBody>
      </p:sp>
      <p:sp>
        <p:nvSpPr>
          <p:cNvPr id="7" name="2 Marcador de contenido"/>
          <p:cNvSpPr>
            <a:spLocks noGrp="1"/>
          </p:cNvSpPr>
          <p:nvPr>
            <p:ph idx="1"/>
          </p:nvPr>
        </p:nvSpPr>
        <p:spPr>
          <a:xfrm>
            <a:off x="467544" y="1844824"/>
            <a:ext cx="8229600" cy="4525963"/>
          </a:xfrm>
        </p:spPr>
        <p:txBody>
          <a:bodyPr>
            <a:normAutofit fontScale="92500" lnSpcReduction="20000"/>
          </a:bodyPr>
          <a:lstStyle/>
          <a:p>
            <a:pPr eaLnBrk="1" hangingPunct="1"/>
            <a:r>
              <a:rPr lang="en-US" b="1" dirty="0" smtClean="0"/>
              <a:t>Los programas ado incluyen: </a:t>
            </a:r>
          </a:p>
          <a:p>
            <a:pPr lvl="1" eaLnBrk="1" hangingPunct="1"/>
            <a:r>
              <a:rPr lang="en-US" b="1" dirty="0" smtClean="0"/>
              <a:t>kernsi1 (función ponderal rectangular) usando un algoritmo discretizado</a:t>
            </a:r>
            <a:endParaRPr lang="en-US" b="1" dirty="0"/>
          </a:p>
          <a:p>
            <a:pPr lvl="1"/>
            <a:r>
              <a:rPr lang="en-US" b="1" dirty="0" smtClean="0"/>
              <a:t>kernep1 (función por kernel epanechnikov) usando un algoritmo discretizado considerando 50 puntos</a:t>
            </a:r>
          </a:p>
          <a:p>
            <a:pPr lvl="1"/>
            <a:r>
              <a:rPr lang="en-US" b="1" dirty="0" smtClean="0"/>
              <a:t>kerngau1 (función por kernel gaussiano) usando un algoritmo discretizado considerando 50 </a:t>
            </a:r>
            <a:r>
              <a:rPr lang="en-US" b="1" dirty="0" err="1" smtClean="0"/>
              <a:t>puntos</a:t>
            </a:r>
            <a:endParaRPr lang="en-US" b="1" dirty="0" smtClean="0"/>
          </a:p>
          <a:p>
            <a:pPr lvl="1"/>
            <a:r>
              <a:rPr lang="en-US" b="1" dirty="0" smtClean="0"/>
              <a:t>adgaker1 (función por kernel gaussiano) con amplitud variable usando un algoritmo directo</a:t>
            </a:r>
          </a:p>
          <a:p>
            <a:pPr lvl="1"/>
            <a:r>
              <a:rPr lang="en-US" b="1" dirty="0" smtClean="0"/>
              <a:t>kerneld1 permite escoger la funcion ponderal (kernel) usando un algoritmo discretizado o interpolado </a:t>
            </a:r>
            <a:endParaRPr lang="es-MX" dirty="0" smtClean="0"/>
          </a:p>
          <a:p>
            <a:pPr lvl="1"/>
            <a:endParaRPr lang="en-US"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kernsim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kernsim.ado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kernsi1.ado versión 11.0</a:t>
            </a:r>
            <a:endParaRPr lang="es-MX" dirty="0"/>
          </a:p>
        </p:txBody>
      </p:sp>
      <p:sp>
        <p:nvSpPr>
          <p:cNvPr id="6" name="5 Marcador de contenido"/>
          <p:cNvSpPr>
            <a:spLocks noGrp="1"/>
          </p:cNvSpPr>
          <p:nvPr>
            <p:ph sz="quarter" idx="2"/>
          </p:nvPr>
        </p:nvSpPr>
        <p:spPr/>
        <p:txBody>
          <a:bodyPr>
            <a:normAutofit lnSpcReduction="10000"/>
          </a:bodyPr>
          <a:lstStyle/>
          <a:p>
            <a:r>
              <a:rPr lang="es-MX" sz="2000" dirty="0" smtClean="0"/>
              <a:t>5.- if _rc~=0 { </a:t>
            </a:r>
          </a:p>
          <a:p>
            <a:r>
              <a:rPr lang="es-MX" sz="2000" dirty="0" smtClean="0"/>
              <a:t>6.- di "syntax: kernsim varname halfwidth densivar midpoivar" </a:t>
            </a:r>
          </a:p>
          <a:p>
            <a:r>
              <a:rPr lang="en-US" sz="2000" dirty="0" smtClean="0"/>
              <a:t>7.- exit} </a:t>
            </a:r>
          </a:p>
          <a:p>
            <a:r>
              <a:rPr lang="en-US" sz="2000" dirty="0" smtClean="0"/>
              <a:t>10.- gen `nuobs'=_result(1) </a:t>
            </a:r>
          </a:p>
          <a:p>
            <a:r>
              <a:rPr lang="da-DK" sz="2000" dirty="0" smtClean="0"/>
              <a:t>20.- gen `maxval'=_result(6)+`h'</a:t>
            </a:r>
            <a:endParaRPr lang="en-US" sz="2000" dirty="0" smtClean="0"/>
          </a:p>
          <a:p>
            <a:r>
              <a:rPr lang="en-US" sz="2000" dirty="0" smtClean="0"/>
              <a:t>21.- </a:t>
            </a:r>
            <a:r>
              <a:rPr lang="da-DK" sz="2000" dirty="0" smtClean="0"/>
              <a:t>gen `minval'=_result(5)-`h'</a:t>
            </a:r>
            <a:endParaRPr lang="en-US" sz="2000" dirty="0" smtClean="0"/>
          </a:p>
          <a:p>
            <a:r>
              <a:rPr lang="en-US" sz="2000" dirty="0" smtClean="0"/>
              <a:t>26.- di "DONE. THANKS FOR YOUR PATIENCE" </a:t>
            </a:r>
            <a:endParaRPr lang="es-MX" sz="2000" dirty="0"/>
          </a:p>
        </p:txBody>
      </p:sp>
      <p:sp>
        <p:nvSpPr>
          <p:cNvPr id="9" name="5 Marcador de contenido"/>
          <p:cNvSpPr>
            <a:spLocks noGrp="1"/>
          </p:cNvSpPr>
          <p:nvPr>
            <p:ph sz="quarter" idx="4"/>
          </p:nvPr>
        </p:nvSpPr>
        <p:spPr/>
        <p:txBody>
          <a:bodyPr>
            <a:normAutofit fontScale="92500" lnSpcReduction="20000"/>
          </a:bodyPr>
          <a:lstStyle/>
          <a:p>
            <a:r>
              <a:rPr lang="es-MX" sz="2000" dirty="0" smtClean="0"/>
              <a:t>5.- if _rc</a:t>
            </a:r>
            <a:r>
              <a:rPr lang="es-MX" sz="2000" dirty="0" smtClean="0">
                <a:solidFill>
                  <a:srgbClr val="FF0000"/>
                </a:solidFill>
              </a:rPr>
              <a:t>!</a:t>
            </a:r>
            <a:r>
              <a:rPr lang="es-MX" sz="2000" dirty="0" smtClean="0"/>
              <a:t>=0 { </a:t>
            </a:r>
          </a:p>
          <a:p>
            <a:r>
              <a:rPr lang="es-MX" sz="2000" dirty="0" smtClean="0"/>
              <a:t>6.- di </a:t>
            </a:r>
            <a:r>
              <a:rPr lang="es-MX" sz="2000" dirty="0" smtClean="0">
                <a:solidFill>
                  <a:srgbClr val="FF0000"/>
                </a:solidFill>
              </a:rPr>
              <a:t>as error </a:t>
            </a:r>
            <a:r>
              <a:rPr lang="es-MX" sz="2000" dirty="0" smtClean="0"/>
              <a:t>"syntax: kernsi1 varname halfwidth densivar midpoivar" </a:t>
            </a:r>
          </a:p>
          <a:p>
            <a:r>
              <a:rPr lang="en-US" sz="2000" dirty="0" smtClean="0"/>
              <a:t>7.- exit </a:t>
            </a:r>
          </a:p>
          <a:p>
            <a:r>
              <a:rPr lang="en-US" sz="2000" dirty="0" smtClean="0">
                <a:solidFill>
                  <a:srgbClr val="FF0000"/>
                </a:solidFill>
              </a:rPr>
              <a:t>}</a:t>
            </a:r>
          </a:p>
          <a:p>
            <a:r>
              <a:rPr lang="en-US" sz="2000" dirty="0" smtClean="0"/>
              <a:t>10.- </a:t>
            </a:r>
            <a:r>
              <a:rPr lang="en-US" sz="2000" dirty="0" smtClean="0">
                <a:solidFill>
                  <a:srgbClr val="FF0000"/>
                </a:solidFill>
              </a:rPr>
              <a:t>summ `1'</a:t>
            </a:r>
          </a:p>
          <a:p>
            <a:r>
              <a:rPr lang="en-US" sz="2000" dirty="0" smtClean="0"/>
              <a:t>10.- gen `nuobs'= </a:t>
            </a:r>
            <a:r>
              <a:rPr lang="en-US" sz="2000" dirty="0" smtClean="0">
                <a:solidFill>
                  <a:srgbClr val="FF0000"/>
                </a:solidFill>
              </a:rPr>
              <a:t>r(N) </a:t>
            </a:r>
          </a:p>
          <a:p>
            <a:r>
              <a:rPr lang="da-DK" sz="2000" dirty="0" smtClean="0"/>
              <a:t>20.- gen `maxval'= </a:t>
            </a:r>
            <a:r>
              <a:rPr lang="da-DK" sz="2000" dirty="0" smtClean="0">
                <a:solidFill>
                  <a:srgbClr val="FF0000"/>
                </a:solidFill>
              </a:rPr>
              <a:t>r(max)</a:t>
            </a:r>
            <a:r>
              <a:rPr lang="da-DK" sz="2000" dirty="0" smtClean="0"/>
              <a:t>+`h'</a:t>
            </a:r>
            <a:endParaRPr lang="en-US" sz="2000" dirty="0" smtClean="0"/>
          </a:p>
          <a:p>
            <a:r>
              <a:rPr lang="en-US" sz="2000" dirty="0" smtClean="0"/>
              <a:t>21.-</a:t>
            </a:r>
            <a:r>
              <a:rPr lang="da-DK" sz="2000" dirty="0" smtClean="0"/>
              <a:t> gen `minval'= </a:t>
            </a:r>
            <a:r>
              <a:rPr lang="da-DK" sz="2000" dirty="0" smtClean="0">
                <a:solidFill>
                  <a:srgbClr val="FF0000"/>
                </a:solidFill>
              </a:rPr>
              <a:t>r(min)</a:t>
            </a:r>
            <a:r>
              <a:rPr lang="da-DK" sz="2000" dirty="0" smtClean="0"/>
              <a:t>-`h'</a:t>
            </a:r>
            <a:endParaRPr lang="en-US" sz="2000" dirty="0" smtClean="0"/>
          </a:p>
          <a:p>
            <a:r>
              <a:rPr lang="en-US" sz="2000" dirty="0" smtClean="0"/>
              <a:t>26.- di </a:t>
            </a:r>
            <a:r>
              <a:rPr lang="en-US" sz="2000" dirty="0" smtClean="0">
                <a:solidFill>
                  <a:srgbClr val="FF0000"/>
                </a:solidFill>
              </a:rPr>
              <a:t>as result </a:t>
            </a:r>
            <a:r>
              <a:rPr lang="en-US" sz="2000" dirty="0" smtClean="0"/>
              <a:t>"DONE. THANKS FOR YOUR PATIENCE" </a:t>
            </a:r>
            <a:endParaRPr lang="es-MX"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t>kernsi1 length 20 den20 mid20</a:t>
            </a:r>
            <a:br>
              <a:rPr lang="es-MX" sz="4000" dirty="0" smtClean="0"/>
            </a:br>
            <a:r>
              <a:rPr lang="es-MX" sz="4000" dirty="0" smtClean="0"/>
              <a:t>scatter den20 mid20, c(l) ms(Oh)</a:t>
            </a:r>
            <a:endParaRPr lang="es-MX" sz="4000" dirty="0"/>
          </a:p>
        </p:txBody>
      </p:sp>
      <p:pic>
        <p:nvPicPr>
          <p:cNvPr id="1027" name="Picture 3"/>
          <p:cNvPicPr>
            <a:picLocks noGrp="1" noChangeAspect="1" noChangeArrowheads="1"/>
          </p:cNvPicPr>
          <p:nvPr>
            <p:ph idx="1"/>
          </p:nvPr>
        </p:nvPicPr>
        <p:blipFill>
          <a:blip r:embed="rId2" cstate="print"/>
          <a:stretch>
            <a:fillRect/>
          </a:stretch>
        </p:blipFill>
        <p:spPr bwMode="auto">
          <a:xfrm>
            <a:off x="1618161" y="1975013"/>
            <a:ext cx="5145678" cy="377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kernepa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kernepa.ado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kernep1.ado versión 11.0</a:t>
            </a:r>
            <a:endParaRPr lang="es-MX" dirty="0"/>
          </a:p>
        </p:txBody>
      </p:sp>
      <p:sp>
        <p:nvSpPr>
          <p:cNvPr id="6" name="5 Marcador de contenido"/>
          <p:cNvSpPr>
            <a:spLocks noGrp="1"/>
          </p:cNvSpPr>
          <p:nvPr>
            <p:ph sz="quarter" idx="2"/>
          </p:nvPr>
        </p:nvSpPr>
        <p:spPr/>
        <p:txBody>
          <a:bodyPr>
            <a:normAutofit lnSpcReduction="10000"/>
          </a:bodyPr>
          <a:lstStyle/>
          <a:p>
            <a:r>
              <a:rPr lang="es-MX" sz="2000" dirty="0" smtClean="0"/>
              <a:t>5.- if _rc~=0 { </a:t>
            </a:r>
          </a:p>
          <a:p>
            <a:r>
              <a:rPr lang="es-MX" sz="2000" dirty="0" smtClean="0"/>
              <a:t>6.- di "syntax: kernepa varname halfwidth densivar midpoivar" </a:t>
            </a:r>
          </a:p>
          <a:p>
            <a:r>
              <a:rPr lang="en-US" sz="2000" dirty="0" smtClean="0"/>
              <a:t>7.- exit} </a:t>
            </a:r>
          </a:p>
          <a:p>
            <a:r>
              <a:rPr lang="en-US" sz="2000" dirty="0" smtClean="0"/>
              <a:t>10.- gen `nuobs'=_result(1) </a:t>
            </a:r>
          </a:p>
          <a:p>
            <a:r>
              <a:rPr lang="da-DK" sz="2000" dirty="0" smtClean="0"/>
              <a:t>20.- gen `maxval'=_result(6)+`h'</a:t>
            </a:r>
            <a:endParaRPr lang="en-US" sz="2000" dirty="0" smtClean="0"/>
          </a:p>
          <a:p>
            <a:r>
              <a:rPr lang="en-US" sz="2000" dirty="0" smtClean="0"/>
              <a:t>21.- </a:t>
            </a:r>
            <a:r>
              <a:rPr lang="da-DK" sz="2000" dirty="0" smtClean="0"/>
              <a:t>gen `minval'=_result(5)-`h'</a:t>
            </a:r>
            <a:endParaRPr lang="en-US" sz="2000" dirty="0" smtClean="0"/>
          </a:p>
          <a:p>
            <a:r>
              <a:rPr lang="en-US" sz="2000" dirty="0" smtClean="0"/>
              <a:t>26.- di "DONE. THANKS FOR YOUR PATIENCE" </a:t>
            </a:r>
            <a:endParaRPr lang="es-MX" sz="2000" dirty="0"/>
          </a:p>
        </p:txBody>
      </p:sp>
      <p:sp>
        <p:nvSpPr>
          <p:cNvPr id="9" name="5 Marcador de contenido"/>
          <p:cNvSpPr>
            <a:spLocks noGrp="1"/>
          </p:cNvSpPr>
          <p:nvPr>
            <p:ph sz="quarter" idx="4"/>
          </p:nvPr>
        </p:nvSpPr>
        <p:spPr/>
        <p:txBody>
          <a:bodyPr>
            <a:normAutofit lnSpcReduction="10000"/>
          </a:bodyPr>
          <a:lstStyle/>
          <a:p>
            <a:r>
              <a:rPr lang="es-MX" sz="2000" dirty="0" smtClean="0"/>
              <a:t>5.- if _rc</a:t>
            </a:r>
            <a:r>
              <a:rPr lang="es-MX" sz="2000" dirty="0" smtClean="0">
                <a:solidFill>
                  <a:srgbClr val="FF0000"/>
                </a:solidFill>
              </a:rPr>
              <a:t>!</a:t>
            </a:r>
            <a:r>
              <a:rPr lang="es-MX" sz="2000" dirty="0" smtClean="0"/>
              <a:t>=0 { </a:t>
            </a:r>
          </a:p>
          <a:p>
            <a:r>
              <a:rPr lang="es-MX" sz="2000" dirty="0" smtClean="0"/>
              <a:t>6.- di </a:t>
            </a:r>
            <a:r>
              <a:rPr lang="es-MX" sz="2000" dirty="0" smtClean="0">
                <a:solidFill>
                  <a:srgbClr val="FF0000"/>
                </a:solidFill>
              </a:rPr>
              <a:t>as error </a:t>
            </a:r>
            <a:r>
              <a:rPr lang="es-MX" sz="2000" dirty="0" smtClean="0"/>
              <a:t>"syntax: kernep1 varname halfwidth densivar midpoivar" </a:t>
            </a:r>
          </a:p>
          <a:p>
            <a:r>
              <a:rPr lang="en-US" sz="2000" dirty="0" smtClean="0"/>
              <a:t>7.- exit</a:t>
            </a:r>
          </a:p>
          <a:p>
            <a:r>
              <a:rPr lang="en-US" sz="2000" dirty="0" smtClean="0"/>
              <a:t>10.- </a:t>
            </a:r>
            <a:r>
              <a:rPr lang="en-US" sz="2000" dirty="0" err="1" smtClean="0">
                <a:solidFill>
                  <a:srgbClr val="FF0000"/>
                </a:solidFill>
              </a:rPr>
              <a:t>summ</a:t>
            </a:r>
            <a:r>
              <a:rPr lang="en-US" sz="2000" dirty="0" smtClean="0">
                <a:solidFill>
                  <a:srgbClr val="FF0000"/>
                </a:solidFill>
              </a:rPr>
              <a:t> `1' </a:t>
            </a:r>
          </a:p>
          <a:p>
            <a:r>
              <a:rPr lang="en-US" sz="2000" dirty="0" smtClean="0"/>
              <a:t>10.- gen `nuobs'= </a:t>
            </a:r>
            <a:r>
              <a:rPr lang="en-US" sz="2000" dirty="0" smtClean="0">
                <a:solidFill>
                  <a:srgbClr val="FF0000"/>
                </a:solidFill>
              </a:rPr>
              <a:t>r(N) </a:t>
            </a:r>
          </a:p>
          <a:p>
            <a:r>
              <a:rPr lang="da-DK" sz="2000" dirty="0" smtClean="0"/>
              <a:t>20.- gen `maxval'= </a:t>
            </a:r>
            <a:r>
              <a:rPr lang="da-DK" sz="2000" dirty="0" smtClean="0">
                <a:solidFill>
                  <a:srgbClr val="FF0000"/>
                </a:solidFill>
              </a:rPr>
              <a:t>r(max)</a:t>
            </a:r>
            <a:r>
              <a:rPr lang="da-DK" sz="2000" dirty="0" smtClean="0"/>
              <a:t>+`h'</a:t>
            </a:r>
            <a:endParaRPr lang="en-US" sz="2000" dirty="0" smtClean="0"/>
          </a:p>
          <a:p>
            <a:r>
              <a:rPr lang="en-US" sz="2000" dirty="0" smtClean="0"/>
              <a:t>21.-</a:t>
            </a:r>
            <a:r>
              <a:rPr lang="da-DK" sz="2000" dirty="0" smtClean="0"/>
              <a:t> gen `maxval'= </a:t>
            </a:r>
            <a:r>
              <a:rPr lang="da-DK" sz="2000" dirty="0" smtClean="0">
                <a:solidFill>
                  <a:srgbClr val="FF0000"/>
                </a:solidFill>
              </a:rPr>
              <a:t>r(min)</a:t>
            </a:r>
            <a:r>
              <a:rPr lang="da-DK" sz="2000" dirty="0" smtClean="0"/>
              <a:t>-`h'</a:t>
            </a:r>
            <a:endParaRPr lang="en-US" sz="2000" dirty="0" smtClean="0"/>
          </a:p>
          <a:p>
            <a:r>
              <a:rPr lang="en-US" sz="2000" dirty="0" smtClean="0"/>
              <a:t>26.- di </a:t>
            </a:r>
            <a:r>
              <a:rPr lang="en-US" sz="2000" dirty="0" smtClean="0">
                <a:solidFill>
                  <a:srgbClr val="FF0000"/>
                </a:solidFill>
              </a:rPr>
              <a:t>as result </a:t>
            </a:r>
            <a:r>
              <a:rPr lang="en-US" sz="2000" dirty="0" smtClean="0"/>
              <a:t>"DONE. THANKS FOR YOUR PATIENCE" </a:t>
            </a:r>
            <a:endParaRPr lang="es-MX"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t>kernep1 length 20 den20 mid20 </a:t>
            </a:r>
            <a:br>
              <a:rPr lang="es-MX" sz="4000" dirty="0" smtClean="0"/>
            </a:br>
            <a:r>
              <a:rPr lang="es-MX" sz="4000" dirty="0" smtClean="0"/>
              <a:t>scatter den20 mid20, c(l) ms(p)</a:t>
            </a:r>
            <a:endParaRPr lang="es-MX" sz="4000" dirty="0"/>
          </a:p>
        </p:txBody>
      </p:sp>
      <p:pic>
        <p:nvPicPr>
          <p:cNvPr id="2050" name="Picture 2"/>
          <p:cNvPicPr>
            <a:picLocks noGrp="1" noChangeAspect="1" noChangeArrowheads="1"/>
          </p:cNvPicPr>
          <p:nvPr>
            <p:ph idx="1"/>
          </p:nvPr>
        </p:nvPicPr>
        <p:blipFill>
          <a:blip r:embed="rId2" cstate="print"/>
          <a:stretch>
            <a:fillRect/>
          </a:stretch>
        </p:blipFill>
        <p:spPr bwMode="auto">
          <a:xfrm>
            <a:off x="1618161" y="1975013"/>
            <a:ext cx="5145678" cy="377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a:t>
            </a:r>
            <a:r>
              <a:rPr lang="es-MX" sz="3600" dirty="0" err="1" smtClean="0"/>
              <a:t>kerngaus</a:t>
            </a:r>
            <a:r>
              <a:rPr lang="es-MX" sz="3600" dirty="0" smtClean="0"/>
              <a:t>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kerngaus.ado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kerngau1.ado versión 11.0</a:t>
            </a:r>
            <a:endParaRPr lang="es-MX" dirty="0"/>
          </a:p>
        </p:txBody>
      </p:sp>
      <p:sp>
        <p:nvSpPr>
          <p:cNvPr id="6" name="5 Marcador de contenido"/>
          <p:cNvSpPr>
            <a:spLocks noGrp="1"/>
          </p:cNvSpPr>
          <p:nvPr>
            <p:ph sz="quarter" idx="2"/>
          </p:nvPr>
        </p:nvSpPr>
        <p:spPr/>
        <p:txBody>
          <a:bodyPr>
            <a:normAutofit lnSpcReduction="10000"/>
          </a:bodyPr>
          <a:lstStyle/>
          <a:p>
            <a:r>
              <a:rPr lang="es-MX" sz="2000" dirty="0" smtClean="0"/>
              <a:t>5.- if _rc~=0 { </a:t>
            </a:r>
          </a:p>
          <a:p>
            <a:r>
              <a:rPr lang="es-MX" sz="2000" dirty="0" smtClean="0"/>
              <a:t>6.- di "</a:t>
            </a:r>
            <a:r>
              <a:rPr lang="es-MX" sz="2000" dirty="0" err="1" smtClean="0"/>
              <a:t>syntax</a:t>
            </a:r>
            <a:r>
              <a:rPr lang="es-MX" sz="2000" dirty="0" smtClean="0"/>
              <a:t>: </a:t>
            </a:r>
            <a:r>
              <a:rPr lang="es-MX" sz="2000" dirty="0" err="1" smtClean="0"/>
              <a:t>kerngaus</a:t>
            </a:r>
            <a:r>
              <a:rPr lang="es-MX" sz="2000" dirty="0" smtClean="0"/>
              <a:t> varname halfwidth densivar midpoivar" </a:t>
            </a:r>
          </a:p>
          <a:p>
            <a:r>
              <a:rPr lang="en-US" sz="2000" dirty="0" smtClean="0"/>
              <a:t>7.- exit} </a:t>
            </a:r>
          </a:p>
          <a:p>
            <a:r>
              <a:rPr lang="en-US" sz="2000" dirty="0" smtClean="0"/>
              <a:t>10.- gen `nuobs'=_result(1) </a:t>
            </a:r>
          </a:p>
          <a:p>
            <a:r>
              <a:rPr lang="da-DK" sz="2000" dirty="0" smtClean="0"/>
              <a:t>20.- gen `maxval'=_result(6)+`h'</a:t>
            </a:r>
            <a:endParaRPr lang="en-US" sz="2000" dirty="0" smtClean="0"/>
          </a:p>
          <a:p>
            <a:r>
              <a:rPr lang="en-US" sz="2000" dirty="0" smtClean="0"/>
              <a:t>21.- </a:t>
            </a:r>
            <a:r>
              <a:rPr lang="da-DK" sz="2000" dirty="0" smtClean="0"/>
              <a:t>gen `minval'=_result(5)-`h'</a:t>
            </a:r>
            <a:endParaRPr lang="en-US" sz="2000" dirty="0" smtClean="0"/>
          </a:p>
          <a:p>
            <a:r>
              <a:rPr lang="en-US" sz="2000" dirty="0" smtClean="0"/>
              <a:t>26.- di "DONE. THANKS FOR YOUR PATIENCE" </a:t>
            </a:r>
            <a:endParaRPr lang="es-MX" sz="2000" dirty="0"/>
          </a:p>
        </p:txBody>
      </p:sp>
      <p:sp>
        <p:nvSpPr>
          <p:cNvPr id="9" name="5 Marcador de contenido"/>
          <p:cNvSpPr>
            <a:spLocks noGrp="1"/>
          </p:cNvSpPr>
          <p:nvPr>
            <p:ph sz="quarter" idx="4"/>
          </p:nvPr>
        </p:nvSpPr>
        <p:spPr/>
        <p:txBody>
          <a:bodyPr>
            <a:normAutofit lnSpcReduction="10000"/>
          </a:bodyPr>
          <a:lstStyle/>
          <a:p>
            <a:r>
              <a:rPr lang="es-MX" sz="2000" dirty="0" smtClean="0"/>
              <a:t>5.- if _rc</a:t>
            </a:r>
            <a:r>
              <a:rPr lang="es-MX" sz="2000" dirty="0" smtClean="0">
                <a:solidFill>
                  <a:srgbClr val="FF0000"/>
                </a:solidFill>
              </a:rPr>
              <a:t>!</a:t>
            </a:r>
            <a:r>
              <a:rPr lang="es-MX" sz="2000" dirty="0" smtClean="0"/>
              <a:t>=0 { </a:t>
            </a:r>
          </a:p>
          <a:p>
            <a:r>
              <a:rPr lang="es-MX" sz="2000" dirty="0" smtClean="0"/>
              <a:t>6.- di </a:t>
            </a:r>
            <a:r>
              <a:rPr lang="es-MX" sz="2000" dirty="0" smtClean="0">
                <a:solidFill>
                  <a:srgbClr val="FF0000"/>
                </a:solidFill>
              </a:rPr>
              <a:t>as error </a:t>
            </a:r>
            <a:r>
              <a:rPr lang="es-MX" sz="2000" dirty="0" smtClean="0"/>
              <a:t>"syntax: kerngau1 varname halfwidth densivar midpoivar" </a:t>
            </a:r>
          </a:p>
          <a:p>
            <a:r>
              <a:rPr lang="en-US" sz="2000" dirty="0" smtClean="0"/>
              <a:t>7.- exit </a:t>
            </a:r>
          </a:p>
          <a:p>
            <a:r>
              <a:rPr lang="en-US" sz="2000" dirty="0" smtClean="0"/>
              <a:t>10.- </a:t>
            </a:r>
            <a:r>
              <a:rPr lang="en-US" sz="2000" dirty="0" err="1" smtClean="0">
                <a:solidFill>
                  <a:srgbClr val="FF0000"/>
                </a:solidFill>
              </a:rPr>
              <a:t>summ</a:t>
            </a:r>
            <a:r>
              <a:rPr lang="en-US" sz="2000" dirty="0" smtClean="0">
                <a:solidFill>
                  <a:srgbClr val="FF0000"/>
                </a:solidFill>
              </a:rPr>
              <a:t> `1'</a:t>
            </a:r>
          </a:p>
          <a:p>
            <a:r>
              <a:rPr lang="en-US" sz="2000" dirty="0" smtClean="0"/>
              <a:t>10.- gen `nuobs'= </a:t>
            </a:r>
            <a:r>
              <a:rPr lang="en-US" sz="2000" dirty="0" smtClean="0">
                <a:solidFill>
                  <a:srgbClr val="FF0000"/>
                </a:solidFill>
              </a:rPr>
              <a:t>r(N) </a:t>
            </a:r>
          </a:p>
          <a:p>
            <a:r>
              <a:rPr lang="da-DK" sz="2000" dirty="0" smtClean="0"/>
              <a:t>20.- gen `maxval'= </a:t>
            </a:r>
            <a:r>
              <a:rPr lang="da-DK" sz="2000" dirty="0" smtClean="0">
                <a:solidFill>
                  <a:srgbClr val="FF0000"/>
                </a:solidFill>
              </a:rPr>
              <a:t>r(max)</a:t>
            </a:r>
            <a:r>
              <a:rPr lang="da-DK" sz="2000" dirty="0" smtClean="0"/>
              <a:t>+`h'</a:t>
            </a:r>
            <a:endParaRPr lang="en-US" sz="2000" dirty="0" smtClean="0"/>
          </a:p>
          <a:p>
            <a:r>
              <a:rPr lang="en-US" sz="2000" dirty="0" smtClean="0"/>
              <a:t>21.-</a:t>
            </a:r>
            <a:r>
              <a:rPr lang="da-DK" sz="2000" dirty="0" smtClean="0"/>
              <a:t> gen `maxval'= </a:t>
            </a:r>
            <a:r>
              <a:rPr lang="da-DK" sz="2000" dirty="0" smtClean="0">
                <a:solidFill>
                  <a:srgbClr val="FF0000"/>
                </a:solidFill>
              </a:rPr>
              <a:t>r(min)</a:t>
            </a:r>
            <a:r>
              <a:rPr lang="da-DK" sz="2000" dirty="0" smtClean="0"/>
              <a:t>-`h'</a:t>
            </a:r>
            <a:endParaRPr lang="en-US" sz="2000" dirty="0" smtClean="0"/>
          </a:p>
          <a:p>
            <a:r>
              <a:rPr lang="en-US" sz="2000" dirty="0" smtClean="0"/>
              <a:t>26.- di </a:t>
            </a:r>
            <a:r>
              <a:rPr lang="en-US" sz="2000" dirty="0" smtClean="0">
                <a:solidFill>
                  <a:srgbClr val="FF0000"/>
                </a:solidFill>
              </a:rPr>
              <a:t>as result </a:t>
            </a:r>
            <a:r>
              <a:rPr lang="en-US" sz="2000" dirty="0" smtClean="0"/>
              <a:t>"DONE. THANKS FOR YOUR PATIENCE" </a:t>
            </a:r>
            <a:endParaRPr lang="es-MX"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Histogramas </a:t>
            </a:r>
            <a:endParaRPr lang="es-MX" dirty="0"/>
          </a:p>
        </p:txBody>
      </p:sp>
      <p:sp>
        <p:nvSpPr>
          <p:cNvPr id="5" name="4 Marcador de texto"/>
          <p:cNvSpPr>
            <a:spLocks noGrp="1"/>
          </p:cNvSpPr>
          <p:nvPr>
            <p:ph type="body" idx="1"/>
          </p:nvPr>
        </p:nvSpPr>
        <p:spPr>
          <a:xfrm>
            <a:off x="971600" y="4797152"/>
            <a:ext cx="4040188" cy="838200"/>
          </a:xfrm>
        </p:spPr>
        <p:txBody>
          <a:bodyPr>
            <a:normAutofit/>
          </a:bodyPr>
          <a:lstStyle/>
          <a:p>
            <a:r>
              <a:rPr lang="es-MX" dirty="0" smtClean="0"/>
              <a:t>Histograma con 5 intervalos fig. 1.1</a:t>
            </a:r>
            <a:endParaRPr lang="es-MX" dirty="0"/>
          </a:p>
        </p:txBody>
      </p:sp>
      <p:sp>
        <p:nvSpPr>
          <p:cNvPr id="7" name="6 Marcador de texto"/>
          <p:cNvSpPr>
            <a:spLocks noGrp="1"/>
          </p:cNvSpPr>
          <p:nvPr>
            <p:ph type="body" sz="half" idx="3"/>
          </p:nvPr>
        </p:nvSpPr>
        <p:spPr>
          <a:xfrm>
            <a:off x="5102225" y="4797152"/>
            <a:ext cx="4041775" cy="838200"/>
          </a:xfrm>
        </p:spPr>
        <p:txBody>
          <a:bodyPr>
            <a:normAutofit/>
          </a:bodyPr>
          <a:lstStyle/>
          <a:p>
            <a:r>
              <a:rPr lang="es-MX" dirty="0" smtClean="0"/>
              <a:t>Histograma con 50 intervalos fig. 1.2</a:t>
            </a:r>
            <a:endParaRPr lang="es-MX" dirty="0"/>
          </a:p>
        </p:txBody>
      </p:sp>
      <p:pic>
        <p:nvPicPr>
          <p:cNvPr id="9" name="Picture 2"/>
          <p:cNvPicPr>
            <a:picLocks noGrp="1" noChangeAspect="1" noChangeArrowheads="1"/>
          </p:cNvPicPr>
          <p:nvPr>
            <p:ph sz="quarter" idx="2"/>
          </p:nvPr>
        </p:nvPicPr>
        <p:blipFill>
          <a:blip r:embed="rId2" cstate="print"/>
          <a:stretch>
            <a:fillRect/>
          </a:stretch>
        </p:blipFill>
        <p:spPr bwMode="auto">
          <a:xfrm>
            <a:off x="457200" y="2187545"/>
            <a:ext cx="4040188" cy="2601972"/>
          </a:xfrm>
          <a:prstGeom prst="rect">
            <a:avLst/>
          </a:prstGeom>
          <a:noFill/>
          <a:ln w="9525">
            <a:noFill/>
            <a:miter lim="800000"/>
            <a:headEnd/>
            <a:tailEnd/>
          </a:ln>
        </p:spPr>
      </p:pic>
      <p:pic>
        <p:nvPicPr>
          <p:cNvPr id="10" name="9 Marcador de contenido"/>
          <p:cNvPicPr>
            <a:picLocks noGrp="1"/>
          </p:cNvPicPr>
          <p:nvPr>
            <p:ph sz="quarter" idx="4"/>
          </p:nvPr>
        </p:nvPicPr>
        <p:blipFill>
          <a:blip r:embed="rId3" cstate="print"/>
          <a:stretch>
            <a:fillRect/>
          </a:stretch>
        </p:blipFill>
        <p:spPr bwMode="auto">
          <a:xfrm>
            <a:off x="4645025" y="2141273"/>
            <a:ext cx="4041775" cy="2694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t>kerngau1 length 15 den15 mid15 </a:t>
            </a:r>
            <a:br>
              <a:rPr lang="es-MX" sz="4000" dirty="0" smtClean="0"/>
            </a:br>
            <a:r>
              <a:rPr lang="es-MX" sz="4000" dirty="0" smtClean="0"/>
              <a:t>scatter den15 med15, c(l) ms(p)</a:t>
            </a:r>
            <a:endParaRPr lang="es-MX" sz="4000" dirty="0"/>
          </a:p>
        </p:txBody>
      </p:sp>
      <p:pic>
        <p:nvPicPr>
          <p:cNvPr id="3074" name="Picture 2"/>
          <p:cNvPicPr>
            <a:picLocks noGrp="1" noChangeAspect="1" noChangeArrowheads="1"/>
          </p:cNvPicPr>
          <p:nvPr>
            <p:ph idx="1"/>
          </p:nvPr>
        </p:nvPicPr>
        <p:blipFill>
          <a:blip r:embed="rId2" cstate="print"/>
          <a:stretch>
            <a:fillRect/>
          </a:stretch>
        </p:blipFill>
        <p:spPr bwMode="auto">
          <a:xfrm>
            <a:off x="1618161" y="1975013"/>
            <a:ext cx="5145678" cy="377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a:t>
            </a:r>
            <a:r>
              <a:rPr lang="es-MX" sz="3600" dirty="0" err="1" smtClean="0"/>
              <a:t>adgakern</a:t>
            </a:r>
            <a:r>
              <a:rPr lang="es-MX" sz="3600" dirty="0" smtClean="0"/>
              <a:t>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adgakern.ado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adgaker1.ado versión 11.0</a:t>
            </a:r>
            <a:endParaRPr lang="es-MX" dirty="0"/>
          </a:p>
        </p:txBody>
      </p:sp>
      <p:sp>
        <p:nvSpPr>
          <p:cNvPr id="6" name="5 Marcador de contenido"/>
          <p:cNvSpPr>
            <a:spLocks noGrp="1"/>
          </p:cNvSpPr>
          <p:nvPr>
            <p:ph sz="quarter" idx="2"/>
          </p:nvPr>
        </p:nvSpPr>
        <p:spPr/>
        <p:txBody>
          <a:bodyPr>
            <a:normAutofit fontScale="92500" lnSpcReduction="10000"/>
          </a:bodyPr>
          <a:lstStyle/>
          <a:p>
            <a:r>
              <a:rPr lang="es-MX" sz="2000" dirty="0" smtClean="0"/>
              <a:t>5.- if _rc~=0 { </a:t>
            </a:r>
          </a:p>
          <a:p>
            <a:r>
              <a:rPr lang="es-MX" sz="2000" dirty="0" smtClean="0"/>
              <a:t>6.- di "syntax: boxdetra varname  halfwidth densivar" </a:t>
            </a:r>
          </a:p>
          <a:p>
            <a:r>
              <a:rPr lang="en-US" sz="2000" dirty="0" smtClean="0"/>
              <a:t>7.- exit} </a:t>
            </a:r>
          </a:p>
          <a:p>
            <a:r>
              <a:rPr lang="en-US" sz="2000" dirty="0" smtClean="0"/>
              <a:t>10.- gen `nuobs'=_result(1) </a:t>
            </a:r>
          </a:p>
          <a:p>
            <a:r>
              <a:rPr lang="da-DK" sz="2000" dirty="0" smtClean="0"/>
              <a:t>19.- </a:t>
            </a:r>
            <a:r>
              <a:rPr lang="en-US" sz="2000" dirty="0" err="1" smtClean="0"/>
              <a:t>noi</a:t>
            </a:r>
            <a:r>
              <a:rPr lang="en-US" sz="2000" dirty="0" smtClean="0"/>
              <a:t> di "WORKING WITH EACH VALUE. PLEASE BE PATIENT"</a:t>
            </a:r>
          </a:p>
          <a:p>
            <a:r>
              <a:rPr lang="en-US" sz="2000" dirty="0" smtClean="0"/>
              <a:t>43.- </a:t>
            </a:r>
            <a:r>
              <a:rPr lang="en-US" sz="2000" dirty="0" err="1" smtClean="0"/>
              <a:t>noi</a:t>
            </a:r>
            <a:r>
              <a:rPr lang="en-US" sz="2000" dirty="0" smtClean="0"/>
              <a:t> di "CALCULATING ADAPTIVE VALUES. DON'T DESPAIR"</a:t>
            </a:r>
          </a:p>
          <a:p>
            <a:r>
              <a:rPr lang="en-US" sz="2000" dirty="0" smtClean="0"/>
              <a:t>55.- </a:t>
            </a:r>
            <a:r>
              <a:rPr lang="en-US" sz="2000" dirty="0" err="1" smtClean="0"/>
              <a:t>noi</a:t>
            </a:r>
            <a:r>
              <a:rPr lang="en-US" sz="2000" dirty="0" smtClean="0"/>
              <a:t> di "DONE. THANK FOR YOUR PATIENCE"</a:t>
            </a:r>
            <a:endParaRPr lang="es-MX" sz="2000" dirty="0"/>
          </a:p>
        </p:txBody>
      </p:sp>
      <p:sp>
        <p:nvSpPr>
          <p:cNvPr id="9" name="5 Marcador de contenido"/>
          <p:cNvSpPr>
            <a:spLocks noGrp="1"/>
          </p:cNvSpPr>
          <p:nvPr>
            <p:ph sz="quarter" idx="4"/>
          </p:nvPr>
        </p:nvSpPr>
        <p:spPr/>
        <p:txBody>
          <a:bodyPr>
            <a:normAutofit fontScale="85000" lnSpcReduction="10000"/>
          </a:bodyPr>
          <a:lstStyle/>
          <a:p>
            <a:r>
              <a:rPr lang="es-MX" sz="2000" dirty="0" smtClean="0"/>
              <a:t>5.- if _rc</a:t>
            </a:r>
            <a:r>
              <a:rPr lang="es-MX" sz="2000" dirty="0" smtClean="0">
                <a:solidFill>
                  <a:srgbClr val="FF0000"/>
                </a:solidFill>
              </a:rPr>
              <a:t>!</a:t>
            </a:r>
            <a:r>
              <a:rPr lang="es-MX" sz="2000" dirty="0" smtClean="0"/>
              <a:t>=0 { </a:t>
            </a:r>
          </a:p>
          <a:p>
            <a:r>
              <a:rPr lang="es-MX" sz="2000" dirty="0" smtClean="0"/>
              <a:t>6.- di </a:t>
            </a:r>
            <a:r>
              <a:rPr lang="es-MX" sz="2000" dirty="0" smtClean="0">
                <a:solidFill>
                  <a:srgbClr val="FF0000"/>
                </a:solidFill>
              </a:rPr>
              <a:t>as error </a:t>
            </a:r>
            <a:r>
              <a:rPr lang="es-MX" sz="2000" dirty="0" smtClean="0"/>
              <a:t>"syntax: boxdetra varname  halfwidth densivar" </a:t>
            </a:r>
          </a:p>
          <a:p>
            <a:r>
              <a:rPr lang="en-US" sz="2000" dirty="0" smtClean="0"/>
              <a:t>7.- exit </a:t>
            </a:r>
          </a:p>
          <a:p>
            <a:r>
              <a:rPr lang="en-US" sz="2000" dirty="0" smtClean="0">
                <a:solidFill>
                  <a:srgbClr val="FF0000"/>
                </a:solidFill>
              </a:rPr>
              <a:t>}</a:t>
            </a:r>
          </a:p>
          <a:p>
            <a:r>
              <a:rPr lang="en-US" sz="2000" dirty="0" smtClean="0"/>
              <a:t>10.- gen `nuobs'= </a:t>
            </a:r>
            <a:r>
              <a:rPr lang="en-US" sz="2000" dirty="0" smtClean="0">
                <a:solidFill>
                  <a:srgbClr val="FF0000"/>
                </a:solidFill>
              </a:rPr>
              <a:t>r(N) </a:t>
            </a:r>
          </a:p>
          <a:p>
            <a:r>
              <a:rPr lang="da-DK" sz="2000" dirty="0" smtClean="0"/>
              <a:t>19.-</a:t>
            </a:r>
            <a:r>
              <a:rPr lang="en-US" sz="2000" dirty="0" smtClean="0"/>
              <a:t> </a:t>
            </a:r>
            <a:r>
              <a:rPr lang="en-US" sz="2000" dirty="0" err="1" smtClean="0"/>
              <a:t>noi</a:t>
            </a:r>
            <a:r>
              <a:rPr lang="en-US" sz="2000" dirty="0" smtClean="0"/>
              <a:t> di </a:t>
            </a:r>
            <a:r>
              <a:rPr lang="en-US" sz="2000" dirty="0" smtClean="0">
                <a:solidFill>
                  <a:srgbClr val="FF0000"/>
                </a:solidFill>
              </a:rPr>
              <a:t>as result </a:t>
            </a:r>
            <a:r>
              <a:rPr lang="en-US" sz="2000" dirty="0" smtClean="0"/>
              <a:t>"WORKING WITH EACH VALUE. PLEASE BE PATIENT"</a:t>
            </a:r>
          </a:p>
          <a:p>
            <a:r>
              <a:rPr lang="en-US" sz="2000" dirty="0" smtClean="0"/>
              <a:t>43.- </a:t>
            </a:r>
            <a:r>
              <a:rPr lang="en-US" sz="2000" dirty="0" err="1" smtClean="0"/>
              <a:t>noi</a:t>
            </a:r>
            <a:r>
              <a:rPr lang="en-US" sz="2000" dirty="0" smtClean="0"/>
              <a:t> di </a:t>
            </a:r>
            <a:r>
              <a:rPr lang="en-US" sz="2000" dirty="0" smtClean="0">
                <a:solidFill>
                  <a:srgbClr val="FF0000"/>
                </a:solidFill>
              </a:rPr>
              <a:t>as result </a:t>
            </a:r>
            <a:r>
              <a:rPr lang="en-US" sz="2000" dirty="0" smtClean="0"/>
              <a:t>"CALCULATING ADAPTIVE VALUES. DON'T DESPAIR"</a:t>
            </a:r>
          </a:p>
          <a:p>
            <a:r>
              <a:rPr lang="en-US" sz="2000" dirty="0" smtClean="0"/>
              <a:t>55.- </a:t>
            </a:r>
            <a:r>
              <a:rPr lang="en-US" sz="2000" dirty="0" err="1" smtClean="0"/>
              <a:t>noi</a:t>
            </a:r>
            <a:r>
              <a:rPr lang="en-US" sz="2000" dirty="0" smtClean="0"/>
              <a:t> di </a:t>
            </a:r>
            <a:r>
              <a:rPr lang="en-US" sz="2000" dirty="0" smtClean="0">
                <a:solidFill>
                  <a:srgbClr val="FF0000"/>
                </a:solidFill>
              </a:rPr>
              <a:t>as result </a:t>
            </a:r>
            <a:r>
              <a:rPr lang="en-US" sz="2000" dirty="0" smtClean="0"/>
              <a:t>"DONE. THANK FOR YOUR PATIENCE" </a:t>
            </a:r>
            <a:endParaRPr lang="es-MX"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t>adgaker1 length 20.18 </a:t>
            </a:r>
            <a:r>
              <a:rPr lang="en-US" sz="4000" dirty="0" smtClean="0"/>
              <a:t>den</a:t>
            </a:r>
            <a:r>
              <a:rPr lang="es-MX" sz="4000" dirty="0" smtClean="0"/>
              <a:t> </a:t>
            </a:r>
            <a:br>
              <a:rPr lang="es-MX" sz="4000" dirty="0" smtClean="0"/>
            </a:br>
            <a:r>
              <a:rPr lang="en-US" sz="4000" dirty="0" smtClean="0"/>
              <a:t>scatter den length, c(l) ms(p)</a:t>
            </a:r>
            <a:endParaRPr lang="es-MX" sz="4000" dirty="0"/>
          </a:p>
        </p:txBody>
      </p:sp>
      <p:pic>
        <p:nvPicPr>
          <p:cNvPr id="3074" name="Picture 2"/>
          <p:cNvPicPr>
            <a:picLocks noGrp="1" noChangeAspect="1" noChangeArrowheads="1"/>
          </p:cNvPicPr>
          <p:nvPr>
            <p:ph idx="1"/>
          </p:nvPr>
        </p:nvPicPr>
        <p:blipFill>
          <a:blip r:embed="rId2" cstate="print"/>
          <a:stretch>
            <a:fillRect/>
          </a:stretch>
        </p:blipFill>
        <p:spPr bwMode="auto">
          <a:xfrm>
            <a:off x="1632543" y="1990584"/>
            <a:ext cx="5116913" cy="37451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a:t>
            </a:r>
            <a:r>
              <a:rPr lang="es-MX" sz="3600" dirty="0" err="1" smtClean="0"/>
              <a:t>kerneld</a:t>
            </a:r>
            <a:r>
              <a:rPr lang="es-MX" sz="3600" dirty="0" smtClean="0"/>
              <a:t>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kerneld.ado versión 3.0</a:t>
            </a:r>
            <a:endParaRPr lang="es-MX" dirty="0"/>
          </a:p>
        </p:txBody>
      </p:sp>
      <p:sp>
        <p:nvSpPr>
          <p:cNvPr id="7" name="6 Marcador de texto"/>
          <p:cNvSpPr>
            <a:spLocks noGrp="1"/>
          </p:cNvSpPr>
          <p:nvPr>
            <p:ph type="body" sz="half" idx="3"/>
          </p:nvPr>
        </p:nvSpPr>
        <p:spPr/>
        <p:txBody>
          <a:bodyPr>
            <a:normAutofit/>
          </a:bodyPr>
          <a:lstStyle/>
          <a:p>
            <a:r>
              <a:rPr lang="es-MX" dirty="0" smtClean="0"/>
              <a:t>kerneld1.ado versión 11.0</a:t>
            </a:r>
            <a:endParaRPr lang="es-MX" dirty="0"/>
          </a:p>
        </p:txBody>
      </p:sp>
      <p:sp>
        <p:nvSpPr>
          <p:cNvPr id="6" name="5 Marcador de contenido"/>
          <p:cNvSpPr>
            <a:spLocks noGrp="1"/>
          </p:cNvSpPr>
          <p:nvPr>
            <p:ph sz="quarter" idx="2"/>
          </p:nvPr>
        </p:nvSpPr>
        <p:spPr/>
        <p:txBody>
          <a:bodyPr>
            <a:normAutofit fontScale="85000" lnSpcReduction="20000"/>
          </a:bodyPr>
          <a:lstStyle/>
          <a:p>
            <a:r>
              <a:rPr lang="es-MX" sz="2000" dirty="0" smtClean="0"/>
              <a:t>5.- local </a:t>
            </a:r>
            <a:r>
              <a:rPr lang="es-MX" sz="2000" dirty="0" err="1" smtClean="0"/>
              <a:t>options</a:t>
            </a:r>
            <a:r>
              <a:rPr lang="es-MX" sz="2000" dirty="0" smtClean="0"/>
              <a:t> "</a:t>
            </a:r>
            <a:r>
              <a:rPr lang="es-MX" sz="2000" dirty="0" err="1" smtClean="0"/>
              <a:t>Bwidth</a:t>
            </a:r>
            <a:r>
              <a:rPr lang="es-MX" sz="2000" dirty="0" smtClean="0"/>
              <a:t>(real 0) </a:t>
            </a:r>
            <a:r>
              <a:rPr lang="es-MX" sz="2000" dirty="0" err="1" smtClean="0"/>
              <a:t>Kercode</a:t>
            </a:r>
            <a:r>
              <a:rPr lang="es-MX" sz="2000" dirty="0" smtClean="0"/>
              <a:t>(</a:t>
            </a:r>
            <a:r>
              <a:rPr lang="es-MX" sz="2000" dirty="0" err="1" smtClean="0"/>
              <a:t>integer</a:t>
            </a:r>
            <a:r>
              <a:rPr lang="es-MX" sz="2000" dirty="0" smtClean="0"/>
              <a:t> 0) </a:t>
            </a:r>
            <a:r>
              <a:rPr lang="es-MX" sz="2000" dirty="0" err="1" smtClean="0"/>
              <a:t>NPoint</a:t>
            </a:r>
            <a:r>
              <a:rPr lang="es-MX" sz="2000" dirty="0" smtClean="0"/>
              <a:t>(</a:t>
            </a:r>
            <a:r>
              <a:rPr lang="es-MX" sz="2000" dirty="0" err="1" smtClean="0"/>
              <a:t>integer</a:t>
            </a:r>
            <a:r>
              <a:rPr lang="es-MX" sz="2000" dirty="0" smtClean="0"/>
              <a:t> 0) Gen(</a:t>
            </a:r>
            <a:r>
              <a:rPr lang="es-MX" sz="2000" dirty="0" err="1" smtClean="0"/>
              <a:t>string</a:t>
            </a:r>
            <a:r>
              <a:rPr lang="es-MX" sz="2000" dirty="0" smtClean="0"/>
              <a:t>) </a:t>
            </a:r>
            <a:r>
              <a:rPr lang="es-MX" sz="2000" dirty="0" err="1" smtClean="0"/>
              <a:t>noGraph</a:t>
            </a:r>
            <a:r>
              <a:rPr lang="es-MX" sz="2000" dirty="0" smtClean="0"/>
              <a:t> T1title(</a:t>
            </a:r>
            <a:r>
              <a:rPr lang="es-MX" sz="2000" dirty="0" err="1" smtClean="0"/>
              <a:t>string</a:t>
            </a:r>
            <a:r>
              <a:rPr lang="es-MX" sz="2000" dirty="0" smtClean="0"/>
              <a:t>) Symbol(</a:t>
            </a:r>
            <a:r>
              <a:rPr lang="es-MX" sz="2000" dirty="0" err="1" smtClean="0"/>
              <a:t>string</a:t>
            </a:r>
            <a:r>
              <a:rPr lang="es-MX" sz="2000" dirty="0" smtClean="0"/>
              <a:t>) </a:t>
            </a:r>
            <a:r>
              <a:rPr lang="es-MX" sz="2000" dirty="0" err="1" smtClean="0"/>
              <a:t>Connect</a:t>
            </a:r>
            <a:r>
              <a:rPr lang="es-MX" sz="2000" dirty="0" smtClean="0"/>
              <a:t>(</a:t>
            </a:r>
            <a:r>
              <a:rPr lang="es-MX" sz="2000" dirty="0" err="1" smtClean="0"/>
              <a:t>string</a:t>
            </a:r>
            <a:r>
              <a:rPr lang="es-MX" sz="2000" dirty="0" smtClean="0"/>
              <a:t>) *" </a:t>
            </a:r>
          </a:p>
          <a:p>
            <a:r>
              <a:rPr lang="es-MX" sz="2000" dirty="0" smtClean="0"/>
              <a:t>6.- di "syntax: boxdetra varname iwidth detravar" </a:t>
            </a:r>
          </a:p>
          <a:p>
            <a:r>
              <a:rPr lang="en-US" sz="2000" dirty="0" smtClean="0"/>
              <a:t>7.- exit} </a:t>
            </a:r>
          </a:p>
          <a:p>
            <a:r>
              <a:rPr lang="en-US" sz="2000" dirty="0" smtClean="0"/>
              <a:t>10.- gen `nuobs'=_result(1) </a:t>
            </a:r>
          </a:p>
          <a:p>
            <a:r>
              <a:rPr lang="da-DK" sz="2000" dirty="0" smtClean="0"/>
              <a:t>19.- </a:t>
            </a:r>
            <a:r>
              <a:rPr lang="en-US" sz="2000" dirty="0" err="1" smtClean="0"/>
              <a:t>noi</a:t>
            </a:r>
            <a:r>
              <a:rPr lang="en-US" sz="2000" dirty="0" smtClean="0"/>
              <a:t> di "WORKING WITH EACH VALUE. PLEASE BE PATIENT"</a:t>
            </a:r>
          </a:p>
          <a:p>
            <a:r>
              <a:rPr lang="en-US" sz="2000" dirty="0" smtClean="0"/>
              <a:t>43.- </a:t>
            </a:r>
            <a:r>
              <a:rPr lang="en-US" sz="2000" dirty="0" err="1" smtClean="0"/>
              <a:t>noi</a:t>
            </a:r>
            <a:r>
              <a:rPr lang="en-US" sz="2000" dirty="0" smtClean="0"/>
              <a:t> di "CALCULATING ADAPTIVE VALUES. DON'T DESPAIR"</a:t>
            </a:r>
          </a:p>
          <a:p>
            <a:r>
              <a:rPr lang="en-US" sz="2000" dirty="0" smtClean="0"/>
              <a:t>55.- </a:t>
            </a:r>
            <a:r>
              <a:rPr lang="en-US" sz="2000" dirty="0" err="1" smtClean="0"/>
              <a:t>noi</a:t>
            </a:r>
            <a:r>
              <a:rPr lang="en-US" sz="2000" dirty="0" smtClean="0"/>
              <a:t> di "DONE. THANK FOR YOUR PATIENCE"</a:t>
            </a:r>
            <a:endParaRPr lang="es-MX" sz="2000" dirty="0"/>
          </a:p>
        </p:txBody>
      </p:sp>
      <p:sp>
        <p:nvSpPr>
          <p:cNvPr id="9" name="5 Marcador de contenido"/>
          <p:cNvSpPr>
            <a:spLocks noGrp="1"/>
          </p:cNvSpPr>
          <p:nvPr>
            <p:ph sz="quarter" idx="4"/>
          </p:nvPr>
        </p:nvSpPr>
        <p:spPr/>
        <p:txBody>
          <a:bodyPr>
            <a:normAutofit fontScale="85000" lnSpcReduction="20000"/>
          </a:bodyPr>
          <a:lstStyle/>
          <a:p>
            <a:r>
              <a:rPr lang="es-MX" sz="2000" dirty="0" smtClean="0"/>
              <a:t>5.- local </a:t>
            </a:r>
            <a:r>
              <a:rPr lang="es-MX" sz="2000" dirty="0" err="1" smtClean="0"/>
              <a:t>options</a:t>
            </a:r>
            <a:r>
              <a:rPr lang="es-MX" sz="2000" dirty="0" smtClean="0"/>
              <a:t> "</a:t>
            </a:r>
            <a:r>
              <a:rPr lang="es-MX" sz="2000" dirty="0" err="1" smtClean="0"/>
              <a:t>Bwidth</a:t>
            </a:r>
            <a:r>
              <a:rPr lang="es-MX" sz="2000" dirty="0" smtClean="0"/>
              <a:t>(real 0) </a:t>
            </a:r>
            <a:r>
              <a:rPr lang="es-MX" sz="2000" dirty="0" err="1" smtClean="0"/>
              <a:t>Kercode</a:t>
            </a:r>
            <a:r>
              <a:rPr lang="es-MX" sz="2000" dirty="0" smtClean="0"/>
              <a:t>(</a:t>
            </a:r>
            <a:r>
              <a:rPr lang="es-MX" sz="2000" dirty="0" err="1" smtClean="0"/>
              <a:t>integer</a:t>
            </a:r>
            <a:r>
              <a:rPr lang="es-MX" sz="2000" dirty="0" smtClean="0"/>
              <a:t> 0) </a:t>
            </a:r>
            <a:r>
              <a:rPr lang="es-MX" sz="2000" dirty="0" err="1" smtClean="0"/>
              <a:t>NPoint</a:t>
            </a:r>
            <a:r>
              <a:rPr lang="es-MX" sz="2000" dirty="0" smtClean="0"/>
              <a:t>(</a:t>
            </a:r>
            <a:r>
              <a:rPr lang="es-MX" sz="2000" dirty="0" err="1" smtClean="0"/>
              <a:t>integer</a:t>
            </a:r>
            <a:r>
              <a:rPr lang="es-MX" sz="2000" dirty="0" smtClean="0"/>
              <a:t> 0) Gen(</a:t>
            </a:r>
            <a:r>
              <a:rPr lang="es-MX" sz="2000" dirty="0" err="1" smtClean="0"/>
              <a:t>string</a:t>
            </a:r>
            <a:r>
              <a:rPr lang="es-MX" sz="2000" dirty="0" smtClean="0"/>
              <a:t>) </a:t>
            </a:r>
            <a:r>
              <a:rPr lang="es-MX" sz="2000" dirty="0" err="1" smtClean="0"/>
              <a:t>noGraph</a:t>
            </a:r>
            <a:r>
              <a:rPr lang="es-MX" sz="2000" dirty="0" smtClean="0"/>
              <a:t> T1title(</a:t>
            </a:r>
            <a:r>
              <a:rPr lang="es-MX" sz="2000" dirty="0" err="1" smtClean="0"/>
              <a:t>string</a:t>
            </a:r>
            <a:r>
              <a:rPr lang="es-MX" sz="2000" dirty="0" smtClean="0"/>
              <a:t>) </a:t>
            </a:r>
            <a:r>
              <a:rPr lang="es-MX" sz="2000" dirty="0" err="1" smtClean="0">
                <a:solidFill>
                  <a:srgbClr val="FF0000"/>
                </a:solidFill>
              </a:rPr>
              <a:t>M</a:t>
            </a:r>
            <a:r>
              <a:rPr lang="es-MX" sz="2000" dirty="0" err="1" smtClean="0"/>
              <a:t>Symbol</a:t>
            </a:r>
            <a:r>
              <a:rPr lang="es-MX" sz="2000" dirty="0" smtClean="0"/>
              <a:t>(</a:t>
            </a:r>
            <a:r>
              <a:rPr lang="es-MX" sz="2000" dirty="0" err="1" smtClean="0"/>
              <a:t>string</a:t>
            </a:r>
            <a:r>
              <a:rPr lang="es-MX" sz="2000" dirty="0" smtClean="0"/>
              <a:t>) </a:t>
            </a:r>
            <a:r>
              <a:rPr lang="es-MX" sz="2000" dirty="0" err="1" smtClean="0"/>
              <a:t>Connect</a:t>
            </a:r>
            <a:r>
              <a:rPr lang="es-MX" sz="2000" dirty="0" smtClean="0"/>
              <a:t>(</a:t>
            </a:r>
            <a:r>
              <a:rPr lang="es-MX" sz="2000" dirty="0" err="1" smtClean="0"/>
              <a:t>string</a:t>
            </a:r>
            <a:r>
              <a:rPr lang="es-MX" sz="2000" dirty="0" smtClean="0"/>
              <a:t>) *" </a:t>
            </a:r>
          </a:p>
          <a:p>
            <a:r>
              <a:rPr lang="es-MX" sz="2000" dirty="0" smtClean="0"/>
              <a:t>6.- di </a:t>
            </a:r>
            <a:r>
              <a:rPr lang="es-MX" sz="2000" dirty="0" smtClean="0">
                <a:solidFill>
                  <a:srgbClr val="FF0000"/>
                </a:solidFill>
              </a:rPr>
              <a:t>as error </a:t>
            </a:r>
            <a:r>
              <a:rPr lang="es-MX" sz="2000" dirty="0" smtClean="0"/>
              <a:t>"syntax: boxdetra varname iwidth detravar" </a:t>
            </a:r>
          </a:p>
          <a:p>
            <a:r>
              <a:rPr lang="en-US" sz="2000" dirty="0" smtClean="0"/>
              <a:t>7.- exit </a:t>
            </a:r>
          </a:p>
          <a:p>
            <a:r>
              <a:rPr lang="en-US" sz="2000" dirty="0" smtClean="0"/>
              <a:t>10.- gen `nuobs'= </a:t>
            </a:r>
            <a:r>
              <a:rPr lang="en-US" sz="2000" dirty="0" smtClean="0">
                <a:solidFill>
                  <a:srgbClr val="FF0000"/>
                </a:solidFill>
              </a:rPr>
              <a:t>r(N) </a:t>
            </a:r>
          </a:p>
          <a:p>
            <a:r>
              <a:rPr lang="da-DK" sz="2000" dirty="0" smtClean="0"/>
              <a:t>19.-</a:t>
            </a:r>
            <a:r>
              <a:rPr lang="en-US" sz="2000" dirty="0" smtClean="0"/>
              <a:t> </a:t>
            </a:r>
            <a:r>
              <a:rPr lang="en-US" sz="2000" dirty="0" err="1" smtClean="0"/>
              <a:t>noi</a:t>
            </a:r>
            <a:r>
              <a:rPr lang="en-US" sz="2000" dirty="0" smtClean="0"/>
              <a:t> di </a:t>
            </a:r>
            <a:r>
              <a:rPr lang="en-US" sz="2000" dirty="0" smtClean="0">
                <a:solidFill>
                  <a:srgbClr val="FF0000"/>
                </a:solidFill>
              </a:rPr>
              <a:t>as result </a:t>
            </a:r>
            <a:r>
              <a:rPr lang="en-US" sz="2000" dirty="0" smtClean="0"/>
              <a:t>"WORKING WITH EACH VALUE. PLEASE BE PATIENT"</a:t>
            </a:r>
          </a:p>
          <a:p>
            <a:r>
              <a:rPr lang="en-US" sz="2000" dirty="0" smtClean="0"/>
              <a:t>43.- </a:t>
            </a:r>
            <a:r>
              <a:rPr lang="en-US" sz="2000" dirty="0" err="1" smtClean="0"/>
              <a:t>noi</a:t>
            </a:r>
            <a:r>
              <a:rPr lang="en-US" sz="2000" dirty="0" smtClean="0"/>
              <a:t> di </a:t>
            </a:r>
            <a:r>
              <a:rPr lang="en-US" sz="2000" dirty="0" smtClean="0">
                <a:solidFill>
                  <a:srgbClr val="FF0000"/>
                </a:solidFill>
              </a:rPr>
              <a:t>as result </a:t>
            </a:r>
            <a:r>
              <a:rPr lang="en-US" sz="2000" dirty="0" smtClean="0"/>
              <a:t>"CALCULATING ADAPTIVE VALUES. DON'T DESPAIR"</a:t>
            </a:r>
          </a:p>
          <a:p>
            <a:r>
              <a:rPr lang="en-US" sz="2000" dirty="0" smtClean="0"/>
              <a:t>55.- </a:t>
            </a:r>
            <a:r>
              <a:rPr lang="en-US" sz="2000" dirty="0" err="1" smtClean="0"/>
              <a:t>noi</a:t>
            </a:r>
            <a:r>
              <a:rPr lang="en-US" sz="2000" dirty="0" smtClean="0"/>
              <a:t> di </a:t>
            </a:r>
            <a:r>
              <a:rPr lang="en-US" sz="2000" dirty="0" smtClean="0">
                <a:solidFill>
                  <a:srgbClr val="FF0000"/>
                </a:solidFill>
              </a:rPr>
              <a:t>as result </a:t>
            </a:r>
            <a:r>
              <a:rPr lang="en-US" sz="2000" dirty="0" smtClean="0"/>
              <a:t>"DONE. THANK FOR YOUR PATIENCE" </a:t>
            </a:r>
            <a:endParaRPr lang="es-MX"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MX" dirty="0" smtClean="0"/>
              <a:t>La elección del kernel es siguiendo a esta tabla</a:t>
            </a:r>
            <a:endParaRPr lang="es-MX" dirty="0"/>
          </a:p>
        </p:txBody>
      </p:sp>
      <p:sp>
        <p:nvSpPr>
          <p:cNvPr id="8" name="7 Marcador de contenido"/>
          <p:cNvSpPr>
            <a:spLocks noGrp="1"/>
          </p:cNvSpPr>
          <p:nvPr>
            <p:ph idx="1"/>
          </p:nvPr>
        </p:nvSpPr>
        <p:spPr/>
        <p:txBody>
          <a:bodyPr/>
          <a:lstStyle/>
          <a:p>
            <a:pPr lvl="1"/>
            <a:r>
              <a:rPr lang="en-US" dirty="0" smtClean="0"/>
              <a:t>1 = Uniforme </a:t>
            </a:r>
            <a:endParaRPr lang="es-MX" dirty="0" smtClean="0"/>
          </a:p>
          <a:p>
            <a:pPr lvl="1"/>
            <a:r>
              <a:rPr lang="en-US" dirty="0" smtClean="0"/>
              <a:t>2 = Triangular </a:t>
            </a:r>
            <a:endParaRPr lang="es-MX" dirty="0" smtClean="0"/>
          </a:p>
          <a:p>
            <a:pPr lvl="1"/>
            <a:r>
              <a:rPr lang="en-US" dirty="0" smtClean="0"/>
              <a:t>3 = </a:t>
            </a:r>
            <a:r>
              <a:rPr lang="en-US" dirty="0" err="1" smtClean="0"/>
              <a:t>Epanechnikov</a:t>
            </a:r>
            <a:r>
              <a:rPr lang="en-US" dirty="0" smtClean="0"/>
              <a:t> </a:t>
            </a:r>
            <a:endParaRPr lang="es-MX" dirty="0" smtClean="0"/>
          </a:p>
          <a:p>
            <a:pPr lvl="1"/>
            <a:r>
              <a:rPr lang="en-US" dirty="0" smtClean="0"/>
              <a:t>4 = </a:t>
            </a:r>
            <a:r>
              <a:rPr lang="en-US" dirty="0" err="1" smtClean="0"/>
              <a:t>Cuártico</a:t>
            </a:r>
            <a:r>
              <a:rPr lang="en-US" dirty="0" smtClean="0"/>
              <a:t> (</a:t>
            </a:r>
            <a:r>
              <a:rPr lang="en-US" dirty="0" err="1" smtClean="0"/>
              <a:t>biponderado</a:t>
            </a:r>
            <a:r>
              <a:rPr lang="en-US" dirty="0" smtClean="0"/>
              <a:t>) </a:t>
            </a:r>
            <a:endParaRPr lang="es-MX" dirty="0" smtClean="0"/>
          </a:p>
          <a:p>
            <a:pPr lvl="1"/>
            <a:r>
              <a:rPr lang="en-US" dirty="0" smtClean="0"/>
              <a:t>5 = Triponderado </a:t>
            </a:r>
            <a:endParaRPr lang="es-MX" dirty="0" smtClean="0"/>
          </a:p>
          <a:p>
            <a:pPr lvl="1"/>
            <a:r>
              <a:rPr lang="en-US" dirty="0" smtClean="0"/>
              <a:t>6 = Gaussiano </a:t>
            </a:r>
            <a:endParaRPr lang="es-MX" dirty="0" smtClean="0"/>
          </a:p>
          <a:p>
            <a:pPr lvl="1"/>
            <a:r>
              <a:rPr lang="en-US" dirty="0" smtClean="0"/>
              <a:t>7 = Coseno </a:t>
            </a:r>
            <a:endParaRPr lang="es-MX" dirty="0" smtClean="0"/>
          </a:p>
          <a:p>
            <a:endParaRPr 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kerneld1.ado</a:t>
            </a:r>
            <a:endParaRPr lang="es-MX" dirty="0"/>
          </a:p>
        </p:txBody>
      </p:sp>
      <p:sp>
        <p:nvSpPr>
          <p:cNvPr id="5" name="4 Marcador de texto"/>
          <p:cNvSpPr>
            <a:spLocks noGrp="1"/>
          </p:cNvSpPr>
          <p:nvPr>
            <p:ph type="body" idx="1"/>
          </p:nvPr>
        </p:nvSpPr>
        <p:spPr/>
        <p:txBody>
          <a:bodyPr>
            <a:normAutofit/>
          </a:bodyPr>
          <a:lstStyle/>
          <a:p>
            <a:r>
              <a:rPr lang="es-MX" dirty="0" smtClean="0"/>
              <a:t>kerneld1 length, </a:t>
            </a:r>
            <a:r>
              <a:rPr lang="es-MX" dirty="0" err="1" smtClean="0"/>
              <a:t>bw</a:t>
            </a:r>
            <a:r>
              <a:rPr lang="es-MX" dirty="0" smtClean="0"/>
              <a:t>(11.7) k(6) </a:t>
            </a:r>
            <a:r>
              <a:rPr lang="es-MX" dirty="0" err="1" smtClean="0"/>
              <a:t>np</a:t>
            </a:r>
            <a:r>
              <a:rPr lang="es-MX" dirty="0" smtClean="0"/>
              <a:t>(50)</a:t>
            </a:r>
            <a:endParaRPr lang="es-MX" dirty="0"/>
          </a:p>
        </p:txBody>
      </p:sp>
      <p:sp>
        <p:nvSpPr>
          <p:cNvPr id="9" name="8 Marcador de texto"/>
          <p:cNvSpPr>
            <a:spLocks noGrp="1"/>
          </p:cNvSpPr>
          <p:nvPr>
            <p:ph type="body" sz="half" idx="3"/>
          </p:nvPr>
        </p:nvSpPr>
        <p:spPr/>
        <p:txBody>
          <a:bodyPr>
            <a:normAutofit/>
          </a:bodyPr>
          <a:lstStyle/>
          <a:p>
            <a:r>
              <a:rPr lang="es-MX" dirty="0" smtClean="0"/>
              <a:t>kerneld1 length, </a:t>
            </a:r>
            <a:r>
              <a:rPr lang="es-MX" dirty="0" err="1" smtClean="0"/>
              <a:t>bw</a:t>
            </a:r>
            <a:r>
              <a:rPr lang="es-MX" dirty="0" smtClean="0"/>
              <a:t>(30.7) k(4) </a:t>
            </a:r>
            <a:r>
              <a:rPr lang="es-MX" dirty="0" err="1" smtClean="0"/>
              <a:t>np</a:t>
            </a:r>
            <a:r>
              <a:rPr lang="es-MX" dirty="0" smtClean="0"/>
              <a:t>(50) </a:t>
            </a:r>
            <a:endParaRPr lang="es-MX" dirty="0"/>
          </a:p>
        </p:txBody>
      </p:sp>
      <p:pic>
        <p:nvPicPr>
          <p:cNvPr id="1026" name="Picture 2"/>
          <p:cNvPicPr>
            <a:picLocks noGrp="1" noChangeAspect="1" noChangeArrowheads="1"/>
          </p:cNvPicPr>
          <p:nvPr>
            <p:ph sz="quarter" idx="2"/>
          </p:nvPr>
        </p:nvPicPr>
        <p:blipFill>
          <a:blip r:embed="rId2" cstate="print"/>
          <a:stretch>
            <a:fillRect/>
          </a:stretch>
        </p:blipFill>
        <p:spPr bwMode="auto">
          <a:xfrm>
            <a:off x="457200" y="2009975"/>
            <a:ext cx="4040188" cy="2957113"/>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tretch>
            <a:fillRect/>
          </a:stretch>
        </p:blipFill>
        <p:spPr bwMode="auto">
          <a:xfrm>
            <a:off x="4645025" y="2009394"/>
            <a:ext cx="4041775" cy="2958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Amplitud crítica de banda</a:t>
            </a:r>
            <a:endParaRPr lang="es-MX" dirty="0"/>
          </a:p>
        </p:txBody>
      </p:sp>
      <p:sp>
        <p:nvSpPr>
          <p:cNvPr id="3" name="2 Marcador de contenido"/>
          <p:cNvSpPr>
            <a:spLocks noGrp="1"/>
          </p:cNvSpPr>
          <p:nvPr>
            <p:ph idx="1"/>
          </p:nvPr>
        </p:nvSpPr>
        <p:spPr/>
        <p:txBody>
          <a:bodyPr>
            <a:normAutofit fontScale="92500"/>
          </a:bodyPr>
          <a:lstStyle/>
          <a:p>
            <a:r>
              <a:rPr lang="es-MX" dirty="0" smtClean="0"/>
              <a:t>En la evaluación no paramétrica de la multimodalidad por el método de </a:t>
            </a:r>
            <a:r>
              <a:rPr lang="es-MX" dirty="0" err="1" smtClean="0"/>
              <a:t>bootstrap</a:t>
            </a:r>
            <a:r>
              <a:rPr lang="es-MX" dirty="0" smtClean="0"/>
              <a:t> suavizado propuesto por Silverman (1981) es la determinación precisa del último valor de amplitud de banda compatible con la hipótesis para un cierto número de modas (la amplitud crítica de banda)</a:t>
            </a:r>
          </a:p>
          <a:p>
            <a:r>
              <a:rPr lang="es-MX" dirty="0" smtClean="0"/>
              <a:t>Si la banda crítica no se estima con precisión, el resultado de la prueba será cuestionable</a:t>
            </a:r>
            <a:endParaRPr 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Amplitud crítica de banda</a:t>
            </a:r>
            <a:endParaRPr lang="es-MX" dirty="0"/>
          </a:p>
        </p:txBody>
      </p:sp>
      <p:sp>
        <p:nvSpPr>
          <p:cNvPr id="3" name="2 Marcador de contenido"/>
          <p:cNvSpPr>
            <a:spLocks noGrp="1"/>
          </p:cNvSpPr>
          <p:nvPr>
            <p:ph idx="1"/>
          </p:nvPr>
        </p:nvSpPr>
        <p:spPr/>
        <p:txBody>
          <a:bodyPr>
            <a:normAutofit fontScale="77500" lnSpcReduction="20000"/>
          </a:bodyPr>
          <a:lstStyle/>
          <a:p>
            <a:r>
              <a:rPr lang="es-ES" dirty="0" smtClean="0"/>
              <a:t>Por lo general un procedimiento simple de búsqueda binario puede ser usado en la práctica para encontrar la amplitud crítica de banda </a:t>
            </a:r>
            <a:r>
              <a:rPr lang="en-US" dirty="0" smtClean="0"/>
              <a:t>(Silverman, 1986). </a:t>
            </a:r>
          </a:p>
          <a:p>
            <a:r>
              <a:rPr lang="en-US" dirty="0" err="1" smtClean="0"/>
              <a:t>Pero</a:t>
            </a:r>
            <a:r>
              <a:rPr lang="en-US" dirty="0" smtClean="0"/>
              <a:t> en </a:t>
            </a:r>
            <a:r>
              <a:rPr lang="en-US" dirty="0" err="1" smtClean="0"/>
              <a:t>nuestra</a:t>
            </a:r>
            <a:r>
              <a:rPr lang="en-US" dirty="0" smtClean="0"/>
              <a:t> </a:t>
            </a:r>
            <a:r>
              <a:rPr lang="en-US" dirty="0" err="1" smtClean="0"/>
              <a:t>experiencia</a:t>
            </a:r>
            <a:r>
              <a:rPr lang="en-US" dirty="0" smtClean="0"/>
              <a:t> (con </a:t>
            </a:r>
            <a:r>
              <a:rPr lang="en-US" dirty="0" err="1" smtClean="0"/>
              <a:t>nuestros</a:t>
            </a:r>
            <a:r>
              <a:rPr lang="en-US" dirty="0" smtClean="0"/>
              <a:t> </a:t>
            </a:r>
            <a:r>
              <a:rPr lang="en-US" dirty="0" err="1" smtClean="0"/>
              <a:t>algoritmos</a:t>
            </a:r>
            <a:r>
              <a:rPr lang="en-US" dirty="0" smtClean="0"/>
              <a:t>) se ha </a:t>
            </a:r>
            <a:r>
              <a:rPr lang="en-US" dirty="0" err="1" smtClean="0"/>
              <a:t>mostrado</a:t>
            </a:r>
            <a:r>
              <a:rPr lang="en-US" dirty="0" smtClean="0"/>
              <a:t> </a:t>
            </a:r>
            <a:r>
              <a:rPr lang="en-US" dirty="0" err="1" smtClean="0"/>
              <a:t>que</a:t>
            </a:r>
            <a:r>
              <a:rPr lang="en-US" dirty="0" smtClean="0"/>
              <a:t> en </a:t>
            </a:r>
            <a:r>
              <a:rPr lang="en-US" dirty="0" err="1" smtClean="0"/>
              <a:t>ocasiones</a:t>
            </a:r>
            <a:r>
              <a:rPr lang="en-US" dirty="0" smtClean="0"/>
              <a:t> </a:t>
            </a:r>
            <a:r>
              <a:rPr lang="en-US" dirty="0" err="1" smtClean="0"/>
              <a:t>es</a:t>
            </a:r>
            <a:r>
              <a:rPr lang="en-US" dirty="0" smtClean="0"/>
              <a:t> </a:t>
            </a:r>
            <a:r>
              <a:rPr lang="en-US" dirty="0" err="1" smtClean="0"/>
              <a:t>necesario</a:t>
            </a:r>
            <a:r>
              <a:rPr lang="en-US" dirty="0" smtClean="0"/>
              <a:t> </a:t>
            </a:r>
            <a:r>
              <a:rPr lang="en-US" dirty="0" err="1" smtClean="0"/>
              <a:t>probar</a:t>
            </a:r>
            <a:r>
              <a:rPr lang="en-US" dirty="0" smtClean="0"/>
              <a:t>  el </a:t>
            </a:r>
            <a:r>
              <a:rPr lang="en-US" dirty="0" err="1" smtClean="0"/>
              <a:t>número</a:t>
            </a:r>
            <a:r>
              <a:rPr lang="en-US" dirty="0" smtClean="0"/>
              <a:t> de </a:t>
            </a:r>
            <a:r>
              <a:rPr lang="en-US" dirty="0" err="1" smtClean="0"/>
              <a:t>modas</a:t>
            </a:r>
            <a:r>
              <a:rPr lang="en-US" dirty="0" smtClean="0"/>
              <a:t> de </a:t>
            </a:r>
            <a:r>
              <a:rPr lang="en-US" dirty="0" err="1" smtClean="0"/>
              <a:t>una</a:t>
            </a:r>
            <a:r>
              <a:rPr lang="en-US" dirty="0" smtClean="0"/>
              <a:t> </a:t>
            </a:r>
            <a:r>
              <a:rPr lang="en-US" dirty="0" err="1" smtClean="0"/>
              <a:t>gran</a:t>
            </a:r>
            <a:r>
              <a:rPr lang="en-US" dirty="0" smtClean="0"/>
              <a:t> </a:t>
            </a:r>
            <a:r>
              <a:rPr lang="en-US" dirty="0" err="1" smtClean="0"/>
              <a:t>colección</a:t>
            </a:r>
            <a:r>
              <a:rPr lang="en-US" dirty="0" smtClean="0"/>
              <a:t> de EDK´s con </a:t>
            </a:r>
            <a:r>
              <a:rPr lang="en-US" dirty="0" err="1" smtClean="0"/>
              <a:t>una</a:t>
            </a:r>
            <a:r>
              <a:rPr lang="en-US" dirty="0" smtClean="0"/>
              <a:t> </a:t>
            </a:r>
            <a:r>
              <a:rPr lang="en-US" dirty="0" err="1" smtClean="0"/>
              <a:t>variación</a:t>
            </a:r>
            <a:r>
              <a:rPr lang="en-US" dirty="0" smtClean="0"/>
              <a:t> gradual de la </a:t>
            </a:r>
            <a:r>
              <a:rPr lang="en-US" dirty="0" err="1" smtClean="0"/>
              <a:t>amplitud</a:t>
            </a:r>
            <a:r>
              <a:rPr lang="en-US" dirty="0" smtClean="0"/>
              <a:t> de </a:t>
            </a:r>
            <a:r>
              <a:rPr lang="en-US" dirty="0" err="1" smtClean="0"/>
              <a:t>banda</a:t>
            </a:r>
            <a:r>
              <a:rPr lang="en-US" dirty="0" smtClean="0"/>
              <a:t>.</a:t>
            </a:r>
          </a:p>
          <a:p>
            <a:r>
              <a:rPr lang="en-US" dirty="0" err="1" smtClean="0"/>
              <a:t>Esta</a:t>
            </a:r>
            <a:r>
              <a:rPr lang="en-US" dirty="0" smtClean="0"/>
              <a:t> </a:t>
            </a:r>
            <a:r>
              <a:rPr lang="en-US" dirty="0" err="1" smtClean="0"/>
              <a:t>tarea</a:t>
            </a:r>
            <a:r>
              <a:rPr lang="en-US" dirty="0" smtClean="0"/>
              <a:t> </a:t>
            </a:r>
            <a:r>
              <a:rPr lang="en-US" dirty="0" err="1" smtClean="0"/>
              <a:t>tal</a:t>
            </a:r>
            <a:r>
              <a:rPr lang="en-US" dirty="0" smtClean="0"/>
              <a:t> </a:t>
            </a:r>
            <a:r>
              <a:rPr lang="en-US" dirty="0" err="1" smtClean="0"/>
              <a:t>vez</a:t>
            </a:r>
            <a:r>
              <a:rPr lang="en-US" dirty="0" smtClean="0"/>
              <a:t> sea </a:t>
            </a:r>
            <a:r>
              <a:rPr lang="en-US" dirty="0" err="1" smtClean="0"/>
              <a:t>monótona</a:t>
            </a:r>
            <a:r>
              <a:rPr lang="en-US" dirty="0" smtClean="0"/>
              <a:t> y </a:t>
            </a:r>
            <a:r>
              <a:rPr lang="en-US" dirty="0" err="1" smtClean="0"/>
              <a:t>consuma</a:t>
            </a:r>
            <a:r>
              <a:rPr lang="en-US" dirty="0" smtClean="0"/>
              <a:t> </a:t>
            </a:r>
            <a:r>
              <a:rPr lang="en-US" dirty="0" err="1" smtClean="0"/>
              <a:t>tiempo</a:t>
            </a:r>
            <a:r>
              <a:rPr lang="en-US" dirty="0" smtClean="0"/>
              <a:t> </a:t>
            </a:r>
            <a:r>
              <a:rPr lang="en-US" dirty="0" err="1" smtClean="0"/>
              <a:t>incluso</a:t>
            </a:r>
            <a:r>
              <a:rPr lang="en-US" dirty="0" smtClean="0"/>
              <a:t> con </a:t>
            </a:r>
            <a:r>
              <a:rPr lang="en-US" dirty="0" err="1" smtClean="0"/>
              <a:t>las</a:t>
            </a:r>
            <a:r>
              <a:rPr lang="en-US" dirty="0" smtClean="0"/>
              <a:t> </a:t>
            </a:r>
            <a:r>
              <a:rPr lang="en-US" dirty="0" err="1" smtClean="0"/>
              <a:t>teclas</a:t>
            </a:r>
            <a:r>
              <a:rPr lang="en-US" dirty="0" smtClean="0"/>
              <a:t> de </a:t>
            </a:r>
            <a:r>
              <a:rPr lang="en-US" dirty="0" err="1" smtClean="0"/>
              <a:t>edición</a:t>
            </a:r>
            <a:r>
              <a:rPr lang="en-US" dirty="0" smtClean="0"/>
              <a:t> de </a:t>
            </a:r>
            <a:r>
              <a:rPr lang="en-US" dirty="0" err="1" smtClean="0"/>
              <a:t>ayuda</a:t>
            </a:r>
            <a:r>
              <a:rPr lang="en-US" dirty="0" smtClean="0"/>
              <a:t> de </a:t>
            </a:r>
            <a:r>
              <a:rPr lang="en-US" dirty="0" err="1" smtClean="0"/>
              <a:t>Stata</a:t>
            </a:r>
            <a:r>
              <a:rPr lang="en-US" dirty="0" smtClean="0"/>
              <a:t> (</a:t>
            </a:r>
            <a:r>
              <a:rPr lang="en-US" dirty="0" err="1" smtClean="0"/>
              <a:t>Regreso</a:t>
            </a:r>
            <a:r>
              <a:rPr lang="en-US" dirty="0" smtClean="0"/>
              <a:t> de </a:t>
            </a:r>
            <a:r>
              <a:rPr lang="en-US" dirty="0" err="1" smtClean="0"/>
              <a:t>Página</a:t>
            </a:r>
            <a:r>
              <a:rPr lang="en-US" dirty="0" smtClean="0"/>
              <a:t>) </a:t>
            </a:r>
            <a:r>
              <a:rPr lang="en-US" dirty="0" err="1" smtClean="0"/>
              <a:t>que</a:t>
            </a:r>
            <a:r>
              <a:rPr lang="en-US" dirty="0" smtClean="0"/>
              <a:t> </a:t>
            </a:r>
            <a:r>
              <a:rPr lang="en-US" dirty="0" err="1" smtClean="0"/>
              <a:t>permite</a:t>
            </a:r>
            <a:r>
              <a:rPr lang="en-US" dirty="0" smtClean="0"/>
              <a:t> </a:t>
            </a:r>
            <a:r>
              <a:rPr lang="en-US" dirty="0" err="1" smtClean="0"/>
              <a:t>repetir</a:t>
            </a:r>
            <a:r>
              <a:rPr lang="en-US" dirty="0" smtClean="0"/>
              <a:t> el </a:t>
            </a:r>
            <a:r>
              <a:rPr lang="en-US" dirty="0" err="1" smtClean="0"/>
              <a:t>comando</a:t>
            </a:r>
            <a:r>
              <a:rPr lang="en-US" dirty="0" smtClean="0"/>
              <a:t> y </a:t>
            </a:r>
            <a:r>
              <a:rPr lang="en-US" dirty="0" err="1" smtClean="0"/>
              <a:t>cambiar</a:t>
            </a:r>
            <a:r>
              <a:rPr lang="en-US" dirty="0" smtClean="0"/>
              <a:t> solo </a:t>
            </a:r>
            <a:r>
              <a:rPr lang="en-US" dirty="0" err="1" smtClean="0"/>
              <a:t>las</a:t>
            </a:r>
            <a:r>
              <a:rPr lang="en-US" dirty="0" smtClean="0"/>
              <a:t> </a:t>
            </a:r>
            <a:r>
              <a:rPr lang="en-US" dirty="0" err="1" smtClean="0"/>
              <a:t>partes</a:t>
            </a:r>
            <a:r>
              <a:rPr lang="en-US" dirty="0" smtClean="0"/>
              <a:t> </a:t>
            </a:r>
            <a:r>
              <a:rPr lang="en-US" dirty="0" err="1" smtClean="0"/>
              <a:t>requeridas</a:t>
            </a:r>
            <a:r>
              <a:rPr lang="en-US" dirty="0" smtClean="0"/>
              <a:t>. </a:t>
            </a:r>
            <a:endParaRPr lang="es-MX"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Amplitud crítica de banda</a:t>
            </a:r>
            <a:endParaRPr lang="es-MX" dirty="0"/>
          </a:p>
        </p:txBody>
      </p:sp>
      <p:sp>
        <p:nvSpPr>
          <p:cNvPr id="3" name="2 Marcador de contenido"/>
          <p:cNvSpPr>
            <a:spLocks noGrp="1"/>
          </p:cNvSpPr>
          <p:nvPr>
            <p:ph idx="1"/>
          </p:nvPr>
        </p:nvSpPr>
        <p:spPr/>
        <p:txBody>
          <a:bodyPr>
            <a:normAutofit fontScale="77500" lnSpcReduction="20000"/>
          </a:bodyPr>
          <a:lstStyle/>
          <a:p>
            <a:r>
              <a:rPr lang="es-ES" dirty="0" smtClean="0"/>
              <a:t>Esta fue la principal motivación para escribir el programa critiband.ado y su actualización a crtiband1.ado. Este programa repite el cálculo del EDK con una serie específica de valores de ancho de banda, contando el número de modas y reportando el resultado.</a:t>
            </a:r>
          </a:p>
          <a:p>
            <a:r>
              <a:rPr lang="es-ES" dirty="0" smtClean="0"/>
              <a:t>Como critiband1.ado tiene una relación esencial con el programa warpdenm1.ado, casi todas las acciones para las opciones del EDK (warpdenm1.ado) requieren la misma entrada.</a:t>
            </a:r>
          </a:p>
          <a:p>
            <a:r>
              <a:rPr lang="es-ES" dirty="0" smtClean="0"/>
              <a:t>Esta nota es importante por que en la búsqueda del ancho de banda crítico hemos encontrado que un número de 30 o 40 histogramas desplazados es necesario para tener resultados confiables.</a:t>
            </a:r>
            <a:endParaRPr lang="es-MX"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t>Las actualizaciones para el programa </a:t>
            </a:r>
            <a:r>
              <a:rPr lang="es-MX" sz="3600" dirty="0" err="1" smtClean="0"/>
              <a:t>critiband</a:t>
            </a:r>
            <a:r>
              <a:rPr lang="es-MX" sz="3600" dirty="0" smtClean="0"/>
              <a:t> se presentan a continuación</a:t>
            </a:r>
            <a:endParaRPr lang="es-MX" sz="3600" dirty="0"/>
          </a:p>
        </p:txBody>
      </p:sp>
      <p:sp>
        <p:nvSpPr>
          <p:cNvPr id="5" name="4 Marcador de texto"/>
          <p:cNvSpPr>
            <a:spLocks noGrp="1"/>
          </p:cNvSpPr>
          <p:nvPr>
            <p:ph type="body" idx="1"/>
          </p:nvPr>
        </p:nvSpPr>
        <p:spPr/>
        <p:txBody>
          <a:bodyPr>
            <a:normAutofit/>
          </a:bodyPr>
          <a:lstStyle/>
          <a:p>
            <a:r>
              <a:rPr lang="es-MX" dirty="0" smtClean="0"/>
              <a:t>critiband.ado versión 4.0</a:t>
            </a:r>
            <a:endParaRPr lang="es-MX" dirty="0"/>
          </a:p>
        </p:txBody>
      </p:sp>
      <p:sp>
        <p:nvSpPr>
          <p:cNvPr id="7" name="6 Marcador de texto"/>
          <p:cNvSpPr>
            <a:spLocks noGrp="1"/>
          </p:cNvSpPr>
          <p:nvPr>
            <p:ph type="body" sz="half" idx="3"/>
          </p:nvPr>
        </p:nvSpPr>
        <p:spPr>
          <a:xfrm>
            <a:off x="4645025" y="5486400"/>
            <a:ext cx="4607495" cy="838200"/>
          </a:xfrm>
        </p:spPr>
        <p:txBody>
          <a:bodyPr>
            <a:normAutofit/>
          </a:bodyPr>
          <a:lstStyle/>
          <a:p>
            <a:r>
              <a:rPr lang="es-MX" dirty="0" smtClean="0"/>
              <a:t>critiband1.ado versión 11.0</a:t>
            </a:r>
            <a:endParaRPr lang="es-MX" dirty="0"/>
          </a:p>
        </p:txBody>
      </p:sp>
      <p:sp>
        <p:nvSpPr>
          <p:cNvPr id="6" name="5 Marcador de contenido"/>
          <p:cNvSpPr>
            <a:spLocks noGrp="1"/>
          </p:cNvSpPr>
          <p:nvPr>
            <p:ph sz="quarter" idx="2"/>
          </p:nvPr>
        </p:nvSpPr>
        <p:spPr/>
        <p:txBody>
          <a:bodyPr>
            <a:normAutofit fontScale="85000" lnSpcReduction="20000"/>
          </a:bodyPr>
          <a:lstStyle/>
          <a:p>
            <a:pPr>
              <a:buNone/>
            </a:pPr>
            <a:r>
              <a:rPr lang="en-US" sz="2000" dirty="0" smtClean="0"/>
              <a:t> </a:t>
            </a:r>
            <a:r>
              <a:rPr lang="en-US" sz="1200" dirty="0" smtClean="0"/>
              <a:t>●</a:t>
            </a:r>
            <a:r>
              <a:rPr lang="en-US" sz="2000" dirty="0" smtClean="0"/>
              <a:t>     5.- local options "</a:t>
            </a:r>
            <a:r>
              <a:rPr lang="en-US" sz="2000" dirty="0" err="1" smtClean="0"/>
              <a:t>BWHigh</a:t>
            </a:r>
            <a:r>
              <a:rPr lang="en-US" sz="2000" dirty="0" smtClean="0"/>
              <a:t>(real 0) </a:t>
            </a:r>
            <a:r>
              <a:rPr lang="en-US" sz="2000" dirty="0" err="1" smtClean="0"/>
              <a:t>BWLow</a:t>
            </a:r>
            <a:r>
              <a:rPr lang="en-US" sz="2000" dirty="0" smtClean="0"/>
              <a:t>(real 0) </a:t>
            </a:r>
            <a:r>
              <a:rPr lang="en-US" sz="2000" dirty="0" err="1" smtClean="0"/>
              <a:t>STsize</a:t>
            </a:r>
            <a:r>
              <a:rPr lang="en-US" sz="2000" dirty="0" smtClean="0"/>
              <a:t>(real 0) </a:t>
            </a:r>
            <a:r>
              <a:rPr lang="en-US" sz="2000" dirty="0" err="1" smtClean="0"/>
              <a:t>Mval</a:t>
            </a:r>
            <a:r>
              <a:rPr lang="en-US" sz="2000" dirty="0" smtClean="0"/>
              <a:t>(integer 0)   </a:t>
            </a:r>
            <a:r>
              <a:rPr lang="en-US" sz="2000" dirty="0" err="1" smtClean="0"/>
              <a:t>noGraph</a:t>
            </a:r>
            <a:r>
              <a:rPr lang="en-US" sz="2000" dirty="0" smtClean="0"/>
              <a:t> T1title(string) Symbol(string)   Connect(string) *"</a:t>
            </a:r>
            <a:endParaRPr lang="es-MX" sz="2000" dirty="0" smtClean="0"/>
          </a:p>
          <a:p>
            <a:r>
              <a:rPr lang="es-MX" sz="2000" dirty="0" smtClean="0"/>
              <a:t>14.- </a:t>
            </a:r>
            <a:r>
              <a:rPr lang="es-MX" sz="2000" dirty="0" err="1" smtClean="0"/>
              <a:t>exit</a:t>
            </a:r>
            <a:r>
              <a:rPr lang="es-MX" sz="2000" dirty="0" smtClean="0"/>
              <a:t>}</a:t>
            </a:r>
          </a:p>
          <a:p>
            <a:r>
              <a:rPr lang="es-MX" sz="2000" dirty="0" smtClean="0"/>
              <a:t>55.- </a:t>
            </a:r>
            <a:r>
              <a:rPr lang="es-MX" sz="2000" dirty="0" err="1" smtClean="0"/>
              <a:t>scalar</a:t>
            </a:r>
            <a:r>
              <a:rPr lang="es-MX" sz="2000" dirty="0" smtClean="0"/>
              <a:t> </a:t>
            </a:r>
            <a:r>
              <a:rPr lang="es-MX" sz="2000" dirty="0" err="1" smtClean="0"/>
              <a:t>nuobs</a:t>
            </a:r>
            <a:r>
              <a:rPr lang="es-MX" sz="2000" dirty="0" smtClean="0"/>
              <a:t>=_</a:t>
            </a:r>
            <a:r>
              <a:rPr lang="es-MX" sz="2000" dirty="0" err="1" smtClean="0"/>
              <a:t>result</a:t>
            </a:r>
            <a:r>
              <a:rPr lang="es-MX" sz="2000" dirty="0" smtClean="0"/>
              <a:t>(1)</a:t>
            </a:r>
          </a:p>
          <a:p>
            <a:r>
              <a:rPr lang="en-US" sz="2000" dirty="0" smtClean="0"/>
              <a:t>56.- scalar </a:t>
            </a:r>
            <a:r>
              <a:rPr lang="en-US" sz="2000" dirty="0" err="1" smtClean="0"/>
              <a:t>maxval</a:t>
            </a:r>
            <a:r>
              <a:rPr lang="en-US" sz="2000" dirty="0" smtClean="0"/>
              <a:t>=_result(6) </a:t>
            </a:r>
          </a:p>
          <a:p>
            <a:r>
              <a:rPr lang="en-US" sz="2000" dirty="0" smtClean="0"/>
              <a:t>57.   scalar </a:t>
            </a:r>
            <a:r>
              <a:rPr lang="en-US" sz="2000" dirty="0" err="1" smtClean="0"/>
              <a:t>minval</a:t>
            </a:r>
            <a:r>
              <a:rPr lang="en-US" sz="2000" dirty="0" smtClean="0"/>
              <a:t>=_result(5) </a:t>
            </a:r>
          </a:p>
          <a:p>
            <a:r>
              <a:rPr lang="en-US" sz="2000" dirty="0" smtClean="0"/>
              <a:t>100.- scalar </a:t>
            </a:r>
            <a:r>
              <a:rPr lang="en-US" sz="2000" dirty="0" err="1" smtClean="0"/>
              <a:t>binum</a:t>
            </a:r>
            <a:r>
              <a:rPr lang="en-US" sz="2000" dirty="0" smtClean="0"/>
              <a:t>=_result(1)</a:t>
            </a:r>
          </a:p>
          <a:p>
            <a:r>
              <a:rPr lang="en-US" sz="2000" dirty="0" smtClean="0"/>
              <a:t>124.- if "`graph'" ~= "</a:t>
            </a:r>
            <a:r>
              <a:rPr lang="en-US" sz="2000" dirty="0" err="1" smtClean="0"/>
              <a:t>nograph</a:t>
            </a:r>
            <a:r>
              <a:rPr lang="en-US" sz="2000" dirty="0" smtClean="0"/>
              <a:t>" {</a:t>
            </a:r>
          </a:p>
          <a:p>
            <a:r>
              <a:rPr lang="en-US" sz="2000" dirty="0" smtClean="0"/>
              <a:t>128.- if "`symbol'"=="" { local symbol "." }</a:t>
            </a:r>
          </a:p>
          <a:p>
            <a:r>
              <a:rPr lang="en-US" sz="2000" dirty="0" smtClean="0"/>
              <a:t>134.- graph `</a:t>
            </a:r>
            <a:r>
              <a:rPr lang="en-US" sz="2000" dirty="0" err="1" smtClean="0"/>
              <a:t>lfh</a:t>
            </a:r>
            <a:r>
              <a:rPr lang="en-US" sz="2000" dirty="0" smtClean="0"/>
              <a:t>' `</a:t>
            </a:r>
            <a:r>
              <a:rPr lang="en-US" sz="2000" dirty="0" err="1" smtClean="0"/>
              <a:t>midval</a:t>
            </a:r>
            <a:r>
              <a:rPr lang="en-US" sz="2000" dirty="0" smtClean="0"/>
              <a:t>', `options' t1("`t1title'") s(`symbol') c(`connect')</a:t>
            </a:r>
            <a:endParaRPr lang="es-MX" sz="2000" dirty="0"/>
          </a:p>
        </p:txBody>
      </p:sp>
      <p:sp>
        <p:nvSpPr>
          <p:cNvPr id="9" name="5 Marcador de contenido"/>
          <p:cNvSpPr>
            <a:spLocks noGrp="1"/>
          </p:cNvSpPr>
          <p:nvPr>
            <p:ph sz="quarter" idx="4"/>
          </p:nvPr>
        </p:nvSpPr>
        <p:spPr/>
        <p:txBody>
          <a:bodyPr>
            <a:normAutofit fontScale="70000" lnSpcReduction="20000"/>
          </a:bodyPr>
          <a:lstStyle/>
          <a:p>
            <a:r>
              <a:rPr lang="en-US" sz="2000" dirty="0" smtClean="0"/>
              <a:t>5.- local options "</a:t>
            </a:r>
            <a:r>
              <a:rPr lang="en-US" sz="2000" dirty="0" err="1" smtClean="0"/>
              <a:t>BWHigh</a:t>
            </a:r>
            <a:r>
              <a:rPr lang="en-US" sz="2000" dirty="0" smtClean="0"/>
              <a:t>(real 0) </a:t>
            </a:r>
            <a:r>
              <a:rPr lang="en-US" sz="2000" dirty="0" err="1" smtClean="0"/>
              <a:t>BWLow</a:t>
            </a:r>
            <a:r>
              <a:rPr lang="en-US" sz="2000" dirty="0" smtClean="0"/>
              <a:t>(real 0) </a:t>
            </a:r>
            <a:r>
              <a:rPr lang="en-US" sz="2000" dirty="0" err="1" smtClean="0"/>
              <a:t>STsize</a:t>
            </a:r>
            <a:r>
              <a:rPr lang="en-US" sz="2000" dirty="0" smtClean="0"/>
              <a:t>(real 0) </a:t>
            </a:r>
            <a:r>
              <a:rPr lang="en-US" sz="2000" dirty="0" err="1" smtClean="0"/>
              <a:t>Mval</a:t>
            </a:r>
            <a:r>
              <a:rPr lang="en-US" sz="2000" dirty="0" smtClean="0"/>
              <a:t>(integer 0)   </a:t>
            </a:r>
            <a:r>
              <a:rPr lang="en-US" sz="2000" dirty="0" err="1" smtClean="0"/>
              <a:t>noGraph</a:t>
            </a:r>
            <a:r>
              <a:rPr lang="en-US" sz="2000" dirty="0" smtClean="0"/>
              <a:t> T1title(string) </a:t>
            </a:r>
            <a:r>
              <a:rPr lang="en-US" sz="2000" dirty="0" err="1" smtClean="0">
                <a:solidFill>
                  <a:srgbClr val="FF0000"/>
                </a:solidFill>
              </a:rPr>
              <a:t>M</a:t>
            </a:r>
            <a:r>
              <a:rPr lang="en-US" sz="2000" dirty="0" err="1" smtClean="0"/>
              <a:t>Symbol</a:t>
            </a:r>
            <a:r>
              <a:rPr lang="en-US" sz="2000" dirty="0" smtClean="0"/>
              <a:t>(string)   Connect(string) *"</a:t>
            </a:r>
            <a:endParaRPr lang="es-MX" sz="2000" dirty="0" smtClean="0"/>
          </a:p>
          <a:p>
            <a:r>
              <a:rPr lang="es-MX" sz="2000" dirty="0" smtClean="0"/>
              <a:t>14.- </a:t>
            </a:r>
            <a:r>
              <a:rPr lang="es-MX" sz="2000" dirty="0" err="1" smtClean="0"/>
              <a:t>exit</a:t>
            </a:r>
            <a:endParaRPr lang="es-MX" sz="2000" dirty="0" smtClean="0"/>
          </a:p>
          <a:p>
            <a:r>
              <a:rPr lang="es-ES" sz="2000" dirty="0" smtClean="0">
                <a:solidFill>
                  <a:srgbClr val="FF0000"/>
                </a:solidFill>
              </a:rPr>
              <a:t>}</a:t>
            </a:r>
            <a:endParaRPr lang="es-MX" sz="2000" dirty="0" smtClean="0">
              <a:solidFill>
                <a:srgbClr val="FF0000"/>
              </a:solidFill>
            </a:endParaRPr>
          </a:p>
          <a:p>
            <a:r>
              <a:rPr lang="es-MX" sz="2000" dirty="0" smtClean="0"/>
              <a:t>55.- </a:t>
            </a:r>
            <a:r>
              <a:rPr lang="es-MX" sz="2000" dirty="0" err="1" smtClean="0"/>
              <a:t>scalar</a:t>
            </a:r>
            <a:r>
              <a:rPr lang="es-MX" sz="2000" dirty="0" smtClean="0"/>
              <a:t> </a:t>
            </a:r>
            <a:r>
              <a:rPr lang="es-MX" sz="2000" dirty="0" err="1" smtClean="0"/>
              <a:t>nuobs</a:t>
            </a:r>
            <a:r>
              <a:rPr lang="es-MX" sz="2000" dirty="0" smtClean="0"/>
              <a:t>= </a:t>
            </a:r>
            <a:r>
              <a:rPr lang="en-US" sz="2000" dirty="0" smtClean="0">
                <a:solidFill>
                  <a:srgbClr val="FF0000"/>
                </a:solidFill>
              </a:rPr>
              <a:t>r(N) </a:t>
            </a:r>
            <a:endParaRPr lang="es-MX" sz="2000" dirty="0" smtClean="0">
              <a:solidFill>
                <a:srgbClr val="FF0000"/>
              </a:solidFill>
            </a:endParaRPr>
          </a:p>
          <a:p>
            <a:r>
              <a:rPr lang="en-US" sz="2000" dirty="0" smtClean="0"/>
              <a:t>56.- scalar </a:t>
            </a:r>
            <a:r>
              <a:rPr lang="en-US" sz="2000" dirty="0" err="1" smtClean="0"/>
              <a:t>maxval</a:t>
            </a:r>
            <a:r>
              <a:rPr lang="en-US" sz="2000" dirty="0" smtClean="0"/>
              <a:t>= </a:t>
            </a:r>
            <a:r>
              <a:rPr lang="en-US" sz="2000" dirty="0" smtClean="0">
                <a:solidFill>
                  <a:srgbClr val="FF0000"/>
                </a:solidFill>
              </a:rPr>
              <a:t>r(max)  </a:t>
            </a:r>
          </a:p>
          <a:p>
            <a:r>
              <a:rPr lang="en-US" sz="2000" dirty="0" smtClean="0"/>
              <a:t>57.   scalar </a:t>
            </a:r>
            <a:r>
              <a:rPr lang="en-US" sz="2000" dirty="0" err="1" smtClean="0"/>
              <a:t>minval</a:t>
            </a:r>
            <a:r>
              <a:rPr lang="en-US" sz="2000" dirty="0" smtClean="0"/>
              <a:t>= </a:t>
            </a:r>
            <a:r>
              <a:rPr lang="en-US" sz="2000" dirty="0" smtClean="0">
                <a:solidFill>
                  <a:srgbClr val="FF0000"/>
                </a:solidFill>
              </a:rPr>
              <a:t>r(min) </a:t>
            </a:r>
          </a:p>
          <a:p>
            <a:r>
              <a:rPr lang="en-US" sz="2000" dirty="0" smtClean="0"/>
              <a:t>100.- scalar </a:t>
            </a:r>
            <a:r>
              <a:rPr lang="en-US" sz="2000" dirty="0" err="1" smtClean="0"/>
              <a:t>binum</a:t>
            </a:r>
            <a:r>
              <a:rPr lang="en-US" sz="2000" dirty="0" smtClean="0"/>
              <a:t>= </a:t>
            </a:r>
            <a:r>
              <a:rPr lang="en-US" sz="2000" dirty="0" smtClean="0">
                <a:solidFill>
                  <a:srgbClr val="FF0000"/>
                </a:solidFill>
              </a:rPr>
              <a:t>r(N) </a:t>
            </a:r>
          </a:p>
          <a:p>
            <a:r>
              <a:rPr lang="en-US" sz="2000" dirty="0" smtClean="0"/>
              <a:t>124.- if "`graph'" </a:t>
            </a:r>
            <a:r>
              <a:rPr lang="en-US" sz="2000" dirty="0" smtClean="0">
                <a:solidFill>
                  <a:srgbClr val="FF0000"/>
                </a:solidFill>
              </a:rPr>
              <a:t>!</a:t>
            </a:r>
            <a:r>
              <a:rPr lang="en-US" sz="2000" dirty="0" smtClean="0"/>
              <a:t>= "</a:t>
            </a:r>
            <a:r>
              <a:rPr lang="en-US" sz="2000" dirty="0" err="1" smtClean="0"/>
              <a:t>nograph</a:t>
            </a:r>
            <a:r>
              <a:rPr lang="en-US" sz="2000" dirty="0" smtClean="0"/>
              <a:t>" {</a:t>
            </a:r>
          </a:p>
          <a:p>
            <a:r>
              <a:rPr lang="en-US" sz="2000" dirty="0" smtClean="0"/>
              <a:t>128.- if "`</a:t>
            </a:r>
            <a:r>
              <a:rPr lang="en-US" sz="2000" dirty="0" err="1" smtClean="0">
                <a:solidFill>
                  <a:srgbClr val="FF0000"/>
                </a:solidFill>
              </a:rPr>
              <a:t>m</a:t>
            </a:r>
            <a:r>
              <a:rPr lang="en-US" sz="2000" dirty="0" err="1" smtClean="0"/>
              <a:t>symbol</a:t>
            </a:r>
            <a:r>
              <a:rPr lang="en-US" sz="2000" dirty="0" smtClean="0"/>
              <a:t>'"=="" { </a:t>
            </a:r>
          </a:p>
          <a:p>
            <a:r>
              <a:rPr lang="en-US" sz="2000" dirty="0" smtClean="0"/>
              <a:t>local </a:t>
            </a:r>
            <a:r>
              <a:rPr lang="en-US" sz="2000" dirty="0" err="1" smtClean="0">
                <a:solidFill>
                  <a:srgbClr val="FF0000"/>
                </a:solidFill>
              </a:rPr>
              <a:t>m</a:t>
            </a:r>
            <a:r>
              <a:rPr lang="en-US" sz="2000" dirty="0" err="1" smtClean="0"/>
              <a:t>symbol</a:t>
            </a:r>
            <a:r>
              <a:rPr lang="en-US" sz="2000" dirty="0" smtClean="0"/>
              <a:t> ". "</a:t>
            </a:r>
          </a:p>
          <a:p>
            <a:r>
              <a:rPr lang="en-US" sz="2000" dirty="0" smtClean="0"/>
              <a:t> </a:t>
            </a:r>
            <a:r>
              <a:rPr lang="en-US" sz="2000" dirty="0" smtClean="0">
                <a:solidFill>
                  <a:srgbClr val="FF0000"/>
                </a:solidFill>
              </a:rPr>
              <a:t>}</a:t>
            </a:r>
          </a:p>
          <a:p>
            <a:r>
              <a:rPr lang="en-US" sz="2000" dirty="0" smtClean="0"/>
              <a:t>134.- </a:t>
            </a:r>
            <a:r>
              <a:rPr lang="en-US" sz="2000" dirty="0" smtClean="0">
                <a:solidFill>
                  <a:srgbClr val="FF0000"/>
                </a:solidFill>
              </a:rPr>
              <a:t>scatter</a:t>
            </a:r>
            <a:r>
              <a:rPr lang="en-US" sz="2000" dirty="0" smtClean="0"/>
              <a:t> `</a:t>
            </a:r>
            <a:r>
              <a:rPr lang="en-US" sz="2000" dirty="0" err="1" smtClean="0"/>
              <a:t>lfh</a:t>
            </a:r>
            <a:r>
              <a:rPr lang="en-US" sz="2000" dirty="0" smtClean="0"/>
              <a:t>' `</a:t>
            </a:r>
            <a:r>
              <a:rPr lang="en-US" sz="2000" dirty="0" err="1" smtClean="0"/>
              <a:t>midval</a:t>
            </a:r>
            <a:r>
              <a:rPr lang="en-US" sz="2000" dirty="0" smtClean="0"/>
              <a:t>', `options' t1("`t1title'") </a:t>
            </a:r>
            <a:r>
              <a:rPr lang="en-US" sz="2000" dirty="0" smtClean="0">
                <a:solidFill>
                  <a:srgbClr val="FF0000"/>
                </a:solidFill>
              </a:rPr>
              <a:t>m</a:t>
            </a:r>
            <a:r>
              <a:rPr lang="en-US" sz="2000" dirty="0" smtClean="0"/>
              <a:t>s(`</a:t>
            </a:r>
            <a:r>
              <a:rPr lang="en-US" sz="2000" dirty="0" err="1" smtClean="0">
                <a:solidFill>
                  <a:srgbClr val="FF0000"/>
                </a:solidFill>
              </a:rPr>
              <a:t>m</a:t>
            </a:r>
            <a:r>
              <a:rPr lang="en-US" sz="2000" dirty="0" err="1" smtClean="0"/>
              <a:t>symbol</a:t>
            </a:r>
            <a:r>
              <a:rPr lang="en-US" sz="2000" dirty="0" smtClean="0"/>
              <a:t>') c(`connect')</a:t>
            </a:r>
            <a:endParaRPr lang="es-MX"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Desventajas de los histogramas</a:t>
            </a:r>
            <a:endParaRPr lang="es-MX" dirty="0"/>
          </a:p>
        </p:txBody>
      </p:sp>
      <p:sp>
        <p:nvSpPr>
          <p:cNvPr id="3" name="2 Marcador de contenido"/>
          <p:cNvSpPr>
            <a:spLocks noGrp="1"/>
          </p:cNvSpPr>
          <p:nvPr>
            <p:ph idx="1"/>
          </p:nvPr>
        </p:nvSpPr>
        <p:spPr>
          <a:xfrm>
            <a:off x="457200" y="1600201"/>
            <a:ext cx="8229600" cy="3484984"/>
          </a:xfrm>
        </p:spPr>
        <p:txBody>
          <a:bodyPr>
            <a:normAutofit/>
          </a:bodyPr>
          <a:lstStyle/>
          <a:p>
            <a:r>
              <a:rPr lang="es-ES_tradnl" dirty="0" smtClean="0"/>
              <a:t>Dependen del punto de origen de los intervalos</a:t>
            </a:r>
          </a:p>
          <a:p>
            <a:r>
              <a:rPr lang="es-ES_tradnl" dirty="0" smtClean="0"/>
              <a:t>Dependen de la amplitud y el número de intervalos</a:t>
            </a:r>
          </a:p>
          <a:p>
            <a:r>
              <a:rPr lang="es-ES_tradnl" dirty="0" smtClean="0"/>
              <a:t>Discontinuidad</a:t>
            </a:r>
          </a:p>
          <a:p>
            <a:r>
              <a:rPr lang="es-ES_tradnl" dirty="0" smtClean="0"/>
              <a:t>Amplitud fija de intervalo</a:t>
            </a:r>
          </a:p>
        </p:txBody>
      </p:sp>
      <p:sp>
        <p:nvSpPr>
          <p:cNvPr id="4" name="3 CuadroTexto"/>
          <p:cNvSpPr txBox="1"/>
          <p:nvPr/>
        </p:nvSpPr>
        <p:spPr>
          <a:xfrm>
            <a:off x="539552" y="5160094"/>
            <a:ext cx="7992888" cy="954107"/>
          </a:xfrm>
          <a:prstGeom prst="rect">
            <a:avLst/>
          </a:prstGeom>
          <a:noFill/>
        </p:spPr>
        <p:txBody>
          <a:bodyPr wrap="square" rtlCol="0">
            <a:spAutoFit/>
          </a:bodyPr>
          <a:lstStyle/>
          <a:p>
            <a:r>
              <a:rPr lang="es-MX" sz="2800" dirty="0" smtClean="0"/>
              <a:t>Lo anterior ha motivado el desarrollo de otros métodos (estimadores de densidad por kernel)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Amplitud crítica de banda</a:t>
            </a:r>
            <a:endParaRPr lang="es-MX" dirty="0"/>
          </a:p>
        </p:txBody>
      </p:sp>
      <p:sp>
        <p:nvSpPr>
          <p:cNvPr id="4" name="3 Marcador de contenido"/>
          <p:cNvSpPr>
            <a:spLocks noGrp="1" noChangeArrowheads="1"/>
          </p:cNvSpPr>
          <p:nvPr>
            <p:ph idx="1"/>
          </p:nvPr>
        </p:nvSpPr>
        <p:spPr bwMode="auto">
          <a:xfrm>
            <a:off x="457200" y="1600200"/>
            <a:ext cx="8229600" cy="4961358"/>
          </a:xfrm>
          <a:prstGeom prst="rect">
            <a:avLst/>
          </a:prstGeom>
          <a:noFill/>
          <a:ln w="9525">
            <a:noFill/>
            <a:miter lim="800000"/>
            <a:headEnd/>
            <a:tailEnd/>
          </a:ln>
        </p:spPr>
        <p:txBody>
          <a:bodyPr>
            <a:spAutoFit/>
          </a:bodyPr>
          <a:lstStyle/>
          <a:p>
            <a:pPr eaLnBrk="0" hangingPunc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critiband1 </a:t>
            </a:r>
            <a:r>
              <a:rPr lang="en-US" sz="1400" dirty="0">
                <a:latin typeface="Courier New" pitchFamily="49" charset="0"/>
                <a:cs typeface="Courier New" pitchFamily="49" charset="0"/>
              </a:rPr>
              <a:t>bodlen, </a:t>
            </a:r>
            <a:r>
              <a:rPr lang="en-US" sz="1400" dirty="0" err="1">
                <a:latin typeface="Courier New" pitchFamily="49" charset="0"/>
                <a:cs typeface="Courier New" pitchFamily="49" charset="0"/>
              </a:rPr>
              <a:t>bwh</a:t>
            </a:r>
            <a:r>
              <a:rPr lang="en-US" sz="1400" dirty="0">
                <a:latin typeface="Courier New" pitchFamily="49" charset="0"/>
                <a:cs typeface="Courier New" pitchFamily="49" charset="0"/>
              </a:rPr>
              <a:t>(23.5) </a:t>
            </a:r>
            <a:r>
              <a:rPr lang="en-US" sz="1400" dirty="0" err="1">
                <a:latin typeface="Courier New" pitchFamily="49" charset="0"/>
                <a:cs typeface="Courier New" pitchFamily="49" charset="0"/>
              </a:rPr>
              <a:t>bwl</a:t>
            </a:r>
            <a:r>
              <a:rPr lang="en-US" sz="1400" dirty="0">
                <a:latin typeface="Courier New" pitchFamily="49" charset="0"/>
                <a:cs typeface="Courier New" pitchFamily="49" charset="0"/>
              </a:rPr>
              <a:t>(23.1) </a:t>
            </a:r>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(.01) m(40)</a:t>
            </a:r>
          </a:p>
          <a:p>
            <a:pPr eaLnBrk="0" hangingPunct="0">
              <a:buNone/>
            </a:pPr>
            <a:r>
              <a:rPr lang="en-US" sz="1400" dirty="0">
                <a:latin typeface="Courier New" pitchFamily="49" charset="0"/>
                <a:cs typeface="Courier New" pitchFamily="49" charset="0"/>
              </a:rPr>
              <a:t>Estimation number = 1        Bandwidth = 23.5    Number of modes = 1</a:t>
            </a:r>
          </a:p>
          <a:p>
            <a:pPr eaLnBrk="0" hangingPunct="0">
              <a:buNone/>
            </a:pPr>
            <a:r>
              <a:rPr lang="en-US" sz="1400" dirty="0">
                <a:latin typeface="Courier New" pitchFamily="49" charset="0"/>
                <a:cs typeface="Courier New" pitchFamily="49" charset="0"/>
              </a:rPr>
              <a:t>Estimation number = 2        Bandwidth = 23.49   Number of modes = 1</a:t>
            </a:r>
          </a:p>
          <a:p>
            <a:pPr eaLnBrk="0" hangingPunct="0">
              <a:buNone/>
            </a:pPr>
            <a:r>
              <a:rPr lang="en-US" sz="1400" dirty="0">
                <a:latin typeface="Courier New" pitchFamily="49" charset="0"/>
                <a:cs typeface="Courier New" pitchFamily="49" charset="0"/>
              </a:rPr>
              <a:t>Estimation number = 3        Bandwidth = 23.48   Number of modes = 1</a:t>
            </a:r>
          </a:p>
          <a:p>
            <a:pPr eaLnBrk="0" hangingPunct="0">
              <a:buNone/>
            </a:pPr>
            <a:r>
              <a:rPr lang="en-US" sz="1400" dirty="0">
                <a:solidFill>
                  <a:srgbClr val="92D050"/>
                </a:solidFill>
                <a:latin typeface="Courier New" pitchFamily="49" charset="0"/>
                <a:cs typeface="Courier New" pitchFamily="49" charset="0"/>
              </a:rPr>
              <a:t>Estimation number = 4        Bandwidth = 23.47   Number of modes = 1</a:t>
            </a:r>
          </a:p>
          <a:p>
            <a:pPr eaLnBrk="0" hangingPunct="0">
              <a:buNone/>
            </a:pPr>
            <a:r>
              <a:rPr lang="en-US" sz="1400" dirty="0">
                <a:latin typeface="Courier New" pitchFamily="49" charset="0"/>
                <a:cs typeface="Courier New" pitchFamily="49" charset="0"/>
              </a:rPr>
              <a:t>Estimation number = 5        Bandwidth = 23.46   Number of modes = 2</a:t>
            </a:r>
          </a:p>
          <a:p>
            <a:pPr eaLnBrk="0" hangingPunct="0">
              <a:buNone/>
            </a:pPr>
            <a:r>
              <a:rPr lang="en-US" sz="1400" dirty="0">
                <a:latin typeface="Courier New" pitchFamily="49" charset="0"/>
                <a:cs typeface="Courier New" pitchFamily="49" charset="0"/>
              </a:rPr>
              <a:t>Estimation number = 6        Bandwidth = 23.45   Number of modes = 1</a:t>
            </a:r>
          </a:p>
          <a:p>
            <a:pPr eaLnBrk="0" hangingPunct="0">
              <a:buNone/>
            </a:pPr>
            <a:r>
              <a:rPr lang="en-US" sz="1400" dirty="0">
                <a:latin typeface="Courier New" pitchFamily="49" charset="0"/>
                <a:cs typeface="Courier New" pitchFamily="49" charset="0"/>
              </a:rPr>
              <a:t>Estimation number = 7        Bandwidth = 23.44   Number of modes = 1</a:t>
            </a:r>
          </a:p>
          <a:p>
            <a:pPr eaLnBrk="0" hangingPunct="0">
              <a:buNone/>
            </a:pPr>
            <a:r>
              <a:rPr lang="en-US" sz="1400" dirty="0">
                <a:solidFill>
                  <a:srgbClr val="92D050"/>
                </a:solidFill>
                <a:latin typeface="Courier New" pitchFamily="49" charset="0"/>
                <a:cs typeface="Courier New" pitchFamily="49" charset="0"/>
              </a:rPr>
              <a:t>Estimation number = 8        Bandwidth = 23.43   Number of modes = 1</a:t>
            </a:r>
          </a:p>
          <a:p>
            <a:pPr eaLnBrk="0" hangingPunct="0">
              <a:buNone/>
            </a:pPr>
            <a:r>
              <a:rPr lang="en-US" sz="1400" dirty="0">
                <a:latin typeface="Courier New" pitchFamily="49" charset="0"/>
                <a:cs typeface="Courier New" pitchFamily="49" charset="0"/>
              </a:rPr>
              <a:t>Estimation number = 9        Bandwidth = 23.42   Number of modes = 2</a:t>
            </a:r>
          </a:p>
          <a:p>
            <a:pPr eaLnBrk="0" hangingPunct="0">
              <a:buNone/>
            </a:pPr>
            <a:r>
              <a:rPr lang="en-US" sz="1400" dirty="0">
                <a:latin typeface="Courier New" pitchFamily="49" charset="0"/>
                <a:cs typeface="Courier New" pitchFamily="49" charset="0"/>
              </a:rPr>
              <a:t>Estimation number = 10       Bandwidth = 23.41   Number of modes = 1</a:t>
            </a:r>
          </a:p>
          <a:p>
            <a:pPr eaLnBrk="0" hangingPunct="0">
              <a:buNone/>
            </a:pPr>
            <a:r>
              <a:rPr lang="en-US" sz="1400" dirty="0">
                <a:latin typeface="Courier New" pitchFamily="49" charset="0"/>
                <a:cs typeface="Courier New" pitchFamily="49" charset="0"/>
              </a:rPr>
              <a:t>Estimation number = 11       Bandwidth = 23.4    Number of modes = 1</a:t>
            </a:r>
          </a:p>
          <a:p>
            <a:pPr eaLnBrk="0" hangingPunct="0">
              <a:buNone/>
            </a:pPr>
            <a:r>
              <a:rPr lang="en-US" sz="1400" dirty="0">
                <a:latin typeface="Courier New" pitchFamily="49" charset="0"/>
                <a:cs typeface="Courier New" pitchFamily="49" charset="0"/>
              </a:rPr>
              <a:t>Estimation number = 12       Bandwidth = 23.39   Number of modes = 1</a:t>
            </a:r>
          </a:p>
          <a:p>
            <a:pPr eaLnBrk="0" hangingPunct="0">
              <a:buNone/>
            </a:pPr>
            <a:r>
              <a:rPr lang="en-US" sz="1400" dirty="0">
                <a:latin typeface="Courier New" pitchFamily="49" charset="0"/>
                <a:cs typeface="Courier New" pitchFamily="49" charset="0"/>
              </a:rPr>
              <a:t>Estimation number = 13       Bandwidth = 23.38   Number of modes = 1</a:t>
            </a:r>
          </a:p>
          <a:p>
            <a:pPr eaLnBrk="0" hangingPunct="0">
              <a:buNone/>
            </a:pPr>
            <a:r>
              <a:rPr lang="en-US" sz="1400" dirty="0">
                <a:latin typeface="Courier New" pitchFamily="49" charset="0"/>
                <a:cs typeface="Courier New" pitchFamily="49" charset="0"/>
              </a:rPr>
              <a:t>Estimation number = 14       Bandwidth = 23.37   Number of modes = 1</a:t>
            </a:r>
          </a:p>
          <a:p>
            <a:pPr eaLnBrk="0" hangingPunct="0">
              <a:buNone/>
            </a:pPr>
            <a:r>
              <a:rPr lang="en-US" sz="1400" b="1" dirty="0">
                <a:solidFill>
                  <a:srgbClr val="FF0000"/>
                </a:solidFill>
                <a:latin typeface="Courier New" pitchFamily="49" charset="0"/>
                <a:cs typeface="Courier New" pitchFamily="49" charset="0"/>
              </a:rPr>
              <a:t>Estimation number = 15       Bandwidth = 23.36   Number of modes = 1</a:t>
            </a:r>
          </a:p>
          <a:p>
            <a:pPr eaLnBrk="0" hangingPunct="0">
              <a:buNone/>
            </a:pPr>
            <a:r>
              <a:rPr lang="en-US" sz="1400" dirty="0">
                <a:latin typeface="Courier New" pitchFamily="49" charset="0"/>
                <a:cs typeface="Courier New" pitchFamily="49" charset="0"/>
              </a:rPr>
              <a:t>Estimation number = 16       Bandwidth = 23.35   Number of modes = 2</a:t>
            </a:r>
          </a:p>
          <a:p>
            <a:pPr eaLnBrk="0" hangingPunct="0">
              <a:buNone/>
            </a:pPr>
            <a:r>
              <a:rPr lang="en-US" sz="1400" dirty="0">
                <a:latin typeface="Courier New" pitchFamily="49" charset="0"/>
                <a:cs typeface="Courier New" pitchFamily="49" charset="0"/>
              </a:rPr>
              <a:t>Estimation number = 17       Bandwidth = 23.34   Number of modes = 2</a:t>
            </a:r>
          </a:p>
          <a:p>
            <a:pPr eaLnBrk="0" hangingPunct="0">
              <a:buNone/>
            </a:pPr>
            <a:r>
              <a:rPr lang="en-US" sz="1400" dirty="0">
                <a:latin typeface="Courier New" pitchFamily="49" charset="0"/>
                <a:cs typeface="Courier New" pitchFamily="49" charset="0"/>
              </a:rPr>
              <a:t>Estimation number = 18       Bandwidth = 23.33   Number of modes = 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ES" dirty="0" smtClean="0"/>
              <a:t>Amplitud crítica de banda</a:t>
            </a:r>
            <a:endParaRPr lang="es-MX" dirty="0"/>
          </a:p>
        </p:txBody>
      </p:sp>
      <p:sp>
        <p:nvSpPr>
          <p:cNvPr id="4" name="3 Marcador de contenido"/>
          <p:cNvSpPr>
            <a:spLocks noGrp="1" noChangeArrowheads="1"/>
          </p:cNvSpPr>
          <p:nvPr>
            <p:ph idx="1"/>
          </p:nvPr>
        </p:nvSpPr>
        <p:spPr bwMode="auto">
          <a:xfrm>
            <a:off x="467544" y="819424"/>
            <a:ext cx="8229600" cy="6038576"/>
          </a:xfrm>
          <a:prstGeom prst="rect">
            <a:avLst/>
          </a:prstGeom>
          <a:noFill/>
          <a:ln w="9525">
            <a:noFill/>
            <a:miter lim="800000"/>
            <a:headEnd/>
            <a:tailEnd/>
          </a:ln>
        </p:spPr>
        <p:txBody>
          <a:bodyPr>
            <a:spAutoFit/>
          </a:bodyPr>
          <a:lstStyle/>
          <a:p>
            <a:pPr eaLnBrk="0" hangingPunc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critiband1 </a:t>
            </a:r>
            <a:r>
              <a:rPr lang="en-US" sz="1200" dirty="0">
                <a:latin typeface="Courier New" pitchFamily="49" charset="0"/>
                <a:cs typeface="Courier New" pitchFamily="49" charset="0"/>
              </a:rPr>
              <a:t>bodlen, </a:t>
            </a:r>
            <a:r>
              <a:rPr lang="en-US" sz="1200" dirty="0" err="1">
                <a:latin typeface="Courier New" pitchFamily="49" charset="0"/>
                <a:cs typeface="Courier New" pitchFamily="49" charset="0"/>
              </a:rPr>
              <a:t>bwh</a:t>
            </a:r>
            <a:r>
              <a:rPr lang="en-US" sz="1200" dirty="0">
                <a:latin typeface="Courier New" pitchFamily="49" charset="0"/>
                <a:cs typeface="Courier New" pitchFamily="49" charset="0"/>
              </a:rPr>
              <a:t>(4) </a:t>
            </a:r>
            <a:r>
              <a:rPr lang="en-US" sz="1200" dirty="0" err="1">
                <a:latin typeface="Courier New" pitchFamily="49" charset="0"/>
                <a:cs typeface="Courier New" pitchFamily="49" charset="0"/>
              </a:rPr>
              <a:t>bwl</a:t>
            </a:r>
            <a:r>
              <a:rPr lang="en-US" sz="1200" dirty="0">
                <a:latin typeface="Courier New" pitchFamily="49" charset="0"/>
                <a:cs typeface="Courier New" pitchFamily="49" charset="0"/>
              </a:rPr>
              <a:t>(3.7) </a:t>
            </a:r>
            <a:r>
              <a:rPr lang="en-US" sz="1200" dirty="0" err="1">
                <a:latin typeface="Courier New" pitchFamily="49" charset="0"/>
                <a:cs typeface="Courier New" pitchFamily="49" charset="0"/>
              </a:rPr>
              <a:t>st</a:t>
            </a:r>
            <a:r>
              <a:rPr lang="en-US" sz="1200" dirty="0">
                <a:latin typeface="Courier New" pitchFamily="49" charset="0"/>
                <a:cs typeface="Courier New" pitchFamily="49" charset="0"/>
              </a:rPr>
              <a:t>(.01) m(40)</a:t>
            </a:r>
          </a:p>
          <a:p>
            <a:pPr eaLnBrk="0" hangingPunct="0">
              <a:buNone/>
            </a:pPr>
            <a:r>
              <a:rPr lang="en-US" sz="1200" dirty="0">
                <a:latin typeface="Courier New" pitchFamily="49" charset="0"/>
                <a:cs typeface="Courier New" pitchFamily="49" charset="0"/>
              </a:rPr>
              <a:t>Estimation number = 1        Bandwidth = 4       Number of modes = 4</a:t>
            </a:r>
          </a:p>
          <a:p>
            <a:pPr eaLnBrk="0" hangingPunct="0">
              <a:buNone/>
            </a:pPr>
            <a:r>
              <a:rPr lang="en-US" sz="1200" dirty="0">
                <a:latin typeface="Courier New" pitchFamily="49" charset="0"/>
                <a:cs typeface="Courier New" pitchFamily="49" charset="0"/>
              </a:rPr>
              <a:t>Estimation number = 2        Bandwidth = 3.99    Number of modes = 4</a:t>
            </a:r>
          </a:p>
          <a:p>
            <a:pPr eaLnBrk="0" hangingPunct="0">
              <a:buNone/>
            </a:pPr>
            <a:r>
              <a:rPr lang="en-US" sz="1200" dirty="0">
                <a:latin typeface="Courier New" pitchFamily="49" charset="0"/>
                <a:cs typeface="Courier New" pitchFamily="49" charset="0"/>
              </a:rPr>
              <a:t>Estimation number = 3        Bandwidth = 3.98    Number of modes = 4</a:t>
            </a:r>
          </a:p>
          <a:p>
            <a:pPr eaLnBrk="0" hangingPunct="0">
              <a:buNone/>
            </a:pPr>
            <a:r>
              <a:rPr lang="en-US" sz="1200" dirty="0">
                <a:latin typeface="Courier New" pitchFamily="49" charset="0"/>
                <a:cs typeface="Courier New" pitchFamily="49" charset="0"/>
              </a:rPr>
              <a:t>Estimation number = 4        Bandwidth = 3.97    Number of modes = 4</a:t>
            </a:r>
          </a:p>
          <a:p>
            <a:pPr eaLnBrk="0" hangingPunct="0">
              <a:buNone/>
            </a:pPr>
            <a:r>
              <a:rPr lang="en-US" sz="1200" dirty="0">
                <a:latin typeface="Courier New" pitchFamily="49" charset="0"/>
                <a:cs typeface="Courier New" pitchFamily="49" charset="0"/>
              </a:rPr>
              <a:t>Estimation number = 5        Bandwidth = 3.96    Number of modes = 5</a:t>
            </a:r>
          </a:p>
          <a:p>
            <a:pPr eaLnBrk="0" hangingPunct="0">
              <a:buNone/>
            </a:pPr>
            <a:r>
              <a:rPr lang="en-US" sz="1200" dirty="0">
                <a:latin typeface="Courier New" pitchFamily="49" charset="0"/>
                <a:cs typeface="Courier New" pitchFamily="49" charset="0"/>
              </a:rPr>
              <a:t>Estimation number = 6        Bandwidth = 3.95    Number of modes = 4</a:t>
            </a:r>
          </a:p>
          <a:p>
            <a:pPr eaLnBrk="0" hangingPunct="0">
              <a:buNone/>
            </a:pPr>
            <a:r>
              <a:rPr lang="en-US" sz="1200" dirty="0">
                <a:latin typeface="Courier New" pitchFamily="49" charset="0"/>
                <a:cs typeface="Courier New" pitchFamily="49" charset="0"/>
              </a:rPr>
              <a:t>Estimation number = 7        Bandwidth = 3.94    Number of modes = 4</a:t>
            </a:r>
          </a:p>
          <a:p>
            <a:pPr eaLnBrk="0" hangingPunct="0">
              <a:buNone/>
            </a:pPr>
            <a:r>
              <a:rPr lang="en-US" sz="1200" dirty="0">
                <a:latin typeface="Courier New" pitchFamily="49" charset="0"/>
                <a:cs typeface="Courier New" pitchFamily="49" charset="0"/>
              </a:rPr>
              <a:t>Estimation number = 8        Bandwidth = 3.93    Number of modes = 4</a:t>
            </a:r>
          </a:p>
          <a:p>
            <a:pPr eaLnBrk="0" hangingPunct="0">
              <a:buNone/>
            </a:pPr>
            <a:r>
              <a:rPr lang="en-US" sz="1200" dirty="0">
                <a:latin typeface="Courier New" pitchFamily="49" charset="0"/>
                <a:cs typeface="Courier New" pitchFamily="49" charset="0"/>
              </a:rPr>
              <a:t>Estimation number = 9        Bandwidth = 3.92    Number of modes = 5</a:t>
            </a:r>
          </a:p>
          <a:p>
            <a:pPr eaLnBrk="0" hangingPunct="0">
              <a:buNone/>
            </a:pPr>
            <a:r>
              <a:rPr lang="en-US" sz="1200" dirty="0">
                <a:latin typeface="Courier New" pitchFamily="49" charset="0"/>
                <a:cs typeface="Courier New" pitchFamily="49" charset="0"/>
              </a:rPr>
              <a:t>Estimation number = 10       Bandwidth = 3.91    Number of modes = 4</a:t>
            </a:r>
          </a:p>
          <a:p>
            <a:pPr eaLnBrk="0" hangingPunct="0">
              <a:buNone/>
            </a:pPr>
            <a:r>
              <a:rPr lang="en-US" sz="1200" dirty="0">
                <a:latin typeface="Courier New" pitchFamily="49" charset="0"/>
                <a:cs typeface="Courier New" pitchFamily="49" charset="0"/>
              </a:rPr>
              <a:t>Estimation number = 11       Bandwidth = 3.9     Number of modes = 4</a:t>
            </a:r>
          </a:p>
          <a:p>
            <a:pPr eaLnBrk="0" hangingPunct="0">
              <a:buNone/>
            </a:pPr>
            <a:r>
              <a:rPr lang="en-US" sz="1200" dirty="0">
                <a:latin typeface="Courier New" pitchFamily="49" charset="0"/>
                <a:cs typeface="Courier New" pitchFamily="49" charset="0"/>
              </a:rPr>
              <a:t>Estimation number = 12       Bandwidth = 3.89    Number of modes = 5</a:t>
            </a:r>
          </a:p>
          <a:p>
            <a:pPr eaLnBrk="0" hangingPunct="0">
              <a:buNone/>
            </a:pPr>
            <a:r>
              <a:rPr lang="en-US" sz="1200" dirty="0">
                <a:solidFill>
                  <a:srgbClr val="92D050"/>
                </a:solidFill>
                <a:latin typeface="Courier New" pitchFamily="49" charset="0"/>
                <a:cs typeface="Courier New" pitchFamily="49" charset="0"/>
              </a:rPr>
              <a:t>Estimation number = 13       Bandwidth = 3.88    Number of modes = 4</a:t>
            </a:r>
          </a:p>
          <a:p>
            <a:pPr eaLnBrk="0" hangingPunct="0">
              <a:buNone/>
            </a:pPr>
            <a:r>
              <a:rPr lang="en-US" sz="1200" dirty="0">
                <a:latin typeface="Courier New" pitchFamily="49" charset="0"/>
                <a:cs typeface="Courier New" pitchFamily="49" charset="0"/>
              </a:rPr>
              <a:t>Estimation number = 14       Bandwidth = 3.87    Number of modes = 5</a:t>
            </a:r>
          </a:p>
          <a:p>
            <a:pPr eaLnBrk="0" hangingPunct="0">
              <a:buNone/>
            </a:pPr>
            <a:r>
              <a:rPr lang="en-US" sz="1200" dirty="0">
                <a:latin typeface="Courier New" pitchFamily="49" charset="0"/>
                <a:cs typeface="Courier New" pitchFamily="49" charset="0"/>
              </a:rPr>
              <a:t>Estimation number = 15       Bandwidth = 3.86    Number of modes = 5</a:t>
            </a:r>
          </a:p>
          <a:p>
            <a:pPr eaLnBrk="0" hangingPunct="0">
              <a:buNone/>
            </a:pPr>
            <a:r>
              <a:rPr lang="en-US" sz="1200" dirty="0">
                <a:latin typeface="Courier New" pitchFamily="49" charset="0"/>
                <a:cs typeface="Courier New" pitchFamily="49" charset="0"/>
              </a:rPr>
              <a:t>Estimation number = 16       Bandwidth = 3.85    Number of modes = 5</a:t>
            </a:r>
          </a:p>
          <a:p>
            <a:pPr eaLnBrk="0" hangingPunct="0">
              <a:buNone/>
            </a:pPr>
            <a:r>
              <a:rPr lang="en-US" sz="1200" dirty="0">
                <a:latin typeface="Courier New" pitchFamily="49" charset="0"/>
                <a:cs typeface="Courier New" pitchFamily="49" charset="0"/>
              </a:rPr>
              <a:t>Estimation number = 17       Bandwidth = 3.84    Number of modes = 5</a:t>
            </a:r>
          </a:p>
          <a:p>
            <a:pPr eaLnBrk="0" hangingPunct="0">
              <a:buNone/>
            </a:pPr>
            <a:r>
              <a:rPr lang="en-US" sz="1200" dirty="0">
                <a:latin typeface="Courier New" pitchFamily="49" charset="0"/>
                <a:cs typeface="Courier New" pitchFamily="49" charset="0"/>
              </a:rPr>
              <a:t>Estimation number = 18       Bandwidth = 3.83    Number of modes = 5</a:t>
            </a:r>
          </a:p>
          <a:p>
            <a:pPr eaLnBrk="0" hangingPunct="0">
              <a:buNone/>
            </a:pPr>
            <a:r>
              <a:rPr lang="en-US" sz="1200" dirty="0">
                <a:latin typeface="Courier New" pitchFamily="49" charset="0"/>
                <a:cs typeface="Courier New" pitchFamily="49" charset="0"/>
              </a:rPr>
              <a:t>Estimation number = 19       Bandwidth = 3.82    Number of modes = 5</a:t>
            </a:r>
          </a:p>
          <a:p>
            <a:pPr eaLnBrk="0" hangingPunct="0">
              <a:buNone/>
            </a:pPr>
            <a:r>
              <a:rPr lang="en-US" sz="1200" dirty="0">
                <a:latin typeface="Courier New" pitchFamily="49" charset="0"/>
                <a:cs typeface="Courier New" pitchFamily="49" charset="0"/>
              </a:rPr>
              <a:t>Estimation number = 20       Bandwidth = 3.81    Number of modes = 5</a:t>
            </a:r>
          </a:p>
          <a:p>
            <a:pPr eaLnBrk="0" hangingPunct="0">
              <a:buNone/>
            </a:pPr>
            <a:r>
              <a:rPr lang="en-US" sz="1200" dirty="0">
                <a:latin typeface="Courier New" pitchFamily="49" charset="0"/>
                <a:cs typeface="Courier New" pitchFamily="49" charset="0"/>
              </a:rPr>
              <a:t>Estimation number = 21       Bandwidth = 3.8     Number of modes = 5</a:t>
            </a:r>
          </a:p>
          <a:p>
            <a:pPr eaLnBrk="0" hangingPunct="0">
              <a:buNone/>
            </a:pPr>
            <a:r>
              <a:rPr lang="en-US" sz="1200" dirty="0">
                <a:latin typeface="Courier New" pitchFamily="49" charset="0"/>
                <a:cs typeface="Courier New" pitchFamily="49" charset="0"/>
              </a:rPr>
              <a:t>Estimation number = 22       Bandwidth = 3.79    Number of modes = 4</a:t>
            </a:r>
          </a:p>
          <a:p>
            <a:pPr eaLnBrk="0" hangingPunct="0">
              <a:buNone/>
            </a:pPr>
            <a:r>
              <a:rPr lang="en-US" sz="1200" b="1" dirty="0">
                <a:solidFill>
                  <a:srgbClr val="FF0000"/>
                </a:solidFill>
                <a:latin typeface="Courier New" pitchFamily="49" charset="0"/>
                <a:cs typeface="Courier New" pitchFamily="49" charset="0"/>
              </a:rPr>
              <a:t>Estimation number = 23       Bandwidth = 3.78    Number of modes = 4</a:t>
            </a:r>
          </a:p>
          <a:p>
            <a:pPr eaLnBrk="0" hangingPunct="0">
              <a:buNone/>
            </a:pPr>
            <a:r>
              <a:rPr lang="en-US" sz="1200" dirty="0">
                <a:latin typeface="Courier New" pitchFamily="49" charset="0"/>
                <a:cs typeface="Courier New" pitchFamily="49" charset="0"/>
              </a:rPr>
              <a:t>Estimation number = 24       Bandwidth = 3.77    Number of modes = 5</a:t>
            </a:r>
          </a:p>
          <a:p>
            <a:pPr eaLnBrk="0" hangingPunct="0">
              <a:buNone/>
            </a:pPr>
            <a:r>
              <a:rPr lang="en-US" sz="1200" dirty="0">
                <a:latin typeface="Courier New" pitchFamily="49" charset="0"/>
                <a:cs typeface="Courier New" pitchFamily="49" charset="0"/>
              </a:rPr>
              <a:t>Estimation number = 25       Bandwidth = 3.76    Number of modes = 5</a:t>
            </a:r>
          </a:p>
          <a:p>
            <a:pPr eaLnBrk="0" hangingPunct="0">
              <a:buNone/>
            </a:pPr>
            <a:r>
              <a:rPr lang="en-US" sz="1200" dirty="0">
                <a:latin typeface="Courier New" pitchFamily="49" charset="0"/>
                <a:cs typeface="Courier New" pitchFamily="49" charset="0"/>
              </a:rPr>
              <a:t>Estimation number = 26       Bandwidth = 3.75    Number of modes = 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229600" cy="1143000"/>
          </a:xfrm>
        </p:spPr>
        <p:txBody>
          <a:bodyPr/>
          <a:lstStyle/>
          <a:p>
            <a:r>
              <a:rPr lang="es-ES" dirty="0" smtClean="0"/>
              <a:t>Amplitud crítica de banda</a:t>
            </a:r>
            <a:endParaRPr lang="es-MX" dirty="0"/>
          </a:p>
        </p:txBody>
      </p:sp>
      <p:sp>
        <p:nvSpPr>
          <p:cNvPr id="4" name="3 Marcador de contenido"/>
          <p:cNvSpPr>
            <a:spLocks noGrp="1" noChangeArrowheads="1"/>
          </p:cNvSpPr>
          <p:nvPr>
            <p:ph idx="1"/>
          </p:nvPr>
        </p:nvSpPr>
        <p:spPr bwMode="auto">
          <a:xfrm>
            <a:off x="467544" y="1121045"/>
            <a:ext cx="8229600" cy="5736955"/>
          </a:xfrm>
          <a:prstGeom prst="rect">
            <a:avLst/>
          </a:prstGeom>
          <a:noFill/>
          <a:ln w="9525">
            <a:noFill/>
            <a:miter lim="800000"/>
            <a:headEnd/>
            <a:tailEnd/>
          </a:ln>
        </p:spPr>
        <p:txBody>
          <a:bodyPr>
            <a:spAutoFit/>
          </a:bodyPr>
          <a:lstStyle/>
          <a:p>
            <a:pPr eaLnBrk="0" hangingPunct="0">
              <a:buNone/>
            </a:pP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critiband1 </a:t>
            </a:r>
            <a:r>
              <a:rPr lang="en-US" sz="1400" dirty="0">
                <a:latin typeface="Courier New" pitchFamily="49" charset="0"/>
                <a:cs typeface="Courier New" pitchFamily="49" charset="0"/>
              </a:rPr>
              <a:t>bodlen, </a:t>
            </a:r>
            <a:r>
              <a:rPr lang="en-US" sz="1400" dirty="0" err="1">
                <a:latin typeface="Courier New" pitchFamily="49" charset="0"/>
                <a:cs typeface="Courier New" pitchFamily="49" charset="0"/>
              </a:rPr>
              <a:t>bwh</a:t>
            </a:r>
            <a:r>
              <a:rPr lang="en-US" sz="1400" dirty="0">
                <a:latin typeface="Courier New" pitchFamily="49" charset="0"/>
                <a:cs typeface="Courier New" pitchFamily="49" charset="0"/>
              </a:rPr>
              <a:t>(3.1) </a:t>
            </a:r>
            <a:r>
              <a:rPr lang="en-US" sz="1400" dirty="0" err="1">
                <a:latin typeface="Courier New" pitchFamily="49" charset="0"/>
                <a:cs typeface="Courier New" pitchFamily="49" charset="0"/>
              </a:rPr>
              <a:t>bwl</a:t>
            </a:r>
            <a:r>
              <a:rPr lang="en-US" sz="1400" dirty="0">
                <a:latin typeface="Courier New" pitchFamily="49" charset="0"/>
                <a:cs typeface="Courier New" pitchFamily="49" charset="0"/>
              </a:rPr>
              <a:t>(2.9) </a:t>
            </a:r>
            <a:r>
              <a:rPr lang="en-US" sz="1400" dirty="0" err="1">
                <a:latin typeface="Courier New" pitchFamily="49" charset="0"/>
                <a:cs typeface="Courier New" pitchFamily="49" charset="0"/>
              </a:rPr>
              <a:t>st</a:t>
            </a:r>
            <a:r>
              <a:rPr lang="en-US" sz="1400" dirty="0">
                <a:latin typeface="Courier New" pitchFamily="49" charset="0"/>
                <a:cs typeface="Courier New" pitchFamily="49" charset="0"/>
              </a:rPr>
              <a:t>(.01) m(40)</a:t>
            </a:r>
          </a:p>
          <a:p>
            <a:pPr eaLnBrk="0" hangingPunct="0">
              <a:buNone/>
            </a:pPr>
            <a:r>
              <a:rPr lang="en-US" sz="1400" dirty="0">
                <a:latin typeface="Courier New" pitchFamily="49" charset="0"/>
                <a:cs typeface="Courier New" pitchFamily="49" charset="0"/>
              </a:rPr>
              <a:t>Estimation number = 1        Bandwidth = 3.1     Number of modes = 6</a:t>
            </a:r>
          </a:p>
          <a:p>
            <a:pPr eaLnBrk="0" hangingPunct="0">
              <a:buNone/>
            </a:pPr>
            <a:r>
              <a:rPr lang="en-US" sz="1400" dirty="0">
                <a:solidFill>
                  <a:srgbClr val="92D050"/>
                </a:solidFill>
                <a:latin typeface="Courier New" pitchFamily="49" charset="0"/>
                <a:cs typeface="Courier New" pitchFamily="49" charset="0"/>
              </a:rPr>
              <a:t>Estimation number = 2        Bandwidth = 3.09    Number of modes = 6</a:t>
            </a:r>
          </a:p>
          <a:p>
            <a:pPr eaLnBrk="0" hangingPunct="0">
              <a:buNone/>
            </a:pPr>
            <a:r>
              <a:rPr lang="en-US" sz="1400" dirty="0">
                <a:latin typeface="Courier New" pitchFamily="49" charset="0"/>
                <a:cs typeface="Courier New" pitchFamily="49" charset="0"/>
              </a:rPr>
              <a:t>Estimation number = 3        Bandwidth = 3.08    Number of modes = 7</a:t>
            </a:r>
          </a:p>
          <a:p>
            <a:pPr eaLnBrk="0" hangingPunct="0">
              <a:buNone/>
            </a:pPr>
            <a:r>
              <a:rPr lang="en-US" sz="1400" dirty="0">
                <a:latin typeface="Courier New" pitchFamily="49" charset="0"/>
                <a:cs typeface="Courier New" pitchFamily="49" charset="0"/>
              </a:rPr>
              <a:t>Estimation number = 4        Bandwidth = 3.07    Number of modes = 6</a:t>
            </a:r>
          </a:p>
          <a:p>
            <a:pPr eaLnBrk="0" hangingPunct="0">
              <a:buNone/>
            </a:pPr>
            <a:r>
              <a:rPr lang="en-US" sz="1400" dirty="0">
                <a:solidFill>
                  <a:srgbClr val="92D050"/>
                </a:solidFill>
                <a:latin typeface="Courier New" pitchFamily="49" charset="0"/>
                <a:cs typeface="Courier New" pitchFamily="49" charset="0"/>
              </a:rPr>
              <a:t>Estimation number = 5        Bandwidth = 3.06    Number of modes = 6</a:t>
            </a:r>
          </a:p>
          <a:p>
            <a:pPr eaLnBrk="0" hangingPunct="0">
              <a:buNone/>
            </a:pPr>
            <a:r>
              <a:rPr lang="en-US" sz="1400" dirty="0">
                <a:latin typeface="Courier New" pitchFamily="49" charset="0"/>
                <a:cs typeface="Courier New" pitchFamily="49" charset="0"/>
              </a:rPr>
              <a:t>Estimation number = 6        Bandwidth = 3.05    Number of modes = 7</a:t>
            </a:r>
          </a:p>
          <a:p>
            <a:pPr eaLnBrk="0" hangingPunct="0">
              <a:buNone/>
            </a:pPr>
            <a:r>
              <a:rPr lang="en-US" sz="1400" dirty="0">
                <a:latin typeface="Courier New" pitchFamily="49" charset="0"/>
                <a:cs typeface="Courier New" pitchFamily="49" charset="0"/>
              </a:rPr>
              <a:t>Estimation number = 7        Bandwidth = 3.04    Number of modes = 6</a:t>
            </a:r>
          </a:p>
          <a:p>
            <a:pPr eaLnBrk="0" hangingPunct="0">
              <a:buNone/>
            </a:pPr>
            <a:r>
              <a:rPr lang="en-US" sz="1400" dirty="0">
                <a:latin typeface="Courier New" pitchFamily="49" charset="0"/>
                <a:cs typeface="Courier New" pitchFamily="49" charset="0"/>
              </a:rPr>
              <a:t>Estimation number = 8        Bandwidth = 3.03    Number of modes = 6</a:t>
            </a:r>
          </a:p>
          <a:p>
            <a:pPr eaLnBrk="0" hangingPunct="0">
              <a:buNone/>
            </a:pPr>
            <a:r>
              <a:rPr lang="en-US" sz="1400" b="1" dirty="0">
                <a:solidFill>
                  <a:srgbClr val="FF0000"/>
                </a:solidFill>
                <a:latin typeface="Courier New" pitchFamily="49" charset="0"/>
                <a:cs typeface="Courier New" pitchFamily="49" charset="0"/>
              </a:rPr>
              <a:t>Estimation number = 9        Bandwidth = 3.02    Number of modes = 6</a:t>
            </a:r>
          </a:p>
          <a:p>
            <a:pPr eaLnBrk="0" hangingPunct="0">
              <a:buNone/>
            </a:pPr>
            <a:r>
              <a:rPr lang="en-US" sz="1400" dirty="0">
                <a:latin typeface="Courier New" pitchFamily="49" charset="0"/>
                <a:cs typeface="Courier New" pitchFamily="49" charset="0"/>
              </a:rPr>
              <a:t>Estimation number = 10       Bandwidth = 3.01    Number of modes = 7</a:t>
            </a:r>
          </a:p>
          <a:p>
            <a:pPr eaLnBrk="0" hangingPunct="0">
              <a:buNone/>
            </a:pPr>
            <a:r>
              <a:rPr lang="en-US" sz="1400" dirty="0">
                <a:latin typeface="Courier New" pitchFamily="49" charset="0"/>
                <a:cs typeface="Courier New" pitchFamily="49" charset="0"/>
              </a:rPr>
              <a:t>Estimation number = 11       Bandwidth = 3       Number of modes = 7</a:t>
            </a:r>
          </a:p>
          <a:p>
            <a:pPr eaLnBrk="0" hangingPunct="0">
              <a:buNone/>
            </a:pPr>
            <a:r>
              <a:rPr lang="en-US" sz="1400" dirty="0">
                <a:latin typeface="Courier New" pitchFamily="49" charset="0"/>
                <a:cs typeface="Courier New" pitchFamily="49" charset="0"/>
              </a:rPr>
              <a:t>Estimation number = 12       Bandwidth = 2.99    Number of modes = 7</a:t>
            </a:r>
          </a:p>
          <a:p>
            <a:pPr eaLnBrk="0" hangingPunct="0">
              <a:buNone/>
            </a:pPr>
            <a:r>
              <a:rPr lang="en-US" sz="1400" dirty="0">
                <a:latin typeface="Courier New" pitchFamily="49" charset="0"/>
                <a:cs typeface="Courier New" pitchFamily="49" charset="0"/>
              </a:rPr>
              <a:t>Estimation number = 13       Bandwidth = 2.98    Number of modes = 7</a:t>
            </a:r>
          </a:p>
          <a:p>
            <a:pPr eaLnBrk="0" hangingPunct="0">
              <a:buNone/>
            </a:pPr>
            <a:r>
              <a:rPr lang="en-US" sz="1400" dirty="0">
                <a:latin typeface="Courier New" pitchFamily="49" charset="0"/>
                <a:cs typeface="Courier New" pitchFamily="49" charset="0"/>
              </a:rPr>
              <a:t>Estimation number = 14       Bandwidth = 2.97    Number of modes = 7</a:t>
            </a:r>
          </a:p>
          <a:p>
            <a:pPr eaLnBrk="0" hangingPunct="0">
              <a:buNone/>
            </a:pPr>
            <a:r>
              <a:rPr lang="en-US" sz="1400" dirty="0">
                <a:latin typeface="Courier New" pitchFamily="49" charset="0"/>
                <a:cs typeface="Courier New" pitchFamily="49" charset="0"/>
              </a:rPr>
              <a:t>Estimation number = 15       Bandwidth = 2.96    Number of modes = 7</a:t>
            </a:r>
          </a:p>
          <a:p>
            <a:pPr eaLnBrk="0" hangingPunct="0">
              <a:buNone/>
            </a:pPr>
            <a:r>
              <a:rPr lang="en-US" sz="1400" dirty="0">
                <a:latin typeface="Courier New" pitchFamily="49" charset="0"/>
                <a:cs typeface="Courier New" pitchFamily="49" charset="0"/>
              </a:rPr>
              <a:t>Estimation number = 16       Bandwidth = 2.95    Number of modes = 7</a:t>
            </a:r>
          </a:p>
          <a:p>
            <a:pPr eaLnBrk="0" hangingPunct="0">
              <a:buNone/>
            </a:pPr>
            <a:r>
              <a:rPr lang="en-US" sz="1400" dirty="0">
                <a:latin typeface="Courier New" pitchFamily="49" charset="0"/>
                <a:cs typeface="Courier New" pitchFamily="49" charset="0"/>
              </a:rPr>
              <a:t>Estimation number = 17       Bandwidth = 2.94    Number of modes = 7</a:t>
            </a:r>
          </a:p>
          <a:p>
            <a:pPr eaLnBrk="0" hangingPunct="0">
              <a:buNone/>
            </a:pPr>
            <a:r>
              <a:rPr lang="en-US" sz="1400" dirty="0">
                <a:latin typeface="Courier New" pitchFamily="49" charset="0"/>
                <a:cs typeface="Courier New" pitchFamily="49" charset="0"/>
              </a:rPr>
              <a:t>Estimation number = 18       Bandwidth = 2.93    Number of modes = 7</a:t>
            </a:r>
          </a:p>
          <a:p>
            <a:pPr eaLnBrk="0" hangingPunct="0">
              <a:buNone/>
            </a:pPr>
            <a:r>
              <a:rPr lang="en-US" sz="1400" dirty="0">
                <a:latin typeface="Courier New" pitchFamily="49" charset="0"/>
                <a:cs typeface="Courier New" pitchFamily="49" charset="0"/>
              </a:rPr>
              <a:t>Estimation number = 19       Bandwidth = 2.92    Number of modes = 7</a:t>
            </a:r>
          </a:p>
          <a:p>
            <a:pPr eaLnBrk="0" hangingPunct="0">
              <a:buNone/>
            </a:pPr>
            <a:r>
              <a:rPr lang="en-US" sz="1400" dirty="0">
                <a:latin typeface="Courier New" pitchFamily="49" charset="0"/>
                <a:cs typeface="Courier New" pitchFamily="49" charset="0"/>
              </a:rPr>
              <a:t>Estimation number = 20       Bandwidth = 2.91    Number of modes = 7</a:t>
            </a:r>
          </a:p>
          <a:p>
            <a:pPr eaLnBrk="0" hangingPunct="0">
              <a:buNone/>
            </a:pPr>
            <a:r>
              <a:rPr lang="en-US" sz="1400" dirty="0">
                <a:latin typeface="Courier New" pitchFamily="49" charset="0"/>
                <a:cs typeface="Courier New" pitchFamily="49" charset="0"/>
              </a:rPr>
              <a:t>Estimation number = 21       Bandwidth = 2.9     Number of modes = 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dirty="0" smtClean="0"/>
              <a:t>Las actualizaciones para el programa </a:t>
            </a:r>
            <a:r>
              <a:rPr lang="es-MX" sz="3600" dirty="0" err="1" smtClean="0"/>
              <a:t>warpdenm</a:t>
            </a:r>
            <a:r>
              <a:rPr lang="es-MX" sz="3600" dirty="0" smtClean="0"/>
              <a:t> son las siguientes</a:t>
            </a:r>
            <a:endParaRPr lang="es-MX" sz="3600" dirty="0"/>
          </a:p>
        </p:txBody>
      </p:sp>
      <p:sp>
        <p:nvSpPr>
          <p:cNvPr id="4" name="3 Marcador de texto"/>
          <p:cNvSpPr>
            <a:spLocks noGrp="1"/>
          </p:cNvSpPr>
          <p:nvPr>
            <p:ph type="body" idx="1"/>
          </p:nvPr>
        </p:nvSpPr>
        <p:spPr>
          <a:xfrm>
            <a:off x="457200" y="5486400"/>
            <a:ext cx="4258816" cy="838200"/>
          </a:xfrm>
        </p:spPr>
        <p:txBody>
          <a:bodyPr>
            <a:normAutofit/>
          </a:bodyPr>
          <a:lstStyle/>
          <a:p>
            <a:r>
              <a:rPr lang="es-MX" dirty="0" smtClean="0"/>
              <a:t>Warpdenm.ado versión 5.0</a:t>
            </a:r>
            <a:endParaRPr lang="es-MX" dirty="0"/>
          </a:p>
        </p:txBody>
      </p:sp>
      <p:sp>
        <p:nvSpPr>
          <p:cNvPr id="6" name="5 Marcador de texto"/>
          <p:cNvSpPr>
            <a:spLocks noGrp="1"/>
          </p:cNvSpPr>
          <p:nvPr>
            <p:ph type="body" sz="half" idx="3"/>
          </p:nvPr>
        </p:nvSpPr>
        <p:spPr>
          <a:xfrm>
            <a:off x="4645025" y="5486400"/>
            <a:ext cx="4498975" cy="838200"/>
          </a:xfrm>
        </p:spPr>
        <p:txBody>
          <a:bodyPr>
            <a:normAutofit/>
          </a:bodyPr>
          <a:lstStyle/>
          <a:p>
            <a:r>
              <a:rPr lang="es-MX" dirty="0" smtClean="0"/>
              <a:t>Warpdenm1.ado versión 11.0</a:t>
            </a:r>
          </a:p>
        </p:txBody>
      </p:sp>
      <p:sp>
        <p:nvSpPr>
          <p:cNvPr id="5" name="4 Marcador de contenido"/>
          <p:cNvSpPr>
            <a:spLocks noGrp="1"/>
          </p:cNvSpPr>
          <p:nvPr>
            <p:ph sz="quarter" idx="2"/>
          </p:nvPr>
        </p:nvSpPr>
        <p:spPr/>
        <p:txBody>
          <a:bodyPr>
            <a:normAutofit fontScale="62500" lnSpcReduction="20000"/>
          </a:bodyPr>
          <a:lstStyle/>
          <a:p>
            <a:r>
              <a:rPr lang="es-MX" dirty="0" smtClean="0"/>
              <a:t>5.- local </a:t>
            </a:r>
            <a:r>
              <a:rPr lang="es-MX" dirty="0" err="1" smtClean="0"/>
              <a:t>options</a:t>
            </a:r>
            <a:r>
              <a:rPr lang="es-MX" dirty="0" smtClean="0"/>
              <a:t> "</a:t>
            </a:r>
            <a:r>
              <a:rPr lang="es-MX" dirty="0" err="1" smtClean="0"/>
              <a:t>Bwidth</a:t>
            </a:r>
            <a:r>
              <a:rPr lang="es-MX" dirty="0" smtClean="0"/>
              <a:t>(real 0) </a:t>
            </a:r>
            <a:r>
              <a:rPr lang="es-MX" dirty="0" err="1" smtClean="0"/>
              <a:t>Mval</a:t>
            </a:r>
            <a:r>
              <a:rPr lang="es-MX" dirty="0" smtClean="0"/>
              <a:t>(</a:t>
            </a:r>
            <a:r>
              <a:rPr lang="es-MX" dirty="0" err="1" smtClean="0"/>
              <a:t>integer</a:t>
            </a:r>
            <a:r>
              <a:rPr lang="es-MX" dirty="0" smtClean="0"/>
              <a:t> 0) </a:t>
            </a:r>
            <a:r>
              <a:rPr lang="es-MX" dirty="0" err="1" smtClean="0"/>
              <a:t>Kercode</a:t>
            </a:r>
            <a:r>
              <a:rPr lang="es-MX" dirty="0" smtClean="0"/>
              <a:t>(</a:t>
            </a:r>
            <a:r>
              <a:rPr lang="es-MX" dirty="0" err="1" smtClean="0"/>
              <a:t>integer</a:t>
            </a:r>
            <a:r>
              <a:rPr lang="es-MX" dirty="0" smtClean="0"/>
              <a:t> 0) </a:t>
            </a:r>
            <a:r>
              <a:rPr lang="es-MX" dirty="0" err="1" smtClean="0"/>
              <a:t>STep</a:t>
            </a:r>
            <a:r>
              <a:rPr lang="es-MX" dirty="0" smtClean="0"/>
              <a:t> </a:t>
            </a:r>
            <a:r>
              <a:rPr lang="es-MX" dirty="0" err="1" smtClean="0"/>
              <a:t>NUMOdes</a:t>
            </a:r>
            <a:r>
              <a:rPr lang="es-MX" dirty="0" smtClean="0"/>
              <a:t>  </a:t>
            </a:r>
            <a:r>
              <a:rPr lang="es-MX" dirty="0" err="1" smtClean="0"/>
              <a:t>MOdes</a:t>
            </a:r>
            <a:r>
              <a:rPr lang="es-MX" dirty="0" smtClean="0"/>
              <a:t> </a:t>
            </a:r>
            <a:r>
              <a:rPr lang="es-MX" dirty="0" err="1" smtClean="0"/>
              <a:t>NPoints</a:t>
            </a:r>
            <a:r>
              <a:rPr lang="es-MX" dirty="0" smtClean="0"/>
              <a:t> Gen(</a:t>
            </a:r>
            <a:r>
              <a:rPr lang="es-MX" dirty="0" err="1" smtClean="0"/>
              <a:t>string</a:t>
            </a:r>
            <a:r>
              <a:rPr lang="es-MX" dirty="0" smtClean="0"/>
              <a:t>) </a:t>
            </a:r>
            <a:r>
              <a:rPr lang="es-MX" dirty="0" err="1" smtClean="0"/>
              <a:t>noGraph</a:t>
            </a:r>
            <a:r>
              <a:rPr lang="es-MX" dirty="0" smtClean="0"/>
              <a:t> T1title(</a:t>
            </a:r>
            <a:r>
              <a:rPr lang="es-MX" dirty="0" err="1" smtClean="0"/>
              <a:t>string</a:t>
            </a:r>
            <a:r>
              <a:rPr lang="es-MX" dirty="0" smtClean="0"/>
              <a:t>) Symbol(</a:t>
            </a:r>
            <a:r>
              <a:rPr lang="es-MX" dirty="0" err="1" smtClean="0"/>
              <a:t>string</a:t>
            </a:r>
            <a:r>
              <a:rPr lang="es-MX" dirty="0" smtClean="0"/>
              <a:t>) </a:t>
            </a:r>
            <a:r>
              <a:rPr lang="es-MX" dirty="0" err="1" smtClean="0"/>
              <a:t>Connect</a:t>
            </a:r>
            <a:r>
              <a:rPr lang="es-MX" dirty="0" smtClean="0"/>
              <a:t>(</a:t>
            </a:r>
            <a:r>
              <a:rPr lang="es-MX" dirty="0" err="1" smtClean="0"/>
              <a:t>string</a:t>
            </a:r>
            <a:r>
              <a:rPr lang="es-MX" dirty="0" smtClean="0"/>
              <a:t>) *“</a:t>
            </a:r>
          </a:p>
          <a:p>
            <a:r>
              <a:rPr lang="es-MX" dirty="0" smtClean="0"/>
              <a:t>10.- </a:t>
            </a:r>
            <a:r>
              <a:rPr lang="es-MX" dirty="0" err="1" smtClean="0"/>
              <a:t>if</a:t>
            </a:r>
            <a:r>
              <a:rPr lang="es-MX" dirty="0" smtClean="0"/>
              <a:t> "`gen'"~="" {</a:t>
            </a:r>
          </a:p>
          <a:p>
            <a:r>
              <a:rPr lang="es-MX" dirty="0" smtClean="0"/>
              <a:t>36.- </a:t>
            </a:r>
            <a:r>
              <a:rPr lang="es-MX" dirty="0" err="1" smtClean="0"/>
              <a:t>if</a:t>
            </a:r>
            <a:r>
              <a:rPr lang="es-MX" dirty="0" smtClean="0"/>
              <a:t> "`</a:t>
            </a:r>
            <a:r>
              <a:rPr lang="es-MX" dirty="0" err="1" smtClean="0"/>
              <a:t>modes</a:t>
            </a:r>
            <a:r>
              <a:rPr lang="es-MX" dirty="0" smtClean="0"/>
              <a:t>'"~="" &amp; "`</a:t>
            </a:r>
            <a:r>
              <a:rPr lang="es-MX" dirty="0" err="1" smtClean="0"/>
              <a:t>numodes</a:t>
            </a:r>
            <a:r>
              <a:rPr lang="es-MX" dirty="0" smtClean="0"/>
              <a:t>'"=="" {</a:t>
            </a:r>
          </a:p>
          <a:p>
            <a:r>
              <a:rPr lang="es-MX" dirty="0" smtClean="0"/>
              <a:t>41.- </a:t>
            </a:r>
            <a:r>
              <a:rPr lang="es-MX" dirty="0" err="1" smtClean="0"/>
              <a:t>scalar</a:t>
            </a:r>
            <a:r>
              <a:rPr lang="es-MX" dirty="0" smtClean="0"/>
              <a:t> </a:t>
            </a:r>
            <a:r>
              <a:rPr lang="es-MX" dirty="0" err="1" smtClean="0"/>
              <a:t>nuobs</a:t>
            </a:r>
            <a:r>
              <a:rPr lang="es-MX" dirty="0" smtClean="0"/>
              <a:t>=_</a:t>
            </a:r>
            <a:r>
              <a:rPr lang="es-MX" dirty="0" err="1" smtClean="0"/>
              <a:t>result</a:t>
            </a:r>
            <a:r>
              <a:rPr lang="es-MX" dirty="0" smtClean="0"/>
              <a:t>(1)</a:t>
            </a:r>
          </a:p>
          <a:p>
            <a:r>
              <a:rPr lang="es-MX" dirty="0" smtClean="0"/>
              <a:t>42.- </a:t>
            </a:r>
            <a:r>
              <a:rPr lang="es-MX" dirty="0" err="1" smtClean="0"/>
              <a:t>scalar</a:t>
            </a:r>
            <a:r>
              <a:rPr lang="es-MX" dirty="0" smtClean="0"/>
              <a:t> </a:t>
            </a:r>
            <a:r>
              <a:rPr lang="es-MX" dirty="0" err="1" smtClean="0"/>
              <a:t>maxval</a:t>
            </a:r>
            <a:r>
              <a:rPr lang="es-MX" dirty="0" smtClean="0"/>
              <a:t>=_</a:t>
            </a:r>
            <a:r>
              <a:rPr lang="es-MX" dirty="0" err="1" smtClean="0"/>
              <a:t>result</a:t>
            </a:r>
            <a:r>
              <a:rPr lang="es-MX" dirty="0" smtClean="0"/>
              <a:t>(6)</a:t>
            </a:r>
          </a:p>
          <a:p>
            <a:r>
              <a:rPr lang="es-MX" dirty="0" smtClean="0"/>
              <a:t>43.- </a:t>
            </a:r>
            <a:r>
              <a:rPr lang="es-MX" dirty="0" err="1" smtClean="0"/>
              <a:t>scalar</a:t>
            </a:r>
            <a:r>
              <a:rPr lang="es-MX" dirty="0" smtClean="0"/>
              <a:t> </a:t>
            </a:r>
            <a:r>
              <a:rPr lang="es-MX" dirty="0" err="1" smtClean="0"/>
              <a:t>minval</a:t>
            </a:r>
            <a:r>
              <a:rPr lang="es-MX" dirty="0" smtClean="0"/>
              <a:t>=_</a:t>
            </a:r>
            <a:r>
              <a:rPr lang="es-MX" dirty="0" err="1" smtClean="0"/>
              <a:t>result</a:t>
            </a:r>
            <a:r>
              <a:rPr lang="es-MX" dirty="0" smtClean="0"/>
              <a:t>(5)</a:t>
            </a:r>
          </a:p>
          <a:p>
            <a:r>
              <a:rPr lang="es-MX" dirty="0" smtClean="0"/>
              <a:t>116.- </a:t>
            </a:r>
            <a:r>
              <a:rPr lang="es-MX" dirty="0" err="1" smtClean="0"/>
              <a:t>scalar</a:t>
            </a:r>
            <a:r>
              <a:rPr lang="es-MX" dirty="0" smtClean="0"/>
              <a:t> </a:t>
            </a:r>
            <a:r>
              <a:rPr lang="es-MX" dirty="0" err="1" smtClean="0"/>
              <a:t>binum</a:t>
            </a:r>
            <a:r>
              <a:rPr lang="es-MX" dirty="0" smtClean="0"/>
              <a:t>=_</a:t>
            </a:r>
            <a:r>
              <a:rPr lang="es-MX" dirty="0" err="1" smtClean="0"/>
              <a:t>result</a:t>
            </a:r>
            <a:r>
              <a:rPr lang="es-MX" dirty="0" smtClean="0"/>
              <a:t>(1)</a:t>
            </a:r>
          </a:p>
          <a:p>
            <a:r>
              <a:rPr lang="es-MX" dirty="0" smtClean="0"/>
              <a:t>141.- </a:t>
            </a:r>
            <a:r>
              <a:rPr lang="es-MX" dirty="0" err="1" smtClean="0"/>
              <a:t>if</a:t>
            </a:r>
            <a:r>
              <a:rPr lang="es-MX" dirty="0" smtClean="0"/>
              <a:t> "`</a:t>
            </a:r>
            <a:r>
              <a:rPr lang="es-MX" dirty="0" err="1" smtClean="0"/>
              <a:t>graph</a:t>
            </a:r>
            <a:r>
              <a:rPr lang="es-MX" dirty="0" smtClean="0"/>
              <a:t>'" ~= "</a:t>
            </a:r>
            <a:r>
              <a:rPr lang="es-MX" dirty="0" err="1" smtClean="0"/>
              <a:t>nograph</a:t>
            </a:r>
            <a:r>
              <a:rPr lang="es-MX" dirty="0" smtClean="0"/>
              <a:t>" {</a:t>
            </a:r>
          </a:p>
          <a:p>
            <a:r>
              <a:rPr lang="es-MX" dirty="0" smtClean="0"/>
              <a:t>144.- </a:t>
            </a:r>
            <a:r>
              <a:rPr lang="es-MX" dirty="0" err="1" smtClean="0"/>
              <a:t>if</a:t>
            </a:r>
            <a:r>
              <a:rPr lang="es-MX" dirty="0" smtClean="0"/>
              <a:t> "`</a:t>
            </a:r>
            <a:r>
              <a:rPr lang="es-MX" dirty="0" err="1" smtClean="0"/>
              <a:t>step</a:t>
            </a:r>
            <a:r>
              <a:rPr lang="es-MX" dirty="0" smtClean="0"/>
              <a:t>'"~="" {</a:t>
            </a:r>
          </a:p>
          <a:p>
            <a:r>
              <a:rPr lang="en-US" dirty="0" smtClean="0"/>
              <a:t>153.- if "`symbol'"=="" { local symbol "." }</a:t>
            </a:r>
          </a:p>
          <a:p>
            <a:r>
              <a:rPr lang="en-US" dirty="0" smtClean="0"/>
              <a:t>163.- graph `</a:t>
            </a:r>
            <a:r>
              <a:rPr lang="en-US" dirty="0" err="1" smtClean="0"/>
              <a:t>lfh</a:t>
            </a:r>
            <a:r>
              <a:rPr lang="en-US" dirty="0" smtClean="0"/>
              <a:t>' `</a:t>
            </a:r>
            <a:r>
              <a:rPr lang="en-US" dirty="0" err="1" smtClean="0"/>
              <a:t>lowcut</a:t>
            </a:r>
            <a:r>
              <a:rPr lang="en-US" dirty="0" smtClean="0"/>
              <a:t>', `options' t1("`t1title'") s(`symbol') c(`connect')</a:t>
            </a:r>
            <a:endParaRPr lang="es-MX" dirty="0" smtClean="0"/>
          </a:p>
          <a:p>
            <a:endParaRPr lang="es-MX" dirty="0"/>
          </a:p>
        </p:txBody>
      </p:sp>
      <p:sp>
        <p:nvSpPr>
          <p:cNvPr id="7" name="6 Marcador de contenido"/>
          <p:cNvSpPr>
            <a:spLocks noGrp="1"/>
          </p:cNvSpPr>
          <p:nvPr>
            <p:ph sz="quarter" idx="4"/>
          </p:nvPr>
        </p:nvSpPr>
        <p:spPr/>
        <p:txBody>
          <a:bodyPr>
            <a:normAutofit fontScale="62500" lnSpcReduction="20000"/>
          </a:bodyPr>
          <a:lstStyle/>
          <a:p>
            <a:r>
              <a:rPr lang="es-MX" dirty="0" smtClean="0"/>
              <a:t>5.- local </a:t>
            </a:r>
            <a:r>
              <a:rPr lang="es-MX" dirty="0" err="1" smtClean="0"/>
              <a:t>options</a:t>
            </a:r>
            <a:r>
              <a:rPr lang="es-MX" dirty="0" smtClean="0"/>
              <a:t> "</a:t>
            </a:r>
            <a:r>
              <a:rPr lang="es-MX" dirty="0" err="1" smtClean="0"/>
              <a:t>Bwidth</a:t>
            </a:r>
            <a:r>
              <a:rPr lang="es-MX" dirty="0" smtClean="0"/>
              <a:t>(real 0) </a:t>
            </a:r>
            <a:r>
              <a:rPr lang="es-MX" dirty="0" err="1" smtClean="0"/>
              <a:t>Mval</a:t>
            </a:r>
            <a:r>
              <a:rPr lang="es-MX" dirty="0" smtClean="0"/>
              <a:t>(</a:t>
            </a:r>
            <a:r>
              <a:rPr lang="es-MX" dirty="0" err="1" smtClean="0"/>
              <a:t>integer</a:t>
            </a:r>
            <a:r>
              <a:rPr lang="es-MX" dirty="0" smtClean="0"/>
              <a:t> 0) </a:t>
            </a:r>
            <a:r>
              <a:rPr lang="es-MX" dirty="0" err="1" smtClean="0"/>
              <a:t>Kercode</a:t>
            </a:r>
            <a:r>
              <a:rPr lang="es-MX" dirty="0" smtClean="0"/>
              <a:t>(</a:t>
            </a:r>
            <a:r>
              <a:rPr lang="es-MX" dirty="0" err="1" smtClean="0"/>
              <a:t>integer</a:t>
            </a:r>
            <a:r>
              <a:rPr lang="es-MX" dirty="0" smtClean="0"/>
              <a:t> 0) </a:t>
            </a:r>
            <a:r>
              <a:rPr lang="es-MX" dirty="0" err="1" smtClean="0"/>
              <a:t>STep</a:t>
            </a:r>
            <a:r>
              <a:rPr lang="es-MX" dirty="0" smtClean="0"/>
              <a:t> </a:t>
            </a:r>
            <a:r>
              <a:rPr lang="es-MX" dirty="0" err="1" smtClean="0"/>
              <a:t>NUMOdes</a:t>
            </a:r>
            <a:r>
              <a:rPr lang="es-MX" dirty="0" smtClean="0"/>
              <a:t>  </a:t>
            </a:r>
            <a:r>
              <a:rPr lang="es-MX" dirty="0" err="1" smtClean="0"/>
              <a:t>MOdes</a:t>
            </a:r>
            <a:r>
              <a:rPr lang="es-MX" dirty="0" smtClean="0"/>
              <a:t> </a:t>
            </a:r>
            <a:r>
              <a:rPr lang="es-MX" dirty="0" err="1" smtClean="0"/>
              <a:t>NPoints</a:t>
            </a:r>
            <a:r>
              <a:rPr lang="es-MX" dirty="0" smtClean="0"/>
              <a:t> Gen(</a:t>
            </a:r>
            <a:r>
              <a:rPr lang="es-MX" dirty="0" err="1" smtClean="0"/>
              <a:t>string</a:t>
            </a:r>
            <a:r>
              <a:rPr lang="es-MX" dirty="0" smtClean="0"/>
              <a:t>) </a:t>
            </a:r>
            <a:r>
              <a:rPr lang="es-MX" dirty="0" err="1" smtClean="0"/>
              <a:t>noGraph</a:t>
            </a:r>
            <a:r>
              <a:rPr lang="es-MX" dirty="0" smtClean="0"/>
              <a:t> T1title(</a:t>
            </a:r>
            <a:r>
              <a:rPr lang="es-MX" dirty="0" err="1" smtClean="0"/>
              <a:t>string</a:t>
            </a:r>
            <a:r>
              <a:rPr lang="es-MX" dirty="0" smtClean="0"/>
              <a:t>) </a:t>
            </a:r>
            <a:r>
              <a:rPr lang="es-MX" dirty="0" err="1" smtClean="0">
                <a:solidFill>
                  <a:srgbClr val="FF0000"/>
                </a:solidFill>
              </a:rPr>
              <a:t>M</a:t>
            </a:r>
            <a:r>
              <a:rPr lang="es-MX" dirty="0" err="1" smtClean="0"/>
              <a:t>Symbol</a:t>
            </a:r>
            <a:r>
              <a:rPr lang="es-MX" dirty="0" smtClean="0"/>
              <a:t>(</a:t>
            </a:r>
            <a:r>
              <a:rPr lang="es-MX" dirty="0" err="1" smtClean="0"/>
              <a:t>string</a:t>
            </a:r>
            <a:r>
              <a:rPr lang="es-MX" dirty="0" smtClean="0"/>
              <a:t>) </a:t>
            </a:r>
            <a:r>
              <a:rPr lang="es-MX" dirty="0" err="1" smtClean="0"/>
              <a:t>Connect</a:t>
            </a:r>
            <a:r>
              <a:rPr lang="es-MX" dirty="0" smtClean="0"/>
              <a:t>(</a:t>
            </a:r>
            <a:r>
              <a:rPr lang="es-MX" dirty="0" err="1" smtClean="0"/>
              <a:t>string</a:t>
            </a:r>
            <a:r>
              <a:rPr lang="es-MX" dirty="0" smtClean="0"/>
              <a:t>) *"</a:t>
            </a:r>
          </a:p>
          <a:p>
            <a:r>
              <a:rPr lang="es-MX" dirty="0" smtClean="0"/>
              <a:t>10.- </a:t>
            </a:r>
            <a:r>
              <a:rPr lang="es-MX" dirty="0" err="1" smtClean="0"/>
              <a:t>if</a:t>
            </a:r>
            <a:r>
              <a:rPr lang="es-MX" dirty="0" smtClean="0"/>
              <a:t> "`gen'“</a:t>
            </a:r>
            <a:r>
              <a:rPr lang="es-MX" dirty="0" smtClean="0">
                <a:solidFill>
                  <a:srgbClr val="FF0000"/>
                </a:solidFill>
              </a:rPr>
              <a:t>!</a:t>
            </a:r>
            <a:r>
              <a:rPr lang="es-MX" dirty="0" smtClean="0"/>
              <a:t>="" </a:t>
            </a:r>
            <a:r>
              <a:rPr lang="es-MX" dirty="0" smtClean="0">
                <a:solidFill>
                  <a:srgbClr val="FF0000"/>
                </a:solidFill>
              </a:rPr>
              <a:t>{</a:t>
            </a:r>
          </a:p>
          <a:p>
            <a:r>
              <a:rPr lang="es-MX" dirty="0" smtClean="0"/>
              <a:t>36.- </a:t>
            </a:r>
            <a:r>
              <a:rPr lang="es-MX" dirty="0" err="1" smtClean="0"/>
              <a:t>if</a:t>
            </a:r>
            <a:r>
              <a:rPr lang="es-MX" dirty="0" smtClean="0"/>
              <a:t> "`</a:t>
            </a:r>
            <a:r>
              <a:rPr lang="es-MX" dirty="0" err="1" smtClean="0"/>
              <a:t>modes</a:t>
            </a:r>
            <a:r>
              <a:rPr lang="es-MX" dirty="0" smtClean="0"/>
              <a:t>'“</a:t>
            </a:r>
            <a:r>
              <a:rPr lang="es-MX" dirty="0" smtClean="0">
                <a:solidFill>
                  <a:srgbClr val="FF0000"/>
                </a:solidFill>
              </a:rPr>
              <a:t>!</a:t>
            </a:r>
            <a:r>
              <a:rPr lang="es-MX" dirty="0" smtClean="0"/>
              <a:t>="" &amp; "`</a:t>
            </a:r>
            <a:r>
              <a:rPr lang="es-MX" dirty="0" err="1" smtClean="0"/>
              <a:t>numodes</a:t>
            </a:r>
            <a:r>
              <a:rPr lang="es-MX" dirty="0" smtClean="0"/>
              <a:t>'"=="" </a:t>
            </a:r>
            <a:r>
              <a:rPr lang="es-MX" dirty="0" smtClean="0">
                <a:solidFill>
                  <a:srgbClr val="FF0000"/>
                </a:solidFill>
              </a:rPr>
              <a:t>{</a:t>
            </a:r>
          </a:p>
          <a:p>
            <a:r>
              <a:rPr lang="es-MX" dirty="0" smtClean="0"/>
              <a:t> 41.- </a:t>
            </a:r>
            <a:r>
              <a:rPr lang="es-MX" dirty="0" err="1" smtClean="0"/>
              <a:t>scalar</a:t>
            </a:r>
            <a:r>
              <a:rPr lang="es-MX" dirty="0" smtClean="0"/>
              <a:t> </a:t>
            </a:r>
            <a:r>
              <a:rPr lang="es-MX" dirty="0" err="1" smtClean="0"/>
              <a:t>nuobs</a:t>
            </a:r>
            <a:r>
              <a:rPr lang="es-MX" dirty="0" smtClean="0"/>
              <a:t>= </a:t>
            </a:r>
            <a:r>
              <a:rPr lang="es-MX" dirty="0" smtClean="0">
                <a:solidFill>
                  <a:srgbClr val="FF0000"/>
                </a:solidFill>
              </a:rPr>
              <a:t>r(N)</a:t>
            </a:r>
          </a:p>
          <a:p>
            <a:r>
              <a:rPr lang="es-MX" dirty="0" smtClean="0"/>
              <a:t> 42.- </a:t>
            </a:r>
            <a:r>
              <a:rPr lang="es-MX" dirty="0" err="1" smtClean="0"/>
              <a:t>scalar</a:t>
            </a:r>
            <a:r>
              <a:rPr lang="es-MX" dirty="0" smtClean="0"/>
              <a:t> </a:t>
            </a:r>
            <a:r>
              <a:rPr lang="es-MX" dirty="0" err="1" smtClean="0"/>
              <a:t>maxval</a:t>
            </a:r>
            <a:r>
              <a:rPr lang="es-MX" dirty="0" smtClean="0"/>
              <a:t>= </a:t>
            </a:r>
            <a:r>
              <a:rPr lang="es-MX" dirty="0" smtClean="0">
                <a:solidFill>
                  <a:srgbClr val="FF0000"/>
                </a:solidFill>
              </a:rPr>
              <a:t>r(</a:t>
            </a:r>
            <a:r>
              <a:rPr lang="es-MX" dirty="0" err="1" smtClean="0">
                <a:solidFill>
                  <a:srgbClr val="FF0000"/>
                </a:solidFill>
              </a:rPr>
              <a:t>max</a:t>
            </a:r>
            <a:r>
              <a:rPr lang="es-MX" dirty="0" smtClean="0">
                <a:solidFill>
                  <a:srgbClr val="FF0000"/>
                </a:solidFill>
              </a:rPr>
              <a:t>)</a:t>
            </a:r>
          </a:p>
          <a:p>
            <a:r>
              <a:rPr lang="es-MX" dirty="0" smtClean="0"/>
              <a:t> 43.- </a:t>
            </a:r>
            <a:r>
              <a:rPr lang="es-MX" dirty="0" err="1" smtClean="0"/>
              <a:t>scalar</a:t>
            </a:r>
            <a:r>
              <a:rPr lang="es-MX" dirty="0" smtClean="0"/>
              <a:t> </a:t>
            </a:r>
            <a:r>
              <a:rPr lang="es-MX" dirty="0" err="1" smtClean="0"/>
              <a:t>minval</a:t>
            </a:r>
            <a:r>
              <a:rPr lang="es-MX" dirty="0" smtClean="0"/>
              <a:t>= </a:t>
            </a:r>
            <a:r>
              <a:rPr lang="es-MX" dirty="0" smtClean="0">
                <a:solidFill>
                  <a:srgbClr val="FF0000"/>
                </a:solidFill>
              </a:rPr>
              <a:t>r(min)</a:t>
            </a:r>
          </a:p>
          <a:p>
            <a:r>
              <a:rPr lang="es-MX" dirty="0" smtClean="0"/>
              <a:t>116.- </a:t>
            </a:r>
            <a:r>
              <a:rPr lang="es-MX" dirty="0" err="1" smtClean="0"/>
              <a:t>scalar</a:t>
            </a:r>
            <a:r>
              <a:rPr lang="es-MX" dirty="0" smtClean="0"/>
              <a:t> </a:t>
            </a:r>
            <a:r>
              <a:rPr lang="es-MX" dirty="0" err="1" smtClean="0"/>
              <a:t>binum</a:t>
            </a:r>
            <a:r>
              <a:rPr lang="es-MX" dirty="0" smtClean="0"/>
              <a:t>= </a:t>
            </a:r>
            <a:r>
              <a:rPr lang="es-MX" dirty="0" smtClean="0">
                <a:solidFill>
                  <a:srgbClr val="FF0000"/>
                </a:solidFill>
              </a:rPr>
              <a:t>r(N)</a:t>
            </a:r>
          </a:p>
          <a:p>
            <a:r>
              <a:rPr lang="es-MX" dirty="0" smtClean="0"/>
              <a:t>141.- </a:t>
            </a:r>
            <a:r>
              <a:rPr lang="es-MX" dirty="0" err="1" smtClean="0"/>
              <a:t>if</a:t>
            </a:r>
            <a:r>
              <a:rPr lang="es-MX" dirty="0" smtClean="0"/>
              <a:t> "`</a:t>
            </a:r>
            <a:r>
              <a:rPr lang="es-MX" dirty="0" err="1" smtClean="0"/>
              <a:t>graph</a:t>
            </a:r>
            <a:r>
              <a:rPr lang="es-MX" dirty="0" smtClean="0"/>
              <a:t>'" </a:t>
            </a:r>
            <a:r>
              <a:rPr lang="es-MX" dirty="0" smtClean="0">
                <a:solidFill>
                  <a:srgbClr val="FF0000"/>
                </a:solidFill>
              </a:rPr>
              <a:t>!</a:t>
            </a:r>
            <a:r>
              <a:rPr lang="es-MX" dirty="0" smtClean="0"/>
              <a:t>= "</a:t>
            </a:r>
            <a:r>
              <a:rPr lang="es-MX" dirty="0" err="1" smtClean="0"/>
              <a:t>nograph</a:t>
            </a:r>
            <a:r>
              <a:rPr lang="es-MX" dirty="0" smtClean="0"/>
              <a:t>" </a:t>
            </a:r>
            <a:r>
              <a:rPr lang="es-MX" dirty="0" smtClean="0">
                <a:solidFill>
                  <a:srgbClr val="FF0000"/>
                </a:solidFill>
              </a:rPr>
              <a:t>{</a:t>
            </a:r>
          </a:p>
          <a:p>
            <a:r>
              <a:rPr lang="es-MX" dirty="0" smtClean="0"/>
              <a:t>144.- </a:t>
            </a:r>
            <a:r>
              <a:rPr lang="es-MX" dirty="0" err="1" smtClean="0"/>
              <a:t>if</a:t>
            </a:r>
            <a:r>
              <a:rPr lang="es-MX" dirty="0" smtClean="0"/>
              <a:t> "`</a:t>
            </a:r>
            <a:r>
              <a:rPr lang="es-MX" dirty="0" err="1" smtClean="0"/>
              <a:t>step</a:t>
            </a:r>
            <a:r>
              <a:rPr lang="es-MX" dirty="0" smtClean="0"/>
              <a:t>'“</a:t>
            </a:r>
            <a:r>
              <a:rPr lang="es-MX" dirty="0" smtClean="0">
                <a:solidFill>
                  <a:srgbClr val="FF0000"/>
                </a:solidFill>
              </a:rPr>
              <a:t>!</a:t>
            </a:r>
            <a:r>
              <a:rPr lang="es-MX" dirty="0" smtClean="0"/>
              <a:t>="" </a:t>
            </a:r>
            <a:r>
              <a:rPr lang="es-MX" dirty="0" smtClean="0">
                <a:solidFill>
                  <a:srgbClr val="FF0000"/>
                </a:solidFill>
              </a:rPr>
              <a:t>{</a:t>
            </a:r>
          </a:p>
          <a:p>
            <a:r>
              <a:rPr lang="en-US" dirty="0" smtClean="0"/>
              <a:t>153.    if "`</a:t>
            </a:r>
            <a:r>
              <a:rPr lang="en-US" dirty="0" err="1" smtClean="0">
                <a:solidFill>
                  <a:srgbClr val="FF0000"/>
                </a:solidFill>
              </a:rPr>
              <a:t>m</a:t>
            </a:r>
            <a:r>
              <a:rPr lang="en-US" dirty="0" err="1" smtClean="0"/>
              <a:t>symbol</a:t>
            </a:r>
            <a:r>
              <a:rPr lang="en-US" dirty="0" smtClean="0"/>
              <a:t>'"=="" </a:t>
            </a:r>
            <a:r>
              <a:rPr lang="en-US" dirty="0" smtClean="0">
                <a:solidFill>
                  <a:srgbClr val="FF0000"/>
                </a:solidFill>
              </a:rPr>
              <a:t>{</a:t>
            </a:r>
          </a:p>
          <a:p>
            <a:r>
              <a:rPr lang="en-US" dirty="0" smtClean="0"/>
              <a:t> local </a:t>
            </a:r>
            <a:r>
              <a:rPr lang="en-US" dirty="0" err="1" smtClean="0">
                <a:solidFill>
                  <a:srgbClr val="FF0000"/>
                </a:solidFill>
              </a:rPr>
              <a:t>m</a:t>
            </a:r>
            <a:r>
              <a:rPr lang="en-US" dirty="0" err="1" smtClean="0"/>
              <a:t>symbol</a:t>
            </a:r>
            <a:r>
              <a:rPr lang="en-US" dirty="0" smtClean="0"/>
              <a:t> ".“</a:t>
            </a:r>
          </a:p>
          <a:p>
            <a:r>
              <a:rPr lang="en-US" dirty="0" smtClean="0"/>
              <a:t> </a:t>
            </a:r>
            <a:r>
              <a:rPr lang="en-US" dirty="0" smtClean="0">
                <a:solidFill>
                  <a:srgbClr val="FF0000"/>
                </a:solidFill>
              </a:rPr>
              <a:t>}</a:t>
            </a:r>
          </a:p>
          <a:p>
            <a:r>
              <a:rPr lang="en-US" dirty="0" smtClean="0"/>
              <a:t>163.- </a:t>
            </a:r>
            <a:r>
              <a:rPr lang="en-US" dirty="0" smtClean="0">
                <a:solidFill>
                  <a:srgbClr val="FF0000"/>
                </a:solidFill>
              </a:rPr>
              <a:t>scatter</a:t>
            </a:r>
            <a:r>
              <a:rPr lang="en-US" dirty="0" smtClean="0"/>
              <a:t> `</a:t>
            </a:r>
            <a:r>
              <a:rPr lang="en-US" dirty="0" err="1" smtClean="0"/>
              <a:t>lfh</a:t>
            </a:r>
            <a:r>
              <a:rPr lang="en-US" dirty="0" smtClean="0"/>
              <a:t>' `</a:t>
            </a:r>
            <a:r>
              <a:rPr lang="en-US" dirty="0" err="1" smtClean="0"/>
              <a:t>lowcut</a:t>
            </a:r>
            <a:r>
              <a:rPr lang="en-US" dirty="0" smtClean="0"/>
              <a:t>', `options' t1("`t1title'") </a:t>
            </a:r>
            <a:r>
              <a:rPr lang="en-US" dirty="0" smtClean="0">
                <a:solidFill>
                  <a:srgbClr val="FF0000"/>
                </a:solidFill>
              </a:rPr>
              <a:t>m</a:t>
            </a:r>
            <a:r>
              <a:rPr lang="en-US" dirty="0" smtClean="0"/>
              <a:t>s(`</a:t>
            </a:r>
            <a:r>
              <a:rPr lang="en-US" dirty="0" err="1" smtClean="0">
                <a:solidFill>
                  <a:srgbClr val="FF0000"/>
                </a:solidFill>
              </a:rPr>
              <a:t>m</a:t>
            </a:r>
            <a:r>
              <a:rPr lang="en-US" dirty="0" err="1" smtClean="0"/>
              <a:t>symbol</a:t>
            </a:r>
            <a:r>
              <a:rPr lang="en-US" dirty="0" smtClean="0"/>
              <a:t>') c(`connect')</a:t>
            </a:r>
            <a:endParaRPr lang="es-MX" dirty="0" smtClean="0"/>
          </a:p>
          <a:p>
            <a:endParaRPr lang="es-MX"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87208" cy="1143000"/>
          </a:xfrm>
        </p:spPr>
        <p:txBody>
          <a:bodyPr>
            <a:noAutofit/>
          </a:bodyPr>
          <a:lstStyle/>
          <a:p>
            <a:r>
              <a:rPr lang="es-MX" sz="3600" dirty="0" smtClean="0"/>
              <a:t>Estimación de densidad por HDP-PPPR</a:t>
            </a:r>
            <a:br>
              <a:rPr lang="es-MX" sz="3600" dirty="0" smtClean="0"/>
            </a:br>
            <a:r>
              <a:rPr lang="es-MX" sz="3600" dirty="0" smtClean="0"/>
              <a:t> warpdenm1 </a:t>
            </a:r>
            <a:r>
              <a:rPr lang="es-MX" sz="3600" dirty="0" err="1" smtClean="0"/>
              <a:t>bodlen</a:t>
            </a:r>
            <a:r>
              <a:rPr lang="es-MX" sz="3600" dirty="0" smtClean="0"/>
              <a:t>, b(8) m(10) k(4)</a:t>
            </a:r>
            <a:endParaRPr lang="es-MX" sz="3600" dirty="0"/>
          </a:p>
        </p:txBody>
      </p:sp>
      <p:pic>
        <p:nvPicPr>
          <p:cNvPr id="4098" name="Picture 2"/>
          <p:cNvPicPr>
            <a:picLocks noGrp="1" noChangeAspect="1" noChangeArrowheads="1"/>
          </p:cNvPicPr>
          <p:nvPr>
            <p:ph idx="1"/>
          </p:nvPr>
        </p:nvPicPr>
        <p:blipFill>
          <a:blip r:embed="rId2" cstate="print"/>
          <a:stretch>
            <a:fillRect/>
          </a:stretch>
        </p:blipFill>
        <p:spPr bwMode="auto">
          <a:xfrm>
            <a:off x="1632543" y="1990584"/>
            <a:ext cx="5116913" cy="37451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smtClean="0"/>
              <a:t>Actualizaciones para el programa silvtest.ado</a:t>
            </a:r>
            <a:endParaRPr lang="es-MX" dirty="0"/>
          </a:p>
        </p:txBody>
      </p:sp>
      <p:sp>
        <p:nvSpPr>
          <p:cNvPr id="5" name="4 Marcador de texto"/>
          <p:cNvSpPr>
            <a:spLocks noGrp="1"/>
          </p:cNvSpPr>
          <p:nvPr>
            <p:ph type="body" idx="1"/>
          </p:nvPr>
        </p:nvSpPr>
        <p:spPr/>
        <p:txBody>
          <a:bodyPr/>
          <a:lstStyle/>
          <a:p>
            <a:r>
              <a:rPr lang="es-MX" dirty="0" smtClean="0"/>
              <a:t>Silvtest.ado </a:t>
            </a:r>
            <a:r>
              <a:rPr lang="es-MX" dirty="0" err="1" smtClean="0"/>
              <a:t>version</a:t>
            </a:r>
            <a:r>
              <a:rPr lang="es-MX" dirty="0" smtClean="0"/>
              <a:t> 4.0</a:t>
            </a:r>
            <a:endParaRPr lang="es-MX" dirty="0"/>
          </a:p>
        </p:txBody>
      </p:sp>
      <p:sp>
        <p:nvSpPr>
          <p:cNvPr id="7" name="6 Marcador de texto"/>
          <p:cNvSpPr>
            <a:spLocks noGrp="1"/>
          </p:cNvSpPr>
          <p:nvPr>
            <p:ph type="body" sz="half" idx="3"/>
          </p:nvPr>
        </p:nvSpPr>
        <p:spPr/>
        <p:txBody>
          <a:bodyPr/>
          <a:lstStyle/>
          <a:p>
            <a:r>
              <a:rPr lang="es-MX" dirty="0" smtClean="0"/>
              <a:t>Silvtest1.ado versión 11.0</a:t>
            </a:r>
            <a:endParaRPr lang="es-MX" dirty="0"/>
          </a:p>
        </p:txBody>
      </p:sp>
      <p:sp>
        <p:nvSpPr>
          <p:cNvPr id="6" name="5 Marcador de contenido"/>
          <p:cNvSpPr>
            <a:spLocks noGrp="1"/>
          </p:cNvSpPr>
          <p:nvPr>
            <p:ph sz="quarter" idx="2"/>
          </p:nvPr>
        </p:nvSpPr>
        <p:spPr/>
        <p:txBody>
          <a:bodyPr>
            <a:normAutofit fontScale="77500" lnSpcReduction="20000"/>
          </a:bodyPr>
          <a:lstStyle/>
          <a:p>
            <a:r>
              <a:rPr lang="es-MX" dirty="0" smtClean="0"/>
              <a:t>5.- local </a:t>
            </a:r>
            <a:r>
              <a:rPr lang="es-MX" dirty="0" err="1" smtClean="0"/>
              <a:t>options</a:t>
            </a:r>
            <a:r>
              <a:rPr lang="es-MX" dirty="0" smtClean="0"/>
              <a:t> "</a:t>
            </a:r>
            <a:r>
              <a:rPr lang="es-MX" dirty="0" err="1" smtClean="0"/>
              <a:t>CRitbw</a:t>
            </a:r>
            <a:r>
              <a:rPr lang="es-MX" dirty="0" smtClean="0"/>
              <a:t>(real 0) </a:t>
            </a:r>
            <a:r>
              <a:rPr lang="es-MX" dirty="0" err="1" smtClean="0"/>
              <a:t>Mval</a:t>
            </a:r>
            <a:r>
              <a:rPr lang="es-MX" dirty="0" smtClean="0"/>
              <a:t>(</a:t>
            </a:r>
            <a:r>
              <a:rPr lang="es-MX" dirty="0" err="1" smtClean="0"/>
              <a:t>integer</a:t>
            </a:r>
            <a:r>
              <a:rPr lang="es-MX" dirty="0" smtClean="0"/>
              <a:t> 0) </a:t>
            </a:r>
            <a:r>
              <a:rPr lang="es-MX" dirty="0" err="1" smtClean="0"/>
              <a:t>NURIni</a:t>
            </a:r>
            <a:r>
              <a:rPr lang="es-MX" dirty="0" smtClean="0"/>
              <a:t>(</a:t>
            </a:r>
            <a:r>
              <a:rPr lang="es-MX" dirty="0" err="1" smtClean="0"/>
              <a:t>integer</a:t>
            </a:r>
            <a:r>
              <a:rPr lang="es-MX" dirty="0" smtClean="0"/>
              <a:t> 1) </a:t>
            </a:r>
            <a:r>
              <a:rPr lang="es-MX" dirty="0" err="1" smtClean="0"/>
              <a:t>NURFin</a:t>
            </a:r>
            <a:r>
              <a:rPr lang="es-MX" dirty="0" smtClean="0"/>
              <a:t>(</a:t>
            </a:r>
            <a:r>
              <a:rPr lang="es-MX" dirty="0" err="1" smtClean="0"/>
              <a:t>integer</a:t>
            </a:r>
            <a:r>
              <a:rPr lang="es-MX" dirty="0" smtClean="0"/>
              <a:t> 0)    </a:t>
            </a:r>
            <a:r>
              <a:rPr lang="es-MX" dirty="0" err="1" smtClean="0"/>
              <a:t>CNModes</a:t>
            </a:r>
            <a:r>
              <a:rPr lang="es-MX" dirty="0" smtClean="0"/>
              <a:t>(</a:t>
            </a:r>
            <a:r>
              <a:rPr lang="es-MX" dirty="0" err="1" smtClean="0"/>
              <a:t>integer</a:t>
            </a:r>
            <a:r>
              <a:rPr lang="es-MX" dirty="0" smtClean="0"/>
              <a:t> 0) </a:t>
            </a:r>
            <a:r>
              <a:rPr lang="es-MX" dirty="0" err="1" smtClean="0"/>
              <a:t>noGraph</a:t>
            </a:r>
            <a:r>
              <a:rPr lang="es-MX" dirty="0" smtClean="0"/>
              <a:t> T1title(</a:t>
            </a:r>
            <a:r>
              <a:rPr lang="es-MX" dirty="0" err="1" smtClean="0"/>
              <a:t>string</a:t>
            </a:r>
            <a:r>
              <a:rPr lang="es-MX" dirty="0" smtClean="0"/>
              <a:t>) Symbol(</a:t>
            </a:r>
            <a:r>
              <a:rPr lang="es-MX" dirty="0" err="1" smtClean="0"/>
              <a:t>string</a:t>
            </a:r>
            <a:r>
              <a:rPr lang="es-MX" dirty="0" smtClean="0"/>
              <a:t>)   </a:t>
            </a:r>
            <a:r>
              <a:rPr lang="es-MX" dirty="0" err="1" smtClean="0"/>
              <a:t>Connect</a:t>
            </a:r>
            <a:r>
              <a:rPr lang="es-MX" dirty="0" smtClean="0"/>
              <a:t>(</a:t>
            </a:r>
            <a:r>
              <a:rPr lang="es-MX" dirty="0" err="1" smtClean="0"/>
              <a:t>string</a:t>
            </a:r>
            <a:r>
              <a:rPr lang="es-MX" dirty="0" smtClean="0"/>
              <a:t>) *“</a:t>
            </a:r>
          </a:p>
          <a:p>
            <a:r>
              <a:rPr lang="es-MX" dirty="0" smtClean="0"/>
              <a:t>57.-scalar </a:t>
            </a:r>
            <a:r>
              <a:rPr lang="es-MX" dirty="0" err="1" smtClean="0"/>
              <a:t>nuobs</a:t>
            </a:r>
            <a:r>
              <a:rPr lang="es-MX" dirty="0" smtClean="0"/>
              <a:t>=_</a:t>
            </a:r>
            <a:r>
              <a:rPr lang="es-MX" dirty="0" err="1" smtClean="0"/>
              <a:t>result</a:t>
            </a:r>
            <a:r>
              <a:rPr lang="es-MX" dirty="0" smtClean="0"/>
              <a:t>(1)</a:t>
            </a:r>
          </a:p>
          <a:p>
            <a:r>
              <a:rPr lang="es-MX" dirty="0" smtClean="0"/>
              <a:t>58.-scalar </a:t>
            </a:r>
            <a:r>
              <a:rPr lang="es-MX" dirty="0" err="1" smtClean="0"/>
              <a:t>maxval</a:t>
            </a:r>
            <a:r>
              <a:rPr lang="es-MX" dirty="0" smtClean="0"/>
              <a:t>=_</a:t>
            </a:r>
            <a:r>
              <a:rPr lang="es-MX" dirty="0" err="1" smtClean="0"/>
              <a:t>result</a:t>
            </a:r>
            <a:r>
              <a:rPr lang="es-MX" dirty="0" smtClean="0"/>
              <a:t>(6)</a:t>
            </a:r>
          </a:p>
          <a:p>
            <a:r>
              <a:rPr lang="es-MX" dirty="0" smtClean="0"/>
              <a:t>59.-scalar </a:t>
            </a:r>
            <a:r>
              <a:rPr lang="es-MX" dirty="0" err="1" smtClean="0"/>
              <a:t>minval</a:t>
            </a:r>
            <a:r>
              <a:rPr lang="es-MX" dirty="0" smtClean="0"/>
              <a:t>=_</a:t>
            </a:r>
            <a:r>
              <a:rPr lang="es-MX" dirty="0" err="1" smtClean="0"/>
              <a:t>result</a:t>
            </a:r>
            <a:r>
              <a:rPr lang="es-MX" dirty="0" smtClean="0"/>
              <a:t>(5)</a:t>
            </a:r>
          </a:p>
          <a:p>
            <a:r>
              <a:rPr lang="es-MX" dirty="0" smtClean="0"/>
              <a:t>103.-scalar </a:t>
            </a:r>
            <a:r>
              <a:rPr lang="es-MX" dirty="0" err="1" smtClean="0"/>
              <a:t>binum</a:t>
            </a:r>
            <a:r>
              <a:rPr lang="es-MX" dirty="0" smtClean="0"/>
              <a:t>=_</a:t>
            </a:r>
            <a:r>
              <a:rPr lang="es-MX" dirty="0" err="1" smtClean="0"/>
              <a:t>result</a:t>
            </a:r>
            <a:r>
              <a:rPr lang="es-MX" dirty="0" smtClean="0"/>
              <a:t>(1)</a:t>
            </a:r>
          </a:p>
          <a:p>
            <a:r>
              <a:rPr lang="en-US" dirty="0" smtClean="0"/>
              <a:t>132.-if "`symbol'"=="" { local symbol "." }</a:t>
            </a:r>
          </a:p>
          <a:p>
            <a:r>
              <a:rPr lang="en-US" dirty="0" smtClean="0"/>
              <a:t>138.-graph `</a:t>
            </a:r>
            <a:r>
              <a:rPr lang="en-US" dirty="0" err="1" smtClean="0"/>
              <a:t>lfh</a:t>
            </a:r>
            <a:r>
              <a:rPr lang="en-US" dirty="0" smtClean="0"/>
              <a:t>' `</a:t>
            </a:r>
            <a:r>
              <a:rPr lang="en-US" dirty="0" err="1" smtClean="0"/>
              <a:t>midval</a:t>
            </a:r>
            <a:r>
              <a:rPr lang="en-US" dirty="0" smtClean="0"/>
              <a:t>', `options' t1("`t1title'") s(`symbol') c(`connect')</a:t>
            </a:r>
            <a:endParaRPr lang="es-MX" dirty="0" smtClean="0"/>
          </a:p>
          <a:p>
            <a:endParaRPr lang="es-MX" dirty="0"/>
          </a:p>
        </p:txBody>
      </p:sp>
      <p:sp>
        <p:nvSpPr>
          <p:cNvPr id="8" name="7 Marcador de contenido"/>
          <p:cNvSpPr>
            <a:spLocks noGrp="1"/>
          </p:cNvSpPr>
          <p:nvPr>
            <p:ph sz="quarter" idx="4"/>
          </p:nvPr>
        </p:nvSpPr>
        <p:spPr/>
        <p:txBody>
          <a:bodyPr>
            <a:normAutofit fontScale="70000" lnSpcReduction="20000"/>
          </a:bodyPr>
          <a:lstStyle/>
          <a:p>
            <a:r>
              <a:rPr lang="es-MX" dirty="0" smtClean="0"/>
              <a:t>5.-local </a:t>
            </a:r>
            <a:r>
              <a:rPr lang="es-MX" dirty="0" err="1" smtClean="0"/>
              <a:t>options</a:t>
            </a:r>
            <a:r>
              <a:rPr lang="es-MX" dirty="0" smtClean="0"/>
              <a:t> "</a:t>
            </a:r>
            <a:r>
              <a:rPr lang="es-MX" dirty="0" err="1" smtClean="0"/>
              <a:t>CRitbw</a:t>
            </a:r>
            <a:r>
              <a:rPr lang="es-MX" dirty="0" smtClean="0"/>
              <a:t>(real 0) </a:t>
            </a:r>
            <a:r>
              <a:rPr lang="es-MX" dirty="0" err="1" smtClean="0"/>
              <a:t>Mval</a:t>
            </a:r>
            <a:r>
              <a:rPr lang="es-MX" dirty="0" smtClean="0"/>
              <a:t>(</a:t>
            </a:r>
            <a:r>
              <a:rPr lang="es-MX" dirty="0" err="1" smtClean="0"/>
              <a:t>integer</a:t>
            </a:r>
            <a:r>
              <a:rPr lang="es-MX" dirty="0" smtClean="0"/>
              <a:t> 0) </a:t>
            </a:r>
            <a:r>
              <a:rPr lang="es-MX" dirty="0" err="1" smtClean="0"/>
              <a:t>NURIni</a:t>
            </a:r>
            <a:r>
              <a:rPr lang="es-MX" dirty="0" smtClean="0"/>
              <a:t>(</a:t>
            </a:r>
            <a:r>
              <a:rPr lang="es-MX" dirty="0" err="1" smtClean="0"/>
              <a:t>integer</a:t>
            </a:r>
            <a:r>
              <a:rPr lang="es-MX" dirty="0" smtClean="0"/>
              <a:t> 1) </a:t>
            </a:r>
            <a:r>
              <a:rPr lang="es-MX" dirty="0" err="1" smtClean="0"/>
              <a:t>NURFin</a:t>
            </a:r>
            <a:r>
              <a:rPr lang="es-MX" dirty="0" smtClean="0"/>
              <a:t>(</a:t>
            </a:r>
            <a:r>
              <a:rPr lang="es-MX" dirty="0" err="1" smtClean="0"/>
              <a:t>integer</a:t>
            </a:r>
            <a:r>
              <a:rPr lang="es-MX" dirty="0" smtClean="0"/>
              <a:t> 0)    </a:t>
            </a:r>
            <a:r>
              <a:rPr lang="es-MX" dirty="0" err="1" smtClean="0"/>
              <a:t>CNModes</a:t>
            </a:r>
            <a:r>
              <a:rPr lang="es-MX" dirty="0" smtClean="0"/>
              <a:t>(</a:t>
            </a:r>
            <a:r>
              <a:rPr lang="es-MX" dirty="0" err="1" smtClean="0"/>
              <a:t>integer</a:t>
            </a:r>
            <a:r>
              <a:rPr lang="es-MX" dirty="0" smtClean="0"/>
              <a:t> 0) </a:t>
            </a:r>
            <a:r>
              <a:rPr lang="es-MX" dirty="0" err="1" smtClean="0"/>
              <a:t>noGraph</a:t>
            </a:r>
            <a:r>
              <a:rPr lang="es-MX" dirty="0" smtClean="0"/>
              <a:t> T1title(</a:t>
            </a:r>
            <a:r>
              <a:rPr lang="es-MX" dirty="0" err="1" smtClean="0"/>
              <a:t>string</a:t>
            </a:r>
            <a:r>
              <a:rPr lang="es-MX" dirty="0" smtClean="0"/>
              <a:t>) </a:t>
            </a:r>
            <a:r>
              <a:rPr lang="es-MX" dirty="0" err="1" smtClean="0">
                <a:solidFill>
                  <a:srgbClr val="FF0000"/>
                </a:solidFill>
              </a:rPr>
              <a:t>M</a:t>
            </a:r>
            <a:r>
              <a:rPr lang="es-MX" dirty="0" err="1" smtClean="0"/>
              <a:t>Symbol</a:t>
            </a:r>
            <a:r>
              <a:rPr lang="es-MX" dirty="0" smtClean="0"/>
              <a:t>(</a:t>
            </a:r>
            <a:r>
              <a:rPr lang="es-MX" dirty="0" err="1" smtClean="0"/>
              <a:t>string</a:t>
            </a:r>
            <a:r>
              <a:rPr lang="es-MX" dirty="0" smtClean="0"/>
              <a:t>)   </a:t>
            </a:r>
            <a:r>
              <a:rPr lang="es-MX" dirty="0" err="1" smtClean="0"/>
              <a:t>Connect</a:t>
            </a:r>
            <a:r>
              <a:rPr lang="es-MX" dirty="0" smtClean="0"/>
              <a:t>(</a:t>
            </a:r>
            <a:r>
              <a:rPr lang="es-MX" dirty="0" err="1" smtClean="0"/>
              <a:t>string</a:t>
            </a:r>
            <a:r>
              <a:rPr lang="es-MX" dirty="0" smtClean="0"/>
              <a:t>) *“</a:t>
            </a:r>
          </a:p>
          <a:p>
            <a:r>
              <a:rPr lang="pt-BR" dirty="0" smtClean="0"/>
              <a:t>57.-</a:t>
            </a:r>
            <a:r>
              <a:rPr lang="pt-BR" dirty="0" err="1" smtClean="0"/>
              <a:t>scalar</a:t>
            </a:r>
            <a:r>
              <a:rPr lang="pt-BR" dirty="0" smtClean="0"/>
              <a:t> </a:t>
            </a:r>
            <a:r>
              <a:rPr lang="pt-BR" dirty="0" err="1" smtClean="0"/>
              <a:t>nuobs</a:t>
            </a:r>
            <a:r>
              <a:rPr lang="pt-BR" dirty="0" smtClean="0"/>
              <a:t>= </a:t>
            </a:r>
            <a:r>
              <a:rPr lang="pt-BR" dirty="0" smtClean="0">
                <a:solidFill>
                  <a:srgbClr val="FF0000"/>
                </a:solidFill>
              </a:rPr>
              <a:t>r(N) </a:t>
            </a:r>
          </a:p>
          <a:p>
            <a:r>
              <a:rPr lang="pt-BR" dirty="0" smtClean="0"/>
              <a:t>58.-</a:t>
            </a:r>
            <a:r>
              <a:rPr lang="pt-BR" dirty="0" err="1" smtClean="0"/>
              <a:t>scalar</a:t>
            </a:r>
            <a:r>
              <a:rPr lang="pt-BR" dirty="0" smtClean="0"/>
              <a:t> </a:t>
            </a:r>
            <a:r>
              <a:rPr lang="pt-BR" dirty="0" err="1" smtClean="0"/>
              <a:t>maxval</a:t>
            </a:r>
            <a:r>
              <a:rPr lang="pt-BR" dirty="0" smtClean="0"/>
              <a:t>= </a:t>
            </a:r>
            <a:r>
              <a:rPr lang="pt-BR" dirty="0" smtClean="0">
                <a:solidFill>
                  <a:srgbClr val="FF0000"/>
                </a:solidFill>
              </a:rPr>
              <a:t>r(</a:t>
            </a:r>
            <a:r>
              <a:rPr lang="pt-BR" dirty="0" err="1" smtClean="0">
                <a:solidFill>
                  <a:srgbClr val="FF0000"/>
                </a:solidFill>
              </a:rPr>
              <a:t>max</a:t>
            </a:r>
            <a:r>
              <a:rPr lang="pt-BR" dirty="0" smtClean="0">
                <a:solidFill>
                  <a:srgbClr val="FF0000"/>
                </a:solidFill>
              </a:rPr>
              <a:t>) </a:t>
            </a:r>
          </a:p>
          <a:p>
            <a:r>
              <a:rPr lang="pt-BR" dirty="0" smtClean="0"/>
              <a:t>59.-</a:t>
            </a:r>
            <a:r>
              <a:rPr lang="pt-BR" dirty="0" err="1" smtClean="0"/>
              <a:t>scalar</a:t>
            </a:r>
            <a:r>
              <a:rPr lang="pt-BR" dirty="0" smtClean="0"/>
              <a:t> </a:t>
            </a:r>
            <a:r>
              <a:rPr lang="pt-BR" dirty="0" err="1" smtClean="0"/>
              <a:t>minval</a:t>
            </a:r>
            <a:r>
              <a:rPr lang="pt-BR" dirty="0" smtClean="0"/>
              <a:t>= </a:t>
            </a:r>
            <a:r>
              <a:rPr lang="pt-BR" dirty="0" smtClean="0">
                <a:solidFill>
                  <a:srgbClr val="FF0000"/>
                </a:solidFill>
              </a:rPr>
              <a:t>r(</a:t>
            </a:r>
            <a:r>
              <a:rPr lang="pt-BR" dirty="0" err="1" smtClean="0">
                <a:solidFill>
                  <a:srgbClr val="FF0000"/>
                </a:solidFill>
              </a:rPr>
              <a:t>min</a:t>
            </a:r>
            <a:r>
              <a:rPr lang="pt-BR" dirty="0" smtClean="0">
                <a:solidFill>
                  <a:srgbClr val="FF0000"/>
                </a:solidFill>
              </a:rPr>
              <a:t>)</a:t>
            </a:r>
            <a:endParaRPr lang="es-MX" dirty="0" smtClean="0">
              <a:solidFill>
                <a:srgbClr val="FF0000"/>
              </a:solidFill>
            </a:endParaRPr>
          </a:p>
          <a:p>
            <a:r>
              <a:rPr lang="es-MX" dirty="0" smtClean="0"/>
              <a:t>103.-scalar </a:t>
            </a:r>
            <a:r>
              <a:rPr lang="es-MX" dirty="0" err="1" smtClean="0"/>
              <a:t>binum</a:t>
            </a:r>
            <a:r>
              <a:rPr lang="es-MX" dirty="0" smtClean="0"/>
              <a:t>=</a:t>
            </a:r>
            <a:r>
              <a:rPr lang="pt-BR" dirty="0" smtClean="0">
                <a:solidFill>
                  <a:srgbClr val="FF0000"/>
                </a:solidFill>
              </a:rPr>
              <a:t> r(N)</a:t>
            </a:r>
          </a:p>
          <a:p>
            <a:r>
              <a:rPr lang="en-US" dirty="0" smtClean="0"/>
              <a:t>132.-if "`</a:t>
            </a:r>
            <a:r>
              <a:rPr lang="en-US" dirty="0" err="1" smtClean="0">
                <a:solidFill>
                  <a:srgbClr val="FF0000"/>
                </a:solidFill>
              </a:rPr>
              <a:t>m</a:t>
            </a:r>
            <a:r>
              <a:rPr lang="en-US" dirty="0" err="1" smtClean="0"/>
              <a:t>symbol</a:t>
            </a:r>
            <a:r>
              <a:rPr lang="en-US" dirty="0" smtClean="0"/>
              <a:t>'"=="" </a:t>
            </a:r>
            <a:r>
              <a:rPr lang="en-US" dirty="0" smtClean="0">
                <a:solidFill>
                  <a:srgbClr val="FF0000"/>
                </a:solidFill>
              </a:rPr>
              <a:t>{ </a:t>
            </a:r>
          </a:p>
          <a:p>
            <a:r>
              <a:rPr lang="en-US" dirty="0" smtClean="0"/>
              <a:t>local symbol "." </a:t>
            </a:r>
          </a:p>
          <a:p>
            <a:r>
              <a:rPr lang="en-US" dirty="0" smtClean="0">
                <a:solidFill>
                  <a:srgbClr val="FF0000"/>
                </a:solidFill>
              </a:rPr>
              <a:t>}</a:t>
            </a:r>
            <a:r>
              <a:rPr lang="pt-BR" dirty="0" smtClean="0">
                <a:solidFill>
                  <a:srgbClr val="FF0000"/>
                </a:solidFill>
              </a:rPr>
              <a:t> </a:t>
            </a:r>
          </a:p>
          <a:p>
            <a:r>
              <a:rPr lang="en-US" dirty="0" smtClean="0"/>
              <a:t>138.-</a:t>
            </a:r>
            <a:r>
              <a:rPr lang="en-US" dirty="0" smtClean="0">
                <a:solidFill>
                  <a:srgbClr val="FF0000"/>
                </a:solidFill>
              </a:rPr>
              <a:t>sactter </a:t>
            </a:r>
            <a:r>
              <a:rPr lang="en-US" dirty="0" smtClean="0"/>
              <a:t>`</a:t>
            </a:r>
            <a:r>
              <a:rPr lang="en-US" dirty="0" err="1" smtClean="0"/>
              <a:t>lfh</a:t>
            </a:r>
            <a:r>
              <a:rPr lang="en-US" dirty="0" smtClean="0"/>
              <a:t>' `</a:t>
            </a:r>
            <a:r>
              <a:rPr lang="en-US" dirty="0" err="1" smtClean="0"/>
              <a:t>midval</a:t>
            </a:r>
            <a:r>
              <a:rPr lang="en-US" dirty="0" smtClean="0"/>
              <a:t>', `options' t1("`t1title'") </a:t>
            </a:r>
            <a:r>
              <a:rPr lang="en-US" dirty="0" smtClean="0">
                <a:solidFill>
                  <a:srgbClr val="FF0000"/>
                </a:solidFill>
              </a:rPr>
              <a:t>m</a:t>
            </a:r>
            <a:r>
              <a:rPr lang="en-US" dirty="0" smtClean="0"/>
              <a:t>s(`</a:t>
            </a:r>
            <a:r>
              <a:rPr lang="en-US" dirty="0" err="1" smtClean="0">
                <a:solidFill>
                  <a:srgbClr val="FF0000"/>
                </a:solidFill>
              </a:rPr>
              <a:t>m</a:t>
            </a:r>
            <a:r>
              <a:rPr lang="en-US" dirty="0" err="1" smtClean="0"/>
              <a:t>symbol</a:t>
            </a:r>
            <a:r>
              <a:rPr lang="en-US" dirty="0" smtClean="0"/>
              <a:t>') c(`connect')</a:t>
            </a:r>
            <a:endParaRPr lang="pt-BR" dirty="0" smtClean="0"/>
          </a:p>
          <a:p>
            <a:endParaRPr lang="es-MX"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Prueba de </a:t>
            </a:r>
            <a:r>
              <a:rPr lang="es-MX" dirty="0" err="1" smtClean="0"/>
              <a:t>multimodalidad</a:t>
            </a:r>
            <a:r>
              <a:rPr lang="es-MX" dirty="0" smtClean="0"/>
              <a:t> de </a:t>
            </a:r>
            <a:r>
              <a:rPr lang="es-MX" dirty="0" err="1" smtClean="0"/>
              <a:t>Silverman</a:t>
            </a:r>
            <a:r>
              <a:rPr lang="es-MX" dirty="0" smtClean="0"/>
              <a:t> (con </a:t>
            </a:r>
            <a:r>
              <a:rPr lang="es-MX" dirty="0" err="1" smtClean="0"/>
              <a:t>bootsam</a:t>
            </a:r>
            <a:r>
              <a:rPr lang="es-MX" dirty="0" smtClean="0"/>
              <a:t>)</a:t>
            </a:r>
            <a:endParaRPr lang="es-MX" dirty="0"/>
          </a:p>
        </p:txBody>
      </p:sp>
      <p:sp>
        <p:nvSpPr>
          <p:cNvPr id="4" name="3 Marcador de contenido"/>
          <p:cNvSpPr>
            <a:spLocks noGrp="1" noChangeArrowheads="1"/>
          </p:cNvSpPr>
          <p:nvPr>
            <p:ph idx="1"/>
          </p:nvPr>
        </p:nvSpPr>
        <p:spPr bwMode="auto">
          <a:xfrm>
            <a:off x="457200" y="1412776"/>
            <a:ext cx="8229600" cy="5373779"/>
          </a:xfrm>
          <a:prstGeom prst="rect">
            <a:avLst/>
          </a:prstGeom>
          <a:noFill/>
          <a:ln w="9525">
            <a:noFill/>
            <a:miter lim="800000"/>
            <a:headEnd/>
            <a:tailEnd/>
          </a:ln>
        </p:spPr>
        <p:txBody>
          <a:bodyPr>
            <a:spAutoFit/>
          </a:bodyPr>
          <a:lstStyle/>
          <a:p>
            <a:pPr eaLnBrk="0" hangingPunct="0">
              <a:buNone/>
            </a:pPr>
            <a:r>
              <a:rPr lang="en-US" sz="1200" dirty="0">
                <a:latin typeface="Courier New" pitchFamily="49" charset="0"/>
                <a:cs typeface="Courier New" pitchFamily="49" charset="0"/>
              </a:rPr>
              <a:t>. use catfilen, </a:t>
            </a:r>
            <a:r>
              <a:rPr lang="en-US" sz="1200" dirty="0" smtClean="0">
                <a:latin typeface="Courier New" pitchFamily="49" charset="0"/>
                <a:cs typeface="Courier New" pitchFamily="49" charset="0"/>
              </a:rPr>
              <a:t>clear</a:t>
            </a:r>
            <a:endParaRPr lang="en-US" sz="1200" dirty="0">
              <a:latin typeface="Courier New" pitchFamily="49" charset="0"/>
              <a:cs typeface="Courier New" pitchFamily="49" charset="0"/>
            </a:endParaRPr>
          </a:p>
          <a:p>
            <a:pPr eaLnBrk="0" hangingPunct="0">
              <a:buNone/>
            </a:pPr>
            <a:r>
              <a:rPr lang="en-US" sz="1200" dirty="0">
                <a:latin typeface="Courier New" pitchFamily="49" charset="0"/>
                <a:cs typeface="Courier New" pitchFamily="49" charset="0"/>
              </a:rPr>
              <a:t>. set </a:t>
            </a:r>
            <a:r>
              <a:rPr lang="en-US" sz="1200" dirty="0" err="1">
                <a:latin typeface="Courier New" pitchFamily="49" charset="0"/>
                <a:cs typeface="Courier New" pitchFamily="49" charset="0"/>
              </a:rPr>
              <a:t>mem</a:t>
            </a:r>
            <a:r>
              <a:rPr lang="en-US" sz="1200" dirty="0">
                <a:latin typeface="Courier New" pitchFamily="49" charset="0"/>
                <a:cs typeface="Courier New" pitchFamily="49" charset="0"/>
              </a:rPr>
              <a:t> 32m</a:t>
            </a:r>
          </a:p>
          <a:p>
            <a:pPr eaLnBrk="0" hangingPunct="0">
              <a:buNone/>
            </a:pPr>
            <a:r>
              <a:rPr lang="en-US" sz="1200" dirty="0">
                <a:latin typeface="Courier New" pitchFamily="49" charset="0"/>
                <a:cs typeface="Courier New" pitchFamily="49" charset="0"/>
              </a:rPr>
              <a:t>. keep bodlen</a:t>
            </a:r>
          </a:p>
          <a:p>
            <a:pPr eaLnBrk="0" hangingPunct="0">
              <a:buNone/>
            </a:pPr>
            <a:r>
              <a:rPr lang="en-US" sz="1200" dirty="0" smtClean="0">
                <a:latin typeface="Courier New" pitchFamily="49" charset="0"/>
                <a:cs typeface="Courier New" pitchFamily="49" charset="0"/>
              </a:rPr>
              <a:t>. sum catfilen</a:t>
            </a:r>
          </a:p>
          <a:p>
            <a:pPr eaLnBrk="0" hangingPunct="0">
              <a:buNone/>
            </a:pPr>
            <a:r>
              <a:rPr lang="en-US" sz="1200" dirty="0" smtClean="0">
                <a:latin typeface="Courier New" pitchFamily="49" charset="0"/>
                <a:cs typeface="Courier New" pitchFamily="49" charset="0"/>
              </a:rPr>
              <a:t>. </a:t>
            </a:r>
            <a:r>
              <a:rPr lang="en-US" sz="1200" dirty="0">
                <a:latin typeface="Courier New" pitchFamily="49" charset="0"/>
                <a:cs typeface="Courier New" pitchFamily="49" charset="0"/>
              </a:rPr>
              <a:t>set seed 220409</a:t>
            </a:r>
          </a:p>
          <a:p>
            <a:pPr eaLnBrk="0" hangingPunct="0">
              <a:buNone/>
            </a:pPr>
            <a:r>
              <a:rPr lang="en-US" sz="1200" dirty="0">
                <a:latin typeface="Courier New" pitchFamily="49" charset="0"/>
                <a:cs typeface="Courier New" pitchFamily="49" charset="0"/>
              </a:rPr>
              <a:t>. boot </a:t>
            </a:r>
            <a:r>
              <a:rPr lang="en-US" sz="1200" dirty="0" err="1">
                <a:solidFill>
                  <a:srgbClr val="FFC000"/>
                </a:solidFill>
                <a:latin typeface="Courier New" pitchFamily="49" charset="0"/>
                <a:cs typeface="Courier New" pitchFamily="49" charset="0"/>
              </a:rPr>
              <a:t>bootsamb</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ar</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bodlen</a:t>
            </a:r>
            <a:r>
              <a:rPr lang="en-US" sz="1200" dirty="0">
                <a:latin typeface="Courier New" pitchFamily="49" charset="0"/>
                <a:cs typeface="Courier New" pitchFamily="49" charset="0"/>
              </a:rPr>
              <a:t> 23.36 </a:t>
            </a:r>
            <a:r>
              <a:rPr lang="en-US" sz="1200" dirty="0">
                <a:solidFill>
                  <a:srgbClr val="FF0000"/>
                </a:solidFill>
                <a:latin typeface="Courier New" pitchFamily="49" charset="0"/>
                <a:cs typeface="Courier New" pitchFamily="49" charset="0"/>
              </a:rPr>
              <a:t>49.5904</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i</a:t>
            </a:r>
            <a:r>
              <a:rPr lang="en-US" sz="1200" dirty="0">
                <a:latin typeface="Courier New" pitchFamily="49" charset="0"/>
                <a:cs typeface="Courier New" pitchFamily="49" charset="0"/>
              </a:rPr>
              <a:t>(500)</a:t>
            </a:r>
          </a:p>
          <a:p>
            <a:pPr eaLnBrk="0" hangingPunct="0">
              <a:buNone/>
            </a:pPr>
            <a:r>
              <a:rPr lang="en-US" sz="1200" dirty="0">
                <a:latin typeface="Courier New" pitchFamily="49" charset="0"/>
                <a:cs typeface="Courier New" pitchFamily="49" charset="0"/>
              </a:rPr>
              <a:t>warning:  data in memory will be lost.</a:t>
            </a:r>
          </a:p>
          <a:p>
            <a:pPr eaLnBrk="0" hangingPunct="0">
              <a:buNone/>
            </a:pPr>
            <a:r>
              <a:rPr lang="en-US" sz="1200" dirty="0">
                <a:latin typeface="Courier New" pitchFamily="49" charset="0"/>
                <a:cs typeface="Courier New" pitchFamily="49" charset="0"/>
              </a:rPr>
              <a:t>Press enter to continue, Ctrl-Break to abort.</a:t>
            </a:r>
          </a:p>
          <a:p>
            <a:pPr eaLnBrk="0" hangingPunct="0">
              <a:buNone/>
            </a:pPr>
            <a:r>
              <a:rPr lang="es-MX" sz="1200" dirty="0">
                <a:latin typeface="Courier New" pitchFamily="49" charset="0"/>
                <a:cs typeface="Courier New" pitchFamily="49" charset="0"/>
              </a:rPr>
              <a:t>(output </a:t>
            </a:r>
            <a:r>
              <a:rPr lang="es-MX" sz="1200" dirty="0" err="1">
                <a:latin typeface="Courier New" pitchFamily="49" charset="0"/>
                <a:cs typeface="Courier New" pitchFamily="49" charset="0"/>
              </a:rPr>
              <a:t>ommited</a:t>
            </a:r>
            <a:r>
              <a:rPr lang="es-MX" sz="1200" dirty="0">
                <a:latin typeface="Courier New" pitchFamily="49" charset="0"/>
                <a:cs typeface="Courier New" pitchFamily="49" charset="0"/>
              </a:rPr>
              <a:t>)</a:t>
            </a:r>
            <a:endParaRPr lang="en-US" sz="1200" dirty="0">
              <a:latin typeface="Courier New" pitchFamily="49" charset="0"/>
              <a:cs typeface="Courier New" pitchFamily="49" charset="0"/>
            </a:endParaRPr>
          </a:p>
          <a:p>
            <a:pPr eaLnBrk="0" hangingPunct="0">
              <a:buNone/>
            </a:pPr>
            <a:r>
              <a:rPr lang="en-US" sz="1200" dirty="0">
                <a:latin typeface="Courier New" pitchFamily="49" charset="0"/>
                <a:cs typeface="Courier New" pitchFamily="49" charset="0"/>
              </a:rPr>
              <a:t>Contains data</a:t>
            </a:r>
          </a:p>
          <a:p>
            <a:pPr eaLnBrk="0" hangingPunc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obs</a:t>
            </a:r>
            <a:r>
              <a:rPr lang="en-US" sz="1200" dirty="0">
                <a:latin typeface="Courier New" pitchFamily="49" charset="0"/>
                <a:cs typeface="Courier New" pitchFamily="49" charset="0"/>
              </a:rPr>
              <a:t>:       320,500                          </a:t>
            </a:r>
            <a:r>
              <a:rPr lang="en-US" sz="1200" dirty="0" err="1">
                <a:latin typeface="Courier New" pitchFamily="49" charset="0"/>
                <a:cs typeface="Courier New" pitchFamily="49" charset="0"/>
              </a:rPr>
              <a:t>bootsamb</a:t>
            </a:r>
            <a:r>
              <a:rPr lang="en-US" sz="1200" dirty="0">
                <a:latin typeface="Courier New" pitchFamily="49" charset="0"/>
                <a:cs typeface="Courier New" pitchFamily="49" charset="0"/>
              </a:rPr>
              <a:t> bootstrap</a:t>
            </a:r>
          </a:p>
          <a:p>
            <a:pPr eaLnBrk="0" hangingPunc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vars</a:t>
            </a:r>
            <a:r>
              <a:rPr lang="en-US" sz="1200" dirty="0">
                <a:latin typeface="Courier New" pitchFamily="49" charset="0"/>
                <a:cs typeface="Courier New" pitchFamily="49" charset="0"/>
              </a:rPr>
              <a:t>:             4                          </a:t>
            </a:r>
          </a:p>
          <a:p>
            <a:pPr eaLnBrk="0" hangingPunct="0">
              <a:buNone/>
            </a:pPr>
            <a:r>
              <a:rPr lang="en-US" sz="1200" dirty="0">
                <a:latin typeface="Courier New" pitchFamily="49" charset="0"/>
                <a:cs typeface="Courier New" pitchFamily="49" charset="0"/>
              </a:rPr>
              <a:t> size:     6,410,000 (80.9% of memory free)</a:t>
            </a:r>
          </a:p>
          <a:p>
            <a:pPr eaLnBrk="0" hangingPunct="0">
              <a:buNone/>
            </a:pPr>
            <a:r>
              <a:rPr lang="en-US" sz="1200" dirty="0">
                <a:latin typeface="Courier New" pitchFamily="49" charset="0"/>
                <a:cs typeface="Courier New" pitchFamily="49" charset="0"/>
              </a:rPr>
              <a:t>-------------------------------------------------------------------------</a:t>
            </a:r>
          </a:p>
          <a:p>
            <a:pPr eaLnBrk="0" hangingPunct="0">
              <a:buNone/>
            </a:pPr>
            <a:r>
              <a:rPr lang="en-US" sz="1200" dirty="0">
                <a:latin typeface="Courier New" pitchFamily="49" charset="0"/>
                <a:cs typeface="Courier New" pitchFamily="49" charset="0"/>
              </a:rPr>
              <a:t>              storage  display     value</a:t>
            </a:r>
          </a:p>
          <a:p>
            <a:pPr eaLnBrk="0" hangingPunct="0">
              <a:buNone/>
            </a:pPr>
            <a:r>
              <a:rPr lang="en-US" sz="1200" dirty="0">
                <a:latin typeface="Courier New" pitchFamily="49" charset="0"/>
                <a:cs typeface="Courier New" pitchFamily="49" charset="0"/>
              </a:rPr>
              <a:t>variable name   type   format      label      variable label</a:t>
            </a:r>
          </a:p>
          <a:p>
            <a:pPr eaLnBrk="0" hangingPunct="0">
              <a:buNone/>
            </a:pPr>
            <a:r>
              <a:rPr lang="en-US" sz="1200" dirty="0">
                <a:latin typeface="Courier New" pitchFamily="49" charset="0"/>
                <a:cs typeface="Courier New" pitchFamily="49" charset="0"/>
              </a:rPr>
              <a:t>-------------------------------------------------------------------------</a:t>
            </a:r>
          </a:p>
          <a:p>
            <a:pPr eaLnBrk="0" hangingPunct="0">
              <a:buNone/>
            </a:pPr>
            <a:r>
              <a:rPr lang="en-US" sz="1200" dirty="0">
                <a:latin typeface="Courier New" pitchFamily="49" charset="0"/>
                <a:cs typeface="Courier New" pitchFamily="49" charset="0"/>
              </a:rPr>
              <a:t>_rep            long   %12.0g                 replication</a:t>
            </a:r>
          </a:p>
          <a:p>
            <a:pPr eaLnBrk="0" hangingPunct="0">
              <a:buNone/>
            </a:pPr>
            <a:r>
              <a:rPr lang="en-US" sz="1200" dirty="0">
                <a:latin typeface="Courier New" pitchFamily="49" charset="0"/>
                <a:cs typeface="Courier New" pitchFamily="49" charset="0"/>
              </a:rPr>
              <a:t>bodlen          float  %9.0g                  </a:t>
            </a:r>
          </a:p>
          <a:p>
            <a:pPr eaLnBrk="0" hangingPunct="0">
              <a:buNone/>
            </a:pPr>
            <a:r>
              <a:rPr lang="en-US" sz="1200" dirty="0" err="1">
                <a:latin typeface="Courier New" pitchFamily="49" charset="0"/>
                <a:cs typeface="Courier New" pitchFamily="49" charset="0"/>
              </a:rPr>
              <a:t>ysm</a:t>
            </a:r>
            <a:r>
              <a:rPr lang="en-US" sz="1200" dirty="0">
                <a:latin typeface="Courier New" pitchFamily="49" charset="0"/>
                <a:cs typeface="Courier New" pitchFamily="49" charset="0"/>
              </a:rPr>
              <a:t>             float  %9.0g                  </a:t>
            </a:r>
          </a:p>
          <a:p>
            <a:pPr eaLnBrk="0" hangingPunct="0">
              <a:buNone/>
            </a:pPr>
            <a:r>
              <a:rPr lang="en-US" sz="1200" dirty="0">
                <a:latin typeface="Courier New" pitchFamily="49" charset="0"/>
                <a:cs typeface="Courier New" pitchFamily="49" charset="0"/>
              </a:rPr>
              <a:t>_</a:t>
            </a:r>
            <a:r>
              <a:rPr lang="en-US" sz="1200" dirty="0" err="1">
                <a:latin typeface="Courier New" pitchFamily="49" charset="0"/>
                <a:cs typeface="Courier New" pitchFamily="49" charset="0"/>
              </a:rPr>
              <a:t>obs</a:t>
            </a:r>
            <a:r>
              <a:rPr lang="en-US" sz="1200" dirty="0">
                <a:latin typeface="Courier New" pitchFamily="49" charset="0"/>
                <a:cs typeface="Courier New" pitchFamily="49" charset="0"/>
              </a:rPr>
              <a:t>            long   %12.0g                 observations</a:t>
            </a:r>
          </a:p>
          <a:p>
            <a:pPr eaLnBrk="0" hangingPunct="0">
              <a:buNone/>
            </a:pPr>
            <a:r>
              <a:rPr lang="en-US" sz="1200" dirty="0">
                <a:latin typeface="Courier New" pitchFamily="49" charset="0"/>
                <a:cs typeface="Courier New" pitchFamily="49" charset="0"/>
              </a:rPr>
              <a:t>-------------------------------------------------------------------------</a:t>
            </a:r>
          </a:p>
          <a:p>
            <a:pPr eaLnBrk="0" hangingPunct="0">
              <a:buNone/>
            </a:pPr>
            <a:r>
              <a:rPr lang="en-US" sz="1200" dirty="0">
                <a:latin typeface="Courier New" pitchFamily="49" charset="0"/>
                <a:cs typeface="Courier New" pitchFamily="49" charset="0"/>
              </a:rPr>
              <a:t>Sorted by:  </a:t>
            </a:r>
          </a:p>
          <a:p>
            <a:pPr eaLnBrk="0" hangingPunct="0">
              <a:buNone/>
            </a:pPr>
            <a:r>
              <a:rPr lang="en-US" sz="1200" dirty="0">
                <a:latin typeface="Courier New" pitchFamily="49" charset="0"/>
                <a:cs typeface="Courier New" pitchFamily="49" charset="0"/>
              </a:rPr>
              <a:t>     Note:  dataset has changed since last saved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Prueba de </a:t>
            </a:r>
            <a:r>
              <a:rPr lang="es-ES" dirty="0" err="1" smtClean="0"/>
              <a:t>multimodalidad</a:t>
            </a:r>
            <a:r>
              <a:rPr lang="es-ES" dirty="0" smtClean="0"/>
              <a:t> de </a:t>
            </a:r>
            <a:r>
              <a:rPr lang="es-ES" dirty="0" err="1" smtClean="0"/>
              <a:t>Silverman</a:t>
            </a:r>
            <a:endParaRPr lang="es-MX" dirty="0"/>
          </a:p>
        </p:txBody>
      </p:sp>
      <p:sp>
        <p:nvSpPr>
          <p:cNvPr id="4" name="3 Marcador de contenido"/>
          <p:cNvSpPr>
            <a:spLocks noGrp="1" noChangeArrowheads="1"/>
          </p:cNvSpPr>
          <p:nvPr>
            <p:ph idx="1"/>
          </p:nvPr>
        </p:nvSpPr>
        <p:spPr bwMode="auto">
          <a:xfrm>
            <a:off x="457200" y="1600200"/>
            <a:ext cx="8229600" cy="4444294"/>
          </a:xfrm>
          <a:prstGeom prst="rect">
            <a:avLst/>
          </a:prstGeom>
          <a:noFill/>
          <a:ln w="9525">
            <a:noFill/>
            <a:miter lim="800000"/>
            <a:headEnd/>
            <a:tailEnd/>
          </a:ln>
        </p:spPr>
        <p:txBody>
          <a:bodyPr>
            <a:spAutoFit/>
          </a:bodyPr>
          <a:lstStyle/>
          <a:p>
            <a:pPr eaLnBrk="0" hangingPunct="0"/>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silvtest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ysm</a:t>
            </a:r>
            <a:r>
              <a:rPr lang="en-US" sz="1400" dirty="0">
                <a:latin typeface="Courier New" pitchFamily="49" charset="0"/>
                <a:cs typeface="Courier New" pitchFamily="49" charset="0"/>
              </a:rPr>
              <a:t> _rep, </a:t>
            </a:r>
            <a:r>
              <a:rPr lang="en-US" sz="1400" dirty="0" err="1">
                <a:latin typeface="Courier New" pitchFamily="49" charset="0"/>
                <a:cs typeface="Courier New" pitchFamily="49" charset="0"/>
              </a:rPr>
              <a:t>cr</a:t>
            </a:r>
            <a:r>
              <a:rPr lang="en-US" sz="1400" dirty="0">
                <a:latin typeface="Courier New" pitchFamily="49" charset="0"/>
                <a:cs typeface="Courier New" pitchFamily="49" charset="0"/>
              </a:rPr>
              <a:t>(23.36) m(40)  </a:t>
            </a:r>
            <a:r>
              <a:rPr lang="en-US" sz="1400" dirty="0" err="1">
                <a:latin typeface="Courier New" pitchFamily="49" charset="0"/>
                <a:cs typeface="Courier New" pitchFamily="49" charset="0"/>
              </a:rPr>
              <a:t>nurf</a:t>
            </a:r>
            <a:r>
              <a:rPr lang="en-US" sz="1400" dirty="0">
                <a:latin typeface="Courier New" pitchFamily="49" charset="0"/>
                <a:cs typeface="Courier New" pitchFamily="49" charset="0"/>
              </a:rPr>
              <a:t>(500) </a:t>
            </a:r>
            <a:r>
              <a:rPr lang="en-US" sz="1400" dirty="0" err="1">
                <a:latin typeface="Courier New" pitchFamily="49" charset="0"/>
                <a:cs typeface="Courier New" pitchFamily="49" charset="0"/>
              </a:rPr>
              <a:t>cnm</a:t>
            </a:r>
            <a:r>
              <a:rPr lang="en-US" sz="1400" dirty="0">
                <a:latin typeface="Courier New" pitchFamily="49" charset="0"/>
                <a:cs typeface="Courier New" pitchFamily="49" charset="0"/>
              </a:rPr>
              <a:t>(1) </a:t>
            </a:r>
            <a:r>
              <a:rPr lang="en-US" sz="1400" dirty="0" err="1">
                <a:latin typeface="Courier New" pitchFamily="49" charset="0"/>
                <a:cs typeface="Courier New" pitchFamily="49" charset="0"/>
              </a:rPr>
              <a:t>nog</a:t>
            </a:r>
            <a:endParaRPr lang="en-US" sz="1400" dirty="0">
              <a:latin typeface="Courier New" pitchFamily="49" charset="0"/>
              <a:cs typeface="Courier New" pitchFamily="49" charset="0"/>
            </a:endParaRP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1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2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3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4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5              Number of modes = 1</a:t>
            </a:r>
          </a:p>
          <a:p>
            <a:pPr eaLnBrk="0" hangingPunct="0"/>
            <a:r>
              <a:rPr lang="en-US" sz="1400" dirty="0">
                <a:latin typeface="Courier New" pitchFamily="49" charset="0"/>
                <a:cs typeface="Courier New" pitchFamily="49" charset="0"/>
              </a:rPr>
              <a:t>.</a:t>
            </a:r>
          </a:p>
          <a:p>
            <a:pPr eaLnBrk="0" hangingPunct="0"/>
            <a:r>
              <a:rPr lang="en-US" sz="1400" dirty="0">
                <a:latin typeface="Courier New" pitchFamily="49" charset="0"/>
                <a:cs typeface="Courier New" pitchFamily="49" charset="0"/>
              </a:rPr>
              <a:t>.</a:t>
            </a:r>
          </a:p>
          <a:p>
            <a:pPr eaLnBrk="0" hangingPunct="0"/>
            <a:r>
              <a:rPr lang="en-US" sz="1400" dirty="0">
                <a:latin typeface="Courier New" pitchFamily="49" charset="0"/>
                <a:cs typeface="Courier New" pitchFamily="49" charset="0"/>
              </a:rPr>
              <a:t>.</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497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498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499            Number of modes = 1</a:t>
            </a:r>
          </a:p>
          <a:p>
            <a:pPr eaLnBrk="0" hangingPunct="0"/>
            <a:r>
              <a:rPr lang="en-US" sz="1400" dirty="0" err="1">
                <a:latin typeface="Courier New" pitchFamily="49" charset="0"/>
                <a:cs typeface="Courier New" pitchFamily="49" charset="0"/>
              </a:rPr>
              <a:t>bs</a:t>
            </a:r>
            <a:r>
              <a:rPr lang="en-US" sz="1400" dirty="0">
                <a:latin typeface="Courier New" pitchFamily="49" charset="0"/>
                <a:cs typeface="Courier New" pitchFamily="49" charset="0"/>
              </a:rPr>
              <a:t> sample     500            Number of modes = 1</a:t>
            </a:r>
          </a:p>
          <a:p>
            <a:pPr eaLnBrk="0" hangingPunct="0"/>
            <a:endParaRPr lang="en-US" sz="1400" dirty="0">
              <a:latin typeface="Courier New" pitchFamily="49" charset="0"/>
              <a:cs typeface="Courier New" pitchFamily="49" charset="0"/>
            </a:endParaRPr>
          </a:p>
          <a:p>
            <a:pPr eaLnBrk="0" hangingPunct="0"/>
            <a:r>
              <a:rPr lang="en-US" sz="1400" dirty="0">
                <a:latin typeface="Courier New" pitchFamily="49" charset="0"/>
                <a:cs typeface="Courier New" pitchFamily="49" charset="0"/>
              </a:rPr>
              <a:t>Critical number of modes =      1</a:t>
            </a:r>
          </a:p>
          <a:p>
            <a:pPr eaLnBrk="0" hangingPunct="0"/>
            <a:endParaRPr lang="en-US" sz="1400" dirty="0">
              <a:latin typeface="Courier New" pitchFamily="49" charset="0"/>
              <a:cs typeface="Courier New" pitchFamily="49" charset="0"/>
            </a:endParaRPr>
          </a:p>
          <a:p>
            <a:pPr eaLnBrk="0" hangingPunct="0"/>
            <a:r>
              <a:rPr lang="en-US" sz="1400" dirty="0">
                <a:solidFill>
                  <a:srgbClr val="FF0000"/>
                </a:solidFill>
                <a:latin typeface="Courier New" pitchFamily="49" charset="0"/>
                <a:cs typeface="Courier New" pitchFamily="49" charset="0"/>
              </a:rPr>
              <a:t>P value =           0 / 500 =   0.0000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50" y="500063"/>
            <a:ext cx="7696200" cy="914400"/>
          </a:xfrm>
        </p:spPr>
        <p:txBody>
          <a:bodyPr>
            <a:normAutofit fontScale="90000"/>
          </a:bodyPr>
          <a:lstStyle/>
          <a:p>
            <a:pPr eaLnBrk="1" hangingPunct="1">
              <a:defRPr/>
            </a:pPr>
            <a:r>
              <a:rPr lang="en-US" dirty="0" smtClean="0"/>
              <a:t>Cuadro de la prueba de Silverman</a:t>
            </a:r>
            <a:endParaRPr lang="en-US" dirty="0"/>
          </a:p>
        </p:txBody>
      </p:sp>
      <p:graphicFrame>
        <p:nvGraphicFramePr>
          <p:cNvPr id="4" name="3 Tabla"/>
          <p:cNvGraphicFramePr>
            <a:graphicFrameLocks noGrp="1"/>
          </p:cNvGraphicFramePr>
          <p:nvPr/>
        </p:nvGraphicFramePr>
        <p:xfrm>
          <a:off x="251520" y="1412776"/>
          <a:ext cx="8606730" cy="5232400"/>
        </p:xfrm>
        <a:graphic>
          <a:graphicData uri="http://schemas.openxmlformats.org/drawingml/2006/table">
            <a:tbl>
              <a:tblPr/>
              <a:tblGrid>
                <a:gridCol w="2520280"/>
                <a:gridCol w="3888432"/>
                <a:gridCol w="2198018"/>
              </a:tblGrid>
              <a:tr h="7747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Bookman Old Style" pitchFamily="18" charset="0"/>
                          <a:cs typeface="Times New Roman" pitchFamily="18" charset="0"/>
                        </a:rPr>
                        <a:t>Amplitudes criticas de banda y niveles estimados de significancia para datos de longitud estándar de </a:t>
                      </a:r>
                      <a:r>
                        <a:rPr kumimoji="0" lang="es-MX" sz="2000" b="1" i="1" u="none" strike="noStrike" cap="none" normalizeH="0" baseline="0" dirty="0" smtClean="0">
                          <a:ln>
                            <a:noFill/>
                          </a:ln>
                          <a:solidFill>
                            <a:schemeClr val="tx1"/>
                          </a:solidFill>
                          <a:effectLst/>
                          <a:latin typeface="Bookman Old Style" pitchFamily="18" charset="0"/>
                          <a:cs typeface="Times New Roman" pitchFamily="18" charset="0"/>
                        </a:rPr>
                        <a:t>Cathorops melanopus </a:t>
                      </a:r>
                      <a:r>
                        <a:rPr kumimoji="0" lang="es-MX" sz="2000" b="1" i="0" u="none" strike="noStrike" cap="none" normalizeH="0" baseline="0" dirty="0" smtClean="0">
                          <a:ln>
                            <a:noFill/>
                          </a:ln>
                          <a:solidFill>
                            <a:schemeClr val="tx1"/>
                          </a:solidFill>
                          <a:effectLst/>
                          <a:latin typeface="Bookman Old Style" pitchFamily="18" charset="0"/>
                          <a:cs typeface="Times New Roman" pitchFamily="18" charset="0"/>
                        </a:rPr>
                        <a:t>(</a:t>
                      </a:r>
                      <a:r>
                        <a:rPr kumimoji="0" lang="es-MX" sz="2000" b="1" i="1" u="none" strike="noStrike" cap="none" normalizeH="0" baseline="0" dirty="0" smtClean="0">
                          <a:ln>
                            <a:noFill/>
                          </a:ln>
                          <a:solidFill>
                            <a:schemeClr val="tx1"/>
                          </a:solidFill>
                          <a:effectLst/>
                          <a:latin typeface="Bookman Old Style" pitchFamily="18" charset="0"/>
                          <a:cs typeface="Times New Roman" pitchFamily="18" charset="0"/>
                        </a:rPr>
                        <a:t>n</a:t>
                      </a:r>
                      <a:r>
                        <a:rPr kumimoji="0" lang="es-MX" sz="2000" b="1" i="0" u="none" strike="noStrike" cap="none" normalizeH="0" baseline="0" dirty="0" smtClean="0">
                          <a:ln>
                            <a:noFill/>
                          </a:ln>
                          <a:solidFill>
                            <a:schemeClr val="tx1"/>
                          </a:solidFill>
                          <a:effectLst/>
                          <a:latin typeface="Bookman Old Style" pitchFamily="18" charset="0"/>
                          <a:cs typeface="Times New Roman" pitchFamily="18" charset="0"/>
                        </a:rPr>
                        <a:t> = 641)</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Número de modas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Amplitudes criticas de banda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 valor de </a:t>
                      </a:r>
                      <a:r>
                        <a:rPr kumimoji="0" lang="es-MX" sz="2000" b="0" i="1" u="none" strike="noStrike" cap="none" normalizeH="0" baseline="0" dirty="0" smtClean="0">
                          <a:ln>
                            <a:noFill/>
                          </a:ln>
                          <a:solidFill>
                            <a:schemeClr val="tx1"/>
                          </a:solidFill>
                          <a:effectLst/>
                          <a:latin typeface="Bookman Old Style" pitchFamily="18" charset="0"/>
                          <a:cs typeface="Times New Roman" pitchFamily="18" charset="0"/>
                        </a:rPr>
                        <a:t>P</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23.36</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0.0000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2</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19.43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0.0000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9.64</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0.1560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FF0000"/>
                          </a:solidFill>
                          <a:effectLst/>
                          <a:latin typeface="Bookman Old Style" pitchFamily="18" charset="0"/>
                          <a:cs typeface="Times New Roman" pitchFamily="18" charset="0"/>
                        </a:rPr>
                        <a:t>4</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rgbClr val="FF0000"/>
                          </a:solidFill>
                          <a:effectLst/>
                          <a:latin typeface="Bookman Old Style" pitchFamily="18" charset="0"/>
                          <a:cs typeface="Times New Roman" pitchFamily="18" charset="0"/>
                        </a:rPr>
                        <a:t>3.78</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rgbClr val="FF0000"/>
                          </a:solidFill>
                          <a:effectLst/>
                          <a:latin typeface="Bookman Old Style" pitchFamily="18" charset="0"/>
                          <a:cs typeface="Times New Roman" pitchFamily="18" charset="0"/>
                        </a:rPr>
                        <a:t>0.7660</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3.23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0.8140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6</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90588"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3.02</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90575" algn="dec"/>
                        </a:tabLst>
                      </a:pP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0.6780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1168">
                <a:tc gridSpan="3">
                  <a:txBody>
                    <a:bodyPr/>
                    <a:lstStyle/>
                    <a:p>
                      <a:pPr eaLnBrk="1" hangingPunct="1"/>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Nota: los valores de </a:t>
                      </a:r>
                      <a:r>
                        <a:rPr kumimoji="0" lang="es-MX" sz="2000" b="0" i="1" u="none" strike="noStrike" cap="none" normalizeH="0" baseline="0" dirty="0" smtClean="0">
                          <a:ln>
                            <a:noFill/>
                          </a:ln>
                          <a:solidFill>
                            <a:schemeClr val="tx1"/>
                          </a:solidFill>
                          <a:effectLst/>
                          <a:latin typeface="Bookman Old Style" pitchFamily="18" charset="0"/>
                          <a:cs typeface="Times New Roman" pitchFamily="18" charset="0"/>
                        </a:rPr>
                        <a:t>P </a:t>
                      </a: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se obtiene a partir de </a:t>
                      </a:r>
                      <a:r>
                        <a:rPr kumimoji="0" lang="es-MX" sz="2000" b="0" i="1" u="none" strike="noStrike" cap="none" normalizeH="0" baseline="0" dirty="0" smtClean="0">
                          <a:ln>
                            <a:noFill/>
                          </a:ln>
                          <a:solidFill>
                            <a:schemeClr val="tx1"/>
                          </a:solidFill>
                          <a:effectLst/>
                          <a:latin typeface="Bookman Old Style" pitchFamily="18" charset="0"/>
                          <a:cs typeface="Times New Roman" pitchFamily="18" charset="0"/>
                        </a:rPr>
                        <a:t>B</a:t>
                      </a:r>
                      <a:r>
                        <a:rPr kumimoji="0" lang="es-MX" sz="2000" b="0" i="0" u="none" strike="noStrike" cap="none" normalizeH="0" baseline="0" dirty="0" smtClean="0">
                          <a:ln>
                            <a:noFill/>
                          </a:ln>
                          <a:solidFill>
                            <a:schemeClr val="tx1"/>
                          </a:solidFill>
                          <a:effectLst/>
                          <a:latin typeface="Bookman Old Style" pitchFamily="18" charset="0"/>
                          <a:cs typeface="Times New Roman" pitchFamily="18" charset="0"/>
                        </a:rPr>
                        <a:t> = 500 repeticiones bootstrap de tamaño 641. en ancho de banda sugerido por la prueba es </a:t>
                      </a:r>
                      <a:r>
                        <a:rPr lang="en-US" sz="2000" dirty="0" smtClean="0"/>
                        <a:t>(9.63+3.78)/2= 6.705</a:t>
                      </a:r>
                      <a:endParaRPr lang="en-US" sz="2000" dirty="0" smtClean="0">
                        <a:solidFill>
                          <a:srgbClr val="FFFF00"/>
                        </a:solidFill>
                      </a:endParaRPr>
                    </a:p>
                    <a:p>
                      <a:pPr marL="0" marR="0" lvl="0" indent="0" algn="l" defTabSz="914400" rtl="0" eaLnBrk="1" fontAlgn="base" latinLnBrk="0" hangingPunct="1">
                        <a:lnSpc>
                          <a:spcPct val="100000"/>
                        </a:lnSpc>
                        <a:spcBef>
                          <a:spcPct val="0"/>
                        </a:spcBef>
                        <a:spcAft>
                          <a:spcPct val="0"/>
                        </a:spcAft>
                        <a:buClrTx/>
                        <a:buSzTx/>
                        <a:buFontTx/>
                        <a:buNone/>
                        <a:tabLst>
                          <a:tab pos="790575" algn="dec"/>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428625"/>
            <a:ext cx="8053388" cy="914400"/>
          </a:xfrm>
        </p:spPr>
        <p:txBody>
          <a:bodyPr>
            <a:normAutofit fontScale="90000"/>
          </a:bodyPr>
          <a:lstStyle/>
          <a:p>
            <a:pPr eaLnBrk="1" hangingPunct="1">
              <a:defRPr/>
            </a:pPr>
            <a:r>
              <a:rPr lang="en-US" dirty="0" smtClean="0"/>
              <a:t>El </a:t>
            </a:r>
            <a:r>
              <a:rPr lang="en-US" dirty="0" err="1" smtClean="0"/>
              <a:t>número</a:t>
            </a:r>
            <a:r>
              <a:rPr lang="en-US" dirty="0" smtClean="0"/>
              <a:t> de </a:t>
            </a:r>
            <a:r>
              <a:rPr lang="en-US" dirty="0" err="1" smtClean="0"/>
              <a:t>modas</a:t>
            </a:r>
            <a:r>
              <a:rPr lang="en-US" dirty="0" smtClean="0"/>
              <a:t> </a:t>
            </a:r>
            <a:r>
              <a:rPr lang="en-US" dirty="0" err="1" smtClean="0"/>
              <a:t>que</a:t>
            </a:r>
            <a:r>
              <a:rPr lang="en-US" dirty="0" smtClean="0"/>
              <a:t> </a:t>
            </a:r>
            <a:r>
              <a:rPr lang="en-US" dirty="0" err="1" smtClean="0"/>
              <a:t>mejor</a:t>
            </a:r>
            <a:r>
              <a:rPr lang="en-US" dirty="0" smtClean="0"/>
              <a:t> </a:t>
            </a:r>
            <a:r>
              <a:rPr lang="en-US" dirty="0" err="1" smtClean="0"/>
              <a:t>representa</a:t>
            </a:r>
            <a:r>
              <a:rPr lang="en-US" dirty="0" smtClean="0"/>
              <a:t> a </a:t>
            </a:r>
            <a:r>
              <a:rPr lang="en-US" dirty="0" err="1" smtClean="0"/>
              <a:t>nuestros</a:t>
            </a:r>
            <a:r>
              <a:rPr lang="en-US" dirty="0" smtClean="0"/>
              <a:t> </a:t>
            </a:r>
            <a:r>
              <a:rPr lang="en-US" dirty="0" err="1" smtClean="0"/>
              <a:t>datos</a:t>
            </a:r>
            <a:endParaRPr lang="en-US" dirty="0"/>
          </a:p>
        </p:txBody>
      </p:sp>
      <p:sp>
        <p:nvSpPr>
          <p:cNvPr id="112642" name="2 Marcador de contenido"/>
          <p:cNvSpPr>
            <a:spLocks noGrp="1"/>
          </p:cNvSpPr>
          <p:nvPr>
            <p:ph idx="1"/>
          </p:nvPr>
        </p:nvSpPr>
        <p:spPr>
          <a:xfrm>
            <a:off x="571500" y="1643063"/>
            <a:ext cx="8001000" cy="3962400"/>
          </a:xfrm>
        </p:spPr>
        <p:txBody>
          <a:bodyPr>
            <a:normAutofit fontScale="92500" lnSpcReduction="20000"/>
          </a:bodyPr>
          <a:lstStyle/>
          <a:p>
            <a:pPr eaLnBrk="1" hangingPunct="1"/>
            <a:r>
              <a:rPr lang="en-US" sz="1800" dirty="0" smtClean="0"/>
              <a:t>. use catfilen, clear</a:t>
            </a:r>
          </a:p>
          <a:p>
            <a:pPr eaLnBrk="1" hangingPunct="1"/>
            <a:r>
              <a:rPr lang="en-US" sz="1800" dirty="0" smtClean="0"/>
              <a:t>. di (9.63+3.78)/2</a:t>
            </a:r>
          </a:p>
          <a:p>
            <a:pPr eaLnBrk="1" hangingPunct="1"/>
            <a:r>
              <a:rPr lang="en-US" sz="1800" dirty="0" smtClean="0">
                <a:solidFill>
                  <a:srgbClr val="FFFF00"/>
                </a:solidFill>
              </a:rPr>
              <a:t>6.705</a:t>
            </a:r>
          </a:p>
          <a:p>
            <a:pPr eaLnBrk="1" hangingPunct="1"/>
            <a:r>
              <a:rPr lang="en-US" sz="1800" dirty="0" smtClean="0"/>
              <a:t>. warpdenm bodlen, b(</a:t>
            </a:r>
            <a:r>
              <a:rPr lang="en-US" sz="1800" dirty="0" smtClean="0">
                <a:solidFill>
                  <a:srgbClr val="FFFF00"/>
                </a:solidFill>
              </a:rPr>
              <a:t>6.7</a:t>
            </a:r>
            <a:r>
              <a:rPr lang="en-US" sz="1800" dirty="0" smtClean="0"/>
              <a:t>) m(10) k(6) numo mo</a:t>
            </a:r>
          </a:p>
          <a:p>
            <a:pPr eaLnBrk="1" hangingPunct="1"/>
            <a:endParaRPr lang="en-US" sz="1800" dirty="0" smtClean="0"/>
          </a:p>
          <a:p>
            <a:pPr eaLnBrk="1" hangingPunct="1"/>
            <a:r>
              <a:rPr lang="en-US" sz="1800" dirty="0" smtClean="0"/>
              <a:t> Number of modes = 4</a:t>
            </a:r>
          </a:p>
          <a:p>
            <a:pPr eaLnBrk="1" hangingPunct="1"/>
            <a:endParaRPr lang="en-US" sz="1800" dirty="0" smtClean="0"/>
          </a:p>
          <a:p>
            <a:pPr eaLnBrk="1" hangingPunct="1"/>
            <a:r>
              <a:rPr lang="en-US" sz="1800" dirty="0" smtClean="0"/>
              <a:t>________________________________________________________</a:t>
            </a:r>
          </a:p>
          <a:p>
            <a:pPr eaLnBrk="1" hangingPunct="1"/>
            <a:r>
              <a:rPr lang="en-US" sz="1800" dirty="0" smtClean="0"/>
              <a:t> Modes in WARPing density estimation, bw = 6.7, M = 10, Ker = 6</a:t>
            </a:r>
          </a:p>
          <a:p>
            <a:pPr eaLnBrk="1" hangingPunct="1"/>
            <a:r>
              <a:rPr lang="en-US" sz="1800" dirty="0" smtClean="0"/>
              <a:t>---------------------------------------------------------------------------</a:t>
            </a:r>
          </a:p>
          <a:p>
            <a:pPr eaLnBrk="1" hangingPunct="1"/>
            <a:r>
              <a:rPr lang="en-US" sz="1800" dirty="0" smtClean="0"/>
              <a:t> Mode (    1 ) =      77.7200</a:t>
            </a:r>
          </a:p>
          <a:p>
            <a:pPr eaLnBrk="1" hangingPunct="1"/>
            <a:r>
              <a:rPr lang="en-US" sz="1800" dirty="0" smtClean="0"/>
              <a:t> Mode (    2 ) =     136.6800</a:t>
            </a:r>
          </a:p>
          <a:p>
            <a:pPr eaLnBrk="1" hangingPunct="1"/>
            <a:r>
              <a:rPr lang="en-US" sz="1800" dirty="0" smtClean="0"/>
              <a:t> Mode (    3 ) =     174.2000</a:t>
            </a:r>
          </a:p>
          <a:p>
            <a:pPr eaLnBrk="1" hangingPunct="1"/>
            <a:r>
              <a:rPr lang="en-US" sz="1800" dirty="0" smtClean="0"/>
              <a:t> Mode (    4 ) =     214.4000</a:t>
            </a:r>
          </a:p>
          <a:p>
            <a:pPr eaLnBrk="1" hangingPunct="1"/>
            <a:r>
              <a:rPr lang="en-US" sz="1800" dirty="0" smtClean="0"/>
              <a:t>________________________________________________________</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Ventajas de los estimadores de densidad por kernel (EDK´s)</a:t>
            </a:r>
            <a:endParaRPr lang="es-MX" dirty="0"/>
          </a:p>
        </p:txBody>
      </p:sp>
      <p:sp>
        <p:nvSpPr>
          <p:cNvPr id="3" name="2 Marcador de contenido"/>
          <p:cNvSpPr>
            <a:spLocks noGrp="1"/>
          </p:cNvSpPr>
          <p:nvPr>
            <p:ph idx="1"/>
          </p:nvPr>
        </p:nvSpPr>
        <p:spPr/>
        <p:txBody>
          <a:bodyPr/>
          <a:lstStyle/>
          <a:p>
            <a:r>
              <a:rPr lang="es-MX" dirty="0" smtClean="0"/>
              <a:t>No dependen del punto de origen (estimación centrada en cada valor)</a:t>
            </a:r>
          </a:p>
          <a:p>
            <a:r>
              <a:rPr lang="es-MX" dirty="0" smtClean="0"/>
              <a:t>Elimina la discontinuidad (estimación centrada de cada valor y usa un cambio gradual en la función ponderal en lugar de la función rectangular).</a:t>
            </a:r>
          </a:p>
          <a:p>
            <a:r>
              <a:rPr lang="es-MX" dirty="0" smtClean="0"/>
              <a:t>Se puede aplicar una amplitud variable de intervalo</a:t>
            </a:r>
            <a:endParaRPr lang="es-MX"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warpdenm1 bodlen, b(</a:t>
            </a:r>
            <a:r>
              <a:rPr lang="en-US" dirty="0" smtClean="0">
                <a:solidFill>
                  <a:srgbClr val="FFFF00"/>
                </a:solidFill>
              </a:rPr>
              <a:t>6.7</a:t>
            </a:r>
            <a:r>
              <a:rPr lang="en-US" dirty="0" smtClean="0"/>
              <a:t>) m(10) k(6) numo mo</a:t>
            </a:r>
            <a:endParaRPr lang="es-MX" dirty="0"/>
          </a:p>
        </p:txBody>
      </p:sp>
      <p:pic>
        <p:nvPicPr>
          <p:cNvPr id="1026" name="Picture 2"/>
          <p:cNvPicPr>
            <a:picLocks noGrp="1" noChangeAspect="1" noChangeArrowheads="1"/>
          </p:cNvPicPr>
          <p:nvPr>
            <p:ph idx="1"/>
          </p:nvPr>
        </p:nvPicPr>
        <p:blipFill>
          <a:blip r:embed="rId2" cstate="print"/>
          <a:stretch>
            <a:fillRect/>
          </a:stretch>
        </p:blipFill>
        <p:spPr bwMode="auto">
          <a:xfrm>
            <a:off x="1618161" y="1975013"/>
            <a:ext cx="5145678" cy="3776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Desventajas de los EDK´s</a:t>
            </a:r>
            <a:endParaRPr lang="es-MX" dirty="0"/>
          </a:p>
        </p:txBody>
      </p:sp>
      <p:sp>
        <p:nvSpPr>
          <p:cNvPr id="3" name="2 Marcador de contenido"/>
          <p:cNvSpPr>
            <a:spLocks noGrp="1"/>
          </p:cNvSpPr>
          <p:nvPr>
            <p:ph idx="1"/>
          </p:nvPr>
        </p:nvSpPr>
        <p:spPr/>
        <p:txBody>
          <a:bodyPr/>
          <a:lstStyle/>
          <a:p>
            <a:endParaRPr lang="es-MX" dirty="0" smtClean="0"/>
          </a:p>
          <a:p>
            <a:endParaRPr lang="es-MX" dirty="0" smtClean="0"/>
          </a:p>
          <a:p>
            <a:endParaRPr lang="es-MX" dirty="0" smtClean="0"/>
          </a:p>
          <a:p>
            <a:r>
              <a:rPr lang="es-MX" dirty="0" smtClean="0"/>
              <a:t>Gran número de operaciones algebraicas</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Enfoques para solucionar este problema</a:t>
            </a:r>
            <a:endParaRPr lang="es-MX" dirty="0"/>
          </a:p>
        </p:txBody>
      </p:sp>
      <p:sp>
        <p:nvSpPr>
          <p:cNvPr id="3" name="2 Marcador de contenido"/>
          <p:cNvSpPr>
            <a:spLocks noGrp="1"/>
          </p:cNvSpPr>
          <p:nvPr>
            <p:ph idx="1"/>
          </p:nvPr>
        </p:nvSpPr>
        <p:spPr/>
        <p:txBody>
          <a:bodyPr/>
          <a:lstStyle/>
          <a:p>
            <a:endParaRPr lang="es-MX" dirty="0" smtClean="0"/>
          </a:p>
          <a:p>
            <a:endParaRPr lang="es-MX" dirty="0" smtClean="0"/>
          </a:p>
          <a:p>
            <a:r>
              <a:rPr lang="es-MX" dirty="0" smtClean="0"/>
              <a:t>Estimación discretizada</a:t>
            </a:r>
          </a:p>
          <a:p>
            <a:r>
              <a:rPr lang="es-MX" dirty="0" smtClean="0"/>
              <a:t>Estimación por el método HDP-PPPR</a:t>
            </a:r>
          </a:p>
          <a:p>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Introducción I</a:t>
            </a:r>
            <a:endParaRPr lang="es-MX" dirty="0"/>
          </a:p>
        </p:txBody>
      </p:sp>
      <p:sp>
        <p:nvSpPr>
          <p:cNvPr id="3" name="2 Marcador de contenido"/>
          <p:cNvSpPr>
            <a:spLocks noGrp="1"/>
          </p:cNvSpPr>
          <p:nvPr>
            <p:ph idx="1"/>
          </p:nvPr>
        </p:nvSpPr>
        <p:spPr/>
        <p:txBody>
          <a:bodyPr>
            <a:normAutofit fontScale="85000" lnSpcReduction="20000"/>
          </a:bodyPr>
          <a:lstStyle/>
          <a:p>
            <a:r>
              <a:rPr lang="es-MX" sz="2800" dirty="0" smtClean="0"/>
              <a:t>A continuación voy a presentar versiones actualizadas a Stata 11 de programas ado con rutinas mejoradas para estimación de densidad por kernel.</a:t>
            </a:r>
          </a:p>
          <a:p>
            <a:r>
              <a:rPr lang="es-MX" sz="2800" dirty="0" smtClean="0"/>
              <a:t>Se incluyen:</a:t>
            </a:r>
          </a:p>
          <a:p>
            <a:pPr>
              <a:buFontTx/>
              <a:buChar char="-"/>
            </a:pPr>
            <a:r>
              <a:rPr lang="es-MX" sz="2400" dirty="0" smtClean="0"/>
              <a:t>Trazas de densidad</a:t>
            </a:r>
          </a:p>
          <a:p>
            <a:pPr>
              <a:buFontTx/>
              <a:buChar char="-"/>
            </a:pPr>
            <a:r>
              <a:rPr lang="es-MX" sz="2400" dirty="0" smtClean="0"/>
              <a:t>Reglas prácticas para el número y amplitud de intervalo en histogramas y polígonos de frecuencia y amplitud de banda en la estimación de densidad por kernel</a:t>
            </a:r>
          </a:p>
          <a:p>
            <a:pPr>
              <a:buFontTx/>
              <a:buChar char="-"/>
            </a:pPr>
            <a:r>
              <a:rPr lang="es-MX" sz="2400" dirty="0" smtClean="0"/>
              <a:t>Estimadores de densidad por kernel con amplitud de banda fijo y variable directos y discretizados</a:t>
            </a:r>
          </a:p>
          <a:p>
            <a:pPr>
              <a:buFontTx/>
              <a:buChar char="-"/>
            </a:pPr>
            <a:r>
              <a:rPr lang="es-MX" sz="2400" dirty="0" smtClean="0"/>
              <a:t>Buscador de amplitud crítica de banda</a:t>
            </a:r>
          </a:p>
          <a:p>
            <a:pPr>
              <a:buFontTx/>
              <a:buChar char="-"/>
            </a:pPr>
            <a:r>
              <a:rPr lang="es-MX" sz="2400" dirty="0" smtClean="0"/>
              <a:t>Prueba bootstrap para evaluación no paramétrica de multimodalidad</a:t>
            </a:r>
          </a:p>
          <a:p>
            <a:pPr>
              <a:buFontTx/>
              <a:buChar char="-"/>
            </a:pPr>
            <a:endParaRPr lang="es-MX"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3714</TotalTime>
  <Words>5172</Words>
  <Application>Microsoft Office PowerPoint</Application>
  <PresentationFormat>Presentación en pantalla (4:3)</PresentationFormat>
  <Paragraphs>650</Paragraphs>
  <Slides>60</Slides>
  <Notes>6</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Técnico</vt:lpstr>
      <vt:lpstr>Actualización de programas mejorados de Stata para la suavización no paramétrica de datos.</vt:lpstr>
      <vt:lpstr>Diapositiva 2</vt:lpstr>
      <vt:lpstr>Histograma </vt:lpstr>
      <vt:lpstr>Histogramas </vt:lpstr>
      <vt:lpstr>Desventajas de los histogramas</vt:lpstr>
      <vt:lpstr>Ventajas de los estimadores de densidad por kernel (EDK´s)</vt:lpstr>
      <vt:lpstr>Desventajas de los EDK´s</vt:lpstr>
      <vt:lpstr>Enfoques para solucionar este problema</vt:lpstr>
      <vt:lpstr>Introducción I</vt:lpstr>
      <vt:lpstr>Introducción II</vt:lpstr>
      <vt:lpstr>Trazas de densidad I</vt:lpstr>
      <vt:lpstr>Trazas de densidad II</vt:lpstr>
      <vt:lpstr>Trazas de densidad III</vt:lpstr>
      <vt:lpstr>Las actualizaciones para el primer programa se presentan a continuación</vt:lpstr>
      <vt:lpstr>Las actualizaciones para el segundo programa se presentan a continuación</vt:lpstr>
      <vt:lpstr>Trazas de densidad IV</vt:lpstr>
      <vt:lpstr>Trazas de densidad VI</vt:lpstr>
      <vt:lpstr>Las actualizaciones para este tercer programa se presentan a continuación</vt:lpstr>
      <vt:lpstr>Trazas de densidad VII</vt:lpstr>
      <vt:lpstr>Las actualizaciones para el cuarto programa se presentan a continuación</vt:lpstr>
      <vt:lpstr>dentrac1 ozone, h(75) f(1) gen(dtrace midpt)</vt:lpstr>
      <vt:lpstr>scatter dtrace midpt ,   c(l) ms(x)</vt:lpstr>
      <vt:lpstr>dentrac1 ozone, h(75) f(2) gen(dtracec midptc)</vt:lpstr>
      <vt:lpstr>dentrac1 ozone, h(25) f(2) gen(dtraced midptd)</vt:lpstr>
      <vt:lpstr>Figuras. 2.20 y 2.21 Chambers, et al. 1983</vt:lpstr>
      <vt:lpstr>Elección de la amplitud de banda de banda I</vt:lpstr>
      <vt:lpstr>Las actualizaciones para el programa bandw se presentan a continuación</vt:lpstr>
      <vt:lpstr>Elección del ancho de banda II</vt:lpstr>
      <vt:lpstr>Elección del ancho de banda III</vt:lpstr>
      <vt:lpstr>Elección del ancho de banda IV</vt:lpstr>
      <vt:lpstr>Elección del ancho de banda (por default)</vt:lpstr>
      <vt:lpstr>Elección del ancho de banda (cuártico)</vt:lpstr>
      <vt:lpstr>Elección de ancho de banda, estimadores óptimos, kerneles gaussiano (bw = 11.7) y cuártico (bw= 30.7)</vt:lpstr>
      <vt:lpstr>Estimadores de densidad por kernel con ancho de banda fijo y variable directos y discretizados</vt:lpstr>
      <vt:lpstr>Las actualizaciones para el programa kernsim se presentan a continuación</vt:lpstr>
      <vt:lpstr>kernsi1 length 20 den20 mid20 scatter den20 mid20, c(l) ms(Oh)</vt:lpstr>
      <vt:lpstr>Las actualizaciones para el programa kernepa se presentan a continuación</vt:lpstr>
      <vt:lpstr>kernep1 length 20 den20 mid20  scatter den20 mid20, c(l) ms(p)</vt:lpstr>
      <vt:lpstr>Las actualizaciones para el programa kerngaus se presentan a continuación</vt:lpstr>
      <vt:lpstr>kerngau1 length 15 den15 mid15  scatter den15 med15, c(l) ms(p)</vt:lpstr>
      <vt:lpstr>Las actualizaciones para el programa adgakern se presentan a continuación</vt:lpstr>
      <vt:lpstr>adgaker1 length 20.18 den  scatter den length, c(l) ms(p)</vt:lpstr>
      <vt:lpstr>Las actualizaciones para el programa kerneld se presentan a continuación</vt:lpstr>
      <vt:lpstr>La elección del kernel es siguiendo a esta tabla</vt:lpstr>
      <vt:lpstr>kerneld1.ado</vt:lpstr>
      <vt:lpstr>Amplitud crítica de banda</vt:lpstr>
      <vt:lpstr>Amplitud crítica de banda</vt:lpstr>
      <vt:lpstr>Amplitud crítica de banda</vt:lpstr>
      <vt:lpstr>Las actualizaciones para el programa critiband se presentan a continuación</vt:lpstr>
      <vt:lpstr>Amplitud crítica de banda</vt:lpstr>
      <vt:lpstr>Amplitud crítica de banda</vt:lpstr>
      <vt:lpstr>Amplitud crítica de banda</vt:lpstr>
      <vt:lpstr>Las actualizaciones para el programa warpdenm son las siguientes</vt:lpstr>
      <vt:lpstr>Estimación de densidad por HDP-PPPR  warpdenm1 bodlen, b(8) m(10) k(4)</vt:lpstr>
      <vt:lpstr>Actualizaciones para el programa silvtest.ado</vt:lpstr>
      <vt:lpstr>Prueba de multimodalidad de Silverman (con bootsam)</vt:lpstr>
      <vt:lpstr>Prueba de multimodalidad de Silverman</vt:lpstr>
      <vt:lpstr>Cuadro de la prueba de Silverman</vt:lpstr>
      <vt:lpstr>El número de modas que mejor representa a nuestros datos</vt:lpstr>
      <vt:lpstr>warpdenm1 bodlen, b(6.7) m(10) k(6) numo 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Actualizacion de programas mejorados de Stata para la suavizacion de datos no parametricos</dc:title>
  <dc:creator>LBBP</dc:creator>
  <cp:lastModifiedBy>Nestor Aaron</cp:lastModifiedBy>
  <cp:revision>331</cp:revision>
  <dcterms:created xsi:type="dcterms:W3CDTF">2011-02-23T20:22:02Z</dcterms:created>
  <dcterms:modified xsi:type="dcterms:W3CDTF">2011-05-12T18:56:40Z</dcterms:modified>
</cp:coreProperties>
</file>