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296" r:id="rId3"/>
    <p:sldId id="265" r:id="rId4"/>
    <p:sldId id="320" r:id="rId5"/>
    <p:sldId id="322" r:id="rId6"/>
    <p:sldId id="267" r:id="rId7"/>
    <p:sldId id="309" r:id="rId8"/>
    <p:sldId id="290" r:id="rId9"/>
    <p:sldId id="270" r:id="rId10"/>
    <p:sldId id="321" r:id="rId11"/>
    <p:sldId id="281" r:id="rId12"/>
    <p:sldId id="266" r:id="rId13"/>
    <p:sldId id="319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062"/>
    <a:srgbClr val="0082A5"/>
    <a:srgbClr val="1A8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09CF1-DED8-4D09-A59A-3FE0CC7886A2}" v="235" dt="2024-09-09T08:39:55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3" autoAdjust="0"/>
    <p:restoredTop sz="94869" autoAdjust="0"/>
  </p:normalViewPr>
  <p:slideViewPr>
    <p:cSldViewPr snapToGrid="0" snapToObjects="1">
      <p:cViewPr varScale="1">
        <p:scale>
          <a:sx n="91" d="100"/>
          <a:sy n="91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ia Trewin-Nybråten" userId="96d49e22-21b9-41a8-99dd-1142bea9ee34" providerId="ADAL" clId="{BF409CF1-DED8-4D09-A59A-3FE0CC7886A2}"/>
    <pc:docChg chg="undo custSel addSld delSld modSld sldOrd">
      <pc:chgData name="Cassia Trewin-Nybråten" userId="96d49e22-21b9-41a8-99dd-1142bea9ee34" providerId="ADAL" clId="{BF409CF1-DED8-4D09-A59A-3FE0CC7886A2}" dt="2024-09-09T08:39:55.874" v="4027" actId="20577"/>
      <pc:docMkLst>
        <pc:docMk/>
      </pc:docMkLst>
      <pc:sldChg chg="delSp modSp mod">
        <pc:chgData name="Cassia Trewin-Nybråten" userId="96d49e22-21b9-41a8-99dd-1142bea9ee34" providerId="ADAL" clId="{BF409CF1-DED8-4D09-A59A-3FE0CC7886A2}" dt="2024-09-09T07:19:34.273" v="587" actId="20577"/>
        <pc:sldMkLst>
          <pc:docMk/>
          <pc:sldMk cId="2682336288" sldId="256"/>
        </pc:sldMkLst>
        <pc:spChg chg="mod">
          <ac:chgData name="Cassia Trewin-Nybråten" userId="96d49e22-21b9-41a8-99dd-1142bea9ee34" providerId="ADAL" clId="{BF409CF1-DED8-4D09-A59A-3FE0CC7886A2}" dt="2024-09-09T07:19:34.273" v="587" actId="20577"/>
          <ac:spMkLst>
            <pc:docMk/>
            <pc:sldMk cId="2682336288" sldId="256"/>
            <ac:spMk id="2" creationId="{776A7332-B3C1-F90A-5D35-A7A9651AFFE3}"/>
          </ac:spMkLst>
        </pc:spChg>
        <pc:spChg chg="mod">
          <ac:chgData name="Cassia Trewin-Nybråten" userId="96d49e22-21b9-41a8-99dd-1142bea9ee34" providerId="ADAL" clId="{BF409CF1-DED8-4D09-A59A-3FE0CC7886A2}" dt="2024-09-09T07:19:28.488" v="577" actId="1076"/>
          <ac:spMkLst>
            <pc:docMk/>
            <pc:sldMk cId="2682336288" sldId="256"/>
            <ac:spMk id="3" creationId="{A759746D-75B4-EEF4-5C24-9542E4BB37A8}"/>
          </ac:spMkLst>
        </pc:spChg>
        <pc:spChg chg="del mod">
          <ac:chgData name="Cassia Trewin-Nybråten" userId="96d49e22-21b9-41a8-99dd-1142bea9ee34" providerId="ADAL" clId="{BF409CF1-DED8-4D09-A59A-3FE0CC7886A2}" dt="2024-09-09T06:56:29.073" v="194" actId="478"/>
          <ac:spMkLst>
            <pc:docMk/>
            <pc:sldMk cId="2682336288" sldId="256"/>
            <ac:spMk id="4" creationId="{DD0C61DD-FEC9-16BF-6A70-E84A24B230D6}"/>
          </ac:spMkLst>
        </pc:spChg>
      </pc:sldChg>
      <pc:sldChg chg="addSp modSp add del mod modAnim">
        <pc:chgData name="Cassia Trewin-Nybråten" userId="96d49e22-21b9-41a8-99dd-1142bea9ee34" providerId="ADAL" clId="{BF409CF1-DED8-4D09-A59A-3FE0CC7886A2}" dt="2024-09-09T08:34:11.652" v="3821" actId="21"/>
        <pc:sldMkLst>
          <pc:docMk/>
          <pc:sldMk cId="2969484345" sldId="265"/>
        </pc:sldMkLst>
        <pc:spChg chg="mod">
          <ac:chgData name="Cassia Trewin-Nybråten" userId="96d49e22-21b9-41a8-99dd-1142bea9ee34" providerId="ADAL" clId="{BF409CF1-DED8-4D09-A59A-3FE0CC7886A2}" dt="2024-09-09T08:34:11.652" v="3821" actId="21"/>
          <ac:spMkLst>
            <pc:docMk/>
            <pc:sldMk cId="2969484345" sldId="265"/>
            <ac:spMk id="3" creationId="{DEA8086A-2E82-3390-2588-1B85894C7DEE}"/>
          </ac:spMkLst>
        </pc:spChg>
        <pc:spChg chg="add mod">
          <ac:chgData name="Cassia Trewin-Nybråten" userId="96d49e22-21b9-41a8-99dd-1142bea9ee34" providerId="ADAL" clId="{BF409CF1-DED8-4D09-A59A-3FE0CC7886A2}" dt="2024-09-09T07:39:44.777" v="2050" actId="947"/>
          <ac:spMkLst>
            <pc:docMk/>
            <pc:sldMk cId="2969484345" sldId="265"/>
            <ac:spMk id="5" creationId="{2FF36FB8-972A-B98B-121E-BD38F275EDB2}"/>
          </ac:spMkLst>
        </pc:spChg>
      </pc:sldChg>
      <pc:sldChg chg="add del modAnim">
        <pc:chgData name="Cassia Trewin-Nybråten" userId="96d49e22-21b9-41a8-99dd-1142bea9ee34" providerId="ADAL" clId="{BF409CF1-DED8-4D09-A59A-3FE0CC7886A2}" dt="2024-09-09T08:32:44.581" v="3820"/>
        <pc:sldMkLst>
          <pc:docMk/>
          <pc:sldMk cId="4131284878" sldId="266"/>
        </pc:sldMkLst>
      </pc:sldChg>
      <pc:sldChg chg="modSp add del mod modAnim">
        <pc:chgData name="Cassia Trewin-Nybråten" userId="96d49e22-21b9-41a8-99dd-1142bea9ee34" providerId="ADAL" clId="{BF409CF1-DED8-4D09-A59A-3FE0CC7886A2}" dt="2024-09-09T08:38:13.713" v="4017"/>
        <pc:sldMkLst>
          <pc:docMk/>
          <pc:sldMk cId="1940486648" sldId="267"/>
        </pc:sldMkLst>
        <pc:spChg chg="mod">
          <ac:chgData name="Cassia Trewin-Nybråten" userId="96d49e22-21b9-41a8-99dd-1142bea9ee34" providerId="ADAL" clId="{BF409CF1-DED8-4D09-A59A-3FE0CC7886A2}" dt="2024-09-09T07:58:00.202" v="2995" actId="20577"/>
          <ac:spMkLst>
            <pc:docMk/>
            <pc:sldMk cId="1940486648" sldId="267"/>
            <ac:spMk id="3" creationId="{013A2541-C8B3-2855-BE9D-7A76C6603B25}"/>
          </ac:spMkLst>
        </pc:spChg>
      </pc:sldChg>
      <pc:sldChg chg="add del">
        <pc:chgData name="Cassia Trewin-Nybråten" userId="96d49e22-21b9-41a8-99dd-1142bea9ee34" providerId="ADAL" clId="{BF409CF1-DED8-4D09-A59A-3FE0CC7886A2}" dt="2024-09-09T08:13:21.940" v="3484" actId="47"/>
        <pc:sldMkLst>
          <pc:docMk/>
          <pc:sldMk cId="1217476167" sldId="268"/>
        </pc:sldMkLst>
      </pc:sldChg>
      <pc:sldChg chg="add del">
        <pc:chgData name="Cassia Trewin-Nybråten" userId="96d49e22-21b9-41a8-99dd-1142bea9ee34" providerId="ADAL" clId="{BF409CF1-DED8-4D09-A59A-3FE0CC7886A2}" dt="2024-09-09T08:25:58.108" v="3725" actId="47"/>
        <pc:sldMkLst>
          <pc:docMk/>
          <pc:sldMk cId="1741409152" sldId="269"/>
        </pc:sldMkLst>
      </pc:sldChg>
      <pc:sldChg chg="addSp modSp add del mod">
        <pc:chgData name="Cassia Trewin-Nybråten" userId="96d49e22-21b9-41a8-99dd-1142bea9ee34" providerId="ADAL" clId="{BF409CF1-DED8-4D09-A59A-3FE0CC7886A2}" dt="2024-09-09T08:28:59.458" v="3794" actId="208"/>
        <pc:sldMkLst>
          <pc:docMk/>
          <pc:sldMk cId="2612189320" sldId="270"/>
        </pc:sldMkLst>
        <pc:spChg chg="add mod">
          <ac:chgData name="Cassia Trewin-Nybråten" userId="96d49e22-21b9-41a8-99dd-1142bea9ee34" providerId="ADAL" clId="{BF409CF1-DED8-4D09-A59A-3FE0CC7886A2}" dt="2024-09-09T08:28:44.152" v="3793" actId="1037"/>
          <ac:spMkLst>
            <pc:docMk/>
            <pc:sldMk cId="2612189320" sldId="270"/>
            <ac:spMk id="2" creationId="{FAED6A3E-F570-0988-68C1-7D5A12CC9964}"/>
          </ac:spMkLst>
        </pc:spChg>
        <pc:spChg chg="mod">
          <ac:chgData name="Cassia Trewin-Nybråten" userId="96d49e22-21b9-41a8-99dd-1142bea9ee34" providerId="ADAL" clId="{BF409CF1-DED8-4D09-A59A-3FE0CC7886A2}" dt="2024-09-09T08:28:59.458" v="3794" actId="208"/>
          <ac:spMkLst>
            <pc:docMk/>
            <pc:sldMk cId="2612189320" sldId="270"/>
            <ac:spMk id="9" creationId="{0D5DD548-C27F-BE25-15F0-8FB72FF3CF42}"/>
          </ac:spMkLst>
        </pc:spChg>
        <pc:spChg chg="mod">
          <ac:chgData name="Cassia Trewin-Nybråten" userId="96d49e22-21b9-41a8-99dd-1142bea9ee34" providerId="ADAL" clId="{BF409CF1-DED8-4D09-A59A-3FE0CC7886A2}" dt="2024-09-09T08:28:32.296" v="3787" actId="14100"/>
          <ac:spMkLst>
            <pc:docMk/>
            <pc:sldMk cId="2612189320" sldId="270"/>
            <ac:spMk id="10" creationId="{A01BF586-4220-D555-1FE7-CF522BF97275}"/>
          </ac:spMkLst>
        </pc:spChg>
      </pc:sldChg>
      <pc:sldChg chg="modSp add del mod">
        <pc:chgData name="Cassia Trewin-Nybråten" userId="96d49e22-21b9-41a8-99dd-1142bea9ee34" providerId="ADAL" clId="{BF409CF1-DED8-4D09-A59A-3FE0CC7886A2}" dt="2024-09-09T08:11:07.824" v="3447" actId="47"/>
        <pc:sldMkLst>
          <pc:docMk/>
          <pc:sldMk cId="2044565402" sldId="274"/>
        </pc:sldMkLst>
        <pc:spChg chg="mod">
          <ac:chgData name="Cassia Trewin-Nybråten" userId="96d49e22-21b9-41a8-99dd-1142bea9ee34" providerId="ADAL" clId="{BF409CF1-DED8-4D09-A59A-3FE0CC7886A2}" dt="2024-09-09T07:59:25.803" v="3050" actId="20577"/>
          <ac:spMkLst>
            <pc:docMk/>
            <pc:sldMk cId="2044565402" sldId="274"/>
            <ac:spMk id="2" creationId="{64EB2616-A55F-6E48-23F4-AC434DE486B6}"/>
          </ac:spMkLst>
        </pc:spChg>
        <pc:spChg chg="mod">
          <ac:chgData name="Cassia Trewin-Nybråten" userId="96d49e22-21b9-41a8-99dd-1142bea9ee34" providerId="ADAL" clId="{BF409CF1-DED8-4D09-A59A-3FE0CC7886A2}" dt="2024-09-09T07:59:13.322" v="3015" actId="20577"/>
          <ac:spMkLst>
            <pc:docMk/>
            <pc:sldMk cId="2044565402" sldId="274"/>
            <ac:spMk id="3" creationId="{AE3E4B9D-7F83-D4E1-2FD4-A73E4D83D809}"/>
          </ac:spMkLst>
        </pc:spChg>
      </pc:sldChg>
      <pc:sldChg chg="add del">
        <pc:chgData name="Cassia Trewin-Nybråten" userId="96d49e22-21b9-41a8-99dd-1142bea9ee34" providerId="ADAL" clId="{BF409CF1-DED8-4D09-A59A-3FE0CC7886A2}" dt="2024-09-09T08:25:58.108" v="3725" actId="47"/>
        <pc:sldMkLst>
          <pc:docMk/>
          <pc:sldMk cId="3648855336" sldId="276"/>
        </pc:sldMkLst>
      </pc:sldChg>
      <pc:sldChg chg="add del">
        <pc:chgData name="Cassia Trewin-Nybråten" userId="96d49e22-21b9-41a8-99dd-1142bea9ee34" providerId="ADAL" clId="{BF409CF1-DED8-4D09-A59A-3FE0CC7886A2}" dt="2024-09-09T08:14:08.744" v="3485" actId="47"/>
        <pc:sldMkLst>
          <pc:docMk/>
          <pc:sldMk cId="1754240525" sldId="277"/>
        </pc:sldMkLst>
      </pc:sldChg>
      <pc:sldChg chg="add del">
        <pc:chgData name="Cassia Trewin-Nybråten" userId="96d49e22-21b9-41a8-99dd-1142bea9ee34" providerId="ADAL" clId="{BF409CF1-DED8-4D09-A59A-3FE0CC7886A2}" dt="2024-09-09T08:13:16.424" v="3483" actId="47"/>
        <pc:sldMkLst>
          <pc:docMk/>
          <pc:sldMk cId="1094017095" sldId="278"/>
        </pc:sldMkLst>
      </pc:sldChg>
      <pc:sldChg chg="add del">
        <pc:chgData name="Cassia Trewin-Nybråten" userId="96d49e22-21b9-41a8-99dd-1142bea9ee34" providerId="ADAL" clId="{BF409CF1-DED8-4D09-A59A-3FE0CC7886A2}" dt="2024-09-09T08:14:12.119" v="3486" actId="47"/>
        <pc:sldMkLst>
          <pc:docMk/>
          <pc:sldMk cId="1766093435" sldId="280"/>
        </pc:sldMkLst>
      </pc:sldChg>
      <pc:sldChg chg="delSp add del mod">
        <pc:chgData name="Cassia Trewin-Nybråten" userId="96d49e22-21b9-41a8-99dd-1142bea9ee34" providerId="ADAL" clId="{BF409CF1-DED8-4D09-A59A-3FE0CC7886A2}" dt="2024-09-09T08:20:28.300" v="3487" actId="478"/>
        <pc:sldMkLst>
          <pc:docMk/>
          <pc:sldMk cId="1825321548" sldId="281"/>
        </pc:sldMkLst>
        <pc:spChg chg="del">
          <ac:chgData name="Cassia Trewin-Nybråten" userId="96d49e22-21b9-41a8-99dd-1142bea9ee34" providerId="ADAL" clId="{BF409CF1-DED8-4D09-A59A-3FE0CC7886A2}" dt="2024-09-09T08:20:28.300" v="3487" actId="478"/>
          <ac:spMkLst>
            <pc:docMk/>
            <pc:sldMk cId="1825321548" sldId="281"/>
            <ac:spMk id="13" creationId="{07ADF360-1A17-FE1A-D4C6-9D9F68D28444}"/>
          </ac:spMkLst>
        </pc:spChg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2708760995" sldId="282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1615488202" sldId="283"/>
        </pc:sldMkLst>
      </pc:sldChg>
      <pc:sldChg chg="add del ord">
        <pc:chgData name="Cassia Trewin-Nybråten" userId="96d49e22-21b9-41a8-99dd-1142bea9ee34" providerId="ADAL" clId="{BF409CF1-DED8-4D09-A59A-3FE0CC7886A2}" dt="2024-09-09T07:46:37.998" v="2625" actId="47"/>
        <pc:sldMkLst>
          <pc:docMk/>
          <pc:sldMk cId="1497593589" sldId="284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827474337" sldId="285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3550300476" sldId="287"/>
        </pc:sldMkLst>
      </pc:sldChg>
      <pc:sldChg chg="modSp add del mod">
        <pc:chgData name="Cassia Trewin-Nybråten" userId="96d49e22-21b9-41a8-99dd-1142bea9ee34" providerId="ADAL" clId="{BF409CF1-DED8-4D09-A59A-3FE0CC7886A2}" dt="2024-09-09T08:11:07.824" v="3447" actId="47"/>
        <pc:sldMkLst>
          <pc:docMk/>
          <pc:sldMk cId="2828576856" sldId="289"/>
        </pc:sldMkLst>
        <pc:spChg chg="mod">
          <ac:chgData name="Cassia Trewin-Nybråten" userId="96d49e22-21b9-41a8-99dd-1142bea9ee34" providerId="ADAL" clId="{BF409CF1-DED8-4D09-A59A-3FE0CC7886A2}" dt="2024-09-09T07:09:47.365" v="482" actId="207"/>
          <ac:spMkLst>
            <pc:docMk/>
            <pc:sldMk cId="2828576856" sldId="289"/>
            <ac:spMk id="3" creationId="{C17B18AD-5FB6-60F3-A28F-B22C55C10576}"/>
          </ac:spMkLst>
        </pc:spChg>
      </pc:sldChg>
      <pc:sldChg chg="modSp add del mod modAnim">
        <pc:chgData name="Cassia Trewin-Nybråten" userId="96d49e22-21b9-41a8-99dd-1142bea9ee34" providerId="ADAL" clId="{BF409CF1-DED8-4D09-A59A-3FE0CC7886A2}" dt="2024-09-09T08:32:37.743" v="3819"/>
        <pc:sldMkLst>
          <pc:docMk/>
          <pc:sldMk cId="1074913003" sldId="290"/>
        </pc:sldMkLst>
        <pc:spChg chg="mod">
          <ac:chgData name="Cassia Trewin-Nybråten" userId="96d49e22-21b9-41a8-99dd-1142bea9ee34" providerId="ADAL" clId="{BF409CF1-DED8-4D09-A59A-3FE0CC7886A2}" dt="2024-09-09T08:22:22.133" v="3551" actId="20577"/>
          <ac:spMkLst>
            <pc:docMk/>
            <pc:sldMk cId="1074913003" sldId="290"/>
            <ac:spMk id="3" creationId="{42F33DD1-E05B-71DE-BAC0-CDF3C76C079B}"/>
          </ac:spMkLst>
        </pc:spChg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2590724472" sldId="291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2797438293" sldId="293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4120350476" sldId="294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2509514397" sldId="295"/>
        </pc:sldMkLst>
      </pc:sldChg>
      <pc:sldChg chg="add del">
        <pc:chgData name="Cassia Trewin-Nybråten" userId="96d49e22-21b9-41a8-99dd-1142bea9ee34" providerId="ADAL" clId="{BF409CF1-DED8-4D09-A59A-3FE0CC7886A2}" dt="2024-09-09T07:19:40.221" v="588"/>
        <pc:sldMkLst>
          <pc:docMk/>
          <pc:sldMk cId="58363524" sldId="296"/>
        </pc:sldMkLst>
      </pc:sldChg>
      <pc:sldChg chg="add del">
        <pc:chgData name="Cassia Trewin-Nybråten" userId="96d49e22-21b9-41a8-99dd-1142bea9ee34" providerId="ADAL" clId="{BF409CF1-DED8-4D09-A59A-3FE0CC7886A2}" dt="2024-09-09T07:04:27.565" v="227" actId="47"/>
        <pc:sldMkLst>
          <pc:docMk/>
          <pc:sldMk cId="223787506" sldId="302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462403144" sldId="306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2687257730" sldId="307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2130650719" sldId="308"/>
        </pc:sldMkLst>
      </pc:sldChg>
      <pc:sldChg chg="modSp add del mod modAnim">
        <pc:chgData name="Cassia Trewin-Nybråten" userId="96d49e22-21b9-41a8-99dd-1142bea9ee34" providerId="ADAL" clId="{BF409CF1-DED8-4D09-A59A-3FE0CC7886A2}" dt="2024-09-09T08:32:32.095" v="3818"/>
        <pc:sldMkLst>
          <pc:docMk/>
          <pc:sldMk cId="1975262469" sldId="309"/>
        </pc:sldMkLst>
        <pc:spChg chg="mod">
          <ac:chgData name="Cassia Trewin-Nybråten" userId="96d49e22-21b9-41a8-99dd-1142bea9ee34" providerId="ADAL" clId="{BF409CF1-DED8-4D09-A59A-3FE0CC7886A2}" dt="2024-09-09T08:11:00.818" v="3446" actId="207"/>
          <ac:spMkLst>
            <pc:docMk/>
            <pc:sldMk cId="1975262469" sldId="309"/>
            <ac:spMk id="3" creationId="{DEA8086A-2E82-3390-2588-1B85894C7DEE}"/>
          </ac:spMkLst>
        </pc:spChg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1716316065" sldId="311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2625784418" sldId="312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2251888320" sldId="314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2780035651" sldId="315"/>
        </pc:sldMkLst>
      </pc:sldChg>
      <pc:sldChg chg="del">
        <pc:chgData name="Cassia Trewin-Nybråten" userId="96d49e22-21b9-41a8-99dd-1142bea9ee34" providerId="ADAL" clId="{BF409CF1-DED8-4D09-A59A-3FE0CC7886A2}" dt="2024-09-09T06:58:47.610" v="217" actId="47"/>
        <pc:sldMkLst>
          <pc:docMk/>
          <pc:sldMk cId="251664548" sldId="316"/>
        </pc:sldMkLst>
      </pc:sldChg>
      <pc:sldChg chg="add del">
        <pc:chgData name="Cassia Trewin-Nybråten" userId="96d49e22-21b9-41a8-99dd-1142bea9ee34" providerId="ADAL" clId="{BF409CF1-DED8-4D09-A59A-3FE0CC7886A2}" dt="2024-09-09T07:08:55.273" v="477" actId="47"/>
        <pc:sldMkLst>
          <pc:docMk/>
          <pc:sldMk cId="1900521722" sldId="317"/>
        </pc:sldMkLst>
      </pc:sldChg>
      <pc:sldChg chg="modSp mod">
        <pc:chgData name="Cassia Trewin-Nybråten" userId="96d49e22-21b9-41a8-99dd-1142bea9ee34" providerId="ADAL" clId="{BF409CF1-DED8-4D09-A59A-3FE0CC7886A2}" dt="2024-09-09T06:59:14.902" v="223" actId="20577"/>
        <pc:sldMkLst>
          <pc:docMk/>
          <pc:sldMk cId="1504861475" sldId="319"/>
        </pc:sldMkLst>
        <pc:spChg chg="mod">
          <ac:chgData name="Cassia Trewin-Nybråten" userId="96d49e22-21b9-41a8-99dd-1142bea9ee34" providerId="ADAL" clId="{BF409CF1-DED8-4D09-A59A-3FE0CC7886A2}" dt="2024-09-09T06:59:14.902" v="223" actId="20577"/>
          <ac:spMkLst>
            <pc:docMk/>
            <pc:sldMk cId="1504861475" sldId="319"/>
            <ac:spMk id="3" creationId="{B65D0A28-8388-A9DF-8727-405118E62712}"/>
          </ac:spMkLst>
        </pc:spChg>
      </pc:sldChg>
      <pc:sldChg chg="modSp add mod modAnim">
        <pc:chgData name="Cassia Trewin-Nybråten" userId="96d49e22-21b9-41a8-99dd-1142bea9ee34" providerId="ADAL" clId="{BF409CF1-DED8-4D09-A59A-3FE0CC7886A2}" dt="2024-09-09T08:35:07.148" v="3834" actId="21"/>
        <pc:sldMkLst>
          <pc:docMk/>
          <pc:sldMk cId="2010966731" sldId="320"/>
        </pc:sldMkLst>
        <pc:spChg chg="mod">
          <ac:chgData name="Cassia Trewin-Nybråten" userId="96d49e22-21b9-41a8-99dd-1142bea9ee34" providerId="ADAL" clId="{BF409CF1-DED8-4D09-A59A-3FE0CC7886A2}" dt="2024-09-09T08:35:03.172" v="3833" actId="20577"/>
          <ac:spMkLst>
            <pc:docMk/>
            <pc:sldMk cId="2010966731" sldId="320"/>
            <ac:spMk id="2" creationId="{D69FE886-EE5C-790E-A97F-2C18EFF1C110}"/>
          </ac:spMkLst>
        </pc:spChg>
        <pc:spChg chg="mod">
          <ac:chgData name="Cassia Trewin-Nybråten" userId="96d49e22-21b9-41a8-99dd-1142bea9ee34" providerId="ADAL" clId="{BF409CF1-DED8-4D09-A59A-3FE0CC7886A2}" dt="2024-09-09T08:35:07.148" v="3834" actId="21"/>
          <ac:spMkLst>
            <pc:docMk/>
            <pc:sldMk cId="2010966731" sldId="320"/>
            <ac:spMk id="3" creationId="{DEA8086A-2E82-3390-2588-1B85894C7DEE}"/>
          </ac:spMkLst>
        </pc:spChg>
        <pc:spChg chg="mod">
          <ac:chgData name="Cassia Trewin-Nybråten" userId="96d49e22-21b9-41a8-99dd-1142bea9ee34" providerId="ADAL" clId="{BF409CF1-DED8-4D09-A59A-3FE0CC7886A2}" dt="2024-09-09T07:50:23.301" v="2741" actId="1076"/>
          <ac:spMkLst>
            <pc:docMk/>
            <pc:sldMk cId="2010966731" sldId="320"/>
            <ac:spMk id="5" creationId="{2FF36FB8-972A-B98B-121E-BD38F275EDB2}"/>
          </ac:spMkLst>
        </pc:spChg>
      </pc:sldChg>
      <pc:sldChg chg="add del">
        <pc:chgData name="Cassia Trewin-Nybråten" userId="96d49e22-21b9-41a8-99dd-1142bea9ee34" providerId="ADAL" clId="{BF409CF1-DED8-4D09-A59A-3FE0CC7886A2}" dt="2024-09-09T08:11:07.824" v="3447" actId="47"/>
        <pc:sldMkLst>
          <pc:docMk/>
          <pc:sldMk cId="3578688007" sldId="321"/>
        </pc:sldMkLst>
      </pc:sldChg>
      <pc:sldChg chg="addSp modSp add mod modAnim">
        <pc:chgData name="Cassia Trewin-Nybråten" userId="96d49e22-21b9-41a8-99dd-1142bea9ee34" providerId="ADAL" clId="{BF409CF1-DED8-4D09-A59A-3FE0CC7886A2}" dt="2024-09-09T08:39:55.874" v="4027" actId="20577"/>
        <pc:sldMkLst>
          <pc:docMk/>
          <pc:sldMk cId="3636815428" sldId="321"/>
        </pc:sldMkLst>
        <pc:spChg chg="add mod">
          <ac:chgData name="Cassia Trewin-Nybråten" userId="96d49e22-21b9-41a8-99dd-1142bea9ee34" providerId="ADAL" clId="{BF409CF1-DED8-4D09-A59A-3FE0CC7886A2}" dt="2024-09-09T08:27:17.773" v="3769" actId="1035"/>
          <ac:spMkLst>
            <pc:docMk/>
            <pc:sldMk cId="3636815428" sldId="321"/>
            <ac:spMk id="5" creationId="{E5438E23-F043-B469-5422-D2F1537D5EBC}"/>
          </ac:spMkLst>
        </pc:spChg>
        <pc:spChg chg="mod">
          <ac:chgData name="Cassia Trewin-Nybråten" userId="96d49e22-21b9-41a8-99dd-1142bea9ee34" providerId="ADAL" clId="{BF409CF1-DED8-4D09-A59A-3FE0CC7886A2}" dt="2024-09-09T08:26:47.118" v="3749" actId="20577"/>
          <ac:spMkLst>
            <pc:docMk/>
            <pc:sldMk cId="3636815428" sldId="321"/>
            <ac:spMk id="8" creationId="{2EEE0F7F-257A-D9BF-5D1C-5E6CC64ECE70}"/>
          </ac:spMkLst>
        </pc:spChg>
        <pc:spChg chg="mod">
          <ac:chgData name="Cassia Trewin-Nybråten" userId="96d49e22-21b9-41a8-99dd-1142bea9ee34" providerId="ADAL" clId="{BF409CF1-DED8-4D09-A59A-3FE0CC7886A2}" dt="2024-09-09T08:39:55.874" v="4027" actId="20577"/>
          <ac:spMkLst>
            <pc:docMk/>
            <pc:sldMk cId="3636815428" sldId="321"/>
            <ac:spMk id="10" creationId="{DD18639B-0896-8E55-690F-E1E040906559}"/>
          </ac:spMkLst>
        </pc:spChg>
        <pc:picChg chg="mod modCrop">
          <ac:chgData name="Cassia Trewin-Nybråten" userId="96d49e22-21b9-41a8-99dd-1142bea9ee34" providerId="ADAL" clId="{BF409CF1-DED8-4D09-A59A-3FE0CC7886A2}" dt="2024-09-09T08:27:27.773" v="3786" actId="1036"/>
          <ac:picMkLst>
            <pc:docMk/>
            <pc:sldMk cId="3636815428" sldId="321"/>
            <ac:picMk id="2" creationId="{4364746D-05B9-03FE-B7F4-CF666152E23F}"/>
          </ac:picMkLst>
        </pc:picChg>
        <pc:picChg chg="add mod">
          <ac:chgData name="Cassia Trewin-Nybråten" userId="96d49e22-21b9-41a8-99dd-1142bea9ee34" providerId="ADAL" clId="{BF409CF1-DED8-4D09-A59A-3FE0CC7886A2}" dt="2024-09-09T08:26:25.171" v="3740" actId="1038"/>
          <ac:picMkLst>
            <pc:docMk/>
            <pc:sldMk cId="3636815428" sldId="321"/>
            <ac:picMk id="3" creationId="{9487990A-CDC1-E7E3-ADEA-42B4EE549065}"/>
          </ac:picMkLst>
        </pc:picChg>
      </pc:sldChg>
      <pc:sldChg chg="modSp add modAnim">
        <pc:chgData name="Cassia Trewin-Nybråten" userId="96d49e22-21b9-41a8-99dd-1142bea9ee34" providerId="ADAL" clId="{BF409CF1-DED8-4D09-A59A-3FE0CC7886A2}" dt="2024-09-09T08:38:00.585" v="4015" actId="20577"/>
        <pc:sldMkLst>
          <pc:docMk/>
          <pc:sldMk cId="2031480907" sldId="322"/>
        </pc:sldMkLst>
        <pc:spChg chg="mod">
          <ac:chgData name="Cassia Trewin-Nybråten" userId="96d49e22-21b9-41a8-99dd-1142bea9ee34" providerId="ADAL" clId="{BF409CF1-DED8-4D09-A59A-3FE0CC7886A2}" dt="2024-09-09T08:35:30.064" v="3862" actId="6549"/>
          <ac:spMkLst>
            <pc:docMk/>
            <pc:sldMk cId="2031480907" sldId="322"/>
            <ac:spMk id="2" creationId="{D69FE886-EE5C-790E-A97F-2C18EFF1C110}"/>
          </ac:spMkLst>
        </pc:spChg>
        <pc:spChg chg="mod">
          <ac:chgData name="Cassia Trewin-Nybråten" userId="96d49e22-21b9-41a8-99dd-1142bea9ee34" providerId="ADAL" clId="{BF409CF1-DED8-4D09-A59A-3FE0CC7886A2}" dt="2024-09-09T08:38:00.585" v="4015" actId="20577"/>
          <ac:spMkLst>
            <pc:docMk/>
            <pc:sldMk cId="2031480907" sldId="322"/>
            <ac:spMk id="3" creationId="{DEA8086A-2E82-3390-2588-1B85894C7D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01E4-B459-6F40-90DD-EFB6305A2DB1}" type="datetimeFigureOut">
              <a:rPr lang="nb-NO" smtClean="0"/>
              <a:t>09.09.2024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63EE6-9C5C-E94C-AEBB-D7DCE2D5C9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5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3EE6-9C5C-E94C-AEBB-D7DCE2D5C92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962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3EE6-9C5C-E94C-AEBB-D7DCE2D5C92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90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09221" y="1848227"/>
            <a:ext cx="9144000" cy="2387600"/>
          </a:xfrm>
        </p:spPr>
        <p:txBody>
          <a:bodyPr anchor="b">
            <a:normAutofit/>
          </a:bodyPr>
          <a:lstStyle>
            <a:lvl1pPr algn="l">
              <a:defRPr sz="5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09221" y="4318475"/>
            <a:ext cx="9144000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353475" y="6356350"/>
            <a:ext cx="122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26.02.2024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5761546"/>
            <a:ext cx="1987550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0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26.02.2024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9A72493-4FEC-2547-8CA2-10CEF8B5676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360" y="6261966"/>
            <a:ext cx="1055086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5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/>
          <p:cNvSpPr>
            <a:spLocks noGrp="1"/>
          </p:cNvSpPr>
          <p:nvPr>
            <p:ph type="pic" idx="13"/>
          </p:nvPr>
        </p:nvSpPr>
        <p:spPr>
          <a:xfrm>
            <a:off x="6172200" y="1825625"/>
            <a:ext cx="5181600" cy="41982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6261966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6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6261966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0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976849" y="-1"/>
            <a:ext cx="7215151" cy="6170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6261966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6261966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4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163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6261966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2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6261966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36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45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89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848449" cy="1600200"/>
          </a:xfrm>
        </p:spPr>
        <p:txBody>
          <a:bodyPr anchor="b">
            <a:normAutofit/>
          </a:bodyPr>
          <a:lstStyle>
            <a:lvl1pPr>
              <a:defRPr sz="420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Informasjon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848449" cy="3811588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Sosiale medier?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5458120" y="457200"/>
            <a:ext cx="0" cy="54117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7234" y="1980883"/>
            <a:ext cx="4746566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rgbClr val="2840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2840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353475" y="6356350"/>
            <a:ext cx="122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26.02.2024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5761546"/>
            <a:ext cx="1987550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33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26.02.2024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9A72493-4FEC-2547-8CA2-10CEF8B5676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848449" cy="1600200"/>
          </a:xfrm>
        </p:spPr>
        <p:txBody>
          <a:bodyPr anchor="b">
            <a:normAutofit/>
          </a:bodyPr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Informasjon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848449" cy="3811588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Sosiale medier?</a:t>
            </a:r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5458120" y="457200"/>
            <a:ext cx="0" cy="5411788"/>
          </a:xfrm>
          <a:prstGeom prst="line">
            <a:avLst/>
          </a:prstGeom>
          <a:ln>
            <a:solidFill>
              <a:srgbClr val="28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9312" y="1980883"/>
            <a:ext cx="4742409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9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8600" y="1764066"/>
            <a:ext cx="4746566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26.02.2024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9A72493-4FEC-2547-8CA2-10CEF8B5676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0678" y="1764066"/>
            <a:ext cx="4742409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0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5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5761546"/>
            <a:ext cx="1987550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0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5761546"/>
            <a:ext cx="1987550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6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6261966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8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26.02.2024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9A72493-4FEC-2547-8CA2-10CEF8B5676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360" y="6261966"/>
            <a:ext cx="1055086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2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26.02.2024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97" y="6261966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353475" y="6356350"/>
            <a:ext cx="122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26.02.2024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9A72493-4FEC-2547-8CA2-10CEF8B5676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757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7" r:id="rId2"/>
    <p:sldLayoutId id="2147483688" r:id="rId3"/>
    <p:sldLayoutId id="2147483723" r:id="rId4"/>
    <p:sldLayoutId id="2147483691" r:id="rId5"/>
    <p:sldLayoutId id="2147483692" r:id="rId6"/>
    <p:sldLayoutId id="2147483696" r:id="rId7"/>
    <p:sldLayoutId id="2147483724" r:id="rId8"/>
    <p:sldLayoutId id="2147483697" r:id="rId9"/>
    <p:sldLayoutId id="2147483725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15" r:id="rId17"/>
    <p:sldLayoutId id="2147483712" r:id="rId18"/>
    <p:sldLayoutId id="2147483713" r:id="rId19"/>
    <p:sldLayoutId id="2147483726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rgbClr val="28406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A82A3"/>
        </a:buClr>
        <a:buSzPct val="111000"/>
        <a:buFont typeface="Arial"/>
        <a:buChar char="•"/>
        <a:defRPr sz="2800" kern="1200" baseline="0">
          <a:solidFill>
            <a:srgbClr val="28406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82A3"/>
        </a:buClr>
        <a:buFont typeface="Arial"/>
        <a:buChar char="•"/>
        <a:defRPr sz="2400" kern="1200" baseline="0">
          <a:solidFill>
            <a:srgbClr val="284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82A3"/>
        </a:buClr>
        <a:buFont typeface="Arial"/>
        <a:buChar char="•"/>
        <a:defRPr sz="2000" kern="1200" baseline="0">
          <a:solidFill>
            <a:srgbClr val="284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82A3"/>
        </a:buClr>
        <a:buFont typeface="Arial"/>
        <a:buChar char="•"/>
        <a:defRPr sz="1800" kern="1200" baseline="0">
          <a:solidFill>
            <a:srgbClr val="284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82A3"/>
        </a:buClr>
        <a:buFont typeface="Arial"/>
        <a:buChar char="•"/>
        <a:defRPr sz="1800" kern="1200" baseline="0">
          <a:solidFill>
            <a:srgbClr val="284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7332-B3C1-F90A-5D35-A7A9651AF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780" y="1111627"/>
            <a:ext cx="9340769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Example of modelling survival with registry data to assist with clinical decision-making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9746D-75B4-EEF4-5C24-9542E4BB3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221" y="3708875"/>
            <a:ext cx="9144000" cy="165576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Cassia B. Trewin-Nybråten</a:t>
            </a:r>
          </a:p>
          <a:p>
            <a:pPr algn="ctr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Northern European Stata Conference</a:t>
            </a:r>
          </a:p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September 2024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BF6CB-5035-4A5E-944B-A3CF98BA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233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9D6A3-CAFB-16B7-FB62-1A8E5EC07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D18639B-0896-8E55-690F-E1E04090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545" y="181548"/>
            <a:ext cx="4617050" cy="10354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Residual disease diameter (N=501)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8219-2CD5-DEC6-3E86-E566F464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10</a:t>
            </a:fld>
            <a:endParaRPr lang="nb-N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64746D-05B9-03FE-B7F4-CF666152E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32208" r="8990" b="36560"/>
          <a:stretch/>
        </p:blipFill>
        <p:spPr bwMode="auto">
          <a:xfrm>
            <a:off x="5945629" y="1018183"/>
            <a:ext cx="6028661" cy="48934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EE0F7F-257A-D9BF-5D1C-5E6CC64ECE70}"/>
              </a:ext>
            </a:extLst>
          </p:cNvPr>
          <p:cNvSpPr txBox="1"/>
          <p:nvPr/>
        </p:nvSpPr>
        <p:spPr>
          <a:xfrm>
            <a:off x="1563577" y="6198255"/>
            <a:ext cx="928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Relative survival predicted for women with stage III EOC, median age 64 years and fully active ECOG.</a:t>
            </a:r>
          </a:p>
          <a:p>
            <a:pPr algn="ctr"/>
            <a:r>
              <a:rPr lang="en-US" sz="1400" kern="0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14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esidual disease modeled continuously with a restricted cubic spline (3 </a:t>
            </a:r>
            <a:r>
              <a:rPr lang="en-US" sz="14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df</a:t>
            </a:r>
            <a:r>
              <a:rPr lang="en-US" sz="14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boundary knots at 0.2 and 2.0 cm).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7990A-CDC1-E7E3-ADEA-42B4EE549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r="11588" b="67845"/>
          <a:stretch/>
        </p:blipFill>
        <p:spPr bwMode="auto">
          <a:xfrm>
            <a:off x="228218" y="1216960"/>
            <a:ext cx="5415377" cy="4641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E5438E23-F043-B469-5422-D2F1537D5EBC}"/>
              </a:ext>
            </a:extLst>
          </p:cNvPr>
          <p:cNvSpPr txBox="1">
            <a:spLocks/>
          </p:cNvSpPr>
          <p:nvPr/>
        </p:nvSpPr>
        <p:spPr>
          <a:xfrm>
            <a:off x="6863255" y="158894"/>
            <a:ext cx="4750676" cy="1035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solidFill>
                  <a:srgbClr val="2840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Predicted 3-year relative survival</a:t>
            </a:r>
          </a:p>
        </p:txBody>
      </p:sp>
    </p:spTree>
    <p:extLst>
      <p:ext uri="{BB962C8B-B14F-4D97-AF65-F5344CB8AC3E}">
        <p14:creationId xmlns:p14="http://schemas.microsoft.com/office/powerpoint/2010/main" val="36368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15BE4-EF23-E3E6-C828-7EE9D296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85F59-A125-61B2-C9D9-123B1D72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11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B13A3C-9C61-9B96-FCFA-2CC79F24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21009" cy="1078052"/>
          </a:xfrm>
        </p:spPr>
        <p:txBody>
          <a:bodyPr>
            <a:normAutofit fontScale="90000"/>
          </a:bodyPr>
          <a:lstStyle/>
          <a:p>
            <a:r>
              <a:rPr lang="en-US" dirty="0"/>
              <a:t>Excess mortality by neoadjuvant chemotherapy and residual disease, 2019–2022 (N=645)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95A789-BA4F-4B1E-788B-28396F4FE965}"/>
              </a:ext>
            </a:extLst>
          </p:cNvPr>
          <p:cNvGraphicFramePr>
            <a:graphicFrameLocks noGrp="1"/>
          </p:cNvGraphicFramePr>
          <p:nvPr/>
        </p:nvGraphicFramePr>
        <p:xfrm>
          <a:off x="899254" y="1929063"/>
          <a:ext cx="9529877" cy="409058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353877">
                  <a:extLst>
                    <a:ext uri="{9D8B030D-6E8A-4147-A177-3AD203B41FA5}">
                      <a16:colId xmlns:a16="http://schemas.microsoft.com/office/drawing/2014/main" val="75425483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24363187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10714862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188464348"/>
                    </a:ext>
                  </a:extLst>
                </a:gridCol>
              </a:tblGrid>
              <a:tr h="2481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Cases/ deaths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EHR (95% CI)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P-value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211899495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surgery and adjuvant chemotherapy, N=350</a:t>
                      </a:r>
                    </a:p>
                  </a:txBody>
                  <a:tcPr marL="28009" marR="28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4276004871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No residual disease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266 / 44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(ref)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97687738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0.1–0.9 cm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/ 18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8.72 (4.59–16.55)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&lt; 0.001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33021101"/>
                  </a:ext>
                </a:extLst>
              </a:tr>
              <a:tr h="3993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1.0 cm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/ 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1.99 (0.73–5.46)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b-NO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0.181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09701598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1.1–20.0 cm 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 / 15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3.64 (1.87–7.10)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&lt; 0.001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5668889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Neoadjuvant chemotherapy and interval surgery, N=295</a:t>
                      </a: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1259030591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No residual disease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216 / 61</a:t>
                      </a: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(ref)</a:t>
                      </a: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2223749195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0.1–0.9 cm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 / 18</a:t>
                      </a: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2.09 (1.18–3.71)</a:t>
                      </a: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3414322694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1.0 cm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/ 10</a:t>
                      </a: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3.81 (1.83–7.92)</a:t>
                      </a: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&lt; 0.001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2561635696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1.1–20.0 cm 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/ 12</a:t>
                      </a: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3.00 (1.45–6.19)</a:t>
                      </a:r>
                      <a:endParaRPr lang="nb-NO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5489618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F568076-7781-FF92-1857-F6933046BCF5}"/>
              </a:ext>
            </a:extLst>
          </p:cNvPr>
          <p:cNvSpPr txBox="1">
            <a:spLocks/>
          </p:cNvSpPr>
          <p:nvPr/>
        </p:nvSpPr>
        <p:spPr>
          <a:xfrm>
            <a:off x="1668682" y="6242049"/>
            <a:ext cx="9274301" cy="50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solidFill>
                  <a:srgbClr val="28406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Adjusted for histotype, stage, age, ECOG performance status and adjuvant Bevacizumab or PARP-inhibitor treatment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B86191-F46C-4073-D1A5-227F9BB73751}"/>
              </a:ext>
            </a:extLst>
          </p:cNvPr>
          <p:cNvSpPr/>
          <p:nvPr/>
        </p:nvSpPr>
        <p:spPr>
          <a:xfrm>
            <a:off x="7571205" y="3037145"/>
            <a:ext cx="1860127" cy="40511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96980C-FA56-AD05-A336-34F783149824}"/>
              </a:ext>
            </a:extLst>
          </p:cNvPr>
          <p:cNvSpPr/>
          <p:nvPr/>
        </p:nvSpPr>
        <p:spPr>
          <a:xfrm>
            <a:off x="7571205" y="4594432"/>
            <a:ext cx="1860127" cy="144824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A988D-1789-2A31-3A21-A3C8650C74CE}"/>
              </a:ext>
            </a:extLst>
          </p:cNvPr>
          <p:cNvSpPr txBox="1"/>
          <p:nvPr/>
        </p:nvSpPr>
        <p:spPr>
          <a:xfrm>
            <a:off x="10677065" y="4092982"/>
            <a:ext cx="135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“High-risk” patients indicated for Bevac-izumab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0BA8810-9B45-8168-72F2-6C63E5F1ED29}"/>
              </a:ext>
            </a:extLst>
          </p:cNvPr>
          <p:cNvSpPr/>
          <p:nvPr/>
        </p:nvSpPr>
        <p:spPr>
          <a:xfrm>
            <a:off x="10451212" y="3647661"/>
            <a:ext cx="353404" cy="2367970"/>
          </a:xfrm>
          <a:prstGeom prst="rightBrace">
            <a:avLst>
              <a:gd name="adj1" fmla="val 1677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32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06992-05B9-A8C4-FBD9-11C7EB3E9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DD6C-AFE5-7FAF-3AD3-53412937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F9C3-098A-D4D4-FC30-FEEBBCCE9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Best survival with </a:t>
            </a:r>
            <a:r>
              <a:rPr lang="en-US" kern="0" dirty="0">
                <a:solidFill>
                  <a:schemeClr val="accent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residual disease </a:t>
            </a:r>
            <a:r>
              <a:rPr lang="en-US" kern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after surgery. </a:t>
            </a:r>
          </a:p>
          <a:p>
            <a:r>
              <a:rPr lang="en-US" kern="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kern="0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 significant difference in survival across continuous diameter of residual disease</a:t>
            </a:r>
            <a:r>
              <a:rPr lang="en-US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in the context of modern ovarian cancer treatment.</a:t>
            </a:r>
          </a:p>
          <a:p>
            <a:r>
              <a:rPr lang="en-US" u="sng" kern="0" dirty="0">
                <a:solidFill>
                  <a:schemeClr val="accent1"/>
                </a:solidFill>
                <a:cs typeface="Arial" panose="020B0604020202020204" pitchFamily="34" charset="0"/>
              </a:rPr>
              <a:t>All</a:t>
            </a:r>
            <a:r>
              <a:rPr lang="en-US" kern="0" dirty="0">
                <a:solidFill>
                  <a:schemeClr val="accent1"/>
                </a:solidFill>
                <a:cs typeface="Arial" panose="020B0604020202020204" pitchFamily="34" charset="0"/>
              </a:rPr>
              <a:t> s</a:t>
            </a:r>
            <a:r>
              <a:rPr lang="en-US" kern="0" dirty="0">
                <a:solidFill>
                  <a:schemeClr val="bg1"/>
                </a:solidFill>
                <a:cs typeface="Arial" panose="020B0604020202020204" pitchFamily="34" charset="0"/>
              </a:rPr>
              <a:t>tage III-IV patients with residual disease after surgery should be considered </a:t>
            </a:r>
            <a:r>
              <a:rPr lang="en-US" kern="0" dirty="0">
                <a:solidFill>
                  <a:schemeClr val="accent3"/>
                </a:solidFill>
                <a:cs typeface="Arial" panose="020B0604020202020204" pitchFamily="34" charset="0"/>
              </a:rPr>
              <a:t>“high risk” </a:t>
            </a:r>
            <a:r>
              <a:rPr lang="en-US" kern="0" dirty="0">
                <a:solidFill>
                  <a:schemeClr val="bg1"/>
                </a:solidFill>
                <a:cs typeface="Arial" panose="020B0604020202020204" pitchFamily="34" charset="0"/>
              </a:rPr>
              <a:t>of recurrence and death, when planning adjuvant treatment.  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F5673-B1A8-B248-9BB5-F8D462E2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2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BBDF-7E9B-72EB-0930-1D8397F1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to my </a:t>
            </a:r>
            <a:r>
              <a:rPr lang="nb-NO" dirty="0" err="1"/>
              <a:t>colleagues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D0A28-8388-A9DF-8727-405118E62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1081"/>
            <a:ext cx="4321492" cy="3811588"/>
          </a:xfrm>
        </p:spPr>
        <p:txBody>
          <a:bodyPr/>
          <a:lstStyle/>
          <a:p>
            <a:r>
              <a:rPr lang="nb-NO" u="sng" dirty="0"/>
              <a:t>Project </a:t>
            </a:r>
            <a:r>
              <a:rPr lang="nb-NO" u="sng" dirty="0" err="1"/>
              <a:t>initative</a:t>
            </a:r>
            <a:r>
              <a:rPr lang="nb-NO" u="sng" dirty="0"/>
              <a:t>: 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Renée Turzanski Fortner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u="sng" dirty="0">
                <a:cs typeface="Arial" panose="020B0604020202020204" pitchFamily="34" charset="0"/>
              </a:rPr>
              <a:t>Co-authors</a:t>
            </a:r>
            <a:r>
              <a:rPr lang="en-US" dirty="0">
                <a:cs typeface="Arial" panose="020B0604020202020204" pitchFamily="34" charset="0"/>
              </a:rPr>
              <a:t>: </a:t>
            </a:r>
          </a:p>
          <a:p>
            <a:r>
              <a:rPr lang="en-US" dirty="0">
                <a:cs typeface="Arial" panose="020B0604020202020204" pitchFamily="34" charset="0"/>
              </a:rPr>
              <a:t>Torbjørn Paulsen</a:t>
            </a:r>
          </a:p>
          <a:p>
            <a:r>
              <a:rPr lang="en-US" dirty="0">
                <a:cs typeface="Arial" panose="020B0604020202020204" pitchFamily="34" charset="0"/>
              </a:rPr>
              <a:t>Sigrid Leithe</a:t>
            </a:r>
          </a:p>
          <a:p>
            <a:r>
              <a:rPr lang="en-US" dirty="0">
                <a:cs typeface="Arial" panose="020B0604020202020204" pitchFamily="34" charset="0"/>
              </a:rPr>
              <a:t>Hilde Langseth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87400-9925-781C-C027-757E12A5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86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06567-D1A8-6185-35EF-27C0AD0E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2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A5E4B0-08FC-94AA-12A9-61040FBD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31" y="2143760"/>
            <a:ext cx="10580002" cy="21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FCA04-AA3A-8178-B4E9-8F60A3153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E886-EE5C-790E-A97F-2C18EFF1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086A-2E82-3390-2588-1B85894C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6241" cy="4198247"/>
          </a:xfrm>
        </p:spPr>
        <p:txBody>
          <a:bodyPr>
            <a:normAutofit/>
          </a:bodyPr>
          <a:lstStyle/>
          <a:p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Invasive Epithelial </a:t>
            </a:r>
            <a:r>
              <a:rPr lang="en-US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Ovarian Cancer is often detected at a lat</a:t>
            </a:r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e stage (III-IV), when the cancer has spread from the ovaries (7 in 10 cases).</a:t>
            </a:r>
            <a:r>
              <a:rPr lang="en-US" kern="0" baseline="30000" dirty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kern="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Surgically removing all cancerous tissue may be difficult. </a:t>
            </a:r>
          </a:p>
          <a:p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One-third of stage III-IV patients have residual disease (RD) after cytoreductive surgery.</a:t>
            </a:r>
            <a:r>
              <a:rPr lang="en-US" kern="0" baseline="30000" dirty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kern="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C0E77-7B25-8B04-4F31-84CCF1B7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3</a:t>
            </a:fld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36FB8-972A-B98B-121E-BD38F275EDB2}"/>
              </a:ext>
            </a:extLst>
          </p:cNvPr>
          <p:cNvSpPr txBox="1"/>
          <p:nvPr/>
        </p:nvSpPr>
        <p:spPr>
          <a:xfrm>
            <a:off x="2354318" y="6356350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aseline="30000" dirty="0">
                <a:solidFill>
                  <a:schemeClr val="tx2"/>
                </a:solidFill>
              </a:rPr>
              <a:t>1</a:t>
            </a:r>
            <a:r>
              <a:rPr lang="nb-NO" dirty="0">
                <a:solidFill>
                  <a:schemeClr val="tx2"/>
                </a:solidFill>
              </a:rPr>
              <a:t> Fortner et al, Cancer </a:t>
            </a:r>
            <a:r>
              <a:rPr lang="nb-NO" dirty="0" err="1">
                <a:solidFill>
                  <a:schemeClr val="tx2"/>
                </a:solidFill>
              </a:rPr>
              <a:t>Epidemiology</a:t>
            </a:r>
            <a:r>
              <a:rPr lang="nb-NO" dirty="0">
                <a:solidFill>
                  <a:schemeClr val="tx2"/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29694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FCA04-AA3A-8178-B4E9-8F60A3153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E886-EE5C-790E-A97F-2C18EFF1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086A-2E82-3390-2588-1B85894C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3593" cy="4198247"/>
          </a:xfrm>
        </p:spPr>
        <p:txBody>
          <a:bodyPr>
            <a:normAutofit/>
          </a:bodyPr>
          <a:lstStyle/>
          <a:p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Attaining ≤ 1cm of RD widely considered “adequate” cytoreduction. </a:t>
            </a:r>
          </a:p>
          <a:p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Cochrane r</a:t>
            </a:r>
            <a:r>
              <a:rPr lang="en-US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eview showed significantly better survival for no RD vs any RD, but no clear survival difference between</a:t>
            </a:r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 patients with ≤ 1 vs &gt;1 cm RD</a:t>
            </a:r>
            <a:r>
              <a:rPr lang="en-US" kern="0" baseline="30000" dirty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kern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Studies considering more refined RD diameter than </a:t>
            </a:r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≤ 1 vs &gt;1 cm </a:t>
            </a:r>
            <a:r>
              <a:rPr lang="en-US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are limited.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C0E77-7B25-8B04-4F31-84CCF1B7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4</a:t>
            </a:fld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36FB8-972A-B98B-121E-BD38F275EDB2}"/>
              </a:ext>
            </a:extLst>
          </p:cNvPr>
          <p:cNvSpPr txBox="1"/>
          <p:nvPr/>
        </p:nvSpPr>
        <p:spPr>
          <a:xfrm>
            <a:off x="1849821" y="6308209"/>
            <a:ext cx="531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aseline="30000" dirty="0">
                <a:solidFill>
                  <a:schemeClr val="tx2"/>
                </a:solidFill>
              </a:rPr>
              <a:t>1</a:t>
            </a:r>
            <a:r>
              <a:rPr lang="nb-NO" dirty="0">
                <a:solidFill>
                  <a:schemeClr val="tx2"/>
                </a:solidFill>
              </a:rPr>
              <a:t> Bryant et al, </a:t>
            </a:r>
            <a:r>
              <a:rPr lang="nb-NO" dirty="0" err="1">
                <a:solidFill>
                  <a:schemeClr val="tx2"/>
                </a:solidFill>
              </a:rPr>
              <a:t>Cochrane</a:t>
            </a:r>
            <a:r>
              <a:rPr lang="nb-NO" dirty="0">
                <a:solidFill>
                  <a:schemeClr val="tx2"/>
                </a:solidFill>
              </a:rPr>
              <a:t> Database, 2022</a:t>
            </a:r>
          </a:p>
        </p:txBody>
      </p:sp>
    </p:spTree>
    <p:extLst>
      <p:ext uri="{BB962C8B-B14F-4D97-AF65-F5344CB8AC3E}">
        <p14:creationId xmlns:p14="http://schemas.microsoft.com/office/powerpoint/2010/main" val="20109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FCA04-AA3A-8178-B4E9-8F60A3153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E886-EE5C-790E-A97F-2C18EFF1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Current Norwegian t</a:t>
            </a:r>
            <a:r>
              <a:rPr lang="en-US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reatment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086A-2E82-3390-2588-1B85894C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3593" cy="4198247"/>
          </a:xfrm>
        </p:spPr>
        <p:txBody>
          <a:bodyPr>
            <a:normAutofit/>
          </a:bodyPr>
          <a:lstStyle/>
          <a:p>
            <a:r>
              <a:rPr lang="en-US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Define patients with &gt; 1cm RD following cytoreductive surgery as “high-risk” of disease recurrence.</a:t>
            </a:r>
          </a:p>
          <a:p>
            <a:r>
              <a:rPr lang="en-US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Recommend additional maintenance therapy for these patients </a:t>
            </a:r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kern="0" dirty="0">
                <a:solidFill>
                  <a:schemeClr val="accent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Bevacizumab</a:t>
            </a:r>
            <a:r>
              <a:rPr lang="en-US" kern="0" dirty="0">
                <a:ea typeface="Calibri" panose="020F0502020204030204" pitchFamily="34" charset="0"/>
                <a:cs typeface="Arial" panose="020B0604020202020204" pitchFamily="34" charset="0"/>
              </a:rPr>
              <a:t>).  </a:t>
            </a:r>
            <a:endParaRPr lang="en-US" kern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C0E77-7B25-8B04-4F31-84CCF1B7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5</a:t>
            </a:fld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36FB8-972A-B98B-121E-BD38F275EDB2}"/>
              </a:ext>
            </a:extLst>
          </p:cNvPr>
          <p:cNvSpPr txBox="1"/>
          <p:nvPr/>
        </p:nvSpPr>
        <p:spPr>
          <a:xfrm>
            <a:off x="1849821" y="6308209"/>
            <a:ext cx="531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aseline="30000" dirty="0">
                <a:solidFill>
                  <a:schemeClr val="tx2"/>
                </a:solidFill>
              </a:rPr>
              <a:t>1</a:t>
            </a:r>
            <a:r>
              <a:rPr lang="nb-NO" dirty="0">
                <a:solidFill>
                  <a:schemeClr val="tx2"/>
                </a:solidFill>
              </a:rPr>
              <a:t> Bryant et al, </a:t>
            </a:r>
            <a:r>
              <a:rPr lang="nb-NO" dirty="0" err="1">
                <a:solidFill>
                  <a:schemeClr val="tx2"/>
                </a:solidFill>
              </a:rPr>
              <a:t>Cochrane</a:t>
            </a:r>
            <a:r>
              <a:rPr lang="nb-NO" dirty="0">
                <a:solidFill>
                  <a:schemeClr val="tx2"/>
                </a:solidFill>
              </a:rPr>
              <a:t> Database, 2022</a:t>
            </a:r>
          </a:p>
        </p:txBody>
      </p:sp>
    </p:spTree>
    <p:extLst>
      <p:ext uri="{BB962C8B-B14F-4D97-AF65-F5344CB8AC3E}">
        <p14:creationId xmlns:p14="http://schemas.microsoft.com/office/powerpoint/2010/main" val="203148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99370-BD6A-658F-971A-615A2290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30F3-BC3A-7367-DDAA-E287C579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A2541-C8B3-2855-BE9D-7A76C6603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Evaluate survival of ovarian cancer patients across (categorical and continuous) residual disease diameter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Evaluate residual disease and survival in the context of systemic anti-cancer therapy (SACT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b-NO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733FB-B665-0614-6FD7-54FB0A22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48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FCA04-AA3A-8178-B4E9-8F60A3153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E886-EE5C-790E-A97F-2C18EFF1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086A-2E82-3390-2588-1B85894C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83"/>
            <a:ext cx="10515600" cy="4415789"/>
          </a:xfrm>
        </p:spPr>
        <p:txBody>
          <a:bodyPr>
            <a:normAutofit lnSpcReduction="10000"/>
          </a:bodyPr>
          <a:lstStyle/>
          <a:p>
            <a:r>
              <a:rPr lang="en-US" sz="2800" b="1" kern="0" dirty="0">
                <a:effectLst/>
                <a:ea typeface="Calibri" panose="020F0502020204030204" pitchFamily="34" charset="0"/>
              </a:rPr>
              <a:t>Data: </a:t>
            </a:r>
            <a:r>
              <a:rPr lang="en-US" sz="2800" kern="0" dirty="0">
                <a:effectLst/>
                <a:ea typeface="Calibri" panose="020F0502020204030204" pitchFamily="34" charset="0"/>
              </a:rPr>
              <a:t>Cancer Registry of Norway and Clinical Registry for Gynecological Cancer</a:t>
            </a:r>
            <a:endParaRPr lang="en-US" kern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b="1" kern="0" dirty="0">
                <a:solidFill>
                  <a:schemeClr val="bg1"/>
                </a:solidFill>
                <a:cs typeface="Arial" panose="020B0604020202020204" pitchFamily="34" charset="0"/>
              </a:rPr>
              <a:t>Population</a:t>
            </a:r>
            <a:r>
              <a:rPr lang="en-US" kern="0" dirty="0">
                <a:solidFill>
                  <a:schemeClr val="bg1"/>
                </a:solidFill>
                <a:cs typeface="Arial" panose="020B0604020202020204" pitchFamily="34" charset="0"/>
              </a:rPr>
              <a:t>: Stage III-IV surgically treated ovarian cancer patients (C56), &lt; 90 years, 2013–2022 (N=1797). </a:t>
            </a:r>
          </a:p>
          <a:p>
            <a:r>
              <a:rPr lang="en-US" b="1" kern="0" dirty="0">
                <a:solidFill>
                  <a:schemeClr val="bg1"/>
                </a:solidFill>
                <a:cs typeface="Arial" panose="020B0604020202020204" pitchFamily="34" charset="0"/>
              </a:rPr>
              <a:t>Follow-up: </a:t>
            </a:r>
            <a:r>
              <a:rPr lang="en-US" kern="0" dirty="0">
                <a:solidFill>
                  <a:schemeClr val="bg1"/>
                </a:solidFill>
                <a:cs typeface="Arial" panose="020B0604020202020204" pitchFamily="34" charset="0"/>
              </a:rPr>
              <a:t>from surgery to death, emigration or 31.10.2023.</a:t>
            </a:r>
          </a:p>
          <a:p>
            <a:r>
              <a:rPr lang="en-US" sz="2800" b="1" kern="0" dirty="0">
                <a:ea typeface="Calibri" panose="020F0502020204030204" pitchFamily="34" charset="0"/>
              </a:rPr>
              <a:t>Main exposure: </a:t>
            </a:r>
            <a:r>
              <a:rPr lang="en-US" sz="2800" kern="0" dirty="0">
                <a:solidFill>
                  <a:schemeClr val="accent3"/>
                </a:solidFill>
                <a:ea typeface="Calibri" panose="020F0502020204030204" pitchFamily="34" charset="0"/>
              </a:rPr>
              <a:t>Residual disease </a:t>
            </a:r>
            <a:r>
              <a:rPr lang="en-US" sz="2800" kern="0" dirty="0">
                <a:solidFill>
                  <a:schemeClr val="accent1"/>
                </a:solidFill>
                <a:ea typeface="Calibri" panose="020F0502020204030204" pitchFamily="34" charset="0"/>
              </a:rPr>
              <a:t>in the abdominal cavity following cytoreductive surgery.</a:t>
            </a:r>
          </a:p>
          <a:p>
            <a:r>
              <a:rPr lang="en-US" b="1" kern="0" dirty="0">
                <a:solidFill>
                  <a:schemeClr val="accent1"/>
                </a:solidFill>
                <a:ea typeface="Calibri" panose="020F0502020204030204" pitchFamily="34" charset="0"/>
              </a:rPr>
              <a:t>Outcome:</a:t>
            </a:r>
            <a:r>
              <a:rPr lang="en-US" kern="0" dirty="0">
                <a:solidFill>
                  <a:schemeClr val="accent1"/>
                </a:solidFill>
                <a:ea typeface="Calibri" panose="020F0502020204030204" pitchFamily="34" charset="0"/>
              </a:rPr>
              <a:t> Death from any cause.</a:t>
            </a:r>
          </a:p>
          <a:p>
            <a:r>
              <a:rPr lang="en-US" sz="2800" b="1" kern="0" dirty="0">
                <a:effectLst/>
                <a:ea typeface="Calibri" panose="020F0502020204030204" pitchFamily="34" charset="0"/>
              </a:rPr>
              <a:t>Covariates: </a:t>
            </a:r>
            <a:r>
              <a:rPr lang="en-US" sz="2800" kern="0" dirty="0">
                <a:ea typeface="Calibri" panose="020F0502020204030204" pitchFamily="34" charset="0"/>
              </a:rPr>
              <a:t>Histotype, stage, age, ECOG performance status, neoadjuvant and adjuvant chemotherapy (sub-cohort).</a:t>
            </a:r>
          </a:p>
          <a:p>
            <a:endParaRPr lang="en-US" sz="2800" kern="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C0E77-7B25-8B04-4F31-84CCF1B7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2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067A5-B956-0F97-8A47-C83D70FC9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FACE-5A3C-B4AA-98D8-EF3A1DAD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33DD1-E05B-71DE-BAC0-CDF3C76C0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solidFill>
                  <a:schemeClr val="bg1"/>
                </a:solidFill>
                <a:cs typeface="Arial" panose="020B0604020202020204" pitchFamily="34" charset="0"/>
              </a:rPr>
              <a:t>Excess hazard ratios and relative survival predicted from flexible parametric models (</a:t>
            </a:r>
            <a:r>
              <a:rPr lang="en-US" b="1" kern="0" dirty="0">
                <a:solidFill>
                  <a:schemeClr val="bg1"/>
                </a:solidFill>
                <a:cs typeface="Arial" panose="020B0604020202020204" pitchFamily="34" charset="0"/>
              </a:rPr>
              <a:t>stpm2</a:t>
            </a:r>
            <a:r>
              <a:rPr lang="en-US" kern="0" dirty="0">
                <a:solidFill>
                  <a:schemeClr val="bg1"/>
                </a:solidFill>
                <a:cs typeface="Arial" panose="020B0604020202020204" pitchFamily="34" charset="0"/>
              </a:rPr>
              <a:t>). </a:t>
            </a:r>
          </a:p>
          <a:p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</a:rPr>
              <a:t>Residual disease (RD) modelled in three ways: </a:t>
            </a:r>
          </a:p>
          <a:p>
            <a:pPr lvl="1"/>
            <a:r>
              <a:rPr lang="en-US" kern="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Dichotomously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RD versus no RD.</a:t>
            </a:r>
          </a:p>
          <a:p>
            <a:pPr lvl="1"/>
            <a:r>
              <a:rPr lang="en-US" kern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Categorically</a:t>
            </a: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</a:rPr>
              <a:t>: No RD, 0.1–0.4, 0.5–0.9, 1.0, 1.1–2.9, 3.0–20.0 cm.</a:t>
            </a:r>
          </a:p>
          <a:p>
            <a:pPr lvl="1"/>
            <a:r>
              <a:rPr lang="en-US" kern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Continuously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Restricted cubic spline with 3 </a:t>
            </a:r>
            <a:r>
              <a:rPr lang="en-US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df</a:t>
            </a: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</a:rPr>
              <a:t> and boundary knots at 0.2 and 2.0cm due to sparse data outside this range 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b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rcsgen</a:t>
            </a:r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08FC3-070D-7FAE-02BA-0F9F0D7B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8</a:t>
            </a:fld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6C8BE-C61E-C0F8-DD1B-4D74645BCE98}"/>
              </a:ext>
            </a:extLst>
          </p:cNvPr>
          <p:cNvSpPr txBox="1"/>
          <p:nvPr/>
        </p:nvSpPr>
        <p:spPr>
          <a:xfrm>
            <a:off x="9292857" y="18045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surgical outcomes</a:t>
            </a:r>
          </a:p>
        </p:txBody>
      </p:sp>
    </p:spTree>
    <p:extLst>
      <p:ext uri="{BB962C8B-B14F-4D97-AF65-F5344CB8AC3E}">
        <p14:creationId xmlns:p14="http://schemas.microsoft.com/office/powerpoint/2010/main" val="10749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81389-7686-2F16-E2B0-2A26D457B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0B989-E30E-11A5-9435-7E1D2A04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2493-4FEC-2547-8CA2-10CEF8B5676B}" type="slidenum">
              <a:rPr lang="nb-NO" smtClean="0"/>
              <a:t>9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C88FA3-D1F7-F4AD-7BF0-8D221C90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21009" cy="1078052"/>
          </a:xfrm>
        </p:spPr>
        <p:txBody>
          <a:bodyPr>
            <a:noAutofit/>
          </a:bodyPr>
          <a:lstStyle/>
          <a:p>
            <a:r>
              <a:rPr lang="en-US" sz="3600" dirty="0"/>
              <a:t>Excess mortality by residual disease status, 2013–2022 (N=1797)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412771-063A-821C-7E71-C50EF5CFD987}"/>
              </a:ext>
            </a:extLst>
          </p:cNvPr>
          <p:cNvGraphicFramePr>
            <a:graphicFrameLocks noGrp="1"/>
          </p:cNvGraphicFramePr>
          <p:nvPr/>
        </p:nvGraphicFramePr>
        <p:xfrm>
          <a:off x="1668683" y="1690688"/>
          <a:ext cx="8854634" cy="441815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563074">
                  <a:extLst>
                    <a:ext uri="{9D8B030D-6E8A-4147-A177-3AD203B41FA5}">
                      <a16:colId xmlns:a16="http://schemas.microsoft.com/office/drawing/2014/main" val="754254833"/>
                    </a:ext>
                  </a:extLst>
                </a:gridCol>
                <a:gridCol w="2038031">
                  <a:extLst>
                    <a:ext uri="{9D8B030D-6E8A-4147-A177-3AD203B41FA5}">
                      <a16:colId xmlns:a16="http://schemas.microsoft.com/office/drawing/2014/main" val="2243631871"/>
                    </a:ext>
                  </a:extLst>
                </a:gridCol>
                <a:gridCol w="1953404">
                  <a:extLst>
                    <a:ext uri="{9D8B030D-6E8A-4147-A177-3AD203B41FA5}">
                      <a16:colId xmlns:a16="http://schemas.microsoft.com/office/drawing/2014/main" val="3107148622"/>
                    </a:ext>
                  </a:extLst>
                </a:gridCol>
                <a:gridCol w="1300125">
                  <a:extLst>
                    <a:ext uri="{9D8B030D-6E8A-4147-A177-3AD203B41FA5}">
                      <a16:colId xmlns:a16="http://schemas.microsoft.com/office/drawing/2014/main" val="2188464348"/>
                    </a:ext>
                  </a:extLst>
                </a:gridCol>
              </a:tblGrid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Residual disease (RD)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Cases/ deaths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EHR (95% CI)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P-value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2118994955"/>
                  </a:ext>
                </a:extLst>
              </a:tr>
              <a:tr h="6983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Model 1: Dichotomous RD</a:t>
                      </a:r>
                      <a:r>
                        <a:rPr lang="en-US" sz="1800" kern="100" baseline="30000" dirty="0">
                          <a:effectLst/>
                        </a:rPr>
                        <a:t>1</a:t>
                      </a:r>
                      <a:r>
                        <a:rPr lang="en-US" sz="1800" kern="100" dirty="0">
                          <a:effectLst/>
                        </a:rPr>
                        <a:t>, N=1797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4276004871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No residual disease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1154 / 470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 (ref)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497687738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Residual disease 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643 / 481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2.62 (2.27–3.01)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&lt; 0.001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4033021101"/>
                  </a:ext>
                </a:extLst>
              </a:tr>
              <a:tr h="3993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Model 2: Categorical RD</a:t>
                      </a:r>
                      <a:r>
                        <a:rPr lang="en-US" sz="1800" kern="100" baseline="30000" dirty="0">
                          <a:effectLst/>
                        </a:rPr>
                        <a:t>1,2</a:t>
                      </a:r>
                      <a:r>
                        <a:rPr lang="en-US" sz="1800" kern="100" dirty="0">
                          <a:effectLst/>
                        </a:rPr>
                        <a:t>, N=1653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2509701598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No residual disease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1154 / 470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1 (ref)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335668889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0.1–0.4 cm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138 / 86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2.09 (1.63–2.68)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&lt; 0.001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1259030591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0.5–0.9 cm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89 / 69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2.97 (2.26–3.89)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&lt; 0.001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2223749195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1.0 cm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102 / 83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2.74 (2.13–3.53)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&lt; 0.001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3414322694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1.1–2.9 cm 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94 / 61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3.10 (2.32–4.13)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&lt; 0.001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2561635696"/>
                  </a:ext>
                </a:extLst>
              </a:tr>
              <a:tr h="248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   3.0–20 cm</a:t>
                      </a:r>
                      <a:endParaRPr lang="nb-NO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</a:rPr>
                        <a:t>78 / 59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2.75 (2.05–3.70)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&lt; 0.001</a:t>
                      </a:r>
                      <a:endParaRPr lang="nb-NO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009" marR="28009" marT="0" marB="0" anchor="b"/>
                </a:tc>
                <a:extLst>
                  <a:ext uri="{0D108BD9-81ED-4DB2-BD59-A6C34878D82A}">
                    <a16:rowId xmlns:a16="http://schemas.microsoft.com/office/drawing/2014/main" val="54896189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956A576-026B-AD1F-CEFA-C01BBD0DFD90}"/>
              </a:ext>
            </a:extLst>
          </p:cNvPr>
          <p:cNvSpPr txBox="1">
            <a:spLocks/>
          </p:cNvSpPr>
          <p:nvPr/>
        </p:nvSpPr>
        <p:spPr>
          <a:xfrm>
            <a:off x="1668683" y="6198524"/>
            <a:ext cx="7588170" cy="50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solidFill>
                  <a:srgbClr val="28406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600" b="0" baseline="30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6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Adjusted for histotype, stage, age and ECOG performance status.</a:t>
            </a:r>
          </a:p>
          <a:p>
            <a:pPr>
              <a:spcAft>
                <a:spcPts val="600"/>
              </a:spcAft>
            </a:pPr>
            <a:r>
              <a:rPr lang="en-US" sz="1600" b="0" baseline="30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Excluded N=52 women with unknown residual disease diameter.  </a:t>
            </a:r>
            <a:endParaRPr lang="en-US" sz="16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DD548-C27F-BE25-15F0-8FB72FF3CF42}"/>
              </a:ext>
            </a:extLst>
          </p:cNvPr>
          <p:cNvSpPr/>
          <p:nvPr/>
        </p:nvSpPr>
        <p:spPr>
          <a:xfrm>
            <a:off x="7234177" y="3113590"/>
            <a:ext cx="2022676" cy="40511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BF586-4220-D555-1FE7-CF522BF97275}"/>
              </a:ext>
            </a:extLst>
          </p:cNvPr>
          <p:cNvSpPr/>
          <p:nvPr/>
        </p:nvSpPr>
        <p:spPr>
          <a:xfrm>
            <a:off x="7234177" y="4666593"/>
            <a:ext cx="2022676" cy="144224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ED6A3E-F570-0988-68C1-7D5A12CC9964}"/>
              </a:ext>
            </a:extLst>
          </p:cNvPr>
          <p:cNvSpPr/>
          <p:nvPr/>
        </p:nvSpPr>
        <p:spPr>
          <a:xfrm>
            <a:off x="7234177" y="4264473"/>
            <a:ext cx="2022676" cy="40511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2189320"/>
      </p:ext>
    </p:extLst>
  </p:cSld>
  <p:clrMapOvr>
    <a:masterClrMapping/>
  </p:clrMapOvr>
</p:sld>
</file>

<file path=ppt/theme/theme1.xml><?xml version="1.0" encoding="utf-8"?>
<a:theme xmlns:a="http://schemas.openxmlformats.org/drawingml/2006/main" name="Kreftregisteret - Enkel logo">
  <a:themeElements>
    <a:clrScheme name="Kreftregisteret">
      <a:dk1>
        <a:srgbClr val="000000"/>
      </a:dk1>
      <a:lt1>
        <a:srgbClr val="02406B"/>
      </a:lt1>
      <a:dk2>
        <a:srgbClr val="FFFFFF"/>
      </a:dk2>
      <a:lt2>
        <a:srgbClr val="DBDCDD"/>
      </a:lt2>
      <a:accent1>
        <a:srgbClr val="02406B"/>
      </a:accent1>
      <a:accent2>
        <a:srgbClr val="0482A5"/>
      </a:accent2>
      <a:accent3>
        <a:srgbClr val="BC1C3B"/>
      </a:accent3>
      <a:accent4>
        <a:srgbClr val="78C1C0"/>
      </a:accent4>
      <a:accent5>
        <a:srgbClr val="E3AB24"/>
      </a:accent5>
      <a:accent6>
        <a:srgbClr val="999999"/>
      </a:accent6>
      <a:hlink>
        <a:srgbClr val="02406B"/>
      </a:hlink>
      <a:folHlink>
        <a:srgbClr val="808183"/>
      </a:folHlink>
    </a:clrScheme>
    <a:fontScheme name="Kreftregister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reftforeningen-Engelsk-mork-enkel-logo" id="{7237947F-0CEF-5247-BD72-EE18CC14AF9A}" vid="{DA6D52C4-C731-C446-8F41-93666FEDC25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Kreftregisteret-Engelsk-mork-enkel-logo</Template>
  <TotalTime>744</TotalTime>
  <Words>868</Words>
  <Application>Microsoft Office PowerPoint</Application>
  <PresentationFormat>Widescreen</PresentationFormat>
  <Paragraphs>155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Kreftregisteret - Enkel logo</vt:lpstr>
      <vt:lpstr>Example of modelling survival with registry data to assist with clinical decision-making</vt:lpstr>
      <vt:lpstr>PowerPoint Presentation</vt:lpstr>
      <vt:lpstr>Background</vt:lpstr>
      <vt:lpstr>Background</vt:lpstr>
      <vt:lpstr>Current Norwegian treatment guidelines</vt:lpstr>
      <vt:lpstr>Study aims</vt:lpstr>
      <vt:lpstr>Material and methods</vt:lpstr>
      <vt:lpstr>Statistical Analysis </vt:lpstr>
      <vt:lpstr>Excess mortality by residual disease status, 2013–2022 (N=1797)</vt:lpstr>
      <vt:lpstr>Residual disease diameter (N=501)</vt:lpstr>
      <vt:lpstr>Excess mortality by neoadjuvant chemotherapy and residual disease, 2019–2022 (N=645)</vt:lpstr>
      <vt:lpstr>Conclusion</vt:lpstr>
      <vt:lpstr>Thank you to my colleagues</vt:lpstr>
    </vt:vector>
  </TitlesOfParts>
  <Company>Kreftregisteret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Cassia Trewin-Nybråten</dc:creator>
  <cp:lastModifiedBy>Cassia Trewin-Nybråten</cp:lastModifiedBy>
  <cp:revision>43</cp:revision>
  <dcterms:created xsi:type="dcterms:W3CDTF">2024-02-26T07:58:24Z</dcterms:created>
  <dcterms:modified xsi:type="dcterms:W3CDTF">2024-09-09T08:39:59Z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1fdeea-9437-4de2-969c-d0eba5dec47e_Enabled">
    <vt:lpwstr>true</vt:lpwstr>
  </property>
  <property fmtid="{D5CDD505-2E9C-101B-9397-08002B2CF9AE}" pid="3" name="MSIP_Label_971fdeea-9437-4de2-969c-d0eba5dec47e_SetDate">
    <vt:lpwstr>2024-02-26T07:58:31Z</vt:lpwstr>
  </property>
  <property fmtid="{D5CDD505-2E9C-101B-9397-08002B2CF9AE}" pid="4" name="MSIP_Label_971fdeea-9437-4de2-969c-d0eba5dec47e_Method">
    <vt:lpwstr>Standard</vt:lpwstr>
  </property>
  <property fmtid="{D5CDD505-2E9C-101B-9397-08002B2CF9AE}" pid="5" name="MSIP_Label_971fdeea-9437-4de2-969c-d0eba5dec47e_Name">
    <vt:lpwstr>Offentlig</vt:lpwstr>
  </property>
  <property fmtid="{D5CDD505-2E9C-101B-9397-08002B2CF9AE}" pid="6" name="MSIP_Label_971fdeea-9437-4de2-969c-d0eba5dec47e_SiteId">
    <vt:lpwstr>974bec44-9bad-4fdb-8e88-d3a1452197c8</vt:lpwstr>
  </property>
  <property fmtid="{D5CDD505-2E9C-101B-9397-08002B2CF9AE}" pid="7" name="MSIP_Label_971fdeea-9437-4de2-969c-d0eba5dec47e_ActionId">
    <vt:lpwstr>51e6764d-f2d7-48f2-a612-96b312d1537e</vt:lpwstr>
  </property>
  <property fmtid="{D5CDD505-2E9C-101B-9397-08002B2CF9AE}" pid="8" name="MSIP_Label_971fdeea-9437-4de2-969c-d0eba5dec47e_ContentBits">
    <vt:lpwstr>0</vt:lpwstr>
  </property>
</Properties>
</file>