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6" r:id="rId2"/>
    <p:sldId id="347" r:id="rId3"/>
    <p:sldId id="346" r:id="rId4"/>
    <p:sldId id="345" r:id="rId5"/>
    <p:sldId id="344" r:id="rId6"/>
    <p:sldId id="365" r:id="rId7"/>
    <p:sldId id="348" r:id="rId8"/>
    <p:sldId id="376" r:id="rId9"/>
    <p:sldId id="340" r:id="rId10"/>
    <p:sldId id="349" r:id="rId11"/>
    <p:sldId id="350" r:id="rId12"/>
    <p:sldId id="353" r:id="rId13"/>
    <p:sldId id="351" r:id="rId14"/>
    <p:sldId id="352" r:id="rId15"/>
    <p:sldId id="354" r:id="rId16"/>
    <p:sldId id="355" r:id="rId17"/>
    <p:sldId id="356" r:id="rId18"/>
    <p:sldId id="357" r:id="rId19"/>
    <p:sldId id="358" r:id="rId20"/>
    <p:sldId id="359" r:id="rId21"/>
    <p:sldId id="360" r:id="rId22"/>
    <p:sldId id="361" r:id="rId23"/>
    <p:sldId id="363" r:id="rId24"/>
    <p:sldId id="362" r:id="rId25"/>
    <p:sldId id="364" r:id="rId26"/>
    <p:sldId id="366" r:id="rId27"/>
    <p:sldId id="367" r:id="rId28"/>
    <p:sldId id="368" r:id="rId29"/>
    <p:sldId id="369" r:id="rId30"/>
    <p:sldId id="371" r:id="rId31"/>
    <p:sldId id="370" r:id="rId32"/>
    <p:sldId id="372" r:id="rId33"/>
    <p:sldId id="373" r:id="rId34"/>
    <p:sldId id="374" r:id="rId35"/>
    <p:sldId id="375" r:id="rId36"/>
    <p:sldId id="377" r:id="rId37"/>
    <p:sldId id="378" r:id="rId38"/>
    <p:sldId id="379" r:id="rId39"/>
    <p:sldId id="380" r:id="rId40"/>
    <p:sldId id="381" r:id="rId41"/>
    <p:sldId id="382" r:id="rId42"/>
    <p:sldId id="383" r:id="rId43"/>
    <p:sldId id="385" r:id="rId44"/>
    <p:sldId id="386" r:id="rId45"/>
    <p:sldId id="384" r:id="rId46"/>
    <p:sldId id="390" r:id="rId47"/>
    <p:sldId id="341" r:id="rId48"/>
    <p:sldId id="388" r:id="rId49"/>
    <p:sldId id="389" r:id="rId50"/>
    <p:sldId id="387" r:id="rId51"/>
    <p:sldId id="309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33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B3FB78-EEA4-4A6C-A616-63A3627EB257}" type="datetimeFigureOut">
              <a:rPr lang="en-GB" smtClean="0"/>
              <a:t>20/07/2017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24CE46-6172-498F-A417-1BCAF5796A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99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99DC4-0616-4C16-ABA3-1CEEFC84929F}" type="datetime1">
              <a:rPr lang="en-GB" smtClean="0"/>
              <a:t>20/07/2017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96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6FD59-4644-4754-A7DB-7A41D3468AD0}" type="datetime1">
              <a:rPr lang="en-GB" smtClean="0"/>
              <a:t>20/07/2017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286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863B-1455-493C-8FDA-5B46EC2E6D68}" type="datetime1">
              <a:rPr lang="en-GB" smtClean="0"/>
              <a:t>20/07/2017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434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A65FF-D6AD-46B4-ADE7-14955D69E59B}" type="datetime1">
              <a:rPr lang="en-GB" smtClean="0"/>
              <a:t>20/07/2017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549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7BB6-5757-40F7-8804-914539F00DA4}" type="datetime1">
              <a:rPr lang="en-GB" smtClean="0"/>
              <a:t>20/07/2017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592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74F85-44B0-4B59-BCBE-46616341674D}" type="datetime1">
              <a:rPr lang="en-GB" smtClean="0"/>
              <a:t>20/07/2017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223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9EA7-1E83-437E-B991-4C0D1A816ED4}" type="datetime1">
              <a:rPr lang="en-GB" smtClean="0"/>
              <a:t>20/07/2017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37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0B88-BE48-4750-B1F8-8F9C3ACF1082}" type="datetime1">
              <a:rPr lang="en-GB" smtClean="0"/>
              <a:t>20/07/2017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647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B01F9-1B64-428D-8B00-C18FE093C559}" type="datetime1">
              <a:rPr lang="en-GB" smtClean="0"/>
              <a:t>20/07/2017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187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B2AD4-8D77-4289-B345-7BF0B2DE0566}" type="datetime1">
              <a:rPr lang="en-GB" smtClean="0"/>
              <a:t>20/07/2017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466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1B18-5CF3-47EE-A35E-9503FD6C83F6}" type="datetime1">
              <a:rPr lang="en-GB" smtClean="0"/>
              <a:t>20/07/2017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96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A7B71-801A-4FDF-A666-000CBB08953B}" type="datetime1">
              <a:rPr lang="en-GB" smtClean="0"/>
              <a:t>20/07/2017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B1417-FB1A-48D7-B1E0-1002C3393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737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ta.com/support/faqs/data-management/tabulating-cumulative-frequencies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ta-journal.com/sjpdf.html?articlenum=gr0045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idc.be/silso/infosnytot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sz="3600" dirty="0"/>
              <a:t>On the shoulders of giants, 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>or </a:t>
            </a:r>
            <a:r>
              <a:rPr lang="en-GB" sz="3600" dirty="0"/>
              <a:t>not reinventing the </a:t>
            </a:r>
            <a:r>
              <a:rPr lang="en-GB" sz="3600" dirty="0" smtClean="0"/>
              <a:t>wheel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7309" y="3886200"/>
            <a:ext cx="7135091" cy="1752600"/>
          </a:xfrm>
        </p:spPr>
        <p:txBody>
          <a:bodyPr>
            <a:normAutofit/>
          </a:bodyPr>
          <a:lstStyle/>
          <a:p>
            <a:pPr algn="l"/>
            <a:r>
              <a:rPr lang="en-GB" sz="2800" dirty="0" smtClean="0">
                <a:solidFill>
                  <a:schemeClr val="tx1"/>
                </a:solidFill>
              </a:rPr>
              <a:t>Nicholas J. Cox</a:t>
            </a:r>
          </a:p>
          <a:p>
            <a:pPr algn="l"/>
            <a:r>
              <a:rPr lang="en-GB" sz="2800" dirty="0" smtClean="0">
                <a:solidFill>
                  <a:schemeClr val="tx1"/>
                </a:solidFill>
              </a:rPr>
              <a:t>Department of Geography</a:t>
            </a:r>
          </a:p>
        </p:txBody>
      </p:sp>
      <p:pic>
        <p:nvPicPr>
          <p:cNvPr id="1026" name="Picture 2" descr="C:\Users\dgg0njc\Downloads\DU_Logo_Small_2col (1)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13" y="5134795"/>
            <a:ext cx="2798064" cy="1261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1</a:t>
            </a:fld>
            <a:endParaRPr lang="en-GB"/>
          </a:p>
        </p:txBody>
      </p:sp>
      <p:pic>
        <p:nvPicPr>
          <p:cNvPr id="8196" name="Picture 4" descr="https://s-media-cache-ak0.pinimg.com/236x/23/63/b3/2363b3e7147f33b5ac40ba9eb6fbcec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7393" y="3863016"/>
            <a:ext cx="2247900" cy="2533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929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err="1">
                <a:latin typeface="Lucida Console" panose="020B0609040504020204" pitchFamily="49" charset="0"/>
              </a:rPr>
              <a:t>tabdisp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Example: </a:t>
            </a:r>
            <a:r>
              <a:rPr lang="en-GB" sz="2400" dirty="0" err="1" smtClean="0">
                <a:latin typeface="Lucida Console" panose="020B0609040504020204" pitchFamily="49" charset="0"/>
              </a:rPr>
              <a:t>tabstat</a:t>
            </a:r>
            <a:r>
              <a:rPr lang="en-GB" sz="2400" dirty="0" smtClean="0"/>
              <a:t> is mighty useful, but just one non-default display format is allowed. If you choose e.g. </a:t>
            </a:r>
            <a:r>
              <a:rPr lang="en-GB" sz="2400" dirty="0" smtClean="0">
                <a:latin typeface="Lucida Console" panose="020B0609040504020204" pitchFamily="49" charset="0"/>
              </a:rPr>
              <a:t>%2.1f </a:t>
            </a:r>
            <a:r>
              <a:rPr lang="en-GB" sz="2400" dirty="0" smtClean="0"/>
              <a:t>sample sizes are displayed as 42.0 and 666.0.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>
                <a:latin typeface="Lucida Console" panose="020B0609040504020204" pitchFamily="49" charset="0"/>
              </a:rPr>
              <a:t>moments</a:t>
            </a:r>
            <a:r>
              <a:rPr lang="en-GB" sz="2400" dirty="0" smtClean="0"/>
              <a:t> (SSC) shows sample size, mean, SD, skewness and kurtosis. </a:t>
            </a:r>
          </a:p>
          <a:p>
            <a:pPr marL="0" indent="0">
              <a:buNone/>
            </a:pPr>
            <a:r>
              <a:rPr lang="en-GB" sz="2400" dirty="0" smtClean="0"/>
              <a:t>It uses </a:t>
            </a:r>
            <a:r>
              <a:rPr lang="en-GB" sz="2400" dirty="0" smtClean="0">
                <a:latin typeface="Lucida Console" panose="020B0609040504020204" pitchFamily="49" charset="0"/>
              </a:rPr>
              <a:t>summarize</a:t>
            </a:r>
            <a:r>
              <a:rPr lang="en-GB" sz="2400" dirty="0" smtClean="0"/>
              <a:t> for calculations and </a:t>
            </a:r>
            <a:r>
              <a:rPr lang="en-GB" sz="2400" dirty="0" err="1" smtClean="0">
                <a:latin typeface="Lucida Console" panose="020B0609040504020204" pitchFamily="49" charset="0"/>
              </a:rPr>
              <a:t>tabdisp</a:t>
            </a:r>
            <a:r>
              <a:rPr lang="en-GB" sz="2400" dirty="0" smtClean="0"/>
              <a:t> for tabulation.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The default format for everything but sample size is </a:t>
            </a:r>
            <a:r>
              <a:rPr lang="en-GB" sz="2400" dirty="0" smtClean="0">
                <a:latin typeface="Lucida Console" panose="020B0609040504020204" pitchFamily="49" charset="0"/>
              </a:rPr>
              <a:t>%9.3f</a:t>
            </a:r>
            <a:r>
              <a:rPr lang="en-GB" sz="2400" dirty="0" smtClean="0"/>
              <a:t>, but that can be overridden.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67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32148" y="-664813"/>
            <a:ext cx="8210811" cy="777547"/>
          </a:xfrm>
        </p:spPr>
        <p:txBody>
          <a:bodyPr/>
          <a:lstStyle/>
          <a:p>
            <a:endParaRPr lang="en-GB">
              <a:latin typeface="Lucida Console" panose="020B0609040504020204" pitchFamily="49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99784"/>
            <a:ext cx="8210811" cy="452596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. </a:t>
            </a:r>
            <a:r>
              <a:rPr lang="en-GB" dirty="0" err="1">
                <a:latin typeface="Lucida Console" panose="020B0609040504020204" pitchFamily="49" charset="0"/>
              </a:rPr>
              <a:t>sysuse</a:t>
            </a:r>
            <a:r>
              <a:rPr lang="en-GB" dirty="0">
                <a:latin typeface="Lucida Console" panose="020B0609040504020204" pitchFamily="49" charset="0"/>
              </a:rPr>
              <a:t> auto, clear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(1978 Automobile Data)</a:t>
            </a:r>
          </a:p>
          <a:p>
            <a:endParaRPr lang="en-GB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. moments mpg price weight</a:t>
            </a:r>
          </a:p>
          <a:p>
            <a:endParaRPr lang="en-GB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--------------------------------------------------------------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     n = 74 |       mean          SD    skewness    kurtosis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--------------+-----------------------------------------------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Mileage (mpg) |     21.297       5.786       0.949       3.975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      Price |   6165.257    2949.496       1.653       4.819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Weight (lbs.) |   3019.459     777.194       0.148       2.118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--------------------------------------------------------------</a:t>
            </a:r>
          </a:p>
          <a:p>
            <a:pPr marL="0" indent="0">
              <a:buNone/>
            </a:pPr>
            <a:endParaRPr lang="en-GB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. moments mpg price weight, format(%2.1f %2.1f)</a:t>
            </a:r>
          </a:p>
          <a:p>
            <a:endParaRPr lang="en-GB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--------------------------------------------------------------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     n = 74 |       mean          SD    skewness    kurtosis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--------------+-----------------------------------------------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Mileage (mpg) |       21.3         5.8       0.949       3.975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      Price |     6165.3      2949.5       1.653       4.819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Weight (lbs.) |     3019.5       777.2       0.148       2.118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--------------------------------------------------------------</a:t>
            </a:r>
          </a:p>
          <a:p>
            <a:endParaRPr lang="en-GB" dirty="0">
              <a:latin typeface="Lucida Console" panose="020B0609040504020204" pitchFamily="49" charset="0"/>
            </a:endParaRPr>
          </a:p>
          <a:p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155934"/>
            <a:ext cx="2128729" cy="365125"/>
          </a:xfrm>
        </p:spPr>
        <p:txBody>
          <a:bodyPr/>
          <a:lstStyle/>
          <a:p>
            <a:fld id="{D13B1417-FB1A-48D7-B1E0-1002C339307F}" type="slidenum">
              <a:rPr lang="en-GB" smtClean="0">
                <a:latin typeface="Lucida Console" panose="020B0609040504020204" pitchFamily="49" charset="0"/>
              </a:rPr>
              <a:t>11</a:t>
            </a:fld>
            <a:endParaRPr lang="en-GB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47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err="1" smtClean="0">
                <a:latin typeface="Lucida Console" panose="020B0609040504020204" pitchFamily="49" charset="0"/>
              </a:rPr>
              <a:t>tabdisp</a:t>
            </a:r>
            <a:endParaRPr lang="en-GB" sz="3200" dirty="0"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err="1" smtClean="0">
                <a:latin typeface="Lucida Console" panose="020B0609040504020204" pitchFamily="49" charset="0"/>
              </a:rPr>
              <a:t>lmoments</a:t>
            </a:r>
            <a:r>
              <a:rPr lang="en-GB" sz="2400" dirty="0" smtClean="0"/>
              <a:t> (SSC) is another example.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The code shows examples of a useful technique, storing results in variables that need not be aligned with the main dataset.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Not being able to have two or more datasets in memory is a frequent complaint….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70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err="1" smtClean="0">
                <a:latin typeface="Lucida Console" panose="020B0609040504020204" pitchFamily="49" charset="0"/>
              </a:rPr>
              <a:t>tabdis</a:t>
            </a:r>
            <a:r>
              <a:rPr lang="en-GB" sz="3200" dirty="0" err="1">
                <a:latin typeface="Lucida Console" panose="020B0609040504020204" pitchFamily="49" charset="0"/>
              </a:rPr>
              <a:t>p</a:t>
            </a:r>
            <a:endParaRPr lang="en-GB" sz="3200" dirty="0"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err="1" smtClean="0">
                <a:latin typeface="Lucida Console" panose="020B0609040504020204" pitchFamily="49" charset="0"/>
              </a:rPr>
              <a:t>tabdisp</a:t>
            </a:r>
            <a:r>
              <a:rPr lang="en-GB" sz="2400" dirty="0" smtClean="0">
                <a:latin typeface="Lucida Console" panose="020B0609040504020204" pitchFamily="49" charset="0"/>
              </a:rPr>
              <a:t> </a:t>
            </a:r>
            <a:r>
              <a:rPr lang="en-GB" sz="2400" dirty="0" smtClean="0"/>
              <a:t>uses the value in the first pertinent observation it encounters.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For rows with unique identifiers, that is exactly right.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For </a:t>
            </a:r>
            <a:r>
              <a:rPr lang="en-GB" sz="2400" dirty="0" err="1" smtClean="0"/>
              <a:t>groupwise</a:t>
            </a:r>
            <a:r>
              <a:rPr lang="en-GB" sz="2400" dirty="0" smtClean="0"/>
              <a:t> summaries, that is a good default. </a:t>
            </a:r>
          </a:p>
          <a:p>
            <a:pPr marL="0" indent="0">
              <a:buNone/>
            </a:pPr>
            <a:r>
              <a:rPr lang="en-GB" sz="2400" dirty="0" smtClean="0"/>
              <a:t>	You just need to know about it.                                         	It is documented explicitly.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Limit: </a:t>
            </a:r>
            <a:r>
              <a:rPr lang="en-GB" sz="2400" dirty="0"/>
              <a:t>Up to five variables may be displayed </a:t>
            </a:r>
            <a:r>
              <a:rPr lang="en-GB" sz="2400" dirty="0" smtClean="0"/>
              <a:t>as cells in the </a:t>
            </a:r>
            <a:r>
              <a:rPr lang="en-GB" sz="2400" dirty="0"/>
              <a:t>table</a:t>
            </a:r>
            <a:r>
              <a:rPr lang="en-GB" sz="2400" dirty="0" smtClean="0"/>
              <a:t>. (Many tables are far too complicated, any way.)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91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err="1" smtClean="0">
                <a:latin typeface="Lucida Console" panose="020B0609040504020204" pitchFamily="49" charset="0"/>
              </a:rPr>
              <a:t>tabdisp</a:t>
            </a:r>
            <a:endParaRPr lang="en-GB" sz="3200" dirty="0"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smtClean="0"/>
              <a:t>Tabulate cumulative frequencies as well as frequencies? </a:t>
            </a:r>
          </a:p>
          <a:p>
            <a:pPr marL="0" indent="0">
              <a:buNone/>
            </a:pPr>
            <a:endParaRPr lang="en-GB" sz="24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400" dirty="0" err="1" smtClean="0">
                <a:latin typeface="Lucida Console" panose="020B0609040504020204" pitchFamily="49" charset="0"/>
              </a:rPr>
              <a:t>sysuse</a:t>
            </a:r>
            <a:r>
              <a:rPr lang="en-GB" sz="2400" dirty="0" smtClean="0">
                <a:latin typeface="Lucida Console" panose="020B0609040504020204" pitchFamily="49" charset="0"/>
              </a:rPr>
              <a:t> </a:t>
            </a:r>
            <a:r>
              <a:rPr lang="en-GB" sz="2400" dirty="0">
                <a:latin typeface="Lucida Console" panose="020B0609040504020204" pitchFamily="49" charset="0"/>
              </a:rPr>
              <a:t>auto, clear</a:t>
            </a: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by rep78, sort: gen </a:t>
            </a:r>
            <a:r>
              <a:rPr lang="en-GB" sz="2400" dirty="0" err="1">
                <a:latin typeface="Lucida Console" panose="020B0609040504020204" pitchFamily="49" charset="0"/>
              </a:rPr>
              <a:t>freq</a:t>
            </a:r>
            <a:r>
              <a:rPr lang="en-GB" sz="2400" dirty="0">
                <a:latin typeface="Lucida Console" panose="020B0609040504020204" pitchFamily="49" charset="0"/>
              </a:rPr>
              <a:t> = _N</a:t>
            </a: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by rep78: gen </a:t>
            </a:r>
            <a:r>
              <a:rPr lang="en-GB" sz="2400" dirty="0" err="1">
                <a:latin typeface="Lucida Console" panose="020B0609040504020204" pitchFamily="49" charset="0"/>
              </a:rPr>
              <a:t>cumfreq</a:t>
            </a:r>
            <a:r>
              <a:rPr lang="en-GB" sz="2400" dirty="0">
                <a:latin typeface="Lucida Console" panose="020B0609040504020204" pitchFamily="49" charset="0"/>
              </a:rPr>
              <a:t> = _N if _n == 1</a:t>
            </a: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replace </a:t>
            </a:r>
            <a:r>
              <a:rPr lang="en-GB" sz="2400" dirty="0" err="1">
                <a:latin typeface="Lucida Console" panose="020B0609040504020204" pitchFamily="49" charset="0"/>
              </a:rPr>
              <a:t>cumfreq</a:t>
            </a:r>
            <a:r>
              <a:rPr lang="en-GB" sz="2400" dirty="0">
                <a:latin typeface="Lucida Console" panose="020B0609040504020204" pitchFamily="49" charset="0"/>
              </a:rPr>
              <a:t> = sum(</a:t>
            </a:r>
            <a:r>
              <a:rPr lang="en-GB" sz="2400" dirty="0" err="1">
                <a:latin typeface="Lucida Console" panose="020B0609040504020204" pitchFamily="49" charset="0"/>
              </a:rPr>
              <a:t>cumfreq</a:t>
            </a:r>
            <a:r>
              <a:rPr lang="en-GB" sz="2400" dirty="0">
                <a:latin typeface="Lucida Console" panose="020B0609040504020204" pitchFamily="49" charset="0"/>
              </a:rPr>
              <a:t>)</a:t>
            </a:r>
          </a:p>
          <a:p>
            <a:pPr marL="0" indent="0">
              <a:buNone/>
            </a:pPr>
            <a:r>
              <a:rPr lang="en-GB" sz="2400" dirty="0" err="1">
                <a:latin typeface="Lucida Console" panose="020B0609040504020204" pitchFamily="49" charset="0"/>
              </a:rPr>
              <a:t>tabdisp</a:t>
            </a:r>
            <a:r>
              <a:rPr lang="en-GB" sz="2400" dirty="0">
                <a:latin typeface="Lucida Console" panose="020B0609040504020204" pitchFamily="49" charset="0"/>
              </a:rPr>
              <a:t> rep78, cell(</a:t>
            </a:r>
            <a:r>
              <a:rPr lang="en-GB" sz="2400" dirty="0" err="1">
                <a:latin typeface="Lucida Console" panose="020B0609040504020204" pitchFamily="49" charset="0"/>
              </a:rPr>
              <a:t>freq</a:t>
            </a:r>
            <a:r>
              <a:rPr lang="en-GB" sz="2400" dirty="0">
                <a:latin typeface="Lucida Console" panose="020B0609040504020204" pitchFamily="49" charset="0"/>
              </a:rPr>
              <a:t> </a:t>
            </a:r>
            <a:r>
              <a:rPr lang="en-GB" sz="2400" dirty="0" err="1">
                <a:latin typeface="Lucida Console" panose="020B0609040504020204" pitchFamily="49" charset="0"/>
              </a:rPr>
              <a:t>cumfreq</a:t>
            </a:r>
            <a:r>
              <a:rPr lang="en-GB" sz="2400" dirty="0" smtClean="0">
                <a:latin typeface="Lucida Console" panose="020B0609040504020204" pitchFamily="49" charset="0"/>
              </a:rPr>
              <a:t>)</a:t>
            </a:r>
          </a:p>
          <a:p>
            <a:pPr marL="0" indent="0">
              <a:buNone/>
            </a:pPr>
            <a:endParaRPr lang="en-GB" sz="24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endParaRPr lang="en-GB" sz="2400" dirty="0" smtClean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400" dirty="0">
                <a:hlinkClick r:id="rId2"/>
              </a:rPr>
              <a:t>http://www.stata.com/support/faqs/data-management/tabulating-cumulative-frequencies/</a:t>
            </a:r>
            <a:endParaRPr lang="en-GB" sz="2400" dirty="0"/>
          </a:p>
          <a:p>
            <a:pPr marL="0" indent="0">
              <a:buNone/>
            </a:pPr>
            <a:endParaRPr lang="en-GB" sz="2400" dirty="0">
              <a:latin typeface="Lucida Console" panose="020B060904050402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4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800" dirty="0" smtClean="0">
                <a:latin typeface="Lucida Console" panose="020B0609040504020204" pitchFamily="49" charset="0"/>
              </a:rPr>
              <a:t>_tab</a:t>
            </a:r>
            <a:endParaRPr lang="en-GB" sz="2800" dirty="0"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This really is a programmer’s command, but can be used minimally: </a:t>
            </a:r>
          </a:p>
          <a:p>
            <a:pPr marL="0" indent="0">
              <a:buNone/>
            </a:pPr>
            <a:r>
              <a:rPr lang="en-GB" sz="2400" dirty="0" smtClean="0"/>
              <a:t>    Top: Declare structure, specify top material </a:t>
            </a:r>
          </a:p>
          <a:p>
            <a:pPr marL="0" indent="0">
              <a:buNone/>
            </a:pPr>
            <a:r>
              <a:rPr lang="en-GB" sz="2400" dirty="0" smtClean="0"/>
              <a:t>    Body:  Loop over table rows, populating the table cells </a:t>
            </a:r>
          </a:p>
          <a:p>
            <a:pPr marL="0" indent="0">
              <a:buNone/>
            </a:pPr>
            <a:r>
              <a:rPr lang="en-GB" sz="2400" dirty="0" smtClean="0"/>
              <a:t>    Bottom: Draw bottom line </a:t>
            </a:r>
          </a:p>
          <a:p>
            <a:pPr>
              <a:buFont typeface="Symbol" panose="05050102010706020507" pitchFamily="18" charset="2"/>
              <a:buChar char="à"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Example in </a:t>
            </a:r>
            <a:r>
              <a:rPr lang="en-GB" sz="2400" dirty="0" err="1" smtClean="0">
                <a:latin typeface="Lucida Console" panose="020B0609040504020204" pitchFamily="49" charset="0"/>
              </a:rPr>
              <a:t>missings</a:t>
            </a:r>
            <a:r>
              <a:rPr lang="en-GB" sz="2400" dirty="0" smtClean="0"/>
              <a:t> (SSC; </a:t>
            </a:r>
            <a:r>
              <a:rPr lang="en-GB" sz="2400" i="1" dirty="0" smtClean="0"/>
              <a:t>Stata Journal</a:t>
            </a:r>
            <a:r>
              <a:rPr lang="en-GB" sz="2400" dirty="0" smtClean="0"/>
              <a:t> 15(4) 2015 and 17(3) 2017 in press). 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Another example in </a:t>
            </a:r>
            <a:r>
              <a:rPr lang="en-GB" sz="2400" dirty="0" smtClean="0">
                <a:latin typeface="Lucida Console" panose="020B0609040504020204" pitchFamily="49" charset="0"/>
              </a:rPr>
              <a:t>distinct</a:t>
            </a:r>
            <a:r>
              <a:rPr lang="en-GB" sz="2400" dirty="0" smtClean="0"/>
              <a:t> (</a:t>
            </a:r>
            <a:r>
              <a:rPr lang="en-GB" sz="2400" i="1" dirty="0" smtClean="0"/>
              <a:t>Stata </a:t>
            </a:r>
            <a:r>
              <a:rPr lang="en-GB" sz="2400" i="1" dirty="0"/>
              <a:t>Journal</a:t>
            </a:r>
            <a:r>
              <a:rPr lang="en-GB" sz="2400" dirty="0"/>
              <a:t> </a:t>
            </a:r>
            <a:r>
              <a:rPr lang="en-GB" sz="2400" dirty="0" smtClean="0"/>
              <a:t>15(3) 2015).  </a:t>
            </a:r>
          </a:p>
          <a:p>
            <a:pPr marL="0" indent="0">
              <a:buNone/>
            </a:pPr>
            <a:endParaRPr lang="en-GB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76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87890"/>
            <a:ext cx="8229600" cy="593827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/>
              <a:t>// top of table </a:t>
            </a:r>
          </a:p>
          <a:p>
            <a:pPr marL="0" indent="0">
              <a:buNone/>
            </a:pPr>
            <a:r>
              <a:rPr lang="en-GB" dirty="0" err="1"/>
              <a:t>tempname</a:t>
            </a:r>
            <a:r>
              <a:rPr lang="en-GB" dirty="0"/>
              <a:t> </a:t>
            </a:r>
            <a:r>
              <a:rPr lang="en-GB" dirty="0" err="1"/>
              <a:t>mytab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.`</a:t>
            </a:r>
            <a:r>
              <a:rPr lang="en-GB" dirty="0" err="1"/>
              <a:t>mytab</a:t>
            </a:r>
            <a:r>
              <a:rPr lang="en-GB" dirty="0"/>
              <a:t>' = ._</a:t>
            </a:r>
            <a:r>
              <a:rPr lang="en-GB" dirty="0" err="1"/>
              <a:t>tab.new</a:t>
            </a:r>
            <a:r>
              <a:rPr lang="en-GB" dirty="0"/>
              <a:t>, col(`</a:t>
            </a:r>
            <a:r>
              <a:rPr lang="en-GB" dirty="0" err="1"/>
              <a:t>nc</a:t>
            </a:r>
            <a:r>
              <a:rPr lang="en-GB" dirty="0"/>
              <a:t>') </a:t>
            </a:r>
            <a:r>
              <a:rPr lang="en-GB" dirty="0" err="1"/>
              <a:t>lmargin</a:t>
            </a:r>
            <a:r>
              <a:rPr lang="en-GB" dirty="0"/>
              <a:t>(0)</a:t>
            </a:r>
          </a:p>
          <a:p>
            <a:pPr marL="0" indent="0">
              <a:buNone/>
            </a:pPr>
            <a:r>
              <a:rPr lang="en-GB" dirty="0"/>
              <a:t>if `</a:t>
            </a:r>
            <a:r>
              <a:rPr lang="en-GB" dirty="0" err="1"/>
              <a:t>nc</a:t>
            </a:r>
            <a:r>
              <a:rPr lang="en-GB" dirty="0"/>
              <a:t>' == 3 .`</a:t>
            </a:r>
            <a:r>
              <a:rPr lang="en-GB" dirty="0" err="1"/>
              <a:t>mytab</a:t>
            </a:r>
            <a:r>
              <a:rPr lang="en-GB" dirty="0"/>
              <a:t>'.width `w1'  | `w2' `w3' </a:t>
            </a:r>
          </a:p>
          <a:p>
            <a:pPr marL="0" indent="0">
              <a:buNone/>
            </a:pPr>
            <a:r>
              <a:rPr lang="en-GB" dirty="0"/>
              <a:t>else         .`</a:t>
            </a:r>
            <a:r>
              <a:rPr lang="en-GB" dirty="0" err="1"/>
              <a:t>mytab</a:t>
            </a:r>
            <a:r>
              <a:rPr lang="en-GB" dirty="0"/>
              <a:t>'.width `w1'  | `w2'      </a:t>
            </a:r>
          </a:p>
          <a:p>
            <a:pPr marL="0" indent="0">
              <a:buNone/>
            </a:pPr>
            <a:r>
              <a:rPr lang="en-GB" dirty="0"/>
              <a:t>.`</a:t>
            </a:r>
            <a:r>
              <a:rPr lang="en-GB" dirty="0" err="1"/>
              <a:t>mytab</a:t>
            </a:r>
            <a:r>
              <a:rPr lang="en-GB" dirty="0"/>
              <a:t>'.</a:t>
            </a:r>
            <a:r>
              <a:rPr lang="en-GB" dirty="0" err="1"/>
              <a:t>sep</a:t>
            </a:r>
            <a:r>
              <a:rPr lang="en-GB" dirty="0"/>
              <a:t>, top</a:t>
            </a:r>
          </a:p>
          <a:p>
            <a:pPr marL="0" indent="0">
              <a:buNone/>
            </a:pPr>
            <a:r>
              <a:rPr lang="en-GB" dirty="0"/>
              <a:t>if `</a:t>
            </a:r>
            <a:r>
              <a:rPr lang="en-GB" dirty="0" err="1"/>
              <a:t>nc</a:t>
            </a:r>
            <a:r>
              <a:rPr lang="en-GB" dirty="0"/>
              <a:t>' == 3 .`</a:t>
            </a:r>
            <a:r>
              <a:rPr lang="en-GB" dirty="0" err="1"/>
              <a:t>mytab</a:t>
            </a:r>
            <a:r>
              <a:rPr lang="en-GB" dirty="0"/>
              <a:t>'.titles " " "#"  "%"  </a:t>
            </a:r>
          </a:p>
          <a:p>
            <a:pPr marL="0" indent="0">
              <a:buNone/>
            </a:pPr>
            <a:r>
              <a:rPr lang="en-GB" dirty="0"/>
              <a:t>else         .`</a:t>
            </a:r>
            <a:r>
              <a:rPr lang="en-GB" dirty="0" err="1"/>
              <a:t>mytab</a:t>
            </a:r>
            <a:r>
              <a:rPr lang="en-GB" dirty="0"/>
              <a:t>'.titles " " "#"       </a:t>
            </a:r>
          </a:p>
          <a:p>
            <a:pPr marL="0" indent="0">
              <a:buNone/>
            </a:pPr>
            <a:r>
              <a:rPr lang="en-GB" dirty="0"/>
              <a:t>.`</a:t>
            </a:r>
            <a:r>
              <a:rPr lang="en-GB" dirty="0" err="1"/>
              <a:t>mytab</a:t>
            </a:r>
            <a:r>
              <a:rPr lang="en-GB" dirty="0"/>
              <a:t>'.</a:t>
            </a:r>
            <a:r>
              <a:rPr lang="en-GB" dirty="0" err="1"/>
              <a:t>sep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// body of table </a:t>
            </a:r>
          </a:p>
          <a:p>
            <a:pPr marL="0" indent="0">
              <a:buNone/>
            </a:pPr>
            <a:r>
              <a:rPr lang="en-GB" dirty="0" err="1"/>
              <a:t>forval</a:t>
            </a:r>
            <a:r>
              <a:rPr lang="en-GB" dirty="0"/>
              <a:t> i = 1/`</a:t>
            </a:r>
            <a:r>
              <a:rPr lang="en-GB" dirty="0" err="1"/>
              <a:t>nr</a:t>
            </a:r>
            <a:r>
              <a:rPr lang="en-GB" dirty="0"/>
              <a:t>' {</a:t>
            </a:r>
          </a:p>
          <a:p>
            <a:pPr marL="0" indent="0">
              <a:buNone/>
            </a:pPr>
            <a:r>
              <a:rPr lang="en-GB" dirty="0"/>
              <a:t>        </a:t>
            </a:r>
            <a:r>
              <a:rPr lang="en-GB" dirty="0" err="1"/>
              <a:t>forval</a:t>
            </a:r>
            <a:r>
              <a:rPr lang="en-GB" dirty="0"/>
              <a:t> j = 1/`</a:t>
            </a:r>
            <a:r>
              <a:rPr lang="en-GB" dirty="0" err="1"/>
              <a:t>nc</a:t>
            </a:r>
            <a:r>
              <a:rPr lang="en-GB" dirty="0"/>
              <a:t>' { </a:t>
            </a:r>
          </a:p>
          <a:p>
            <a:pPr marL="0" indent="0">
              <a:buNone/>
            </a:pPr>
            <a:r>
              <a:rPr lang="en-GB" dirty="0"/>
              <a:t>                </a:t>
            </a:r>
            <a:r>
              <a:rPr lang="en-GB" dirty="0" err="1"/>
              <a:t>mata</a:t>
            </a:r>
            <a:r>
              <a:rPr lang="en-GB" dirty="0"/>
              <a:t>: </a:t>
            </a:r>
            <a:r>
              <a:rPr lang="en-GB" dirty="0" err="1"/>
              <a:t>st_local</a:t>
            </a:r>
            <a:r>
              <a:rPr lang="en-GB" dirty="0"/>
              <a:t>("</a:t>
            </a:r>
            <a:r>
              <a:rPr lang="en-GB" dirty="0" err="1"/>
              <a:t>t`j</a:t>
            </a:r>
            <a:r>
              <a:rPr lang="en-GB" dirty="0"/>
              <a:t>'", </a:t>
            </a:r>
            <a:r>
              <a:rPr lang="en-GB" dirty="0" err="1"/>
              <a:t>mout</a:t>
            </a:r>
            <a:r>
              <a:rPr lang="en-GB" dirty="0"/>
              <a:t>[`i', `j'])  </a:t>
            </a:r>
          </a:p>
          <a:p>
            <a:pPr marL="0" indent="0">
              <a:buNone/>
            </a:pPr>
            <a:r>
              <a:rPr lang="en-GB" dirty="0"/>
              <a:t>        }</a:t>
            </a:r>
          </a:p>
          <a:p>
            <a:pPr marL="0" indent="0">
              <a:buNone/>
            </a:pPr>
            <a:r>
              <a:rPr lang="en-GB" dirty="0"/>
              <a:t>        if `</a:t>
            </a:r>
            <a:r>
              <a:rPr lang="en-GB" dirty="0" err="1"/>
              <a:t>nc</a:t>
            </a:r>
            <a:r>
              <a:rPr lang="en-GB" dirty="0"/>
              <a:t>' == 3 .`</a:t>
            </a:r>
            <a:r>
              <a:rPr lang="en-GB" dirty="0" err="1"/>
              <a:t>mytab</a:t>
            </a:r>
            <a:r>
              <a:rPr lang="en-GB" dirty="0"/>
              <a:t>'.row  "`t1'" "`t2'" "`t3'"   </a:t>
            </a:r>
          </a:p>
          <a:p>
            <a:pPr marL="0" indent="0">
              <a:buNone/>
            </a:pPr>
            <a:r>
              <a:rPr lang="en-GB" dirty="0"/>
              <a:t>        else         .`</a:t>
            </a:r>
            <a:r>
              <a:rPr lang="en-GB" dirty="0" err="1"/>
              <a:t>mytab</a:t>
            </a:r>
            <a:r>
              <a:rPr lang="en-GB" dirty="0"/>
              <a:t>'.row  "`t1'" "`t2'"          </a:t>
            </a:r>
          </a:p>
          <a:p>
            <a:pPr marL="0" indent="0">
              <a:buNone/>
            </a:pPr>
            <a:r>
              <a:rPr lang="en-GB" dirty="0"/>
              <a:t>}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// bottom of table </a:t>
            </a:r>
          </a:p>
          <a:p>
            <a:pPr marL="0" indent="0">
              <a:buNone/>
            </a:pPr>
            <a:r>
              <a:rPr lang="en-GB" dirty="0"/>
              <a:t>.`</a:t>
            </a:r>
            <a:r>
              <a:rPr lang="en-GB" dirty="0" err="1"/>
              <a:t>mytab</a:t>
            </a:r>
            <a:r>
              <a:rPr lang="en-GB" dirty="0"/>
              <a:t>'.</a:t>
            </a:r>
            <a:r>
              <a:rPr lang="en-GB" dirty="0" err="1"/>
              <a:t>sep</a:t>
            </a:r>
            <a:r>
              <a:rPr lang="en-GB" dirty="0"/>
              <a:t>, bottom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54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>
                <a:latin typeface="Lucida Console" panose="020B0609040504020204" pitchFamily="49" charset="0"/>
              </a:rPr>
              <a:t>list</a:t>
            </a:r>
            <a:endParaRPr lang="en-GB" sz="3200" dirty="0"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Most users know </a:t>
            </a:r>
            <a:r>
              <a:rPr lang="en-GB" sz="2400" dirty="0" smtClean="0">
                <a:latin typeface="Lucida Console" panose="020B0609040504020204" pitchFamily="49" charset="0"/>
              </a:rPr>
              <a:t>list</a:t>
            </a:r>
            <a:r>
              <a:rPr lang="en-GB" sz="2400" dirty="0" smtClean="0"/>
              <a:t>, but do you know it well?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Any table that can be presented as a listing can be presented with </a:t>
            </a:r>
            <a:r>
              <a:rPr lang="en-GB" sz="2400" dirty="0" smtClean="0">
                <a:latin typeface="Lucida Console" panose="020B0609040504020204" pitchFamily="49" charset="0"/>
              </a:rPr>
              <a:t>list</a:t>
            </a:r>
            <a:r>
              <a:rPr lang="en-GB" sz="2400" dirty="0" smtClean="0"/>
              <a:t>. It has several useful options. </a:t>
            </a:r>
          </a:p>
          <a:p>
            <a:pPr marL="0" indent="0">
              <a:buNone/>
            </a:pPr>
            <a:endParaRPr lang="en-GB" sz="2400" dirty="0" smtClean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400" dirty="0" smtClean="0"/>
              <a:t>We can get arbitrarily complicated: </a:t>
            </a:r>
          </a:p>
          <a:p>
            <a:pPr marL="0" indent="0">
              <a:buNone/>
            </a:pPr>
            <a:r>
              <a:rPr lang="en-GB" sz="2400" dirty="0" smtClean="0"/>
              <a:t>	Row identifiers			Cell(s) </a:t>
            </a:r>
          </a:p>
          <a:p>
            <a:pPr marL="0" indent="0">
              <a:buNone/>
            </a:pPr>
            <a:r>
              <a:rPr lang="en-GB" sz="2400" dirty="0" smtClean="0"/>
              <a:t>	Row and column identifiers	Cell(s) </a:t>
            </a:r>
          </a:p>
          <a:p>
            <a:pPr marL="0" indent="0">
              <a:buNone/>
            </a:pPr>
            <a:r>
              <a:rPr lang="en-GB" sz="2400" dirty="0" smtClean="0"/>
              <a:t>	Many identifiers			Cell(s)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17</a:t>
            </a:fld>
            <a:endParaRPr lang="en-GB"/>
          </a:p>
        </p:txBody>
      </p:sp>
      <p:sp>
        <p:nvSpPr>
          <p:cNvPr id="5" name="Down Arrow 4"/>
          <p:cNvSpPr/>
          <p:nvPr/>
        </p:nvSpPr>
        <p:spPr>
          <a:xfrm>
            <a:off x="709662" y="4359059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07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>
                <a:latin typeface="Lucida Console" panose="020B0609040504020204" pitchFamily="49" charset="0"/>
              </a:rPr>
              <a:t>list </a:t>
            </a:r>
            <a:r>
              <a:rPr lang="en-GB" sz="3200" dirty="0" smtClean="0">
                <a:latin typeface="+mn-lt"/>
              </a:rPr>
              <a:t>exploited in</a:t>
            </a:r>
            <a:r>
              <a:rPr lang="en-GB" sz="3200" dirty="0" smtClean="0">
                <a:latin typeface="Lucida Console" panose="020B0609040504020204" pitchFamily="49" charset="0"/>
              </a:rPr>
              <a:t> groups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smtClean="0">
                <a:latin typeface="Lucida Console" panose="020B0609040504020204" pitchFamily="49" charset="0"/>
              </a:rPr>
              <a:t>groups </a:t>
            </a:r>
            <a:r>
              <a:rPr lang="en-GB" sz="2400" dirty="0" smtClean="0"/>
              <a:t>is </a:t>
            </a:r>
            <a:r>
              <a:rPr lang="en-GB" sz="2400" dirty="0"/>
              <a:t>a tabulation command that is </a:t>
            </a:r>
            <a:r>
              <a:rPr lang="en-GB" sz="2400" dirty="0" smtClean="0"/>
              <a:t>                                   a </a:t>
            </a:r>
            <a:r>
              <a:rPr lang="en-GB" sz="2400" dirty="0"/>
              <a:t>wrapper for </a:t>
            </a:r>
            <a:r>
              <a:rPr lang="en-GB" sz="2400" dirty="0">
                <a:latin typeface="Lucida Console" panose="020B0609040504020204" pitchFamily="49" charset="0"/>
              </a:rPr>
              <a:t>list</a:t>
            </a:r>
            <a:r>
              <a:rPr lang="en-GB" sz="2400" dirty="0"/>
              <a:t>. </a:t>
            </a: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It was originally documented in </a:t>
            </a:r>
            <a:r>
              <a:rPr lang="en-GB" sz="2400" i="1" dirty="0" smtClean="0"/>
              <a:t>Stata Journal</a:t>
            </a:r>
            <a:r>
              <a:rPr lang="en-GB" sz="2400" dirty="0" smtClean="0"/>
              <a:t> 3(4)  2003       but has been much updated since on SSC. </a:t>
            </a:r>
          </a:p>
          <a:p>
            <a:pPr marL="0" indent="0">
              <a:buNone/>
            </a:pPr>
            <a:r>
              <a:rPr lang="en-GB" sz="2400" dirty="0" smtClean="0"/>
              <a:t>A revised account is forthcoming in </a:t>
            </a:r>
            <a:r>
              <a:rPr lang="en-GB" sz="2400" i="1" dirty="0" smtClean="0"/>
              <a:t>Stata </a:t>
            </a:r>
            <a:r>
              <a:rPr lang="en-GB" sz="2400" i="1" dirty="0" smtClean="0"/>
              <a:t>Journal </a:t>
            </a:r>
            <a:r>
              <a:rPr lang="en-GB" sz="2400" dirty="0" smtClean="0"/>
              <a:t>17(3) 2017</a:t>
            </a:r>
            <a:r>
              <a:rPr lang="en-GB" sz="2400" i="1" dirty="0" smtClean="0"/>
              <a:t>. </a:t>
            </a:r>
            <a:endParaRPr lang="en-GB" sz="2400" i="1" dirty="0" smtClean="0"/>
          </a:p>
          <a:p>
            <a:pPr marL="0" indent="0">
              <a:buNone/>
            </a:pPr>
            <a:endParaRPr lang="en-GB" sz="2400" i="1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endParaRPr lang="en-GB" sz="24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400" dirty="0" smtClean="0"/>
              <a:t>At its simplest it looks like </a:t>
            </a:r>
            <a:r>
              <a:rPr lang="en-GB" sz="2400" dirty="0" smtClean="0">
                <a:latin typeface="Lucida Console" panose="020B0609040504020204" pitchFamily="49" charset="0"/>
              </a:rPr>
              <a:t>tabulate</a:t>
            </a:r>
            <a:r>
              <a:rPr lang="en-GB" sz="2400" dirty="0" smtClean="0"/>
              <a:t> in disguise,                 but it can do other stuff too.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92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100" dirty="0">
                <a:latin typeface="Lucida Console" panose="020B0609040504020204" pitchFamily="49" charset="0"/>
              </a:rPr>
              <a:t>. </a:t>
            </a:r>
            <a:r>
              <a:rPr lang="en-GB" sz="3100" dirty="0" err="1">
                <a:latin typeface="Lucida Console" panose="020B0609040504020204" pitchFamily="49" charset="0"/>
              </a:rPr>
              <a:t>sysuse</a:t>
            </a:r>
            <a:r>
              <a:rPr lang="en-GB" sz="3100" dirty="0">
                <a:latin typeface="Lucida Console" panose="020B0609040504020204" pitchFamily="49" charset="0"/>
              </a:rPr>
              <a:t> auto, clear  </a:t>
            </a:r>
          </a:p>
          <a:p>
            <a:pPr marL="0" indent="0">
              <a:buNone/>
            </a:pPr>
            <a:endParaRPr lang="en-GB" sz="31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3100" dirty="0" smtClean="0">
                <a:latin typeface="Lucida Console" panose="020B0609040504020204" pitchFamily="49" charset="0"/>
              </a:rPr>
              <a:t>. </a:t>
            </a:r>
            <a:r>
              <a:rPr lang="en-GB" sz="3100" dirty="0">
                <a:latin typeface="Lucida Console" panose="020B0609040504020204" pitchFamily="49" charset="0"/>
              </a:rPr>
              <a:t>groups foreign</a:t>
            </a:r>
          </a:p>
          <a:p>
            <a:pPr marL="0" indent="0">
              <a:buNone/>
            </a:pPr>
            <a:endParaRPr lang="en-GB" sz="31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3100" dirty="0">
                <a:latin typeface="Lucida Console" panose="020B0609040504020204" pitchFamily="49" charset="0"/>
              </a:rPr>
              <a:t>  +-------------------------------------+</a:t>
            </a:r>
          </a:p>
          <a:p>
            <a:pPr marL="0" indent="0">
              <a:buNone/>
            </a:pPr>
            <a:r>
              <a:rPr lang="en-GB" sz="3100" dirty="0">
                <a:latin typeface="Lucida Console" panose="020B0609040504020204" pitchFamily="49" charset="0"/>
              </a:rPr>
              <a:t>  |  foreign   Freq.   Percent     % &lt;= |</a:t>
            </a:r>
          </a:p>
          <a:p>
            <a:pPr marL="0" indent="0">
              <a:buNone/>
            </a:pPr>
            <a:r>
              <a:rPr lang="en-GB" sz="3100" dirty="0">
                <a:latin typeface="Lucida Console" panose="020B0609040504020204" pitchFamily="49" charset="0"/>
              </a:rPr>
              <a:t>  |-------------------------------------|</a:t>
            </a:r>
          </a:p>
          <a:p>
            <a:pPr marL="0" indent="0">
              <a:buNone/>
            </a:pPr>
            <a:r>
              <a:rPr lang="en-GB" sz="3100" dirty="0">
                <a:latin typeface="Lucida Console" panose="020B0609040504020204" pitchFamily="49" charset="0"/>
              </a:rPr>
              <a:t>  | Domestic      52     70.27    70.27 |</a:t>
            </a:r>
          </a:p>
          <a:p>
            <a:pPr marL="0" indent="0">
              <a:buNone/>
            </a:pPr>
            <a:r>
              <a:rPr lang="en-GB" sz="3100" dirty="0">
                <a:latin typeface="Lucida Console" panose="020B0609040504020204" pitchFamily="49" charset="0"/>
              </a:rPr>
              <a:t>  |  Foreign      22     29.73   100.00 |</a:t>
            </a:r>
          </a:p>
          <a:p>
            <a:pPr marL="0" indent="0">
              <a:buNone/>
            </a:pPr>
            <a:r>
              <a:rPr lang="en-GB" sz="3100" dirty="0">
                <a:latin typeface="Lucida Console" panose="020B0609040504020204" pitchFamily="49" charset="0"/>
              </a:rPr>
              <a:t>  +-------------------------------------+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1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Stata users can stand on the shoulders of giants.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Giants are powerful commands to reduce your coding work.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This presentation is a collection of examples based on some commands that seem little known or otherwise neglected.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Every user is a programmer. The range is from commands  useable interactively to those underpinning long programs.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89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9868"/>
            <a:ext cx="8229600" cy="49862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. groups foreign rep78</a:t>
            </a:r>
          </a:p>
          <a:p>
            <a:pPr marL="0" indent="0">
              <a:buNone/>
            </a:pPr>
            <a:endParaRPr lang="en-GB" sz="18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  +------------------------------------+</a:t>
            </a:r>
          </a:p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  |  foreign   rep78   Freq.   Percent |</a:t>
            </a:r>
          </a:p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  |------------------------------------|</a:t>
            </a:r>
          </a:p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  | Domestic       1       2      2.90 |</a:t>
            </a:r>
          </a:p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  | Domestic       2       8     11.59 |</a:t>
            </a:r>
          </a:p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  | Domestic       3      27     39.13 |</a:t>
            </a:r>
          </a:p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  | Domestic       4       9     13.04 |</a:t>
            </a:r>
          </a:p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  | Domestic       5       2      2.90 |</a:t>
            </a:r>
          </a:p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  |------------------------------------|</a:t>
            </a:r>
          </a:p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  |  Foreign       3       3      4.35 |</a:t>
            </a:r>
          </a:p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  |  Foreign       4       9     13.04 |</a:t>
            </a:r>
          </a:p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  |  Foreign       5       9     13.04 |</a:t>
            </a:r>
          </a:p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  +------------------------------------+</a:t>
            </a:r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68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sz="4500" dirty="0">
                <a:latin typeface="Lucida Console" panose="020B0609040504020204" pitchFamily="49" charset="0"/>
              </a:rPr>
              <a:t>. groups foreign rep78, percent(foreign)</a:t>
            </a:r>
          </a:p>
          <a:p>
            <a:pPr marL="0" indent="0">
              <a:buNone/>
            </a:pPr>
            <a:endParaRPr lang="en-GB" sz="45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4500" dirty="0">
                <a:latin typeface="Lucida Console" panose="020B0609040504020204" pitchFamily="49" charset="0"/>
              </a:rPr>
              <a:t>  +------------------------------------+</a:t>
            </a:r>
          </a:p>
          <a:p>
            <a:pPr marL="0" indent="0">
              <a:buNone/>
            </a:pPr>
            <a:r>
              <a:rPr lang="en-GB" sz="4500" dirty="0">
                <a:latin typeface="Lucida Console" panose="020B0609040504020204" pitchFamily="49" charset="0"/>
              </a:rPr>
              <a:t>  |  foreign   rep78   Freq.   Percent |</a:t>
            </a:r>
          </a:p>
          <a:p>
            <a:pPr marL="0" indent="0">
              <a:buNone/>
            </a:pPr>
            <a:r>
              <a:rPr lang="en-GB" sz="4500" dirty="0">
                <a:latin typeface="Lucida Console" panose="020B0609040504020204" pitchFamily="49" charset="0"/>
              </a:rPr>
              <a:t>  |------------------------------------|</a:t>
            </a:r>
          </a:p>
          <a:p>
            <a:pPr marL="0" indent="0">
              <a:buNone/>
            </a:pPr>
            <a:r>
              <a:rPr lang="en-GB" sz="4500" dirty="0">
                <a:latin typeface="Lucida Console" panose="020B0609040504020204" pitchFamily="49" charset="0"/>
              </a:rPr>
              <a:t>  | Domestic       1       2      4.17 |</a:t>
            </a:r>
          </a:p>
          <a:p>
            <a:pPr marL="0" indent="0">
              <a:buNone/>
            </a:pPr>
            <a:r>
              <a:rPr lang="en-GB" sz="4500" dirty="0">
                <a:latin typeface="Lucida Console" panose="020B0609040504020204" pitchFamily="49" charset="0"/>
              </a:rPr>
              <a:t>  | Domestic       2       8     16.67 |</a:t>
            </a:r>
          </a:p>
          <a:p>
            <a:pPr marL="0" indent="0">
              <a:buNone/>
            </a:pPr>
            <a:r>
              <a:rPr lang="en-GB" sz="4500" dirty="0">
                <a:latin typeface="Lucida Console" panose="020B0609040504020204" pitchFamily="49" charset="0"/>
              </a:rPr>
              <a:t>  | Domestic       3      27     56.25 |</a:t>
            </a:r>
          </a:p>
          <a:p>
            <a:pPr marL="0" indent="0">
              <a:buNone/>
            </a:pPr>
            <a:r>
              <a:rPr lang="en-GB" sz="4500" dirty="0">
                <a:latin typeface="Lucida Console" panose="020B0609040504020204" pitchFamily="49" charset="0"/>
              </a:rPr>
              <a:t>  | Domestic       4       9     18.75 |</a:t>
            </a:r>
          </a:p>
          <a:p>
            <a:pPr marL="0" indent="0">
              <a:buNone/>
            </a:pPr>
            <a:r>
              <a:rPr lang="en-GB" sz="4500" dirty="0">
                <a:latin typeface="Lucida Console" panose="020B0609040504020204" pitchFamily="49" charset="0"/>
              </a:rPr>
              <a:t>  | Domestic       5       2      4.17 |</a:t>
            </a:r>
          </a:p>
          <a:p>
            <a:pPr marL="0" indent="0">
              <a:buNone/>
            </a:pPr>
            <a:r>
              <a:rPr lang="en-GB" sz="4500" dirty="0">
                <a:latin typeface="Lucida Console" panose="020B0609040504020204" pitchFamily="49" charset="0"/>
              </a:rPr>
              <a:t>  |------------------------------------|</a:t>
            </a:r>
          </a:p>
          <a:p>
            <a:pPr marL="0" indent="0">
              <a:buNone/>
            </a:pPr>
            <a:r>
              <a:rPr lang="en-GB" sz="4500" dirty="0">
                <a:latin typeface="Lucida Console" panose="020B0609040504020204" pitchFamily="49" charset="0"/>
              </a:rPr>
              <a:t>  |  Foreign       3       3     14.29 |</a:t>
            </a:r>
          </a:p>
          <a:p>
            <a:pPr marL="0" indent="0">
              <a:buNone/>
            </a:pPr>
            <a:r>
              <a:rPr lang="en-GB" sz="4500" dirty="0">
                <a:latin typeface="Lucida Console" panose="020B0609040504020204" pitchFamily="49" charset="0"/>
              </a:rPr>
              <a:t>  |  Foreign       4       9     42.86 |</a:t>
            </a:r>
          </a:p>
          <a:p>
            <a:pPr marL="0" indent="0">
              <a:buNone/>
            </a:pPr>
            <a:r>
              <a:rPr lang="en-GB" sz="4500" dirty="0">
                <a:latin typeface="Lucida Console" panose="020B0609040504020204" pitchFamily="49" charset="0"/>
              </a:rPr>
              <a:t>  |  Foreign       5       9     42.86 |</a:t>
            </a:r>
          </a:p>
          <a:p>
            <a:pPr marL="0" indent="0">
              <a:buNone/>
            </a:pPr>
            <a:r>
              <a:rPr lang="en-GB" sz="4500" dirty="0">
                <a:latin typeface="Lucida Console" panose="020B0609040504020204" pitchFamily="49" charset="0"/>
              </a:rPr>
              <a:t>  +------------------------------------+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56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. groups mpg, select(f == 1) show(none)</a:t>
            </a:r>
          </a:p>
          <a:p>
            <a:pPr marL="0" indent="0">
              <a:buNone/>
            </a:pPr>
            <a:endParaRPr lang="en-GB" sz="24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  +-----+</a:t>
            </a: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  | mpg |</a:t>
            </a: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  |-----|</a:t>
            </a: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  |  29 |</a:t>
            </a: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  |  31 |</a:t>
            </a: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  |  34 |</a:t>
            </a: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  |  41 |</a:t>
            </a: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  +-----+</a:t>
            </a:r>
          </a:p>
          <a:p>
            <a:pPr marL="0" indent="0">
              <a:buNone/>
            </a:pPr>
            <a:endParaRPr lang="en-GB" sz="1800" dirty="0">
              <a:latin typeface="Lucida Console" panose="020B060904050402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77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. groups mpg, select(-5)</a:t>
            </a:r>
          </a:p>
          <a:p>
            <a:pPr marL="0" indent="0">
              <a:buNone/>
            </a:pPr>
            <a:endParaRPr lang="en-GB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+--------------------------------+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| mpg   Freq.   Percent     Cum. |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|--------------------------------|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|  30       2      2.70    93.24 |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|  31       1      1.35    94.59 |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|  34       1      1.35    95.95 |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|  35       2      2.70    98.65 |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|  41       1      1.35   100.00 |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+--------------------------------+</a:t>
            </a:r>
          </a:p>
          <a:p>
            <a:pPr marL="0" indent="0">
              <a:buNone/>
            </a:pPr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. groups mpg, select(5) order(h)</a:t>
            </a:r>
          </a:p>
          <a:p>
            <a:pPr marL="0" indent="0">
              <a:buNone/>
            </a:pPr>
            <a:endParaRPr lang="en-GB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+-------------------------------+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| mpg   Freq.   Percent    Cum. |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|-------------------------------|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|  18       9     12.16   12.16 |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|  19       8     10.81   22.97 |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|  14       6      8.11   31.08 |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|  21       5      6.76   37.84 |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|  22       5      6.76   44.59 |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+-------------------------------+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85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600" dirty="0" smtClean="0">
                <a:latin typeface="Lucida Console" panose="020B0609040504020204" pitchFamily="49" charset="0"/>
              </a:rPr>
              <a:t>list</a:t>
            </a:r>
            <a:endParaRPr lang="en-GB" sz="3600" dirty="0"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2400" dirty="0" smtClean="0"/>
              <a:t>Once again, </a:t>
            </a:r>
            <a:r>
              <a:rPr lang="en-GB" sz="2400" dirty="0" smtClean="0">
                <a:latin typeface="Lucida Console" panose="020B0609040504020204" pitchFamily="49" charset="0"/>
              </a:rPr>
              <a:t>list </a:t>
            </a:r>
            <a:r>
              <a:rPr lang="en-GB" sz="2400" dirty="0" smtClean="0"/>
              <a:t>is the engine here. 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My favourite options of </a:t>
            </a:r>
            <a:r>
              <a:rPr lang="en-GB" sz="2400" dirty="0" smtClean="0">
                <a:latin typeface="Lucida Console" panose="020B0609040504020204" pitchFamily="49" charset="0"/>
              </a:rPr>
              <a:t>list </a:t>
            </a:r>
            <a:r>
              <a:rPr lang="en-GB" sz="2400" dirty="0" smtClean="0"/>
              <a:t>include </a:t>
            </a: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>
                <a:latin typeface="Lucida Console" panose="020B0609040504020204" pitchFamily="49" charset="0"/>
              </a:rPr>
              <a:t>abbreviate(#)	</a:t>
            </a:r>
            <a:r>
              <a:rPr lang="en-GB" sz="2400" dirty="0" smtClean="0"/>
              <a:t>abbreviate </a:t>
            </a:r>
            <a:r>
              <a:rPr lang="en-GB" sz="2400" dirty="0"/>
              <a:t>variable names to # </a:t>
            </a:r>
            <a:r>
              <a:rPr lang="en-GB" sz="2400" dirty="0" smtClean="0"/>
              <a:t>columns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>
                <a:latin typeface="Lucida Console" panose="020B0609040504020204" pitchFamily="49" charset="0"/>
              </a:rPr>
              <a:t>noobs     		</a:t>
            </a:r>
            <a:r>
              <a:rPr lang="en-GB" sz="2400" dirty="0" smtClean="0"/>
              <a:t>do </a:t>
            </a:r>
            <a:r>
              <a:rPr lang="en-GB" sz="2400" dirty="0"/>
              <a:t>not list observation numbers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err="1" smtClean="0">
                <a:latin typeface="Lucida Console" panose="020B0609040504020204" pitchFamily="49" charset="0"/>
              </a:rPr>
              <a:t>sepby</a:t>
            </a:r>
            <a:r>
              <a:rPr lang="en-GB" sz="2400" dirty="0" smtClean="0">
                <a:latin typeface="Lucida Console" panose="020B0609040504020204" pitchFamily="49" charset="0"/>
              </a:rPr>
              <a:t>(</a:t>
            </a:r>
            <a:r>
              <a:rPr lang="en-GB" sz="2400" i="1" dirty="0" err="1" smtClean="0"/>
              <a:t>varlist</a:t>
            </a:r>
            <a:r>
              <a:rPr lang="en-GB" sz="2400" dirty="0" smtClean="0">
                <a:latin typeface="Lucida Console" panose="020B0609040504020204" pitchFamily="49" charset="0"/>
              </a:rPr>
              <a:t>)</a:t>
            </a:r>
            <a:r>
              <a:rPr lang="en-GB" sz="2400" dirty="0" smtClean="0"/>
              <a:t>     	separator </a:t>
            </a:r>
            <a:r>
              <a:rPr lang="en-GB" sz="2400" dirty="0"/>
              <a:t>line </a:t>
            </a:r>
            <a:r>
              <a:rPr lang="en-GB" sz="2400" dirty="0" smtClean="0"/>
              <a:t>if </a:t>
            </a:r>
            <a:r>
              <a:rPr lang="en-GB" sz="2400" i="1" dirty="0" err="1" smtClean="0"/>
              <a:t>varlist</a:t>
            </a:r>
            <a:r>
              <a:rPr lang="en-GB" sz="2400" i="1" dirty="0" smtClean="0"/>
              <a:t> </a:t>
            </a:r>
            <a:r>
              <a:rPr lang="en-GB" sz="2400" dirty="0" smtClean="0"/>
              <a:t>values </a:t>
            </a:r>
            <a:r>
              <a:rPr lang="en-GB" sz="2400" dirty="0"/>
              <a:t>change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err="1" smtClean="0">
                <a:latin typeface="Lucida Console" panose="020B0609040504020204" pitchFamily="49" charset="0"/>
              </a:rPr>
              <a:t>subvarname</a:t>
            </a:r>
            <a:r>
              <a:rPr lang="en-GB" sz="2400" dirty="0" smtClean="0">
                <a:latin typeface="Lucida Console" panose="020B0609040504020204" pitchFamily="49" charset="0"/>
              </a:rPr>
              <a:t>   </a:t>
            </a:r>
            <a:r>
              <a:rPr lang="en-GB" sz="2400" dirty="0" smtClean="0"/>
              <a:t>        characteristic </a:t>
            </a:r>
            <a:r>
              <a:rPr lang="en-GB" sz="2400" dirty="0"/>
              <a:t>for </a:t>
            </a:r>
            <a:r>
              <a:rPr lang="en-GB" sz="2400" dirty="0" smtClean="0"/>
              <a:t>variable name </a:t>
            </a:r>
            <a:r>
              <a:rPr lang="en-GB" sz="2400" dirty="0"/>
              <a:t>in header</a:t>
            </a: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39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Graphics grumbles?</a:t>
            </a:r>
            <a:endParaRPr lang="en-GB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27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err="1" smtClean="0">
                <a:latin typeface="Lucida Console" panose="020B0609040504020204" pitchFamily="49" charset="0"/>
              </a:rPr>
              <a:t>statsby</a:t>
            </a:r>
            <a:endParaRPr lang="en-GB" sz="3200" dirty="0"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 smtClean="0"/>
              <a:t>Few needs are commoner than collating </a:t>
            </a:r>
            <a:r>
              <a:rPr lang="en-GB" sz="2400" dirty="0" err="1" smtClean="0"/>
              <a:t>groupwise</a:t>
            </a:r>
            <a:r>
              <a:rPr lang="en-GB" sz="2400" dirty="0" smtClean="0"/>
              <a:t> results. </a:t>
            </a:r>
          </a:p>
          <a:p>
            <a:pPr marL="0" indent="0">
              <a:buNone/>
            </a:pPr>
            <a:r>
              <a:rPr lang="en-GB" sz="2400" dirty="0" smtClean="0"/>
              <a:t>Few ways of doing it are more neglected than </a:t>
            </a:r>
            <a:r>
              <a:rPr lang="en-GB" sz="2400" dirty="0" err="1" smtClean="0">
                <a:latin typeface="Lucida Console" panose="020B0609040504020204" pitchFamily="49" charset="0"/>
              </a:rPr>
              <a:t>statsby</a:t>
            </a:r>
            <a:r>
              <a:rPr lang="en-GB" sz="2400" dirty="0" smtClean="0"/>
              <a:t>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>
                <a:hlinkClick r:id="rId2"/>
              </a:rPr>
              <a:t>The</a:t>
            </a:r>
            <a:r>
              <a:rPr lang="en-GB" sz="2400" dirty="0" smtClean="0">
                <a:latin typeface="Lucida Console" panose="020B0609040504020204" pitchFamily="49" charset="0"/>
                <a:hlinkClick r:id="rId2"/>
              </a:rPr>
              <a:t> </a:t>
            </a:r>
            <a:r>
              <a:rPr lang="en-GB" sz="2400" dirty="0" err="1" smtClean="0">
                <a:latin typeface="Lucida Console" panose="020B0609040504020204" pitchFamily="49" charset="0"/>
                <a:hlinkClick r:id="rId2"/>
              </a:rPr>
              <a:t>statsby</a:t>
            </a:r>
            <a:r>
              <a:rPr lang="en-GB" sz="2400" dirty="0" smtClean="0">
                <a:latin typeface="Lucida Console" panose="020B0609040504020204" pitchFamily="49" charset="0"/>
                <a:hlinkClick r:id="rId2"/>
              </a:rPr>
              <a:t> </a:t>
            </a:r>
            <a:r>
              <a:rPr lang="en-GB" sz="2400" dirty="0" smtClean="0">
                <a:hlinkClick r:id="rId2"/>
              </a:rPr>
              <a:t>strategy</a:t>
            </a:r>
            <a:r>
              <a:rPr lang="en-GB" sz="2400" dirty="0" smtClean="0"/>
              <a:t> (</a:t>
            </a:r>
            <a:r>
              <a:rPr lang="en-GB" sz="2400" i="1" dirty="0" smtClean="0"/>
              <a:t>Stata Journal</a:t>
            </a:r>
            <a:r>
              <a:rPr lang="en-GB" sz="2400" dirty="0" smtClean="0"/>
              <a:t> 10(1) 2010) hinges on using </a:t>
            </a:r>
            <a:r>
              <a:rPr lang="en-GB" sz="2400" dirty="0" err="1" smtClean="0">
                <a:latin typeface="Lucida Console" panose="020B0609040504020204" pitchFamily="49" charset="0"/>
              </a:rPr>
              <a:t>statsby</a:t>
            </a:r>
            <a:r>
              <a:rPr lang="en-GB" sz="2400" dirty="0" smtClean="0">
                <a:latin typeface="Lucida Console" panose="020B0609040504020204" pitchFamily="49" charset="0"/>
              </a:rPr>
              <a:t> </a:t>
            </a:r>
            <a:r>
              <a:rPr lang="en-GB" sz="2400" dirty="0" smtClean="0"/>
              <a:t>to produce a dataset (</a:t>
            </a:r>
            <a:r>
              <a:rPr lang="en-GB" sz="2400" dirty="0" err="1" smtClean="0"/>
              <a:t>resultsset</a:t>
            </a:r>
            <a:r>
              <a:rPr lang="en-GB" sz="2400" dirty="0" smtClean="0"/>
              <a:t>?) and then firing up </a:t>
            </a:r>
            <a:r>
              <a:rPr lang="en-GB" sz="2400" dirty="0" smtClean="0">
                <a:latin typeface="Lucida Console" panose="020B0609040504020204" pitchFamily="49" charset="0"/>
              </a:rPr>
              <a:t>graph</a:t>
            </a:r>
            <a:r>
              <a:rPr lang="en-GB" sz="2400" dirty="0" smtClean="0"/>
              <a:t>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Detailed code is available in the paper, so we’ll switch style to show first some results for box plots in idiosyncratic form. 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Key options of </a:t>
            </a:r>
            <a:r>
              <a:rPr lang="en-GB" sz="2400" dirty="0" err="1" smtClean="0">
                <a:latin typeface="Lucida Console" panose="020B0609040504020204" pitchFamily="49" charset="0"/>
              </a:rPr>
              <a:t>statsby</a:t>
            </a:r>
            <a:r>
              <a:rPr lang="en-GB" sz="2400" dirty="0" smtClean="0"/>
              <a:t> here are </a:t>
            </a:r>
            <a:r>
              <a:rPr lang="en-GB" sz="2400" dirty="0" smtClean="0">
                <a:latin typeface="Lucida Console" panose="020B0609040504020204" pitchFamily="49" charset="0"/>
              </a:rPr>
              <a:t>subsets</a:t>
            </a:r>
            <a:r>
              <a:rPr lang="en-GB" sz="2400" dirty="0" smtClean="0"/>
              <a:t> and </a:t>
            </a:r>
            <a:r>
              <a:rPr lang="en-GB" sz="2400" dirty="0" smtClean="0">
                <a:latin typeface="Lucida Console" panose="020B0609040504020204" pitchFamily="49" charset="0"/>
              </a:rPr>
              <a:t>total</a:t>
            </a:r>
            <a:r>
              <a:rPr lang="en-GB" sz="2400" dirty="0" smtClean="0"/>
              <a:t>.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8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28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489" y="841592"/>
            <a:ext cx="7174282" cy="5253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948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err="1" smtClean="0">
                <a:latin typeface="Lucida Console" panose="020B0609040504020204" pitchFamily="49" charset="0"/>
              </a:rPr>
              <a:t>statsby</a:t>
            </a:r>
            <a:endParaRPr lang="en-GB" sz="3200" dirty="0">
              <a:latin typeface="Lucida Console" panose="020B0609040504020204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200" dirty="0" err="1" smtClean="0">
                <a:latin typeface="Lucida Console" panose="020B0609040504020204" pitchFamily="49" charset="0"/>
              </a:rPr>
              <a:t>statsby</a:t>
            </a:r>
            <a:r>
              <a:rPr lang="en-GB" sz="2200" dirty="0" smtClean="0">
                <a:latin typeface="Lucida Console" panose="020B0609040504020204" pitchFamily="49" charset="0"/>
              </a:rPr>
              <a:t> </a:t>
            </a:r>
            <a:r>
              <a:rPr lang="en-GB" sz="2200" dirty="0" smtClean="0"/>
              <a:t>is also a natural for confidence interval plots. </a:t>
            </a:r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r>
              <a:rPr lang="en-GB" sz="2200" dirty="0" err="1" smtClean="0">
                <a:latin typeface="Lucida Console" panose="020B0609040504020204" pitchFamily="49" charset="0"/>
              </a:rPr>
              <a:t>statsby</a:t>
            </a:r>
            <a:r>
              <a:rPr lang="en-GB" sz="2200" dirty="0" smtClean="0">
                <a:latin typeface="Lucida Console" panose="020B0609040504020204" pitchFamily="49" charset="0"/>
              </a:rPr>
              <a:t> </a:t>
            </a:r>
            <a:r>
              <a:rPr lang="en-GB" sz="2200" dirty="0" smtClean="0"/>
              <a:t>underlies </a:t>
            </a:r>
            <a:r>
              <a:rPr lang="en-GB" sz="2200" dirty="0" err="1" smtClean="0">
                <a:latin typeface="Lucida Console" panose="020B0609040504020204" pitchFamily="49" charset="0"/>
              </a:rPr>
              <a:t>designplot</a:t>
            </a:r>
            <a:r>
              <a:rPr lang="en-GB" sz="2200" dirty="0" smtClean="0"/>
              <a:t>, a generalisation of the not very well used </a:t>
            </a:r>
            <a:r>
              <a:rPr lang="en-GB" sz="2200" dirty="0" err="1" smtClean="0">
                <a:latin typeface="Lucida Console" panose="020B0609040504020204" pitchFamily="49" charset="0"/>
              </a:rPr>
              <a:t>grmeanby</a:t>
            </a:r>
            <a:r>
              <a:rPr lang="en-GB" sz="2200" dirty="0" smtClean="0"/>
              <a:t>. 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dirty="0" smtClean="0"/>
              <a:t>For </a:t>
            </a:r>
            <a:r>
              <a:rPr lang="en-GB" sz="2200" dirty="0" err="1" smtClean="0">
                <a:latin typeface="Lucida Console" panose="020B0609040504020204" pitchFamily="49" charset="0"/>
              </a:rPr>
              <a:t>designplot</a:t>
            </a:r>
            <a:r>
              <a:rPr lang="en-GB" sz="2200" dirty="0" smtClean="0"/>
              <a:t> see </a:t>
            </a:r>
            <a:r>
              <a:rPr lang="en-GB" sz="2200" i="1" dirty="0" smtClean="0"/>
              <a:t>Stata Journal </a:t>
            </a:r>
            <a:r>
              <a:rPr lang="en-GB" sz="2200" dirty="0" smtClean="0"/>
              <a:t>14(4) 2014 and in press 17(3) 2017. </a:t>
            </a:r>
          </a:p>
          <a:p>
            <a:pPr marL="0" indent="0">
              <a:buNone/>
            </a:pPr>
            <a:endParaRPr lang="en-GB" sz="2200" i="1" dirty="0"/>
          </a:p>
          <a:p>
            <a:pPr marL="0" indent="0">
              <a:buNone/>
            </a:pPr>
            <a:r>
              <a:rPr lang="en-GB" sz="2200" dirty="0" smtClean="0"/>
              <a:t>The idea is to show summary statistics on one or more levels,  e.g. whole dataset; by categorical predictors; by their cross-combinations and so on. 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dirty="0" smtClean="0"/>
              <a:t>In turn it is a wrapper for </a:t>
            </a:r>
            <a:r>
              <a:rPr lang="en-GB" sz="2200" dirty="0" smtClean="0">
                <a:latin typeface="Lucida Console" panose="020B0609040504020204" pitchFamily="49" charset="0"/>
              </a:rPr>
              <a:t>graph dot</a:t>
            </a:r>
            <a:r>
              <a:rPr lang="en-GB" sz="2200" dirty="0" smtClean="0"/>
              <a:t> or </a:t>
            </a:r>
            <a:r>
              <a:rPr lang="en-GB" sz="2200" dirty="0" smtClean="0">
                <a:latin typeface="Lucida Console" panose="020B0609040504020204" pitchFamily="49" charset="0"/>
              </a:rPr>
              <a:t>graph </a:t>
            </a:r>
            <a:r>
              <a:rPr lang="en-GB" sz="2200" dirty="0" err="1" smtClean="0">
                <a:latin typeface="Lucida Console" panose="020B0609040504020204" pitchFamily="49" charset="0"/>
              </a:rPr>
              <a:t>hbar</a:t>
            </a:r>
            <a:r>
              <a:rPr lang="en-GB" sz="2200" dirty="0" smtClean="0"/>
              <a:t>.</a:t>
            </a:r>
            <a:r>
              <a:rPr lang="en-GB" sz="2400" dirty="0" smtClean="0"/>
              <a:t> </a:t>
            </a:r>
            <a:endParaRPr lang="en-GB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3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i="1" dirty="0" smtClean="0"/>
              <a:t>On the shoulders of giants</a:t>
            </a:r>
            <a:endParaRPr lang="en-GB" sz="3200" i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Robert K. Merton        (1910–2003)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1965/1985/1993. </a:t>
            </a:r>
          </a:p>
          <a:p>
            <a:pPr marL="0" indent="0">
              <a:buNone/>
            </a:pPr>
            <a:r>
              <a:rPr lang="en-GB" sz="2400" dirty="0" smtClean="0"/>
              <a:t>University of Chicago Press. </a:t>
            </a:r>
            <a:endParaRPr lang="en-GB" sz="24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6608" y="1197830"/>
            <a:ext cx="2011680" cy="282549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13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err="1" smtClean="0">
                <a:latin typeface="Lucida Console" panose="020B0609040504020204" pitchFamily="49" charset="0"/>
              </a:rPr>
              <a:t>statsby</a:t>
            </a:r>
            <a:r>
              <a:rPr lang="en-GB" sz="3200" dirty="0" smtClean="0">
                <a:latin typeface="Lucida Console" panose="020B0609040504020204" pitchFamily="49" charset="0"/>
              </a:rPr>
              <a:t> </a:t>
            </a:r>
            <a:r>
              <a:rPr lang="en-GB" sz="3200" dirty="0" smtClean="0">
                <a:latin typeface="+mn-lt"/>
              </a:rPr>
              <a:t>used in</a:t>
            </a:r>
            <a:r>
              <a:rPr lang="en-GB" sz="3200" dirty="0" smtClean="0">
                <a:latin typeface="Lucida Console" panose="020B0609040504020204" pitchFamily="49" charset="0"/>
              </a:rPr>
              <a:t> </a:t>
            </a:r>
            <a:r>
              <a:rPr lang="en-GB" sz="3200" dirty="0" err="1" smtClean="0">
                <a:latin typeface="Lucida Console" panose="020B0609040504020204" pitchFamily="49" charset="0"/>
              </a:rPr>
              <a:t>designplot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 smtClean="0"/>
              <a:t>As before </a:t>
            </a:r>
            <a:r>
              <a:rPr lang="en-GB" sz="2400" dirty="0" smtClean="0">
                <a:latin typeface="Lucida Console" panose="020B0609040504020204" pitchFamily="49" charset="0"/>
              </a:rPr>
              <a:t>subsets</a:t>
            </a:r>
            <a:r>
              <a:rPr lang="en-GB" sz="2400" dirty="0" smtClean="0"/>
              <a:t> and </a:t>
            </a:r>
            <a:r>
              <a:rPr lang="en-GB" sz="2400" dirty="0" smtClean="0">
                <a:latin typeface="Lucida Console" panose="020B0609040504020204" pitchFamily="49" charset="0"/>
              </a:rPr>
              <a:t>total</a:t>
            </a:r>
            <a:r>
              <a:rPr lang="en-GB" sz="2400" dirty="0" smtClean="0"/>
              <a:t> options are key.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Next we will see </a:t>
            </a:r>
            <a:r>
              <a:rPr lang="en-GB" sz="2400" i="1" dirty="0" smtClean="0"/>
              <a:t>two </a:t>
            </a:r>
            <a:r>
              <a:rPr lang="en-GB" sz="2400" dirty="0" smtClean="0"/>
              <a:t>aligned design plots for a version of a famous dataset on admissions to various majors A … F at UC Berkeley.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Lower admission rate for females looks like discrimination, but major by major females often do better. </a:t>
            </a:r>
          </a:p>
          <a:p>
            <a:pPr marL="0" indent="0">
              <a:buNone/>
            </a:pPr>
            <a:r>
              <a:rPr lang="en-GB" sz="2400" dirty="0" smtClean="0"/>
              <a:t>The aggregate pattern is an artefact of different frequencies of application to the majors, a case of Simpson’s paradox.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52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31</a:t>
            </a:fld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87" y="252868"/>
            <a:ext cx="7686731" cy="562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407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err="1" smtClean="0">
                <a:latin typeface="Lucida Console" panose="020B0609040504020204" pitchFamily="49" charset="0"/>
              </a:rPr>
              <a:t>statsby</a:t>
            </a:r>
            <a:endParaRPr lang="en-GB" sz="3200" dirty="0">
              <a:latin typeface="Lucida Console" panose="020B0609040504020204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It would be hard work programming that without the machinery provided by </a:t>
            </a:r>
            <a:r>
              <a:rPr lang="en-GB" sz="2400" dirty="0" err="1" smtClean="0">
                <a:latin typeface="Lucida Console" panose="020B0609040504020204" pitchFamily="49" charset="0"/>
              </a:rPr>
              <a:t>statsby</a:t>
            </a:r>
            <a:r>
              <a:rPr lang="en-GB" sz="2400" dirty="0" smtClean="0"/>
              <a:t>. </a:t>
            </a:r>
            <a:endParaRPr lang="en-GB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94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>
                <a:latin typeface="Lucida Console" panose="020B0609040504020204" pitchFamily="49" charset="0"/>
              </a:rPr>
              <a:t>by() </a:t>
            </a:r>
            <a:r>
              <a:rPr lang="en-GB" sz="3200" dirty="0" smtClean="0"/>
              <a:t>option for combining graphs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Many users know </a:t>
            </a:r>
            <a:r>
              <a:rPr lang="en-GB" sz="2400" dirty="0" smtClean="0">
                <a:latin typeface="Lucida Console" panose="020B0609040504020204" pitchFamily="49" charset="0"/>
              </a:rPr>
              <a:t>graph combine </a:t>
            </a:r>
            <a:r>
              <a:rPr lang="en-GB" sz="2400" dirty="0" smtClean="0"/>
              <a:t>for combining graphs, and indeed it is very useful. I have used it often, e.g. in </a:t>
            </a:r>
            <a:r>
              <a:rPr lang="en-GB" sz="2400" dirty="0" err="1" smtClean="0">
                <a:latin typeface="Lucida Console" panose="020B0609040504020204" pitchFamily="49" charset="0"/>
              </a:rPr>
              <a:t>combineplot</a:t>
            </a:r>
            <a:r>
              <a:rPr lang="en-GB" sz="2400" dirty="0" smtClean="0"/>
              <a:t>, </a:t>
            </a:r>
            <a:r>
              <a:rPr lang="en-GB" sz="2400" dirty="0" err="1" smtClean="0">
                <a:latin typeface="Lucida Console" panose="020B0609040504020204" pitchFamily="49" charset="0"/>
              </a:rPr>
              <a:t>crossplot</a:t>
            </a:r>
            <a:r>
              <a:rPr lang="en-GB" sz="2400" dirty="0" smtClean="0">
                <a:latin typeface="Lucida Console" panose="020B0609040504020204" pitchFamily="49" charset="0"/>
              </a:rPr>
              <a:t> </a:t>
            </a:r>
            <a:r>
              <a:rPr lang="en-GB" sz="2400" dirty="0" smtClean="0"/>
              <a:t>and </a:t>
            </a:r>
            <a:r>
              <a:rPr lang="en-GB" sz="2400" dirty="0" err="1" smtClean="0">
                <a:latin typeface="Lucida Console" panose="020B0609040504020204" pitchFamily="49" charset="0"/>
              </a:rPr>
              <a:t>corrtable</a:t>
            </a:r>
            <a:r>
              <a:rPr lang="en-GB" sz="2400" dirty="0" smtClean="0"/>
              <a:t> on SSC.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But there are downsides, notably that the same design repeated is … the same design repeated, with often similar text shown again and again.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A favourite trick is using a </a:t>
            </a:r>
            <a:r>
              <a:rPr lang="en-GB" sz="2400" dirty="0" smtClean="0">
                <a:latin typeface="Lucida Console" panose="020B0609040504020204" pitchFamily="49" charset="0"/>
              </a:rPr>
              <a:t>by() </a:t>
            </a:r>
            <a:r>
              <a:rPr lang="en-GB" sz="2400" dirty="0" smtClean="0"/>
              <a:t>option to produce separate panels, often after a restructuring of the data. </a:t>
            </a:r>
          </a:p>
          <a:p>
            <a:pPr marL="0" indent="0">
              <a:buNone/>
            </a:pPr>
            <a:r>
              <a:rPr lang="en-GB" sz="2400" dirty="0" smtClean="0"/>
              <a:t>The art that conceals art is then to obscure that trick.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40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/>
              <a:t>Counting sunspots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Astronomers (and even some economists) have been contemplating sunspots for some centuries.                          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Even the annual data are a handful. </a:t>
            </a:r>
            <a:r>
              <a:rPr lang="en-GB" sz="2400" dirty="0" smtClean="0">
                <a:hlinkClick r:id="rId2"/>
              </a:rPr>
              <a:t>See here for source.</a:t>
            </a:r>
            <a:r>
              <a:rPr lang="en-GB" sz="2400" dirty="0" smtClean="0"/>
              <a:t>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A standard line plot is </a:t>
            </a:r>
            <a:r>
              <a:rPr lang="en-GB" sz="2400" dirty="0" smtClean="0"/>
              <a:t>just </a:t>
            </a:r>
            <a:r>
              <a:rPr lang="en-GB" sz="2400" dirty="0" smtClean="0"/>
              <a:t>a roller coaster. </a:t>
            </a: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(Using sunspots as an example is a miniature tradition here, started by William S. Cleveland in his books.)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64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35</a:t>
            </a:fld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88" y="803970"/>
            <a:ext cx="7686731" cy="562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133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/>
              <a:t>Aspect ratio and slicing</a:t>
            </a:r>
            <a:endParaRPr lang="en-GB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/>
              <a:t>R.A. </a:t>
            </a:r>
            <a:r>
              <a:rPr lang="en-GB" sz="2400" dirty="0" smtClean="0"/>
              <a:t>Fisher, W.S. Cleveland </a:t>
            </a:r>
            <a:r>
              <a:rPr lang="en-GB" sz="2400" dirty="0"/>
              <a:t>and many others recommend getting segment slopes close to 45</a:t>
            </a:r>
            <a:r>
              <a:rPr lang="en-GB" sz="2400" baseline="30000" dirty="0"/>
              <a:t>◦</a:t>
            </a:r>
            <a:r>
              <a:rPr lang="en-GB" sz="2400" dirty="0"/>
              <a:t>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A standard </a:t>
            </a:r>
            <a:r>
              <a:rPr lang="en-GB" sz="2400" dirty="0" smtClean="0"/>
              <a:t>device is </a:t>
            </a:r>
            <a:r>
              <a:rPr lang="en-GB" sz="2400" dirty="0" smtClean="0"/>
              <a:t>to slice the series and portray slices in short and wide panels, stacked vertically.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An </a:t>
            </a:r>
            <a:r>
              <a:rPr lang="en-GB" sz="2400" dirty="0" smtClean="0"/>
              <a:t>even older </a:t>
            </a:r>
            <a:r>
              <a:rPr lang="en-GB" sz="2400" dirty="0" smtClean="0"/>
              <a:t>device </a:t>
            </a:r>
            <a:r>
              <a:rPr lang="en-GB" sz="2400" dirty="0" smtClean="0"/>
              <a:t>was to have very wide graphs as fold-out illustrations.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err="1" smtClean="0">
                <a:latin typeface="Lucida Console" panose="020B0609040504020204" pitchFamily="49" charset="0"/>
              </a:rPr>
              <a:t>sliceplot</a:t>
            </a:r>
            <a:r>
              <a:rPr lang="en-GB" sz="2400" dirty="0" smtClean="0">
                <a:latin typeface="Lucida Console" panose="020B0609040504020204" pitchFamily="49" charset="0"/>
              </a:rPr>
              <a:t> </a:t>
            </a:r>
            <a:r>
              <a:rPr lang="en-GB" sz="2400" dirty="0" smtClean="0"/>
              <a:t>is a program to do this (</a:t>
            </a:r>
            <a:r>
              <a:rPr lang="en-GB" sz="2400" i="1" dirty="0" smtClean="0"/>
              <a:t>Stata Journal </a:t>
            </a:r>
            <a:r>
              <a:rPr lang="en-GB" sz="2400" dirty="0" smtClean="0"/>
              <a:t>6(3) 2006) which hinges on </a:t>
            </a:r>
            <a:r>
              <a:rPr lang="en-GB" sz="2400" dirty="0" smtClean="0">
                <a:latin typeface="Lucida Console" panose="020B0609040504020204" pitchFamily="49" charset="0"/>
              </a:rPr>
              <a:t>graph combine</a:t>
            </a:r>
            <a:r>
              <a:rPr lang="en-GB" sz="2400" dirty="0" smtClean="0"/>
              <a:t>, but there is a much simpler solution. </a:t>
            </a:r>
            <a:endParaRPr lang="en-GB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11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smtClean="0">
                <a:latin typeface="Lucida Console" panose="020B0609040504020204" pitchFamily="49" charset="0"/>
              </a:rPr>
              <a:t>* just two lines of code!</a:t>
            </a:r>
          </a:p>
          <a:p>
            <a:pPr marL="0" indent="0">
              <a:buNone/>
            </a:pPr>
            <a:endParaRPr lang="en-GB" sz="24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Lucida Console" panose="020B0609040504020204" pitchFamily="49" charset="0"/>
              </a:rPr>
              <a:t>* choose your own # of slices, here 4</a:t>
            </a:r>
          </a:p>
          <a:p>
            <a:pPr marL="0" indent="0">
              <a:buNone/>
            </a:pPr>
            <a:r>
              <a:rPr lang="en-GB" sz="2400" dirty="0" smtClean="0">
                <a:latin typeface="Lucida Console" panose="020B0609040504020204" pitchFamily="49" charset="0"/>
              </a:rPr>
              <a:t>* ensure slices are nearly equal </a:t>
            </a:r>
          </a:p>
          <a:p>
            <a:pPr marL="0" indent="0">
              <a:buNone/>
            </a:pPr>
            <a:r>
              <a:rPr lang="en-GB" sz="2400" dirty="0" smtClean="0">
                <a:latin typeface="Lucida Console" panose="020B0609040504020204" pitchFamily="49" charset="0"/>
              </a:rPr>
              <a:t>gen </a:t>
            </a:r>
            <a:r>
              <a:rPr lang="en-GB" sz="2400" dirty="0">
                <a:latin typeface="Lucida Console" panose="020B0609040504020204" pitchFamily="49" charset="0"/>
              </a:rPr>
              <a:t>slice = ceil(4 * _n/_N)</a:t>
            </a:r>
          </a:p>
          <a:p>
            <a:pPr marL="0" indent="0">
              <a:buNone/>
            </a:pPr>
            <a:endParaRPr lang="en-GB" sz="2400" dirty="0" smtClean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Lucida Console" panose="020B0609040504020204" pitchFamily="49" charset="0"/>
              </a:rPr>
              <a:t>* see how much we zap </a:t>
            </a:r>
            <a:endParaRPr lang="en-GB" sz="24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Lucida Console" panose="020B0609040504020204" pitchFamily="49" charset="0"/>
              </a:rPr>
              <a:t>line </a:t>
            </a:r>
            <a:r>
              <a:rPr lang="en-GB" sz="2400" dirty="0">
                <a:latin typeface="Lucida Console" panose="020B0609040504020204" pitchFamily="49" charset="0"/>
              </a:rPr>
              <a:t>mean year, by(slice, note("") col(1) </a:t>
            </a:r>
            <a:r>
              <a:rPr lang="en-GB" sz="2400" dirty="0" err="1">
                <a:latin typeface="Lucida Console" panose="020B0609040504020204" pitchFamily="49" charset="0"/>
              </a:rPr>
              <a:t>xrescale</a:t>
            </a:r>
            <a:r>
              <a:rPr lang="en-GB" sz="2400" dirty="0">
                <a:latin typeface="Lucida Console" panose="020B0609040504020204" pitchFamily="49" charset="0"/>
              </a:rPr>
              <a:t>) subtitle("", </a:t>
            </a:r>
            <a:r>
              <a:rPr lang="en-GB" sz="2400" dirty="0" err="1" smtClean="0">
                <a:latin typeface="Lucida Console" panose="020B0609040504020204" pitchFamily="49" charset="0"/>
              </a:rPr>
              <a:t>fcolor</a:t>
            </a:r>
            <a:r>
              <a:rPr lang="en-GB" sz="2400" dirty="0" smtClean="0">
                <a:latin typeface="Lucida Console" panose="020B0609040504020204" pitchFamily="49" charset="0"/>
              </a:rPr>
              <a:t>(none)) </a:t>
            </a:r>
            <a:r>
              <a:rPr lang="en-GB" sz="2400" dirty="0" err="1">
                <a:latin typeface="Lucida Console" panose="020B0609040504020204" pitchFamily="49" charset="0"/>
              </a:rPr>
              <a:t>xtitle</a:t>
            </a:r>
            <a:r>
              <a:rPr lang="en-GB" sz="2400" dirty="0">
                <a:latin typeface="Lucida Console" panose="020B0609040504020204" pitchFamily="49" charset="0"/>
              </a:rPr>
              <a:t>("") </a:t>
            </a:r>
            <a:r>
              <a:rPr lang="en-GB" sz="2400" dirty="0" err="1">
                <a:latin typeface="Lucida Console" panose="020B0609040504020204" pitchFamily="49" charset="0"/>
              </a:rPr>
              <a:t>yla</a:t>
            </a:r>
            <a:r>
              <a:rPr lang="en-GB" sz="2400" dirty="0">
                <a:latin typeface="Lucida Console" panose="020B0609040504020204" pitchFamily="49" charset="0"/>
              </a:rPr>
              <a:t>(, </a:t>
            </a:r>
            <a:r>
              <a:rPr lang="en-GB" sz="2400" dirty="0" err="1">
                <a:latin typeface="Lucida Console" panose="020B0609040504020204" pitchFamily="49" charset="0"/>
              </a:rPr>
              <a:t>ang</a:t>
            </a:r>
            <a:r>
              <a:rPr lang="en-GB" sz="2400" dirty="0">
                <a:latin typeface="Lucida Console" panose="020B0609040504020204" pitchFamily="49" charset="0"/>
              </a:rPr>
              <a:t>(h)) </a:t>
            </a:r>
            <a:r>
              <a:rPr lang="en-GB" sz="2400" dirty="0" err="1">
                <a:latin typeface="Lucida Console" panose="020B0609040504020204" pitchFamily="49" charset="0"/>
              </a:rPr>
              <a:t>ytitle</a:t>
            </a:r>
            <a:r>
              <a:rPr lang="en-GB" sz="2400" dirty="0">
                <a:latin typeface="Lucida Console" panose="020B0609040504020204" pitchFamily="49" charset="0"/>
              </a:rPr>
              <a:t>(Mean sunspot number)</a:t>
            </a:r>
          </a:p>
          <a:p>
            <a:pPr marL="0" indent="0">
              <a:buNone/>
            </a:pPr>
            <a:endParaRPr lang="en-GB" sz="24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3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38</a:t>
            </a:fld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08" y="603553"/>
            <a:ext cx="7686731" cy="562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110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/>
              <a:t>Fine structure is now visible</a:t>
            </a:r>
            <a:endParaRPr lang="en-GB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Asymmetric saw-tooth cycles are more evident.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Back to the astronomers, climatologists, economists…. </a:t>
            </a:r>
            <a:endParaRPr lang="en-GB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47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600" dirty="0" smtClean="0"/>
              <a:t>With gravitas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40078"/>
            <a:ext cx="4038600" cy="48860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If </a:t>
            </a:r>
            <a:r>
              <a:rPr lang="en-GB" sz="2400" dirty="0"/>
              <a:t>I have seen further </a:t>
            </a: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it </a:t>
            </a:r>
            <a:r>
              <a:rPr lang="en-GB" sz="2400" dirty="0"/>
              <a:t>is by standing on the </a:t>
            </a:r>
            <a:r>
              <a:rPr lang="en-GB" sz="2400" dirty="0" err="1"/>
              <a:t>sholders</a:t>
            </a:r>
            <a:r>
              <a:rPr lang="en-GB" sz="2400" dirty="0"/>
              <a:t> </a:t>
            </a:r>
            <a:r>
              <a:rPr lang="en-GB" sz="2400" dirty="0" smtClean="0"/>
              <a:t>of </a:t>
            </a:r>
            <a:r>
              <a:rPr lang="en-GB" sz="2400" dirty="0"/>
              <a:t>Giants</a:t>
            </a:r>
            <a:r>
              <a:rPr lang="en-GB" sz="2400" dirty="0" smtClean="0"/>
              <a:t>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Isaac Newton (left)                (1642</a:t>
            </a:r>
            <a:r>
              <a:rPr lang="en-GB" sz="2400" dirty="0"/>
              <a:t>–</a:t>
            </a:r>
            <a:r>
              <a:rPr lang="en-GB" sz="2400" dirty="0" smtClean="0"/>
              <a:t>1727) writing to                  Robert Hooke  (right)               (1635</a:t>
            </a:r>
            <a:r>
              <a:rPr lang="en-GB" sz="2400" dirty="0"/>
              <a:t>–</a:t>
            </a:r>
            <a:r>
              <a:rPr lang="en-GB" sz="2400" dirty="0" smtClean="0"/>
              <a:t>1703) in 1676 </a:t>
            </a:r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728" y="2474608"/>
            <a:ext cx="1819275" cy="25146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4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088" y="2474608"/>
            <a:ext cx="1711499" cy="2469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61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>
                <a:latin typeface="Lucida Console" panose="020B0609040504020204" pitchFamily="49" charset="0"/>
              </a:rPr>
              <a:t>by() </a:t>
            </a:r>
            <a:r>
              <a:rPr lang="en-GB" sz="3200" dirty="0" smtClean="0"/>
              <a:t>to get multiple panels cleanly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The same trick, with more work, underlies </a:t>
            </a:r>
            <a:r>
              <a:rPr lang="en-GB" sz="2400" dirty="0" smtClean="0">
                <a:latin typeface="Lucida Console" panose="020B0609040504020204" pitchFamily="49" charset="0"/>
              </a:rPr>
              <a:t>multiline</a:t>
            </a:r>
            <a:r>
              <a:rPr lang="en-GB" sz="2400" dirty="0" smtClean="0"/>
              <a:t> and </a:t>
            </a:r>
            <a:r>
              <a:rPr lang="en-GB" sz="2400" dirty="0" err="1" smtClean="0">
                <a:latin typeface="Lucida Console" panose="020B0609040504020204" pitchFamily="49" charset="0"/>
              </a:rPr>
              <a:t>multidot</a:t>
            </a:r>
            <a:r>
              <a:rPr lang="en-GB" sz="2400" dirty="0" smtClean="0"/>
              <a:t> (SSC).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In each case several variables are temporarily </a:t>
            </a:r>
            <a:r>
              <a:rPr lang="en-GB" sz="2400" dirty="0" smtClean="0">
                <a:latin typeface="Lucida Console" panose="020B0609040504020204" pitchFamily="49" charset="0"/>
              </a:rPr>
              <a:t>stack</a:t>
            </a:r>
            <a:r>
              <a:rPr lang="en-GB" sz="2400" dirty="0" smtClean="0"/>
              <a:t>ed into one and then </a:t>
            </a:r>
            <a:r>
              <a:rPr lang="en-GB" sz="2400" dirty="0" smtClean="0">
                <a:latin typeface="Lucida Console" panose="020B0609040504020204" pitchFamily="49" charset="0"/>
              </a:rPr>
              <a:t>by() </a:t>
            </a:r>
            <a:r>
              <a:rPr lang="en-GB" sz="2400" dirty="0" smtClean="0"/>
              <a:t>is the machinery </a:t>
            </a:r>
            <a:r>
              <a:rPr lang="en-GB" sz="2400" dirty="0" smtClean="0"/>
              <a:t>yielding </a:t>
            </a:r>
            <a:r>
              <a:rPr lang="en-GB" sz="2400" dirty="0" smtClean="0"/>
              <a:t>multiple panels in </a:t>
            </a:r>
            <a:r>
              <a:rPr lang="en-GB" sz="2400" dirty="0" smtClean="0"/>
              <a:t>similar, minimal </a:t>
            </a:r>
            <a:r>
              <a:rPr lang="en-GB" sz="2400" dirty="0" smtClean="0"/>
              <a:t>style.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>
                <a:latin typeface="Lucida Console" panose="020B0609040504020204" pitchFamily="49" charset="0"/>
              </a:rPr>
              <a:t>multiline</a:t>
            </a:r>
            <a:r>
              <a:rPr lang="en-GB" sz="2400" dirty="0" smtClean="0"/>
              <a:t> is an alternative to spaghetti plots, especially for responses in time on quite different scales or with quite different units. It is a wrapper for </a:t>
            </a:r>
            <a:r>
              <a:rPr lang="en-GB" sz="2400" dirty="0" err="1" smtClean="0">
                <a:latin typeface="Lucida Console" panose="020B0609040504020204" pitchFamily="49" charset="0"/>
              </a:rPr>
              <a:t>twoway</a:t>
            </a:r>
            <a:r>
              <a:rPr lang="en-GB" sz="2400" dirty="0" smtClean="0"/>
              <a:t>. </a:t>
            </a:r>
          </a:p>
          <a:p>
            <a:pPr marL="0" indent="0">
              <a:buNone/>
            </a:pPr>
            <a:r>
              <a:rPr lang="en-GB" sz="2400" dirty="0" smtClean="0"/>
              <a:t>Compare also </a:t>
            </a:r>
            <a:r>
              <a:rPr lang="en-GB" sz="2400" dirty="0" err="1" smtClean="0">
                <a:latin typeface="Lucida Console" panose="020B0609040504020204" pitchFamily="49" charset="0"/>
              </a:rPr>
              <a:t>sparkline</a:t>
            </a:r>
            <a:r>
              <a:rPr lang="en-GB" sz="2400" dirty="0" smtClean="0"/>
              <a:t> (SSC).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18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41</a:t>
            </a:fld>
            <a:endParaRPr lang="en-GB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224" y="716288"/>
            <a:ext cx="7686731" cy="562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685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>
                <a:latin typeface="Lucida Console" panose="020B0609040504020204" pitchFamily="49" charset="0"/>
              </a:rPr>
              <a:t>subtitle() </a:t>
            </a:r>
            <a:r>
              <a:rPr lang="en-GB" sz="3200" dirty="0" smtClean="0"/>
              <a:t>is tricky</a:t>
            </a:r>
            <a:endParaRPr lang="en-GB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smtClean="0"/>
              <a:t>With </a:t>
            </a:r>
            <a:r>
              <a:rPr lang="en-GB" sz="2400" dirty="0" smtClean="0">
                <a:latin typeface="Lucida Console" panose="020B0609040504020204" pitchFamily="49" charset="0"/>
              </a:rPr>
              <a:t>multiline</a:t>
            </a:r>
            <a:r>
              <a:rPr lang="en-GB" sz="2400" dirty="0" smtClean="0"/>
              <a:t> the </a:t>
            </a:r>
            <a:r>
              <a:rPr lang="en-GB" sz="2400" dirty="0">
                <a:latin typeface="Lucida Console" panose="020B0609040504020204" pitchFamily="49" charset="0"/>
              </a:rPr>
              <a:t>subtitle</a:t>
            </a:r>
            <a:r>
              <a:rPr lang="en-GB" sz="2400" dirty="0" smtClean="0">
                <a:latin typeface="Lucida Console" panose="020B0609040504020204" pitchFamily="49" charset="0"/>
              </a:rPr>
              <a:t>() </a:t>
            </a:r>
            <a:r>
              <a:rPr lang="en-GB" sz="2400" dirty="0" smtClean="0"/>
              <a:t>option is tricky. </a:t>
            </a:r>
            <a:r>
              <a:rPr lang="en-GB" sz="2400" dirty="0" smtClean="0"/>
              <a:t> </a:t>
            </a: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Put </a:t>
            </a:r>
            <a:r>
              <a:rPr lang="en-GB" sz="2400" dirty="0" smtClean="0"/>
              <a:t>it on the left and remove traces of surrounding stuff.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>
                <a:latin typeface="Lucida Console" panose="020B0609040504020204" pitchFamily="49" charset="0"/>
              </a:rPr>
              <a:t>subtitle</a:t>
            </a:r>
            <a:r>
              <a:rPr lang="en-GB" sz="2400" dirty="0">
                <a:latin typeface="Lucida Console" panose="020B0609040504020204" pitchFamily="49" charset="0"/>
              </a:rPr>
              <a:t>(, </a:t>
            </a:r>
            <a:r>
              <a:rPr lang="en-GB" sz="2400" dirty="0" err="1">
                <a:latin typeface="Lucida Console" panose="020B0609040504020204" pitchFamily="49" charset="0"/>
              </a:rPr>
              <a:t>pos</a:t>
            </a:r>
            <a:r>
              <a:rPr lang="en-GB" sz="2400" dirty="0">
                <a:latin typeface="Lucida Console" panose="020B0609040504020204" pitchFamily="49" charset="0"/>
              </a:rPr>
              <a:t>(9) </a:t>
            </a:r>
            <a:r>
              <a:rPr lang="en-GB" sz="2400" dirty="0" err="1">
                <a:latin typeface="Lucida Console" panose="020B0609040504020204" pitchFamily="49" charset="0"/>
              </a:rPr>
              <a:t>bcolor</a:t>
            </a:r>
            <a:r>
              <a:rPr lang="en-GB" sz="2400" dirty="0">
                <a:latin typeface="Lucida Console" panose="020B0609040504020204" pitchFamily="49" charset="0"/>
              </a:rPr>
              <a:t>(none) </a:t>
            </a:r>
            <a:r>
              <a:rPr lang="en-GB" sz="2400" dirty="0" err="1">
                <a:latin typeface="Lucida Console" panose="020B0609040504020204" pitchFamily="49" charset="0"/>
              </a:rPr>
              <a:t>nobexpand</a:t>
            </a:r>
            <a:r>
              <a:rPr lang="en-GB" sz="2400" dirty="0">
                <a:latin typeface="Lucida Console" panose="020B0609040504020204" pitchFamily="49" charset="0"/>
              </a:rPr>
              <a:t> place(e</a:t>
            </a:r>
            <a:r>
              <a:rPr lang="en-GB" sz="2400" dirty="0" smtClean="0">
                <a:latin typeface="Lucida Console" panose="020B0609040504020204" pitchFamily="49" charset="0"/>
              </a:rPr>
              <a:t>))</a:t>
            </a:r>
          </a:p>
          <a:p>
            <a:pPr marL="0" indent="0">
              <a:buNone/>
            </a:pPr>
            <a:endParaRPr lang="en-GB" sz="2400" dirty="0" smtClean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400" dirty="0" smtClean="0"/>
              <a:t>This is wired into the code, </a:t>
            </a:r>
            <a:r>
              <a:rPr lang="en-GB" sz="2400" dirty="0"/>
              <a:t>b</a:t>
            </a:r>
            <a:r>
              <a:rPr lang="en-GB" sz="2400" dirty="0" smtClean="0"/>
              <a:t>ut it is a little hard to remember it all for your own separate use. </a:t>
            </a:r>
            <a:r>
              <a:rPr lang="en-GB" sz="2400" dirty="0" smtClean="0"/>
              <a:t> Keep </a:t>
            </a:r>
            <a:r>
              <a:rPr lang="en-GB" sz="2400" dirty="0" smtClean="0"/>
              <a:t>a note somewhere accessible. </a:t>
            </a: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(I stole this from the manuals.) </a:t>
            </a:r>
            <a:endParaRPr lang="en-GB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45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err="1" smtClean="0">
                <a:latin typeface="Lucida Console" panose="020B0609040504020204" pitchFamily="49" charset="0"/>
              </a:rPr>
              <a:t>multidot</a:t>
            </a:r>
            <a:endParaRPr lang="en-GB" sz="3200" dirty="0"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err="1" smtClean="0">
                <a:latin typeface="Lucida Console" panose="020B0609040504020204" pitchFamily="49" charset="0"/>
              </a:rPr>
              <a:t>multidot</a:t>
            </a:r>
            <a:r>
              <a:rPr lang="en-GB" sz="2400" dirty="0" smtClean="0"/>
              <a:t> is also a solution when multiple responses have different scales and/or units.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It too is a wrapper for </a:t>
            </a:r>
            <a:r>
              <a:rPr lang="en-GB" sz="2400" dirty="0" err="1" smtClean="0">
                <a:latin typeface="Lucida Console" panose="020B0609040504020204" pitchFamily="49" charset="0"/>
              </a:rPr>
              <a:t>twoway</a:t>
            </a:r>
            <a:r>
              <a:rPr lang="en-GB" sz="2400" dirty="0" smtClean="0"/>
              <a:t> – although in look and feel   it is closer to </a:t>
            </a:r>
            <a:r>
              <a:rPr lang="en-GB" sz="2400" dirty="0" smtClean="0">
                <a:latin typeface="Lucida Console" panose="020B0609040504020204" pitchFamily="49" charset="0"/>
              </a:rPr>
              <a:t>graph dot </a:t>
            </a:r>
            <a:r>
              <a:rPr lang="en-GB" sz="2400" dirty="0" smtClean="0"/>
              <a:t>or </a:t>
            </a:r>
            <a:r>
              <a:rPr lang="en-GB" sz="2400" dirty="0" smtClean="0">
                <a:latin typeface="Lucida Console" panose="020B0609040504020204" pitchFamily="49" charset="0"/>
              </a:rPr>
              <a:t>graph bar</a:t>
            </a:r>
            <a:r>
              <a:rPr lang="en-GB" sz="2400" dirty="0" smtClean="0"/>
              <a:t>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The </a:t>
            </a:r>
            <a:r>
              <a:rPr lang="en-GB" sz="2400" dirty="0" smtClean="0">
                <a:latin typeface="Lucida Console" panose="020B0609040504020204" pitchFamily="49" charset="0"/>
              </a:rPr>
              <a:t>*dot </a:t>
            </a:r>
            <a:r>
              <a:rPr lang="en-GB" sz="2400" dirty="0" smtClean="0"/>
              <a:t>element just refers to the default. You can recast to other </a:t>
            </a:r>
            <a:r>
              <a:rPr lang="en-GB" sz="2400" dirty="0" err="1" smtClean="0">
                <a:latin typeface="Lucida Console" panose="020B0609040504020204" pitchFamily="49" charset="0"/>
              </a:rPr>
              <a:t>twoway</a:t>
            </a:r>
            <a:r>
              <a:rPr lang="en-GB" sz="2400" dirty="0" smtClean="0"/>
              <a:t> types.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It is also arguable that such (Cleveland) dot charts remain underused.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22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44</a:t>
            </a:fld>
            <a:endParaRPr lang="en-GB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41" y="766392"/>
            <a:ext cx="7686731" cy="562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441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45</a:t>
            </a:fld>
            <a:endParaRPr lang="en-GB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906" y="766392"/>
            <a:ext cx="7686731" cy="562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498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/>
              <a:t>Not using </a:t>
            </a:r>
            <a:r>
              <a:rPr lang="en-GB" sz="3200" dirty="0" smtClean="0">
                <a:latin typeface="Lucida Console" panose="020B0609040504020204" pitchFamily="49" charset="0"/>
              </a:rPr>
              <a:t>graph combine </a:t>
            </a:r>
            <a:r>
              <a:rPr lang="en-GB" sz="3200" dirty="0" smtClean="0"/>
              <a:t>here</a:t>
            </a:r>
            <a:endParaRPr lang="en-GB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Once more: the device here is not to use </a:t>
            </a:r>
            <a:r>
              <a:rPr lang="en-GB" sz="2400" dirty="0" smtClean="0">
                <a:latin typeface="Lucida Console" panose="020B0609040504020204" pitchFamily="49" charset="0"/>
              </a:rPr>
              <a:t>graph combine</a:t>
            </a:r>
            <a:r>
              <a:rPr lang="en-GB" sz="2400" dirty="0" smtClean="0"/>
              <a:t> but to call </a:t>
            </a:r>
            <a:r>
              <a:rPr lang="en-GB" sz="2400" dirty="0" smtClean="0">
                <a:latin typeface="Lucida Console" panose="020B0609040504020204" pitchFamily="49" charset="0"/>
              </a:rPr>
              <a:t>graph</a:t>
            </a:r>
            <a:r>
              <a:rPr lang="en-GB" sz="2400" dirty="0" smtClean="0"/>
              <a:t> with a </a:t>
            </a:r>
            <a:r>
              <a:rPr lang="en-GB" sz="2400" dirty="0" smtClean="0">
                <a:latin typeface="Lucida Console" panose="020B0609040504020204" pitchFamily="49" charset="0"/>
              </a:rPr>
              <a:t>by() </a:t>
            </a:r>
            <a:r>
              <a:rPr lang="en-GB" sz="2400" dirty="0" smtClean="0"/>
              <a:t>option after a temporary change to the data. </a:t>
            </a:r>
            <a:endParaRPr lang="en-GB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79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/>
              <a:t>Unconventional coordinates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smtClean="0"/>
              <a:t>A tougher problem is drawing graphs in coordinates </a:t>
            </a:r>
            <a:r>
              <a:rPr lang="en-GB" sz="2400" dirty="0" smtClean="0"/>
              <a:t>      other </a:t>
            </a:r>
            <a:r>
              <a:rPr lang="en-GB" sz="2400" dirty="0" smtClean="0"/>
              <a:t>than rectangular or Cartesian.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Graphs for circular data such as wind direction </a:t>
            </a:r>
            <a:r>
              <a:rPr lang="en-GB" sz="2400" dirty="0" smtClean="0"/>
              <a:t>or time of year may </a:t>
            </a:r>
            <a:r>
              <a:rPr lang="en-GB" sz="2400" dirty="0" smtClean="0"/>
              <a:t>use polar coordinates.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Three proportions adding to a total, say </a:t>
            </a:r>
            <a:r>
              <a:rPr lang="en-GB" sz="2400" i="1" dirty="0" smtClean="0"/>
              <a:t>p + q + r</a:t>
            </a:r>
            <a:r>
              <a:rPr lang="en-GB" sz="2400" dirty="0" smtClean="0"/>
              <a:t> = 1,        fall on a plane and so may be projected to triangular (trilinear, ternary) coordinates.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err="1" smtClean="0">
                <a:latin typeface="Lucida Console" panose="020B0609040504020204" pitchFamily="49" charset="0"/>
              </a:rPr>
              <a:t>triplot</a:t>
            </a:r>
            <a:r>
              <a:rPr lang="en-GB" sz="2400" dirty="0" smtClean="0">
                <a:latin typeface="Lucida Console" panose="020B0609040504020204" pitchFamily="49" charset="0"/>
              </a:rPr>
              <a:t> </a:t>
            </a:r>
            <a:r>
              <a:rPr lang="en-GB" sz="2400" dirty="0" smtClean="0"/>
              <a:t>was written up in </a:t>
            </a:r>
            <a:r>
              <a:rPr lang="en-GB" sz="2400" i="1" dirty="0" smtClean="0"/>
              <a:t>Stata Journ</a:t>
            </a:r>
            <a:r>
              <a:rPr lang="en-GB" sz="2400" dirty="0" smtClean="0"/>
              <a:t>al 4(2) 2004      and is intermittently updated on SSC.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47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92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48</a:t>
            </a:fld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00" y="829023"/>
            <a:ext cx="7686731" cy="562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066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/>
              <a:t>So, which giant is underneath?</a:t>
            </a:r>
            <a:endParaRPr lang="en-GB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err="1" smtClean="0">
                <a:latin typeface="Lucida Console" panose="020B0609040504020204" pitchFamily="49" charset="0"/>
              </a:rPr>
              <a:t>triplot</a:t>
            </a:r>
            <a:r>
              <a:rPr lang="en-GB" sz="2400" dirty="0" smtClean="0"/>
              <a:t> rests on </a:t>
            </a:r>
            <a:r>
              <a:rPr lang="en-GB" sz="2400" dirty="0" err="1" smtClean="0">
                <a:latin typeface="Lucida Console" panose="020B0609040504020204" pitchFamily="49" charset="0"/>
              </a:rPr>
              <a:t>twoway</a:t>
            </a:r>
            <a:r>
              <a:rPr lang="en-GB" sz="2400" dirty="0" smtClean="0">
                <a:latin typeface="Lucida Console" panose="020B0609040504020204" pitchFamily="49" charset="0"/>
              </a:rPr>
              <a:t> scatter</a:t>
            </a:r>
            <a:r>
              <a:rPr lang="en-GB" sz="2400" dirty="0" smtClean="0"/>
              <a:t>!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You have to work out where the data should go,                which is high or secondary school mathematics.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Axes, axis labels and axis titles that would otherwise appear need to be removed with options such as </a:t>
            </a:r>
            <a:r>
              <a:rPr lang="en-GB" sz="2400" dirty="0" err="1" smtClean="0">
                <a:latin typeface="Lucida Console" panose="020B0609040504020204" pitchFamily="49" charset="0"/>
              </a:rPr>
              <a:t>xsc</a:t>
            </a:r>
            <a:r>
              <a:rPr lang="en-GB" sz="2400" dirty="0" smtClean="0">
                <a:latin typeface="Lucida Console" panose="020B0609040504020204" pitchFamily="49" charset="0"/>
              </a:rPr>
              <a:t>(off)</a:t>
            </a:r>
            <a:r>
              <a:rPr lang="en-GB" sz="2400" dirty="0"/>
              <a:t> and</a:t>
            </a:r>
            <a:r>
              <a:rPr lang="en-GB" sz="2400" dirty="0" smtClean="0">
                <a:latin typeface="Lucida Console" panose="020B0609040504020204" pitchFamily="49" charset="0"/>
              </a:rPr>
              <a:t> </a:t>
            </a:r>
            <a:r>
              <a:rPr lang="en-GB" sz="2400" dirty="0" err="1" smtClean="0">
                <a:latin typeface="Lucida Console" panose="020B0609040504020204" pitchFamily="49" charset="0"/>
              </a:rPr>
              <a:t>ysc</a:t>
            </a:r>
            <a:r>
              <a:rPr lang="en-GB" sz="2400" dirty="0" smtClean="0">
                <a:latin typeface="Lucida Console" panose="020B0609040504020204" pitchFamily="49" charset="0"/>
              </a:rPr>
              <a:t>(off)</a:t>
            </a:r>
            <a:r>
              <a:rPr lang="en-GB" sz="2400" dirty="0" smtClean="0"/>
              <a:t>. </a:t>
            </a:r>
            <a:r>
              <a:rPr lang="en-GB" sz="2400" dirty="0" smtClean="0">
                <a:latin typeface="Lucida Console" panose="020B0609040504020204" pitchFamily="49" charset="0"/>
              </a:rPr>
              <a:t> </a:t>
            </a:r>
          </a:p>
          <a:p>
            <a:pPr marL="0" indent="0">
              <a:buNone/>
            </a:pPr>
            <a:endParaRPr lang="en-GB" sz="24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400" dirty="0" smtClean="0"/>
              <a:t>New axes and grid lines are inserted with </a:t>
            </a:r>
            <a:r>
              <a:rPr lang="en-GB" sz="2400" dirty="0" err="1" smtClean="0">
                <a:latin typeface="Lucida Console" panose="020B0609040504020204" pitchFamily="49" charset="0"/>
              </a:rPr>
              <a:t>scatteri</a:t>
            </a:r>
            <a:r>
              <a:rPr lang="en-GB" sz="2400" dirty="0" smtClean="0">
                <a:latin typeface="Lucida Console" panose="020B0609040504020204" pitchFamily="49" charset="0"/>
              </a:rPr>
              <a:t>, recast(line)</a:t>
            </a:r>
            <a:r>
              <a:rPr lang="en-GB" sz="2400" dirty="0" smtClean="0"/>
              <a:t>. </a:t>
            </a:r>
            <a:endParaRPr lang="en-GB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57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600" dirty="0" smtClean="0"/>
              <a:t>With topological wit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400" i="1" dirty="0" smtClean="0"/>
              <a:t>to Christopher Zeeman </a:t>
            </a:r>
          </a:p>
          <a:p>
            <a:pPr marL="0" indent="0">
              <a:buNone/>
            </a:pPr>
            <a:r>
              <a:rPr lang="en-GB" sz="2400" i="1" dirty="0" smtClean="0"/>
              <a:t>at whose feet we sit</a:t>
            </a:r>
          </a:p>
          <a:p>
            <a:pPr marL="0" indent="0">
              <a:buNone/>
            </a:pPr>
            <a:r>
              <a:rPr lang="en-GB" sz="2400" i="1" dirty="0" smtClean="0"/>
              <a:t>on whose shoulders we stand </a:t>
            </a:r>
          </a:p>
          <a:p>
            <a:pPr marL="0" indent="0">
              <a:buNone/>
            </a:pPr>
            <a:endParaRPr lang="en-GB" sz="2400" i="1" dirty="0"/>
          </a:p>
          <a:p>
            <a:pPr marL="0" indent="0">
              <a:buNone/>
            </a:pPr>
            <a:r>
              <a:rPr lang="en-GB" sz="2400" dirty="0" smtClean="0"/>
              <a:t>Tim Poston and Ian Stewart. 1978. </a:t>
            </a:r>
            <a:r>
              <a:rPr lang="en-GB" sz="2400" i="1" dirty="0" smtClean="0"/>
              <a:t>Catastrophe Theory and its Applications.</a:t>
            </a:r>
            <a:r>
              <a:rPr lang="en-GB" sz="2400" dirty="0" smtClean="0"/>
              <a:t> London: Pitman, </a:t>
            </a:r>
            <a:r>
              <a:rPr lang="en-GB" sz="2400" dirty="0" err="1" smtClean="0"/>
              <a:t>p.v</a:t>
            </a:r>
            <a:r>
              <a:rPr lang="en-GB" sz="2400" dirty="0" smtClean="0"/>
              <a:t>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Sir Christopher Zeeman (1925–2016) (right) 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Tim Poston (1945– )</a:t>
            </a:r>
          </a:p>
          <a:p>
            <a:pPr marL="0" indent="0">
              <a:buNone/>
            </a:pPr>
            <a:r>
              <a:rPr lang="en-GB" sz="2400" dirty="0" smtClean="0"/>
              <a:t>Ian Nicholas Stewart (1945– </a:t>
            </a:r>
            <a:r>
              <a:rPr lang="en-GB" sz="2400" dirty="0"/>
              <a:t>)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0" y="2339181"/>
            <a:ext cx="2159000" cy="30480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80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698" y="1600200"/>
            <a:ext cx="6002603" cy="452596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50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37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All graphs use Stata scheme </a:t>
            </a:r>
            <a:r>
              <a:rPr lang="en-GB" sz="2400" dirty="0" smtClean="0">
                <a:latin typeface="Lucida Console" panose="020B0609040504020204" pitchFamily="49" charset="0"/>
              </a:rPr>
              <a:t>s1color</a:t>
            </a:r>
            <a:r>
              <a:rPr lang="en-GB" sz="2400" dirty="0" smtClean="0"/>
              <a:t>, which I strongly recommend as a lazy but good default.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This font is Georgia. </a:t>
            </a:r>
          </a:p>
          <a:p>
            <a:pPr marL="0" indent="0">
              <a:buNone/>
            </a:pPr>
            <a:r>
              <a:rPr lang="en-GB" sz="2400" dirty="0" smtClean="0">
                <a:latin typeface="Lucida Console" panose="020B0609040504020204" pitchFamily="49" charset="0"/>
              </a:rPr>
              <a:t>This </a:t>
            </a:r>
            <a:r>
              <a:rPr lang="en-GB" sz="2400" dirty="0">
                <a:latin typeface="Lucida Console" panose="020B0609040504020204" pitchFamily="49" charset="0"/>
              </a:rPr>
              <a:t>font is Lucida Console. </a:t>
            </a: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51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46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Tabulation tribulations? </a:t>
            </a:r>
            <a:endParaRPr lang="en-GB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03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/>
              <a:t>Tabulations and listings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For </a:t>
            </a:r>
            <a:r>
              <a:rPr lang="en-GB" sz="2400" dirty="0"/>
              <a:t>tabulations and listings, the better-known commands sometimes seem to fall short of what you want. </a:t>
            </a: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One strategy is to follow a preparation command such </a:t>
            </a:r>
            <a:r>
              <a:rPr lang="en-GB" sz="2400" dirty="0"/>
              <a:t>as </a:t>
            </a:r>
            <a:endParaRPr lang="en-GB" sz="2400" dirty="0" smtClean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>
                <a:latin typeface="Lucida Console" panose="020B0609040504020204" pitchFamily="49" charset="0"/>
              </a:rPr>
              <a:t>generate</a:t>
            </a:r>
            <a:r>
              <a:rPr lang="en-GB" sz="2400" dirty="0" smtClean="0"/>
              <a:t>, </a:t>
            </a:r>
            <a:r>
              <a:rPr lang="en-GB" sz="2400" dirty="0" err="1" smtClean="0">
                <a:latin typeface="Lucida Console" panose="020B0609040504020204" pitchFamily="49" charset="0"/>
              </a:rPr>
              <a:t>egen</a:t>
            </a:r>
            <a:r>
              <a:rPr lang="en-GB" sz="2400" dirty="0" smtClean="0"/>
              <a:t>, </a:t>
            </a:r>
            <a:r>
              <a:rPr lang="en-GB" sz="2400" dirty="0" smtClean="0">
                <a:latin typeface="Lucida Console" panose="020B0609040504020204" pitchFamily="49" charset="0"/>
              </a:rPr>
              <a:t>collapse </a:t>
            </a:r>
            <a:r>
              <a:rPr lang="en-GB" sz="2400" dirty="0" smtClean="0"/>
              <a:t>or  </a:t>
            </a:r>
            <a:r>
              <a:rPr lang="en-GB" sz="2400" dirty="0" smtClean="0">
                <a:latin typeface="Lucida Console" panose="020B0609040504020204" pitchFamily="49" charset="0"/>
              </a:rPr>
              <a:t>contract </a:t>
            </a:r>
          </a:p>
          <a:p>
            <a:pPr marL="0" indent="0">
              <a:buNone/>
            </a:pPr>
            <a:endParaRPr lang="en-GB" sz="2400" dirty="0" smtClean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400" dirty="0" smtClean="0"/>
              <a:t>with </a:t>
            </a:r>
          </a:p>
          <a:p>
            <a:pPr marL="0" indent="0">
              <a:buNone/>
            </a:pPr>
            <a:endParaRPr lang="en-GB" sz="24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400" dirty="0" err="1" smtClean="0">
                <a:latin typeface="Lucida Console" panose="020B0609040504020204" pitchFamily="49" charset="0"/>
              </a:rPr>
              <a:t>tabdisp</a:t>
            </a:r>
            <a:r>
              <a:rPr lang="en-GB" sz="2400" dirty="0" smtClean="0"/>
              <a:t> </a:t>
            </a:r>
            <a:r>
              <a:rPr lang="en-GB" sz="2400" dirty="0"/>
              <a:t>or </a:t>
            </a:r>
            <a:r>
              <a:rPr lang="en-GB" sz="2400" dirty="0">
                <a:latin typeface="Lucida Console" panose="020B0609040504020204" pitchFamily="49" charset="0"/>
              </a:rPr>
              <a:t>_tab</a:t>
            </a:r>
            <a:r>
              <a:rPr lang="en-GB" sz="2400" dirty="0"/>
              <a:t> </a:t>
            </a:r>
            <a:r>
              <a:rPr lang="en-GB" sz="2400" dirty="0" smtClean="0"/>
              <a:t>or </a:t>
            </a:r>
            <a:r>
              <a:rPr lang="en-GB" sz="2400" dirty="0" smtClean="0">
                <a:latin typeface="Lucida Console" panose="020B0609040504020204" pitchFamily="49" charset="0"/>
              </a:rPr>
              <a:t>list</a:t>
            </a:r>
            <a:r>
              <a:rPr lang="en-GB" sz="2400" dirty="0" smtClean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/>
              <a:t>Newer preparation commands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err="1" smtClean="0">
                <a:latin typeface="Lucida Console" panose="020B0609040504020204" pitchFamily="49" charset="0"/>
              </a:rPr>
              <a:t>tsegen</a:t>
            </a:r>
            <a:r>
              <a:rPr lang="en-GB" sz="2400" dirty="0" smtClean="0">
                <a:latin typeface="Lucida Console" panose="020B0609040504020204" pitchFamily="49" charset="0"/>
              </a:rPr>
              <a:t> </a:t>
            </a:r>
            <a:r>
              <a:rPr lang="en-GB" sz="2400" dirty="0" smtClean="0"/>
              <a:t>and  </a:t>
            </a:r>
            <a:r>
              <a:rPr lang="en-GB" sz="2400" dirty="0" err="1" smtClean="0">
                <a:latin typeface="Lucida Console" panose="020B0609040504020204" pitchFamily="49" charset="0"/>
              </a:rPr>
              <a:t>rangestat</a:t>
            </a:r>
            <a:r>
              <a:rPr lang="en-GB" sz="2400" dirty="0" smtClean="0"/>
              <a:t> (SSC; Robert Picard and friends) are newer workhorses creating variables to tabulate.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err="1" smtClean="0">
                <a:latin typeface="Lucida Console" panose="020B0609040504020204" pitchFamily="49" charset="0"/>
              </a:rPr>
              <a:t>tsegen</a:t>
            </a:r>
            <a:r>
              <a:rPr lang="en-GB" sz="2400" dirty="0" smtClean="0"/>
              <a:t> in effect extends </a:t>
            </a:r>
            <a:r>
              <a:rPr lang="en-GB" sz="2400" dirty="0" err="1" smtClean="0">
                <a:latin typeface="Lucida Console" panose="020B0609040504020204" pitchFamily="49" charset="0"/>
              </a:rPr>
              <a:t>egen</a:t>
            </a:r>
            <a:r>
              <a:rPr lang="en-GB" sz="2400" dirty="0" smtClean="0"/>
              <a:t> to time series and produces (e.g.) summary statistics for moving windows.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err="1">
                <a:latin typeface="Lucida Console" panose="020B0609040504020204" pitchFamily="49" charset="0"/>
              </a:rPr>
              <a:t>rangestat</a:t>
            </a:r>
            <a:r>
              <a:rPr lang="en-GB" sz="2400" dirty="0"/>
              <a:t> </a:t>
            </a:r>
            <a:r>
              <a:rPr lang="en-GB" sz="2400" dirty="0" smtClean="0"/>
              <a:t>covers a range of problems, including irregular time intervals, look-up challenges, other members of a group. </a:t>
            </a: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Search </a:t>
            </a:r>
            <a:r>
              <a:rPr lang="en-GB" sz="2400" dirty="0" err="1" smtClean="0"/>
              <a:t>Statalist</a:t>
            </a:r>
            <a:r>
              <a:rPr lang="en-GB" sz="2400" dirty="0" smtClean="0"/>
              <a:t> for many examples.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04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err="1" smtClean="0">
                <a:latin typeface="Lucida Console" panose="020B0609040504020204" pitchFamily="49" charset="0"/>
              </a:rPr>
              <a:t>tabdisp</a:t>
            </a:r>
            <a:endParaRPr lang="en-GB" sz="3200" dirty="0"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/>
              <a:t>From the help: </a:t>
            </a:r>
            <a:r>
              <a:rPr lang="en-GB" sz="2400" dirty="0" err="1">
                <a:latin typeface="Lucida Console" panose="020B0609040504020204" pitchFamily="49" charset="0"/>
              </a:rPr>
              <a:t>tabdisp</a:t>
            </a:r>
            <a:r>
              <a:rPr lang="en-GB" sz="2400" dirty="0">
                <a:latin typeface="Lucida Console" panose="020B0609040504020204" pitchFamily="49" charset="0"/>
              </a:rPr>
              <a:t> </a:t>
            </a:r>
            <a:r>
              <a:rPr lang="en-GB" sz="2400" dirty="0"/>
              <a:t>calculates </a:t>
            </a:r>
            <a:r>
              <a:rPr lang="en-GB" sz="2400" dirty="0" smtClean="0"/>
              <a:t>no statistics </a:t>
            </a:r>
            <a:r>
              <a:rPr lang="en-GB" sz="2400" dirty="0"/>
              <a:t>and is intended for use by programmers</a:t>
            </a:r>
            <a:r>
              <a:rPr lang="en-GB" sz="2400" dirty="0" smtClean="0"/>
              <a:t>.</a:t>
            </a:r>
          </a:p>
          <a:p>
            <a:pPr marL="0" indent="0">
              <a:buNone/>
            </a:pPr>
            <a:r>
              <a:rPr lang="en-GB" sz="2400" dirty="0" smtClean="0"/>
              <a:t>In the manuals: documented at [P] </a:t>
            </a:r>
            <a:r>
              <a:rPr lang="en-GB" sz="2400" dirty="0" err="1" smtClean="0">
                <a:latin typeface="Lucida Console" panose="020B0609040504020204" pitchFamily="49" charset="0"/>
              </a:rPr>
              <a:t>tabdisp</a:t>
            </a:r>
            <a:r>
              <a:rPr lang="en-GB" sz="2400" dirty="0" smtClean="0"/>
              <a:t>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But it’s easy: you just need to know or at least calculate in advance what you want to display.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Feature: </a:t>
            </a:r>
            <a:r>
              <a:rPr lang="en-GB" sz="2400" dirty="0" err="1" smtClean="0">
                <a:latin typeface="Lucida Console" panose="020B0609040504020204" pitchFamily="49" charset="0"/>
              </a:rPr>
              <a:t>tabdisp</a:t>
            </a:r>
            <a:r>
              <a:rPr lang="en-GB" sz="2400" dirty="0" smtClean="0"/>
              <a:t> can mix numeric and string variables in its cells.  </a:t>
            </a:r>
          </a:p>
          <a:p>
            <a:pPr marL="0" indent="0">
              <a:buNone/>
            </a:pPr>
            <a:r>
              <a:rPr lang="en-GB" sz="2400" dirty="0" smtClean="0"/>
              <a:t>This is useful in itself and as a way of forcing particular display formats (# of decimal places, date formats).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72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2907</TotalTime>
  <Words>2467</Words>
  <Application>Microsoft Office PowerPoint</Application>
  <PresentationFormat>On-screen Show (4:3)</PresentationFormat>
  <Paragraphs>407</Paragraphs>
  <Slides>51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Office Theme</vt:lpstr>
      <vt:lpstr>On the shoulders of giants,  or not reinventing the wheel</vt:lpstr>
      <vt:lpstr>PowerPoint Presentation</vt:lpstr>
      <vt:lpstr>On the shoulders of giants</vt:lpstr>
      <vt:lpstr>With gravitas</vt:lpstr>
      <vt:lpstr>With topological wit</vt:lpstr>
      <vt:lpstr>Tabulation tribulations? </vt:lpstr>
      <vt:lpstr>Tabulations and listings</vt:lpstr>
      <vt:lpstr>Newer preparation commands</vt:lpstr>
      <vt:lpstr>tabdisp</vt:lpstr>
      <vt:lpstr>tabdisp</vt:lpstr>
      <vt:lpstr>PowerPoint Presentation</vt:lpstr>
      <vt:lpstr>tabdisp</vt:lpstr>
      <vt:lpstr>tabdisp</vt:lpstr>
      <vt:lpstr>tabdisp</vt:lpstr>
      <vt:lpstr>_tab</vt:lpstr>
      <vt:lpstr>PowerPoint Presentation</vt:lpstr>
      <vt:lpstr>list</vt:lpstr>
      <vt:lpstr>list exploited in groups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list</vt:lpstr>
      <vt:lpstr>Graphics grumbles?</vt:lpstr>
      <vt:lpstr>statsby</vt:lpstr>
      <vt:lpstr>PowerPoint Presentation</vt:lpstr>
      <vt:lpstr>statsby</vt:lpstr>
      <vt:lpstr>statsby used in designplot</vt:lpstr>
      <vt:lpstr>PowerPoint Presentation</vt:lpstr>
      <vt:lpstr>statsby</vt:lpstr>
      <vt:lpstr>by() option for combining graphs</vt:lpstr>
      <vt:lpstr>Counting sunspots</vt:lpstr>
      <vt:lpstr>PowerPoint Presentation</vt:lpstr>
      <vt:lpstr>Aspect ratio and slicing</vt:lpstr>
      <vt:lpstr>PowerPoint Presentation</vt:lpstr>
      <vt:lpstr>PowerPoint Presentation</vt:lpstr>
      <vt:lpstr>Fine structure is now visible</vt:lpstr>
      <vt:lpstr>by() to get multiple panels cleanly</vt:lpstr>
      <vt:lpstr>PowerPoint Presentation</vt:lpstr>
      <vt:lpstr>subtitle() is tricky</vt:lpstr>
      <vt:lpstr>multidot</vt:lpstr>
      <vt:lpstr>PowerPoint Presentation</vt:lpstr>
      <vt:lpstr>PowerPoint Presentation</vt:lpstr>
      <vt:lpstr>Not using graph combine here</vt:lpstr>
      <vt:lpstr>Unconventional coordinates</vt:lpstr>
      <vt:lpstr>PowerPoint Presentation</vt:lpstr>
      <vt:lpstr>So, which giant is underneath?</vt:lpstr>
      <vt:lpstr>PowerPoint Presentation</vt:lpstr>
      <vt:lpstr>PowerPoint Presentation</vt:lpstr>
    </vt:vector>
  </TitlesOfParts>
  <Company>Durham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Vote for quantile plots!  New planks in an old campaign</dc:title>
  <dc:creator>Nick Cox</dc:creator>
  <cp:lastModifiedBy>Nick Cox</cp:lastModifiedBy>
  <cp:revision>140</cp:revision>
  <dcterms:created xsi:type="dcterms:W3CDTF">2016-07-17T16:03:03Z</dcterms:created>
  <dcterms:modified xsi:type="dcterms:W3CDTF">2017-07-20T09:09:04Z</dcterms:modified>
</cp:coreProperties>
</file>