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8" r:id="rId2"/>
    <p:sldId id="478" r:id="rId3"/>
    <p:sldId id="482" r:id="rId4"/>
    <p:sldId id="479" r:id="rId5"/>
    <p:sldId id="483" r:id="rId6"/>
    <p:sldId id="480" r:id="rId7"/>
    <p:sldId id="481" r:id="rId8"/>
    <p:sldId id="473" r:id="rId9"/>
    <p:sldId id="409" r:id="rId10"/>
    <p:sldId id="475" r:id="rId11"/>
    <p:sldId id="476" r:id="rId12"/>
    <p:sldId id="477" r:id="rId13"/>
    <p:sldId id="455" r:id="rId14"/>
    <p:sldId id="425" r:id="rId15"/>
    <p:sldId id="426" r:id="rId16"/>
    <p:sldId id="427" r:id="rId17"/>
    <p:sldId id="474" r:id="rId18"/>
    <p:sldId id="457" r:id="rId19"/>
    <p:sldId id="407" r:id="rId20"/>
    <p:sldId id="471" r:id="rId21"/>
    <p:sldId id="428" r:id="rId22"/>
    <p:sldId id="458" r:id="rId23"/>
    <p:sldId id="459" r:id="rId24"/>
    <p:sldId id="460" r:id="rId25"/>
    <p:sldId id="431" r:id="rId26"/>
    <p:sldId id="432" r:id="rId27"/>
    <p:sldId id="440" r:id="rId28"/>
    <p:sldId id="442" r:id="rId29"/>
    <p:sldId id="446" r:id="rId30"/>
    <p:sldId id="447" r:id="rId31"/>
    <p:sldId id="451" r:id="rId32"/>
    <p:sldId id="452" r:id="rId33"/>
    <p:sldId id="422" r:id="rId34"/>
  </p:sldIdLst>
  <p:sldSz cx="9144000" cy="6858000" type="screen4x3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29A0336-FF1C-4911-B8D3-B1EBEF32E5A3}">
          <p14:sldIdLst>
            <p14:sldId id="258"/>
            <p14:sldId id="478"/>
            <p14:sldId id="482"/>
            <p14:sldId id="479"/>
            <p14:sldId id="483"/>
            <p14:sldId id="480"/>
            <p14:sldId id="481"/>
            <p14:sldId id="473"/>
            <p14:sldId id="409"/>
            <p14:sldId id="475"/>
            <p14:sldId id="476"/>
            <p14:sldId id="477"/>
            <p14:sldId id="455"/>
            <p14:sldId id="425"/>
            <p14:sldId id="426"/>
            <p14:sldId id="427"/>
            <p14:sldId id="474"/>
            <p14:sldId id="457"/>
            <p14:sldId id="407"/>
            <p14:sldId id="471"/>
            <p14:sldId id="428"/>
            <p14:sldId id="458"/>
            <p14:sldId id="459"/>
            <p14:sldId id="460"/>
            <p14:sldId id="431"/>
            <p14:sldId id="432"/>
            <p14:sldId id="440"/>
            <p14:sldId id="442"/>
            <p14:sldId id="446"/>
            <p14:sldId id="447"/>
            <p14:sldId id="451"/>
            <p14:sldId id="452"/>
            <p14:sldId id="422"/>
          </p14:sldIdLst>
        </p14:section>
        <p14:section name="Untitled Section" id="{B4EC9A12-19AB-44B3-BFF7-1835C29DDEA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8" d="100"/>
          <a:sy n="68" d="100"/>
        </p:scale>
        <p:origin x="1264" y="6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A294D28D-5F8E-461F-A14C-8E436C877CBE}" type="datetimeFigureOut">
              <a:rPr lang="ko-KR" altLang="en-US"/>
              <a:pPr>
                <a:defRPr/>
              </a:pPr>
              <a:t>2018-07-21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15E12CD-C17E-48FB-B3DC-EF8E57D0234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6785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7287E-8B38-42AA-ABD8-668A9CEBA987}" type="datetimeFigureOut">
              <a:rPr lang="ko-KR" altLang="en-US" smtClean="0"/>
              <a:t>2018-07-21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69763-A3F4-4C49-B016-FEBB12F4DE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8003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69763-A3F4-4C49-B016-FEBB12F4DED5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4728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97A4F-0AD1-4D01-8600-70DB7DC0098B}" type="datetime1">
              <a:rPr lang="ko-KR" altLang="en-US" smtClean="0"/>
              <a:t>2018-07-21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EBFDA-F272-40FF-9467-011D4ED5E79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708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0937E-3046-4259-A661-86CC46A6B43C}" type="datetime1">
              <a:rPr lang="ko-KR" altLang="en-US" smtClean="0"/>
              <a:t>2018-07-21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A5153-A9A5-44DD-AC1E-8AD79489C56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130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62B2F-37F8-4A32-A6FE-A6D84BC5E929}" type="datetime1">
              <a:rPr lang="ko-KR" altLang="en-US" smtClean="0"/>
              <a:t>2018-07-21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95C80-AD0C-4455-90D9-FB131FDD1AF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011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F8941-42AE-4E25-A017-9A36D2EAC6E5}" type="datetime1">
              <a:rPr lang="ko-KR" altLang="en-US" smtClean="0"/>
              <a:t>2018-07-21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B4866-2DF8-49B5-87A5-62E2C9BDD2E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4018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06FFF-2302-4E0F-BDC0-E24761EF6B0A}" type="datetime1">
              <a:rPr lang="ko-KR" altLang="en-US" smtClean="0"/>
              <a:t>2018-07-21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0F6DD-B93D-45A4-8CD1-AF9D28FD9C2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218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316AE-5044-4D8F-A132-94EFC0DC63AC}" type="datetime1">
              <a:rPr lang="ko-KR" altLang="en-US" smtClean="0"/>
              <a:t>2018-07-21</a:t>
            </a:fld>
            <a:endParaRPr lang="ko-KR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09DA3-FD9A-4BC9-8A3C-329B6DD80BC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5790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452CE-68BE-498B-8A37-6EF749F0D503}" type="datetime1">
              <a:rPr lang="ko-KR" altLang="en-US" smtClean="0"/>
              <a:t>2018-07-21</a:t>
            </a:fld>
            <a:endParaRPr lang="ko-KR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2B3E0-7D0E-4C83-9B7E-40BC05995F6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6229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6043E-7101-490E-AE49-8F628A719D74}" type="datetime1">
              <a:rPr lang="ko-KR" altLang="en-US" smtClean="0"/>
              <a:t>2018-07-21</a:t>
            </a:fld>
            <a:endParaRPr lang="ko-KR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C9EDA-6CD7-4376-94F9-7F57403ACB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5185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73EF4-1D09-49E2-9FFC-024CE1D2BD49}" type="datetime1">
              <a:rPr lang="ko-KR" altLang="en-US" smtClean="0"/>
              <a:t>2018-07-21</a:t>
            </a:fld>
            <a:endParaRPr lang="ko-KR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D0B61-616A-48F2-9D2F-16B09BB0D29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7594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F0300-E893-48B9-BFFF-E6696BB36995}" type="datetime1">
              <a:rPr lang="ko-KR" altLang="en-US" smtClean="0"/>
              <a:t>2018-07-21</a:t>
            </a:fld>
            <a:endParaRPr lang="ko-KR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6E1E0-89D8-4017-B1D2-2613BF8D55F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4078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4C238-1434-44AB-8A11-3CF200AE36A4}" type="datetime1">
              <a:rPr lang="ko-KR" altLang="en-US" smtClean="0"/>
              <a:t>2018-07-21</a:t>
            </a:fld>
            <a:endParaRPr lang="ko-KR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56769-9B9E-4594-B937-CBA5B81E936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0797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9AC5D97-2434-4D68-B48A-850860E4BD55}" type="datetime1">
              <a:rPr lang="ko-KR" altLang="en-US" smtClean="0"/>
              <a:t>2018-07-21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1103A91-C67E-4F4F-B574-DD27AD49E7D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 latinLnBrk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jpe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6.png"/><Relationship Id="rId4" Type="http://schemas.openxmlformats.org/officeDocument/2006/relationships/image" Target="../media/image19.jpeg"/><Relationship Id="rId9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2387263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0" y="1692097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algn="ctr" eaLnBrk="1" hangingPunct="1"/>
            <a:r>
              <a:rPr lang="en-US" altLang="ko-KR" sz="3200" b="1" dirty="0"/>
              <a:t>Welfare </a:t>
            </a:r>
            <a:r>
              <a:rPr lang="en-US" altLang="ko-KR" sz="3200" b="1" dirty="0" smtClean="0"/>
              <a:t>Gain </a:t>
            </a:r>
            <a:r>
              <a:rPr lang="en-US" altLang="ko-KR" sz="3200" b="1" dirty="0"/>
              <a:t>of </a:t>
            </a:r>
            <a:r>
              <a:rPr lang="en-US" altLang="ko-KR" sz="3200" b="1" dirty="0" smtClean="0"/>
              <a:t>Rice-Grading Information</a:t>
            </a:r>
            <a:endParaRPr lang="en-US" altLang="ko-KR" sz="3000" b="1" dirty="0"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-64168" y="3141582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algn="ctr" eaLnBrk="1" hangingPunct="1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July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19-20,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en-US" altLang="ko-KR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직사각형 9"/>
          <p:cNvSpPr>
            <a:spLocks noChangeArrowheads="1"/>
          </p:cNvSpPr>
          <p:nvPr/>
        </p:nvSpPr>
        <p:spPr bwMode="auto">
          <a:xfrm>
            <a:off x="13252" y="4221778"/>
            <a:ext cx="9144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400" dirty="0">
                <a:latin typeface="Calibri" panose="020F0502020204030204" pitchFamily="34" charset="0"/>
                <a:ea typeface="Cambria Math" panose="02040503050406030204" pitchFamily="18" charset="0"/>
                <a:cs typeface="Arial Unicode MS" pitchFamily="50" charset="-127"/>
              </a:rPr>
              <a:t>Doo Bong Han </a:t>
            </a:r>
          </a:p>
          <a:p>
            <a:pPr algn="ctr">
              <a:spcBef>
                <a:spcPct val="50000"/>
              </a:spcBef>
            </a:pPr>
            <a:r>
              <a:rPr lang="en-US" altLang="ko-KR" sz="2400" dirty="0">
                <a:latin typeface="Calibri" panose="020F0502020204030204" pitchFamily="34" charset="0"/>
                <a:ea typeface="Cambria Math" panose="02040503050406030204" pitchFamily="18" charset="0"/>
                <a:cs typeface="Arial Unicode MS" pitchFamily="50" charset="-127"/>
              </a:rPr>
              <a:t>with</a:t>
            </a:r>
          </a:p>
          <a:p>
            <a:pPr algn="ctr">
              <a:spcBef>
                <a:spcPct val="50000"/>
              </a:spcBef>
            </a:pPr>
            <a:r>
              <a:rPr lang="en-US" altLang="ko-KR" sz="2400" dirty="0" smtClean="0">
                <a:latin typeface="Calibri" panose="020F0502020204030204" pitchFamily="34" charset="0"/>
                <a:ea typeface="Cambria Math" panose="02040503050406030204" pitchFamily="18" charset="0"/>
                <a:cs typeface="Arial Unicode MS" pitchFamily="50" charset="-127"/>
              </a:rPr>
              <a:t>Ji </a:t>
            </a:r>
            <a:r>
              <a:rPr lang="en-US" altLang="ko-KR" sz="2400" dirty="0">
                <a:latin typeface="Calibri" panose="020F0502020204030204" pitchFamily="34" charset="0"/>
                <a:ea typeface="Cambria Math" panose="02040503050406030204" pitchFamily="18" charset="0"/>
                <a:cs typeface="Arial Unicode MS" pitchFamily="50" charset="-127"/>
              </a:rPr>
              <a:t>Yong Lee, </a:t>
            </a:r>
            <a:r>
              <a:rPr lang="en-US" altLang="ko-KR" sz="2400" dirty="0" smtClean="0">
                <a:latin typeface="Calibri" panose="020F0502020204030204" pitchFamily="34" charset="0"/>
                <a:ea typeface="Cambria Math" panose="02040503050406030204" pitchFamily="18" charset="0"/>
                <a:cs typeface="Arial Unicode MS" pitchFamily="50" charset="-127"/>
              </a:rPr>
              <a:t>Young </a:t>
            </a:r>
            <a:r>
              <a:rPr lang="en-US" altLang="ko-KR" sz="2400" dirty="0">
                <a:latin typeface="Calibri" panose="020F0502020204030204" pitchFamily="34" charset="0"/>
                <a:ea typeface="Cambria Math" panose="02040503050406030204" pitchFamily="18" charset="0"/>
                <a:cs typeface="Arial Unicode MS" pitchFamily="50" charset="-127"/>
              </a:rPr>
              <a:t>Won </a:t>
            </a:r>
            <a:r>
              <a:rPr lang="en-US" altLang="ko-KR" sz="2400" dirty="0" smtClean="0">
                <a:latin typeface="Calibri" panose="020F0502020204030204" pitchFamily="34" charset="0"/>
                <a:ea typeface="Cambria Math" panose="02040503050406030204" pitchFamily="18" charset="0"/>
                <a:cs typeface="Arial Unicode MS" pitchFamily="50" charset="-127"/>
              </a:rPr>
              <a:t>Choi </a:t>
            </a:r>
            <a:endParaRPr lang="en-US" altLang="ko-KR" sz="2400" dirty="0">
              <a:latin typeface="Calibri" panose="020F0502020204030204" pitchFamily="34" charset="0"/>
              <a:ea typeface="Cambria Math" panose="02040503050406030204" pitchFamily="18" charset="0"/>
              <a:cs typeface="Arial Unicode MS" pitchFamily="50" charset="-127"/>
            </a:endParaRPr>
          </a:p>
          <a:p>
            <a:pPr algn="ctr">
              <a:spcBef>
                <a:spcPct val="50000"/>
              </a:spcBef>
            </a:pPr>
            <a:r>
              <a:rPr lang="en-US" altLang="ko-KR" sz="2400" dirty="0">
                <a:latin typeface="Calibri" panose="020F0502020204030204" pitchFamily="34" charset="0"/>
                <a:ea typeface="Cambria Math" panose="02040503050406030204" pitchFamily="18" charset="0"/>
                <a:cs typeface="Arial Unicode MS" pitchFamily="50" charset="-127"/>
              </a:rPr>
              <a:t>(Korea University, University of Arkansas)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14282" y="214290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2018 Stata Conference in Columbus, Ohio</a:t>
            </a:r>
            <a:endParaRPr lang="en-US" altLang="ko-KR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360363"/>
            <a:ext cx="739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ko-KR" sz="3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</a:t>
            </a:r>
            <a:r>
              <a:rPr lang="en-US" altLang="ko-KR" sz="3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altLang="ko-KR" sz="3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en-US" altLang="ko-KR" sz="3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Introduction </a:t>
            </a:r>
            <a:endParaRPr lang="ko-KR" altLang="en-US" sz="3000" b="1" dirty="0">
              <a:latin typeface="Cambria Math" panose="02040503050406030204" pitchFamily="18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33400" y="1066800"/>
            <a:ext cx="8305800" cy="56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r>
              <a:rPr lang="en-US" altLang="ko-KR" sz="28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  Rice Classification and Grade by </a:t>
            </a:r>
            <a:r>
              <a:rPr lang="en-US" altLang="ko-KR" sz="2800" b="1" dirty="0">
                <a:solidFill>
                  <a:srgbClr val="000099"/>
                </a:solidFill>
                <a:latin typeface="Calibri" panose="020F0502020204030204" pitchFamily="34" charset="0"/>
              </a:rPr>
              <a:t>Appearance </a:t>
            </a:r>
            <a:endParaRPr lang="ko-KR" altLang="en-US" sz="2800" b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r>
              <a:rPr lang="en-US" altLang="ko-KR" sz="2400" dirty="0" smtClean="0">
                <a:latin typeface="Calibri" panose="020F0502020204030204" pitchFamily="34" charset="0"/>
              </a:rPr>
              <a:t>     - Rice grade works as one of </a:t>
            </a:r>
            <a:r>
              <a:rPr lang="en-US" altLang="ko-KR" sz="2400" b="1" dirty="0" smtClean="0">
                <a:latin typeface="Calibri" panose="020F0502020204030204" pitchFamily="34" charset="0"/>
              </a:rPr>
              <a:t>non-tariff barriers  </a:t>
            </a:r>
          </a:p>
          <a:p>
            <a:endParaRPr lang="en-US" altLang="ko-KR" sz="2000" dirty="0" smtClean="0">
              <a:latin typeface="Calibri" panose="020F0502020204030204" pitchFamily="34" charset="0"/>
            </a:endParaRPr>
          </a:p>
          <a:p>
            <a:r>
              <a:rPr lang="en-US" altLang="ko-KR" sz="2400" dirty="0">
                <a:latin typeface="Calibri" panose="020F0502020204030204" pitchFamily="34" charset="0"/>
              </a:rPr>
              <a:t> </a:t>
            </a:r>
            <a:r>
              <a:rPr lang="en-US" altLang="ko-KR" sz="2400" dirty="0" smtClean="0">
                <a:latin typeface="Calibri" panose="020F0502020204030204" pitchFamily="34" charset="0"/>
              </a:rPr>
              <a:t>  </a:t>
            </a:r>
            <a:r>
              <a:rPr lang="en-US" altLang="ko-KR" sz="2400" b="1" dirty="0" smtClean="0">
                <a:latin typeface="Calibri" panose="020F0502020204030204" pitchFamily="34" charset="0"/>
              </a:rPr>
              <a:t>1) Classification by </a:t>
            </a:r>
            <a:r>
              <a:rPr lang="en-US" altLang="ko-KR" sz="2400" b="1" dirty="0">
                <a:latin typeface="Calibri" panose="020F0502020204030204" pitchFamily="34" charset="0"/>
              </a:rPr>
              <a:t>size:</a:t>
            </a:r>
          </a:p>
          <a:p>
            <a:r>
              <a:rPr lang="en-US" altLang="ko-KR" sz="2200" dirty="0" smtClean="0">
                <a:latin typeface="Calibri" panose="020F0502020204030204" pitchFamily="34" charset="0"/>
              </a:rPr>
              <a:t>     – Long grain,  Medium grain, Short grain, </a:t>
            </a:r>
            <a:r>
              <a:rPr lang="en-US" altLang="ko-KR" sz="2200" dirty="0">
                <a:latin typeface="Calibri" panose="020F0502020204030204" pitchFamily="34" charset="0"/>
              </a:rPr>
              <a:t>Mixed grain</a:t>
            </a:r>
          </a:p>
          <a:p>
            <a:r>
              <a:rPr lang="en-US" altLang="ko-KR" sz="2200" dirty="0" smtClean="0">
                <a:latin typeface="Calibri" panose="020F0502020204030204" pitchFamily="34" charset="0"/>
              </a:rPr>
              <a:t>     – Short </a:t>
            </a:r>
            <a:r>
              <a:rPr lang="en-US" altLang="ko-KR" sz="2200" dirty="0">
                <a:latin typeface="Calibri" panose="020F0502020204030204" pitchFamily="34" charset="0"/>
              </a:rPr>
              <a:t>grain, </a:t>
            </a:r>
            <a:r>
              <a:rPr lang="en-US" altLang="ko-KR" sz="2200" dirty="0" smtClean="0">
                <a:latin typeface="Calibri" panose="020F0502020204030204" pitchFamily="34" charset="0"/>
              </a:rPr>
              <a:t>Japonica </a:t>
            </a:r>
            <a:r>
              <a:rPr lang="en-US" altLang="ko-KR" sz="2200" dirty="0">
                <a:latin typeface="Calibri" panose="020F0502020204030204" pitchFamily="34" charset="0"/>
              </a:rPr>
              <a:t>from California</a:t>
            </a:r>
            <a:r>
              <a:rPr lang="en-US" altLang="ko-KR" sz="2200" dirty="0" smtClean="0">
                <a:latin typeface="Calibri" panose="020F0502020204030204" pitchFamily="34" charset="0"/>
              </a:rPr>
              <a:t>*</a:t>
            </a:r>
          </a:p>
          <a:p>
            <a:r>
              <a:rPr lang="en-US" altLang="ko-KR" sz="2200" dirty="0" smtClean="0">
                <a:latin typeface="Calibri" panose="020F0502020204030204" pitchFamily="34" charset="0"/>
              </a:rPr>
              <a:t>       *Japonica was first introduced by 2014 US Farm Bill</a:t>
            </a:r>
          </a:p>
          <a:p>
            <a:endParaRPr lang="en-US" altLang="ko-KR" sz="2000" dirty="0" smtClean="0"/>
          </a:p>
          <a:p>
            <a:r>
              <a:rPr lang="en-US" altLang="ko-KR" sz="2800" b="1" dirty="0">
                <a:latin typeface="Calibri" panose="020F0502020204030204" pitchFamily="34" charset="0"/>
              </a:rPr>
              <a:t> </a:t>
            </a:r>
            <a:r>
              <a:rPr lang="en-US" altLang="ko-KR" sz="2800" b="1" dirty="0" smtClean="0">
                <a:latin typeface="Calibri" panose="020F0502020204030204" pitchFamily="34" charset="0"/>
              </a:rPr>
              <a:t>  </a:t>
            </a:r>
            <a:r>
              <a:rPr lang="en-US" altLang="ko-KR" sz="2400" b="1" dirty="0" smtClean="0">
                <a:latin typeface="Calibri" panose="020F0502020204030204" pitchFamily="34" charset="0"/>
              </a:rPr>
              <a:t>2) Grade by color, whole/broken kernels</a:t>
            </a:r>
          </a:p>
          <a:p>
            <a:r>
              <a:rPr lang="en-US" altLang="ko-KR" sz="2400" dirty="0" smtClean="0">
                <a:latin typeface="Calibri" panose="020F0502020204030204" pitchFamily="34" charset="0"/>
              </a:rPr>
              <a:t>     </a:t>
            </a:r>
            <a:r>
              <a:rPr lang="en-US" altLang="ko-KR" sz="2200" dirty="0" smtClean="0">
                <a:latin typeface="Calibri" panose="020F0502020204030204" pitchFamily="34" charset="0"/>
              </a:rPr>
              <a:t>– US </a:t>
            </a:r>
            <a:r>
              <a:rPr lang="en-US" altLang="ko-KR" sz="2200" dirty="0">
                <a:latin typeface="Calibri" panose="020F0502020204030204" pitchFamily="34" charset="0"/>
              </a:rPr>
              <a:t>No. 1 </a:t>
            </a:r>
            <a:r>
              <a:rPr lang="en-US" altLang="ko-KR" sz="2200" dirty="0" smtClean="0">
                <a:latin typeface="Calibri" panose="020F0502020204030204" pitchFamily="34" charset="0"/>
              </a:rPr>
              <a:t>– No</a:t>
            </a:r>
            <a:r>
              <a:rPr lang="en-US" altLang="ko-KR" sz="2200" dirty="0">
                <a:latin typeface="Calibri" panose="020F0502020204030204" pitchFamily="34" charset="0"/>
              </a:rPr>
              <a:t>. 6. </a:t>
            </a:r>
          </a:p>
          <a:p>
            <a:r>
              <a:rPr lang="en-US" altLang="ko-KR" sz="2200" dirty="0" smtClean="0">
                <a:latin typeface="Calibri" panose="020F0502020204030204" pitchFamily="34" charset="0"/>
              </a:rPr>
              <a:t>      • Color</a:t>
            </a:r>
            <a:r>
              <a:rPr lang="en-US" altLang="ko-KR" sz="2200" dirty="0">
                <a:latin typeface="Calibri" panose="020F0502020204030204" pitchFamily="34" charset="0"/>
              </a:rPr>
              <a:t>: white, creamy, gray, rosy, dark.</a:t>
            </a:r>
          </a:p>
          <a:p>
            <a:r>
              <a:rPr lang="en-US" altLang="ko-KR" sz="2200" dirty="0" smtClean="0">
                <a:latin typeface="Calibri" panose="020F0502020204030204" pitchFamily="34" charset="0"/>
              </a:rPr>
              <a:t>      • Damaged</a:t>
            </a:r>
            <a:r>
              <a:rPr lang="en-US" altLang="ko-KR" sz="2200" dirty="0">
                <a:latin typeface="Calibri" panose="020F0502020204030204" pitchFamily="34" charset="0"/>
              </a:rPr>
              <a:t>: heat damaged, objectionable, red rice, chalky</a:t>
            </a:r>
            <a:r>
              <a:rPr lang="en-US" altLang="ko-KR" sz="2200" dirty="0" smtClean="0">
                <a:latin typeface="Calibri" panose="020F0502020204030204" pitchFamily="34" charset="0"/>
              </a:rPr>
              <a:t>, </a:t>
            </a:r>
            <a:r>
              <a:rPr lang="en-US" altLang="ko-KR" sz="2200" dirty="0">
                <a:latin typeface="Calibri" panose="020F0502020204030204" pitchFamily="34" charset="0"/>
              </a:rPr>
              <a:t>broken</a:t>
            </a:r>
          </a:p>
          <a:p>
            <a:r>
              <a:rPr lang="it-IT" altLang="ko-KR" sz="2000" dirty="0" smtClean="0">
                <a:latin typeface="Calibri" panose="020F0502020204030204" pitchFamily="34" charset="0"/>
              </a:rPr>
              <a:t>     – Japan 3 grades in brown rice, 6 grades of brown rice for Sake</a:t>
            </a:r>
          </a:p>
          <a:p>
            <a:r>
              <a:rPr lang="it-IT" altLang="ko-KR" sz="2000" dirty="0" smtClean="0">
                <a:latin typeface="Calibri" panose="020F0502020204030204" pitchFamily="34" charset="0"/>
              </a:rPr>
              <a:t>     – Thailand: 8 grades for white rice, 7 grades for fragrant rice</a:t>
            </a:r>
          </a:p>
          <a:p>
            <a:r>
              <a:rPr lang="it-IT" altLang="ko-KR" sz="2000" dirty="0">
                <a:latin typeface="Calibri" panose="020F0502020204030204" pitchFamily="34" charset="0"/>
              </a:rPr>
              <a:t> </a:t>
            </a:r>
            <a:r>
              <a:rPr lang="it-IT" altLang="ko-KR" sz="2000" dirty="0" smtClean="0">
                <a:latin typeface="Calibri" panose="020F0502020204030204" pitchFamily="34" charset="0"/>
              </a:rPr>
              <a:t>   </a:t>
            </a:r>
            <a:r>
              <a:rPr lang="en-US" altLang="ko-KR" sz="2000" dirty="0">
                <a:latin typeface="Calibri" panose="020F0502020204030204" pitchFamily="34" charset="0"/>
              </a:rPr>
              <a:t> </a:t>
            </a:r>
            <a:r>
              <a:rPr lang="it-IT" altLang="ko-KR" sz="2000" dirty="0">
                <a:latin typeface="Calibri" panose="020F0502020204030204" pitchFamily="34" charset="0"/>
              </a:rPr>
              <a:t>– </a:t>
            </a:r>
            <a:r>
              <a:rPr lang="it-IT" altLang="ko-KR" sz="2000" dirty="0" smtClean="0">
                <a:latin typeface="Calibri" panose="020F0502020204030204" pitchFamily="34" charset="0"/>
              </a:rPr>
              <a:t>Taiwan: 3 grades</a:t>
            </a:r>
          </a:p>
          <a:p>
            <a:r>
              <a:rPr lang="it-IT" altLang="ko-KR" sz="2000" dirty="0" smtClean="0">
                <a:latin typeface="Calibri" panose="020F0502020204030204" pitchFamily="34" charset="0"/>
              </a:rPr>
              <a:t>     </a:t>
            </a:r>
            <a:r>
              <a:rPr lang="it-IT" altLang="ko-KR" sz="2000" dirty="0">
                <a:latin typeface="Calibri" panose="020F0502020204030204" pitchFamily="34" charset="0"/>
              </a:rPr>
              <a:t>– </a:t>
            </a:r>
            <a:r>
              <a:rPr lang="it-IT" altLang="ko-KR" sz="2000" dirty="0" smtClean="0">
                <a:latin typeface="Calibri" panose="020F0502020204030204" pitchFamily="34" charset="0"/>
              </a:rPr>
              <a:t>Korea: 3 grades and no test of rice grade</a:t>
            </a:r>
            <a:endParaRPr lang="en-US" altLang="ko-KR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06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765004"/>
              </p:ext>
            </p:extLst>
          </p:nvPr>
        </p:nvGraphicFramePr>
        <p:xfrm>
          <a:off x="323850" y="1412875"/>
          <a:ext cx="8640762" cy="1971674"/>
        </p:xfrm>
        <a:graphic>
          <a:graphicData uri="http://schemas.openxmlformats.org/drawingml/2006/table">
            <a:tbl>
              <a:tblPr/>
              <a:tblGrid>
                <a:gridCol w="1517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2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2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58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1449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spc="-50" dirty="0">
                          <a:solidFill>
                            <a:srgbClr val="0000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Variety of rice</a:t>
                      </a:r>
                      <a:endParaRPr lang="ko-KR" sz="1600" kern="100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7780" marR="17780" marT="17786" marB="1778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spc="-50" dirty="0" err="1">
                          <a:solidFill>
                            <a:srgbClr val="0000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Chujeong</a:t>
                      </a:r>
                      <a:endParaRPr lang="ko-KR" sz="1600" kern="100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7780" marR="17780" marT="17786" marB="1778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spc="-50">
                          <a:solidFill>
                            <a:srgbClr val="0000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Weight</a:t>
                      </a:r>
                      <a:endParaRPr lang="ko-KR" sz="1600" kern="10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7780" marR="17780" marT="17786" marB="1778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solidFill>
                            <a:srgbClr val="0000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20kg</a:t>
                      </a:r>
                      <a:endParaRPr lang="ko-KR" sz="1600" kern="10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7780" marR="17780" marT="17786" marB="1778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7327">
                <a:tc rowSpan="2"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spc="-50" dirty="0" smtClean="0">
                          <a:solidFill>
                            <a:srgbClr val="0000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Grade</a:t>
                      </a:r>
                      <a:endParaRPr lang="ko-KR" sz="1600" kern="100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7780" marR="17780" marT="17786" marB="1778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spc="-50" dirty="0" smtClean="0">
                          <a:solidFill>
                            <a:srgbClr val="0000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Super</a:t>
                      </a:r>
                      <a:r>
                        <a:rPr lang="en-US" sz="1600" kern="100" spc="-50" dirty="0">
                          <a:solidFill>
                            <a:srgbClr val="0000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, Good, </a:t>
                      </a:r>
                      <a:r>
                        <a:rPr lang="en-US" sz="1600" kern="100" spc="-50" dirty="0" smtClean="0">
                          <a:solidFill>
                            <a:srgbClr val="0000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normal</a:t>
                      </a:r>
                      <a:r>
                        <a:rPr lang="en-US" sz="1600" kern="100" spc="-50" dirty="0">
                          <a:solidFill>
                            <a:srgbClr val="0000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, </a:t>
                      </a:r>
                      <a:r>
                        <a:rPr lang="en-US" sz="1600" kern="100" spc="-50" dirty="0">
                          <a:solidFill>
                            <a:srgbClr val="FF00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no test</a:t>
                      </a:r>
                      <a:endParaRPr lang="ko-KR" sz="1600" kern="100" dirty="0">
                        <a:solidFill>
                          <a:srgbClr val="FF0000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7780" marR="17780" marT="17786" marB="1778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spc="-50" dirty="0">
                          <a:solidFill>
                            <a:srgbClr val="0000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Protein content level</a:t>
                      </a:r>
                      <a:endParaRPr lang="ko-KR" sz="1600" kern="100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solidFill>
                            <a:srgbClr val="0000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(voluntary label)</a:t>
                      </a:r>
                      <a:endParaRPr lang="ko-KR" sz="1600" kern="100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7780" marR="17780" marT="17786" marB="1778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solidFill>
                            <a:srgbClr val="0000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low, general, high, no test</a:t>
                      </a:r>
                      <a:endParaRPr lang="ko-KR" sz="1600" kern="100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7780" marR="17780" marT="17786" marB="1778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44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solidFill>
                            <a:srgbClr val="0000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The lower protein </a:t>
                      </a:r>
                      <a:r>
                        <a:rPr lang="en-US" sz="1600" kern="100" spc="-50" dirty="0" smtClean="0">
                          <a:solidFill>
                            <a:srgbClr val="0000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content, the </a:t>
                      </a:r>
                      <a:r>
                        <a:rPr lang="en-US" sz="1600" kern="100" spc="-50" dirty="0">
                          <a:solidFill>
                            <a:srgbClr val="0000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better rice taste</a:t>
                      </a:r>
                      <a:endParaRPr lang="ko-KR" sz="1600" kern="100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7780" marR="17780" marT="17786" marB="1778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449">
                <a:tc>
                  <a:txBody>
                    <a:bodyPr/>
                    <a:lstStyle/>
                    <a:p>
                      <a:pPr marL="33020" algn="ctr" fontAlgn="base" latinLnBrk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1600" b="1" kern="100" spc="-50">
                          <a:solidFill>
                            <a:srgbClr val="0000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Production year</a:t>
                      </a:r>
                      <a:endParaRPr lang="ko-KR" sz="1600" kern="10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7780" marR="17780" marT="17786" marB="1778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spc="-50" dirty="0" smtClean="0">
                          <a:solidFill>
                            <a:srgbClr val="0000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2015</a:t>
                      </a:r>
                      <a:endParaRPr lang="ko-KR" sz="1600" kern="100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7780" marR="17780" marT="17786" marB="1778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spc="-50" dirty="0" smtClean="0">
                          <a:solidFill>
                            <a:srgbClr val="0000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Milling</a:t>
                      </a:r>
                      <a:r>
                        <a:rPr lang="en-US" sz="1600" b="1" kern="100" spc="-50" baseline="0" dirty="0" smtClean="0">
                          <a:solidFill>
                            <a:srgbClr val="0000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 </a:t>
                      </a:r>
                      <a:r>
                        <a:rPr lang="en-US" sz="1600" b="1" kern="100" spc="-50" dirty="0" smtClean="0">
                          <a:solidFill>
                            <a:srgbClr val="0000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date</a:t>
                      </a:r>
                      <a:endParaRPr lang="ko-KR" sz="1600" kern="100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7780" marR="17780" marT="17786" marB="1778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spc="-50" dirty="0" smtClean="0">
                          <a:solidFill>
                            <a:srgbClr val="0000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2016. 05. </a:t>
                      </a:r>
                      <a:r>
                        <a:rPr lang="en-US" sz="1600" kern="100" spc="-50" dirty="0">
                          <a:solidFill>
                            <a:srgbClr val="000000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2.</a:t>
                      </a:r>
                      <a:endParaRPr lang="ko-KR" sz="1600" kern="100" dirty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7780" marR="17780" marT="17786" marB="1778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318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860800"/>
            <a:ext cx="1944688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4" r="4416"/>
          <a:stretch>
            <a:fillRect/>
          </a:stretch>
        </p:blipFill>
        <p:spPr bwMode="auto">
          <a:xfrm>
            <a:off x="3348038" y="3644900"/>
            <a:ext cx="2160587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1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929" y="3638550"/>
            <a:ext cx="227488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타원 7"/>
          <p:cNvSpPr/>
          <p:nvPr/>
        </p:nvSpPr>
        <p:spPr>
          <a:xfrm>
            <a:off x="1876567" y="2197290"/>
            <a:ext cx="586854" cy="423081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0" y="360363"/>
            <a:ext cx="739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ko-KR" sz="3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</a:t>
            </a:r>
            <a:r>
              <a:rPr lang="en-US" altLang="ko-KR" sz="3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altLang="ko-KR" sz="3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en-US" altLang="ko-KR" sz="3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Introduction: Rice Grade in Korea </a:t>
            </a:r>
            <a:endParaRPr lang="ko-KR" altLang="en-US" sz="3000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15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360363"/>
            <a:ext cx="739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ko-KR" sz="3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1. Introduction</a:t>
            </a:r>
            <a:endParaRPr lang="ko-KR" altLang="en-US" sz="3000" b="1" dirty="0">
              <a:latin typeface="Cambria Math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그림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057400"/>
            <a:ext cx="7467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직사각형 1"/>
          <p:cNvSpPr/>
          <p:nvPr/>
        </p:nvSpPr>
        <p:spPr>
          <a:xfrm>
            <a:off x="762000" y="129540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1">
              <a:lnSpc>
                <a:spcPct val="150000"/>
              </a:lnSpc>
              <a:spcAft>
                <a:spcPts val="0"/>
              </a:spcAft>
            </a:pPr>
            <a:r>
              <a:rPr lang="en-US" altLang="ko-KR" sz="2400" dirty="0" smtClean="0"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The </a:t>
            </a:r>
            <a:r>
              <a:rPr lang="en-US" altLang="ko-KR" sz="2400" dirty="0"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percentage of rice grades available in the market</a:t>
            </a:r>
            <a:endParaRPr lang="ko-KR" altLang="ko-KR" sz="2400" dirty="0">
              <a:effectLst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66700" y="5796171"/>
            <a:ext cx="861060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1">
              <a:lnSpc>
                <a:spcPct val="150000"/>
              </a:lnSpc>
              <a:spcAft>
                <a:spcPts val="0"/>
              </a:spcAft>
            </a:pPr>
            <a:r>
              <a:rPr lang="en-US" altLang="ko-KR" dirty="0">
                <a:solidFill>
                  <a:srgbClr val="333333"/>
                </a:solidFill>
                <a:latin typeface="Times New Roman" panose="02020603050405020304" pitchFamily="18" charset="0"/>
                <a:ea typeface="Arial Unicode MS" panose="020B0604020202020204" pitchFamily="50" charset="-127"/>
              </a:rPr>
              <a:t>Source: 2014 National Survey, National Agricultural Products Quality Management </a:t>
            </a:r>
            <a:r>
              <a:rPr lang="en-US" altLang="ko-KR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 Unicode MS" panose="020B0604020202020204" pitchFamily="50" charset="-127"/>
              </a:rPr>
              <a:t>Service</a:t>
            </a:r>
            <a:endParaRPr lang="ko-KR" altLang="ko-KR" sz="2400" dirty="0">
              <a:effectLst/>
              <a:latin typeface="Times New Roman" panose="02020603050405020304" pitchFamily="18" charset="0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359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360363"/>
            <a:ext cx="739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ko-KR" sz="3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1. Introduction</a:t>
            </a:r>
            <a:endParaRPr lang="ko-KR" altLang="en-US" sz="3000" b="1" dirty="0">
              <a:latin typeface="Cambria Math" panose="02040503050406030204" pitchFamily="18" charset="0"/>
            </a:endParaRPr>
          </a:p>
        </p:txBody>
      </p:sp>
      <p:sp>
        <p:nvSpPr>
          <p:cNvPr id="5124" name="TextBox 6"/>
          <p:cNvSpPr txBox="1">
            <a:spLocks noChangeArrowheads="1"/>
          </p:cNvSpPr>
          <p:nvPr/>
        </p:nvSpPr>
        <p:spPr bwMode="auto">
          <a:xfrm>
            <a:off x="524366" y="1552143"/>
            <a:ext cx="89154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ko-KR" sz="2400" dirty="0">
                <a:latin typeface="Calibri" panose="020F0502020204030204" pitchFamily="34" charset="0"/>
              </a:rPr>
              <a:t>The </a:t>
            </a:r>
            <a:r>
              <a:rPr lang="en-US" altLang="ko-KR" sz="2400" dirty="0" smtClean="0">
                <a:latin typeface="Calibri" panose="020F0502020204030204" pitchFamily="34" charset="0"/>
              </a:rPr>
              <a:t>new </a:t>
            </a:r>
            <a:r>
              <a:rPr lang="en-US" altLang="ko-KR" sz="2400" dirty="0">
                <a:latin typeface="Calibri" panose="020F0502020204030204" pitchFamily="34" charset="0"/>
              </a:rPr>
              <a:t>rice-grading system </a:t>
            </a:r>
            <a:r>
              <a:rPr lang="en-US" altLang="ko-KR" sz="2400" dirty="0" smtClean="0">
                <a:latin typeface="Calibri" panose="020F0502020204030204" pitchFamily="34" charset="0"/>
              </a:rPr>
              <a:t>will be introduced in </a:t>
            </a:r>
            <a:r>
              <a:rPr lang="en-US" altLang="ko-KR" sz="2400" dirty="0">
                <a:latin typeface="Calibri" panose="020F0502020204030204" pitchFamily="34" charset="0"/>
              </a:rPr>
              <a:t>October 2018</a:t>
            </a:r>
          </a:p>
          <a:p>
            <a:pPr eaLnBrk="1" hangingPunct="1"/>
            <a:endParaRPr lang="en-US" altLang="ko-KR" sz="10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    : The government decided to </a:t>
            </a:r>
            <a:r>
              <a:rPr lang="en-US" altLang="ko-KR" sz="2400" dirty="0" smtClean="0">
                <a:latin typeface="Calibri" panose="020F0502020204030204" pitchFamily="34" charset="0"/>
              </a:rPr>
              <a:t>discard </a:t>
            </a:r>
            <a:r>
              <a:rPr lang="en-US" altLang="ko-KR" sz="2400" b="1" dirty="0" smtClean="0">
                <a:latin typeface="Calibri" panose="020F0502020204030204" pitchFamily="34" charset="0"/>
              </a:rPr>
              <a:t>the </a:t>
            </a:r>
            <a:r>
              <a:rPr lang="en-US" altLang="ko-KR" sz="2400" b="1" dirty="0">
                <a:latin typeface="Calibri" panose="020F0502020204030204" pitchFamily="34" charset="0"/>
              </a:rPr>
              <a:t>“no </a:t>
            </a:r>
            <a:r>
              <a:rPr lang="en-US" altLang="ko-KR" sz="2400" b="1" dirty="0" smtClean="0">
                <a:latin typeface="Calibri" panose="020F0502020204030204" pitchFamily="34" charset="0"/>
              </a:rPr>
              <a:t>test” option</a:t>
            </a:r>
            <a:endParaRPr lang="en-US" altLang="ko-KR" sz="2400" b="1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    : Rice in the market should be tested for quality grading and be</a:t>
            </a: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      labeled with </a:t>
            </a:r>
            <a:r>
              <a:rPr lang="en-US" altLang="ko-KR" sz="2400" dirty="0" smtClean="0">
                <a:latin typeface="Calibri" panose="020F0502020204030204" pitchFamily="34" charset="0"/>
              </a:rPr>
              <a:t>grades to compete imported rice. </a:t>
            </a:r>
            <a:endParaRPr lang="en-US" altLang="ko-KR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    </a:t>
            </a:r>
            <a:endParaRPr lang="en-US" altLang="ko-KR" sz="2400" b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360363"/>
            <a:ext cx="739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ko-KR" sz="3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1. Introduction</a:t>
            </a:r>
            <a:endParaRPr lang="ko-KR" altLang="en-US" sz="3000" b="1" dirty="0">
              <a:latin typeface="Cambria Math" panose="02040503050406030204" pitchFamily="18" charset="0"/>
            </a:endParaRPr>
          </a:p>
        </p:txBody>
      </p:sp>
      <p:sp>
        <p:nvSpPr>
          <p:cNvPr id="5124" name="TextBox 6"/>
          <p:cNvSpPr txBox="1">
            <a:spLocks noChangeArrowheads="1"/>
          </p:cNvSpPr>
          <p:nvPr/>
        </p:nvSpPr>
        <p:spPr bwMode="auto">
          <a:xfrm>
            <a:off x="524069" y="1446992"/>
            <a:ext cx="8287072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ko-KR" sz="2400" dirty="0">
                <a:latin typeface="Calibri" panose="020F0502020204030204" pitchFamily="34" charset="0"/>
              </a:rPr>
              <a:t>Objectives of this study </a:t>
            </a:r>
            <a:r>
              <a:rPr lang="en-US" altLang="ko-KR" sz="2400" dirty="0" smtClean="0">
                <a:latin typeface="Calibri" panose="020F0502020204030204" pitchFamily="34" charset="0"/>
              </a:rPr>
              <a:t>are:</a:t>
            </a:r>
            <a:endParaRPr lang="en-US" altLang="ko-KR" sz="2400" dirty="0">
              <a:latin typeface="Calibri" panose="020F0502020204030204" pitchFamily="34" charset="0"/>
            </a:endParaRPr>
          </a:p>
          <a:p>
            <a:pPr eaLnBrk="1" hangingPunct="1"/>
            <a:endParaRPr lang="en-US" altLang="ko-KR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    1) To assess the net effectiveness of the new mandatory </a:t>
            </a: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         rice-grading </a:t>
            </a:r>
            <a:r>
              <a:rPr lang="en-US" altLang="ko-KR" sz="2400" dirty="0" smtClean="0">
                <a:latin typeface="Calibri" panose="020F0502020204030204" pitchFamily="34" charset="0"/>
              </a:rPr>
              <a:t>system by estimating consumers’ value of </a:t>
            </a: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</a:t>
            </a:r>
            <a:r>
              <a:rPr lang="en-US" altLang="ko-KR" sz="2400" dirty="0" smtClean="0">
                <a:latin typeface="Calibri" panose="020F0502020204030204" pitchFamily="34" charset="0"/>
              </a:rPr>
              <a:t>         grade labeling information</a:t>
            </a:r>
            <a:endParaRPr lang="en-US" altLang="ko-KR" sz="2400" dirty="0">
              <a:latin typeface="Calibri" panose="020F0502020204030204" pitchFamily="34" charset="0"/>
            </a:endParaRPr>
          </a:p>
          <a:p>
            <a:pPr eaLnBrk="1" hangingPunct="1"/>
            <a:endParaRPr lang="en-US" altLang="ko-KR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    2) Examining whether consumers’ values of grade labeling</a:t>
            </a: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         information differ across the quality </a:t>
            </a:r>
            <a:r>
              <a:rPr lang="en-US" altLang="ko-KR" sz="2400" dirty="0" smtClean="0">
                <a:latin typeface="Calibri" panose="020F0502020204030204" pitchFamily="34" charset="0"/>
              </a:rPr>
              <a:t>grades under the new </a:t>
            </a: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</a:t>
            </a:r>
            <a:r>
              <a:rPr lang="en-US" altLang="ko-KR" sz="2400" dirty="0" smtClean="0">
                <a:latin typeface="Calibri" panose="020F0502020204030204" pitchFamily="34" charset="0"/>
              </a:rPr>
              <a:t>         rice-grading system </a:t>
            </a:r>
            <a:endParaRPr lang="en-US" altLang="ko-KR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360363"/>
            <a:ext cx="7391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ko-KR" sz="3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2. Empirical Methods</a:t>
            </a:r>
          </a:p>
          <a:p>
            <a:pPr eaLnBrk="1" hangingPunct="1"/>
            <a:endParaRPr lang="ko-KR" altLang="en-US" sz="3000" b="1" dirty="0">
              <a:latin typeface="Cambria Math" panose="02040503050406030204" pitchFamily="18" charset="0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533400" y="2590800"/>
            <a:ext cx="845820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ko-KR" sz="2400" b="1" u="sng" dirty="0">
                <a:latin typeface="Calibri" panose="020F0502020204030204" pitchFamily="34" charset="0"/>
              </a:rPr>
              <a:t>Valuation of rice grades by an experimental auction</a:t>
            </a:r>
            <a:r>
              <a:rPr lang="en-US" altLang="ko-KR" sz="2400" b="1" dirty="0">
                <a:latin typeface="Calibri" panose="020F0502020204030204" pitchFamily="34" charset="0"/>
              </a:rPr>
              <a:t>:</a:t>
            </a:r>
          </a:p>
          <a:p>
            <a:pPr marL="342900" indent="-342900" eaLnBrk="1" hangingPunct="1">
              <a:buFontTx/>
              <a:buChar char="-"/>
            </a:pPr>
            <a:endParaRPr lang="en-US" altLang="ko-KR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     </a:t>
            </a:r>
            <a:r>
              <a:rPr lang="en-US" altLang="ko-KR" sz="2400" b="1" dirty="0">
                <a:latin typeface="Calibri" panose="020F0502020204030204" pitchFamily="34" charset="0"/>
              </a:rPr>
              <a:t>1) Non-hypothetical random nth price </a:t>
            </a:r>
            <a:r>
              <a:rPr lang="en-US" altLang="ko-KR" sz="2400" b="1" dirty="0" smtClean="0">
                <a:latin typeface="Calibri" panose="020F0502020204030204" pitchFamily="34" charset="0"/>
              </a:rPr>
              <a:t>auction </a:t>
            </a:r>
            <a:endParaRPr lang="en-US" altLang="ko-KR" sz="2400" b="1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ko-KR" sz="2400" b="1" dirty="0">
                <a:latin typeface="Calibri" panose="020F0502020204030204" pitchFamily="34" charset="0"/>
              </a:rPr>
              <a:t>       </a:t>
            </a:r>
            <a:r>
              <a:rPr lang="en-US" altLang="ko-KR" sz="2400" dirty="0">
                <a:latin typeface="Calibri" panose="020F0502020204030204" pitchFamily="34" charset="0"/>
              </a:rPr>
              <a:t>: This auction mechanism is incentive compatible and widely</a:t>
            </a: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        used in valuation </a:t>
            </a:r>
            <a:r>
              <a:rPr lang="en-US" altLang="ko-KR" sz="2400" dirty="0" smtClean="0">
                <a:latin typeface="Calibri" panose="020F0502020204030204" pitchFamily="34" charset="0"/>
              </a:rPr>
              <a:t>studies to reduce hypothetical bias.    </a:t>
            </a:r>
            <a:endParaRPr lang="en-US" altLang="ko-KR" sz="2400" dirty="0">
              <a:latin typeface="Calibri" panose="020F0502020204030204" pitchFamily="34" charset="0"/>
            </a:endParaRPr>
          </a:p>
          <a:p>
            <a:pPr eaLnBrk="1" hangingPunct="1"/>
            <a:endParaRPr lang="en-US" altLang="ko-KR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     </a:t>
            </a:r>
            <a:r>
              <a:rPr lang="en-US" altLang="ko-KR" sz="2400" b="1" dirty="0">
                <a:latin typeface="Calibri" panose="020F0502020204030204" pitchFamily="34" charset="0"/>
              </a:rPr>
              <a:t>2) Full bidding approach </a:t>
            </a:r>
            <a:r>
              <a:rPr lang="en-US" altLang="ko-KR" sz="2400" b="1" dirty="0" smtClean="0">
                <a:latin typeface="Calibri" panose="020F0502020204030204" pitchFamily="34" charset="0"/>
              </a:rPr>
              <a:t> </a:t>
            </a:r>
            <a:endParaRPr lang="en-US" altLang="ko-KR" sz="2400" b="1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      : Participants were asked to simultaneously submit their bids</a:t>
            </a: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         for four different rice products: “super”, “good”, “normal”,</a:t>
            </a: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         and “no grade test.”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8001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ko-KR" sz="2400" dirty="0">
                <a:latin typeface="Calibri" panose="020F0502020204030204" pitchFamily="34" charset="0"/>
              </a:rPr>
              <a:t>A total of 212 consumers participated in the experiment</a:t>
            </a:r>
          </a:p>
          <a:p>
            <a:pPr marL="342900" indent="-342900" eaLnBrk="1" hangingPunct="1">
              <a:buFontTx/>
              <a:buChar char="-"/>
            </a:pPr>
            <a:r>
              <a:rPr lang="en-US" altLang="ko-KR" sz="2400" dirty="0">
                <a:latin typeface="Calibri" panose="020F0502020204030204" pitchFamily="34" charset="0"/>
              </a:rPr>
              <a:t>We mainly recruited housewives in their 20s to </a:t>
            </a:r>
            <a:r>
              <a:rPr lang="en-US" altLang="ko-KR" sz="2400" dirty="0" smtClean="0">
                <a:latin typeface="Calibri" panose="020F0502020204030204" pitchFamily="34" charset="0"/>
              </a:rPr>
              <a:t>60s with considering subjects</a:t>
            </a:r>
            <a:r>
              <a:rPr lang="en-US" altLang="ko-KR" sz="2400" dirty="0">
                <a:latin typeface="Calibri" panose="020F0502020204030204" pitchFamily="34" charset="0"/>
              </a:rPr>
              <a:t>’ ages and regions  </a:t>
            </a:r>
          </a:p>
        </p:txBody>
      </p:sp>
    </p:spTree>
    <p:extLst>
      <p:ext uri="{BB962C8B-B14F-4D97-AF65-F5344CB8AC3E}">
        <p14:creationId xmlns:p14="http://schemas.microsoft.com/office/powerpoint/2010/main" val="183038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360363"/>
            <a:ext cx="7391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ko-KR" sz="3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2. Empirical Methods</a:t>
            </a:r>
          </a:p>
          <a:p>
            <a:pPr eaLnBrk="1" hangingPunct="1"/>
            <a:endParaRPr lang="ko-KR" altLang="en-US" sz="3000" b="1" dirty="0">
              <a:latin typeface="Cambria Math" panose="02040503050406030204" pitchFamily="18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457200" y="1558528"/>
            <a:ext cx="853440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ko-KR" sz="2400" dirty="0" smtClean="0">
                <a:latin typeface="Calibri" panose="020F0502020204030204" pitchFamily="34" charset="0"/>
              </a:rPr>
              <a:t>Four </a:t>
            </a:r>
            <a:r>
              <a:rPr lang="en-US" altLang="ko-KR" sz="2400" dirty="0">
                <a:latin typeface="Calibri" panose="020F0502020204030204" pitchFamily="34" charset="0"/>
              </a:rPr>
              <a:t>different 1kg packs of rice products were used </a:t>
            </a: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     (i.e., “super”, “good”, “normal”, and “no test”)</a:t>
            </a:r>
          </a:p>
          <a:p>
            <a:pPr marL="342900" indent="-342900" eaLnBrk="1" hangingPunct="1">
              <a:buFontTx/>
              <a:buChar char="-"/>
            </a:pPr>
            <a:r>
              <a:rPr lang="en-US" altLang="ko-KR" sz="2400" b="1" dirty="0">
                <a:latin typeface="Calibri" panose="020F0502020204030204" pitchFamily="34" charset="0"/>
              </a:rPr>
              <a:t>Three bidding rounds conducted with different levels of rice grade information</a:t>
            </a:r>
          </a:p>
          <a:p>
            <a:pPr marL="342900" indent="-342900" eaLnBrk="1" hangingPunct="1"/>
            <a:r>
              <a:rPr lang="en-US" altLang="ko-KR" sz="2400" dirty="0">
                <a:latin typeface="Calibri" panose="020F0502020204030204" pitchFamily="34" charset="0"/>
              </a:rPr>
              <a:t>       : R1 – </a:t>
            </a:r>
            <a:r>
              <a:rPr lang="en-US" altLang="ko-KR" sz="2400" b="1" dirty="0">
                <a:latin typeface="Calibri" panose="020F0502020204030204" pitchFamily="34" charset="0"/>
              </a:rPr>
              <a:t>no information</a:t>
            </a:r>
            <a:r>
              <a:rPr lang="en-US" altLang="ko-KR" sz="2400" dirty="0">
                <a:latin typeface="Calibri" panose="020F0502020204030204" pitchFamily="34" charset="0"/>
              </a:rPr>
              <a:t>, only allow to see, touch, and smell</a:t>
            </a:r>
          </a:p>
          <a:p>
            <a:pPr marL="342900" indent="-342900" eaLnBrk="1" hangingPunct="1"/>
            <a:r>
              <a:rPr lang="en-US" altLang="ko-KR" sz="2400" dirty="0">
                <a:latin typeface="Calibri" panose="020F0502020204030204" pitchFamily="34" charset="0"/>
              </a:rPr>
              <a:t>       : R2 – </a:t>
            </a:r>
            <a:r>
              <a:rPr lang="en-US" altLang="ko-KR" sz="2400" b="1" dirty="0">
                <a:latin typeface="Calibri" panose="020F0502020204030204" pitchFamily="34" charset="0"/>
              </a:rPr>
              <a:t>labels only on rice grade </a:t>
            </a:r>
            <a:r>
              <a:rPr lang="en-US" altLang="ko-KR" sz="2400" dirty="0">
                <a:latin typeface="Calibri" panose="020F0502020204030204" pitchFamily="34" charset="0"/>
              </a:rPr>
              <a:t> </a:t>
            </a:r>
            <a:r>
              <a:rPr lang="en-US" altLang="ko-KR" sz="2000" dirty="0">
                <a:latin typeface="Calibri" panose="020F0502020204030204" pitchFamily="34" charset="0"/>
              </a:rPr>
              <a:t>( “super”, “good”, “normal”, “no test”)</a:t>
            </a:r>
            <a:endParaRPr lang="en-US" altLang="ko-KR" sz="2000" b="1" dirty="0">
              <a:latin typeface="Calibri" panose="020F0502020204030204" pitchFamily="34" charset="0"/>
            </a:endParaRPr>
          </a:p>
          <a:p>
            <a:pPr marL="342900" indent="-342900" eaLnBrk="1" hangingPunct="1"/>
            <a:r>
              <a:rPr lang="en-US" altLang="ko-KR" sz="2400" dirty="0">
                <a:latin typeface="Calibri" panose="020F0502020204030204" pitchFamily="34" charset="0"/>
              </a:rPr>
              <a:t>       : R3 – </a:t>
            </a:r>
            <a:r>
              <a:rPr lang="en-US" altLang="ko-KR" sz="2400" b="1" dirty="0">
                <a:latin typeface="Calibri" panose="020F0502020204030204" pitchFamily="34" charset="0"/>
              </a:rPr>
              <a:t>detailed information about rice grading criteria</a:t>
            </a:r>
          </a:p>
          <a:p>
            <a:pPr marL="342900" indent="-342900" eaLnBrk="1" hangingPunct="1"/>
            <a:endParaRPr lang="en-US" altLang="ko-KR" sz="2000" b="1" dirty="0">
              <a:latin typeface="Calibri" panose="020F0502020204030204" pitchFamily="34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Subjects were told that their best strategy was to bid an amount equal to the true value they placed on each product</a:t>
            </a:r>
          </a:p>
          <a:p>
            <a:pPr marL="342900" indent="-342900" eaLnBrk="1" hangingPunct="1">
              <a:buFontTx/>
              <a:buChar char="-"/>
            </a:pPr>
            <a:r>
              <a:rPr lang="en-US" altLang="ko-KR" sz="2400" dirty="0">
                <a:latin typeface="Calibri" panose="020F0502020204030204" pitchFamily="34" charset="0"/>
              </a:rPr>
              <a:t>A binding round and binding product would be randomly selected at the end of the experiment</a:t>
            </a:r>
          </a:p>
        </p:txBody>
      </p:sp>
    </p:spTree>
    <p:extLst>
      <p:ext uri="{BB962C8B-B14F-4D97-AF65-F5344CB8AC3E}">
        <p14:creationId xmlns:p14="http://schemas.microsoft.com/office/powerpoint/2010/main" val="384743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169476" y="623751"/>
            <a:ext cx="5914692" cy="41620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latinLnBrk="0">
              <a:lnSpc>
                <a:spcPct val="115000"/>
              </a:lnSpc>
              <a:defRPr/>
            </a:pPr>
            <a:r>
              <a:rPr lang="en-US" altLang="ko-KR" sz="20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• Rice product (1kg) for experimental auctions</a:t>
            </a:r>
            <a:endParaRPr lang="ko-KR" altLang="en-US" sz="20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9" name="직사각형 7"/>
          <p:cNvSpPr>
            <a:spLocks noChangeArrowheads="1"/>
          </p:cNvSpPr>
          <p:nvPr/>
        </p:nvSpPr>
        <p:spPr bwMode="auto">
          <a:xfrm>
            <a:off x="250825" y="1182954"/>
            <a:ext cx="6546567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ko-KR" sz="2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</a:t>
            </a:r>
            <a:r>
              <a:rPr lang="en-US" altLang="ko-KR" sz="20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 Four grades of rice: Super, Good,  Normal, </a:t>
            </a:r>
            <a:r>
              <a:rPr lang="en-US" altLang="ko-KR" sz="20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No Test</a:t>
            </a:r>
          </a:p>
          <a:p>
            <a:pPr eaLnBrk="0" latinLnBrk="0" hangingPunct="0">
              <a:lnSpc>
                <a:spcPct val="150000"/>
              </a:lnSpc>
            </a:pPr>
            <a:r>
              <a:rPr lang="en-US" altLang="ko-KR" sz="20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- A rice brand in </a:t>
            </a:r>
            <a:r>
              <a:rPr lang="ko-KR" altLang="ko-KR" sz="20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Hwaseong, Gyeonggi </a:t>
            </a:r>
            <a:r>
              <a:rPr lang="en-US" altLang="ko-KR" sz="20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province</a:t>
            </a: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 </a:t>
            </a:r>
            <a:r>
              <a:rPr lang="en-US" altLang="ko-KR" sz="20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Participation Compensation: 15,000 won (USD $15)</a:t>
            </a:r>
          </a:p>
        </p:txBody>
      </p:sp>
      <p:pic>
        <p:nvPicPr>
          <p:cNvPr id="43" name="그림 4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579" y="2405394"/>
            <a:ext cx="902494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그림 4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579" y="1070027"/>
            <a:ext cx="1000125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160945" y="3205494"/>
            <a:ext cx="4231926" cy="44627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latinLnBrk="0">
              <a:lnSpc>
                <a:spcPct val="115000"/>
              </a:lnSpc>
              <a:defRPr/>
            </a:pPr>
            <a:r>
              <a:rPr lang="en-US" altLang="ko-KR" sz="20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• Experiment Setting </a:t>
            </a:r>
            <a:endParaRPr lang="ko-KR" altLang="en-US" sz="20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46" name="그림 22"/>
          <p:cNvPicPr>
            <a:picLocks noChangeAspect="1" noChangeArrowheads="1"/>
          </p:cNvPicPr>
          <p:nvPr/>
        </p:nvPicPr>
        <p:blipFill>
          <a:blip r:embed="rId5" cstate="print"/>
          <a:srcRect r="1961" b="7520"/>
          <a:stretch>
            <a:fillRect/>
          </a:stretch>
        </p:blipFill>
        <p:spPr bwMode="auto">
          <a:xfrm>
            <a:off x="243506" y="4281518"/>
            <a:ext cx="2233563" cy="194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27"/>
          <p:cNvSpPr txBox="1">
            <a:spLocks noChangeArrowheads="1"/>
          </p:cNvSpPr>
          <p:nvPr/>
        </p:nvSpPr>
        <p:spPr bwMode="auto">
          <a:xfrm>
            <a:off x="248594" y="3777665"/>
            <a:ext cx="1368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600" b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&lt;Table&gt;</a:t>
            </a:r>
            <a:endParaRPr lang="ko-KR" altLang="en-US" sz="1600" b="1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aphicFrame>
        <p:nvGraphicFramePr>
          <p:cNvPr id="67590" name="Object 1"/>
          <p:cNvGraphicFramePr>
            <a:graphicFrameLocks noChangeAspect="1"/>
          </p:cNvGraphicFramePr>
          <p:nvPr/>
        </p:nvGraphicFramePr>
        <p:xfrm>
          <a:off x="2650176" y="4290093"/>
          <a:ext cx="2293730" cy="1905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비트맵 이미지" r:id="rId6" imgW="3696216" imgH="3572374" progId="PBrush">
                  <p:embed/>
                </p:oleObj>
              </mc:Choice>
              <mc:Fallback>
                <p:oleObj name="비트맵 이미지" r:id="rId6" imgW="3696216" imgH="3572374" progId="PBrush">
                  <p:embed/>
                  <p:pic>
                    <p:nvPicPr>
                      <p:cNvPr id="6759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0176" y="4290093"/>
                        <a:ext cx="2293730" cy="19059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표 48"/>
          <p:cNvGraphicFramePr>
            <a:graphicFrameLocks noGrp="1"/>
          </p:cNvGraphicFramePr>
          <p:nvPr>
            <p:extLst/>
          </p:nvPr>
        </p:nvGraphicFramePr>
        <p:xfrm>
          <a:off x="5107775" y="4261614"/>
          <a:ext cx="3759865" cy="2470139"/>
        </p:xfrm>
        <a:graphic>
          <a:graphicData uri="http://schemas.openxmlformats.org/drawingml/2006/table">
            <a:tbl>
              <a:tblPr/>
              <a:tblGrid>
                <a:gridCol w="921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3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446">
                <a:tc gridSpan="4"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/>
                          <a:ea typeface="맑은 고딕"/>
                          <a:cs typeface="Times New Roman"/>
                        </a:rPr>
                        <a:t>Sealed Bid Auction:  1) No grade</a:t>
                      </a:r>
                      <a:r>
                        <a:rPr lang="en-US" sz="1400" b="1" kern="100" baseline="0" dirty="0">
                          <a:latin typeface="Times New Roman"/>
                          <a:ea typeface="맑은 고딕"/>
                          <a:cs typeface="Times New Roman"/>
                        </a:rPr>
                        <a:t> 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  <a:cs typeface="Times New Roman"/>
                        </a:rPr>
                        <a:t>information, </a:t>
                      </a:r>
                      <a:r>
                        <a:rPr lang="en-US" sz="1400" b="1" kern="100" baseline="0" dirty="0">
                          <a:latin typeface="Times New Roman"/>
                          <a:ea typeface="맑은 고딕"/>
                          <a:cs typeface="Times New Roman"/>
                        </a:rPr>
                        <a:t>  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  <a:cs typeface="Times New Roman"/>
                        </a:rPr>
                        <a:t>2) Grade</a:t>
                      </a:r>
                      <a:r>
                        <a:rPr lang="en-US" sz="1400" b="1" kern="100" baseline="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  <a:cs typeface="Times New Roman"/>
                        </a:rPr>
                        <a:t> label only,  </a:t>
                      </a:r>
                      <a:r>
                        <a:rPr lang="en-US" sz="1400" b="1" kern="100" baseline="0" dirty="0">
                          <a:solidFill>
                            <a:srgbClr val="0000CC"/>
                          </a:solidFill>
                          <a:latin typeface="Times New Roman"/>
                          <a:ea typeface="맑은 고딕"/>
                          <a:cs typeface="Times New Roman"/>
                        </a:rPr>
                        <a:t>3) Detailed grade info</a:t>
                      </a:r>
                      <a:endParaRPr lang="ko-KR" sz="1400" kern="100" dirty="0">
                        <a:solidFill>
                          <a:srgbClr val="0000CC"/>
                        </a:solidFill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087">
                <a:tc gridSpan="2"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/>
                          <a:ea typeface="맑은 고딕"/>
                          <a:cs typeface="Times New Roman"/>
                        </a:rPr>
                        <a:t>ID(seat number)#</a:t>
                      </a:r>
                      <a:endParaRPr lang="ko-KR" sz="1400" kern="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ko-KR" sz="1400" kern="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446">
                <a:tc gridSpan="2"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latin typeface="Times New Roman"/>
                          <a:ea typeface="맑은 고딕"/>
                          <a:cs typeface="Times New Roman"/>
                        </a:rPr>
                        <a:t>Round#</a:t>
                      </a:r>
                      <a:endParaRPr lang="ko-KR" sz="1400" kern="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/>
                          <a:ea typeface="맑은 고딕"/>
                          <a:cs typeface="Times New Roman"/>
                        </a:rPr>
                        <a:t>1 / 2/ 3</a:t>
                      </a:r>
                      <a:endParaRPr lang="ko-KR" sz="1400" kern="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44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/>
                          <a:ea typeface="맑은 고딕"/>
                          <a:cs typeface="Times New Roman"/>
                        </a:rPr>
                        <a:t>Product 1</a:t>
                      </a:r>
                      <a:endParaRPr lang="ko-KR" sz="1400" kern="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latin typeface="Times New Roman"/>
                          <a:ea typeface="맑은 고딕"/>
                          <a:cs typeface="Times New Roman"/>
                        </a:rPr>
                        <a:t>Product 2</a:t>
                      </a:r>
                      <a:endParaRPr lang="ko-KR" sz="1400" kern="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latin typeface="Times New Roman"/>
                          <a:ea typeface="맑은 고딕"/>
                          <a:cs typeface="Times New Roman"/>
                        </a:rPr>
                        <a:t>Product 3</a:t>
                      </a:r>
                      <a:endParaRPr lang="ko-KR" sz="1400" kern="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latin typeface="Times New Roman"/>
                          <a:ea typeface="맑은 고딕"/>
                          <a:cs typeface="Times New Roman"/>
                        </a:rPr>
                        <a:t>Product 4</a:t>
                      </a:r>
                      <a:endParaRPr lang="ko-KR" sz="1400" kern="10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698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/>
                          <a:ea typeface="맑은 고딕"/>
                          <a:cs typeface="Times New Roman"/>
                        </a:rPr>
                        <a:t>BID </a:t>
                      </a:r>
                      <a:r>
                        <a:rPr lang="en-US" sz="1400" b="1" kern="100" dirty="0">
                          <a:latin typeface="맑은 고딕"/>
                          <a:ea typeface="맑은 고딕"/>
                          <a:cs typeface="Times New Roman"/>
                        </a:rPr>
                        <a:t>\_______</a:t>
                      </a:r>
                      <a:endParaRPr lang="ko-KR" sz="1400" kern="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/>
                          <a:ea typeface="맑은 고딕"/>
                          <a:cs typeface="Times New Roman"/>
                        </a:rPr>
                        <a:t>BID </a:t>
                      </a:r>
                      <a:r>
                        <a:rPr lang="en-US" sz="1400" b="1" kern="100" dirty="0">
                          <a:latin typeface="맑은 고딕"/>
                          <a:ea typeface="맑은 고딕"/>
                          <a:cs typeface="Times New Roman"/>
                        </a:rPr>
                        <a:t>\_______</a:t>
                      </a:r>
                      <a:endParaRPr lang="ko-KR" sz="1400" kern="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/>
                          <a:ea typeface="맑은 고딕"/>
                          <a:cs typeface="Times New Roman"/>
                        </a:rPr>
                        <a:t>BID </a:t>
                      </a:r>
                      <a:r>
                        <a:rPr lang="en-US" sz="1400" b="1" kern="100" dirty="0">
                          <a:latin typeface="맑은 고딕"/>
                          <a:ea typeface="맑은 고딕"/>
                          <a:cs typeface="Times New Roman"/>
                        </a:rPr>
                        <a:t>\_______</a:t>
                      </a:r>
                      <a:endParaRPr lang="ko-KR" sz="1400" kern="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/>
                          <a:ea typeface="맑은 고딕"/>
                          <a:cs typeface="Times New Roman"/>
                        </a:rPr>
                        <a:t>BID</a:t>
                      </a:r>
                      <a:r>
                        <a:rPr lang="en-US" sz="1400" b="1" kern="100" dirty="0">
                          <a:latin typeface="맑은 고딕"/>
                          <a:ea typeface="맑은 고딕"/>
                          <a:cs typeface="Times New Roman"/>
                        </a:rPr>
                        <a:t>\_________</a:t>
                      </a:r>
                      <a:endParaRPr lang="ko-KR" sz="1400" kern="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0" name="TextBox 29"/>
          <p:cNvSpPr txBox="1">
            <a:spLocks noChangeArrowheads="1"/>
          </p:cNvSpPr>
          <p:nvPr/>
        </p:nvSpPr>
        <p:spPr bwMode="auto">
          <a:xfrm>
            <a:off x="2655673" y="3804961"/>
            <a:ext cx="1368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6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&lt;Desk&gt;</a:t>
            </a:r>
            <a:endParaRPr lang="ko-KR" altLang="en-US" sz="16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51" name="TextBox 30"/>
          <p:cNvSpPr txBox="1">
            <a:spLocks noChangeArrowheads="1"/>
          </p:cNvSpPr>
          <p:nvPr/>
        </p:nvSpPr>
        <p:spPr bwMode="auto">
          <a:xfrm>
            <a:off x="5068605" y="3788564"/>
            <a:ext cx="17287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6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&lt;Bid paper&gt;</a:t>
            </a:r>
            <a:endParaRPr lang="ko-KR" altLang="en-US" sz="16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006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169476" y="623750"/>
            <a:ext cx="7210836" cy="44627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latinLnBrk="0">
              <a:lnSpc>
                <a:spcPct val="115000"/>
              </a:lnSpc>
              <a:defRPr/>
            </a:pPr>
            <a:r>
              <a:rPr lang="en-US" altLang="ko-KR" sz="20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• Information treatments </a:t>
            </a:r>
            <a:r>
              <a:rPr lang="en-US" altLang="ko-KR" sz="20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at experimental auctions  </a:t>
            </a:r>
            <a:endParaRPr lang="ko-KR" altLang="en-US" sz="20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90014" y="1175434"/>
            <a:ext cx="7787186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ko-KR" sz="20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Three bidding rounds that differed in the amount of information                    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 about the rice quality grades provided to subjects</a:t>
            </a: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99E854A2-72A7-4E75-9470-735B84212F0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9477" y="2472170"/>
          <a:ext cx="6778788" cy="4394550"/>
        </p:xfrm>
        <a:graphic>
          <a:graphicData uri="http://schemas.openxmlformats.org/drawingml/2006/table">
            <a:tbl>
              <a:tblPr/>
              <a:tblGrid>
                <a:gridCol w="3498636">
                  <a:extLst>
                    <a:ext uri="{9D8B030D-6E8A-4147-A177-3AD203B41FA5}">
                      <a16:colId xmlns:a16="http://schemas.microsoft.com/office/drawing/2014/main" val="183698084"/>
                    </a:ext>
                  </a:extLst>
                </a:gridCol>
                <a:gridCol w="1093384">
                  <a:extLst>
                    <a:ext uri="{9D8B030D-6E8A-4147-A177-3AD203B41FA5}">
                      <a16:colId xmlns:a16="http://schemas.microsoft.com/office/drawing/2014/main" val="831459633"/>
                    </a:ext>
                  </a:extLst>
                </a:gridCol>
                <a:gridCol w="1093384">
                  <a:extLst>
                    <a:ext uri="{9D8B030D-6E8A-4147-A177-3AD203B41FA5}">
                      <a16:colId xmlns:a16="http://schemas.microsoft.com/office/drawing/2014/main" val="777322504"/>
                    </a:ext>
                  </a:extLst>
                </a:gridCol>
                <a:gridCol w="1093384">
                  <a:extLst>
                    <a:ext uri="{9D8B030D-6E8A-4147-A177-3AD203B41FA5}">
                      <a16:colId xmlns:a16="http://schemas.microsoft.com/office/drawing/2014/main" val="1419032113"/>
                    </a:ext>
                  </a:extLst>
                </a:gridCol>
              </a:tblGrid>
              <a:tr h="61045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Information provided</a:t>
                      </a:r>
                      <a:endParaRPr lang="en-US" sz="20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000" kern="0" spc="0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st</a:t>
                      </a:r>
                      <a:r>
                        <a:rPr lang="en-US" sz="2000" kern="0" spc="-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Round</a:t>
                      </a:r>
                      <a:endParaRPr lang="en-US" sz="2000" kern="0" spc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2000" kern="0" spc="0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nd</a:t>
                      </a:r>
                      <a:r>
                        <a:rPr lang="en-US" sz="2000" kern="0" spc="-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Round</a:t>
                      </a:r>
                      <a:endParaRPr lang="en-US" sz="2000" kern="0" spc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000" kern="0" spc="0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rd</a:t>
                      </a:r>
                      <a:r>
                        <a:rPr lang="en-US" sz="2000" kern="0" spc="-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Round</a:t>
                      </a:r>
                      <a:endParaRPr lang="en-US" sz="2000" kern="0" spc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1911243"/>
                  </a:ext>
                </a:extLst>
              </a:tr>
              <a:tr h="96926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Only visual, touch, and smell are allowed</a:t>
                      </a:r>
                      <a:endParaRPr lang="en-US" sz="20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-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○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-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○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-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○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647228"/>
                  </a:ext>
                </a:extLst>
              </a:tr>
              <a:tr h="118061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Labeling Information</a:t>
                      </a:r>
                      <a:endParaRPr lang="en-US" sz="20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(“super”, “good”, “normal”, or </a:t>
                      </a: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“no grade test”)</a:t>
                      </a:r>
                      <a:endParaRPr lang="en-US" sz="20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×</a:t>
                      </a:r>
                      <a:endParaRPr lang="en-US" sz="20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-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○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-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○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257882"/>
                  </a:ext>
                </a:extLst>
              </a:tr>
              <a:tr h="96926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Detailed information about rice grading criteria </a:t>
                      </a: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×</a:t>
                      </a:r>
                      <a:endParaRPr lang="en-US" sz="20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×</a:t>
                      </a:r>
                      <a:endParaRPr lang="en-US" sz="20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-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명조"/>
                          <a:cs typeface="Calibri" panose="020F0502020204030204" pitchFamily="34" charset="0"/>
                        </a:rPr>
                        <a:t>○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2980638"/>
                  </a:ext>
                </a:extLst>
              </a:tr>
            </a:tbl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AE748559-46E1-463D-80E5-EB0FE691A7BD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0313" y="2454468"/>
            <a:ext cx="1491883" cy="160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680B0FE-B0C1-4326-8DD9-620FE1100997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8689" y="4049283"/>
            <a:ext cx="1502837" cy="1353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A8E675B-E4F3-493C-9952-3254DFBC6131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8688" y="5402426"/>
            <a:ext cx="1493508" cy="1369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627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515150" y="391734"/>
            <a:ext cx="5083845" cy="44627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latinLnBrk="0">
              <a:lnSpc>
                <a:spcPct val="115000"/>
              </a:lnSpc>
              <a:defRPr/>
            </a:pPr>
            <a:r>
              <a:rPr lang="en-US" altLang="ko-KR" sz="20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• </a:t>
            </a:r>
            <a:r>
              <a:rPr lang="en-US" altLang="ko-KR" sz="20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Experimental auction </a:t>
            </a:r>
            <a:r>
              <a:rPr lang="en-US" altLang="ko-KR" sz="20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of this study</a:t>
            </a:r>
            <a:endParaRPr lang="ko-KR" altLang="en-US" sz="20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23" name="_x118184720" descr="EMB00008628be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591" y="1347855"/>
            <a:ext cx="2092016" cy="1668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_x118184560" descr="EMB00008628be9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7586" y="3751030"/>
            <a:ext cx="2221410" cy="1694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" name="Object 22"/>
          <p:cNvGraphicFramePr>
            <a:graphicFrameLocks noChangeAspect="1"/>
          </p:cNvGraphicFramePr>
          <p:nvPr/>
        </p:nvGraphicFramePr>
        <p:xfrm>
          <a:off x="518121" y="3761147"/>
          <a:ext cx="2173902" cy="166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6" name="비트맵 이미지" r:id="rId5" imgW="5266667" imgH="3533333" progId="PBrush">
                  <p:embed/>
                </p:oleObj>
              </mc:Choice>
              <mc:Fallback>
                <p:oleObj name="비트맵 이미지" r:id="rId5" imgW="5266667" imgH="3533333" progId="PBrush">
                  <p:embed/>
                  <p:pic>
                    <p:nvPicPr>
                      <p:cNvPr id="25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21" y="3761147"/>
                        <a:ext cx="2173902" cy="1668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4"/>
          <p:cNvGraphicFramePr>
            <a:graphicFrameLocks noChangeAspect="1"/>
          </p:cNvGraphicFramePr>
          <p:nvPr/>
        </p:nvGraphicFramePr>
        <p:xfrm>
          <a:off x="6277996" y="1334191"/>
          <a:ext cx="2064200" cy="1627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7" name="비트맵 이미지" r:id="rId7" imgW="5401429" imgH="3524742" progId="PBrush">
                  <p:embed/>
                </p:oleObj>
              </mc:Choice>
              <mc:Fallback>
                <p:oleObj name="비트맵 이미지" r:id="rId7" imgW="5401429" imgH="3524742" progId="PBrush">
                  <p:embed/>
                  <p:pic>
                    <p:nvPicPr>
                      <p:cNvPr id="26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7996" y="1334191"/>
                        <a:ext cx="2064200" cy="16273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3360787" y="1330566"/>
          <a:ext cx="2227973" cy="1658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8" name="비트맵 이미지" r:id="rId9" imgW="5057143" imgH="3505689" progId="PBrush">
                  <p:embed/>
                </p:oleObj>
              </mc:Choice>
              <mc:Fallback>
                <p:oleObj name="비트맵 이미지" r:id="rId9" imgW="5057143" imgH="3505689" progId="PBrush">
                  <p:embed/>
                  <p:pic>
                    <p:nvPicPr>
                      <p:cNvPr id="27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0787" y="1330566"/>
                        <a:ext cx="2227973" cy="16582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직사각형 29"/>
          <p:cNvSpPr>
            <a:spLocks noChangeArrowheads="1"/>
          </p:cNvSpPr>
          <p:nvPr/>
        </p:nvSpPr>
        <p:spPr bwMode="auto">
          <a:xfrm>
            <a:off x="3783512" y="3021160"/>
            <a:ext cx="19271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Social Welfare Center</a:t>
            </a:r>
            <a:endParaRPr lang="ko-KR" altLang="en-US" sz="14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9" name="직사각형 30"/>
          <p:cNvSpPr>
            <a:spLocks noChangeArrowheads="1"/>
          </p:cNvSpPr>
          <p:nvPr/>
        </p:nvSpPr>
        <p:spPr bwMode="auto">
          <a:xfrm>
            <a:off x="920372" y="3000420"/>
            <a:ext cx="16065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Apartment Library</a:t>
            </a:r>
            <a:endParaRPr lang="ko-KR" altLang="en-US" sz="14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0" name="직사각형 33"/>
          <p:cNvSpPr>
            <a:spLocks noChangeArrowheads="1"/>
          </p:cNvSpPr>
          <p:nvPr/>
        </p:nvSpPr>
        <p:spPr bwMode="auto">
          <a:xfrm>
            <a:off x="827302" y="5540292"/>
            <a:ext cx="21852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Agricultural Cooperatives</a:t>
            </a:r>
            <a:endParaRPr lang="ko-KR" altLang="en-US" sz="14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1" name="직사각형 34"/>
          <p:cNvSpPr>
            <a:spLocks noChangeArrowheads="1"/>
          </p:cNvSpPr>
          <p:nvPr/>
        </p:nvSpPr>
        <p:spPr bwMode="auto">
          <a:xfrm>
            <a:off x="6906172" y="2991542"/>
            <a:ext cx="12394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Local Church</a:t>
            </a:r>
            <a:endParaRPr lang="ko-KR" altLang="en-US" sz="14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2" name="직사각형 35"/>
          <p:cNvSpPr>
            <a:spLocks noChangeArrowheads="1"/>
          </p:cNvSpPr>
          <p:nvPr/>
        </p:nvSpPr>
        <p:spPr bwMode="auto">
          <a:xfrm>
            <a:off x="4289990" y="5595244"/>
            <a:ext cx="30123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Invited Subjects to Korea University</a:t>
            </a:r>
            <a:endParaRPr lang="ko-KR" altLang="en-US" sz="14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75799" name="Rectangle 2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75798" name="Object 22"/>
          <p:cNvGraphicFramePr>
            <a:graphicFrameLocks noChangeAspect="1"/>
          </p:cNvGraphicFramePr>
          <p:nvPr/>
        </p:nvGraphicFramePr>
        <p:xfrm>
          <a:off x="6254089" y="3712194"/>
          <a:ext cx="2088107" cy="1692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9" name="비트맵 이미지" r:id="rId11" imgW="5466667" imgH="3315163" progId="PBrush">
                  <p:embed/>
                </p:oleObj>
              </mc:Choice>
              <mc:Fallback>
                <p:oleObj name="비트맵 이미지" r:id="rId11" imgW="5466667" imgH="3315163" progId="PBrush">
                  <p:embed/>
                  <p:pic>
                    <p:nvPicPr>
                      <p:cNvPr id="75798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4089" y="3712194"/>
                        <a:ext cx="2088107" cy="16923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936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360363"/>
            <a:ext cx="739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ko-KR" sz="3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Overview</a:t>
            </a:r>
            <a:endParaRPr lang="ko-KR" altLang="en-US" sz="3000" b="1" dirty="0">
              <a:latin typeface="Cambria Math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957387"/>
            <a:ext cx="7086600" cy="31085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eaLnBrk="1" fontAlgn="auto" latinLnBrk="1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altLang="ko-KR" sz="2800" dirty="0">
                <a:latin typeface="Calibri" panose="020F0502020204030204" pitchFamily="34" charset="0"/>
                <a:ea typeface="Cambria Math" pitchFamily="18" charset="0"/>
              </a:rPr>
              <a:t>Introduction</a:t>
            </a:r>
          </a:p>
          <a:p>
            <a:pPr marL="457200" indent="-457200" eaLnBrk="1" fontAlgn="auto" latinLnBrk="1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endParaRPr lang="en-US" altLang="ko-KR" sz="2800" dirty="0">
              <a:latin typeface="Calibri" panose="020F0502020204030204" pitchFamily="34" charset="0"/>
              <a:ea typeface="Cambria Math" pitchFamily="18" charset="0"/>
            </a:endParaRPr>
          </a:p>
          <a:p>
            <a:pPr marL="457200" indent="-457200" eaLnBrk="1" fontAlgn="auto" latinLnBrk="1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altLang="ko-KR" sz="2800" dirty="0">
                <a:latin typeface="Calibri" panose="020F0502020204030204" pitchFamily="34" charset="0"/>
                <a:ea typeface="Cambria Math" pitchFamily="18" charset="0"/>
              </a:rPr>
              <a:t>Empirical Methods</a:t>
            </a:r>
          </a:p>
          <a:p>
            <a:pPr marL="457200" indent="-457200" eaLnBrk="1" fontAlgn="auto" latinLnBrk="1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endParaRPr lang="en-US" altLang="ko-KR" sz="2800" dirty="0">
              <a:latin typeface="Calibri" panose="020F0502020204030204" pitchFamily="34" charset="0"/>
              <a:ea typeface="Cambria Math" pitchFamily="18" charset="0"/>
            </a:endParaRPr>
          </a:p>
          <a:p>
            <a:pPr marL="457200" indent="-457200" eaLnBrk="1" fontAlgn="auto" latin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altLang="ko-KR" sz="2800" dirty="0">
                <a:latin typeface="Calibri" panose="020F0502020204030204" pitchFamily="34" charset="0"/>
                <a:ea typeface="Cambria Math" pitchFamily="18" charset="0"/>
              </a:rPr>
              <a:t>Experimental Results</a:t>
            </a: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2800" dirty="0">
              <a:latin typeface="Calibri" panose="020F0502020204030204" pitchFamily="34" charset="0"/>
              <a:ea typeface="Cambria Math" pitchFamily="18" charset="0"/>
            </a:endParaRPr>
          </a:p>
          <a:p>
            <a:pPr marL="457200" indent="-457200" eaLnBrk="1" fontAlgn="auto" latin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  <a:defRPr/>
            </a:pPr>
            <a:r>
              <a:rPr lang="en-US" altLang="ko-KR" sz="2800" dirty="0">
                <a:latin typeface="Calibri" panose="020F0502020204030204" pitchFamily="34" charset="0"/>
                <a:ea typeface="Cambria Math" pitchFamily="18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51497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B4866-2DF8-49B5-87A5-62E2C9BDD2E5}" type="slidenum">
              <a:rPr lang="ko-KR" altLang="en-US" smtClean="0"/>
              <a:pPr>
                <a:defRPr/>
              </a:pPr>
              <a:t>20</a:t>
            </a:fld>
            <a:endParaRPr lang="ko-KR" alt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360363"/>
            <a:ext cx="8686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ko-KR" sz="3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2. Empirical Methods</a:t>
            </a:r>
          </a:p>
          <a:p>
            <a:pPr eaLnBrk="1" hangingPunct="1"/>
            <a:endParaRPr lang="ko-KR" altLang="en-US" sz="3000" b="1" dirty="0">
              <a:latin typeface="Cambria Math" panose="020405030504060302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0" y="1571308"/>
            <a:ext cx="85344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ko-KR" sz="2400" b="1" dirty="0" smtClean="0">
                <a:latin typeface="Calibri" panose="020F0502020204030204" pitchFamily="34" charset="0"/>
              </a:rPr>
              <a:t>Assumptions</a:t>
            </a:r>
            <a:r>
              <a:rPr lang="en-US" altLang="ko-KR" sz="2400" dirty="0" smtClean="0">
                <a:latin typeface="Calibri" panose="020F0502020204030204" pitchFamily="34" charset="0"/>
              </a:rPr>
              <a:t> of Empirical Framework</a:t>
            </a:r>
          </a:p>
          <a:p>
            <a:pPr eaLnBrk="1" hangingPunct="1"/>
            <a:endParaRPr lang="en-US" altLang="ko-KR" sz="2400" dirty="0" smtClean="0">
              <a:latin typeface="Calibri" panose="020F0502020204030204" pitchFamily="34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altLang="ko-KR" sz="2400" dirty="0" smtClean="0">
                <a:latin typeface="Calibri" panose="020F0502020204030204" pitchFamily="34" charset="0"/>
              </a:rPr>
              <a:t>We assumed that consumers correctly expressed their demand after receiving information</a:t>
            </a:r>
          </a:p>
          <a:p>
            <a:pPr marL="342900" indent="-342900" eaLnBrk="1" hangingPunct="1">
              <a:buFontTx/>
              <a:buChar char="-"/>
            </a:pPr>
            <a:endParaRPr lang="en-US" altLang="ko-KR" sz="2400" dirty="0">
              <a:latin typeface="Calibri" panose="020F0502020204030204" pitchFamily="34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altLang="ko-KR" sz="2400" dirty="0" smtClean="0">
                <a:latin typeface="Calibri" panose="020F0502020204030204" pitchFamily="34" charset="0"/>
              </a:rPr>
              <a:t>After receiving the </a:t>
            </a:r>
            <a:r>
              <a:rPr lang="en-US" altLang="ko-KR" sz="2400" dirty="0">
                <a:latin typeface="Calibri" panose="020F0502020204030204" pitchFamily="34" charset="0"/>
              </a:rPr>
              <a:t>new information on rice </a:t>
            </a:r>
            <a:r>
              <a:rPr lang="en-US" altLang="ko-KR" sz="2400" dirty="0" smtClean="0">
                <a:latin typeface="Calibri" panose="020F0502020204030204" pitchFamily="34" charset="0"/>
              </a:rPr>
              <a:t>grade, consumers can change their rice purchasing decision before rice  grade information. </a:t>
            </a:r>
          </a:p>
          <a:p>
            <a:pPr eaLnBrk="1" hangingPunct="1"/>
            <a:endParaRPr lang="en-US" altLang="ko-KR" sz="2400" dirty="0" smtClean="0">
              <a:latin typeface="Calibri" panose="020F0502020204030204" pitchFamily="34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altLang="ko-KR" sz="2400" dirty="0" smtClean="0">
                <a:latin typeface="Calibri" panose="020F0502020204030204" pitchFamily="34" charset="0"/>
              </a:rPr>
              <a:t>We can measure the correct value of information only if consumers change their purchasing rice grade after grade information. </a:t>
            </a:r>
            <a:endParaRPr lang="en-US" altLang="ko-KR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26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360363"/>
            <a:ext cx="8686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ko-KR" sz="3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2. Empirical Methods</a:t>
            </a:r>
          </a:p>
          <a:p>
            <a:pPr eaLnBrk="1" hangingPunct="1"/>
            <a:endParaRPr lang="ko-KR" altLang="en-US" sz="3000" b="1" dirty="0">
              <a:latin typeface="Cambria Math" panose="02040503050406030204" pitchFamily="18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457200" y="1445875"/>
            <a:ext cx="853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ko-KR" sz="2400" dirty="0" smtClean="0">
                <a:latin typeface="Calibri" panose="020F0502020204030204" pitchFamily="34" charset="0"/>
              </a:rPr>
              <a:t>Following the auction market, we assumed that all consumers purchase either one of graded or non-graded rice</a:t>
            </a:r>
            <a:endParaRPr lang="en-US" altLang="ko-KR" sz="2400" dirty="0">
              <a:latin typeface="Calibri" panose="020F050202020403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F500B35-864A-4EBE-BA5E-EFA7EBEA2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6742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6">
                <a:extLst>
                  <a:ext uri="{FF2B5EF4-FFF2-40B4-BE49-F238E27FC236}">
                    <a16:creationId xmlns:a16="http://schemas.microsoft.com/office/drawing/2014/main" id="{CC92178D-FE76-4121-92FA-D778789682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5441" y="2708920"/>
                <a:ext cx="8534400" cy="2448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1pPr>
                <a:lvl2pPr marL="742950" indent="-28575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2pPr>
                <a:lvl3pPr marL="1143000" indent="-22860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3pPr>
                <a:lvl4pPr marL="1600200" indent="-22860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4pPr>
                <a:lvl5pPr marL="2057400" indent="-22860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5pPr>
                <a:lvl6pPr marL="25146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6pPr>
                <a:lvl7pPr marL="29718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7pPr>
                <a:lvl8pPr marL="34290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8pPr>
                <a:lvl9pPr marL="38862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altLang="ko-KR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𝐵𝑢𝑦</m:t>
                        </m:r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𝐺𝑟𝑎𝑑𝑒𝑑</m:t>
                        </m:r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𝑅𝑖𝑐𝑒</m:t>
                        </m:r>
                      </m:e>
                      <m:sub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r>
                  <a:rPr lang="en-US" altLang="ko-KR" sz="2200" b="0" dirty="0"/>
                  <a:t>   </a:t>
                </a:r>
              </a:p>
              <a:p>
                <a:pPr eaLnBrk="1" hangingPunct="1"/>
                <a:r>
                  <a:rPr lang="en-US" altLang="ko-KR" sz="2200" dirty="0"/>
                  <a:t>                                    </a:t>
                </a:r>
                <a14:m>
                  <m:oMath xmlns:m="http://schemas.openxmlformats.org/officeDocument/2006/math"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𝑖𝑓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𝐵𝑖𝑑𝑃𝑟𝑒𝑚</m:t>
                        </m:r>
                      </m:e>
                      <m:sub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𝑀𝑎𝑟𝑘𝑒𝑡𝑃𝑟𝑒𝑚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endParaRPr lang="en-US" altLang="ko-KR" sz="2200" b="0" dirty="0">
                  <a:ea typeface="Cambria Math" panose="02040503050406030204" pitchFamily="18" charset="0"/>
                </a:endParaRPr>
              </a:p>
              <a:p>
                <a:pPr eaLnBrk="1" hangingPunct="1"/>
                <a:endParaRPr lang="en-US" altLang="ko-KR" sz="2200" dirty="0">
                  <a:latin typeface="Calibri" panose="020F0502020204030204" pitchFamily="34" charset="0"/>
                </a:endParaRPr>
              </a:p>
              <a:p>
                <a:pPr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altLang="ko-K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𝐵𝑢𝑦</m:t>
                          </m:r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𝑛𝑜𝑛</m:t>
                          </m:r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𝐺𝑟𝑎𝑑𝑒𝑑</m:t>
                          </m:r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𝑅𝑖𝑐𝑒</m:t>
                          </m:r>
                        </m:e>
                        <m:sub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r>
                        <a:rPr lang="en-US" altLang="ko-KR" sz="2200" b="0" i="1" smtClean="0">
                          <a:latin typeface="Cambria Math" panose="02040503050406030204" pitchFamily="18" charset="0"/>
                        </a:rPr>
                        <m:t>=1 </m:t>
                      </m:r>
                    </m:oMath>
                  </m:oMathPara>
                </a14:m>
                <a:endParaRPr lang="en-US" altLang="ko-KR" sz="2200" b="0" i="1" dirty="0">
                  <a:latin typeface="Cambria Math" panose="02040503050406030204" pitchFamily="18" charset="0"/>
                </a:endParaRPr>
              </a:p>
              <a:p>
                <a:pPr eaLnBrk="1" hangingPunct="1"/>
                <a:r>
                  <a:rPr lang="en-US" altLang="ko-KR" sz="2200" b="0" dirty="0"/>
                  <a:t>                                    </a:t>
                </a:r>
                <a14:m>
                  <m:oMath xmlns:m="http://schemas.openxmlformats.org/officeDocument/2006/math"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𝑖𝑓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𝐵𝑖𝑑𝑝𝑟𝑒𝑚</m:t>
                        </m:r>
                      </m:e>
                      <m:sub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𝑀𝑎𝑟𝑘𝑒𝑡𝑃𝑟𝑒𝑚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</m:t>
                    </m:r>
                  </m:oMath>
                </a14:m>
                <a:endParaRPr lang="en-US" altLang="ko-KR" sz="2200" dirty="0">
                  <a:latin typeface="Calibri" panose="020F0502020204030204" pitchFamily="34" charset="0"/>
                </a:endParaRPr>
              </a:p>
              <a:p>
                <a:pPr marL="342900" indent="-342900" eaLnBrk="1" hangingPunct="1">
                  <a:buFontTx/>
                  <a:buChar char="-"/>
                </a:pPr>
                <a:endParaRPr lang="en-US" altLang="ko-KR" sz="22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C92178D-FE76-4121-92FA-D77878968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441" y="2708920"/>
                <a:ext cx="8534400" cy="244887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2EBE80C-2AD6-46D4-B01B-3782A249D3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255" y="5229200"/>
                <a:ext cx="9284772" cy="1323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1pPr>
                <a:lvl2pPr marL="742950" indent="-28575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2pPr>
                <a:lvl3pPr marL="1143000" indent="-22860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3pPr>
                <a:lvl4pPr marL="1600200" indent="-22860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4pPr>
                <a:lvl5pPr marL="2057400" indent="-22860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5pPr>
                <a:lvl6pPr marL="25146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6pPr>
                <a:lvl7pPr marL="29718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7pPr>
                <a:lvl8pPr marL="34290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8pPr>
                <a:lvl9pPr marL="38862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9pPr>
              </a:lstStyle>
              <a:p>
                <a:pPr latinLnBrk="0"/>
                <a14:m>
                  <m:oMath xmlns:m="http://schemas.openxmlformats.org/officeDocument/2006/math">
                    <m:r>
                      <a:rPr lang="en-US" altLang="ko-KR" sz="1600" b="1" i="1">
                        <a:latin typeface="Cambria Math" panose="02040503050406030204" pitchFamily="18" charset="0"/>
                      </a:rPr>
                      <m:t>𝑩𝒊𝒅𝑷𝒓𝒆𝒎</m:t>
                    </m:r>
                  </m:oMath>
                </a14:m>
                <a:r>
                  <a:rPr lang="en-US" altLang="ko-KR" sz="1600" b="1" dirty="0" smtClean="0">
                    <a:latin typeface="Calisto MT" panose="02040603050505030304" pitchFamily="18" charset="0"/>
                  </a:rPr>
                  <a:t> = </a:t>
                </a:r>
                <a:r>
                  <a:rPr lang="en-US" sz="1600" b="1" dirty="0">
                    <a:latin typeface="Calisto MT" panose="02040603050505030304" pitchFamily="18" charset="0"/>
                  </a:rPr>
                  <a:t>bid difference between rice </a:t>
                </a:r>
                <a:r>
                  <a:rPr lang="en-US" sz="1600" b="1" dirty="0" smtClean="0">
                    <a:latin typeface="Calisto MT" panose="02040603050505030304" pitchFamily="18" charset="0"/>
                  </a:rPr>
                  <a:t>with </a:t>
                </a:r>
                <a:r>
                  <a:rPr lang="en-US" sz="1600" b="1" dirty="0">
                    <a:latin typeface="Calisto MT" panose="02040603050505030304" pitchFamily="18" charset="0"/>
                  </a:rPr>
                  <a:t>quality grades and rice </a:t>
                </a:r>
                <a:r>
                  <a:rPr lang="en-US" sz="1600" b="1" dirty="0" smtClean="0">
                    <a:latin typeface="Calisto MT" panose="02040603050505030304" pitchFamily="18" charset="0"/>
                  </a:rPr>
                  <a:t>with </a:t>
                </a:r>
                <a:r>
                  <a:rPr lang="en-US" sz="1600" b="1" dirty="0">
                    <a:latin typeface="Calisto MT" panose="02040603050505030304" pitchFamily="18" charset="0"/>
                  </a:rPr>
                  <a:t>"no grading </a:t>
                </a:r>
                <a:r>
                  <a:rPr lang="en-US" sz="1600" b="1" dirty="0" smtClean="0">
                    <a:latin typeface="Calisto MT" panose="02040603050505030304" pitchFamily="18" charset="0"/>
                  </a:rPr>
                  <a:t>test”</a:t>
                </a:r>
                <a:endParaRPr lang="en-US" altLang="ko-KR" sz="1600" b="1" dirty="0" smtClean="0">
                  <a:latin typeface="Calisto MT" panose="02040603050505030304" pitchFamily="18" charset="0"/>
                </a:endParaRPr>
              </a:p>
              <a:p>
                <a:pPr latinLnBrk="0"/>
                <a14:m>
                  <m:oMath xmlns:m="http://schemas.openxmlformats.org/officeDocument/2006/math">
                    <m:r>
                      <a:rPr lang="en-US" altLang="ko-KR" sz="1600" b="1" i="1">
                        <a:latin typeface="Cambria Math" panose="02040503050406030204" pitchFamily="18" charset="0"/>
                      </a:rPr>
                      <m:t>𝑴𝒂𝒓𝒌𝒆𝒕𝑷𝒓𝒆𝒎</m:t>
                    </m:r>
                  </m:oMath>
                </a14:m>
                <a:r>
                  <a:rPr lang="en-US" altLang="ko-KR" sz="1600" b="1" dirty="0" smtClean="0">
                    <a:latin typeface="Calisto MT" panose="02040603050505030304" pitchFamily="18" charset="0"/>
                  </a:rPr>
                  <a:t> = </a:t>
                </a:r>
                <a:r>
                  <a:rPr lang="en-US" sz="1600" b="1" dirty="0">
                    <a:latin typeface="Calisto MT" panose="02040603050505030304" pitchFamily="18" charset="0"/>
                  </a:rPr>
                  <a:t>market price difference between rice </a:t>
                </a:r>
                <a:r>
                  <a:rPr lang="en-US" sz="1600" b="1" dirty="0" smtClean="0">
                    <a:latin typeface="Calisto MT" panose="02040603050505030304" pitchFamily="18" charset="0"/>
                  </a:rPr>
                  <a:t>with </a:t>
                </a:r>
                <a:r>
                  <a:rPr lang="en-US" sz="1600" b="1" dirty="0">
                    <a:latin typeface="Calisto MT" panose="02040603050505030304" pitchFamily="18" charset="0"/>
                  </a:rPr>
                  <a:t>quality grades and rice </a:t>
                </a:r>
                <a:r>
                  <a:rPr lang="en-US" sz="1600" b="1" dirty="0" smtClean="0">
                    <a:latin typeface="Calisto MT" panose="02040603050505030304" pitchFamily="18" charset="0"/>
                  </a:rPr>
                  <a:t>with no grading</a:t>
                </a:r>
                <a:endParaRPr lang="en-US" altLang="ko-KR" sz="1600" b="1" dirty="0">
                  <a:latin typeface="Calisto MT" panose="02040603050505030304" pitchFamily="18" charset="0"/>
                </a:endParaRPr>
              </a:p>
              <a:p>
                <a:pPr latinLnBrk="0"/>
                <a:endParaRPr lang="en-US" altLang="ko-KR" sz="1600" dirty="0" smtClean="0">
                  <a:latin typeface="Calibri" panose="020F0502020204030204" pitchFamily="34" charset="0"/>
                </a:endParaRPr>
              </a:p>
              <a:p>
                <a:pPr latinLnBrk="0"/>
                <a:r>
                  <a:rPr lang="en-US" altLang="ko-KR" sz="1600" dirty="0" smtClean="0">
                    <a:latin typeface="Calibri" panose="020F0502020204030204" pitchFamily="34" charset="0"/>
                  </a:rPr>
                  <a:t>*</a:t>
                </a:r>
                <a:r>
                  <a:rPr lang="en-US" sz="1600" baseline="30000" dirty="0" smtClean="0">
                    <a:latin typeface="Calibri" panose="020F0502020204030204" pitchFamily="34" charset="0"/>
                  </a:rPr>
                  <a:t> </a:t>
                </a:r>
                <a:r>
                  <a:rPr lang="en-US" sz="1600" dirty="0" err="1">
                    <a:latin typeface="Calibri" panose="020F0502020204030204" pitchFamily="34" charset="0"/>
                  </a:rPr>
                  <a:t>i</a:t>
                </a:r>
                <a:r>
                  <a:rPr lang="en-US" altLang="ko-KR" sz="1600" dirty="0">
                    <a:latin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</a:rPr>
                  <a:t>represents an individual consumer in our experiment</a:t>
                </a:r>
              </a:p>
              <a:p>
                <a:pPr latinLnBrk="0"/>
                <a:r>
                  <a:rPr lang="en-US" sz="1600" dirty="0">
                    <a:latin typeface="Calibri" panose="020F0502020204030204" pitchFamily="34" charset="0"/>
                  </a:rPr>
                  <a:t>* j denotes quality grades (“super”, “good”, and “normal”) of rice. </a:t>
                </a:r>
                <a:endParaRPr lang="en-US" altLang="ko-KR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2EBE80C-2AD6-46D4-B01B-3782A249D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255" y="5229200"/>
                <a:ext cx="9284772" cy="1323439"/>
              </a:xfrm>
              <a:prstGeom prst="rect">
                <a:avLst/>
              </a:prstGeom>
              <a:blipFill>
                <a:blip r:embed="rId3"/>
                <a:stretch>
                  <a:fillRect l="-328" t="-922" b="-55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360363"/>
            <a:ext cx="8686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ko-KR" sz="3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2. Empirical Methods</a:t>
            </a:r>
          </a:p>
          <a:p>
            <a:pPr eaLnBrk="1" hangingPunct="1"/>
            <a:endParaRPr lang="ko-KR" altLang="en-US" sz="3000" b="1" dirty="0">
              <a:latin typeface="Cambria Math" panose="02040503050406030204" pitchFamily="18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457200" y="1219200"/>
            <a:ext cx="85344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ko-KR" sz="2400" dirty="0" smtClean="0">
                <a:latin typeface="Calibri" panose="020F0502020204030204" pitchFamily="34" charset="0"/>
              </a:rPr>
              <a:t>Given our assumption that consumers obtain value from the provided information when they change their decision, we only included the participants who switched their decision</a:t>
            </a:r>
          </a:p>
          <a:p>
            <a:pPr eaLnBrk="1" hangingPunct="1"/>
            <a:endParaRPr lang="en-US" altLang="ko-KR" dirty="0">
              <a:latin typeface="Calibri" panose="020F0502020204030204" pitchFamily="34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altLang="ko-KR" sz="2400" dirty="0" smtClean="0">
                <a:latin typeface="Calibri" panose="020F0502020204030204" pitchFamily="34" charset="0"/>
              </a:rPr>
              <a:t>Switching rice purchase after receiving grade information → Estimating </a:t>
            </a:r>
            <a:r>
              <a:rPr lang="en-US" altLang="ko-KR" sz="2400" dirty="0">
                <a:latin typeface="Calibri" panose="020F0502020204030204" pitchFamily="34" charset="0"/>
              </a:rPr>
              <a:t>the value of </a:t>
            </a:r>
            <a:r>
              <a:rPr lang="en-US" altLang="ko-KR" sz="2400" dirty="0" smtClean="0">
                <a:latin typeface="Calibri" panose="020F0502020204030204" pitchFamily="34" charset="0"/>
              </a:rPr>
              <a:t>grade labeling </a:t>
            </a:r>
            <a:r>
              <a:rPr lang="en-US" altLang="ko-KR" sz="2400" dirty="0">
                <a:latin typeface="Calibri" panose="020F0502020204030204" pitchFamily="34" charset="0"/>
              </a:rPr>
              <a:t>information</a:t>
            </a:r>
          </a:p>
          <a:p>
            <a:pPr marL="342900" indent="-342900" eaLnBrk="1" hangingPunct="1">
              <a:buFontTx/>
              <a:buChar char="-"/>
            </a:pPr>
            <a:endParaRPr lang="en-US" altLang="ko-KR" sz="2400" dirty="0">
              <a:latin typeface="Calibri" panose="020F050202020403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F500B35-864A-4EBE-BA5E-EFA7EBEA2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6742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6">
                <a:extLst>
                  <a:ext uri="{FF2B5EF4-FFF2-40B4-BE49-F238E27FC236}">
                    <a16:creationId xmlns:a16="http://schemas.microsoft.com/office/drawing/2014/main" id="{CC92178D-FE76-4121-92FA-D778789682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3568" y="3537540"/>
                <a:ext cx="8534400" cy="1678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1pPr>
                <a:lvl2pPr marL="742950" indent="-28575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2pPr>
                <a:lvl3pPr marL="1143000" indent="-22860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3pPr>
                <a:lvl4pPr marL="1600200" indent="-22860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4pPr>
                <a:lvl5pPr marL="2057400" indent="-22860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5pPr>
                <a:lvl6pPr marL="25146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6pPr>
                <a:lvl7pPr marL="29718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7pPr>
                <a:lvl8pPr marL="34290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8pPr>
                <a:lvl9pPr marL="38862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9pPr>
              </a:lstStyle>
              <a:p>
                <a:pPr eaLnBrk="1" hangingPunct="1"/>
                <a:r>
                  <a:rPr lang="en-US" altLang="ko-KR" sz="2400" b="1" i="1" dirty="0">
                    <a:latin typeface="Cambria Math" panose="02040503050406030204" pitchFamily="18" charset="0"/>
                  </a:rPr>
                  <a:t>Switch </a:t>
                </a:r>
                <a:r>
                  <a:rPr lang="en-US" altLang="ko-KR" sz="2400" b="1" i="1" dirty="0" smtClean="0">
                    <a:latin typeface="Cambria Math" panose="02040503050406030204" pitchFamily="18" charset="0"/>
                  </a:rPr>
                  <a:t>rice purchase  after  receiving grade information</a:t>
                </a:r>
              </a:p>
              <a:p>
                <a:pPr eaLnBrk="1" hangingPunct="1"/>
                <a:endParaRPr lang="en-US" altLang="ko-KR" sz="2400" b="1" i="1" dirty="0">
                  <a:latin typeface="Cambria Math" panose="02040503050406030204" pitchFamily="18" charset="0"/>
                </a:endParaRPr>
              </a:p>
              <a:p>
                <a:pPr eaLnBrk="1" hangingPunct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22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altLang="ko-KR" sz="2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2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altLang="ko-KR" sz="2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2200" b="1" i="1" smtClean="0">
                            <a:latin typeface="Cambria Math" panose="02040503050406030204" pitchFamily="18" charset="0"/>
                          </a:rPr>
                          <m:t>𝒊𝒇</m:t>
                        </m:r>
                        <m:r>
                          <a:rPr lang="en-US" altLang="ko-KR" sz="2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2200" b="1" i="1" smtClean="0">
                            <a:latin typeface="Cambria Math" panose="02040503050406030204" pitchFamily="18" charset="0"/>
                          </a:rPr>
                          <m:t>𝑩𝒖𝒚</m:t>
                        </m:r>
                        <m:r>
                          <a:rPr lang="en-US" altLang="ko-KR" sz="2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2200" b="1" i="1" smtClean="0">
                            <a:latin typeface="Cambria Math" panose="02040503050406030204" pitchFamily="18" charset="0"/>
                          </a:rPr>
                          <m:t>𝑮𝒓𝒂𝒅𝒆𝒅</m:t>
                        </m:r>
                        <m:r>
                          <a:rPr lang="en-US" altLang="ko-KR" sz="2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2200" b="1" i="1" smtClean="0">
                            <a:latin typeface="Cambria Math" panose="02040503050406030204" pitchFamily="18" charset="0"/>
                          </a:rPr>
                          <m:t>𝑹𝒊𝒄𝒆</m:t>
                        </m:r>
                      </m:e>
                      <m:sub>
                        <m:r>
                          <a:rPr lang="en-US" altLang="ko-KR" sz="22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ko-KR" sz="2200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p>
                    </m:sSubSup>
                    <m:r>
                      <a:rPr lang="en-US" altLang="ko-KR" sz="22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2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ko-KR" sz="2200" b="1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altLang="ko-KR" sz="2200" b="1" i="1" smtClean="0">
                        <a:latin typeface="Cambria Math" panose="02040503050406030204" pitchFamily="18" charset="0"/>
                      </a:rPr>
                      <m:t>𝒃𝒆𝒇𝒐𝒓𝒆</m:t>
                    </m:r>
                    <m:r>
                      <a:rPr lang="en-US" altLang="ko-KR" sz="22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sz="2200" b="1" i="1" smtClean="0">
                        <a:latin typeface="Cambria Math" panose="02040503050406030204" pitchFamily="18" charset="0"/>
                      </a:rPr>
                      <m:t>𝒓𝒆𝒄𝒆𝒊𝒗𝒊𝒏𝒈</m:t>
                    </m:r>
                    <m:r>
                      <a:rPr lang="en-US" altLang="ko-KR" sz="22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sz="2200" b="1" i="1" smtClean="0">
                        <a:latin typeface="Cambria Math" panose="02040503050406030204" pitchFamily="18" charset="0"/>
                      </a:rPr>
                      <m:t>𝒊𝒏𝒇𝒐𝒓𝒎𝒂𝒕𝒊𝒐𝒏</m:t>
                    </m:r>
                    <m:r>
                      <a:rPr lang="en-US" altLang="ko-KR" sz="22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2200" b="1" dirty="0"/>
                  <a:t>    </a:t>
                </a:r>
                <a14:m>
                  <m:oMath xmlns:m="http://schemas.openxmlformats.org/officeDocument/2006/math">
                    <m:r>
                      <a:rPr lang="en-US" altLang="ko-KR" sz="2200" b="1" i="0" smtClean="0">
                        <a:latin typeface="Cambria Math" panose="02040503050406030204" pitchFamily="18" charset="0"/>
                      </a:rPr>
                      <m:t>    </m:t>
                    </m:r>
                    <m:sSubSup>
                      <m:sSubSupPr>
                        <m:ctrlPr>
                          <a:rPr lang="en-US" altLang="ko-KR" sz="22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2200" b="1" i="1" smtClean="0">
                            <a:latin typeface="Cambria Math" panose="02040503050406030204" pitchFamily="18" charset="0"/>
                          </a:rPr>
                          <m:t>𝒂𝒏𝒅</m:t>
                        </m:r>
                        <m:r>
                          <a:rPr lang="en-US" altLang="ko-KR" sz="2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2200" b="1" i="1" smtClean="0">
                            <a:latin typeface="Cambria Math" panose="02040503050406030204" pitchFamily="18" charset="0"/>
                          </a:rPr>
                          <m:t>𝑩𝒖𝒚</m:t>
                        </m:r>
                        <m:r>
                          <a:rPr lang="en-US" altLang="ko-KR" sz="2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2200" b="1" i="1" smtClean="0">
                            <a:latin typeface="Cambria Math" panose="02040503050406030204" pitchFamily="18" charset="0"/>
                          </a:rPr>
                          <m:t>𝑮𝒓𝒂𝒅𝒆𝒅</m:t>
                        </m:r>
                        <m:r>
                          <a:rPr lang="en-US" altLang="ko-KR" sz="2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2200" b="1" i="1" smtClean="0">
                            <a:latin typeface="Cambria Math" panose="02040503050406030204" pitchFamily="18" charset="0"/>
                          </a:rPr>
                          <m:t>𝑹𝒊𝒄𝒆</m:t>
                        </m:r>
                      </m:e>
                      <m:sub>
                        <m:r>
                          <a:rPr lang="en-US" altLang="ko-KR" sz="22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ko-KR" sz="2200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p>
                    </m:sSubSup>
                    <m:r>
                      <a:rPr lang="en-US" altLang="ko-KR" sz="22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2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ko-KR" sz="2200" b="1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altLang="ko-KR" sz="2200" b="1" i="1" smtClean="0">
                        <a:latin typeface="Cambria Math" panose="02040503050406030204" pitchFamily="18" charset="0"/>
                      </a:rPr>
                      <m:t>𝒂𝒇𝒕𝒆𝒓</m:t>
                    </m:r>
                    <m:r>
                      <a:rPr lang="en-US" altLang="ko-KR" sz="22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sz="2200" b="1" i="1" smtClean="0">
                        <a:latin typeface="Cambria Math" panose="02040503050406030204" pitchFamily="18" charset="0"/>
                      </a:rPr>
                      <m:t>𝒓𝒆𝒄𝒆𝒊𝒗𝒊𝒏𝒈</m:t>
                    </m:r>
                    <m:r>
                      <a:rPr lang="en-US" altLang="ko-KR" sz="22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sz="2200" b="1" i="1" smtClean="0">
                        <a:latin typeface="Cambria Math" panose="02040503050406030204" pitchFamily="18" charset="0"/>
                      </a:rPr>
                      <m:t>𝒊𝒏𝒇𝒐𝒓𝒎𝒂𝒕𝒊𝒐𝒏</m:t>
                    </m:r>
                    <m:r>
                      <a:rPr lang="en-US" altLang="ko-KR" sz="22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ko-KR" sz="2200" b="1" dirty="0"/>
              </a:p>
            </p:txBody>
          </p:sp>
        </mc:Choice>
        <mc:Fallback xmlns="">
          <p:sp>
            <p:nvSpPr>
              <p:cNvPr id="9" name="TextBox 6">
                <a:extLst>
                  <a:ext uri="{FF2B5EF4-FFF2-40B4-BE49-F238E27FC236}">
                    <a16:creationId xmlns:a16="http://schemas.microsoft.com/office/drawing/2014/main" id="{CC92178D-FE76-4121-92FA-D77878968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3537540"/>
                <a:ext cx="8534400" cy="1678023"/>
              </a:xfrm>
              <a:prstGeom prst="rect">
                <a:avLst/>
              </a:prstGeom>
              <a:blipFill>
                <a:blip r:embed="rId2"/>
                <a:stretch>
                  <a:fillRect l="-1071" t="-289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150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360363"/>
            <a:ext cx="8686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ko-KR" sz="3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2. Empirical Methods</a:t>
            </a:r>
          </a:p>
          <a:p>
            <a:pPr eaLnBrk="1" hangingPunct="1"/>
            <a:endParaRPr lang="ko-KR" altLang="en-US" sz="3000" b="1" dirty="0">
              <a:latin typeface="Cambria Math" panose="020405030504060302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F500B35-864A-4EBE-BA5E-EFA7EBEA2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6742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6">
                <a:extLst>
                  <a:ext uri="{FF2B5EF4-FFF2-40B4-BE49-F238E27FC236}">
                    <a16:creationId xmlns:a16="http://schemas.microsoft.com/office/drawing/2014/main" id="{CC92178D-FE76-4121-92FA-D778789682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5441" y="4645001"/>
                <a:ext cx="8534400" cy="512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1pPr>
                <a:lvl2pPr marL="742950" indent="-28575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2pPr>
                <a:lvl3pPr marL="1143000" indent="-22860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3pPr>
                <a:lvl4pPr marL="1600200" indent="-22860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4pPr>
                <a:lvl5pPr marL="2057400" indent="-22860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5pPr>
                <a:lvl6pPr marL="25146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6pPr>
                <a:lvl7pPr marL="29718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7pPr>
                <a:lvl8pPr marL="34290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8pPr>
                <a:lvl9pPr marL="38862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altLang="ko-K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𝐶𝑜𝑛𝑠𝑢𝑚𝑒𝑟</m:t>
                          </m:r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𝑆𝑢𝑟𝑝𝑙𝑢𝑠</m:t>
                          </m:r>
                        </m:e>
                        <m:sub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r>
                        <a:rPr lang="en-US" altLang="ko-K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𝐵𝑖𝑑𝑝𝑟𝑒𝑚</m:t>
                          </m:r>
                        </m:e>
                        <m:sub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r>
                        <a:rPr lang="en-US" altLang="ko-KR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sz="2200" b="0" i="1" smtClean="0">
                          <a:latin typeface="Cambria Math" panose="02040503050406030204" pitchFamily="18" charset="0"/>
                        </a:rPr>
                        <m:t>𝑀𝑎𝑟𝑘𝑒𝑡𝑃𝑟𝑒𝑚</m:t>
                      </m:r>
                    </m:oMath>
                  </m:oMathPara>
                </a14:m>
                <a:endParaRPr lang="en-US" altLang="ko-KR" sz="2200" b="0" dirty="0"/>
              </a:p>
            </p:txBody>
          </p:sp>
        </mc:Choice>
        <mc:Fallback xmlns="">
          <p:sp>
            <p:nvSpPr>
              <p:cNvPr id="9" name="TextBox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C92178D-FE76-4121-92FA-D77878968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441" y="4645001"/>
                <a:ext cx="8534400" cy="51219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6">
            <a:extLst>
              <a:ext uri="{FF2B5EF4-FFF2-40B4-BE49-F238E27FC236}">
                <a16:creationId xmlns:a16="http://schemas.microsoft.com/office/drawing/2014/main" id="{A79DA7A3-F3D5-4F3A-95D0-9EF7F5BD2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831464"/>
            <a:ext cx="8534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ko-KR" sz="2400" dirty="0">
                <a:latin typeface="Calibri" panose="020F0502020204030204" pitchFamily="34" charset="0"/>
              </a:rPr>
              <a:t>The relative consumer surplus for rice labeled with quality grades is calculated as the difference between individual i’s bid premium and the market premium</a:t>
            </a:r>
          </a:p>
          <a:p>
            <a:pPr marL="342900" indent="-342900" eaLnBrk="1" hangingPunct="1">
              <a:buFontTx/>
              <a:buChar char="-"/>
            </a:pPr>
            <a:endParaRPr lang="en-US" altLang="ko-KR" sz="2400" dirty="0">
              <a:latin typeface="Calibri" panose="020F0502020204030204" pitchFamily="34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altLang="ko-KR" sz="2400" dirty="0">
                <a:latin typeface="Calibri" panose="020F0502020204030204" pitchFamily="34" charset="0"/>
              </a:rPr>
              <a:t>This consumer surplus represents the value of information when a consumer switches products after receiving labeling information</a:t>
            </a:r>
          </a:p>
        </p:txBody>
      </p:sp>
    </p:spTree>
    <p:extLst>
      <p:ext uri="{BB962C8B-B14F-4D97-AF65-F5344CB8AC3E}">
        <p14:creationId xmlns:p14="http://schemas.microsoft.com/office/powerpoint/2010/main" val="108972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360363"/>
            <a:ext cx="8686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ko-KR" sz="3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2. Empirical Methods</a:t>
            </a:r>
          </a:p>
          <a:p>
            <a:pPr eaLnBrk="1" hangingPunct="1"/>
            <a:endParaRPr lang="ko-KR" altLang="en-US" sz="3000" b="1" dirty="0">
              <a:latin typeface="Cambria Math" panose="02040503050406030204" pitchFamily="18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457200" y="1219200"/>
            <a:ext cx="8534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ko-KR" sz="2400" dirty="0">
                <a:latin typeface="Calibri" panose="020F0502020204030204" pitchFamily="34" charset="0"/>
              </a:rPr>
              <a:t>The total value of grade labeling information is the sum of the value of information for all individuals who switched their purchasing decisions after receiving labeling information</a:t>
            </a:r>
          </a:p>
          <a:p>
            <a:pPr marL="342900" indent="-342900" eaLnBrk="1" hangingPunct="1">
              <a:buFontTx/>
              <a:buChar char="-"/>
            </a:pPr>
            <a:endParaRPr lang="en-US" altLang="ko-KR" sz="2400" dirty="0">
              <a:latin typeface="Calibri" panose="020F0502020204030204" pitchFamily="34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altLang="ko-KR" sz="2400" dirty="0">
                <a:latin typeface="Calibri" panose="020F0502020204030204" pitchFamily="34" charset="0"/>
              </a:rPr>
              <a:t>Given this, we could measure two different measures of welfare gains</a:t>
            </a:r>
          </a:p>
          <a:p>
            <a:pPr marL="342900" indent="-342900" eaLnBrk="1" hangingPunct="1">
              <a:buFontTx/>
              <a:buChar char="-"/>
            </a:pPr>
            <a:endParaRPr lang="en-US" altLang="ko-KR" sz="2400" dirty="0">
              <a:latin typeface="Calibri" panose="020F050202020403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F500B35-864A-4EBE-BA5E-EFA7EBEA2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6742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6">
                <a:extLst>
                  <a:ext uri="{FF2B5EF4-FFF2-40B4-BE49-F238E27FC236}">
                    <a16:creationId xmlns:a16="http://schemas.microsoft.com/office/drawing/2014/main" id="{CC92178D-FE76-4121-92FA-D778789682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5441" y="3789040"/>
                <a:ext cx="8534400" cy="888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1pPr>
                <a:lvl2pPr marL="742950" indent="-28575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2pPr>
                <a:lvl3pPr marL="1143000" indent="-22860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3pPr>
                <a:lvl4pPr marL="1600200" indent="-22860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4pPr>
                <a:lvl5pPr marL="2057400" indent="-22860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5pPr>
                <a:lvl6pPr marL="25146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6pPr>
                <a:lvl7pPr marL="29718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7pPr>
                <a:lvl8pPr marL="34290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8pPr>
                <a:lvl9pPr marL="38862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2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d>
                      <m:r>
                        <a:rPr lang="en-US" altLang="ko-KR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2200" b="0" i="0" smtClean="0">
                          <a:latin typeface="Cambria Math" panose="02040503050406030204" pitchFamily="18" charset="0"/>
                        </a:rPr>
                        <m:t>Value</m:t>
                      </m:r>
                      <m:r>
                        <a:rPr lang="en-US" altLang="ko-KR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2200" b="0" i="0" smtClean="0">
                          <a:latin typeface="Cambria Math" panose="02040503050406030204" pitchFamily="18" charset="0"/>
                        </a:rPr>
                        <m:t>Gain</m:t>
                      </m:r>
                      <m:r>
                        <a:rPr lang="en-US" altLang="ko-KR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2200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altLang="ko-KR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2200" b="0" i="0" smtClean="0">
                          <a:latin typeface="Cambria Math" panose="02040503050406030204" pitchFamily="18" charset="0"/>
                        </a:rPr>
                        <m:t>Switcher</m:t>
                      </m:r>
                      <m:r>
                        <a:rPr lang="en-US" altLang="ko-K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ko-K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ko-KR" sz="2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ko-K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ko-K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𝑠𝑤𝑖𝑡𝑐h𝑒𝑑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ko-KR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2200" b="0" i="1" smtClean="0">
                                      <a:latin typeface="Cambria Math" panose="02040503050406030204" pitchFamily="18" charset="0"/>
                                    </a:rPr>
                                    <m:t>𝐶𝑜𝑛𝑠𝑢𝑚𝑒𝑟</m:t>
                                  </m:r>
                                  <m:r>
                                    <a:rPr lang="en-US" altLang="ko-KR" sz="22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ko-KR" sz="2200" b="0" i="1" smtClean="0">
                                      <a:latin typeface="Cambria Math" panose="02040503050406030204" pitchFamily="18" charset="0"/>
                                    </a:rPr>
                                    <m:t>𝑆𝑢𝑟𝑝𝑙𝑢𝑠</m:t>
                                  </m:r>
                                </m:e>
                                <m:sub>
                                  <m:r>
                                    <a:rPr lang="en-US" altLang="ko-KR" sz="2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ko-KR" sz="22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e>
                          </m:nary>
                        </m:num>
                        <m:den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𝑁𝑢𝑚𝑏𝑒𝑟</m:t>
                          </m:r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𝑆𝑤𝑖𝑡𝑐h𝑒𝑟</m:t>
                          </m:r>
                        </m:den>
                      </m:f>
                    </m:oMath>
                  </m:oMathPara>
                </a14:m>
                <a:endParaRPr lang="en-US" altLang="ko-KR" sz="2200" b="0" dirty="0"/>
              </a:p>
            </p:txBody>
          </p:sp>
        </mc:Choice>
        <mc:Fallback xmlns="">
          <p:sp>
            <p:nvSpPr>
              <p:cNvPr id="9" name="TextBox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C92178D-FE76-4121-92FA-D77878968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441" y="3789040"/>
                <a:ext cx="8534400" cy="88812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6">
                <a:extLst>
                  <a:ext uri="{FF2B5EF4-FFF2-40B4-BE49-F238E27FC236}">
                    <a16:creationId xmlns:a16="http://schemas.microsoft.com/office/drawing/2014/main" id="{5EEE67F3-465F-4BE9-841A-AA07E50A8A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8213" y="4941168"/>
                <a:ext cx="8534400" cy="888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1pPr>
                <a:lvl2pPr marL="742950" indent="-28575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2pPr>
                <a:lvl3pPr marL="1143000" indent="-22860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3pPr>
                <a:lvl4pPr marL="1600200" indent="-22860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4pPr>
                <a:lvl5pPr marL="2057400" indent="-228600" latinLnBrk="1"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5pPr>
                <a:lvl6pPr marL="25146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6pPr>
                <a:lvl7pPr marL="29718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7pPr>
                <a:lvl8pPr marL="34290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8pPr>
                <a:lvl9pPr marL="38862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34" charset="-127"/>
                    <a:ea typeface="맑은 고딕" panose="020B0503020000020004" pitchFamily="34" charset="-127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2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d>
                      <m:r>
                        <a:rPr lang="en-US" altLang="ko-KR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2200" b="0" i="0" smtClean="0">
                          <a:latin typeface="Cambria Math" panose="02040503050406030204" pitchFamily="18" charset="0"/>
                        </a:rPr>
                        <m:t>Value</m:t>
                      </m:r>
                      <m:r>
                        <a:rPr lang="en-US" altLang="ko-KR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2200" b="0" i="0" smtClean="0">
                          <a:latin typeface="Cambria Math" panose="02040503050406030204" pitchFamily="18" charset="0"/>
                        </a:rPr>
                        <m:t>Gain</m:t>
                      </m:r>
                      <m:r>
                        <a:rPr lang="en-US" altLang="ko-KR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2200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altLang="ko-KR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2200" b="0" i="1" smtClean="0">
                          <a:latin typeface="Cambria Math" panose="02040503050406030204" pitchFamily="18" charset="0"/>
                        </a:rPr>
                        <m:t>𝑃𝑒𝑟𝑠𝑜𝑛</m:t>
                      </m:r>
                      <m:r>
                        <a:rPr lang="en-US" altLang="ko-K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ko-K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ko-KR" sz="2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ko-K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ko-K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𝑠𝑤𝑖𝑡𝑐h𝑒𝑑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ko-KR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2200" b="0" i="1" smtClean="0">
                                      <a:latin typeface="Cambria Math" panose="02040503050406030204" pitchFamily="18" charset="0"/>
                                    </a:rPr>
                                    <m:t>𝐶𝑜𝑛𝑠𝑢𝑚𝑒𝑟</m:t>
                                  </m:r>
                                  <m:r>
                                    <a:rPr lang="en-US" altLang="ko-KR" sz="22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ko-KR" sz="2200" b="0" i="1" smtClean="0">
                                      <a:latin typeface="Cambria Math" panose="02040503050406030204" pitchFamily="18" charset="0"/>
                                    </a:rPr>
                                    <m:t>𝑆𝑢𝑟𝑝𝑙𝑢𝑠</m:t>
                                  </m:r>
                                </m:e>
                                <m:sub>
                                  <m:r>
                                    <a:rPr lang="en-US" altLang="ko-KR" sz="2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ko-KR" sz="22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e>
                          </m:nary>
                        </m:num>
                        <m:den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𝑁𝑢𝑚𝑏𝑒𝑟</m:t>
                          </m:r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𝑃𝑎𝑟𝑡𝑖𝑐𝑖𝑝𝑎𝑛𝑡𝑠</m:t>
                          </m:r>
                        </m:den>
                      </m:f>
                    </m:oMath>
                  </m:oMathPara>
                </a14:m>
                <a:endParaRPr lang="en-US" altLang="ko-KR" sz="2200" b="0" dirty="0"/>
              </a:p>
            </p:txBody>
          </p:sp>
        </mc:Choice>
        <mc:Fallback xmlns="">
          <p:sp>
            <p:nvSpPr>
              <p:cNvPr id="10" name="TextBox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EEE67F3-465F-4BE9-841A-AA07E50A8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8213" y="4941168"/>
                <a:ext cx="8534400" cy="88812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912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0" y="1210822"/>
            <a:ext cx="640080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algn="ctr" eaLnBrk="1" hangingPunct="1"/>
            <a:r>
              <a:rPr lang="en-US" altLang="ko-KR" sz="1700" b="1" dirty="0">
                <a:latin typeface="Calibri" panose="020F0502020204030204" pitchFamily="34" charset="0"/>
              </a:rPr>
              <a:t>Table 3. Participants’ Socioeconomic </a:t>
            </a:r>
            <a:r>
              <a:rPr lang="en-US" altLang="ko-KR" sz="1700" b="1" dirty="0" smtClean="0">
                <a:latin typeface="Calibri" panose="020F0502020204030204" pitchFamily="34" charset="0"/>
              </a:rPr>
              <a:t>Characteristics (N=212) </a:t>
            </a:r>
            <a:endParaRPr lang="en-US" altLang="ko-KR" sz="1700" b="1" dirty="0">
              <a:latin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889758"/>
              </p:ext>
            </p:extLst>
          </p:nvPr>
        </p:nvGraphicFramePr>
        <p:xfrm>
          <a:off x="660400" y="1629922"/>
          <a:ext cx="7823200" cy="41033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595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Variable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Categories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Mean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Std. Dev.</a:t>
                      </a:r>
                      <a:endParaRPr lang="en-US" sz="1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867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Age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Years 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45.8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13.4</a:t>
                      </a:r>
                      <a:endParaRPr lang="en-US" sz="1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867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Household size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Persons </a:t>
                      </a:r>
                      <a:endParaRPr lang="en-US" sz="1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3.3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1.2</a:t>
                      </a:r>
                      <a:endParaRPr lang="en-US" sz="1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867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Frequency</a:t>
                      </a:r>
                      <a:r>
                        <a:rPr lang="en-US" sz="1200" baseline="300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Times/year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8.2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5.9</a:t>
                      </a:r>
                      <a:endParaRPr lang="en-US" sz="1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867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Need</a:t>
                      </a:r>
                      <a:r>
                        <a:rPr lang="en-US" sz="1200" baseline="300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1: Strongly disagree–5: Strongly agree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4.1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0.8</a:t>
                      </a:r>
                      <a:endParaRPr lang="en-US" sz="1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867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Awareness</a:t>
                      </a:r>
                      <a:r>
                        <a:rPr lang="en-US" sz="1200" baseline="300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1: Not at all–4: A great deal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1.8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0.7</a:t>
                      </a:r>
                      <a:endParaRPr lang="en-US" sz="1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867">
                <a:tc rowSpan="9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Family income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(M</a:t>
                      </a:r>
                      <a:r>
                        <a:rPr lang="en-US" altLang="ko-KR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onthly, U</a:t>
                      </a: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nit:1,000 </a:t>
                      </a:r>
                      <a:r>
                        <a:rPr lang="en-US" sz="1200" dirty="0" err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KRW</a:t>
                      </a: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)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Less than 1,000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2.9%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8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1,000-1,990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4.3%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8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2,000-2,990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10.0%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6867">
                <a:tc vMerge="1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3,000-3,990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15.3%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6867">
                <a:tc vMerge="1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4,000-4,990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21.1%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6867">
                <a:tc vMerge="1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5,000-5,990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17.7%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6867">
                <a:tc vMerge="1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6,000-6,990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9.1%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6867">
                <a:tc vMerge="1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7,000-7,990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8.6%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6867">
                <a:tc vMerge="1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More than 8,000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11.00%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6867">
                <a:tc rowSpan="3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Education level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High school graduate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35.4%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68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College graduate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59.9%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68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Graduate degree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 latinLnBrk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4.7%</a:t>
                      </a:r>
                      <a:endParaRPr lang="en-US" sz="1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9600" y="5733256"/>
            <a:ext cx="6400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0"/>
            <a:r>
              <a:rPr lang="en-US" sz="1000" baseline="30000" dirty="0">
                <a:latin typeface="Calibri" panose="020F0502020204030204" pitchFamily="34" charset="0"/>
              </a:rPr>
              <a:t>1 </a:t>
            </a:r>
            <a:r>
              <a:rPr lang="en-US" sz="1000" dirty="0">
                <a:latin typeface="Calibri" panose="020F0502020204030204" pitchFamily="34" charset="0"/>
              </a:rPr>
              <a:t>Frequency of purchasing rice per year</a:t>
            </a:r>
          </a:p>
          <a:p>
            <a:pPr latinLnBrk="0"/>
            <a:r>
              <a:rPr lang="en-US" sz="1000" baseline="30000" dirty="0">
                <a:latin typeface="Calibri" panose="020F0502020204030204" pitchFamily="34" charset="0"/>
              </a:rPr>
              <a:t>2 </a:t>
            </a:r>
            <a:r>
              <a:rPr lang="en-US" sz="1000" dirty="0">
                <a:latin typeface="Calibri" panose="020F0502020204030204" pitchFamily="34" charset="0"/>
              </a:rPr>
              <a:t>Rice grading is needed for rice consumers’ right to information</a:t>
            </a:r>
          </a:p>
          <a:p>
            <a:pPr latinLnBrk="0"/>
            <a:r>
              <a:rPr lang="en-US" sz="1000" baseline="30000" dirty="0">
                <a:latin typeface="Calibri" panose="020F0502020204030204" pitchFamily="34" charset="0"/>
              </a:rPr>
              <a:t>3 </a:t>
            </a:r>
            <a:r>
              <a:rPr lang="en-US" sz="1000" dirty="0">
                <a:latin typeface="Calibri" panose="020F0502020204030204" pitchFamily="34" charset="0"/>
              </a:rPr>
              <a:t>The level of prior awareness of rice grading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0" y="360363"/>
            <a:ext cx="739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b="1" dirty="0">
                <a:latin typeface="Cambria Math" panose="02040503050406030204" pitchFamily="18" charset="0"/>
              </a:rPr>
              <a:t>     3. Experimental Results</a:t>
            </a:r>
            <a:endParaRPr lang="ko-KR" altLang="en-US" sz="3000" b="1" dirty="0">
              <a:latin typeface="Cambria Math" panose="02040503050406030204" pitchFamily="18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B4866-2DF8-49B5-87A5-62E2C9BDD2E5}" type="slidenum">
              <a:rPr lang="ko-KR" altLang="en-US" smtClean="0"/>
              <a:pPr>
                <a:defRPr/>
              </a:pPr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029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252035"/>
              </p:ext>
            </p:extLst>
          </p:nvPr>
        </p:nvGraphicFramePr>
        <p:xfrm>
          <a:off x="827584" y="1628800"/>
          <a:ext cx="7632848" cy="35283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7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20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67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67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4273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Grade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Description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Number of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Participants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Percentage of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Participants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97">
                <a:tc rowSpan="3"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“Super”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Buy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“Super” graded rice before information provision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32</a:t>
                      </a:r>
                      <a:endParaRPr lang="en-US" sz="1200" b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15.1%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Buy rice labeled with “Super” after information provision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126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59.4%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Switched to rice labeled with “Super” after information provision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94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44.3%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97">
                <a:tc rowSpan="3"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“Good”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Buy “Good” graded rice before information provision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28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13.2%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Buy rice labeled with “Good” after information provision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100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47.2%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Switched to rice labeled with “Good” after information provision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72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33.9%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046">
                <a:tc rowSpan="3"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“Normal”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Buy “Normal” graded rice before information provision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48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22.6%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0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Buy rice labeled with “Normal” after information provision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107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50.5%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20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Switched to rice labeled with “Normal” after information provision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59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27.8%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1022" y="1124744"/>
            <a:ext cx="898297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algn="ctr" eaLnBrk="1" hangingPunct="1"/>
            <a:r>
              <a:rPr lang="en-US" altLang="ko-KR" sz="1700" b="1" dirty="0">
                <a:latin typeface="Calibri" panose="020F0502020204030204" pitchFamily="34" charset="0"/>
              </a:rPr>
              <a:t>Table 4. Number of Participants who “Switched” Purchases with </a:t>
            </a:r>
            <a:r>
              <a:rPr lang="en-US" altLang="ko-KR" sz="1700" b="1" dirty="0" smtClean="0">
                <a:latin typeface="Calibri" panose="020F0502020204030204" pitchFamily="34" charset="0"/>
              </a:rPr>
              <a:t>only Grade Information</a:t>
            </a:r>
            <a:endParaRPr lang="en-US" altLang="ko-KR" sz="1700" b="1" dirty="0">
              <a:latin typeface="Calibri" panose="020F0502020204030204" pitchFamily="34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55576" y="5229200"/>
            <a:ext cx="798060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ko-KR" dirty="0" smtClean="0">
                <a:latin typeface="Calibri" panose="020F0502020204030204" pitchFamily="34" charset="0"/>
              </a:rPr>
              <a:t>Information </a:t>
            </a:r>
            <a:r>
              <a:rPr lang="en-US" altLang="ko-KR" dirty="0">
                <a:latin typeface="Calibri" panose="020F0502020204030204" pitchFamily="34" charset="0"/>
              </a:rPr>
              <a:t>on quality grade labeling influences consumers’ rice purchasing </a:t>
            </a:r>
            <a:r>
              <a:rPr lang="en-US" altLang="ko-KR" dirty="0" smtClean="0">
                <a:latin typeface="Calibri" panose="020F0502020204030204" pitchFamily="34" charset="0"/>
              </a:rPr>
              <a:t>decisions</a:t>
            </a:r>
          </a:p>
          <a:p>
            <a:pPr marL="342900" indent="-342900" eaLnBrk="1" hangingPunct="1">
              <a:buFontTx/>
              <a:buChar char="-"/>
            </a:pPr>
            <a:r>
              <a:rPr lang="en-US" altLang="ko-KR" dirty="0" smtClean="0">
                <a:latin typeface="Calibri" panose="020F0502020204030204" pitchFamily="34" charset="0"/>
              </a:rPr>
              <a:t>The quality labeling of “super” has the biggest impact on consumer decisions, followed by the “good” and “normal” grades</a:t>
            </a:r>
            <a:endParaRPr lang="en-US" altLang="ko-KR" dirty="0">
              <a:latin typeface="Calibri" panose="020F0502020204030204" pitchFamily="34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0" y="360363"/>
            <a:ext cx="739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b="1" dirty="0">
                <a:latin typeface="Cambria Math" panose="02040503050406030204" pitchFamily="18" charset="0"/>
              </a:rPr>
              <a:t>     3. Experimental Results</a:t>
            </a:r>
            <a:endParaRPr lang="ko-KR" altLang="en-US" sz="3000" b="1" dirty="0">
              <a:latin typeface="Cambria Math" panose="02040503050406030204" pitchFamily="18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B4866-2DF8-49B5-87A5-62E2C9BDD2E5}" type="slidenum">
              <a:rPr lang="ko-KR" altLang="en-US" smtClean="0"/>
              <a:pPr>
                <a:defRPr/>
              </a:pPr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454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678254"/>
              </p:ext>
            </p:extLst>
          </p:nvPr>
        </p:nvGraphicFramePr>
        <p:xfrm>
          <a:off x="827584" y="1628800"/>
          <a:ext cx="7632848" cy="35283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7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20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67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67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4273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Grade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Description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Number of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Participants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Percentage of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Participants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97">
                <a:tc rowSpan="3"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“Super”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Buy “Super” graded rice before information provision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30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14.2%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Buy rice labeled with “Super” after information provision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126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59.4%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Switched to rice labeled with “Super” after information provision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96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45.3%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97">
                <a:tc rowSpan="3"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“Good”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Buy “Good” graded rice before information provision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21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9.9%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Buy rice labeled with “Good” after information provision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96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45.3%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Switched to rice labeled with “Good” after information provision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75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35.4%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046">
                <a:tc rowSpan="3"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“Normal”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Buy “Normal” graded rice before information provision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45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21.2%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0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Buy rice labeled with “Normal” after information provision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110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51.9%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20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Switched to rice labeled with “Normal” after information provision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65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30.7%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1022" y="1124744"/>
            <a:ext cx="898297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algn="ctr" eaLnBrk="1" hangingPunct="1"/>
            <a:r>
              <a:rPr lang="en-US" altLang="ko-KR" sz="1700" b="1" dirty="0">
                <a:latin typeface="Calibri" panose="020F0502020204030204" pitchFamily="34" charset="0"/>
              </a:rPr>
              <a:t>Table 5. Number of Participants who “Switched” Purchases with Detailed </a:t>
            </a:r>
            <a:r>
              <a:rPr lang="en-US" altLang="ko-KR" sz="1700" b="1" dirty="0" smtClean="0">
                <a:latin typeface="Calibri" panose="020F0502020204030204" pitchFamily="34" charset="0"/>
              </a:rPr>
              <a:t>Grade </a:t>
            </a:r>
            <a:r>
              <a:rPr lang="en-US" altLang="ko-KR" sz="1700" b="1" dirty="0">
                <a:latin typeface="Calibri" panose="020F0502020204030204" pitchFamily="34" charset="0"/>
              </a:rPr>
              <a:t>Information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55577" y="5301208"/>
            <a:ext cx="7704856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algn="just" eaLnBrk="1" hangingPunct="1">
              <a:buFontTx/>
              <a:buChar char="-"/>
            </a:pPr>
            <a:r>
              <a:rPr lang="en-US" altLang="ko-KR" dirty="0">
                <a:latin typeface="Calibri" panose="020F0502020204030204" pitchFamily="34" charset="0"/>
              </a:rPr>
              <a:t>The </a:t>
            </a:r>
            <a:r>
              <a:rPr lang="en-US" altLang="ko-KR" dirty="0" smtClean="0">
                <a:latin typeface="Calibri" panose="020F0502020204030204" pitchFamily="34" charset="0"/>
              </a:rPr>
              <a:t>percentages </a:t>
            </a:r>
            <a:r>
              <a:rPr lang="en-US" altLang="ko-KR" dirty="0">
                <a:latin typeface="Calibri" panose="020F0502020204030204" pitchFamily="34" charset="0"/>
              </a:rPr>
              <a:t>of switchers after the provision of additional detailed </a:t>
            </a:r>
            <a:r>
              <a:rPr lang="en-US" altLang="ko-KR" dirty="0" smtClean="0">
                <a:latin typeface="Calibri" panose="020F0502020204030204" pitchFamily="34" charset="0"/>
              </a:rPr>
              <a:t>grade information are </a:t>
            </a:r>
            <a:r>
              <a:rPr lang="en-US" altLang="ko-KR" dirty="0">
                <a:latin typeface="Calibri" panose="020F0502020204030204" pitchFamily="34" charset="0"/>
              </a:rPr>
              <a:t>similar to those in Table </a:t>
            </a:r>
            <a:r>
              <a:rPr lang="en-US" altLang="ko-KR" dirty="0" smtClean="0">
                <a:latin typeface="Calibri" panose="020F0502020204030204" pitchFamily="34" charset="0"/>
              </a:rPr>
              <a:t>4</a:t>
            </a:r>
          </a:p>
          <a:p>
            <a:pPr algn="just" eaLnBrk="1" hangingPunct="1"/>
            <a:endParaRPr lang="en-US" altLang="ko-KR" sz="1000" dirty="0">
              <a:latin typeface="Calibri" panose="020F0502020204030204" pitchFamily="34" charset="0"/>
            </a:endParaRPr>
          </a:p>
          <a:p>
            <a:pPr marL="342900" indent="-342900" algn="just" eaLnBrk="1" hangingPunct="1">
              <a:buFontTx/>
              <a:buChar char="-"/>
            </a:pPr>
            <a:r>
              <a:rPr lang="en-US" altLang="ko-KR" dirty="0">
                <a:latin typeface="Calibri" panose="020F0502020204030204" pitchFamily="34" charset="0"/>
              </a:rPr>
              <a:t>Providing additional </a:t>
            </a:r>
            <a:r>
              <a:rPr lang="en-US" altLang="ko-KR" dirty="0" smtClean="0">
                <a:latin typeface="Calibri" panose="020F0502020204030204" pitchFamily="34" charset="0"/>
              </a:rPr>
              <a:t>detailed grade information </a:t>
            </a:r>
            <a:r>
              <a:rPr lang="en-US" altLang="ko-KR" u="sng" dirty="0" smtClean="0">
                <a:latin typeface="Calibri" panose="020F0502020204030204" pitchFamily="34" charset="0"/>
              </a:rPr>
              <a:t>does </a:t>
            </a:r>
            <a:r>
              <a:rPr lang="en-US" altLang="ko-KR" u="sng" dirty="0">
                <a:latin typeface="Calibri" panose="020F0502020204030204" pitchFamily="34" charset="0"/>
              </a:rPr>
              <a:t>not change consumers’ </a:t>
            </a:r>
            <a:r>
              <a:rPr lang="en-US" altLang="ko-KR" u="sng" dirty="0" smtClean="0">
                <a:latin typeface="Calibri" panose="020F0502020204030204" pitchFamily="34" charset="0"/>
              </a:rPr>
              <a:t>rice purchasing </a:t>
            </a:r>
            <a:r>
              <a:rPr lang="en-US" altLang="ko-KR" u="sng" dirty="0">
                <a:latin typeface="Calibri" panose="020F0502020204030204" pitchFamily="34" charset="0"/>
              </a:rPr>
              <a:t>decisions</a:t>
            </a:r>
            <a:endParaRPr lang="en-US" altLang="ko-KR" b="1" u="sng" dirty="0">
              <a:latin typeface="Calibri" panose="020F0502020204030204" pitchFamily="34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0" y="360363"/>
            <a:ext cx="739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b="1" dirty="0">
                <a:latin typeface="Cambria Math" panose="02040503050406030204" pitchFamily="18" charset="0"/>
              </a:rPr>
              <a:t>     3. Experimental Results</a:t>
            </a:r>
            <a:endParaRPr lang="ko-KR" altLang="en-US" sz="3000" b="1" dirty="0">
              <a:latin typeface="Cambria Math" panose="02040503050406030204" pitchFamily="18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B4866-2DF8-49B5-87A5-62E2C9BDD2E5}" type="slidenum">
              <a:rPr lang="ko-KR" altLang="en-US" smtClean="0"/>
              <a:pPr>
                <a:defRPr/>
              </a:pPr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523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004989"/>
              </p:ext>
            </p:extLst>
          </p:nvPr>
        </p:nvGraphicFramePr>
        <p:xfrm>
          <a:off x="827583" y="1412776"/>
          <a:ext cx="7632849" cy="32293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0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00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13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8032">
                <a:tc gridSpan="3">
                  <a:txBody>
                    <a:bodyPr/>
                    <a:lstStyle/>
                    <a:p>
                      <a:pPr marL="0" marR="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Value of</a:t>
                      </a:r>
                      <a:r>
                        <a:rPr lang="en-US" sz="1200" baseline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Only </a:t>
                      </a:r>
                      <a:r>
                        <a:rPr lang="en-US" sz="1200" baseline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Grade Labeling </a:t>
                      </a:r>
                      <a:r>
                        <a:rPr lang="en-US" sz="1200" baseline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Information (KRW/kg)</a:t>
                      </a: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2865" marR="62865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2865" marR="62865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97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Grade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Average Value Per Switcher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Average Value Per Person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97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“Super”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848.7***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376.3***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97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“Good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729.9***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247.9***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97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“Normal”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512.1***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142.5***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196">
                <a:tc gridSpan="3">
                  <a:txBody>
                    <a:bodyPr/>
                    <a:lstStyle/>
                    <a:p>
                      <a:pPr marL="0" marR="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Value</a:t>
                      </a:r>
                      <a:r>
                        <a:rPr lang="en-US" sz="1200" b="1" baseline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of </a:t>
                      </a:r>
                      <a:r>
                        <a:rPr lang="en-US" sz="1200" b="1" baseline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Detailed Grade </a:t>
                      </a:r>
                      <a:r>
                        <a:rPr lang="en-US" sz="1200" b="1" baseline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Labeling Information (KRW/kg)</a:t>
                      </a:r>
                      <a:endParaRPr lang="en-US" sz="1200" b="1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2865" marR="62865" marT="0" marB="0" anchor="ctr"/>
                </a:tc>
                <a:tc hMerge="1"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2865" marR="62865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97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Grade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Average Value Per Switcher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Average Value Per Person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075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“Super”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857.5***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388.3***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“Good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736.7***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260.6***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9055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“Normal”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536.5***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164.5***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1022" y="1052736"/>
            <a:ext cx="898297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algn="ctr" eaLnBrk="1" hangingPunct="1"/>
            <a:r>
              <a:rPr lang="en-US" altLang="ko-KR" sz="1700" b="1" dirty="0">
                <a:latin typeface="Calibri" panose="020F0502020204030204" pitchFamily="34" charset="0"/>
              </a:rPr>
              <a:t>Table 6. The Value of Grade Labeling Information (</a:t>
            </a:r>
            <a:r>
              <a:rPr lang="en-US" altLang="ko-KR" sz="1700" b="1" dirty="0" smtClean="0">
                <a:latin typeface="Calibri" panose="020F0502020204030204" pitchFamily="34" charset="0"/>
              </a:rPr>
              <a:t>KRW/kg, $1=1,000 KRW)</a:t>
            </a:r>
            <a:endParaRPr lang="en-US" altLang="ko-KR" sz="1700" b="1" dirty="0">
              <a:latin typeface="Calibri" panose="020F0502020204030204" pitchFamily="34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55577" y="4923750"/>
            <a:ext cx="7704856" cy="18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algn="just" eaLnBrk="1" hangingPunct="1">
              <a:buFontTx/>
              <a:buChar char="-"/>
            </a:pPr>
            <a:r>
              <a:rPr lang="en-US" altLang="ko-KR" b="1" dirty="0" smtClean="0">
                <a:latin typeface="Calibri" panose="020F0502020204030204" pitchFamily="34" charset="0"/>
              </a:rPr>
              <a:t>Average value for rice grade labeling information</a:t>
            </a:r>
            <a:r>
              <a:rPr lang="en-US" altLang="ko-KR" dirty="0" smtClean="0">
                <a:latin typeface="Calibri" panose="020F0502020204030204" pitchFamily="34" charset="0"/>
              </a:rPr>
              <a:t>: the </a:t>
            </a:r>
            <a:r>
              <a:rPr lang="en-US" altLang="ko-KR" dirty="0">
                <a:latin typeface="Calibri" panose="020F0502020204030204" pitchFamily="34" charset="0"/>
              </a:rPr>
              <a:t>mean </a:t>
            </a:r>
            <a:r>
              <a:rPr lang="en-US" altLang="ko-KR" dirty="0" smtClean="0">
                <a:latin typeface="Calibri" panose="020F0502020204030204" pitchFamily="34" charset="0"/>
              </a:rPr>
              <a:t>values </a:t>
            </a:r>
            <a:r>
              <a:rPr lang="en-US" altLang="ko-KR" dirty="0">
                <a:latin typeface="Calibri" panose="020F0502020204030204" pitchFamily="34" charset="0"/>
              </a:rPr>
              <a:t>of </a:t>
            </a:r>
            <a:r>
              <a:rPr lang="en-US" altLang="ko-KR" dirty="0" smtClean="0">
                <a:latin typeface="Calibri" panose="020F0502020204030204" pitchFamily="34" charset="0"/>
              </a:rPr>
              <a:t>grade information are </a:t>
            </a:r>
            <a:r>
              <a:rPr lang="en-US" altLang="ko-KR" dirty="0">
                <a:latin typeface="Calibri" panose="020F0502020204030204" pitchFamily="34" charset="0"/>
              </a:rPr>
              <a:t>about </a:t>
            </a:r>
            <a:r>
              <a:rPr lang="en-US" altLang="ko-KR" b="1" u="sng" dirty="0">
                <a:latin typeface="Calibri" panose="020F0502020204030204" pitchFamily="34" charset="0"/>
              </a:rPr>
              <a:t>697 </a:t>
            </a:r>
            <a:r>
              <a:rPr lang="en-US" altLang="ko-KR" b="1" u="sng" dirty="0" smtClean="0">
                <a:latin typeface="Calibri" panose="020F0502020204030204" pitchFamily="34" charset="0"/>
              </a:rPr>
              <a:t>KRW (70 cents) per switcher </a:t>
            </a:r>
            <a:r>
              <a:rPr lang="en-US" altLang="ko-KR" b="1" dirty="0" smtClean="0">
                <a:latin typeface="Calibri" panose="020F0502020204030204" pitchFamily="34" charset="0"/>
              </a:rPr>
              <a:t>and </a:t>
            </a:r>
            <a:r>
              <a:rPr lang="en-US" altLang="ko-KR" b="1" u="sng" dirty="0">
                <a:latin typeface="Calibri" panose="020F0502020204030204" pitchFamily="34" charset="0"/>
              </a:rPr>
              <a:t>256 </a:t>
            </a:r>
            <a:r>
              <a:rPr lang="en-US" altLang="ko-KR" b="1" u="sng" dirty="0" smtClean="0">
                <a:latin typeface="Calibri" panose="020F0502020204030204" pitchFamily="34" charset="0"/>
              </a:rPr>
              <a:t>KRW (26 cents/kg) per person.</a:t>
            </a:r>
            <a:r>
              <a:rPr lang="en-US" altLang="ko-KR" dirty="0" smtClean="0">
                <a:latin typeface="Calibri" panose="020F0502020204030204" pitchFamily="34" charset="0"/>
              </a:rPr>
              <a:t> (Super grade rice/kg = </a:t>
            </a:r>
            <a:r>
              <a:rPr lang="en-US" dirty="0" smtClean="0"/>
              <a:t>2,168 KRW/kg, </a:t>
            </a:r>
            <a:r>
              <a:rPr lang="en-US" b="1" dirty="0" smtClean="0"/>
              <a:t>$22/kg</a:t>
            </a:r>
            <a:r>
              <a:rPr lang="en-US" dirty="0" smtClean="0"/>
              <a:t>)</a:t>
            </a:r>
            <a:endParaRPr lang="en-US" altLang="ko-KR" dirty="0" smtClean="0">
              <a:latin typeface="Calibri" panose="020F0502020204030204" pitchFamily="34" charset="0"/>
            </a:endParaRPr>
          </a:p>
          <a:p>
            <a:pPr algn="just" eaLnBrk="1" hangingPunct="1"/>
            <a:endParaRPr lang="en-US" altLang="ko-KR" sz="500" dirty="0" smtClean="0">
              <a:latin typeface="Calibri" panose="020F0502020204030204" pitchFamily="34" charset="0"/>
            </a:endParaRPr>
          </a:p>
          <a:p>
            <a:pPr marL="342900" indent="-342900" algn="just" eaLnBrk="1" hangingPunct="1">
              <a:buFontTx/>
              <a:buChar char="-"/>
            </a:pPr>
            <a:r>
              <a:rPr lang="en-US" altLang="ko-KR" dirty="0" smtClean="0">
                <a:latin typeface="Calibri" panose="020F0502020204030204" pitchFamily="34" charset="0"/>
              </a:rPr>
              <a:t>The value of rice grade is higher in higher grade rice than lower grade rice</a:t>
            </a:r>
          </a:p>
          <a:p>
            <a:pPr marL="342900" indent="-342900" algn="just" eaLnBrk="1" hangingPunct="1">
              <a:buFontTx/>
              <a:buChar char="-"/>
            </a:pPr>
            <a:r>
              <a:rPr lang="en-US" altLang="ko-KR" dirty="0" smtClean="0">
                <a:latin typeface="Calibri" panose="020F0502020204030204" pitchFamily="34" charset="0"/>
              </a:rPr>
              <a:t>Given grade labeling information, consumers do not give more value on  detailed grade information than simple grade information.</a:t>
            </a:r>
            <a:endParaRPr lang="en-US" altLang="ko-KR" dirty="0">
              <a:latin typeface="Calibri" panose="020F0502020204030204" pitchFamily="34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0" y="360363"/>
            <a:ext cx="739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b="1" dirty="0">
                <a:latin typeface="Cambria Math" panose="02040503050406030204" pitchFamily="18" charset="0"/>
              </a:rPr>
              <a:t>     3. Experimental Results</a:t>
            </a:r>
            <a:endParaRPr lang="ko-KR" altLang="en-US" sz="3000" b="1" dirty="0">
              <a:latin typeface="Cambria Math" panose="020405030504060302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55577" y="4653136"/>
            <a:ext cx="640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0"/>
            <a:r>
              <a:rPr lang="en-US" sz="1000" baseline="30000" dirty="0">
                <a:latin typeface="Calibri" panose="020F0502020204030204" pitchFamily="34" charset="0"/>
              </a:rPr>
              <a:t> </a:t>
            </a:r>
            <a:r>
              <a:rPr lang="en-US" sz="1000" dirty="0">
                <a:latin typeface="Calibri" panose="020F0502020204030204" pitchFamily="34" charset="0"/>
              </a:rPr>
              <a:t>Note : *** denotes statistical significance at 1% level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B4866-2DF8-49B5-87A5-62E2C9BDD2E5}" type="slidenum">
              <a:rPr lang="ko-KR" altLang="en-US" smtClean="0"/>
              <a:pPr>
                <a:defRPr/>
              </a:pPr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185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6752339"/>
                  </p:ext>
                </p:extLst>
              </p:nvPr>
            </p:nvGraphicFramePr>
            <p:xfrm>
              <a:off x="827583" y="1628802"/>
              <a:ext cx="7560841" cy="321040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5798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5852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55852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52782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457987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288030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kumimoji="0" lang="en-US" altLang="ko-K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“Super”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kumimoji="0" lang="en-US" altLang="ko-KR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“Good”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“Normal”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Pooled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44665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Super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  <a:endParaRPr lang="en-US" sz="1200" b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318.3 (142.5)**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44665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Good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182.7 (123.2)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44665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Age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-20.7 (7.3)***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-4.7 (4.7)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-1.9 (5.4)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-11.0 (3.8)***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44665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Education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-51.8 (114.4)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-116.6 (71.7)*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-16.0 (73.5)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-56.8 (55.7)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44665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Household</a:t>
                          </a:r>
                          <a:r>
                            <a:rPr lang="en-US" sz="1200" b="1" baseline="0" dirty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Size</a:t>
                          </a:r>
                          <a:endParaRPr lang="en-US" sz="1200" b="1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12.0 (99.4)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12.7 (58.4)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63.4 (55.9)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31.9 (46.2)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27059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Income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77.6 (71.0)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54.6 (43.9)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-5.8 (36.3)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49.4 (36.4)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27059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Awareness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-192.4 (135.3)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-221.0 (114.6)*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-253.1 (171.8)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-186.3 (78.0)**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248986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Need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48.4 (151.3)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-11.7 (89.5)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16.1 (83.5)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15.8 (87.5)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248986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Frequency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0.6 (21.3)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-3.8 (9.0)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11.2 (9.4)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3.4 (8.1)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248986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Intercept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1730.6(906.0)*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1660.4 (606.8)***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820.9 (580.6)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1186.5 (506.4)**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  <a:tr h="248986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N. Of Obs.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94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72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59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225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13"/>
                      </a:ext>
                    </a:extLst>
                  </a:tr>
                  <a:tr h="248986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ko-KR" sz="1200" b="1" i="1" smtClean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200" b="1" i="1" smtClean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p>
                                    <m:r>
                                      <a:rPr lang="en-US" altLang="ko-KR" sz="1200" b="1" i="1" smtClean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200" b="1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0.12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0.08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0.09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0.10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6752339"/>
                  </p:ext>
                </p:extLst>
              </p:nvPr>
            </p:nvGraphicFramePr>
            <p:xfrm>
              <a:off x="827583" y="1628802"/>
              <a:ext cx="7560841" cy="321040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57987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2"/>
                        </a:ext>
                      </a:extLst>
                    </a:gridCol>
                    <a:gridCol w="1558521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3"/>
                        </a:ext>
                      </a:extLst>
                    </a:gridCol>
                    <a:gridCol w="155852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4"/>
                        </a:ext>
                      </a:extLst>
                    </a:gridCol>
                    <a:gridCol w="1527826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5"/>
                        </a:ext>
                      </a:extLst>
                    </a:gridCol>
                    <a:gridCol w="1457987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6"/>
                        </a:ext>
                      </a:extLst>
                    </a:gridCol>
                  </a:tblGrid>
                  <a:tr h="288030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kumimoji="0" lang="en-US" altLang="ko-K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“Super”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kumimoji="0" lang="en-US" altLang="ko-KR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“Good”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“Normal”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Pooled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0"/>
                      </a:ext>
                    </a:extLst>
                  </a:tr>
                  <a:tr h="244665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Super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  <a:endParaRPr lang="en-US" sz="1200" b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318.3 (142.5)**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2"/>
                      </a:ext>
                    </a:extLst>
                  </a:tr>
                  <a:tr h="244665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Good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182.7 (123.2)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3"/>
                      </a:ext>
                    </a:extLst>
                  </a:tr>
                  <a:tr h="244665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Age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-20.7 (7.3)***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-4.7 (4.7)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-1.9 (5.4)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-11.0 (3.8)***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4"/>
                      </a:ext>
                    </a:extLst>
                  </a:tr>
                  <a:tr h="244665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Education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-51.8 (114.4)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-116.6 (71.7)*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-16.0 (73.5)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-56.8 (55.7)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5"/>
                      </a:ext>
                    </a:extLst>
                  </a:tr>
                  <a:tr h="244665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Household</a:t>
                          </a:r>
                          <a:r>
                            <a:rPr lang="en-US" sz="1200" b="1" baseline="0" dirty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Size</a:t>
                          </a:r>
                          <a:endParaRPr lang="en-US" sz="1200" b="1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12.0 (99.4)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12.7 (58.4)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63.4 (55.9)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31.9 (46.2)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7"/>
                      </a:ext>
                    </a:extLst>
                  </a:tr>
                  <a:tr h="227059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Income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77.6 (71.0)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54.6 (43.9)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-5.8 (36.3)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49.4 (36.4)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8"/>
                      </a:ext>
                    </a:extLst>
                  </a:tr>
                  <a:tr h="227059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Awareness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-192.4 (135.3)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-221.0 (114.6)*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-253.1 (171.8)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-186.3 (78.0)**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9"/>
                      </a:ext>
                    </a:extLst>
                  </a:tr>
                  <a:tr h="248986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Need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48.4 (151.3)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-11.7 (89.5)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16.1 (83.5)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15.8 (87.5)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10"/>
                      </a:ext>
                    </a:extLst>
                  </a:tr>
                  <a:tr h="248986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Frequency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0.6 (21.3)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-3.8 (9.0)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11.2 (9.4)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3.4 (8.1)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11"/>
                      </a:ext>
                    </a:extLst>
                  </a:tr>
                  <a:tr h="248986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Intercept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1730.6(906.0)*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1660.4 (606.8)***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820.9 (580.6)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1186.5 (506.4)**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12"/>
                      </a:ext>
                    </a:extLst>
                  </a:tr>
                  <a:tr h="248986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N. Of Obs.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94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72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59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225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13"/>
                      </a:ext>
                    </a:extLst>
                  </a:tr>
                  <a:tr h="24898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2865" marR="62865" marT="0" marB="0" anchor="ctr">
                        <a:blipFill rotWithShape="0">
                          <a:blip r:embed="rId2"/>
                          <a:stretch>
                            <a:fillRect l="-418" t="-1187805" r="-421339" b="-24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0.12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0.08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0.09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0.10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1022" y="1187460"/>
            <a:ext cx="898297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algn="ctr" eaLnBrk="1" hangingPunct="1"/>
            <a:r>
              <a:rPr lang="en-US" altLang="ko-KR" sz="1700" b="1" dirty="0">
                <a:latin typeface="Calibri" panose="020F0502020204030204" pitchFamily="34" charset="0"/>
              </a:rPr>
              <a:t>Table 7. Factor Affecting Value of Grade Labeling Information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72994" y="4814570"/>
            <a:ext cx="75608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algn="just" latinLnBrk="0"/>
            <a:r>
              <a:rPr lang="en-US" sz="1000" baseline="30000" dirty="0">
                <a:latin typeface="Calibri" panose="020F0502020204030204" pitchFamily="34" charset="0"/>
              </a:rPr>
              <a:t> </a:t>
            </a:r>
            <a:r>
              <a:rPr lang="en-US" sz="1000" dirty="0">
                <a:latin typeface="Calibri" panose="020F0502020204030204" pitchFamily="34" charset="0"/>
              </a:rPr>
              <a:t>Note : Standard error for each coefficient shown in parentheses. *, **, and *** denote statistical significance at 10%, 5%, and 1% levels, respectively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B4866-2DF8-49B5-87A5-62E2C9BDD2E5}" type="slidenum">
              <a:rPr lang="ko-KR" altLang="en-US" smtClean="0"/>
              <a:pPr>
                <a:defRPr/>
              </a:pPr>
              <a:t>29</a:t>
            </a:fld>
            <a:endParaRPr lang="ko-KR" altLang="en-US"/>
          </a:p>
        </p:txBody>
      </p:sp>
      <p:cxnSp>
        <p:nvCxnSpPr>
          <p:cNvPr id="9" name="Straight Connector 3">
            <a:extLst>
              <a:ext uri="{FF2B5EF4-FFF2-40B4-BE49-F238E27FC236}">
                <a16:creationId xmlns:a16="http://schemas.microsoft.com/office/drawing/2014/main" id="{060AC76C-29CD-4420-B6D8-0BD0D88666B5}"/>
              </a:ext>
            </a:extLst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">
            <a:extLst>
              <a:ext uri="{FF2B5EF4-FFF2-40B4-BE49-F238E27FC236}">
                <a16:creationId xmlns:a16="http://schemas.microsoft.com/office/drawing/2014/main" id="{DFD6C4AB-2AEF-4489-9E76-92947552F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0363"/>
            <a:ext cx="739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b="1" dirty="0">
                <a:latin typeface="Cambria Math" panose="02040503050406030204" pitchFamily="18" charset="0"/>
              </a:rPr>
              <a:t>     3. Experimental Results</a:t>
            </a:r>
            <a:endParaRPr lang="ko-KR" altLang="en-US" sz="3000" b="1" dirty="0">
              <a:latin typeface="Cambria Math" panose="02040503050406030204" pitchFamily="18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755577" y="5304110"/>
            <a:ext cx="770485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algn="just" eaLnBrk="1" hangingPunct="1">
              <a:buFontTx/>
              <a:buChar char="-"/>
            </a:pPr>
            <a:r>
              <a:rPr lang="en-US" altLang="ko-KR" dirty="0" smtClean="0">
                <a:latin typeface="Calibri" panose="020F0502020204030204" pitchFamily="34" charset="0"/>
              </a:rPr>
              <a:t>From the pooled model, we confirm our observation that the “super” grade has the largest value, followed by “good” and “normal”</a:t>
            </a:r>
          </a:p>
          <a:p>
            <a:pPr algn="just" eaLnBrk="1" hangingPunct="1"/>
            <a:endParaRPr lang="en-US" altLang="ko-KR" sz="1000" dirty="0" smtClean="0">
              <a:latin typeface="Calibri" panose="020F0502020204030204" pitchFamily="34" charset="0"/>
            </a:endParaRPr>
          </a:p>
          <a:p>
            <a:pPr marL="342900" indent="-342900" algn="just" eaLnBrk="1" hangingPunct="1">
              <a:buFontTx/>
              <a:buChar char="-"/>
            </a:pPr>
            <a:r>
              <a:rPr lang="en-US" altLang="ko-KR" dirty="0" smtClean="0">
                <a:latin typeface="Calibri" panose="020F0502020204030204" pitchFamily="34" charset="0"/>
              </a:rPr>
              <a:t>An incentive for rice producers and processors to improve the quality of rice</a:t>
            </a:r>
            <a:endParaRPr lang="en-US" altLang="ko-K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0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360363"/>
            <a:ext cx="739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ko-KR" sz="3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1. Introduction</a:t>
            </a:r>
            <a:endParaRPr lang="ko-KR" altLang="en-US" sz="3000" b="1" dirty="0">
              <a:latin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85800" y="1052736"/>
            <a:ext cx="7772400" cy="632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eaLnBrk="1" latinLnBrk="0" hangingPunct="1">
              <a:buFontTx/>
              <a:buChar char="-"/>
            </a:pPr>
            <a:r>
              <a:rPr lang="en-US" sz="2400" b="1" dirty="0" smtClean="0">
                <a:solidFill>
                  <a:srgbClr val="000099"/>
                </a:solidFill>
                <a:latin typeface="Arial"/>
                <a:cs typeface="Arial"/>
              </a:rPr>
              <a:t>This study conducted welfare analysis using an experimental auction on mandatory rice grade labeling starting October 1, 2018 in South Korea. </a:t>
            </a:r>
          </a:p>
          <a:p>
            <a:pPr marL="342900" indent="-342900" eaLnBrk="1" latinLnBrk="0" hangingPunct="1">
              <a:buFontTx/>
              <a:buChar char="-"/>
            </a:pPr>
            <a:endParaRPr lang="en-US" sz="2400" b="1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sz="2400" b="1" dirty="0" smtClean="0">
                <a:latin typeface="Arial"/>
                <a:cs typeface="Arial"/>
              </a:rPr>
              <a:t>Why</a:t>
            </a:r>
            <a:r>
              <a:rPr lang="en-US" sz="2400" b="1" spc="-25" dirty="0" smtClean="0">
                <a:latin typeface="Arial"/>
                <a:cs typeface="Arial"/>
              </a:rPr>
              <a:t> do we conduct s</a:t>
            </a:r>
            <a:r>
              <a:rPr lang="en-US" sz="2400" b="1" dirty="0" smtClean="0">
                <a:latin typeface="Arial"/>
                <a:cs typeface="Arial"/>
              </a:rPr>
              <a:t>urveys</a:t>
            </a:r>
            <a:r>
              <a:rPr lang="en-US" sz="2400" b="1" spc="-10" dirty="0" smtClean="0">
                <a:latin typeface="Arial"/>
                <a:cs typeface="Arial"/>
              </a:rPr>
              <a:t> </a:t>
            </a:r>
            <a:r>
              <a:rPr lang="en-US" sz="2400" b="1" dirty="0">
                <a:latin typeface="Arial"/>
                <a:cs typeface="Arial"/>
              </a:rPr>
              <a:t>and </a:t>
            </a:r>
            <a:r>
              <a:rPr lang="en-US" sz="2400" b="1" dirty="0" smtClean="0">
                <a:latin typeface="Arial"/>
                <a:cs typeface="Arial"/>
              </a:rPr>
              <a:t>experiments?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    </a:t>
            </a:r>
            <a:r>
              <a:rPr lang="ko-KR" altLang="ko-KR" sz="2400" dirty="0" err="1" smtClean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There</a:t>
            </a:r>
            <a:r>
              <a:rPr lang="ko-KR" altLang="ko-KR" sz="2400" dirty="0" smtClean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ko-KR" sz="2400" dirty="0" err="1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are</a:t>
            </a:r>
            <a:r>
              <a:rPr lang="ko-KR" altLang="ko-KR" sz="2400" dirty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ko-KR" sz="2400" dirty="0" err="1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many</a:t>
            </a:r>
            <a:r>
              <a:rPr lang="ko-KR" altLang="ko-KR" sz="2400" dirty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ko-KR" sz="2400" dirty="0" err="1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cases</a:t>
            </a:r>
            <a:r>
              <a:rPr lang="ko-KR" altLang="ko-KR" sz="2400" dirty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ko-KR" sz="2400" dirty="0" err="1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when</a:t>
            </a:r>
            <a:r>
              <a:rPr lang="ko-KR" altLang="ko-KR" sz="2400" dirty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ko-KR" sz="2400" dirty="0" err="1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we</a:t>
            </a:r>
            <a:r>
              <a:rPr lang="ko-KR" altLang="ko-KR" sz="2400" dirty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ko-KR" sz="2400" dirty="0" err="1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don’t</a:t>
            </a:r>
            <a:r>
              <a:rPr lang="ko-KR" altLang="ko-KR" sz="2400" dirty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ko-KR" sz="2400" dirty="0" err="1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have</a:t>
            </a:r>
            <a:r>
              <a:rPr lang="ko-KR" altLang="ko-KR" sz="2400" dirty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ko-KR" sz="2400" dirty="0" err="1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data</a:t>
            </a:r>
            <a:r>
              <a:rPr lang="ko-KR" altLang="ko-KR" sz="2400" dirty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ko-KR" sz="2400" dirty="0" err="1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on</a:t>
            </a:r>
            <a:r>
              <a:rPr lang="ko-KR" altLang="ko-KR" sz="2400" dirty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ko-KR" sz="2400" dirty="0" err="1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what</a:t>
            </a:r>
            <a:r>
              <a:rPr lang="ko-KR" altLang="ko-KR" sz="2400" dirty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endParaRPr lang="en-US" altLang="ko-KR" sz="2400" dirty="0" smtClean="0">
              <a:latin typeface="Calibri" panose="020F0502020204030204" pitchFamily="34" charset="0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en-US" altLang="ko-KR" sz="2400" dirty="0" smtClean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      </a:t>
            </a:r>
            <a:r>
              <a:rPr lang="ko-KR" altLang="ko-KR" sz="2400" dirty="0" err="1" smtClean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people</a:t>
            </a:r>
            <a:r>
              <a:rPr lang="ko-KR" altLang="ko-KR" sz="2400" dirty="0" smtClean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ko-KR" sz="2400" dirty="0" err="1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will</a:t>
            </a:r>
            <a:r>
              <a:rPr lang="ko-KR" altLang="ko-KR" sz="2400" dirty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ko-KR" sz="2400" dirty="0" err="1" smtClean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do</a:t>
            </a:r>
            <a:r>
              <a:rPr lang="en-US" altLang="ko-KR" sz="2400" dirty="0" smtClean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. </a:t>
            </a:r>
            <a:endParaRPr lang="ko-KR" altLang="ko-KR" sz="2400" dirty="0">
              <a:latin typeface="Calibri" panose="020F0502020204030204" pitchFamily="34" charset="0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lvl="1"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ko-KR" altLang="ko-KR" sz="2400" dirty="0" err="1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new</a:t>
            </a:r>
            <a:r>
              <a:rPr lang="ko-KR" altLang="ko-KR" sz="2400" dirty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ko-KR" sz="2400" dirty="0" err="1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products</a:t>
            </a:r>
            <a:endParaRPr lang="ko-KR" altLang="ko-KR" sz="2400" dirty="0">
              <a:latin typeface="Calibri" panose="020F0502020204030204" pitchFamily="34" charset="0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lvl="1">
              <a:spcBef>
                <a:spcPts val="475"/>
              </a:spcBef>
              <a:buFont typeface="Arial" panose="020B0604020202020204" pitchFamily="34" charset="0"/>
              <a:buChar char="–"/>
            </a:pPr>
            <a:r>
              <a:rPr lang="ko-KR" altLang="ko-KR" sz="2400" dirty="0" err="1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technological</a:t>
            </a:r>
            <a:r>
              <a:rPr lang="ko-KR" altLang="ko-KR" sz="2400" dirty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ko-KR" sz="2400" dirty="0" err="1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innovations</a:t>
            </a:r>
            <a:endParaRPr lang="ko-KR" altLang="ko-KR" sz="2400" dirty="0">
              <a:latin typeface="Calibri" panose="020F0502020204030204" pitchFamily="34" charset="0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lvl="1">
              <a:spcBef>
                <a:spcPts val="475"/>
              </a:spcBef>
              <a:buFont typeface="Arial" panose="020B0604020202020204" pitchFamily="34" charset="0"/>
              <a:buChar char="–"/>
            </a:pPr>
            <a:r>
              <a:rPr lang="ko-KR" altLang="ko-KR" sz="2400" dirty="0" err="1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non</a:t>
            </a:r>
            <a:r>
              <a:rPr lang="ko-KR" altLang="ko-KR" sz="2400" dirty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-</a:t>
            </a:r>
            <a:r>
              <a:rPr lang="en-US" altLang="ko-KR" sz="2400" dirty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market or </a:t>
            </a:r>
            <a:r>
              <a:rPr lang="ko-KR" altLang="ko-KR" sz="2400" dirty="0" err="1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public</a:t>
            </a:r>
            <a:r>
              <a:rPr lang="ko-KR" altLang="ko-KR" sz="2400" dirty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ko-KR" sz="2400" dirty="0" err="1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goods</a:t>
            </a:r>
            <a:endParaRPr lang="ko-KR" altLang="ko-KR" sz="2400" dirty="0">
              <a:latin typeface="Calibri" panose="020F0502020204030204" pitchFamily="34" charset="0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lvl="1">
              <a:spcBef>
                <a:spcPts val="475"/>
              </a:spcBef>
              <a:buFont typeface="Arial" panose="020B0604020202020204" pitchFamily="34" charset="0"/>
              <a:buChar char="–"/>
            </a:pPr>
            <a:r>
              <a:rPr lang="en-US" altLang="ko-KR" sz="2400" dirty="0" smtClean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new </a:t>
            </a:r>
            <a:r>
              <a:rPr lang="ko-KR" altLang="ko-KR" sz="2400" dirty="0" err="1" smtClean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policy</a:t>
            </a:r>
            <a:r>
              <a:rPr lang="ko-KR" altLang="ko-KR" sz="2400" dirty="0" smtClean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ko-KR" sz="2400" dirty="0" err="1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changes</a:t>
            </a:r>
            <a:r>
              <a:rPr lang="en-US" altLang="ko-KR" sz="2400" dirty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 (e.g. </a:t>
            </a:r>
            <a:r>
              <a:rPr lang="en-US" altLang="ko-KR" sz="2400" dirty="0" smtClean="0"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traceability, GMO labeling)</a:t>
            </a:r>
          </a:p>
          <a:p>
            <a:pPr marL="457200" lvl="1" indent="0">
              <a:spcBef>
                <a:spcPts val="475"/>
              </a:spcBef>
            </a:pPr>
            <a:endParaRPr lang="ko-KR" altLang="ko-KR" sz="2400" dirty="0">
              <a:latin typeface="Calibri" panose="020F0502020204030204" pitchFamily="34" charset="0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sz="2400" b="1" dirty="0" smtClean="0">
                <a:latin typeface="Arial"/>
                <a:cs typeface="Arial"/>
              </a:rPr>
              <a:t>We control randomization and replication through experiments.</a:t>
            </a:r>
            <a:endParaRPr lang="en-US" sz="2400" b="1" dirty="0">
              <a:latin typeface="Arial"/>
              <a:cs typeface="Arial"/>
            </a:endParaRPr>
          </a:p>
          <a:p>
            <a:pPr marL="342900" indent="-342900" eaLnBrk="1" hangingPunct="1">
              <a:buFontTx/>
              <a:buChar char="-"/>
            </a:pPr>
            <a:endParaRPr lang="en-US" sz="2400" dirty="0">
              <a:latin typeface="Arial"/>
              <a:cs typeface="Arial"/>
            </a:endParaRPr>
          </a:p>
          <a:p>
            <a:pPr eaLnBrk="1" hangingPunct="1"/>
            <a:endParaRPr lang="en-US" altLang="ko-K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75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3933862"/>
                  </p:ext>
                </p:extLst>
              </p:nvPr>
            </p:nvGraphicFramePr>
            <p:xfrm>
              <a:off x="827583" y="1628800"/>
              <a:ext cx="7560841" cy="321040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5798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5852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55852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52782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457987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288030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kumimoji="0" lang="en-US" altLang="ko-K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“Super”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kumimoji="0" lang="en-US" altLang="ko-KR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“Good”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“Normal”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Pooled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44665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Super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332.1 (144.5)**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44665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Good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197.3 (120.8)*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44665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Age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-13.8 (7.0)*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-5.0 (5.1)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-8.7 (5.6)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-9.6 (3.6)***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44665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Education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-60.0 (115.5)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-111.6 (76.0)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-50.5 (76.8)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-70.1 (53.7)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44665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Household</a:t>
                          </a:r>
                          <a:r>
                            <a:rPr lang="en-US" sz="1200" b="1" baseline="0" dirty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Size</a:t>
                          </a:r>
                          <a:endParaRPr lang="en-US" sz="1200" b="1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-9.1 (108.6)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9.4 (66.4)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181.1 (105.9)*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46.2 (56.3)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27059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Income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32.4 (66.6)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26.1 (50.1)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5.2 (49.2)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21.1 (33.5)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27059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Awareness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-137.1 (129.7)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14.8 (101.8)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-83.2 (111.8)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-78.7 (67.5)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248986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Need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255.6 (129.5)*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131.9 (79.2)*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-29.9 (117.5)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148.5 (65.6)**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248986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Frequency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12.3 (19.4)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3.7 (10.5)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2.7 (11.0)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8.9 (7.3)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248986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Intercept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704.3 (791.5)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736.0 (544.7)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822.3 (650.6)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487.2 (395.8)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  <a:tr h="248986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N. Of Obs.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96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75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65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236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13"/>
                      </a:ext>
                    </a:extLst>
                  </a:tr>
                  <a:tr h="248986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ko-KR" sz="1200" b="1" i="1" smtClean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200" b="1" i="1" smtClean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p>
                                    <m:r>
                                      <a:rPr lang="en-US" altLang="ko-KR" sz="1200" b="1" i="1" smtClean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200" b="1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0.08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0.09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0.12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0.08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:a16="http://schemas.microsoft.com/office/drawing/2014/main" val="100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3933862"/>
                  </p:ext>
                </p:extLst>
              </p:nvPr>
            </p:nvGraphicFramePr>
            <p:xfrm>
              <a:off x="827583" y="1628800"/>
              <a:ext cx="7560841" cy="321040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57987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2"/>
                        </a:ext>
                      </a:extLst>
                    </a:gridCol>
                    <a:gridCol w="1558521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3"/>
                        </a:ext>
                      </a:extLst>
                    </a:gridCol>
                    <a:gridCol w="155852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4"/>
                        </a:ext>
                      </a:extLst>
                    </a:gridCol>
                    <a:gridCol w="1527826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5"/>
                        </a:ext>
                      </a:extLst>
                    </a:gridCol>
                    <a:gridCol w="1457987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6"/>
                        </a:ext>
                      </a:extLst>
                    </a:gridCol>
                  </a:tblGrid>
                  <a:tr h="288030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kumimoji="0" lang="en-US" altLang="ko-K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“Super”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kumimoji="0" lang="en-US" altLang="ko-KR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“Good”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“Normal”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Pooled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0"/>
                      </a:ext>
                    </a:extLst>
                  </a:tr>
                  <a:tr h="244665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Super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332.1 (144.5)**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2"/>
                      </a:ext>
                    </a:extLst>
                  </a:tr>
                  <a:tr h="244665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Good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197.3 (120.8)*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3"/>
                      </a:ext>
                    </a:extLst>
                  </a:tr>
                  <a:tr h="244665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Age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-13.8 (7.0)*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-5.0 (5.1)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-8.7 (5.6)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-9.6 (3.6)***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4"/>
                      </a:ext>
                    </a:extLst>
                  </a:tr>
                  <a:tr h="244665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Education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-60.0 (115.5)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-111.6 (76.0)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-50.5 (76.8)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-70.1 (53.7)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5"/>
                      </a:ext>
                    </a:extLst>
                  </a:tr>
                  <a:tr h="244665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Household</a:t>
                          </a:r>
                          <a:r>
                            <a:rPr lang="en-US" sz="1200" b="1" baseline="0" dirty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Size</a:t>
                          </a:r>
                          <a:endParaRPr lang="en-US" sz="1200" b="1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-9.1 (108.6)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9.4 (66.4)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181.1 (105.9)*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46.2 (56.3)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7"/>
                      </a:ext>
                    </a:extLst>
                  </a:tr>
                  <a:tr h="227059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Income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32.4 (66.6)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26.1 (50.1)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5.2 (49.2)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21.1 (33.5)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8"/>
                      </a:ext>
                    </a:extLst>
                  </a:tr>
                  <a:tr h="227059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Awareness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-137.1 (129.7)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14.8 (101.8)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-83.2 (111.8)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-78.7 (67.5)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9"/>
                      </a:ext>
                    </a:extLst>
                  </a:tr>
                  <a:tr h="248986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Need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255.6 (129.5)*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131.9 (79.2)*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-29.9 (117.5)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148.5 (65.6)**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10"/>
                      </a:ext>
                    </a:extLst>
                  </a:tr>
                  <a:tr h="248986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Frequency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12.3 (19.4)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3.7 (10.5)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2.7 (11.0)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8.9 (7.3)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11"/>
                      </a:ext>
                    </a:extLst>
                  </a:tr>
                  <a:tr h="248986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Intercept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704.3 (791.5)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736.0 (544.7)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822.3 (650.6)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487.2 (395.8)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12"/>
                      </a:ext>
                    </a:extLst>
                  </a:tr>
                  <a:tr h="248986"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N. Of Obs.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96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75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65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236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13"/>
                      </a:ext>
                    </a:extLst>
                  </a:tr>
                  <a:tr h="24898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2865" marR="62865" marT="0" marB="0" anchor="ctr">
                        <a:blipFill rotWithShape="0">
                          <a:blip r:embed="rId2"/>
                          <a:stretch>
                            <a:fillRect l="-418" t="-1187805" r="-421339" b="-24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0.08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0.09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0.12</a:t>
                          </a:r>
                        </a:p>
                      </a:txBody>
                      <a:tcPr marL="62865" marR="6286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0.08</a:t>
                          </a:r>
                        </a:p>
                      </a:txBody>
                      <a:tcPr marL="62865" marR="62865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1022" y="1196752"/>
            <a:ext cx="898297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algn="ctr" eaLnBrk="1" hangingPunct="1"/>
            <a:r>
              <a:rPr lang="en-US" altLang="ko-KR" sz="1700" b="1" dirty="0">
                <a:latin typeface="Calibri" panose="020F0502020204030204" pitchFamily="34" charset="0"/>
              </a:rPr>
              <a:t>Table 8. Factor Affecting Value of Detailed Grade Labeling Information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55576" y="4829090"/>
            <a:ext cx="75608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algn="just" latinLnBrk="0"/>
            <a:r>
              <a:rPr lang="en-US" sz="1000" baseline="30000" dirty="0">
                <a:latin typeface="Calibri" panose="020F0502020204030204" pitchFamily="34" charset="0"/>
              </a:rPr>
              <a:t> </a:t>
            </a:r>
            <a:r>
              <a:rPr lang="en-US" sz="1000" dirty="0">
                <a:latin typeface="Calibri" panose="020F0502020204030204" pitchFamily="34" charset="0"/>
              </a:rPr>
              <a:t>Note : Standard error for each coefficient shown in parentheses. *, **, and *** denote statistical significance at 10%, 5%, and 1% levels, respectively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B4866-2DF8-49B5-87A5-62E2C9BDD2E5}" type="slidenum">
              <a:rPr lang="ko-KR" altLang="en-US" smtClean="0"/>
              <a:pPr>
                <a:defRPr/>
              </a:pPr>
              <a:t>30</a:t>
            </a:fld>
            <a:endParaRPr lang="ko-KR" altLang="en-US"/>
          </a:p>
        </p:txBody>
      </p:sp>
      <p:cxnSp>
        <p:nvCxnSpPr>
          <p:cNvPr id="9" name="Straight Connector 3">
            <a:extLst>
              <a:ext uri="{FF2B5EF4-FFF2-40B4-BE49-F238E27FC236}">
                <a16:creationId xmlns:a16="http://schemas.microsoft.com/office/drawing/2014/main" id="{55312F8E-C755-4190-A2C0-1AE4B3246FE4}"/>
              </a:ext>
            </a:extLst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">
            <a:extLst>
              <a:ext uri="{FF2B5EF4-FFF2-40B4-BE49-F238E27FC236}">
                <a16:creationId xmlns:a16="http://schemas.microsoft.com/office/drawing/2014/main" id="{AB8C6B35-965A-4C17-AC26-2A20EDCB3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0363"/>
            <a:ext cx="739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b="1" dirty="0">
                <a:latin typeface="Cambria Math" panose="02040503050406030204" pitchFamily="18" charset="0"/>
              </a:rPr>
              <a:t>     3. Experimental Results</a:t>
            </a:r>
            <a:endParaRPr lang="ko-KR" altLang="en-US" sz="3000" b="1" dirty="0">
              <a:latin typeface="Cambria Math" panose="020405030504060302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5536" y="5315143"/>
            <a:ext cx="874846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Rice consumers obtain welfare gain from rice grade labeling</a:t>
            </a:r>
          </a:p>
          <a:p>
            <a:pPr eaLnBrk="1" hangingPunct="1"/>
            <a:endParaRPr lang="en-US" altLang="ko-KR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Values of information differ across the quality grades. The highest is the super grade of rice. Rice-grading information is the important factor to differentiate domestic rice</a:t>
            </a:r>
          </a:p>
        </p:txBody>
      </p:sp>
    </p:spTree>
    <p:extLst>
      <p:ext uri="{BB962C8B-B14F-4D97-AF65-F5344CB8AC3E}">
        <p14:creationId xmlns:p14="http://schemas.microsoft.com/office/powerpoint/2010/main" val="1370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360363"/>
            <a:ext cx="8686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ko-KR" sz="3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4. Conclusions </a:t>
            </a:r>
            <a:endParaRPr lang="ko-KR" altLang="en-US" sz="3000" b="1" dirty="0">
              <a:latin typeface="Cambria Math" panose="020405030504060302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4695" y="1552566"/>
            <a:ext cx="797573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This study </a:t>
            </a:r>
            <a:r>
              <a:rPr lang="en-US" altLang="ko-K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examined the economic value of rice-grade information to assess the effectiveness of the new rice-grading system</a:t>
            </a:r>
          </a:p>
          <a:p>
            <a:pPr eaLnBrk="1" hangingPunct="1"/>
            <a:endParaRPr lang="en-US" altLang="ko-K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Information on </a:t>
            </a:r>
            <a:r>
              <a:rPr lang="en-US" altLang="ko-K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rice grade </a:t>
            </a: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labeling influences consumers’ rice purchasing decisions</a:t>
            </a:r>
          </a:p>
          <a:p>
            <a:pPr marL="342900" indent="-342900" eaLnBrk="1" hangingPunct="1">
              <a:buFontTx/>
              <a:buChar char="-"/>
            </a:pPr>
            <a:endParaRPr lang="en-US" altLang="ko-K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Given rice grade labeling information, the </a:t>
            </a:r>
            <a:r>
              <a:rPr lang="en-US" altLang="ko-K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detailed rice grade information does affect consumers</a:t>
            </a: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’ purchasing decisions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B4866-2DF8-49B5-87A5-62E2C9BDD2E5}" type="slidenum">
              <a:rPr lang="ko-KR" altLang="en-US" smtClean="0"/>
              <a:pPr>
                <a:defRPr/>
              </a:pPr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478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360363"/>
            <a:ext cx="8686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ko-KR" sz="3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4. Conclusions </a:t>
            </a:r>
            <a:endParaRPr lang="ko-KR" altLang="en-US" sz="3000" b="1" dirty="0">
              <a:latin typeface="Cambria Math" panose="020405030504060302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4695" y="1772816"/>
            <a:ext cx="7975737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ko-KR" sz="2400" dirty="0">
                <a:latin typeface="Calibri" panose="020F0502020204030204" pitchFamily="34" charset="0"/>
              </a:rPr>
              <a:t>The </a:t>
            </a:r>
            <a:r>
              <a:rPr lang="en-US" altLang="ko-KR" sz="2400" dirty="0" smtClean="0">
                <a:latin typeface="Calibri" panose="020F0502020204030204" pitchFamily="34" charset="0"/>
              </a:rPr>
              <a:t>rice grade </a:t>
            </a:r>
            <a:r>
              <a:rPr lang="en-US" altLang="ko-KR" sz="2400" dirty="0">
                <a:latin typeface="Calibri" panose="020F0502020204030204" pitchFamily="34" charset="0"/>
              </a:rPr>
              <a:t>labeling under the mandatory </a:t>
            </a:r>
            <a:r>
              <a:rPr lang="en-US" altLang="ko-KR" sz="2400" dirty="0" smtClean="0">
                <a:latin typeface="Calibri" panose="020F0502020204030204" pitchFamily="34" charset="0"/>
              </a:rPr>
              <a:t>grading </a:t>
            </a:r>
            <a:r>
              <a:rPr lang="en-US" altLang="ko-KR" sz="2400" dirty="0">
                <a:latin typeface="Calibri" panose="020F0502020204030204" pitchFamily="34" charset="0"/>
              </a:rPr>
              <a:t>system would provide rice consumers credible information on rice quality to make better purchasing decisions</a:t>
            </a:r>
          </a:p>
          <a:p>
            <a:pPr marL="342900" indent="-342900" eaLnBrk="1" hangingPunct="1">
              <a:buFontTx/>
              <a:buChar char="-"/>
            </a:pPr>
            <a:endParaRPr lang="en-US" altLang="ko-KR" sz="2400" b="1" dirty="0" smtClean="0">
              <a:latin typeface="Calibri" panose="020F0502020204030204" pitchFamily="34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altLang="ko-KR" sz="2400" dirty="0" smtClean="0">
                <a:latin typeface="Calibri" panose="020F0502020204030204" pitchFamily="34" charset="0"/>
              </a:rPr>
              <a:t>For rice producers, the mandatory grading system could provide an incentive to improve the quality of rice</a:t>
            </a:r>
          </a:p>
          <a:p>
            <a:pPr eaLnBrk="1" hangingPunct="1"/>
            <a:endParaRPr lang="en-US" altLang="ko-KR" sz="2400" dirty="0">
              <a:latin typeface="Calibri" panose="020F0502020204030204" pitchFamily="34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altLang="ko-KR" sz="2400" dirty="0">
                <a:latin typeface="Calibri" panose="020F0502020204030204" pitchFamily="34" charset="0"/>
              </a:rPr>
              <a:t>Given consumers’ small welfare gain from providing the detailed grade-labeling information, policy makers may minimize the cost of grade labeling by </a:t>
            </a:r>
            <a:r>
              <a:rPr lang="en-US" altLang="ko-KR" sz="2400" b="1" dirty="0">
                <a:latin typeface="Calibri" panose="020F0502020204030204" pitchFamily="34" charset="0"/>
              </a:rPr>
              <a:t>only posting grade </a:t>
            </a:r>
            <a:r>
              <a:rPr lang="en-US" altLang="ko-KR" sz="2400" b="1" dirty="0" smtClean="0">
                <a:latin typeface="Calibri" panose="020F0502020204030204" pitchFamily="34" charset="0"/>
              </a:rPr>
              <a:t>information</a:t>
            </a:r>
            <a:r>
              <a:rPr lang="en-US" altLang="ko-KR" sz="2400" dirty="0" smtClean="0">
                <a:latin typeface="Calibri" panose="020F0502020204030204" pitchFamily="34" charset="0"/>
              </a:rPr>
              <a:t> instead of detailed grade information. </a:t>
            </a:r>
            <a:endParaRPr lang="en-US" altLang="ko-KR" sz="2400" dirty="0">
              <a:latin typeface="Calibri" panose="020F050202020403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B4866-2DF8-49B5-87A5-62E2C9BDD2E5}" type="slidenum">
              <a:rPr lang="ko-KR" altLang="en-US" smtClean="0"/>
              <a:pPr>
                <a:defRPr/>
              </a:pPr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583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36576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131840" y="2819400"/>
            <a:ext cx="27107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algn="ctr" eaLnBrk="1" hangingPunct="1"/>
            <a:r>
              <a:rPr lang="en-US" altLang="ko-KR" sz="3600" b="1" dirty="0">
                <a:latin typeface="Cambria Math" panose="02040503050406030204" pitchFamily="18" charset="0"/>
              </a:rPr>
              <a:t>Thank you</a:t>
            </a:r>
            <a:endParaRPr lang="ko-KR" altLang="en-US" sz="3600" b="1" dirty="0">
              <a:latin typeface="Cambria Math" panose="02040503050406030204" pitchFamily="18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B4866-2DF8-49B5-87A5-62E2C9BDD2E5}" type="slidenum">
              <a:rPr lang="ko-KR" altLang="en-US" smtClean="0"/>
              <a:pPr>
                <a:defRPr/>
              </a:pPr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1541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360363"/>
            <a:ext cx="739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ko-KR" sz="3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1. Introduction</a:t>
            </a:r>
            <a:endParaRPr lang="ko-KR" altLang="en-US" sz="3000" b="1" dirty="0">
              <a:latin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85800" y="1124744"/>
            <a:ext cx="835069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ko-K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Welfare analysis on food labeling (rice grade) </a:t>
            </a:r>
          </a:p>
          <a:p>
            <a:pPr eaLnBrk="1" hangingPunct="1"/>
            <a:r>
              <a:rPr lang="en-US" altLang="ko-K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A mandatory rice grade labeling in October 1, 2018</a:t>
            </a: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A required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federal law for GMOs in the US in 2020</a:t>
            </a:r>
          </a:p>
          <a:p>
            <a:pPr eaLnBrk="1" hangingPunct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Vermont is the first state that introduced the laws in 2014</a:t>
            </a:r>
          </a:p>
          <a:p>
            <a:pPr eaLnBrk="1" hangingPunct="1"/>
            <a:endParaRPr lang="en-US" altLang="ko-K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ko-K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ko-K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859342"/>
            <a:ext cx="7200800" cy="392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360363"/>
            <a:ext cx="739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ko-KR" sz="3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1. Introduction</a:t>
            </a:r>
            <a:endParaRPr lang="ko-KR" altLang="en-US" sz="3000" b="1" dirty="0">
              <a:latin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85800" y="1124744"/>
            <a:ext cx="8350696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ko-K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Economic valuation</a:t>
            </a:r>
          </a:p>
          <a:p>
            <a:pPr marL="342900" indent="-342900" eaLnBrk="1" hangingPunct="1">
              <a:buFontTx/>
              <a:buChar char="-"/>
            </a:pPr>
            <a:endParaRPr lang="en-US" altLang="ko-K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1) State preference: contingent valuation method (CVM),   </a:t>
            </a: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conjoint analysis, choice experiment</a:t>
            </a: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- hypothetical valuations: lack salient economic commitment  </a:t>
            </a:r>
          </a:p>
          <a:p>
            <a:pPr eaLnBrk="1" hangingPunct="1"/>
            <a:endParaRPr lang="en-US" altLang="ko-K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2) Revealed preference: experimental auction </a:t>
            </a: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- non-hypothetical valuation </a:t>
            </a:r>
            <a:r>
              <a:rPr lang="en-US" altLang="ko-KR" sz="2400" dirty="0" smtClean="0">
                <a:latin typeface="Calibri" panose="020F0502020204030204" pitchFamily="34" charset="0"/>
                <a:ea typeface="굴림" charset="-127"/>
                <a:cs typeface="Calibri" panose="020F0502020204030204" pitchFamily="34" charset="0"/>
              </a:rPr>
              <a:t>in </a:t>
            </a:r>
            <a:r>
              <a:rPr lang="en-US" altLang="ko-KR" sz="2400" dirty="0">
                <a:latin typeface="Calibri" panose="020F0502020204030204" pitchFamily="34" charset="0"/>
                <a:ea typeface="굴림" charset="-127"/>
                <a:cs typeface="Calibri" panose="020F0502020204030204" pitchFamily="34" charset="0"/>
              </a:rPr>
              <a:t>which an individual makes </a:t>
            </a:r>
            <a:r>
              <a:rPr lang="en-US" altLang="ko-KR" sz="2400" dirty="0" smtClean="0">
                <a:latin typeface="Calibri" panose="020F0502020204030204" pitchFamily="34" charset="0"/>
                <a:ea typeface="굴림" charset="-127"/>
                <a:cs typeface="Calibri" panose="020F0502020204030204" pitchFamily="34" charset="0"/>
              </a:rPr>
              <a:t>        </a:t>
            </a: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  <a:ea typeface="굴림" charset="-127"/>
                <a:cs typeface="Calibri" panose="020F0502020204030204" pitchFamily="34" charset="0"/>
              </a:rPr>
              <a:t> </a:t>
            </a:r>
            <a:r>
              <a:rPr lang="en-US" altLang="ko-KR" sz="2400" dirty="0" smtClean="0">
                <a:latin typeface="Calibri" panose="020F0502020204030204" pitchFamily="34" charset="0"/>
                <a:ea typeface="굴림" charset="-127"/>
                <a:cs typeface="Calibri" panose="020F0502020204030204" pitchFamily="34" charset="0"/>
              </a:rPr>
              <a:t>         a </a:t>
            </a:r>
            <a:r>
              <a:rPr lang="en-US" altLang="ko-KR" sz="2400" dirty="0">
                <a:latin typeface="Calibri" panose="020F0502020204030204" pitchFamily="34" charset="0"/>
                <a:ea typeface="굴림" charset="-127"/>
                <a:cs typeface="Calibri" panose="020F0502020204030204" pitchFamily="34" charset="0"/>
              </a:rPr>
              <a:t>consequential economic </a:t>
            </a:r>
            <a:r>
              <a:rPr lang="en-US" altLang="ko-KR" sz="2400" dirty="0" smtClean="0">
                <a:latin typeface="Calibri" panose="020F0502020204030204" pitchFamily="34" charset="0"/>
                <a:ea typeface="굴림" charset="-127"/>
                <a:cs typeface="Calibri" panose="020F0502020204030204" pitchFamily="34" charset="0"/>
              </a:rPr>
              <a:t>commitment</a:t>
            </a: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  <a:ea typeface="굴림" charset="-127"/>
                <a:cs typeface="Calibri" panose="020F0502020204030204" pitchFamily="34" charset="0"/>
              </a:rPr>
              <a:t> </a:t>
            </a:r>
            <a:r>
              <a:rPr lang="en-US" altLang="ko-KR" sz="2400" dirty="0" smtClean="0">
                <a:latin typeface="Calibri" panose="020F0502020204030204" pitchFamily="34" charset="0"/>
                <a:ea typeface="굴림" charset="-127"/>
                <a:cs typeface="Calibri" panose="020F0502020204030204" pitchFamily="34" charset="0"/>
              </a:rPr>
              <a:t>      - incentive-compatible mechanism: </a:t>
            </a:r>
            <a:endParaRPr lang="en-US" altLang="ko-KR" sz="2400" dirty="0">
              <a:latin typeface="Calibri" panose="020F0502020204030204" pitchFamily="34" charset="0"/>
              <a:ea typeface="굴림" charset="-127"/>
              <a:cs typeface="Calibri" panose="020F0502020204030204" pitchFamily="34" charset="0"/>
            </a:endParaRPr>
          </a:p>
          <a:p>
            <a:pPr eaLnBrk="1" hangingPunct="1"/>
            <a:endParaRPr lang="en-US" altLang="ko-K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ko-K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00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360363"/>
            <a:ext cx="739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ko-KR" sz="3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1. Introduction</a:t>
            </a:r>
            <a:endParaRPr lang="ko-KR" altLang="en-US" sz="3000" b="1" dirty="0">
              <a:latin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85800" y="980728"/>
            <a:ext cx="77724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Hypothetical bias and </a:t>
            </a:r>
            <a:r>
              <a:rPr lang="en-US" altLang="ko-K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overestimate </a:t>
            </a:r>
            <a:r>
              <a:rPr lang="en-US" altLang="ko-K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WTP on novel goods and non-market goods’ value in CVM </a:t>
            </a:r>
            <a:r>
              <a:rPr lang="en-US" altLang="ko-K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studies: no budget constraint binding in CVM and no purchasing required</a:t>
            </a:r>
          </a:p>
          <a:p>
            <a:pPr marL="342900" indent="-342900" eaLnBrk="1" hangingPunct="1">
              <a:buFontTx/>
              <a:buChar char="-"/>
            </a:pPr>
            <a:endParaRPr lang="en-US" altLang="ko-K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Involve people 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hypothetically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rating, ranking, or choosing between competing products or </a:t>
            </a:r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alterna</a:t>
            </a:r>
            <a:r>
              <a:rPr lang="en-US" altLang="en-US" sz="2400" dirty="0" smtClean="0"/>
              <a:t>tives</a:t>
            </a:r>
          </a:p>
          <a:p>
            <a:pPr marL="342900" indent="-342900" eaLnBrk="1" latinLnBrk="0" hangingPunct="1">
              <a:buFontTx/>
              <a:buChar char="-"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company develop a new product. </a:t>
            </a:r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State preference method such as CVM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hypothetical, so no commitment make overstatement and hypothetical bias. </a:t>
            </a:r>
          </a:p>
          <a:p>
            <a:pPr marL="342900" indent="-342900" eaLnBrk="1" hangingPunct="1">
              <a:buFontTx/>
              <a:buChar char="-"/>
            </a:pPr>
            <a:endParaRPr lang="en-US" altLang="ko-K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Experimental </a:t>
            </a:r>
            <a:r>
              <a:rPr lang="en-US" altLang="ko-K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auctions: </a:t>
            </a: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generate </a:t>
            </a: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actual market, trade goods and money like a real </a:t>
            </a:r>
            <a:r>
              <a:rPr lang="en-US" altLang="ko-K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market </a:t>
            </a: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through experimental </a:t>
            </a:r>
            <a:r>
              <a:rPr lang="en-US" altLang="ko-K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eaLnBrk="1" hangingPunct="1"/>
            <a:endParaRPr lang="en-US" altLang="ko-K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Tx/>
              <a:buChar char="-"/>
            </a:pPr>
            <a:endParaRPr lang="en-US" altLang="ko-K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81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360363"/>
            <a:ext cx="739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ko-KR" sz="3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1. Introduction</a:t>
            </a:r>
            <a:endParaRPr lang="ko-KR" altLang="en-US" sz="3000" b="1" dirty="0">
              <a:latin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827584" y="1844824"/>
            <a:ext cx="77724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ko-K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Importance of correct valuation of new products and new policies because the success rate of new products is only 10 percent. </a:t>
            </a:r>
          </a:p>
          <a:p>
            <a:pPr marL="342900" indent="-342900" eaLnBrk="1" hangingPunct="1">
              <a:buFontTx/>
              <a:buChar char="-"/>
            </a:pPr>
            <a:endParaRPr lang="en-US" altLang="ko-K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altLang="ko-K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How to determine the prices of new products or taxes  such as Galaxy 9 or mandatory labeling (rice grade, GMO)? </a:t>
            </a:r>
          </a:p>
          <a:p>
            <a:pPr marL="342900" indent="-342900" eaLnBrk="1" hangingPunct="1">
              <a:buFontTx/>
              <a:buChar char="-"/>
            </a:pPr>
            <a:endParaRPr lang="en-US" altLang="ko-K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Tx/>
              <a:buChar char="-"/>
            </a:pPr>
            <a:endParaRPr lang="en-US" altLang="ko-K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93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360363"/>
            <a:ext cx="739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ko-KR" sz="30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1. Introduction</a:t>
            </a:r>
            <a:endParaRPr lang="ko-KR" altLang="en-US" sz="3000" b="1" dirty="0">
              <a:latin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85800" y="1298712"/>
            <a:ext cx="77724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ko-K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Dilemmas of the Korean rice industry</a:t>
            </a:r>
          </a:p>
          <a:p>
            <a:pPr eaLnBrk="1" hangingPunct="1"/>
            <a:endParaRPr lang="en-US" altLang="ko-KR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ko-K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: Rice import increase and import regime change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from minimum market </a:t>
            </a:r>
          </a:p>
          <a:p>
            <a:pPr eaLnBrk="1" hangingPunct="1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access (quota) to </a:t>
            </a:r>
            <a:r>
              <a:rPr lang="en-US" altLang="ko-K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tariffication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in 2015</a:t>
            </a:r>
            <a:endParaRPr lang="en-US" altLang="ko-K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: Decrease in rice consumption per capita and huge inventory</a:t>
            </a:r>
          </a:p>
          <a:p>
            <a:pPr eaLnBrk="1" hangingPunct="1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(106.5kg in 1995 to 65.1kg in 2014)</a:t>
            </a:r>
            <a:endParaRPr lang="en-US" altLang="ko-K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708991" y="3352800"/>
            <a:ext cx="7772400" cy="26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ko-K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Important to maintain stable demand for domestic rice</a:t>
            </a:r>
          </a:p>
          <a:p>
            <a:pPr eaLnBrk="1" hangingPunct="1"/>
            <a:endParaRPr lang="en-US" altLang="ko-KR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ko-K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: Food security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(about 5 percent self-sufficiency in grain without rice)</a:t>
            </a:r>
          </a:p>
          <a:p>
            <a:pPr eaLnBrk="1" hangingPunct="1"/>
            <a:r>
              <a:rPr lang="en-US" altLang="ko-K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: </a:t>
            </a:r>
            <a:r>
              <a:rPr lang="en-US" altLang="ko-K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Multifunctionality</a:t>
            </a:r>
            <a:r>
              <a:rPr lang="en-US" altLang="ko-K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paddy field and farm land </a:t>
            </a:r>
          </a:p>
          <a:p>
            <a:pPr eaLnBrk="1" hangingPunct="1"/>
            <a:endParaRPr lang="en-US" altLang="ko-KR" sz="1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Char char="-"/>
            </a:pPr>
            <a:r>
              <a:rPr lang="en-US" altLang="ko-K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ko-K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keep the stable consumption of domestic rice</a:t>
            </a:r>
          </a:p>
          <a:p>
            <a:pPr eaLnBrk="1" hangingPunct="1"/>
            <a:endParaRPr lang="en-US" altLang="ko-KR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: </a:t>
            </a:r>
            <a:r>
              <a:rPr lang="en-US" altLang="ko-K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Differentiate the quality of domestic rice from imported rice</a:t>
            </a:r>
          </a:p>
          <a:p>
            <a:pPr eaLnBrk="1" hangingPunct="1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: Quality of domestic rice should be satisfied by </a:t>
            </a:r>
            <a:r>
              <a:rPr lang="en-US" altLang="ko-KR" sz="2000" dirty="0" smtClean="0">
                <a:latin typeface="Cambria Math" panose="02040503050406030204" pitchFamily="18" charset="0"/>
              </a:rPr>
              <a:t>consumers</a:t>
            </a:r>
            <a:endParaRPr lang="en-US" altLang="ko-KR" sz="2000" b="1" dirty="0" smtClean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55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360363"/>
            <a:ext cx="739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/>
            <a:r>
              <a:rPr lang="en-US" altLang="ko-KR" sz="3000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ko-KR" sz="3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1. Introduction</a:t>
            </a:r>
            <a:endParaRPr lang="ko-KR" altLang="en-US" sz="3000" b="1" dirty="0">
              <a:latin typeface="Cambria Math" panose="02040503050406030204" pitchFamily="18" charset="0"/>
            </a:endParaRPr>
          </a:p>
        </p:txBody>
      </p:sp>
      <p:sp>
        <p:nvSpPr>
          <p:cNvPr id="5124" name="TextBox 6"/>
          <p:cNvSpPr txBox="1">
            <a:spLocks noChangeArrowheads="1"/>
          </p:cNvSpPr>
          <p:nvPr/>
        </p:nvSpPr>
        <p:spPr bwMode="auto">
          <a:xfrm>
            <a:off x="524366" y="1447800"/>
            <a:ext cx="891540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ko-KR" sz="2400" dirty="0" smtClean="0">
                <a:latin typeface="Calibri" panose="020F0502020204030204" pitchFamily="34" charset="0"/>
              </a:rPr>
              <a:t>The Korean government </a:t>
            </a:r>
            <a:r>
              <a:rPr lang="en-US" altLang="ko-KR" sz="2400" dirty="0">
                <a:latin typeface="Calibri" panose="020F0502020204030204" pitchFamily="34" charset="0"/>
              </a:rPr>
              <a:t>revised </a:t>
            </a:r>
            <a:r>
              <a:rPr lang="en-US" altLang="ko-KR" sz="2400" dirty="0" smtClean="0">
                <a:latin typeface="Calibri" panose="020F0502020204030204" pitchFamily="34" charset="0"/>
              </a:rPr>
              <a:t>the rice-grading </a:t>
            </a:r>
            <a:r>
              <a:rPr lang="en-US" altLang="ko-KR" sz="2400" dirty="0">
                <a:latin typeface="Calibri" panose="020F0502020204030204" pitchFamily="34" charset="0"/>
              </a:rPr>
              <a:t>system in 2013</a:t>
            </a:r>
          </a:p>
          <a:p>
            <a:pPr eaLnBrk="1" hangingPunct="1"/>
            <a:endParaRPr lang="en-US" altLang="ko-KR" sz="10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    : To make the policy less restrictive to rice suppliers   </a:t>
            </a: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    : Domestic rice was classified into 3 grades (super, good, normal)</a:t>
            </a: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    : </a:t>
            </a:r>
            <a:r>
              <a:rPr lang="en-US" altLang="ko-KR" sz="2400" b="1" dirty="0">
                <a:solidFill>
                  <a:srgbClr val="0000CC"/>
                </a:solidFill>
                <a:latin typeface="Calibri" panose="020F0502020204030204" pitchFamily="34" charset="0"/>
              </a:rPr>
              <a:t>However, “No test” option for rice grade was allowed</a:t>
            </a:r>
          </a:p>
          <a:p>
            <a:pPr eaLnBrk="1" hangingPunct="1"/>
            <a:endParaRPr lang="en-US" altLang="ko-KR" sz="2400" b="1" dirty="0">
              <a:solidFill>
                <a:srgbClr val="0000CC"/>
              </a:solidFill>
              <a:latin typeface="Calibri" panose="020F0502020204030204" pitchFamily="34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altLang="ko-KR" sz="2400" dirty="0">
                <a:latin typeface="Calibri" panose="020F0502020204030204" pitchFamily="34" charset="0"/>
              </a:rPr>
              <a:t>Ineffectiveness of the revised rice-grading system</a:t>
            </a:r>
          </a:p>
          <a:p>
            <a:pPr eaLnBrk="1" hangingPunct="1"/>
            <a:endParaRPr lang="en-US" altLang="ko-KR" sz="10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    : </a:t>
            </a:r>
            <a:r>
              <a:rPr lang="en-US" altLang="ko-KR" sz="2400" b="1" dirty="0">
                <a:latin typeface="Calibri" panose="020F0502020204030204" pitchFamily="34" charset="0"/>
              </a:rPr>
              <a:t>No incentive </a:t>
            </a:r>
            <a:r>
              <a:rPr lang="en-US" altLang="ko-KR" sz="2400" b="1" dirty="0" smtClean="0">
                <a:latin typeface="Calibri" panose="020F0502020204030204" pitchFamily="34" charset="0"/>
              </a:rPr>
              <a:t>for rice suppliers to test the quality of their rice    </a:t>
            </a:r>
          </a:p>
          <a:p>
            <a:pPr eaLnBrk="1" hangingPunct="1"/>
            <a:r>
              <a:rPr lang="en-US" altLang="ko-KR" sz="2400" b="1" dirty="0">
                <a:latin typeface="Calibri" panose="020F0502020204030204" pitchFamily="34" charset="0"/>
              </a:rPr>
              <a:t> </a:t>
            </a:r>
            <a:r>
              <a:rPr lang="en-US" altLang="ko-KR" sz="2400" b="1" dirty="0" smtClean="0">
                <a:latin typeface="Calibri" panose="020F0502020204030204" pitchFamily="34" charset="0"/>
              </a:rPr>
              <a:t>      given an </a:t>
            </a:r>
            <a:r>
              <a:rPr lang="en-US" altLang="ko-KR" sz="2400" b="1" dirty="0">
                <a:latin typeface="Calibri" panose="020F0502020204030204" pitchFamily="34" charset="0"/>
              </a:rPr>
              <a:t>“no test” option</a:t>
            </a: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    : About 73% of domestic rice in retail markets were labeled          </a:t>
            </a: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      “no </a:t>
            </a:r>
            <a:r>
              <a:rPr lang="en-US" altLang="ko-KR" sz="2400" dirty="0" smtClean="0">
                <a:latin typeface="Calibri" panose="020F0502020204030204" pitchFamily="34" charset="0"/>
              </a:rPr>
              <a:t>test of rice grade”</a:t>
            </a:r>
            <a:endParaRPr lang="en-US" altLang="ko-KR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ko-KR" sz="2400" dirty="0">
                <a:latin typeface="Calibri" panose="020F0502020204030204" pitchFamily="34" charset="0"/>
              </a:rPr>
              <a:t>     : Consumers </a:t>
            </a:r>
            <a:r>
              <a:rPr lang="en-US" altLang="ko-KR" sz="2400" dirty="0" smtClean="0">
                <a:latin typeface="Calibri" panose="020F0502020204030204" pitchFamily="34" charset="0"/>
              </a:rPr>
              <a:t>face a difficulty </a:t>
            </a:r>
            <a:r>
              <a:rPr lang="en-US" altLang="ko-KR" sz="2400" dirty="0">
                <a:latin typeface="Calibri" panose="020F0502020204030204" pitchFamily="34" charset="0"/>
              </a:rPr>
              <a:t>to </a:t>
            </a:r>
            <a:r>
              <a:rPr lang="en-US" altLang="ko-KR" sz="2400" dirty="0" smtClean="0">
                <a:latin typeface="Calibri" panose="020F0502020204030204" pitchFamily="34" charset="0"/>
              </a:rPr>
              <a:t>differentiate high-quality </a:t>
            </a:r>
            <a:r>
              <a:rPr lang="en-US" altLang="ko-KR" sz="2400" dirty="0">
                <a:latin typeface="Calibri" panose="020F0502020204030204" pitchFamily="34" charset="0"/>
              </a:rPr>
              <a:t>rice</a:t>
            </a:r>
          </a:p>
        </p:txBody>
      </p:sp>
    </p:spTree>
    <p:extLst>
      <p:ext uri="{BB962C8B-B14F-4D97-AF65-F5344CB8AC3E}">
        <p14:creationId xmlns:p14="http://schemas.microsoft.com/office/powerpoint/2010/main" val="96428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blipFill rotWithShape="0">
          <a:blip xmlns:r="http://schemas.openxmlformats.org/officeDocument/2006/relationships" r:embed="rId1"/>
          <a:stretch>
            <a:fillRect l="-1220" t="-1040"/>
          </a:stretch>
        </a:blipFill>
      </a:spPr>
      <a:bodyPr/>
      <a:lstStyle>
        <a:defPPr>
          <a:defRPr>
            <a:noFill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37334</TotalTime>
  <Words>3069</Words>
  <Application>Microsoft Office PowerPoint</Application>
  <PresentationFormat>화면 슬라이드 쇼(4:3)</PresentationFormat>
  <Paragraphs>581</Paragraphs>
  <Slides>33</Slides>
  <Notes>1</Notes>
  <HiddenSlides>0</HiddenSlides>
  <MMClips>0</MMClips>
  <ScaleCrop>false</ScaleCrop>
  <HeadingPairs>
    <vt:vector size="8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44" baseType="lpstr">
      <vt:lpstr>Arial Unicode MS</vt:lpstr>
      <vt:lpstr>굴림</vt:lpstr>
      <vt:lpstr>맑은 고딕</vt:lpstr>
      <vt:lpstr>명조</vt:lpstr>
      <vt:lpstr>Arial</vt:lpstr>
      <vt:lpstr>Calibri</vt:lpstr>
      <vt:lpstr>Calisto MT</vt:lpstr>
      <vt:lpstr>Cambria Math</vt:lpstr>
      <vt:lpstr>Times New Roman</vt:lpstr>
      <vt:lpstr>Office Theme</vt:lpstr>
      <vt:lpstr>비트맵 이미지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lee</dc:creator>
  <cp:lastModifiedBy>한두봉</cp:lastModifiedBy>
  <cp:revision>969</cp:revision>
  <cp:lastPrinted>2016-07-29T18:30:35Z</cp:lastPrinted>
  <dcterms:created xsi:type="dcterms:W3CDTF">2014-05-02T02:34:18Z</dcterms:created>
  <dcterms:modified xsi:type="dcterms:W3CDTF">2018-07-20T15:49:33Z</dcterms:modified>
</cp:coreProperties>
</file>