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49"/>
  </p:notesMasterIdLst>
  <p:sldIdLst>
    <p:sldId id="257" r:id="rId2"/>
    <p:sldId id="395" r:id="rId3"/>
    <p:sldId id="342" r:id="rId4"/>
    <p:sldId id="343" r:id="rId5"/>
    <p:sldId id="377" r:id="rId6"/>
    <p:sldId id="307" r:id="rId7"/>
    <p:sldId id="409" r:id="rId8"/>
    <p:sldId id="412" r:id="rId9"/>
    <p:sldId id="542" r:id="rId10"/>
    <p:sldId id="544" r:id="rId11"/>
    <p:sldId id="452" r:id="rId12"/>
    <p:sldId id="459" r:id="rId13"/>
    <p:sldId id="460" r:id="rId14"/>
    <p:sldId id="471" r:id="rId15"/>
    <p:sldId id="508" r:id="rId16"/>
    <p:sldId id="498" r:id="rId17"/>
    <p:sldId id="499" r:id="rId18"/>
    <p:sldId id="502" r:id="rId19"/>
    <p:sldId id="509" r:id="rId20"/>
    <p:sldId id="507" r:id="rId21"/>
    <p:sldId id="481" r:id="rId22"/>
    <p:sldId id="259" r:id="rId23"/>
    <p:sldId id="454" r:id="rId24"/>
    <p:sldId id="432" r:id="rId25"/>
    <p:sldId id="272" r:id="rId26"/>
    <p:sldId id="472" r:id="rId27"/>
    <p:sldId id="368" r:id="rId28"/>
    <p:sldId id="325" r:id="rId29"/>
    <p:sldId id="473" r:id="rId30"/>
    <p:sldId id="445" r:id="rId31"/>
    <p:sldId id="487" r:id="rId32"/>
    <p:sldId id="488" r:id="rId33"/>
    <p:sldId id="557" r:id="rId34"/>
    <p:sldId id="489" r:id="rId35"/>
    <p:sldId id="490" r:id="rId36"/>
    <p:sldId id="558" r:id="rId37"/>
    <p:sldId id="514" r:id="rId38"/>
    <p:sldId id="491" r:id="rId39"/>
    <p:sldId id="493" r:id="rId40"/>
    <p:sldId id="559" r:id="rId41"/>
    <p:sldId id="560" r:id="rId42"/>
    <p:sldId id="561" r:id="rId43"/>
    <p:sldId id="512" r:id="rId44"/>
    <p:sldId id="556" r:id="rId45"/>
    <p:sldId id="541" r:id="rId46"/>
    <p:sldId id="287" r:id="rId47"/>
    <p:sldId id="562" r:id="rId48"/>
  </p:sldIdLst>
  <p:sldSz cx="9144000" cy="6858000" type="screen4x3"/>
  <p:notesSz cx="7010400" cy="9296400"/>
  <p:embeddedFontLst>
    <p:embeddedFont>
      <p:font typeface="Quicksand" panose="020B0604020202020204" charset="0"/>
      <p:regular r:id="rId50"/>
    </p:embeddedFont>
    <p:embeddedFont>
      <p:font typeface="Calibri"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A9E083-163A-4500-941E-EF37C2940136}">
  <a:tblStyle styleId="{6EA9E083-163A-4500-941E-EF37C2940136}"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12700" cap="flat" cmpd="sng">
              <a:solidFill>
                <a:srgbClr val="FFFFFF"/>
              </a:solidFill>
              <a:prstDash val="solid"/>
              <a:round/>
              <a:headEnd type="none" w="med" len="med"/>
              <a:tailEnd type="none" w="med" len="med"/>
            </a:ln>
          </a:top>
          <a:bottom>
            <a:ln w="127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rgbClr val="FFFFFF"/>
      </a:tcTxStyle>
      <a:tcStyle>
        <a:tcBdr/>
        <a:fill>
          <a:solidFill>
            <a:srgbClr val="3A81BA"/>
          </a:solidFill>
        </a:fill>
      </a:tcStyle>
    </a:lastCol>
    <a:firstCol>
      <a:tcTxStyle b="on" i="off">
        <a:font>
          <a:latin typeface="Calibri"/>
          <a:ea typeface="Calibri"/>
          <a:cs typeface="Calibri"/>
        </a:font>
        <a:srgbClr val="FFFFFF"/>
      </a:tcTxStyle>
      <a:tcStyle>
        <a:tcBdr/>
        <a:fill>
          <a:solidFill>
            <a:srgbClr val="3A81BA"/>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med" len="med"/>
              <a:tailEnd type="none" w="med" len="med"/>
            </a:ln>
          </a:top>
        </a:tcBdr>
        <a:fill>
          <a:solidFill>
            <a:srgbClr val="3A81BA"/>
          </a:solidFill>
        </a:fill>
      </a:tcStyle>
    </a:lastRow>
    <a:firstRow>
      <a:tcTxStyle b="on" i="off">
        <a:font>
          <a:latin typeface="Calibri"/>
          <a:ea typeface="Calibri"/>
          <a:cs typeface="Calibri"/>
        </a:font>
        <a:srgbClr val="FFFFFF"/>
      </a:tcTxStyle>
      <a:tcStyle>
        <a:tcBdr>
          <a:bottom>
            <a:ln w="38100" cap="flat" cmpd="sng">
              <a:solidFill>
                <a:srgbClr val="FFFFFF"/>
              </a:solidFill>
              <a:prstDash val="solid"/>
              <a:round/>
              <a:headEnd type="none" w="med" len="med"/>
              <a:tailEnd type="none" w="med" len="med"/>
            </a:ln>
          </a:bottom>
        </a:tcBdr>
        <a:fill>
          <a:solidFill>
            <a:srgbClr val="3A81BA"/>
          </a:solidFill>
        </a:fill>
      </a:tcStyle>
    </a:firstRow>
  </a:tblStyle>
  <a:tblStyle styleId="{84F154FE-71A1-4F40-BDED-7F37B92CC0F2}" styleName="Table_1">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78815" autoAdjust="0"/>
  </p:normalViewPr>
  <p:slideViewPr>
    <p:cSldViewPr snapToGrid="0">
      <p:cViewPr varScale="1">
        <p:scale>
          <a:sx n="68" d="100"/>
          <a:sy n="68" d="100"/>
        </p:scale>
        <p:origin x="12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586902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518162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415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7959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Souce</a:t>
            </a:r>
            <a:endParaRPr lang="en-US" dirty="0"/>
          </a:p>
        </p:txBody>
      </p:sp>
    </p:spTree>
    <p:extLst>
      <p:ext uri="{BB962C8B-B14F-4D97-AF65-F5344CB8AC3E}">
        <p14:creationId xmlns:p14="http://schemas.microsoft.com/office/powerpoint/2010/main" val="3446586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9301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6249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0570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4411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2664692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2336825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916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E041C9DC-6DD1-43B1-82F7-F57B3D67F7F5}" type="slidenum">
              <a:rPr lang="en-US" smtClean="0"/>
              <a:t>2</a:t>
            </a:fld>
            <a:endParaRPr lang="en-US"/>
          </a:p>
        </p:txBody>
      </p:sp>
    </p:spTree>
    <p:extLst>
      <p:ext uri="{BB962C8B-B14F-4D97-AF65-F5344CB8AC3E}">
        <p14:creationId xmlns:p14="http://schemas.microsoft.com/office/powerpoint/2010/main" val="1094051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8720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70719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5924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2804914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CAF29-B929-457D-A139-B0F7FD47D78A}" type="slidenum">
              <a:rPr lang="en-US" smtClean="0"/>
              <a:t>28</a:t>
            </a:fld>
            <a:endParaRPr lang="en-US"/>
          </a:p>
        </p:txBody>
      </p:sp>
    </p:spTree>
    <p:extLst>
      <p:ext uri="{BB962C8B-B14F-4D97-AF65-F5344CB8AC3E}">
        <p14:creationId xmlns:p14="http://schemas.microsoft.com/office/powerpoint/2010/main" val="3222154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4487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1469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Exposed males significantly higher than less exposed males </a:t>
            </a:r>
            <a:endParaRPr lang="en-US" dirty="0"/>
          </a:p>
        </p:txBody>
      </p:sp>
    </p:spTree>
    <p:extLst>
      <p:ext uri="{BB962C8B-B14F-4D97-AF65-F5344CB8AC3E}">
        <p14:creationId xmlns:p14="http://schemas.microsoft.com/office/powerpoint/2010/main" val="2281612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3701687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3684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04480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Contruction</a:t>
            </a:r>
            <a:r>
              <a:rPr lang="en-US" dirty="0" smtClean="0"/>
              <a:t> P=0.61</a:t>
            </a:r>
            <a:endParaRPr lang="en-US" dirty="0"/>
          </a:p>
        </p:txBody>
      </p:sp>
    </p:spTree>
    <p:extLst>
      <p:ext uri="{BB962C8B-B14F-4D97-AF65-F5344CB8AC3E}">
        <p14:creationId xmlns:p14="http://schemas.microsoft.com/office/powerpoint/2010/main" val="3619923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114669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CAF29-B929-457D-A139-B0F7FD47D78A}" type="slidenum">
              <a:rPr lang="en-US" smtClean="0"/>
              <a:t>6</a:t>
            </a:fld>
            <a:endParaRPr lang="en-US"/>
          </a:p>
        </p:txBody>
      </p:sp>
    </p:spTree>
    <p:extLst>
      <p:ext uri="{BB962C8B-B14F-4D97-AF65-F5344CB8AC3E}">
        <p14:creationId xmlns:p14="http://schemas.microsoft.com/office/powerpoint/2010/main" val="406175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smtClean="0"/>
          </a:p>
          <a:p>
            <a:endParaRPr lang="en-US" dirty="0"/>
          </a:p>
        </p:txBody>
      </p:sp>
    </p:spTree>
    <p:extLst>
      <p:ext uri="{BB962C8B-B14F-4D97-AF65-F5344CB8AC3E}">
        <p14:creationId xmlns:p14="http://schemas.microsoft.com/office/powerpoint/2010/main" val="2806156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085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t>
            </a:r>
            <a:endParaRPr lang="en-US" dirty="0"/>
          </a:p>
        </p:txBody>
      </p:sp>
    </p:spTree>
    <p:extLst>
      <p:ext uri="{BB962C8B-B14F-4D97-AF65-F5344CB8AC3E}">
        <p14:creationId xmlns:p14="http://schemas.microsoft.com/office/powerpoint/2010/main" val="2802582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4987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334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319175" y="2876425"/>
            <a:ext cx="6680399" cy="1546500"/>
          </a:xfrm>
          <a:prstGeom prst="rect">
            <a:avLst/>
          </a:prstGeom>
        </p:spPr>
        <p:txBody>
          <a:bodyPr lIns="91425" tIns="91425" rIns="91425" bIns="91425" anchor="t"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cxnSp>
        <p:nvCxnSpPr>
          <p:cNvPr id="10" name="Shape 10"/>
          <p:cNvCxnSpPr>
            <a:stCxn id="11" idx="4"/>
          </p:cNvCxnSpPr>
          <p:nvPr/>
        </p:nvCxnSpPr>
        <p:spPr>
          <a:xfrm>
            <a:off x="903750" y="3563700"/>
            <a:ext cx="0" cy="3294300"/>
          </a:xfrm>
          <a:prstGeom prst="straightConnector1">
            <a:avLst/>
          </a:prstGeom>
          <a:noFill/>
          <a:ln w="9525" cap="flat" cmpd="sng">
            <a:solidFill>
              <a:srgbClr val="999FA9"/>
            </a:solidFill>
            <a:prstDash val="solid"/>
            <a:round/>
            <a:headEnd type="none" w="lg" len="lg"/>
            <a:tailEnd type="none" w="lg" len="lg"/>
          </a:ln>
        </p:spPr>
      </p:cxnSp>
      <p:sp>
        <p:nvSpPr>
          <p:cNvPr id="11" name="Shape 11"/>
          <p:cNvSpPr/>
          <p:nvPr/>
        </p:nvSpPr>
        <p:spPr>
          <a:xfrm>
            <a:off x="769050" y="3294300"/>
            <a:ext cx="269400" cy="269400"/>
          </a:xfrm>
          <a:prstGeom prst="ellipse">
            <a:avLst/>
          </a:prstGeom>
          <a:solidFill>
            <a:srgbClr val="39C0BA"/>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530175" y="3077050"/>
            <a:ext cx="6767100" cy="709799"/>
          </a:xfrm>
          <a:prstGeom prst="rect">
            <a:avLst/>
          </a:prstGeom>
        </p:spPr>
        <p:txBody>
          <a:bodyPr lIns="91425" tIns="91425" rIns="91425" bIns="91425" anchor="ctr"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sp>
        <p:nvSpPr>
          <p:cNvPr id="14" name="Shape 14"/>
          <p:cNvSpPr txBox="1">
            <a:spLocks noGrp="1"/>
          </p:cNvSpPr>
          <p:nvPr>
            <p:ph type="subTitle" idx="1"/>
          </p:nvPr>
        </p:nvSpPr>
        <p:spPr>
          <a:xfrm>
            <a:off x="1530175" y="3710550"/>
            <a:ext cx="6927899" cy="470700"/>
          </a:xfrm>
          <a:prstGeom prst="rect">
            <a:avLst/>
          </a:prstGeom>
        </p:spPr>
        <p:txBody>
          <a:bodyPr lIns="91425" tIns="91425" rIns="91425" bIns="91425" anchor="t" anchorCtr="0"/>
          <a:lstStyle>
            <a:lvl1pPr lvl="0" rtl="0">
              <a:spcBef>
                <a:spcPts val="0"/>
              </a:spcBef>
              <a:buSzPct val="100000"/>
              <a:buNone/>
              <a:defRPr sz="1800"/>
            </a:lvl1pPr>
            <a:lvl2pPr lvl="1" rtl="0">
              <a:spcBef>
                <a:spcPts val="0"/>
              </a:spcBef>
              <a:buSzPct val="100000"/>
              <a:buNone/>
              <a:defRPr sz="1800"/>
            </a:lvl2pPr>
            <a:lvl3pPr lvl="2" rtl="0">
              <a:spcBef>
                <a:spcPts val="0"/>
              </a:spcBef>
              <a:buSzPct val="100000"/>
              <a:buNone/>
              <a:defRPr sz="1800"/>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cxnSp>
        <p:nvCxnSpPr>
          <p:cNvPr id="15" name="Shape 15"/>
          <p:cNvCxnSpPr/>
          <p:nvPr/>
        </p:nvCxnSpPr>
        <p:spPr>
          <a:xfrm>
            <a:off x="903825" y="-7925"/>
            <a:ext cx="0" cy="6866100"/>
          </a:xfrm>
          <a:prstGeom prst="straightConnector1">
            <a:avLst/>
          </a:prstGeom>
          <a:noFill/>
          <a:ln w="9525" cap="flat" cmpd="sng">
            <a:solidFill>
              <a:srgbClr val="999FA9"/>
            </a:solidFill>
            <a:prstDash val="solid"/>
            <a:round/>
            <a:headEnd type="none" w="lg" len="lg"/>
            <a:tailEnd type="none" w="lg" len="lg"/>
          </a:ln>
        </p:spPr>
      </p:cxnSp>
      <p:sp>
        <p:nvSpPr>
          <p:cNvPr id="16" name="Shape 16"/>
          <p:cNvSpPr/>
          <p:nvPr/>
        </p:nvSpPr>
        <p:spPr>
          <a:xfrm>
            <a:off x="493600" y="3018850"/>
            <a:ext cx="820200" cy="820200"/>
          </a:xfrm>
          <a:prstGeom prst="ellipse">
            <a:avLst/>
          </a:prstGeom>
          <a:solidFill>
            <a:srgbClr val="39C0BA"/>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2"/>
        <p:cNvGrpSpPr/>
        <p:nvPr/>
      </p:nvGrpSpPr>
      <p:grpSpPr>
        <a:xfrm>
          <a:off x="0" y="0"/>
          <a:ext cx="0" cy="0"/>
          <a:chOff x="0" y="0"/>
          <a:chExt cx="0" cy="0"/>
        </a:xfrm>
      </p:grpSpPr>
      <p:cxnSp>
        <p:nvCxnSpPr>
          <p:cNvPr id="23" name="Shape 23"/>
          <p:cNvCxnSpPr/>
          <p:nvPr/>
        </p:nvCxnSpPr>
        <p:spPr>
          <a:xfrm>
            <a:off x="903825" y="-7925"/>
            <a:ext cx="0" cy="6866100"/>
          </a:xfrm>
          <a:prstGeom prst="straightConnector1">
            <a:avLst/>
          </a:prstGeom>
          <a:noFill/>
          <a:ln w="9525" cap="flat" cmpd="sng">
            <a:solidFill>
              <a:srgbClr val="999FA9"/>
            </a:solidFill>
            <a:prstDash val="solid"/>
            <a:round/>
            <a:headEnd type="none" w="lg" len="lg"/>
            <a:tailEnd type="none" w="lg" len="lg"/>
          </a:ln>
        </p:spPr>
      </p:cxnSp>
      <p:sp>
        <p:nvSpPr>
          <p:cNvPr id="24" name="Shape 24"/>
          <p:cNvSpPr/>
          <p:nvPr/>
        </p:nvSpPr>
        <p:spPr>
          <a:xfrm>
            <a:off x="808725" y="800750"/>
            <a:ext cx="190200" cy="190200"/>
          </a:xfrm>
          <a:prstGeom prst="ellipse">
            <a:avLst/>
          </a:prstGeom>
          <a:solidFill>
            <a:srgbClr val="39C0BA"/>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25"/>
          <p:cNvSpPr/>
          <p:nvPr/>
        </p:nvSpPr>
        <p:spPr>
          <a:xfrm>
            <a:off x="769050" y="1861900"/>
            <a:ext cx="269400" cy="269400"/>
          </a:xfrm>
          <a:prstGeom prst="ellipse">
            <a:avLst/>
          </a:prstGeom>
          <a:solidFill>
            <a:srgbClr val="2E3037"/>
          </a:solidFill>
          <a:ln w="9525" cap="flat" cmpd="sng">
            <a:solidFill>
              <a:srgbClr val="999FA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26"/>
          <p:cNvSpPr txBox="1">
            <a:spLocks noGrp="1"/>
          </p:cNvSpPr>
          <p:nvPr>
            <p:ph type="title"/>
          </p:nvPr>
        </p:nvSpPr>
        <p:spPr>
          <a:xfrm>
            <a:off x="1165475" y="665975"/>
            <a:ext cx="6858000" cy="459900"/>
          </a:xfrm>
          <a:prstGeom prst="rect">
            <a:avLst/>
          </a:prstGeom>
        </p:spPr>
        <p:txBody>
          <a:bodyPr lIns="91425" tIns="91425" rIns="91425" bIns="91425" anchor="b" anchorCtr="0"/>
          <a:lstStyle>
            <a:lvl1pPr lvl="0"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1pPr>
            <a:lvl2pPr lvl="1"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2pPr>
            <a:lvl3pPr lvl="2"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3pPr>
            <a:lvl4pPr lvl="3"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4pPr>
            <a:lvl5pPr lvl="4"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5pPr>
            <a:lvl6pPr lvl="5"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6pPr>
            <a:lvl7pPr lvl="6"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7pPr>
            <a:lvl8pPr lvl="7"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8pPr>
            <a:lvl9pPr lvl="8"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9pPr>
          </a:lstStyle>
          <a:p>
            <a:endParaRPr/>
          </a:p>
        </p:txBody>
      </p:sp>
      <p:sp>
        <p:nvSpPr>
          <p:cNvPr id="27" name="Shape 27"/>
          <p:cNvSpPr txBox="1">
            <a:spLocks noGrp="1"/>
          </p:cNvSpPr>
          <p:nvPr>
            <p:ph type="body" idx="1"/>
          </p:nvPr>
        </p:nvSpPr>
        <p:spPr>
          <a:xfrm>
            <a:off x="1165497" y="1600200"/>
            <a:ext cx="6858000" cy="4967700"/>
          </a:xfrm>
          <a:prstGeom prst="rect">
            <a:avLst/>
          </a:prstGeom>
        </p:spPr>
        <p:txBody>
          <a:bodyPr lIns="91425" tIns="91425" rIns="91425" bIns="91425" anchor="t" anchorCtr="0"/>
          <a:lstStyle>
            <a:lvl1pPr lvl="0" rtl="0">
              <a:spcBef>
                <a:spcPts val="600"/>
              </a:spcBef>
              <a:buClr>
                <a:srgbClr val="F3F3F3"/>
              </a:buClr>
              <a:buSzPct val="100000"/>
              <a:buFont typeface="Quicksand"/>
              <a:buChar char="◦"/>
              <a:defRPr sz="3000">
                <a:solidFill>
                  <a:srgbClr val="F3F3F3"/>
                </a:solidFill>
                <a:latin typeface="Quicksand"/>
                <a:ea typeface="Quicksand"/>
                <a:cs typeface="Quicksand"/>
                <a:sym typeface="Quicksand"/>
              </a:defRPr>
            </a:lvl1pPr>
            <a:lvl2pPr lvl="1" rtl="0">
              <a:spcBef>
                <a:spcPts val="480"/>
              </a:spcBef>
              <a:buClr>
                <a:srgbClr val="F3F3F3"/>
              </a:buClr>
              <a:buSzPct val="100000"/>
              <a:buFont typeface="Quicksand"/>
              <a:buChar char="▫"/>
              <a:defRPr sz="2400">
                <a:solidFill>
                  <a:srgbClr val="F3F3F3"/>
                </a:solidFill>
                <a:latin typeface="Quicksand"/>
                <a:ea typeface="Quicksand"/>
                <a:cs typeface="Quicksand"/>
                <a:sym typeface="Quicksand"/>
              </a:defRPr>
            </a:lvl2pPr>
            <a:lvl3pPr lvl="2" rtl="0">
              <a:spcBef>
                <a:spcPts val="480"/>
              </a:spcBef>
              <a:buClr>
                <a:srgbClr val="F3F3F3"/>
              </a:buClr>
              <a:buSzPct val="100000"/>
              <a:buFont typeface="Quicksand"/>
              <a:defRPr sz="2400">
                <a:solidFill>
                  <a:srgbClr val="F3F3F3"/>
                </a:solidFill>
                <a:latin typeface="Quicksand"/>
                <a:ea typeface="Quicksand"/>
                <a:cs typeface="Quicksand"/>
                <a:sym typeface="Quicksand"/>
              </a:defRPr>
            </a:lvl3pPr>
            <a:lvl4pPr lvl="3" rtl="0">
              <a:spcBef>
                <a:spcPts val="360"/>
              </a:spcBef>
              <a:buClr>
                <a:srgbClr val="F3F3F3"/>
              </a:buClr>
              <a:buSzPct val="100000"/>
              <a:buFont typeface="Quicksand"/>
              <a:defRPr sz="1800">
                <a:solidFill>
                  <a:srgbClr val="F3F3F3"/>
                </a:solidFill>
                <a:latin typeface="Quicksand"/>
                <a:ea typeface="Quicksand"/>
                <a:cs typeface="Quicksand"/>
                <a:sym typeface="Quicksand"/>
              </a:defRPr>
            </a:lvl4pPr>
            <a:lvl5pPr lvl="4" rtl="0">
              <a:spcBef>
                <a:spcPts val="360"/>
              </a:spcBef>
              <a:buClr>
                <a:srgbClr val="F3F3F3"/>
              </a:buClr>
              <a:buSzPct val="100000"/>
              <a:buFont typeface="Quicksand"/>
              <a:defRPr sz="1800">
                <a:solidFill>
                  <a:srgbClr val="F3F3F3"/>
                </a:solidFill>
                <a:latin typeface="Quicksand"/>
                <a:ea typeface="Quicksand"/>
                <a:cs typeface="Quicksand"/>
                <a:sym typeface="Quicksand"/>
              </a:defRPr>
            </a:lvl5pPr>
            <a:lvl6pPr lvl="5" rtl="0">
              <a:spcBef>
                <a:spcPts val="360"/>
              </a:spcBef>
              <a:buClr>
                <a:srgbClr val="F3F3F3"/>
              </a:buClr>
              <a:buSzPct val="100000"/>
              <a:buFont typeface="Quicksand"/>
              <a:defRPr sz="1800">
                <a:solidFill>
                  <a:srgbClr val="F3F3F3"/>
                </a:solidFill>
                <a:latin typeface="Quicksand"/>
                <a:ea typeface="Quicksand"/>
                <a:cs typeface="Quicksand"/>
                <a:sym typeface="Quicksand"/>
              </a:defRPr>
            </a:lvl6pPr>
            <a:lvl7pPr lvl="6" rtl="0">
              <a:spcBef>
                <a:spcPts val="360"/>
              </a:spcBef>
              <a:buClr>
                <a:srgbClr val="F3F3F3"/>
              </a:buClr>
              <a:buSzPct val="100000"/>
              <a:buFont typeface="Quicksand"/>
              <a:defRPr sz="1800">
                <a:solidFill>
                  <a:srgbClr val="F3F3F3"/>
                </a:solidFill>
                <a:latin typeface="Quicksand"/>
                <a:ea typeface="Quicksand"/>
                <a:cs typeface="Quicksand"/>
                <a:sym typeface="Quicksand"/>
              </a:defRPr>
            </a:lvl7pPr>
            <a:lvl8pPr lvl="7" rtl="0">
              <a:spcBef>
                <a:spcPts val="360"/>
              </a:spcBef>
              <a:buClr>
                <a:srgbClr val="F3F3F3"/>
              </a:buClr>
              <a:buSzPct val="100000"/>
              <a:buFont typeface="Quicksand"/>
              <a:defRPr sz="1800">
                <a:solidFill>
                  <a:srgbClr val="F3F3F3"/>
                </a:solidFill>
                <a:latin typeface="Quicksand"/>
                <a:ea typeface="Quicksand"/>
                <a:cs typeface="Quicksand"/>
                <a:sym typeface="Quicksand"/>
              </a:defRPr>
            </a:lvl8pPr>
            <a:lvl9pPr lvl="8" rtl="0">
              <a:spcBef>
                <a:spcPts val="360"/>
              </a:spcBef>
              <a:buClr>
                <a:srgbClr val="F3F3F3"/>
              </a:buClr>
              <a:buSzPct val="100000"/>
              <a:buFont typeface="Quicksand"/>
              <a:defRPr sz="1800">
                <a:solidFill>
                  <a:srgbClr val="F3F3F3"/>
                </a:solidFill>
                <a:latin typeface="Quicksand"/>
                <a:ea typeface="Quicksand"/>
                <a:cs typeface="Quicksand"/>
                <a:sym typeface="Quicksan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65475" y="665975"/>
            <a:ext cx="6858000" cy="4599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1165474" y="1600200"/>
            <a:ext cx="3306900" cy="49677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31" name="Shape 31"/>
          <p:cNvSpPr txBox="1">
            <a:spLocks noGrp="1"/>
          </p:cNvSpPr>
          <p:nvPr>
            <p:ph type="body" idx="2"/>
          </p:nvPr>
        </p:nvSpPr>
        <p:spPr>
          <a:xfrm>
            <a:off x="4671569" y="1600200"/>
            <a:ext cx="3306900" cy="49677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cxnSp>
        <p:nvCxnSpPr>
          <p:cNvPr id="32" name="Shape 32"/>
          <p:cNvCxnSpPr/>
          <p:nvPr/>
        </p:nvCxnSpPr>
        <p:spPr>
          <a:xfrm>
            <a:off x="903825" y="-7925"/>
            <a:ext cx="0" cy="6866100"/>
          </a:xfrm>
          <a:prstGeom prst="straightConnector1">
            <a:avLst/>
          </a:prstGeom>
          <a:noFill/>
          <a:ln w="9525" cap="flat" cmpd="sng">
            <a:solidFill>
              <a:srgbClr val="999FA9"/>
            </a:solidFill>
            <a:prstDash val="solid"/>
            <a:round/>
            <a:headEnd type="none" w="lg" len="lg"/>
            <a:tailEnd type="none" w="lg" len="lg"/>
          </a:ln>
        </p:spPr>
      </p:cxnSp>
      <p:sp>
        <p:nvSpPr>
          <p:cNvPr id="33" name="Shape 33"/>
          <p:cNvSpPr/>
          <p:nvPr/>
        </p:nvSpPr>
        <p:spPr>
          <a:xfrm>
            <a:off x="808725" y="800750"/>
            <a:ext cx="190200" cy="190200"/>
          </a:xfrm>
          <a:prstGeom prst="ellipse">
            <a:avLst/>
          </a:prstGeom>
          <a:solidFill>
            <a:srgbClr val="39C0BA"/>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4"/>
          <p:cNvSpPr/>
          <p:nvPr/>
        </p:nvSpPr>
        <p:spPr>
          <a:xfrm>
            <a:off x="769050" y="1861900"/>
            <a:ext cx="269400" cy="269400"/>
          </a:xfrm>
          <a:prstGeom prst="ellipse">
            <a:avLst/>
          </a:prstGeom>
          <a:solidFill>
            <a:srgbClr val="2E3037"/>
          </a:solidFill>
          <a:ln w="9525" cap="flat" cmpd="sng">
            <a:solidFill>
              <a:srgbClr val="999FA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165475" y="665975"/>
            <a:ext cx="6858000" cy="4599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body" idx="1"/>
          </p:nvPr>
        </p:nvSpPr>
        <p:spPr>
          <a:xfrm>
            <a:off x="1165475" y="1673975"/>
            <a:ext cx="2403599" cy="4893899"/>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38" name="Shape 38"/>
          <p:cNvSpPr txBox="1">
            <a:spLocks noGrp="1"/>
          </p:cNvSpPr>
          <p:nvPr>
            <p:ph type="body" idx="2"/>
          </p:nvPr>
        </p:nvSpPr>
        <p:spPr>
          <a:xfrm>
            <a:off x="3692249" y="1673975"/>
            <a:ext cx="2403599" cy="4893899"/>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39" name="Shape 39"/>
          <p:cNvSpPr txBox="1">
            <a:spLocks noGrp="1"/>
          </p:cNvSpPr>
          <p:nvPr>
            <p:ph type="body" idx="3"/>
          </p:nvPr>
        </p:nvSpPr>
        <p:spPr>
          <a:xfrm>
            <a:off x="6219023" y="1673975"/>
            <a:ext cx="2403599" cy="4893899"/>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cxnSp>
        <p:nvCxnSpPr>
          <p:cNvPr id="40" name="Shape 40"/>
          <p:cNvCxnSpPr/>
          <p:nvPr/>
        </p:nvCxnSpPr>
        <p:spPr>
          <a:xfrm>
            <a:off x="903825" y="-7925"/>
            <a:ext cx="0" cy="6866100"/>
          </a:xfrm>
          <a:prstGeom prst="straightConnector1">
            <a:avLst/>
          </a:prstGeom>
          <a:noFill/>
          <a:ln w="9525" cap="flat" cmpd="sng">
            <a:solidFill>
              <a:srgbClr val="999FA9"/>
            </a:solidFill>
            <a:prstDash val="solid"/>
            <a:round/>
            <a:headEnd type="none" w="lg" len="lg"/>
            <a:tailEnd type="none" w="lg" len="lg"/>
          </a:ln>
        </p:spPr>
      </p:cxnSp>
      <p:sp>
        <p:nvSpPr>
          <p:cNvPr id="41" name="Shape 41"/>
          <p:cNvSpPr/>
          <p:nvPr/>
        </p:nvSpPr>
        <p:spPr>
          <a:xfrm>
            <a:off x="808725" y="800750"/>
            <a:ext cx="190200" cy="190200"/>
          </a:xfrm>
          <a:prstGeom prst="ellipse">
            <a:avLst/>
          </a:prstGeom>
          <a:solidFill>
            <a:srgbClr val="39C0BA"/>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42"/>
          <p:cNvSpPr/>
          <p:nvPr/>
        </p:nvSpPr>
        <p:spPr>
          <a:xfrm>
            <a:off x="769050" y="1861900"/>
            <a:ext cx="269400" cy="269400"/>
          </a:xfrm>
          <a:prstGeom prst="ellipse">
            <a:avLst/>
          </a:prstGeom>
          <a:solidFill>
            <a:srgbClr val="2E3037"/>
          </a:solidFill>
          <a:ln w="9525" cap="flat" cmpd="sng">
            <a:solidFill>
              <a:srgbClr val="999FA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165475" y="665975"/>
            <a:ext cx="6858000" cy="4599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cxnSp>
        <p:nvCxnSpPr>
          <p:cNvPr id="45" name="Shape 45"/>
          <p:cNvCxnSpPr/>
          <p:nvPr/>
        </p:nvCxnSpPr>
        <p:spPr>
          <a:xfrm>
            <a:off x="903825" y="-7925"/>
            <a:ext cx="0" cy="6866100"/>
          </a:xfrm>
          <a:prstGeom prst="straightConnector1">
            <a:avLst/>
          </a:prstGeom>
          <a:noFill/>
          <a:ln w="9525" cap="flat" cmpd="sng">
            <a:solidFill>
              <a:srgbClr val="999FA9"/>
            </a:solidFill>
            <a:prstDash val="solid"/>
            <a:round/>
            <a:headEnd type="none" w="lg" len="lg"/>
            <a:tailEnd type="none" w="lg" len="lg"/>
          </a:ln>
        </p:spPr>
      </p:cxnSp>
      <p:sp>
        <p:nvSpPr>
          <p:cNvPr id="46" name="Shape 46"/>
          <p:cNvSpPr/>
          <p:nvPr/>
        </p:nvSpPr>
        <p:spPr>
          <a:xfrm>
            <a:off x="808725" y="800750"/>
            <a:ext cx="190200" cy="190200"/>
          </a:xfrm>
          <a:prstGeom prst="ellipse">
            <a:avLst/>
          </a:prstGeom>
          <a:solidFill>
            <a:srgbClr val="39C0BA"/>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1165475" y="5775089"/>
            <a:ext cx="7521300" cy="578700"/>
          </a:xfrm>
          <a:prstGeom prst="rect">
            <a:avLst/>
          </a:prstGeom>
        </p:spPr>
        <p:txBody>
          <a:bodyPr lIns="91425" tIns="91425" rIns="91425" bIns="91425" anchor="t" anchorCtr="0"/>
          <a:lstStyle>
            <a:lvl1pPr lvl="0">
              <a:spcBef>
                <a:spcPts val="360"/>
              </a:spcBef>
              <a:buSzPct val="100000"/>
              <a:buNone/>
              <a:defRPr sz="1800"/>
            </a:lvl1pPr>
          </a:lstStyle>
          <a:p>
            <a:endParaRPr/>
          </a:p>
        </p:txBody>
      </p:sp>
      <p:cxnSp>
        <p:nvCxnSpPr>
          <p:cNvPr id="49" name="Shape 49"/>
          <p:cNvCxnSpPr/>
          <p:nvPr/>
        </p:nvCxnSpPr>
        <p:spPr>
          <a:xfrm>
            <a:off x="903825" y="-7925"/>
            <a:ext cx="0" cy="6866100"/>
          </a:xfrm>
          <a:prstGeom prst="straightConnector1">
            <a:avLst/>
          </a:prstGeom>
          <a:noFill/>
          <a:ln w="9525" cap="flat" cmpd="sng">
            <a:solidFill>
              <a:srgbClr val="999FA9"/>
            </a:solidFill>
            <a:prstDash val="solid"/>
            <a:round/>
            <a:headEnd type="none" w="lg" len="lg"/>
            <a:tailEnd type="none" w="lg" len="lg"/>
          </a:ln>
        </p:spPr>
      </p:cxnSp>
      <p:sp>
        <p:nvSpPr>
          <p:cNvPr id="50" name="Shape 50"/>
          <p:cNvSpPr/>
          <p:nvPr/>
        </p:nvSpPr>
        <p:spPr>
          <a:xfrm>
            <a:off x="808650" y="5952850"/>
            <a:ext cx="190200" cy="190200"/>
          </a:xfrm>
          <a:prstGeom prst="ellipse">
            <a:avLst/>
          </a:prstGeom>
          <a:solidFill>
            <a:srgbClr val="2E3037"/>
          </a:solidFill>
          <a:ln w="9525" cap="flat" cmpd="sng">
            <a:solidFill>
              <a:srgbClr val="999FA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cxnSp>
        <p:nvCxnSpPr>
          <p:cNvPr id="52" name="Shape 52"/>
          <p:cNvCxnSpPr/>
          <p:nvPr/>
        </p:nvCxnSpPr>
        <p:spPr>
          <a:xfrm>
            <a:off x="903825" y="-7925"/>
            <a:ext cx="0" cy="6866100"/>
          </a:xfrm>
          <a:prstGeom prst="straightConnector1">
            <a:avLst/>
          </a:prstGeom>
          <a:noFill/>
          <a:ln w="9525" cap="flat" cmpd="sng">
            <a:solidFill>
              <a:srgbClr val="999FA9"/>
            </a:solidFill>
            <a:prstDash val="solid"/>
            <a:round/>
            <a:headEnd type="none" w="lg" len="lg"/>
            <a:tailEnd type="none" w="lg" len="lg"/>
          </a:ln>
        </p:spPr>
      </p:cxnSp>
      <p:sp>
        <p:nvSpPr>
          <p:cNvPr id="53" name="Shape 53"/>
          <p:cNvSpPr/>
          <p:nvPr/>
        </p:nvSpPr>
        <p:spPr>
          <a:xfrm>
            <a:off x="808650" y="3333900"/>
            <a:ext cx="190200" cy="190200"/>
          </a:xfrm>
          <a:prstGeom prst="ellipse">
            <a:avLst/>
          </a:prstGeom>
          <a:solidFill>
            <a:srgbClr val="2E3037"/>
          </a:solidFill>
          <a:ln w="9525" cap="flat" cmpd="sng">
            <a:solidFill>
              <a:srgbClr val="999FA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BB76A-3276-4E62-9E86-26D8B9CAA93A}"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FDE5C-525D-4494-8BD3-FFE39A474F54}" type="slidenum">
              <a:rPr lang="en-US" smtClean="0"/>
              <a:t>‹#›</a:t>
            </a:fld>
            <a:endParaRPr lang="en-US"/>
          </a:p>
        </p:txBody>
      </p:sp>
    </p:spTree>
    <p:extLst>
      <p:ext uri="{BB962C8B-B14F-4D97-AF65-F5344CB8AC3E}">
        <p14:creationId xmlns:p14="http://schemas.microsoft.com/office/powerpoint/2010/main" val="2547882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3037"/>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65475" y="665975"/>
            <a:ext cx="6858000" cy="459900"/>
          </a:xfrm>
          <a:prstGeom prst="rect">
            <a:avLst/>
          </a:prstGeom>
          <a:noFill/>
          <a:ln>
            <a:noFill/>
          </a:ln>
        </p:spPr>
        <p:txBody>
          <a:bodyPr lIns="91425" tIns="91425" rIns="91425" bIns="91425" anchor="b" anchorCtr="0"/>
          <a:lstStyle>
            <a:lvl1pPr lvl="0">
              <a:spcBef>
                <a:spcPts val="0"/>
              </a:spcBef>
              <a:buClr>
                <a:srgbClr val="39C0BA"/>
              </a:buClr>
              <a:buSzPct val="100000"/>
              <a:buFont typeface="Quicksand"/>
              <a:buNone/>
              <a:defRPr sz="1800">
                <a:solidFill>
                  <a:srgbClr val="39C0BA"/>
                </a:solidFill>
                <a:latin typeface="Quicksand"/>
                <a:ea typeface="Quicksand"/>
                <a:cs typeface="Quicksand"/>
                <a:sym typeface="Quicksand"/>
              </a:defRPr>
            </a:lvl1pPr>
            <a:lvl2pPr lvl="1">
              <a:spcBef>
                <a:spcPts val="0"/>
              </a:spcBef>
              <a:buClr>
                <a:srgbClr val="39C0BA"/>
              </a:buClr>
              <a:buSzPct val="100000"/>
              <a:buFont typeface="Quicksand"/>
              <a:buNone/>
              <a:defRPr sz="1800">
                <a:solidFill>
                  <a:srgbClr val="39C0BA"/>
                </a:solidFill>
                <a:latin typeface="Quicksand"/>
                <a:ea typeface="Quicksand"/>
                <a:cs typeface="Quicksand"/>
                <a:sym typeface="Quicksand"/>
              </a:defRPr>
            </a:lvl2pPr>
            <a:lvl3pPr lvl="2">
              <a:spcBef>
                <a:spcPts val="0"/>
              </a:spcBef>
              <a:buClr>
                <a:srgbClr val="39C0BA"/>
              </a:buClr>
              <a:buSzPct val="100000"/>
              <a:buFont typeface="Quicksand"/>
              <a:buNone/>
              <a:defRPr sz="1800">
                <a:solidFill>
                  <a:srgbClr val="39C0BA"/>
                </a:solidFill>
                <a:latin typeface="Quicksand"/>
                <a:ea typeface="Quicksand"/>
                <a:cs typeface="Quicksand"/>
                <a:sym typeface="Quicksand"/>
              </a:defRPr>
            </a:lvl3pPr>
            <a:lvl4pPr lvl="3">
              <a:spcBef>
                <a:spcPts val="0"/>
              </a:spcBef>
              <a:buClr>
                <a:srgbClr val="39C0BA"/>
              </a:buClr>
              <a:buSzPct val="100000"/>
              <a:buFont typeface="Quicksand"/>
              <a:buNone/>
              <a:defRPr sz="1800">
                <a:solidFill>
                  <a:srgbClr val="39C0BA"/>
                </a:solidFill>
                <a:latin typeface="Quicksand"/>
                <a:ea typeface="Quicksand"/>
                <a:cs typeface="Quicksand"/>
                <a:sym typeface="Quicksand"/>
              </a:defRPr>
            </a:lvl4pPr>
            <a:lvl5pPr lvl="4">
              <a:spcBef>
                <a:spcPts val="0"/>
              </a:spcBef>
              <a:buClr>
                <a:srgbClr val="39C0BA"/>
              </a:buClr>
              <a:buSzPct val="100000"/>
              <a:buFont typeface="Quicksand"/>
              <a:buNone/>
              <a:defRPr sz="1800">
                <a:solidFill>
                  <a:srgbClr val="39C0BA"/>
                </a:solidFill>
                <a:latin typeface="Quicksand"/>
                <a:ea typeface="Quicksand"/>
                <a:cs typeface="Quicksand"/>
                <a:sym typeface="Quicksand"/>
              </a:defRPr>
            </a:lvl5pPr>
            <a:lvl6pPr lvl="5">
              <a:spcBef>
                <a:spcPts val="0"/>
              </a:spcBef>
              <a:buClr>
                <a:srgbClr val="39C0BA"/>
              </a:buClr>
              <a:buSzPct val="100000"/>
              <a:buFont typeface="Quicksand"/>
              <a:buNone/>
              <a:defRPr sz="1800">
                <a:solidFill>
                  <a:srgbClr val="39C0BA"/>
                </a:solidFill>
                <a:latin typeface="Quicksand"/>
                <a:ea typeface="Quicksand"/>
                <a:cs typeface="Quicksand"/>
                <a:sym typeface="Quicksand"/>
              </a:defRPr>
            </a:lvl6pPr>
            <a:lvl7pPr lvl="6">
              <a:spcBef>
                <a:spcPts val="0"/>
              </a:spcBef>
              <a:buClr>
                <a:srgbClr val="39C0BA"/>
              </a:buClr>
              <a:buSzPct val="100000"/>
              <a:buFont typeface="Quicksand"/>
              <a:buNone/>
              <a:defRPr sz="1800">
                <a:solidFill>
                  <a:srgbClr val="39C0BA"/>
                </a:solidFill>
                <a:latin typeface="Quicksand"/>
                <a:ea typeface="Quicksand"/>
                <a:cs typeface="Quicksand"/>
                <a:sym typeface="Quicksand"/>
              </a:defRPr>
            </a:lvl7pPr>
            <a:lvl8pPr lvl="7">
              <a:spcBef>
                <a:spcPts val="0"/>
              </a:spcBef>
              <a:buClr>
                <a:srgbClr val="39C0BA"/>
              </a:buClr>
              <a:buSzPct val="100000"/>
              <a:buFont typeface="Quicksand"/>
              <a:buNone/>
              <a:defRPr sz="1800">
                <a:solidFill>
                  <a:srgbClr val="39C0BA"/>
                </a:solidFill>
                <a:latin typeface="Quicksand"/>
                <a:ea typeface="Quicksand"/>
                <a:cs typeface="Quicksand"/>
                <a:sym typeface="Quicksand"/>
              </a:defRPr>
            </a:lvl8pPr>
            <a:lvl9pPr lvl="8">
              <a:spcBef>
                <a:spcPts val="0"/>
              </a:spcBef>
              <a:buClr>
                <a:srgbClr val="39C0BA"/>
              </a:buClr>
              <a:buSzPct val="100000"/>
              <a:buFont typeface="Quicksand"/>
              <a:buNone/>
              <a:defRPr sz="1800">
                <a:solidFill>
                  <a:srgbClr val="39C0BA"/>
                </a:solidFill>
                <a:latin typeface="Quicksand"/>
                <a:ea typeface="Quicksand"/>
                <a:cs typeface="Quicksand"/>
                <a:sym typeface="Quicksand"/>
              </a:defRPr>
            </a:lvl9pPr>
          </a:lstStyle>
          <a:p>
            <a:endParaRPr/>
          </a:p>
        </p:txBody>
      </p:sp>
      <p:sp>
        <p:nvSpPr>
          <p:cNvPr id="7" name="Shape 7"/>
          <p:cNvSpPr txBox="1">
            <a:spLocks noGrp="1"/>
          </p:cNvSpPr>
          <p:nvPr>
            <p:ph type="body" idx="1"/>
          </p:nvPr>
        </p:nvSpPr>
        <p:spPr>
          <a:xfrm>
            <a:off x="1165497" y="1600200"/>
            <a:ext cx="6858000" cy="4967700"/>
          </a:xfrm>
          <a:prstGeom prst="rect">
            <a:avLst/>
          </a:prstGeom>
          <a:noFill/>
          <a:ln>
            <a:noFill/>
          </a:ln>
        </p:spPr>
        <p:txBody>
          <a:bodyPr lIns="91425" tIns="91425" rIns="91425" bIns="91425" anchor="t" anchorCtr="0"/>
          <a:lstStyle>
            <a:lvl1pPr lvl="0">
              <a:spcBef>
                <a:spcPts val="600"/>
              </a:spcBef>
              <a:buClr>
                <a:srgbClr val="F3F3F3"/>
              </a:buClr>
              <a:buSzPct val="100000"/>
              <a:buFont typeface="Quicksand"/>
              <a:buChar char="◦"/>
              <a:defRPr sz="3000">
                <a:solidFill>
                  <a:srgbClr val="F3F3F3"/>
                </a:solidFill>
                <a:latin typeface="Quicksand"/>
                <a:ea typeface="Quicksand"/>
                <a:cs typeface="Quicksand"/>
                <a:sym typeface="Quicksand"/>
              </a:defRPr>
            </a:lvl1pPr>
            <a:lvl2pPr lvl="1">
              <a:spcBef>
                <a:spcPts val="480"/>
              </a:spcBef>
              <a:buClr>
                <a:srgbClr val="F3F3F3"/>
              </a:buClr>
              <a:buSzPct val="100000"/>
              <a:buFont typeface="Quicksand"/>
              <a:buChar char="▫"/>
              <a:defRPr sz="2400">
                <a:solidFill>
                  <a:srgbClr val="F3F3F3"/>
                </a:solidFill>
                <a:latin typeface="Quicksand"/>
                <a:ea typeface="Quicksand"/>
                <a:cs typeface="Quicksand"/>
                <a:sym typeface="Quicksand"/>
              </a:defRPr>
            </a:lvl2pPr>
            <a:lvl3pPr lvl="2">
              <a:spcBef>
                <a:spcPts val="480"/>
              </a:spcBef>
              <a:buClr>
                <a:srgbClr val="F3F3F3"/>
              </a:buClr>
              <a:buSzPct val="100000"/>
              <a:buFont typeface="Quicksand"/>
              <a:defRPr sz="2400">
                <a:solidFill>
                  <a:srgbClr val="F3F3F3"/>
                </a:solidFill>
                <a:latin typeface="Quicksand"/>
                <a:ea typeface="Quicksand"/>
                <a:cs typeface="Quicksand"/>
                <a:sym typeface="Quicksand"/>
              </a:defRPr>
            </a:lvl3pPr>
            <a:lvl4pPr lvl="3">
              <a:spcBef>
                <a:spcPts val="360"/>
              </a:spcBef>
              <a:buClr>
                <a:srgbClr val="F3F3F3"/>
              </a:buClr>
              <a:buSzPct val="100000"/>
              <a:buFont typeface="Quicksand"/>
              <a:defRPr sz="1800">
                <a:solidFill>
                  <a:srgbClr val="F3F3F3"/>
                </a:solidFill>
                <a:latin typeface="Quicksand"/>
                <a:ea typeface="Quicksand"/>
                <a:cs typeface="Quicksand"/>
                <a:sym typeface="Quicksand"/>
              </a:defRPr>
            </a:lvl4pPr>
            <a:lvl5pPr lvl="4">
              <a:spcBef>
                <a:spcPts val="360"/>
              </a:spcBef>
              <a:buClr>
                <a:srgbClr val="F3F3F3"/>
              </a:buClr>
              <a:buSzPct val="100000"/>
              <a:buFont typeface="Quicksand"/>
              <a:defRPr sz="1800">
                <a:solidFill>
                  <a:srgbClr val="F3F3F3"/>
                </a:solidFill>
                <a:latin typeface="Quicksand"/>
                <a:ea typeface="Quicksand"/>
                <a:cs typeface="Quicksand"/>
                <a:sym typeface="Quicksand"/>
              </a:defRPr>
            </a:lvl5pPr>
            <a:lvl6pPr lvl="5">
              <a:spcBef>
                <a:spcPts val="360"/>
              </a:spcBef>
              <a:buClr>
                <a:srgbClr val="F3F3F3"/>
              </a:buClr>
              <a:buSzPct val="100000"/>
              <a:buFont typeface="Quicksand"/>
              <a:defRPr sz="1800">
                <a:solidFill>
                  <a:srgbClr val="F3F3F3"/>
                </a:solidFill>
                <a:latin typeface="Quicksand"/>
                <a:ea typeface="Quicksand"/>
                <a:cs typeface="Quicksand"/>
                <a:sym typeface="Quicksand"/>
              </a:defRPr>
            </a:lvl6pPr>
            <a:lvl7pPr lvl="6">
              <a:spcBef>
                <a:spcPts val="360"/>
              </a:spcBef>
              <a:buClr>
                <a:srgbClr val="F3F3F3"/>
              </a:buClr>
              <a:buSzPct val="100000"/>
              <a:buFont typeface="Quicksand"/>
              <a:defRPr sz="1800">
                <a:solidFill>
                  <a:srgbClr val="F3F3F3"/>
                </a:solidFill>
                <a:latin typeface="Quicksand"/>
                <a:ea typeface="Quicksand"/>
                <a:cs typeface="Quicksand"/>
                <a:sym typeface="Quicksand"/>
              </a:defRPr>
            </a:lvl7pPr>
            <a:lvl8pPr lvl="7">
              <a:spcBef>
                <a:spcPts val="360"/>
              </a:spcBef>
              <a:buClr>
                <a:srgbClr val="F3F3F3"/>
              </a:buClr>
              <a:buSzPct val="100000"/>
              <a:buFont typeface="Quicksand"/>
              <a:defRPr sz="1800">
                <a:solidFill>
                  <a:srgbClr val="F3F3F3"/>
                </a:solidFill>
                <a:latin typeface="Quicksand"/>
                <a:ea typeface="Quicksand"/>
                <a:cs typeface="Quicksand"/>
                <a:sym typeface="Quicksand"/>
              </a:defRPr>
            </a:lvl8pPr>
            <a:lvl9pPr lvl="8">
              <a:spcBef>
                <a:spcPts val="360"/>
              </a:spcBef>
              <a:buClr>
                <a:srgbClr val="F3F3F3"/>
              </a:buClr>
              <a:buSzPct val="100000"/>
              <a:buFont typeface="Quicksand"/>
              <a:defRPr sz="1800">
                <a:solidFill>
                  <a:srgbClr val="F3F3F3"/>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042363" y="2232417"/>
            <a:ext cx="8101637" cy="4310871"/>
          </a:xfrm>
          <a:prstGeom prst="rect">
            <a:avLst/>
          </a:prstGeom>
        </p:spPr>
        <p:txBody>
          <a:bodyPr lIns="91425" tIns="91425" rIns="91425" bIns="91425" anchor="ctr" anchorCtr="0">
            <a:noAutofit/>
          </a:bodyPr>
          <a:lstStyle/>
          <a:p>
            <a:pPr lvl="0">
              <a:buClr>
                <a:schemeClr val="dk1"/>
              </a:buClr>
              <a:buSzPct val="25000"/>
            </a:pPr>
            <a:r>
              <a:rPr lang="en-US" sz="2800" dirty="0" smtClean="0"/>
              <a:t>Hepatobiliary-related Outcomes in U.S. Adults Exposed to Lead</a:t>
            </a:r>
            <a:endParaRPr sz="2800" dirty="0"/>
          </a:p>
        </p:txBody>
      </p:sp>
      <p:sp>
        <p:nvSpPr>
          <p:cNvPr id="68" name="Shape 68"/>
          <p:cNvSpPr txBox="1"/>
          <p:nvPr/>
        </p:nvSpPr>
        <p:spPr>
          <a:xfrm>
            <a:off x="502600" y="3039900"/>
            <a:ext cx="802500" cy="786300"/>
          </a:xfrm>
          <a:prstGeom prst="rect">
            <a:avLst/>
          </a:prstGeom>
          <a:noFill/>
          <a:ln>
            <a:noFill/>
          </a:ln>
        </p:spPr>
        <p:txBody>
          <a:bodyPr lIns="91425" tIns="91425" rIns="91425" bIns="91425" anchor="ctr" anchorCtr="0">
            <a:noAutofit/>
          </a:bodyPr>
          <a:lstStyle/>
          <a:p>
            <a:pPr lvl="0" algn="ctr">
              <a:spcBef>
                <a:spcPts val="0"/>
              </a:spcBef>
              <a:buNone/>
            </a:pPr>
            <a:r>
              <a:rPr lang="en-US" sz="3000" dirty="0" err="1" smtClean="0">
                <a:solidFill>
                  <a:srgbClr val="2E3037"/>
                </a:solidFill>
                <a:latin typeface="Quicksand"/>
                <a:ea typeface="Quicksand"/>
                <a:cs typeface="Quicksand"/>
                <a:sym typeface="Quicksand"/>
              </a:rPr>
              <a:t>Pb</a:t>
            </a:r>
            <a:endParaRPr lang="en" sz="3000" dirty="0">
              <a:solidFill>
                <a:srgbClr val="2E3037"/>
              </a:solidFill>
              <a:latin typeface="Quicksand"/>
              <a:ea typeface="Quicksand"/>
              <a:cs typeface="Quicksand"/>
              <a:sym typeface="Quicksand"/>
            </a:endParaRPr>
          </a:p>
        </p:txBody>
      </p:sp>
      <p:sp>
        <p:nvSpPr>
          <p:cNvPr id="5" name="Shape 62"/>
          <p:cNvSpPr txBox="1"/>
          <p:nvPr/>
        </p:nvSpPr>
        <p:spPr>
          <a:xfrm>
            <a:off x="1635005" y="5167725"/>
            <a:ext cx="6030600" cy="589500"/>
          </a:xfrm>
          <a:prstGeom prst="rect">
            <a:avLst/>
          </a:prstGeom>
          <a:noFill/>
          <a:ln>
            <a:noFill/>
          </a:ln>
        </p:spPr>
        <p:txBody>
          <a:bodyPr lIns="91425" tIns="91425" rIns="91425" bIns="91425" anchor="t" anchorCtr="0">
            <a:noAutofit/>
          </a:bodyPr>
          <a:lstStyle/>
          <a:p>
            <a:pPr lvl="0" algn="ctr">
              <a:spcBef>
                <a:spcPts val="0"/>
              </a:spcBef>
              <a:buClr>
                <a:schemeClr val="dk1"/>
              </a:buClr>
              <a:buSzPct val="45833"/>
              <a:buFont typeface="Arial"/>
              <a:buNone/>
            </a:pPr>
            <a:r>
              <a:rPr lang="en" sz="2400" dirty="0" smtClean="0">
                <a:solidFill>
                  <a:srgbClr val="39C0BA"/>
                </a:solidFill>
                <a:latin typeface="Quicksand"/>
                <a:ea typeface="Quicksand"/>
                <a:cs typeface="Quicksand"/>
                <a:sym typeface="Quicksand"/>
              </a:rPr>
              <a:t>Emmanuel Obeng-Gyasi MPH, Ph.D.</a:t>
            </a:r>
          </a:p>
          <a:p>
            <a:pPr lvl="0">
              <a:spcBef>
                <a:spcPts val="0"/>
              </a:spcBef>
              <a:buClr>
                <a:schemeClr val="dk1"/>
              </a:buClr>
              <a:buSzPct val="45833"/>
              <a:buFont typeface="Arial"/>
              <a:buNone/>
            </a:pPr>
            <a:endParaRPr lang="en" sz="2400" dirty="0">
              <a:solidFill>
                <a:srgbClr val="39C0BA"/>
              </a:solidFill>
              <a:latin typeface="Quicksand"/>
              <a:ea typeface="Quicksand"/>
              <a:cs typeface="Quicksand"/>
              <a:sym typeface="Quicksan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84" y="261858"/>
            <a:ext cx="6858000" cy="344925"/>
          </a:xfrm>
        </p:spPr>
        <p:txBody>
          <a:bodyPr/>
          <a:lstStyle/>
          <a:p>
            <a:r>
              <a:rPr lang="en-US" dirty="0" smtClean="0"/>
              <a:t>Epidemiology of Hepatobiliary disease in United states</a:t>
            </a:r>
            <a:endParaRPr lang="en-US" dirty="0"/>
          </a:p>
        </p:txBody>
      </p:sp>
      <p:sp>
        <p:nvSpPr>
          <p:cNvPr id="3" name="Content Placeholder 2"/>
          <p:cNvSpPr>
            <a:spLocks noGrp="1"/>
          </p:cNvSpPr>
          <p:nvPr>
            <p:ph idx="1"/>
          </p:nvPr>
        </p:nvSpPr>
        <p:spPr>
          <a:xfrm>
            <a:off x="123762" y="1145004"/>
            <a:ext cx="9020238" cy="4309311"/>
          </a:xfrm>
        </p:spPr>
        <p:txBody>
          <a:bodyPr/>
          <a:lstStyle/>
          <a:p>
            <a:pPr marL="342900" indent="-285750">
              <a:lnSpc>
                <a:spcPct val="107000"/>
              </a:lnSpc>
              <a:spcBef>
                <a:spcPts val="0"/>
              </a:spcBef>
              <a:buFont typeface="Wingdings" panose="05000000000000000000" pitchFamily="2" charset="2"/>
              <a:buChar char="v"/>
            </a:pPr>
            <a:r>
              <a:rPr lang="en-US" sz="2000" dirty="0" smtClean="0"/>
              <a:t>Number </a:t>
            </a:r>
            <a:r>
              <a:rPr lang="en-US" sz="2000" dirty="0"/>
              <a:t>of adults with diagnosed liver disease: 3.9 </a:t>
            </a:r>
            <a:r>
              <a:rPr lang="en-US" sz="2000" dirty="0" smtClean="0"/>
              <a:t>million</a:t>
            </a:r>
          </a:p>
          <a:p>
            <a:pPr marL="342900" indent="-285750">
              <a:lnSpc>
                <a:spcPct val="107000"/>
              </a:lnSpc>
              <a:spcBef>
                <a:spcPts val="0"/>
              </a:spcBef>
              <a:buFont typeface="Wingdings" panose="05000000000000000000" pitchFamily="2" charset="2"/>
              <a:buChar char="v"/>
            </a:pPr>
            <a:endParaRPr lang="en-US" sz="2000" dirty="0"/>
          </a:p>
          <a:p>
            <a:pPr marL="342900" indent="-285750">
              <a:lnSpc>
                <a:spcPct val="107000"/>
              </a:lnSpc>
              <a:spcBef>
                <a:spcPts val="0"/>
              </a:spcBef>
              <a:buFont typeface="Wingdings" panose="05000000000000000000" pitchFamily="2" charset="2"/>
              <a:buChar char="v"/>
            </a:pPr>
            <a:r>
              <a:rPr lang="en-US" sz="2000" dirty="0" smtClean="0"/>
              <a:t>Percent </a:t>
            </a:r>
            <a:r>
              <a:rPr lang="en-US" sz="2000" dirty="0"/>
              <a:t>of adults with diagnosed liver disease: </a:t>
            </a:r>
            <a:r>
              <a:rPr lang="en-US" sz="2000" dirty="0" smtClean="0"/>
              <a:t>1.6%</a:t>
            </a:r>
          </a:p>
          <a:p>
            <a:pPr marL="342900" indent="-285750">
              <a:lnSpc>
                <a:spcPct val="107000"/>
              </a:lnSpc>
              <a:spcBef>
                <a:spcPts val="0"/>
              </a:spcBef>
              <a:buFont typeface="Wingdings" panose="05000000000000000000" pitchFamily="2" charset="2"/>
              <a:buChar char="v"/>
            </a:pPr>
            <a:endParaRPr lang="en-US" sz="2000" dirty="0"/>
          </a:p>
          <a:p>
            <a:pPr marL="342900" indent="-285750">
              <a:lnSpc>
                <a:spcPct val="107000"/>
              </a:lnSpc>
              <a:spcBef>
                <a:spcPts val="0"/>
              </a:spcBef>
              <a:buFont typeface="Wingdings" panose="05000000000000000000" pitchFamily="2" charset="2"/>
              <a:buChar char="v"/>
            </a:pPr>
            <a:r>
              <a:rPr lang="en-US" sz="2000" dirty="0" smtClean="0"/>
              <a:t>Number </a:t>
            </a:r>
            <a:r>
              <a:rPr lang="en-US" sz="2000" dirty="0"/>
              <a:t>of deaths: </a:t>
            </a:r>
            <a:r>
              <a:rPr lang="en-US" sz="2000" dirty="0" smtClean="0"/>
              <a:t>38,170</a:t>
            </a:r>
          </a:p>
          <a:p>
            <a:pPr marL="342900" indent="-285750">
              <a:lnSpc>
                <a:spcPct val="107000"/>
              </a:lnSpc>
              <a:spcBef>
                <a:spcPts val="0"/>
              </a:spcBef>
              <a:buFont typeface="Wingdings" panose="05000000000000000000" pitchFamily="2" charset="2"/>
              <a:buChar char="v"/>
            </a:pPr>
            <a:endParaRPr lang="en-US" sz="2000" dirty="0"/>
          </a:p>
          <a:p>
            <a:pPr marL="342900" indent="-285750">
              <a:lnSpc>
                <a:spcPct val="107000"/>
              </a:lnSpc>
              <a:spcBef>
                <a:spcPts val="0"/>
              </a:spcBef>
              <a:buFont typeface="Wingdings" panose="05000000000000000000" pitchFamily="2" charset="2"/>
              <a:buChar char="v"/>
            </a:pPr>
            <a:r>
              <a:rPr lang="en-US" sz="2000" dirty="0" smtClean="0"/>
              <a:t>Deaths </a:t>
            </a:r>
            <a:r>
              <a:rPr lang="en-US" sz="2000" dirty="0"/>
              <a:t>per 100,000 population: </a:t>
            </a:r>
            <a:r>
              <a:rPr lang="en-US" sz="2000" dirty="0" smtClean="0"/>
              <a:t>12.0</a:t>
            </a:r>
          </a:p>
          <a:p>
            <a:pPr marL="342900" indent="-285750">
              <a:lnSpc>
                <a:spcPct val="107000"/>
              </a:lnSpc>
              <a:spcBef>
                <a:spcPts val="0"/>
              </a:spcBef>
              <a:buFont typeface="Wingdings" panose="05000000000000000000" pitchFamily="2" charset="2"/>
              <a:buChar char="v"/>
            </a:pPr>
            <a:endParaRPr lang="en-US" sz="1600" dirty="0"/>
          </a:p>
          <a:p>
            <a:pPr marL="57150">
              <a:lnSpc>
                <a:spcPct val="107000"/>
              </a:lnSpc>
              <a:spcBef>
                <a:spcPts val="0"/>
              </a:spcBef>
              <a:buNone/>
            </a:pPr>
            <a:endParaRPr lang="en-US" sz="1500" baseline="30000" dirty="0">
              <a:solidFill>
                <a:schemeClr val="bg1"/>
              </a:solidFill>
            </a:endParaRPr>
          </a:p>
        </p:txBody>
      </p:sp>
      <p:sp>
        <p:nvSpPr>
          <p:cNvPr id="4" name="Rectangle 3"/>
          <p:cNvSpPr/>
          <p:nvPr/>
        </p:nvSpPr>
        <p:spPr>
          <a:xfrm>
            <a:off x="4852370" y="6539935"/>
            <a:ext cx="4749027" cy="318065"/>
          </a:xfrm>
          <a:prstGeom prst="rect">
            <a:avLst/>
          </a:prstGeom>
        </p:spPr>
        <p:txBody>
          <a:bodyPr wrap="square">
            <a:spAutoFit/>
          </a:bodyPr>
          <a:lstStyle/>
          <a:p>
            <a:r>
              <a:rPr lang="en-US" dirty="0" smtClean="0">
                <a:solidFill>
                  <a:schemeClr val="bg1"/>
                </a:solidFill>
              </a:rPr>
              <a:t>Source: Centers </a:t>
            </a:r>
            <a:r>
              <a:rPr lang="en-US" dirty="0">
                <a:solidFill>
                  <a:schemeClr val="bg1"/>
                </a:solidFill>
              </a:rPr>
              <a:t>for Disease Control and </a:t>
            </a:r>
            <a:r>
              <a:rPr lang="en-US" dirty="0" smtClean="0">
                <a:solidFill>
                  <a:schemeClr val="bg1"/>
                </a:solidFill>
              </a:rPr>
              <a:t>Prevention</a:t>
            </a:r>
            <a:endParaRPr lang="en-US" dirty="0">
              <a:solidFill>
                <a:schemeClr val="bg1"/>
              </a:solidFill>
            </a:endParaRPr>
          </a:p>
        </p:txBody>
      </p:sp>
    </p:spTree>
    <p:extLst>
      <p:ext uri="{BB962C8B-B14F-4D97-AF65-F5344CB8AC3E}">
        <p14:creationId xmlns:p14="http://schemas.microsoft.com/office/powerpoint/2010/main" val="192968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000" dirty="0" smtClean="0"/>
              <a:t>Lead and its effects on hepatobiliary health- Brief Review</a:t>
            </a:r>
            <a:endParaRPr lang="en-US" sz="3000" dirty="0"/>
          </a:p>
        </p:txBody>
      </p:sp>
    </p:spTree>
    <p:extLst>
      <p:ext uri="{BB962C8B-B14F-4D97-AF65-F5344CB8AC3E}">
        <p14:creationId xmlns:p14="http://schemas.microsoft.com/office/powerpoint/2010/main" val="2507966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235"/>
            <a:ext cx="6858000" cy="459900"/>
          </a:xfrm>
        </p:spPr>
        <p:txBody>
          <a:bodyPr/>
          <a:lstStyle/>
          <a:p>
            <a:r>
              <a:rPr lang="en-US" dirty="0" smtClean="0"/>
              <a:t>Liver, biliary tract and lead exposure</a:t>
            </a:r>
            <a:endParaRPr lang="en-US" dirty="0"/>
          </a:p>
        </p:txBody>
      </p:sp>
      <p:sp>
        <p:nvSpPr>
          <p:cNvPr id="3" name="Content Placeholder 2"/>
          <p:cNvSpPr>
            <a:spLocks noGrp="1"/>
          </p:cNvSpPr>
          <p:nvPr>
            <p:ph idx="1"/>
          </p:nvPr>
        </p:nvSpPr>
        <p:spPr>
          <a:xfrm>
            <a:off x="491533" y="1094678"/>
            <a:ext cx="4398962" cy="4967700"/>
          </a:xfrm>
        </p:spPr>
        <p:txBody>
          <a:bodyPr/>
          <a:lstStyle/>
          <a:p>
            <a:pPr marL="457200" lvl="0" indent="-381000">
              <a:lnSpc>
                <a:spcPct val="107000"/>
              </a:lnSpc>
              <a:spcBef>
                <a:spcPts val="0"/>
              </a:spcBef>
              <a:buFont typeface="Wingdings" panose="05000000000000000000" pitchFamily="2" charset="2"/>
              <a:buChar char="v"/>
            </a:pPr>
            <a:r>
              <a:rPr lang="en-US" sz="2000" dirty="0" smtClean="0"/>
              <a:t>The </a:t>
            </a:r>
            <a:r>
              <a:rPr lang="en-US" sz="2000" dirty="0"/>
              <a:t>liver, via the portal vein, is the first </a:t>
            </a:r>
            <a:r>
              <a:rPr lang="en-US" sz="2000" dirty="0" smtClean="0"/>
              <a:t>organ exposed </a:t>
            </a:r>
            <a:r>
              <a:rPr lang="en-US" sz="2000" dirty="0"/>
              <a:t>to </a:t>
            </a:r>
            <a:r>
              <a:rPr lang="en-US" sz="2000" dirty="0" smtClean="0"/>
              <a:t>absorbed lead.</a:t>
            </a:r>
          </a:p>
          <a:p>
            <a:pPr>
              <a:buNone/>
            </a:pPr>
            <a:endParaRPr lang="en-US" sz="2000" dirty="0" smtClean="0"/>
          </a:p>
          <a:p>
            <a:pPr marL="457200" lvl="0" indent="-381000">
              <a:lnSpc>
                <a:spcPct val="107000"/>
              </a:lnSpc>
              <a:spcBef>
                <a:spcPts val="0"/>
              </a:spcBef>
              <a:buFont typeface="Wingdings" panose="05000000000000000000" pitchFamily="2" charset="2"/>
              <a:buChar char="v"/>
            </a:pPr>
            <a:r>
              <a:rPr lang="en-US" sz="2000" dirty="0" smtClean="0"/>
              <a:t>Composed </a:t>
            </a:r>
            <a:r>
              <a:rPr lang="en-US" sz="2000" dirty="0"/>
              <a:t>of highly </a:t>
            </a:r>
            <a:r>
              <a:rPr lang="en-US" sz="2000" dirty="0" smtClean="0"/>
              <a:t>active metabolic </a:t>
            </a:r>
            <a:r>
              <a:rPr lang="en-US" sz="2000" dirty="0"/>
              <a:t>tissue containing a huge complement </a:t>
            </a:r>
            <a:r>
              <a:rPr lang="en-US" sz="2000" dirty="0" smtClean="0"/>
              <a:t>of detoxification </a:t>
            </a:r>
            <a:r>
              <a:rPr lang="en-US" sz="2000" dirty="0"/>
              <a:t>machinery referred to as phase I </a:t>
            </a:r>
            <a:r>
              <a:rPr lang="en-US" sz="2000" dirty="0" smtClean="0"/>
              <a:t>and phase </a:t>
            </a:r>
            <a:r>
              <a:rPr lang="en-US" sz="2000" dirty="0"/>
              <a:t>II enzyme </a:t>
            </a:r>
            <a:r>
              <a:rPr lang="en-US" sz="2000" dirty="0" smtClean="0"/>
              <a:t>systems</a:t>
            </a:r>
          </a:p>
          <a:p>
            <a:pPr marL="457200" lvl="0" indent="-381000">
              <a:lnSpc>
                <a:spcPct val="107000"/>
              </a:lnSpc>
              <a:spcBef>
                <a:spcPts val="0"/>
              </a:spcBef>
              <a:buFont typeface="Wingdings" panose="05000000000000000000" pitchFamily="2" charset="2"/>
              <a:buChar char="v"/>
            </a:pPr>
            <a:endParaRPr lang="en-US" sz="2000" dirty="0"/>
          </a:p>
          <a:p>
            <a:pPr marL="457200" lvl="0" indent="-381000">
              <a:lnSpc>
                <a:spcPct val="107000"/>
              </a:lnSpc>
              <a:spcBef>
                <a:spcPts val="0"/>
              </a:spcBef>
              <a:buFont typeface="Wingdings" panose="05000000000000000000" pitchFamily="2" charset="2"/>
              <a:buChar char="v"/>
            </a:pPr>
            <a:r>
              <a:rPr lang="en-US" sz="2000" dirty="0"/>
              <a:t>The </a:t>
            </a:r>
            <a:r>
              <a:rPr lang="en-US" sz="2000" b="1" dirty="0"/>
              <a:t>biliary tract</a:t>
            </a:r>
            <a:r>
              <a:rPr lang="en-US" sz="2000" dirty="0"/>
              <a:t>, (</a:t>
            </a:r>
            <a:r>
              <a:rPr lang="en-US" sz="2000" b="1" dirty="0"/>
              <a:t>biliary tree</a:t>
            </a:r>
            <a:r>
              <a:rPr lang="en-US" sz="2000" dirty="0"/>
              <a:t> or </a:t>
            </a:r>
            <a:r>
              <a:rPr lang="en-US" sz="2000" b="1" dirty="0"/>
              <a:t>biliary system</a:t>
            </a:r>
            <a:r>
              <a:rPr lang="en-US" sz="2000" dirty="0"/>
              <a:t>) refers to the liver, gall bladder and bile ducts, and how they work together to make, store and secrete bile</a:t>
            </a:r>
          </a:p>
        </p:txBody>
      </p:sp>
      <p:pic>
        <p:nvPicPr>
          <p:cNvPr id="4" name="Picture 3"/>
          <p:cNvPicPr>
            <a:picLocks noChangeAspect="1"/>
          </p:cNvPicPr>
          <p:nvPr/>
        </p:nvPicPr>
        <p:blipFill>
          <a:blip r:embed="rId3"/>
          <a:stretch>
            <a:fillRect/>
          </a:stretch>
        </p:blipFill>
        <p:spPr>
          <a:xfrm>
            <a:off x="5828561" y="3506885"/>
            <a:ext cx="2847975" cy="3381375"/>
          </a:xfrm>
          <a:prstGeom prst="rect">
            <a:avLst/>
          </a:prstGeom>
        </p:spPr>
      </p:pic>
      <p:pic>
        <p:nvPicPr>
          <p:cNvPr id="6" name="Picture 5"/>
          <p:cNvPicPr>
            <a:picLocks noChangeAspect="1"/>
          </p:cNvPicPr>
          <p:nvPr/>
        </p:nvPicPr>
        <p:blipFill>
          <a:blip r:embed="rId4"/>
          <a:stretch>
            <a:fillRect/>
          </a:stretch>
        </p:blipFill>
        <p:spPr>
          <a:xfrm>
            <a:off x="4762500" y="554135"/>
            <a:ext cx="4381500" cy="2952750"/>
          </a:xfrm>
          <a:prstGeom prst="rect">
            <a:avLst/>
          </a:prstGeom>
        </p:spPr>
      </p:pic>
    </p:spTree>
    <p:extLst>
      <p:ext uri="{BB962C8B-B14F-4D97-AF65-F5344CB8AC3E}">
        <p14:creationId xmlns:p14="http://schemas.microsoft.com/office/powerpoint/2010/main" val="598278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Liver and lead exposure</a:t>
            </a:r>
          </a:p>
        </p:txBody>
      </p:sp>
      <p:sp>
        <p:nvSpPr>
          <p:cNvPr id="3" name="Content Placeholder 2"/>
          <p:cNvSpPr>
            <a:spLocks noGrp="1"/>
          </p:cNvSpPr>
          <p:nvPr>
            <p:ph idx="1"/>
          </p:nvPr>
        </p:nvSpPr>
        <p:spPr>
          <a:xfrm>
            <a:off x="527520" y="1890300"/>
            <a:ext cx="8616480" cy="4967700"/>
          </a:xfrm>
        </p:spPr>
        <p:txBody>
          <a:bodyPr/>
          <a:lstStyle/>
          <a:p>
            <a:pPr marL="457200" lvl="0" indent="-381000">
              <a:lnSpc>
                <a:spcPct val="107000"/>
              </a:lnSpc>
              <a:spcBef>
                <a:spcPts val="0"/>
              </a:spcBef>
              <a:buFont typeface="Wingdings" panose="05000000000000000000" pitchFamily="2" charset="2"/>
              <a:buChar char="v"/>
            </a:pPr>
            <a:r>
              <a:rPr lang="en-US" sz="2000" dirty="0"/>
              <a:t>S</a:t>
            </a:r>
            <a:r>
              <a:rPr lang="en-US" sz="2000" dirty="0" smtClean="0"/>
              <a:t>tudies </a:t>
            </a:r>
            <a:r>
              <a:rPr lang="en-US" sz="2000" dirty="0"/>
              <a:t>on </a:t>
            </a:r>
            <a:r>
              <a:rPr lang="en-US" sz="2000" dirty="0" smtClean="0"/>
              <a:t>potential hepatotoxicity </a:t>
            </a:r>
            <a:r>
              <a:rPr lang="en-US" sz="2000" dirty="0"/>
              <a:t>of </a:t>
            </a:r>
            <a:r>
              <a:rPr lang="en-US" sz="2000" dirty="0" smtClean="0"/>
              <a:t>lead </a:t>
            </a:r>
            <a:r>
              <a:rPr lang="en-US" sz="2000" dirty="0"/>
              <a:t>in experimental animal </a:t>
            </a:r>
            <a:r>
              <a:rPr lang="en-US" sz="2000" dirty="0" smtClean="0"/>
              <a:t>systems </a:t>
            </a:r>
            <a:r>
              <a:rPr lang="en-US" sz="2000" dirty="0"/>
              <a:t>reported alterations </a:t>
            </a:r>
            <a:r>
              <a:rPr lang="en-US" sz="2000" dirty="0" smtClean="0"/>
              <a:t>in:</a:t>
            </a:r>
          </a:p>
          <a:p>
            <a:pPr marL="457200" indent="-457200">
              <a:buFont typeface="+mj-lt"/>
              <a:buAutoNum type="arabicPeriod"/>
            </a:pPr>
            <a:r>
              <a:rPr lang="en-US" sz="2000" dirty="0"/>
              <a:t>H</a:t>
            </a:r>
            <a:r>
              <a:rPr lang="en-US" sz="2000" dirty="0" smtClean="0"/>
              <a:t>epatic xenobiotic metabolism</a:t>
            </a:r>
          </a:p>
          <a:p>
            <a:pPr marL="457200" indent="-457200">
              <a:buFont typeface="+mj-lt"/>
              <a:buAutoNum type="arabicPeriod"/>
            </a:pPr>
            <a:r>
              <a:rPr lang="en-US" sz="2000" dirty="0"/>
              <a:t>C</a:t>
            </a:r>
            <a:r>
              <a:rPr lang="en-US" sz="2000" dirty="0" smtClean="0"/>
              <a:t>holesterol metabolism</a:t>
            </a:r>
          </a:p>
          <a:p>
            <a:pPr marL="457200" indent="-457200">
              <a:buFont typeface="+mj-lt"/>
              <a:buAutoNum type="arabicPeriod"/>
            </a:pPr>
            <a:r>
              <a:rPr lang="en-US" sz="2000" dirty="0"/>
              <a:t>L</a:t>
            </a:r>
            <a:r>
              <a:rPr lang="en-US" sz="2000" dirty="0" smtClean="0"/>
              <a:t>iver cell proliferation</a:t>
            </a:r>
          </a:p>
          <a:p>
            <a:pPr marL="457200" indent="-457200">
              <a:buFont typeface="+mj-lt"/>
              <a:buAutoNum type="arabicPeriod"/>
            </a:pPr>
            <a:r>
              <a:rPr lang="en-US" sz="2000" dirty="0" smtClean="0"/>
              <a:t>DNA synthesis (hyperplasia) </a:t>
            </a:r>
            <a:endParaRPr lang="en-US" sz="2000" dirty="0"/>
          </a:p>
        </p:txBody>
      </p:sp>
      <p:pic>
        <p:nvPicPr>
          <p:cNvPr id="1026" name="Picture 2" descr="https://www.geek.com/wp-content/uploads/2015/09/pinkyandthebr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770" y="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32709" y="6281797"/>
            <a:ext cx="6816436" cy="523220"/>
          </a:xfrm>
          <a:prstGeom prst="rect">
            <a:avLst/>
          </a:prstGeom>
        </p:spPr>
        <p:txBody>
          <a:bodyPr wrap="square">
            <a:spAutoFit/>
          </a:bodyPr>
          <a:lstStyle/>
          <a:p>
            <a:r>
              <a:rPr lang="en-US" dirty="0" err="1">
                <a:solidFill>
                  <a:schemeClr val="bg1"/>
                </a:solidFill>
              </a:rPr>
              <a:t>Mudipalli</a:t>
            </a:r>
            <a:r>
              <a:rPr lang="en-US" dirty="0">
                <a:solidFill>
                  <a:schemeClr val="bg1"/>
                </a:solidFill>
              </a:rPr>
              <a:t>, </a:t>
            </a:r>
            <a:r>
              <a:rPr lang="en-US" dirty="0" err="1">
                <a:solidFill>
                  <a:schemeClr val="bg1"/>
                </a:solidFill>
              </a:rPr>
              <a:t>Anuradha</a:t>
            </a:r>
            <a:r>
              <a:rPr lang="en-US" dirty="0">
                <a:solidFill>
                  <a:schemeClr val="bg1"/>
                </a:solidFill>
              </a:rPr>
              <a:t>. "Lead hepatotoxicity &amp; potential health effects." Indian Journal of Medical Research 126, no. 6 (2007): 518. Harvard</a:t>
            </a:r>
          </a:p>
        </p:txBody>
      </p:sp>
      <p:sp>
        <p:nvSpPr>
          <p:cNvPr id="4" name="Rectangle 3"/>
          <p:cNvSpPr/>
          <p:nvPr/>
        </p:nvSpPr>
        <p:spPr>
          <a:xfrm>
            <a:off x="-3728673" y="-11013"/>
            <a:ext cx="1040670" cy="307777"/>
          </a:xfrm>
          <a:prstGeom prst="rect">
            <a:avLst/>
          </a:prstGeom>
        </p:spPr>
        <p:txBody>
          <a:bodyPr wrap="none">
            <a:spAutoFit/>
          </a:bodyPr>
          <a:lstStyle/>
          <a:p>
            <a:r>
              <a:rPr lang="en-US" dirty="0"/>
              <a:t>xenobiotic </a:t>
            </a:r>
          </a:p>
        </p:txBody>
      </p:sp>
    </p:spTree>
    <p:extLst>
      <p:ext uri="{BB962C8B-B14F-4D97-AF65-F5344CB8AC3E}">
        <p14:creationId xmlns:p14="http://schemas.microsoft.com/office/powerpoint/2010/main" val="379823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24" y="446255"/>
            <a:ext cx="8678075" cy="459900"/>
          </a:xfrm>
        </p:spPr>
        <p:txBody>
          <a:bodyPr/>
          <a:lstStyle/>
          <a:p>
            <a:r>
              <a:rPr lang="en-US" dirty="0" smtClean="0"/>
              <a:t>Liver and Lead exposure:</a:t>
            </a:r>
            <a:r>
              <a:rPr lang="en-US" dirty="0">
                <a:solidFill>
                  <a:schemeClr val="bg1"/>
                </a:solidFill>
              </a:rPr>
              <a:t> </a:t>
            </a:r>
            <a:r>
              <a:rPr lang="en-US" dirty="0" smtClean="0">
                <a:solidFill>
                  <a:schemeClr val="accent4"/>
                </a:solidFill>
              </a:rPr>
              <a:t>Hepatotoxic </a:t>
            </a:r>
            <a:r>
              <a:rPr lang="en-US" dirty="0">
                <a:solidFill>
                  <a:schemeClr val="accent4"/>
                </a:solidFill>
              </a:rPr>
              <a:t>effects of lead acetate in rats: histopathological and cytotoxic studies</a:t>
            </a:r>
          </a:p>
        </p:txBody>
      </p:sp>
      <p:sp>
        <p:nvSpPr>
          <p:cNvPr id="3" name="Content Placeholder 2"/>
          <p:cNvSpPr>
            <a:spLocks noGrp="1"/>
          </p:cNvSpPr>
          <p:nvPr>
            <p:ph idx="1"/>
          </p:nvPr>
        </p:nvSpPr>
        <p:spPr>
          <a:xfrm>
            <a:off x="301083" y="1428670"/>
            <a:ext cx="8842917" cy="5302405"/>
          </a:xfrm>
        </p:spPr>
        <p:txBody>
          <a:bodyPr/>
          <a:lstStyle/>
          <a:p>
            <a:pPr>
              <a:buNone/>
            </a:pPr>
            <a:r>
              <a:rPr lang="en-US" sz="2000" dirty="0" smtClean="0"/>
              <a:t>-  </a:t>
            </a:r>
            <a:r>
              <a:rPr lang="en-US" sz="2000" dirty="0"/>
              <a:t>H</a:t>
            </a:r>
            <a:r>
              <a:rPr lang="en-US" sz="2000" dirty="0" smtClean="0"/>
              <a:t>istological studies have demonstrated that </a:t>
            </a:r>
            <a:r>
              <a:rPr lang="en-US" sz="2000" dirty="0"/>
              <a:t>lead can induce several alterations such </a:t>
            </a:r>
            <a:r>
              <a:rPr lang="en-US" sz="2000" dirty="0" smtClean="0"/>
              <a:t>as:</a:t>
            </a:r>
          </a:p>
          <a:p>
            <a:pPr>
              <a:lnSpc>
                <a:spcPct val="200000"/>
              </a:lnSpc>
              <a:buNone/>
            </a:pPr>
            <a:r>
              <a:rPr lang="en-US" sz="2000" dirty="0" smtClean="0"/>
              <a:t>1. Hypertrophy </a:t>
            </a:r>
            <a:r>
              <a:rPr lang="en-US" sz="2000" dirty="0"/>
              <a:t>of </a:t>
            </a:r>
            <a:r>
              <a:rPr lang="en-US" sz="2000" dirty="0" smtClean="0"/>
              <a:t>hepatocytes.</a:t>
            </a:r>
          </a:p>
          <a:p>
            <a:pPr>
              <a:lnSpc>
                <a:spcPct val="200000"/>
              </a:lnSpc>
              <a:buNone/>
            </a:pPr>
            <a:r>
              <a:rPr lang="en-US" sz="2000" dirty="0" smtClean="0"/>
              <a:t>2. Portal </a:t>
            </a:r>
            <a:r>
              <a:rPr lang="en-US" sz="2000" dirty="0"/>
              <a:t>space and </a:t>
            </a:r>
            <a:r>
              <a:rPr lang="en-US" sz="2000" dirty="0" smtClean="0"/>
              <a:t>central vein dilatation.</a:t>
            </a:r>
          </a:p>
          <a:p>
            <a:pPr>
              <a:lnSpc>
                <a:spcPct val="200000"/>
              </a:lnSpc>
              <a:buNone/>
            </a:pPr>
            <a:r>
              <a:rPr lang="en-US" sz="2000" dirty="0" smtClean="0"/>
              <a:t>3. </a:t>
            </a:r>
            <a:r>
              <a:rPr lang="en-US" sz="2000" dirty="0" err="1" smtClean="0"/>
              <a:t>Vacuolation</a:t>
            </a:r>
            <a:r>
              <a:rPr lang="en-US" sz="2000" dirty="0" smtClean="0"/>
              <a:t> </a:t>
            </a:r>
            <a:r>
              <a:rPr lang="en-US" sz="2000" dirty="0"/>
              <a:t>and lymphocytic infiltration. </a:t>
            </a:r>
          </a:p>
          <a:p>
            <a:endParaRPr lang="en-US" sz="1200" dirty="0"/>
          </a:p>
        </p:txBody>
      </p:sp>
      <p:sp>
        <p:nvSpPr>
          <p:cNvPr id="4" name="Rectangle 3"/>
          <p:cNvSpPr/>
          <p:nvPr/>
        </p:nvSpPr>
        <p:spPr>
          <a:xfrm>
            <a:off x="4572000" y="6304002"/>
            <a:ext cx="4572000" cy="553998"/>
          </a:xfrm>
          <a:prstGeom prst="rect">
            <a:avLst/>
          </a:prstGeom>
        </p:spPr>
        <p:txBody>
          <a:bodyPr>
            <a:spAutoFit/>
          </a:bodyPr>
          <a:lstStyle/>
          <a:p>
            <a:r>
              <a:rPr lang="en-US" sz="1000" dirty="0" err="1" smtClean="0">
                <a:solidFill>
                  <a:schemeClr val="bg1"/>
                </a:solidFill>
              </a:rPr>
              <a:t>Haouas</a:t>
            </a:r>
            <a:r>
              <a:rPr lang="en-US" sz="1000" dirty="0" smtClean="0">
                <a:solidFill>
                  <a:schemeClr val="bg1"/>
                </a:solidFill>
              </a:rPr>
              <a:t>, Z., A. </a:t>
            </a:r>
            <a:r>
              <a:rPr lang="en-US" sz="1000" dirty="0" err="1" smtClean="0">
                <a:solidFill>
                  <a:schemeClr val="bg1"/>
                </a:solidFill>
              </a:rPr>
              <a:t>Sallem</a:t>
            </a:r>
            <a:r>
              <a:rPr lang="en-US" sz="1000" dirty="0" smtClean="0">
                <a:solidFill>
                  <a:schemeClr val="bg1"/>
                </a:solidFill>
              </a:rPr>
              <a:t>, I. </a:t>
            </a:r>
            <a:r>
              <a:rPr lang="en-US" sz="1000" dirty="0" err="1" smtClean="0">
                <a:solidFill>
                  <a:schemeClr val="bg1"/>
                </a:solidFill>
              </a:rPr>
              <a:t>Zidi</a:t>
            </a:r>
            <a:r>
              <a:rPr lang="en-US" sz="1000" dirty="0" smtClean="0">
                <a:solidFill>
                  <a:schemeClr val="bg1"/>
                </a:solidFill>
              </a:rPr>
              <a:t>, H. </a:t>
            </a:r>
            <a:r>
              <a:rPr lang="en-US" sz="1000" dirty="0" err="1" smtClean="0">
                <a:solidFill>
                  <a:schemeClr val="bg1"/>
                </a:solidFill>
              </a:rPr>
              <a:t>Hichri</a:t>
            </a:r>
            <a:r>
              <a:rPr lang="en-US" sz="1000" dirty="0" smtClean="0">
                <a:solidFill>
                  <a:schemeClr val="bg1"/>
                </a:solidFill>
              </a:rPr>
              <a:t>, I. </a:t>
            </a:r>
            <a:r>
              <a:rPr lang="en-US" sz="1000" dirty="0" err="1" smtClean="0">
                <a:solidFill>
                  <a:schemeClr val="bg1"/>
                </a:solidFill>
              </a:rPr>
              <a:t>Mzali</a:t>
            </a:r>
            <a:r>
              <a:rPr lang="en-US" sz="1000" dirty="0" smtClean="0">
                <a:solidFill>
                  <a:schemeClr val="bg1"/>
                </a:solidFill>
              </a:rPr>
              <a:t>, and M. Mehdi. "Hepatotoxic effects of lead acetate in rats: histopathological and cytotoxic studies." </a:t>
            </a:r>
            <a:r>
              <a:rPr lang="en-US" sz="1000" i="1" dirty="0" smtClean="0">
                <a:solidFill>
                  <a:schemeClr val="bg1"/>
                </a:solidFill>
              </a:rPr>
              <a:t>Journal of Cytology &amp; Histology</a:t>
            </a:r>
            <a:r>
              <a:rPr lang="en-US" sz="1000" dirty="0" smtClean="0">
                <a:solidFill>
                  <a:schemeClr val="bg1"/>
                </a:solidFill>
              </a:rPr>
              <a:t> 5, no. 5 (2014): 1.</a:t>
            </a:r>
            <a:endParaRPr lang="en-US" sz="1000" dirty="0">
              <a:solidFill>
                <a:schemeClr val="bg1"/>
              </a:solidFill>
            </a:endParaRPr>
          </a:p>
        </p:txBody>
      </p:sp>
    </p:spTree>
    <p:extLst>
      <p:ext uri="{BB962C8B-B14F-4D97-AF65-F5344CB8AC3E}">
        <p14:creationId xmlns:p14="http://schemas.microsoft.com/office/powerpoint/2010/main" val="425680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Introductory concepts</a:t>
            </a:r>
            <a:endParaRPr lang="en-US" dirty="0"/>
          </a:p>
        </p:txBody>
      </p:sp>
    </p:spTree>
    <p:extLst>
      <p:ext uri="{BB962C8B-B14F-4D97-AF65-F5344CB8AC3E}">
        <p14:creationId xmlns:p14="http://schemas.microsoft.com/office/powerpoint/2010/main" val="1728565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96" y="0"/>
            <a:ext cx="6858000" cy="459900"/>
          </a:xfrm>
        </p:spPr>
        <p:txBody>
          <a:bodyPr/>
          <a:lstStyle/>
          <a:p>
            <a:r>
              <a:rPr lang="en-US" dirty="0"/>
              <a:t>Aspartate Aminotransferase (AST) </a:t>
            </a:r>
          </a:p>
        </p:txBody>
      </p:sp>
      <p:sp>
        <p:nvSpPr>
          <p:cNvPr id="3" name="Content Placeholder 2"/>
          <p:cNvSpPr>
            <a:spLocks noGrp="1"/>
          </p:cNvSpPr>
          <p:nvPr>
            <p:ph idx="1"/>
          </p:nvPr>
        </p:nvSpPr>
        <p:spPr>
          <a:xfrm>
            <a:off x="350487" y="459900"/>
            <a:ext cx="8535095" cy="5533342"/>
          </a:xfrm>
        </p:spPr>
        <p:txBody>
          <a:bodyPr/>
          <a:lstStyle/>
          <a:p>
            <a:pPr marL="457200" lvl="0" indent="-381000">
              <a:lnSpc>
                <a:spcPct val="107000"/>
              </a:lnSpc>
              <a:spcBef>
                <a:spcPts val="0"/>
              </a:spcBef>
              <a:buFont typeface="Wingdings" panose="05000000000000000000" pitchFamily="2" charset="2"/>
              <a:buChar char="v"/>
            </a:pPr>
            <a:r>
              <a:rPr lang="en-US" sz="2000" i="1" dirty="0" smtClean="0"/>
              <a:t>Aminotransferases</a:t>
            </a:r>
            <a:r>
              <a:rPr lang="en-US" sz="2000" dirty="0" smtClean="0"/>
              <a:t> </a:t>
            </a:r>
            <a:r>
              <a:rPr lang="en-US" sz="2000" dirty="0"/>
              <a:t>are used to detect and monitor the progression and resolution of hepatocellular </a:t>
            </a:r>
            <a:r>
              <a:rPr lang="en-US" sz="2000" dirty="0" smtClean="0"/>
              <a:t>injury.</a:t>
            </a:r>
            <a:endParaRPr lang="en-US" sz="2000" baseline="30000" dirty="0" smtClean="0"/>
          </a:p>
          <a:p>
            <a:pPr marL="457200" lvl="0" indent="-381000">
              <a:lnSpc>
                <a:spcPct val="107000"/>
              </a:lnSpc>
              <a:spcBef>
                <a:spcPts val="0"/>
              </a:spcBef>
              <a:buFont typeface="Wingdings" panose="05000000000000000000" pitchFamily="2" charset="2"/>
              <a:buChar char="v"/>
            </a:pPr>
            <a:endParaRPr lang="en-US" sz="2000" baseline="30000" dirty="0"/>
          </a:p>
          <a:p>
            <a:pPr marL="457200" lvl="0" indent="-381000">
              <a:lnSpc>
                <a:spcPct val="107000"/>
              </a:lnSpc>
              <a:spcBef>
                <a:spcPts val="0"/>
              </a:spcBef>
              <a:buFont typeface="Wingdings" panose="05000000000000000000" pitchFamily="2" charset="2"/>
              <a:buChar char="v"/>
            </a:pPr>
            <a:r>
              <a:rPr lang="en-US" sz="2000" dirty="0" smtClean="0"/>
              <a:t>AST is </a:t>
            </a:r>
            <a:r>
              <a:rPr lang="en-US" sz="2000" dirty="0"/>
              <a:t>synthesized in the liver but is not specific to the liver; the kidney, heart, brain, and muscles cells also synthesize smaller amounts of AST</a:t>
            </a:r>
            <a:r>
              <a:rPr lang="en-US" sz="2000" dirty="0" smtClean="0"/>
              <a:t>.</a:t>
            </a:r>
          </a:p>
          <a:p>
            <a:pPr marL="76200" lvl="0">
              <a:lnSpc>
                <a:spcPct val="107000"/>
              </a:lnSpc>
              <a:spcBef>
                <a:spcPts val="0"/>
              </a:spcBef>
              <a:buNone/>
            </a:pPr>
            <a:r>
              <a:rPr lang="en-US" sz="2000" dirty="0" smtClean="0"/>
              <a:t> </a:t>
            </a:r>
          </a:p>
          <a:p>
            <a:pPr marL="457200" lvl="0" indent="-381000">
              <a:lnSpc>
                <a:spcPct val="107000"/>
              </a:lnSpc>
              <a:spcBef>
                <a:spcPts val="0"/>
              </a:spcBef>
              <a:buFont typeface="Wingdings" panose="05000000000000000000" pitchFamily="2" charset="2"/>
              <a:buChar char="v"/>
            </a:pPr>
            <a:r>
              <a:rPr lang="en-US" sz="2000" dirty="0"/>
              <a:t>AST is found in highest concentration in heart compared with other tissues of the body such as liver, skeletal muscle and </a:t>
            </a:r>
            <a:r>
              <a:rPr lang="en-US" sz="2000" dirty="0" smtClean="0"/>
              <a:t>kidney</a:t>
            </a:r>
          </a:p>
          <a:p>
            <a:pPr marL="457200" lvl="0" indent="-381000">
              <a:lnSpc>
                <a:spcPct val="107000"/>
              </a:lnSpc>
              <a:spcBef>
                <a:spcPts val="0"/>
              </a:spcBef>
              <a:buFont typeface="Wingdings" panose="05000000000000000000" pitchFamily="2" charset="2"/>
              <a:buChar char="v"/>
            </a:pPr>
            <a:endParaRPr lang="en-US" sz="2000" dirty="0"/>
          </a:p>
          <a:p>
            <a:pPr marL="457200" lvl="0" indent="-381000">
              <a:lnSpc>
                <a:spcPct val="107000"/>
              </a:lnSpc>
              <a:spcBef>
                <a:spcPts val="0"/>
              </a:spcBef>
              <a:buFont typeface="Wingdings" panose="05000000000000000000" pitchFamily="2" charset="2"/>
              <a:buChar char="v"/>
            </a:pPr>
            <a:r>
              <a:rPr lang="en-US" sz="2000" dirty="0" smtClean="0"/>
              <a:t>AST  used along with ALT to assess hepatic injury. </a:t>
            </a:r>
          </a:p>
          <a:p>
            <a:pPr marL="457200" lvl="0" indent="-381000">
              <a:lnSpc>
                <a:spcPct val="107000"/>
              </a:lnSpc>
              <a:spcBef>
                <a:spcPts val="0"/>
              </a:spcBef>
              <a:buFont typeface="Wingdings" panose="05000000000000000000" pitchFamily="2" charset="2"/>
              <a:buChar char="v"/>
            </a:pPr>
            <a:endParaRPr lang="en-US" sz="2000" dirty="0"/>
          </a:p>
          <a:p>
            <a:pPr marL="457200" lvl="0" indent="-381000">
              <a:lnSpc>
                <a:spcPct val="107000"/>
              </a:lnSpc>
              <a:spcBef>
                <a:spcPts val="0"/>
              </a:spcBef>
              <a:buFont typeface="Wingdings" panose="05000000000000000000" pitchFamily="2" charset="2"/>
              <a:buChar char="v"/>
            </a:pPr>
            <a:r>
              <a:rPr lang="en-US" sz="2000" dirty="0" smtClean="0"/>
              <a:t>High AST is defined as levels above 48 U/L. A low level is defined as levels below 8 U/L. The normal range of AST is between 8 to 48 U/L</a:t>
            </a:r>
          </a:p>
        </p:txBody>
      </p:sp>
      <p:sp>
        <p:nvSpPr>
          <p:cNvPr id="4" name="Rectangle 3"/>
          <p:cNvSpPr/>
          <p:nvPr/>
        </p:nvSpPr>
        <p:spPr>
          <a:xfrm>
            <a:off x="656095" y="6191532"/>
            <a:ext cx="8487905" cy="523220"/>
          </a:xfrm>
          <a:prstGeom prst="rect">
            <a:avLst/>
          </a:prstGeom>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Mayo-Clinic. Liver function tests. 2015; </a:t>
            </a:r>
            <a:r>
              <a:rPr lang="en-US"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https://www.mayoclinic.org/tests-procedures/liver-function-tests/basics/results/prc-20012602</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2017.</a:t>
            </a:r>
            <a:endParaRPr lang="en-US" dirty="0">
              <a:solidFill>
                <a:schemeClr val="bg1"/>
              </a:solidFill>
            </a:endParaRPr>
          </a:p>
        </p:txBody>
      </p:sp>
    </p:spTree>
    <p:extLst>
      <p:ext uri="{BB962C8B-B14F-4D97-AF65-F5344CB8AC3E}">
        <p14:creationId xmlns:p14="http://schemas.microsoft.com/office/powerpoint/2010/main" val="366246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90" y="208775"/>
            <a:ext cx="6858000" cy="459900"/>
          </a:xfrm>
        </p:spPr>
        <p:txBody>
          <a:bodyPr/>
          <a:lstStyle/>
          <a:p>
            <a:r>
              <a:rPr lang="en-US" dirty="0"/>
              <a:t>Alanine Aminotransferase (ALT) </a:t>
            </a:r>
          </a:p>
        </p:txBody>
      </p:sp>
      <p:sp>
        <p:nvSpPr>
          <p:cNvPr id="3" name="Content Placeholder 2"/>
          <p:cNvSpPr>
            <a:spLocks noGrp="1"/>
          </p:cNvSpPr>
          <p:nvPr>
            <p:ph idx="1"/>
          </p:nvPr>
        </p:nvSpPr>
        <p:spPr>
          <a:xfrm>
            <a:off x="310731" y="911207"/>
            <a:ext cx="8614607" cy="4967700"/>
          </a:xfrm>
        </p:spPr>
        <p:txBody>
          <a:bodyPr/>
          <a:lstStyle/>
          <a:p>
            <a:pPr marL="457200" lvl="0" indent="-381000">
              <a:lnSpc>
                <a:spcPct val="107000"/>
              </a:lnSpc>
              <a:spcBef>
                <a:spcPts val="0"/>
              </a:spcBef>
              <a:buFont typeface="Wingdings" panose="05000000000000000000" pitchFamily="2" charset="2"/>
              <a:buChar char="v"/>
            </a:pPr>
            <a:r>
              <a:rPr lang="en-US" sz="2000" dirty="0" smtClean="0"/>
              <a:t>ALT is </a:t>
            </a:r>
            <a:r>
              <a:rPr lang="en-US" sz="2000" dirty="0"/>
              <a:t>synthesized in the liver and is also usually present in low amounts in the blood. </a:t>
            </a:r>
            <a:endParaRPr lang="en-US" sz="2000" dirty="0" smtClean="0"/>
          </a:p>
          <a:p>
            <a:pPr marL="457200" lvl="0" indent="-381000">
              <a:lnSpc>
                <a:spcPct val="107000"/>
              </a:lnSpc>
              <a:spcBef>
                <a:spcPts val="0"/>
              </a:spcBef>
              <a:buFont typeface="Wingdings" panose="05000000000000000000" pitchFamily="2" charset="2"/>
              <a:buChar char="v"/>
            </a:pPr>
            <a:endParaRPr lang="en-US" sz="2000" dirty="0"/>
          </a:p>
          <a:p>
            <a:pPr marL="457200" lvl="0" indent="-381000">
              <a:lnSpc>
                <a:spcPct val="107000"/>
              </a:lnSpc>
              <a:spcBef>
                <a:spcPts val="0"/>
              </a:spcBef>
              <a:buFont typeface="Wingdings" panose="05000000000000000000" pitchFamily="2" charset="2"/>
              <a:buChar char="v"/>
            </a:pPr>
            <a:r>
              <a:rPr lang="en-US" sz="2000" dirty="0"/>
              <a:t>ALT is found in kidney, heart, muscle </a:t>
            </a:r>
            <a:endParaRPr lang="en-US" sz="2000" dirty="0" smtClean="0"/>
          </a:p>
          <a:p>
            <a:pPr marL="457200" lvl="0" indent="-381000">
              <a:lnSpc>
                <a:spcPct val="107000"/>
              </a:lnSpc>
              <a:spcBef>
                <a:spcPts val="0"/>
              </a:spcBef>
              <a:buFont typeface="Wingdings" panose="05000000000000000000" pitchFamily="2" charset="2"/>
              <a:buChar char="v"/>
            </a:pPr>
            <a:endParaRPr lang="en-US" sz="2000" dirty="0"/>
          </a:p>
          <a:p>
            <a:pPr marL="457200" lvl="0" indent="-381000">
              <a:lnSpc>
                <a:spcPct val="107000"/>
              </a:lnSpc>
              <a:spcBef>
                <a:spcPts val="0"/>
              </a:spcBef>
              <a:buFont typeface="Wingdings" panose="05000000000000000000" pitchFamily="2" charset="2"/>
              <a:buChar char="v"/>
            </a:pPr>
            <a:r>
              <a:rPr lang="en-US" sz="2000" dirty="0" smtClean="0"/>
              <a:t>High concentration </a:t>
            </a:r>
            <a:r>
              <a:rPr lang="en-US" sz="2000" dirty="0"/>
              <a:t>in liver compared with other tissues of the body</a:t>
            </a:r>
          </a:p>
          <a:p>
            <a:pPr marL="457200" lvl="0" indent="-381000">
              <a:lnSpc>
                <a:spcPct val="107000"/>
              </a:lnSpc>
              <a:spcBef>
                <a:spcPts val="0"/>
              </a:spcBef>
              <a:buFont typeface="Wingdings" panose="05000000000000000000" pitchFamily="2" charset="2"/>
              <a:buChar char="v"/>
            </a:pPr>
            <a:endParaRPr lang="en-US" sz="2000" dirty="0" smtClean="0"/>
          </a:p>
          <a:p>
            <a:pPr marL="457200" lvl="0" indent="-381000">
              <a:lnSpc>
                <a:spcPct val="107000"/>
              </a:lnSpc>
              <a:spcBef>
                <a:spcPts val="0"/>
              </a:spcBef>
              <a:buFont typeface="Wingdings" panose="05000000000000000000" pitchFamily="2" charset="2"/>
              <a:buChar char="v"/>
            </a:pPr>
            <a:r>
              <a:rPr lang="en-US" sz="2000" dirty="0" smtClean="0"/>
              <a:t>During </a:t>
            </a:r>
            <a:r>
              <a:rPr lang="en-US" sz="2000" dirty="0"/>
              <a:t>damage to the liver, ALT tends to rise. </a:t>
            </a:r>
            <a:endParaRPr lang="en-US" sz="2000" dirty="0" smtClean="0"/>
          </a:p>
          <a:p>
            <a:pPr marL="457200" lvl="0" indent="-381000">
              <a:lnSpc>
                <a:spcPct val="107000"/>
              </a:lnSpc>
              <a:spcBef>
                <a:spcPts val="0"/>
              </a:spcBef>
              <a:buFont typeface="Wingdings" panose="05000000000000000000" pitchFamily="2" charset="2"/>
              <a:buChar char="v"/>
            </a:pPr>
            <a:endParaRPr lang="en-US" sz="2000" dirty="0"/>
          </a:p>
          <a:p>
            <a:pPr marL="457200" lvl="0" indent="-381000">
              <a:lnSpc>
                <a:spcPct val="107000"/>
              </a:lnSpc>
              <a:spcBef>
                <a:spcPts val="0"/>
              </a:spcBef>
              <a:buFont typeface="Wingdings" panose="05000000000000000000" pitchFamily="2" charset="2"/>
              <a:buChar char="v"/>
            </a:pPr>
            <a:r>
              <a:rPr lang="en-US" sz="2000" dirty="0" smtClean="0"/>
              <a:t>ALT </a:t>
            </a:r>
            <a:r>
              <a:rPr lang="en-US" sz="2000" dirty="0"/>
              <a:t>is more specific to the liver than AST. </a:t>
            </a:r>
            <a:endParaRPr lang="en-US" sz="2000" dirty="0" smtClean="0"/>
          </a:p>
          <a:p>
            <a:pPr marL="457200" lvl="0" indent="-381000">
              <a:lnSpc>
                <a:spcPct val="107000"/>
              </a:lnSpc>
              <a:spcBef>
                <a:spcPts val="0"/>
              </a:spcBef>
              <a:buFont typeface="Wingdings" panose="05000000000000000000" pitchFamily="2" charset="2"/>
              <a:buChar char="v"/>
            </a:pPr>
            <a:endParaRPr lang="en-US" sz="2000" dirty="0" smtClean="0"/>
          </a:p>
          <a:p>
            <a:pPr marL="457200" lvl="0" indent="-381000">
              <a:lnSpc>
                <a:spcPct val="107000"/>
              </a:lnSpc>
              <a:spcBef>
                <a:spcPts val="0"/>
              </a:spcBef>
              <a:buFont typeface="Wingdings" panose="05000000000000000000" pitchFamily="2" charset="2"/>
              <a:buChar char="v"/>
            </a:pPr>
            <a:r>
              <a:rPr lang="en-US" sz="2000" dirty="0" smtClean="0"/>
              <a:t>High</a:t>
            </a:r>
            <a:r>
              <a:rPr lang="en-US" sz="2000" dirty="0"/>
              <a:t>‎ ALT is defined as levels above 55 U/L, a low level is one below 7 U/L. A normal‎ level is one between 7 – 55 U/L</a:t>
            </a:r>
          </a:p>
          <a:p>
            <a:pPr>
              <a:buNone/>
            </a:pPr>
            <a:endParaRPr lang="en-US" sz="1500" dirty="0"/>
          </a:p>
        </p:txBody>
      </p:sp>
      <p:sp>
        <p:nvSpPr>
          <p:cNvPr id="4" name="Rectangle 3"/>
          <p:cNvSpPr/>
          <p:nvPr/>
        </p:nvSpPr>
        <p:spPr>
          <a:xfrm>
            <a:off x="623437" y="6121439"/>
            <a:ext cx="8520563" cy="523220"/>
          </a:xfrm>
          <a:prstGeom prst="rect">
            <a:avLst/>
          </a:prstGeom>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Mayo-Clinic. Liver function tests. 2015; </a:t>
            </a:r>
            <a:r>
              <a:rPr lang="en-US"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https://www.mayoclinic.org/tests-procedures/liver-function-tests/basics/results/prc-20012602</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2017.</a:t>
            </a:r>
            <a:endParaRPr lang="en-US" dirty="0">
              <a:solidFill>
                <a:schemeClr val="bg1"/>
              </a:solidFill>
            </a:endParaRPr>
          </a:p>
        </p:txBody>
      </p:sp>
    </p:spTree>
    <p:extLst>
      <p:ext uri="{BB962C8B-B14F-4D97-AF65-F5344CB8AC3E}">
        <p14:creationId xmlns:p14="http://schemas.microsoft.com/office/powerpoint/2010/main" val="134003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397" y="62615"/>
            <a:ext cx="6858000" cy="459900"/>
          </a:xfrm>
        </p:spPr>
        <p:txBody>
          <a:bodyPr/>
          <a:lstStyle/>
          <a:p>
            <a:r>
              <a:rPr lang="en-US" dirty="0"/>
              <a:t>Gamma-</a:t>
            </a:r>
            <a:r>
              <a:rPr lang="en-US" dirty="0" err="1"/>
              <a:t>Glutamyl</a:t>
            </a:r>
            <a:r>
              <a:rPr lang="en-US" dirty="0"/>
              <a:t> Transferase (GGT) </a:t>
            </a:r>
          </a:p>
        </p:txBody>
      </p:sp>
      <p:sp>
        <p:nvSpPr>
          <p:cNvPr id="3" name="Content Placeholder 2"/>
          <p:cNvSpPr>
            <a:spLocks noGrp="1"/>
          </p:cNvSpPr>
          <p:nvPr>
            <p:ph idx="1"/>
          </p:nvPr>
        </p:nvSpPr>
        <p:spPr>
          <a:xfrm>
            <a:off x="244927" y="151993"/>
            <a:ext cx="8746214" cy="5442025"/>
          </a:xfrm>
        </p:spPr>
        <p:txBody>
          <a:bodyPr/>
          <a:lstStyle/>
          <a:p>
            <a:pPr marL="76200" lvl="0">
              <a:lnSpc>
                <a:spcPct val="107000"/>
              </a:lnSpc>
              <a:spcBef>
                <a:spcPts val="0"/>
              </a:spcBef>
              <a:buNone/>
            </a:pPr>
            <a:endParaRPr lang="en-US" sz="2000" dirty="0" smtClean="0"/>
          </a:p>
          <a:p>
            <a:pPr marL="457200" lvl="0" indent="-381000">
              <a:lnSpc>
                <a:spcPct val="107000"/>
              </a:lnSpc>
              <a:spcBef>
                <a:spcPts val="0"/>
              </a:spcBef>
              <a:buFont typeface="Wingdings" panose="05000000000000000000" pitchFamily="2" charset="2"/>
              <a:buChar char="v"/>
            </a:pPr>
            <a:r>
              <a:rPr lang="en-US" sz="2000" dirty="0" smtClean="0"/>
              <a:t>GGT </a:t>
            </a:r>
            <a:r>
              <a:rPr lang="en-US" sz="2000" dirty="0"/>
              <a:t>is an enzyme that is present in biliary </a:t>
            </a:r>
            <a:r>
              <a:rPr lang="en-US" sz="2000" dirty="0" smtClean="0"/>
              <a:t>epithelial cells, hepatocytes, </a:t>
            </a:r>
            <a:r>
              <a:rPr lang="en-US" sz="2000" dirty="0"/>
              <a:t>renal tubules, and the pancreas and </a:t>
            </a:r>
            <a:r>
              <a:rPr lang="en-US" sz="2000" dirty="0" smtClean="0"/>
              <a:t>intestine.</a:t>
            </a:r>
            <a:endParaRPr lang="en-US" sz="2000" dirty="0"/>
          </a:p>
          <a:p>
            <a:pPr marL="457200" lvl="0" indent="-381000">
              <a:lnSpc>
                <a:spcPct val="107000"/>
              </a:lnSpc>
              <a:spcBef>
                <a:spcPts val="0"/>
              </a:spcBef>
              <a:buFont typeface="Wingdings" panose="05000000000000000000" pitchFamily="2" charset="2"/>
              <a:buChar char="v"/>
            </a:pPr>
            <a:endParaRPr lang="en-US" sz="2000" dirty="0" smtClean="0"/>
          </a:p>
          <a:p>
            <a:pPr marL="457200" lvl="0" indent="-381000">
              <a:lnSpc>
                <a:spcPct val="107000"/>
              </a:lnSpc>
              <a:spcBef>
                <a:spcPts val="0"/>
              </a:spcBef>
              <a:buFont typeface="Wingdings" panose="05000000000000000000" pitchFamily="2" charset="2"/>
              <a:buChar char="v"/>
            </a:pPr>
            <a:r>
              <a:rPr lang="en-US" sz="2000" dirty="0" smtClean="0"/>
              <a:t>Its </a:t>
            </a:r>
            <a:r>
              <a:rPr lang="en-US" sz="2000" dirty="0"/>
              <a:t>alteration can come about due to various liver diseases. It could be due to nonalcoholic fatty liver disease or chronic hepatitis C </a:t>
            </a:r>
            <a:r>
              <a:rPr lang="en-US" sz="2000" dirty="0" smtClean="0"/>
              <a:t>infection.</a:t>
            </a:r>
          </a:p>
          <a:p>
            <a:pPr marL="457200" lvl="0" indent="-381000">
              <a:lnSpc>
                <a:spcPct val="107000"/>
              </a:lnSpc>
              <a:spcBef>
                <a:spcPts val="0"/>
              </a:spcBef>
              <a:buFont typeface="Wingdings" panose="05000000000000000000" pitchFamily="2" charset="2"/>
              <a:buChar char="v"/>
            </a:pPr>
            <a:endParaRPr lang="en-US" sz="2000" dirty="0"/>
          </a:p>
          <a:p>
            <a:pPr marL="457200" lvl="0" indent="-381000">
              <a:lnSpc>
                <a:spcPct val="107000"/>
              </a:lnSpc>
              <a:spcBef>
                <a:spcPts val="0"/>
              </a:spcBef>
              <a:buFont typeface="Wingdings" panose="05000000000000000000" pitchFamily="2" charset="2"/>
              <a:buChar char="v"/>
            </a:pPr>
            <a:r>
              <a:rPr lang="en-US" sz="2000" dirty="0" smtClean="0"/>
              <a:t>It </a:t>
            </a:r>
            <a:r>
              <a:rPr lang="en-US" sz="2000" dirty="0"/>
              <a:t>can be elevated due to </a:t>
            </a:r>
            <a:r>
              <a:rPr lang="en-US" sz="2000" dirty="0" smtClean="0"/>
              <a:t>cholestasis</a:t>
            </a:r>
          </a:p>
          <a:p>
            <a:pPr marL="457200" lvl="0" indent="-381000">
              <a:lnSpc>
                <a:spcPct val="107000"/>
              </a:lnSpc>
              <a:spcBef>
                <a:spcPts val="0"/>
              </a:spcBef>
              <a:buFont typeface="Wingdings" panose="05000000000000000000" pitchFamily="2" charset="2"/>
              <a:buChar char="v"/>
            </a:pPr>
            <a:endParaRPr lang="en-US" sz="2000" dirty="0"/>
          </a:p>
          <a:p>
            <a:pPr marL="457200" lvl="0" indent="-381000">
              <a:lnSpc>
                <a:spcPct val="107000"/>
              </a:lnSpc>
              <a:spcBef>
                <a:spcPts val="0"/>
              </a:spcBef>
              <a:buFont typeface="Wingdings" panose="05000000000000000000" pitchFamily="2" charset="2"/>
              <a:buChar char="v"/>
            </a:pPr>
            <a:r>
              <a:rPr lang="en-US" sz="2000" dirty="0"/>
              <a:t>The mechanisms of alteration are similar to those of another liver enzyme, alkaline phosphatase</a:t>
            </a:r>
            <a:endParaRPr lang="en-US" sz="2000" dirty="0" smtClean="0"/>
          </a:p>
          <a:p>
            <a:pPr marL="457200" lvl="0" indent="-381000">
              <a:lnSpc>
                <a:spcPct val="107000"/>
              </a:lnSpc>
              <a:spcBef>
                <a:spcPts val="0"/>
              </a:spcBef>
              <a:buFont typeface="Wingdings" panose="05000000000000000000" pitchFamily="2" charset="2"/>
              <a:buChar char="v"/>
            </a:pPr>
            <a:endParaRPr lang="en-US" sz="2000" dirty="0" smtClean="0"/>
          </a:p>
          <a:p>
            <a:pPr marL="457200" lvl="0" indent="-381000">
              <a:lnSpc>
                <a:spcPct val="107000"/>
              </a:lnSpc>
              <a:spcBef>
                <a:spcPts val="0"/>
              </a:spcBef>
              <a:buFont typeface="Wingdings" panose="05000000000000000000" pitchFamily="2" charset="2"/>
              <a:buChar char="v"/>
            </a:pPr>
            <a:r>
              <a:rPr lang="en-US" sz="2000" dirty="0" smtClean="0"/>
              <a:t>A high level of GGT is 48 U/L or above. Low levels are below 9 U/L. A normal range is between 9 to 48 U/L</a:t>
            </a:r>
          </a:p>
          <a:p>
            <a:pPr marL="457200" lvl="0" indent="-381000">
              <a:lnSpc>
                <a:spcPct val="107000"/>
              </a:lnSpc>
              <a:spcBef>
                <a:spcPts val="0"/>
              </a:spcBef>
              <a:buFont typeface="Wingdings" panose="05000000000000000000" pitchFamily="2" charset="2"/>
              <a:buChar char="v"/>
            </a:pPr>
            <a:endParaRPr lang="en-US" sz="1500" dirty="0"/>
          </a:p>
          <a:p>
            <a:pPr marL="457200" lvl="0" indent="-381000">
              <a:lnSpc>
                <a:spcPct val="107000"/>
              </a:lnSpc>
              <a:spcBef>
                <a:spcPts val="0"/>
              </a:spcBef>
              <a:buFont typeface="Wingdings" panose="05000000000000000000" pitchFamily="2" charset="2"/>
              <a:buChar char="v"/>
            </a:pPr>
            <a:endParaRPr lang="en-US" sz="1500" dirty="0"/>
          </a:p>
          <a:p>
            <a:endParaRPr lang="en-US" sz="1500" dirty="0"/>
          </a:p>
        </p:txBody>
      </p:sp>
      <p:sp>
        <p:nvSpPr>
          <p:cNvPr id="4" name="Rectangle 3"/>
          <p:cNvSpPr/>
          <p:nvPr/>
        </p:nvSpPr>
        <p:spPr>
          <a:xfrm>
            <a:off x="476480" y="6334780"/>
            <a:ext cx="8667520" cy="523220"/>
          </a:xfrm>
          <a:prstGeom prst="rect">
            <a:avLst/>
          </a:prstGeom>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Mayo-Clinic. Liver function tests. 2015; </a:t>
            </a:r>
            <a:r>
              <a:rPr lang="en-US"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https://www.mayoclinic.org/tests-procedures/liver-function-tests/basics/results/prc-20012602</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2017.</a:t>
            </a:r>
            <a:endParaRPr lang="en-US" dirty="0">
              <a:solidFill>
                <a:schemeClr val="bg1"/>
              </a:solidFill>
            </a:endParaRPr>
          </a:p>
        </p:txBody>
      </p:sp>
    </p:spTree>
    <p:extLst>
      <p:ext uri="{BB962C8B-B14F-4D97-AF65-F5344CB8AC3E}">
        <p14:creationId xmlns:p14="http://schemas.microsoft.com/office/powerpoint/2010/main" val="31249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44" y="0"/>
            <a:ext cx="6858000" cy="459900"/>
          </a:xfrm>
        </p:spPr>
        <p:txBody>
          <a:bodyPr/>
          <a:lstStyle/>
          <a:p>
            <a:r>
              <a:rPr lang="en-US" dirty="0"/>
              <a:t>Alkaline Phosphatase </a:t>
            </a:r>
            <a:r>
              <a:rPr lang="en-US" dirty="0" smtClean="0"/>
              <a:t>(</a:t>
            </a:r>
            <a:r>
              <a:rPr lang="en-US" dirty="0"/>
              <a:t>ALP) </a:t>
            </a:r>
          </a:p>
        </p:txBody>
      </p:sp>
      <p:sp>
        <p:nvSpPr>
          <p:cNvPr id="3" name="Content Placeholder 2"/>
          <p:cNvSpPr>
            <a:spLocks noGrp="1"/>
          </p:cNvSpPr>
          <p:nvPr>
            <p:ph idx="1"/>
          </p:nvPr>
        </p:nvSpPr>
        <p:spPr>
          <a:xfrm>
            <a:off x="0" y="459900"/>
            <a:ext cx="8839199" cy="4967700"/>
          </a:xfrm>
        </p:spPr>
        <p:txBody>
          <a:bodyPr/>
          <a:lstStyle/>
          <a:p>
            <a:pPr marL="457200" lvl="0" indent="-381000">
              <a:lnSpc>
                <a:spcPct val="107000"/>
              </a:lnSpc>
              <a:spcBef>
                <a:spcPts val="0"/>
              </a:spcBef>
              <a:buFont typeface="Wingdings" panose="05000000000000000000" pitchFamily="2" charset="2"/>
              <a:buChar char="v"/>
            </a:pPr>
            <a:r>
              <a:rPr lang="en-US" sz="2000" dirty="0" smtClean="0"/>
              <a:t>Alkaline </a:t>
            </a:r>
            <a:r>
              <a:rPr lang="en-US" sz="2000" dirty="0"/>
              <a:t>phosphatase is found throughout the body including in the liver, kidney, bone and digestive system and is a good marker to test for hepatobiliary damage in addition to bone cell </a:t>
            </a:r>
            <a:r>
              <a:rPr lang="en-US" sz="2000" dirty="0" smtClean="0"/>
              <a:t>dysregulation.</a:t>
            </a:r>
          </a:p>
          <a:p>
            <a:pPr marL="457200" lvl="0" indent="-381000">
              <a:lnSpc>
                <a:spcPct val="107000"/>
              </a:lnSpc>
              <a:spcBef>
                <a:spcPts val="0"/>
              </a:spcBef>
              <a:buFont typeface="Wingdings" panose="05000000000000000000" pitchFamily="2" charset="2"/>
              <a:buChar char="v"/>
            </a:pPr>
            <a:endParaRPr lang="en-US" sz="2000" dirty="0"/>
          </a:p>
          <a:p>
            <a:pPr marL="457200" lvl="0" indent="-381000">
              <a:lnSpc>
                <a:spcPct val="107000"/>
              </a:lnSpc>
              <a:spcBef>
                <a:spcPts val="0"/>
              </a:spcBef>
              <a:buFont typeface="Wingdings" panose="05000000000000000000" pitchFamily="2" charset="2"/>
              <a:buChar char="v"/>
            </a:pPr>
            <a:r>
              <a:rPr lang="en-US" sz="2000" dirty="0" smtClean="0"/>
              <a:t>Concentration </a:t>
            </a:r>
            <a:r>
              <a:rPr lang="en-US" sz="2000" dirty="0"/>
              <a:t>of ALP is generally increased by cholestasis, injury to </a:t>
            </a:r>
            <a:r>
              <a:rPr lang="en-US" sz="2000" dirty="0" smtClean="0"/>
              <a:t>biliary epithelium</a:t>
            </a:r>
            <a:r>
              <a:rPr lang="en-US" sz="2000" dirty="0"/>
              <a:t>, or damage to the </a:t>
            </a:r>
            <a:r>
              <a:rPr lang="en-US" sz="2000" dirty="0" smtClean="0"/>
              <a:t>intestinal epithelium.</a:t>
            </a:r>
          </a:p>
          <a:p>
            <a:pPr marL="457200" lvl="0" indent="-381000">
              <a:lnSpc>
                <a:spcPct val="107000"/>
              </a:lnSpc>
              <a:spcBef>
                <a:spcPts val="0"/>
              </a:spcBef>
              <a:buFont typeface="Wingdings" panose="05000000000000000000" pitchFamily="2" charset="2"/>
              <a:buChar char="v"/>
            </a:pPr>
            <a:endParaRPr lang="en-US" sz="2000" dirty="0"/>
          </a:p>
          <a:p>
            <a:pPr marL="457200" lvl="0" indent="-381000">
              <a:lnSpc>
                <a:spcPct val="107000"/>
              </a:lnSpc>
              <a:spcBef>
                <a:spcPts val="0"/>
              </a:spcBef>
              <a:buFont typeface="Wingdings" panose="05000000000000000000" pitchFamily="2" charset="2"/>
              <a:buChar char="v"/>
            </a:pPr>
            <a:r>
              <a:rPr lang="en-US" sz="2000" dirty="0" smtClean="0"/>
              <a:t>Alkaline phosphatase, is often ordered in conjunction with a GGT test. </a:t>
            </a:r>
          </a:p>
          <a:p>
            <a:pPr marL="457200" lvl="0" indent="-381000">
              <a:lnSpc>
                <a:spcPct val="107000"/>
              </a:lnSpc>
              <a:spcBef>
                <a:spcPts val="0"/>
              </a:spcBef>
              <a:buFont typeface="Wingdings" panose="05000000000000000000" pitchFamily="2" charset="2"/>
              <a:buChar char="v"/>
            </a:pPr>
            <a:endParaRPr lang="en-US" sz="2000" dirty="0"/>
          </a:p>
          <a:p>
            <a:pPr marL="457200" lvl="0" indent="-381000">
              <a:lnSpc>
                <a:spcPct val="107000"/>
              </a:lnSpc>
              <a:spcBef>
                <a:spcPts val="0"/>
              </a:spcBef>
              <a:buFont typeface="Wingdings" panose="05000000000000000000" pitchFamily="2" charset="2"/>
              <a:buChar char="v"/>
            </a:pPr>
            <a:r>
              <a:rPr lang="en-US" sz="2000" dirty="0" smtClean="0"/>
              <a:t>GGT </a:t>
            </a:r>
            <a:r>
              <a:rPr lang="en-US" sz="2000" dirty="0"/>
              <a:t>tests are elevated in liver disorders but not in bone disorders; thus, a diminished GGT and elevated ALP </a:t>
            </a:r>
            <a:r>
              <a:rPr lang="en-US" sz="2000" dirty="0" smtClean="0"/>
              <a:t>may  </a:t>
            </a:r>
            <a:r>
              <a:rPr lang="en-US" sz="2000" dirty="0"/>
              <a:t>point to bone toxicity rather than hepatobiliary </a:t>
            </a:r>
            <a:r>
              <a:rPr lang="en-US" sz="2000" dirty="0" smtClean="0"/>
              <a:t>toxicity.</a:t>
            </a:r>
          </a:p>
          <a:p>
            <a:pPr marL="457200" lvl="0" indent="-381000">
              <a:lnSpc>
                <a:spcPct val="107000"/>
              </a:lnSpc>
              <a:spcBef>
                <a:spcPts val="0"/>
              </a:spcBef>
              <a:buFont typeface="Wingdings" panose="05000000000000000000" pitchFamily="2" charset="2"/>
              <a:buChar char="v"/>
            </a:pPr>
            <a:endParaRPr lang="en-US" sz="2000" dirty="0"/>
          </a:p>
          <a:p>
            <a:pPr marL="457200" lvl="0" indent="-381000">
              <a:lnSpc>
                <a:spcPct val="107000"/>
              </a:lnSpc>
              <a:spcBef>
                <a:spcPts val="0"/>
              </a:spcBef>
              <a:buFont typeface="Wingdings" panose="05000000000000000000" pitchFamily="2" charset="2"/>
              <a:buChar char="v"/>
            </a:pPr>
            <a:r>
              <a:rPr lang="en-US" sz="2000" dirty="0" smtClean="0"/>
              <a:t>An </a:t>
            </a:r>
            <a:r>
              <a:rPr lang="en-US" sz="2000" dirty="0"/>
              <a:t>ALP level above 115 U/L is considered high. Levels below 45 U/L are low, and 45 to 115 U/L, normal range</a:t>
            </a:r>
          </a:p>
        </p:txBody>
      </p:sp>
      <p:sp>
        <p:nvSpPr>
          <p:cNvPr id="4" name="Rectangle 3"/>
          <p:cNvSpPr/>
          <p:nvPr/>
        </p:nvSpPr>
        <p:spPr>
          <a:xfrm>
            <a:off x="315244" y="6334780"/>
            <a:ext cx="8828756" cy="523220"/>
          </a:xfrm>
          <a:prstGeom prst="rect">
            <a:avLst/>
          </a:prstGeom>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Mayo-Clinic. Liver function tests. 2015; </a:t>
            </a:r>
            <a:r>
              <a:rPr lang="en-US"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https://www.mayoclinic.org/tests-procedures/liver-function-tests/basics/results/prc-20012602</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2017.</a:t>
            </a:r>
            <a:endParaRPr lang="en-US" dirty="0">
              <a:solidFill>
                <a:schemeClr val="bg1"/>
              </a:solidFill>
            </a:endParaRPr>
          </a:p>
        </p:txBody>
      </p:sp>
    </p:spTree>
    <p:extLst>
      <p:ext uri="{BB962C8B-B14F-4D97-AF65-F5344CB8AC3E}">
        <p14:creationId xmlns:p14="http://schemas.microsoft.com/office/powerpoint/2010/main" val="178336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740" y="1630898"/>
            <a:ext cx="2784585" cy="577081"/>
          </a:xfrm>
          <a:prstGeom prst="rect">
            <a:avLst/>
          </a:prstGeom>
        </p:spPr>
        <p:txBody>
          <a:bodyPr wrap="square">
            <a:spAutoFit/>
          </a:bodyPr>
          <a:lstStyle/>
          <a:p>
            <a:endParaRPr lang="en-US" sz="1050" dirty="0"/>
          </a:p>
          <a:p>
            <a:endParaRPr lang="en-US" sz="1050" dirty="0"/>
          </a:p>
          <a:p>
            <a:endParaRPr lang="en-US" sz="1050" dirty="0"/>
          </a:p>
        </p:txBody>
      </p:sp>
      <p:pic>
        <p:nvPicPr>
          <p:cNvPr id="7170" name="Picture 2" descr="https://greenkidsdoc.files.wordpress.com/2015/03/blog-health-effec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267" y="1102290"/>
            <a:ext cx="7743519" cy="43992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2325942" y="380705"/>
            <a:ext cx="9623890" cy="721585"/>
          </a:xfrm>
          <a:prstGeom prst="rect">
            <a:avLst/>
          </a:prstGeom>
        </p:spPr>
      </p:pic>
      <p:sp>
        <p:nvSpPr>
          <p:cNvPr id="3" name="Rectangle 2"/>
          <p:cNvSpPr/>
          <p:nvPr/>
        </p:nvSpPr>
        <p:spPr>
          <a:xfrm>
            <a:off x="6043873" y="6550223"/>
            <a:ext cx="4572000" cy="307777"/>
          </a:xfrm>
          <a:prstGeom prst="rect">
            <a:avLst/>
          </a:prstGeom>
        </p:spPr>
        <p:txBody>
          <a:bodyPr>
            <a:spAutoFit/>
          </a:bodyPr>
          <a:lstStyle/>
          <a:p>
            <a:r>
              <a:rPr lang="en-US" dirty="0" smtClean="0">
                <a:solidFill>
                  <a:schemeClr val="bg1"/>
                </a:solidFill>
              </a:rPr>
              <a:t>Source—National </a:t>
            </a:r>
            <a:r>
              <a:rPr lang="en-US" dirty="0">
                <a:solidFill>
                  <a:schemeClr val="bg1"/>
                </a:solidFill>
              </a:rPr>
              <a:t>Institutes of Health </a:t>
            </a:r>
          </a:p>
        </p:txBody>
      </p:sp>
    </p:spTree>
    <p:extLst>
      <p:ext uri="{BB962C8B-B14F-4D97-AF65-F5344CB8AC3E}">
        <p14:creationId xmlns:p14="http://schemas.microsoft.com/office/powerpoint/2010/main" val="232953782"/>
      </p:ext>
    </p:extLst>
  </p:cSld>
  <p:clrMapOvr>
    <a:masterClrMapping/>
  </p:clrMapOvr>
  <mc:AlternateContent xmlns:mc="http://schemas.openxmlformats.org/markup-compatibility/2006" xmlns:p14="http://schemas.microsoft.com/office/powerpoint/2010/main">
    <mc:Choice Requires="p14">
      <p:transition spd="slow" p14:dur="2000" advTm="33670"/>
    </mc:Choice>
    <mc:Fallback xmlns="">
      <p:transition spd="slow" advTm="3367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157" y="228653"/>
            <a:ext cx="6858000" cy="459900"/>
          </a:xfrm>
        </p:spPr>
        <p:txBody>
          <a:bodyPr/>
          <a:lstStyle/>
          <a:p>
            <a:r>
              <a:rPr lang="en-US" dirty="0" smtClean="0"/>
              <a:t>Total Bilirubin </a:t>
            </a:r>
            <a:endParaRPr lang="en-US" dirty="0"/>
          </a:p>
        </p:txBody>
      </p:sp>
      <p:sp>
        <p:nvSpPr>
          <p:cNvPr id="3" name="Content Placeholder 2"/>
          <p:cNvSpPr>
            <a:spLocks noGrp="1"/>
          </p:cNvSpPr>
          <p:nvPr>
            <p:ph idx="1"/>
          </p:nvPr>
        </p:nvSpPr>
        <p:spPr>
          <a:xfrm>
            <a:off x="270975" y="688553"/>
            <a:ext cx="8654364" cy="5732125"/>
          </a:xfrm>
        </p:spPr>
        <p:txBody>
          <a:bodyPr/>
          <a:lstStyle/>
          <a:p>
            <a:pPr marL="457200" lvl="0" indent="-381000">
              <a:lnSpc>
                <a:spcPct val="107000"/>
              </a:lnSpc>
              <a:spcBef>
                <a:spcPts val="0"/>
              </a:spcBef>
              <a:buFont typeface="Wingdings" panose="05000000000000000000" pitchFamily="2" charset="2"/>
              <a:buChar char="v"/>
            </a:pPr>
            <a:r>
              <a:rPr lang="en-US" sz="2000" dirty="0" smtClean="0"/>
              <a:t>Bilirubin </a:t>
            </a:r>
            <a:r>
              <a:rPr lang="en-US" sz="2000" dirty="0"/>
              <a:t>is an orange-yellow pigment, a waste product primarily produced by the normal breakdown of </a:t>
            </a:r>
            <a:r>
              <a:rPr lang="en-US" sz="2000" dirty="0" err="1" smtClean="0"/>
              <a:t>heme</a:t>
            </a:r>
            <a:r>
              <a:rPr lang="en-US" sz="2000" dirty="0" smtClean="0"/>
              <a:t>.</a:t>
            </a:r>
          </a:p>
          <a:p>
            <a:pPr marL="76200" lvl="0">
              <a:lnSpc>
                <a:spcPct val="107000"/>
              </a:lnSpc>
              <a:spcBef>
                <a:spcPts val="0"/>
              </a:spcBef>
              <a:buNone/>
            </a:pPr>
            <a:r>
              <a:rPr lang="en-US" sz="2000" dirty="0"/>
              <a:t> </a:t>
            </a:r>
            <a:endParaRPr lang="en-US" sz="2000" dirty="0" smtClean="0"/>
          </a:p>
          <a:p>
            <a:pPr marL="457200" lvl="0" indent="-381000">
              <a:lnSpc>
                <a:spcPct val="107000"/>
              </a:lnSpc>
              <a:spcBef>
                <a:spcPts val="0"/>
              </a:spcBef>
              <a:buFont typeface="Wingdings" panose="05000000000000000000" pitchFamily="2" charset="2"/>
              <a:buChar char="v"/>
            </a:pPr>
            <a:r>
              <a:rPr lang="en-US" sz="2000" dirty="0" smtClean="0"/>
              <a:t>Total Bilirubin: Unconjugated bilirubin + Conjugated bilirubin</a:t>
            </a:r>
          </a:p>
          <a:p>
            <a:pPr marL="457200" lvl="0" indent="-381000">
              <a:lnSpc>
                <a:spcPct val="107000"/>
              </a:lnSpc>
              <a:spcBef>
                <a:spcPts val="0"/>
              </a:spcBef>
              <a:buFont typeface="Wingdings" panose="05000000000000000000" pitchFamily="2" charset="2"/>
              <a:buChar char="v"/>
            </a:pPr>
            <a:endParaRPr lang="en-US" sz="2000" dirty="0"/>
          </a:p>
          <a:p>
            <a:pPr marL="457200" indent="-381000">
              <a:lnSpc>
                <a:spcPct val="107000"/>
              </a:lnSpc>
              <a:spcBef>
                <a:spcPts val="0"/>
              </a:spcBef>
              <a:buFont typeface="Wingdings" panose="05000000000000000000" pitchFamily="2" charset="2"/>
              <a:buChar char="v"/>
            </a:pPr>
            <a:r>
              <a:rPr lang="en-US" sz="2000" dirty="0" smtClean="0"/>
              <a:t> </a:t>
            </a:r>
            <a:r>
              <a:rPr lang="en-US" sz="2000" dirty="0"/>
              <a:t>Lipid-soluble, unconjugated bilirubin is conjugated in the liver, making it water-soluble, and then excreted into </a:t>
            </a:r>
            <a:r>
              <a:rPr lang="en-US" sz="2000" dirty="0" smtClean="0"/>
              <a:t>bile.</a:t>
            </a:r>
          </a:p>
          <a:p>
            <a:pPr marL="457200" indent="-381000">
              <a:lnSpc>
                <a:spcPct val="107000"/>
              </a:lnSpc>
              <a:spcBef>
                <a:spcPts val="0"/>
              </a:spcBef>
              <a:buFont typeface="Wingdings" panose="05000000000000000000" pitchFamily="2" charset="2"/>
              <a:buChar char="v"/>
            </a:pPr>
            <a:endParaRPr lang="en-US" sz="2000" dirty="0"/>
          </a:p>
          <a:p>
            <a:pPr marL="457200" indent="-381000">
              <a:lnSpc>
                <a:spcPct val="107000"/>
              </a:lnSpc>
              <a:spcBef>
                <a:spcPts val="0"/>
              </a:spcBef>
              <a:buFont typeface="Wingdings" panose="05000000000000000000" pitchFamily="2" charset="2"/>
              <a:buChar char="v"/>
            </a:pPr>
            <a:r>
              <a:rPr lang="en-US" sz="2000" dirty="0" smtClean="0"/>
              <a:t>In </a:t>
            </a:r>
            <a:r>
              <a:rPr lang="en-US" sz="2000" dirty="0"/>
              <a:t>liver cell or biliary pathology </a:t>
            </a:r>
            <a:r>
              <a:rPr lang="en-US" sz="2000" dirty="0" smtClean="0"/>
              <a:t>elevated bilirubin usually indicates  </a:t>
            </a:r>
            <a:r>
              <a:rPr lang="en-US" sz="2000" dirty="0"/>
              <a:t>hepatocellular or </a:t>
            </a:r>
            <a:r>
              <a:rPr lang="en-US" sz="2000" dirty="0" err="1"/>
              <a:t>cholestatic</a:t>
            </a:r>
            <a:r>
              <a:rPr lang="en-US" sz="2000" dirty="0"/>
              <a:t> </a:t>
            </a:r>
            <a:r>
              <a:rPr lang="en-US" sz="2000" dirty="0" smtClean="0"/>
              <a:t>pathology and </a:t>
            </a:r>
            <a:r>
              <a:rPr lang="en-US" sz="2000" dirty="0"/>
              <a:t>possible abnormalities in liver synthetic function. </a:t>
            </a:r>
            <a:endParaRPr lang="en-US" sz="2000" dirty="0" smtClean="0"/>
          </a:p>
          <a:p>
            <a:pPr marL="457200" indent="-381000">
              <a:lnSpc>
                <a:spcPct val="107000"/>
              </a:lnSpc>
              <a:spcBef>
                <a:spcPts val="0"/>
              </a:spcBef>
              <a:buFont typeface="Wingdings" panose="05000000000000000000" pitchFamily="2" charset="2"/>
              <a:buChar char="v"/>
            </a:pPr>
            <a:endParaRPr lang="en-US" sz="2000" dirty="0" smtClean="0"/>
          </a:p>
          <a:p>
            <a:pPr marL="457200" lvl="0" indent="-381000">
              <a:lnSpc>
                <a:spcPct val="107000"/>
              </a:lnSpc>
              <a:spcBef>
                <a:spcPts val="0"/>
              </a:spcBef>
              <a:buFont typeface="Wingdings" panose="05000000000000000000" pitchFamily="2" charset="2"/>
              <a:buChar char="v"/>
            </a:pPr>
            <a:r>
              <a:rPr lang="en-US" sz="2000" dirty="0" smtClean="0"/>
              <a:t>Elevated </a:t>
            </a:r>
            <a:r>
              <a:rPr lang="en-US" sz="2000" dirty="0"/>
              <a:t>total bilirubin levels are 1.2 mg/</a:t>
            </a:r>
            <a:r>
              <a:rPr lang="en-US" sz="2000" dirty="0" err="1"/>
              <a:t>dL</a:t>
            </a:r>
            <a:r>
              <a:rPr lang="en-US" sz="2000" dirty="0"/>
              <a:t> or above.</a:t>
            </a:r>
          </a:p>
        </p:txBody>
      </p:sp>
      <p:sp>
        <p:nvSpPr>
          <p:cNvPr id="4" name="Rectangle 3"/>
          <p:cNvSpPr/>
          <p:nvPr/>
        </p:nvSpPr>
        <p:spPr>
          <a:xfrm>
            <a:off x="270975" y="6159068"/>
            <a:ext cx="8919059" cy="523220"/>
          </a:xfrm>
          <a:prstGeom prst="rect">
            <a:avLst/>
          </a:prstGeom>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Mayo-Clinic. Liver function tests. 2015; </a:t>
            </a:r>
            <a:r>
              <a:rPr lang="en-US"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https://www.mayoclinic.org/tests-procedures/liver-function-tests/basics/results/prc-20012602</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2017.</a:t>
            </a:r>
            <a:endParaRPr lang="en-US" dirty="0">
              <a:solidFill>
                <a:schemeClr val="bg1"/>
              </a:solidFill>
            </a:endParaRPr>
          </a:p>
        </p:txBody>
      </p:sp>
    </p:spTree>
    <p:extLst>
      <p:ext uri="{BB962C8B-B14F-4D97-AF65-F5344CB8AC3E}">
        <p14:creationId xmlns:p14="http://schemas.microsoft.com/office/powerpoint/2010/main" val="31866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042363" y="4186117"/>
            <a:ext cx="8101637" cy="4310871"/>
          </a:xfrm>
          <a:prstGeom prst="rect">
            <a:avLst/>
          </a:prstGeom>
        </p:spPr>
        <p:txBody>
          <a:bodyPr lIns="91425" tIns="91425" rIns="91425" bIns="91425" anchor="ctr" anchorCtr="0">
            <a:noAutofit/>
          </a:bodyPr>
          <a:lstStyle/>
          <a:p>
            <a:pPr lvl="0">
              <a:buClr>
                <a:schemeClr val="dk1"/>
              </a:buClr>
              <a:buSzPct val="25000"/>
            </a:pPr>
            <a:r>
              <a:rPr lang="en-US" sz="2800" dirty="0" smtClean="0"/>
              <a:t>Hepatobiliary-related Outcomes in US Adults Exposed to Lead</a:t>
            </a:r>
            <a:endParaRPr sz="2800" dirty="0"/>
          </a:p>
        </p:txBody>
      </p:sp>
      <p:sp>
        <p:nvSpPr>
          <p:cNvPr id="68" name="Shape 68"/>
          <p:cNvSpPr txBox="1"/>
          <p:nvPr/>
        </p:nvSpPr>
        <p:spPr>
          <a:xfrm>
            <a:off x="502599" y="3039900"/>
            <a:ext cx="816535" cy="786300"/>
          </a:xfrm>
          <a:prstGeom prst="rect">
            <a:avLst/>
          </a:prstGeom>
          <a:noFill/>
          <a:ln>
            <a:noFill/>
          </a:ln>
        </p:spPr>
        <p:txBody>
          <a:bodyPr lIns="91425" tIns="91425" rIns="91425" bIns="91425" anchor="ctr" anchorCtr="0">
            <a:noAutofit/>
          </a:bodyPr>
          <a:lstStyle/>
          <a:p>
            <a:pPr lvl="0" algn="ctr">
              <a:spcBef>
                <a:spcPts val="0"/>
              </a:spcBef>
              <a:buNone/>
            </a:pPr>
            <a:r>
              <a:rPr lang="en-US" sz="3000" dirty="0" err="1" smtClean="0">
                <a:solidFill>
                  <a:srgbClr val="2E3037"/>
                </a:solidFill>
                <a:latin typeface="Quicksand"/>
                <a:ea typeface="Quicksand"/>
                <a:cs typeface="Quicksand"/>
                <a:sym typeface="Quicksand"/>
              </a:rPr>
              <a:t>Pb</a:t>
            </a:r>
            <a:endParaRPr lang="en" sz="3000" dirty="0">
              <a:solidFill>
                <a:srgbClr val="2E3037"/>
              </a:solidFill>
              <a:latin typeface="Quicksand"/>
              <a:ea typeface="Quicksand"/>
              <a:cs typeface="Quicksand"/>
              <a:sym typeface="Quicksan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552" y="2955976"/>
            <a:ext cx="2895311" cy="2936421"/>
          </a:xfrm>
          <a:prstGeom prst="rect">
            <a:avLst/>
          </a:prstGeom>
        </p:spPr>
      </p:pic>
    </p:spTree>
    <p:extLst>
      <p:ext uri="{BB962C8B-B14F-4D97-AF65-F5344CB8AC3E}">
        <p14:creationId xmlns:p14="http://schemas.microsoft.com/office/powerpoint/2010/main" val="3856515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155700" y="1169778"/>
            <a:ext cx="6858000" cy="459900"/>
          </a:xfrm>
          <a:prstGeom prst="rect">
            <a:avLst/>
          </a:prstGeom>
        </p:spPr>
        <p:txBody>
          <a:bodyPr lIns="91425" tIns="91425" rIns="91425" bIns="91425" anchor="b" anchorCtr="0">
            <a:noAutofit/>
          </a:bodyPr>
          <a:lstStyle/>
          <a:p>
            <a:pPr lvl="0">
              <a:spcBef>
                <a:spcPts val="0"/>
              </a:spcBef>
              <a:buClr>
                <a:schemeClr val="dk1"/>
              </a:buClr>
              <a:buSzPct val="61111"/>
              <a:buFont typeface="Arial"/>
              <a:buNone/>
            </a:pPr>
            <a:r>
              <a:rPr lang="en" dirty="0"/>
              <a:t>Study Question:</a:t>
            </a:r>
          </a:p>
          <a:p>
            <a:pPr lvl="0">
              <a:spcBef>
                <a:spcPts val="0"/>
              </a:spcBef>
              <a:buClr>
                <a:schemeClr val="dk1"/>
              </a:buClr>
              <a:buSzPct val="61111"/>
              <a:buFont typeface="Arial"/>
              <a:buNone/>
            </a:pPr>
            <a:endParaRPr dirty="0"/>
          </a:p>
          <a:p>
            <a:pPr lvl="0" rtl="0">
              <a:spcBef>
                <a:spcPts val="0"/>
              </a:spcBef>
              <a:buNone/>
            </a:pPr>
            <a:endParaRPr dirty="0"/>
          </a:p>
        </p:txBody>
      </p:sp>
      <p:cxnSp>
        <p:nvCxnSpPr>
          <p:cNvPr id="90" name="Shape 90"/>
          <p:cNvCxnSpPr/>
          <p:nvPr/>
        </p:nvCxnSpPr>
        <p:spPr>
          <a:xfrm rot="10800000">
            <a:off x="1508528" y="1883728"/>
            <a:ext cx="0" cy="1159200"/>
          </a:xfrm>
          <a:prstGeom prst="straightConnector1">
            <a:avLst/>
          </a:prstGeom>
          <a:noFill/>
          <a:ln w="9525" cap="flat" cmpd="sng">
            <a:solidFill>
              <a:srgbClr val="999FA9"/>
            </a:solidFill>
            <a:prstDash val="solid"/>
            <a:round/>
            <a:headEnd type="none" w="lg" len="lg"/>
            <a:tailEnd type="oval" w="lg" len="lg"/>
          </a:ln>
        </p:spPr>
      </p:cxnSp>
      <p:sp>
        <p:nvSpPr>
          <p:cNvPr id="91" name="Shape 91"/>
          <p:cNvSpPr txBox="1"/>
          <p:nvPr/>
        </p:nvSpPr>
        <p:spPr>
          <a:xfrm>
            <a:off x="1692000" y="1413039"/>
            <a:ext cx="6858000" cy="1414864"/>
          </a:xfrm>
          <a:prstGeom prst="rect">
            <a:avLst/>
          </a:prstGeom>
          <a:noFill/>
          <a:ln>
            <a:noFill/>
          </a:ln>
        </p:spPr>
        <p:txBody>
          <a:bodyPr lIns="91425" tIns="91425" rIns="91425" bIns="91425" anchor="t" anchorCtr="0">
            <a:noAutofit/>
          </a:bodyPr>
          <a:lstStyle/>
          <a:p>
            <a:pPr lvl="0">
              <a:buClr>
                <a:schemeClr val="dk1"/>
              </a:buClr>
            </a:pPr>
            <a:endParaRPr sz="1800" dirty="0">
              <a:solidFill>
                <a:schemeClr val="bg1"/>
              </a:solidFill>
              <a:latin typeface="Quicksand" panose="020B0604020202020204" charset="0"/>
              <a:ea typeface="Quicksand"/>
              <a:cs typeface="Quicksand"/>
              <a:sym typeface="Quicksand"/>
            </a:endParaRPr>
          </a:p>
          <a:p>
            <a:pPr lvl="0" rtl="0">
              <a:spcBef>
                <a:spcPts val="0"/>
              </a:spcBef>
              <a:buNone/>
            </a:pPr>
            <a:endParaRPr sz="1800" dirty="0">
              <a:solidFill>
                <a:srgbClr val="F3F3F3"/>
              </a:solidFill>
              <a:latin typeface="Quicksand"/>
              <a:ea typeface="Quicksand"/>
              <a:cs typeface="Quicksand"/>
              <a:sym typeface="Quicksand"/>
            </a:endParaRPr>
          </a:p>
        </p:txBody>
      </p:sp>
      <p:sp>
        <p:nvSpPr>
          <p:cNvPr id="92" name="Shape 92"/>
          <p:cNvSpPr txBox="1"/>
          <p:nvPr/>
        </p:nvSpPr>
        <p:spPr>
          <a:xfrm>
            <a:off x="1692000" y="2257867"/>
            <a:ext cx="6858000" cy="937522"/>
          </a:xfrm>
          <a:prstGeom prst="rect">
            <a:avLst/>
          </a:prstGeom>
          <a:noFill/>
          <a:ln>
            <a:noFill/>
          </a:ln>
        </p:spPr>
        <p:txBody>
          <a:bodyPr lIns="91425" tIns="91425" rIns="91425" bIns="91425" anchor="t" anchorCtr="0">
            <a:noAutofit/>
          </a:bodyPr>
          <a:lstStyle/>
          <a:p>
            <a:pPr lvl="0">
              <a:buClr>
                <a:schemeClr val="dk1"/>
              </a:buClr>
            </a:pPr>
            <a:r>
              <a:rPr lang="en-US" sz="2000" kern="1200" dirty="0">
                <a:solidFill>
                  <a:schemeClr val="bg1"/>
                </a:solidFill>
                <a:latin typeface="Quicksand" panose="020B0604020202020204" charset="0"/>
              </a:rPr>
              <a:t> </a:t>
            </a:r>
            <a:r>
              <a:rPr lang="en-US" sz="2000" b="1" kern="1200" dirty="0" smtClean="0">
                <a:solidFill>
                  <a:schemeClr val="bg1"/>
                </a:solidFill>
                <a:latin typeface="Quicksand" panose="020B0604020202020204" charset="0"/>
              </a:rPr>
              <a:t>Hypothesis; </a:t>
            </a:r>
            <a:r>
              <a:rPr lang="en-US" sz="1800" dirty="0" smtClean="0">
                <a:solidFill>
                  <a:schemeClr val="bg1"/>
                </a:solidFill>
                <a:latin typeface="Quicksand" panose="020B0604020202020204" charset="0"/>
              </a:rPr>
              <a:t>lead </a:t>
            </a:r>
            <a:r>
              <a:rPr lang="en-US" sz="1800" dirty="0">
                <a:solidFill>
                  <a:schemeClr val="bg1"/>
                </a:solidFill>
                <a:latin typeface="Quicksand" panose="020B0604020202020204" charset="0"/>
              </a:rPr>
              <a:t>exposure </a:t>
            </a:r>
            <a:r>
              <a:rPr lang="en-US" sz="1800" dirty="0" smtClean="0">
                <a:solidFill>
                  <a:schemeClr val="bg1"/>
                </a:solidFill>
                <a:latin typeface="Quicksand" panose="020B0604020202020204" charset="0"/>
              </a:rPr>
              <a:t>adversely affects hepatobiliary </a:t>
            </a:r>
            <a:r>
              <a:rPr lang="en-US" sz="1800" dirty="0">
                <a:solidFill>
                  <a:schemeClr val="bg1"/>
                </a:solidFill>
                <a:latin typeface="Quicksand" panose="020B0604020202020204" charset="0"/>
              </a:rPr>
              <a:t>health at a specific time-point </a:t>
            </a:r>
            <a:r>
              <a:rPr lang="en-US" sz="1800" dirty="0" smtClean="0">
                <a:solidFill>
                  <a:schemeClr val="bg1"/>
                </a:solidFill>
                <a:latin typeface="Quicksand" panose="020B0604020202020204" charset="0"/>
              </a:rPr>
              <a:t>via affecting liver-gallbladder </a:t>
            </a:r>
            <a:r>
              <a:rPr lang="en-US" sz="1800" dirty="0">
                <a:solidFill>
                  <a:schemeClr val="bg1"/>
                </a:solidFill>
                <a:latin typeface="Quicksand" panose="020B0604020202020204" charset="0"/>
              </a:rPr>
              <a:t>function </a:t>
            </a:r>
            <a:r>
              <a:rPr lang="en-US" sz="1800" dirty="0" smtClean="0">
                <a:solidFill>
                  <a:schemeClr val="bg1"/>
                </a:solidFill>
                <a:latin typeface="Quicksand" panose="020B0604020202020204" charset="0"/>
              </a:rPr>
              <a:t>and liver ‘function’ enzymes </a:t>
            </a:r>
            <a:r>
              <a:rPr lang="en-US" sz="1800" dirty="0">
                <a:solidFill>
                  <a:schemeClr val="bg1"/>
                </a:solidFill>
                <a:latin typeface="Quicksand" panose="020B0604020202020204" charset="0"/>
              </a:rPr>
              <a:t>among adults exposed to lead </a:t>
            </a:r>
            <a:r>
              <a:rPr lang="en-US" sz="1800" dirty="0" smtClean="0">
                <a:solidFill>
                  <a:schemeClr val="bg1"/>
                </a:solidFill>
                <a:latin typeface="Quicksand" panose="020B0604020202020204" charset="0"/>
              </a:rPr>
              <a:t>at </a:t>
            </a:r>
            <a:r>
              <a:rPr lang="en-US" sz="1800" dirty="0">
                <a:solidFill>
                  <a:schemeClr val="bg1"/>
                </a:solidFill>
                <a:latin typeface="Quicksand" panose="020B0604020202020204" charset="0"/>
              </a:rPr>
              <a:t>a specific time-point</a:t>
            </a:r>
            <a:r>
              <a:rPr lang="en-US" sz="1800" dirty="0">
                <a:solidFill>
                  <a:schemeClr val="bg1"/>
                </a:solidFill>
              </a:rPr>
              <a:t>. </a:t>
            </a:r>
            <a:endParaRPr lang="en-US" sz="1800" dirty="0">
              <a:solidFill>
                <a:schemeClr val="bg1"/>
              </a:solidFill>
              <a:latin typeface="Quicksand" panose="020B0604020202020204" charset="0"/>
            </a:endParaRPr>
          </a:p>
          <a:p>
            <a:endParaRPr lang="en-US" sz="1800" dirty="0">
              <a:solidFill>
                <a:schemeClr val="bg1"/>
              </a:solidFill>
              <a:latin typeface="Quicksand" panose="020B0604020202020204" charset="0"/>
              <a:ea typeface="Quicksand"/>
              <a:cs typeface="Quicksand"/>
              <a:sym typeface="Quicksand"/>
            </a:endParaRPr>
          </a:p>
          <a:p>
            <a:pPr lvl="0"/>
            <a:r>
              <a:rPr lang="en-US" sz="1800" b="1" dirty="0" smtClean="0">
                <a:solidFill>
                  <a:schemeClr val="bg1"/>
                </a:solidFill>
                <a:latin typeface="Quicksand" panose="020B0604020202020204" charset="0"/>
                <a:ea typeface="Quicksand"/>
                <a:cs typeface="Quicksand"/>
                <a:sym typeface="Quicksand"/>
              </a:rPr>
              <a:t>Objectives:</a:t>
            </a:r>
            <a:r>
              <a:rPr lang="en-US" sz="1800" dirty="0" smtClean="0">
                <a:solidFill>
                  <a:schemeClr val="bg1"/>
                </a:solidFill>
                <a:latin typeface="Quicksand" panose="020B0604020202020204" charset="0"/>
                <a:ea typeface="Quicksand"/>
                <a:cs typeface="Quicksand"/>
                <a:sym typeface="Quicksand"/>
              </a:rPr>
              <a:t>  </a:t>
            </a:r>
            <a:r>
              <a:rPr lang="en-US" sz="1800" dirty="0">
                <a:solidFill>
                  <a:schemeClr val="bg1"/>
                </a:solidFill>
                <a:latin typeface="Quicksand" panose="020B0604020202020204" charset="0"/>
                <a:ea typeface="Quicksand"/>
                <a:cs typeface="Quicksand"/>
                <a:sym typeface="Quicksand"/>
              </a:rPr>
              <a:t>E</a:t>
            </a:r>
            <a:r>
              <a:rPr lang="en-US" sz="1800" dirty="0" smtClean="0">
                <a:solidFill>
                  <a:schemeClr val="bg1"/>
                </a:solidFill>
                <a:latin typeface="Quicksand" panose="020B0604020202020204" charset="0"/>
                <a:ea typeface="Quicksand"/>
                <a:cs typeface="Quicksand"/>
                <a:sym typeface="Quicksand"/>
              </a:rPr>
              <a:t>xamine: </a:t>
            </a:r>
            <a:r>
              <a:rPr lang="en-US" sz="1800" dirty="0">
                <a:solidFill>
                  <a:schemeClr val="bg1"/>
                </a:solidFill>
              </a:rPr>
              <a:t>AST, ALT, GGT</a:t>
            </a:r>
            <a:r>
              <a:rPr lang="en-US" sz="1800" dirty="0" smtClean="0">
                <a:solidFill>
                  <a:schemeClr val="bg1"/>
                </a:solidFill>
              </a:rPr>
              <a:t>, ALP </a:t>
            </a:r>
            <a:r>
              <a:rPr lang="en-US" sz="1800" dirty="0">
                <a:solidFill>
                  <a:schemeClr val="bg1"/>
                </a:solidFill>
              </a:rPr>
              <a:t>and </a:t>
            </a:r>
            <a:r>
              <a:rPr lang="en-US" sz="1800" dirty="0" smtClean="0">
                <a:solidFill>
                  <a:schemeClr val="bg1"/>
                </a:solidFill>
              </a:rPr>
              <a:t>Total </a:t>
            </a:r>
            <a:r>
              <a:rPr lang="en-US" sz="1800" dirty="0">
                <a:solidFill>
                  <a:schemeClr val="bg1"/>
                </a:solidFill>
              </a:rPr>
              <a:t>Bilirubin among </a:t>
            </a:r>
            <a:r>
              <a:rPr lang="en-US" sz="1800" dirty="0" smtClean="0">
                <a:solidFill>
                  <a:schemeClr val="bg1"/>
                </a:solidFill>
              </a:rPr>
              <a:t>adults</a:t>
            </a:r>
            <a:r>
              <a:rPr lang="en-US" sz="1800" dirty="0">
                <a:solidFill>
                  <a:schemeClr val="bg1"/>
                </a:solidFill>
              </a:rPr>
              <a:t>.</a:t>
            </a:r>
          </a:p>
          <a:p>
            <a:endParaRPr sz="1800" dirty="0">
              <a:solidFill>
                <a:schemeClr val="bg1"/>
              </a:solidFill>
              <a:latin typeface="Quicksand" panose="020B0604020202020204" charset="0"/>
              <a:ea typeface="Quicksand"/>
              <a:cs typeface="Quicksand"/>
              <a:sym typeface="Quicksand"/>
            </a:endParaRPr>
          </a:p>
        </p:txBody>
      </p:sp>
      <p:cxnSp>
        <p:nvCxnSpPr>
          <p:cNvPr id="94" name="Shape 94"/>
          <p:cNvCxnSpPr/>
          <p:nvPr/>
        </p:nvCxnSpPr>
        <p:spPr>
          <a:xfrm rot="10800000">
            <a:off x="1488549" y="4426717"/>
            <a:ext cx="0" cy="1159200"/>
          </a:xfrm>
          <a:prstGeom prst="straightConnector1">
            <a:avLst/>
          </a:prstGeom>
          <a:noFill/>
          <a:ln w="9525" cap="flat" cmpd="sng">
            <a:solidFill>
              <a:srgbClr val="999FA9"/>
            </a:solidFill>
            <a:prstDash val="solid"/>
            <a:round/>
            <a:headEnd type="none" w="lg" len="lg"/>
            <a:tailEnd type="oval" w="lg" len="lg"/>
          </a:ln>
        </p:spPr>
      </p:cxnSp>
      <p:sp>
        <p:nvSpPr>
          <p:cNvPr id="95" name="Shape 95"/>
          <p:cNvSpPr/>
          <p:nvPr/>
        </p:nvSpPr>
        <p:spPr>
          <a:xfrm>
            <a:off x="7193100" y="0"/>
            <a:ext cx="1950900" cy="1722000"/>
          </a:xfrm>
          <a:prstGeom prst="rect">
            <a:avLst/>
          </a:prstGeom>
          <a:solidFill>
            <a:srgbClr val="39C0BA"/>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39C0BA"/>
              </a:solidFill>
            </a:endParaRPr>
          </a:p>
        </p:txBody>
      </p:sp>
      <p:pic>
        <p:nvPicPr>
          <p:cNvPr id="96" name="Shape 96"/>
          <p:cNvPicPr preferRelativeResize="0"/>
          <p:nvPr/>
        </p:nvPicPr>
        <p:blipFill rotWithShape="1">
          <a:blip r:embed="rId3">
            <a:alphaModFix/>
          </a:blip>
          <a:srcRect b="6182"/>
          <a:stretch/>
        </p:blipFill>
        <p:spPr>
          <a:xfrm>
            <a:off x="7250825" y="71375"/>
            <a:ext cx="1835475" cy="1556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NHANES</a:t>
            </a:r>
            <a:endParaRPr lang="en-US" dirty="0"/>
          </a:p>
        </p:txBody>
      </p:sp>
      <p:pic>
        <p:nvPicPr>
          <p:cNvPr id="4" name="Picture 3"/>
          <p:cNvPicPr>
            <a:picLocks noChangeAspect="1"/>
          </p:cNvPicPr>
          <p:nvPr/>
        </p:nvPicPr>
        <p:blipFill>
          <a:blip r:embed="rId3"/>
          <a:stretch>
            <a:fillRect/>
          </a:stretch>
        </p:blipFill>
        <p:spPr>
          <a:xfrm>
            <a:off x="853766" y="1503905"/>
            <a:ext cx="8201025" cy="4162425"/>
          </a:xfrm>
          <a:prstGeom prst="rect">
            <a:avLst/>
          </a:prstGeom>
        </p:spPr>
      </p:pic>
      <p:sp>
        <p:nvSpPr>
          <p:cNvPr id="5" name="TextBox 4"/>
          <p:cNvSpPr txBox="1"/>
          <p:nvPr/>
        </p:nvSpPr>
        <p:spPr>
          <a:xfrm>
            <a:off x="2938059" y="5690417"/>
            <a:ext cx="5776332" cy="707886"/>
          </a:xfrm>
          <a:prstGeom prst="rect">
            <a:avLst/>
          </a:prstGeom>
          <a:noFill/>
        </p:spPr>
        <p:txBody>
          <a:bodyPr wrap="square" rtlCol="0">
            <a:spAutoFit/>
          </a:bodyPr>
          <a:lstStyle/>
          <a:p>
            <a:r>
              <a:rPr lang="en-US" sz="4000" dirty="0" smtClean="0">
                <a:solidFill>
                  <a:schemeClr val="bg1"/>
                </a:solidFill>
                <a:latin typeface="Brush Script Std" panose="03060802040607070404" pitchFamily="66" charset="0"/>
              </a:rPr>
              <a:t>Complex Design</a:t>
            </a:r>
            <a:endParaRPr lang="en-US" sz="4000" dirty="0">
              <a:solidFill>
                <a:schemeClr val="bg1"/>
              </a:solidFill>
              <a:latin typeface="Brush Script Std" panose="03060802040607070404" pitchFamily="66" charset="0"/>
            </a:endParaRPr>
          </a:p>
        </p:txBody>
      </p:sp>
      <p:sp>
        <p:nvSpPr>
          <p:cNvPr id="3" name="Rectangle 2"/>
          <p:cNvSpPr/>
          <p:nvPr/>
        </p:nvSpPr>
        <p:spPr>
          <a:xfrm>
            <a:off x="5359138" y="6334780"/>
            <a:ext cx="4572000" cy="523220"/>
          </a:xfrm>
          <a:prstGeom prst="rect">
            <a:avLst/>
          </a:prstGeom>
        </p:spPr>
        <p:txBody>
          <a:bodyPr>
            <a:spAutoFit/>
          </a:bodyPr>
          <a:lstStyle/>
          <a:p>
            <a:r>
              <a:rPr lang="en-US" dirty="0" smtClean="0">
                <a:solidFill>
                  <a:schemeClr val="bg1">
                    <a:lumMod val="95000"/>
                  </a:schemeClr>
                </a:solidFill>
              </a:rPr>
              <a:t>Source: https</a:t>
            </a:r>
            <a:r>
              <a:rPr lang="en-US" dirty="0">
                <a:solidFill>
                  <a:schemeClr val="bg1">
                    <a:lumMod val="95000"/>
                  </a:schemeClr>
                </a:solidFill>
              </a:rPr>
              <a:t>://www.cdcfoundation.org/blog-entry/behind-scenes-nhanes</a:t>
            </a:r>
          </a:p>
        </p:txBody>
      </p:sp>
    </p:spTree>
    <p:extLst>
      <p:ext uri="{BB962C8B-B14F-4D97-AF65-F5344CB8AC3E}">
        <p14:creationId xmlns:p14="http://schemas.microsoft.com/office/powerpoint/2010/main" val="3500343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NHANES Complex sampling design</a:t>
            </a:r>
            <a:endParaRPr lang="en-US" dirty="0"/>
          </a:p>
        </p:txBody>
      </p:sp>
      <p:sp>
        <p:nvSpPr>
          <p:cNvPr id="3" name="Rectangle 2"/>
          <p:cNvSpPr/>
          <p:nvPr/>
        </p:nvSpPr>
        <p:spPr>
          <a:xfrm>
            <a:off x="1165475" y="1873908"/>
            <a:ext cx="4572000" cy="2397579"/>
          </a:xfrm>
          <a:prstGeom prst="rect">
            <a:avLst/>
          </a:prstGeom>
        </p:spPr>
        <p:txBody>
          <a:bodyPr>
            <a:spAutoFit/>
          </a:bodyPr>
          <a:lstStyle/>
          <a:p>
            <a:pPr marL="457200" lvl="0" indent="-381000">
              <a:lnSpc>
                <a:spcPct val="107000"/>
              </a:lnSpc>
              <a:buFont typeface="Wingdings" panose="05000000000000000000" pitchFamily="2" charset="2"/>
              <a:buChar char="v"/>
            </a:pPr>
            <a:r>
              <a:rPr lang="en-US" sz="2000" spc="-5" dirty="0" smtClean="0">
                <a:solidFill>
                  <a:schemeClr val="bg1"/>
                </a:solidFill>
                <a:latin typeface="Quicksand" panose="020B0604020202020204" charset="0"/>
              </a:rPr>
              <a:t>Multi-Stage</a:t>
            </a:r>
          </a:p>
          <a:p>
            <a:pPr marL="76200" lvl="0">
              <a:lnSpc>
                <a:spcPct val="107000"/>
              </a:lnSpc>
            </a:pPr>
            <a:endParaRPr lang="en-US" sz="2000" spc="-5" dirty="0" smtClean="0">
              <a:solidFill>
                <a:schemeClr val="bg1"/>
              </a:solidFill>
              <a:latin typeface="Quicksand" panose="020B0604020202020204" charset="0"/>
            </a:endParaRPr>
          </a:p>
          <a:p>
            <a:pPr marL="457200" lvl="0" indent="-381000">
              <a:lnSpc>
                <a:spcPct val="107000"/>
              </a:lnSpc>
              <a:buFont typeface="Wingdings" panose="05000000000000000000" pitchFamily="2" charset="2"/>
              <a:buChar char="v"/>
            </a:pPr>
            <a:r>
              <a:rPr lang="en-US" sz="2000" spc="-5" dirty="0" smtClean="0">
                <a:solidFill>
                  <a:schemeClr val="bg1"/>
                </a:solidFill>
                <a:latin typeface="Quicksand" panose="020B0604020202020204" charset="0"/>
              </a:rPr>
              <a:t>Stratification</a:t>
            </a:r>
          </a:p>
          <a:p>
            <a:pPr marL="76200" lvl="0">
              <a:lnSpc>
                <a:spcPct val="107000"/>
              </a:lnSpc>
            </a:pPr>
            <a:endParaRPr lang="en-US" sz="2000" dirty="0">
              <a:solidFill>
                <a:schemeClr val="bg1"/>
              </a:solidFill>
              <a:latin typeface="Quicksand" panose="020B0604020202020204" charset="0"/>
            </a:endParaRPr>
          </a:p>
          <a:p>
            <a:pPr marL="457200" lvl="0" indent="-381000">
              <a:lnSpc>
                <a:spcPct val="107000"/>
              </a:lnSpc>
              <a:buFont typeface="Wingdings" panose="05000000000000000000" pitchFamily="2" charset="2"/>
              <a:buChar char="v"/>
            </a:pPr>
            <a:r>
              <a:rPr lang="en-US" sz="2000" dirty="0" smtClean="0">
                <a:solidFill>
                  <a:schemeClr val="bg1"/>
                </a:solidFill>
                <a:latin typeface="Quicksand" panose="020B0604020202020204" charset="0"/>
              </a:rPr>
              <a:t>Clustering</a:t>
            </a:r>
          </a:p>
          <a:p>
            <a:pPr marL="76200" lvl="0">
              <a:lnSpc>
                <a:spcPct val="107000"/>
              </a:lnSpc>
            </a:pPr>
            <a:endParaRPr lang="en-US" sz="2000" dirty="0">
              <a:solidFill>
                <a:schemeClr val="bg1"/>
              </a:solidFill>
              <a:latin typeface="Quicksand" panose="020B0604020202020204" charset="0"/>
            </a:endParaRPr>
          </a:p>
          <a:p>
            <a:pPr marL="457200" lvl="0" indent="-381000">
              <a:lnSpc>
                <a:spcPct val="107000"/>
              </a:lnSpc>
              <a:buFont typeface="Wingdings" panose="05000000000000000000" pitchFamily="2" charset="2"/>
              <a:buChar char="v"/>
            </a:pPr>
            <a:r>
              <a:rPr lang="en-US" sz="2000" dirty="0" smtClean="0">
                <a:solidFill>
                  <a:schemeClr val="bg1"/>
                </a:solidFill>
                <a:latin typeface="Quicksand" panose="020B0604020202020204" charset="0"/>
              </a:rPr>
              <a:t>Weighting</a:t>
            </a:r>
            <a:endParaRPr lang="en-US" sz="2000" dirty="0">
              <a:solidFill>
                <a:schemeClr val="bg1"/>
              </a:solidFill>
              <a:latin typeface="Quicksand" panose="020B060402020202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056" y="1115266"/>
            <a:ext cx="1932496" cy="1450376"/>
          </a:xfrm>
          <a:prstGeom prst="rect">
            <a:avLst/>
          </a:prstGeom>
        </p:spPr>
      </p:pic>
      <p:pic>
        <p:nvPicPr>
          <p:cNvPr id="5" name="Picture 4"/>
          <p:cNvPicPr>
            <a:picLocks noChangeAspect="1"/>
          </p:cNvPicPr>
          <p:nvPr/>
        </p:nvPicPr>
        <p:blipFill>
          <a:blip r:embed="rId4"/>
          <a:stretch>
            <a:fillRect/>
          </a:stretch>
        </p:blipFill>
        <p:spPr>
          <a:xfrm>
            <a:off x="6444056" y="2855340"/>
            <a:ext cx="2080682" cy="2018318"/>
          </a:xfrm>
          <a:prstGeom prst="rect">
            <a:avLst/>
          </a:prstGeom>
        </p:spPr>
      </p:pic>
    </p:spTree>
    <p:extLst>
      <p:ext uri="{BB962C8B-B14F-4D97-AF65-F5344CB8AC3E}">
        <p14:creationId xmlns:p14="http://schemas.microsoft.com/office/powerpoint/2010/main" val="3002320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1052545" y="426720"/>
            <a:ext cx="6858000" cy="1007090"/>
          </a:xfrm>
          <a:prstGeom prst="rect">
            <a:avLst/>
          </a:prstGeom>
        </p:spPr>
        <p:txBody>
          <a:bodyPr lIns="91425" tIns="91425" rIns="91425" bIns="91425" anchor="b" anchorCtr="0">
            <a:noAutofit/>
          </a:bodyPr>
          <a:lstStyle/>
          <a:p>
            <a:pPr lvl="0" rtl="0">
              <a:spcBef>
                <a:spcPts val="0"/>
              </a:spcBef>
              <a:buNone/>
            </a:pPr>
            <a:r>
              <a:rPr lang="en" dirty="0" smtClean="0"/>
              <a:t>Study Participants.</a:t>
            </a:r>
            <a:endParaRPr lang="en" dirty="0"/>
          </a:p>
          <a:p>
            <a:pPr lvl="0" rtl="0">
              <a:spcBef>
                <a:spcPts val="0"/>
              </a:spcBef>
              <a:buNone/>
            </a:pPr>
            <a:endParaRPr dirty="0">
              <a:solidFill>
                <a:schemeClr val="bg1"/>
              </a:solidFill>
            </a:endParaRPr>
          </a:p>
        </p:txBody>
      </p:sp>
      <p:sp>
        <p:nvSpPr>
          <p:cNvPr id="273" name="Shape 273"/>
          <p:cNvSpPr/>
          <p:nvPr/>
        </p:nvSpPr>
        <p:spPr>
          <a:xfrm>
            <a:off x="1125214" y="4016998"/>
            <a:ext cx="2335200" cy="1290900"/>
          </a:xfrm>
          <a:prstGeom prst="roundRect">
            <a:avLst>
              <a:gd name="adj" fmla="val 16667"/>
            </a:avLst>
          </a:prstGeom>
          <a:solidFill>
            <a:srgbClr val="39C0BA"/>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4" name="Shape 274"/>
          <p:cNvSpPr/>
          <p:nvPr/>
        </p:nvSpPr>
        <p:spPr>
          <a:xfrm>
            <a:off x="3890753" y="4016998"/>
            <a:ext cx="2335200" cy="1290900"/>
          </a:xfrm>
          <a:prstGeom prst="roundRect">
            <a:avLst>
              <a:gd name="adj" fmla="val 16667"/>
            </a:avLst>
          </a:prstGeom>
          <a:solidFill>
            <a:srgbClr val="39C0BA"/>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5" name="Shape 275"/>
          <p:cNvSpPr/>
          <p:nvPr/>
        </p:nvSpPr>
        <p:spPr>
          <a:xfrm>
            <a:off x="6488023" y="4019040"/>
            <a:ext cx="2335200" cy="1290900"/>
          </a:xfrm>
          <a:prstGeom prst="roundRect">
            <a:avLst>
              <a:gd name="adj" fmla="val 16667"/>
            </a:avLst>
          </a:prstGeom>
          <a:solidFill>
            <a:srgbClr val="39C0BA"/>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6" name="Shape 276"/>
          <p:cNvSpPr txBox="1"/>
          <p:nvPr/>
        </p:nvSpPr>
        <p:spPr>
          <a:xfrm>
            <a:off x="1224625" y="4468600"/>
            <a:ext cx="2079000" cy="965700"/>
          </a:xfrm>
          <a:prstGeom prst="rect">
            <a:avLst/>
          </a:prstGeom>
          <a:noFill/>
          <a:ln>
            <a:noFill/>
          </a:ln>
        </p:spPr>
        <p:txBody>
          <a:bodyPr lIns="91425" tIns="91425" rIns="91425" bIns="91425" anchor="t" anchorCtr="0">
            <a:noAutofit/>
          </a:bodyPr>
          <a:lstStyle/>
          <a:p>
            <a:pPr lvl="0" algn="ctr" rtl="0">
              <a:spcBef>
                <a:spcPts val="0"/>
              </a:spcBef>
              <a:buNone/>
            </a:pPr>
            <a:r>
              <a:rPr lang="en" dirty="0" smtClean="0">
                <a:solidFill>
                  <a:srgbClr val="FFFFFF"/>
                </a:solidFill>
              </a:rPr>
              <a:t>Adults</a:t>
            </a:r>
            <a:endParaRPr lang="en" dirty="0">
              <a:solidFill>
                <a:srgbClr val="FFFFFF"/>
              </a:solidFill>
            </a:endParaRPr>
          </a:p>
        </p:txBody>
      </p:sp>
      <p:sp>
        <p:nvSpPr>
          <p:cNvPr id="277" name="Shape 277"/>
          <p:cNvSpPr txBox="1"/>
          <p:nvPr/>
        </p:nvSpPr>
        <p:spPr>
          <a:xfrm>
            <a:off x="4074236" y="4372731"/>
            <a:ext cx="1996200" cy="886800"/>
          </a:xfrm>
          <a:prstGeom prst="rect">
            <a:avLst/>
          </a:prstGeom>
          <a:noFill/>
          <a:ln>
            <a:noFill/>
          </a:ln>
        </p:spPr>
        <p:txBody>
          <a:bodyPr lIns="91425" tIns="91425" rIns="91425" bIns="91425" anchor="t" anchorCtr="0">
            <a:noAutofit/>
          </a:bodyPr>
          <a:lstStyle/>
          <a:p>
            <a:pPr lvl="0" algn="ctr" rtl="0">
              <a:spcBef>
                <a:spcPts val="0"/>
              </a:spcBef>
              <a:buNone/>
            </a:pPr>
            <a:r>
              <a:rPr lang="en" dirty="0" smtClean="0">
                <a:solidFill>
                  <a:srgbClr val="FFFFFF"/>
                </a:solidFill>
              </a:rPr>
              <a:t>Men</a:t>
            </a:r>
            <a:endParaRPr lang="en" dirty="0">
              <a:solidFill>
                <a:srgbClr val="FFFFFF"/>
              </a:solidFill>
            </a:endParaRPr>
          </a:p>
        </p:txBody>
      </p:sp>
      <p:sp>
        <p:nvSpPr>
          <p:cNvPr id="278" name="Shape 278"/>
          <p:cNvSpPr txBox="1"/>
          <p:nvPr/>
        </p:nvSpPr>
        <p:spPr>
          <a:xfrm>
            <a:off x="6779852" y="4372731"/>
            <a:ext cx="1970700" cy="965700"/>
          </a:xfrm>
          <a:prstGeom prst="rect">
            <a:avLst/>
          </a:prstGeom>
          <a:noFill/>
          <a:ln>
            <a:noFill/>
          </a:ln>
        </p:spPr>
        <p:txBody>
          <a:bodyPr lIns="91425" tIns="91425" rIns="91425" bIns="91425" anchor="t" anchorCtr="0">
            <a:noAutofit/>
          </a:bodyPr>
          <a:lstStyle/>
          <a:p>
            <a:pPr lvl="0" algn="ctr" rtl="0">
              <a:spcBef>
                <a:spcPts val="0"/>
              </a:spcBef>
              <a:buNone/>
            </a:pPr>
            <a:r>
              <a:rPr lang="en" dirty="0" smtClean="0">
                <a:solidFill>
                  <a:srgbClr val="FFFFFF"/>
                </a:solidFill>
              </a:rPr>
              <a:t>Women</a:t>
            </a:r>
            <a:endParaRPr lang="en" dirty="0">
              <a:solidFill>
                <a:srgbClr val="FFFFFF"/>
              </a:solidFill>
            </a:endParaRPr>
          </a:p>
        </p:txBody>
      </p:sp>
      <p:grpSp>
        <p:nvGrpSpPr>
          <p:cNvPr id="279" name="Shape 279"/>
          <p:cNvGrpSpPr/>
          <p:nvPr/>
        </p:nvGrpSpPr>
        <p:grpSpPr>
          <a:xfrm>
            <a:off x="1930323" y="2810107"/>
            <a:ext cx="1090252" cy="1206892"/>
            <a:chOff x="4747025" y="2332025"/>
            <a:chExt cx="166850" cy="378750"/>
          </a:xfrm>
        </p:grpSpPr>
        <p:sp>
          <p:nvSpPr>
            <p:cNvPr id="280" name="Shape 280"/>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1" name="Shape 281"/>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2" name="Shape 282"/>
          <p:cNvGrpSpPr/>
          <p:nvPr/>
        </p:nvGrpSpPr>
        <p:grpSpPr>
          <a:xfrm>
            <a:off x="4096722" y="2888166"/>
            <a:ext cx="707752" cy="1110136"/>
            <a:chOff x="4747025" y="2332025"/>
            <a:chExt cx="166850" cy="378750"/>
          </a:xfrm>
        </p:grpSpPr>
        <p:sp>
          <p:nvSpPr>
            <p:cNvPr id="283" name="Shape 283"/>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4" name="Shape 284"/>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5" name="Shape 285"/>
          <p:cNvGrpSpPr/>
          <p:nvPr/>
        </p:nvGrpSpPr>
        <p:grpSpPr>
          <a:xfrm>
            <a:off x="4966442" y="2888166"/>
            <a:ext cx="996138" cy="1110135"/>
            <a:chOff x="4747025" y="2332025"/>
            <a:chExt cx="166850" cy="378750"/>
          </a:xfrm>
        </p:grpSpPr>
        <p:sp>
          <p:nvSpPr>
            <p:cNvPr id="286" name="Shape 286"/>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8" name="Shape 288"/>
          <p:cNvGrpSpPr/>
          <p:nvPr/>
        </p:nvGrpSpPr>
        <p:grpSpPr>
          <a:xfrm>
            <a:off x="6609327" y="3025556"/>
            <a:ext cx="1026262" cy="984191"/>
            <a:chOff x="3384375" y="2267500"/>
            <a:chExt cx="203375" cy="507825"/>
          </a:xfrm>
        </p:grpSpPr>
        <p:sp>
          <p:nvSpPr>
            <p:cNvPr id="289" name="Shape 289"/>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0" name="Shape 290"/>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91" name="Shape 291"/>
          <p:cNvGrpSpPr/>
          <p:nvPr/>
        </p:nvGrpSpPr>
        <p:grpSpPr>
          <a:xfrm>
            <a:off x="7788970" y="3018305"/>
            <a:ext cx="760343" cy="989134"/>
            <a:chOff x="4071800" y="2269925"/>
            <a:chExt cx="172925" cy="502950"/>
          </a:xfrm>
        </p:grpSpPr>
        <p:sp>
          <p:nvSpPr>
            <p:cNvPr id="292" name="Shape 292"/>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3" name="Shape 293"/>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TextBox 1"/>
          <p:cNvSpPr txBox="1"/>
          <p:nvPr/>
        </p:nvSpPr>
        <p:spPr>
          <a:xfrm>
            <a:off x="1224625" y="1325534"/>
            <a:ext cx="7623875" cy="1692771"/>
          </a:xfrm>
          <a:prstGeom prst="rect">
            <a:avLst/>
          </a:prstGeom>
          <a:noFill/>
        </p:spPr>
        <p:txBody>
          <a:bodyPr wrap="square" rtlCol="0">
            <a:spAutoFit/>
          </a:bodyPr>
          <a:lstStyle/>
          <a:p>
            <a:pPr marL="285750" indent="-285750">
              <a:spcBef>
                <a:spcPts val="600"/>
              </a:spcBef>
              <a:buFont typeface="Wingdings" panose="05000000000000000000" pitchFamily="2" charset="2"/>
              <a:buChar char="v"/>
            </a:pPr>
            <a:r>
              <a:rPr lang="en-US" dirty="0" smtClean="0">
                <a:solidFill>
                  <a:schemeClr val="bg1"/>
                </a:solidFill>
                <a:latin typeface="Quicksand" panose="020B0604020202020204" charset="0"/>
              </a:rPr>
              <a:t>US noninstitutionalized general adult population. </a:t>
            </a:r>
          </a:p>
          <a:p>
            <a:pPr marL="285750" indent="-285750">
              <a:spcBef>
                <a:spcPts val="600"/>
              </a:spcBef>
              <a:buFont typeface="Wingdings" panose="05000000000000000000" pitchFamily="2" charset="2"/>
              <a:buChar char="v"/>
            </a:pPr>
            <a:endParaRPr lang="en-US" dirty="0">
              <a:solidFill>
                <a:schemeClr val="bg1"/>
              </a:solidFill>
            </a:endParaRPr>
          </a:p>
          <a:p>
            <a:pPr marL="285750" indent="-285750">
              <a:spcBef>
                <a:spcPts val="600"/>
              </a:spcBef>
              <a:buFont typeface="Wingdings" panose="05000000000000000000" pitchFamily="2" charset="2"/>
              <a:buChar char="v"/>
            </a:pPr>
            <a:endParaRPr lang="en-US" dirty="0" smtClean="0">
              <a:solidFill>
                <a:schemeClr val="bg1"/>
              </a:solidFill>
            </a:endParaRPr>
          </a:p>
          <a:p>
            <a:pPr marL="285750" indent="-285750">
              <a:spcBef>
                <a:spcPts val="600"/>
              </a:spcBef>
              <a:buFont typeface="Wingdings" panose="05000000000000000000" pitchFamily="2" charset="2"/>
              <a:buChar char="v"/>
            </a:pPr>
            <a:endParaRPr lang="en-US" dirty="0">
              <a:solidFill>
                <a:schemeClr val="bg1"/>
              </a:solidFill>
            </a:endParaRPr>
          </a:p>
          <a:p>
            <a:pPr>
              <a:spcBef>
                <a:spcPts val="600"/>
              </a:spcBef>
            </a:pPr>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043" y="234733"/>
            <a:ext cx="6858000" cy="459900"/>
          </a:xfrm>
        </p:spPr>
        <p:txBody>
          <a:bodyPr/>
          <a:lstStyle/>
          <a:p>
            <a:r>
              <a:rPr lang="en-US" dirty="0" smtClean="0"/>
              <a:t>Population data</a:t>
            </a:r>
            <a:endParaRPr lang="en-US" dirty="0"/>
          </a:p>
        </p:txBody>
      </p:sp>
      <p:sp>
        <p:nvSpPr>
          <p:cNvPr id="3" name="Text Placeholder 2"/>
          <p:cNvSpPr>
            <a:spLocks noGrp="1"/>
          </p:cNvSpPr>
          <p:nvPr>
            <p:ph type="body" idx="1"/>
          </p:nvPr>
        </p:nvSpPr>
        <p:spPr>
          <a:xfrm>
            <a:off x="1132043" y="847278"/>
            <a:ext cx="7817085" cy="5538532"/>
          </a:xfrm>
        </p:spPr>
        <p:txBody>
          <a:bodyPr/>
          <a:lstStyle/>
          <a:p>
            <a:pPr marL="342900" indent="-342900">
              <a:buFont typeface="+mj-lt"/>
              <a:buAutoNum type="arabicPeriod"/>
            </a:pPr>
            <a:r>
              <a:rPr lang="en-US" sz="1800" dirty="0"/>
              <a:t>Altogether, </a:t>
            </a:r>
            <a:r>
              <a:rPr lang="en-US" sz="1800" dirty="0" smtClean="0"/>
              <a:t>12,153 adult </a:t>
            </a:r>
            <a:r>
              <a:rPr lang="en-US" sz="1800" dirty="0"/>
              <a:t>subjects ≥20  were included in this complex multistage, stratified cluster survey</a:t>
            </a:r>
            <a:r>
              <a:rPr lang="en-US" sz="1800" b="1" dirty="0"/>
              <a:t> </a:t>
            </a:r>
            <a:r>
              <a:rPr lang="en-US" sz="1800" dirty="0"/>
              <a:t>in </a:t>
            </a:r>
            <a:r>
              <a:rPr lang="en-US" sz="1800" dirty="0" smtClean="0"/>
              <a:t>2007–2010. </a:t>
            </a:r>
            <a:endParaRPr lang="en-US" sz="1800" dirty="0"/>
          </a:p>
          <a:p>
            <a:pPr marL="342900" indent="-342900">
              <a:buFont typeface="+mj-lt"/>
              <a:buAutoNum type="arabicPeriod"/>
            </a:pPr>
            <a:r>
              <a:rPr lang="en-US" sz="1800" dirty="0"/>
              <a:t>B</a:t>
            </a:r>
            <a:r>
              <a:rPr lang="en-US" sz="1800" dirty="0" smtClean="0"/>
              <a:t>lood </a:t>
            </a:r>
            <a:r>
              <a:rPr lang="en-US" sz="1800" dirty="0"/>
              <a:t>lead was measured in 9781 adult subjects representing an estimated 182,052,299 people</a:t>
            </a:r>
            <a:r>
              <a:rPr lang="en-US" sz="1800" dirty="0" smtClean="0"/>
              <a:t>.</a:t>
            </a:r>
          </a:p>
          <a:p>
            <a:pPr marL="342900" indent="-342900">
              <a:buFont typeface="+mj-lt"/>
              <a:buAutoNum type="arabicPeriod"/>
            </a:pPr>
            <a:r>
              <a:rPr lang="en-US" sz="1800" dirty="0" smtClean="0"/>
              <a:t>ALT </a:t>
            </a:r>
            <a:r>
              <a:rPr lang="en-US" sz="1800" dirty="0"/>
              <a:t>values, 10,992 were measured; this represented 204,454,456 of the population. </a:t>
            </a:r>
            <a:endParaRPr lang="en-US" sz="1800" dirty="0" smtClean="0"/>
          </a:p>
          <a:p>
            <a:pPr marL="342900" indent="-342900">
              <a:buFont typeface="+mj-lt"/>
              <a:buAutoNum type="arabicPeriod"/>
            </a:pPr>
            <a:r>
              <a:rPr lang="en-US" sz="1800" dirty="0" smtClean="0"/>
              <a:t>AST </a:t>
            </a:r>
            <a:r>
              <a:rPr lang="en-US" sz="1800" dirty="0"/>
              <a:t>value levels were measured for 10,991, representing 204,424,018 of the </a:t>
            </a:r>
            <a:r>
              <a:rPr lang="en-US" sz="1800" dirty="0" smtClean="0"/>
              <a:t>population.</a:t>
            </a:r>
          </a:p>
          <a:p>
            <a:pPr marL="342900" indent="-342900">
              <a:buFont typeface="+mj-lt"/>
              <a:buAutoNum type="arabicPeriod"/>
            </a:pPr>
            <a:r>
              <a:rPr lang="en-US" sz="1800" dirty="0" smtClean="0"/>
              <a:t> </a:t>
            </a:r>
            <a:r>
              <a:rPr lang="en-US" sz="1800" dirty="0"/>
              <a:t>GGT value levels were measured for 10,996, which represented 204,525,189 of the </a:t>
            </a:r>
            <a:r>
              <a:rPr lang="en-US" sz="1800" dirty="0" smtClean="0"/>
              <a:t>population</a:t>
            </a:r>
            <a:r>
              <a:rPr lang="en-US" sz="1800" dirty="0"/>
              <a:t>.</a:t>
            </a:r>
            <a:endParaRPr lang="en-US" sz="1800" dirty="0" smtClean="0"/>
          </a:p>
          <a:p>
            <a:pPr marL="342900" indent="-342900">
              <a:buFont typeface="+mj-lt"/>
              <a:buAutoNum type="arabicPeriod"/>
            </a:pPr>
            <a:r>
              <a:rPr lang="en-US" sz="1800" dirty="0" smtClean="0"/>
              <a:t>Total </a:t>
            </a:r>
            <a:r>
              <a:rPr lang="en-US" sz="1800" dirty="0"/>
              <a:t>bilirubin, the levels measured were for 9397, representing 170,044,349 of the </a:t>
            </a:r>
            <a:r>
              <a:rPr lang="en-US" sz="1800" dirty="0" smtClean="0"/>
              <a:t>population. </a:t>
            </a:r>
          </a:p>
          <a:p>
            <a:pPr marL="342900" indent="-342900">
              <a:buFont typeface="+mj-lt"/>
              <a:buAutoNum type="arabicPeriod"/>
            </a:pPr>
            <a:r>
              <a:rPr lang="en-US" sz="1800" dirty="0" smtClean="0"/>
              <a:t>ALP </a:t>
            </a:r>
            <a:r>
              <a:rPr lang="en-US" sz="1800" dirty="0"/>
              <a:t>was measured for 10,996 adults, which represented 204,523,110 of the population.</a:t>
            </a:r>
          </a:p>
          <a:p>
            <a:pPr>
              <a:buNone/>
            </a:pPr>
            <a:r>
              <a:rPr lang="en-US" sz="1800" dirty="0" smtClean="0"/>
              <a:t> </a:t>
            </a:r>
          </a:p>
          <a:p>
            <a:pPr marL="342900" indent="-342900">
              <a:buFont typeface="+mj-lt"/>
              <a:buAutoNum type="arabicPeriod"/>
            </a:pPr>
            <a:endParaRPr lang="en-US" sz="1800" dirty="0"/>
          </a:p>
          <a:p>
            <a:pPr>
              <a:buNone/>
            </a:pPr>
            <a:endParaRPr lang="en-US" sz="1500" dirty="0"/>
          </a:p>
          <a:p>
            <a:pPr marL="228600" indent="-228600">
              <a:buFont typeface="+mj-lt"/>
              <a:buAutoNum type="arabicPeriod"/>
            </a:pPr>
            <a:endParaRPr lang="en-US" sz="1500" dirty="0"/>
          </a:p>
          <a:p>
            <a:endParaRPr lang="en-US" sz="1500" dirty="0"/>
          </a:p>
          <a:p>
            <a:pPr marL="342900" indent="-342900">
              <a:buFont typeface="+mj-lt"/>
              <a:buAutoNum type="arabicPeriod"/>
            </a:pPr>
            <a:endParaRPr lang="en-US" sz="1500" dirty="0" smtClean="0"/>
          </a:p>
          <a:p>
            <a:pPr marL="342900" indent="-342900">
              <a:buFont typeface="+mj-lt"/>
              <a:buAutoNum type="arabicPeriod"/>
            </a:pPr>
            <a:endParaRPr lang="en-US" sz="1500" dirty="0"/>
          </a:p>
        </p:txBody>
      </p:sp>
    </p:spTree>
    <p:extLst>
      <p:ext uri="{BB962C8B-B14F-4D97-AF65-F5344CB8AC3E}">
        <p14:creationId xmlns:p14="http://schemas.microsoft.com/office/powerpoint/2010/main" val="2202106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165475" y="704546"/>
            <a:ext cx="6858000" cy="459900"/>
          </a:xfrm>
          <a:prstGeom prst="rect">
            <a:avLst/>
          </a:prstGeom>
        </p:spPr>
        <p:txBody>
          <a:bodyPr lIns="91425" tIns="91425" rIns="91425" bIns="91425" anchor="b" anchorCtr="0">
            <a:noAutofit/>
          </a:bodyPr>
          <a:lstStyle/>
          <a:p>
            <a:pPr lvl="0" rtl="0">
              <a:spcBef>
                <a:spcPts val="0"/>
              </a:spcBef>
              <a:buNone/>
            </a:pPr>
            <a:r>
              <a:rPr lang="en" sz="2400"/>
              <a:t>Design Cont.</a:t>
            </a:r>
          </a:p>
        </p:txBody>
      </p:sp>
      <p:sp>
        <p:nvSpPr>
          <p:cNvPr id="201" name="Shape 201"/>
          <p:cNvSpPr txBox="1"/>
          <p:nvPr/>
        </p:nvSpPr>
        <p:spPr>
          <a:xfrm>
            <a:off x="1165474" y="1736349"/>
            <a:ext cx="7978526" cy="3192000"/>
          </a:xfrm>
          <a:prstGeom prst="rect">
            <a:avLst/>
          </a:prstGeom>
          <a:noFill/>
          <a:ln>
            <a:noFill/>
          </a:ln>
        </p:spPr>
        <p:txBody>
          <a:bodyPr lIns="91425" tIns="91425" rIns="91425" bIns="91425" anchor="t" anchorCtr="0">
            <a:noAutofit/>
          </a:bodyPr>
          <a:lstStyle/>
          <a:p>
            <a:pPr lvl="0" rtl="0">
              <a:spcBef>
                <a:spcPts val="600"/>
              </a:spcBef>
              <a:buNone/>
            </a:pPr>
            <a:r>
              <a:rPr lang="en" sz="1800" b="1" dirty="0">
                <a:solidFill>
                  <a:srgbClr val="39C0BA"/>
                </a:solidFill>
                <a:latin typeface="Quicksand"/>
                <a:ea typeface="Quicksand"/>
                <a:cs typeface="Quicksand"/>
                <a:sym typeface="Quicksand"/>
              </a:rPr>
              <a:t>Eligible for Participation</a:t>
            </a:r>
          </a:p>
          <a:p>
            <a:endParaRPr lang="en-US" sz="1800" kern="1200" dirty="0" smtClean="0">
              <a:solidFill>
                <a:schemeClr val="bg1"/>
              </a:solidFill>
              <a:latin typeface="Quicksand" panose="020B0604020202020204" charset="0"/>
            </a:endParaRPr>
          </a:p>
          <a:p>
            <a:endParaRPr lang="en-US" sz="1800" kern="1200" dirty="0" smtClean="0">
              <a:solidFill>
                <a:schemeClr val="bg1"/>
              </a:solidFill>
              <a:latin typeface="Quicksand" panose="020B0604020202020204" charset="0"/>
            </a:endParaRPr>
          </a:p>
          <a:p>
            <a:endParaRPr lang="en-US" sz="1800" kern="1200" dirty="0">
              <a:solidFill>
                <a:schemeClr val="bg1"/>
              </a:solidFill>
              <a:latin typeface="Quicksand" panose="020B0604020202020204" charset="0"/>
            </a:endParaRPr>
          </a:p>
          <a:p>
            <a:pPr marL="342900" indent="-342900">
              <a:buFont typeface="+mj-lt"/>
              <a:buAutoNum type="arabicPeriod"/>
            </a:pPr>
            <a:r>
              <a:rPr lang="en-US" sz="1800" dirty="0" smtClean="0">
                <a:solidFill>
                  <a:schemeClr val="bg1"/>
                </a:solidFill>
                <a:latin typeface="Quicksand" panose="020B0604020202020204" charset="0"/>
              </a:rPr>
              <a:t>Hemophiliacs</a:t>
            </a:r>
            <a:endParaRPr lang="en-US" sz="1800" dirty="0">
              <a:solidFill>
                <a:schemeClr val="bg1"/>
              </a:solidFill>
              <a:latin typeface="Quicksand" panose="020B0604020202020204" charset="0"/>
            </a:endParaRPr>
          </a:p>
          <a:p>
            <a:pPr marL="342900" indent="-342900">
              <a:buFont typeface="+mj-lt"/>
              <a:buAutoNum type="arabicPeriod"/>
            </a:pPr>
            <a:r>
              <a:rPr lang="en-US" sz="1800" dirty="0">
                <a:solidFill>
                  <a:schemeClr val="bg1"/>
                </a:solidFill>
                <a:latin typeface="Quicksand" panose="020B0604020202020204" charset="0"/>
              </a:rPr>
              <a:t>Participants who received chemotherapy within the last 4 weeks</a:t>
            </a:r>
          </a:p>
          <a:p>
            <a:pPr marL="342900" indent="-342900">
              <a:buFont typeface="+mj-lt"/>
              <a:buAutoNum type="arabicPeriod"/>
            </a:pPr>
            <a:r>
              <a:rPr lang="en-US" sz="1800" dirty="0">
                <a:solidFill>
                  <a:schemeClr val="bg1"/>
                </a:solidFill>
                <a:latin typeface="Quicksand" panose="020B0604020202020204" charset="0"/>
              </a:rPr>
              <a:t>The presence of rashes, gauze dressings, casts, edema, paralysis, tubes, open sores or wounds, withered arms or limbs missing, damaged, </a:t>
            </a:r>
            <a:r>
              <a:rPr lang="en-US" sz="1800" dirty="0" err="1">
                <a:solidFill>
                  <a:schemeClr val="bg1"/>
                </a:solidFill>
                <a:latin typeface="Quicksand" panose="020B0604020202020204" charset="0"/>
              </a:rPr>
              <a:t>sclerosed</a:t>
            </a:r>
            <a:r>
              <a:rPr lang="en-US" sz="1800" dirty="0">
                <a:solidFill>
                  <a:schemeClr val="bg1"/>
                </a:solidFill>
                <a:latin typeface="Quicksand" panose="020B0604020202020204" charset="0"/>
              </a:rPr>
              <a:t> or occluded veins, allergies to cleansing reagents, burned or scarred tissue, shunt or intravenous lines on both arms</a:t>
            </a:r>
            <a:r>
              <a:rPr lang="en-US" sz="1800" dirty="0" smtClean="0">
                <a:solidFill>
                  <a:schemeClr val="bg1"/>
                </a:solidFill>
                <a:latin typeface="Quicksand" panose="020B0604020202020204" charset="0"/>
              </a:rPr>
              <a:t>.</a:t>
            </a:r>
          </a:p>
          <a:p>
            <a:pPr algn="ctr"/>
            <a:endParaRPr lang="en-US" sz="1800" u="sng" kern="1200" dirty="0" smtClean="0">
              <a:solidFill>
                <a:schemeClr val="bg1"/>
              </a:solidFill>
              <a:latin typeface="Quicksand" panose="020B0604020202020204" charset="0"/>
            </a:endParaRPr>
          </a:p>
          <a:p>
            <a:pPr algn="ctr"/>
            <a:endParaRPr lang="en-US" sz="1800" u="sng" kern="1200" dirty="0">
              <a:solidFill>
                <a:schemeClr val="bg1"/>
              </a:solidFill>
              <a:latin typeface="Quicksand" panose="020B0604020202020204" charset="0"/>
            </a:endParaRPr>
          </a:p>
          <a:p>
            <a:pPr algn="ctr"/>
            <a:r>
              <a:rPr lang="en-US" sz="1800" u="sng" kern="1200" dirty="0" smtClean="0">
                <a:solidFill>
                  <a:schemeClr val="bg1"/>
                </a:solidFill>
                <a:latin typeface="Quicksand" panose="020B0604020202020204" charset="0"/>
              </a:rPr>
              <a:t>For analysis: </a:t>
            </a:r>
            <a:endParaRPr lang="en-US" sz="1800" u="sng" kern="1200" dirty="0">
              <a:solidFill>
                <a:schemeClr val="bg1"/>
              </a:solidFill>
              <a:latin typeface="Quicksand" panose="020B0604020202020204" charset="0"/>
            </a:endParaRPr>
          </a:p>
          <a:p>
            <a:endParaRPr lang="en-US" sz="1800" kern="1200" dirty="0">
              <a:solidFill>
                <a:schemeClr val="bg1"/>
              </a:solidFill>
            </a:endParaRPr>
          </a:p>
          <a:p>
            <a:pPr lvl="0" rtl="0">
              <a:spcBef>
                <a:spcPts val="600"/>
              </a:spcBef>
              <a:buClr>
                <a:schemeClr val="dk1"/>
              </a:buClr>
              <a:buFont typeface="Arial"/>
              <a:buNone/>
            </a:pPr>
            <a:endParaRPr sz="1200" dirty="0">
              <a:solidFill>
                <a:srgbClr val="FFFFFF"/>
              </a:solidFill>
              <a:latin typeface="Quicksand"/>
              <a:ea typeface="Quicksand"/>
              <a:cs typeface="Quicksand"/>
              <a:sym typeface="Quicksand"/>
            </a:endParaRPr>
          </a:p>
          <a:p>
            <a:pPr lvl="0" rtl="0">
              <a:spcBef>
                <a:spcPts val="600"/>
              </a:spcBef>
              <a:buClr>
                <a:schemeClr val="dk1"/>
              </a:buClr>
              <a:buFont typeface="Arial"/>
              <a:buNone/>
            </a:pPr>
            <a:endParaRPr sz="1200" dirty="0">
              <a:solidFill>
                <a:srgbClr val="FFFFFF"/>
              </a:solidFill>
              <a:latin typeface="Quicksand"/>
              <a:ea typeface="Quicksand"/>
              <a:cs typeface="Quicksand"/>
              <a:sym typeface="Quicksand"/>
            </a:endParaRPr>
          </a:p>
          <a:p>
            <a:pPr lvl="0" rtl="0">
              <a:spcBef>
                <a:spcPts val="600"/>
              </a:spcBef>
              <a:buClr>
                <a:schemeClr val="dk1"/>
              </a:buClr>
              <a:buFont typeface="Arial"/>
              <a:buNone/>
            </a:pPr>
            <a:endParaRPr sz="1200" dirty="0">
              <a:solidFill>
                <a:srgbClr val="FFFFFF"/>
              </a:solidFill>
              <a:latin typeface="Quicksand"/>
              <a:ea typeface="Quicksand"/>
              <a:cs typeface="Quicksand"/>
              <a:sym typeface="Quicksand"/>
            </a:endParaRPr>
          </a:p>
          <a:p>
            <a:pPr lvl="0" rtl="0">
              <a:spcBef>
                <a:spcPts val="600"/>
              </a:spcBef>
              <a:buNone/>
            </a:pPr>
            <a:endParaRPr sz="1200" dirty="0">
              <a:solidFill>
                <a:srgbClr val="FFFFFF"/>
              </a:solidFill>
              <a:latin typeface="Quicksand"/>
              <a:ea typeface="Quicksand"/>
              <a:cs typeface="Quicksand"/>
              <a:sym typeface="Quicksand"/>
            </a:endParaRPr>
          </a:p>
        </p:txBody>
      </p:sp>
      <p:sp>
        <p:nvSpPr>
          <p:cNvPr id="2" name="Rectangle 1"/>
          <p:cNvSpPr/>
          <p:nvPr/>
        </p:nvSpPr>
        <p:spPr>
          <a:xfrm>
            <a:off x="1783596" y="2489049"/>
            <a:ext cx="5949064" cy="692497"/>
          </a:xfrm>
          <a:prstGeom prst="rect">
            <a:avLst/>
          </a:prstGeom>
        </p:spPr>
        <p:txBody>
          <a:bodyPr wrap="none">
            <a:spAutoFit/>
          </a:bodyPr>
          <a:lstStyle/>
          <a:p>
            <a:pPr>
              <a:spcBef>
                <a:spcPts val="600"/>
              </a:spcBef>
            </a:pPr>
            <a:r>
              <a:rPr lang="en" sz="2000" u="sng" dirty="0" smtClean="0">
                <a:solidFill>
                  <a:schemeClr val="bg1"/>
                </a:solidFill>
                <a:latin typeface="Quicksand"/>
                <a:ea typeface="Quicksand"/>
                <a:cs typeface="Quicksand"/>
                <a:sym typeface="Quicksand"/>
              </a:rPr>
              <a:t>Exclusion </a:t>
            </a:r>
            <a:r>
              <a:rPr lang="en-US" sz="2000" u="sng" dirty="0" smtClean="0">
                <a:solidFill>
                  <a:schemeClr val="bg1"/>
                </a:solidFill>
                <a:latin typeface="Quicksand" panose="020B0604020202020204" charset="0"/>
                <a:ea typeface="Quicksand"/>
              </a:rPr>
              <a:t>all</a:t>
            </a:r>
            <a:r>
              <a:rPr lang="en-US" sz="2000" u="sng" dirty="0" smtClean="0">
                <a:solidFill>
                  <a:schemeClr val="bg1"/>
                </a:solidFill>
                <a:latin typeface="Quicksand" panose="020B0604020202020204" charset="0"/>
              </a:rPr>
              <a:t> </a:t>
            </a:r>
            <a:r>
              <a:rPr lang="en-US" sz="2000" u="sng" dirty="0">
                <a:solidFill>
                  <a:schemeClr val="bg1"/>
                </a:solidFill>
                <a:latin typeface="Quicksand" panose="020B0604020202020204" charset="0"/>
              </a:rPr>
              <a:t>tests that required blood specimens:</a:t>
            </a:r>
          </a:p>
          <a:p>
            <a:pPr lvl="0">
              <a:spcBef>
                <a:spcPts val="600"/>
              </a:spcBef>
            </a:pPr>
            <a:endParaRPr lang="en" b="1" dirty="0">
              <a:solidFill>
                <a:srgbClr val="39C0BA"/>
              </a:solidFill>
              <a:latin typeface="Quicksand"/>
              <a:ea typeface="Quicksand"/>
              <a:cs typeface="Quicksand"/>
              <a:sym typeface="Quicksand"/>
            </a:endParaRPr>
          </a:p>
        </p:txBody>
      </p:sp>
      <p:sp>
        <p:nvSpPr>
          <p:cNvPr id="3" name="Rectangle 2"/>
          <p:cNvSpPr/>
          <p:nvPr/>
        </p:nvSpPr>
        <p:spPr>
          <a:xfrm>
            <a:off x="1196009" y="5681049"/>
            <a:ext cx="6827465" cy="923330"/>
          </a:xfrm>
          <a:prstGeom prst="rect">
            <a:avLst/>
          </a:prstGeom>
        </p:spPr>
        <p:txBody>
          <a:bodyPr wrap="square">
            <a:spAutoFit/>
          </a:bodyPr>
          <a:lstStyle/>
          <a:p>
            <a:pPr marL="342900" indent="-342900">
              <a:buFont typeface="+mj-lt"/>
              <a:buAutoNum type="arabicPeriod"/>
            </a:pPr>
            <a:r>
              <a:rPr lang="en-US" sz="1800" kern="1200" dirty="0">
                <a:solidFill>
                  <a:schemeClr val="bg1"/>
                </a:solidFill>
                <a:latin typeface="Quicksand" panose="020B0604020202020204" charset="0"/>
              </a:rPr>
              <a:t>Adults </a:t>
            </a:r>
            <a:r>
              <a:rPr lang="en-US" sz="1800" dirty="0">
                <a:solidFill>
                  <a:schemeClr val="bg1"/>
                </a:solidFill>
              </a:rPr>
              <a:t>≥ </a:t>
            </a:r>
            <a:r>
              <a:rPr lang="en-US" sz="1800" dirty="0" smtClean="0">
                <a:solidFill>
                  <a:schemeClr val="bg1"/>
                </a:solidFill>
              </a:rPr>
              <a:t>20 </a:t>
            </a:r>
            <a:r>
              <a:rPr lang="en-US" sz="1800" dirty="0">
                <a:solidFill>
                  <a:schemeClr val="bg1"/>
                </a:solidFill>
              </a:rPr>
              <a:t>years old</a:t>
            </a:r>
            <a:endParaRPr lang="en-US" sz="1800" kern="1200" dirty="0">
              <a:solidFill>
                <a:schemeClr val="bg1"/>
              </a:solidFill>
              <a:latin typeface="Quicksand" panose="020B0604020202020204" charset="0"/>
            </a:endParaRPr>
          </a:p>
          <a:p>
            <a:pPr marL="342900" indent="-342900">
              <a:buFont typeface="+mj-lt"/>
              <a:buAutoNum type="arabicPeriod"/>
            </a:pPr>
            <a:endParaRPr lang="en-US" sz="1800" kern="1200" dirty="0">
              <a:solidFill>
                <a:schemeClr val="bg1"/>
              </a:solidFill>
              <a:latin typeface="Quicksand" panose="020B0604020202020204" charset="0"/>
            </a:endParaRPr>
          </a:p>
          <a:p>
            <a:pPr marL="342900" indent="-342900">
              <a:buFont typeface="+mj-lt"/>
              <a:buAutoNum type="arabicPeriod"/>
            </a:pPr>
            <a:r>
              <a:rPr lang="en-US" sz="1800" kern="1200" dirty="0">
                <a:solidFill>
                  <a:schemeClr val="bg1"/>
                </a:solidFill>
                <a:latin typeface="Quicksand" panose="020B0604020202020204" charset="0"/>
              </a:rPr>
              <a:t>Biomarkers/clinical markers of interest present.</a:t>
            </a:r>
          </a:p>
        </p:txBody>
      </p:sp>
    </p:spTree>
    <p:extLst>
      <p:ext uri="{BB962C8B-B14F-4D97-AF65-F5344CB8AC3E}">
        <p14:creationId xmlns:p14="http://schemas.microsoft.com/office/powerpoint/2010/main" val="2963899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Biomarkers </a:t>
            </a:r>
            <a:r>
              <a:rPr lang="en-US" dirty="0" smtClean="0"/>
              <a:t>in Study</a:t>
            </a:r>
            <a:endParaRPr lang="en-US" dirty="0"/>
          </a:p>
        </p:txBody>
      </p:sp>
      <p:sp>
        <p:nvSpPr>
          <p:cNvPr id="3" name="Content Placeholder 2"/>
          <p:cNvSpPr>
            <a:spLocks noGrp="1"/>
          </p:cNvSpPr>
          <p:nvPr>
            <p:ph idx="1"/>
          </p:nvPr>
        </p:nvSpPr>
        <p:spPr>
          <a:xfrm>
            <a:off x="240684" y="1343722"/>
            <a:ext cx="8707582" cy="4967700"/>
          </a:xfrm>
        </p:spPr>
        <p:txBody>
          <a:bodyPr>
            <a:noAutofit/>
          </a:bodyPr>
          <a:lstStyle/>
          <a:p>
            <a:pPr marL="457200" lvl="0" indent="-381000">
              <a:lnSpc>
                <a:spcPct val="107000"/>
              </a:lnSpc>
              <a:spcBef>
                <a:spcPts val="0"/>
              </a:spcBef>
              <a:buFont typeface="Wingdings" panose="05000000000000000000" pitchFamily="2" charset="2"/>
              <a:buChar char="v"/>
            </a:pPr>
            <a:r>
              <a:rPr lang="en-US" sz="2000" dirty="0" smtClean="0"/>
              <a:t>Biomarker </a:t>
            </a:r>
            <a:r>
              <a:rPr lang="en-US" sz="2000" dirty="0"/>
              <a:t>of interest </a:t>
            </a:r>
            <a:r>
              <a:rPr lang="en-US" sz="2000" dirty="0" smtClean="0"/>
              <a:t>is </a:t>
            </a:r>
            <a:r>
              <a:rPr lang="en-US" sz="2000" dirty="0"/>
              <a:t>blood </a:t>
            </a:r>
            <a:r>
              <a:rPr lang="en-US" sz="2000" dirty="0" smtClean="0"/>
              <a:t>lead.</a:t>
            </a:r>
          </a:p>
          <a:p>
            <a:pPr marL="457200" lvl="0" indent="-381000">
              <a:lnSpc>
                <a:spcPct val="107000"/>
              </a:lnSpc>
              <a:spcBef>
                <a:spcPts val="0"/>
              </a:spcBef>
              <a:buFont typeface="Wingdings" panose="05000000000000000000" pitchFamily="2" charset="2"/>
              <a:buChar char="v"/>
            </a:pPr>
            <a:endParaRPr lang="en-US" sz="2000" dirty="0" smtClean="0"/>
          </a:p>
          <a:p>
            <a:pPr marL="457200" lvl="0" indent="-381000">
              <a:lnSpc>
                <a:spcPct val="107000"/>
              </a:lnSpc>
              <a:spcBef>
                <a:spcPts val="0"/>
              </a:spcBef>
              <a:buFont typeface="Wingdings" panose="05000000000000000000" pitchFamily="2" charset="2"/>
              <a:buChar char="v"/>
            </a:pPr>
            <a:r>
              <a:rPr lang="en-US" sz="2000" dirty="0" smtClean="0"/>
              <a:t>BLLs </a:t>
            </a:r>
            <a:r>
              <a:rPr lang="en-US" sz="2000" dirty="0"/>
              <a:t>can help one determine the degree of exposure to lead at a snapshot in time. </a:t>
            </a:r>
          </a:p>
          <a:p>
            <a:pPr marL="457200" lvl="0" indent="-381000">
              <a:lnSpc>
                <a:spcPct val="107000"/>
              </a:lnSpc>
              <a:spcBef>
                <a:spcPts val="0"/>
              </a:spcBef>
              <a:buFont typeface="Wingdings" panose="05000000000000000000" pitchFamily="2" charset="2"/>
              <a:buChar char="v"/>
            </a:pPr>
            <a:endParaRPr lang="en-US" sz="2000" dirty="0" smtClean="0"/>
          </a:p>
          <a:p>
            <a:pPr marL="457200" indent="-381000">
              <a:lnSpc>
                <a:spcPct val="107000"/>
              </a:lnSpc>
              <a:spcBef>
                <a:spcPts val="0"/>
              </a:spcBef>
              <a:buFont typeface="Wingdings" panose="05000000000000000000" pitchFamily="2" charset="2"/>
              <a:buChar char="v"/>
            </a:pPr>
            <a:r>
              <a:rPr lang="en-US" sz="2000" dirty="0" smtClean="0"/>
              <a:t>Other biomarkers </a:t>
            </a:r>
            <a:r>
              <a:rPr lang="en-US" sz="2000" dirty="0"/>
              <a:t>of interest </a:t>
            </a:r>
            <a:r>
              <a:rPr lang="en-US" sz="2000" dirty="0" smtClean="0"/>
              <a:t>are ALT, AST, GGT, ALP, Total Bilirubin.</a:t>
            </a:r>
            <a:endParaRPr lang="en-US" sz="2000" dirty="0"/>
          </a:p>
          <a:p>
            <a:pPr marL="457200" lvl="0" indent="-381000">
              <a:lnSpc>
                <a:spcPct val="107000"/>
              </a:lnSpc>
              <a:spcBef>
                <a:spcPts val="0"/>
              </a:spcBef>
              <a:buFont typeface="Wingdings" panose="05000000000000000000" pitchFamily="2" charset="2"/>
              <a:buChar char="v"/>
            </a:pPr>
            <a:endParaRPr lang="en-US" sz="2000" dirty="0" smtClean="0"/>
          </a:p>
          <a:p>
            <a:pPr marL="457200" lvl="0" indent="-381000">
              <a:lnSpc>
                <a:spcPct val="107000"/>
              </a:lnSpc>
              <a:spcBef>
                <a:spcPts val="0"/>
              </a:spcBef>
              <a:buFont typeface="Wingdings" panose="05000000000000000000" pitchFamily="2" charset="2"/>
              <a:buChar char="v"/>
            </a:pPr>
            <a:r>
              <a:rPr lang="en-US" sz="2000" dirty="0" smtClean="0"/>
              <a:t>These </a:t>
            </a:r>
            <a:r>
              <a:rPr lang="en-US" sz="2000" dirty="0"/>
              <a:t>are </a:t>
            </a:r>
            <a:r>
              <a:rPr lang="en-US" sz="2000" dirty="0" smtClean="0"/>
              <a:t>Hepatobiliary markers.</a:t>
            </a:r>
          </a:p>
          <a:p>
            <a:pPr marL="457200" lvl="0" indent="-381000">
              <a:lnSpc>
                <a:spcPct val="107000"/>
              </a:lnSpc>
              <a:spcBef>
                <a:spcPts val="0"/>
              </a:spcBef>
              <a:buFont typeface="Wingdings" panose="05000000000000000000" pitchFamily="2" charset="2"/>
              <a:buChar char="v"/>
            </a:pPr>
            <a:endParaRPr lang="en-US" sz="2000" dirty="0"/>
          </a:p>
          <a:p>
            <a:pPr>
              <a:buNone/>
            </a:pPr>
            <a:r>
              <a:rPr lang="en-US" sz="2000" dirty="0" smtClean="0"/>
              <a:t> *  Biomarkers </a:t>
            </a:r>
            <a:r>
              <a:rPr lang="en-US" sz="2000" dirty="0"/>
              <a:t>of exposure are not direct indicators of adverse health effects </a:t>
            </a:r>
            <a:r>
              <a:rPr lang="en-US" sz="2000" dirty="0" smtClean="0"/>
              <a:t>but may </a:t>
            </a:r>
            <a:r>
              <a:rPr lang="en-US" sz="2000" dirty="0"/>
              <a:t>predict potential health issues.</a:t>
            </a:r>
            <a:endParaRPr lang="en-US" sz="2000" dirty="0" smtClean="0"/>
          </a:p>
          <a:p>
            <a:pPr marL="76200" lvl="0">
              <a:lnSpc>
                <a:spcPct val="107000"/>
              </a:lnSpc>
              <a:spcBef>
                <a:spcPts val="0"/>
              </a:spcBef>
              <a:buNone/>
            </a:pPr>
            <a:endParaRPr lang="en-US" sz="2000" dirty="0" smtClean="0"/>
          </a:p>
        </p:txBody>
      </p:sp>
    </p:spTree>
    <p:extLst>
      <p:ext uri="{BB962C8B-B14F-4D97-AF65-F5344CB8AC3E}">
        <p14:creationId xmlns:p14="http://schemas.microsoft.com/office/powerpoint/2010/main" val="166554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945" y="256763"/>
            <a:ext cx="6858000" cy="459900"/>
          </a:xfrm>
        </p:spPr>
        <p:txBody>
          <a:bodyPr/>
          <a:lstStyle/>
          <a:p>
            <a:r>
              <a:rPr lang="en-US" dirty="0" smtClean="0"/>
              <a:t>Statistics and Analysis</a:t>
            </a:r>
            <a:endParaRPr lang="en-US" dirty="0"/>
          </a:p>
        </p:txBody>
      </p:sp>
      <p:sp>
        <p:nvSpPr>
          <p:cNvPr id="3" name="Content Placeholder 2"/>
          <p:cNvSpPr>
            <a:spLocks noGrp="1"/>
          </p:cNvSpPr>
          <p:nvPr>
            <p:ph idx="1"/>
          </p:nvPr>
        </p:nvSpPr>
        <p:spPr>
          <a:xfrm>
            <a:off x="1154602" y="716663"/>
            <a:ext cx="7274693" cy="4967700"/>
          </a:xfrm>
        </p:spPr>
        <p:txBody>
          <a:bodyPr/>
          <a:lstStyle/>
          <a:p>
            <a:pPr marL="342900" indent="-342900">
              <a:buFont typeface="+mj-lt"/>
              <a:buAutoNum type="arabicPeriod"/>
            </a:pPr>
            <a:r>
              <a:rPr lang="en-US" sz="2000" dirty="0" smtClean="0"/>
              <a:t>This </a:t>
            </a:r>
            <a:r>
              <a:rPr lang="en-US" sz="2000" dirty="0"/>
              <a:t>study analyzed results from adults aged 20 and older. </a:t>
            </a:r>
            <a:endParaRPr lang="en-US" sz="2000" dirty="0" smtClean="0"/>
          </a:p>
          <a:p>
            <a:pPr marL="342900" indent="-342900">
              <a:buFont typeface="+mj-lt"/>
              <a:buAutoNum type="arabicPeriod"/>
            </a:pPr>
            <a:r>
              <a:rPr lang="en-US" sz="2000" dirty="0" smtClean="0"/>
              <a:t>Exposure </a:t>
            </a:r>
            <a:r>
              <a:rPr lang="en-US" sz="2000" dirty="0"/>
              <a:t>represented by BLLs in four quartiles; 0–2 µg/</a:t>
            </a:r>
            <a:r>
              <a:rPr lang="en-US" sz="2000" dirty="0" err="1"/>
              <a:t>dL</a:t>
            </a:r>
            <a:r>
              <a:rPr lang="en-US" sz="2000" dirty="0"/>
              <a:t>, 2–5 µg/</a:t>
            </a:r>
            <a:r>
              <a:rPr lang="en-US" sz="2000" dirty="0" err="1"/>
              <a:t>dL</a:t>
            </a:r>
            <a:r>
              <a:rPr lang="en-US" sz="2000" dirty="0"/>
              <a:t>, 5–10 µg/</a:t>
            </a:r>
            <a:r>
              <a:rPr lang="en-US" sz="2000" dirty="0" err="1"/>
              <a:t>dL</a:t>
            </a:r>
            <a:r>
              <a:rPr lang="en-US" sz="2000" dirty="0"/>
              <a:t>, 10+ µg/</a:t>
            </a:r>
            <a:r>
              <a:rPr lang="en-US" sz="2000" dirty="0" err="1"/>
              <a:t>dL</a:t>
            </a:r>
            <a:r>
              <a:rPr lang="en-US" sz="2000" dirty="0"/>
              <a:t> presented </a:t>
            </a:r>
            <a:r>
              <a:rPr lang="en-US" sz="2000" dirty="0" smtClean="0"/>
              <a:t>as </a:t>
            </a:r>
            <a:r>
              <a:rPr lang="en-US" sz="2000" dirty="0"/>
              <a:t>quartile 1, quartile 2, quartile 3, and quartile </a:t>
            </a:r>
            <a:r>
              <a:rPr lang="en-US" sz="2000" dirty="0" smtClean="0"/>
              <a:t>4.</a:t>
            </a:r>
          </a:p>
          <a:p>
            <a:pPr marL="342900" indent="-342900">
              <a:buFont typeface="+mj-lt"/>
              <a:buAutoNum type="arabicPeriod"/>
            </a:pPr>
            <a:r>
              <a:rPr lang="en-US" sz="2000" dirty="0"/>
              <a:t>Association between lead and hepatobiliary outcomes were explored using linear regression. </a:t>
            </a:r>
            <a:endParaRPr lang="en-US" sz="2000" dirty="0" smtClean="0"/>
          </a:p>
          <a:p>
            <a:pPr marL="342900" indent="-342900">
              <a:buFont typeface="+mj-lt"/>
              <a:buAutoNum type="arabicPeriod"/>
            </a:pPr>
            <a:r>
              <a:rPr lang="en-US" sz="2000" dirty="0"/>
              <a:t>Since the variables of interest were not normally distributed, natural log transformation was used for dependent and independent variables in regression analysis. </a:t>
            </a:r>
            <a:endParaRPr lang="en-US" sz="2000" dirty="0" smtClean="0"/>
          </a:p>
          <a:p>
            <a:pPr marL="342900" indent="-342900">
              <a:buFont typeface="+mj-lt"/>
              <a:buAutoNum type="arabicPeriod"/>
            </a:pPr>
            <a:r>
              <a:rPr lang="en-US" sz="2000" dirty="0"/>
              <a:t>Both continuous and categorical data were analyzed</a:t>
            </a:r>
            <a:r>
              <a:rPr lang="en-US" sz="2000" dirty="0" smtClean="0"/>
              <a:t>.</a:t>
            </a:r>
          </a:p>
          <a:p>
            <a:pPr marL="342900" indent="-342900">
              <a:buFont typeface="+mj-lt"/>
              <a:buAutoNum type="arabicPeriod"/>
            </a:pPr>
            <a:r>
              <a:rPr lang="en-US" sz="2000" dirty="0"/>
              <a:t>The covariates of interest (gender, BMI, ethnicity, and age), and consumption of alcohol (those who had taken at least 12 alcoholic drinks in the past year) and smoking habits, were adjusted for to determine leads impact on the clinical markers of interest.</a:t>
            </a:r>
          </a:p>
          <a:p>
            <a:pPr>
              <a:buNone/>
            </a:pPr>
            <a:endParaRPr lang="en-US" sz="2000" dirty="0"/>
          </a:p>
          <a:p>
            <a:pPr marL="342900" indent="-342900">
              <a:buFont typeface="+mj-lt"/>
              <a:buAutoNum type="arabicPeriod"/>
            </a:pPr>
            <a:endParaRPr lang="en-US" sz="2000" dirty="0" smtClean="0"/>
          </a:p>
          <a:p>
            <a:pPr marL="342900" indent="-342900">
              <a:buFont typeface="+mj-lt"/>
              <a:buAutoNum type="arabicPeriod"/>
            </a:pPr>
            <a:endParaRPr lang="en-US" sz="2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76"/>
            <a:ext cx="1378360" cy="723639"/>
          </a:xfrm>
          <a:prstGeom prst="rect">
            <a:avLst/>
          </a:prstGeom>
        </p:spPr>
      </p:pic>
    </p:spTree>
    <p:extLst>
      <p:ext uri="{BB962C8B-B14F-4D97-AF65-F5344CB8AC3E}">
        <p14:creationId xmlns:p14="http://schemas.microsoft.com/office/powerpoint/2010/main" val="321412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Lead in gasoline</a:t>
            </a:r>
            <a:endParaRPr lang="en-US" dirty="0"/>
          </a:p>
        </p:txBody>
      </p:sp>
      <p:sp>
        <p:nvSpPr>
          <p:cNvPr id="3" name="Text Placeholder 2"/>
          <p:cNvSpPr>
            <a:spLocks noGrp="1"/>
          </p:cNvSpPr>
          <p:nvPr>
            <p:ph type="body" idx="1"/>
          </p:nvPr>
        </p:nvSpPr>
        <p:spPr>
          <a:xfrm>
            <a:off x="1165475" y="1151636"/>
            <a:ext cx="7978503" cy="4967700"/>
          </a:xfrm>
        </p:spPr>
        <p:txBody>
          <a:bodyPr/>
          <a:lstStyle/>
          <a:p>
            <a:pPr marL="76200" lvl="0">
              <a:lnSpc>
                <a:spcPct val="107000"/>
              </a:lnSpc>
              <a:spcBef>
                <a:spcPts val="0"/>
              </a:spcBef>
              <a:buNone/>
            </a:pPr>
            <a:endParaRPr lang="en-US" sz="2000" dirty="0" smtClean="0"/>
          </a:p>
          <a:p>
            <a:pPr marL="457200" lvl="0" indent="-381000">
              <a:lnSpc>
                <a:spcPct val="107000"/>
              </a:lnSpc>
              <a:spcBef>
                <a:spcPts val="0"/>
              </a:spcBef>
              <a:buFont typeface="Wingdings" panose="05000000000000000000" pitchFamily="2" charset="2"/>
              <a:buChar char="v"/>
            </a:pPr>
            <a:r>
              <a:rPr lang="en-US" sz="2000" dirty="0" smtClean="0"/>
              <a:t>Major Source of Lead exposure</a:t>
            </a:r>
          </a:p>
          <a:p>
            <a:pPr marL="457200" lvl="0" indent="-381000">
              <a:lnSpc>
                <a:spcPct val="107000"/>
              </a:lnSpc>
              <a:spcBef>
                <a:spcPts val="0"/>
              </a:spcBef>
              <a:buFont typeface="Wingdings" panose="05000000000000000000" pitchFamily="2" charset="2"/>
              <a:buChar char="v"/>
            </a:pPr>
            <a:endParaRPr lang="en-US" sz="2000" dirty="0" smtClean="0"/>
          </a:p>
          <a:p>
            <a:pPr marL="457200" indent="-381000">
              <a:lnSpc>
                <a:spcPct val="107000"/>
              </a:lnSpc>
              <a:spcBef>
                <a:spcPts val="0"/>
              </a:spcBef>
              <a:buFont typeface="Wingdings" panose="05000000000000000000" pitchFamily="2" charset="2"/>
              <a:buChar char="v"/>
            </a:pPr>
            <a:r>
              <a:rPr lang="en-US" sz="2000" dirty="0" smtClean="0"/>
              <a:t>Belief </a:t>
            </a:r>
            <a:r>
              <a:rPr lang="en-US" sz="2000" dirty="0"/>
              <a:t>lead had the ability to boost engine performance by:</a:t>
            </a:r>
          </a:p>
          <a:p>
            <a:pPr marL="457200" lvl="0" indent="-381000">
              <a:lnSpc>
                <a:spcPct val="107000"/>
              </a:lnSpc>
              <a:spcBef>
                <a:spcPts val="0"/>
              </a:spcBef>
              <a:buFont typeface="Wingdings" panose="05000000000000000000" pitchFamily="2" charset="2"/>
              <a:buChar char="v"/>
            </a:pPr>
            <a:endParaRPr lang="en-US" sz="2000" dirty="0" smtClean="0"/>
          </a:p>
          <a:p>
            <a:pPr marL="76200" lvl="0">
              <a:lnSpc>
                <a:spcPct val="107000"/>
              </a:lnSpc>
              <a:spcBef>
                <a:spcPts val="0"/>
              </a:spcBef>
              <a:buNone/>
            </a:pPr>
            <a:endParaRPr lang="en-US" sz="2000" dirty="0" smtClean="0"/>
          </a:p>
          <a:p>
            <a:pPr marL="533400" lvl="0" indent="-457200">
              <a:lnSpc>
                <a:spcPct val="107000"/>
              </a:lnSpc>
              <a:spcBef>
                <a:spcPts val="0"/>
              </a:spcBef>
              <a:buFont typeface="+mj-lt"/>
              <a:buAutoNum type="arabicPeriod"/>
            </a:pPr>
            <a:r>
              <a:rPr lang="en-US" sz="2000" dirty="0" smtClean="0"/>
              <a:t> Boosting octane ratings</a:t>
            </a:r>
          </a:p>
          <a:p>
            <a:pPr marL="533400" lvl="0" indent="-457200">
              <a:lnSpc>
                <a:spcPct val="107000"/>
              </a:lnSpc>
              <a:spcBef>
                <a:spcPts val="0"/>
              </a:spcBef>
              <a:buFont typeface="+mj-lt"/>
              <a:buAutoNum type="arabicPeriod"/>
            </a:pPr>
            <a:r>
              <a:rPr lang="en-US" sz="2000" dirty="0" smtClean="0"/>
              <a:t> Reducing engine knocking</a:t>
            </a:r>
          </a:p>
          <a:p>
            <a:pPr marL="533400" lvl="0" indent="-457200">
              <a:lnSpc>
                <a:spcPct val="107000"/>
              </a:lnSpc>
              <a:spcBef>
                <a:spcPts val="0"/>
              </a:spcBef>
              <a:buFont typeface="+mj-lt"/>
              <a:buAutoNum type="arabicPeriod"/>
            </a:pPr>
            <a:r>
              <a:rPr lang="en-US" sz="2000" dirty="0" smtClean="0"/>
              <a:t>Optimizing the performance of valve seats within motors</a:t>
            </a:r>
          </a:p>
          <a:p>
            <a:pPr marL="457200" lvl="0" indent="-381000">
              <a:lnSpc>
                <a:spcPct val="107000"/>
              </a:lnSpc>
              <a:spcBef>
                <a:spcPts val="0"/>
              </a:spcBef>
              <a:buFont typeface="Wingdings" panose="05000000000000000000" pitchFamily="2" charset="2"/>
              <a:buChar char="v"/>
            </a:pPr>
            <a:endParaRPr lang="en-US" sz="2000" dirty="0" smtClean="0"/>
          </a:p>
          <a:p>
            <a:pPr marL="457200" lvl="0" indent="-381000">
              <a:lnSpc>
                <a:spcPct val="107000"/>
              </a:lnSpc>
              <a:spcBef>
                <a:spcPts val="0"/>
              </a:spcBef>
              <a:buFont typeface="Wingdings" panose="05000000000000000000" pitchFamily="2" charset="2"/>
              <a:buChar char="v"/>
            </a:pPr>
            <a:r>
              <a:rPr lang="en-US" sz="2000" dirty="0" smtClean="0"/>
              <a:t> US motor vehicles used gasoline containing tetraethyl lead additives from the 1920s to 1995.</a:t>
            </a:r>
            <a:endParaRPr lang="en-US" sz="2000" dirty="0"/>
          </a:p>
        </p:txBody>
      </p:sp>
      <p:sp>
        <p:nvSpPr>
          <p:cNvPr id="4" name="Rectangle 3"/>
          <p:cNvSpPr/>
          <p:nvPr/>
        </p:nvSpPr>
        <p:spPr>
          <a:xfrm>
            <a:off x="4953063" y="6119336"/>
            <a:ext cx="4572000" cy="738664"/>
          </a:xfrm>
          <a:prstGeom prst="rect">
            <a:avLst/>
          </a:prstGeom>
        </p:spPr>
        <p:txBody>
          <a:bodyPr>
            <a:spAutoFit/>
          </a:bodyPr>
          <a:lstStyle/>
          <a:p>
            <a:r>
              <a:rPr lang="en-US" dirty="0">
                <a:solidFill>
                  <a:schemeClr val="bg1"/>
                </a:solidFill>
              </a:rPr>
              <a:t>Nichols, Albert L. "Lead in gasoline." </a:t>
            </a:r>
            <a:r>
              <a:rPr lang="en-US" i="1" dirty="0">
                <a:solidFill>
                  <a:schemeClr val="bg1"/>
                </a:solidFill>
              </a:rPr>
              <a:t>Economic Analyses at EPA: Assessing Regulatory Impact</a:t>
            </a:r>
            <a:r>
              <a:rPr lang="en-US" dirty="0">
                <a:solidFill>
                  <a:schemeClr val="bg1"/>
                </a:solidFill>
              </a:rPr>
              <a:t> 49 (1997).</a:t>
            </a:r>
          </a:p>
        </p:txBody>
      </p:sp>
    </p:spTree>
    <p:extLst>
      <p:ext uri="{BB962C8B-B14F-4D97-AF65-F5344CB8AC3E}">
        <p14:creationId xmlns:p14="http://schemas.microsoft.com/office/powerpoint/2010/main" val="13752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Results</a:t>
            </a:r>
            <a:endParaRPr lang="en-US" dirty="0"/>
          </a:p>
        </p:txBody>
      </p:sp>
    </p:spTree>
    <p:extLst>
      <p:ext uri="{BB962C8B-B14F-4D97-AF65-F5344CB8AC3E}">
        <p14:creationId xmlns:p14="http://schemas.microsoft.com/office/powerpoint/2010/main" val="2185405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65475" y="2008297"/>
            <a:ext cx="7063860" cy="2658296"/>
          </a:xfrm>
          <a:prstGeom prst="rect">
            <a:avLst/>
          </a:prstGeom>
        </p:spPr>
      </p:pic>
      <p:sp>
        <p:nvSpPr>
          <p:cNvPr id="6" name="Title 5"/>
          <p:cNvSpPr>
            <a:spLocks noGrp="1"/>
          </p:cNvSpPr>
          <p:nvPr>
            <p:ph type="title"/>
          </p:nvPr>
        </p:nvSpPr>
        <p:spPr/>
        <p:txBody>
          <a:bodyPr/>
          <a:lstStyle/>
          <a:p>
            <a:r>
              <a:rPr lang="en-US" dirty="0" smtClean="0"/>
              <a:t>Gender</a:t>
            </a:r>
            <a:endParaRPr lang="en-US" dirty="0"/>
          </a:p>
        </p:txBody>
      </p:sp>
    </p:spTree>
    <p:extLst>
      <p:ext uri="{BB962C8B-B14F-4D97-AF65-F5344CB8AC3E}">
        <p14:creationId xmlns:p14="http://schemas.microsoft.com/office/powerpoint/2010/main" val="847296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Ethnicity</a:t>
            </a:r>
            <a:endParaRPr lang="en-US" dirty="0"/>
          </a:p>
        </p:txBody>
      </p:sp>
      <p:pic>
        <p:nvPicPr>
          <p:cNvPr id="3" name="Picture 2"/>
          <p:cNvPicPr>
            <a:picLocks noChangeAspect="1"/>
          </p:cNvPicPr>
          <p:nvPr/>
        </p:nvPicPr>
        <p:blipFill>
          <a:blip r:embed="rId2"/>
          <a:stretch>
            <a:fillRect/>
          </a:stretch>
        </p:blipFill>
        <p:spPr>
          <a:xfrm>
            <a:off x="1457537" y="1565398"/>
            <a:ext cx="6565938" cy="4309884"/>
          </a:xfrm>
          <a:prstGeom prst="rect">
            <a:avLst/>
          </a:prstGeom>
        </p:spPr>
      </p:pic>
    </p:spTree>
    <p:extLst>
      <p:ext uri="{BB962C8B-B14F-4D97-AF65-F5344CB8AC3E}">
        <p14:creationId xmlns:p14="http://schemas.microsoft.com/office/powerpoint/2010/main" val="3044505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97" y="214030"/>
            <a:ext cx="6858000" cy="459900"/>
          </a:xfrm>
        </p:spPr>
        <p:txBody>
          <a:bodyPr/>
          <a:lstStyle/>
          <a:p>
            <a:r>
              <a:rPr lang="en-US" dirty="0" smtClean="0"/>
              <a:t>Longevity in Occupation</a:t>
            </a:r>
            <a:endParaRPr lang="en-US" dirty="0"/>
          </a:p>
        </p:txBody>
      </p:sp>
      <p:pic>
        <p:nvPicPr>
          <p:cNvPr id="4" name="Picture 3"/>
          <p:cNvPicPr>
            <a:picLocks noChangeAspect="1"/>
          </p:cNvPicPr>
          <p:nvPr/>
        </p:nvPicPr>
        <p:blipFill>
          <a:blip r:embed="rId2"/>
          <a:stretch>
            <a:fillRect/>
          </a:stretch>
        </p:blipFill>
        <p:spPr>
          <a:xfrm>
            <a:off x="1829128" y="962846"/>
            <a:ext cx="5997055" cy="4019059"/>
          </a:xfrm>
          <a:prstGeom prst="rect">
            <a:avLst/>
          </a:prstGeom>
        </p:spPr>
      </p:pic>
      <p:pic>
        <p:nvPicPr>
          <p:cNvPr id="5" name="Picture 4"/>
          <p:cNvPicPr>
            <a:picLocks noChangeAspect="1"/>
          </p:cNvPicPr>
          <p:nvPr/>
        </p:nvPicPr>
        <p:blipFill>
          <a:blip r:embed="rId3"/>
          <a:stretch>
            <a:fillRect/>
          </a:stretch>
        </p:blipFill>
        <p:spPr>
          <a:xfrm>
            <a:off x="2409401" y="4981905"/>
            <a:ext cx="4836507" cy="1610604"/>
          </a:xfrm>
          <a:prstGeom prst="rect">
            <a:avLst/>
          </a:prstGeom>
        </p:spPr>
      </p:pic>
    </p:spTree>
    <p:extLst>
      <p:ext uri="{BB962C8B-B14F-4D97-AF65-F5344CB8AC3E}">
        <p14:creationId xmlns:p14="http://schemas.microsoft.com/office/powerpoint/2010/main" val="3718462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97" y="390293"/>
            <a:ext cx="6857978" cy="735582"/>
          </a:xfrm>
        </p:spPr>
        <p:txBody>
          <a:bodyPr/>
          <a:lstStyle/>
          <a:p>
            <a:r>
              <a:rPr lang="en-US" dirty="0" smtClean="0"/>
              <a:t>Age, BMI, and Clinical Variables </a:t>
            </a:r>
            <a:endParaRPr lang="en-US" dirty="0"/>
          </a:p>
        </p:txBody>
      </p:sp>
      <p:pic>
        <p:nvPicPr>
          <p:cNvPr id="3" name="Picture 2"/>
          <p:cNvPicPr>
            <a:picLocks noChangeAspect="1"/>
          </p:cNvPicPr>
          <p:nvPr/>
        </p:nvPicPr>
        <p:blipFill>
          <a:blip r:embed="rId3"/>
          <a:stretch>
            <a:fillRect/>
          </a:stretch>
        </p:blipFill>
        <p:spPr>
          <a:xfrm>
            <a:off x="1165497" y="2227699"/>
            <a:ext cx="7432078" cy="3080025"/>
          </a:xfrm>
          <a:prstGeom prst="rect">
            <a:avLst/>
          </a:prstGeom>
        </p:spPr>
      </p:pic>
    </p:spTree>
    <p:extLst>
      <p:ext uri="{BB962C8B-B14F-4D97-AF65-F5344CB8AC3E}">
        <p14:creationId xmlns:p14="http://schemas.microsoft.com/office/powerpoint/2010/main" val="30855209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74" y="601579"/>
            <a:ext cx="6858000" cy="459900"/>
          </a:xfrm>
        </p:spPr>
        <p:txBody>
          <a:bodyPr/>
          <a:lstStyle/>
          <a:p>
            <a:r>
              <a:rPr lang="en-US" dirty="0" smtClean="0"/>
              <a:t>Hepatobiliary </a:t>
            </a:r>
            <a:r>
              <a:rPr lang="en-US" dirty="0" err="1" smtClean="0"/>
              <a:t>Assocations</a:t>
            </a:r>
            <a:endParaRPr lang="en-US" dirty="0"/>
          </a:p>
        </p:txBody>
      </p:sp>
      <p:pic>
        <p:nvPicPr>
          <p:cNvPr id="3" name="Picture 2"/>
          <p:cNvPicPr>
            <a:picLocks noChangeAspect="1"/>
          </p:cNvPicPr>
          <p:nvPr/>
        </p:nvPicPr>
        <p:blipFill>
          <a:blip r:embed="rId2"/>
          <a:stretch>
            <a:fillRect/>
          </a:stretch>
        </p:blipFill>
        <p:spPr>
          <a:xfrm>
            <a:off x="1165474" y="1713021"/>
            <a:ext cx="7455349" cy="1871006"/>
          </a:xfrm>
          <a:prstGeom prst="rect">
            <a:avLst/>
          </a:prstGeom>
        </p:spPr>
      </p:pic>
    </p:spTree>
    <p:extLst>
      <p:ext uri="{BB962C8B-B14F-4D97-AF65-F5344CB8AC3E}">
        <p14:creationId xmlns:p14="http://schemas.microsoft.com/office/powerpoint/2010/main" val="25472484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165475" y="1831099"/>
            <a:ext cx="7223234" cy="2069734"/>
          </a:xfrm>
          <a:prstGeom prst="rect">
            <a:avLst/>
          </a:prstGeom>
        </p:spPr>
      </p:pic>
    </p:spTree>
    <p:extLst>
      <p:ext uri="{BB962C8B-B14F-4D97-AF65-F5344CB8AC3E}">
        <p14:creationId xmlns:p14="http://schemas.microsoft.com/office/powerpoint/2010/main" val="1315699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97" y="0"/>
            <a:ext cx="6858000" cy="459900"/>
          </a:xfrm>
        </p:spPr>
        <p:txBody>
          <a:bodyPr/>
          <a:lstStyle/>
          <a:p>
            <a:r>
              <a:rPr lang="en-US" dirty="0"/>
              <a:t>O</a:t>
            </a:r>
            <a:r>
              <a:rPr lang="en-US" dirty="0" smtClean="0"/>
              <a:t>ccupational exposure: A different perspective- Part 1</a:t>
            </a:r>
            <a:endParaRPr lang="en-US" dirty="0"/>
          </a:p>
        </p:txBody>
      </p:sp>
      <p:sp>
        <p:nvSpPr>
          <p:cNvPr id="3" name="Content Placeholder 2"/>
          <p:cNvSpPr>
            <a:spLocks noGrp="1"/>
          </p:cNvSpPr>
          <p:nvPr>
            <p:ph idx="1"/>
          </p:nvPr>
        </p:nvSpPr>
        <p:spPr>
          <a:xfrm>
            <a:off x="1165497" y="459900"/>
            <a:ext cx="6858000" cy="4967700"/>
          </a:xfrm>
        </p:spPr>
        <p:txBody>
          <a:bodyPr/>
          <a:lstStyle/>
          <a:p>
            <a:pPr marL="457200" lvl="0" indent="-381000">
              <a:lnSpc>
                <a:spcPct val="107000"/>
              </a:lnSpc>
              <a:spcBef>
                <a:spcPts val="0"/>
              </a:spcBef>
              <a:buFont typeface="Wingdings" panose="05000000000000000000" pitchFamily="2" charset="2"/>
              <a:buChar char="v"/>
            </a:pPr>
            <a:r>
              <a:rPr lang="en-US" sz="2000" dirty="0" smtClean="0"/>
              <a:t>Occupational </a:t>
            </a:r>
            <a:r>
              <a:rPr lang="en-US" sz="2000" dirty="0"/>
              <a:t>exposure to lead was explored</a:t>
            </a:r>
            <a:r>
              <a:rPr lang="en-US" sz="2000" dirty="0" smtClean="0"/>
              <a:t>.</a:t>
            </a:r>
          </a:p>
          <a:p>
            <a:pPr marL="76200" lvl="0">
              <a:lnSpc>
                <a:spcPct val="107000"/>
              </a:lnSpc>
              <a:spcBef>
                <a:spcPts val="0"/>
              </a:spcBef>
              <a:buNone/>
            </a:pPr>
            <a:r>
              <a:rPr lang="en-US" sz="2000" dirty="0" smtClean="0"/>
              <a:t> </a:t>
            </a:r>
          </a:p>
          <a:p>
            <a:pPr marL="457200" lvl="0" indent="-381000">
              <a:lnSpc>
                <a:spcPct val="107000"/>
              </a:lnSpc>
              <a:spcBef>
                <a:spcPts val="0"/>
              </a:spcBef>
              <a:buFont typeface="Wingdings" panose="05000000000000000000" pitchFamily="2" charset="2"/>
              <a:buChar char="v"/>
            </a:pPr>
            <a:r>
              <a:rPr lang="en-US" sz="2000" dirty="0" smtClean="0"/>
              <a:t>It was </a:t>
            </a:r>
            <a:r>
              <a:rPr lang="en-US" sz="2000" dirty="0"/>
              <a:t>determined which three </a:t>
            </a:r>
            <a:r>
              <a:rPr lang="en-US" sz="2000" dirty="0" smtClean="0"/>
              <a:t>industrial groups </a:t>
            </a:r>
            <a:r>
              <a:rPr lang="en-US" sz="2000" dirty="0"/>
              <a:t>have the highest and lowest BLLs at current </a:t>
            </a:r>
            <a:r>
              <a:rPr lang="en-US" sz="2000" dirty="0" smtClean="0"/>
              <a:t>exposure: </a:t>
            </a:r>
          </a:p>
          <a:p>
            <a:pPr marL="76200" lvl="0" algn="ctr">
              <a:lnSpc>
                <a:spcPct val="200000"/>
              </a:lnSpc>
              <a:spcBef>
                <a:spcPts val="0"/>
              </a:spcBef>
              <a:buNone/>
            </a:pPr>
            <a:r>
              <a:rPr lang="en-US" sz="2000" u="sng" dirty="0" smtClean="0"/>
              <a:t>Highest Exposed</a:t>
            </a:r>
            <a:endParaRPr lang="en-US" sz="2000" u="sng" dirty="0"/>
          </a:p>
          <a:p>
            <a:pPr marL="533400" lvl="0" indent="-457200">
              <a:lnSpc>
                <a:spcPct val="200000"/>
              </a:lnSpc>
              <a:spcBef>
                <a:spcPts val="0"/>
              </a:spcBef>
              <a:buFont typeface="+mj-lt"/>
              <a:buAutoNum type="arabicPeriod"/>
            </a:pPr>
            <a:r>
              <a:rPr lang="en-US" sz="2000" dirty="0" smtClean="0"/>
              <a:t>Agriculture, forestry, fishing</a:t>
            </a:r>
          </a:p>
          <a:p>
            <a:pPr marL="533400" lvl="0" indent="-457200">
              <a:lnSpc>
                <a:spcPct val="200000"/>
              </a:lnSpc>
              <a:spcBef>
                <a:spcPts val="0"/>
              </a:spcBef>
              <a:buFont typeface="+mj-lt"/>
              <a:buAutoNum type="arabicPeriod"/>
            </a:pPr>
            <a:r>
              <a:rPr lang="en-US" sz="2000" dirty="0" smtClean="0"/>
              <a:t>Mining</a:t>
            </a:r>
          </a:p>
          <a:p>
            <a:pPr marL="533400" lvl="0" indent="-457200">
              <a:lnSpc>
                <a:spcPct val="200000"/>
              </a:lnSpc>
              <a:spcBef>
                <a:spcPts val="0"/>
              </a:spcBef>
              <a:buFont typeface="+mj-lt"/>
              <a:buAutoNum type="arabicPeriod"/>
            </a:pPr>
            <a:r>
              <a:rPr lang="en-US" sz="2000" dirty="0" smtClean="0"/>
              <a:t>Construction</a:t>
            </a:r>
          </a:p>
          <a:p>
            <a:pPr marL="76200" lvl="0" algn="ctr">
              <a:lnSpc>
                <a:spcPct val="200000"/>
              </a:lnSpc>
              <a:spcBef>
                <a:spcPts val="0"/>
              </a:spcBef>
              <a:buNone/>
            </a:pPr>
            <a:r>
              <a:rPr lang="en-US" sz="2000" u="sng" dirty="0" smtClean="0"/>
              <a:t>Lowest Exposed</a:t>
            </a:r>
          </a:p>
          <a:p>
            <a:pPr marL="457200" indent="-457200">
              <a:buAutoNum type="arabicPeriod"/>
            </a:pPr>
            <a:r>
              <a:rPr lang="en-US" sz="2000" dirty="0"/>
              <a:t>Professional Scientific, Technical Services</a:t>
            </a:r>
          </a:p>
          <a:p>
            <a:pPr>
              <a:buNone/>
            </a:pPr>
            <a:endParaRPr lang="en-US" sz="2000" dirty="0"/>
          </a:p>
          <a:p>
            <a:pPr marL="457200" indent="-457200">
              <a:buAutoNum type="arabicPeriod" startAt="2"/>
            </a:pPr>
            <a:r>
              <a:rPr lang="en-US" sz="2000" dirty="0"/>
              <a:t>Private Households</a:t>
            </a:r>
          </a:p>
          <a:p>
            <a:pPr>
              <a:buNone/>
            </a:pPr>
            <a:endParaRPr lang="en-US" sz="2000" dirty="0"/>
          </a:p>
          <a:p>
            <a:pPr>
              <a:buNone/>
            </a:pPr>
            <a:r>
              <a:rPr lang="en-US" sz="2000" dirty="0" smtClean="0"/>
              <a:t>3.    Arts</a:t>
            </a:r>
            <a:r>
              <a:rPr lang="en-US" sz="2000" dirty="0"/>
              <a:t>, Entertainment, </a:t>
            </a:r>
            <a:r>
              <a:rPr lang="en-US" sz="2000" dirty="0" smtClean="0"/>
              <a:t>Recreation </a:t>
            </a:r>
            <a:endParaRPr lang="en-US" sz="2000" dirty="0"/>
          </a:p>
          <a:p>
            <a:pPr marL="76200" lvl="0">
              <a:lnSpc>
                <a:spcPct val="200000"/>
              </a:lnSpc>
              <a:spcBef>
                <a:spcPts val="0"/>
              </a:spcBef>
              <a:buNone/>
            </a:pPr>
            <a:endParaRPr lang="en-US" sz="2000" dirty="0"/>
          </a:p>
          <a:p>
            <a:pPr marL="457200" lvl="0" indent="-381000">
              <a:lnSpc>
                <a:spcPct val="107000"/>
              </a:lnSpc>
              <a:spcBef>
                <a:spcPts val="0"/>
              </a:spcBef>
              <a:buFont typeface="Wingdings" panose="05000000000000000000" pitchFamily="2" charset="2"/>
              <a:buChar char="v"/>
            </a:pPr>
            <a:endParaRPr lang="en-US" sz="2000" dirty="0" smtClean="0"/>
          </a:p>
          <a:p>
            <a:pPr marL="457200" lvl="0" indent="-381000">
              <a:lnSpc>
                <a:spcPct val="107000"/>
              </a:lnSpc>
              <a:spcBef>
                <a:spcPts val="0"/>
              </a:spcBef>
              <a:buFont typeface="Wingdings" panose="05000000000000000000" pitchFamily="2" charset="2"/>
              <a:buChar char="v"/>
            </a:pPr>
            <a:endParaRPr lang="en-US" sz="2000" dirty="0"/>
          </a:p>
        </p:txBody>
      </p:sp>
    </p:spTree>
    <p:extLst>
      <p:ext uri="{BB962C8B-B14F-4D97-AF65-F5344CB8AC3E}">
        <p14:creationId xmlns:p14="http://schemas.microsoft.com/office/powerpoint/2010/main" val="1182827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Industry and </a:t>
            </a:r>
            <a:r>
              <a:rPr lang="en-US" dirty="0"/>
              <a:t>E</a:t>
            </a:r>
            <a:r>
              <a:rPr lang="en-US" dirty="0" smtClean="0"/>
              <a:t>xposure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67827444"/>
              </p:ext>
            </p:extLst>
          </p:nvPr>
        </p:nvGraphicFramePr>
        <p:xfrm>
          <a:off x="2203888" y="1459789"/>
          <a:ext cx="5219700" cy="4295775"/>
        </p:xfrm>
        <a:graphic>
          <a:graphicData uri="http://schemas.openxmlformats.org/presentationml/2006/ole">
            <mc:AlternateContent xmlns:mc="http://schemas.openxmlformats.org/markup-compatibility/2006">
              <mc:Choice xmlns:v="urn:schemas-microsoft-com:vml" Requires="v">
                <p:oleObj spid="_x0000_s1047" name="Bitmap Image" r:id="rId4" imgW="5219640" imgH="4295880" progId="Paint.Picture">
                  <p:embed/>
                </p:oleObj>
              </mc:Choice>
              <mc:Fallback>
                <p:oleObj name="Bitmap Image" r:id="rId4" imgW="5219640" imgH="4295880" progId="Paint.Picture">
                  <p:embed/>
                  <p:pic>
                    <p:nvPicPr>
                      <p:cNvPr id="0" name=""/>
                      <p:cNvPicPr/>
                      <p:nvPr/>
                    </p:nvPicPr>
                    <p:blipFill>
                      <a:blip r:embed="rId5"/>
                      <a:stretch>
                        <a:fillRect/>
                      </a:stretch>
                    </p:blipFill>
                    <p:spPr>
                      <a:xfrm>
                        <a:off x="2203888" y="1459789"/>
                        <a:ext cx="5219700" cy="4295775"/>
                      </a:xfrm>
                      <a:prstGeom prst="rect">
                        <a:avLst/>
                      </a:prstGeom>
                    </p:spPr>
                  </p:pic>
                </p:oleObj>
              </mc:Fallback>
            </mc:AlternateContent>
          </a:graphicData>
        </a:graphic>
      </p:graphicFrame>
    </p:spTree>
    <p:extLst>
      <p:ext uri="{BB962C8B-B14F-4D97-AF65-F5344CB8AC3E}">
        <p14:creationId xmlns:p14="http://schemas.microsoft.com/office/powerpoint/2010/main" val="122219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64966" y="1378124"/>
            <a:ext cx="5381625" cy="4267200"/>
          </a:xfrm>
          <a:prstGeom prst="rect">
            <a:avLst/>
          </a:prstGeom>
        </p:spPr>
      </p:pic>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809643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Lead in Paint</a:t>
            </a:r>
            <a:endParaRPr lang="en-US" dirty="0"/>
          </a:p>
        </p:txBody>
      </p:sp>
      <p:sp>
        <p:nvSpPr>
          <p:cNvPr id="3" name="Text Placeholder 2"/>
          <p:cNvSpPr>
            <a:spLocks noGrp="1"/>
          </p:cNvSpPr>
          <p:nvPr>
            <p:ph type="body" idx="1"/>
          </p:nvPr>
        </p:nvSpPr>
        <p:spPr/>
        <p:txBody>
          <a:bodyPr/>
          <a:lstStyle/>
          <a:p>
            <a:pPr marL="457200" lvl="0" indent="-381000">
              <a:lnSpc>
                <a:spcPct val="107000"/>
              </a:lnSpc>
              <a:spcBef>
                <a:spcPts val="0"/>
              </a:spcBef>
              <a:buFont typeface="Wingdings" panose="05000000000000000000" pitchFamily="2" charset="2"/>
              <a:buChar char="v"/>
            </a:pPr>
            <a:r>
              <a:rPr lang="en-US" sz="2000" dirty="0" smtClean="0"/>
              <a:t>Lead </a:t>
            </a:r>
            <a:r>
              <a:rPr lang="en-US" sz="2000" dirty="0"/>
              <a:t>was used extensively in paint until 1978. </a:t>
            </a:r>
            <a:endParaRPr lang="en-US" sz="2000" dirty="0" smtClean="0"/>
          </a:p>
          <a:p>
            <a:pPr marL="76200" lvl="0">
              <a:lnSpc>
                <a:spcPct val="107000"/>
              </a:lnSpc>
              <a:spcBef>
                <a:spcPts val="0"/>
              </a:spcBef>
              <a:buNone/>
            </a:pPr>
            <a:endParaRPr lang="en-US" sz="2000" dirty="0" smtClean="0"/>
          </a:p>
          <a:p>
            <a:pPr marL="457200" lvl="0" indent="-381000">
              <a:lnSpc>
                <a:spcPct val="107000"/>
              </a:lnSpc>
              <a:spcBef>
                <a:spcPts val="0"/>
              </a:spcBef>
              <a:buFont typeface="Wingdings" panose="05000000000000000000" pitchFamily="2" charset="2"/>
              <a:buChar char="v"/>
            </a:pPr>
            <a:r>
              <a:rPr lang="en-US" sz="2000" dirty="0"/>
              <a:t>A</a:t>
            </a:r>
            <a:r>
              <a:rPr lang="en-US" sz="2000" dirty="0" smtClean="0"/>
              <a:t>dded </a:t>
            </a:r>
            <a:r>
              <a:rPr lang="en-US" sz="2000" dirty="0"/>
              <a:t>to paint due </a:t>
            </a:r>
            <a:r>
              <a:rPr lang="en-US" sz="2000" dirty="0" smtClean="0"/>
              <a:t>to:</a:t>
            </a:r>
            <a:endParaRPr lang="en-US" sz="2000" dirty="0"/>
          </a:p>
          <a:p>
            <a:pPr marL="457200" indent="-457200">
              <a:buFont typeface="+mj-lt"/>
              <a:buAutoNum type="arabicPeriod"/>
            </a:pPr>
            <a:r>
              <a:rPr lang="en-US" sz="2000" dirty="0" smtClean="0"/>
              <a:t> Decreasing </a:t>
            </a:r>
            <a:r>
              <a:rPr lang="en-US" sz="2000" dirty="0"/>
              <a:t>the time that paint takes to </a:t>
            </a:r>
            <a:r>
              <a:rPr lang="en-US" sz="2000" dirty="0" smtClean="0"/>
              <a:t>dry</a:t>
            </a:r>
          </a:p>
          <a:p>
            <a:pPr marL="457200" indent="-457200">
              <a:buFont typeface="+mj-lt"/>
              <a:buAutoNum type="arabicPeriod"/>
            </a:pPr>
            <a:r>
              <a:rPr lang="en-US" sz="2000" dirty="0" smtClean="0"/>
              <a:t> </a:t>
            </a:r>
            <a:r>
              <a:rPr lang="en-US" sz="2000" dirty="0"/>
              <a:t>M</a:t>
            </a:r>
            <a:r>
              <a:rPr lang="en-US" sz="2000" dirty="0" smtClean="0"/>
              <a:t>aking </a:t>
            </a:r>
            <a:r>
              <a:rPr lang="en-US" sz="2000" dirty="0"/>
              <a:t>paint moisture </a:t>
            </a:r>
            <a:r>
              <a:rPr lang="en-US" sz="2000" dirty="0" smtClean="0"/>
              <a:t>resistant </a:t>
            </a:r>
          </a:p>
          <a:p>
            <a:pPr marL="457200" indent="-457200">
              <a:buFont typeface="+mj-lt"/>
              <a:buAutoNum type="arabicPeriod"/>
            </a:pPr>
            <a:r>
              <a:rPr lang="en-US" sz="2000" dirty="0" smtClean="0"/>
              <a:t> Ability </a:t>
            </a:r>
            <a:r>
              <a:rPr lang="en-US" sz="2000" dirty="0"/>
              <a:t>to resist corrosion </a:t>
            </a:r>
            <a:endParaRPr lang="en-US" sz="2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759" y="3926965"/>
            <a:ext cx="3048000" cy="1905000"/>
          </a:xfrm>
          <a:prstGeom prst="rect">
            <a:avLst/>
          </a:prstGeom>
        </p:spPr>
      </p:pic>
      <p:sp>
        <p:nvSpPr>
          <p:cNvPr id="5" name="Rectangle 4"/>
          <p:cNvSpPr/>
          <p:nvPr/>
        </p:nvSpPr>
        <p:spPr>
          <a:xfrm>
            <a:off x="4594475" y="6306290"/>
            <a:ext cx="4572000" cy="523220"/>
          </a:xfrm>
          <a:prstGeom prst="rect">
            <a:avLst/>
          </a:prstGeom>
        </p:spPr>
        <p:txBody>
          <a:bodyPr>
            <a:spAutoFit/>
          </a:bodyPr>
          <a:lstStyle/>
          <a:p>
            <a:r>
              <a:rPr lang="en-US" dirty="0">
                <a:solidFill>
                  <a:schemeClr val="bg1"/>
                </a:solidFill>
              </a:rPr>
              <a:t>Gooch, Jan W. </a:t>
            </a:r>
            <a:r>
              <a:rPr lang="en-US" i="1" dirty="0">
                <a:solidFill>
                  <a:schemeClr val="bg1"/>
                </a:solidFill>
              </a:rPr>
              <a:t>Lead-based paint handbook</a:t>
            </a:r>
            <a:r>
              <a:rPr lang="en-US" dirty="0">
                <a:solidFill>
                  <a:schemeClr val="bg1"/>
                </a:solidFill>
              </a:rPr>
              <a:t>. Springer Science &amp; Business Media, 2006.</a:t>
            </a:r>
          </a:p>
        </p:txBody>
      </p:sp>
    </p:spTree>
    <p:extLst>
      <p:ext uri="{BB962C8B-B14F-4D97-AF65-F5344CB8AC3E}">
        <p14:creationId xmlns:p14="http://schemas.microsoft.com/office/powerpoint/2010/main" val="198265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7996" y="983046"/>
            <a:ext cx="5257800" cy="5543550"/>
          </a:xfrm>
          <a:prstGeom prst="rect">
            <a:avLst/>
          </a:prstGeom>
        </p:spPr>
      </p:pic>
    </p:spTree>
    <p:extLst>
      <p:ext uri="{BB962C8B-B14F-4D97-AF65-F5344CB8AC3E}">
        <p14:creationId xmlns:p14="http://schemas.microsoft.com/office/powerpoint/2010/main" val="33795636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890548" y="1252208"/>
            <a:ext cx="5257800" cy="5362575"/>
          </a:xfrm>
          <a:prstGeom prst="rect">
            <a:avLst/>
          </a:prstGeom>
        </p:spPr>
      </p:pic>
    </p:spTree>
    <p:extLst>
      <p:ext uri="{BB962C8B-B14F-4D97-AF65-F5344CB8AC3E}">
        <p14:creationId xmlns:p14="http://schemas.microsoft.com/office/powerpoint/2010/main" val="14598216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824694" y="2063641"/>
            <a:ext cx="5305425" cy="3676650"/>
          </a:xfrm>
          <a:prstGeom prst="rect">
            <a:avLst/>
          </a:prstGeom>
        </p:spPr>
      </p:pic>
    </p:spTree>
    <p:extLst>
      <p:ext uri="{BB962C8B-B14F-4D97-AF65-F5344CB8AC3E}">
        <p14:creationId xmlns:p14="http://schemas.microsoft.com/office/powerpoint/2010/main" val="40378562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1962150" y="1171575"/>
            <a:ext cx="5219700" cy="4514850"/>
          </a:xfrm>
          <a:prstGeom prst="rect">
            <a:avLst/>
          </a:prstGeom>
        </p:spPr>
      </p:pic>
    </p:spTree>
    <p:extLst>
      <p:ext uri="{BB962C8B-B14F-4D97-AF65-F5344CB8AC3E}">
        <p14:creationId xmlns:p14="http://schemas.microsoft.com/office/powerpoint/2010/main" val="10359699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exposure: </a:t>
            </a:r>
            <a:r>
              <a:rPr lang="en-US" dirty="0" smtClean="0"/>
              <a:t>Longevity of exposure- Part 2</a:t>
            </a:r>
            <a:endParaRPr lang="en-US" dirty="0"/>
          </a:p>
        </p:txBody>
      </p:sp>
      <p:sp>
        <p:nvSpPr>
          <p:cNvPr id="3" name="Content Placeholder 2"/>
          <p:cNvSpPr>
            <a:spLocks noGrp="1"/>
          </p:cNvSpPr>
          <p:nvPr>
            <p:ph idx="1"/>
          </p:nvPr>
        </p:nvSpPr>
        <p:spPr>
          <a:xfrm>
            <a:off x="605223" y="1616242"/>
            <a:ext cx="8538777" cy="4967700"/>
          </a:xfrm>
        </p:spPr>
        <p:txBody>
          <a:bodyPr/>
          <a:lstStyle/>
          <a:p>
            <a:pPr marL="457200" lvl="0" indent="-381000">
              <a:lnSpc>
                <a:spcPct val="107000"/>
              </a:lnSpc>
              <a:spcBef>
                <a:spcPts val="0"/>
              </a:spcBef>
              <a:buFont typeface="Wingdings" panose="05000000000000000000" pitchFamily="2" charset="2"/>
              <a:buChar char="v"/>
            </a:pPr>
            <a:r>
              <a:rPr lang="en-US" sz="2000" dirty="0"/>
              <a:t> </a:t>
            </a:r>
            <a:r>
              <a:rPr lang="en-US" sz="2000" dirty="0" smtClean="0"/>
              <a:t>Compared 3 high exposure occupations to see if duration of exposure altered biomarkers of interest</a:t>
            </a:r>
            <a:endParaRPr lang="en-US" sz="2000" dirty="0"/>
          </a:p>
          <a:p>
            <a:pPr marL="76200" lvl="0">
              <a:lnSpc>
                <a:spcPct val="107000"/>
              </a:lnSpc>
              <a:spcBef>
                <a:spcPts val="0"/>
              </a:spcBef>
              <a:buNone/>
            </a:pPr>
            <a:endParaRPr lang="en-US" sz="2000" dirty="0"/>
          </a:p>
          <a:p>
            <a:pPr marL="457200" indent="-381000">
              <a:lnSpc>
                <a:spcPct val="107000"/>
              </a:lnSpc>
              <a:spcBef>
                <a:spcPts val="0"/>
              </a:spcBef>
              <a:buFont typeface="Wingdings" panose="05000000000000000000" pitchFamily="2" charset="2"/>
              <a:buChar char="v"/>
            </a:pPr>
            <a:r>
              <a:rPr lang="en-US" sz="2000" dirty="0" smtClean="0"/>
              <a:t>Looked at the biomarkers at three intervals representing time spent at job. </a:t>
            </a:r>
          </a:p>
          <a:p>
            <a:pPr marL="457200" indent="-381000">
              <a:lnSpc>
                <a:spcPct val="107000"/>
              </a:lnSpc>
              <a:spcBef>
                <a:spcPts val="0"/>
              </a:spcBef>
              <a:buFont typeface="Wingdings" panose="05000000000000000000" pitchFamily="2" charset="2"/>
              <a:buChar char="v"/>
            </a:pPr>
            <a:endParaRPr lang="en-US" sz="2000" dirty="0"/>
          </a:p>
          <a:p>
            <a:pPr marL="533400" indent="-457200">
              <a:lnSpc>
                <a:spcPct val="107000"/>
              </a:lnSpc>
              <a:spcBef>
                <a:spcPts val="0"/>
              </a:spcBef>
              <a:buAutoNum type="arabicParenR"/>
            </a:pPr>
            <a:r>
              <a:rPr lang="en-US" sz="2000" dirty="0" smtClean="0"/>
              <a:t>0-5 years</a:t>
            </a:r>
          </a:p>
          <a:p>
            <a:pPr marL="533400" indent="-457200">
              <a:lnSpc>
                <a:spcPct val="107000"/>
              </a:lnSpc>
              <a:spcBef>
                <a:spcPts val="0"/>
              </a:spcBef>
              <a:buAutoNum type="arabicParenR"/>
            </a:pPr>
            <a:r>
              <a:rPr lang="en-US" sz="2000" dirty="0" smtClean="0"/>
              <a:t>5-10 years</a:t>
            </a:r>
          </a:p>
          <a:p>
            <a:pPr marL="533400" indent="-457200">
              <a:lnSpc>
                <a:spcPct val="107000"/>
              </a:lnSpc>
              <a:spcBef>
                <a:spcPts val="0"/>
              </a:spcBef>
              <a:buAutoNum type="arabicParenR"/>
            </a:pPr>
            <a:r>
              <a:rPr lang="en-US" sz="2000" dirty="0" smtClean="0"/>
              <a:t>over </a:t>
            </a:r>
            <a:r>
              <a:rPr lang="en-US" sz="2000" dirty="0"/>
              <a:t>10 </a:t>
            </a:r>
            <a:r>
              <a:rPr lang="en-US" sz="2000" dirty="0" smtClean="0"/>
              <a:t>years</a:t>
            </a:r>
          </a:p>
          <a:p>
            <a:pPr marL="533400" indent="-457200">
              <a:lnSpc>
                <a:spcPct val="107000"/>
              </a:lnSpc>
              <a:spcBef>
                <a:spcPts val="0"/>
              </a:spcBef>
              <a:buAutoNum type="arabicParenR"/>
            </a:pPr>
            <a:endParaRPr lang="en-US" sz="2000" dirty="0"/>
          </a:p>
          <a:p>
            <a:pPr marL="76200">
              <a:lnSpc>
                <a:spcPct val="107000"/>
              </a:lnSpc>
              <a:spcBef>
                <a:spcPts val="0"/>
              </a:spcBef>
              <a:buNone/>
            </a:pPr>
            <a:r>
              <a:rPr lang="en-US" sz="2000" dirty="0" smtClean="0"/>
              <a:t>Wanted  </a:t>
            </a:r>
            <a:r>
              <a:rPr lang="en-US" sz="2000" dirty="0"/>
              <a:t>to see how length of time at a lead exposed </a:t>
            </a:r>
            <a:r>
              <a:rPr lang="en-US" sz="2000" dirty="0" smtClean="0"/>
              <a:t>industry may </a:t>
            </a:r>
            <a:r>
              <a:rPr lang="en-US" sz="2000" dirty="0"/>
              <a:t>alter </a:t>
            </a:r>
            <a:r>
              <a:rPr lang="en-US" sz="2000" dirty="0" smtClean="0"/>
              <a:t>biomarkers </a:t>
            </a:r>
            <a:r>
              <a:rPr lang="en-US" sz="2000" dirty="0"/>
              <a:t>of interest.</a:t>
            </a:r>
          </a:p>
          <a:p>
            <a:endParaRPr lang="en-US" sz="2000" dirty="0"/>
          </a:p>
        </p:txBody>
      </p:sp>
    </p:spTree>
    <p:extLst>
      <p:ext uri="{BB962C8B-B14F-4D97-AF65-F5344CB8AC3E}">
        <p14:creationId xmlns:p14="http://schemas.microsoft.com/office/powerpoint/2010/main" val="377398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Age and BMI</a:t>
            </a:r>
            <a:endParaRPr lang="en-US" dirty="0"/>
          </a:p>
        </p:txBody>
      </p:sp>
      <p:pic>
        <p:nvPicPr>
          <p:cNvPr id="4" name="Picture 3"/>
          <p:cNvPicPr>
            <a:picLocks noChangeAspect="1"/>
          </p:cNvPicPr>
          <p:nvPr/>
        </p:nvPicPr>
        <p:blipFill>
          <a:blip r:embed="rId2"/>
          <a:stretch>
            <a:fillRect/>
          </a:stretch>
        </p:blipFill>
        <p:spPr>
          <a:xfrm>
            <a:off x="1165475" y="1842266"/>
            <a:ext cx="7225041" cy="3243333"/>
          </a:xfrm>
          <a:prstGeom prst="rect">
            <a:avLst/>
          </a:prstGeom>
        </p:spPr>
      </p:pic>
    </p:spTree>
    <p:extLst>
      <p:ext uri="{BB962C8B-B14F-4D97-AF65-F5344CB8AC3E}">
        <p14:creationId xmlns:p14="http://schemas.microsoft.com/office/powerpoint/2010/main" val="281021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1165475" y="665975"/>
            <a:ext cx="6858000" cy="459900"/>
          </a:xfrm>
          <a:prstGeom prst="rect">
            <a:avLst/>
          </a:prstGeom>
        </p:spPr>
        <p:txBody>
          <a:bodyPr lIns="91425" tIns="91425" rIns="91425" bIns="91425" anchor="b" anchorCtr="0">
            <a:noAutofit/>
          </a:bodyPr>
          <a:lstStyle/>
          <a:p>
            <a:pPr lvl="0">
              <a:spcBef>
                <a:spcPts val="0"/>
              </a:spcBef>
              <a:buNone/>
            </a:pPr>
            <a:r>
              <a:rPr lang="en" dirty="0" smtClean="0"/>
              <a:t>Limitations</a:t>
            </a:r>
            <a:endParaRPr lang="en" dirty="0"/>
          </a:p>
        </p:txBody>
      </p:sp>
      <p:sp>
        <p:nvSpPr>
          <p:cNvPr id="400" name="Shape 400"/>
          <p:cNvSpPr txBox="1">
            <a:spLocks noGrp="1"/>
          </p:cNvSpPr>
          <p:nvPr>
            <p:ph type="body" idx="1"/>
          </p:nvPr>
        </p:nvSpPr>
        <p:spPr>
          <a:xfrm>
            <a:off x="1165496" y="1600200"/>
            <a:ext cx="7978503" cy="4967700"/>
          </a:xfrm>
          <a:prstGeom prst="rect">
            <a:avLst/>
          </a:prstGeom>
        </p:spPr>
        <p:txBody>
          <a:bodyPr lIns="91425" tIns="91425" rIns="91425" bIns="91425" anchor="t" anchorCtr="0">
            <a:noAutofit/>
          </a:bodyPr>
          <a:lstStyle/>
          <a:p>
            <a:pPr marL="76200" lvl="1">
              <a:lnSpc>
                <a:spcPct val="107000"/>
              </a:lnSpc>
              <a:spcBef>
                <a:spcPts val="0"/>
              </a:spcBef>
              <a:buNone/>
            </a:pPr>
            <a:endParaRPr lang="en" sz="1800" dirty="0"/>
          </a:p>
          <a:p>
            <a:pPr marL="457200" lvl="1" indent="-381000">
              <a:lnSpc>
                <a:spcPct val="107000"/>
              </a:lnSpc>
              <a:spcBef>
                <a:spcPts val="0"/>
              </a:spcBef>
              <a:buFont typeface="Wingdings" panose="05000000000000000000" pitchFamily="2" charset="2"/>
              <a:buChar char="v"/>
            </a:pPr>
            <a:r>
              <a:rPr lang="en-US" sz="1800" dirty="0" smtClean="0"/>
              <a:t>Given </a:t>
            </a:r>
            <a:r>
              <a:rPr lang="en-US" sz="1800" dirty="0"/>
              <a:t>its cross-sectional design, we cannot demonstrate that lead exposure preceded </a:t>
            </a:r>
            <a:r>
              <a:rPr lang="en-US" sz="1800" dirty="0" smtClean="0"/>
              <a:t>health outcomes , </a:t>
            </a:r>
            <a:r>
              <a:rPr lang="en-US" sz="1800" dirty="0"/>
              <a:t>nor can we distinguish the causal </a:t>
            </a:r>
            <a:r>
              <a:rPr lang="en-US" sz="1800" dirty="0" smtClean="0"/>
              <a:t>mechanisms.</a:t>
            </a:r>
            <a:endParaRPr lang="en-US" sz="1800" dirty="0"/>
          </a:p>
          <a:p>
            <a:pPr marL="457200" lvl="1" indent="-381000">
              <a:lnSpc>
                <a:spcPct val="107000"/>
              </a:lnSpc>
              <a:spcBef>
                <a:spcPts val="0"/>
              </a:spcBef>
              <a:buFont typeface="Wingdings" panose="05000000000000000000" pitchFamily="2" charset="2"/>
              <a:buChar char="v"/>
            </a:pPr>
            <a:endParaRPr lang="en" sz="1800" dirty="0" smtClean="0"/>
          </a:p>
          <a:p>
            <a:pPr marL="457200" lvl="1" indent="-381000">
              <a:lnSpc>
                <a:spcPct val="107000"/>
              </a:lnSpc>
              <a:spcBef>
                <a:spcPts val="0"/>
              </a:spcBef>
              <a:buFont typeface="Wingdings" panose="05000000000000000000" pitchFamily="2" charset="2"/>
              <a:buChar char="v"/>
            </a:pPr>
            <a:endParaRPr lang="en" sz="1800" dirty="0"/>
          </a:p>
          <a:p>
            <a:pPr lvl="0" rtl="0">
              <a:spcBef>
                <a:spcPts val="0"/>
              </a:spcBef>
              <a:buNone/>
            </a:pPr>
            <a:endParaRPr dirty="0"/>
          </a:p>
          <a:p>
            <a:pPr lvl="0" rtl="0">
              <a:spcBef>
                <a:spcPts val="0"/>
              </a:spcBef>
              <a:buNone/>
            </a:pPr>
            <a:endParaRPr dirty="0"/>
          </a:p>
          <a:p>
            <a:pPr marL="457200" lvl="0" indent="0" rtl="0">
              <a:spcBef>
                <a:spcPts val="0"/>
              </a:spcBef>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285667"/>
            <a:ext cx="5508875" cy="3022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99" y="536149"/>
            <a:ext cx="7731552" cy="5798664"/>
          </a:xfrm>
          <a:prstGeom prst="rect">
            <a:avLst/>
          </a:prstGeom>
        </p:spPr>
      </p:pic>
    </p:spTree>
    <p:extLst>
      <p:ext uri="{BB962C8B-B14F-4D97-AF65-F5344CB8AC3E}">
        <p14:creationId xmlns:p14="http://schemas.microsoft.com/office/powerpoint/2010/main" val="1684432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from Industrial sources</a:t>
            </a:r>
            <a:endParaRPr lang="en-US" dirty="0"/>
          </a:p>
        </p:txBody>
      </p:sp>
      <p:sp>
        <p:nvSpPr>
          <p:cNvPr id="3" name="Text Placeholder 2"/>
          <p:cNvSpPr>
            <a:spLocks noGrp="1"/>
          </p:cNvSpPr>
          <p:nvPr>
            <p:ph type="body" idx="1"/>
          </p:nvPr>
        </p:nvSpPr>
        <p:spPr/>
        <p:txBody>
          <a:bodyPr/>
          <a:lstStyle/>
          <a:p>
            <a:pPr marL="457200" lvl="0" indent="-381000">
              <a:lnSpc>
                <a:spcPct val="107000"/>
              </a:lnSpc>
              <a:spcBef>
                <a:spcPts val="0"/>
              </a:spcBef>
              <a:buFont typeface="Wingdings" panose="05000000000000000000" pitchFamily="2" charset="2"/>
              <a:buChar char="v"/>
            </a:pPr>
            <a:r>
              <a:rPr lang="en-US" sz="2000" dirty="0" smtClean="0"/>
              <a:t>Lead </a:t>
            </a:r>
            <a:r>
              <a:rPr lang="en-US" sz="2000" dirty="0"/>
              <a:t>can also be emitted into the environment from industrial sources and contaminated </a:t>
            </a:r>
            <a:r>
              <a:rPr lang="en-US" sz="2000" dirty="0" smtClean="0"/>
              <a:t>sites.</a:t>
            </a:r>
          </a:p>
          <a:p>
            <a:pPr marL="76200" lvl="0">
              <a:lnSpc>
                <a:spcPct val="107000"/>
              </a:lnSpc>
              <a:spcBef>
                <a:spcPts val="0"/>
              </a:spcBef>
              <a:buNone/>
            </a:pPr>
            <a:endParaRPr lang="en-US" sz="2000" dirty="0" smtClean="0"/>
          </a:p>
          <a:p>
            <a:pPr marL="457200" lvl="0" indent="-381000">
              <a:lnSpc>
                <a:spcPct val="107000"/>
              </a:lnSpc>
              <a:spcBef>
                <a:spcPts val="0"/>
              </a:spcBef>
              <a:buFont typeface="Wingdings" panose="05000000000000000000" pitchFamily="2" charset="2"/>
              <a:buChar char="v"/>
            </a:pPr>
            <a:r>
              <a:rPr lang="en-US" sz="2000" dirty="0" smtClean="0"/>
              <a:t>While </a:t>
            </a:r>
            <a:r>
              <a:rPr lang="en-US" sz="2000" dirty="0"/>
              <a:t>natural levels of lead in soil </a:t>
            </a:r>
            <a:r>
              <a:rPr lang="en-US" sz="2000" dirty="0" smtClean="0"/>
              <a:t>usually less than 50 PPM</a:t>
            </a:r>
          </a:p>
          <a:p>
            <a:pPr marL="76200" lvl="0">
              <a:lnSpc>
                <a:spcPct val="107000"/>
              </a:lnSpc>
              <a:spcBef>
                <a:spcPts val="0"/>
              </a:spcBef>
              <a:buNone/>
            </a:pPr>
            <a:endParaRPr lang="en-US" sz="2000" dirty="0" smtClean="0"/>
          </a:p>
          <a:p>
            <a:pPr marL="533400" lvl="0" indent="-457200">
              <a:lnSpc>
                <a:spcPct val="107000"/>
              </a:lnSpc>
              <a:spcBef>
                <a:spcPts val="0"/>
              </a:spcBef>
              <a:buFont typeface="+mj-lt"/>
              <a:buAutoNum type="arabicPeriod"/>
            </a:pPr>
            <a:r>
              <a:rPr lang="en-US" sz="2000" dirty="0"/>
              <a:t>M</a:t>
            </a:r>
            <a:r>
              <a:rPr lang="en-US" sz="2000" dirty="0" smtClean="0"/>
              <a:t>ining,</a:t>
            </a:r>
          </a:p>
          <a:p>
            <a:pPr marL="533400" lvl="0" indent="-457200">
              <a:lnSpc>
                <a:spcPct val="107000"/>
              </a:lnSpc>
              <a:spcBef>
                <a:spcPts val="0"/>
              </a:spcBef>
              <a:buFont typeface="+mj-lt"/>
              <a:buAutoNum type="arabicPeriod"/>
            </a:pPr>
            <a:r>
              <a:rPr lang="en-US" sz="2000" dirty="0" smtClean="0"/>
              <a:t>Smelting</a:t>
            </a:r>
          </a:p>
          <a:p>
            <a:pPr marL="533400" lvl="0" indent="-457200">
              <a:lnSpc>
                <a:spcPct val="107000"/>
              </a:lnSpc>
              <a:spcBef>
                <a:spcPts val="0"/>
              </a:spcBef>
              <a:buFont typeface="+mj-lt"/>
              <a:buAutoNum type="arabicPeriod"/>
            </a:pPr>
            <a:r>
              <a:rPr lang="en-US" sz="2000" dirty="0" smtClean="0"/>
              <a:t>Refining </a:t>
            </a:r>
            <a:r>
              <a:rPr lang="en-US" sz="2000" dirty="0"/>
              <a:t>activities </a:t>
            </a:r>
            <a:endParaRPr lang="en-US" sz="2000" dirty="0" smtClean="0"/>
          </a:p>
          <a:p>
            <a:pPr marL="76200" lvl="0">
              <a:lnSpc>
                <a:spcPct val="107000"/>
              </a:lnSpc>
              <a:spcBef>
                <a:spcPts val="0"/>
              </a:spcBef>
              <a:buNone/>
            </a:pPr>
            <a:endParaRPr lang="en-US" sz="2000" dirty="0" smtClean="0"/>
          </a:p>
          <a:p>
            <a:pPr marL="457200" lvl="0" indent="-381000">
              <a:lnSpc>
                <a:spcPct val="107000"/>
              </a:lnSpc>
              <a:spcBef>
                <a:spcPts val="0"/>
              </a:spcBef>
              <a:buFont typeface="Wingdings" panose="05000000000000000000" pitchFamily="2" charset="2"/>
              <a:buChar char="v"/>
            </a:pPr>
            <a:r>
              <a:rPr lang="en-US" sz="2000" dirty="0"/>
              <a:t>H</a:t>
            </a:r>
            <a:r>
              <a:rPr lang="en-US" sz="2000" dirty="0" smtClean="0"/>
              <a:t>ave </a:t>
            </a:r>
            <a:r>
              <a:rPr lang="en-US" sz="2000" dirty="0"/>
              <a:t>resulted in substantial increases in lead levels in the </a:t>
            </a:r>
            <a:r>
              <a:rPr lang="en-US" sz="2000" dirty="0" smtClean="0"/>
              <a:t>environment</a:t>
            </a:r>
            <a:endParaRPr lang="en-US" sz="2000" dirty="0"/>
          </a:p>
        </p:txBody>
      </p:sp>
      <p:sp>
        <p:nvSpPr>
          <p:cNvPr id="4" name="Rectangle 3"/>
          <p:cNvSpPr/>
          <p:nvPr/>
        </p:nvSpPr>
        <p:spPr>
          <a:xfrm>
            <a:off x="995680" y="6334780"/>
            <a:ext cx="8778240" cy="523220"/>
          </a:xfrm>
          <a:prstGeom prst="rect">
            <a:avLst/>
          </a:prstGeom>
        </p:spPr>
        <p:txBody>
          <a:bodyPr wrap="square">
            <a:spAutoFit/>
          </a:bodyPr>
          <a:lstStyle/>
          <a:p>
            <a:r>
              <a:rPr lang="en-US" dirty="0">
                <a:solidFill>
                  <a:schemeClr val="bg1"/>
                </a:solidFill>
              </a:rPr>
              <a:t>Reagan, P. L., and E. K. </a:t>
            </a:r>
            <a:r>
              <a:rPr lang="en-US" dirty="0" err="1">
                <a:solidFill>
                  <a:schemeClr val="bg1"/>
                </a:solidFill>
              </a:rPr>
              <a:t>Silbergeld</a:t>
            </a:r>
            <a:r>
              <a:rPr lang="en-US" dirty="0">
                <a:solidFill>
                  <a:schemeClr val="bg1"/>
                </a:solidFill>
              </a:rPr>
              <a:t>. "Establishing a health based standard for lead in residential soils." </a:t>
            </a:r>
            <a:r>
              <a:rPr lang="en-US" i="1" dirty="0">
                <a:solidFill>
                  <a:schemeClr val="bg1"/>
                </a:solidFill>
              </a:rPr>
              <a:t>Hemphill and </a:t>
            </a:r>
            <a:r>
              <a:rPr lang="en-US" i="1" dirty="0" err="1">
                <a:solidFill>
                  <a:schemeClr val="bg1"/>
                </a:solidFill>
              </a:rPr>
              <a:t>Cothern</a:t>
            </a:r>
            <a:r>
              <a:rPr lang="en-US" i="1" dirty="0">
                <a:solidFill>
                  <a:schemeClr val="bg1"/>
                </a:solidFill>
              </a:rPr>
              <a:t>, eds. Trace substances in environmental health, Supplement to</a:t>
            </a:r>
            <a:r>
              <a:rPr lang="en-US" dirty="0">
                <a:solidFill>
                  <a:schemeClr val="bg1"/>
                </a:solidFill>
              </a:rPr>
              <a:t> 12 (1990).</a:t>
            </a:r>
          </a:p>
        </p:txBody>
      </p:sp>
    </p:spTree>
    <p:extLst>
      <p:ext uri="{BB962C8B-B14F-4D97-AF65-F5344CB8AC3E}">
        <p14:creationId xmlns:p14="http://schemas.microsoft.com/office/powerpoint/2010/main" val="255292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565" y="229557"/>
            <a:ext cx="6858000" cy="459900"/>
          </a:xfrm>
        </p:spPr>
        <p:txBody>
          <a:bodyPr/>
          <a:lstStyle/>
          <a:p>
            <a:r>
              <a:rPr lang="en-US" dirty="0" smtClean="0"/>
              <a:t>Lead Exposure Urban Environments: Soil</a:t>
            </a:r>
            <a:endParaRPr lang="en-US" dirty="0"/>
          </a:p>
        </p:txBody>
      </p:sp>
      <p:sp>
        <p:nvSpPr>
          <p:cNvPr id="3" name="Content Placeholder 2"/>
          <p:cNvSpPr>
            <a:spLocks noGrp="1"/>
          </p:cNvSpPr>
          <p:nvPr>
            <p:ph idx="1"/>
          </p:nvPr>
        </p:nvSpPr>
        <p:spPr>
          <a:xfrm>
            <a:off x="-81435" y="689457"/>
            <a:ext cx="9144000" cy="5442025"/>
          </a:xfrm>
        </p:spPr>
        <p:txBody>
          <a:bodyPr/>
          <a:lstStyle/>
          <a:p>
            <a:pPr marL="76200" lvl="0">
              <a:lnSpc>
                <a:spcPct val="107000"/>
              </a:lnSpc>
              <a:spcBef>
                <a:spcPts val="0"/>
              </a:spcBef>
              <a:buNone/>
            </a:pPr>
            <a:endParaRPr lang="en-US" sz="1800" dirty="0"/>
          </a:p>
          <a:p>
            <a:pPr marL="457200" lvl="0" indent="-381000">
              <a:lnSpc>
                <a:spcPct val="107000"/>
              </a:lnSpc>
              <a:spcBef>
                <a:spcPts val="0"/>
              </a:spcBef>
              <a:buFont typeface="Wingdings" panose="05000000000000000000" pitchFamily="2" charset="2"/>
              <a:buChar char="v"/>
            </a:pPr>
            <a:r>
              <a:rPr lang="en-US" sz="2000" dirty="0" smtClean="0"/>
              <a:t>In </a:t>
            </a:r>
            <a:r>
              <a:rPr lang="en-US" sz="2000" dirty="0"/>
              <a:t>an Urban city such as Baltimore, </a:t>
            </a:r>
            <a:r>
              <a:rPr lang="en-US" sz="2000" dirty="0" smtClean="0"/>
              <a:t>Maryland, </a:t>
            </a:r>
            <a:r>
              <a:rPr lang="en-US" sz="2000" dirty="0"/>
              <a:t>impact of lead additives in gasoline </a:t>
            </a:r>
            <a:r>
              <a:rPr lang="en-US" sz="2000" dirty="0" smtClean="0"/>
              <a:t> </a:t>
            </a:r>
            <a:r>
              <a:rPr lang="en-US" sz="2000" dirty="0"/>
              <a:t>reflected in garden soils (</a:t>
            </a:r>
            <a:r>
              <a:rPr lang="en-US" sz="2000" dirty="0" err="1"/>
              <a:t>Mielke</a:t>
            </a:r>
            <a:r>
              <a:rPr lang="en-US" sz="2000" dirty="0"/>
              <a:t> et al. 1983</a:t>
            </a:r>
            <a:r>
              <a:rPr lang="en-US" sz="2000" dirty="0" smtClean="0"/>
              <a:t>).</a:t>
            </a:r>
          </a:p>
          <a:p>
            <a:pPr marL="457200" indent="-381000">
              <a:lnSpc>
                <a:spcPct val="107000"/>
              </a:lnSpc>
              <a:spcBef>
                <a:spcPts val="0"/>
              </a:spcBef>
              <a:buFont typeface="Wingdings" panose="05000000000000000000" pitchFamily="2" charset="2"/>
              <a:buChar char="v"/>
            </a:pPr>
            <a:endParaRPr lang="en-US" sz="2000" dirty="0" smtClean="0"/>
          </a:p>
          <a:p>
            <a:pPr marL="457200" indent="-381000">
              <a:lnSpc>
                <a:spcPct val="107000"/>
              </a:lnSpc>
              <a:spcBef>
                <a:spcPts val="0"/>
              </a:spcBef>
              <a:buFont typeface="Wingdings" panose="05000000000000000000" pitchFamily="2" charset="2"/>
              <a:buChar char="v"/>
            </a:pPr>
            <a:r>
              <a:rPr lang="en-US" sz="2000" dirty="0" smtClean="0"/>
              <a:t>Soil </a:t>
            </a:r>
            <a:r>
              <a:rPr lang="en-US" sz="2000" dirty="0"/>
              <a:t>acts as a </a:t>
            </a:r>
            <a:r>
              <a:rPr lang="en-US" sz="2000" dirty="0" smtClean="0"/>
              <a:t>reservoir</a:t>
            </a:r>
            <a:r>
              <a:rPr lang="en-US" sz="2000" dirty="0"/>
              <a:t> </a:t>
            </a:r>
            <a:r>
              <a:rPr lang="en-US" sz="2000" dirty="0" smtClean="0"/>
              <a:t>for lead exposure due to lead being persistent.</a:t>
            </a:r>
            <a:endParaRPr lang="en-US" sz="2000" dirty="0"/>
          </a:p>
          <a:p>
            <a:pPr marL="76200">
              <a:lnSpc>
                <a:spcPct val="107000"/>
              </a:lnSpc>
              <a:spcBef>
                <a:spcPts val="0"/>
              </a:spcBef>
              <a:buNone/>
            </a:pPr>
            <a:endParaRPr lang="en-US" sz="2000" dirty="0" smtClean="0"/>
          </a:p>
          <a:p>
            <a:pPr marL="457200" indent="-381000">
              <a:lnSpc>
                <a:spcPct val="107000"/>
              </a:lnSpc>
              <a:spcBef>
                <a:spcPts val="0"/>
              </a:spcBef>
              <a:buFont typeface="Wingdings" panose="05000000000000000000" pitchFamily="2" charset="2"/>
              <a:buChar char="v"/>
            </a:pPr>
            <a:r>
              <a:rPr lang="en-US" sz="2000" dirty="0" smtClean="0"/>
              <a:t>California </a:t>
            </a:r>
            <a:r>
              <a:rPr lang="en-US" sz="2000" dirty="0"/>
              <a:t>study on urban lead exposure </a:t>
            </a:r>
            <a:r>
              <a:rPr lang="en-US" sz="2000" dirty="0">
                <a:sym typeface="Wingdings" panose="05000000000000000000" pitchFamily="2" charset="2"/>
              </a:rPr>
              <a:t> </a:t>
            </a:r>
            <a:r>
              <a:rPr lang="en-US" sz="2000" dirty="0"/>
              <a:t>significant amount of lead put in the environment since 1950… </a:t>
            </a:r>
            <a:r>
              <a:rPr lang="en-US" sz="2000" dirty="0" smtClean="0"/>
              <a:t>Health at risk </a:t>
            </a:r>
            <a:r>
              <a:rPr lang="en-US" sz="2000" dirty="0"/>
              <a:t>(</a:t>
            </a:r>
            <a:r>
              <a:rPr lang="en-US" sz="2000" dirty="0" err="1"/>
              <a:t>Mielke</a:t>
            </a:r>
            <a:r>
              <a:rPr lang="en-US" sz="2000" dirty="0"/>
              <a:t>, et al., 2010). </a:t>
            </a:r>
            <a:endParaRPr lang="en-US" sz="2000" dirty="0" smtClean="0"/>
          </a:p>
          <a:p>
            <a:pPr marL="76200">
              <a:lnSpc>
                <a:spcPct val="107000"/>
              </a:lnSpc>
              <a:spcBef>
                <a:spcPts val="0"/>
              </a:spcBef>
              <a:buNone/>
            </a:pPr>
            <a:endParaRPr lang="en-US" sz="2000" dirty="0" smtClean="0"/>
          </a:p>
          <a:p>
            <a:pPr marL="457200" indent="-381000">
              <a:lnSpc>
                <a:spcPct val="107000"/>
              </a:lnSpc>
              <a:spcBef>
                <a:spcPts val="0"/>
              </a:spcBef>
              <a:buFont typeface="Wingdings" panose="05000000000000000000" pitchFamily="2" charset="2"/>
              <a:buChar char="v"/>
            </a:pPr>
            <a:r>
              <a:rPr lang="en-US" sz="2000" dirty="0"/>
              <a:t>When lead is released to the air from industrial sources or vehicles, it may travel long distances before settling to the ground, where it usually sticks to soil particles. </a:t>
            </a:r>
            <a:endParaRPr lang="en-US" sz="2000" dirty="0" smtClean="0"/>
          </a:p>
          <a:p>
            <a:pPr marL="457200" indent="-381000">
              <a:lnSpc>
                <a:spcPct val="107000"/>
              </a:lnSpc>
              <a:spcBef>
                <a:spcPts val="0"/>
              </a:spcBef>
              <a:buFont typeface="Wingdings" panose="05000000000000000000" pitchFamily="2" charset="2"/>
              <a:buChar char="v"/>
            </a:pPr>
            <a:endParaRPr lang="en-US" sz="1800" dirty="0" smtClean="0"/>
          </a:p>
          <a:p>
            <a:pPr marL="457200" indent="-381000">
              <a:lnSpc>
                <a:spcPct val="107000"/>
              </a:lnSpc>
              <a:spcBef>
                <a:spcPts val="0"/>
              </a:spcBef>
              <a:buFont typeface="Wingdings" panose="05000000000000000000" pitchFamily="2" charset="2"/>
              <a:buChar char="v"/>
            </a:pPr>
            <a:endParaRPr lang="en-US" sz="1800" dirty="0" smtClean="0"/>
          </a:p>
          <a:p>
            <a:pPr marL="457200" lvl="0" indent="-381000">
              <a:lnSpc>
                <a:spcPct val="107000"/>
              </a:lnSpc>
              <a:spcBef>
                <a:spcPts val="0"/>
              </a:spcBef>
              <a:buFont typeface="Wingdings" panose="05000000000000000000" pitchFamily="2" charset="2"/>
              <a:buChar char="v"/>
            </a:pPr>
            <a:endParaRPr lang="en-US" sz="1800" dirty="0" smtClean="0"/>
          </a:p>
          <a:p>
            <a:pPr marL="457200" lvl="0" indent="-381000">
              <a:lnSpc>
                <a:spcPct val="107000"/>
              </a:lnSpc>
              <a:spcBef>
                <a:spcPts val="0"/>
              </a:spcBef>
              <a:buFont typeface="Wingdings" panose="05000000000000000000" pitchFamily="2" charset="2"/>
              <a:buChar char="v"/>
            </a:pPr>
            <a:endParaRPr lang="en-US" sz="1800" dirty="0" smtClean="0"/>
          </a:p>
        </p:txBody>
      </p:sp>
    </p:spTree>
    <p:extLst>
      <p:ext uri="{BB962C8B-B14F-4D97-AF65-F5344CB8AC3E}">
        <p14:creationId xmlns:p14="http://schemas.microsoft.com/office/powerpoint/2010/main" val="51798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Lead Exposure Sources among Adult Populations</a:t>
            </a:r>
            <a:endParaRPr lang="en-US" dirty="0"/>
          </a:p>
        </p:txBody>
      </p:sp>
      <p:sp>
        <p:nvSpPr>
          <p:cNvPr id="3" name="Text Placeholder 2"/>
          <p:cNvSpPr>
            <a:spLocks noGrp="1"/>
          </p:cNvSpPr>
          <p:nvPr>
            <p:ph type="body" idx="1"/>
          </p:nvPr>
        </p:nvSpPr>
        <p:spPr>
          <a:xfrm>
            <a:off x="914400" y="1796434"/>
            <a:ext cx="8229600" cy="5528925"/>
          </a:xfrm>
        </p:spPr>
        <p:txBody>
          <a:bodyPr/>
          <a:lstStyle/>
          <a:p>
            <a:pPr marL="457200" lvl="0" indent="-381000">
              <a:lnSpc>
                <a:spcPct val="107000"/>
              </a:lnSpc>
              <a:spcBef>
                <a:spcPts val="0"/>
              </a:spcBef>
              <a:buFont typeface="Wingdings" panose="05000000000000000000" pitchFamily="2" charset="2"/>
              <a:buChar char="v"/>
            </a:pPr>
            <a:r>
              <a:rPr lang="en-US" sz="2000" dirty="0" smtClean="0"/>
              <a:t>Adult </a:t>
            </a:r>
            <a:r>
              <a:rPr lang="en-US" sz="2000" dirty="0"/>
              <a:t>exposure to lead is primarily encountered at the </a:t>
            </a:r>
            <a:r>
              <a:rPr lang="en-US" sz="2000" dirty="0" smtClean="0"/>
              <a:t>workplace - </a:t>
            </a:r>
            <a:r>
              <a:rPr lang="en-US" sz="2000" dirty="0"/>
              <a:t>zinc ore mining, painting, and battery manufacturing </a:t>
            </a:r>
            <a:r>
              <a:rPr lang="en-US" sz="2000" dirty="0" smtClean="0"/>
              <a:t>industries.</a:t>
            </a:r>
          </a:p>
          <a:p>
            <a:pPr marL="76200" lvl="0">
              <a:lnSpc>
                <a:spcPct val="107000"/>
              </a:lnSpc>
              <a:spcBef>
                <a:spcPts val="0"/>
              </a:spcBef>
              <a:buNone/>
            </a:pPr>
            <a:endParaRPr lang="en-US" sz="2000" dirty="0" smtClean="0"/>
          </a:p>
          <a:p>
            <a:pPr marL="533400" lvl="0" indent="-457200">
              <a:lnSpc>
                <a:spcPct val="107000"/>
              </a:lnSpc>
              <a:spcBef>
                <a:spcPts val="0"/>
              </a:spcBef>
              <a:buFont typeface="+mj-lt"/>
              <a:buAutoNum type="arabicPeriod"/>
            </a:pPr>
            <a:r>
              <a:rPr lang="en-US" sz="2000" dirty="0"/>
              <a:t>In 2015, NIOSH </a:t>
            </a:r>
            <a:r>
              <a:rPr lang="en-US" sz="2000" dirty="0" smtClean="0"/>
              <a:t>reported 5 </a:t>
            </a:r>
            <a:r>
              <a:rPr lang="en-US" sz="2000" dirty="0"/>
              <a:t>µg/</a:t>
            </a:r>
            <a:r>
              <a:rPr lang="en-US" sz="2000" dirty="0" err="1"/>
              <a:t>dL</a:t>
            </a:r>
            <a:r>
              <a:rPr lang="en-US" sz="2000" dirty="0"/>
              <a:t> </a:t>
            </a:r>
            <a:r>
              <a:rPr lang="en-US" sz="2000" dirty="0" smtClean="0"/>
              <a:t>of </a:t>
            </a:r>
            <a:r>
              <a:rPr lang="en-US" sz="2000" dirty="0"/>
              <a:t>whole blood, in a venous blood sample, as the reference </a:t>
            </a:r>
            <a:r>
              <a:rPr lang="en-US" sz="2000" dirty="0" smtClean="0"/>
              <a:t>BLL for adults</a:t>
            </a:r>
          </a:p>
          <a:p>
            <a:pPr marL="533400" lvl="0" indent="-457200">
              <a:lnSpc>
                <a:spcPct val="107000"/>
              </a:lnSpc>
              <a:spcBef>
                <a:spcPts val="0"/>
              </a:spcBef>
              <a:buFont typeface="+mj-lt"/>
              <a:buAutoNum type="arabicPeriod"/>
            </a:pPr>
            <a:endParaRPr lang="en-US" sz="2000" dirty="0" smtClean="0"/>
          </a:p>
          <a:p>
            <a:pPr marL="533400" lvl="0" indent="-457200">
              <a:lnSpc>
                <a:spcPct val="107000"/>
              </a:lnSpc>
              <a:spcBef>
                <a:spcPts val="0"/>
              </a:spcBef>
              <a:buFont typeface="+mj-lt"/>
              <a:buAutoNum type="arabicPeriod"/>
            </a:pPr>
            <a:r>
              <a:rPr lang="en-US" sz="2000" dirty="0"/>
              <a:t>An elevated BLL </a:t>
            </a:r>
            <a:r>
              <a:rPr lang="en-US" sz="2000" dirty="0" smtClean="0"/>
              <a:t>in adults is </a:t>
            </a:r>
            <a:r>
              <a:rPr lang="en-US" sz="2000" dirty="0"/>
              <a:t>defined as a BLL ≥5 µg/</a:t>
            </a:r>
            <a:r>
              <a:rPr lang="en-US" sz="2000" dirty="0" err="1"/>
              <a:t>dL</a:t>
            </a:r>
            <a:r>
              <a:rPr lang="en-US" sz="2000" dirty="0"/>
              <a:t>. </a:t>
            </a:r>
            <a:r>
              <a:rPr lang="en-US" sz="2000" dirty="0" smtClean="0"/>
              <a:t>(CSTE, NNDSS, ABLES)</a:t>
            </a:r>
          </a:p>
          <a:p>
            <a:pPr marL="533400" lvl="0" indent="-457200">
              <a:lnSpc>
                <a:spcPct val="107000"/>
              </a:lnSpc>
              <a:spcBef>
                <a:spcPts val="0"/>
              </a:spcBef>
              <a:buFont typeface="+mj-lt"/>
              <a:buAutoNum type="arabicPeriod"/>
            </a:pPr>
            <a:endParaRPr lang="en-US" sz="2000" dirty="0"/>
          </a:p>
          <a:p>
            <a:pPr marL="533400" indent="-457200">
              <a:lnSpc>
                <a:spcPct val="107000"/>
              </a:lnSpc>
              <a:spcBef>
                <a:spcPts val="0"/>
              </a:spcBef>
              <a:buFont typeface="+mj-lt"/>
              <a:buAutoNum type="arabicPeriod"/>
            </a:pPr>
            <a:r>
              <a:rPr lang="en-US" sz="2000" dirty="0"/>
              <a:t>No level of lead exposure is deemed </a:t>
            </a:r>
            <a:r>
              <a:rPr lang="en-US" sz="2000" dirty="0" smtClean="0"/>
              <a:t>safe.</a:t>
            </a:r>
          </a:p>
          <a:p>
            <a:pPr marL="76200" lvl="0">
              <a:lnSpc>
                <a:spcPct val="107000"/>
              </a:lnSpc>
              <a:spcBef>
                <a:spcPts val="0"/>
              </a:spcBef>
              <a:buNone/>
            </a:pPr>
            <a:endParaRPr lang="en-US" sz="1100" dirty="0" smtClean="0"/>
          </a:p>
          <a:p>
            <a:pPr marL="76200" lvl="0">
              <a:lnSpc>
                <a:spcPct val="107000"/>
              </a:lnSpc>
              <a:spcBef>
                <a:spcPts val="0"/>
              </a:spcBef>
              <a:buNone/>
            </a:pPr>
            <a:endParaRPr lang="en-US" sz="1100" dirty="0"/>
          </a:p>
          <a:p>
            <a:pPr marL="76200" lvl="0">
              <a:lnSpc>
                <a:spcPct val="107000"/>
              </a:lnSpc>
              <a:spcBef>
                <a:spcPts val="0"/>
              </a:spcBef>
              <a:buNone/>
            </a:pPr>
            <a:endParaRPr lang="en-US" sz="1100" dirty="0" smtClean="0"/>
          </a:p>
          <a:p>
            <a:pPr marL="76200" lvl="0">
              <a:lnSpc>
                <a:spcPct val="107000"/>
              </a:lnSpc>
              <a:spcBef>
                <a:spcPts val="0"/>
              </a:spcBef>
              <a:buNone/>
            </a:pPr>
            <a:endParaRPr lang="en-US" sz="1100" dirty="0"/>
          </a:p>
          <a:p>
            <a:pPr marL="76200" lvl="0">
              <a:lnSpc>
                <a:spcPct val="107000"/>
              </a:lnSpc>
              <a:spcBef>
                <a:spcPts val="0"/>
              </a:spcBef>
              <a:buNone/>
            </a:pPr>
            <a:endParaRPr lang="en-US" sz="1100" dirty="0" smtClean="0"/>
          </a:p>
          <a:p>
            <a:pPr marL="76200" lvl="0">
              <a:lnSpc>
                <a:spcPct val="107000"/>
              </a:lnSpc>
              <a:spcBef>
                <a:spcPts val="0"/>
              </a:spcBef>
              <a:buNone/>
            </a:pPr>
            <a:endParaRPr lang="en-US" sz="1100" dirty="0"/>
          </a:p>
          <a:p>
            <a:pPr marL="76200" lvl="0">
              <a:lnSpc>
                <a:spcPct val="107000"/>
              </a:lnSpc>
              <a:spcBef>
                <a:spcPts val="0"/>
              </a:spcBef>
              <a:buNone/>
            </a:pPr>
            <a:r>
              <a:rPr lang="en-US" sz="1100" dirty="0" smtClean="0"/>
              <a:t>National Institute of Occupational Safety and Health. Adult Blood Lead Epidemiology &amp; Surveillance (ABLES) Program Description 2015. Available from: http://www.cdc.gov/niosh/topics/ables/description.html</a:t>
            </a:r>
            <a:endParaRPr lang="en-US" sz="1100" dirty="0"/>
          </a:p>
        </p:txBody>
      </p:sp>
      <p:pic>
        <p:nvPicPr>
          <p:cNvPr id="4" name="Picture 3"/>
          <p:cNvPicPr>
            <a:picLocks noChangeAspect="1"/>
          </p:cNvPicPr>
          <p:nvPr/>
        </p:nvPicPr>
        <p:blipFill>
          <a:blip r:embed="rId3"/>
          <a:stretch>
            <a:fillRect/>
          </a:stretch>
        </p:blipFill>
        <p:spPr>
          <a:xfrm>
            <a:off x="6734175" y="196869"/>
            <a:ext cx="2174398" cy="938212"/>
          </a:xfrm>
          <a:prstGeom prst="rect">
            <a:avLst/>
          </a:prstGeom>
        </p:spPr>
      </p:pic>
    </p:spTree>
    <p:extLst>
      <p:ext uri="{BB962C8B-B14F-4D97-AF65-F5344CB8AC3E}">
        <p14:creationId xmlns:p14="http://schemas.microsoft.com/office/powerpoint/2010/main" val="212254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74" y="711201"/>
            <a:ext cx="6858000" cy="635000"/>
          </a:xfrm>
        </p:spPr>
        <p:txBody>
          <a:bodyPr/>
          <a:lstStyle/>
          <a:p>
            <a:r>
              <a:rPr lang="en-US" b="1" dirty="0"/>
              <a:t>Lead exposure sources among children</a:t>
            </a:r>
            <a:br>
              <a:rPr lang="en-US" b="1" dirty="0"/>
            </a:br>
            <a:endParaRPr lang="en-US" dirty="0"/>
          </a:p>
        </p:txBody>
      </p:sp>
      <p:sp>
        <p:nvSpPr>
          <p:cNvPr id="3" name="Text Placeholder 2"/>
          <p:cNvSpPr>
            <a:spLocks noGrp="1"/>
          </p:cNvSpPr>
          <p:nvPr>
            <p:ph type="body" idx="1"/>
          </p:nvPr>
        </p:nvSpPr>
        <p:spPr>
          <a:xfrm>
            <a:off x="1165474" y="1735475"/>
            <a:ext cx="7622925" cy="4967700"/>
          </a:xfrm>
        </p:spPr>
        <p:txBody>
          <a:bodyPr/>
          <a:lstStyle/>
          <a:p>
            <a:pPr marL="457200" lvl="0" indent="-381000">
              <a:lnSpc>
                <a:spcPct val="107000"/>
              </a:lnSpc>
              <a:spcBef>
                <a:spcPts val="0"/>
              </a:spcBef>
              <a:buFont typeface="Wingdings" panose="05000000000000000000" pitchFamily="2" charset="2"/>
              <a:buChar char="v"/>
            </a:pPr>
            <a:r>
              <a:rPr lang="en-US" sz="2000" dirty="0" smtClean="0"/>
              <a:t>Lead </a:t>
            </a:r>
            <a:r>
              <a:rPr lang="en-US" sz="2000" dirty="0"/>
              <a:t>poisoning </a:t>
            </a:r>
            <a:r>
              <a:rPr lang="en-US" sz="2000" dirty="0" smtClean="0"/>
              <a:t> disproportionately affects children</a:t>
            </a:r>
            <a:r>
              <a:rPr lang="en-US" sz="2000" dirty="0"/>
              <a:t>:</a:t>
            </a:r>
            <a:r>
              <a:rPr lang="en-US" sz="2000" dirty="0" smtClean="0"/>
              <a:t> </a:t>
            </a:r>
            <a:endParaRPr lang="en-US" sz="2000" dirty="0"/>
          </a:p>
          <a:p>
            <a:pPr marL="457200" lvl="0" indent="-381000">
              <a:lnSpc>
                <a:spcPct val="107000"/>
              </a:lnSpc>
              <a:spcBef>
                <a:spcPts val="0"/>
              </a:spcBef>
              <a:buFont typeface="Wingdings" panose="05000000000000000000" pitchFamily="2" charset="2"/>
              <a:buChar char="v"/>
            </a:pPr>
            <a:endParaRPr lang="en-US" sz="2000" dirty="0" smtClean="0"/>
          </a:p>
          <a:p>
            <a:pPr marL="457200" lvl="0" indent="-381000">
              <a:lnSpc>
                <a:spcPct val="107000"/>
              </a:lnSpc>
              <a:spcBef>
                <a:spcPts val="0"/>
              </a:spcBef>
              <a:buFont typeface="+mj-lt"/>
              <a:buAutoNum type="arabicPeriod"/>
            </a:pPr>
            <a:r>
              <a:rPr lang="en-US" sz="2000" dirty="0"/>
              <a:t>B</a:t>
            </a:r>
            <a:r>
              <a:rPr lang="en-US" sz="2000" dirty="0" smtClean="0"/>
              <a:t>ehavioral patterns</a:t>
            </a:r>
            <a:br>
              <a:rPr lang="en-US" sz="2000" dirty="0" smtClean="0"/>
            </a:br>
            <a:endParaRPr lang="en-US" sz="2000" dirty="0" smtClean="0"/>
          </a:p>
          <a:p>
            <a:pPr marL="457200" lvl="0" indent="-381000">
              <a:lnSpc>
                <a:spcPct val="107000"/>
              </a:lnSpc>
              <a:spcBef>
                <a:spcPts val="0"/>
              </a:spcBef>
              <a:buFont typeface="+mj-lt"/>
              <a:buAutoNum type="arabicPeriod"/>
            </a:pPr>
            <a:r>
              <a:rPr lang="en-US" sz="2000" dirty="0"/>
              <a:t>C</a:t>
            </a:r>
            <a:r>
              <a:rPr lang="en-US" sz="2000" dirty="0" smtClean="0"/>
              <a:t>hildren’s </a:t>
            </a:r>
            <a:r>
              <a:rPr lang="en-US" sz="2000" dirty="0"/>
              <a:t>bodies absorb </a:t>
            </a:r>
            <a:r>
              <a:rPr lang="en-US" sz="2000" dirty="0" smtClean="0"/>
              <a:t>a higher </a:t>
            </a:r>
            <a:r>
              <a:rPr lang="en-US" sz="2000" dirty="0"/>
              <a:t>percentage of the lead that they </a:t>
            </a:r>
            <a:r>
              <a:rPr lang="en-US" sz="2000" dirty="0" smtClean="0"/>
              <a:t>ingest</a:t>
            </a:r>
            <a:endParaRPr lang="en-US" sz="2000" dirty="0"/>
          </a:p>
          <a:p>
            <a:pPr marL="457200" lvl="0" indent="-381000">
              <a:lnSpc>
                <a:spcPct val="107000"/>
              </a:lnSpc>
              <a:spcBef>
                <a:spcPts val="0"/>
              </a:spcBef>
              <a:buFont typeface="+mj-lt"/>
              <a:buAutoNum type="arabicPeriod"/>
            </a:pPr>
            <a:endParaRPr lang="en-US" sz="2000" dirty="0" smtClean="0"/>
          </a:p>
          <a:p>
            <a:pPr marL="457200" lvl="0" indent="-381000">
              <a:lnSpc>
                <a:spcPct val="107000"/>
              </a:lnSpc>
              <a:spcBef>
                <a:spcPts val="0"/>
              </a:spcBef>
              <a:buFont typeface="+mj-lt"/>
              <a:buAutoNum type="arabicPeriod"/>
            </a:pPr>
            <a:r>
              <a:rPr lang="en-US" sz="2000" dirty="0" smtClean="0"/>
              <a:t>The CDC’s upper limit of blood lead in children under 6 years of age is 5 </a:t>
            </a:r>
            <a:r>
              <a:rPr lang="en-US" sz="2000" dirty="0" err="1" smtClean="0"/>
              <a:t>μg</a:t>
            </a:r>
            <a:r>
              <a:rPr lang="en-US" sz="2000" dirty="0" smtClean="0"/>
              <a:t>/</a:t>
            </a:r>
            <a:r>
              <a:rPr lang="en-US" sz="2000" dirty="0" err="1" smtClean="0"/>
              <a:t>dL</a:t>
            </a:r>
            <a:r>
              <a:rPr lang="en-US" sz="2000" dirty="0" smtClean="0"/>
              <a:t>. </a:t>
            </a:r>
          </a:p>
          <a:p>
            <a:pPr marL="457200" lvl="0" indent="-381000">
              <a:lnSpc>
                <a:spcPct val="107000"/>
              </a:lnSpc>
              <a:spcBef>
                <a:spcPts val="0"/>
              </a:spcBef>
              <a:buFont typeface="+mj-lt"/>
              <a:buAutoNum type="arabicPeriod"/>
            </a:pPr>
            <a:endParaRPr lang="en-US" sz="2000" dirty="0"/>
          </a:p>
          <a:p>
            <a:pPr marL="457200" lvl="0" indent="-381000">
              <a:lnSpc>
                <a:spcPct val="107000"/>
              </a:lnSpc>
              <a:spcBef>
                <a:spcPts val="0"/>
              </a:spcBef>
              <a:buFont typeface="+mj-lt"/>
              <a:buAutoNum type="arabicPeriod"/>
            </a:pPr>
            <a:r>
              <a:rPr lang="en-US" sz="2000" dirty="0" smtClean="0"/>
              <a:t>No level </a:t>
            </a:r>
            <a:r>
              <a:rPr lang="en-US" sz="2000" dirty="0"/>
              <a:t>of lead exposure is deemed safe.</a:t>
            </a:r>
          </a:p>
        </p:txBody>
      </p:sp>
    </p:spTree>
    <p:extLst>
      <p:ext uri="{BB962C8B-B14F-4D97-AF65-F5344CB8AC3E}">
        <p14:creationId xmlns:p14="http://schemas.microsoft.com/office/powerpoint/2010/main" val="3902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 lead:  United States</a:t>
            </a:r>
            <a:endParaRPr lang="en-US" dirty="0"/>
          </a:p>
        </p:txBody>
      </p:sp>
      <p:sp>
        <p:nvSpPr>
          <p:cNvPr id="3" name="Text Placeholder 2"/>
          <p:cNvSpPr>
            <a:spLocks noGrp="1"/>
          </p:cNvSpPr>
          <p:nvPr>
            <p:ph type="body" idx="1"/>
          </p:nvPr>
        </p:nvSpPr>
        <p:spPr>
          <a:xfrm>
            <a:off x="994047" y="1125875"/>
            <a:ext cx="7940403" cy="3965719"/>
          </a:xfrm>
        </p:spPr>
        <p:txBody>
          <a:bodyPr/>
          <a:lstStyle/>
          <a:p>
            <a:pPr marL="57150">
              <a:lnSpc>
                <a:spcPct val="107000"/>
              </a:lnSpc>
              <a:spcBef>
                <a:spcPts val="0"/>
              </a:spcBef>
              <a:buNone/>
            </a:pPr>
            <a:endParaRPr lang="en-US" sz="2000" dirty="0"/>
          </a:p>
          <a:p>
            <a:pPr marL="342900" indent="-285750">
              <a:lnSpc>
                <a:spcPct val="107000"/>
              </a:lnSpc>
              <a:spcBef>
                <a:spcPts val="0"/>
              </a:spcBef>
              <a:buFont typeface="Wingdings" panose="05000000000000000000" pitchFamily="2" charset="2"/>
              <a:buChar char="v"/>
            </a:pPr>
            <a:r>
              <a:rPr lang="en-US" sz="2000" dirty="0"/>
              <a:t>Historically, in the U.S., most lead exposures among adults have been occupational. Among the 3,616 adults with known exposures in 2014, 94.3% had occupational exposures. </a:t>
            </a:r>
            <a:endParaRPr lang="en-US" sz="2000" dirty="0" smtClean="0"/>
          </a:p>
          <a:p>
            <a:pPr marL="57150">
              <a:lnSpc>
                <a:spcPct val="107000"/>
              </a:lnSpc>
              <a:spcBef>
                <a:spcPts val="0"/>
              </a:spcBef>
              <a:buNone/>
            </a:pPr>
            <a:endParaRPr lang="en-US" sz="2000" dirty="0"/>
          </a:p>
          <a:p>
            <a:pPr marL="342900" indent="-285750">
              <a:lnSpc>
                <a:spcPct val="107000"/>
              </a:lnSpc>
              <a:spcBef>
                <a:spcPts val="0"/>
              </a:spcBef>
              <a:buFont typeface="Wingdings" panose="05000000000000000000" pitchFamily="2" charset="2"/>
              <a:buChar char="v"/>
            </a:pPr>
            <a:r>
              <a:rPr lang="en-US" sz="2000" dirty="0"/>
              <a:t>The majority of these adults were employed in four main industry sectors: manufacturing, </a:t>
            </a:r>
            <a:r>
              <a:rPr lang="en-US" sz="2000" dirty="0" smtClean="0"/>
              <a:t>construction, </a:t>
            </a:r>
            <a:r>
              <a:rPr lang="en-US" sz="2000" dirty="0"/>
              <a:t>and mining.</a:t>
            </a:r>
          </a:p>
          <a:p>
            <a:pPr marL="342900" indent="-285750">
              <a:lnSpc>
                <a:spcPct val="107000"/>
              </a:lnSpc>
              <a:spcBef>
                <a:spcPts val="0"/>
              </a:spcBef>
              <a:buFont typeface="Wingdings" panose="05000000000000000000" pitchFamily="2" charset="2"/>
              <a:buChar char="v"/>
            </a:pPr>
            <a:endParaRPr lang="en-US" sz="2400" dirty="0"/>
          </a:p>
          <a:p>
            <a:pPr marL="342900" indent="-285750">
              <a:lnSpc>
                <a:spcPct val="107000"/>
              </a:lnSpc>
              <a:spcBef>
                <a:spcPts val="0"/>
              </a:spcBef>
              <a:buFont typeface="Wingdings" panose="05000000000000000000" pitchFamily="2" charset="2"/>
              <a:buChar char="v"/>
            </a:pPr>
            <a:r>
              <a:rPr lang="en-US" sz="2000" dirty="0"/>
              <a:t>Overall, the national prevalence rate of BLLs ≥10 </a:t>
            </a:r>
            <a:r>
              <a:rPr lang="en-US" sz="2000" dirty="0" err="1"/>
              <a:t>μg</a:t>
            </a:r>
            <a:r>
              <a:rPr lang="en-US" sz="2000" dirty="0"/>
              <a:t>/</a:t>
            </a:r>
            <a:r>
              <a:rPr lang="en-US" sz="2000" dirty="0" err="1"/>
              <a:t>dL</a:t>
            </a:r>
            <a:r>
              <a:rPr lang="en-US" sz="2000" dirty="0"/>
              <a:t> declined from 26.6 adults per 100,000 employed in 2010 (among 37 states) to 19.1 in 2014 (among 26 reporting states). </a:t>
            </a:r>
          </a:p>
          <a:p>
            <a:pPr>
              <a:buNone/>
            </a:pPr>
            <a:endParaRPr lang="en-US" dirty="0" smtClean="0"/>
          </a:p>
          <a:p>
            <a:endParaRPr lang="en-US" dirty="0"/>
          </a:p>
        </p:txBody>
      </p:sp>
      <p:sp>
        <p:nvSpPr>
          <p:cNvPr id="4" name="Rectangle 3"/>
          <p:cNvSpPr/>
          <p:nvPr/>
        </p:nvSpPr>
        <p:spPr>
          <a:xfrm>
            <a:off x="817584" y="6291282"/>
            <a:ext cx="8778240" cy="307777"/>
          </a:xfrm>
          <a:prstGeom prst="rect">
            <a:avLst/>
          </a:prstGeom>
        </p:spPr>
        <p:txBody>
          <a:bodyPr wrap="square">
            <a:spAutoFit/>
          </a:bodyPr>
          <a:lstStyle/>
          <a:p>
            <a:r>
              <a:rPr lang="en-US" dirty="0">
                <a:solidFill>
                  <a:schemeClr val="bg1"/>
                </a:solidFill>
              </a:rPr>
              <a:t>Centers for Disease Control and Prevention</a:t>
            </a:r>
            <a:r>
              <a:rPr lang="en-US" dirty="0" smtClean="0">
                <a:solidFill>
                  <a:schemeClr val="bg1"/>
                </a:solidFill>
              </a:rPr>
              <a:t>, </a:t>
            </a:r>
            <a:r>
              <a:rPr lang="en-US" dirty="0">
                <a:solidFill>
                  <a:schemeClr val="bg1"/>
                </a:solidFill>
              </a:rPr>
              <a:t>Adult Blood Lead Epidemiology and Surveillance (ABLES).</a:t>
            </a:r>
          </a:p>
        </p:txBody>
      </p:sp>
    </p:spTree>
    <p:extLst>
      <p:ext uri="{BB962C8B-B14F-4D97-AF65-F5344CB8AC3E}">
        <p14:creationId xmlns:p14="http://schemas.microsoft.com/office/powerpoint/2010/main" val="402490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an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38968</TotalTime>
  <Words>2054</Words>
  <Application>Microsoft Office PowerPoint</Application>
  <PresentationFormat>On-screen Show (4:3)</PresentationFormat>
  <Paragraphs>291</Paragraphs>
  <Slides>47</Slides>
  <Notes>31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5" baseType="lpstr">
      <vt:lpstr>Quicksand</vt:lpstr>
      <vt:lpstr>Calibri</vt:lpstr>
      <vt:lpstr>Brush Script Std</vt:lpstr>
      <vt:lpstr>Wingdings</vt:lpstr>
      <vt:lpstr>Arial</vt:lpstr>
      <vt:lpstr>Times New Roman</vt:lpstr>
      <vt:lpstr>Eleanor template</vt:lpstr>
      <vt:lpstr>Bitmap Image</vt:lpstr>
      <vt:lpstr>Hepatobiliary-related Outcomes in U.S. Adults Exposed to Lead</vt:lpstr>
      <vt:lpstr>PowerPoint Presentation</vt:lpstr>
      <vt:lpstr>Background: Lead in gasoline</vt:lpstr>
      <vt:lpstr>Background: Lead in Paint</vt:lpstr>
      <vt:lpstr>Lead from Industrial sources</vt:lpstr>
      <vt:lpstr>Lead Exposure Urban Environments: Soil</vt:lpstr>
      <vt:lpstr>Lead Exposure Sources among Adult Populations</vt:lpstr>
      <vt:lpstr>Lead exposure sources among children </vt:lpstr>
      <vt:lpstr>Epidemiology lead:  United States</vt:lpstr>
      <vt:lpstr>Epidemiology of Hepatobiliary disease in United states</vt:lpstr>
      <vt:lpstr>Lead and its effects on hepatobiliary health- Brief Review</vt:lpstr>
      <vt:lpstr>Liver, biliary tract and lead exposure</vt:lpstr>
      <vt:lpstr>Liver and lead exposure</vt:lpstr>
      <vt:lpstr>Liver and Lead exposure: Hepatotoxic effects of lead acetate in rats: histopathological and cytotoxic studies</vt:lpstr>
      <vt:lpstr>Introductory concepts</vt:lpstr>
      <vt:lpstr>Aspartate Aminotransferase (AST) </vt:lpstr>
      <vt:lpstr>Alanine Aminotransferase (ALT) </vt:lpstr>
      <vt:lpstr>Gamma-Glutamyl Transferase (GGT) </vt:lpstr>
      <vt:lpstr>Alkaline Phosphatase (ALP) </vt:lpstr>
      <vt:lpstr>Total Bilirubin </vt:lpstr>
      <vt:lpstr>Hepatobiliary-related Outcomes in US Adults Exposed to Lead</vt:lpstr>
      <vt:lpstr>Study Question:  </vt:lpstr>
      <vt:lpstr>NHANES</vt:lpstr>
      <vt:lpstr>Elements of NHANES Complex sampling design</vt:lpstr>
      <vt:lpstr>Study Participants. </vt:lpstr>
      <vt:lpstr>Population data</vt:lpstr>
      <vt:lpstr>Design Cont.</vt:lpstr>
      <vt:lpstr>Biomarkers in Study</vt:lpstr>
      <vt:lpstr>Statistics and Analysis</vt:lpstr>
      <vt:lpstr>Results</vt:lpstr>
      <vt:lpstr>Gender</vt:lpstr>
      <vt:lpstr>Ethnicity</vt:lpstr>
      <vt:lpstr>Longevity in Occupation</vt:lpstr>
      <vt:lpstr>Age, BMI, and Clinical Variables </vt:lpstr>
      <vt:lpstr>Hepatobiliary Assocations</vt:lpstr>
      <vt:lpstr>PowerPoint Presentation</vt:lpstr>
      <vt:lpstr>Occupational exposure: A different perspective- Part 1</vt:lpstr>
      <vt:lpstr>Current Industry and Exposure</vt:lpstr>
      <vt:lpstr>PowerPoint Presentation</vt:lpstr>
      <vt:lpstr>PowerPoint Presentation</vt:lpstr>
      <vt:lpstr>PowerPoint Presentation</vt:lpstr>
      <vt:lpstr>PowerPoint Presentation</vt:lpstr>
      <vt:lpstr>PowerPoint Presentation</vt:lpstr>
      <vt:lpstr>Occupational exposure: Longevity of exposure- Part 2</vt:lpstr>
      <vt:lpstr>Mean Age and BMI</vt:lpstr>
      <vt:lpstr>Limitations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Exposure</dc:title>
  <dc:creator>Emmanuel Obeng-Gyasi</dc:creator>
  <cp:lastModifiedBy>ats</cp:lastModifiedBy>
  <cp:revision>725</cp:revision>
  <cp:lastPrinted>2017-06-14T14:02:41Z</cp:lastPrinted>
  <dcterms:modified xsi:type="dcterms:W3CDTF">2018-08-27T19:20:18Z</dcterms:modified>
</cp:coreProperties>
</file>