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572" r:id="rId3"/>
    <p:sldId id="297" r:id="rId4"/>
    <p:sldId id="578" r:id="rId5"/>
    <p:sldId id="579" r:id="rId6"/>
    <p:sldId id="580" r:id="rId7"/>
    <p:sldId id="581" r:id="rId8"/>
    <p:sldId id="582" r:id="rId9"/>
    <p:sldId id="583" r:id="rId10"/>
    <p:sldId id="584" r:id="rId11"/>
    <p:sldId id="585" r:id="rId12"/>
    <p:sldId id="586" r:id="rId13"/>
    <p:sldId id="587" r:id="rId14"/>
    <p:sldId id="591" r:id="rId15"/>
    <p:sldId id="304" r:id="rId16"/>
    <p:sldId id="306" r:id="rId17"/>
    <p:sldId id="524" r:id="rId18"/>
    <p:sldId id="449" r:id="rId19"/>
    <p:sldId id="448" r:id="rId20"/>
    <p:sldId id="442" r:id="rId21"/>
    <p:sldId id="443" r:id="rId22"/>
    <p:sldId id="529" r:id="rId23"/>
    <p:sldId id="592" r:id="rId24"/>
    <p:sldId id="571" r:id="rId25"/>
    <p:sldId id="593" r:id="rId26"/>
    <p:sldId id="574" r:id="rId27"/>
    <p:sldId id="526" r:id="rId28"/>
    <p:sldId id="474" r:id="rId29"/>
    <p:sldId id="575" r:id="rId30"/>
    <p:sldId id="560" r:id="rId31"/>
    <p:sldId id="559" r:id="rId32"/>
    <p:sldId id="594" r:id="rId33"/>
    <p:sldId id="577" r:id="rId34"/>
    <p:sldId id="595" r:id="rId3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FF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37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Sheet1!$B$1:$B$4</c:f>
              <c:numCache>
                <c:formatCode>General</c:formatCode>
                <c:ptCount val="4"/>
                <c:pt idx="0">
                  <c:v>430</c:v>
                </c:pt>
                <c:pt idx="1">
                  <c:v>360</c:v>
                </c:pt>
                <c:pt idx="2" formatCode="#,##0">
                  <c:v>277</c:v>
                </c:pt>
                <c:pt idx="3">
                  <c:v>481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FF-4643-ACE4-E6F1D566DC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27"/>
        <c:axId val="303846920"/>
        <c:axId val="303840256"/>
      </c:barChart>
      <c:catAx>
        <c:axId val="303846920"/>
        <c:scaling>
          <c:orientation val="minMax"/>
        </c:scaling>
        <c:delete val="1"/>
        <c:axPos val="b"/>
        <c:majorTickMark val="none"/>
        <c:minorTickMark val="none"/>
        <c:tickLblPos val="nextTo"/>
        <c:crossAx val="303840256"/>
        <c:crosses val="autoZero"/>
        <c:auto val="1"/>
        <c:lblAlgn val="ctr"/>
        <c:lblOffset val="100"/>
        <c:noMultiLvlLbl val="0"/>
      </c:catAx>
      <c:valAx>
        <c:axId val="303840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303846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40A665-67B4-4D70-AB61-F5C44CD8B2FB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630C28-5BFF-4A40-9E89-C7F2005A2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775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10FE7F-0820-4EAB-B699-DE51DA0E0C45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4D5226-7923-4B58-9FA0-724041760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713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D5226-7923-4B58-9FA0-724041760E9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353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D5226-7923-4B58-9FA0-724041760E9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117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70439-B88C-4677-823D-544E3C97A106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BE113-6106-41EE-8623-706087A0E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122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70439-B88C-4677-823D-544E3C97A106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BE113-6106-41EE-8623-706087A0E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978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70439-B88C-4677-823D-544E3C97A106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BE113-6106-41EE-8623-706087A0E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633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70439-B88C-4677-823D-544E3C97A106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BE113-6106-41EE-8623-706087A0E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143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70439-B88C-4677-823D-544E3C97A106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BE113-6106-41EE-8623-706087A0E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513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70439-B88C-4677-823D-544E3C97A106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BE113-6106-41EE-8623-706087A0E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821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70439-B88C-4677-823D-544E3C97A106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BE113-6106-41EE-8623-706087A0E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981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70439-B88C-4677-823D-544E3C97A106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BE113-6106-41EE-8623-706087A0E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784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70439-B88C-4677-823D-544E3C97A106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BE113-6106-41EE-8623-706087A0E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580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70439-B88C-4677-823D-544E3C97A106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BE113-6106-41EE-8623-706087A0E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694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70439-B88C-4677-823D-544E3C97A106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BE113-6106-41EE-8623-706087A0E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323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770439-B88C-4677-823D-544E3C97A106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BE113-6106-41EE-8623-706087A0E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215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5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24.png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emf"/><Relationship Id="rId3" Type="http://schemas.openxmlformats.org/officeDocument/2006/relationships/image" Target="../media/image23.png"/><Relationship Id="rId7" Type="http://schemas.openxmlformats.org/officeDocument/2006/relationships/image" Target="../media/image17.e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emf"/><Relationship Id="rId5" Type="http://schemas.openxmlformats.org/officeDocument/2006/relationships/image" Target="../media/image15.emf"/><Relationship Id="rId4" Type="http://schemas.openxmlformats.org/officeDocument/2006/relationships/image" Target="../media/image240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13" Type="http://schemas.openxmlformats.org/officeDocument/2006/relationships/image" Target="../media/image28.png"/><Relationship Id="rId7" Type="http://schemas.openxmlformats.org/officeDocument/2006/relationships/image" Target="../media/image16.emf"/><Relationship Id="rId12" Type="http://schemas.openxmlformats.org/officeDocument/2006/relationships/image" Target="../media/image2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.emf"/><Relationship Id="rId11" Type="http://schemas.openxmlformats.org/officeDocument/2006/relationships/image" Target="../media/image26.png"/><Relationship Id="rId5" Type="http://schemas.openxmlformats.org/officeDocument/2006/relationships/image" Target="../media/image25.png"/><Relationship Id="rId10" Type="http://schemas.openxmlformats.org/officeDocument/2006/relationships/image" Target="../media/image250.png"/><Relationship Id="rId4" Type="http://schemas.openxmlformats.org/officeDocument/2006/relationships/image" Target="../media/image23.png"/><Relationship Id="rId9" Type="http://schemas.openxmlformats.org/officeDocument/2006/relationships/image" Target="../media/image18.emf"/><Relationship Id="rId14" Type="http://schemas.openxmlformats.org/officeDocument/2006/relationships/image" Target="../media/image29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219201"/>
            <a:ext cx="10058400" cy="147002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Bacon decomposition for understanding differences-in-differences with variation in treatment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timing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bacondecomp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2600" y="3505200"/>
            <a:ext cx="9220200" cy="2819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July 11, 2019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Stata Conference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Andrew Goodman-Bacon (Vanderbilt University)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Austin Nichols (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Associates)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Thomas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Goldring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(University of Michigan)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24600"/>
            <a:ext cx="730250" cy="48478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9600" y="6412468"/>
            <a:ext cx="1963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@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agoodmanbacon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44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914400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Difference-in-Differences?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38400" y="2057400"/>
            <a:ext cx="1524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Meyer (1995):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2104" y="3076402"/>
            <a:ext cx="6425697" cy="1419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37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914400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Difference-in-Differences?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38401" y="2057400"/>
            <a:ext cx="1588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Abadie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(2005):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6688" y="3200400"/>
            <a:ext cx="9277513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696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914400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Difference-in-Differences?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38400" y="2057400"/>
            <a:ext cx="2614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Athey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Imbens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(2006):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2100" y="2903621"/>
            <a:ext cx="8471101" cy="1536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249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914400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Difference-in-Differences?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38400" y="2057400"/>
            <a:ext cx="2516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DiNardo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Lee (2011):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3588" y="3147624"/>
            <a:ext cx="9038213" cy="1043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4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792162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Keywords in NBER Papers Since 2012</a:t>
            </a:r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/>
          </p:nvPr>
        </p:nvGraphicFramePr>
        <p:xfrm>
          <a:off x="2286000" y="944562"/>
          <a:ext cx="7696200" cy="4541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 rot="19741510">
            <a:off x="2109756" y="5571454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"difference-in-differences" | "differences-in-differences" | </a:t>
            </a: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"diff-in-diff"</a:t>
            </a:r>
          </a:p>
        </p:txBody>
      </p:sp>
      <p:sp>
        <p:nvSpPr>
          <p:cNvPr id="5" name="TextBox 4"/>
          <p:cNvSpPr txBox="1"/>
          <p:nvPr/>
        </p:nvSpPr>
        <p:spPr>
          <a:xfrm rot="19629189">
            <a:off x="3830579" y="5819778"/>
            <a:ext cx="226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("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randomization"|"randomize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") &amp; "experiment" &amp; "trial"</a:t>
            </a:r>
          </a:p>
        </p:txBody>
      </p:sp>
      <p:sp>
        <p:nvSpPr>
          <p:cNvPr id="6" name="TextBox 5"/>
          <p:cNvSpPr txBox="1"/>
          <p:nvPr/>
        </p:nvSpPr>
        <p:spPr>
          <a:xfrm rot="19501983">
            <a:off x="5751620" y="5761790"/>
            <a:ext cx="19042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"regression discontinuity" | "regression kink"</a:t>
            </a:r>
          </a:p>
        </p:txBody>
      </p:sp>
      <p:sp>
        <p:nvSpPr>
          <p:cNvPr id="7" name="TextBox 6"/>
          <p:cNvSpPr txBox="1"/>
          <p:nvPr/>
        </p:nvSpPr>
        <p:spPr>
          <a:xfrm rot="19192258">
            <a:off x="7704056" y="5763722"/>
            <a:ext cx="18952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"instrumental variables" &amp; "instrument"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2971801" y="3883224"/>
            <a:ext cx="6630939" cy="741641"/>
            <a:chOff x="1447800" y="3883223"/>
            <a:chExt cx="6630939" cy="741641"/>
          </a:xfrm>
        </p:grpSpPr>
        <p:sp>
          <p:nvSpPr>
            <p:cNvPr id="8" name="TextBox 7"/>
            <p:cNvSpPr txBox="1"/>
            <p:nvPr/>
          </p:nvSpPr>
          <p:spPr>
            <a:xfrm>
              <a:off x="1447800" y="3883223"/>
              <a:ext cx="11160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Snow (1855)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226709" y="3886200"/>
              <a:ext cx="119289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Fisher (1926)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019435" y="3886200"/>
              <a:ext cx="1305165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Thistlewaite</a:t>
              </a:r>
              <a:endPara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And Campbell</a:t>
              </a:r>
            </a:p>
            <a:p>
              <a:r>
                <a:rPr lang="en-US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(1960)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772035" y="3886200"/>
              <a:ext cx="1306704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Wright (1928),</a:t>
              </a:r>
            </a:p>
            <a:p>
              <a:r>
                <a:rPr lang="en-US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Wald (1940),</a:t>
              </a:r>
            </a:p>
            <a:p>
              <a:r>
                <a:rPr lang="en-US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Durbin (1954)</a:t>
              </a:r>
            </a:p>
          </p:txBody>
        </p:sp>
      </p:grpSp>
      <p:grpSp>
        <p:nvGrpSpPr>
          <p:cNvPr id="14" name="Group 13"/>
          <p:cNvGrpSpPr>
            <a:grpSpLocks noChangeAspect="1"/>
          </p:cNvGrpSpPr>
          <p:nvPr/>
        </p:nvGrpSpPr>
        <p:grpSpPr>
          <a:xfrm>
            <a:off x="1752599" y="925610"/>
            <a:ext cx="8610600" cy="642851"/>
            <a:chOff x="694763" y="5743633"/>
            <a:chExt cx="5740400" cy="428567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 rotWithShape="1">
            <a:blip r:embed="rId3"/>
            <a:srcRect l="5934" r="6708" b="6915"/>
            <a:stretch/>
          </p:blipFill>
          <p:spPr>
            <a:xfrm>
              <a:off x="694763" y="5743633"/>
              <a:ext cx="5740400" cy="398927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>
            <a:xfrm>
              <a:off x="4953000" y="5943600"/>
              <a:ext cx="13716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1641631" y="685800"/>
            <a:ext cx="8721569" cy="90794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2014/2015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AER/QJE/JPE/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ReStud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/JHE/JDE published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93 DD papers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49% had timing variation</a:t>
            </a:r>
          </a:p>
        </p:txBody>
      </p:sp>
    </p:spTree>
    <p:extLst>
      <p:ext uri="{BB962C8B-B14F-4D97-AF65-F5344CB8AC3E}">
        <p14:creationId xmlns:p14="http://schemas.microsoft.com/office/powerpoint/2010/main" val="1764595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990600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Variation in Timing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833511"/>
            <a:ext cx="8229600" cy="6024489"/>
          </a:xfrm>
          <a:prstGeom prst="rect">
            <a:avLst/>
          </a:prstGeom>
        </p:spPr>
      </p:pic>
      <p:grpSp>
        <p:nvGrpSpPr>
          <p:cNvPr id="12" name="Group 11"/>
          <p:cNvGrpSpPr/>
          <p:nvPr/>
        </p:nvGrpSpPr>
        <p:grpSpPr>
          <a:xfrm>
            <a:off x="152400" y="1173153"/>
            <a:ext cx="8776128" cy="1416159"/>
            <a:chOff x="152400" y="1173153"/>
            <a:chExt cx="8776128" cy="141615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Rectangle 2"/>
                <p:cNvSpPr/>
                <p:nvPr/>
              </p:nvSpPr>
              <p:spPr>
                <a:xfrm>
                  <a:off x="152400" y="1235095"/>
                  <a:ext cx="4842031" cy="1354217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𝑖𝑡</m:t>
                          </m:r>
                        </m:sub>
                      </m:sSub>
                    </m:oMath>
                  </a14:m>
                  <a:r>
                    <a:rPr lang="en-US" sz="28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turns on at different times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a14:m>
                  <a:endParaRPr lang="en-US" sz="2800" dirty="0" smtClean="0">
                    <a:latin typeface="Times New Roman" panose="02020603050405020304" pitchFamily="18" charset="0"/>
                  </a:endParaRPr>
                </a:p>
                <a:p>
                  <a:endPara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r>
                    <a:rPr lang="en-US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(Federalism, judicial enforcement, sub-federal</a:t>
                  </a:r>
                </a:p>
                <a:p>
                  <a:r>
                    <a:rPr lang="en-US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funding process, natural disasters, mass layoffs…)</a:t>
                  </a:r>
                  <a:endParaRPr lang="en-US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3" name="Rectangle 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2400" y="1235095"/>
                  <a:ext cx="4842031" cy="1354217"/>
                </a:xfrm>
                <a:prstGeom prst="rect">
                  <a:avLst/>
                </a:prstGeom>
                <a:blipFill>
                  <a:blip r:embed="rId3"/>
                  <a:stretch>
                    <a:fillRect l="-1008" t="-4955" b="-630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1" name="Group 10"/>
            <p:cNvGrpSpPr/>
            <p:nvPr/>
          </p:nvGrpSpPr>
          <p:grpSpPr>
            <a:xfrm>
              <a:off x="4800600" y="1173153"/>
              <a:ext cx="4127928" cy="650958"/>
              <a:chOff x="4800600" y="1173153"/>
              <a:chExt cx="4127928" cy="650958"/>
            </a:xfrm>
          </p:grpSpPr>
          <p:cxnSp>
            <p:nvCxnSpPr>
              <p:cNvPr id="6" name="Straight Arrow Connector 5"/>
              <p:cNvCxnSpPr/>
              <p:nvPr/>
            </p:nvCxnSpPr>
            <p:spPr>
              <a:xfrm>
                <a:off x="4800600" y="1600200"/>
                <a:ext cx="457200" cy="223911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Arrow Connector 6"/>
              <p:cNvCxnSpPr/>
              <p:nvPr/>
            </p:nvCxnSpPr>
            <p:spPr>
              <a:xfrm flipV="1">
                <a:off x="4800600" y="1173153"/>
                <a:ext cx="4127928" cy="427047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139165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914400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Two-Way Fixed Effects Estimator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562102" y="2514600"/>
                <a:ext cx="9143999" cy="51924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𝑖𝑡</m:t>
                          </m:r>
                        </m:sub>
                      </m:sSub>
                      <m:r>
                        <a:rPr lang="en-US" sz="32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32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sz="32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acc>
                            <m:accPr>
                              <m:chr m:val="̂"/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</m:acc>
                        </m:e>
                        <m:sup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𝐷𝐷</m:t>
                          </m:r>
                        </m:sup>
                      </m:sSup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𝑖𝑡</m:t>
                          </m:r>
                        </m:sub>
                      </m:sSub>
                      <m:r>
                        <a:rPr lang="en-US" sz="32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𝑖𝑡</m:t>
                          </m:r>
                        </m:sub>
                      </m:sSub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2102" y="2514600"/>
                <a:ext cx="9143999" cy="51924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1" name="Group 30"/>
          <p:cNvGrpSpPr/>
          <p:nvPr/>
        </p:nvGrpSpPr>
        <p:grpSpPr>
          <a:xfrm>
            <a:off x="2116292" y="3033845"/>
            <a:ext cx="7713508" cy="840687"/>
            <a:chOff x="592292" y="1738445"/>
            <a:chExt cx="7713508" cy="840687"/>
          </a:xfrm>
        </p:grpSpPr>
        <p:sp>
          <p:nvSpPr>
            <p:cNvPr id="4" name="TextBox 3"/>
            <p:cNvSpPr txBox="1"/>
            <p:nvPr/>
          </p:nvSpPr>
          <p:spPr>
            <a:xfrm>
              <a:off x="592292" y="2209800"/>
              <a:ext cx="1796326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Unit fixed effects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545074" y="2209800"/>
              <a:ext cx="1865126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Time fixed effects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383671" y="2209800"/>
              <a:ext cx="1922129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Treatment dummy</a:t>
              </a:r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H="1">
              <a:off x="1905000" y="1738445"/>
              <a:ext cx="1219200" cy="392668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4191000" y="1738445"/>
              <a:ext cx="0" cy="392668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5791200" y="1752600"/>
              <a:ext cx="914400" cy="307287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itle 1"/>
              <p:cNvSpPr txBox="1">
                <a:spLocks/>
              </p:cNvSpPr>
              <p:nvPr/>
            </p:nvSpPr>
            <p:spPr>
              <a:xfrm>
                <a:off x="1886837" y="4517504"/>
                <a:ext cx="8229600" cy="91440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sz="36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What 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acc>
                          <m:accPr>
                            <m:chr m:val="̂"/>
                            <m:ctrlPr>
                              <a:rPr lang="en-US" sz="3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3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𝜷</m:t>
                            </m:r>
                          </m:e>
                        </m:acc>
                      </m:e>
                      <m:sup>
                        <m:r>
                          <a:rPr lang="en-US" sz="3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𝑫𝑫</m:t>
                        </m:r>
                      </m:sup>
                    </m:sSup>
                  </m:oMath>
                </a14:m>
                <a:r>
                  <a:rPr lang="en-US" sz="3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</a:p>
            </p:txBody>
          </p:sp>
        </mc:Choice>
        <mc:Fallback xmlns="">
          <p:sp>
            <p:nvSpPr>
              <p:cNvPr id="1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6837" y="4517504"/>
                <a:ext cx="8229600" cy="914400"/>
              </a:xfrm>
              <a:prstGeom prst="rect">
                <a:avLst/>
              </a:prstGeom>
              <a:blipFill>
                <a:blip r:embed="rId3"/>
                <a:stretch>
                  <a:fillRect b="-1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928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1981200" y="0"/>
                <a:ext cx="8229600" cy="990600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6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acc>
                          <m:accPr>
                            <m:chr m:val="̂"/>
                            <m:ctrlPr>
                              <a:rPr lang="en-US" sz="3600" b="1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3600" b="1" i="1">
                                <a:latin typeface="Cambria Math" panose="02040503050406030204" pitchFamily="18" charset="0"/>
                              </a:rPr>
                              <m:t>𝜷</m:t>
                            </m:r>
                          </m:e>
                        </m:acc>
                      </m:e>
                      <m:sup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𝑫𝑫</m:t>
                        </m:r>
                      </m:sup>
                    </m:sSup>
                  </m:oMath>
                </a14:m>
                <a:r>
                  <a:rPr lang="en-US" sz="3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981200" y="0"/>
                <a:ext cx="8229600" cy="990600"/>
              </a:xfrm>
              <a:blipFill>
                <a:blip r:embed="rId2"/>
                <a:stretch>
                  <a:fillRect b="-61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833511"/>
            <a:ext cx="8229600" cy="602448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6200" y="609600"/>
            <a:ext cx="5183086" cy="101566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has been unclear, </a:t>
            </a:r>
            <a:r>
              <a:rPr lang="en-US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we do have good 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intuition for subsamples here where one group’s 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treatment changes and another’s does not.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90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1981200" y="0"/>
                <a:ext cx="8229600" cy="990600"/>
              </a:xfrm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acc>
                            <m:accPr>
                              <m:chr m:val="̂"/>
                              <m:ctrlPr>
                                <a:rPr lang="en-US" sz="3600" b="1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𝜷</m:t>
                              </m:r>
                            </m:e>
                          </m:acc>
                        </m:e>
                        <m:sub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𝒌𝑼</m:t>
                          </m:r>
                        </m:sub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bSup>
                    </m:oMath>
                  </m:oMathPara>
                </a14:m>
                <a:endParaRPr lang="en-US" sz="36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981200" y="0"/>
                <a:ext cx="8229600" cy="990600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33600" y="731520"/>
            <a:ext cx="8229600" cy="612288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752600" y="838200"/>
                <a:ext cx="8382000" cy="64485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acc>
                            <m:accPr>
                              <m:chr m:val="̂"/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</m:acc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sub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28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acc>
                                <m:accPr>
                                  <m:chr m:val="̅"/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800" i="1">
                                  <a:latin typeface="Cambria Math"/>
                                </a:rPr>
                                <m:t>𝑘</m:t>
                              </m:r>
                            </m:sub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𝑃𝑂𝑆𝑇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sup>
                          </m:sSubSup>
                          <m:r>
                            <a:rPr lang="en-US" sz="2800" i="1">
                              <a:latin typeface="Cambria Math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acc>
                                <m:accPr>
                                  <m:chr m:val="̅"/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𝑃𝑅𝐸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sup>
                          </m:sSubSup>
                        </m:e>
                      </m:d>
                      <m:r>
                        <a:rPr lang="en-US" sz="2800" i="1">
                          <a:latin typeface="Cambria Math"/>
                        </a:rPr>
                        <m:t>−</m:t>
                      </m:r>
                      <m:d>
                        <m:d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acc>
                                <m:accPr>
                                  <m:chr m:val="̅"/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sub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𝑃𝑂𝑆𝑇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sup>
                          </m:sSubSup>
                          <m:r>
                            <a:rPr lang="en-US" sz="2800" i="1">
                              <a:latin typeface="Cambria Math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acc>
                                <m:accPr>
                                  <m:chr m:val="̅"/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sub>
                            <m:sup>
                              <m:r>
                                <a:rPr lang="en-US" sz="2800" i="1">
                                  <a:latin typeface="Cambria Math"/>
                                </a:rPr>
                                <m:t>𝑃𝑅𝐸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sup>
                          </m:sSubSup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838200"/>
                <a:ext cx="8382000" cy="6448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6070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1981200" y="0"/>
                <a:ext cx="8229600" cy="990600"/>
              </a:xfrm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acc>
                            <m:accPr>
                              <m:chr m:val="̂"/>
                              <m:ctrlPr>
                                <a:rPr lang="en-US" sz="3600" b="1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𝜷</m:t>
                              </m:r>
                            </m:e>
                          </m:acc>
                        </m:e>
                        <m:sub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ℓ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𝑼</m:t>
                          </m:r>
                        </m:sub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bSup>
                    </m:oMath>
                  </m:oMathPara>
                </a14:m>
                <a:endParaRPr lang="en-US" sz="36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981200" y="0"/>
                <a:ext cx="8229600" cy="9906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0552" y="762000"/>
            <a:ext cx="8229600" cy="612288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752600" y="838200"/>
                <a:ext cx="8382000" cy="64485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acc>
                            <m:accPr>
                              <m:chr m:val="̂"/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</m:acc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sub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28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acc>
                                <m:accPr>
                                  <m:chr m:val="̅"/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ℓ</m:t>
                              </m:r>
                            </m:sub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𝑃𝑂𝑆𝑇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(ℓ)</m:t>
                              </m:r>
                            </m:sup>
                          </m:sSubSup>
                          <m:r>
                            <a:rPr lang="en-US" sz="2800" i="1">
                              <a:latin typeface="Cambria Math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acc>
                                <m:accPr>
                                  <m:chr m:val="̅"/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ℓ</m:t>
                              </m:r>
                            </m:sub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𝑃𝑅𝐸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(ℓ)</m:t>
                              </m:r>
                            </m:sup>
                          </m:sSubSup>
                        </m:e>
                      </m:d>
                      <m:r>
                        <a:rPr lang="en-US" sz="2800" i="1">
                          <a:latin typeface="Cambria Math"/>
                        </a:rPr>
                        <m:t>−</m:t>
                      </m:r>
                      <m:d>
                        <m:d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acc>
                                <m:accPr>
                                  <m:chr m:val="̅"/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sub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𝑃𝑂𝑆𝑇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(ℓ)</m:t>
                              </m:r>
                            </m:sup>
                          </m:sSubSup>
                          <m:r>
                            <a:rPr lang="en-US" sz="2800" i="1">
                              <a:latin typeface="Cambria Math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acc>
                                <m:accPr>
                                  <m:chr m:val="̅"/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sub>
                            <m:sup>
                              <m:r>
                                <a:rPr lang="en-US" sz="2800" i="1">
                                  <a:latin typeface="Cambria Math"/>
                                </a:rPr>
                                <m:t>𝑃𝑅𝐸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(ℓ)</m:t>
                              </m:r>
                            </m:sup>
                          </m:sSubSup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838200"/>
                <a:ext cx="8382000" cy="64485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0022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Overview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11277600" cy="4876799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canonical difference-in-differences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(DD), the regression version = function of pre/post and treat/control means.</a:t>
            </a:r>
          </a:p>
          <a:p>
            <a:pPr marL="0" indent="0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treatment turns on at different times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the regression DD coefficient is a weighted average of canonical “2x2” DDs (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Goodman-Bacon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2018)</a:t>
            </a:r>
          </a:p>
          <a:p>
            <a:pPr lvl="1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Shows where such DDs “come from”</a:t>
            </a:r>
          </a:p>
          <a:p>
            <a:pPr marL="457200" lvl="1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command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calculates the component DDs and their weights, plots them (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shows variation), compares specifications </a:t>
            </a:r>
          </a:p>
          <a:p>
            <a:pPr lvl="1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Future: conducts balance tests, analyzes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estimand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1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0552" y="762000"/>
            <a:ext cx="8229600" cy="612288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1981200" y="0"/>
                <a:ext cx="8229600" cy="990600"/>
              </a:xfrm>
            </p:spPr>
            <p:txBody>
              <a:bodyPr>
                <a:normAutofit/>
              </a:bodyPr>
              <a:lstStyle/>
              <a:p>
                <a:r>
                  <a:rPr lang="en-US" sz="3600" b="1" dirty="0" smtClean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3600" b="1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acc>
                          <m:accPr>
                            <m:chr m:val="̂"/>
                            <m:ctrlPr>
                              <a:rPr lang="en-US" sz="3600" b="1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3600" b="1" i="1">
                                <a:latin typeface="Cambria Math" panose="02040503050406030204" pitchFamily="18" charset="0"/>
                              </a:rPr>
                              <m:t>𝜷</m:t>
                            </m:r>
                          </m:e>
                        </m:acc>
                      </m:e>
                      <m:sub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ℓ</m:t>
                        </m:r>
                      </m:sub>
                      <m:sup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sup>
                    </m:sSubSup>
                  </m:oMath>
                </a14:m>
                <a:endParaRPr lang="en-US" sz="36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981200" y="0"/>
                <a:ext cx="8229600" cy="990600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Group 13"/>
          <p:cNvGrpSpPr/>
          <p:nvPr/>
        </p:nvGrpSpPr>
        <p:grpSpPr>
          <a:xfrm>
            <a:off x="8991600" y="1828800"/>
            <a:ext cx="2332095" cy="400110"/>
            <a:chOff x="723900" y="1828800"/>
            <a:chExt cx="2332095" cy="400110"/>
          </a:xfrm>
        </p:grpSpPr>
        <p:sp>
          <p:nvSpPr>
            <p:cNvPr id="11" name="TextBox 10"/>
            <p:cNvSpPr txBox="1"/>
            <p:nvPr/>
          </p:nvSpPr>
          <p:spPr>
            <a:xfrm>
              <a:off x="1828800" y="1828800"/>
              <a:ext cx="122719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Treatment</a:t>
              </a:r>
            </a:p>
          </p:txBody>
        </p:sp>
        <p:cxnSp>
          <p:nvCxnSpPr>
            <p:cNvPr id="13" name="Straight Arrow Connector 12"/>
            <p:cNvCxnSpPr>
              <a:stCxn id="11" idx="1"/>
            </p:cNvCxnSpPr>
            <p:nvPr/>
          </p:nvCxnSpPr>
          <p:spPr>
            <a:xfrm flipH="1" flipV="1">
              <a:off x="723900" y="1828800"/>
              <a:ext cx="1104900" cy="20005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8991600" y="3886200"/>
            <a:ext cx="2071831" cy="400110"/>
            <a:chOff x="976913" y="1752600"/>
            <a:chExt cx="2071831" cy="400110"/>
          </a:xfrm>
        </p:grpSpPr>
        <p:sp>
          <p:nvSpPr>
            <p:cNvPr id="16" name="TextBox 15"/>
            <p:cNvSpPr txBox="1"/>
            <p:nvPr/>
          </p:nvSpPr>
          <p:spPr>
            <a:xfrm>
              <a:off x="2081813" y="1752600"/>
              <a:ext cx="96693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Control</a:t>
              </a: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 flipH="1" flipV="1">
              <a:off x="976913" y="1861066"/>
              <a:ext cx="1113649" cy="1143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752600" y="838200"/>
                <a:ext cx="8382000" cy="64485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acc>
                            <m:accPr>
                              <m:chr m:val="̂"/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</m:acc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2,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bSup>
                      <m:r>
                        <a:rPr lang="en-US" sz="28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acc>
                                <m:accPr>
                                  <m:chr m:val="̅"/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800" i="1">
                                  <a:latin typeface="Cambria Math"/>
                                </a:rPr>
                                <m:t>𝑘</m:t>
                              </m:r>
                            </m:sub>
                            <m:sup>
                              <m:r>
                                <a:rPr lang="en-US" sz="2800" i="1">
                                  <a:latin typeface="Cambria Math"/>
                                </a:rPr>
                                <m:t>𝑀𝐼𝐷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,ℓ)</m:t>
                              </m:r>
                            </m:sup>
                          </m:sSubSup>
                          <m:r>
                            <a:rPr lang="en-US" sz="2800" i="1">
                              <a:latin typeface="Cambria Math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acc>
                                <m:accPr>
                                  <m:chr m:val="̅"/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800" i="1">
                                  <a:latin typeface="Cambria Math"/>
                                </a:rPr>
                                <m:t>𝑘</m:t>
                              </m:r>
                            </m:sub>
                            <m:sup>
                              <m:r>
                                <a:rPr lang="en-US" sz="2800" i="1">
                                  <a:latin typeface="Cambria Math"/>
                                </a:rPr>
                                <m:t>𝑃𝑅𝐸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sup>
                          </m:sSubSup>
                        </m:e>
                      </m:d>
                      <m:r>
                        <a:rPr lang="en-US" sz="2800" i="1">
                          <a:latin typeface="Cambria Math"/>
                        </a:rPr>
                        <m:t>−</m:t>
                      </m:r>
                      <m:d>
                        <m:d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acc>
                                <m:accPr>
                                  <m:chr m:val="̅"/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800" i="1">
                                  <a:latin typeface="Cambria Math"/>
                                </a:rPr>
                                <m:t>ℓ</m:t>
                              </m:r>
                            </m:sub>
                            <m:sup>
                              <m:r>
                                <a:rPr lang="en-US" sz="2800" i="1">
                                  <a:latin typeface="Cambria Math"/>
                                </a:rPr>
                                <m:t>𝑀𝐼𝐷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,ℓ)</m:t>
                              </m:r>
                            </m:sup>
                          </m:sSubSup>
                          <m:r>
                            <a:rPr lang="en-US" sz="2800" i="1">
                              <a:latin typeface="Cambria Math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acc>
                                <m:accPr>
                                  <m:chr m:val="̅"/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800" i="1">
                                  <a:latin typeface="Cambria Math"/>
                                </a:rPr>
                                <m:t>ℓ</m:t>
                              </m:r>
                            </m:sub>
                            <m:sup>
                              <m:r>
                                <a:rPr lang="en-US" sz="2800" i="1">
                                  <a:latin typeface="Cambria Math"/>
                                </a:rPr>
                                <m:t>𝑃𝑅𝐸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sup>
                          </m:sSubSup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838200"/>
                <a:ext cx="8382000" cy="64485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52003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762000"/>
            <a:ext cx="8229600" cy="6122888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3352800" y="4648200"/>
            <a:ext cx="1850706" cy="1162110"/>
            <a:chOff x="1998699" y="1459468"/>
            <a:chExt cx="1850706" cy="1162110"/>
          </a:xfrm>
        </p:grpSpPr>
        <p:sp>
          <p:nvSpPr>
            <p:cNvPr id="12" name="TextBox 11"/>
            <p:cNvSpPr txBox="1"/>
            <p:nvPr/>
          </p:nvSpPr>
          <p:spPr>
            <a:xfrm>
              <a:off x="1998699" y="2221468"/>
              <a:ext cx="122719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Treatment</a:t>
              </a: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V="1">
              <a:off x="2514600" y="1459468"/>
              <a:ext cx="1334805" cy="75033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2889512" y="2209800"/>
            <a:ext cx="2444488" cy="400110"/>
            <a:chOff x="1407850" y="2539916"/>
            <a:chExt cx="2444488" cy="545356"/>
          </a:xfrm>
        </p:grpSpPr>
        <p:sp>
          <p:nvSpPr>
            <p:cNvPr id="15" name="TextBox 14"/>
            <p:cNvSpPr txBox="1"/>
            <p:nvPr/>
          </p:nvSpPr>
          <p:spPr>
            <a:xfrm>
              <a:off x="1407850" y="2539916"/>
              <a:ext cx="966931" cy="54535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Control</a:t>
              </a: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2386244" y="2724583"/>
              <a:ext cx="1466094" cy="4397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676400" y="802943"/>
                <a:ext cx="8610600" cy="64485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acc>
                            <m:accPr>
                              <m:chr m:val="̂"/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</m:acc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2,ℓ</m:t>
                          </m:r>
                        </m:sup>
                      </m:sSubSup>
                      <m:r>
                        <a:rPr lang="en-US" sz="28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acc>
                                <m:accPr>
                                  <m:chr m:val="̅"/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800" i="1">
                                  <a:latin typeface="Cambria Math"/>
                                </a:rPr>
                                <m:t>ℓ</m:t>
                              </m:r>
                            </m:sub>
                            <m:sup>
                              <m:r>
                                <a:rPr lang="en-US" sz="2800" i="1">
                                  <a:latin typeface="Cambria Math"/>
                                </a:rPr>
                                <m:t>𝑃𝑂𝑆𝑇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(ℓ)</m:t>
                              </m:r>
                            </m:sup>
                          </m:sSubSup>
                          <m:r>
                            <a:rPr lang="en-US" sz="2800" i="1">
                              <a:latin typeface="Cambria Math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acc>
                                <m:accPr>
                                  <m:chr m:val="̅"/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800" i="1">
                                  <a:latin typeface="Cambria Math"/>
                                </a:rPr>
                                <m:t>ℓ</m:t>
                              </m:r>
                            </m:sub>
                            <m:sup>
                              <m:r>
                                <a:rPr lang="en-US" sz="2800" i="1">
                                  <a:latin typeface="Cambria Math"/>
                                </a:rPr>
                                <m:t>𝑀𝐼𝐷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,ℓ)</m:t>
                              </m:r>
                            </m:sup>
                          </m:sSubSup>
                        </m:e>
                      </m:d>
                      <m:r>
                        <a:rPr lang="en-US" sz="2800" i="1">
                          <a:latin typeface="Cambria Math"/>
                        </a:rPr>
                        <m:t>−</m:t>
                      </m:r>
                      <m:d>
                        <m:d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acc>
                                <m:accPr>
                                  <m:chr m:val="̅"/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800" i="1">
                                  <a:latin typeface="Cambria Math"/>
                                </a:rPr>
                                <m:t>𝑘</m:t>
                              </m:r>
                            </m:sub>
                            <m:sup>
                              <m:r>
                                <a:rPr lang="en-US" sz="2800" i="1">
                                  <a:latin typeface="Cambria Math"/>
                                </a:rPr>
                                <m:t>𝑃𝑂𝑆𝑇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(ℓ)</m:t>
                              </m:r>
                            </m:sup>
                          </m:sSubSup>
                          <m:r>
                            <a:rPr lang="en-US" sz="2800" i="1">
                              <a:latin typeface="Cambria Math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acc>
                                <m:accPr>
                                  <m:chr m:val="̅"/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800" i="1">
                                  <a:latin typeface="Cambria Math"/>
                                </a:rPr>
                                <m:t>𝑘</m:t>
                              </m:r>
                            </m:sub>
                            <m:sup>
                              <m:r>
                                <a:rPr lang="en-US" sz="2800" i="1">
                                  <a:latin typeface="Cambria Math"/>
                                </a:rPr>
                                <m:t>𝑀𝐼𝐷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,ℓ)</m:t>
                              </m:r>
                            </m:sup>
                          </m:sSubSup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802943"/>
                <a:ext cx="8610600" cy="64485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1981200" y="0"/>
                <a:ext cx="8229600" cy="990600"/>
              </a:xfrm>
            </p:spPr>
            <p:txBody>
              <a:bodyPr>
                <a:normAutofit/>
              </a:bodyPr>
              <a:lstStyle/>
              <a:p>
                <a:r>
                  <a:rPr lang="en-US" sz="3600" b="1" dirty="0" smtClean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3600" b="1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acc>
                          <m:accPr>
                            <m:chr m:val="̂"/>
                            <m:ctrlPr>
                              <a:rPr lang="en-US" sz="3600" b="1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3600" b="1" i="1">
                                <a:latin typeface="Cambria Math" panose="02040503050406030204" pitchFamily="18" charset="0"/>
                              </a:rPr>
                              <m:t>𝜷</m:t>
                            </m:r>
                          </m:e>
                        </m:acc>
                      </m:e>
                      <m:sub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ℓ</m:t>
                        </m:r>
                      </m:sub>
                      <m:sup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,ℓ</m:t>
                        </m:r>
                      </m:sup>
                    </m:sSubSup>
                  </m:oMath>
                </a14:m>
                <a:endParaRPr lang="en-US" sz="36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981200" y="0"/>
                <a:ext cx="8229600" cy="990600"/>
              </a:xfr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8103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11764015" cy="9144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Difference-in-Differences Decomposition Theorem (3 Group Case)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562102" y="914401"/>
                <a:ext cx="9143999" cy="51924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𝑖𝑡</m:t>
                          </m:r>
                        </m:sub>
                      </m:sSub>
                      <m:r>
                        <a:rPr lang="en-US" sz="32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32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sz="32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acc>
                            <m:accPr>
                              <m:chr m:val="̂"/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</m:acc>
                        </m:e>
                        <m:sup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𝐷𝐷</m:t>
                          </m:r>
                        </m:sup>
                      </m:sSup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𝑖𝑡</m:t>
                          </m:r>
                        </m:sub>
                      </m:sSub>
                      <m:r>
                        <a:rPr lang="en-US" sz="32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𝑖𝑡</m:t>
                          </m:r>
                        </m:sub>
                      </m:sSub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2102" y="914401"/>
                <a:ext cx="9143999" cy="51924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09600" y="1752600"/>
                <a:ext cx="11277600" cy="20883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three groups:</a:t>
                </a:r>
              </a:p>
              <a:p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acc>
                            <m:accPr>
                              <m:chr m:val="̂"/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</m:acc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𝐷𝐷</m:t>
                          </m:r>
                        </m:sup>
                      </m:sSup>
                      <m:r>
                        <a:rPr lang="en-US" sz="28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80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  <m:t>𝑘𝑈</m:t>
                          </m:r>
                        </m:sub>
                      </m:sSub>
                      <m:sSubSup>
                        <m:sSub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acc>
                            <m:accPr>
                              <m:chr m:val="̂"/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b="0" i="1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</m:acc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𝑘𝑈</m:t>
                          </m:r>
                        </m:sub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2800" i="1" dirty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  <m:t>ℓ</m:t>
                          </m:r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𝑈</m:t>
                          </m:r>
                        </m:sub>
                      </m:sSub>
                      <m:sSubSup>
                        <m:sSub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acc>
                            <m:accPr>
                              <m:chr m:val="̂"/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b="0" i="1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</m:acc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ℓ</m:t>
                          </m:r>
                          <m:r>
                            <a:rPr lang="en-US" sz="2800" b="0" i="1">
                              <a:latin typeface="Cambria Math" panose="02040503050406030204" pitchFamily="18" charset="0"/>
                            </a:rPr>
                            <m:t>𝑈</m:t>
                          </m:r>
                        </m:sub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  <m:sup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bSup>
                      <m:sSubSup>
                        <m:sSub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acc>
                            <m:accPr>
                              <m:chr m:val="̂"/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</m:acc>
                        </m:e>
                        <m:sub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2,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bSup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  <m:sup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bSup>
                      <m:sSubSup>
                        <m:sSub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acc>
                            <m:accPr>
                              <m:chr m:val="̂"/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</m:acc>
                        </m:e>
                        <m:sub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2,ℓ</m:t>
                          </m:r>
                        </m:sup>
                      </m:sSubSup>
                    </m:oMath>
                  </m:oMathPara>
                </a14:m>
                <a:endParaRPr lang="en-US" sz="2800" b="1" i="1" dirty="0">
                  <a:latin typeface="Cambria Math" panose="02040503050406030204" pitchFamily="18" charset="0"/>
                </a:endParaRPr>
              </a:p>
              <a:p>
                <a:endParaRPr lang="en-US" sz="2000" b="1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                                 </m:t>
                      </m:r>
                    </m:oMath>
                  </m:oMathPara>
                </a14:m>
                <a:endParaRPr lang="en-US" sz="2400" b="1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1752600"/>
                <a:ext cx="11277600" cy="2088392"/>
              </a:xfrm>
              <a:prstGeom prst="rect">
                <a:avLst/>
              </a:prstGeom>
              <a:blipFill>
                <a:blip r:embed="rId4"/>
                <a:stretch>
                  <a:fillRect l="-811" t="-23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7" name="Group 16"/>
          <p:cNvGrpSpPr/>
          <p:nvPr/>
        </p:nvGrpSpPr>
        <p:grpSpPr>
          <a:xfrm>
            <a:off x="228600" y="2471980"/>
            <a:ext cx="11887200" cy="3245956"/>
            <a:chOff x="228600" y="2776780"/>
            <a:chExt cx="11887200" cy="3245956"/>
          </a:xfrm>
        </p:grpSpPr>
        <p:grpSp>
          <p:nvGrpSpPr>
            <p:cNvPr id="14" name="Group 13"/>
            <p:cNvGrpSpPr/>
            <p:nvPr/>
          </p:nvGrpSpPr>
          <p:grpSpPr>
            <a:xfrm>
              <a:off x="1762125" y="2776780"/>
              <a:ext cx="8524875" cy="1185620"/>
              <a:chOff x="1762125" y="2776780"/>
              <a:chExt cx="8524875" cy="1185620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4114800" y="2790987"/>
                <a:ext cx="685800" cy="609600"/>
              </a:xfrm>
              <a:prstGeom prst="rect">
                <a:avLst/>
              </a:pr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5715000" y="2776780"/>
                <a:ext cx="685154" cy="609600"/>
              </a:xfrm>
              <a:prstGeom prst="rect">
                <a:avLst/>
              </a:pr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7275808" y="2819400"/>
                <a:ext cx="953792" cy="609600"/>
              </a:xfrm>
              <a:prstGeom prst="rect">
                <a:avLst/>
              </a:pr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9067800" y="2819400"/>
                <a:ext cx="991246" cy="609600"/>
              </a:xfrm>
              <a:prstGeom prst="rect">
                <a:avLst/>
              </a:pr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" name="Straight Connector 8"/>
              <p:cNvCxnSpPr>
                <a:stCxn id="4" idx="2"/>
              </p:cNvCxnSpPr>
              <p:nvPr/>
            </p:nvCxnSpPr>
            <p:spPr>
              <a:xfrm flipH="1">
                <a:off x="1762125" y="3400587"/>
                <a:ext cx="2695575" cy="561813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flipH="1">
                <a:off x="5219700" y="3386380"/>
                <a:ext cx="809625" cy="57602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flipH="1">
                <a:off x="7486650" y="3429000"/>
                <a:ext cx="646" cy="5334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>
                <a:stCxn id="8" idx="2"/>
              </p:cNvCxnSpPr>
              <p:nvPr/>
            </p:nvCxnSpPr>
            <p:spPr>
              <a:xfrm>
                <a:off x="9563423" y="3429000"/>
                <a:ext cx="723577" cy="5334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28600" y="3981773"/>
              <a:ext cx="2743200" cy="2040963"/>
            </a:xfrm>
            <a:prstGeom prst="rect">
              <a:avLst/>
            </a:prstGeom>
            <a:ln w="38100">
              <a:solidFill>
                <a:srgbClr val="FF0000"/>
              </a:solidFill>
            </a:ln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352800" y="3981773"/>
              <a:ext cx="2743200" cy="2040963"/>
            </a:xfrm>
            <a:prstGeom prst="rect">
              <a:avLst/>
            </a:prstGeom>
            <a:ln w="38100">
              <a:solidFill>
                <a:srgbClr val="FF0000"/>
              </a:solidFill>
            </a:ln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400800" y="3981773"/>
              <a:ext cx="2743200" cy="2040963"/>
            </a:xfrm>
            <a:prstGeom prst="rect">
              <a:avLst/>
            </a:prstGeom>
            <a:ln w="38100">
              <a:solidFill>
                <a:srgbClr val="FF0000"/>
              </a:solidFill>
            </a:ln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9372600" y="3981773"/>
              <a:ext cx="2743200" cy="2040963"/>
            </a:xfrm>
            <a:prstGeom prst="rect">
              <a:avLst/>
            </a:prstGeom>
            <a:ln w="38100">
              <a:solidFill>
                <a:srgbClr val="FF0000"/>
              </a:solidFill>
            </a:ln>
          </p:spPr>
        </p:pic>
      </p:grpSp>
      <p:grpSp>
        <p:nvGrpSpPr>
          <p:cNvPr id="26" name="Group 25"/>
          <p:cNvGrpSpPr/>
          <p:nvPr/>
        </p:nvGrpSpPr>
        <p:grpSpPr>
          <a:xfrm>
            <a:off x="228600" y="5904931"/>
            <a:ext cx="11887200" cy="790489"/>
            <a:chOff x="228600" y="5904931"/>
            <a:chExt cx="11887200" cy="790489"/>
          </a:xfrm>
        </p:grpSpPr>
        <p:sp>
          <p:nvSpPr>
            <p:cNvPr id="24" name="TextBox 23"/>
            <p:cNvSpPr txBox="1"/>
            <p:nvPr/>
          </p:nvSpPr>
          <p:spPr>
            <a:xfrm>
              <a:off x="427985" y="6172200"/>
              <a:ext cx="1168781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2x2 DDs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subsamples with </a:t>
              </a:r>
              <a:r>
                <a:rPr lang="en-US" sz="2800" u="sng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two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groups (treat/control) and </a:t>
              </a:r>
              <a:r>
                <a:rPr lang="en-US" sz="2800" u="sng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two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periods (pre/post)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Left Brace 24"/>
            <p:cNvSpPr/>
            <p:nvPr/>
          </p:nvSpPr>
          <p:spPr>
            <a:xfrm rot="16200000">
              <a:off x="6038565" y="94966"/>
              <a:ext cx="267269" cy="11887200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03296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914400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we learn from the 2x2 DDs?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762000"/>
            <a:ext cx="11277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We didn’t know what comparisons were being made: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“switchers vs untreated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”?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“early vs late”?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“late vs early” (this is less obvious)?</a:t>
            </a:r>
          </a:p>
          <a:p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It’s all of those.</a:t>
            </a: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“What is the control group?”</a:t>
            </a:r>
          </a:p>
          <a:p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Every group acts as a control (sometimes).</a:t>
            </a:r>
          </a:p>
          <a:p>
            <a:endParaRPr lang="en-US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Clarifies theory</a:t>
            </a:r>
          </a:p>
          <a:p>
            <a:r>
              <a:rPr lang="en-US" sz="2800" b="1" i="1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understand the </a:t>
            </a:r>
            <a:r>
              <a:rPr lang="en-US" sz="2800" b="1" i="1" dirty="0" err="1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estimand</a:t>
            </a:r>
            <a:r>
              <a:rPr lang="en-US" sz="2800" b="1" i="1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(ATET) and ID assumption (common trends) for each 2x2; late vs. early comparisons are biased if effects vary over time.</a:t>
            </a:r>
          </a:p>
        </p:txBody>
      </p:sp>
    </p:spTree>
    <p:extLst>
      <p:ext uri="{BB962C8B-B14F-4D97-AF65-F5344CB8AC3E}">
        <p14:creationId xmlns:p14="http://schemas.microsoft.com/office/powerpoint/2010/main" val="87295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562102" y="914401"/>
                <a:ext cx="9143999" cy="51924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𝑖𝑡</m:t>
                          </m:r>
                        </m:sub>
                      </m:sSub>
                      <m:r>
                        <a:rPr lang="en-US" sz="32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32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sz="32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acc>
                            <m:accPr>
                              <m:chr m:val="̂"/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</m:acc>
                        </m:e>
                        <m:sup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𝐷𝐷</m:t>
                          </m:r>
                        </m:sup>
                      </m:sSup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𝑖𝑡</m:t>
                          </m:r>
                        </m:sub>
                      </m:sSub>
                      <m:r>
                        <a:rPr lang="en-US" sz="32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𝑖𝑡</m:t>
                          </m:r>
                        </m:sub>
                      </m:sSub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2102" y="914401"/>
                <a:ext cx="9143999" cy="51924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09600" y="1752600"/>
                <a:ext cx="11277600" cy="21128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three groups:</a:t>
                </a:r>
              </a:p>
              <a:p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acc>
                            <m:accPr>
                              <m:chr m:val="̂"/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</m:acc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𝐷𝐷</m:t>
                          </m:r>
                        </m:sup>
                      </m:sSup>
                      <m:r>
                        <a:rPr lang="en-US" sz="28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80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  <m:t>𝑘𝑈</m:t>
                          </m:r>
                        </m:sub>
                      </m:sSub>
                      <m:sSubSup>
                        <m:sSub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acc>
                            <m:accPr>
                              <m:chr m:val="̂"/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b="0" i="1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</m:acc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𝑘𝑈</m:t>
                          </m:r>
                        </m:sub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2800" i="1" dirty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  <m:t>ℓ</m:t>
                          </m:r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𝑈</m:t>
                          </m:r>
                        </m:sub>
                      </m:sSub>
                      <m:sSubSup>
                        <m:sSub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acc>
                            <m:accPr>
                              <m:chr m:val="̂"/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b="0" i="1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</m:acc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ℓ</m:t>
                          </m:r>
                          <m:r>
                            <a:rPr lang="en-US" sz="2800" b="0" i="1">
                              <a:latin typeface="Cambria Math" panose="02040503050406030204" pitchFamily="18" charset="0"/>
                            </a:rPr>
                            <m:t>𝑈</m:t>
                          </m:r>
                        </m:sub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  <m:sup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bSup>
                      <m:sSubSup>
                        <m:sSub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acc>
                            <m:accPr>
                              <m:chr m:val="̂"/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</m:acc>
                        </m:e>
                        <m:sub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bSup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  <m:sup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  <m:t>ℓ</m:t>
                          </m:r>
                        </m:sup>
                      </m:sSubSup>
                      <m:sSubSup>
                        <m:sSub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acc>
                            <m:accPr>
                              <m:chr m:val="̂"/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</m:acc>
                        </m:e>
                        <m:sub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ℓ</m:t>
                          </m:r>
                        </m:sup>
                      </m:sSubSup>
                    </m:oMath>
                  </m:oMathPara>
                </a14:m>
                <a:endParaRPr lang="en-US" sz="2800" b="1" i="1" dirty="0">
                  <a:latin typeface="Cambria Math" panose="02040503050406030204" pitchFamily="18" charset="0"/>
                </a:endParaRPr>
              </a:p>
              <a:p>
                <a:endParaRPr lang="en-US" sz="2000" b="1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                                 </m:t>
                      </m:r>
                    </m:oMath>
                  </m:oMathPara>
                </a14:m>
                <a:endParaRPr lang="en-US" sz="2400" b="1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1752600"/>
                <a:ext cx="11277600" cy="2112822"/>
              </a:xfrm>
              <a:prstGeom prst="rect">
                <a:avLst/>
              </a:prstGeom>
              <a:blipFill>
                <a:blip r:embed="rId5"/>
                <a:stretch>
                  <a:fillRect l="-811" t="-23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7" name="Group 16"/>
          <p:cNvGrpSpPr/>
          <p:nvPr/>
        </p:nvGrpSpPr>
        <p:grpSpPr>
          <a:xfrm>
            <a:off x="228600" y="2471980"/>
            <a:ext cx="11887200" cy="3245956"/>
            <a:chOff x="228600" y="2776780"/>
            <a:chExt cx="11887200" cy="3245956"/>
          </a:xfrm>
        </p:grpSpPr>
        <p:grpSp>
          <p:nvGrpSpPr>
            <p:cNvPr id="14" name="Group 13"/>
            <p:cNvGrpSpPr/>
            <p:nvPr/>
          </p:nvGrpSpPr>
          <p:grpSpPr>
            <a:xfrm>
              <a:off x="1762126" y="2776780"/>
              <a:ext cx="8524874" cy="1185620"/>
              <a:chOff x="1762126" y="2776780"/>
              <a:chExt cx="8524874" cy="1185620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3505200" y="2790987"/>
                <a:ext cx="609600" cy="609600"/>
              </a:xfrm>
              <a:prstGeom prst="rect">
                <a:avLst/>
              </a:prstGeom>
              <a:noFill/>
              <a:ln w="381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5181600" y="2776780"/>
                <a:ext cx="532754" cy="609600"/>
              </a:xfrm>
              <a:prstGeom prst="rect">
                <a:avLst/>
              </a:prstGeom>
              <a:noFill/>
              <a:ln w="381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6781800" y="2819400"/>
                <a:ext cx="514673" cy="609600"/>
              </a:xfrm>
              <a:prstGeom prst="rect">
                <a:avLst/>
              </a:prstGeom>
              <a:noFill/>
              <a:ln w="381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8610600" y="2819400"/>
                <a:ext cx="495623" cy="609600"/>
              </a:xfrm>
              <a:prstGeom prst="rect">
                <a:avLst/>
              </a:prstGeom>
              <a:noFill/>
              <a:ln w="381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" name="Straight Connector 8"/>
              <p:cNvCxnSpPr>
                <a:stCxn id="4" idx="2"/>
              </p:cNvCxnSpPr>
              <p:nvPr/>
            </p:nvCxnSpPr>
            <p:spPr>
              <a:xfrm flipH="1">
                <a:off x="1762126" y="3400587"/>
                <a:ext cx="2047874" cy="561813"/>
              </a:xfrm>
              <a:prstGeom prst="line">
                <a:avLst/>
              </a:prstGeom>
              <a:ln w="3810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flipH="1">
                <a:off x="4610746" y="3386380"/>
                <a:ext cx="809625" cy="576020"/>
              </a:xfrm>
              <a:prstGeom prst="line">
                <a:avLst/>
              </a:prstGeom>
              <a:ln w="3810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flipH="1">
                <a:off x="6992642" y="3429000"/>
                <a:ext cx="646" cy="533400"/>
              </a:xfrm>
              <a:prstGeom prst="line">
                <a:avLst/>
              </a:prstGeom>
              <a:ln w="3810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>
                <a:off x="9106223" y="3429000"/>
                <a:ext cx="1180777" cy="533400"/>
              </a:xfrm>
              <a:prstGeom prst="line">
                <a:avLst/>
              </a:prstGeom>
              <a:ln w="3810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28600" y="3981773"/>
              <a:ext cx="2743200" cy="2040963"/>
            </a:xfrm>
            <a:prstGeom prst="rect">
              <a:avLst/>
            </a:prstGeom>
            <a:ln w="38100">
              <a:solidFill>
                <a:srgbClr val="00B050"/>
              </a:solidFill>
            </a:ln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352800" y="3981773"/>
              <a:ext cx="2743200" cy="2040963"/>
            </a:xfrm>
            <a:prstGeom prst="rect">
              <a:avLst/>
            </a:prstGeom>
            <a:ln w="38100">
              <a:solidFill>
                <a:srgbClr val="00B050"/>
              </a:solidFill>
            </a:ln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6400800" y="3981773"/>
              <a:ext cx="2743200" cy="2040963"/>
            </a:xfrm>
            <a:prstGeom prst="rect">
              <a:avLst/>
            </a:prstGeom>
            <a:ln w="38100">
              <a:solidFill>
                <a:srgbClr val="00B050"/>
              </a:solidFill>
            </a:ln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9372600" y="3981773"/>
              <a:ext cx="2743200" cy="2040963"/>
            </a:xfrm>
            <a:prstGeom prst="rect">
              <a:avLst/>
            </a:prstGeom>
            <a:ln w="38100">
              <a:solidFill>
                <a:srgbClr val="00B050"/>
              </a:solidFill>
            </a:ln>
          </p:spPr>
        </p:pic>
      </p:grpSp>
      <p:grpSp>
        <p:nvGrpSpPr>
          <p:cNvPr id="31" name="Group 30"/>
          <p:cNvGrpSpPr/>
          <p:nvPr/>
        </p:nvGrpSpPr>
        <p:grpSpPr>
          <a:xfrm>
            <a:off x="228600" y="5904931"/>
            <a:ext cx="11887200" cy="977336"/>
            <a:chOff x="228600" y="5904931"/>
            <a:chExt cx="11887200" cy="977336"/>
          </a:xfrm>
        </p:grpSpPr>
        <p:sp>
          <p:nvSpPr>
            <p:cNvPr id="25" name="Left Brace 24"/>
            <p:cNvSpPr/>
            <p:nvPr/>
          </p:nvSpPr>
          <p:spPr>
            <a:xfrm rot="16200000">
              <a:off x="6038565" y="94966"/>
              <a:ext cx="267269" cy="11887200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Rectangle 12"/>
                <p:cNvSpPr/>
                <p:nvPr/>
              </p:nvSpPr>
              <p:spPr>
                <a:xfrm>
                  <a:off x="2438400" y="6172201"/>
                  <a:ext cx="8289129" cy="71006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800" b="1" dirty="0" smtClean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Weights:</a:t>
                  </a:r>
                  <a:r>
                    <a:rPr lang="en-US" sz="2000" b="1" dirty="0" smtClean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𝑠𝑢𝑏𝑠𝑎𝑚𝑝𝑙𝑒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𝑎𝑟𝑒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𝑠𝑢𝑏𝑠𝑎𝑚𝑝𝑙𝑒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𝑣𝑎𝑟𝑖𝑎𝑛𝑐𝑒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𝐹𝐸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𝑎𝑑𝑗𝑢𝑠𝑡𝑒𝑑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𝐷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𝑡𝑜𝑡𝑎𝑙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𝑣𝑎𝑟𝑖𝑎𝑛𝑐𝑒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𝐹𝐸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𝑎𝑑𝑗𝑢𝑠𝑡𝑒𝑑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𝐷</m:t>
                          </m:r>
                        </m:den>
                      </m:f>
                    </m:oMath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3" name="Rectangle 1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38400" y="6172201"/>
                  <a:ext cx="8289129" cy="710066"/>
                </a:xfrm>
                <a:prstGeom prst="rect">
                  <a:avLst/>
                </a:prstGeom>
                <a:blipFill>
                  <a:blip r:embed="rId10"/>
                  <a:stretch>
                    <a:fillRect l="-1471" b="-689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28600" y="3846899"/>
                <a:ext cx="2743200" cy="179190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Size: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e>
                                <m:sub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𝒌</m:t>
                                  </m:r>
                                </m:sub>
                              </m:sSub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e>
                                <m:sub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𝑼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Variance: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𝑼</m:t>
                        </m:r>
                      </m:sub>
                    </m:sSub>
                    <m:r>
                      <a:rPr lang="en-US" b="1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𝑼</m:t>
                        </m:r>
                      </m:sub>
                    </m:sSub>
                    <m:r>
                      <a:rPr lang="en-US" b="1" i="1">
                        <a:latin typeface="Cambria Math" panose="02040503050406030204" pitchFamily="18" charset="0"/>
                      </a:rPr>
                      <m:t>)</m:t>
                    </m:r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𝑫</m:t>
                            </m:r>
                          </m:e>
                        </m:acc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sub>
                    </m:sSub>
                    <m:r>
                      <a:rPr lang="en-US" b="1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𝑫</m:t>
                            </m:r>
                          </m:e>
                        </m:acc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sub>
                    </m:sSub>
                    <m:r>
                      <a:rPr lang="en-US" b="1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846899"/>
                <a:ext cx="2743200" cy="1791901"/>
              </a:xfrm>
              <a:prstGeom prst="rect">
                <a:avLst/>
              </a:prstGeom>
              <a:blipFill>
                <a:blip r:embed="rId11"/>
                <a:stretch>
                  <a:fillRect l="-2000" t="-1701" r="-2667" b="-6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78391" y="3886200"/>
                <a:ext cx="2717609" cy="176054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Size: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ℓ</m:t>
                                  </m:r>
                                </m:sub>
                              </m:sSub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e>
                                <m:sub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𝑼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Variance: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ℓ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𝑼</m:t>
                        </m:r>
                      </m:sub>
                    </m:sSub>
                    <m:r>
                      <a:rPr lang="en-US" b="1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ℓ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𝑼</m:t>
                        </m:r>
                      </m:sub>
                    </m:sSub>
                    <m:r>
                      <a:rPr lang="en-US" b="1" i="1">
                        <a:latin typeface="Cambria Math" panose="02040503050406030204" pitchFamily="18" charset="0"/>
                      </a:rPr>
                      <m:t>)</m:t>
                    </m:r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𝑫</m:t>
                            </m:r>
                          </m:e>
                        </m:acc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ℓ</m:t>
                        </m:r>
                      </m:sub>
                    </m:sSub>
                    <m:r>
                      <a:rPr lang="en-US" b="1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𝑫</m:t>
                            </m:r>
                          </m:e>
                        </m:acc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ℓ</m:t>
                        </m:r>
                      </m:sub>
                    </m:sSub>
                    <m:r>
                      <a:rPr lang="en-US" b="1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8391" y="3886200"/>
                <a:ext cx="2717609" cy="1760547"/>
              </a:xfrm>
              <a:prstGeom prst="rect">
                <a:avLst/>
              </a:prstGeom>
              <a:blipFill>
                <a:blip r:embed="rId12"/>
                <a:stretch>
                  <a:fillRect l="-1794" t="-2083" r="-2018" b="-24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426391" y="3810000"/>
                <a:ext cx="2717609" cy="177144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Size:</a:t>
                </a:r>
              </a:p>
              <a:p>
                <a:r>
                  <a:rPr lang="en-US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ctrlPr>
                                  <a:rPr lang="en-US" b="1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e>
                                  <m:sub>
                                    <m:r>
                                      <a:rPr lang="en-US" b="1" i="1">
                                        <a:latin typeface="Cambria Math" panose="02040503050406030204" pitchFamily="18" charset="0"/>
                                      </a:rPr>
                                      <m:t>𝒌</m:t>
                                    </m:r>
                                  </m:sub>
                                </m:sSub>
                                <m:r>
                                  <a:rPr lang="en-US" b="1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e>
                                  <m:sub>
                                    <m:r>
                                      <a:rPr lang="en-US" b="1" i="1">
                                        <a:latin typeface="Cambria Math" panose="02040503050406030204" pitchFamily="18" charset="0"/>
                                      </a:rPr>
                                      <m:t>ℓ</m:t>
                                    </m:r>
                                  </m:sub>
                                </m:sSub>
                              </m:e>
                            </m:d>
                            <m:d>
                              <m:dPr>
                                <m:ctrlPr>
                                  <a:rPr lang="en-US" b="1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1" i="1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en-US" b="1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̅"/>
                                        <m:ctrlPr>
                                          <a:rPr lang="en-US" b="1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b="1" i="1">
                                            <a:latin typeface="Cambria Math" panose="02040503050406030204" pitchFamily="18" charset="0"/>
                                          </a:rPr>
                                          <m:t>𝑫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en-US" b="1" i="1">
                                        <a:latin typeface="Cambria Math" panose="02040503050406030204" pitchFamily="18" charset="0"/>
                                      </a:rPr>
                                      <m:t>𝓵</m:t>
                                    </m:r>
                                  </m:sub>
                                </m:sSub>
                              </m:e>
                            </m:d>
                          </m:e>
                        </m:d>
                      </m:e>
                      <m:sup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Variance: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r>
                            <a:rPr lang="en-US" sz="1400" b="1" i="1" smtClean="0">
                              <a:latin typeface="Cambria Math" panose="02040503050406030204" pitchFamily="18" charset="0"/>
                            </a:rPr>
                            <m:t>𝒌</m:t>
                          </m:r>
                          <m:r>
                            <a:rPr lang="en-US" sz="1400" b="1" i="1" smtClean="0"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</m:sSub>
                      <m:r>
                        <a:rPr lang="en-US" sz="1400" b="1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1" i="1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1400" b="1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r>
                            <a:rPr lang="en-US" sz="1400" b="1" i="1">
                              <a:latin typeface="Cambria Math" panose="02040503050406030204" pitchFamily="18" charset="0"/>
                            </a:rPr>
                            <m:t>𝒌</m:t>
                          </m:r>
                          <m:r>
                            <a:rPr lang="en-US" sz="1400" b="1" i="1"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</m:sSub>
                      <m:r>
                        <a:rPr lang="en-US" sz="1400" b="1" i="1">
                          <a:latin typeface="Cambria Math" panose="02040503050406030204" pitchFamily="18" charset="0"/>
                        </a:rPr>
                        <m:t>)</m:t>
                      </m:r>
                      <m:f>
                        <m:fPr>
                          <m:ctrlPr>
                            <a:rPr lang="en-US" sz="1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4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en-US" sz="1400" b="1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1" i="1">
                                      <a:latin typeface="Cambria Math" panose="02040503050406030204" pitchFamily="18" charset="0"/>
                                    </a:rPr>
                                    <m:t>𝑫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1400" b="1" i="1"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</m:sub>
                          </m:sSub>
                          <m:r>
                            <a:rPr lang="en-US" sz="14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4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en-US" sz="1400" b="1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1" i="1">
                                      <a:latin typeface="Cambria Math" panose="02040503050406030204" pitchFamily="18" charset="0"/>
                                    </a:rPr>
                                    <m:t>𝑫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1400" b="1" i="1">
                                  <a:latin typeface="Cambria Math" panose="02040503050406030204" pitchFamily="18" charset="0"/>
                                </a:rPr>
                                <m:t>𝓵</m:t>
                              </m:r>
                            </m:sub>
                          </m:sSub>
                        </m:num>
                        <m:den>
                          <m:r>
                            <a:rPr lang="en-US" sz="1400" b="1" i="1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14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4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en-US" sz="1400" b="1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1" i="1">
                                      <a:latin typeface="Cambria Math" panose="02040503050406030204" pitchFamily="18" charset="0"/>
                                    </a:rPr>
                                    <m:t>𝑫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1400" b="1" i="1">
                                  <a:latin typeface="Cambria Math" panose="02040503050406030204" pitchFamily="18" charset="0"/>
                                </a:rPr>
                                <m:t>𝓵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en-US" sz="1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14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4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en-US" sz="1400" b="1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1" i="1">
                                      <a:latin typeface="Cambria Math" panose="02040503050406030204" pitchFamily="18" charset="0"/>
                                    </a:rPr>
                                    <m:t>𝑫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1400" b="1" i="1"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</m:sub>
                          </m:sSub>
                        </m:num>
                        <m:den>
                          <m:r>
                            <a:rPr lang="en-US" sz="1400" b="1" i="1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14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4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en-US" sz="1400" b="1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1" i="1">
                                      <a:latin typeface="Cambria Math" panose="02040503050406030204" pitchFamily="18" charset="0"/>
                                    </a:rPr>
                                    <m:t>𝑫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1400" b="1" i="1">
                                  <a:latin typeface="Cambria Math" panose="02040503050406030204" pitchFamily="18" charset="0"/>
                                </a:rPr>
                                <m:t>𝓵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6391" y="3810000"/>
                <a:ext cx="2717609" cy="1771447"/>
              </a:xfrm>
              <a:prstGeom prst="rect">
                <a:avLst/>
              </a:prstGeom>
              <a:blipFill>
                <a:blip r:embed="rId13"/>
                <a:stretch>
                  <a:fillRect l="-1794" t="-17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9398191" y="3867353"/>
                <a:ext cx="2717609" cy="177144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Size:</a:t>
                </a:r>
              </a:p>
              <a:p>
                <a:r>
                  <a:rPr lang="en-US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ctrlP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e>
                                  <m:sub>
                                    <m:r>
                                      <a:rPr lang="en-US" b="1" i="1">
                                        <a:latin typeface="Cambria Math" panose="02040503050406030204" pitchFamily="18" charset="0"/>
                                      </a:rPr>
                                      <m:t>𝒌</m:t>
                                    </m:r>
                                  </m:sub>
                                </m:sSub>
                                <m:r>
                                  <a:rPr lang="en-US" b="1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e>
                                  <m:sub>
                                    <m:r>
                                      <a:rPr lang="en-US" b="1" i="1">
                                        <a:latin typeface="Cambria Math" panose="02040503050406030204" pitchFamily="18" charset="0"/>
                                      </a:rPr>
                                      <m:t>ℓ</m:t>
                                    </m:r>
                                  </m:sub>
                                </m:sSub>
                              </m:e>
                            </m:d>
                            <m:sSub>
                              <m:sSubPr>
                                <m:ctrlPr>
                                  <a:rPr lang="en-US" b="1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̅"/>
                                    <m:ctrlPr>
                                      <a:rPr lang="en-US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b="1" i="1">
                                        <a:latin typeface="Cambria Math" panose="02040503050406030204" pitchFamily="18" charset="0"/>
                                      </a:rPr>
                                      <m:t>𝑫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𝒌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Variance: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r>
                            <a:rPr lang="en-US" sz="1400" b="1" i="1">
                              <a:latin typeface="Cambria Math" panose="02040503050406030204" pitchFamily="18" charset="0"/>
                            </a:rPr>
                            <m:t>𝒌</m:t>
                          </m:r>
                          <m:r>
                            <a:rPr lang="en-US" sz="1400" b="1" i="1"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</m:sSub>
                      <m:r>
                        <a:rPr lang="en-US" sz="1400" b="1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1" i="1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1400" b="1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r>
                            <a:rPr lang="en-US" sz="1400" b="1" i="1">
                              <a:latin typeface="Cambria Math" panose="02040503050406030204" pitchFamily="18" charset="0"/>
                            </a:rPr>
                            <m:t>𝒌</m:t>
                          </m:r>
                          <m:r>
                            <a:rPr lang="en-US" sz="1400" b="1" i="1"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</m:sSub>
                      <m:r>
                        <a:rPr lang="en-US" sz="1400" b="1" i="1">
                          <a:latin typeface="Cambria Math" panose="02040503050406030204" pitchFamily="18" charset="0"/>
                        </a:rPr>
                        <m:t>)</m:t>
                      </m:r>
                      <m:f>
                        <m:fPr>
                          <m:ctrlPr>
                            <a:rPr lang="en-US" sz="1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4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en-US" sz="1400" b="1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1" i="1">
                                      <a:latin typeface="Cambria Math" panose="02040503050406030204" pitchFamily="18" charset="0"/>
                                    </a:rPr>
                                    <m:t>𝑫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1400" b="1" i="1">
                                  <a:latin typeface="Cambria Math" panose="02040503050406030204" pitchFamily="18" charset="0"/>
                                </a:rPr>
                                <m:t>𝓵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4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en-US" sz="1400" b="1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1" i="1">
                                      <a:latin typeface="Cambria Math" panose="02040503050406030204" pitchFamily="18" charset="0"/>
                                    </a:rPr>
                                    <m:t>𝑫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1400" b="1" i="1"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en-US" sz="1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4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en-US" sz="1400" b="1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1" i="1">
                                      <a:latin typeface="Cambria Math" panose="02040503050406030204" pitchFamily="18" charset="0"/>
                                    </a:rPr>
                                    <m:t>𝑫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1400" b="1" i="1"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</m:sub>
                          </m:sSub>
                          <m:r>
                            <a:rPr lang="en-US" sz="14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4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en-US" sz="1400" b="1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1" i="1">
                                      <a:latin typeface="Cambria Math" panose="02040503050406030204" pitchFamily="18" charset="0"/>
                                    </a:rPr>
                                    <m:t>𝑫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1400" b="1" i="1">
                                  <a:latin typeface="Cambria Math" panose="02040503050406030204" pitchFamily="18" charset="0"/>
                                </a:rPr>
                                <m:t>𝓵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4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en-US" sz="1400" b="1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1" i="1">
                                      <a:latin typeface="Cambria Math" panose="02040503050406030204" pitchFamily="18" charset="0"/>
                                    </a:rPr>
                                    <m:t>𝑫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1400" b="1" i="1"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98191" y="3867353"/>
                <a:ext cx="2717609" cy="1771447"/>
              </a:xfrm>
              <a:prstGeom prst="rect">
                <a:avLst/>
              </a:prstGeom>
              <a:blipFill>
                <a:blip r:embed="rId14"/>
                <a:stretch>
                  <a:fillRect l="-2018" t="-17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11764015" cy="9144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Difference-in-Differences Decomposition Theorem (3 Group Case)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085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7" grpId="0" animBg="1"/>
      <p:bldP spid="28" grpId="0" animBg="1"/>
      <p:bldP spid="2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914400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we learn from the weights?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762000"/>
            <a:ext cx="112776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Relative importance of each kind of comparison.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“switchers vs untreated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”?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“early vs late”?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“late vs early” (this is less obvious)?</a:t>
            </a:r>
          </a:p>
          <a:p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More important if big group (bigger sample size) or treated closer to middle of the panel (bigger variance).</a:t>
            </a:r>
          </a:p>
          <a:p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“How 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much” 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comes from timing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vs comparisons to untreated.</a:t>
            </a: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Importance of specific 2x2 DDs.</a:t>
            </a:r>
          </a:p>
          <a:p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Sometimes a few terms dominate.</a:t>
            </a:r>
          </a:p>
          <a:p>
            <a:endParaRPr lang="en-US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Clarifies theory</a:t>
            </a:r>
          </a:p>
          <a:p>
            <a:r>
              <a:rPr lang="en-US" sz="2800" b="1" i="1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800" b="1" i="1" dirty="0" err="1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estimand</a:t>
            </a:r>
            <a:r>
              <a:rPr lang="en-US" sz="2800" b="1" i="1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ID assumption are “variance weighted”; can compare </a:t>
            </a:r>
            <a:r>
              <a:rPr lang="en-US" sz="2800" b="1" i="1" dirty="0" err="1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estimand</a:t>
            </a:r>
            <a:r>
              <a:rPr lang="en-US" sz="2800" b="1" i="1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“parameters of interest” and conduct a proper balance test </a:t>
            </a:r>
          </a:p>
        </p:txBody>
      </p:sp>
    </p:spTree>
    <p:extLst>
      <p:ext uri="{BB962C8B-B14F-4D97-AF65-F5344CB8AC3E}">
        <p14:creationId xmlns:p14="http://schemas.microsoft.com/office/powerpoint/2010/main" val="96642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does the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bacondecomp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command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where the DD “comes from”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Which 2x2s matter most? (sources of variation)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different are the 2x2 DDs? (heterogeneity)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864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1125200" cy="9144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Replication: The Effect of Unilateral Divorce on Suicide (Stevenson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Wolfers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2006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6339" y="2321473"/>
            <a:ext cx="6375661" cy="438412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6200" y="1276389"/>
            <a:ext cx="592021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State-year panel of female suicide rates 1964-1996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75483018"/>
                  </p:ext>
                </p:extLst>
              </p:nvPr>
            </p:nvGraphicFramePr>
            <p:xfrm>
              <a:off x="76198" y="1981200"/>
              <a:ext cx="5715001" cy="4393565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927151">
                      <a:extLst>
                        <a:ext uri="{9D8B030D-6E8A-4147-A177-3AD203B41FA5}">
                          <a16:colId xmlns:a16="http://schemas.microsoft.com/office/drawing/2014/main" val="2288448979"/>
                        </a:ext>
                      </a:extLst>
                    </a:gridCol>
                    <a:gridCol w="1329070">
                      <a:extLst>
                        <a:ext uri="{9D8B030D-6E8A-4147-A177-3AD203B41FA5}">
                          <a16:colId xmlns:a16="http://schemas.microsoft.com/office/drawing/2014/main" val="4195556704"/>
                        </a:ext>
                      </a:extLst>
                    </a:gridCol>
                    <a:gridCol w="979082">
                      <a:extLst>
                        <a:ext uri="{9D8B030D-6E8A-4147-A177-3AD203B41FA5}">
                          <a16:colId xmlns:a16="http://schemas.microsoft.com/office/drawing/2014/main" val="2464889894"/>
                        </a:ext>
                      </a:extLst>
                    </a:gridCol>
                    <a:gridCol w="1479698">
                      <a:extLst>
                        <a:ext uri="{9D8B030D-6E8A-4147-A177-3AD203B41FA5}">
                          <a16:colId xmlns:a16="http://schemas.microsoft.com/office/drawing/2014/main" val="3039530344"/>
                        </a:ext>
                      </a:extLst>
                    </a:gridCol>
                  </a:tblGrid>
                  <a:tr h="19050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No-Fault Divorce 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0" marR="0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Year (</a:t>
                          </a: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𝑘</m:t>
                                  </m:r>
                                </m:sub>
                                <m:sup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∗</m:t>
                                  </m:r>
                                </m:sup>
                              </m:sSubSup>
                            </m:oMath>
                          </a14:m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 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Number of States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Share of 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States  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Treatment Share 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sz="1600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1600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𝐷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38899655"/>
                      </a:ext>
                    </a:extLst>
                  </a:tr>
                  <a:tr h="19050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Non-Reform States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0.10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.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5539682"/>
                      </a:ext>
                    </a:extLst>
                  </a:tr>
                  <a:tr h="19050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Pre-64 Reform States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0.16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.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938846342"/>
                      </a:ext>
                    </a:extLst>
                  </a:tr>
                  <a:tr h="19050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1969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0.04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0.85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672113244"/>
                      </a:ext>
                    </a:extLst>
                  </a:tr>
                  <a:tr h="19050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1970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0.04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0.82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66727577"/>
                      </a:ext>
                    </a:extLst>
                  </a:tr>
                  <a:tr h="19050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1971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0.14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0.79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22693555"/>
                      </a:ext>
                    </a:extLst>
                  </a:tr>
                  <a:tr h="19050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1972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0.06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0.76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513902892"/>
                      </a:ext>
                    </a:extLst>
                  </a:tr>
                  <a:tr h="19050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1973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0.20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0.73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540214810"/>
                      </a:ext>
                    </a:extLst>
                  </a:tr>
                  <a:tr h="19050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1974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0.06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0.70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913506792"/>
                      </a:ext>
                    </a:extLst>
                  </a:tr>
                  <a:tr h="19050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1975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0.04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0.67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869799090"/>
                      </a:ext>
                    </a:extLst>
                  </a:tr>
                  <a:tr h="19050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1976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0.02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0.64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126936157"/>
                      </a:ext>
                    </a:extLst>
                  </a:tr>
                  <a:tr h="19050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1977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0.06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0.61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661019904"/>
                      </a:ext>
                    </a:extLst>
                  </a:tr>
                  <a:tr h="19050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1980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0.02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0.52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243899961"/>
                      </a:ext>
                    </a:extLst>
                  </a:tr>
                  <a:tr h="19050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1984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0.02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0.39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23701151"/>
                      </a:ext>
                    </a:extLst>
                  </a:tr>
                  <a:tr h="19050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1985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0.02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0.36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2541538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75483018"/>
                  </p:ext>
                </p:extLst>
              </p:nvPr>
            </p:nvGraphicFramePr>
            <p:xfrm>
              <a:off x="76198" y="1981200"/>
              <a:ext cx="5715001" cy="4393565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927151">
                      <a:extLst>
                        <a:ext uri="{9D8B030D-6E8A-4147-A177-3AD203B41FA5}">
                          <a16:colId xmlns:a16="http://schemas.microsoft.com/office/drawing/2014/main" val="2288448979"/>
                        </a:ext>
                      </a:extLst>
                    </a:gridCol>
                    <a:gridCol w="1329070">
                      <a:extLst>
                        <a:ext uri="{9D8B030D-6E8A-4147-A177-3AD203B41FA5}">
                          <a16:colId xmlns:a16="http://schemas.microsoft.com/office/drawing/2014/main" val="4195556704"/>
                        </a:ext>
                      </a:extLst>
                    </a:gridCol>
                    <a:gridCol w="979082">
                      <a:extLst>
                        <a:ext uri="{9D8B030D-6E8A-4147-A177-3AD203B41FA5}">
                          <a16:colId xmlns:a16="http://schemas.microsoft.com/office/drawing/2014/main" val="2464889894"/>
                        </a:ext>
                      </a:extLst>
                    </a:gridCol>
                    <a:gridCol w="1479698">
                      <a:extLst>
                        <a:ext uri="{9D8B030D-6E8A-4147-A177-3AD203B41FA5}">
                          <a16:colId xmlns:a16="http://schemas.microsoft.com/office/drawing/2014/main" val="3039530344"/>
                        </a:ext>
                      </a:extLst>
                    </a:gridCol>
                  </a:tblGrid>
                  <a:tr h="77533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7874" r="-197468" b="-4818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Number of States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31677" t="-7874" r="-152174" b="-4818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86008" t="-7874" r="-823" b="-4818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38899655"/>
                      </a:ext>
                    </a:extLst>
                  </a:tr>
                  <a:tr h="258445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Non-Reform States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0.10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.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5539682"/>
                      </a:ext>
                    </a:extLst>
                  </a:tr>
                  <a:tr h="258445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Pre-64 Reform States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0.16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.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938846342"/>
                      </a:ext>
                    </a:extLst>
                  </a:tr>
                  <a:tr h="258445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1969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0.04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0.85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672113244"/>
                      </a:ext>
                    </a:extLst>
                  </a:tr>
                  <a:tr h="258445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1970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0.04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0.82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66727577"/>
                      </a:ext>
                    </a:extLst>
                  </a:tr>
                  <a:tr h="258445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1971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0.14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0.79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22693555"/>
                      </a:ext>
                    </a:extLst>
                  </a:tr>
                  <a:tr h="258445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1972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0.06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0.76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513902892"/>
                      </a:ext>
                    </a:extLst>
                  </a:tr>
                  <a:tr h="258445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1973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0.20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0.73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540214810"/>
                      </a:ext>
                    </a:extLst>
                  </a:tr>
                  <a:tr h="258445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1974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0.06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0.70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913506792"/>
                      </a:ext>
                    </a:extLst>
                  </a:tr>
                  <a:tr h="258445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1975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0.04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0.67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869799090"/>
                      </a:ext>
                    </a:extLst>
                  </a:tr>
                  <a:tr h="258445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1976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0.02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0.64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126936157"/>
                      </a:ext>
                    </a:extLst>
                  </a:tr>
                  <a:tr h="258445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1977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0.06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0.61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661019904"/>
                      </a:ext>
                    </a:extLst>
                  </a:tr>
                  <a:tr h="258445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1980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0.02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0.52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243899961"/>
                      </a:ext>
                    </a:extLst>
                  </a:tr>
                  <a:tr h="258445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1984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0.02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0.39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23701151"/>
                      </a:ext>
                    </a:extLst>
                  </a:tr>
                  <a:tr h="258445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1985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0.02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6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0.36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2541538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8" name="TextBox 7"/>
          <p:cNvSpPr txBox="1"/>
          <p:nvPr/>
        </p:nvSpPr>
        <p:spPr>
          <a:xfrm>
            <a:off x="6324600" y="1371600"/>
            <a:ext cx="592284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timing groups vs Non-reform: 	12 2x2 DDs</a:t>
            </a:r>
          </a:p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timing groups vs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Pre-64 reform: 	12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2x2 DDs</a:t>
            </a:r>
          </a:p>
          <a:p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timing groups vs 12 timing groups: 	12x11 = 132 2x2 DDs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4543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792162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Graphing the  Decomposition: Divorce Example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721436"/>
            <a:ext cx="8458200" cy="5984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26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does the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bacondecomp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command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Describe where the DD “comes from”</a:t>
            </a:r>
          </a:p>
          <a:p>
            <a:pPr lvl="1"/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 2x2s matter most? (sources of variation)</a:t>
            </a:r>
          </a:p>
          <a:p>
            <a:pPr lvl="1"/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different are the 2x2 DDs? (heterogeneity)</a:t>
            </a:r>
          </a:p>
          <a:p>
            <a:pPr marL="457200" lvl="1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Calculate why estimates differ across specifications: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it the weights, the 2x2 DDs, or both?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1830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/>
          <p:cNvGrpSpPr/>
          <p:nvPr/>
        </p:nvGrpSpPr>
        <p:grpSpPr>
          <a:xfrm>
            <a:off x="2130552" y="685800"/>
            <a:ext cx="8229600" cy="6157217"/>
            <a:chOff x="2130552" y="685800"/>
            <a:chExt cx="8229600" cy="6157217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30552" y="685800"/>
              <a:ext cx="8229600" cy="6157217"/>
            </a:xfrm>
            <a:prstGeom prst="rect">
              <a:avLst/>
            </a:prstGeom>
          </p:spPr>
        </p:pic>
        <p:grpSp>
          <p:nvGrpSpPr>
            <p:cNvPr id="23" name="Group 22"/>
            <p:cNvGrpSpPr/>
            <p:nvPr/>
          </p:nvGrpSpPr>
          <p:grpSpPr>
            <a:xfrm>
              <a:off x="2895600" y="5465479"/>
              <a:ext cx="7193648" cy="554321"/>
              <a:chOff x="2895600" y="5465479"/>
              <a:chExt cx="7193648" cy="554321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2895600" y="5791200"/>
                <a:ext cx="2497884" cy="22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5430452" y="5790446"/>
                <a:ext cx="4658796" cy="22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3613238" y="5465479"/>
                <a:ext cx="1143000" cy="22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6986695" y="5465479"/>
                <a:ext cx="1143000" cy="22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914400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Difference-in-Differences?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3124200" y="3252802"/>
            <a:ext cx="3610036" cy="536942"/>
            <a:chOff x="3124200" y="3252802"/>
            <a:chExt cx="3610036" cy="536942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3124200" y="3581400"/>
              <a:ext cx="2011680" cy="0"/>
            </a:xfrm>
            <a:prstGeom prst="line">
              <a:avLst/>
            </a:prstGeom>
            <a:ln w="57150"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Rectangle 7"/>
                <p:cNvSpPr/>
                <p:nvPr/>
              </p:nvSpPr>
              <p:spPr>
                <a:xfrm>
                  <a:off x="5393484" y="3252802"/>
                  <a:ext cx="1340752" cy="53694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acc>
                              <m:accPr>
                                <m:chr m:val="̅"/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acc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𝑅𝐸</m:t>
                            </m:r>
                          </m:sub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𝑇𝑅𝐸𝐴𝑇</m:t>
                            </m:r>
                          </m:sup>
                        </m:sSubSup>
                      </m:oMath>
                    </m:oMathPara>
                  </a14:m>
                  <a:endParaRPr lang="en-US" sz="2800" dirty="0"/>
                </a:p>
              </p:txBody>
            </p:sp>
          </mc:Choice>
          <mc:Fallback xmlns="">
            <p:sp>
              <p:nvSpPr>
                <p:cNvPr id="8" name="Rectangle 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93484" y="3252802"/>
                  <a:ext cx="1340752" cy="53694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" name="Group 9"/>
          <p:cNvGrpSpPr/>
          <p:nvPr/>
        </p:nvGrpSpPr>
        <p:grpSpPr>
          <a:xfrm>
            <a:off x="2895600" y="1295400"/>
            <a:ext cx="8534400" cy="536942"/>
            <a:chOff x="2895600" y="1295400"/>
            <a:chExt cx="8534400" cy="536942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2895600" y="1563871"/>
              <a:ext cx="6979920" cy="0"/>
            </a:xfrm>
            <a:prstGeom prst="line">
              <a:avLst/>
            </a:prstGeom>
            <a:ln w="57150"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Rectangle 8"/>
                <p:cNvSpPr/>
                <p:nvPr/>
              </p:nvSpPr>
              <p:spPr>
                <a:xfrm>
                  <a:off x="10089248" y="1295400"/>
                  <a:ext cx="1340752" cy="53694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acc>
                              <m:accPr>
                                <m:chr m:val="̅"/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acc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𝑃𝑂𝑆𝑇</m:t>
                            </m:r>
                          </m:sub>
                          <m:sup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𝑇𝑅𝐸𝐴𝑇</m:t>
                            </m:r>
                          </m:sup>
                        </m:sSubSup>
                      </m:oMath>
                    </m:oMathPara>
                  </a14:m>
                  <a:endParaRPr lang="en-US" sz="2800" dirty="0"/>
                </a:p>
              </p:txBody>
            </p:sp>
          </mc:Choice>
          <mc:Fallback xmlns="">
            <p:sp>
              <p:nvSpPr>
                <p:cNvPr id="9" name="Rectangle 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089248" y="1295400"/>
                  <a:ext cx="1340752" cy="53694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" name="Group 11"/>
          <p:cNvGrpSpPr/>
          <p:nvPr/>
        </p:nvGrpSpPr>
        <p:grpSpPr>
          <a:xfrm>
            <a:off x="2895600" y="4339858"/>
            <a:ext cx="8897384" cy="540020"/>
            <a:chOff x="5486400" y="1295400"/>
            <a:chExt cx="6306584" cy="540020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5486400" y="1600200"/>
              <a:ext cx="4807030" cy="0"/>
            </a:xfrm>
            <a:prstGeom prst="line">
              <a:avLst/>
            </a:prstGeom>
            <a:ln w="57150">
              <a:solidFill>
                <a:srgbClr val="007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Rectangle 13"/>
                <p:cNvSpPr/>
                <p:nvPr/>
              </p:nvSpPr>
              <p:spPr>
                <a:xfrm>
                  <a:off x="10089248" y="1295400"/>
                  <a:ext cx="1703736" cy="54002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acc>
                              <m:accPr>
                                <m:chr m:val="̅"/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acc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𝑃𝑂𝑆𝑇</m:t>
                            </m:r>
                          </m:sub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𝐶𝑂𝑁𝑇𝑅𝑂𝐿</m:t>
                            </m:r>
                          </m:sup>
                        </m:sSubSup>
                      </m:oMath>
                    </m:oMathPara>
                  </a14:m>
                  <a:endParaRPr lang="en-US" sz="2800" dirty="0"/>
                </a:p>
              </p:txBody>
            </p:sp>
          </mc:Choice>
          <mc:Fallback xmlns="">
            <p:sp>
              <p:nvSpPr>
                <p:cNvPr id="14" name="Rectangle 1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089248" y="1295400"/>
                  <a:ext cx="1703736" cy="540020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5" name="Group 14"/>
          <p:cNvGrpSpPr/>
          <p:nvPr/>
        </p:nvGrpSpPr>
        <p:grpSpPr>
          <a:xfrm>
            <a:off x="2971800" y="5022580"/>
            <a:ext cx="4065936" cy="540020"/>
            <a:chOff x="2819400" y="3252802"/>
            <a:chExt cx="4065936" cy="540020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2819400" y="3564222"/>
              <a:ext cx="2316480" cy="17178"/>
            </a:xfrm>
            <a:prstGeom prst="line">
              <a:avLst/>
            </a:prstGeom>
            <a:ln w="57150">
              <a:solidFill>
                <a:srgbClr val="007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Rectangle 16"/>
                <p:cNvSpPr/>
                <p:nvPr/>
              </p:nvSpPr>
              <p:spPr>
                <a:xfrm>
                  <a:off x="5181600" y="3252802"/>
                  <a:ext cx="1703736" cy="54002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acc>
                              <m:accPr>
                                <m:chr m:val="̅"/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acc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𝑃𝑅𝐸</m:t>
                            </m:r>
                          </m:sub>
                          <m:sup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𝐶𝑂𝑁𝑇𝑅𝑂𝐿</m:t>
                            </m:r>
                          </m:sup>
                        </m:sSubSup>
                      </m:oMath>
                    </m:oMathPara>
                  </a14:m>
                  <a:endParaRPr lang="en-US" sz="2800" dirty="0"/>
                </a:p>
              </p:txBody>
            </p:sp>
          </mc:Choice>
          <mc:Fallback xmlns="">
            <p:sp>
              <p:nvSpPr>
                <p:cNvPr id="17" name="Rectangle 1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81600" y="3252802"/>
                  <a:ext cx="1703736" cy="540020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3" name="Group 32"/>
          <p:cNvGrpSpPr/>
          <p:nvPr/>
        </p:nvGrpSpPr>
        <p:grpSpPr>
          <a:xfrm>
            <a:off x="117252" y="1563871"/>
            <a:ext cx="2854548" cy="2017529"/>
            <a:chOff x="117252" y="1563871"/>
            <a:chExt cx="2854548" cy="2017529"/>
          </a:xfrm>
        </p:grpSpPr>
        <p:sp>
          <p:nvSpPr>
            <p:cNvPr id="18" name="Left Brace 17"/>
            <p:cNvSpPr/>
            <p:nvPr/>
          </p:nvSpPr>
          <p:spPr>
            <a:xfrm>
              <a:off x="2541795" y="1563871"/>
              <a:ext cx="430005" cy="2017529"/>
            </a:xfrm>
            <a:prstGeom prst="leftBrac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Rectangle 25"/>
                <p:cNvSpPr/>
                <p:nvPr/>
              </p:nvSpPr>
              <p:spPr>
                <a:xfrm>
                  <a:off x="117252" y="2362200"/>
                  <a:ext cx="2321148" cy="439736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acc>
                                  <m:accPr>
                                    <m:chr m:val="̅"/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𝑃𝑂𝑆𝑇</m:t>
                                </m:r>
                              </m:sub>
                              <m:sup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𝑇𝑅𝐸𝐴𝑇</m:t>
                                </m:r>
                              </m:sup>
                            </m:sSubSup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Sup>
                              <m:sSubSup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acc>
                                  <m:accPr>
                                    <m:chr m:val="̅"/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𝑅𝐸</m:t>
                                </m:r>
                              </m:sub>
                              <m:sup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𝑇𝑅𝐸𝐴𝑇</m:t>
                                </m:r>
                              </m:sup>
                            </m:sSubSup>
                          </m:e>
                        </m:d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26" name="Rectangle 2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7252" y="2362200"/>
                  <a:ext cx="2321148" cy="439736"/>
                </a:xfrm>
                <a:prstGeom prst="rect">
                  <a:avLst/>
                </a:prstGeom>
                <a:blipFill>
                  <a:blip r:embed="rId7"/>
                  <a:stretch>
                    <a:fillRect b="-277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4" name="Group 33"/>
          <p:cNvGrpSpPr/>
          <p:nvPr/>
        </p:nvGrpSpPr>
        <p:grpSpPr>
          <a:xfrm>
            <a:off x="-59968" y="4648200"/>
            <a:ext cx="2995192" cy="685800"/>
            <a:chOff x="-59968" y="4648200"/>
            <a:chExt cx="2995192" cy="68580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Rectangle 27"/>
                <p:cNvSpPr/>
                <p:nvPr/>
              </p:nvSpPr>
              <p:spPr>
                <a:xfrm>
                  <a:off x="-59968" y="4694870"/>
                  <a:ext cx="2836033" cy="439736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acc>
                                  <m:accPr>
                                    <m:chr m:val="̅"/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𝑃𝑂𝑆𝑇</m:t>
                                </m:r>
                              </m:sub>
                              <m:sup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𝐶𝑂𝑁𝑇𝑅𝑂𝐿</m:t>
                                </m:r>
                              </m:sup>
                            </m:sSubSup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Sup>
                              <m:sSubSup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acc>
                                  <m:accPr>
                                    <m:chr m:val="̅"/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𝑅𝐸</m:t>
                                </m:r>
                              </m:sub>
                              <m:sup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𝐶𝑂𝑁𝑇𝑅𝑂𝐿</m:t>
                                </m:r>
                              </m:sup>
                            </m:sSubSup>
                          </m:e>
                        </m:d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28" name="Rectangle 2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59968" y="4694870"/>
                  <a:ext cx="2836033" cy="439736"/>
                </a:xfrm>
                <a:prstGeom prst="rect">
                  <a:avLst/>
                </a:prstGeom>
                <a:blipFill>
                  <a:blip r:embed="rId8"/>
                  <a:stretch>
                    <a:fillRect b="-41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9" name="Left Brace 28"/>
            <p:cNvSpPr/>
            <p:nvPr/>
          </p:nvSpPr>
          <p:spPr>
            <a:xfrm>
              <a:off x="2590800" y="4648200"/>
              <a:ext cx="344424" cy="685800"/>
            </a:xfrm>
            <a:prstGeom prst="leftBrac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1485900" y="3301050"/>
                <a:ext cx="9601200" cy="660887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chemeClr val="accent6"/>
                </a:solidFill>
              </a:ln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acc>
                          <m:accPr>
                            <m:chr m:val="̂"/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</m:acc>
                      </m:e>
                      <m:sup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𝐷𝐷</m:t>
                        </m:r>
                      </m:sup>
                    </m:sSup>
                    <m:r>
                      <a:rPr lang="en-US" sz="32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acc>
                              <m:accPr>
                                <m:chr m:val="̅"/>
                                <m:ctrlPr>
                                  <a:rPr lang="en-US" sz="3200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acc>
                          </m:e>
                          <m:sub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𝑃𝑂𝑆𝑇</m:t>
                            </m:r>
                          </m:sub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𝑇𝑅𝐸𝐴𝑇</m:t>
                            </m:r>
                          </m:sup>
                        </m:sSubSup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−</m:t>
                        </m:r>
                        <m:sSubSup>
                          <m:sSubSupPr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acc>
                              <m:accPr>
                                <m:chr m:val="̅"/>
                                <m:ctrlPr>
                                  <a:rPr lang="en-US" sz="3200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acc>
                          </m:e>
                          <m:sub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𝑃𝑅𝐸</m:t>
                            </m:r>
                          </m:sub>
                          <m:sup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𝑇𝑅𝐸𝐴𝑇</m:t>
                            </m:r>
                          </m:sup>
                        </m:sSubSup>
                      </m:e>
                    </m:d>
                  </m:oMath>
                </a14:m>
                <a:r>
                  <a:rPr lang="en-US" sz="3200" dirty="0"/>
                  <a:t>-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acc>
                              <m:accPr>
                                <m:chr m:val="̅"/>
                                <m:ctrlPr>
                                  <a:rPr lang="en-US" sz="3200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acc>
                          </m:e>
                          <m:sub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𝑃𝑂𝑆𝑇</m:t>
                            </m:r>
                          </m:sub>
                          <m:sup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𝐶𝑂𝑁𝑇𝑅𝑂𝐿</m:t>
                            </m:r>
                          </m:sup>
                        </m:sSubSup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−</m:t>
                        </m:r>
                        <m:sSubSup>
                          <m:sSubSupPr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acc>
                              <m:accPr>
                                <m:chr m:val="̅"/>
                                <m:ctrlPr>
                                  <a:rPr lang="en-US" sz="3200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acc>
                          </m:e>
                          <m:sub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𝑃𝑅𝐸</m:t>
                            </m:r>
                          </m:sub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𝐶𝑂𝑁𝑇𝑅𝑂𝐿</m:t>
                            </m:r>
                          </m:sup>
                        </m:sSubSup>
                      </m:e>
                    </m:d>
                  </m:oMath>
                </a14:m>
                <a:endParaRPr lang="en-US" sz="3200" dirty="0"/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5900" y="3301050"/>
                <a:ext cx="9601200" cy="660887"/>
              </a:xfrm>
              <a:prstGeom prst="rect">
                <a:avLst/>
              </a:prstGeom>
              <a:blipFill>
                <a:blip r:embed="rId9"/>
                <a:stretch>
                  <a:fillRect t="-855" b="-19658"/>
                </a:stretch>
              </a:blipFill>
              <a:ln w="57150">
                <a:solidFill>
                  <a:schemeClr val="accent6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8304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10972800" cy="1143000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Comparing two weighted averages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1295400"/>
                <a:ext cx="11811000" cy="525779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acc>
                            <m:accPr>
                              <m:chr m:val="̂"/>
                              <m:ctrlP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</m:acc>
                        </m:e>
                        <m:sup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𝐷𝐷</m:t>
                          </m:r>
                        </m:sup>
                      </m:sSup>
                      <m:r>
                        <a:rPr lang="en-US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𝒔</m:t>
                          </m:r>
                        </m:e>
                        <m:sup>
                          <m:r>
                            <a:rPr lang="en-US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sSubSup>
                        <m:sSubSupPr>
                          <m:ctrlPr>
                            <a:rPr lang="en-US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acc>
                            <m:accPr>
                              <m:chr m:val="̂"/>
                              <m:ctrlPr>
                                <a:rPr lang="en-US" sz="2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𝜷</m:t>
                              </m:r>
                            </m:e>
                          </m:acc>
                        </m:e>
                        <m:sub/>
                        <m:sup>
                          <m:r>
                            <a:rPr lang="en-US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bSup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8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8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Now imagine 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 alternative 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specification that also has this form:</a:t>
                </a:r>
              </a:p>
              <a:p>
                <a:pPr marL="0" indent="0">
                  <a:buNone/>
                </a:pPr>
                <a:endParaRPr lang="en-US" sz="28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acc>
                            <m:accPr>
                              <m:chr m:val="̂"/>
                              <m:ctrlP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</m:acc>
                        </m:e>
                        <m:sub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𝑎𝑙𝑡</m:t>
                          </m:r>
                        </m:sub>
                        <m:sup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𝐷𝐷</m:t>
                          </m:r>
                        </m:sup>
                      </m:sSubSup>
                      <m:r>
                        <a:rPr lang="en-US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𝒔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𝒂𝒍𝒕</m:t>
                          </m:r>
                        </m:sub>
                        <m:sup>
                          <m:r>
                            <a:rPr lang="en-US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sSubSup>
                        <m:sSubSupPr>
                          <m:ctrlPr>
                            <a:rPr lang="en-US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acc>
                            <m:accPr>
                              <m:chr m:val="̂"/>
                              <m:ctrlPr>
                                <a:rPr lang="en-US" sz="2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𝜷</m:t>
                              </m:r>
                            </m:e>
                          </m:acc>
                        </m:e>
                        <m:sub>
                          <m: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𝒂𝒍𝒕</m:t>
                          </m:r>
                        </m:sub>
                        <m:sup>
                          <m:r>
                            <a:rPr lang="en-US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bSup>
                    </m:oMath>
                  </m:oMathPara>
                </a14:m>
                <a:endParaRPr lang="en-US" sz="2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acc>
                          <m:accPr>
                            <m:chr m:val="̂"/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b="0" i="1"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</m:acc>
                      </m:e>
                      <m:sub>
                        <m:r>
                          <a:rPr lang="en-US" sz="2800" b="0" i="1">
                            <a:latin typeface="Cambria Math" panose="02040503050406030204" pitchFamily="18" charset="0"/>
                          </a:rPr>
                          <m:t>𝑎𝑙𝑡</m:t>
                        </m:r>
                      </m:sub>
                      <m:sup>
                        <m:r>
                          <a:rPr lang="en-US" sz="2800" b="0" i="1">
                            <a:latin typeface="Cambria Math" panose="02040503050406030204" pitchFamily="18" charset="0"/>
                          </a:rPr>
                          <m:t>𝐷𝐷</m:t>
                        </m:r>
                      </m:sup>
                    </m:sSub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≠</m:t>
                    </m:r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acc>
                          <m:accPr>
                            <m:chr m:val="̂"/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b="0" i="1"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</m:acc>
                      </m:e>
                      <m:sup>
                        <m:r>
                          <a:rPr lang="en-US" sz="2800" b="0" i="1">
                            <a:latin typeface="Cambria Math" panose="02040503050406030204" pitchFamily="18" charset="0"/>
                          </a:rPr>
                          <m:t>𝐷𝐷</m:t>
                        </m:r>
                      </m:sup>
                    </m:sSup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why? (Oaxaca/Blinder/Kitagawa decomposition)</a:t>
                </a:r>
              </a:p>
              <a:p>
                <a:pPr marL="0" indent="0">
                  <a:buNone/>
                </a:pP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limUpp>
                        <m:limUppPr>
                          <m:ctrlPr>
                            <a:rPr lang="en-US" sz="3000" b="1" i="1">
                              <a:latin typeface="Cambria Math" panose="02040503050406030204" pitchFamily="18" charset="0"/>
                            </a:rPr>
                          </m:ctrlPr>
                        </m:limUppPr>
                        <m:e>
                          <m:groupChr>
                            <m:groupChrPr>
                              <m:chr m:val="⏞"/>
                              <m:pos m:val="top"/>
                              <m:vertJc m:val="bot"/>
                              <m:ctrlPr>
                                <a:rPr lang="en-US" sz="3000" b="1" i="1">
                                  <a:latin typeface="Cambria Math" panose="02040503050406030204" pitchFamily="18" charset="0"/>
                                </a:rPr>
                              </m:ctrlPr>
                            </m:groupChrPr>
                            <m:e>
                              <m:sSup>
                                <m:sSupPr>
                                  <m:ctrlPr>
                                    <a:rPr lang="en-US" sz="3000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3000" b="1" i="1">
                                      <a:latin typeface="Cambria Math" panose="02040503050406030204" pitchFamily="18" charset="0"/>
                                    </a:rPr>
                                    <m:t>𝒔</m:t>
                                  </m:r>
                                </m:e>
                                <m:sup>
                                  <m:r>
                                    <a:rPr lang="en-US" sz="3000" b="1" i="1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sz="30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en-US" sz="30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acc>
                                        <m:accPr>
                                          <m:chr m:val="̂"/>
                                          <m:ctrlPr>
                                            <a:rPr lang="en-US" sz="3000" b="1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3000" b="1" i="1">
                                              <a:latin typeface="Cambria Math" panose="02040503050406030204" pitchFamily="18" charset="0"/>
                                            </a:rPr>
                                            <m:t>𝜷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en-US" sz="3000" b="1" i="1">
                                          <a:latin typeface="Cambria Math" panose="02040503050406030204" pitchFamily="18" charset="0"/>
                                        </a:rPr>
                                        <m:t>𝒂𝒍𝒕</m:t>
                                      </m:r>
                                    </m:sub>
                                    <m:sup>
                                      <m:r>
                                        <a:rPr lang="en-US" sz="3000" b="1" i="1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  <m:r>
                                        <a:rPr lang="en-US" sz="3000" b="1" i="1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  <m:r>
                                        <a:rPr lang="en-US" sz="3000" b="1" i="1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p>
                                  </m:sSubSup>
                                  <m:r>
                                    <a:rPr lang="en-US" sz="3000" b="1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Sup>
                                    <m:sSubSupPr>
                                      <m:ctrlPr>
                                        <a:rPr lang="en-US" sz="30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acc>
                                        <m:accPr>
                                          <m:chr m:val="̂"/>
                                          <m:ctrlPr>
                                            <a:rPr lang="en-US" sz="3000" b="1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3000" b="1" i="1">
                                              <a:latin typeface="Cambria Math" panose="02040503050406030204" pitchFamily="18" charset="0"/>
                                            </a:rPr>
                                            <m:t>𝜷</m:t>
                                          </m:r>
                                        </m:e>
                                      </m:acc>
                                    </m:e>
                                    <m:sub/>
                                    <m:sup>
                                      <m:r>
                                        <a:rPr lang="en-US" sz="3000" b="1" i="1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  <m:r>
                                        <a:rPr lang="en-US" sz="3000" b="1" i="1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  <m:r>
                                        <a:rPr lang="en-US" sz="3000" b="1" i="1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p>
                                  </m:sSubSup>
                                </m:e>
                              </m:d>
                            </m:e>
                          </m:groupChr>
                        </m:e>
                        <m:lim>
                          <m:r>
                            <a:rPr lang="en-US" sz="3000" i="1">
                              <a:latin typeface="Cambria Math" panose="02040503050406030204" pitchFamily="18" charset="0"/>
                            </a:rPr>
                            <m:t>𝐷𝑢𝑒</m:t>
                          </m:r>
                          <m:r>
                            <a:rPr lang="en-US" sz="3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000" i="1">
                              <a:latin typeface="Cambria Math" panose="02040503050406030204" pitchFamily="18" charset="0"/>
                            </a:rPr>
                            <m:t>𝑡𝑜</m:t>
                          </m:r>
                          <m:r>
                            <a:rPr lang="en-US" sz="3000" i="1">
                              <a:latin typeface="Cambria Math" panose="02040503050406030204" pitchFamily="18" charset="0"/>
                            </a:rPr>
                            <m:t> 2</m:t>
                          </m:r>
                          <m:r>
                            <a:rPr lang="en-US" sz="3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000" i="1">
                              <a:latin typeface="Cambria Math" panose="02040503050406030204" pitchFamily="18" charset="0"/>
                            </a:rPr>
                            <m:t>2 </m:t>
                          </m:r>
                          <m:r>
                            <a:rPr lang="en-US" sz="3000" i="1">
                              <a:latin typeface="Cambria Math" panose="02040503050406030204" pitchFamily="18" charset="0"/>
                            </a:rPr>
                            <m:t>𝐷𝐷𝑠</m:t>
                          </m:r>
                        </m:lim>
                      </m:limUpp>
                      <m:r>
                        <a:rPr lang="en-US" sz="3000" b="1" i="1">
                          <a:latin typeface="Cambria Math" panose="02040503050406030204" pitchFamily="18" charset="0"/>
                        </a:rPr>
                        <m:t>+</m:t>
                      </m:r>
                      <m:limUpp>
                        <m:limUppPr>
                          <m:ctrlPr>
                            <a:rPr lang="en-US" sz="3000" b="1" i="1">
                              <a:latin typeface="Cambria Math" panose="02040503050406030204" pitchFamily="18" charset="0"/>
                            </a:rPr>
                          </m:ctrlPr>
                        </m:limUppPr>
                        <m:e>
                          <m:groupChr>
                            <m:groupChrPr>
                              <m:chr m:val="⏞"/>
                              <m:pos m:val="top"/>
                              <m:vertJc m:val="bot"/>
                              <m:ctrlPr>
                                <a:rPr lang="en-US" sz="3000" b="1" i="1">
                                  <a:latin typeface="Cambria Math" panose="02040503050406030204" pitchFamily="18" charset="0"/>
                                </a:rPr>
                              </m:ctrlPr>
                            </m:groupChrPr>
                            <m:e>
                              <m:d>
                                <m:dPr>
                                  <m:ctrlPr>
                                    <a:rPr lang="en-US" sz="30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en-US" sz="30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3000" b="1" i="1">
                                          <a:latin typeface="Cambria Math" panose="02040503050406030204" pitchFamily="18" charset="0"/>
                                        </a:rPr>
                                        <m:t>𝒔</m:t>
                                      </m:r>
                                    </m:e>
                                    <m:sub>
                                      <m:r>
                                        <a:rPr lang="en-US" sz="3000" b="1" i="1">
                                          <a:latin typeface="Cambria Math" panose="02040503050406030204" pitchFamily="18" charset="0"/>
                                        </a:rPr>
                                        <m:t>𝒂𝒍𝒕</m:t>
                                      </m:r>
                                    </m:sub>
                                    <m:sup>
                                      <m:r>
                                        <a:rPr lang="en-US" sz="3000" b="1" i="1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bSup>
                                  <m:r>
                                    <a:rPr lang="en-US" sz="3000" b="1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30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3000" b="1" i="1">
                                          <a:latin typeface="Cambria Math" panose="02040503050406030204" pitchFamily="18" charset="0"/>
                                        </a:rPr>
                                        <m:t>𝒔</m:t>
                                      </m:r>
                                    </m:e>
                                    <m:sup>
                                      <m:r>
                                        <a:rPr lang="en-US" sz="3000" b="1" i="1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</m:d>
                              <m:sSubSup>
                                <m:sSubSupPr>
                                  <m:ctrlPr>
                                    <a:rPr lang="en-US" sz="30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sz="30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3000" b="1" i="1">
                                          <a:latin typeface="Cambria Math" panose="02040503050406030204" pitchFamily="18" charset="0"/>
                                        </a:rPr>
                                        <m:t>𝜷</m:t>
                                      </m:r>
                                    </m:e>
                                  </m:acc>
                                </m:e>
                                <m:sub/>
                                <m:sup>
                                  <m:r>
                                    <a:rPr lang="en-US" sz="3000" b="1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  <m:r>
                                    <a:rPr lang="en-US" sz="30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US" sz="3000" b="1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bSup>
                            </m:e>
                          </m:groupChr>
                        </m:e>
                        <m:lim>
                          <m:r>
                            <a:rPr lang="en-US" sz="3000" i="1">
                              <a:latin typeface="Cambria Math" panose="02040503050406030204" pitchFamily="18" charset="0"/>
                            </a:rPr>
                            <m:t>𝐷𝑢𝑒</m:t>
                          </m:r>
                          <m:r>
                            <a:rPr lang="en-US" sz="3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000" i="1">
                              <a:latin typeface="Cambria Math" panose="02040503050406030204" pitchFamily="18" charset="0"/>
                            </a:rPr>
                            <m:t>𝑡𝑜</m:t>
                          </m:r>
                          <m:r>
                            <a:rPr lang="en-US" sz="3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000" i="1">
                              <a:latin typeface="Cambria Math" panose="02040503050406030204" pitchFamily="18" charset="0"/>
                            </a:rPr>
                            <m:t>𝑤𝑒𝑖𝑔h𝑡𝑠</m:t>
                          </m:r>
                        </m:lim>
                      </m:limUpp>
                      <m:r>
                        <a:rPr lang="en-US" sz="3000" b="1" i="1">
                          <a:latin typeface="Cambria Math" panose="02040503050406030204" pitchFamily="18" charset="0"/>
                        </a:rPr>
                        <m:t>+</m:t>
                      </m:r>
                      <m:limUpp>
                        <m:limUppPr>
                          <m:ctrlPr>
                            <a:rPr lang="en-US" sz="3000" b="1" i="1">
                              <a:latin typeface="Cambria Math" panose="02040503050406030204" pitchFamily="18" charset="0"/>
                            </a:rPr>
                          </m:ctrlPr>
                        </m:limUppPr>
                        <m:e>
                          <m:groupChr>
                            <m:groupChrPr>
                              <m:chr m:val="⏞"/>
                              <m:pos m:val="top"/>
                              <m:vertJc m:val="bot"/>
                              <m:ctrlPr>
                                <a:rPr lang="en-US" sz="3000" b="1" i="1">
                                  <a:latin typeface="Cambria Math" panose="02040503050406030204" pitchFamily="18" charset="0"/>
                                </a:rPr>
                              </m:ctrlPr>
                            </m:groupChrPr>
                            <m:e>
                              <m:d>
                                <m:dPr>
                                  <m:ctrlPr>
                                    <a:rPr lang="en-US" sz="30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en-US" sz="30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3000" b="1" i="1">
                                          <a:latin typeface="Cambria Math" panose="02040503050406030204" pitchFamily="18" charset="0"/>
                                        </a:rPr>
                                        <m:t>𝒔</m:t>
                                      </m:r>
                                    </m:e>
                                    <m:sub>
                                      <m:r>
                                        <a:rPr lang="en-US" sz="3000" b="1" i="1">
                                          <a:latin typeface="Cambria Math" panose="02040503050406030204" pitchFamily="18" charset="0"/>
                                        </a:rPr>
                                        <m:t>𝒂𝒍𝒕</m:t>
                                      </m:r>
                                    </m:sub>
                                    <m:sup>
                                      <m:r>
                                        <a:rPr lang="en-US" sz="3000" b="1" i="1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bSup>
                                  <m:r>
                                    <a:rPr lang="en-US" sz="3000" b="1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30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3000" b="1" i="1">
                                          <a:latin typeface="Cambria Math" panose="02040503050406030204" pitchFamily="18" charset="0"/>
                                        </a:rPr>
                                        <m:t>𝒔</m:t>
                                      </m:r>
                                    </m:e>
                                    <m:sup>
                                      <m:r>
                                        <a:rPr lang="en-US" sz="3000" b="1" i="1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</m:d>
                              <m:d>
                                <m:dPr>
                                  <m:ctrlPr>
                                    <a:rPr lang="en-US" sz="30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en-US" sz="30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acc>
                                        <m:accPr>
                                          <m:chr m:val="̂"/>
                                          <m:ctrlPr>
                                            <a:rPr lang="en-US" sz="3000" b="1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3000" b="1" i="1">
                                              <a:latin typeface="Cambria Math" panose="02040503050406030204" pitchFamily="18" charset="0"/>
                                            </a:rPr>
                                            <m:t>𝜷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en-US" sz="3000" b="1" i="1">
                                          <a:latin typeface="Cambria Math" panose="02040503050406030204" pitchFamily="18" charset="0"/>
                                        </a:rPr>
                                        <m:t>𝒂𝒍𝒕</m:t>
                                      </m:r>
                                    </m:sub>
                                    <m:sup>
                                      <m:r>
                                        <a:rPr lang="en-US" sz="3000" b="1" i="1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  <m:r>
                                        <a:rPr lang="en-US" sz="3000" b="1" i="1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  <m:r>
                                        <a:rPr lang="en-US" sz="3000" b="1" i="1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p>
                                  </m:sSubSup>
                                  <m:r>
                                    <a:rPr lang="en-US" sz="3000" b="1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Sup>
                                    <m:sSubSupPr>
                                      <m:ctrlPr>
                                        <a:rPr lang="en-US" sz="30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acc>
                                        <m:accPr>
                                          <m:chr m:val="̂"/>
                                          <m:ctrlPr>
                                            <a:rPr lang="en-US" sz="3000" b="1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3000" b="1" i="1">
                                              <a:latin typeface="Cambria Math" panose="02040503050406030204" pitchFamily="18" charset="0"/>
                                            </a:rPr>
                                            <m:t>𝜷</m:t>
                                          </m:r>
                                        </m:e>
                                      </m:acc>
                                    </m:e>
                                    <m:sub/>
                                    <m:sup>
                                      <m:r>
                                        <a:rPr lang="en-US" sz="3000" b="1" i="1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  <m:r>
                                        <a:rPr lang="en-US" sz="3000" b="1" i="1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  <m:r>
                                        <a:rPr lang="en-US" sz="3000" b="1" i="1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p>
                                  </m:sSubSup>
                                </m:e>
                              </m:d>
                            </m:e>
                          </m:groupChr>
                        </m:e>
                        <m:lim>
                          <m:r>
                            <a:rPr lang="en-US" sz="3000" i="1">
                              <a:latin typeface="Cambria Math" panose="02040503050406030204" pitchFamily="18" charset="0"/>
                            </a:rPr>
                            <m:t>𝐷𝑢𝑒</m:t>
                          </m:r>
                          <m:r>
                            <a:rPr lang="en-US" sz="3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000" i="1">
                              <a:latin typeface="Cambria Math" panose="02040503050406030204" pitchFamily="18" charset="0"/>
                            </a:rPr>
                            <m:t>𝑡𝑜</m:t>
                          </m:r>
                          <m:r>
                            <a:rPr lang="en-US" sz="3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000" i="1">
                              <a:latin typeface="Cambria Math" panose="02040503050406030204" pitchFamily="18" charset="0"/>
                            </a:rPr>
                            <m:t>𝑖𝑛𝑡𝑒𝑟𝑎𝑐𝑡𝑖𝑜𝑛</m:t>
                          </m:r>
                        </m:lim>
                      </m:limUpp>
                    </m:oMath>
                  </m:oMathPara>
                </a14:m>
                <a:endParaRPr lang="en-US" sz="28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295400"/>
                <a:ext cx="11811000" cy="5257799"/>
              </a:xfrm>
              <a:blipFill>
                <a:blip r:embed="rId2"/>
                <a:stretch>
                  <a:fillRect l="-10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685800" y="4876800"/>
            <a:ext cx="10591800" cy="1219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6200" y="6443246"/>
            <a:ext cx="104486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 (not for today): Goodman-Bacon (2018) now analyzes models with (any) controls, with an additional important nuance.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697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833511"/>
            <a:ext cx="8229600" cy="60244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15824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Plotting components: WLS vs. OLS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806052" y="833511"/>
            <a:ext cx="5201844" cy="2978609"/>
            <a:chOff x="806052" y="833511"/>
            <a:chExt cx="5201844" cy="2978609"/>
          </a:xfrm>
        </p:grpSpPr>
        <p:sp>
          <p:nvSpPr>
            <p:cNvPr id="7" name="TextBox 6"/>
            <p:cNvSpPr txBox="1"/>
            <p:nvPr/>
          </p:nvSpPr>
          <p:spPr>
            <a:xfrm>
              <a:off x="806052" y="1053181"/>
              <a:ext cx="2045496" cy="92333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53% from 2x2 DDs</a:t>
              </a:r>
            </a:p>
            <a:p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38% from weights</a:t>
              </a:r>
            </a:p>
            <a:p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9% from interaction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2514600" y="3429000"/>
              <a:ext cx="1371600" cy="38312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4636296" y="833511"/>
              <a:ext cx="1371600" cy="38312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H="1">
              <a:off x="3429000" y="1216631"/>
              <a:ext cx="1524000" cy="2212369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3469745" y="838200"/>
            <a:ext cx="8341255" cy="5458816"/>
            <a:chOff x="3469745" y="838200"/>
            <a:chExt cx="8341255" cy="5458816"/>
          </a:xfrm>
        </p:grpSpPr>
        <p:sp>
          <p:nvSpPr>
            <p:cNvPr id="4" name="Oval 3"/>
            <p:cNvSpPr/>
            <p:nvPr/>
          </p:nvSpPr>
          <p:spPr>
            <a:xfrm>
              <a:off x="7239000" y="838200"/>
              <a:ext cx="2895600" cy="1447800"/>
            </a:xfrm>
            <a:prstGeom prst="ellipse">
              <a:avLst/>
            </a:pr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 rot="20086802">
              <a:off x="3469745" y="5179722"/>
              <a:ext cx="2205318" cy="1117294"/>
            </a:xfrm>
            <a:prstGeom prst="ellipse">
              <a:avLst/>
            </a:pr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7210382" y="3962400"/>
              <a:ext cx="4600618" cy="2031325"/>
            </a:xfrm>
            <a:prstGeom prst="rect">
              <a:avLst/>
            </a:prstGeom>
            <a:noFill/>
            <a:ln w="57150">
              <a:solidFill>
                <a:srgbClr val="00B05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u="sng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Why does WLS affect the 1970 states so much?</a:t>
              </a:r>
            </a:p>
            <a:p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Only two states did no-fault divorce in 1970: </a:t>
              </a:r>
            </a:p>
            <a:p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Iowa and California. </a:t>
              </a:r>
            </a:p>
            <a:p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CA has a huge downward trend and it matters </a:t>
              </a:r>
            </a:p>
            <a:p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 lot more in WLS than OLS. 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4" name="Straight Connector 13"/>
            <p:cNvCxnSpPr>
              <a:stCxn id="13" idx="6"/>
              <a:endCxn id="5" idx="1"/>
            </p:cNvCxnSpPr>
            <p:nvPr/>
          </p:nvCxnSpPr>
          <p:spPr>
            <a:xfrm flipV="1">
              <a:off x="5569956" y="4978063"/>
              <a:ext cx="1640426" cy="290469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 flipV="1">
              <a:off x="9829800" y="2018016"/>
              <a:ext cx="381000" cy="1944384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27359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5211761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treatment timing varies, the (two-way fixed effects) regression DD coefficient is a weighted average of simple 2x2 DDs (Goodman-Bacon 2018)</a:t>
            </a: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bacondecomp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be released on SSC next week will plot the 2x2 DDs against their weight to highlight where identification comes from and how heterogeneous are the 2x2 DDs.</a:t>
            </a:r>
          </a:p>
          <a:p>
            <a:pPr lvl="1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“How much” variation comes from timing?</a:t>
            </a:r>
          </a:p>
          <a:p>
            <a:pPr lvl="1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“the” control group?</a:t>
            </a:r>
          </a:p>
          <a:p>
            <a:pPr lvl="1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Weights do NOT rely on outcome data (can apply to it to samples you don’t yet have)</a:t>
            </a: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bacondecomp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also will allow users to analyze why estimates change under different specifications (e.g. weights, controls, triple-diff)</a:t>
            </a: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Planned enhancements: test covariate balance (accounting for timing), compare </a:t>
            </a:r>
            <a:r>
              <a:rPr lang="en-US" sz="2800" dirty="0" err="1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estimand</a:t>
            </a:r>
            <a:r>
              <a:rPr lang="en-US" sz="2800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other parameters of interest, adjust for bias from time-varying effects.</a:t>
            </a:r>
            <a:endParaRPr lang="en-US" sz="2800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16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10972800" cy="50291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Goodman-Bacon, Andrew. 2018. "Difference-in-Differences with Variation in Treatment Timing."  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National Bureau of Economic Research Working Paper Series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No. 25018.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10.3386/w25018. </a:t>
            </a: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Stevenson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Betsey, and Justin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Wolfers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2006. "Bargaining in the Shadow of the Law: Divorce Laws and Family Distress."  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Quarterly Journal of Economics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121 (1):267-288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Textbooks and Survey Articles that describe 2x2 DD:</a:t>
            </a:r>
          </a:p>
          <a:p>
            <a:pPr marL="0" indent="0">
              <a:buNone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Angrist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Joshua D., and Alan B. Krueger. 1999. "Chapter 23 - Empirical Strategies in Labor Economics." In Handbook of Labor Economics, edited by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Orley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C.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Ashenfelter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David Card, 1277-1366. Elsevier.</a:t>
            </a:r>
          </a:p>
          <a:p>
            <a:pPr marL="0" indent="0">
              <a:buNone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Angrist, Joshua David, and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Jörn-Steffen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Pischke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2009. Mostly harmless econometrics : an empiricist's companion. Princeton: Princeton University Press.</a:t>
            </a:r>
          </a:p>
          <a:p>
            <a:pPr marL="0" indent="0">
              <a:buNone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Angrist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Joshua David, and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Jörn-Steffen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Pischke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2015. Mastering 'metrics : the path from cause to effect. Princeton ; Oxford: Princeton University Press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Cameron, Adrian Colin, and P. K. Trivedi. 2005.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Microeconometrics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methods and applications. Cambridge ; New York: Cambridge University Press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Heckman, James J., Robert J.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Lalonde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Jeffrey A. Smith. 1999. "Chapter 31 - The Economics and Econometrics of Active Labor Market Programs." In Handbook of Labor Economics, edited by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Orley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C.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Ashenfelter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David Card, 1865-2097. Elsevier.</a:t>
            </a:r>
          </a:p>
          <a:p>
            <a:pPr marL="0" indent="0">
              <a:buNone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Meyer, Bruce D. 1995. "Natural and Quasi-Experiments in Economics."  Journal of Business &amp; Economic Statistics 13 (2):151-161.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doi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10.2307/1392369.</a:t>
            </a:r>
          </a:p>
          <a:p>
            <a:pPr marL="0" indent="0">
              <a:buNone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Wooldridge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Jeffrey M. 2010. Econometric analysis of cross section and panel data. 2nd ed. Cambridge, Mass.: MIT Press.</a:t>
            </a: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80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92162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Recent Research on DD with Timing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10972800" cy="5562599"/>
          </a:xfrm>
        </p:spPr>
        <p:txBody>
          <a:bodyPr>
            <a:noAutofit/>
          </a:bodyPr>
          <a:lstStyle/>
          <a:p>
            <a:pPr marL="0" indent="-457200">
              <a:buNone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Abraham, Sarah, and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Liyang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Sun. 2018. "Estimating Dynamic Treatment Effects in Event Studies with Heterogeneous Treatment Effects." 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Working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Paper.</a:t>
            </a:r>
          </a:p>
          <a:p>
            <a:pPr marL="0" indent="-457200">
              <a:buNone/>
            </a:pP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Athey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Susan, and Guido W.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Imbens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2018. "Design-based Analysis in Difference-in-Differences Settings with Staggered Adoption."  Working Paper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-457200">
              <a:buNone/>
            </a:pP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Bitler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Marianne P., Jonah B.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Gelbach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Hilary W.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Hoynes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2003. "Some Evidence on Race, Welfare Reform, and Household Income."  The American Economic Review 93 (2):293-298.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10.2307/3132242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-457200">
              <a:buNone/>
            </a:pP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Borusyak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Kirill, and Xavier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Jaravel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2017. "Revisiting Event Study Designs."  Harvard University Working Paper.</a:t>
            </a:r>
          </a:p>
          <a:p>
            <a:pPr marL="0" indent="-457200">
              <a:buNone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Callaway,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Brantly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Pedro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Sant'Anna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2018. "Difference-in-Differences With Multiple Time Periods and an Application on the Minimum Wage and Employment."  Working Paper.</a:t>
            </a:r>
          </a:p>
          <a:p>
            <a:pPr marL="0" indent="-457200">
              <a:buNone/>
            </a:pP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Chernozhukov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Victor,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Iván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Fernández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‐Val,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Jinyong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Hahn, and Whitney Newey. 2013. "Average and Quantile Effects in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Nonseparable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Panel Models." 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Econometrica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81 (2):535-580.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10.3982/ECTA8405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-457200">
              <a:buNone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Chaisemartin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C., and X.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D’HaultfŒuille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2018a. "Fuzzy Differences-in-Differences."  The Review of Economic Studies 85 (2):999-1028.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10.1093/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restud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/rdx049.</a:t>
            </a:r>
          </a:p>
          <a:p>
            <a:pPr marL="0" indent="-457200">
              <a:buNone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Chaisemartin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C.;, and X.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D’HaultfŒuille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2018b. "Two-way fixed effects estimators with heterogeneous treatment effects."  Working Paper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-457200">
              <a:buNone/>
            </a:pP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Freyaldenhoven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Simon, Christian Hansen, and Jesse M. Shapiro. 2018. "Pre-event Trends in the Panel Event-study Design."  National Bureau of Economic Research Working Paper Series No. 24565.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10.3386/w24565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-457200">
              <a:buNone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Gibbons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Charles, E., Juan Carlos Suárez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Serrato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Michael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Urbancic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B. 2018. Broken or Fixed Effects? In Journal of Econometric Methods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-457200">
              <a:buNone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Imai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Kosuke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 Song Kim, and Erik Wang. 2018. "Matching Methods for Causal Inference with Time-Series Cross-Section Data."  Working Paper. </a:t>
            </a: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-457200">
              <a:buNone/>
            </a:pP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Krolikowski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Pawel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2017. "Choosing a Control Group for Displaced Workers."  ILR Review:0019793917743707.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10.1177/0019793917743707. </a:t>
            </a: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-457200">
              <a:buNone/>
            </a:pP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Sloczynski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Tymon. 2017. "A General Weighted Average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Representation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Ordinary and Two-Stage Least Squares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Estimands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."  Working Paper. </a:t>
            </a:r>
          </a:p>
          <a:p>
            <a:pPr marL="0" indent="-457200">
              <a:buNone/>
            </a:pP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Strezhnev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Anton. 2018. "Semiparametric Weighting Estimators for Multi-Period Difference-in-Differences Designs." 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Working Paper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-457200">
              <a:buNone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Wooldridge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Jeffrey M. 2005. "Fixed-Effects and Related Estimators for Correlated Random-Coefficient and Treatment-Effect Panel Data Models."  The Review of Economics and Statistics 87 (2):385-390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52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914400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Difference-in-Differences?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38400" y="2057400"/>
            <a:ext cx="2000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Wooldridge (2002):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0262" y="3124200"/>
            <a:ext cx="9167739" cy="1582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088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914400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Difference-in-Differences?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38400" y="2057400"/>
            <a:ext cx="2884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Cameron and Trivedi (2007):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3048001"/>
            <a:ext cx="9372976" cy="2039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50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914400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Difference-in-Differences?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38401" y="2057400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Angrist and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Pischke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(2009):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1" y="2680089"/>
            <a:ext cx="9515325" cy="1989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46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914400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Difference-in-Differences?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38401" y="2057400"/>
            <a:ext cx="3130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Imbens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Wooldridge (2007):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2994" y="2895600"/>
            <a:ext cx="9211206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67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914400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Difference-in-Differences?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38401" y="2057400"/>
            <a:ext cx="2820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Angrist and Krueger (1999):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8386" y="3198696"/>
            <a:ext cx="9398214" cy="1068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40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914400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Difference-in-Differences?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38400" y="2057400"/>
            <a:ext cx="3756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Heckman,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LaLonde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Smith (1999):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r="37572"/>
          <a:stretch/>
        </p:blipFill>
        <p:spPr>
          <a:xfrm>
            <a:off x="2133600" y="3105902"/>
            <a:ext cx="7924800" cy="1389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60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13313</TotalTime>
  <Words>1630</Words>
  <Application>Microsoft Office PowerPoint</Application>
  <PresentationFormat>Widescreen</PresentationFormat>
  <Paragraphs>292</Paragraphs>
  <Slides>34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Arial</vt:lpstr>
      <vt:lpstr>Calibri</vt:lpstr>
      <vt:lpstr>Cambria Math</vt:lpstr>
      <vt:lpstr>Courier New</vt:lpstr>
      <vt:lpstr>Times New Roman</vt:lpstr>
      <vt:lpstr>Office Theme</vt:lpstr>
      <vt:lpstr>Bacon decomposition for understanding differences-in-differences with variation in treatment timing (bacondecomp)</vt:lpstr>
      <vt:lpstr>Overview</vt:lpstr>
      <vt:lpstr>What is Difference-in-Differences?</vt:lpstr>
      <vt:lpstr>What is Difference-in-Differences?</vt:lpstr>
      <vt:lpstr>What is Difference-in-Differences?</vt:lpstr>
      <vt:lpstr>What is Difference-in-Differences?</vt:lpstr>
      <vt:lpstr>What is Difference-in-Differences?</vt:lpstr>
      <vt:lpstr>What is Difference-in-Differences?</vt:lpstr>
      <vt:lpstr>What is Difference-in-Differences?</vt:lpstr>
      <vt:lpstr>What is Difference-in-Differences?</vt:lpstr>
      <vt:lpstr>What is Difference-in-Differences?</vt:lpstr>
      <vt:lpstr>What is Difference-in-Differences?</vt:lpstr>
      <vt:lpstr>What is Difference-in-Differences?</vt:lpstr>
      <vt:lpstr>Keywords in NBER Papers Since 2012</vt:lpstr>
      <vt:lpstr>Variation in Timing</vt:lpstr>
      <vt:lpstr>Two-Way Fixed Effects Estimator</vt:lpstr>
      <vt:lpstr>β ̂^DD?</vt:lpstr>
      <vt:lpstr>β ̂_kU^2x2</vt:lpstr>
      <vt:lpstr>β ̂_ℓU^2x2</vt:lpstr>
      <vt:lpstr> β ̂_kℓ^(2x2,k)</vt:lpstr>
      <vt:lpstr> β ̂_kℓ^(2x2,ℓ)</vt:lpstr>
      <vt:lpstr>Difference-in-Differences Decomposition Theorem (3 Group Case)</vt:lpstr>
      <vt:lpstr>What do we learn from the 2x2 DDs?</vt:lpstr>
      <vt:lpstr>Difference-in-Differences Decomposition Theorem (3 Group Case)</vt:lpstr>
      <vt:lpstr>What do we learn from the weights?</vt:lpstr>
      <vt:lpstr>What does the bacondecomp command do?</vt:lpstr>
      <vt:lpstr>Replication: The Effect of Unilateral Divorce on Suicide (Stevenson and Wolfers 2006)</vt:lpstr>
      <vt:lpstr>Graphing the  Decomposition: Divorce Example</vt:lpstr>
      <vt:lpstr>What does the bacondecomp command do?</vt:lpstr>
      <vt:lpstr>Comparing two weighted averages</vt:lpstr>
      <vt:lpstr>Plotting components: WLS vs. OLS</vt:lpstr>
      <vt:lpstr>Conclusion</vt:lpstr>
      <vt:lpstr>References</vt:lpstr>
      <vt:lpstr>Recent Research on DD with Timing</vt:lpstr>
    </vt:vector>
  </TitlesOfParts>
  <Company>UC Berkeley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J Goodman-bacon</dc:creator>
  <cp:lastModifiedBy>Goodman-bacon, Andrew Jacob</cp:lastModifiedBy>
  <cp:revision>441</cp:revision>
  <cp:lastPrinted>2016-03-03T16:50:03Z</cp:lastPrinted>
  <dcterms:created xsi:type="dcterms:W3CDTF">2015-11-04T17:52:54Z</dcterms:created>
  <dcterms:modified xsi:type="dcterms:W3CDTF">2019-07-11T11:05:49Z</dcterms:modified>
</cp:coreProperties>
</file>