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572" r:id="rId3"/>
    <p:sldId id="297" r:id="rId4"/>
    <p:sldId id="578" r:id="rId5"/>
    <p:sldId id="579" r:id="rId6"/>
    <p:sldId id="580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591" r:id="rId15"/>
    <p:sldId id="304" r:id="rId16"/>
    <p:sldId id="306" r:id="rId17"/>
    <p:sldId id="524" r:id="rId18"/>
    <p:sldId id="449" r:id="rId19"/>
    <p:sldId id="448" r:id="rId20"/>
    <p:sldId id="442" r:id="rId21"/>
    <p:sldId id="443" r:id="rId22"/>
    <p:sldId id="529" r:id="rId23"/>
    <p:sldId id="592" r:id="rId24"/>
    <p:sldId id="571" r:id="rId25"/>
    <p:sldId id="593" r:id="rId26"/>
    <p:sldId id="574" r:id="rId27"/>
    <p:sldId id="526" r:id="rId28"/>
    <p:sldId id="474" r:id="rId29"/>
    <p:sldId id="575" r:id="rId30"/>
    <p:sldId id="560" r:id="rId31"/>
    <p:sldId id="559" r:id="rId32"/>
    <p:sldId id="594" r:id="rId33"/>
    <p:sldId id="577" r:id="rId34"/>
    <p:sldId id="595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Sheet1!$B$1:$B$4</c:f>
              <c:numCache>
                <c:formatCode>General</c:formatCode>
                <c:ptCount val="4"/>
                <c:pt idx="0">
                  <c:v>430</c:v>
                </c:pt>
                <c:pt idx="1">
                  <c:v>360</c:v>
                </c:pt>
                <c:pt idx="2" formatCode="#,##0">
                  <c:v>277</c:v>
                </c:pt>
                <c:pt idx="3">
                  <c:v>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F-4643-ACE4-E6F1D566D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03846920"/>
        <c:axId val="303840256"/>
      </c:barChart>
      <c:catAx>
        <c:axId val="303846920"/>
        <c:scaling>
          <c:orientation val="minMax"/>
        </c:scaling>
        <c:delete val="1"/>
        <c:axPos val="b"/>
        <c:majorTickMark val="none"/>
        <c:minorTickMark val="none"/>
        <c:tickLblPos val="nextTo"/>
        <c:crossAx val="303840256"/>
        <c:crosses val="autoZero"/>
        <c:auto val="1"/>
        <c:lblAlgn val="ctr"/>
        <c:lblOffset val="100"/>
        <c:noMultiLvlLbl val="0"/>
      </c:catAx>
      <c:valAx>
        <c:axId val="30384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846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0A665-67B4-4D70-AB61-F5C44CD8B2FB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0C28-5BFF-4A40-9E89-C7F2005A2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0FE7F-0820-4EAB-B699-DE51DA0E0C45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D5226-7923-4B58-9FA0-724041760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1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D5226-7923-4B58-9FA0-724041760E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53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D5226-7923-4B58-9FA0-724041760E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1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2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3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4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2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8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8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2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0439-B88C-4677-823D-544E3C97A10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E113-6106-41EE-8623-706087A0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1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4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23.png"/><Relationship Id="rId7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24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28.png"/><Relationship Id="rId7" Type="http://schemas.openxmlformats.org/officeDocument/2006/relationships/image" Target="../media/image16.emf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emf"/><Relationship Id="rId11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50.png"/><Relationship Id="rId4" Type="http://schemas.openxmlformats.org/officeDocument/2006/relationships/image" Target="../media/image23.png"/><Relationship Id="rId9" Type="http://schemas.openxmlformats.org/officeDocument/2006/relationships/image" Target="../media/image18.emf"/><Relationship Id="rId1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1"/>
            <a:ext cx="10058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Bacon decomposition for understanding differences-in-differences with variation in treatment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bacondecomp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9220200" cy="2819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 11, 2019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Stata Conference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Andrew Goodman-Bacon (Vanderbilt University)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Austin Nichols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Associates)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Thomas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(University of Michigan)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730250" cy="4847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412468"/>
            <a:ext cx="196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agoodmanbacon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057400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Meyer (1995):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104" y="3076402"/>
            <a:ext cx="6425697" cy="14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1" y="2057400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Abadie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(2005):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688" y="3200400"/>
            <a:ext cx="9277513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057400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Imbens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(2006):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100" y="2903621"/>
            <a:ext cx="8471101" cy="153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057400"/>
            <a:ext cx="251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DiNardo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Lee (2011):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588" y="3147624"/>
            <a:ext cx="9038213" cy="104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Keywords in NBER Papers Since 2012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286000" y="944562"/>
          <a:ext cx="7696200" cy="454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9741510">
            <a:off x="2109756" y="557145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"difference-in-differences" | "differences-in-differences" |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"diff-in-diff"</a:t>
            </a:r>
          </a:p>
        </p:txBody>
      </p:sp>
      <p:sp>
        <p:nvSpPr>
          <p:cNvPr id="5" name="TextBox 4"/>
          <p:cNvSpPr txBox="1"/>
          <p:nvPr/>
        </p:nvSpPr>
        <p:spPr>
          <a:xfrm rot="19629189">
            <a:off x="3830579" y="5819778"/>
            <a:ext cx="226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randomization"|"randomize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&amp; "experiment" &amp; "trial"</a:t>
            </a:r>
          </a:p>
        </p:txBody>
      </p:sp>
      <p:sp>
        <p:nvSpPr>
          <p:cNvPr id="6" name="TextBox 5"/>
          <p:cNvSpPr txBox="1"/>
          <p:nvPr/>
        </p:nvSpPr>
        <p:spPr>
          <a:xfrm rot="19501983">
            <a:off x="5751620" y="5761790"/>
            <a:ext cx="190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"regression discontinuity" | "regression kink"</a:t>
            </a:r>
          </a:p>
        </p:txBody>
      </p:sp>
      <p:sp>
        <p:nvSpPr>
          <p:cNvPr id="7" name="TextBox 6"/>
          <p:cNvSpPr txBox="1"/>
          <p:nvPr/>
        </p:nvSpPr>
        <p:spPr>
          <a:xfrm rot="19192258">
            <a:off x="7704056" y="5763722"/>
            <a:ext cx="1895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"instrumental variables" &amp; "instrument"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971801" y="3883224"/>
            <a:ext cx="6630939" cy="741641"/>
            <a:chOff x="1447800" y="3883223"/>
            <a:chExt cx="6630939" cy="741641"/>
          </a:xfrm>
        </p:grpSpPr>
        <p:sp>
          <p:nvSpPr>
            <p:cNvPr id="8" name="TextBox 7"/>
            <p:cNvSpPr txBox="1"/>
            <p:nvPr/>
          </p:nvSpPr>
          <p:spPr>
            <a:xfrm>
              <a:off x="1447800" y="3883223"/>
              <a:ext cx="1116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Snow (1855)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26709" y="3886200"/>
              <a:ext cx="11928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Fisher (1926)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19435" y="3886200"/>
              <a:ext cx="130516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Thistlewaite</a:t>
              </a:r>
              <a:endPara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And Campbell</a:t>
              </a:r>
            </a:p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(1960)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72035" y="3886200"/>
              <a:ext cx="130670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Wright (1928),</a:t>
              </a:r>
            </a:p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Wald (1940),</a:t>
              </a:r>
            </a:p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Durbin (1954)</a:t>
              </a:r>
            </a:p>
          </p:txBody>
        </p:sp>
      </p:grp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752599" y="925610"/>
            <a:ext cx="8610600" cy="642851"/>
            <a:chOff x="694763" y="5743633"/>
            <a:chExt cx="5740400" cy="428567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5934" r="6708" b="6915"/>
            <a:stretch/>
          </p:blipFill>
          <p:spPr>
            <a:xfrm>
              <a:off x="694763" y="5743633"/>
              <a:ext cx="5740400" cy="398927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4953000" y="5943600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641631" y="685800"/>
            <a:ext cx="8721569" cy="9079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2014/2015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AER/QJE/JPE/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ReStud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/JHE/JDE published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 DD papers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49% had timing variation</a:t>
            </a:r>
          </a:p>
        </p:txBody>
      </p:sp>
    </p:spTree>
    <p:extLst>
      <p:ext uri="{BB962C8B-B14F-4D97-AF65-F5344CB8AC3E}">
        <p14:creationId xmlns:p14="http://schemas.microsoft.com/office/powerpoint/2010/main" val="17645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 in Timing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33511"/>
            <a:ext cx="8229600" cy="602448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52400" y="1173153"/>
            <a:ext cx="8776128" cy="1416159"/>
            <a:chOff x="152400" y="1173153"/>
            <a:chExt cx="8776128" cy="14161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152400" y="1235095"/>
                  <a:ext cx="4842031" cy="135421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a14:m>
                  <a:r>
                    <a:rPr lang="en-US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turns on at different times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2800" dirty="0" smtClean="0">
                    <a:latin typeface="Times New Roman" panose="02020603050405020304" pitchFamily="18" charset="0"/>
                  </a:endParaRPr>
                </a:p>
                <a:p>
                  <a:endPara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(Federalism, judicial enforcement, sub-federal</a:t>
                  </a:r>
                </a:p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funding process, natural disasters, mass layoffs…)</a:t>
                  </a:r>
                  <a:endPara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" y="1235095"/>
                  <a:ext cx="4842031" cy="1354217"/>
                </a:xfrm>
                <a:prstGeom prst="rect">
                  <a:avLst/>
                </a:prstGeom>
                <a:blipFill>
                  <a:blip r:embed="rId3"/>
                  <a:stretch>
                    <a:fillRect l="-1008" t="-4955" b="-63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4800600" y="1173153"/>
              <a:ext cx="4127928" cy="650958"/>
              <a:chOff x="4800600" y="1173153"/>
              <a:chExt cx="4127928" cy="650958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4800600" y="1600200"/>
                <a:ext cx="457200" cy="22391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4800600" y="1173153"/>
                <a:ext cx="4127928" cy="42704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391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Two-Way Fixed Effects Estimator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62102" y="2514600"/>
                <a:ext cx="9143999" cy="519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𝐷𝐷</m:t>
                          </m:r>
                        </m:sup>
                      </m:sSup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2" y="2514600"/>
                <a:ext cx="9143999" cy="5192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116292" y="3033845"/>
            <a:ext cx="7713508" cy="840687"/>
            <a:chOff x="592292" y="1738445"/>
            <a:chExt cx="7713508" cy="840687"/>
          </a:xfrm>
        </p:grpSpPr>
        <p:sp>
          <p:nvSpPr>
            <p:cNvPr id="4" name="TextBox 3"/>
            <p:cNvSpPr txBox="1"/>
            <p:nvPr/>
          </p:nvSpPr>
          <p:spPr>
            <a:xfrm>
              <a:off x="592292" y="2209800"/>
              <a:ext cx="179632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Unit fixed effects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5074" y="2209800"/>
              <a:ext cx="186512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 fixed effects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83671" y="2209800"/>
              <a:ext cx="1922129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Treatment dummy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1905000" y="1738445"/>
              <a:ext cx="1219200" cy="3926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191000" y="1738445"/>
              <a:ext cx="0" cy="3926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791200" y="1752600"/>
              <a:ext cx="914400" cy="30728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1886837" y="4517504"/>
                <a:ext cx="8229600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𝑫𝑫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37" y="4517504"/>
                <a:ext cx="8229600" cy="914400"/>
              </a:xfrm>
              <a:prstGeom prst="rect">
                <a:avLst/>
              </a:prstGeom>
              <a:blipFill>
                <a:blip r:embed="rId3"/>
                <a:stretch>
                  <a:fillRect b="-1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𝑫𝑫</m:t>
                        </m:r>
                      </m:sup>
                    </m:sSup>
                  </m:oMath>
                </a14:m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  <a:blipFill>
                <a:blip r:embed="rId2"/>
                <a:stretch>
                  <a:fillRect b="-6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33511"/>
            <a:ext cx="8229600" cy="60244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609600"/>
            <a:ext cx="518308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has been unclear,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do have good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intuition for subsamples here where one group’s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changes and another’s does not.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𝒌𝑼</m:t>
                          </m:r>
                        </m:sub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731520"/>
            <a:ext cx="8229600" cy="61228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838200"/>
                <a:ext cx="8382000" cy="64485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𝑃𝑂𝑆𝑇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𝑃𝑅𝐸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𝑃𝑂𝑆𝑇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𝑃𝑅𝐸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838200"/>
                <a:ext cx="8382000" cy="6448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07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sub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552" y="762000"/>
            <a:ext cx="8229600" cy="61228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838200"/>
                <a:ext cx="8382000" cy="64485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𝑃𝑂𝑆𝑇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(ℓ)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𝑃𝑅𝐸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(ℓ)</m:t>
                              </m:r>
                            </m:sup>
                          </m:sSubSup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𝑃𝑂𝑆𝑇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(ℓ)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𝑃𝑅𝐸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(ℓ)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838200"/>
                <a:ext cx="8382000" cy="6448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0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1277600" cy="48767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canonical difference-in-differences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(DD), the regression version = function of pre/post and treat/control means.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turns on at different times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regression DD coefficient is a weighted average of canonical “2x2” DDs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Goodman-Bacon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2018)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where such DDs “come from”</a:t>
            </a: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command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calculates the component DDs and their weights, plots them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shows variation), compares specifications 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Future: conducts balance tests, analyzes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552" y="762000"/>
            <a:ext cx="8229600" cy="61228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8991600" y="1828800"/>
            <a:ext cx="2332095" cy="400110"/>
            <a:chOff x="723900" y="1828800"/>
            <a:chExt cx="2332095" cy="400110"/>
          </a:xfrm>
        </p:grpSpPr>
        <p:sp>
          <p:nvSpPr>
            <p:cNvPr id="11" name="TextBox 10"/>
            <p:cNvSpPr txBox="1"/>
            <p:nvPr/>
          </p:nvSpPr>
          <p:spPr>
            <a:xfrm>
              <a:off x="1828800" y="1828800"/>
              <a:ext cx="1227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Treatment</a:t>
              </a:r>
            </a:p>
          </p:txBody>
        </p:sp>
        <p:cxnSp>
          <p:nvCxnSpPr>
            <p:cNvPr id="13" name="Straight Arrow Connector 12"/>
            <p:cNvCxnSpPr>
              <a:stCxn id="11" idx="1"/>
            </p:cNvCxnSpPr>
            <p:nvPr/>
          </p:nvCxnSpPr>
          <p:spPr>
            <a:xfrm flipH="1" flipV="1">
              <a:off x="723900" y="1828800"/>
              <a:ext cx="1104900" cy="2000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991600" y="3886200"/>
            <a:ext cx="2071831" cy="400110"/>
            <a:chOff x="976913" y="1752600"/>
            <a:chExt cx="2071831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081813" y="1752600"/>
              <a:ext cx="9669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976913" y="1861066"/>
              <a:ext cx="1113649" cy="114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52600" y="838200"/>
                <a:ext cx="8382000" cy="64485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𝑀𝐼𝐷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,ℓ)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𝑃𝑅𝐸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ℓ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𝑀𝐼𝐷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,ℓ)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ℓ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𝑃𝑅𝐸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838200"/>
                <a:ext cx="8382000" cy="6448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00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762000"/>
            <a:ext cx="8229600" cy="612288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352800" y="4648200"/>
            <a:ext cx="1850706" cy="1162110"/>
            <a:chOff x="1998699" y="1459468"/>
            <a:chExt cx="1850706" cy="1162110"/>
          </a:xfrm>
        </p:grpSpPr>
        <p:sp>
          <p:nvSpPr>
            <p:cNvPr id="12" name="TextBox 11"/>
            <p:cNvSpPr txBox="1"/>
            <p:nvPr/>
          </p:nvSpPr>
          <p:spPr>
            <a:xfrm>
              <a:off x="1998699" y="2221468"/>
              <a:ext cx="1227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Treatment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514600" y="1459468"/>
              <a:ext cx="1334805" cy="7503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889512" y="2209800"/>
            <a:ext cx="2444488" cy="400110"/>
            <a:chOff x="1407850" y="2539916"/>
            <a:chExt cx="2444488" cy="545356"/>
          </a:xfrm>
        </p:grpSpPr>
        <p:sp>
          <p:nvSpPr>
            <p:cNvPr id="15" name="TextBox 14"/>
            <p:cNvSpPr txBox="1"/>
            <p:nvPr/>
          </p:nvSpPr>
          <p:spPr>
            <a:xfrm>
              <a:off x="1407850" y="2539916"/>
              <a:ext cx="966931" cy="5453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386244" y="2724583"/>
              <a:ext cx="1466094" cy="439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76400" y="802943"/>
                <a:ext cx="8610600" cy="64485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2,ℓ</m:t>
                          </m:r>
                        </m:sup>
                      </m:sSubSup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ℓ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𝑃𝑂𝑆𝑇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(ℓ)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ℓ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𝑀𝐼𝐷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,ℓ)</m:t>
                              </m:r>
                            </m:sup>
                          </m:sSubSup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𝑃𝑂𝑆𝑇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(ℓ)</m:t>
                              </m:r>
                            </m:sup>
                          </m:sSubSup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𝑀𝐼𝐷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,ℓ)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802943"/>
                <a:ext cx="8610600" cy="644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,ℓ</m:t>
                        </m:r>
                      </m:sup>
                    </m:sSubSup>
                  </m:oMath>
                </a14:m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0"/>
                <a:ext cx="8229600" cy="990600"/>
              </a:xfr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10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11764015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Difference-in-Differences Decomposition Theorem (3 Group Case)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62102" y="914401"/>
                <a:ext cx="9143999" cy="519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𝐷𝐷</m:t>
                          </m:r>
                        </m:sup>
                      </m:sSup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2" y="914401"/>
                <a:ext cx="9143999" cy="519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1752600"/>
                <a:ext cx="11277600" cy="2088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three groups: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𝐷𝐷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𝑘𝑈</m:t>
                          </m:r>
                        </m:sub>
                      </m:sSub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𝑘𝑈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2,ℓ</m:t>
                          </m:r>
                        </m:sup>
                      </m:sSubSup>
                    </m:oMath>
                  </m:oMathPara>
                </a14:m>
                <a:endParaRPr lang="en-US" sz="2800" b="1" i="1" dirty="0">
                  <a:latin typeface="Cambria Math" panose="02040503050406030204" pitchFamily="18" charset="0"/>
                </a:endParaRPr>
              </a:p>
              <a:p>
                <a:endParaRPr lang="en-US" sz="20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                                 </m:t>
                      </m:r>
                    </m:oMath>
                  </m:oMathPara>
                </a14:m>
                <a:endParaRPr lang="en-US" sz="2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11277600" cy="2088392"/>
              </a:xfrm>
              <a:prstGeom prst="rect">
                <a:avLst/>
              </a:prstGeom>
              <a:blipFill>
                <a:blip r:embed="rId4"/>
                <a:stretch>
                  <a:fillRect l="-811" t="-2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228600" y="2471980"/>
            <a:ext cx="11887200" cy="3245956"/>
            <a:chOff x="228600" y="2776780"/>
            <a:chExt cx="11887200" cy="3245956"/>
          </a:xfrm>
        </p:grpSpPr>
        <p:grpSp>
          <p:nvGrpSpPr>
            <p:cNvPr id="14" name="Group 13"/>
            <p:cNvGrpSpPr/>
            <p:nvPr/>
          </p:nvGrpSpPr>
          <p:grpSpPr>
            <a:xfrm>
              <a:off x="1762125" y="2776780"/>
              <a:ext cx="8524875" cy="1185620"/>
              <a:chOff x="1762125" y="2776780"/>
              <a:chExt cx="8524875" cy="118562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114800" y="2790987"/>
                <a:ext cx="685800" cy="6096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715000" y="2776780"/>
                <a:ext cx="685154" cy="6096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75808" y="2819400"/>
                <a:ext cx="953792" cy="6096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9067800" y="2819400"/>
                <a:ext cx="991246" cy="6096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4" idx="2"/>
              </p:cNvCxnSpPr>
              <p:nvPr/>
            </p:nvCxnSpPr>
            <p:spPr>
              <a:xfrm flipH="1">
                <a:off x="1762125" y="3400587"/>
                <a:ext cx="2695575" cy="5618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5219700" y="3386380"/>
                <a:ext cx="809625" cy="57602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7486650" y="3429000"/>
                <a:ext cx="64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8" idx="2"/>
              </p:cNvCxnSpPr>
              <p:nvPr/>
            </p:nvCxnSpPr>
            <p:spPr>
              <a:xfrm>
                <a:off x="9563423" y="3429000"/>
                <a:ext cx="723577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3981773"/>
              <a:ext cx="2743200" cy="2040963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52800" y="3981773"/>
              <a:ext cx="2743200" cy="2040963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00800" y="3981773"/>
              <a:ext cx="2743200" cy="2040963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372600" y="3981773"/>
              <a:ext cx="2743200" cy="2040963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</p:grpSp>
      <p:grpSp>
        <p:nvGrpSpPr>
          <p:cNvPr id="26" name="Group 25"/>
          <p:cNvGrpSpPr/>
          <p:nvPr/>
        </p:nvGrpSpPr>
        <p:grpSpPr>
          <a:xfrm>
            <a:off x="228600" y="5904931"/>
            <a:ext cx="11887200" cy="790489"/>
            <a:chOff x="228600" y="5904931"/>
            <a:chExt cx="11887200" cy="790489"/>
          </a:xfrm>
        </p:grpSpPr>
        <p:sp>
          <p:nvSpPr>
            <p:cNvPr id="24" name="TextBox 23"/>
            <p:cNvSpPr txBox="1"/>
            <p:nvPr/>
          </p:nvSpPr>
          <p:spPr>
            <a:xfrm>
              <a:off x="427985" y="6172200"/>
              <a:ext cx="116878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2x2 DDs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subsamples with </a:t>
              </a:r>
              <a:r>
                <a:rPr lang="en-US" sz="28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two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groups (treat/control) and </a:t>
              </a:r>
              <a:r>
                <a:rPr lang="en-US" sz="28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two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periods (pre/post)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eft Brace 24"/>
            <p:cNvSpPr/>
            <p:nvPr/>
          </p:nvSpPr>
          <p:spPr>
            <a:xfrm rot="16200000">
              <a:off x="6038565" y="94966"/>
              <a:ext cx="267269" cy="118872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329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we learn from the 2x2 DDs?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762000"/>
            <a:ext cx="1127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We didn’t know what comparisons were being made: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“switchers vs untreated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“early vs late”?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“late vs early” (this is less obvious)?</a:t>
            </a:r>
          </a:p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all of those.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“What is the control group?”</a:t>
            </a:r>
          </a:p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group acts as a control (sometimes).</a:t>
            </a: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Clarifies theory</a:t>
            </a:r>
          </a:p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understand the </a:t>
            </a:r>
            <a:r>
              <a:rPr lang="en-US" sz="2800" b="1" i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estimand</a:t>
            </a:r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(ATET) and ID assumption (common trends) for each 2x2; late vs. early comparisons are biased if effects vary over time.</a:t>
            </a:r>
          </a:p>
        </p:txBody>
      </p:sp>
    </p:spTree>
    <p:extLst>
      <p:ext uri="{BB962C8B-B14F-4D97-AF65-F5344CB8AC3E}">
        <p14:creationId xmlns:p14="http://schemas.microsoft.com/office/powerpoint/2010/main" val="8729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62102" y="914401"/>
                <a:ext cx="9143999" cy="519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𝐷𝐷</m:t>
                          </m:r>
                        </m:sup>
                      </m:sSup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2" y="914401"/>
                <a:ext cx="9143999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1752600"/>
                <a:ext cx="11277600" cy="2112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three groups: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𝐷𝐷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𝑘𝑈</m:t>
                          </m:r>
                        </m:sub>
                      </m:sSub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𝑘𝑈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bSup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bSup>
                    </m:oMath>
                  </m:oMathPara>
                </a14:m>
                <a:endParaRPr lang="en-US" sz="2800" b="1" i="1" dirty="0">
                  <a:latin typeface="Cambria Math" panose="02040503050406030204" pitchFamily="18" charset="0"/>
                </a:endParaRPr>
              </a:p>
              <a:p>
                <a:endParaRPr lang="en-US" sz="20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                                 </m:t>
                      </m:r>
                    </m:oMath>
                  </m:oMathPara>
                </a14:m>
                <a:endParaRPr lang="en-US" sz="2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11277600" cy="2112822"/>
              </a:xfrm>
              <a:prstGeom prst="rect">
                <a:avLst/>
              </a:prstGeom>
              <a:blipFill>
                <a:blip r:embed="rId5"/>
                <a:stretch>
                  <a:fillRect l="-811" t="-2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228600" y="2471980"/>
            <a:ext cx="11887200" cy="3245956"/>
            <a:chOff x="228600" y="2776780"/>
            <a:chExt cx="11887200" cy="3245956"/>
          </a:xfrm>
        </p:grpSpPr>
        <p:grpSp>
          <p:nvGrpSpPr>
            <p:cNvPr id="14" name="Group 13"/>
            <p:cNvGrpSpPr/>
            <p:nvPr/>
          </p:nvGrpSpPr>
          <p:grpSpPr>
            <a:xfrm>
              <a:off x="1762126" y="2776780"/>
              <a:ext cx="8524874" cy="1185620"/>
              <a:chOff x="1762126" y="2776780"/>
              <a:chExt cx="8524874" cy="118562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505200" y="2790987"/>
                <a:ext cx="609600" cy="609600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181600" y="2776780"/>
                <a:ext cx="532754" cy="609600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781800" y="2819400"/>
                <a:ext cx="514673" cy="609600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610600" y="2819400"/>
                <a:ext cx="495623" cy="609600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4" idx="2"/>
              </p:cNvCxnSpPr>
              <p:nvPr/>
            </p:nvCxnSpPr>
            <p:spPr>
              <a:xfrm flipH="1">
                <a:off x="1762126" y="3400587"/>
                <a:ext cx="2047874" cy="561813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4610746" y="3386380"/>
                <a:ext cx="809625" cy="57602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6992642" y="3429000"/>
                <a:ext cx="646" cy="53340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106223" y="3429000"/>
                <a:ext cx="1180777" cy="53340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8600" y="3981773"/>
              <a:ext cx="2743200" cy="2040963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52800" y="3981773"/>
              <a:ext cx="2743200" cy="2040963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400800" y="3981773"/>
              <a:ext cx="2743200" cy="2040963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372600" y="3981773"/>
              <a:ext cx="2743200" cy="2040963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</p:grpSp>
      <p:grpSp>
        <p:nvGrpSpPr>
          <p:cNvPr id="31" name="Group 30"/>
          <p:cNvGrpSpPr/>
          <p:nvPr/>
        </p:nvGrpSpPr>
        <p:grpSpPr>
          <a:xfrm>
            <a:off x="228600" y="5904931"/>
            <a:ext cx="11887200" cy="977336"/>
            <a:chOff x="228600" y="5904931"/>
            <a:chExt cx="11887200" cy="977336"/>
          </a:xfrm>
        </p:grpSpPr>
        <p:sp>
          <p:nvSpPr>
            <p:cNvPr id="25" name="Left Brace 24"/>
            <p:cNvSpPr/>
            <p:nvPr/>
          </p:nvSpPr>
          <p:spPr>
            <a:xfrm rot="16200000">
              <a:off x="6038565" y="94966"/>
              <a:ext cx="267269" cy="118872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2438400" y="6172201"/>
                  <a:ext cx="8289129" cy="7100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Weights:</a:t>
                  </a:r>
                  <a:r>
                    <a:rPr lang="en-US" sz="2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𝑠𝑢𝑏𝑠𝑎𝑚𝑝𝑙𝑒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𝑎𝑟𝑒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𝑠𝑢𝑏𝑠𝑎𝑚𝑝𝑙𝑒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𝑣𝑎𝑟𝑖𝑎𝑛𝑐𝑒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𝑎𝑑𝑗𝑢𝑠𝑡𝑒𝑑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𝑣𝑎𝑟𝑖𝑎𝑛𝑐𝑒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𝐹𝐸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𝑎𝑑𝑗𝑢𝑠𝑡𝑒𝑑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0" y="6172201"/>
                  <a:ext cx="8289129" cy="710066"/>
                </a:xfrm>
                <a:prstGeom prst="rect">
                  <a:avLst/>
                </a:prstGeom>
                <a:blipFill>
                  <a:blip r:embed="rId10"/>
                  <a:stretch>
                    <a:fillRect l="-1471" b="-68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8600" y="3846899"/>
                <a:ext cx="2743200" cy="179190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Size: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Variance: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𝑼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𝑼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</m:acc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</m:acc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46899"/>
                <a:ext cx="2743200" cy="1791901"/>
              </a:xfrm>
              <a:prstGeom prst="rect">
                <a:avLst/>
              </a:prstGeom>
              <a:blipFill>
                <a:blip r:embed="rId11"/>
                <a:stretch>
                  <a:fillRect l="-2000" t="-1701" r="-2667" b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78391" y="3886200"/>
                <a:ext cx="2717609" cy="17605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Size: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Variance: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𝑼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𝑼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</m:acc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</m:acc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391" y="3886200"/>
                <a:ext cx="2717609" cy="1760547"/>
              </a:xfrm>
              <a:prstGeom prst="rect">
                <a:avLst/>
              </a:prstGeom>
              <a:blipFill>
                <a:blip r:embed="rId12"/>
                <a:stretch>
                  <a:fillRect l="-1794" t="-2083" r="-2018" b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26391" y="3810000"/>
                <a:ext cx="2717609" cy="17714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Size:</a:t>
                </a:r>
              </a:p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</m:d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  <m:t>𝑫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𝓵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Variance: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14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1400" b="1" i="1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𝓵</m:t>
                              </m:r>
                            </m:sub>
                          </m:sSub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𝓵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391" y="3810000"/>
                <a:ext cx="2717609" cy="1771447"/>
              </a:xfrm>
              <a:prstGeom prst="rect">
                <a:avLst/>
              </a:prstGeom>
              <a:blipFill>
                <a:blip r:embed="rId13"/>
                <a:stretch>
                  <a:fillRect l="-1794" t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398191" y="3867353"/>
                <a:ext cx="2717609" cy="17714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Size:</a:t>
                </a:r>
              </a:p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Variance: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14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1400" b="1" i="1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191" y="3867353"/>
                <a:ext cx="2717609" cy="1771447"/>
              </a:xfrm>
              <a:prstGeom prst="rect">
                <a:avLst/>
              </a:prstGeom>
              <a:blipFill>
                <a:blip r:embed="rId14"/>
                <a:stretch>
                  <a:fillRect l="-2018" t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11764015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Difference-in-Differences Decomposition Theorem (3 Group Case)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8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8" grpId="0" animBg="1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we learn from the weights?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762000"/>
            <a:ext cx="11277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Relative importance of each kind of comparison.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“switchers vs untreated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“early vs late”?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“late vs early” (this is less obvious)?</a:t>
            </a:r>
          </a:p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important if big group (bigger sample size) or treated closer to middle of the panel (bigger variance).</a:t>
            </a:r>
          </a:p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“How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much”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comes from timing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comparisons to untreated.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Importance of specific 2x2 DDs.</a:t>
            </a:r>
          </a:p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a few terms dominate.</a:t>
            </a: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Clarifies theory</a:t>
            </a:r>
          </a:p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i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estimand</a:t>
            </a:r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ID assumption are “variance weighted”; can compare </a:t>
            </a:r>
            <a:r>
              <a:rPr lang="en-US" sz="2800" b="1" i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estimand</a:t>
            </a:r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“parameters of interest” and conduct a proper balance test </a:t>
            </a:r>
          </a:p>
        </p:txBody>
      </p:sp>
    </p:spTree>
    <p:extLst>
      <p:ext uri="{BB962C8B-B14F-4D97-AF65-F5344CB8AC3E}">
        <p14:creationId xmlns:p14="http://schemas.microsoft.com/office/powerpoint/2010/main" val="9664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bacondecomp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where the DD “comes from”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2x2s matter most? (sources of variation)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different are the 2x2 DDs? (heterogeneity)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1252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Replication: The Effect of Unilateral Divorce on Suicide (Stevenson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Wolfers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339" y="2321473"/>
            <a:ext cx="6375661" cy="4384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1276389"/>
            <a:ext cx="59202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State-year panel of female suicide rates 1964-1996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483018"/>
                  </p:ext>
                </p:extLst>
              </p:nvPr>
            </p:nvGraphicFramePr>
            <p:xfrm>
              <a:off x="76198" y="1981200"/>
              <a:ext cx="5715001" cy="439356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27151">
                      <a:extLst>
                        <a:ext uri="{9D8B030D-6E8A-4147-A177-3AD203B41FA5}">
                          <a16:colId xmlns:a16="http://schemas.microsoft.com/office/drawing/2014/main" val="2288448979"/>
                        </a:ext>
                      </a:extLst>
                    </a:gridCol>
                    <a:gridCol w="1329070">
                      <a:extLst>
                        <a:ext uri="{9D8B030D-6E8A-4147-A177-3AD203B41FA5}">
                          <a16:colId xmlns:a16="http://schemas.microsoft.com/office/drawing/2014/main" val="4195556704"/>
                        </a:ext>
                      </a:extLst>
                    </a:gridCol>
                    <a:gridCol w="979082">
                      <a:extLst>
                        <a:ext uri="{9D8B030D-6E8A-4147-A177-3AD203B41FA5}">
                          <a16:colId xmlns:a16="http://schemas.microsoft.com/office/drawing/2014/main" val="2464889894"/>
                        </a:ext>
                      </a:extLst>
                    </a:gridCol>
                    <a:gridCol w="1479698">
                      <a:extLst>
                        <a:ext uri="{9D8B030D-6E8A-4147-A177-3AD203B41FA5}">
                          <a16:colId xmlns:a16="http://schemas.microsoft.com/office/drawing/2014/main" val="3039530344"/>
                        </a:ext>
                      </a:extLst>
                    </a:gridCol>
                  </a:tblGrid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No-Fault Divorce 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Year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States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Share of 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States 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Treatment Share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𝐷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889965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Non-Reform States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553968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Pre-64 Reform States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3884634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1969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0.85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7211324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0.82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672757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269355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1390289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0.20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4021481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350679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0.67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6979909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0.64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693615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0.61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6101990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1980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0.52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389996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1984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0.39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370115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1985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0.36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54153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483018"/>
                  </p:ext>
                </p:extLst>
              </p:nvPr>
            </p:nvGraphicFramePr>
            <p:xfrm>
              <a:off x="76198" y="1981200"/>
              <a:ext cx="5715001" cy="439356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27151">
                      <a:extLst>
                        <a:ext uri="{9D8B030D-6E8A-4147-A177-3AD203B41FA5}">
                          <a16:colId xmlns:a16="http://schemas.microsoft.com/office/drawing/2014/main" val="2288448979"/>
                        </a:ext>
                      </a:extLst>
                    </a:gridCol>
                    <a:gridCol w="1329070">
                      <a:extLst>
                        <a:ext uri="{9D8B030D-6E8A-4147-A177-3AD203B41FA5}">
                          <a16:colId xmlns:a16="http://schemas.microsoft.com/office/drawing/2014/main" val="4195556704"/>
                        </a:ext>
                      </a:extLst>
                    </a:gridCol>
                    <a:gridCol w="979082">
                      <a:extLst>
                        <a:ext uri="{9D8B030D-6E8A-4147-A177-3AD203B41FA5}">
                          <a16:colId xmlns:a16="http://schemas.microsoft.com/office/drawing/2014/main" val="2464889894"/>
                        </a:ext>
                      </a:extLst>
                    </a:gridCol>
                    <a:gridCol w="1479698">
                      <a:extLst>
                        <a:ext uri="{9D8B030D-6E8A-4147-A177-3AD203B41FA5}">
                          <a16:colId xmlns:a16="http://schemas.microsoft.com/office/drawing/2014/main" val="3039530344"/>
                        </a:ext>
                      </a:extLst>
                    </a:gridCol>
                  </a:tblGrid>
                  <a:tr h="775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7874" r="-197468" b="-4818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States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1677" t="-7874" r="-152174" b="-4818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86008" t="-7874" r="-823" b="-4818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8899655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Non-Reform States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5539682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Pre-64 Reform States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38846342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1969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0.85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72113244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0.82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6727577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2693555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13902892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0.20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40214810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0.70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3506792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0.67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69799090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0.64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6936157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0.61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61019904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1980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0.52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3899961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1984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0.39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3701151"/>
                      </a:ext>
                    </a:extLst>
                  </a:tr>
                  <a:tr h="25844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1985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6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0.36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541538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6324600" y="1371600"/>
            <a:ext cx="5922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timing groups vs Non-reform: 	12 2x2 DDs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timing groups vs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Pre-64 reform: 	12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2x2 DDs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timing groups vs 12 timing groups: 	12x11 = 132 2x2 DDs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Graphing the  Decomposition: Divorce 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721436"/>
            <a:ext cx="8458200" cy="598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bacondecomp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where the DD “comes from”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2x2s matter most? (sources of variation)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different are the 2x2 DDs? (heterogeneity)</a:t>
            </a: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why estimates differ across specifications: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the weights, the 2x2 DDs, or both?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130552" y="685800"/>
            <a:ext cx="8229600" cy="6157217"/>
            <a:chOff x="2130552" y="685800"/>
            <a:chExt cx="8229600" cy="615721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0552" y="685800"/>
              <a:ext cx="8229600" cy="6157217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/>
          </p:nvGrpSpPr>
          <p:grpSpPr>
            <a:xfrm>
              <a:off x="2895600" y="5465479"/>
              <a:ext cx="7193648" cy="554321"/>
              <a:chOff x="2895600" y="5465479"/>
              <a:chExt cx="7193648" cy="554321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895600" y="5791200"/>
                <a:ext cx="2497884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430452" y="5790446"/>
                <a:ext cx="4658796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613238" y="5465479"/>
                <a:ext cx="1143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986695" y="5465479"/>
                <a:ext cx="1143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24200" y="3252802"/>
            <a:ext cx="3610036" cy="536942"/>
            <a:chOff x="3124200" y="3252802"/>
            <a:chExt cx="3610036" cy="53694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3581400"/>
              <a:ext cx="2011680" cy="0"/>
            </a:xfrm>
            <a:prstGeom prst="line">
              <a:avLst/>
            </a:prstGeom>
            <a:ln w="571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5393484" y="3252802"/>
                  <a:ext cx="1340752" cy="5369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𝑅𝐸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𝑇𝑅𝐸𝐴𝑇</m:t>
                            </m:r>
                          </m:sup>
                        </m:sSub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3484" y="3252802"/>
                  <a:ext cx="1340752" cy="53694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2895600" y="1295400"/>
            <a:ext cx="8534400" cy="536942"/>
            <a:chOff x="2895600" y="1295400"/>
            <a:chExt cx="8534400" cy="53694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895600" y="1563871"/>
              <a:ext cx="6979920" cy="0"/>
            </a:xfrm>
            <a:prstGeom prst="line">
              <a:avLst/>
            </a:prstGeom>
            <a:ln w="571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10089248" y="1295400"/>
                  <a:ext cx="1340752" cy="5369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𝑃𝑂𝑆𝑇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𝑇𝑅𝐸𝐴𝑇</m:t>
                            </m:r>
                          </m:sup>
                        </m:sSub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89248" y="1295400"/>
                  <a:ext cx="1340752" cy="53694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2895600" y="4339858"/>
            <a:ext cx="8897384" cy="540020"/>
            <a:chOff x="5486400" y="1295400"/>
            <a:chExt cx="6306584" cy="54002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486400" y="1600200"/>
              <a:ext cx="4807030" cy="0"/>
            </a:xfrm>
            <a:prstGeom prst="line">
              <a:avLst/>
            </a:prstGeom>
            <a:ln w="571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0089248" y="1295400"/>
                  <a:ext cx="1703736" cy="5400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𝑃𝑂𝑆𝑇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𝐶𝑂𝑁𝑇𝑅𝑂𝐿</m:t>
                            </m:r>
                          </m:sup>
                        </m:sSub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89248" y="1295400"/>
                  <a:ext cx="1703736" cy="5400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2971800" y="5022580"/>
            <a:ext cx="4065936" cy="540020"/>
            <a:chOff x="2819400" y="3252802"/>
            <a:chExt cx="4065936" cy="54002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819400" y="3564222"/>
              <a:ext cx="2316480" cy="17178"/>
            </a:xfrm>
            <a:prstGeom prst="line">
              <a:avLst/>
            </a:prstGeom>
            <a:ln w="571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181600" y="3252802"/>
                  <a:ext cx="1703736" cy="5400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𝑃𝑅𝐸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𝐶𝑂𝑁𝑇𝑅𝑂𝐿</m:t>
                            </m:r>
                          </m:sup>
                        </m:sSub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3252802"/>
                  <a:ext cx="1703736" cy="5400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117252" y="1563871"/>
            <a:ext cx="2854548" cy="2017529"/>
            <a:chOff x="117252" y="1563871"/>
            <a:chExt cx="2854548" cy="2017529"/>
          </a:xfrm>
        </p:grpSpPr>
        <p:sp>
          <p:nvSpPr>
            <p:cNvPr id="18" name="Left Brace 17"/>
            <p:cNvSpPr/>
            <p:nvPr/>
          </p:nvSpPr>
          <p:spPr>
            <a:xfrm>
              <a:off x="2541795" y="1563871"/>
              <a:ext cx="430005" cy="2017529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117252" y="2362200"/>
                  <a:ext cx="2321148" cy="43973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𝑃𝑂𝑆𝑇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𝑇𝑅𝐸𝐴𝑇</m:t>
                                </m:r>
                              </m:sup>
                            </m:sSub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𝑅𝐸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𝑇𝑅𝐸𝐴𝑇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252" y="2362200"/>
                  <a:ext cx="2321148" cy="439736"/>
                </a:xfrm>
                <a:prstGeom prst="rect">
                  <a:avLst/>
                </a:prstGeom>
                <a:blipFill>
                  <a:blip r:embed="rId7"/>
                  <a:stretch>
                    <a:fillRect b="-2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-59968" y="4648200"/>
            <a:ext cx="2995192" cy="685800"/>
            <a:chOff x="-59968" y="4648200"/>
            <a:chExt cx="2995192" cy="6858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-59968" y="4694870"/>
                  <a:ext cx="2836033" cy="43973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𝑃𝑂𝑆𝑇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𝐶𝑂𝑁𝑇𝑅𝑂𝐿</m:t>
                                </m:r>
                              </m:sup>
                            </m:sSub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𝑅𝐸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𝐶𝑂𝑁𝑇𝑅𝑂𝐿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9968" y="4694870"/>
                  <a:ext cx="2836033" cy="439736"/>
                </a:xfrm>
                <a:prstGeom prst="rect">
                  <a:avLst/>
                </a:prstGeom>
                <a:blipFill>
                  <a:blip r:embed="rId8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Left Brace 28"/>
            <p:cNvSpPr/>
            <p:nvPr/>
          </p:nvSpPr>
          <p:spPr>
            <a:xfrm>
              <a:off x="2590800" y="4648200"/>
              <a:ext cx="344424" cy="685800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485900" y="3301050"/>
                <a:ext cx="9601200" cy="660887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𝐷𝐷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𝑃𝑂𝑆𝑇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𝑇𝑅𝐸𝐴𝑇</m:t>
                            </m:r>
                          </m:sup>
                        </m:sSub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𝑃𝑅𝐸</m:t>
                            </m:r>
                          </m:sub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𝑇𝑅𝐸𝐴𝑇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3200" dirty="0"/>
                  <a:t>-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𝑃𝑂𝑆𝑇</m:t>
                            </m:r>
                          </m:sub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𝐶𝑂𝑁𝑇𝑅𝑂𝐿</m:t>
                            </m:r>
                          </m:sup>
                        </m:sSub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𝑃𝑅𝐸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𝐶𝑂𝑁𝑇𝑅𝑂𝐿</m:t>
                            </m:r>
                          </m:sup>
                        </m:sSubSup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3301050"/>
                <a:ext cx="9601200" cy="660887"/>
              </a:xfrm>
              <a:prstGeom prst="rect">
                <a:avLst/>
              </a:prstGeom>
              <a:blipFill>
                <a:blip r:embed="rId9"/>
                <a:stretch>
                  <a:fillRect t="-855" b="-19658"/>
                </a:stretch>
              </a:blipFill>
              <a:ln w="571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30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two weighted averages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11811000" cy="52577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bSup>
                        <m:sSubSup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  <m:sub/>
                        <m:sup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imagine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alternative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specification that also has this form:</a:t>
                </a: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𝑎𝑙𝑡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p>
                      </m:sSubSup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𝒂𝒍𝒕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𝒂𝒍𝒕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𝑎𝑙𝑡</m:t>
                        </m:r>
                      </m:sub>
                      <m:sup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𝐷𝐷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p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𝐷𝐷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why? (Oaxaca/Blinder/Kitagawa decomposition)</a:t>
                </a:r>
              </a:p>
              <a:p>
                <a:pPr marL="0" indent="0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Upp>
                        <m:limUp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3000" b="1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  <m:t>𝜷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𝒂𝒍𝒕</m:t>
                                      </m:r>
                                    </m:sub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  <m:t>𝜷</m:t>
                                          </m:r>
                                        </m:e>
                                      </m:acc>
                                    </m:e>
                                    <m:sub/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𝐷𝑢𝑒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𝐷𝐷𝑠</m:t>
                          </m:r>
                        </m:lim>
                      </m:limUpp>
                      <m:r>
                        <a:rPr lang="en-US" sz="3000" b="1" i="1">
                          <a:latin typeface="Cambria Math" panose="02040503050406030204" pitchFamily="18" charset="0"/>
                        </a:rPr>
                        <m:t>+</m:t>
                      </m:r>
                      <m:limUpp>
                        <m:limUp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3000" b="1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b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𝒂𝒍𝒕</m:t>
                                      </m:r>
                                    </m:sub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sSubSup>
                                <m:sSubSupPr>
                                  <m:ctrlP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b/>
                                <m:sup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groupChr>
                        </m:e>
                        <m:lim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𝐷𝑢𝑒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𝑤𝑒𝑖𝑔h𝑡𝑠</m:t>
                          </m:r>
                        </m:lim>
                      </m:limUpp>
                      <m:r>
                        <a:rPr lang="en-US" sz="3000" b="1" i="1">
                          <a:latin typeface="Cambria Math" panose="02040503050406030204" pitchFamily="18" charset="0"/>
                        </a:rPr>
                        <m:t>+</m:t>
                      </m:r>
                      <m:limUpp>
                        <m:limUp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3000" b="1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b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𝒂𝒍𝒕</m:t>
                                      </m:r>
                                    </m:sub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d>
                                <m:dPr>
                                  <m:ctrlP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  <m:t>𝜷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𝒂𝒍𝒕</m:t>
                                      </m:r>
                                    </m:sub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n-US" sz="3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000" b="1" i="1">
                                              <a:latin typeface="Cambria Math" panose="02040503050406030204" pitchFamily="18" charset="0"/>
                                            </a:rPr>
                                            <m:t>𝜷</m:t>
                                          </m:r>
                                        </m:e>
                                      </m:acc>
                                    </m:e>
                                    <m:sub/>
                                    <m:sup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3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𝐷𝑢𝑒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𝑖𝑛𝑡𝑒𝑟𝑎𝑐𝑡𝑖𝑜𝑛</m:t>
                          </m:r>
                        </m:lim>
                      </m:limUpp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11811000" cy="5257799"/>
              </a:xfrm>
              <a:blipFill>
                <a:blip r:embed="rId2"/>
                <a:stretch>
                  <a:fillRect l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85800" y="4876800"/>
            <a:ext cx="105918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6443246"/>
            <a:ext cx="10448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(not for today): Goodman-Bacon (2018) now analyzes models with (any) controls, with an additional important nuance.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9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33511"/>
            <a:ext cx="8229600" cy="6024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582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Plotting components: WLS vs. OLS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6052" y="833511"/>
            <a:ext cx="5201844" cy="2978609"/>
            <a:chOff x="806052" y="833511"/>
            <a:chExt cx="5201844" cy="2978609"/>
          </a:xfrm>
        </p:grpSpPr>
        <p:sp>
          <p:nvSpPr>
            <p:cNvPr id="7" name="TextBox 6"/>
            <p:cNvSpPr txBox="1"/>
            <p:nvPr/>
          </p:nvSpPr>
          <p:spPr>
            <a:xfrm>
              <a:off x="806052" y="1053181"/>
              <a:ext cx="2045496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53% from 2x2 DDs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38% from weights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9% from interaction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514600" y="3429000"/>
              <a:ext cx="1371600" cy="3831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36296" y="833511"/>
              <a:ext cx="1371600" cy="3831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429000" y="1216631"/>
              <a:ext cx="1524000" cy="221236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469745" y="838200"/>
            <a:ext cx="8341255" cy="5458816"/>
            <a:chOff x="3469745" y="838200"/>
            <a:chExt cx="8341255" cy="5458816"/>
          </a:xfrm>
        </p:grpSpPr>
        <p:sp>
          <p:nvSpPr>
            <p:cNvPr id="4" name="Oval 3"/>
            <p:cNvSpPr/>
            <p:nvPr/>
          </p:nvSpPr>
          <p:spPr>
            <a:xfrm>
              <a:off x="7239000" y="838200"/>
              <a:ext cx="2895600" cy="1447800"/>
            </a:xfrm>
            <a:prstGeom prst="ellips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20086802">
              <a:off x="3469745" y="5179722"/>
              <a:ext cx="2205318" cy="1117294"/>
            </a:xfrm>
            <a:prstGeom prst="ellips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210382" y="3962400"/>
              <a:ext cx="4600618" cy="2031325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Why does WLS affect the 1970 states so much?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Only two states did no-fault divorce in 1970: 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Iowa and California. 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 has a huge downward trend and it matters 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lot more in WLS than OLS. 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>
              <a:stCxn id="13" idx="6"/>
              <a:endCxn id="5" idx="1"/>
            </p:cNvCxnSpPr>
            <p:nvPr/>
          </p:nvCxnSpPr>
          <p:spPr>
            <a:xfrm flipV="1">
              <a:off x="5569956" y="4978063"/>
              <a:ext cx="1640426" cy="29046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9829800" y="2018016"/>
              <a:ext cx="381000" cy="194438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735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21176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treatment timing varies, the (two-way fixed effects) regression DD coefficient is a weighted average of simple 2x2 DDs (Goodman-Bacon 2018)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bacondecomp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released on SSC next week will plot the 2x2 DDs against their weight to highlight where identification comes from and how heterogeneous are the 2x2 DDs.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“How much” variation comes from timing?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“the” control group?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Weights do NOT rely on outcome data (can apply to it to samples you don’t yet have)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bacondecomp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will allow users to analyze why estimates change under different specifications (e.g. weights, controls, triple-diff)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 enhancements: test covariate balance (accounting for timing), compare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estimand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other parameters of interest, adjust for bias from time-varying effects.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029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Goodman-Bacon, Andrew. 2018. "Difference-in-Differences with Variation in Treatment Timing." 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Bureau of Economic Research Working Paper Series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No. 25018.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10.3386/w25018.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Stevenson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Betsey, and Justin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Wolfers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2006. "Bargaining in the Shadow of the Law: Divorce Laws and Family Distress." 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Quarterly Journal of Economics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121 (1):267-288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Textbooks and Survey Articles that describe 2x2 DD:</a:t>
            </a:r>
          </a:p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Angrist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Joshua D., and Alan B. Krueger. 1999. "Chapter 23 - Empirical Strategies in Labor Economics." In Handbook of Labor Economics, edited by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Orley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Ashenfelter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David Card, 1277-1366. Elsevier.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Angrist, Joshua David,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Jörn-Steffen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Pischke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2009. Mostly harmless econometrics : an empiricist's companion. Princeton: Princeton University Press.</a:t>
            </a:r>
          </a:p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Angrist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Joshua David,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Jörn-Steffen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Pischke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2015. Mastering 'metrics : the path from cause to effect. Princeton ; Oxford: Princeton University Press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Cameron, Adrian Colin, and P. K. Trivedi. 2005.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Microeconometrics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methods and applications. Cambridge ; New York: Cambridge University Press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Heckman, James J., Robert J.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Lalonde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Jeffrey A. Smith. 1999. "Chapter 31 - The Economics and Econometrics of Active Labor Market Programs." In Handbook of Labor Economics, edited by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Orley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Ashenfelter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David Card, 1865-2097. Elsevier.</a:t>
            </a:r>
          </a:p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Meyer, Bruce D. 1995. "Natural and Quasi-Experiments in Economics."  Journal of Business &amp; Economic Statistics 13 (2):151-161.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10.2307/1392369.</a:t>
            </a:r>
          </a:p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Wooldridge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Jeffrey M. 2010. Econometric analysis of cross section and panel data. 2nd ed. Cambridge, Mass.: MIT Press.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Research on DD with Timing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562599"/>
          </a:xfrm>
        </p:spPr>
        <p:txBody>
          <a:bodyPr>
            <a:noAutofit/>
          </a:bodyPr>
          <a:lstStyle/>
          <a:p>
            <a:pPr marL="0" indent="-45720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Abraham, Sarah,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Liyang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Sun. 2018. "Estimating Dynamic Treatment Effects in Event Studies with Heterogeneous Treatment Effects." 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Paper.</a:t>
            </a:r>
          </a:p>
          <a:p>
            <a:pPr marL="0" indent="-457200">
              <a:buNone/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Susan, and Guido W.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Imbens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2018. "Design-based Analysis in Difference-in-Differences Settings with Staggered Adoption."  Working Paper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457200">
              <a:buNone/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Bitler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Marianne P., Jonah B.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Gelbach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Hilary W.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Hoynes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2003. "Some Evidence on Race, Welfare Reform, and Household Income."  The American Economic Review 93 (2):293-298.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10.2307/3132242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457200">
              <a:buNone/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Borusyak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Kirill, and Xavier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Jaravel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2017. "Revisiting Event Study Designs."  Harvard University Working Paper.</a:t>
            </a:r>
          </a:p>
          <a:p>
            <a:pPr marL="0" indent="-45720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Callaway,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Brantly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Pedro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Sant'Anna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2018. "Difference-in-Differences With Multiple Time Periods and an Application on the Minimum Wage and Employment."  Working Paper.</a:t>
            </a:r>
          </a:p>
          <a:p>
            <a:pPr marL="0" indent="-457200">
              <a:buNone/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Chernozhukov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Victor,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Iván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Fernández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‐Val,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Jinyong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Hahn, and Whitney Newey. 2013. "Average and Quantile Effects in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Nonseparable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Panel Models." 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Econometrica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81 (2):535-580.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10.3982/ECTA8405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45720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Chaisemartin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and X.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D’HaultfŒuille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2018a. "Fuzzy Differences-in-Differences."  The Review of Economic Studies 85 (2):999-1028.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10.1093/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restud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/rdx049.</a:t>
            </a:r>
          </a:p>
          <a:p>
            <a:pPr marL="0" indent="-45720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Chaisemartin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C.;, and X.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D’HaultfŒuille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2018b. "Two-way fixed effects estimators with heterogeneous treatment effects."  Working Paper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457200">
              <a:buNone/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Freyaldenhoven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Simon, Christian Hansen, and Jesse M. Shapiro. 2018. "Pre-event Trends in the Panel Event-study Design."  National Bureau of Economic Research Working Paper Series No. 24565.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10.3386/w24565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45720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Gibbons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Charles, E., Juan Carlos Suárez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Serrato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Michael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Urbancic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2018. Broken or Fixed Effects? In Journal of Econometric Methods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45720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Kosuke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Song Kim, and Erik Wang. 2018. "Matching Methods for Causal Inference with Time-Series Cross-Section Data."  Working Paper.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buNone/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Krolikowski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2017. "Choosing a Control Group for Displaced Workers."  ILR Review:0019793917743707.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10.1177/0019793917743707.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buNone/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Sloczynski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Tymon. 2017. "A General Weighted Average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Ordinary and Two-Stage Least Squares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Estimands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 Working Paper. </a:t>
            </a:r>
          </a:p>
          <a:p>
            <a:pPr marL="0" indent="-457200"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Strezhnev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Anton. 2018. "Semiparametric Weighting Estimators for Multi-Period Difference-in-Differences Designs." 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Paper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45720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Wooldridge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Jeffrey M. 2005. "Fixed-Effects and Related Estimators for Correlated Random-Coefficient and Treatment-Effect Panel Data Models."  The Review of Economics and Statistics 87 (2):385-390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057400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Wooldridge (2002):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262" y="3124200"/>
            <a:ext cx="9167739" cy="158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057400"/>
            <a:ext cx="288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Cameron and Trivedi (2007):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048001"/>
            <a:ext cx="9372976" cy="203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1" y="2057400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Angrist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Pischke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(2009):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1" y="2680089"/>
            <a:ext cx="9515325" cy="198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1" y="2057400"/>
            <a:ext cx="313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Imbens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Wooldridge (2007):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994" y="2895600"/>
            <a:ext cx="921120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1" y="2057400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Angrist and Krueger (1999):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386" y="3198696"/>
            <a:ext cx="9398214" cy="106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Difference-in-Differences?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057400"/>
            <a:ext cx="375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Heckman,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LaLonde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Smith (1999):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7572"/>
          <a:stretch/>
        </p:blipFill>
        <p:spPr>
          <a:xfrm>
            <a:off x="2133600" y="3105902"/>
            <a:ext cx="7924800" cy="138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13313</TotalTime>
  <Words>1630</Words>
  <Application>Microsoft Office PowerPoint</Application>
  <PresentationFormat>Widescreen</PresentationFormat>
  <Paragraphs>292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Cambria Math</vt:lpstr>
      <vt:lpstr>Courier New</vt:lpstr>
      <vt:lpstr>Times New Roman</vt:lpstr>
      <vt:lpstr>Office Theme</vt:lpstr>
      <vt:lpstr>Bacon decomposition for understanding differences-in-differences with variation in treatment timing (bacondecomp)</vt:lpstr>
      <vt:lpstr>Overview</vt:lpstr>
      <vt:lpstr>What is Difference-in-Differences?</vt:lpstr>
      <vt:lpstr>What is Difference-in-Differences?</vt:lpstr>
      <vt:lpstr>What is Difference-in-Differences?</vt:lpstr>
      <vt:lpstr>What is Difference-in-Differences?</vt:lpstr>
      <vt:lpstr>What is Difference-in-Differences?</vt:lpstr>
      <vt:lpstr>What is Difference-in-Differences?</vt:lpstr>
      <vt:lpstr>What is Difference-in-Differences?</vt:lpstr>
      <vt:lpstr>What is Difference-in-Differences?</vt:lpstr>
      <vt:lpstr>What is Difference-in-Differences?</vt:lpstr>
      <vt:lpstr>What is Difference-in-Differences?</vt:lpstr>
      <vt:lpstr>What is Difference-in-Differences?</vt:lpstr>
      <vt:lpstr>Keywords in NBER Papers Since 2012</vt:lpstr>
      <vt:lpstr>Variation in Timing</vt:lpstr>
      <vt:lpstr>Two-Way Fixed Effects Estimator</vt:lpstr>
      <vt:lpstr>β ̂^DD?</vt:lpstr>
      <vt:lpstr>β ̂_kU^2x2</vt:lpstr>
      <vt:lpstr>β ̂_ℓU^2x2</vt:lpstr>
      <vt:lpstr> β ̂_kℓ^(2x2,k)</vt:lpstr>
      <vt:lpstr> β ̂_kℓ^(2x2,ℓ)</vt:lpstr>
      <vt:lpstr>Difference-in-Differences Decomposition Theorem (3 Group Case)</vt:lpstr>
      <vt:lpstr>What do we learn from the 2x2 DDs?</vt:lpstr>
      <vt:lpstr>Difference-in-Differences Decomposition Theorem (3 Group Case)</vt:lpstr>
      <vt:lpstr>What do we learn from the weights?</vt:lpstr>
      <vt:lpstr>What does the bacondecomp command do?</vt:lpstr>
      <vt:lpstr>Replication: The Effect of Unilateral Divorce on Suicide (Stevenson and Wolfers 2006)</vt:lpstr>
      <vt:lpstr>Graphing the  Decomposition: Divorce Example</vt:lpstr>
      <vt:lpstr>What does the bacondecomp command do?</vt:lpstr>
      <vt:lpstr>Comparing two weighted averages</vt:lpstr>
      <vt:lpstr>Plotting components: WLS vs. OLS</vt:lpstr>
      <vt:lpstr>Conclusion</vt:lpstr>
      <vt:lpstr>References</vt:lpstr>
      <vt:lpstr>Recent Research on DD with Timing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 Goodman-bacon</dc:creator>
  <cp:lastModifiedBy>Goodman-bacon, Andrew Jacob</cp:lastModifiedBy>
  <cp:revision>441</cp:revision>
  <cp:lastPrinted>2016-03-03T16:50:03Z</cp:lastPrinted>
  <dcterms:created xsi:type="dcterms:W3CDTF">2015-11-04T17:52:54Z</dcterms:created>
  <dcterms:modified xsi:type="dcterms:W3CDTF">2019-07-11T11:05:49Z</dcterms:modified>
</cp:coreProperties>
</file>