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2" r:id="rId22"/>
    <p:sldId id="283" r:id="rId23"/>
    <p:sldId id="284" r:id="rId24"/>
    <p:sldId id="279" r:id="rId25"/>
    <p:sldId id="280" r:id="rId26"/>
    <p:sldId id="285" r:id="rId27"/>
    <p:sldId id="28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CC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4" autoAdjust="0"/>
    <p:restoredTop sz="87860" autoAdjust="0"/>
  </p:normalViewPr>
  <p:slideViewPr>
    <p:cSldViewPr>
      <p:cViewPr varScale="1">
        <p:scale>
          <a:sx n="95" d="100"/>
          <a:sy n="95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6F2897-9D07-440D-B22F-6241CD65F5A0}" type="datetimeFigureOut">
              <a:rPr lang="en-US"/>
              <a:pPr>
                <a:defRPr/>
              </a:pPr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D4B1DA-0955-4A62-AE1D-0407C0C65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4B1DA-0955-4A62-AE1D-0407C0C65C7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1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4B1DA-0955-4A62-AE1D-0407C0C65C7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E7A08A-D4DB-49F1-A3E4-C7E1A92C445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4B1DA-0955-4A62-AE1D-0407C0C65C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16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4B1DA-0955-4A62-AE1D-0407C0C65C7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50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4B1DA-0955-4A62-AE1D-0407C0C65C7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12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4B1DA-0955-4A62-AE1D-0407C0C65C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53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4B1DA-0955-4A62-AE1D-0407C0C65C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64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4B1DA-0955-4A62-AE1D-0407C0C65C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66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4B1DA-0955-4A62-AE1D-0407C0C65C7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3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800D2-87C7-4755-AE19-B31974766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5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01B70-134B-434F-AD19-6FB428E2B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79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9D175-A707-4232-985C-E0ADEBA1D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1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50BF-6631-4DA5-968C-D4E558DBC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58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212C8-72F5-4DBF-9AC2-E32ED6E9E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05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13FD3-021E-4929-8B64-950CD0CBB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84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C2A6-A6B3-4985-9EA8-F5FFEF40B1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29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5B23C-C2F8-4520-AE1E-C4C5115B9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86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30BE2-02C1-4387-8937-150276C7E1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89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BFF3-5E99-480C-A5F9-7ADD846B3C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00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4F815-608F-4466-BFD5-2175932C81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0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615935-3F17-4FEE-BA28-E919988A8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371600" y="2514600"/>
            <a:ext cx="6629400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Theodore Karrison, PhD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James Dignam, PhD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University of </a:t>
            </a:r>
            <a:r>
              <a:rPr lang="en-US" altLang="en-US" sz="2400" dirty="0" smtClean="0"/>
              <a:t>Chicago</a:t>
            </a:r>
            <a:endParaRPr lang="en-US" altLang="en-US" sz="2400" dirty="0"/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304800" y="304800"/>
            <a:ext cx="8458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</a:rPr>
              <a:t>Comparing Treatments in the Presence of Competing </a:t>
            </a:r>
            <a:r>
              <a:rPr lang="en-US" altLang="en-US" b="1" dirty="0" smtClean="0">
                <a:solidFill>
                  <a:srgbClr val="FFFF00"/>
                </a:solidFill>
              </a:rPr>
              <a:t>Risks Based on Life Years Lost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9067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Alternatively</a:t>
            </a:r>
            <a:r>
              <a:rPr lang="en-US" dirty="0" smtClean="0"/>
              <a:t>, one can use a modified version of the </a:t>
            </a:r>
            <a:r>
              <a:rPr lang="en-US" dirty="0" smtClean="0"/>
              <a:t>user-written </a:t>
            </a:r>
            <a:r>
              <a:rPr lang="en-US" dirty="0" err="1" smtClean="0"/>
              <a:t>stpepemori</a:t>
            </a:r>
            <a:r>
              <a:rPr lang="en-US" dirty="0" smtClean="0"/>
              <a:t> command.</a:t>
            </a:r>
          </a:p>
          <a:p>
            <a:endParaRPr lang="en-US" dirty="0" smtClean="0"/>
          </a:p>
          <a:p>
            <a:r>
              <a:rPr lang="en-US" dirty="0" smtClean="0"/>
              <a:t>Pepe and Mori (</a:t>
            </a:r>
            <a:r>
              <a:rPr lang="en-US" i="1" dirty="0" smtClean="0"/>
              <a:t>Stat in Med</a:t>
            </a:r>
            <a:r>
              <a:rPr lang="en-US" dirty="0" smtClean="0"/>
              <a:t>, 1993) considered  integrated weighted differences between two cumulative incidence curves, with a weight function that </a:t>
            </a:r>
            <a:r>
              <a:rPr lang="en-US" dirty="0" err="1" smtClean="0"/>
              <a:t>downweights</a:t>
            </a:r>
            <a:r>
              <a:rPr lang="en-US" dirty="0" smtClean="0"/>
              <a:t> differences at later time points.</a:t>
            </a:r>
          </a:p>
          <a:p>
            <a:endParaRPr lang="en-US" dirty="0"/>
          </a:p>
          <a:p>
            <a:r>
              <a:rPr lang="en-US" dirty="0" smtClean="0"/>
              <a:t>Can calculate YLY (and the difference in YLY between groups) by simply changing the weight function to 1.0:</a:t>
            </a:r>
          </a:p>
          <a:p>
            <a:endParaRPr lang="pt-BR" dirty="0" smtClean="0"/>
          </a:p>
          <a:p>
            <a:r>
              <a:rPr lang="pt-BR" dirty="0" smtClean="0"/>
              <a:t>      g </a:t>
            </a:r>
            <a:r>
              <a:rPr lang="pt-BR" dirty="0"/>
              <a:t>`w_1' = cond(_n&gt;1,((`N0'+`N1')*`C0_1'[_n-1]*`C1_1'[_n-1]) / (`N0'*`C0_1'[_n-1] +</a:t>
            </a:r>
          </a:p>
          <a:p>
            <a:r>
              <a:rPr lang="pt-BR" dirty="0" smtClean="0"/>
              <a:t>         &gt;  </a:t>
            </a:r>
            <a:r>
              <a:rPr lang="pt-BR" dirty="0"/>
              <a:t>`N1'*`C1_1'[_n-1]),1) </a:t>
            </a:r>
          </a:p>
          <a:p>
            <a:r>
              <a:rPr lang="pt-BR" dirty="0" smtClean="0"/>
              <a:t>      g </a:t>
            </a:r>
            <a:r>
              <a:rPr lang="pt-BR" dirty="0"/>
              <a:t>`w_2' = cond(_n&gt;1,((`N0'+`N1')*`C0_2'[_n-1]*`C1_2'[_n-1]) / (`N0'*`C0_2'[_n-1] +</a:t>
            </a:r>
          </a:p>
          <a:p>
            <a:r>
              <a:rPr lang="pt-BR" dirty="0" smtClean="0"/>
              <a:t>         &gt;  `</a:t>
            </a:r>
            <a:r>
              <a:rPr lang="pt-BR" dirty="0"/>
              <a:t>N1'*`C1_2'[_n-1]),1</a:t>
            </a:r>
            <a:r>
              <a:rPr lang="pt-BR" dirty="0" smtClean="0"/>
              <a:t>)</a:t>
            </a:r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pt-BR" dirty="0" smtClean="0"/>
              <a:t>g </a:t>
            </a:r>
            <a:r>
              <a:rPr lang="pt-BR" dirty="0"/>
              <a:t>`w_1' </a:t>
            </a:r>
            <a:r>
              <a:rPr lang="pt-BR" dirty="0" smtClean="0"/>
              <a:t>= 1.0</a:t>
            </a:r>
          </a:p>
          <a:p>
            <a:r>
              <a:rPr lang="pt-BR" dirty="0" smtClean="0"/>
              <a:t>      g </a:t>
            </a:r>
            <a:r>
              <a:rPr lang="pt-BR" dirty="0"/>
              <a:t>`</a:t>
            </a:r>
            <a:r>
              <a:rPr lang="pt-BR" dirty="0" smtClean="0"/>
              <a:t>w_2' = 1.0    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(along with some other housekeeping changes and simplifications).</a:t>
            </a:r>
          </a:p>
          <a:p>
            <a:endParaRPr lang="en-US" dirty="0"/>
          </a:p>
          <a:p>
            <a:r>
              <a:rPr lang="en-US" dirty="0"/>
              <a:t>Syntax:   </a:t>
            </a:r>
            <a:r>
              <a:rPr lang="en-US" dirty="0" err="1" smtClean="0"/>
              <a:t>stpepemorimod</a:t>
            </a:r>
            <a:r>
              <a:rPr lang="en-US" dirty="0" smtClean="0"/>
              <a:t>  </a:t>
            </a:r>
            <a:r>
              <a:rPr lang="en-US" i="1" dirty="0" err="1" smtClean="0"/>
              <a:t>varname</a:t>
            </a:r>
            <a:r>
              <a:rPr lang="en-US" dirty="0" smtClean="0"/>
              <a:t>   </a:t>
            </a:r>
            <a:r>
              <a:rPr lang="en-US" dirty="0"/>
              <a:t>[if</a:t>
            </a:r>
            <a:r>
              <a:rPr lang="en-US" dirty="0" smtClean="0"/>
              <a:t>]   </a:t>
            </a:r>
            <a:r>
              <a:rPr lang="en-US" dirty="0"/>
              <a:t>[in] ,  </a:t>
            </a:r>
            <a:r>
              <a:rPr lang="en-US" dirty="0" err="1"/>
              <a:t>compet</a:t>
            </a:r>
            <a:r>
              <a:rPr lang="en-US" dirty="0"/>
              <a:t>(</a:t>
            </a:r>
            <a:r>
              <a:rPr lang="en-US" i="1" dirty="0" err="1"/>
              <a:t>numlist</a:t>
            </a:r>
            <a:r>
              <a:rPr lang="en-US" dirty="0"/>
              <a:t>) 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Both routines require that the data first be </a:t>
            </a:r>
            <a:r>
              <a:rPr lang="en-US" i="1" dirty="0" err="1" smtClean="0"/>
              <a:t>stset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39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Example 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chemeClr val="tx2"/>
                </a:solidFill>
              </a:rPr>
              <a:t>DeCIDE</a:t>
            </a:r>
            <a:r>
              <a:rPr lang="en-US" dirty="0" smtClean="0">
                <a:solidFill>
                  <a:schemeClr val="tx2"/>
                </a:solidFill>
              </a:rPr>
              <a:t> was a randomized, phase III clinical trial comparing induction therapy plus </a:t>
            </a:r>
            <a:r>
              <a:rPr lang="en-US" dirty="0" err="1" smtClean="0">
                <a:solidFill>
                  <a:schemeClr val="tx2"/>
                </a:solidFill>
              </a:rPr>
              <a:t>chemoradiotherapy</a:t>
            </a:r>
            <a:r>
              <a:rPr lang="en-US" dirty="0" smtClean="0">
                <a:solidFill>
                  <a:schemeClr val="tx2"/>
                </a:solidFill>
              </a:rPr>
              <a:t> (I+CRT) vs. </a:t>
            </a:r>
            <a:r>
              <a:rPr lang="en-US" dirty="0" err="1" smtClean="0">
                <a:solidFill>
                  <a:schemeClr val="tx2"/>
                </a:solidFill>
              </a:rPr>
              <a:t>chemoradiotherapy</a:t>
            </a:r>
            <a:r>
              <a:rPr lang="en-US" dirty="0" smtClean="0">
                <a:solidFill>
                  <a:schemeClr val="tx2"/>
                </a:solidFill>
              </a:rPr>
              <a:t> alone (CRT) in patients with locally advanced head and neck cancer  (Cohen et al, J </a:t>
            </a:r>
            <a:r>
              <a:rPr lang="en-US" dirty="0" err="1" smtClean="0">
                <a:solidFill>
                  <a:schemeClr val="tx2"/>
                </a:solidFill>
              </a:rPr>
              <a:t>Clin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Oncol</a:t>
            </a:r>
            <a:r>
              <a:rPr lang="en-US" dirty="0" smtClean="0">
                <a:solidFill>
                  <a:schemeClr val="tx2"/>
                </a:solidFill>
              </a:rPr>
              <a:t> 2014)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18" y="2285999"/>
            <a:ext cx="5491163" cy="39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" y="1066799"/>
            <a:ext cx="4485751" cy="3202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0" y="1066800"/>
            <a:ext cx="4400437" cy="3202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361" y="228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Competing Risks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9437" y="4572000"/>
            <a:ext cx="8819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Gray’s </a:t>
            </a:r>
            <a:r>
              <a:rPr lang="en-US" dirty="0" smtClean="0"/>
              <a:t>test:  				Gray’s test:</a:t>
            </a:r>
          </a:p>
          <a:p>
            <a:r>
              <a:rPr lang="en-US" dirty="0"/>
              <a:t> </a:t>
            </a:r>
            <a:r>
              <a:rPr lang="en-US" dirty="0" smtClean="0"/>
              <a:t>SHR=0.64, 95% CI: 0.36-1.14, p=0.13            SHR=1.46, 95% CI: 0.74-2.89, p=0.27</a:t>
            </a:r>
          </a:p>
          <a:p>
            <a:endParaRPr lang="en-US" dirty="0" smtClean="0"/>
          </a:p>
          <a:p>
            <a:r>
              <a:rPr lang="en-US" dirty="0" smtClean="0"/>
              <a:t>Cause-specific </a:t>
            </a:r>
            <a:r>
              <a:rPr lang="en-US" dirty="0" err="1" smtClean="0"/>
              <a:t>logrank</a:t>
            </a:r>
            <a:r>
              <a:rPr lang="en-US" dirty="0" smtClean="0"/>
              <a:t> test:		Cause-specific </a:t>
            </a:r>
            <a:r>
              <a:rPr lang="en-US" dirty="0" err="1" smtClean="0"/>
              <a:t>logrank</a:t>
            </a:r>
            <a:r>
              <a:rPr lang="en-US" dirty="0" smtClean="0"/>
              <a:t> test:</a:t>
            </a:r>
          </a:p>
          <a:p>
            <a:r>
              <a:rPr lang="en-US" dirty="0" smtClean="0"/>
              <a:t>   HR=0.66, 95% CI: 0.37-1.19, p=0.17               HR=1.41, 95% CI: 0.71-2.79, p=0.33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6868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Life Years Lost </a:t>
            </a:r>
            <a:r>
              <a:rPr lang="en-US" dirty="0" smtClean="0"/>
              <a:t>Analysis</a:t>
            </a:r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Death due to head-and-neck cancer</a:t>
            </a:r>
            <a:endParaRPr lang="en-US" sz="1400" b="1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stset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ostime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failure(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==1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failure event: 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csd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1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obs. time interval:  (0,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ostime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 on or before:  failure</a:t>
            </a: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273  total observations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0  exclusions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273  observations remaining, representing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47  failures in single-record/single-failure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stplost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at(72)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competingvalues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Pseudo-observations for the lost life time function.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Competing risks: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Computing pseudo-observations (progress dots indicate percent completed).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----+--- 1 ---+--- 2 ---+--- 3 ---+--- 4 ---+--- 5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..................................................    50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.................................................. 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Generated variable: pseudo.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154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pseudo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link(id)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(robust)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|               Robust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pseudo |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Std. Err.      z    P&gt;|z|     [95% Conf. Interval]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  -4.255502   2.594661    -1.64   0.101    -9.340945    .8299412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_cons |    11.9359   2.025931     5.89   0.000     7.965149    15.90665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lincom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_cons +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( 1)  [pseudo]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[pseudo]_cons = 0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pseudo |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Std. Err.      z    P&gt;|z|     [95% Conf. Interval]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(1) |   7.680398   1.621072     4.74   0.000     4.503156    10.85764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+mj-lt"/>
                <a:cs typeface="Courier New" panose="02070309020205020404" pitchFamily="49" charset="0"/>
              </a:rPr>
              <a:t>Months of life lost:</a:t>
            </a:r>
          </a:p>
          <a:p>
            <a:endParaRPr lang="en-US" dirty="0">
              <a:latin typeface="+mj-lt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+mj-lt"/>
                <a:cs typeface="Courier New" panose="02070309020205020404" pitchFamily="49" charset="0"/>
              </a:rPr>
              <a:t>   CRT:        11.9     95% CI:   8.0 – 15.9</a:t>
            </a:r>
          </a:p>
          <a:p>
            <a:r>
              <a:rPr lang="en-US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  I+CRT:   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    7.7     95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% CI:   4.5 – 10.9</a:t>
            </a:r>
          </a:p>
          <a:p>
            <a:endParaRPr lang="en-US" dirty="0">
              <a:latin typeface="+mj-lt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+mj-lt"/>
                <a:cs typeface="Courier New" panose="02070309020205020404" pitchFamily="49" charset="0"/>
              </a:rPr>
              <a:t>   Diff:       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   -4.3      95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% CI:  -9.3 –  0.8,   p=0.10</a:t>
            </a:r>
          </a:p>
          <a:p>
            <a:endParaRPr lang="en-US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"/>
            <a:ext cx="88392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Death due to other causes</a:t>
            </a:r>
          </a:p>
          <a:p>
            <a:endParaRPr lang="en-US" b="1" i="1" dirty="0"/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drop pseudo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stset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ostime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failure(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==2)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failure event: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obs. time interval:  (0,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ostime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exit on or before:  failure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273  total observations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0  exclusions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stplost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at(72)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competingvalues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Pseudo-observations for the lost life time function.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Competing risks: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Computing pseudo-observations (progress dots indicate percent completed).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----+--- 1 ---+--- 2 ---+--- 3 ---+--- 4 ---+--- 5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..................................................    50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.................................................. 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Generated variable: pseudo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1869"/>
            <a:ext cx="86106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pseudo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link(id)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(robust)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|               Robust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pseudo |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Std. Err.      z    P&gt;|z|     [95% Conf. Interval]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   3.227143   2.492403     1.29   0.195    -1.657878    8.112163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_cons |   6.052452   1.587142     3.81   0.000     2.941711    9.163193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lincom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_cons +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( 1)  [pseudo]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[pseudo]_cons = 0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pseudo |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Std. Err.      z    P&gt;|z|     [95% Conf. Interval]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(1) |   9.279595   1.921732     4.83   0.000     5.513069    13.04612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Months of life </a:t>
            </a:r>
            <a:r>
              <a:rPr lang="en-US" dirty="0" smtClean="0">
                <a:cs typeface="Courier New" panose="02070309020205020404" pitchFamily="49" charset="0"/>
              </a:rPr>
              <a:t>lost:</a:t>
            </a:r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   CRT:        </a:t>
            </a:r>
            <a:r>
              <a:rPr lang="en-US" dirty="0" smtClean="0">
                <a:cs typeface="Courier New" panose="02070309020205020404" pitchFamily="49" charset="0"/>
              </a:rPr>
              <a:t> 6.1      </a:t>
            </a:r>
            <a:r>
              <a:rPr lang="en-US" dirty="0">
                <a:cs typeface="Courier New" panose="02070309020205020404" pitchFamily="49" charset="0"/>
              </a:rPr>
              <a:t>95% CI:   </a:t>
            </a:r>
            <a:r>
              <a:rPr lang="en-US" dirty="0" smtClean="0">
                <a:cs typeface="Courier New" panose="02070309020205020404" pitchFamily="49" charset="0"/>
              </a:rPr>
              <a:t>2.9 </a:t>
            </a:r>
            <a:r>
              <a:rPr lang="en-US" dirty="0">
                <a:cs typeface="Courier New" panose="02070309020205020404" pitchFamily="49" charset="0"/>
              </a:rPr>
              <a:t>– </a:t>
            </a:r>
            <a:r>
              <a:rPr lang="en-US" dirty="0" smtClean="0">
                <a:cs typeface="Courier New" panose="02070309020205020404" pitchFamily="49" charset="0"/>
              </a:rPr>
              <a:t>9.2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   I+CRT:      </a:t>
            </a:r>
            <a:r>
              <a:rPr lang="en-US" dirty="0" smtClean="0">
                <a:cs typeface="Courier New" panose="02070309020205020404" pitchFamily="49" charset="0"/>
              </a:rPr>
              <a:t>9.3      </a:t>
            </a:r>
            <a:r>
              <a:rPr lang="en-US" dirty="0">
                <a:cs typeface="Courier New" panose="02070309020205020404" pitchFamily="49" charset="0"/>
              </a:rPr>
              <a:t>95% CI:   </a:t>
            </a:r>
            <a:r>
              <a:rPr lang="en-US" dirty="0" smtClean="0">
                <a:cs typeface="Courier New" panose="02070309020205020404" pitchFamily="49" charset="0"/>
              </a:rPr>
              <a:t>5.5 </a:t>
            </a:r>
            <a:r>
              <a:rPr lang="en-US" dirty="0">
                <a:cs typeface="Courier New" panose="02070309020205020404" pitchFamily="49" charset="0"/>
              </a:rPr>
              <a:t>– </a:t>
            </a:r>
            <a:r>
              <a:rPr lang="en-US" dirty="0" smtClean="0">
                <a:cs typeface="Courier New" panose="02070309020205020404" pitchFamily="49" charset="0"/>
              </a:rPr>
              <a:t>13.0</a:t>
            </a:r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   Diff:         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smtClean="0">
                <a:cs typeface="Courier New" panose="02070309020205020404" pitchFamily="49" charset="0"/>
              </a:rPr>
              <a:t>3.2      </a:t>
            </a:r>
            <a:r>
              <a:rPr lang="en-US" dirty="0">
                <a:cs typeface="Courier New" panose="02070309020205020404" pitchFamily="49" charset="0"/>
              </a:rPr>
              <a:t>95% CI:  </a:t>
            </a:r>
            <a:r>
              <a:rPr lang="en-US" dirty="0" smtClean="0">
                <a:cs typeface="Courier New" panose="02070309020205020404" pitchFamily="49" charset="0"/>
              </a:rPr>
              <a:t>-1.7 </a:t>
            </a:r>
            <a:r>
              <a:rPr lang="en-US" dirty="0">
                <a:cs typeface="Courier New" panose="02070309020205020404" pitchFamily="49" charset="0"/>
              </a:rPr>
              <a:t>–  </a:t>
            </a:r>
            <a:r>
              <a:rPr lang="en-US" dirty="0" smtClean="0">
                <a:cs typeface="Courier New" panose="02070309020205020404" pitchFamily="49" charset="0"/>
              </a:rPr>
              <a:t>8.1,   </a:t>
            </a:r>
            <a:r>
              <a:rPr lang="en-US" dirty="0" smtClean="0">
                <a:cs typeface="Courier New" panose="02070309020205020404" pitchFamily="49" charset="0"/>
              </a:rPr>
              <a:t>p=0.20</a:t>
            </a:r>
            <a:endParaRPr lang="en-US" dirty="0">
              <a:cs typeface="Courier New" panose="02070309020205020404" pitchFamily="49" charset="0"/>
            </a:endParaRPr>
          </a:p>
          <a:p>
            <a:endParaRPr lang="en-US" sz="1400" dirty="0"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Pepe-Mori </a:t>
            </a:r>
          </a:p>
          <a:p>
            <a:endParaRPr lang="en-US" b="1" dirty="0"/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stpepemorimod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Pepe and Mori test comparing the cumulative incidence of two groups of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event failure: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Integrated cumulative incidence, Group 1: 11.835388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Integrated cumulative incidence, Group 2: 7.6093979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Difference in integrated cumulative incidence: 4.2259908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SE of difference: 2.5873662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Chi2(1) = 2.6677  -  p =  0.1024</a:t>
            </a: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Competing event failure: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Integrated cumulative incidence, Group 1: 6.0153708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Integrated cumulative incidence, Group 2: 9.2418594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Difference in integrated cumulative incidence: 3.2264886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SE of difference: 2.5058621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Chi2(1) = 1.6579  -  p =  0.19789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638800"/>
            <a:ext cx="723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are similar to pseudo-observations approach.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-76200"/>
                <a:ext cx="8839200" cy="8116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</a:rPr>
                  <a:t>Simulation Study</a:t>
                </a:r>
              </a:p>
              <a:p>
                <a:endParaRPr lang="en-US" dirty="0"/>
              </a:p>
              <a:p>
                <a:r>
                  <a:rPr lang="en-US" dirty="0" smtClean="0"/>
                  <a:t>To compare the statistical power among the various tests, a simulation study was conducted as follows:</a:t>
                </a:r>
              </a:p>
              <a:p>
                <a:endParaRPr lang="en-US" dirty="0"/>
              </a:p>
              <a:p>
                <a:r>
                  <a:rPr lang="en-US" dirty="0" smtClean="0"/>
                  <a:t>Generate survival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 for two competing risks, take minimum and record event type, where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                                     </m:t>
                        </m:r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)&lt;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(t)</a:t>
                </a:r>
                <a:r>
                  <a:rPr lang="en-US" dirty="0" smtClean="0"/>
                  <a:t>     (treatment effect on cause 1)</a:t>
                </a:r>
              </a:p>
              <a:p>
                <a:endParaRPr lang="en-US" dirty="0"/>
              </a:p>
              <a:p>
                <a:r>
                  <a:rPr lang="en-US" dirty="0" smtClean="0"/>
                  <a:t>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(t)  </a:t>
                </a:r>
                <a:r>
                  <a:rPr lang="en-US" sz="2400" dirty="0" smtClean="0"/>
                  <a:t> </a:t>
                </a:r>
                <a:r>
                  <a:rPr lang="en-US" dirty="0" smtClean="0"/>
                  <a:t>(no treatment effect on cause 2)</a:t>
                </a:r>
              </a:p>
              <a:p>
                <a:endParaRPr lang="en-US" dirty="0"/>
              </a:p>
              <a:p>
                <a:r>
                  <a:rPr lang="en-US" dirty="0" smtClean="0"/>
                  <a:t>Generate censoring times to mimic clinical trial with a=2 years of accrual at a constant rate and f=4 years of subsequent follow-up (6-year trial).</a:t>
                </a:r>
              </a:p>
              <a:p>
                <a:endParaRPr lang="en-US" dirty="0"/>
              </a:p>
              <a:p>
                <a:r>
                  <a:rPr lang="en-US" dirty="0" smtClean="0"/>
                  <a:t>The above hazard specifications imply:</a:t>
                </a:r>
              </a:p>
              <a:p>
                <a:endParaRPr lang="en-US" sz="24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/>
                </a:endParaRPr>
              </a:p>
              <a:p>
                <a:r>
                  <a:rPr lang="en-US" i="1" dirty="0">
                    <a:ea typeface="Cambria Math"/>
                  </a:rPr>
                  <a:t> </a:t>
                </a:r>
                <a:r>
                  <a:rPr lang="en-US" i="1" dirty="0" smtClean="0">
                    <a:ea typeface="Cambria Math"/>
                  </a:rPr>
                  <a:t>               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>
                  <a:ea typeface="Cambria Math"/>
                </a:endParaRPr>
              </a:p>
              <a:p>
                <a:endParaRPr lang="en-US" b="0" dirty="0" smtClean="0">
                  <a:ea typeface="Cambria Math"/>
                </a:endParaRPr>
              </a:p>
              <a:p>
                <a:endParaRPr lang="en-US" b="0" dirty="0" smtClean="0">
                  <a:ea typeface="Cambria Math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-76200"/>
                <a:ext cx="8839200" cy="8116774"/>
              </a:xfrm>
              <a:prstGeom prst="rect">
                <a:avLst/>
              </a:prstGeom>
              <a:blipFill rotWithShape="1">
                <a:blip r:embed="rId3"/>
                <a:stretch>
                  <a:fillRect l="-1034" t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7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8600" y="228600"/>
                <a:ext cx="8610600" cy="590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Data generated from exponential or Weibull </a:t>
                </a:r>
                <a:r>
                  <a:rPr lang="en-US" dirty="0" smtClean="0"/>
                  <a:t>models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Scenarios:    Null  (type I error check)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Proportional hazards (PH)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Early emerging treatment difference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Late emerging treatment difference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n=100, 125, 150 per group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a=2, f=4  (% censoring ranged from 15% to 35%)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Power compared for the following tests: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Logrank</a:t>
                </a:r>
                <a:r>
                  <a:rPr lang="en-US" dirty="0" smtClean="0"/>
                  <a:t> test for overall survival (OS)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Logrank</a:t>
                </a:r>
                <a:r>
                  <a:rPr lang="en-US" dirty="0" smtClean="0"/>
                  <a:t> test of cause-specific hazard for event 1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Gray’s test of sub-distribution hazard for event 1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LYL due to </a:t>
                </a:r>
                <a:r>
                  <a:rPr lang="en-US" dirty="0" smtClean="0"/>
                  <a:t>cause 1  (out to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dirty="0" smtClean="0"/>
                  <a:t>5 years)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10600" cy="5909310"/>
              </a:xfrm>
              <a:prstGeom prst="rect">
                <a:avLst/>
              </a:prstGeom>
              <a:blipFill rotWithShape="1">
                <a:blip r:embed="rId2"/>
                <a:stretch>
                  <a:fillRect l="-637" t="-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1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95300" y="228600"/>
            <a:ext cx="7772400" cy="860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 smtClean="0">
                <a:solidFill>
                  <a:srgbClr val="FFFF00"/>
                </a:solidFill>
              </a:rPr>
              <a:t>Outline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 smtClean="0"/>
              <a:t>   Competing Risks Problem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en-US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000" dirty="0" smtClean="0"/>
              <a:t>Estimable Quantities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000" dirty="0" smtClean="0"/>
              <a:t>Inference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en-US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000" dirty="0" smtClean="0"/>
              <a:t>Stata Routines for Life Years Lost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en-US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000" dirty="0" smtClean="0"/>
              <a:t>Example (</a:t>
            </a:r>
            <a:r>
              <a:rPr lang="en-US" altLang="en-US" sz="2000" dirty="0" err="1" smtClean="0"/>
              <a:t>DeCIDE</a:t>
            </a:r>
            <a:r>
              <a:rPr lang="en-US" altLang="en-US" sz="2000" dirty="0" smtClean="0"/>
              <a:t>)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en-US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000" dirty="0"/>
              <a:t>Simulation Study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en-US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000" dirty="0" smtClean="0"/>
              <a:t>Summary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 smtClean="0"/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80" y="76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results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Power (%)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774276"/>
              </p:ext>
            </p:extLst>
          </p:nvPr>
        </p:nvGraphicFramePr>
        <p:xfrm>
          <a:off x="860390" y="806378"/>
          <a:ext cx="7445410" cy="5086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77"/>
                <a:gridCol w="2438400"/>
                <a:gridCol w="838200"/>
                <a:gridCol w="762000"/>
                <a:gridCol w="990600"/>
                <a:gridCol w="8658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 per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Early</a:t>
                      </a:r>
                    </a:p>
                    <a:p>
                      <a:pPr algn="ctr"/>
                      <a:r>
                        <a:rPr lang="en-US" dirty="0" smtClean="0"/>
                        <a:t>Diff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Late</a:t>
                      </a:r>
                    </a:p>
                    <a:p>
                      <a:pPr algn="ctr"/>
                      <a:r>
                        <a:rPr lang="en-US" dirty="0" smtClean="0"/>
                        <a:t>Diff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causes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logrank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54.5</a:t>
                      </a:r>
                      <a:endParaRPr lang="en-US" dirty="0"/>
                    </a:p>
                  </a:txBody>
                  <a:tcPr/>
                </a:tc>
              </a:tr>
              <a:tr h="367507"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 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logrank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 1 Gray’s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 </a:t>
                      </a:r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LYL*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causes </a:t>
                      </a:r>
                      <a:r>
                        <a:rPr lang="en-US" dirty="0" err="1" smtClean="0"/>
                        <a:t>logrank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 1 </a:t>
                      </a:r>
                      <a:r>
                        <a:rPr lang="en-US" dirty="0" err="1" smtClean="0"/>
                        <a:t>logrank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 1 Gray’s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 1 </a:t>
                      </a:r>
                      <a:r>
                        <a:rPr lang="en-US" dirty="0" smtClean="0"/>
                        <a:t>LYL*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causes </a:t>
                      </a:r>
                      <a:r>
                        <a:rPr lang="en-US" dirty="0" err="1" smtClean="0"/>
                        <a:t>logrank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 1 </a:t>
                      </a:r>
                      <a:r>
                        <a:rPr lang="en-US" dirty="0" err="1" smtClean="0"/>
                        <a:t>logrank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 1 Gray’s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 1 </a:t>
                      </a:r>
                      <a:r>
                        <a:rPr lang="en-US" dirty="0" smtClean="0"/>
                        <a:t>LYL*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2080" y="5893205"/>
            <a:ext cx="76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*Pseudo-observations approach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02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7" y="985837"/>
            <a:ext cx="67151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7" y="985837"/>
            <a:ext cx="67151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7" y="985837"/>
            <a:ext cx="67151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15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Summary</a:t>
            </a:r>
          </a:p>
          <a:p>
            <a:endParaRPr lang="en-US" dirty="0"/>
          </a:p>
          <a:p>
            <a:r>
              <a:rPr lang="en-US" i="1" dirty="0" smtClean="0"/>
              <a:t>Cause-specific </a:t>
            </a:r>
            <a:r>
              <a:rPr lang="en-US" i="1" dirty="0"/>
              <a:t>hazards by failure </a:t>
            </a:r>
            <a:r>
              <a:rPr lang="en-US" i="1" dirty="0" smtClean="0"/>
              <a:t>type: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Represent failure rate </a:t>
            </a:r>
            <a:r>
              <a:rPr lang="en-US" dirty="0"/>
              <a:t>for a </a:t>
            </a:r>
            <a:r>
              <a:rPr lang="en-US" dirty="0" smtClean="0"/>
              <a:t>specific endpoint (event type</a:t>
            </a:r>
            <a:r>
              <a:rPr lang="en-US" dirty="0" smtClean="0"/>
              <a:t>) </a:t>
            </a:r>
            <a:r>
              <a:rPr lang="en-US" dirty="0"/>
              <a:t>while </a:t>
            </a:r>
            <a:r>
              <a:rPr lang="en-US" dirty="0" smtClean="0"/>
              <a:t>the individual is subject to failure </a:t>
            </a:r>
            <a:r>
              <a:rPr lang="en-US" dirty="0"/>
              <a:t>from </a:t>
            </a:r>
            <a:r>
              <a:rPr lang="en-US" dirty="0" smtClean="0"/>
              <a:t>competing causes.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Logrank</a:t>
            </a:r>
            <a:r>
              <a:rPr lang="en-US" dirty="0" smtClean="0"/>
              <a:t> </a:t>
            </a:r>
            <a:r>
              <a:rPr lang="en-US" dirty="0"/>
              <a:t>tests provide valid inference on the </a:t>
            </a:r>
            <a:r>
              <a:rPr lang="en-US" dirty="0" smtClean="0"/>
              <a:t>cause-specific</a:t>
            </a:r>
            <a:r>
              <a:rPr lang="en-US" dirty="0"/>
              <a:t> </a:t>
            </a:r>
            <a:r>
              <a:rPr lang="en-US" dirty="0" smtClean="0"/>
              <a:t>hazard.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i="1" dirty="0"/>
              <a:t>Cumulative incidence </a:t>
            </a:r>
            <a:r>
              <a:rPr lang="en-US" i="1" dirty="0" smtClean="0"/>
              <a:t>probabilities: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Cumulative </a:t>
            </a:r>
            <a:r>
              <a:rPr lang="en-US" dirty="0"/>
              <a:t>incidence functions yield the correct </a:t>
            </a:r>
            <a:r>
              <a:rPr lang="en-US" dirty="0" smtClean="0"/>
              <a:t>cause-specific</a:t>
            </a:r>
            <a:r>
              <a:rPr lang="en-US" dirty="0"/>
              <a:t> </a:t>
            </a:r>
            <a:r>
              <a:rPr lang="en-US" dirty="0" smtClean="0"/>
              <a:t>cumulative     </a:t>
            </a:r>
          </a:p>
          <a:p>
            <a:r>
              <a:rPr lang="en-US" dirty="0" smtClean="0"/>
              <a:t>      failure probabilities.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Gray's </a:t>
            </a:r>
            <a:r>
              <a:rPr lang="en-US" dirty="0"/>
              <a:t>test evaluates the </a:t>
            </a:r>
            <a:r>
              <a:rPr lang="en-US" dirty="0" smtClean="0"/>
              <a:t>sub-distribution hazard </a:t>
            </a:r>
            <a:r>
              <a:rPr lang="en-US" dirty="0"/>
              <a:t>and </a:t>
            </a:r>
            <a:r>
              <a:rPr lang="en-US" dirty="0" smtClean="0"/>
              <a:t>the result corresponds </a:t>
            </a:r>
            <a:r>
              <a:rPr lang="en-US" dirty="0"/>
              <a:t>to  </a:t>
            </a:r>
            <a:r>
              <a:rPr lang="en-US" dirty="0" smtClean="0"/>
              <a:t>        </a:t>
            </a:r>
          </a:p>
          <a:p>
            <a:r>
              <a:rPr lang="en-US" dirty="0" smtClean="0"/>
              <a:t>      difference </a:t>
            </a:r>
            <a:r>
              <a:rPr lang="en-US" dirty="0"/>
              <a:t>in cumulative incidence of that </a:t>
            </a:r>
            <a:r>
              <a:rPr lang="en-US" dirty="0" smtClean="0"/>
              <a:t>event </a:t>
            </a:r>
            <a:r>
              <a:rPr lang="en-US" i="1" dirty="0" smtClean="0"/>
              <a:t>irrespective </a:t>
            </a:r>
            <a:r>
              <a:rPr lang="en-US" i="1" dirty="0"/>
              <a:t>of what drives the </a:t>
            </a:r>
            <a:endParaRPr lang="en-US" i="1" dirty="0" smtClean="0"/>
          </a:p>
          <a:p>
            <a:r>
              <a:rPr lang="en-US" i="1" dirty="0" smtClean="0"/>
              <a:t>      difference.</a:t>
            </a:r>
          </a:p>
          <a:p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Cumulative </a:t>
            </a:r>
            <a:r>
              <a:rPr lang="en-US" dirty="0"/>
              <a:t>incidence </a:t>
            </a:r>
            <a:r>
              <a:rPr lang="en-US" dirty="0" smtClean="0"/>
              <a:t>reflects </a:t>
            </a:r>
            <a:r>
              <a:rPr lang="en-US" dirty="0"/>
              <a:t>real </a:t>
            </a:r>
            <a:r>
              <a:rPr lang="en-US" dirty="0" smtClean="0"/>
              <a:t>life setting </a:t>
            </a:r>
            <a:r>
              <a:rPr lang="en-US" dirty="0"/>
              <a:t>in which </a:t>
            </a:r>
            <a:r>
              <a:rPr lang="en-US" dirty="0" smtClean="0"/>
              <a:t>benefits/risks </a:t>
            </a:r>
            <a:r>
              <a:rPr lang="en-US" dirty="0"/>
              <a:t>will be </a:t>
            </a:r>
            <a:endParaRPr lang="en-US" dirty="0" smtClean="0"/>
          </a:p>
          <a:p>
            <a:r>
              <a:rPr lang="en-US" dirty="0" smtClean="0"/>
              <a:t>       realized.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52400" y="457200"/>
                <a:ext cx="8686800" cy="6494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Life years </a:t>
                </a:r>
                <a:r>
                  <a:rPr lang="en-US" i="1" dirty="0"/>
                  <a:t>l</a:t>
                </a:r>
                <a:r>
                  <a:rPr lang="en-US" i="1" dirty="0" smtClean="0"/>
                  <a:t>ost (area </a:t>
                </a:r>
                <a:r>
                  <a:rPr lang="en-US" i="1" dirty="0" smtClean="0"/>
                  <a:t>under the cumulative </a:t>
                </a:r>
                <a:r>
                  <a:rPr lang="en-US" i="1" dirty="0"/>
                  <a:t>i</a:t>
                </a:r>
                <a:r>
                  <a:rPr lang="en-US" i="1" dirty="0" smtClean="0"/>
                  <a:t>ncidence curve </a:t>
                </a:r>
                <a:r>
                  <a:rPr lang="en-US" i="1" dirty="0" smtClean="0"/>
                  <a:t>:</a:t>
                </a:r>
                <a:endParaRPr lang="en-US" i="1" dirty="0" smtClean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Provides decomposition of life years lost according to different causes.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Readily interpretable—number of life years lost due to 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up to time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000" dirty="0" smtClean="0">
                  <a:ea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ea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ea typeface="Cambria Math"/>
                  </a:rPr>
                  <a:t>Easily computed using Stata routines </a:t>
                </a:r>
                <a:r>
                  <a:rPr lang="en-US" dirty="0" err="1" smtClean="0">
                    <a:ea typeface="Cambria Math"/>
                  </a:rPr>
                  <a:t>stplost</a:t>
                </a:r>
                <a:r>
                  <a:rPr lang="en-US" dirty="0" smtClean="0">
                    <a:ea typeface="Cambria Math"/>
                  </a:rPr>
                  <a:t>/</a:t>
                </a:r>
                <a:r>
                  <a:rPr lang="en-US" dirty="0" err="1" smtClean="0">
                    <a:ea typeface="Cambria Math"/>
                  </a:rPr>
                  <a:t>glm</a:t>
                </a:r>
                <a:r>
                  <a:rPr lang="en-US" dirty="0" smtClean="0">
                    <a:ea typeface="Cambria Math"/>
                  </a:rPr>
                  <a:t> and </a:t>
                </a:r>
                <a:r>
                  <a:rPr lang="en-US" dirty="0" err="1" smtClean="0">
                    <a:ea typeface="Cambria Math"/>
                  </a:rPr>
                  <a:t>stpepemori</a:t>
                </a:r>
                <a:r>
                  <a:rPr lang="en-US" dirty="0" smtClean="0">
                    <a:ea typeface="Cambria Math"/>
                  </a:rPr>
                  <a:t> (modified</a:t>
                </a:r>
                <a:r>
                  <a:rPr lang="en-US" dirty="0" smtClean="0">
                    <a:ea typeface="Cambria Math"/>
                  </a:rPr>
                  <a:t>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ea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Cambria Math"/>
                  </a:rPr>
                  <a:t>P</a:t>
                </a:r>
                <a:r>
                  <a:rPr lang="en-US" dirty="0" smtClean="0">
                    <a:ea typeface="Cambria Math"/>
                  </a:rPr>
                  <a:t>seudo </a:t>
                </a:r>
                <a:r>
                  <a:rPr lang="en-US" dirty="0" smtClean="0">
                    <a:ea typeface="Cambria Math"/>
                  </a:rPr>
                  <a:t>observations </a:t>
                </a:r>
                <a:r>
                  <a:rPr lang="en-US" dirty="0" smtClean="0">
                    <a:ea typeface="Cambria Math"/>
                  </a:rPr>
                  <a:t>approach also allows </a:t>
                </a:r>
                <a:r>
                  <a:rPr lang="en-US" dirty="0" smtClean="0">
                    <a:ea typeface="Cambria Math"/>
                  </a:rPr>
                  <a:t>covariate effect </a:t>
                </a:r>
                <a:r>
                  <a:rPr lang="en-US" dirty="0" smtClean="0">
                    <a:ea typeface="Cambria Math"/>
                  </a:rPr>
                  <a:t>modelling.</a:t>
                </a:r>
              </a:p>
              <a:p>
                <a:endParaRPr lang="en-US" dirty="0">
                  <a:ea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ea typeface="Cambria Math"/>
                  </a:rPr>
                  <a:t>Does not require proportional hazards assumption.</a:t>
                </a:r>
                <a:endParaRPr lang="en-US" dirty="0" smtClean="0">
                  <a:ea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7200"/>
                <a:ext cx="8686800" cy="6494085"/>
              </a:xfrm>
              <a:prstGeom prst="rect">
                <a:avLst/>
              </a:prstGeom>
              <a:blipFill rotWithShape="1">
                <a:blip r:embed="rId3"/>
                <a:stretch>
                  <a:fillRect l="-561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3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considerations when treatment effects only one failure type:</a:t>
            </a:r>
          </a:p>
          <a:p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Cause-specific hazard, Gray’s test, and LYL will generally have greater power than </a:t>
            </a:r>
            <a:r>
              <a:rPr lang="en-US" dirty="0" err="1"/>
              <a:t>logrank</a:t>
            </a:r>
            <a:r>
              <a:rPr lang="en-US" dirty="0"/>
              <a:t> test of overall survival.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LYL will sacrifice a small amount of power compared to the other tests under PH.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LYL will have greater power under early difference alternatives.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LYL will have lower power under late difference alternatives.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08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916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  <a:p>
            <a:endParaRPr lang="en-US" sz="1400" dirty="0"/>
          </a:p>
          <a:p>
            <a:r>
              <a:rPr lang="en-US" sz="1400" dirty="0" smtClean="0"/>
              <a:t>Pepe MS, Mori M.  Kaplan-Meier, Marginal or Conditional Probability Curves in Summarizing Competing Risks Failure Time Data?  Stat in Med 12:737-751, 1993</a:t>
            </a:r>
          </a:p>
          <a:p>
            <a:endParaRPr lang="en-US" sz="1400" dirty="0" smtClean="0"/>
          </a:p>
          <a:p>
            <a:r>
              <a:rPr lang="en-US" sz="1400" dirty="0" smtClean="0"/>
              <a:t>Karrison T.  Use of Irwin’s restricted mean as an index for comparing survival in different treatment groups—Interpretation and Power Considerations.  </a:t>
            </a:r>
            <a:r>
              <a:rPr lang="en-US" sz="1400" dirty="0" err="1" smtClean="0"/>
              <a:t>Cont</a:t>
            </a:r>
            <a:r>
              <a:rPr lang="en-US" sz="1400" dirty="0" smtClean="0"/>
              <a:t> </a:t>
            </a:r>
            <a:r>
              <a:rPr lang="en-US" sz="1400" dirty="0" err="1" smtClean="0"/>
              <a:t>Clin</a:t>
            </a:r>
            <a:r>
              <a:rPr lang="en-US" sz="1400" dirty="0" smtClean="0"/>
              <a:t> Trials 18:151-167, 1997</a:t>
            </a:r>
          </a:p>
          <a:p>
            <a:endParaRPr lang="en-US" sz="1400" dirty="0" smtClean="0"/>
          </a:p>
          <a:p>
            <a:r>
              <a:rPr lang="en-US" sz="1400" dirty="0" smtClean="0"/>
              <a:t>Bryant </a:t>
            </a:r>
            <a:r>
              <a:rPr lang="en-US" sz="1400" dirty="0"/>
              <a:t>J, Dignam JJ. Semiparametric Models for Cumulative Incidence Functions. Biometrics 60:182-190, </a:t>
            </a:r>
            <a:r>
              <a:rPr lang="en-US" sz="1400" dirty="0" smtClean="0"/>
              <a:t>2004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Dignam </a:t>
            </a:r>
            <a:r>
              <a:rPr lang="en-US" sz="1400" dirty="0"/>
              <a:t>JJ, Kocherginsky M. Choice and interpretation of statistical tests used when competing risks are </a:t>
            </a:r>
            <a:r>
              <a:rPr lang="en-US" sz="1400" dirty="0" smtClean="0"/>
              <a:t>present.  </a:t>
            </a:r>
            <a:r>
              <a:rPr lang="it-IT" sz="1400" dirty="0" smtClean="0"/>
              <a:t>J </a:t>
            </a:r>
            <a:r>
              <a:rPr lang="it-IT" sz="1400" dirty="0"/>
              <a:t>Clin Oncol 26:4027-4034, </a:t>
            </a:r>
            <a:r>
              <a:rPr lang="it-IT" sz="1400" dirty="0" smtClean="0"/>
              <a:t>2008</a:t>
            </a:r>
          </a:p>
          <a:p>
            <a:endParaRPr lang="it-IT" sz="1400" dirty="0"/>
          </a:p>
          <a:p>
            <a:r>
              <a:rPr lang="en-US" sz="1400" dirty="0" smtClean="0"/>
              <a:t>Dignam </a:t>
            </a:r>
            <a:r>
              <a:rPr lang="en-US" sz="1400" dirty="0"/>
              <a:t>JJ, Zhang Q, Kocherginsky M. The use and interpretation of competing risks regression </a:t>
            </a:r>
            <a:r>
              <a:rPr lang="en-US" sz="1400" dirty="0" smtClean="0"/>
              <a:t>models.  </a:t>
            </a:r>
            <a:r>
              <a:rPr lang="en-US" sz="1400" dirty="0" err="1"/>
              <a:t>Clin</a:t>
            </a:r>
            <a:endParaRPr lang="en-US" sz="1400" dirty="0"/>
          </a:p>
          <a:p>
            <a:r>
              <a:rPr lang="en-US" sz="1400" dirty="0"/>
              <a:t>Cancer Res 18:2301-2308, </a:t>
            </a:r>
            <a:r>
              <a:rPr lang="en-US" sz="1400" dirty="0" smtClean="0"/>
              <a:t>2012</a:t>
            </a:r>
          </a:p>
          <a:p>
            <a:endParaRPr lang="en-US" sz="1400" dirty="0" smtClean="0"/>
          </a:p>
          <a:p>
            <a:r>
              <a:rPr lang="en-US" sz="1400" dirty="0" smtClean="0"/>
              <a:t>Andersen PK. </a:t>
            </a:r>
            <a:r>
              <a:rPr lang="en-US" sz="1400" dirty="0" err="1" smtClean="0"/>
              <a:t>Decomposiion</a:t>
            </a:r>
            <a:r>
              <a:rPr lang="en-US" sz="1400" dirty="0" smtClean="0"/>
              <a:t> of number of life years lost according to causes of death.  Stat in Med 32:5278-5285, 2013</a:t>
            </a:r>
          </a:p>
          <a:p>
            <a:endParaRPr lang="en-US" sz="1400" dirty="0"/>
          </a:p>
          <a:p>
            <a:r>
              <a:rPr lang="en-US" sz="1400" dirty="0" smtClean="0"/>
              <a:t>Cohen EEW, Karrison TG, Kocherginsky M et al. Phase III Randomized Trial of Induction </a:t>
            </a:r>
            <a:r>
              <a:rPr lang="en-US" sz="1400" dirty="0" err="1" smtClean="0"/>
              <a:t>Chemotherpy</a:t>
            </a:r>
            <a:r>
              <a:rPr lang="en-US" sz="1400" dirty="0" smtClean="0"/>
              <a:t> in Patients with N2 or N3 Locally Advanced Head and Neck Cancer.  J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Oncol</a:t>
            </a:r>
            <a:r>
              <a:rPr lang="en-US" sz="1400" dirty="0" smtClean="0"/>
              <a:t> 32:2735-2743, 2014</a:t>
            </a:r>
          </a:p>
          <a:p>
            <a:endParaRPr lang="en-US" sz="1400" dirty="0"/>
          </a:p>
          <a:p>
            <a:r>
              <a:rPr lang="en-US" sz="1400" dirty="0"/>
              <a:t>Korn EL, Dignam JJ, </a:t>
            </a:r>
            <a:r>
              <a:rPr lang="en-US" sz="1400" dirty="0" err="1"/>
              <a:t>Freidlin</a:t>
            </a:r>
            <a:r>
              <a:rPr lang="en-US" sz="1400" dirty="0"/>
              <a:t> B. Assessing treatment benefit with competing risks not affected by the randomized treatment. Statistics in Medicine, 34:265-280, </a:t>
            </a:r>
            <a:r>
              <a:rPr lang="en-US" sz="1400" dirty="0" smtClean="0"/>
              <a:t>2015</a:t>
            </a:r>
          </a:p>
          <a:p>
            <a:endParaRPr lang="en-US" sz="1400" dirty="0"/>
          </a:p>
          <a:p>
            <a:r>
              <a:rPr lang="en-US" sz="1400" dirty="0" smtClean="0"/>
              <a:t>Overgaard M, Andersen PK, </a:t>
            </a:r>
            <a:r>
              <a:rPr lang="en-US" sz="1400" dirty="0" err="1" smtClean="0"/>
              <a:t>Parner</a:t>
            </a:r>
            <a:r>
              <a:rPr lang="en-US" sz="1400" dirty="0" smtClean="0"/>
              <a:t> ET.  Regression analysis of censored data using pseudo-observations:  An </a:t>
            </a:r>
            <a:r>
              <a:rPr lang="en-US" sz="1400" dirty="0" err="1" smtClean="0"/>
              <a:t>upate</a:t>
            </a:r>
            <a:r>
              <a:rPr lang="en-US" sz="1400" dirty="0" smtClean="0"/>
              <a:t>.  The Stata Journal 15:809-821, 2015</a:t>
            </a:r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44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525864" y="304800"/>
            <a:ext cx="81534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FF00"/>
                </a:solidFill>
              </a:rPr>
              <a:t>Competing Risks Problem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For time to event data, competing risks refers to situations </a:t>
            </a:r>
            <a:r>
              <a:rPr lang="en-US" altLang="en-US" dirty="0" smtClean="0"/>
              <a:t>where one </a:t>
            </a:r>
            <a:r>
              <a:rPr lang="en-US" altLang="en-US" dirty="0"/>
              <a:t>of several mutually exclusive </a:t>
            </a:r>
            <a:r>
              <a:rPr lang="en-US" altLang="en-US" dirty="0" smtClean="0"/>
              <a:t>types of failure may </a:t>
            </a:r>
            <a:r>
              <a:rPr lang="en-US" altLang="en-US" dirty="0"/>
              <a:t>occur.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Competing risks frequently arise in analysis of time-to-event </a:t>
            </a:r>
            <a:r>
              <a:rPr lang="en-US" altLang="en-US" dirty="0" smtClean="0"/>
              <a:t>outcomes</a:t>
            </a:r>
            <a:r>
              <a:rPr lang="en-US" altLang="en-US" dirty="0" smtClean="0"/>
              <a:t>. 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For example, in cancer clinical trials, </a:t>
            </a:r>
            <a:r>
              <a:rPr lang="en-US" altLang="en-US" dirty="0"/>
              <a:t>patients may be at increased risk for other chronic disease </a:t>
            </a:r>
            <a:r>
              <a:rPr lang="en-US" altLang="en-US" dirty="0" smtClean="0"/>
              <a:t>deaths </a:t>
            </a:r>
            <a:r>
              <a:rPr lang="en-US" altLang="en-US" dirty="0"/>
              <a:t>due to </a:t>
            </a:r>
            <a:r>
              <a:rPr lang="en-US" altLang="en-US" dirty="0" smtClean="0"/>
              <a:t>late age </a:t>
            </a:r>
            <a:r>
              <a:rPr lang="en-US" altLang="en-US" dirty="0"/>
              <a:t>at onset or shared risk </a:t>
            </a:r>
            <a:r>
              <a:rPr lang="en-US" altLang="en-US" dirty="0" smtClean="0"/>
              <a:t>factors: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Men </a:t>
            </a:r>
            <a:r>
              <a:rPr lang="en-US" altLang="en-US" dirty="0"/>
              <a:t>with early stage </a:t>
            </a:r>
            <a:r>
              <a:rPr lang="en-US" altLang="en-US" dirty="0" smtClean="0"/>
              <a:t>(localized) prostate </a:t>
            </a:r>
            <a:r>
              <a:rPr lang="en-US" altLang="en-US" dirty="0"/>
              <a:t>cancer may undergo surgery, radiation, and/or hormonal therapy. However, typically 70% or more of these men will eventually die from some cause other than prostate </a:t>
            </a:r>
            <a:r>
              <a:rPr lang="en-US" altLang="en-US" dirty="0" smtClean="0"/>
              <a:t>cancer.</a:t>
            </a: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Head-and-neck </a:t>
            </a:r>
            <a:r>
              <a:rPr lang="en-US" altLang="en-US" dirty="0"/>
              <a:t>cancer is another example in which a relatively high </a:t>
            </a:r>
            <a:r>
              <a:rPr lang="en-US" altLang="en-US" dirty="0" smtClean="0"/>
              <a:t>proportion of </a:t>
            </a:r>
            <a:r>
              <a:rPr lang="en-US" altLang="en-US" dirty="0"/>
              <a:t>patients will die from non-cancer </a:t>
            </a:r>
            <a:r>
              <a:rPr lang="en-US" altLang="en-US" dirty="0" smtClean="0"/>
              <a:t>related causes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304800"/>
            <a:ext cx="8610600" cy="4062651"/>
          </a:xfrm>
          <a:prstGeom prst="rect">
            <a:avLst/>
          </a:prstGeom>
          <a:blipFill rotWithShape="1">
            <a:blip r:embed="rId2"/>
            <a:stretch>
              <a:fillRect l="-1062" t="-105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4800"/>
                <a:ext cx="86106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637" t="-8197" b="-24590"/>
                </a:stretch>
              </a:blipFill>
            </p:spPr>
            <p:txBody>
              <a:bodyPr/>
              <a:lstStyle/>
              <a:p>
                <a14:m>
                  <m:oMath xmlns:m="http://schemas.openxmlformats.org/officeDocument/2006/math">
                    <a:fld id="{7E0E9F63-CC62-4486-8C10-92B38B1B9764}" type="mathplaceholder">
                      <a:rPr lang="en-US" i="1" smtClean="0">
                        <a:noFill/>
                        <a:latin typeface="Cambria Math"/>
                      </a:rPr>
                      <a:t>Type equation here.</a:t>
                    </a:fld>
                  </m:oMath>
                </a14:m>
                <a:r>
                  <a:rPr lang="en-US" dirty="0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4800"/>
                <a:ext cx="86106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12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992275"/>
                <a:ext cx="8001000" cy="1349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 smtClean="0"/>
                  <a:t>The survivor function and hazard function for T,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𝑎𝑛𝑑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Pr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92275"/>
                <a:ext cx="8001000" cy="1349793"/>
              </a:xfrm>
              <a:prstGeom prst="rect">
                <a:avLst/>
              </a:prstGeom>
              <a:blipFill rotWithShape="1">
                <a:blip r:embed="rId7"/>
                <a:stretch>
                  <a:fillRect l="-457" t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2582312"/>
                <a:ext cx="8229600" cy="73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2. The cause-specific hazard function for failures due to cause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82312"/>
                <a:ext cx="8229600" cy="730136"/>
              </a:xfrm>
              <a:prstGeom prst="rect">
                <a:avLst/>
              </a:prstGeom>
              <a:blipFill rotWithShape="1">
                <a:blip r:embed="rId8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66800" y="3347531"/>
                <a:ext cx="7617631" cy="795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</a:rPr>
                                <m:t>Pr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347531"/>
                <a:ext cx="7617631" cy="79579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4800" y="4724400"/>
                <a:ext cx="8534400" cy="147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3. Cumulative incidence (probability) of each failure type,</a:t>
                </a:r>
              </a:p>
              <a:p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𝑑𝑢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724400"/>
                <a:ext cx="8534400" cy="1472263"/>
              </a:xfrm>
              <a:prstGeom prst="rect">
                <a:avLst/>
              </a:prstGeom>
              <a:blipFill rotWithShape="1">
                <a:blip r:embed="rId10"/>
                <a:stretch>
                  <a:fillRect l="-571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25604" y="0"/>
                <a:ext cx="8763000" cy="5960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</a:rPr>
                  <a:t>Inference</a:t>
                </a:r>
              </a:p>
              <a:p>
                <a:endParaRPr lang="en-US" dirty="0"/>
              </a:p>
              <a:p>
                <a:r>
                  <a:rPr lang="en-US" dirty="0" err="1" smtClean="0"/>
                  <a:t>Logrank</a:t>
                </a:r>
                <a:r>
                  <a:rPr lang="en-US" dirty="0" smtClean="0"/>
                  <a:t> test contrasts </a:t>
                </a:r>
                <a:r>
                  <a:rPr lang="en-US" dirty="0" smtClean="0"/>
                  <a:t>overall hazard </a:t>
                </a:r>
                <a:r>
                  <a:rPr lang="en-US" dirty="0" smtClean="0"/>
                  <a:t>functions over time: </a:t>
                </a:r>
              </a:p>
              <a:p>
                <a:endParaRPr lang="en-US" dirty="0"/>
              </a:p>
              <a:p>
                <a:r>
                  <a:rPr lang="en-US" dirty="0" smtClean="0"/>
                  <a:t>                              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23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23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𝑑𝑢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                                       </m:t>
                    </m:r>
                  </m:oMath>
                </a14:m>
                <a:endParaRPr lang="en-US" sz="2400" dirty="0" smtClean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Cause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specific </a:t>
                </a:r>
                <a:r>
                  <a:rPr lang="en-US" dirty="0" err="1" smtClean="0"/>
                  <a:t>logrank</a:t>
                </a:r>
                <a:r>
                  <a:rPr lang="en-US" dirty="0" smtClean="0"/>
                  <a:t> test contrasts cause-specific hazard functions over time:</a:t>
                </a:r>
              </a:p>
              <a:p>
                <a:endParaRPr lang="en-US" b="0" i="1" dirty="0">
                  <a:latin typeface="Cambria Math"/>
                </a:endParaRPr>
              </a:p>
              <a:p>
                <a:r>
                  <a:rPr lang="en-US" sz="2400" b="0" dirty="0" smtClean="0"/>
                  <a:t>                     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23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23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𝑑𝑢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endParaRPr lang="en-US" dirty="0" smtClean="0"/>
              </a:p>
              <a:p>
                <a:r>
                  <a:rPr lang="en-US" dirty="0" smtClean="0"/>
                  <a:t>Gray’s test contrasts sub-distribution hazard functions over time: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sz="2400" dirty="0" smtClean="0"/>
                  <a:t>                     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0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t</m:t>
                        </m:r>
                      </m:sup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̂"/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f</m:t>
                                        </m:r>
                                      </m:e>
                                      <m:sub>
                                        <m:r>
                                          <a:rPr lang="en-US" sz="2400" b="0" i="0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k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m:rPr>
                                    <m:brk m:alnAt="23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u</m:t>
                                </m:r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1−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F</m:t>
                                        </m:r>
                                      </m:e>
                                      <m:sub>
                                        <m:r>
                                          <a:rPr lang="en-US" sz="2400" b="0" i="0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k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m:rPr>
                                    <m:brk m:alnAt="23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u</m:t>
                                </m:r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)</m:t>
                                </m:r>
                              </m:den>
                            </m:f>
                            <m:r>
                              <a:rPr lang="en-US" sz="2400" b="0" i="0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̂"/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f</m:t>
                                        </m:r>
                                      </m:e>
                                      <m:sub>
                                        <m:r>
                                          <a:rPr lang="en-US" sz="2400" b="0" i="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k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m:rPr>
                                    <m:brk m:alnAt="23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u</m:t>
                                </m:r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1−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F</m:t>
                                        </m:r>
                                      </m:e>
                                      <m:sub>
                                        <m:r>
                                          <a:rPr lang="en-US" sz="2400" b="0" i="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k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m:rPr>
                                    <m:brk m:alnAt="23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u</m:t>
                                </m:r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𝑑𝑢</m:t>
                        </m:r>
                      </m:e>
                    </m:nary>
                    <m:r>
                      <a:rPr lang="en-US" sz="2400" b="0" i="0" smtClean="0">
                        <a:latin typeface="Cambria Math"/>
                      </a:rPr>
                      <m:t>,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04" y="0"/>
                <a:ext cx="8763000" cy="5960286"/>
              </a:xfrm>
              <a:prstGeom prst="rect">
                <a:avLst/>
              </a:prstGeom>
              <a:blipFill rotWithShape="1">
                <a:blip r:embed="rId2"/>
                <a:stretch>
                  <a:fillRect l="-1113" t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52400" y="6186661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All three procedures </a:t>
            </a:r>
            <a:r>
              <a:rPr lang="en-US" dirty="0"/>
              <a:t>yield a hazard ratio (HR) or sub-distribution hazard ratio (SHR) </a:t>
            </a:r>
            <a:r>
              <a:rPr lang="en-US" dirty="0" smtClean="0"/>
              <a:t>under </a:t>
            </a:r>
            <a:r>
              <a:rPr lang="en-US" dirty="0"/>
              <a:t>a proportionality assumption.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52399" y="152400"/>
                <a:ext cx="8915399" cy="6401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Number of life years lost (LYL) due to cause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(Andersen, </a:t>
                </a:r>
                <a:r>
                  <a:rPr lang="en-US" i="1" dirty="0" smtClean="0"/>
                  <a:t>Stat in</a:t>
                </a:r>
                <a:r>
                  <a:rPr lang="en-US" dirty="0" smtClean="0"/>
                  <a:t> Med 2012).  </a:t>
                </a:r>
              </a:p>
              <a:p>
                <a:endParaRPr lang="en-US" dirty="0"/>
              </a:p>
              <a:p>
                <a:r>
                  <a:rPr lang="en-US" dirty="0" smtClean="0"/>
                  <a:t>Method is analogous to restricted mean survival time (Karrison, </a:t>
                </a:r>
                <a:r>
                  <a:rPr lang="en-US" i="1" dirty="0" err="1" smtClean="0"/>
                  <a:t>Cont</a:t>
                </a:r>
                <a:r>
                  <a:rPr lang="en-US" i="1" dirty="0" smtClean="0"/>
                  <a:t> </a:t>
                </a:r>
                <a:r>
                  <a:rPr lang="en-US" i="1" dirty="0" err="1" smtClean="0"/>
                  <a:t>Clin</a:t>
                </a:r>
                <a:r>
                  <a:rPr lang="en-US" i="1" dirty="0" smtClean="0"/>
                  <a:t> Trials</a:t>
                </a:r>
                <a:r>
                  <a:rPr lang="en-US" dirty="0" smtClean="0"/>
                  <a:t> 1997), but takes the area under the cumulative incidence curve rather than the area under the survival curve:</a:t>
                </a:r>
              </a:p>
              <a:p>
                <a:endParaRPr lang="en-US" dirty="0"/>
              </a:p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=1−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, 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                  </m:t>
                    </m:r>
                    <m:r>
                      <a:rPr lang="en-US" sz="2400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−</m:t>
                    </m:r>
                    <m:nary>
                      <m:nary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𝑑𝑢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  <m:sup/>
                          <m:e>
                            <m:nary>
                              <m:nary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𝑢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𝑑𝑢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dirty="0" smtClean="0"/>
                  <a:t>The components</a:t>
                </a:r>
              </a:p>
              <a:p>
                <a:r>
                  <a:rPr lang="en-US" sz="2400" dirty="0" smtClean="0"/>
                  <a:t>    </a:t>
                </a:r>
              </a:p>
              <a:p>
                <a:r>
                  <a:rPr lang="en-US" sz="2400" dirty="0" smtClean="0"/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𝑑𝑢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endParaRPr lang="en-US" dirty="0" smtClean="0"/>
              </a:p>
              <a:p>
                <a:r>
                  <a:rPr lang="en-US" dirty="0"/>
                  <a:t>r</a:t>
                </a:r>
                <a:r>
                  <a:rPr lang="en-US" dirty="0" smtClean="0"/>
                  <a:t>epresent the LYL due to cause k up to time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No proportional hazards assumption required.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152400"/>
                <a:ext cx="8915399" cy="6401240"/>
              </a:xfrm>
              <a:prstGeom prst="rect">
                <a:avLst/>
              </a:prstGeom>
              <a:blipFill rotWithShape="1">
                <a:blip r:embed="rId2"/>
                <a:stretch>
                  <a:fillRect l="-547" t="-95"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2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144026"/>
                <a:ext cx="8763000" cy="6850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Graphically,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sup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𝑑𝑢</m:t>
                        </m:r>
                      </m:e>
                    </m:nary>
                  </m:oMath>
                </a14:m>
                <a:r>
                  <a:rPr lang="en-US" dirty="0" smtClean="0"/>
                  <a:t>  has an approximate Normal distribution with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dirty="0" smtClean="0"/>
                  <a:t> and variance that can be estimated by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/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acc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sup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𝑌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𝜏</m:t>
                                        </m:r>
                                      </m:sup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  <m:t>𝑆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</m:e>
                                        </m:d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𝑑𝑢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𝑑𝑢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,</a:t>
                </a:r>
              </a:p>
              <a:p>
                <a:endParaRPr lang="en-US" dirty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𝑎𝑛𝑑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count the number of total failures and cause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failures, respectively, in [0,t]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latin typeface="Cambria Math"/>
                      </a:rPr>
                      <m:t>)−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4026"/>
                <a:ext cx="8763000" cy="6850209"/>
              </a:xfrm>
              <a:prstGeom prst="rect">
                <a:avLst/>
              </a:prstGeom>
              <a:blipFill rotWithShape="1">
                <a:blip r:embed="rId3"/>
                <a:stretch>
                  <a:fillRect l="-556" t="-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56046"/>
            <a:ext cx="4419600" cy="306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350977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Andersen,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58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8600" y="228600"/>
                <a:ext cx="8763000" cy="5740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</a:rPr>
                  <a:t>Stata Routines for Life Years Lost</a:t>
                </a:r>
              </a:p>
              <a:p>
                <a:endParaRPr lang="en-US" dirty="0"/>
              </a:p>
              <a:p>
                <a:r>
                  <a:rPr lang="en-US" dirty="0" smtClean="0"/>
                  <a:t>Pseudo-observations approach (Overgaard et al, </a:t>
                </a:r>
                <a:r>
                  <a:rPr lang="en-US" i="1" dirty="0" smtClean="0"/>
                  <a:t>Stata Journa</a:t>
                </a:r>
                <a:r>
                  <a:rPr lang="en-US" dirty="0" smtClean="0"/>
                  <a:t>l, 2015)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0,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−(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−1)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/>
              </a:p>
              <a:p>
                <a:endParaRPr lang="en-US" dirty="0"/>
              </a:p>
              <a:p>
                <a:r>
                  <a:rPr lang="en-US" dirty="0" smtClean="0"/>
                  <a:t>Once the pseudo-observations have been calculated, they can be used in a generalized linear model together with a sandwich variance estimate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 Stata routine is available to calculate the pseudo-observations within the user-written </a:t>
                </a:r>
                <a:r>
                  <a:rPr lang="en-US" i="1" dirty="0" smtClean="0"/>
                  <a:t>pseudo</a:t>
                </a:r>
                <a:r>
                  <a:rPr lang="en-US" dirty="0" smtClean="0"/>
                  <a:t>  package: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Syntax:    </a:t>
                </a:r>
                <a:r>
                  <a:rPr lang="en-US" dirty="0" err="1" smtClean="0"/>
                  <a:t>stplost</a:t>
                </a:r>
                <a:r>
                  <a:rPr lang="en-US" dirty="0" smtClean="0"/>
                  <a:t>  </a:t>
                </a:r>
                <a:r>
                  <a:rPr lang="en-US" dirty="0" smtClean="0"/>
                  <a:t>[ </a:t>
                </a:r>
                <a:r>
                  <a:rPr lang="en-US" i="1" dirty="0" err="1" smtClean="0"/>
                  <a:t>varname</a:t>
                </a:r>
                <a:r>
                  <a:rPr lang="en-US" dirty="0" smtClean="0"/>
                  <a:t> ]  [ if ]  [ in ],  </a:t>
                </a:r>
                <a:r>
                  <a:rPr lang="en-US" u="sng" dirty="0" smtClean="0"/>
                  <a:t>a</a:t>
                </a:r>
                <a:r>
                  <a:rPr lang="en-US" dirty="0" smtClean="0"/>
                  <a:t>t(</a:t>
                </a:r>
                <a:r>
                  <a:rPr lang="en-US" i="1" dirty="0" err="1" smtClean="0"/>
                  <a:t>numlist</a:t>
                </a:r>
                <a:r>
                  <a:rPr lang="en-US" dirty="0" smtClean="0"/>
                  <a:t>)  [ </a:t>
                </a:r>
                <a:r>
                  <a:rPr lang="en-US" u="sng" dirty="0" smtClean="0"/>
                  <a:t>g</a:t>
                </a:r>
                <a:r>
                  <a:rPr lang="en-US" dirty="0" smtClean="0"/>
                  <a:t>enerate(</a:t>
                </a:r>
                <a:r>
                  <a:rPr lang="en-US" i="1" dirty="0" smtClean="0"/>
                  <a:t>name</a:t>
                </a:r>
                <a:r>
                  <a:rPr lang="en-US" dirty="0" smtClean="0"/>
                  <a:t>)  </a:t>
                </a:r>
                <a:r>
                  <a:rPr lang="en-US" u="sng" dirty="0" err="1" smtClean="0"/>
                  <a:t>atn</a:t>
                </a:r>
                <a:r>
                  <a:rPr lang="en-US" dirty="0" err="1" smtClean="0"/>
                  <a:t>umbers</a:t>
                </a:r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</a:t>
                </a:r>
                <a:r>
                  <a:rPr lang="en-US" u="sng" dirty="0" smtClean="0"/>
                  <a:t>af</a:t>
                </a:r>
                <a:r>
                  <a:rPr lang="en-US" dirty="0" smtClean="0"/>
                  <a:t>ter(</a:t>
                </a:r>
                <a:r>
                  <a:rPr lang="en-US" i="1" dirty="0" smtClean="0"/>
                  <a:t>time</a:t>
                </a:r>
                <a:r>
                  <a:rPr lang="en-US" dirty="0" smtClean="0"/>
                  <a:t>)  </a:t>
                </a:r>
                <a:r>
                  <a:rPr lang="en-US" u="sng" dirty="0" err="1" smtClean="0"/>
                  <a:t>comp</a:t>
                </a:r>
                <a:r>
                  <a:rPr lang="en-US" dirty="0" err="1" smtClean="0"/>
                  <a:t>etingvalues</a:t>
                </a:r>
                <a:r>
                  <a:rPr lang="en-US" dirty="0" smtClean="0"/>
                  <a:t>(</a:t>
                </a:r>
                <a:r>
                  <a:rPr lang="en-US" i="1" dirty="0" err="1" smtClean="0"/>
                  <a:t>numlist</a:t>
                </a:r>
                <a:r>
                  <a:rPr lang="en-US" dirty="0" smtClean="0"/>
                  <a:t>)  replace ]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763000" cy="5740098"/>
              </a:xfrm>
              <a:prstGeom prst="rect">
                <a:avLst/>
              </a:prstGeom>
              <a:blipFill rotWithShape="1">
                <a:blip r:embed="rId2"/>
                <a:stretch>
                  <a:fillRect l="-1113" t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4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3E3E5C"/>
      </a:dk1>
      <a:lt1>
        <a:srgbClr val="FFFFFF"/>
      </a:lt1>
      <a:dk2>
        <a:srgbClr val="6666FF"/>
      </a:dk2>
      <a:lt2>
        <a:srgbClr val="FFFFFF"/>
      </a:lt2>
      <a:accent1>
        <a:srgbClr val="60597B"/>
      </a:accent1>
      <a:accent2>
        <a:srgbClr val="6666FF"/>
      </a:accent2>
      <a:accent3>
        <a:srgbClr val="B8B8FF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E3E5C"/>
        </a:dk1>
        <a:lt1>
          <a:srgbClr val="FFFFFF"/>
        </a:lt1>
        <a:dk2>
          <a:srgbClr val="6699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CA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E3E5C"/>
        </a:dk1>
        <a:lt1>
          <a:srgbClr val="FFFFFF"/>
        </a:lt1>
        <a:dk2>
          <a:srgbClr val="6666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E3E5C"/>
        </a:dk1>
        <a:lt1>
          <a:srgbClr val="FFFFFF"/>
        </a:lt1>
        <a:dk2>
          <a:srgbClr val="3333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E3E5C"/>
        </a:dk1>
        <a:lt1>
          <a:srgbClr val="FFFFFF"/>
        </a:lt1>
        <a:dk2>
          <a:srgbClr val="3366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DB8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4150</TotalTime>
  <Words>2671</Words>
  <Application>Microsoft Office PowerPoint</Application>
  <PresentationFormat>On-screen Show (4:3)</PresentationFormat>
  <Paragraphs>481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tkarriso</dc:creator>
  <cp:lastModifiedBy>Karrison, Theodore  - HSD</cp:lastModifiedBy>
  <cp:revision>217</cp:revision>
  <dcterms:created xsi:type="dcterms:W3CDTF">2012-04-30T15:27:57Z</dcterms:created>
  <dcterms:modified xsi:type="dcterms:W3CDTF">2019-07-08T20:25:20Z</dcterms:modified>
</cp:coreProperties>
</file>