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2" r:id="rId3"/>
    <p:sldId id="291" r:id="rId4"/>
    <p:sldId id="293" r:id="rId5"/>
    <p:sldId id="270" r:id="rId6"/>
    <p:sldId id="313" r:id="rId7"/>
    <p:sldId id="314" r:id="rId8"/>
    <p:sldId id="258" r:id="rId9"/>
    <p:sldId id="259" r:id="rId10"/>
    <p:sldId id="316" r:id="rId11"/>
    <p:sldId id="271" r:id="rId12"/>
    <p:sldId id="260" r:id="rId13"/>
    <p:sldId id="272" r:id="rId14"/>
    <p:sldId id="273" r:id="rId15"/>
    <p:sldId id="308" r:id="rId16"/>
    <p:sldId id="305" r:id="rId17"/>
    <p:sldId id="262" r:id="rId18"/>
    <p:sldId id="315" r:id="rId19"/>
    <p:sldId id="275" r:id="rId20"/>
    <p:sldId id="310" r:id="rId21"/>
    <p:sldId id="284" r:id="rId22"/>
    <p:sldId id="285" r:id="rId23"/>
    <p:sldId id="303" r:id="rId24"/>
    <p:sldId id="311" r:id="rId25"/>
    <p:sldId id="298" r:id="rId26"/>
    <p:sldId id="276" r:id="rId27"/>
    <p:sldId id="288" r:id="rId28"/>
    <p:sldId id="294" r:id="rId29"/>
    <p:sldId id="296" r:id="rId30"/>
    <p:sldId id="299" r:id="rId31"/>
    <p:sldId id="300" r:id="rId32"/>
    <p:sldId id="297" r:id="rId33"/>
    <p:sldId id="263" r:id="rId34"/>
    <p:sldId id="318" r:id="rId35"/>
    <p:sldId id="268" r:id="rId3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Rogers" initials="CR" lastIdx="1" clrIdx="0">
    <p:extLst>
      <p:ext uri="{19B8F6BF-5375-455C-9EA6-DF929625EA0E}">
        <p15:presenceInfo xmlns:p15="http://schemas.microsoft.com/office/powerpoint/2012/main" userId="Chris Rog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2F3"/>
    <a:srgbClr val="EAEA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78251" autoAdjust="0"/>
  </p:normalViewPr>
  <p:slideViewPr>
    <p:cSldViewPr snapToGrid="0">
      <p:cViewPr varScale="1">
        <p:scale>
          <a:sx n="85" d="100"/>
          <a:sy n="85" d="100"/>
        </p:scale>
        <p:origin x="81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813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813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721D9F2-E2B3-4376-ACEA-5E7A74ADDFFA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813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652E47-BA1E-4351-B68A-3613F5E75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3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813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813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2F65C86-56C3-42C4-93B3-1618E767B1A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813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14EAAC15-2BAF-4CA8-B816-822D72759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64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36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89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44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55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50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36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79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27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42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799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39838"/>
            <a:ext cx="4470400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78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8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535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660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83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54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654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75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795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114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7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051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3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173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69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555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448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4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41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34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21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61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37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AC15-2BAF-4CA8-B816-822D72759DE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4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RSS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72930" y="3593387"/>
            <a:ext cx="6750000" cy="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72930" y="3669031"/>
            <a:ext cx="67500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3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0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TMC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281213"/>
            <a:ext cx="7886700" cy="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28650" y="1356856"/>
            <a:ext cx="78867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3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81" y="169409"/>
            <a:ext cx="1332676" cy="54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8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2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281213"/>
            <a:ext cx="7886700" cy="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28650" y="1356856"/>
            <a:ext cx="78867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3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4pPr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1281213"/>
            <a:ext cx="7886700" cy="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28650" y="1356856"/>
            <a:ext cx="78867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98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8650" y="1281213"/>
            <a:ext cx="7886700" cy="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28650" y="1356856"/>
            <a:ext cx="78867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67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9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/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1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0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02A4A-9DE6-4248-9947-4F9C95E50B4D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0FC7-DC1C-4CE3-AC40-15783CED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9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79216"/>
            <a:ext cx="6858000" cy="1316643"/>
          </a:xfrm>
        </p:spPr>
        <p:txBody>
          <a:bodyPr>
            <a:normAutofit/>
          </a:bodyPr>
          <a:lstStyle/>
          <a:p>
            <a:r>
              <a:rPr lang="en-GB" sz="3600" dirty="0"/>
              <a:t>Creating summary tables using the </a:t>
            </a:r>
            <a:r>
              <a:rPr lang="en-GB" sz="3600" i="1" dirty="0"/>
              <a:t>sumtable</a:t>
            </a:r>
            <a:r>
              <a:rPr lang="en-GB" sz="3600" dirty="0"/>
              <a:t> command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30" y="4208681"/>
            <a:ext cx="8229600" cy="171984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Lauren Scott</a:t>
            </a:r>
            <a:r>
              <a:rPr lang="en-GB" dirty="0" smtClean="0"/>
              <a:t> and Chris Rogers</a:t>
            </a:r>
          </a:p>
          <a:p>
            <a:r>
              <a:rPr lang="en-GB" dirty="0" smtClean="0"/>
              <a:t>University of Bristol Clinical Trials and Evaluation Unit</a:t>
            </a:r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US" b="1" dirty="0"/>
              <a:t>2016 London Stata Users Group meeting</a:t>
            </a:r>
          </a:p>
        </p:txBody>
      </p:sp>
      <p:pic>
        <p:nvPicPr>
          <p:cNvPr id="5" name="Picture 3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21" y="698238"/>
            <a:ext cx="1605988" cy="65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colour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6" y="753350"/>
            <a:ext cx="1823618" cy="5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559" y="6320411"/>
            <a:ext cx="81090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Scott LJ, Rogers CA. Creating summary tables using the </a:t>
            </a:r>
            <a:r>
              <a:rPr lang="en-US" sz="1300" dirty="0" err="1"/>
              <a:t>sumtable</a:t>
            </a:r>
            <a:r>
              <a:rPr lang="en-US" sz="1300" dirty="0"/>
              <a:t> command. Stata Journal. </a:t>
            </a:r>
            <a:r>
              <a:rPr lang="en-US" sz="1300" dirty="0" smtClean="0"/>
              <a:t>2015;15(3</a:t>
            </a:r>
            <a:r>
              <a:rPr lang="en-US" sz="1300" dirty="0"/>
              <a:t>):</a:t>
            </a:r>
            <a:r>
              <a:rPr lang="en-US" sz="1300" dirty="0" smtClean="0"/>
              <a:t>775-83</a:t>
            </a:r>
            <a:endParaRPr lang="en-GB" sz="1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914" y="606170"/>
            <a:ext cx="1727013" cy="9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Sumtable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63174" cy="4351338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vartext</a:t>
            </a:r>
            <a:r>
              <a:rPr lang="en-GB" dirty="0" smtClean="0"/>
              <a:t>(</a:t>
            </a:r>
            <a:r>
              <a:rPr lang="en-GB" i="1" dirty="0" smtClean="0"/>
              <a:t>text</a:t>
            </a:r>
            <a:r>
              <a:rPr lang="en-GB" dirty="0"/>
              <a:t>) is the label specified to describe the variable that is being summarised</a:t>
            </a:r>
            <a:r>
              <a:rPr lang="en-GB" dirty="0" smtClean="0"/>
              <a:t>. Defaults to Stata variable label if it exists or variable name if not.</a:t>
            </a:r>
          </a:p>
          <a:p>
            <a:r>
              <a:rPr lang="en-GB" b="1" dirty="0"/>
              <a:t>dp1</a:t>
            </a:r>
            <a:r>
              <a:rPr lang="en-GB" dirty="0"/>
              <a:t>(</a:t>
            </a:r>
            <a:r>
              <a:rPr lang="en-GB" i="1" dirty="0"/>
              <a:t>#</a:t>
            </a:r>
            <a:r>
              <a:rPr lang="en-GB" dirty="0"/>
              <a:t>) is the number of decimal places displayed for the first statistic in each </a:t>
            </a:r>
            <a:r>
              <a:rPr lang="en-GB" dirty="0" smtClean="0"/>
              <a:t>group. Defaults to zero.</a:t>
            </a:r>
          </a:p>
          <a:p>
            <a:r>
              <a:rPr lang="en-GB" b="1" dirty="0" smtClean="0"/>
              <a:t>dp2</a:t>
            </a:r>
            <a:r>
              <a:rPr lang="en-GB" dirty="0" smtClean="0"/>
              <a:t>(</a:t>
            </a:r>
            <a:r>
              <a:rPr lang="en-GB" i="1" dirty="0" smtClean="0"/>
              <a:t>#</a:t>
            </a:r>
            <a:r>
              <a:rPr lang="en-GB" dirty="0" smtClean="0"/>
              <a:t>) </a:t>
            </a:r>
            <a:r>
              <a:rPr lang="en-GB" dirty="0"/>
              <a:t>is the number of decimal places displayed for the </a:t>
            </a:r>
            <a:r>
              <a:rPr lang="en-GB" dirty="0" smtClean="0"/>
              <a:t>second statistic </a:t>
            </a:r>
            <a:r>
              <a:rPr lang="en-GB" dirty="0"/>
              <a:t>in each </a:t>
            </a:r>
            <a:r>
              <a:rPr lang="en-GB" dirty="0" smtClean="0"/>
              <a:t>group. Defaults to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2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Sumtable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first</a:t>
            </a:r>
            <a:r>
              <a:rPr lang="en-GB" dirty="0"/>
              <a:t>(1) should be specified for the first row of a table (i.e. the first time any sumtable code is run for this summary table</a:t>
            </a:r>
            <a:r>
              <a:rPr lang="en-GB" dirty="0" smtClean="0"/>
              <a:t>)</a:t>
            </a:r>
          </a:p>
          <a:p>
            <a:r>
              <a:rPr lang="en-GB" b="1" dirty="0"/>
              <a:t>last</a:t>
            </a:r>
            <a:r>
              <a:rPr lang="en-GB" dirty="0"/>
              <a:t>(1) should be specified for the last row of a table (i.e. the last time any sumtable code is run for this summary table). </a:t>
            </a:r>
            <a:endParaRPr lang="en-GB" dirty="0" smtClean="0"/>
          </a:p>
          <a:p>
            <a:r>
              <a:rPr lang="en-GB" b="1" dirty="0"/>
              <a:t>exportname</a:t>
            </a:r>
            <a:r>
              <a:rPr lang="en-GB" dirty="0"/>
              <a:t>(</a:t>
            </a:r>
            <a:r>
              <a:rPr lang="en-GB" i="1" dirty="0"/>
              <a:t>text</a:t>
            </a:r>
            <a:r>
              <a:rPr lang="en-GB" dirty="0"/>
              <a:t>) is the name or path name assigned to the Excel summary dataset that is produced from this set of commands. </a:t>
            </a:r>
            <a:r>
              <a:rPr lang="en-GB" dirty="0" smtClean="0"/>
              <a:t>This defaults to ‘</a:t>
            </a:r>
            <a:r>
              <a:rPr lang="en-GB" dirty="0" err="1" smtClean="0"/>
              <a:t>summarydatasetexcel</a:t>
            </a:r>
            <a:r>
              <a:rPr lang="en-GB" dirty="0" smtClean="0"/>
              <a:t>’ and is stored in the users current directory.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summaries </a:t>
            </a:r>
            <a:r>
              <a:rPr lang="en-GB" sz="3200" dirty="0" smtClean="0"/>
              <a:t>(</a:t>
            </a:r>
            <a:r>
              <a:rPr lang="en-GB" sz="3200" dirty="0" err="1" smtClean="0"/>
              <a:t>vartype</a:t>
            </a:r>
            <a:r>
              <a:rPr lang="en-GB" sz="3200" dirty="0" smtClean="0"/>
              <a:t> options)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>
            <a:normAutofit/>
          </a:bodyPr>
          <a:lstStyle/>
          <a:p>
            <a:r>
              <a:rPr lang="en-GB" b="1" dirty="0"/>
              <a:t>binary</a:t>
            </a:r>
            <a:r>
              <a:rPr lang="en-GB" dirty="0"/>
              <a:t> should be specified for numeric binary variables coded 0 and 1 where only the number of 1’s is of </a:t>
            </a:r>
            <a:r>
              <a:rPr lang="en-GB" dirty="0" smtClean="0"/>
              <a:t>interest </a:t>
            </a:r>
            <a:r>
              <a:rPr lang="en-GB" sz="2000" dirty="0" smtClean="0">
                <a:solidFill>
                  <a:schemeClr val="accent6"/>
                </a:solidFill>
              </a:rPr>
              <a:t>(displays “n/N” and “%”)</a:t>
            </a:r>
            <a:endParaRPr lang="en-GB" dirty="0" smtClean="0">
              <a:solidFill>
                <a:schemeClr val="accent6"/>
              </a:solidFill>
            </a:endParaRPr>
          </a:p>
          <a:p>
            <a:r>
              <a:rPr lang="en-GB" b="1" dirty="0" smtClean="0"/>
              <a:t>binary2</a:t>
            </a:r>
            <a:r>
              <a:rPr lang="en-GB" dirty="0" smtClean="0"/>
              <a:t> is the same as binary without denominators </a:t>
            </a:r>
            <a:r>
              <a:rPr lang="en-GB" sz="2000" dirty="0" smtClean="0">
                <a:solidFill>
                  <a:schemeClr val="accent6"/>
                </a:solidFill>
              </a:rPr>
              <a:t>(displays “n and “%”)</a:t>
            </a:r>
          </a:p>
          <a:p>
            <a:r>
              <a:rPr lang="en-GB" b="1" dirty="0"/>
              <a:t>categorical</a:t>
            </a:r>
            <a:r>
              <a:rPr lang="en-GB" dirty="0"/>
              <a:t> should be specified for multi-category variables </a:t>
            </a:r>
            <a:r>
              <a:rPr lang="en-GB" sz="2000" dirty="0">
                <a:solidFill>
                  <a:schemeClr val="accent6"/>
                </a:solidFill>
              </a:rPr>
              <a:t>(</a:t>
            </a:r>
            <a:r>
              <a:rPr lang="en-GB" sz="2000" dirty="0" smtClean="0">
                <a:solidFill>
                  <a:schemeClr val="accent6"/>
                </a:solidFill>
              </a:rPr>
              <a:t>displays “n/N” and “%” for each category)</a:t>
            </a:r>
          </a:p>
          <a:p>
            <a:r>
              <a:rPr lang="en-GB" b="1" dirty="0" smtClean="0"/>
              <a:t>categorical2</a:t>
            </a:r>
            <a:r>
              <a:rPr lang="en-GB" dirty="0" smtClean="0"/>
              <a:t> is the same </a:t>
            </a:r>
            <a:r>
              <a:rPr lang="en-GB" dirty="0"/>
              <a:t>as </a:t>
            </a:r>
            <a:r>
              <a:rPr lang="en-GB" dirty="0" smtClean="0"/>
              <a:t>categorical without denominators </a:t>
            </a:r>
            <a:r>
              <a:rPr lang="en-GB" sz="2000" dirty="0" smtClean="0">
                <a:solidFill>
                  <a:schemeClr val="accent6"/>
                </a:solidFill>
              </a:rPr>
              <a:t>(displays “n” and “%” </a:t>
            </a:r>
            <a:r>
              <a:rPr lang="en-GB" sz="2000" dirty="0">
                <a:solidFill>
                  <a:schemeClr val="accent6"/>
                </a:solidFill>
              </a:rPr>
              <a:t>for each category)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7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</a:t>
            </a:r>
            <a:r>
              <a:rPr lang="en-GB" dirty="0"/>
              <a:t>summaries </a:t>
            </a:r>
            <a:r>
              <a:rPr lang="en-GB" sz="3200" dirty="0"/>
              <a:t>(</a:t>
            </a:r>
            <a:r>
              <a:rPr lang="en-GB" sz="3200" dirty="0" err="1"/>
              <a:t>vartype</a:t>
            </a:r>
            <a:r>
              <a:rPr lang="en-GB" sz="3200" dirty="0"/>
              <a:t> options)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contmean</a:t>
            </a:r>
            <a:r>
              <a:rPr lang="en-GB" dirty="0"/>
              <a:t> should be specified for continuous variables to be summarised by means and standard </a:t>
            </a:r>
            <a:r>
              <a:rPr lang="en-GB" dirty="0" smtClean="0"/>
              <a:t>deviations (i.e. symmetrical data)</a:t>
            </a:r>
          </a:p>
          <a:p>
            <a:r>
              <a:rPr lang="en-GB" b="1" dirty="0" err="1" smtClean="0"/>
              <a:t>contmed</a:t>
            </a:r>
            <a:r>
              <a:rPr lang="en-GB" dirty="0" smtClean="0"/>
              <a:t> </a:t>
            </a:r>
            <a:r>
              <a:rPr lang="en-GB" dirty="0"/>
              <a:t>should be specified for continuous variables to be summarised by medians and inter-quartile </a:t>
            </a:r>
            <a:r>
              <a:rPr lang="en-GB" dirty="0" smtClean="0"/>
              <a:t>ranges (i.e. skewed data)</a:t>
            </a:r>
          </a:p>
          <a:p>
            <a:r>
              <a:rPr lang="en-GB" b="1" dirty="0" err="1"/>
              <a:t>contrange</a:t>
            </a:r>
            <a:r>
              <a:rPr lang="en-GB" dirty="0"/>
              <a:t> should be specified for continuous variables to be summarised by medians and ranges</a:t>
            </a:r>
          </a:p>
        </p:txBody>
      </p:sp>
    </p:spTree>
    <p:extLst>
      <p:ext uri="{BB962C8B-B14F-4D97-AF65-F5344CB8AC3E}">
        <p14:creationId xmlns:p14="http://schemas.microsoft.com/office/powerpoint/2010/main" val="26701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summaries </a:t>
            </a:r>
            <a:r>
              <a:rPr lang="en-GB" sz="3200" dirty="0"/>
              <a:t>(</a:t>
            </a:r>
            <a:r>
              <a:rPr lang="en-GB" sz="3200" dirty="0" err="1"/>
              <a:t>vartype</a:t>
            </a:r>
            <a:r>
              <a:rPr lang="en-GB" sz="3200" dirty="0"/>
              <a:t> options)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events</a:t>
            </a:r>
            <a:r>
              <a:rPr lang="en-GB" dirty="0"/>
              <a:t> should be specified for count variables where the total number of events and the number of subjects who experienced the event are of </a:t>
            </a:r>
            <a:r>
              <a:rPr lang="en-GB" dirty="0" smtClean="0"/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113333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summaries </a:t>
            </a:r>
            <a:r>
              <a:rPr lang="en-GB" sz="3200" dirty="0"/>
              <a:t>(</a:t>
            </a:r>
            <a:r>
              <a:rPr lang="en-GB" sz="3200" dirty="0" err="1"/>
              <a:t>vartype</a:t>
            </a:r>
            <a:r>
              <a:rPr lang="en-GB" sz="3200" dirty="0"/>
              <a:t> options)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events</a:t>
            </a:r>
            <a:r>
              <a:rPr lang="en-GB" dirty="0"/>
              <a:t> should be specified for count variables where the total number of events and the number of subjects who experienced the event are of </a:t>
            </a:r>
            <a:r>
              <a:rPr lang="en-GB" dirty="0" smtClean="0"/>
              <a:t>interest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6410"/>
              </p:ext>
            </p:extLst>
          </p:nvPr>
        </p:nvGraphicFramePr>
        <p:xfrm>
          <a:off x="980344" y="3634335"/>
          <a:ext cx="7108580" cy="81381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94936"/>
                <a:gridCol w="904352"/>
                <a:gridCol w="793820"/>
                <a:gridCol w="834013"/>
                <a:gridCol w="884255"/>
                <a:gridCol w="733530"/>
                <a:gridCol w="763674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Group</a:t>
                      </a:r>
                      <a:r>
                        <a:rPr lang="en-GB" sz="1200" baseline="0" dirty="0" smtClean="0">
                          <a:effectLst/>
                        </a:rPr>
                        <a:t> 1 (n=50)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Group 2 (n=50)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Overall (n=100)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RBC transfusion (events/patients, % patients)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29/15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54/20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83/35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5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summaries </a:t>
            </a:r>
            <a:r>
              <a:rPr lang="en-GB" sz="3200" dirty="0"/>
              <a:t>(</a:t>
            </a:r>
            <a:r>
              <a:rPr lang="en-GB" sz="3200" dirty="0" err="1"/>
              <a:t>vartype</a:t>
            </a:r>
            <a:r>
              <a:rPr lang="en-GB" sz="3200" dirty="0"/>
              <a:t> options)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headerrow</a:t>
            </a:r>
            <a:r>
              <a:rPr lang="en-GB" dirty="0" smtClean="0"/>
              <a:t> </a:t>
            </a:r>
            <a:r>
              <a:rPr lang="en-GB" dirty="0"/>
              <a:t>may be used to break up a summary table. It is not necessary, but may be useful to split the final summary table into </a:t>
            </a:r>
            <a:r>
              <a:rPr lang="en-GB" dirty="0" smtClean="0"/>
              <a:t>sections. No summary variable should be specified with this option.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83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Stata dataset nlsw88 contains details of 2246 people in America</a:t>
            </a:r>
          </a:p>
          <a:p>
            <a:r>
              <a:rPr lang="en-GB" sz="2400" dirty="0" smtClean="0"/>
              <a:t>Amongst other things it contains data on their hourly wage ($) and whether or not they graduated college </a:t>
            </a:r>
            <a:r>
              <a:rPr lang="en-GB" sz="2400" dirty="0"/>
              <a:t>(1=graduate, 0=non-graduate)</a:t>
            </a:r>
          </a:p>
          <a:p>
            <a:r>
              <a:rPr lang="en-GB" sz="2400" dirty="0" smtClean="0"/>
              <a:t>Suppose we are interested in summarising hourly wage by graduate status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8685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sysuse</a:t>
            </a:r>
            <a:r>
              <a:rPr lang="en-GB" sz="2400" dirty="0" smtClean="0"/>
              <a:t> </a:t>
            </a:r>
            <a:r>
              <a:rPr lang="en-GB" sz="2400" dirty="0"/>
              <a:t>nlsw88, </a:t>
            </a:r>
            <a:r>
              <a:rPr lang="en-GB" sz="2400" dirty="0" smtClean="0"/>
              <a:t>clear</a:t>
            </a:r>
          </a:p>
          <a:p>
            <a:r>
              <a:rPr lang="en-GB" sz="2400" dirty="0"/>
              <a:t>sumtable wage </a:t>
            </a:r>
            <a:r>
              <a:rPr lang="en-GB" sz="2400" dirty="0" err="1"/>
              <a:t>collgrad</a:t>
            </a:r>
            <a:r>
              <a:rPr lang="en-GB" sz="2400" dirty="0"/>
              <a:t>, first(1) </a:t>
            </a:r>
            <a:r>
              <a:rPr lang="en-GB" sz="2400" dirty="0" smtClean="0"/>
              <a:t>last(1) vartype(</a:t>
            </a:r>
            <a:r>
              <a:rPr lang="en-GB" sz="2400" dirty="0" err="1" smtClean="0"/>
              <a:t>contmed</a:t>
            </a:r>
            <a:r>
              <a:rPr lang="en-GB" sz="2400" dirty="0" smtClean="0"/>
              <a:t>)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68773"/>
              </p:ext>
            </p:extLst>
          </p:nvPr>
        </p:nvGraphicFramePr>
        <p:xfrm>
          <a:off x="608554" y="3463225"/>
          <a:ext cx="7886701" cy="59629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53"/>
                <a:gridCol w="844062"/>
                <a:gridCol w="773723"/>
                <a:gridCol w="793820"/>
                <a:gridCol w="793819"/>
                <a:gridCol w="723482"/>
                <a:gridCol w="713433"/>
                <a:gridCol w="693336"/>
                <a:gridCol w="693336"/>
                <a:gridCol w="677637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hourly wage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6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3949" cy="4351338"/>
          </a:xfrm>
        </p:spPr>
        <p:txBody>
          <a:bodyPr>
            <a:normAutofit/>
          </a:bodyPr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 smtClean="0"/>
              <a:t>sumtable </a:t>
            </a:r>
            <a:r>
              <a:rPr lang="en-GB" sz="2400" dirty="0"/>
              <a:t>wage </a:t>
            </a:r>
            <a:r>
              <a:rPr lang="en-GB" sz="2400" dirty="0" err="1"/>
              <a:t>collgrad</a:t>
            </a:r>
            <a:r>
              <a:rPr lang="en-GB" sz="2400" dirty="0"/>
              <a:t>, first(1) </a:t>
            </a:r>
            <a:r>
              <a:rPr lang="en-GB" sz="2400" dirty="0" smtClean="0"/>
              <a:t>last(1) vartype(</a:t>
            </a:r>
            <a:r>
              <a:rPr lang="en-GB" sz="2400" dirty="0" err="1" smtClean="0"/>
              <a:t>contmed</a:t>
            </a:r>
            <a:r>
              <a:rPr lang="en-GB" sz="2400" dirty="0"/>
              <a:t>) </a:t>
            </a:r>
            <a:r>
              <a:rPr lang="en-GB" sz="2400" dirty="0" smtClean="0">
                <a:ln>
                  <a:solidFill>
                    <a:srgbClr val="FFC000"/>
                  </a:solidFill>
                </a:ln>
              </a:rPr>
              <a:t>dp1(1)</a:t>
            </a:r>
            <a:endParaRPr lang="en-GB" sz="2400" dirty="0">
              <a:ln>
                <a:solidFill>
                  <a:srgbClr val="FFC000"/>
                </a:solidFill>
              </a:ln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86437"/>
              </p:ext>
            </p:extLst>
          </p:nvPr>
        </p:nvGraphicFramePr>
        <p:xfrm>
          <a:off x="608554" y="3463229"/>
          <a:ext cx="7886701" cy="89444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53"/>
                <a:gridCol w="844062"/>
                <a:gridCol w="773723"/>
                <a:gridCol w="793820"/>
                <a:gridCol w="793819"/>
                <a:gridCol w="723482"/>
                <a:gridCol w="713433"/>
                <a:gridCol w="693336"/>
                <a:gridCol w="693336"/>
                <a:gridCol w="677637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5.6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9.7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6.3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200940" y="4019107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83379" y="4035406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330376" y="4019107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</a:t>
            </a:r>
            <a:r>
              <a:rPr lang="en-GB" dirty="0"/>
              <a:t>tables are </a:t>
            </a:r>
            <a:r>
              <a:rPr lang="en-GB" dirty="0" smtClean="0"/>
              <a:t>commonly used to </a:t>
            </a:r>
            <a:r>
              <a:rPr lang="en-GB" dirty="0"/>
              <a:t>describe characteristics within a population</a:t>
            </a:r>
          </a:p>
          <a:p>
            <a:r>
              <a:rPr lang="en-GB" dirty="0" smtClean="0"/>
              <a:t>It is often of </a:t>
            </a:r>
            <a:r>
              <a:rPr lang="en-GB" dirty="0"/>
              <a:t>interest to compare characteristics of two or more groups</a:t>
            </a:r>
          </a:p>
          <a:p>
            <a:pPr lvl="1"/>
            <a:r>
              <a:rPr lang="en-GB" dirty="0"/>
              <a:t>Treatment groups in a </a:t>
            </a:r>
            <a:r>
              <a:rPr lang="en-GB" dirty="0" smtClean="0"/>
              <a:t>randomised controlled trial</a:t>
            </a:r>
            <a:endParaRPr lang="en-GB" dirty="0"/>
          </a:p>
          <a:p>
            <a:pPr lvl="1"/>
            <a:r>
              <a:rPr lang="en-GB" dirty="0"/>
              <a:t>Cohort groups in an observational study</a:t>
            </a:r>
          </a:p>
          <a:p>
            <a:r>
              <a:rPr lang="en-GB" dirty="0" smtClean="0"/>
              <a:t>Summaries </a:t>
            </a:r>
            <a:r>
              <a:rPr lang="en-GB" dirty="0"/>
              <a:t>may include</a:t>
            </a:r>
          </a:p>
          <a:p>
            <a:pPr lvl="1"/>
            <a:r>
              <a:rPr lang="en-GB" dirty="0"/>
              <a:t>Counts and percentages</a:t>
            </a:r>
          </a:p>
          <a:p>
            <a:pPr lvl="1"/>
            <a:r>
              <a:rPr lang="en-GB" dirty="0"/>
              <a:t>Means and standard deviations (SDs)</a:t>
            </a:r>
          </a:p>
          <a:p>
            <a:pPr lvl="1"/>
            <a:r>
              <a:rPr lang="en-GB" dirty="0"/>
              <a:t>Medians and interquartile ranges (IQRs)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9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3949" cy="4351338"/>
          </a:xfrm>
        </p:spPr>
        <p:txBody>
          <a:bodyPr>
            <a:normAutofit/>
          </a:bodyPr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 smtClean="0"/>
              <a:t>sumtable </a:t>
            </a:r>
            <a:r>
              <a:rPr lang="en-GB" sz="2400" dirty="0"/>
              <a:t>wage </a:t>
            </a:r>
            <a:r>
              <a:rPr lang="en-GB" sz="2400" dirty="0" err="1"/>
              <a:t>collgrad</a:t>
            </a:r>
            <a:r>
              <a:rPr lang="en-GB" sz="2400" dirty="0"/>
              <a:t>, first(1) </a:t>
            </a:r>
            <a:r>
              <a:rPr lang="en-GB" sz="2400" dirty="0" smtClean="0"/>
              <a:t>last(1) vartype(</a:t>
            </a:r>
            <a:r>
              <a:rPr lang="en-GB" sz="2400" dirty="0" err="1" smtClean="0"/>
              <a:t>contmed</a:t>
            </a:r>
            <a:r>
              <a:rPr lang="en-GB" sz="2400" dirty="0"/>
              <a:t>) </a:t>
            </a:r>
            <a:r>
              <a:rPr lang="en-GB" sz="2400" dirty="0" smtClean="0">
                <a:ln>
                  <a:solidFill>
                    <a:srgbClr val="FFC000"/>
                  </a:solidFill>
                </a:ln>
              </a:rPr>
              <a:t>dp1(2) dp2(2)</a:t>
            </a:r>
            <a:endParaRPr lang="en-GB" sz="2400" dirty="0">
              <a:ln>
                <a:solidFill>
                  <a:srgbClr val="FFC000"/>
                </a:solidFill>
              </a:ln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74841"/>
              </p:ext>
            </p:extLst>
          </p:nvPr>
        </p:nvGraphicFramePr>
        <p:xfrm>
          <a:off x="608554" y="3463229"/>
          <a:ext cx="7886701" cy="11925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53"/>
                <a:gridCol w="844062"/>
                <a:gridCol w="773723"/>
                <a:gridCol w="793820"/>
                <a:gridCol w="793819"/>
                <a:gridCol w="723482"/>
                <a:gridCol w="713433"/>
                <a:gridCol w="693336"/>
                <a:gridCol w="693336"/>
                <a:gridCol w="677637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5.6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9.7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6.3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hourly wage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5.64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4.03, 8.05)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9.68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6.63, 12.44)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6.27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4.26, 9.60)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200939" y="4312287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36418" y="4312287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271897" y="4312287"/>
            <a:ext cx="58479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44046" cy="4351338"/>
          </a:xfrm>
        </p:spPr>
        <p:txBody>
          <a:bodyPr>
            <a:normAutofit/>
          </a:bodyPr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/>
              <a:t>sumtable wage </a:t>
            </a:r>
            <a:r>
              <a:rPr lang="en-GB" sz="2400" dirty="0" err="1"/>
              <a:t>collgrad</a:t>
            </a:r>
            <a:r>
              <a:rPr lang="en-GB" sz="2400" dirty="0"/>
              <a:t>, first(1) last(1) vartype(</a:t>
            </a:r>
            <a:r>
              <a:rPr lang="en-GB" sz="2400" dirty="0" err="1"/>
              <a:t>contmed</a:t>
            </a:r>
            <a:r>
              <a:rPr lang="en-GB" sz="2400" dirty="0"/>
              <a:t>) </a:t>
            </a:r>
            <a:r>
              <a:rPr lang="en-GB" sz="2400" dirty="0" smtClean="0"/>
              <a:t>dp1(2) dp2(2) </a:t>
            </a:r>
            <a:r>
              <a:rPr lang="en-GB" sz="2400" dirty="0" smtClean="0">
                <a:ln>
                  <a:solidFill>
                    <a:srgbClr val="FFC000"/>
                  </a:solidFill>
                </a:ln>
              </a:rPr>
              <a:t>vartext</a:t>
            </a:r>
            <a:r>
              <a:rPr lang="en-GB" sz="2400" dirty="0">
                <a:ln>
                  <a:solidFill>
                    <a:srgbClr val="FFC000"/>
                  </a:solidFill>
                </a:ln>
              </a:rPr>
              <a:t>(“Hourly wage </a:t>
            </a:r>
            <a:r>
              <a:rPr lang="en-GB" sz="2400" dirty="0" smtClean="0">
                <a:ln>
                  <a:solidFill>
                    <a:srgbClr val="FFC000"/>
                  </a:solidFill>
                </a:ln>
              </a:rPr>
              <a:t>($)”)</a:t>
            </a:r>
            <a:endParaRPr lang="en-GB" sz="2400" dirty="0">
              <a:ln>
                <a:solidFill>
                  <a:srgbClr val="FFC000"/>
                </a:solidFill>
              </a:ln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61734"/>
              </p:ext>
            </p:extLst>
          </p:nvPr>
        </p:nvGraphicFramePr>
        <p:xfrm>
          <a:off x="608554" y="3463229"/>
          <a:ext cx="7886701" cy="149073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53"/>
                <a:gridCol w="844062"/>
                <a:gridCol w="773723"/>
                <a:gridCol w="793820"/>
                <a:gridCol w="793819"/>
                <a:gridCol w="723482"/>
                <a:gridCol w="713433"/>
                <a:gridCol w="693336"/>
                <a:gridCol w="693336"/>
                <a:gridCol w="677637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5.6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9.7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6.3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5.64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4.03, 8.05)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9.68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6.63, 12.44)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6.27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4.26, 9.60)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Hourly wage ($)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5.64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4.03, 8.05)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9.68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6.63, 12.44</a:t>
                      </a: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6.27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4.26, 9.60)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04038" y="4603898"/>
            <a:ext cx="1467293" cy="5316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44046" cy="4351338"/>
          </a:xfrm>
        </p:spPr>
        <p:txBody>
          <a:bodyPr>
            <a:normAutofit/>
          </a:bodyPr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/>
              <a:t>sumtable wage </a:t>
            </a:r>
            <a:r>
              <a:rPr lang="en-GB" sz="2400" dirty="0" err="1"/>
              <a:t>collgrad</a:t>
            </a:r>
            <a:r>
              <a:rPr lang="en-GB" sz="2400" dirty="0"/>
              <a:t>, first(1) last(1) vartype(</a:t>
            </a:r>
            <a:r>
              <a:rPr lang="en-GB" sz="2400" dirty="0" err="1"/>
              <a:t>contmed</a:t>
            </a:r>
            <a:r>
              <a:rPr lang="en-GB" sz="2400" dirty="0"/>
              <a:t>) dp1(2) dp2(2) </a:t>
            </a:r>
            <a:r>
              <a:rPr lang="en-GB" sz="2400" dirty="0" err="1"/>
              <a:t>vartext</a:t>
            </a:r>
            <a:r>
              <a:rPr lang="en-GB" sz="2400" dirty="0"/>
              <a:t>(“Hourly wage </a:t>
            </a:r>
            <a:r>
              <a:rPr lang="en-GB" sz="2400" dirty="0" smtClean="0"/>
              <a:t>($)”) </a:t>
            </a:r>
            <a:r>
              <a:rPr lang="en-GB" sz="2400" dirty="0">
                <a:ln>
                  <a:solidFill>
                    <a:srgbClr val="FFC000"/>
                  </a:solidFill>
                </a:ln>
              </a:rPr>
              <a:t>exportname(“Wages by graduate status”)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8669"/>
              </p:ext>
            </p:extLst>
          </p:nvPr>
        </p:nvGraphicFramePr>
        <p:xfrm>
          <a:off x="608554" y="3463229"/>
          <a:ext cx="7886701" cy="149073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53"/>
                <a:gridCol w="844062"/>
                <a:gridCol w="773723"/>
                <a:gridCol w="793820"/>
                <a:gridCol w="793819"/>
                <a:gridCol w="723482"/>
                <a:gridCol w="713433"/>
                <a:gridCol w="693336"/>
                <a:gridCol w="693336"/>
                <a:gridCol w="677637"/>
              </a:tblGrid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5.6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(4.0, 8.1)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9.7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(6.6, 12.4)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6.3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(4.3, 9.6)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hourly wage</a:t>
                      </a:r>
                      <a:endParaRPr lang="en-GB" sz="1000" b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5.64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4.03, 8.05)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9.68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6.63, 12.44)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6.27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4.26, 9.60)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Hourly wage ($)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5.64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4.03, 8.05)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9.68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6.63, 12.44</a:t>
                      </a: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6.27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effectLst/>
                        </a:rPr>
                        <a:t>4.26, 9.60)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7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 err="1"/>
              <a:t>sumtable</a:t>
            </a:r>
            <a:r>
              <a:rPr lang="en-GB" sz="2400" dirty="0"/>
              <a:t> wage </a:t>
            </a:r>
            <a:r>
              <a:rPr lang="en-GB" sz="2400" dirty="0" err="1"/>
              <a:t>collgrad</a:t>
            </a:r>
            <a:r>
              <a:rPr lang="en-GB" sz="2400" dirty="0"/>
              <a:t>, first(1) </a:t>
            </a:r>
            <a:r>
              <a:rPr lang="en-GB" sz="2400" dirty="0" err="1" smtClean="0"/>
              <a:t>vartype</a:t>
            </a:r>
            <a:r>
              <a:rPr lang="en-GB" sz="2400" dirty="0" smtClean="0"/>
              <a:t>(</a:t>
            </a:r>
            <a:r>
              <a:rPr lang="en-GB" sz="2400" dirty="0" err="1" smtClean="0"/>
              <a:t>contmed</a:t>
            </a:r>
            <a:r>
              <a:rPr lang="en-GB" sz="2400" dirty="0"/>
              <a:t>) </a:t>
            </a:r>
            <a:r>
              <a:rPr lang="en-GB" sz="2400" dirty="0" smtClean="0"/>
              <a:t>dp1(1)</a:t>
            </a:r>
          </a:p>
          <a:p>
            <a:r>
              <a:rPr lang="en-US" sz="2400" dirty="0" err="1" smtClean="0">
                <a:ln>
                  <a:solidFill>
                    <a:srgbClr val="FFC000"/>
                  </a:solidFill>
                </a:ln>
              </a:rPr>
              <a:t>sumtable</a:t>
            </a:r>
            <a:r>
              <a:rPr lang="en-US" sz="2400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2400" dirty="0">
                <a:ln>
                  <a:solidFill>
                    <a:srgbClr val="FFC000"/>
                  </a:solidFill>
                </a:ln>
              </a:rPr>
              <a:t>married </a:t>
            </a:r>
            <a:r>
              <a:rPr lang="en-US" sz="2400" dirty="0" err="1">
                <a:ln>
                  <a:solidFill>
                    <a:srgbClr val="FFC000"/>
                  </a:solidFill>
                </a:ln>
              </a:rPr>
              <a:t>collgrad</a:t>
            </a:r>
            <a:r>
              <a:rPr lang="en-US" sz="2400" dirty="0">
                <a:ln>
                  <a:solidFill>
                    <a:srgbClr val="FFC000"/>
                  </a:solidFill>
                </a:ln>
              </a:rPr>
              <a:t>, </a:t>
            </a:r>
            <a:r>
              <a:rPr lang="en-US" sz="2400" dirty="0" smtClean="0">
                <a:ln>
                  <a:solidFill>
                    <a:srgbClr val="FFC000"/>
                  </a:solidFill>
                </a:ln>
              </a:rPr>
              <a:t>last(1)</a:t>
            </a:r>
            <a:r>
              <a:rPr lang="en-GB" sz="2400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2400" dirty="0" err="1" smtClean="0">
                <a:ln>
                  <a:solidFill>
                    <a:srgbClr val="FFC000"/>
                  </a:solidFill>
                </a:ln>
              </a:rPr>
              <a:t>vartype</a:t>
            </a:r>
            <a:r>
              <a:rPr lang="en-US" sz="2400" dirty="0" smtClean="0">
                <a:ln>
                  <a:solidFill>
                    <a:srgbClr val="FFC000"/>
                  </a:solidFill>
                </a:ln>
              </a:rPr>
              <a:t>(categorical)</a:t>
            </a:r>
            <a:endParaRPr lang="en-GB" dirty="0">
              <a:ln>
                <a:solidFill>
                  <a:srgbClr val="FFC000"/>
                </a:solidFill>
              </a:ln>
            </a:endParaRP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41540"/>
              </p:ext>
            </p:extLst>
          </p:nvPr>
        </p:nvGraphicFramePr>
        <p:xfrm>
          <a:off x="462223" y="3413007"/>
          <a:ext cx="8123462" cy="113889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88212"/>
                <a:gridCol w="740489"/>
                <a:gridCol w="740489"/>
                <a:gridCol w="740489"/>
                <a:gridCol w="740489"/>
                <a:gridCol w="765440"/>
                <a:gridCol w="684951"/>
                <a:gridCol w="684146"/>
                <a:gridCol w="709903"/>
                <a:gridCol w="720366"/>
                <a:gridCol w="608488"/>
              </a:tblGrid>
              <a:tr h="2750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levellab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3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hourly wage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5.6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(4.0, 8.1)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9.7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(6.6, 12.4)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6.3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(4.3, 9.6)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7501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 married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single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616/1714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35.9%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188/532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35.3%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804/2246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35.8%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</a:tr>
              <a:tr h="275019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married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1098/1714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64.1%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344/532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64.7%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1442/2246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64.2%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371604" y="3221667"/>
            <a:ext cx="882507" cy="15417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79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/>
              <a:t>sysuse</a:t>
            </a:r>
            <a:r>
              <a:rPr lang="en-GB" sz="2400" dirty="0"/>
              <a:t> nlsw88, clear</a:t>
            </a:r>
          </a:p>
          <a:p>
            <a:r>
              <a:rPr lang="en-GB" sz="2400" dirty="0" err="1"/>
              <a:t>sumtable</a:t>
            </a:r>
            <a:r>
              <a:rPr lang="en-GB" sz="2400" dirty="0"/>
              <a:t> wage </a:t>
            </a:r>
            <a:r>
              <a:rPr lang="en-GB" sz="2400" dirty="0" err="1"/>
              <a:t>collgrad</a:t>
            </a:r>
            <a:r>
              <a:rPr lang="en-GB" sz="2400" dirty="0"/>
              <a:t>, first(1) </a:t>
            </a:r>
            <a:r>
              <a:rPr lang="en-GB" sz="2400" dirty="0" err="1" smtClean="0"/>
              <a:t>vartype</a:t>
            </a:r>
            <a:r>
              <a:rPr lang="en-GB" sz="2400" dirty="0" smtClean="0"/>
              <a:t>(</a:t>
            </a:r>
            <a:r>
              <a:rPr lang="en-GB" sz="2400" dirty="0" err="1" smtClean="0"/>
              <a:t>contmed</a:t>
            </a:r>
            <a:r>
              <a:rPr lang="en-GB" sz="2400" dirty="0"/>
              <a:t>) </a:t>
            </a:r>
            <a:r>
              <a:rPr lang="en-GB" sz="2400" dirty="0" smtClean="0"/>
              <a:t>dp1(1)</a:t>
            </a:r>
          </a:p>
          <a:p>
            <a:r>
              <a:rPr lang="en-US" sz="2400" dirty="0" err="1" smtClean="0"/>
              <a:t>sumtable</a:t>
            </a:r>
            <a:r>
              <a:rPr lang="en-US" sz="2400" dirty="0" smtClean="0"/>
              <a:t> </a:t>
            </a:r>
            <a:r>
              <a:rPr lang="en-US" sz="2400" dirty="0"/>
              <a:t>married </a:t>
            </a:r>
            <a:r>
              <a:rPr lang="en-US" sz="2400" dirty="0" err="1"/>
              <a:t>collgrad</a:t>
            </a:r>
            <a:r>
              <a:rPr lang="en-US" sz="2400" dirty="0"/>
              <a:t>, </a:t>
            </a:r>
            <a:r>
              <a:rPr lang="en-US" sz="2400" dirty="0" smtClean="0"/>
              <a:t>last(1)</a:t>
            </a:r>
            <a:r>
              <a:rPr lang="en-GB" sz="2400" dirty="0" smtClean="0"/>
              <a:t> </a:t>
            </a:r>
            <a:r>
              <a:rPr lang="en-US" sz="2400" dirty="0" err="1" smtClean="0"/>
              <a:t>vartype</a:t>
            </a:r>
            <a:r>
              <a:rPr lang="en-US" sz="2400" dirty="0" smtClean="0"/>
              <a:t>(</a:t>
            </a:r>
            <a:r>
              <a:rPr lang="en-US" sz="2400" dirty="0" smtClean="0">
                <a:ln>
                  <a:solidFill>
                    <a:srgbClr val="FFC000"/>
                  </a:solidFill>
                </a:ln>
              </a:rPr>
              <a:t>binary</a:t>
            </a:r>
            <a:r>
              <a:rPr lang="en-US" sz="2400" dirty="0" smtClean="0"/>
              <a:t>)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02280"/>
              </p:ext>
            </p:extLst>
          </p:nvPr>
        </p:nvGraphicFramePr>
        <p:xfrm>
          <a:off x="502413" y="3423055"/>
          <a:ext cx="8058781" cy="85754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17691"/>
                <a:gridCol w="826912"/>
                <a:gridCol w="826912"/>
                <a:gridCol w="826912"/>
                <a:gridCol w="854774"/>
                <a:gridCol w="764891"/>
                <a:gridCol w="763993"/>
                <a:gridCol w="792754"/>
                <a:gridCol w="804439"/>
                <a:gridCol w="679503"/>
              </a:tblGrid>
              <a:tr h="273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label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stat1_all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stat2_all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miss_grp1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miss_all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1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hourly wage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5.6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(4.0, 8.1)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9.7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(6.6, 12.4)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6.3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(4.3, 9.6)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73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married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1098/1714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64.1%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344/532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64.7%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1442/2246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64.2%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403496" y="4333763"/>
            <a:ext cx="0" cy="71670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47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Stata dataset ‘auto’ contains details about 74 cars including price, weight,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It also contains a variable called ‘foreign’ which identifies whether the car is foreign or domestic (1=Foreign and </a:t>
            </a:r>
            <a:r>
              <a:rPr lang="en-GB" dirty="0"/>
              <a:t>0=Domestic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Suppose we are interested in comparing foreign and domestic cars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634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8284238" cy="4351338"/>
          </a:xfrm>
        </p:spPr>
        <p:txBody>
          <a:bodyPr>
            <a:noAutofit/>
          </a:bodyPr>
          <a:lstStyle/>
          <a:p>
            <a:r>
              <a:rPr lang="en-GB" sz="2200" dirty="0" err="1" smtClean="0"/>
              <a:t>Sysuse</a:t>
            </a:r>
            <a:r>
              <a:rPr lang="en-GB" sz="2200" dirty="0" smtClean="0"/>
              <a:t> auto, clear</a:t>
            </a:r>
          </a:p>
          <a:p>
            <a:r>
              <a:rPr lang="en-GB" sz="2200" dirty="0"/>
              <a:t>cd “</a:t>
            </a:r>
            <a:r>
              <a:rPr lang="en-GB" sz="2200" i="1" dirty="0"/>
              <a:t>Desktop\Pathname</a:t>
            </a:r>
            <a:r>
              <a:rPr lang="en-GB" sz="2200" dirty="0"/>
              <a:t>”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foreign, </a:t>
            </a:r>
            <a:r>
              <a:rPr lang="en-GB" sz="2200" dirty="0" smtClean="0"/>
              <a:t>first(1) vartype(</a:t>
            </a:r>
            <a:r>
              <a:rPr lang="en-GB" sz="2200" dirty="0" err="1" smtClean="0"/>
              <a:t>headerrow</a:t>
            </a:r>
            <a:r>
              <a:rPr lang="en-GB" sz="2200" dirty="0"/>
              <a:t>) vartext("CAR DETAILS") </a:t>
            </a:r>
            <a:endParaRPr lang="en-GB" sz="2200" dirty="0" smtClean="0"/>
          </a:p>
          <a:p>
            <a:r>
              <a:rPr lang="en-GB" sz="2200" dirty="0" smtClean="0"/>
              <a:t>sumtable </a:t>
            </a:r>
            <a:r>
              <a:rPr lang="en-GB" sz="2200" dirty="0"/>
              <a:t>price foreign, vartype(</a:t>
            </a:r>
            <a:r>
              <a:rPr lang="en-GB" sz="2200" dirty="0" err="1"/>
              <a:t>contmed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mpg foreign, vartype(</a:t>
            </a:r>
            <a:r>
              <a:rPr lang="en-GB" sz="2200" dirty="0" err="1"/>
              <a:t>contrange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weight foreign, vartype(</a:t>
            </a:r>
            <a:r>
              <a:rPr lang="en-GB" sz="2200" dirty="0" err="1"/>
              <a:t>contmean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length foreign, vartype(</a:t>
            </a:r>
            <a:r>
              <a:rPr lang="en-GB" sz="2200" dirty="0" err="1"/>
              <a:t>contmean</a:t>
            </a:r>
            <a:r>
              <a:rPr lang="en-GB" sz="2200" dirty="0"/>
              <a:t>) dp1(1) dp2(1)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rep78 foreign, last(1</a:t>
            </a:r>
            <a:r>
              <a:rPr lang="en-GB" sz="2200" dirty="0" smtClean="0"/>
              <a:t>) </a:t>
            </a:r>
            <a:r>
              <a:rPr lang="en-GB" sz="2200" dirty="0" err="1" smtClean="0"/>
              <a:t>vartype</a:t>
            </a:r>
            <a:r>
              <a:rPr lang="en-GB" sz="2200" dirty="0" smtClean="0"/>
              <a:t>(categorical) </a:t>
            </a:r>
            <a:r>
              <a:rPr lang="en-GB" sz="2200" dirty="0"/>
              <a:t>vartext("Repairs since 1978") dp1(0) dp2(1) </a:t>
            </a:r>
            <a:r>
              <a:rPr lang="en-GB" sz="2200" dirty="0" smtClean="0"/>
              <a:t>exportname</a:t>
            </a:r>
            <a:r>
              <a:rPr lang="en-GB" sz="2200" dirty="0"/>
              <a:t>(“Details by car groups</a:t>
            </a:r>
            <a:r>
              <a:rPr lang="en-GB" sz="2200" dirty="0" smtClean="0"/>
              <a:t>”)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93141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951965"/>
              </p:ext>
            </p:extLst>
          </p:nvPr>
        </p:nvGraphicFramePr>
        <p:xfrm>
          <a:off x="452175" y="2024279"/>
          <a:ext cx="8109021" cy="318822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94888"/>
                <a:gridCol w="521930"/>
                <a:gridCol w="693337"/>
                <a:gridCol w="753491"/>
                <a:gridCol w="663326"/>
                <a:gridCol w="763675"/>
                <a:gridCol w="562708"/>
                <a:gridCol w="763674"/>
                <a:gridCol w="643095"/>
                <a:gridCol w="653143"/>
                <a:gridCol w="552659"/>
                <a:gridCol w="643095"/>
              </a:tblGrid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label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solidFill>
                            <a:schemeClr val="bg1"/>
                          </a:solidFill>
                          <a:effectLst/>
                        </a:rPr>
                        <a:t>levellab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stat1_grp0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stat2_grp0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effectLst/>
                        </a:rPr>
                        <a:t>miss_all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rowcount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CAR DETAILS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Price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4783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(4184, 6234)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5759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(4499, 7140)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5007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(4195, 6342)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Mileage (mpg)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(12, 34)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(14, 41)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Weight (lbs.)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3317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695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2316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433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3019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777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Length (in.)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196.1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20.0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168.5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13.7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187.9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22.3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41562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Repairs</a:t>
                      </a:r>
                      <a:r>
                        <a:rPr lang="en-GB" sz="1000" kern="1200" baseline="0" dirty="0" smtClean="0">
                          <a:effectLst/>
                        </a:rPr>
                        <a:t> since </a:t>
                      </a:r>
                      <a:r>
                        <a:rPr lang="en-GB" sz="1000" kern="1200" dirty="0" smtClean="0">
                          <a:effectLst/>
                        </a:rPr>
                        <a:t>1978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2/48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4.2%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0/21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2/69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6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8/48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16.7%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0/21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8/69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11.6%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27/48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56.3%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3/21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14.3%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30/69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43.5%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9/48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18.8%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9/21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42.9%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18/69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26.1%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2/48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4.2%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9/21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42.9%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11/69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15.9%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113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8274190" cy="4351338"/>
          </a:xfrm>
        </p:spPr>
        <p:txBody>
          <a:bodyPr>
            <a:normAutofit/>
          </a:bodyPr>
          <a:lstStyle/>
          <a:p>
            <a:r>
              <a:rPr lang="en-GB" sz="2200" dirty="0" err="1"/>
              <a:t>Sysuse</a:t>
            </a:r>
            <a:r>
              <a:rPr lang="en-GB" sz="2200" dirty="0"/>
              <a:t> auto, </a:t>
            </a:r>
            <a:r>
              <a:rPr lang="en-GB" sz="2200" dirty="0" smtClean="0"/>
              <a:t>clear</a:t>
            </a:r>
          </a:p>
          <a:p>
            <a:r>
              <a:rPr lang="en-GB" sz="2200" dirty="0" smtClean="0"/>
              <a:t>cd “</a:t>
            </a:r>
            <a:r>
              <a:rPr lang="en-GB" sz="2200" i="1" dirty="0" smtClean="0"/>
              <a:t>Desktop\Pathname</a:t>
            </a:r>
            <a:r>
              <a:rPr lang="en-GB" sz="2200" dirty="0" smtClean="0"/>
              <a:t>”</a:t>
            </a:r>
            <a:endParaRPr lang="en-GB" sz="2200" dirty="0"/>
          </a:p>
          <a:p>
            <a:r>
              <a:rPr lang="en-GB" sz="2200" dirty="0" smtClean="0"/>
              <a:t>sumtable </a:t>
            </a:r>
            <a:r>
              <a:rPr lang="en-GB" sz="2200" dirty="0"/>
              <a:t>foreign, </a:t>
            </a:r>
            <a:r>
              <a:rPr lang="en-GB" sz="2200" dirty="0" smtClean="0"/>
              <a:t>first(1) vartype(</a:t>
            </a:r>
            <a:r>
              <a:rPr lang="en-GB" sz="2200" dirty="0" err="1" smtClean="0"/>
              <a:t>headerrow</a:t>
            </a:r>
            <a:r>
              <a:rPr lang="en-GB" sz="2200" dirty="0"/>
              <a:t>) vartext("CAR DETAILS") </a:t>
            </a:r>
            <a:endParaRPr lang="en-GB" sz="2200" dirty="0" smtClean="0"/>
          </a:p>
          <a:p>
            <a:r>
              <a:rPr lang="en-GB" sz="2200" dirty="0" smtClean="0"/>
              <a:t>sumtable </a:t>
            </a:r>
            <a:r>
              <a:rPr lang="en-GB" sz="2200" dirty="0"/>
              <a:t>price foreign, vartype(</a:t>
            </a:r>
            <a:r>
              <a:rPr lang="en-GB" sz="2200" dirty="0" err="1"/>
              <a:t>contmed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mpg foreign, vartype(</a:t>
            </a:r>
            <a:r>
              <a:rPr lang="en-GB" sz="2200" dirty="0" err="1"/>
              <a:t>contrange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weight foreign, vartype(</a:t>
            </a:r>
            <a:r>
              <a:rPr lang="en-GB" sz="2200" dirty="0" err="1"/>
              <a:t>contmean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length foreign, vartype(</a:t>
            </a:r>
            <a:r>
              <a:rPr lang="en-GB" sz="2200" dirty="0" err="1"/>
              <a:t>contmean</a:t>
            </a:r>
            <a:r>
              <a:rPr lang="en-GB" sz="2200" dirty="0"/>
              <a:t>) dp1(1) dp2(1)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rep78 foreign, last(1</a:t>
            </a:r>
            <a:r>
              <a:rPr lang="en-GB" sz="2200" dirty="0" smtClean="0"/>
              <a:t>) vartype(</a:t>
            </a:r>
            <a:r>
              <a:rPr lang="en-GB" sz="2200" dirty="0" smtClean="0">
                <a:ln>
                  <a:solidFill>
                    <a:srgbClr val="FFC000"/>
                  </a:solidFill>
                </a:ln>
              </a:rPr>
              <a:t>categorical2</a:t>
            </a:r>
            <a:r>
              <a:rPr lang="en-GB" sz="2200" dirty="0"/>
              <a:t>) vartext("Repairs since 1978") dp1(0) dp2(1) </a:t>
            </a:r>
            <a:r>
              <a:rPr lang="en-GB" sz="2200" dirty="0" smtClean="0"/>
              <a:t>exportname</a:t>
            </a:r>
            <a:r>
              <a:rPr lang="en-GB" sz="2200" dirty="0"/>
              <a:t>(“Details by car groups”)</a:t>
            </a:r>
          </a:p>
        </p:txBody>
      </p:sp>
    </p:spTree>
    <p:extLst>
      <p:ext uri="{BB962C8B-B14F-4D97-AF65-F5344CB8AC3E}">
        <p14:creationId xmlns:p14="http://schemas.microsoft.com/office/powerpoint/2010/main" val="2732310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46396"/>
              </p:ext>
            </p:extLst>
          </p:nvPr>
        </p:nvGraphicFramePr>
        <p:xfrm>
          <a:off x="452175" y="2024279"/>
          <a:ext cx="8109022" cy="345492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94888"/>
                <a:gridCol w="521930"/>
                <a:gridCol w="693337"/>
                <a:gridCol w="753491"/>
                <a:gridCol w="663326"/>
                <a:gridCol w="763675"/>
                <a:gridCol w="562709"/>
                <a:gridCol w="763674"/>
                <a:gridCol w="643095"/>
                <a:gridCol w="653143"/>
                <a:gridCol w="552659"/>
                <a:gridCol w="643095"/>
              </a:tblGrid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label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effectLst/>
                        </a:rPr>
                        <a:t>levellab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stat1_grp0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stat2_grp0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effectLst/>
                        </a:rPr>
                        <a:t>miss_all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rowcount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CAR DETAILS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Price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4783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(4184, 6234)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5759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(4499, 7140)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5007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(4195, 6342)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Mileage (mpg)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(12, 34)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(14, 41)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Weight (lbs.)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3317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695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2316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433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3019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777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991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Length (in.)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196.1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20.0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168.5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13.7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187.9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22.3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41562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Repairs</a:t>
                      </a:r>
                      <a:r>
                        <a:rPr lang="en-GB" sz="1000" kern="1200" baseline="0" dirty="0" smtClean="0">
                          <a:effectLst/>
                        </a:rPr>
                        <a:t> since </a:t>
                      </a:r>
                      <a:r>
                        <a:rPr lang="en-GB" sz="1000" kern="1200" dirty="0" smtClean="0">
                          <a:effectLst/>
                        </a:rPr>
                        <a:t>1978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4.2%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16.7%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11.6%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56.3%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14.3%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43.5%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18.8%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26.1%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4.2%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15.9%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144196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effectLst/>
                        </a:rPr>
                        <a:t>11*Data missing for 5 patients (4, 1).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795284" y="3785191"/>
            <a:ext cx="776176" cy="16940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366570" y="5039831"/>
            <a:ext cx="2300955" cy="648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7346"/>
              </p:ext>
            </p:extLst>
          </p:nvPr>
        </p:nvGraphicFramePr>
        <p:xfrm>
          <a:off x="926460" y="2178976"/>
          <a:ext cx="6731640" cy="398558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39632"/>
                <a:gridCol w="2632668"/>
                <a:gridCol w="1919236"/>
                <a:gridCol w="1840104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Control </a:t>
                      </a:r>
                      <a:r>
                        <a:rPr lang="en-GB" sz="1400" dirty="0" smtClean="0">
                          <a:effectLst/>
                        </a:rPr>
                        <a:t>group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(n=121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Intervention group </a:t>
                      </a:r>
                      <a:r>
                        <a:rPr lang="en-GB" sz="1400" dirty="0">
                          <a:effectLst/>
                        </a:rPr>
                        <a:t>(n=127)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DEMOGRAPHY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Male gender (n, %)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75 (62%)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88 (69%)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Age (years; mean, SD)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59 (10.5)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58 (9.3)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Body mass index (mean, SD)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 (4.9)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26 (4.0)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Smoking</a:t>
                      </a:r>
                      <a:r>
                        <a:rPr lang="en-GB" sz="1400" b="0" baseline="0" dirty="0" smtClean="0">
                          <a:effectLst/>
                        </a:rPr>
                        <a:t> status</a:t>
                      </a:r>
                      <a:r>
                        <a:rPr lang="en-GB" sz="1400" b="0" dirty="0" smtClean="0">
                          <a:effectLst/>
                        </a:rPr>
                        <a:t> (n, %)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+mn-lt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 marL="30480" marR="30480" marT="30480" marB="30480" anchor="ctr"/>
                </a:tc>
              </a:tr>
              <a:tr h="27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Non-smoker</a:t>
                      </a:r>
                      <a:endParaRPr lang="en-GB" sz="14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80 (66%)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74</a:t>
                      </a:r>
                      <a:r>
                        <a:rPr lang="en-GB" sz="1400" baseline="0" dirty="0" smtClean="0"/>
                        <a:t> (58%)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</a:rPr>
                        <a:t>Ex-smoker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12 (10%)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 (11%)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</a:rPr>
                        <a:t>Smoker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29 (24%)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39 (31%)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BASELINE</a:t>
                      </a:r>
                      <a:r>
                        <a:rPr lang="en-GB" sz="1400" baseline="0" dirty="0" smtClean="0">
                          <a:effectLst/>
                        </a:rPr>
                        <a:t> SCORES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M</a:t>
                      </a:r>
                      <a:r>
                        <a:rPr lang="en-GB" sz="1400" b="0" baseline="0" dirty="0" smtClean="0">
                          <a:effectLst/>
                        </a:rPr>
                        <a:t>easurement score 1 (median, IQR)</a:t>
                      </a:r>
                      <a:endParaRPr lang="en-GB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12 (6,</a:t>
                      </a:r>
                      <a:r>
                        <a:rPr lang="en-GB" sz="1400" baseline="0" dirty="0" smtClean="0">
                          <a:effectLst/>
                        </a:rPr>
                        <a:t> 17)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13 (7, 20)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M</a:t>
                      </a:r>
                      <a:r>
                        <a:rPr lang="en-GB" sz="1400" b="0" baseline="0" dirty="0" smtClean="0">
                          <a:effectLst/>
                        </a:rPr>
                        <a:t>easurement score 2 (median, IQR)</a:t>
                      </a:r>
                      <a:endParaRPr lang="en-GB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 (7,</a:t>
                      </a:r>
                      <a:r>
                        <a:rPr lang="en-GB" sz="1400" baseline="0" dirty="0" smtClean="0">
                          <a:effectLst/>
                        </a:rPr>
                        <a:t> 13)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9 (6, 13)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….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…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…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4161" y="1758465"/>
            <a:ext cx="3848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Table 1 Baseline characteristics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857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719295"/>
            <a:ext cx="7886700" cy="4894156"/>
          </a:xfrm>
        </p:spPr>
        <p:txBody>
          <a:bodyPr>
            <a:normAutofit fontScale="92500"/>
          </a:bodyPr>
          <a:lstStyle/>
          <a:p>
            <a:r>
              <a:rPr lang="en-GB" sz="2200" dirty="0" err="1"/>
              <a:t>Sysuse</a:t>
            </a:r>
            <a:r>
              <a:rPr lang="en-GB" sz="2200" dirty="0"/>
              <a:t> auto, </a:t>
            </a:r>
            <a:r>
              <a:rPr lang="en-GB" sz="2200" dirty="0" smtClean="0"/>
              <a:t>clear</a:t>
            </a:r>
          </a:p>
          <a:p>
            <a:r>
              <a:rPr lang="en-GB" sz="2200" dirty="0" smtClean="0">
                <a:ln>
                  <a:solidFill>
                    <a:srgbClr val="FFC000"/>
                  </a:solidFill>
                </a:ln>
              </a:rPr>
              <a:t>Label define rep78_label 1 “1 repair” 2 “2 repairs” 3 “3 repairs” 4 “4 repairs” 5 “5 repairs”</a:t>
            </a:r>
          </a:p>
          <a:p>
            <a:r>
              <a:rPr lang="en-GB" sz="2200" dirty="0" smtClean="0">
                <a:ln>
                  <a:solidFill>
                    <a:srgbClr val="FFC000"/>
                  </a:solidFill>
                </a:ln>
              </a:rPr>
              <a:t>Label values rep78 rep78_label</a:t>
            </a:r>
          </a:p>
          <a:p>
            <a:r>
              <a:rPr lang="en-GB" sz="2200" dirty="0"/>
              <a:t>cd “</a:t>
            </a:r>
            <a:r>
              <a:rPr lang="en-GB" sz="2200" i="1" dirty="0"/>
              <a:t>Desktop\Pathname</a:t>
            </a:r>
            <a:r>
              <a:rPr lang="en-GB" sz="2200" dirty="0" smtClean="0"/>
              <a:t>”</a:t>
            </a:r>
            <a:endParaRPr lang="en-GB" sz="2200" dirty="0" smtClean="0">
              <a:ln>
                <a:solidFill>
                  <a:srgbClr val="FFC000"/>
                </a:solidFill>
              </a:ln>
            </a:endParaRPr>
          </a:p>
          <a:p>
            <a:r>
              <a:rPr lang="en-GB" sz="2200" dirty="0" smtClean="0"/>
              <a:t>sumtable </a:t>
            </a:r>
            <a:r>
              <a:rPr lang="en-GB" sz="2200" dirty="0"/>
              <a:t>foreign, </a:t>
            </a:r>
            <a:r>
              <a:rPr lang="en-GB" sz="2200" dirty="0" smtClean="0"/>
              <a:t>first(1) vartype(</a:t>
            </a:r>
            <a:r>
              <a:rPr lang="en-GB" sz="2200" dirty="0" err="1" smtClean="0"/>
              <a:t>headerrow</a:t>
            </a:r>
            <a:r>
              <a:rPr lang="en-GB" sz="2200" dirty="0"/>
              <a:t>) vartext("CAR DETAILS") </a:t>
            </a:r>
            <a:endParaRPr lang="en-GB" sz="2200" dirty="0" smtClean="0"/>
          </a:p>
          <a:p>
            <a:r>
              <a:rPr lang="en-GB" sz="2200" dirty="0" smtClean="0"/>
              <a:t>sumtable </a:t>
            </a:r>
            <a:r>
              <a:rPr lang="en-GB" sz="2200" dirty="0"/>
              <a:t>price foreign, vartype(</a:t>
            </a:r>
            <a:r>
              <a:rPr lang="en-GB" sz="2200" dirty="0" err="1"/>
              <a:t>contmed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mpg foreign, vartype(</a:t>
            </a:r>
            <a:r>
              <a:rPr lang="en-GB" sz="2200" dirty="0" err="1"/>
              <a:t>contrange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weight foreign, vartype(</a:t>
            </a:r>
            <a:r>
              <a:rPr lang="en-GB" sz="2200" dirty="0" err="1"/>
              <a:t>contmean</a:t>
            </a:r>
            <a:r>
              <a:rPr lang="en-GB" sz="2200" dirty="0"/>
              <a:t>) dp1(0) dp2(0)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length foreign, vartype(</a:t>
            </a:r>
            <a:r>
              <a:rPr lang="en-GB" sz="2200" dirty="0" err="1"/>
              <a:t>contmean</a:t>
            </a:r>
            <a:r>
              <a:rPr lang="en-GB" sz="2200" dirty="0"/>
              <a:t>) dp1(1) dp2(1)</a:t>
            </a:r>
          </a:p>
          <a:p>
            <a:r>
              <a:rPr lang="en-GB" sz="2200" dirty="0" smtClean="0"/>
              <a:t>sumtable </a:t>
            </a:r>
            <a:r>
              <a:rPr lang="en-GB" sz="2200" dirty="0"/>
              <a:t>rep78 foreign, last(1</a:t>
            </a:r>
            <a:r>
              <a:rPr lang="en-GB" sz="2200" dirty="0" smtClean="0"/>
              <a:t>) vartype(categorical2</a:t>
            </a:r>
            <a:r>
              <a:rPr lang="en-GB" sz="2200" dirty="0"/>
              <a:t>) vartext("Repairs since 1978") dp1(0) dp2(1) </a:t>
            </a:r>
            <a:r>
              <a:rPr lang="en-GB" sz="2200" dirty="0" smtClean="0"/>
              <a:t>exportname</a:t>
            </a:r>
            <a:r>
              <a:rPr lang="en-GB" sz="2200" dirty="0"/>
              <a:t>(“Details by car groups”)</a:t>
            </a:r>
          </a:p>
        </p:txBody>
      </p:sp>
    </p:spTree>
    <p:extLst>
      <p:ext uri="{BB962C8B-B14F-4D97-AF65-F5344CB8AC3E}">
        <p14:creationId xmlns:p14="http://schemas.microsoft.com/office/powerpoint/2010/main" val="2796484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129579"/>
              </p:ext>
            </p:extLst>
          </p:nvPr>
        </p:nvGraphicFramePr>
        <p:xfrm>
          <a:off x="331596" y="2024280"/>
          <a:ext cx="8340132" cy="342543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64158"/>
                <a:gridCol w="593040"/>
                <a:gridCol w="713098"/>
                <a:gridCol w="774965"/>
                <a:gridCol w="682230"/>
                <a:gridCol w="785440"/>
                <a:gridCol w="578746"/>
                <a:gridCol w="785439"/>
                <a:gridCol w="661424"/>
                <a:gridCol w="671758"/>
                <a:gridCol w="556595"/>
                <a:gridCol w="673239"/>
              </a:tblGrid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label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effectLst/>
                        </a:rPr>
                        <a:t>levellab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stat1_grp0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stat2_grp0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stat1_all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stat2_all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miss_grp1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effectLst/>
                        </a:rPr>
                        <a:t>miss_all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rowcount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CAR DETAILS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Price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4783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(4184, 6234)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5759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(4499, 7140)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5007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(4195, 6342)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Mileage (mpg)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(12, 34)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(14, 41)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(12, 41)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Weight (lbs.)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3317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695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2316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433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3019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777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749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Length (in.)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196.1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20.0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168.5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13.7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187.9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22.3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0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5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43710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effectLst/>
                        </a:rPr>
                        <a:t>Repairs</a:t>
                      </a:r>
                      <a:r>
                        <a:rPr lang="en-GB" sz="1000" kern="1200" baseline="0" dirty="0" smtClean="0">
                          <a:effectLst/>
                        </a:rPr>
                        <a:t> since </a:t>
                      </a:r>
                      <a:r>
                        <a:rPr lang="en-GB" sz="1000" kern="1200" dirty="0" smtClean="0">
                          <a:effectLst/>
                        </a:rPr>
                        <a:t>1978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effectLst/>
                        </a:rPr>
                        <a:t>1 repair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4.2%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04581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effectLst/>
                        </a:rPr>
                        <a:t>2 repairs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16.7%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0.0%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8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11.6%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12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3768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effectLst/>
                        </a:rPr>
                        <a:t>3 repairs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27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56.3%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14.3%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30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43.5%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13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3768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effectLst/>
                        </a:rPr>
                        <a:t>4 repairs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18.8%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18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26.1%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1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14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3768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effectLst/>
                        </a:rPr>
                        <a:t>5 repairs</a:t>
                      </a:r>
                      <a:endParaRPr lang="en-GB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2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4.2%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9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42.9%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15.9%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4</a:t>
                      </a:r>
                      <a:endParaRPr lang="en-GB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15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3768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solidFill>
                      <a:schemeClr val="accent6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effectLst/>
                        </a:rPr>
                        <a:t>11*Data missing for 5 patients (4, 1).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925033" y="3561907"/>
            <a:ext cx="1105786" cy="205208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246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982287"/>
              </p:ext>
            </p:extLst>
          </p:nvPr>
        </p:nvGraphicFramePr>
        <p:xfrm>
          <a:off x="628648" y="1899136"/>
          <a:ext cx="7886701" cy="39502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63807"/>
                <a:gridCol w="1735563"/>
                <a:gridCol w="849195"/>
                <a:gridCol w="1079613"/>
                <a:gridCol w="909961"/>
                <a:gridCol w="1019754"/>
                <a:gridCol w="909529"/>
                <a:gridCol w="1019279"/>
              </a:tblGrid>
              <a:tr h="2616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Domestic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(n=52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Foreign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(n=22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Overall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</a:t>
                      </a:r>
                      <a:r>
                        <a:rPr lang="en-GB" sz="1400" dirty="0">
                          <a:effectLst/>
                        </a:rPr>
                        <a:t>n=74)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6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CAR DETAILS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</a:tr>
              <a:tr h="2533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Price (median, IQR)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4783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(4184, 6234)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5759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(4499, 7140)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(4195, 6342)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533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Weight (lbs</a:t>
                      </a:r>
                      <a:r>
                        <a:rPr lang="en-GB" sz="1400" b="0" dirty="0" smtClean="0">
                          <a:effectLst/>
                        </a:rPr>
                        <a:t>.) (mean</a:t>
                      </a:r>
                      <a:r>
                        <a:rPr lang="en-GB" sz="1400" b="0" dirty="0">
                          <a:effectLst/>
                        </a:rPr>
                        <a:t>, SD)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695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777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533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Length (</a:t>
                      </a:r>
                      <a:r>
                        <a:rPr lang="en-GB" sz="1400" b="0" dirty="0" smtClean="0">
                          <a:effectLst/>
                        </a:rPr>
                        <a:t>in.) (mean</a:t>
                      </a:r>
                      <a:r>
                        <a:rPr lang="en-GB" sz="1400" b="0" dirty="0">
                          <a:effectLst/>
                        </a:rPr>
                        <a:t>, SD)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196.1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20.0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168.5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187.9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22.3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616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Repairs since 1978 </a:t>
                      </a:r>
                      <a:r>
                        <a:rPr lang="en-GB" sz="1400" b="0" dirty="0" smtClean="0">
                          <a:effectLst/>
                        </a:rPr>
                        <a:t>(n, %)*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</a:tr>
              <a:tr h="26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1 repair</a:t>
                      </a:r>
                      <a:endParaRPr lang="en-GB" sz="12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2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4.2%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0.0%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2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2.9%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2 repairs</a:t>
                      </a:r>
                      <a:endParaRPr lang="en-GB" sz="12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8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16.7%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0.0%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8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11.6%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3 repairs</a:t>
                      </a:r>
                      <a:endParaRPr lang="en-GB" sz="12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27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56.3%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3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14.3%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30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43.5%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4 repairs</a:t>
                      </a:r>
                      <a:endParaRPr lang="en-GB" sz="12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9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18.8%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9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42.9%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18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26.1%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  <a:tr h="26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5 repairs</a:t>
                      </a:r>
                      <a:endParaRPr lang="en-GB" sz="1200" b="0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2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4.2%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9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42.9%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11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15.9%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8312" y="5791644"/>
            <a:ext cx="31456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* Data missing for 5 cars (4 domestic, </a:t>
            </a:r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foreign)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90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Flexible command</a:t>
            </a:r>
          </a:p>
          <a:p>
            <a:r>
              <a:rPr lang="en-GB" dirty="0" smtClean="0"/>
              <a:t>Transposition </a:t>
            </a:r>
            <a:r>
              <a:rPr lang="en-GB" dirty="0"/>
              <a:t>errors are eliminated</a:t>
            </a:r>
          </a:p>
          <a:p>
            <a:r>
              <a:rPr lang="en-GB" dirty="0" smtClean="0"/>
              <a:t>Regular </a:t>
            </a:r>
            <a:r>
              <a:rPr lang="en-GB" dirty="0"/>
              <a:t>reporting is faster and more efficient</a:t>
            </a:r>
          </a:p>
          <a:p>
            <a:r>
              <a:rPr lang="en-GB" dirty="0" smtClean="0"/>
              <a:t>Reports </a:t>
            </a:r>
            <a:r>
              <a:rPr lang="en-GB" dirty="0"/>
              <a:t>are easily replicable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data </a:t>
            </a:r>
            <a:r>
              <a:rPr lang="en-GB" dirty="0" smtClean="0"/>
              <a:t>are </a:t>
            </a:r>
            <a:r>
              <a:rPr lang="en-GB" dirty="0"/>
              <a:t>changed or updated, programs can simply be re-run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029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work was </a:t>
            </a:r>
            <a:r>
              <a:rPr lang="en-US" dirty="0" smtClean="0"/>
              <a:t>supported by </a:t>
            </a:r>
          </a:p>
          <a:p>
            <a:pPr lvl="1"/>
            <a:endParaRPr lang="en-US" sz="1000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dirty="0"/>
              <a:t>NIHR Bristol Biomedical Research Unit in Cardiovascular </a:t>
            </a:r>
            <a:r>
              <a:rPr lang="en-US" dirty="0" smtClean="0"/>
              <a:t>Disease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University of Bristol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Bristol Clinical Trials and Evaluation Unit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895" y="5345546"/>
            <a:ext cx="1605988" cy="65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lour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1" y="5400658"/>
            <a:ext cx="1823618" cy="5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520" y="5202381"/>
            <a:ext cx="1727013" cy="9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00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dirty="0" smtClean="0"/>
              <a:t>Thank you for listening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324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tables are typically created by summarising or tabulating data in the Stata output window and copying into reports/documents</a:t>
            </a:r>
          </a:p>
          <a:p>
            <a:r>
              <a:rPr lang="en-GB" dirty="0" smtClean="0"/>
              <a:t>This method may be</a:t>
            </a:r>
          </a:p>
          <a:p>
            <a:pPr lvl="1"/>
            <a:r>
              <a:rPr lang="en-GB" dirty="0" smtClean="0"/>
              <a:t>Time consuming</a:t>
            </a:r>
          </a:p>
          <a:p>
            <a:pPr lvl="1"/>
            <a:r>
              <a:rPr lang="en-GB" dirty="0" smtClean="0"/>
              <a:t>Open to transposition error</a:t>
            </a:r>
          </a:p>
          <a:p>
            <a:pPr lvl="1"/>
            <a:r>
              <a:rPr lang="en-GB" dirty="0" smtClean="0"/>
              <a:t>Frustrating if data are updated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6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Stata command </a:t>
            </a:r>
            <a:r>
              <a:rPr lang="en-GB" i="1" dirty="0" smtClean="0">
                <a:solidFill>
                  <a:schemeClr val="accent6"/>
                </a:solidFill>
              </a:rPr>
              <a:t>sumtable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can be used to summarise data such that the manual aspect is removed</a:t>
            </a:r>
          </a:p>
          <a:p>
            <a:r>
              <a:rPr lang="en-GB" i="1" dirty="0" smtClean="0">
                <a:solidFill>
                  <a:schemeClr val="accent6"/>
                </a:solidFill>
              </a:rPr>
              <a:t>Sumtable</a:t>
            </a:r>
            <a:r>
              <a:rPr lang="en-GB" i="1" dirty="0" smtClean="0"/>
              <a:t> </a:t>
            </a:r>
            <a:r>
              <a:rPr lang="en-GB" dirty="0" smtClean="0"/>
              <a:t>enables the user to present a number of different summary types within one table</a:t>
            </a:r>
          </a:p>
          <a:p>
            <a:r>
              <a:rPr lang="en-GB" dirty="0" smtClean="0"/>
              <a:t>The end result is an Excel spreadsheet that can easily be manipulated for reports or other documents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5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resultant Excel spreadsheet contains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label column to describe the variables </a:t>
            </a:r>
          </a:p>
          <a:p>
            <a:pPr lvl="1"/>
            <a:r>
              <a:rPr lang="en-GB" dirty="0" smtClean="0"/>
              <a:t>A level label column to describe categorical variables</a:t>
            </a:r>
          </a:p>
          <a:p>
            <a:pPr lvl="1"/>
            <a:r>
              <a:rPr lang="en-GB" dirty="0" smtClean="0"/>
              <a:t>Three columns of summary data for each specified group and overall</a:t>
            </a:r>
          </a:p>
        </p:txBody>
      </p:sp>
    </p:spTree>
    <p:extLst>
      <p:ext uri="{BB962C8B-B14F-4D97-AF65-F5344CB8AC3E}">
        <p14:creationId xmlns:p14="http://schemas.microsoft.com/office/powerpoint/2010/main" val="1739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Details of the three summary columns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65166"/>
              </p:ext>
            </p:extLst>
          </p:nvPr>
        </p:nvGraphicFramePr>
        <p:xfrm>
          <a:off x="628648" y="2500493"/>
          <a:ext cx="8074288" cy="340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8572"/>
                <a:gridCol w="2018572"/>
                <a:gridCol w="2018572"/>
                <a:gridCol w="201857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Summary</a:t>
                      </a:r>
                      <a:r>
                        <a:rPr lang="en-GB" b="0" baseline="0" dirty="0" smtClean="0"/>
                        <a:t> columns</a:t>
                      </a:r>
                      <a:endParaRPr lang="en-GB" b="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Variable 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First column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Second column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Third column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Binary</a:t>
                      </a:r>
                      <a:endParaRPr lang="en-GB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Count</a:t>
                      </a:r>
                      <a:endParaRPr lang="en-GB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</a:t>
                      </a:r>
                      <a:endParaRPr lang="en-GB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Missing</a:t>
                      </a:r>
                      <a:r>
                        <a:rPr lang="en-GB" baseline="0" dirty="0" smtClean="0"/>
                        <a:t> count</a:t>
                      </a:r>
                      <a:endParaRPr lang="en-GB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Categorical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Counts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Missing count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Continuous</a:t>
                      </a:r>
                      <a:r>
                        <a:rPr lang="en-GB" baseline="0" dirty="0" smtClean="0"/>
                        <a:t> (symmetric data)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Missing count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Continuous (skewed data)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IQR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Missing 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Continuous </a:t>
                      </a:r>
                    </a:p>
                    <a:p>
                      <a:r>
                        <a:rPr lang="en-GB" dirty="0" smtClean="0"/>
                        <a:t>(range required)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Minimum and maximum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Missing count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sumtable command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Syntax:</a:t>
            </a:r>
          </a:p>
          <a:p>
            <a:pPr marL="0" indent="0">
              <a:buNone/>
            </a:pPr>
            <a:r>
              <a:rPr lang="en-GB" dirty="0"/>
              <a:t>sumtable </a:t>
            </a:r>
            <a:r>
              <a:rPr lang="en-GB" i="1" dirty="0"/>
              <a:t>sumvar</a:t>
            </a:r>
            <a:r>
              <a:rPr lang="en-GB" dirty="0"/>
              <a:t> </a:t>
            </a:r>
            <a:r>
              <a:rPr lang="en-GB" i="1" dirty="0"/>
              <a:t>groupvar</a:t>
            </a:r>
            <a:r>
              <a:rPr lang="en-GB" dirty="0"/>
              <a:t> , vartype(</a:t>
            </a:r>
            <a:r>
              <a:rPr lang="en-GB" i="1" dirty="0"/>
              <a:t>vartype_options</a:t>
            </a:r>
            <a:r>
              <a:rPr lang="en-GB" dirty="0"/>
              <a:t>) [vartext(</a:t>
            </a:r>
            <a:r>
              <a:rPr lang="en-GB" i="1" dirty="0"/>
              <a:t>text</a:t>
            </a:r>
            <a:r>
              <a:rPr lang="en-GB" dirty="0"/>
              <a:t>) dp1(</a:t>
            </a:r>
            <a:r>
              <a:rPr lang="en-GB" i="1" dirty="0"/>
              <a:t>#</a:t>
            </a:r>
            <a:r>
              <a:rPr lang="en-GB" dirty="0"/>
              <a:t>) dp2(</a:t>
            </a:r>
            <a:r>
              <a:rPr lang="en-GB" i="1" dirty="0"/>
              <a:t>#</a:t>
            </a:r>
            <a:r>
              <a:rPr lang="en-GB" dirty="0"/>
              <a:t>)  first(1) last(1) exportname(</a:t>
            </a:r>
            <a:r>
              <a:rPr lang="en-GB" i="1" dirty="0"/>
              <a:t>text</a:t>
            </a:r>
            <a:r>
              <a:rPr lang="en-GB" dirty="0" smtClean="0"/>
              <a:t>)]</a:t>
            </a:r>
            <a:endParaRPr lang="en-GB" dirty="0"/>
          </a:p>
          <a:p>
            <a:pPr lvl="1"/>
            <a:r>
              <a:rPr lang="en-GB" i="1" dirty="0" smtClean="0"/>
              <a:t>sumvar</a:t>
            </a:r>
            <a:r>
              <a:rPr lang="en-GB" dirty="0" smtClean="0"/>
              <a:t> </a:t>
            </a:r>
            <a:r>
              <a:rPr lang="en-GB" dirty="0"/>
              <a:t>is the variable to be summarised </a:t>
            </a:r>
            <a:endParaRPr lang="en-GB" dirty="0" smtClean="0"/>
          </a:p>
          <a:p>
            <a:pPr lvl="1"/>
            <a:r>
              <a:rPr lang="en-GB" i="1" dirty="0" smtClean="0"/>
              <a:t>groupvar</a:t>
            </a:r>
            <a:r>
              <a:rPr lang="en-GB" dirty="0" smtClean="0"/>
              <a:t> </a:t>
            </a:r>
            <a:r>
              <a:rPr lang="en-GB" dirty="0"/>
              <a:t>is a group variable by which the </a:t>
            </a:r>
            <a:r>
              <a:rPr lang="en-GB" i="1" dirty="0"/>
              <a:t>sumvar</a:t>
            </a:r>
            <a:r>
              <a:rPr lang="en-GB" dirty="0"/>
              <a:t> data is </a:t>
            </a:r>
            <a:r>
              <a:rPr lang="en-GB" dirty="0" smtClean="0"/>
              <a:t>summarised. The </a:t>
            </a:r>
            <a:r>
              <a:rPr lang="en-GB" i="1" dirty="0" smtClean="0"/>
              <a:t>groupvar</a:t>
            </a:r>
            <a:r>
              <a:rPr lang="en-GB" dirty="0" smtClean="0"/>
              <a:t> </a:t>
            </a:r>
            <a:r>
              <a:rPr lang="en-GB" dirty="0"/>
              <a:t>variable must be </a:t>
            </a:r>
            <a:r>
              <a:rPr lang="en-GB" dirty="0" smtClean="0"/>
              <a:t>numeric.</a:t>
            </a:r>
          </a:p>
          <a:p>
            <a:pPr lvl="1"/>
            <a:endParaRPr lang="en-GB" dirty="0"/>
          </a:p>
          <a:p>
            <a:pPr>
              <a:spcBef>
                <a:spcPts val="600"/>
              </a:spcBef>
            </a:pPr>
            <a:r>
              <a:rPr lang="en-GB" sz="2400" dirty="0" smtClean="0"/>
              <a:t>sumvar</a:t>
            </a:r>
            <a:r>
              <a:rPr lang="en-GB" sz="2400" dirty="0"/>
              <a:t>, groupvar and </a:t>
            </a:r>
            <a:r>
              <a:rPr lang="en-GB" sz="2400" dirty="0" smtClean="0"/>
              <a:t>vartype </a:t>
            </a:r>
            <a:r>
              <a:rPr lang="en-GB" sz="2400" dirty="0"/>
              <a:t>are required</a:t>
            </a:r>
          </a:p>
          <a:p>
            <a:r>
              <a:rPr lang="en-GB" sz="2400" dirty="0" smtClean="0"/>
              <a:t>vartext</a:t>
            </a:r>
            <a:r>
              <a:rPr lang="en-GB" sz="2400" dirty="0"/>
              <a:t>, dp1, dp2, first, last and exportname are optional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Sumtable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63174" cy="4351338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vartype</a:t>
            </a:r>
            <a:r>
              <a:rPr lang="en-GB" dirty="0"/>
              <a:t>(</a:t>
            </a:r>
            <a:r>
              <a:rPr lang="en-GB" i="1" dirty="0"/>
              <a:t>name</a:t>
            </a:r>
            <a:r>
              <a:rPr lang="en-GB" dirty="0"/>
              <a:t>) must be specified to identify the summary </a:t>
            </a:r>
            <a:r>
              <a:rPr lang="en-GB" dirty="0" smtClean="0"/>
              <a:t>type</a:t>
            </a:r>
          </a:p>
          <a:p>
            <a:pPr lvl="1"/>
            <a:r>
              <a:rPr lang="en-GB" dirty="0" smtClean="0"/>
              <a:t>Binary</a:t>
            </a:r>
          </a:p>
          <a:p>
            <a:pPr lvl="1"/>
            <a:r>
              <a:rPr lang="en-GB" dirty="0" smtClean="0"/>
              <a:t>Binary2</a:t>
            </a:r>
          </a:p>
          <a:p>
            <a:pPr lvl="1"/>
            <a:r>
              <a:rPr lang="en-GB" dirty="0" smtClean="0"/>
              <a:t>Categorical</a:t>
            </a:r>
          </a:p>
          <a:p>
            <a:pPr lvl="1"/>
            <a:r>
              <a:rPr lang="en-GB" dirty="0" smtClean="0"/>
              <a:t>Categorical2</a:t>
            </a:r>
          </a:p>
          <a:p>
            <a:pPr lvl="1"/>
            <a:r>
              <a:rPr lang="en-GB" dirty="0" err="1" smtClean="0"/>
              <a:t>Contmean</a:t>
            </a:r>
            <a:endParaRPr lang="en-GB" dirty="0" smtClean="0"/>
          </a:p>
          <a:p>
            <a:pPr lvl="1"/>
            <a:r>
              <a:rPr lang="en-GB" dirty="0" err="1" smtClean="0"/>
              <a:t>Contmed</a:t>
            </a:r>
            <a:endParaRPr lang="en-GB" dirty="0" smtClean="0"/>
          </a:p>
          <a:p>
            <a:pPr lvl="1"/>
            <a:r>
              <a:rPr lang="en-GB" dirty="0" err="1" smtClean="0"/>
              <a:t>Contrange</a:t>
            </a:r>
            <a:endParaRPr lang="en-GB" dirty="0" smtClean="0"/>
          </a:p>
          <a:p>
            <a:pPr lvl="1"/>
            <a:r>
              <a:rPr lang="en-GB" dirty="0" smtClean="0"/>
              <a:t>Events</a:t>
            </a:r>
          </a:p>
          <a:p>
            <a:pPr lvl="1"/>
            <a:r>
              <a:rPr lang="en-GB" dirty="0" err="1" smtClean="0"/>
              <a:t>Headerrow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76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8023</TotalTime>
  <Words>2766</Words>
  <Application>Microsoft Office PowerPoint</Application>
  <PresentationFormat>On-screen Show (4:3)</PresentationFormat>
  <Paragraphs>935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Creating summary tables using the sumtable command</vt:lpstr>
      <vt:lpstr>Introduction</vt:lpstr>
      <vt:lpstr>Introduction</vt:lpstr>
      <vt:lpstr>Introduction</vt:lpstr>
      <vt:lpstr>Introduction</vt:lpstr>
      <vt:lpstr>Introduction</vt:lpstr>
      <vt:lpstr>Introduction</vt:lpstr>
      <vt:lpstr>The sumtable command</vt:lpstr>
      <vt:lpstr>Sumtable options</vt:lpstr>
      <vt:lpstr>Sumtable options</vt:lpstr>
      <vt:lpstr>Sumtable options</vt:lpstr>
      <vt:lpstr>Types of summaries (vartype options)</vt:lpstr>
      <vt:lpstr>Types of summaries (vartype options)</vt:lpstr>
      <vt:lpstr>Types of summaries (vartype options)</vt:lpstr>
      <vt:lpstr>Types of summaries (vartype options)</vt:lpstr>
      <vt:lpstr>Types of summaries (vartype options)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Conclusions</vt:lpstr>
      <vt:lpstr>Acknowledgements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patterns of adverse events after surgery and their impact on recovery</dc:title>
  <dc:creator>rachelnash</dc:creator>
  <cp:lastModifiedBy>Cass Film Academy</cp:lastModifiedBy>
  <cp:revision>505</cp:revision>
  <cp:lastPrinted>2016-09-05T13:02:01Z</cp:lastPrinted>
  <dcterms:created xsi:type="dcterms:W3CDTF">2015-08-20T07:46:42Z</dcterms:created>
  <dcterms:modified xsi:type="dcterms:W3CDTF">2016-09-09T12:14:50Z</dcterms:modified>
</cp:coreProperties>
</file>