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6" r:id="rId4"/>
    <p:sldId id="27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9" r:id="rId16"/>
    <p:sldId id="267" r:id="rId17"/>
    <p:sldId id="286" r:id="rId18"/>
    <p:sldId id="280" r:id="rId19"/>
    <p:sldId id="281" r:id="rId20"/>
    <p:sldId id="282" r:id="rId21"/>
    <p:sldId id="283" r:id="rId22"/>
    <p:sldId id="284" r:id="rId23"/>
    <p:sldId id="285" r:id="rId24"/>
    <p:sldId id="269" r:id="rId25"/>
    <p:sldId id="292" r:id="rId26"/>
    <p:sldId id="294" r:id="rId27"/>
    <p:sldId id="270" r:id="rId28"/>
    <p:sldId id="287" r:id="rId29"/>
    <p:sldId id="288" r:id="rId30"/>
    <p:sldId id="289" r:id="rId31"/>
    <p:sldId id="290" r:id="rId32"/>
    <p:sldId id="297" r:id="rId33"/>
    <p:sldId id="291" r:id="rId34"/>
    <p:sldId id="295" r:id="rId35"/>
    <p:sldId id="271" r:id="rId36"/>
    <p:sldId id="296" r:id="rId37"/>
    <p:sldId id="293" r:id="rId38"/>
    <p:sldId id="272" r:id="rId39"/>
    <p:sldId id="273" r:id="rId40"/>
    <p:sldId id="274" r:id="rId41"/>
    <p:sldId id="275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8"/>
  </p:normalViewPr>
  <p:slideViewPr>
    <p:cSldViewPr>
      <p:cViewPr>
        <p:scale>
          <a:sx n="53" d="100"/>
          <a:sy n="53" d="100"/>
        </p:scale>
        <p:origin x="1896" y="8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4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201B3081-FD70-466B-A32A-B09B1C906087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3690" y="9258300"/>
            <a:ext cx="384721" cy="379591"/>
          </a:xfrm>
        </p:spPr>
        <p:txBody>
          <a:bodyPr/>
          <a:lstStyle/>
          <a:p>
            <a:fld id="{B73E6606-2370-4535-AB8C-0E9823BF8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201B3081-FD70-466B-A32A-B09B1C906087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03690" y="9258300"/>
            <a:ext cx="384721" cy="379591"/>
          </a:xfrm>
        </p:spPr>
        <p:txBody>
          <a:bodyPr/>
          <a:lstStyle/>
          <a:p>
            <a:fld id="{B73E6606-2370-4535-AB8C-0E9823BF8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2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2888868"/>
            <a:ext cx="10464801" cy="3302001"/>
          </a:xfrm>
          <a:prstGeom prst="rect">
            <a:avLst/>
          </a:prstGeom>
        </p:spPr>
        <p:txBody>
          <a:bodyPr/>
          <a:lstStyle>
            <a:lvl1pPr defTabSz="502412">
              <a:defRPr sz="6880"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Extending Stata graphics via SVG manipulation commands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newspape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561" y="-14995"/>
            <a:ext cx="17352024" cy="978359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270000" y="6295620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sz="16200"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Read it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17-08-31 at 22.40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8" y="612655"/>
            <a:ext cx="15359253" cy="9127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nuts-n-bolts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3833" y="-48237"/>
            <a:ext cx="14829078" cy="985007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270000" y="6482804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16200"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Build 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General principle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Get an SVG file out of Stata (14+)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Open it up and make it even cooler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Receive the accolades of your peers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honey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465" y="-42487"/>
            <a:ext cx="15113015" cy="983857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839121" y="5812904"/>
            <a:ext cx="6237630" cy="3302001"/>
          </a:xfrm>
          <a:prstGeom prst="rect">
            <a:avLst/>
          </a:prstGeom>
        </p:spPr>
        <p:txBody>
          <a:bodyPr/>
          <a:lstStyle>
            <a:lvl1pPr>
              <a:defRPr sz="16200" b="1">
                <a:solidFill>
                  <a:srgbClr val="CDEC56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WIN!</a:t>
            </a:r>
          </a:p>
        </p:txBody>
      </p:sp>
      <p:sp>
        <p:nvSpPr>
          <p:cNvPr id="3" name="AutoShape 2" descr="https://ton.twitter.com/1.1/ton/data/dm/903354487586390020/903354445160960004/j3Rkk-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ton.twitter.com/1.1/ton/data/dm/903354487586390020/903354445160960004/j3Rkk-I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74" y="6460976"/>
            <a:ext cx="6622885" cy="3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ellyfish 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544" y="0"/>
            <a:ext cx="146189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6840"/>
            <a:ext cx="13489813" cy="316835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GB" sz="8800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SVG permits ‘opacity=#’</a:t>
            </a:r>
            <a:endParaRPr lang="en-GB" sz="8800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Semi-transparency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or semi-opacity, or translucency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Add to the </a:t>
            </a:r>
            <a:r>
              <a:rPr b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style</a:t>
            </a:r>
            <a:r>
              <a:t> information of objects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stroke-opacity, fill-opacity, etc.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Job done!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Semi-transparency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3928728" y="2861276"/>
            <a:ext cx="5451518" cy="2471087"/>
          </a:xfrm>
          <a:prstGeom prst="rect">
            <a:avLst/>
          </a:prstGeom>
        </p:spPr>
        <p:txBody>
          <a:bodyPr/>
          <a:lstStyle>
            <a:lvl1pPr marL="0" indent="0" defTabSz="549148">
              <a:spcBef>
                <a:spcPts val="3900"/>
              </a:spcBef>
              <a:buSzTx/>
              <a:buNone/>
              <a:defRPr sz="4136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But Tim, I can just do this with </a:t>
            </a:r>
            <a:r>
              <a:rPr dirty="0" err="1"/>
              <a:t>mcol</a:t>
            </a:r>
            <a:r>
              <a:rPr dirty="0" smtClean="0"/>
              <a:t>(%</a:t>
            </a:r>
            <a:r>
              <a:rPr lang="en-GB" dirty="0" smtClean="0"/>
              <a:t>6</a:t>
            </a:r>
            <a:r>
              <a:rPr dirty="0" smtClean="0"/>
              <a:t>0</a:t>
            </a:r>
            <a:r>
              <a:rPr dirty="0"/>
              <a:t>) in Stata 15</a:t>
            </a:r>
          </a:p>
        </p:txBody>
      </p:sp>
      <p:sp>
        <p:nvSpPr>
          <p:cNvPr id="154" name="Shape 154"/>
          <p:cNvSpPr/>
          <p:nvPr/>
        </p:nvSpPr>
        <p:spPr>
          <a:xfrm>
            <a:off x="2801355" y="2356520"/>
            <a:ext cx="7741433" cy="3620271"/>
          </a:xfrm>
          <a:prstGeom prst="wedgeEllipseCallout">
            <a:avLst>
              <a:gd name="adj1" fmla="val 62865"/>
              <a:gd name="adj2" fmla="val 61856"/>
            </a:avLst>
          </a:prstGeom>
          <a:ln w="165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5" name="Shape 153"/>
          <p:cNvSpPr txBox="1">
            <a:spLocks/>
          </p:cNvSpPr>
          <p:nvPr/>
        </p:nvSpPr>
        <p:spPr>
          <a:xfrm>
            <a:off x="1893888" y="7048390"/>
            <a:ext cx="5451518" cy="1047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49148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en-GB" dirty="0" smtClean="0"/>
              <a:t>Yes! …sort of</a:t>
            </a:r>
            <a:endParaRPr lang="en-GB" dirty="0"/>
          </a:p>
        </p:txBody>
      </p:sp>
      <p:sp>
        <p:nvSpPr>
          <p:cNvPr id="6" name="Shape 154"/>
          <p:cNvSpPr/>
          <p:nvPr/>
        </p:nvSpPr>
        <p:spPr>
          <a:xfrm>
            <a:off x="1713295" y="6677000"/>
            <a:ext cx="5941233" cy="1879972"/>
          </a:xfrm>
          <a:prstGeom prst="wedgeEllipseCallout">
            <a:avLst>
              <a:gd name="adj1" fmla="val -62163"/>
              <a:gd name="adj2" fmla="val 78203"/>
            </a:avLst>
          </a:prstGeom>
          <a:ln w="165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34632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Translucency is </a:t>
            </a:r>
            <a:r>
              <a:rPr lang="en-GB" b="1" dirty="0" err="1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easyish</a:t>
            </a:r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en-GB" b="1" dirty="0" err="1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filefilter</a:t>
            </a:r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12" y="2448931"/>
            <a:ext cx="9399976" cy="6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Stata 15 made it so simple: </a:t>
            </a:r>
            <a:r>
              <a:rPr lang="en-GB" b="1" dirty="0" err="1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mcol</a:t>
            </a:r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(%60)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2572544"/>
            <a:ext cx="9491509" cy="683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sz="quarter" idx="4294967295"/>
          </p:nvPr>
        </p:nvSpPr>
        <p:spPr>
          <a:xfrm>
            <a:off x="629206" y="658121"/>
            <a:ext cx="11746388" cy="195683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/>
              <a:t>Robert Grant, </a:t>
            </a:r>
            <a:r>
              <a:rPr lang="en-GB" dirty="0" err="1"/>
              <a:t>BayesCamp</a:t>
            </a:r>
            <a:endParaRPr lang="en-GB" dirty="0"/>
          </a:p>
          <a:p>
            <a:pPr marL="0" indent="0" algn="ctr">
              <a:spcBef>
                <a:spcPts val="0"/>
              </a:spcBef>
              <a:buSzTx/>
              <a:buNone/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Tim </a:t>
            </a:r>
            <a:r>
              <a:rPr dirty="0"/>
              <a:t>Morris, </a:t>
            </a:r>
            <a:r>
              <a:rPr lang="en-GB" dirty="0" smtClean="0"/>
              <a:t>MRC Clinical Trials Unit at UCL</a:t>
            </a:r>
            <a:endParaRPr dirty="0"/>
          </a:p>
        </p:txBody>
      </p:sp>
      <p:pic>
        <p:nvPicPr>
          <p:cNvPr id="122" name="Beavis_and_Butt_Head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5119"/>
            <a:ext cx="13004801" cy="7216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Let me break it down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By hand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Stata 15 ‘%’ syntax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00" y="3955098"/>
            <a:ext cx="4420409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76" y="3955098"/>
            <a:ext cx="4406793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BUT… </a:t>
            </a:r>
            <a:r>
              <a:rPr lang="en-GB" b="1" dirty="0" err="1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StataCorp</a:t>
            </a:r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16516"/>
            <a:ext cx="11704320" cy="6554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/>
              <a:t>In Stata 14, a circle was written as</a:t>
            </a:r>
            <a:r>
              <a:rPr lang="en-GB" sz="4000" dirty="0" smtClean="0"/>
              <a:t>: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>
                <a:ea typeface="Source Sans Pro" panose="020B0503030403020204" pitchFamily="34" charset="0"/>
              </a:rPr>
              <a:t>In </a:t>
            </a:r>
            <a:r>
              <a:rPr lang="en-GB" sz="4000" dirty="0">
                <a:ea typeface="Source Sans Pro" panose="020B0503030403020204" pitchFamily="34" charset="0"/>
              </a:rPr>
              <a:t>Stata 15 </a:t>
            </a:r>
            <a:r>
              <a:rPr lang="en-GB" sz="4000" b="1" u="sng" dirty="0">
                <a:ea typeface="Source Sans Pro" panose="020B0503030403020204" pitchFamily="34" charset="0"/>
              </a:rPr>
              <a:t>a</a:t>
            </a:r>
            <a:r>
              <a:rPr lang="en-GB" sz="4000" dirty="0">
                <a:ea typeface="Source Sans Pro" panose="020B0503030403020204" pitchFamily="34" charset="0"/>
              </a:rPr>
              <a:t> circle is now written as</a:t>
            </a:r>
            <a:r>
              <a:rPr lang="en-GB" sz="4000" dirty="0" smtClean="0">
                <a:ea typeface="Source Sans Pro" panose="020B0503030403020204" pitchFamily="34" charset="0"/>
              </a:rPr>
              <a:t>:</a:t>
            </a:r>
          </a:p>
          <a:p>
            <a:pPr marL="0" indent="0">
              <a:buNone/>
            </a:pPr>
            <a:endParaRPr lang="en-GB" sz="4000" dirty="0"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ea typeface="Source Sans Pro" panose="020B0503030403020204" pitchFamily="34" charset="0"/>
              </a:rPr>
              <a:t>This </a:t>
            </a:r>
            <a:r>
              <a:rPr lang="en-GB" sz="4000" dirty="0" smtClean="0">
                <a:ea typeface="Source Sans Pro" panose="020B0503030403020204" pitchFamily="34" charset="0"/>
              </a:rPr>
              <a:t>is a problem of general graphics rendering. </a:t>
            </a:r>
            <a:r>
              <a:rPr lang="en-GB" sz="4000" dirty="0" err="1">
                <a:solidFill>
                  <a:srgbClr val="CDEC56"/>
                </a:solidFill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GB" sz="4000" dirty="0" err="1" smtClean="0">
                <a:solidFill>
                  <a:srgbClr val="CDEC56"/>
                </a:solidFill>
                <a:latin typeface="Courier" charset="0"/>
                <a:ea typeface="Courier" charset="0"/>
                <a:cs typeface="Courier" charset="0"/>
              </a:rPr>
              <a:t>lalign</a:t>
            </a:r>
            <a:r>
              <a:rPr lang="en-GB" sz="4000" dirty="0" smtClean="0">
                <a:solidFill>
                  <a:srgbClr val="CDEC56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GB" sz="4000" dirty="0" err="1" smtClean="0">
                <a:solidFill>
                  <a:srgbClr val="CDEC56"/>
                </a:solidFill>
                <a:latin typeface="Courier" charset="0"/>
                <a:ea typeface="Courier" charset="0"/>
                <a:cs typeface="Courier" charset="0"/>
              </a:rPr>
              <a:t>center</a:t>
            </a:r>
            <a:r>
              <a:rPr lang="en-GB" sz="4000" dirty="0" smtClean="0">
                <a:solidFill>
                  <a:srgbClr val="CDEC56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GB" sz="4000" dirty="0" smtClean="0">
                <a:ea typeface="Source Sans Pro" panose="020B0503030403020204" pitchFamily="34" charset="0"/>
              </a:rPr>
              <a:t> fixes it. (thx </a:t>
            </a:r>
            <a:r>
              <a:rPr lang="en-GB" sz="4000" dirty="0" err="1" smtClean="0">
                <a:ea typeface="Source Sans Pro" panose="020B0503030403020204" pitchFamily="34" charset="0"/>
              </a:rPr>
              <a:t>Chinh</a:t>
            </a:r>
            <a:r>
              <a:rPr lang="en-GB" sz="4000" dirty="0" smtClean="0">
                <a:ea typeface="Source Sans Pro" panose="020B0503030403020204" pitchFamily="34" charset="0"/>
              </a:rPr>
              <a:t> Nguyen)</a:t>
            </a:r>
            <a:endParaRPr lang="en-GB" sz="4000" dirty="0">
              <a:ea typeface="Source Sans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8" y="3865915"/>
            <a:ext cx="11728661" cy="1008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8" y="6009238"/>
            <a:ext cx="12500423" cy="13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If you care (I do)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16516"/>
            <a:ext cx="11704320" cy="655432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4000" dirty="0">
                <a:ea typeface="Source Sans Pro" panose="020B0503030403020204" pitchFamily="34" charset="0"/>
              </a:rPr>
              <a:t>Translucency ‘by hand’ is reasonably easy (harder in Stata 15 than in 14)</a:t>
            </a:r>
          </a:p>
          <a:p>
            <a:pPr marL="0" indent="0">
              <a:spcBef>
                <a:spcPts val="1200"/>
              </a:spcBef>
              <a:buNone/>
            </a:pPr>
            <a:endParaRPr lang="en-GB" sz="4000" dirty="0">
              <a:latin typeface="Source Code Pro" pitchFamily="49" charset="0"/>
              <a:ea typeface="Source Sans Pro" panose="020B0503030403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tempfile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 a 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. graph export `a' , as(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svg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6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filefilter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 `a' `b', from(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fill:none;stroke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:#606060;)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&gt; to(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fill:none;stroke:none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;)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6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filefilter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 `b' scatter-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trans.svg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, from(fill:#606060)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&gt; to(fill:#606060;fill-opacity:0.6) </a:t>
            </a:r>
            <a:r>
              <a:rPr lang="en-GB" sz="2600" dirty="0" smtClean="0">
                <a:latin typeface="Courier" charset="0"/>
                <a:ea typeface="Courier" charset="0"/>
                <a:cs typeface="Courier" charset="0"/>
              </a:rPr>
              <a:t>replace</a:t>
            </a:r>
            <a:endParaRPr lang="en-GB" sz="2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Translucency for lines</a:t>
            </a:r>
            <a:endParaRPr lang="en-GB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78" y="2024414"/>
            <a:ext cx="9247445" cy="735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Semi-transparency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52500" y="25908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 smtClean="0"/>
              <a:t>Now y</a:t>
            </a:r>
            <a:r>
              <a:rPr dirty="0" err="1" smtClean="0"/>
              <a:t>ou</a:t>
            </a:r>
            <a:r>
              <a:rPr dirty="0" smtClean="0"/>
              <a:t> </a:t>
            </a:r>
            <a:r>
              <a:rPr dirty="0"/>
              <a:t>can </a:t>
            </a:r>
            <a:r>
              <a:rPr dirty="0" smtClean="0"/>
              <a:t>add </a:t>
            </a:r>
            <a:r>
              <a:rPr dirty="0"/>
              <a:t>an image (raster</a:t>
            </a:r>
            <a:r>
              <a:rPr dirty="0" smtClean="0"/>
              <a:t>)</a:t>
            </a:r>
            <a:r>
              <a:rPr lang="en-GB" dirty="0" smtClean="0"/>
              <a:t>, such as a map,</a:t>
            </a:r>
            <a:r>
              <a:rPr dirty="0" smtClean="0"/>
              <a:t> </a:t>
            </a:r>
            <a:r>
              <a:rPr dirty="0"/>
              <a:t>in the background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44" y="-91752"/>
            <a:ext cx="14185576" cy="98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6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68" y="79117"/>
            <a:ext cx="3744416" cy="91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31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Hexagonal binning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959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This is different: we don’t start with a Stata SVG file</a:t>
            </a:r>
          </a:p>
          <a:p>
            <a:pPr marL="400050" indent="-400050" defTabSz="525779">
              <a:spcBef>
                <a:spcPts val="3700"/>
              </a:spcBef>
              <a:defRPr sz="3959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Count observations in hexagons</a:t>
            </a:r>
          </a:p>
          <a:p>
            <a:pPr marL="400050" indent="-400050" defTabSz="525779">
              <a:spcBef>
                <a:spcPts val="3700"/>
              </a:spcBef>
              <a:defRPr sz="3959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Make a scatterplot on a grid -&gt; SVG</a:t>
            </a:r>
          </a:p>
          <a:p>
            <a:pPr marL="400050" indent="-400050" defTabSz="525779">
              <a:spcBef>
                <a:spcPts val="3700"/>
              </a:spcBef>
              <a:defRPr sz="3959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Open that and replace circles with hexagon symbols</a:t>
            </a:r>
          </a:p>
          <a:p>
            <a:pPr marL="400050" indent="-400050" defTabSz="525779">
              <a:spcBef>
                <a:spcPts val="3700"/>
              </a:spcBef>
              <a:defRPr sz="3959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Job done!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il Moisture Satellite Observes Harvey’s Wr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700" y="0"/>
            <a:ext cx="146304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7" y="19451"/>
            <a:ext cx="8991455" cy="9697841"/>
          </a:xfrm>
        </p:spPr>
      </p:pic>
    </p:spTree>
    <p:extLst>
      <p:ext uri="{BB962C8B-B14F-4D97-AF65-F5344CB8AC3E}">
        <p14:creationId xmlns:p14="http://schemas.microsoft.com/office/powerpoint/2010/main" val="8435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Stata 14’s best feature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upgrading Stata, one of the pieces of housekeeping I do is change stuff in graph set. Things like:</a:t>
            </a:r>
          </a:p>
          <a:p>
            <a:pPr marL="0" indent="0">
              <a:buNone/>
            </a:pPr>
            <a:r>
              <a:rPr lang="en-GB" dirty="0" smtClean="0">
                <a:latin typeface="Source Code Pro" pitchFamily="49" charset="0"/>
              </a:rPr>
              <a:t>. graph set print logo off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On submitting ‘graph set’, I spotted something unfamiliar…</a:t>
            </a:r>
          </a:p>
        </p:txBody>
      </p:sp>
    </p:spTree>
    <p:extLst>
      <p:ext uri="{BB962C8B-B14F-4D97-AF65-F5344CB8AC3E}">
        <p14:creationId xmlns:p14="http://schemas.microsoft.com/office/powerpoint/2010/main" val="2626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Doing </a:t>
            </a:r>
            <a:r>
              <a:rPr lang="en-GB" b="1" dirty="0" err="1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hexbin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7" y="2590800"/>
            <a:ext cx="4824536" cy="62865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3600" dirty="0" smtClean="0"/>
              <a:t>We can set up the honeycomb: two grids of rectangles with y and x offset</a:t>
            </a:r>
          </a:p>
          <a:p>
            <a:pPr>
              <a:spcBef>
                <a:spcPts val="1200"/>
              </a:spcBef>
            </a:pPr>
            <a:r>
              <a:rPr lang="en-GB" sz="3600" dirty="0" smtClean="0"/>
              <a:t>Get binning! </a:t>
            </a:r>
            <a:endParaRPr lang="en-GB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90226" y="3796680"/>
            <a:ext cx="7992894" cy="5674231"/>
            <a:chOff x="3712561" y="2780928"/>
            <a:chExt cx="5620001" cy="3989693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068960"/>
              <a:ext cx="3117770" cy="33627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88906" y="4509120"/>
              <a:ext cx="552510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(0,0)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0860" y="2780928"/>
              <a:ext cx="594213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(0, 1)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64649" y="3631523"/>
              <a:ext cx="1167913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(0.5√3, 0.5)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63192" y="3716809"/>
              <a:ext cx="1267099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(–0.5√3, 0.5)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51425" y="5373216"/>
              <a:ext cx="1267099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(0.5√3, –0.5)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2561" y="5301208"/>
              <a:ext cx="1366284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(–0.5√3, –0.5)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00160" y="6456833"/>
              <a:ext cx="693399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3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(0, –1)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6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Bivariate normal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06" y="2149217"/>
            <a:ext cx="7390989" cy="697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Stata gets us this far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77" y="2171957"/>
            <a:ext cx="7330647" cy="68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16" y="23845"/>
            <a:ext cx="12313368" cy="1526456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After editing SVG from Stata…</a:t>
            </a:r>
            <a:endParaRPr lang="en-GB" sz="6600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2" y="2189243"/>
            <a:ext cx="7245357" cy="68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16" y="23845"/>
            <a:ext cx="12313368" cy="1526456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en-GB" sz="6600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nd with a background image</a:t>
            </a:r>
            <a:endParaRPr lang="en-GB" sz="6600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50" y="1550301"/>
            <a:ext cx="8010500" cy="79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Interactivity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Add basic HTML before &amp; after the SVG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Now you have a web page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Connect objects to controls like sliders, buttons, etc with JavaScript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Job done!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Interactivity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sysuse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auto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scatter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price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mpg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graph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export "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example.svg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",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replace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svgwithjs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example.svg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",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htmlfile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("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output.html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")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movar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(make)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moheading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("The make of this car is:")</a:t>
            </a:r>
            <a:endParaRPr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35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8" y="340296"/>
            <a:ext cx="10225136" cy="9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058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and more…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Colour gradients (see Nadieh Bremer)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Animation (see Sarah Drasner)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are your ideas?</a:t>
            </a:r>
          </a:p>
        </p:txBody>
      </p:sp>
      <p:pic>
        <p:nvPicPr>
          <p:cNvPr id="167" name="Bee-PNG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0451" y="6790332"/>
            <a:ext cx="1632537" cy="1004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ne_foot_in_the_grave_victor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19318" y="-39867"/>
            <a:ext cx="19666665" cy="983333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1270000" y="6295620"/>
            <a:ext cx="10464800" cy="3302001"/>
          </a:xfrm>
          <a:prstGeom prst="rect">
            <a:avLst/>
          </a:prstGeom>
        </p:spPr>
        <p:txBody>
          <a:bodyPr/>
          <a:lstStyle>
            <a:lvl1pPr defTabSz="321310">
              <a:defRPr sz="8910" b="1">
                <a:solidFill>
                  <a:srgbClr val="CDEC56"/>
                </a:solidFill>
                <a:effectLst>
                  <a:outerShdw blurRad="6985" dist="34925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Pre-emptive wishes &amp; grumbles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-472"/>
          <a:stretch/>
        </p:blipFill>
        <p:spPr bwMode="auto">
          <a:xfrm>
            <a:off x="1331200" y="2214106"/>
            <a:ext cx="10649239" cy="542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Stata 14’s best feature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Why not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Add id and class to objects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Get rid of the double markers in version 15!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Write out the SVG file without “drawing a </a:t>
            </a:r>
            <a:r>
              <a:rPr dirty="0" smtClean="0"/>
              <a:t>graph”</a:t>
            </a:r>
            <a:r>
              <a:rPr lang="en-GB" dirty="0"/>
              <a:t>:</a:t>
            </a:r>
            <a:r>
              <a:rPr lang="en-GB" dirty="0" smtClean="0"/>
              <a:t> SVG file becomes the graph window</a:t>
            </a:r>
          </a:p>
          <a:p>
            <a:pPr marL="0" indent="0">
              <a:buNone/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 smtClean="0"/>
              <a:t>. graph </a:t>
            </a:r>
            <a:r>
              <a:rPr lang="en-GB" i="1" dirty="0" err="1" smtClean="0"/>
              <a:t>gtype</a:t>
            </a:r>
            <a:r>
              <a:rPr lang="en-GB" dirty="0" smtClean="0"/>
              <a:t> -&gt; . </a:t>
            </a:r>
            <a:r>
              <a:rPr lang="en-GB" dirty="0" err="1" smtClean="0"/>
              <a:t>svg</a:t>
            </a:r>
            <a:r>
              <a:rPr lang="en-GB" dirty="0" smtClean="0"/>
              <a:t> </a:t>
            </a:r>
            <a:r>
              <a:rPr lang="en-GB" i="1" dirty="0" err="1" smtClean="0"/>
              <a:t>gtype</a:t>
            </a:r>
            <a:endParaRPr lang="en-GB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fluxus_0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4" y="-7734"/>
            <a:ext cx="12996313" cy="1039705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952499" y="6543388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DEC56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Thanks for listening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1935253" y="8105129"/>
            <a:ext cx="9134294" cy="148347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400" b="1">
                <a:effectLst>
                  <a:outerShdw blurRad="12700" dist="63500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github.com/robertgrant/stata-svg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DEC56"/>
                </a:solidFill>
                <a:latin typeface="Helvetica Neue" charset="0"/>
                <a:ea typeface="Helvetica Neue" charset="0"/>
                <a:cs typeface="Helvetica Neue" charset="0"/>
              </a:rPr>
              <a:t>Stata 14’s best feature</a:t>
            </a:r>
            <a:endParaRPr lang="en-GB" b="1" dirty="0">
              <a:solidFill>
                <a:srgbClr val="CDEC5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55" y="6529309"/>
            <a:ext cx="8046720" cy="24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33" y="2493496"/>
            <a:ext cx="8155093" cy="33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42908" y="5308848"/>
            <a:ext cx="2457040" cy="45702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 b="1">
                <a:solidFill>
                  <a:srgbClr val="CDEC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is SVG?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roman-sv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8263" y="-29617"/>
            <a:ext cx="5488274" cy="10275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6709728" y="3022470"/>
            <a:ext cx="2759066" cy="1541345"/>
          </a:xfrm>
          <a:prstGeom prst="ellipse">
            <a:avLst/>
          </a:prstGeom>
          <a:ln w="165100">
            <a:solidFill>
              <a:srgbClr val="FF113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17-09-01 at 16.49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9945" y="-70781"/>
            <a:ext cx="13664746" cy="989516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6295620"/>
            <a:ext cx="10464801" cy="330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79729">
              <a:defRPr sz="10530" b="1">
                <a:solidFill>
                  <a:srgbClr val="CDEC56"/>
                </a:solidFill>
                <a:effectLst>
                  <a:outerShdw blurRad="8255" dist="41275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Raster graphics</a:t>
            </a:r>
          </a:p>
          <a:p>
            <a:pPr defTabSz="379729">
              <a:defRPr sz="10530" b="1">
                <a:solidFill>
                  <a:srgbClr val="CDEC56"/>
                </a:solidFill>
                <a:effectLst>
                  <a:outerShdw blurRad="8255" dist="41275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119 KB .png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reen Shot 2017-09-01 at 16.5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6387" y="1070184"/>
            <a:ext cx="14657574" cy="8966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270000" y="6295620"/>
            <a:ext cx="10464800" cy="330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79729">
              <a:defRPr sz="10530" b="1">
                <a:solidFill>
                  <a:srgbClr val="CDEC56"/>
                </a:solidFill>
                <a:effectLst>
                  <a:outerShdw blurRad="8255" dist="41275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Vector graphics</a:t>
            </a:r>
          </a:p>
          <a:p>
            <a:pPr defTabSz="379729">
              <a:defRPr sz="10530" b="1">
                <a:solidFill>
                  <a:srgbClr val="CDEC56"/>
                </a:solidFill>
                <a:effectLst>
                  <a:outerShdw blurRad="8255" dist="41275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12 KB .svg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585</Words>
  <Application>Microsoft Macintosh PowerPoint</Application>
  <PresentationFormat>Custom</PresentationFormat>
  <Paragraphs>98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Courier</vt:lpstr>
      <vt:lpstr>Helvetica</vt:lpstr>
      <vt:lpstr>Helvetica Light</vt:lpstr>
      <vt:lpstr>Helvetica Neue</vt:lpstr>
      <vt:lpstr>Source Code Pro</vt:lpstr>
      <vt:lpstr>Source Sans Pro</vt:lpstr>
      <vt:lpstr>Black</vt:lpstr>
      <vt:lpstr>Extending Stata graphics via SVG manipulation commands</vt:lpstr>
      <vt:lpstr>PowerPoint Presentation</vt:lpstr>
      <vt:lpstr>Stata 14’s best feature</vt:lpstr>
      <vt:lpstr>Stata 14’s best feature</vt:lpstr>
      <vt:lpstr>Stata 14’s best feature</vt:lpstr>
      <vt:lpstr>What is SVG?</vt:lpstr>
      <vt:lpstr>PowerPoint Presentation</vt:lpstr>
      <vt:lpstr>Raster graphics 119 KB .png</vt:lpstr>
      <vt:lpstr>Vector graphics 12 KB .svg</vt:lpstr>
      <vt:lpstr>Read it</vt:lpstr>
      <vt:lpstr>PowerPoint Presentation</vt:lpstr>
      <vt:lpstr>Build it</vt:lpstr>
      <vt:lpstr>General principle</vt:lpstr>
      <vt:lpstr>WIN!</vt:lpstr>
      <vt:lpstr>SVG permits ‘opacity=#’</vt:lpstr>
      <vt:lpstr>Semi-transparency</vt:lpstr>
      <vt:lpstr>Semi-transparency</vt:lpstr>
      <vt:lpstr>Translucency is easyish (filefilter)</vt:lpstr>
      <vt:lpstr>Stata 15 made it so simple: mcol(%60)</vt:lpstr>
      <vt:lpstr>Let me break it down</vt:lpstr>
      <vt:lpstr>BUT… StataCorp?</vt:lpstr>
      <vt:lpstr>If you care (I do)</vt:lpstr>
      <vt:lpstr>Translucency for lines</vt:lpstr>
      <vt:lpstr>Semi-transparency</vt:lpstr>
      <vt:lpstr>PowerPoint Presentation</vt:lpstr>
      <vt:lpstr>PowerPoint Presentation</vt:lpstr>
      <vt:lpstr>Hexagonal binning</vt:lpstr>
      <vt:lpstr>PowerPoint Presentation</vt:lpstr>
      <vt:lpstr>PowerPoint Presentation</vt:lpstr>
      <vt:lpstr>Doing hexbin</vt:lpstr>
      <vt:lpstr>Bivariate normal</vt:lpstr>
      <vt:lpstr>Stata gets us this far</vt:lpstr>
      <vt:lpstr>After editing SVG from Stata…</vt:lpstr>
      <vt:lpstr>and with a background image</vt:lpstr>
      <vt:lpstr>Interactivity</vt:lpstr>
      <vt:lpstr>Interactivity</vt:lpstr>
      <vt:lpstr>PowerPoint Presentation</vt:lpstr>
      <vt:lpstr>and more…</vt:lpstr>
      <vt:lpstr>Pre-emptive wishes &amp; grumbles</vt:lpstr>
      <vt:lpstr>Why not</vt:lpstr>
      <vt:lpstr>Thanks for listening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Stata graphics via SVG manipulation commands</dc:title>
  <cp:lastModifiedBy>Robert Grant</cp:lastModifiedBy>
  <cp:revision>15</cp:revision>
  <dcterms:modified xsi:type="dcterms:W3CDTF">2017-09-12T12:53:19Z</dcterms:modified>
</cp:coreProperties>
</file>