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10"/>
    <p:restoredTop sz="94643"/>
  </p:normalViewPr>
  <p:slideViewPr>
    <p:cSldViewPr snapToGrid="0" snapToObjects="1">
      <p:cViewPr varScale="1">
        <p:scale>
          <a:sx n="87" d="100"/>
          <a:sy n="87" d="100"/>
        </p:scale>
        <p:origin x="21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2CEF-49B6-4C44-9DA8-AE7D5CB2F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FD2BFE-9251-6946-8E60-93D76D23D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1265-743E-F842-A967-42307A90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990DAB-3C30-A74A-8332-F0D15099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5C87F-8E56-DB4F-A330-533C2912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0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C5124-3F36-E14D-96E0-8D8D9A8C8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3BC37-B13E-F942-AB4F-0EC15B16D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572E9-7007-D04A-BD91-E91D5DBC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D3206-792F-0449-9698-BBAA27889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07176-A8DF-4E43-B687-9FD80AFD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858113-B54E-DA45-B9DD-EA4CA408FA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059F1-F703-574F-91C8-B47917F30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77CCD-A3F6-EA4C-B5C1-8489C049B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E8A11-CA67-044E-831F-D2FF1BBD7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D548-1C3F-7C48-81B2-CDA15CAB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29F11-8463-374E-B6FF-5ABE7D74D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C665B-356F-D146-AA7D-7ACFD5457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38697-BAA8-9847-A70B-558C6E923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D23CD-39C6-A14F-BC97-468BC6C41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93AD8-7A15-6446-B98F-D1C6A7BF8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2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57A3C-D783-264E-87D7-B4014AF6D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77BCF-4AEF-D141-8F8B-077DD2ECF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93B02-0005-1F48-B2A3-BE9F691B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BB63F-D447-BB44-8C03-3A6DCE438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8BE19-442A-C549-84C5-5A3192CA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3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35A08-D8D2-FE4F-A973-48D49347A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A4CC5-2268-4C4E-85D8-839FE921D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393282-2B49-3646-B4ED-9A0DE6E140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B48A6-36EE-134D-BA09-F2AE9700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CBD056-3A22-FF4E-AC1D-05C5EEDC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0AA93-A8A9-F945-8624-64035C78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8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032E9-E8B5-AB48-B0C6-435176929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A09FF0-0E66-FF43-9C2A-C5759C773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91051-F5C5-644D-956A-AB8992242E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12D63C-555D-6442-8E03-EF1BBD6D9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BEBAAB-281C-DD49-8022-0315780133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FFCCCB-A737-2E41-8D6F-461CD581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CAF2AB-92FB-2C42-8845-EFD171F7C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3F3FC4-4DD7-EA42-97AF-FA66C158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434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F4311-5D50-3448-A9EB-8AB90778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9B2FC9-B199-2840-AF00-A01CDE67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4FF18E-A712-8F40-B600-4A0D4AD6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E82BA0-DEF3-C647-AAFD-9C5A44920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3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562AD4-2842-F14C-AB18-AE576B5CF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F883B-F2F9-CC40-9BA0-8465F0E0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3CFE8-968C-144E-AE6A-F590A735B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0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D77FE-455C-3545-BB73-FC12EB29C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4F4EF-6494-6F40-AC96-7CCC8813C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C346B-64B4-3942-AB31-F21E854ED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7D6D0-1296-C244-A594-061F3B13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348EF-745F-9441-B2A9-85C89FF8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657DB3-5FA2-6849-827E-4D4727BE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54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7918-F612-EC48-82BE-C22F4E2D2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67653-BFF9-7D4D-8544-C50628827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2BC4FE-B705-0840-9B40-29C5A51F8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68907-A626-E94D-A6AE-F119E53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F0EAE7-55C2-7946-9DCD-9CF637128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573EE-94EE-C940-A66B-FF61BB8C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BD354-A14A-1D44-BD73-5BAD23374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C1707A-2622-9948-B6EE-881CE14E3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B0656-5E14-9C44-A628-0E0C7FA579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063E-5A25-CD4E-B25D-7AE9A80BC13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F6C48-81DD-6B4F-AA0C-4304D52F01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54A0F-E394-6941-BB24-948E9B9F4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1CD06-BE84-3840-A3A4-DC13D8E07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09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9E63D-95DD-DD42-9002-C612AE87F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461"/>
            <a:ext cx="9144000" cy="2387600"/>
          </a:xfrm>
        </p:spPr>
        <p:txBody>
          <a:bodyPr/>
          <a:lstStyle/>
          <a:p>
            <a:r>
              <a:rPr lang="en-US" dirty="0" err="1"/>
              <a:t>Report.ado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167912-9DB2-5440-A301-C344E428E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Prof. Adrian Mander</a:t>
            </a:r>
          </a:p>
          <a:p>
            <a:r>
              <a:rPr lang="en-US" dirty="0"/>
              <a:t>Cardiff University</a:t>
            </a:r>
          </a:p>
          <a:p>
            <a:r>
              <a:rPr lang="en-US" dirty="0"/>
              <a:t>Centre for Trials Research</a:t>
            </a: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75F32CC2-55A0-6441-ADE9-98938264C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956" y="4656803"/>
            <a:ext cx="3778044" cy="188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49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7F2F-BE39-4842-AC03-AA803D475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576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Summary statistics by a row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D6366-898A-3749-A30D-53379C636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503" y="1253331"/>
            <a:ext cx="11727426" cy="6639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rows(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mean %5.2f 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</a:t>
            </a:r>
            <a:r>
              <a:rPr lang="en-US" sz="2000" dirty="0" err="1">
                <a:latin typeface="Courier" pitchFamily="2" charset="0"/>
              </a:rPr>
              <a:t>sd</a:t>
            </a:r>
            <a:r>
              <a:rPr lang="en-US" sz="2000" dirty="0">
                <a:latin typeface="Courier" pitchFamily="2" charset="0"/>
              </a:rPr>
              <a:t>  %5.2f|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count 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mean  %5.2f|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median  %5.2f) cols(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</a:t>
            </a:r>
            <a:r>
              <a:rPr lang="en-US" sz="2000" b="1" dirty="0" err="1">
                <a:solidFill>
                  <a:srgbClr val="FF0000"/>
                </a:solidFill>
                <a:latin typeface="Courier" pitchFamily="2" charset="0"/>
              </a:rPr>
              <a:t>rowsby</a:t>
            </a:r>
            <a:r>
              <a:rPr lang="en-US" sz="2000" b="1" dirty="0">
                <a:solidFill>
                  <a:srgbClr val="FF0000"/>
                </a:solidFill>
                <a:latin typeface="Courier" pitchFamily="2" charset="0"/>
              </a:rPr>
              <a:t>(region) </a:t>
            </a:r>
            <a:r>
              <a:rPr lang="en-US" sz="2000" dirty="0">
                <a:latin typeface="Courier" pitchFamily="2" charset="0"/>
              </a:rPr>
              <a:t>font(,8) file(test)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4632BB5-E874-A743-9D60-6A142BE04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44493"/>
              </p:ext>
            </p:extLst>
          </p:nvPr>
        </p:nvGraphicFramePr>
        <p:xfrm>
          <a:off x="1002890" y="2182761"/>
          <a:ext cx="10350912" cy="4570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25152">
                  <a:extLst>
                    <a:ext uri="{9D8B030D-6E8A-4147-A177-3AD203B41FA5}">
                      <a16:colId xmlns:a16="http://schemas.microsoft.com/office/drawing/2014/main" val="3122256316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249432674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3389001160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1665270431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017652603"/>
                    </a:ext>
                  </a:extLst>
                </a:gridCol>
                <a:gridCol w="1725152">
                  <a:extLst>
                    <a:ext uri="{9D8B030D-6E8A-4147-A177-3AD203B41FA5}">
                      <a16:colId xmlns:a16="http://schemas.microsoft.com/office/drawing/2014/main" val="200806676"/>
                    </a:ext>
                  </a:extLst>
                </a:gridCol>
              </a:tblGrid>
              <a:tr h="326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agecat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491903"/>
                  </a:ext>
                </a:extLst>
              </a:tr>
              <a:tr h="326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Census Region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19-29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30-34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35+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8727352"/>
                  </a:ext>
                </a:extLst>
              </a:tr>
              <a:tr h="195870">
                <a:tc row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Average January temperature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23.16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29.00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31.46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59249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18.09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25.40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29.77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45298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38.59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50.13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64.28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150978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40.24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54.53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61.50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8713726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sd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2.51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0.22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02793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4.81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1.36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0125921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4.24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3.59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2.88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35200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9.70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1.08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 7.12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12967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46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386339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3412796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68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095623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160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3087953"/>
                  </a:ext>
                </a:extLst>
              </a:tr>
              <a:tr h="195870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Average July temperature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70.80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73.60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76.11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1709632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72.32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73.81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78.62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825274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79.72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82.80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82.23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1863777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71.39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73.20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73.63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7402140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median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70.85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73.50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76.70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5414064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73.00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72.90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78.65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7964201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79.30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82.30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82.20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0894175"/>
                  </a:ext>
                </a:extLst>
              </a:tr>
              <a:tr h="1958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71.25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73.30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74.10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858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4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9321D-1FFC-D844-A35C-7D4B7CA7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326B5-60F3-8E46-B5C9-10A4D8E5F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–report- command is able to produce </a:t>
            </a:r>
            <a:r>
              <a:rPr lang="en-US" i="1" dirty="0"/>
              <a:t>most</a:t>
            </a:r>
            <a:r>
              <a:rPr lang="en-US" dirty="0"/>
              <a:t> frequency and summary statistics tables </a:t>
            </a:r>
          </a:p>
          <a:p>
            <a:endParaRPr lang="en-US" dirty="0"/>
          </a:p>
          <a:p>
            <a:r>
              <a:rPr lang="en-US" dirty="0"/>
              <a:t>Can be used in conjunction with other -</a:t>
            </a:r>
            <a:r>
              <a:rPr lang="en-US" dirty="0" err="1"/>
              <a:t>putdocx</a:t>
            </a:r>
            <a:r>
              <a:rPr lang="en-US" dirty="0"/>
              <a:t>- commands to create a complete document</a:t>
            </a:r>
          </a:p>
          <a:p>
            <a:endParaRPr lang="en-US" dirty="0"/>
          </a:p>
          <a:p>
            <a:r>
              <a:rPr lang="en-US" dirty="0"/>
              <a:t>This is still a work in progress and I am happy to handle different table formats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0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7DEE-F931-FF49-B4EF-CE8290C3F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91CDC-9241-CC40-BB2B-E41759826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Report.ado</a:t>
            </a:r>
            <a:r>
              <a:rPr lang="en-US" dirty="0"/>
              <a:t> is a command that produces tables in XML</a:t>
            </a:r>
          </a:p>
          <a:p>
            <a:pPr lvl="1"/>
            <a:r>
              <a:rPr lang="en-US" dirty="0"/>
              <a:t>Most of the code uses  -</a:t>
            </a:r>
            <a:r>
              <a:rPr lang="en-US" dirty="0" err="1"/>
              <a:t>putdocx</a:t>
            </a:r>
            <a:r>
              <a:rPr lang="en-US" dirty="0"/>
              <a:t>- commands to construct tables</a:t>
            </a:r>
          </a:p>
          <a:p>
            <a:pPr lvl="1"/>
            <a:endParaRPr lang="en-US" dirty="0"/>
          </a:p>
          <a:p>
            <a:r>
              <a:rPr lang="en-US" dirty="0"/>
              <a:t>The automation of table production is really useful for clinical trials reporting</a:t>
            </a:r>
          </a:p>
          <a:p>
            <a:endParaRPr lang="en-US" dirty="0"/>
          </a:p>
          <a:p>
            <a:r>
              <a:rPr lang="en-US" dirty="0"/>
              <a:t>Going to use the citytemp2 data set to demonstrate</a:t>
            </a:r>
          </a:p>
          <a:p>
            <a:pPr lvl="1"/>
            <a:r>
              <a:rPr lang="en-US" dirty="0" err="1">
                <a:latin typeface="Courier" pitchFamily="2" charset="0"/>
              </a:rPr>
              <a:t>webuse</a:t>
            </a:r>
            <a:r>
              <a:rPr lang="en-US" dirty="0">
                <a:latin typeface="Courier" pitchFamily="2" charset="0"/>
              </a:rPr>
              <a:t> citytemp2, clear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6B50-4250-5949-8A83-116889ED9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 basic table (listing unique values)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75493-366C-974B-9BDB-EFEDD4A3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report,  rows(region) </a:t>
            </a:r>
            <a:r>
              <a:rPr lang="en-US" dirty="0" err="1">
                <a:latin typeface="Courier" pitchFamily="2" charset="0"/>
                <a:cs typeface="Courier New" panose="02070309020205020404" pitchFamily="49" charset="0"/>
              </a:rPr>
              <a:t>nofreq</a:t>
            </a:r>
            <a:r>
              <a:rPr lang="en-US" dirty="0">
                <a:latin typeface="Courier" pitchFamily="2" charset="0"/>
                <a:cs typeface="Courier New" panose="02070309020205020404" pitchFamily="49" charset="0"/>
              </a:rPr>
              <a:t> file(test) replace</a:t>
            </a:r>
          </a:p>
          <a:p>
            <a:pPr marL="0" indent="0">
              <a:buNone/>
            </a:pPr>
            <a:endParaRPr lang="en-US" dirty="0">
              <a:ea typeface="Palatino" pitchFamily="2" charset="77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ea typeface="Palatino" pitchFamily="2" charset="77"/>
                <a:cs typeface="Courier New" panose="02070309020205020404" pitchFamily="49" charset="0"/>
              </a:rPr>
              <a:t>The file </a:t>
            </a:r>
            <a:r>
              <a:rPr lang="en-US" dirty="0" err="1">
                <a:ea typeface="Palatino" pitchFamily="2" charset="77"/>
                <a:cs typeface="Courier New" panose="02070309020205020404" pitchFamily="49" charset="0"/>
              </a:rPr>
              <a:t>test.docx</a:t>
            </a:r>
            <a:r>
              <a:rPr lang="en-US" dirty="0">
                <a:ea typeface="Palatino" pitchFamily="2" charset="77"/>
                <a:cs typeface="Courier New" panose="02070309020205020404" pitchFamily="49" charset="0"/>
              </a:rPr>
              <a:t> contains this table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8818834-AC42-8A4A-8A2A-7CC19D6BE0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541111"/>
              </p:ext>
            </p:extLst>
          </p:nvPr>
        </p:nvGraphicFramePr>
        <p:xfrm>
          <a:off x="2274277" y="3616325"/>
          <a:ext cx="6687478" cy="178264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343739">
                  <a:extLst>
                    <a:ext uri="{9D8B030D-6E8A-4147-A177-3AD203B41FA5}">
                      <a16:colId xmlns:a16="http://schemas.microsoft.com/office/drawing/2014/main" val="2139105062"/>
                    </a:ext>
                  </a:extLst>
                </a:gridCol>
                <a:gridCol w="3343739">
                  <a:extLst>
                    <a:ext uri="{9D8B030D-6E8A-4147-A177-3AD203B41FA5}">
                      <a16:colId xmlns:a16="http://schemas.microsoft.com/office/drawing/2014/main" val="42908213"/>
                    </a:ext>
                  </a:extLst>
                </a:gridCol>
              </a:tblGrid>
              <a:tr h="445661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Census Region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9959857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 </a:t>
                      </a:r>
                      <a:r>
                        <a:rPr lang="en-US" sz="2400" dirty="0" err="1">
                          <a:effectLst/>
                        </a:rPr>
                        <a:t>Cntrl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222028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South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814517"/>
                  </a:ext>
                </a:extLst>
              </a:tr>
              <a:tr h="445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West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770002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44B6256-9100-8E47-9E78-79E52E6FE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0563" y="36163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4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20B9-2C8C-6249-AC56-D758F77E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1" y="291385"/>
            <a:ext cx="1167732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Adding a title and row percentages with </a:t>
            </a:r>
            <a:r>
              <a:rPr lang="en-US" dirty="0" err="1">
                <a:latin typeface="+mn-lt"/>
              </a:rPr>
              <a:t>test.docx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C5E5-FAF0-FC4C-9F00-D1430C7D4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2" y="1465385"/>
            <a:ext cx="11418276" cy="4841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 rows(region) title(Frequency and row percentages) file(test) row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17289523-535F-DE4F-9DD9-59BD8CD8B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965" y="2361087"/>
            <a:ext cx="3493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Palatino" pitchFamily="2" charset="77"/>
                <a:cs typeface="Palatino" pitchFamily="2" charset="77"/>
              </a:rPr>
              <a:t>Frequency and row percentages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F1A2669-5719-EA49-BD11-ACD87A34F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204010"/>
              </p:ext>
            </p:extLst>
          </p:nvPr>
        </p:nvGraphicFramePr>
        <p:xfrm>
          <a:off x="1957965" y="2730419"/>
          <a:ext cx="5732145" cy="27877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10715">
                  <a:extLst>
                    <a:ext uri="{9D8B030D-6E8A-4147-A177-3AD203B41FA5}">
                      <a16:colId xmlns:a16="http://schemas.microsoft.com/office/drawing/2014/main" val="2152005651"/>
                    </a:ext>
                  </a:extLst>
                </a:gridCol>
                <a:gridCol w="1910715">
                  <a:extLst>
                    <a:ext uri="{9D8B030D-6E8A-4147-A177-3AD203B41FA5}">
                      <a16:colId xmlns:a16="http://schemas.microsoft.com/office/drawing/2014/main" val="2682545204"/>
                    </a:ext>
                  </a:extLst>
                </a:gridCol>
                <a:gridCol w="1910715">
                  <a:extLst>
                    <a:ext uri="{9D8B030D-6E8A-4147-A177-3AD203B41FA5}">
                      <a16:colId xmlns:a16="http://schemas.microsoft.com/office/drawing/2014/main" val="26744735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534476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17.36%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1593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29.71%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737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26.15%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596169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West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256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26.78%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153275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97F33DB-51EF-CF44-8648-DBCB56DE0084}"/>
              </a:ext>
            </a:extLst>
          </p:cNvPr>
          <p:cNvSpPr/>
          <p:nvPr/>
        </p:nvSpPr>
        <p:spPr>
          <a:xfrm>
            <a:off x="1870050" y="5518216"/>
            <a:ext cx="2044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Palatino" pitchFamily="2" charset="77"/>
                <a:cs typeface="Arial" panose="020B0604020202020204" pitchFamily="34" charset="0"/>
              </a:rPr>
              <a:t>Row percentages</a:t>
            </a:r>
            <a:r>
              <a:rPr lang="en-GB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94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B20B9-2C8C-6249-AC56-D758F77E5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861" y="-106819"/>
            <a:ext cx="1167732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Frequency table with two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C5E5-FAF0-FC4C-9F00-D1430C7D4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861" y="1037685"/>
            <a:ext cx="11418278" cy="387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 rows(region 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file(test) row</a:t>
            </a: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  <a:p>
            <a:pPr marL="0" indent="0">
              <a:buNone/>
            </a:pPr>
            <a:endParaRPr lang="en-US" sz="2000" dirty="0">
              <a:latin typeface="Courier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DBD48E-548E-394C-BC22-9AB83B8A2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12543"/>
              </p:ext>
            </p:extLst>
          </p:nvPr>
        </p:nvGraphicFramePr>
        <p:xfrm>
          <a:off x="3185653" y="1474848"/>
          <a:ext cx="5456905" cy="5334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1381">
                  <a:extLst>
                    <a:ext uri="{9D8B030D-6E8A-4147-A177-3AD203B41FA5}">
                      <a16:colId xmlns:a16="http://schemas.microsoft.com/office/drawing/2014/main" val="1457567935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1937053125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3471814599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2960988022"/>
                    </a:ext>
                  </a:extLst>
                </a:gridCol>
                <a:gridCol w="1091381">
                  <a:extLst>
                    <a:ext uri="{9D8B030D-6E8A-4147-A177-3AD203B41FA5}">
                      <a16:colId xmlns:a16="http://schemas.microsoft.com/office/drawing/2014/main" val="1742584317"/>
                    </a:ext>
                  </a:extLst>
                </a:gridCol>
              </a:tblGrid>
              <a:tr h="1690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666093661"/>
                  </a:ext>
                </a:extLst>
              </a:tr>
              <a:tr h="387322"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Census Region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NE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agecat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4.81%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46249387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8.68%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548052384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37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 3.87%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05807926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 </a:t>
                      </a:r>
                      <a:r>
                        <a:rPr lang="en-US" sz="1400" dirty="0" err="1">
                          <a:effectLst/>
                        </a:rPr>
                        <a:t>Cntrl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br>
                        <a:rPr lang="en-US" sz="1400">
                          <a:effectLst/>
                        </a:rPr>
                      </a:br>
                      <a:r>
                        <a:rPr lang="en-US" sz="1400">
                          <a:effectLst/>
                        </a:rPr>
                        <a:t>16.95%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36829164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92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9.62%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533866689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35+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3.14%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035003648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South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19-29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139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14.54%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986749202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30-34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68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7.11%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176514836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43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4.50%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67744393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West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160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16.74%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3946093205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7.64%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2349389190"/>
                  </a:ext>
                </a:extLst>
              </a:tr>
              <a:tr h="387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1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23</a:t>
                      </a:r>
                      <a:br>
                        <a:rPr lang="en-US" sz="1400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 2.41%</a:t>
                      </a:r>
                      <a:endParaRPr lang="en-GB" sz="1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1916" marR="61916" marT="0" marB="0"/>
                </a:tc>
                <a:extLst>
                  <a:ext uri="{0D108BD9-81ED-4DB2-BD59-A6C34878D82A}">
                    <a16:rowId xmlns:a16="http://schemas.microsoft.com/office/drawing/2014/main" val="3157488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531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A4C9B-836E-2442-90A6-89E72CFCA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way frequency table with column percentages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2E20955-12D4-4C44-A16B-2F33EBFB2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661759"/>
              </p:ext>
            </p:extLst>
          </p:nvPr>
        </p:nvGraphicFramePr>
        <p:xfrm>
          <a:off x="2291406" y="2571638"/>
          <a:ext cx="8180442" cy="392123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3407">
                  <a:extLst>
                    <a:ext uri="{9D8B030D-6E8A-4147-A177-3AD203B41FA5}">
                      <a16:colId xmlns:a16="http://schemas.microsoft.com/office/drawing/2014/main" val="1781150826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3447865811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400524782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1307708422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1235434310"/>
                    </a:ext>
                  </a:extLst>
                </a:gridCol>
                <a:gridCol w="1363407">
                  <a:extLst>
                    <a:ext uri="{9D8B030D-6E8A-4147-A177-3AD203B41FA5}">
                      <a16:colId xmlns:a16="http://schemas.microsoft.com/office/drawing/2014/main" val="21064545"/>
                    </a:ext>
                  </a:extLst>
                </a:gridCol>
              </a:tblGrid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agecat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849443"/>
                  </a:ext>
                </a:extLst>
              </a:tr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19-29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30-34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35+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664473"/>
                  </a:ext>
                </a:extLst>
              </a:tr>
              <a:tr h="716189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 9.07%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26.27%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37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27.82%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9467752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162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31.95%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92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29.11%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22.56%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402264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139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27.42%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68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21.52%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43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32.33%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250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8282189"/>
                  </a:ext>
                </a:extLst>
              </a:tr>
              <a:tr h="71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West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160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31.56%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23.10%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</a:t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en-US" sz="1800">
                          <a:effectLst/>
                        </a:rPr>
                        <a:t>17.29%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256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372202"/>
                  </a:ext>
                </a:extLst>
              </a:tr>
              <a:tr h="352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507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316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133</a:t>
                      </a:r>
                      <a:endParaRPr lang="en-GB" sz="18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GB" sz="18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13837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E52BA5EA-743D-C345-AB55-A0A61ACD8913}"/>
              </a:ext>
            </a:extLst>
          </p:cNvPr>
          <p:cNvSpPr/>
          <p:nvPr/>
        </p:nvSpPr>
        <p:spPr>
          <a:xfrm>
            <a:off x="969920" y="1946497"/>
            <a:ext cx="818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" pitchFamily="2" charset="0"/>
              </a:rPr>
              <a:t>report, rows(region) </a:t>
            </a:r>
            <a:r>
              <a:rPr lang="en-US" b="1" dirty="0">
                <a:latin typeface="Courier" pitchFamily="2" charset="0"/>
              </a:rPr>
              <a:t>cols(</a:t>
            </a:r>
            <a:r>
              <a:rPr lang="en-US" b="1" dirty="0" err="1">
                <a:latin typeface="Courier" pitchFamily="2" charset="0"/>
              </a:rPr>
              <a:t>agecat</a:t>
            </a:r>
            <a:r>
              <a:rPr lang="en-US" b="1" dirty="0">
                <a:latin typeface="Courier" pitchFamily="2" charset="0"/>
              </a:rPr>
              <a:t>) column totals </a:t>
            </a:r>
            <a:r>
              <a:rPr lang="en-US" dirty="0">
                <a:latin typeface="Courier" pitchFamily="2" charset="0"/>
              </a:rPr>
              <a:t>file(test)</a:t>
            </a:r>
          </a:p>
        </p:txBody>
      </p:sp>
    </p:spTree>
    <p:extLst>
      <p:ext uri="{BB962C8B-B14F-4D97-AF65-F5344CB8AC3E}">
        <p14:creationId xmlns:p14="http://schemas.microsoft.com/office/powerpoint/2010/main" val="82225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A886E6-10C9-9D4C-8532-D9108E63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422" y="2109019"/>
            <a:ext cx="3179227" cy="2287516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kern="1200" dirty="0">
                <a:solidFill>
                  <a:srgbClr val="FFFFFF"/>
                </a:solidFill>
                <a:latin typeface="Courier" pitchFamily="2" charset="0"/>
              </a:rPr>
              <a:t>report, rows(division region) cols(</a:t>
            </a:r>
            <a:r>
              <a:rPr lang="en-US" sz="2800" kern="1200" dirty="0" err="1">
                <a:solidFill>
                  <a:srgbClr val="FFFFFF"/>
                </a:solidFill>
                <a:latin typeface="Courier" pitchFamily="2" charset="0"/>
              </a:rPr>
              <a:t>agecat</a:t>
            </a:r>
            <a:r>
              <a:rPr lang="en-US" sz="2800" kern="1200" dirty="0">
                <a:solidFill>
                  <a:srgbClr val="FFFFFF"/>
                </a:solidFill>
                <a:latin typeface="Courier" pitchFamily="2" charset="0"/>
              </a:rPr>
              <a:t>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48E925-AFCB-214E-9851-A6358BFE2D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355108"/>
              </p:ext>
            </p:extLst>
          </p:nvPr>
        </p:nvGraphicFramePr>
        <p:xfrm>
          <a:off x="4527804" y="191729"/>
          <a:ext cx="7211911" cy="65826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97118">
                  <a:extLst>
                    <a:ext uri="{9D8B030D-6E8A-4147-A177-3AD203B41FA5}">
                      <a16:colId xmlns:a16="http://schemas.microsoft.com/office/drawing/2014/main" val="1469712441"/>
                    </a:ext>
                  </a:extLst>
                </a:gridCol>
                <a:gridCol w="1077461">
                  <a:extLst>
                    <a:ext uri="{9D8B030D-6E8A-4147-A177-3AD203B41FA5}">
                      <a16:colId xmlns:a16="http://schemas.microsoft.com/office/drawing/2014/main" val="3471906634"/>
                    </a:ext>
                  </a:extLst>
                </a:gridCol>
                <a:gridCol w="1399127">
                  <a:extLst>
                    <a:ext uri="{9D8B030D-6E8A-4147-A177-3AD203B41FA5}">
                      <a16:colId xmlns:a16="http://schemas.microsoft.com/office/drawing/2014/main" val="3039668682"/>
                    </a:ext>
                  </a:extLst>
                </a:gridCol>
                <a:gridCol w="883609">
                  <a:extLst>
                    <a:ext uri="{9D8B030D-6E8A-4147-A177-3AD203B41FA5}">
                      <a16:colId xmlns:a16="http://schemas.microsoft.com/office/drawing/2014/main" val="498052016"/>
                    </a:ext>
                  </a:extLst>
                </a:gridCol>
                <a:gridCol w="798398">
                  <a:extLst>
                    <a:ext uri="{9D8B030D-6E8A-4147-A177-3AD203B41FA5}">
                      <a16:colId xmlns:a16="http://schemas.microsoft.com/office/drawing/2014/main" val="1355489973"/>
                    </a:ext>
                  </a:extLst>
                </a:gridCol>
                <a:gridCol w="798398">
                  <a:extLst>
                    <a:ext uri="{9D8B030D-6E8A-4147-A177-3AD203B41FA5}">
                      <a16:colId xmlns:a16="http://schemas.microsoft.com/office/drawing/2014/main" val="2416542298"/>
                    </a:ext>
                  </a:extLst>
                </a:gridCol>
                <a:gridCol w="757800">
                  <a:extLst>
                    <a:ext uri="{9D8B030D-6E8A-4147-A177-3AD203B41FA5}">
                      <a16:colId xmlns:a16="http://schemas.microsoft.com/office/drawing/2014/main" val="646132710"/>
                    </a:ext>
                  </a:extLst>
                </a:gridCol>
              </a:tblGrid>
              <a:tr h="17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agecat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72499"/>
                  </a:ext>
                </a:extLst>
              </a:tr>
              <a:tr h="1707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 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19-29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30-34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35+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54898001"/>
                  </a:ext>
                </a:extLst>
              </a:tr>
              <a:tr h="170771">
                <a:tc rowSpan="3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Census Division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N. Eng.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rowSpan="3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Census Region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08816499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20858634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1242211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07712179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Mid Atl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09913785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4450262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16128963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72557308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E.N.C.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131941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112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4742720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2423066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69906942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W.N.C.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79380770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47835003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13711307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2624064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S. Atl.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88836037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1506552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41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812411886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21777699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E.S.C.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50097763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21105888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709296448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329055955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W.S.C.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197535317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86381876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39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73435097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030703480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Mountain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88247720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75837808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644664232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58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411647817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Pacific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NE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2622683647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 Cntrl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089155094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South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547210781"/>
                  </a:ext>
                </a:extLst>
              </a:tr>
              <a:tr h="170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West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102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70</a:t>
                      </a:r>
                      <a:endParaRPr lang="en-GB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23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2" marR="43492" marT="0" marB="0"/>
                </a:tc>
                <a:extLst>
                  <a:ext uri="{0D108BD9-81ED-4DB2-BD59-A6C34878D82A}">
                    <a16:rowId xmlns:a16="http://schemas.microsoft.com/office/drawing/2014/main" val="3655878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323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75CE1-B844-B042-91A5-B4EA51A41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38" y="-42453"/>
            <a:ext cx="11823294" cy="1325563"/>
          </a:xfrm>
        </p:spPr>
        <p:txBody>
          <a:bodyPr/>
          <a:lstStyle/>
          <a:p>
            <a:pPr algn="ctr"/>
            <a:r>
              <a:rPr lang="en-US" dirty="0"/>
              <a:t>Summary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890A8-1D3D-BF42-9E8A-1B1757B06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42" y="996822"/>
            <a:ext cx="11739716" cy="13255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" pitchFamily="2" charset="0"/>
              </a:rPr>
              <a:t>report, rows(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mean %5.2f | 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</a:t>
            </a:r>
            <a:r>
              <a:rPr lang="en-US" sz="2400" dirty="0" err="1">
                <a:latin typeface="Courier" pitchFamily="2" charset="0"/>
              </a:rPr>
              <a:t>sd</a:t>
            </a:r>
            <a:r>
              <a:rPr lang="en-US" sz="2400" dirty="0">
                <a:latin typeface="Courier" pitchFamily="2" charset="0"/>
              </a:rPr>
              <a:t>  %5.2f| </a:t>
            </a:r>
            <a:r>
              <a:rPr lang="en-US" sz="2400" dirty="0" err="1">
                <a:latin typeface="Courier" pitchFamily="2" charset="0"/>
              </a:rPr>
              <a:t>tempjan</a:t>
            </a:r>
            <a:r>
              <a:rPr lang="en-US" sz="2400" dirty="0">
                <a:latin typeface="Courier" pitchFamily="2" charset="0"/>
              </a:rPr>
              <a:t>, count | </a:t>
            </a:r>
            <a:r>
              <a:rPr lang="en-US" sz="2400" dirty="0" err="1">
                <a:latin typeface="Courier" pitchFamily="2" charset="0"/>
              </a:rPr>
              <a:t>tempjuly</a:t>
            </a:r>
            <a:r>
              <a:rPr lang="en-US" sz="2400" dirty="0">
                <a:latin typeface="Courier" pitchFamily="2" charset="0"/>
              </a:rPr>
              <a:t>, mean  %5.2f| </a:t>
            </a:r>
            <a:r>
              <a:rPr lang="en-US" sz="2400" dirty="0" err="1">
                <a:latin typeface="Courier" pitchFamily="2" charset="0"/>
              </a:rPr>
              <a:t>tempjuly</a:t>
            </a:r>
            <a:r>
              <a:rPr lang="en-US" sz="2400" dirty="0">
                <a:latin typeface="Courier" pitchFamily="2" charset="0"/>
              </a:rPr>
              <a:t>, median  %5.2f) </a:t>
            </a:r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cols(region </a:t>
            </a:r>
            <a:r>
              <a:rPr lang="en-US" sz="2400" dirty="0" err="1">
                <a:solidFill>
                  <a:srgbClr val="FF0000"/>
                </a:solidFill>
                <a:latin typeface="Courier" pitchFamily="2" charset="0"/>
              </a:rPr>
              <a:t>agecat</a:t>
            </a:r>
            <a:r>
              <a:rPr lang="en-US" sz="2400" dirty="0">
                <a:solidFill>
                  <a:srgbClr val="FF0000"/>
                </a:solidFill>
                <a:latin typeface="Courier" pitchFamily="2" charset="0"/>
              </a:rPr>
              <a:t>)  </a:t>
            </a:r>
            <a:r>
              <a:rPr lang="en-US" sz="2400" dirty="0">
                <a:latin typeface="Courier" pitchFamily="2" charset="0"/>
              </a:rPr>
              <a:t>font(,8) file(test)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3059E7F-66BA-EC4B-BF83-EA731B886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435186"/>
              </p:ext>
            </p:extLst>
          </p:nvPr>
        </p:nvGraphicFramePr>
        <p:xfrm>
          <a:off x="226142" y="2322385"/>
          <a:ext cx="11823294" cy="444245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71716">
                  <a:extLst>
                    <a:ext uri="{9D8B030D-6E8A-4147-A177-3AD203B41FA5}">
                      <a16:colId xmlns:a16="http://schemas.microsoft.com/office/drawing/2014/main" val="3963802491"/>
                    </a:ext>
                  </a:extLst>
                </a:gridCol>
                <a:gridCol w="781665">
                  <a:extLst>
                    <a:ext uri="{9D8B030D-6E8A-4147-A177-3AD203B41FA5}">
                      <a16:colId xmlns:a16="http://schemas.microsoft.com/office/drawing/2014/main" val="496007747"/>
                    </a:ext>
                  </a:extLst>
                </a:gridCol>
                <a:gridCol w="680182">
                  <a:extLst>
                    <a:ext uri="{9D8B030D-6E8A-4147-A177-3AD203B41FA5}">
                      <a16:colId xmlns:a16="http://schemas.microsoft.com/office/drawing/2014/main" val="178137936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915308486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684211999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36783120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76206948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10558718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147064346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2322747281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868305264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2943301462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153055934"/>
                    </a:ext>
                  </a:extLst>
                </a:gridCol>
                <a:gridCol w="844521">
                  <a:extLst>
                    <a:ext uri="{9D8B030D-6E8A-4147-A177-3AD203B41FA5}">
                      <a16:colId xmlns:a16="http://schemas.microsoft.com/office/drawing/2014/main" val="3515444866"/>
                    </a:ext>
                  </a:extLst>
                </a:gridCol>
              </a:tblGrid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Census Region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9129830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 Cntrl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South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West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6239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1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agecat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449133"/>
                  </a:ext>
                </a:extLst>
              </a:tr>
              <a:tr h="394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35+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19-29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30-34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35+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3719893"/>
                  </a:ext>
                </a:extLst>
              </a:tr>
              <a:tr h="23035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January temperature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23.16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29.00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31.46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18.09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25.40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29.77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38.59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50.13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64.28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40.24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54.53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61.50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632822"/>
                  </a:ext>
                </a:extLst>
              </a:tr>
              <a:tr h="230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sd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2.51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0.22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4.81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1.36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4.24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3.59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2.88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9.70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1.08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 7.12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5439873"/>
                  </a:ext>
                </a:extLst>
              </a:tr>
              <a:tr h="10547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46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68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160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039996"/>
                  </a:ext>
                </a:extLst>
              </a:tr>
              <a:tr h="23035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Average July temperature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70.80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73.60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76.11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72.32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73.81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78.62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79.72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82.80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82.23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71.39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73.20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73.63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0483212"/>
                  </a:ext>
                </a:extLst>
              </a:tr>
              <a:tr h="1047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median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70.85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73.50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76.70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73.00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72.90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78.65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79.30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82.20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71.25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73.30</a:t>
                      </a:r>
                      <a:endParaRPr lang="en-GB" sz="24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74.10</a:t>
                      </a:r>
                      <a:endParaRPr lang="en-GB" sz="24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8191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7309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8183A-89A2-F54C-BF01-006A8839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0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Summary statistics with adjacent by columns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B9395-D31C-DF45-9350-4ADF9484C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729" y="1342104"/>
            <a:ext cx="11783961" cy="15928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report, rows(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mean %5.2f 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</a:t>
            </a:r>
            <a:r>
              <a:rPr lang="en-US" sz="2000" dirty="0" err="1">
                <a:latin typeface="Courier" pitchFamily="2" charset="0"/>
              </a:rPr>
              <a:t>sd</a:t>
            </a:r>
            <a:r>
              <a:rPr lang="en-US" sz="2000" dirty="0">
                <a:latin typeface="Courier" pitchFamily="2" charset="0"/>
              </a:rPr>
              <a:t>  %5.2f| </a:t>
            </a:r>
            <a:r>
              <a:rPr lang="en-US" sz="2000" dirty="0" err="1">
                <a:latin typeface="Courier" pitchFamily="2" charset="0"/>
              </a:rPr>
              <a:t>tempjan</a:t>
            </a:r>
            <a:r>
              <a:rPr lang="en-US" sz="2000" dirty="0">
                <a:latin typeface="Courier" pitchFamily="2" charset="0"/>
              </a:rPr>
              <a:t>, count 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mean  %5.2f| </a:t>
            </a:r>
            <a:r>
              <a:rPr lang="en-US" sz="2000" dirty="0" err="1">
                <a:latin typeface="Courier" pitchFamily="2" charset="0"/>
              </a:rPr>
              <a:t>tempjuly</a:t>
            </a:r>
            <a:r>
              <a:rPr lang="en-US" sz="2000" dirty="0">
                <a:latin typeface="Courier" pitchFamily="2" charset="0"/>
              </a:rPr>
              <a:t>, median  %5.2f) cols(region </a:t>
            </a:r>
            <a:r>
              <a:rPr lang="en-US" sz="2000" dirty="0" err="1">
                <a:latin typeface="Courier" pitchFamily="2" charset="0"/>
              </a:rPr>
              <a:t>agecat</a:t>
            </a:r>
            <a:r>
              <a:rPr lang="en-US" sz="2000" dirty="0">
                <a:latin typeface="Courier" pitchFamily="2" charset="0"/>
              </a:rPr>
              <a:t>)  font(,8) file(test) </a:t>
            </a:r>
            <a:r>
              <a:rPr lang="en-US" sz="2000" b="1" dirty="0" err="1">
                <a:solidFill>
                  <a:srgbClr val="FF0000"/>
                </a:solidFill>
                <a:latin typeface="Courier" pitchFamily="2" charset="0"/>
              </a:rPr>
              <a:t>adjacentcolumns</a:t>
            </a:r>
            <a:endParaRPr lang="en-US" sz="2000" b="1" dirty="0">
              <a:solidFill>
                <a:srgbClr val="FF0000"/>
              </a:solidFill>
              <a:latin typeface="Courier" pitchFamily="2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46DB5A8-149A-7846-BF1E-34888BFF24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105359"/>
              </p:ext>
            </p:extLst>
          </p:nvPr>
        </p:nvGraphicFramePr>
        <p:xfrm>
          <a:off x="486697" y="3056503"/>
          <a:ext cx="11017044" cy="36586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430593">
                  <a:extLst>
                    <a:ext uri="{9D8B030D-6E8A-4147-A177-3AD203B41FA5}">
                      <a16:colId xmlns:a16="http://schemas.microsoft.com/office/drawing/2014/main" val="1642145098"/>
                    </a:ext>
                  </a:extLst>
                </a:gridCol>
                <a:gridCol w="1017639">
                  <a:extLst>
                    <a:ext uri="{9D8B030D-6E8A-4147-A177-3AD203B41FA5}">
                      <a16:colId xmlns:a16="http://schemas.microsoft.com/office/drawing/2014/main" val="2592399285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598526668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267120839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3349876102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930248578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4139495294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977228432"/>
                    </a:ext>
                  </a:extLst>
                </a:gridCol>
                <a:gridCol w="1224116">
                  <a:extLst>
                    <a:ext uri="{9D8B030D-6E8A-4147-A177-3AD203B41FA5}">
                      <a16:colId xmlns:a16="http://schemas.microsoft.com/office/drawing/2014/main" val="2897469394"/>
                    </a:ext>
                  </a:extLst>
                </a:gridCol>
              </a:tblGrid>
              <a:tr h="43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 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Census Region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agecat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986586"/>
                  </a:ext>
                </a:extLst>
              </a:tr>
              <a:tr h="431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 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NE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 Cntrl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South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West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19-29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30-34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35+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77723"/>
                  </a:ext>
                </a:extLst>
              </a:tr>
              <a:tr h="313759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January temperature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27.89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21.69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46.15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46.23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31.16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38.40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47.12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1595731"/>
                  </a:ext>
                </a:extLst>
              </a:tr>
              <a:tr h="313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sd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3.54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5.73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10.39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11.25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12.00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12.92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16.77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194538"/>
                  </a:ext>
                </a:extLst>
              </a:tr>
              <a:tr h="659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164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284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316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131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8486503"/>
                  </a:ext>
                </a:extLst>
              </a:tr>
              <a:tr h="31375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Average July temperature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73.35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73.47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80.99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72.11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73.92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75.55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78.26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4618722"/>
                  </a:ext>
                </a:extLst>
              </a:tr>
              <a:tr h="973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median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73.50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73.10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81.70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72.55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73.30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74.00</a:t>
                      </a:r>
                      <a:endParaRPr lang="en-GB" sz="320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78.00</a:t>
                      </a:r>
                      <a:endParaRPr lang="en-GB" sz="3200" dirty="0">
                        <a:effectLst/>
                        <a:latin typeface="Palatino" pitchFamily="2" charset="77"/>
                        <a:ea typeface="Palatino" pitchFamily="2" charset="77"/>
                        <a:cs typeface="Palatino" pitchFamily="2" charset="7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2184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09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942</Words>
  <Application>Microsoft Macintosh PowerPoint</Application>
  <PresentationFormat>Widescreen</PresentationFormat>
  <Paragraphs>538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</vt:lpstr>
      <vt:lpstr>Palatino</vt:lpstr>
      <vt:lpstr>Office Theme</vt:lpstr>
      <vt:lpstr>Report.ado </vt:lpstr>
      <vt:lpstr>Introduction</vt:lpstr>
      <vt:lpstr>The basic table (listing unique values)</vt:lpstr>
      <vt:lpstr>Adding a title and row percentages with test.docx</vt:lpstr>
      <vt:lpstr>Frequency table with two variables</vt:lpstr>
      <vt:lpstr>Two way frequency table with column percentages</vt:lpstr>
      <vt:lpstr>report, rows(division region) cols(agecat)</vt:lpstr>
      <vt:lpstr>Summary statistics</vt:lpstr>
      <vt:lpstr>Summary statistics with adjacent by columns</vt:lpstr>
      <vt:lpstr>Summary statistics by a row variable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Report.ado </dc:title>
  <dc:creator>Mander, Adrian</dc:creator>
  <cp:lastModifiedBy>Mander, Adrian</cp:lastModifiedBy>
  <cp:revision>5</cp:revision>
  <dcterms:created xsi:type="dcterms:W3CDTF">2019-09-02T10:32:44Z</dcterms:created>
  <dcterms:modified xsi:type="dcterms:W3CDTF">2019-09-02T11:43:12Z</dcterms:modified>
</cp:coreProperties>
</file>