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7" r:id="rId2"/>
    <p:sldId id="263" r:id="rId3"/>
    <p:sldId id="274" r:id="rId4"/>
    <p:sldId id="259" r:id="rId5"/>
    <p:sldId id="260" r:id="rId6"/>
    <p:sldId id="261" r:id="rId7"/>
    <p:sldId id="271" r:id="rId8"/>
    <p:sldId id="272" r:id="rId9"/>
    <p:sldId id="273" r:id="rId10"/>
    <p:sldId id="262" r:id="rId11"/>
    <p:sldId id="266" r:id="rId12"/>
    <p:sldId id="258" r:id="rId13"/>
    <p:sldId id="269" r:id="rId14"/>
    <p:sldId id="268" r:id="rId15"/>
    <p:sldId id="264" r:id="rId16"/>
    <p:sldId id="270" r:id="rId17"/>
    <p:sldId id="267" r:id="rId18"/>
    <p:sldId id="26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79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ris, Tim" userId="S::rmjltnm@ucl.ac.uk::d5677026-e069-4343-9218-bc78e80b7df6" providerId="AD" clId="Web-{5FE0C4A9-07B2-F3F1-1F81-47BA125D138F}"/>
    <pc:docChg chg="addSld modSld">
      <pc:chgData name="Morris, Tim" userId="S::rmjltnm@ucl.ac.uk::d5677026-e069-4343-9218-bc78e80b7df6" providerId="AD" clId="Web-{5FE0C4A9-07B2-F3F1-1F81-47BA125D138F}" dt="2019-09-03T15:41:38.107" v="40"/>
      <pc:docMkLst>
        <pc:docMk/>
      </pc:docMkLst>
      <pc:sldChg chg="addSp delSp modSp">
        <pc:chgData name="Morris, Tim" userId="S::rmjltnm@ucl.ac.uk::d5677026-e069-4343-9218-bc78e80b7df6" providerId="AD" clId="Web-{5FE0C4A9-07B2-F3F1-1F81-47BA125D138F}" dt="2019-09-03T15:41:38.107" v="40"/>
        <pc:sldMkLst>
          <pc:docMk/>
          <pc:sldMk cId="3947640827" sldId="263"/>
        </pc:sldMkLst>
        <pc:spChg chg="del mod">
          <ac:chgData name="Morris, Tim" userId="S::rmjltnm@ucl.ac.uk::d5677026-e069-4343-9218-bc78e80b7df6" providerId="AD" clId="Web-{5FE0C4A9-07B2-F3F1-1F81-47BA125D138F}" dt="2019-09-03T15:41:38.107" v="40"/>
          <ac:spMkLst>
            <pc:docMk/>
            <pc:sldMk cId="3947640827" sldId="263"/>
            <ac:spMk id="2" creationId="{00000000-0000-0000-0000-000000000000}"/>
          </ac:spMkLst>
        </pc:spChg>
        <pc:spChg chg="del">
          <ac:chgData name="Morris, Tim" userId="S::rmjltnm@ucl.ac.uk::d5677026-e069-4343-9218-bc78e80b7df6" providerId="AD" clId="Web-{5FE0C4A9-07B2-F3F1-1F81-47BA125D138F}" dt="2019-09-03T15:37:42.981" v="8"/>
          <ac:spMkLst>
            <pc:docMk/>
            <pc:sldMk cId="3947640827" sldId="263"/>
            <ac:spMk id="3" creationId="{00000000-0000-0000-0000-000000000000}"/>
          </ac:spMkLst>
        </pc:spChg>
        <pc:spChg chg="add mod">
          <ac:chgData name="Morris, Tim" userId="S::rmjltnm@ucl.ac.uk::d5677026-e069-4343-9218-bc78e80b7df6" providerId="AD" clId="Web-{5FE0C4A9-07B2-F3F1-1F81-47BA125D138F}" dt="2019-09-03T15:41:21.966" v="29" actId="20577"/>
          <ac:spMkLst>
            <pc:docMk/>
            <pc:sldMk cId="3947640827" sldId="263"/>
            <ac:spMk id="5" creationId="{AE3ABEB0-4559-4F21-8919-412F8D3CFC96}"/>
          </ac:spMkLst>
        </pc:spChg>
      </pc:sldChg>
      <pc:sldChg chg="add replId">
        <pc:chgData name="Morris, Tim" userId="S::rmjltnm@ucl.ac.uk::d5677026-e069-4343-9218-bc78e80b7df6" providerId="AD" clId="Web-{5FE0C4A9-07B2-F3F1-1F81-47BA125D138F}" dt="2019-09-03T15:37:06.903" v="0"/>
        <pc:sldMkLst>
          <pc:docMk/>
          <pc:sldMk cId="1277764837" sldId="274"/>
        </pc:sldMkLst>
      </pc:sldChg>
    </pc:docChg>
  </pc:docChgLst>
  <pc:docChgLst>
    <pc:chgData name="Morris, Tim" userId="S::rmjltnm@ucl.ac.uk::d5677026-e069-4343-9218-bc78e80b7df6" providerId="AD" clId="Web-{BA78022E-F906-FF2E-91E9-F29BA40532A9}"/>
    <pc:docChg chg="modSld">
      <pc:chgData name="Morris, Tim" userId="S::rmjltnm@ucl.ac.uk::d5677026-e069-4343-9218-bc78e80b7df6" providerId="AD" clId="Web-{BA78022E-F906-FF2E-91E9-F29BA40532A9}" dt="2019-09-03T15:21:22.822" v="330" actId="20577"/>
      <pc:docMkLst>
        <pc:docMk/>
      </pc:docMkLst>
      <pc:sldChg chg="modSp">
        <pc:chgData name="Morris, Tim" userId="S::rmjltnm@ucl.ac.uk::d5677026-e069-4343-9218-bc78e80b7df6" providerId="AD" clId="Web-{BA78022E-F906-FF2E-91E9-F29BA40532A9}" dt="2019-09-03T15:14:54.726" v="210" actId="14100"/>
        <pc:sldMkLst>
          <pc:docMk/>
          <pc:sldMk cId="2680639633" sldId="262"/>
        </pc:sldMkLst>
        <pc:spChg chg="mod">
          <ac:chgData name="Morris, Tim" userId="S::rmjltnm@ucl.ac.uk::d5677026-e069-4343-9218-bc78e80b7df6" providerId="AD" clId="Web-{BA78022E-F906-FF2E-91E9-F29BA40532A9}" dt="2019-09-03T15:14:54.726" v="210" actId="14100"/>
          <ac:spMkLst>
            <pc:docMk/>
            <pc:sldMk cId="2680639633" sldId="262"/>
            <ac:spMk id="6" creationId="{00000000-0000-0000-0000-000000000000}"/>
          </ac:spMkLst>
        </pc:spChg>
      </pc:sldChg>
      <pc:sldChg chg="modSp">
        <pc:chgData name="Morris, Tim" userId="S::rmjltnm@ucl.ac.uk::d5677026-e069-4343-9218-bc78e80b7df6" providerId="AD" clId="Web-{BA78022E-F906-FF2E-91E9-F29BA40532A9}" dt="2019-09-03T15:21:22.822" v="329" actId="20577"/>
        <pc:sldMkLst>
          <pc:docMk/>
          <pc:sldMk cId="4173032196" sldId="265"/>
        </pc:sldMkLst>
        <pc:spChg chg="mod">
          <ac:chgData name="Morris, Tim" userId="S::rmjltnm@ucl.ac.uk::d5677026-e069-4343-9218-bc78e80b7df6" providerId="AD" clId="Web-{BA78022E-F906-FF2E-91E9-F29BA40532A9}" dt="2019-09-03T15:21:22.822" v="329" actId="20577"/>
          <ac:spMkLst>
            <pc:docMk/>
            <pc:sldMk cId="4173032196" sldId="265"/>
            <ac:spMk id="3" creationId="{00000000-0000-0000-0000-000000000000}"/>
          </ac:spMkLst>
        </pc:spChg>
      </pc:sldChg>
      <pc:sldChg chg="addSp delSp modSp addAnim">
        <pc:chgData name="Morris, Tim" userId="S::rmjltnm@ucl.ac.uk::d5677026-e069-4343-9218-bc78e80b7df6" providerId="AD" clId="Web-{BA78022E-F906-FF2E-91E9-F29BA40532A9}" dt="2019-09-03T15:15:06.367" v="211" actId="14100"/>
        <pc:sldMkLst>
          <pc:docMk/>
          <pc:sldMk cId="2949929300" sldId="266"/>
        </pc:sldMkLst>
        <pc:spChg chg="del">
          <ac:chgData name="Morris, Tim" userId="S::rmjltnm@ucl.ac.uk::d5677026-e069-4343-9218-bc78e80b7df6" providerId="AD" clId="Web-{BA78022E-F906-FF2E-91E9-F29BA40532A9}" dt="2019-09-03T15:10:19.709" v="0"/>
          <ac:spMkLst>
            <pc:docMk/>
            <pc:sldMk cId="2949929300" sldId="266"/>
            <ac:spMk id="3" creationId="{00000000-0000-0000-0000-000000000000}"/>
          </ac:spMkLst>
        </pc:spChg>
        <pc:spChg chg="mod">
          <ac:chgData name="Morris, Tim" userId="S::rmjltnm@ucl.ac.uk::d5677026-e069-4343-9218-bc78e80b7df6" providerId="AD" clId="Web-{BA78022E-F906-FF2E-91E9-F29BA40532A9}" dt="2019-09-03T15:14:30.742" v="207" actId="14100"/>
          <ac:spMkLst>
            <pc:docMk/>
            <pc:sldMk cId="2949929300" sldId="266"/>
            <ac:spMk id="4" creationId="{00000000-0000-0000-0000-000000000000}"/>
          </ac:spMkLst>
        </pc:spChg>
        <pc:spChg chg="mod">
          <ac:chgData name="Morris, Tim" userId="S::rmjltnm@ucl.ac.uk::d5677026-e069-4343-9218-bc78e80b7df6" providerId="AD" clId="Web-{BA78022E-F906-FF2E-91E9-F29BA40532A9}" dt="2019-09-03T15:15:06.367" v="211" actId="14100"/>
          <ac:spMkLst>
            <pc:docMk/>
            <pc:sldMk cId="2949929300" sldId="266"/>
            <ac:spMk id="7" creationId="{00000000-0000-0000-0000-000000000000}"/>
          </ac:spMkLst>
        </pc:spChg>
        <pc:spChg chg="add mod">
          <ac:chgData name="Morris, Tim" userId="S::rmjltnm@ucl.ac.uk::d5677026-e069-4343-9218-bc78e80b7df6" providerId="AD" clId="Web-{BA78022E-F906-FF2E-91E9-F29BA40532A9}" dt="2019-09-03T15:14:20.117" v="206" actId="14100"/>
          <ac:spMkLst>
            <pc:docMk/>
            <pc:sldMk cId="2949929300" sldId="266"/>
            <ac:spMk id="11" creationId="{E7865077-E9F0-4FBF-9045-9EE4762DED62}"/>
          </ac:spMkLst>
        </pc:spChg>
        <pc:graphicFrameChg chg="add mod ord modGraphic">
          <ac:chgData name="Morris, Tim" userId="S::rmjltnm@ucl.ac.uk::d5677026-e069-4343-9218-bc78e80b7df6" providerId="AD" clId="Web-{BA78022E-F906-FF2E-91E9-F29BA40532A9}" dt="2019-09-03T15:13:55.007" v="200"/>
          <ac:graphicFrameMkLst>
            <pc:docMk/>
            <pc:sldMk cId="2949929300" sldId="266"/>
            <ac:graphicFrameMk id="9" creationId="{B2D58E5A-A98C-4D1D-9814-FBB2844905E1}"/>
          </ac:graphicFrameMkLst>
        </pc:graphicFrameChg>
      </pc:sldChg>
      <pc:sldChg chg="modSp">
        <pc:chgData name="Morris, Tim" userId="S::rmjltnm@ucl.ac.uk::d5677026-e069-4343-9218-bc78e80b7df6" providerId="AD" clId="Web-{BA78022E-F906-FF2E-91E9-F29BA40532A9}" dt="2019-09-03T15:20:20.040" v="274" actId="20577"/>
        <pc:sldMkLst>
          <pc:docMk/>
          <pc:sldMk cId="1266870720" sldId="267"/>
        </pc:sldMkLst>
        <pc:spChg chg="mod">
          <ac:chgData name="Morris, Tim" userId="S::rmjltnm@ucl.ac.uk::d5677026-e069-4343-9218-bc78e80b7df6" providerId="AD" clId="Web-{BA78022E-F906-FF2E-91E9-F29BA40532A9}" dt="2019-09-03T15:20:20.040" v="274" actId="20577"/>
          <ac:spMkLst>
            <pc:docMk/>
            <pc:sldMk cId="1266870720" sldId="267"/>
            <ac:spMk id="3" creationId="{00000000-0000-0000-0000-000000000000}"/>
          </ac:spMkLst>
        </pc:spChg>
      </pc:sldChg>
      <pc:sldChg chg="modSp">
        <pc:chgData name="Morris, Tim" userId="S::rmjltnm@ucl.ac.uk::d5677026-e069-4343-9218-bc78e80b7df6" providerId="AD" clId="Web-{BA78022E-F906-FF2E-91E9-F29BA40532A9}" dt="2019-09-03T15:19:17.368" v="262" actId="20577"/>
        <pc:sldMkLst>
          <pc:docMk/>
          <pc:sldMk cId="401680240" sldId="268"/>
        </pc:sldMkLst>
        <pc:spChg chg="mod">
          <ac:chgData name="Morris, Tim" userId="S::rmjltnm@ucl.ac.uk::d5677026-e069-4343-9218-bc78e80b7df6" providerId="AD" clId="Web-{BA78022E-F906-FF2E-91E9-F29BA40532A9}" dt="2019-09-03T15:19:17.368" v="262" actId="20577"/>
          <ac:spMkLst>
            <pc:docMk/>
            <pc:sldMk cId="401680240" sldId="268"/>
            <ac:spMk id="3" creationId="{00000000-0000-0000-0000-000000000000}"/>
          </ac:spMkLst>
        </pc:spChg>
      </pc:sldChg>
      <pc:sldChg chg="modSp">
        <pc:chgData name="Morris, Tim" userId="S::rmjltnm@ucl.ac.uk::d5677026-e069-4343-9218-bc78e80b7df6" providerId="AD" clId="Web-{BA78022E-F906-FF2E-91E9-F29BA40532A9}" dt="2019-09-03T15:19:34.696" v="268" actId="20577"/>
        <pc:sldMkLst>
          <pc:docMk/>
          <pc:sldMk cId="3065792667" sldId="270"/>
        </pc:sldMkLst>
        <pc:spChg chg="mod">
          <ac:chgData name="Morris, Tim" userId="S::rmjltnm@ucl.ac.uk::d5677026-e069-4343-9218-bc78e80b7df6" providerId="AD" clId="Web-{BA78022E-F906-FF2E-91E9-F29BA40532A9}" dt="2019-09-03T15:19:34.696" v="268" actId="20577"/>
          <ac:spMkLst>
            <pc:docMk/>
            <pc:sldMk cId="3065792667" sldId="270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2A2E6-945B-4B90-8F6F-BE9C0C15069F}" type="datetimeFigureOut">
              <a:rPr lang="en-GB" smtClean="0"/>
              <a:t>05/09/2019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CAAFB-1367-47D6-AAC2-0B2795128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172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N:\Illustrator\Logos\Template outputs\PowerPoint logo templates\UCL_MRCCTU_co-partnership_logo_nobackground_titleslides_43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00" y="325493"/>
            <a:ext cx="8496000" cy="943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79055"/>
            <a:ext cx="7772400" cy="1470025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4653136"/>
            <a:ext cx="7776864" cy="1440160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>
          <a:xfrm flipH="1">
            <a:off x="467072" y="2708920"/>
            <a:ext cx="472" cy="338437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1EA5B-0077-437D-A510-16C757F601DE}" type="datetime1">
              <a:rPr lang="en-GB" smtClean="0"/>
              <a:t>05/09/2019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953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080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852936"/>
            <a:ext cx="8229600" cy="32732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BA8B-2174-4A35-B466-4AA0F63A30B0}" type="datetime1">
              <a:rPr lang="en-GB" smtClean="0"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1776-5B43-440B-AD45-7FEBFB450FD9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324000" y="1628800"/>
            <a:ext cx="8496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3" descr="N:\Illustrator\Logos\Template outputs\PowerPoint logo templates\UCL_MRCCTU_co-partnership_logo_nobackground_titleslides_43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00" y="325493"/>
            <a:ext cx="8496000" cy="943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33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76672"/>
            <a:ext cx="2057400" cy="564949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76672"/>
            <a:ext cx="6019800" cy="56494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8504-6D7B-49FD-8299-2F9718CD998B}" type="datetime1">
              <a:rPr lang="en-GB" smtClean="0"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092280" y="6385024"/>
            <a:ext cx="165618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tx2"/>
                </a:solidFill>
              </a:rPr>
              <a:t>MRC CTU at UCL</a:t>
            </a:r>
          </a:p>
        </p:txBody>
      </p:sp>
    </p:spTree>
    <p:extLst>
      <p:ext uri="{BB962C8B-B14F-4D97-AF65-F5344CB8AC3E}">
        <p14:creationId xmlns:p14="http://schemas.microsoft.com/office/powerpoint/2010/main" val="2415080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defRPr/>
            </a:lvl1pPr>
            <a:lvl2pPr>
              <a:lnSpc>
                <a:spcPct val="114000"/>
              </a:lnSpc>
              <a:spcBef>
                <a:spcPts val="0"/>
              </a:spcBef>
              <a:defRPr/>
            </a:lvl2pPr>
            <a:lvl3pPr>
              <a:lnSpc>
                <a:spcPct val="114000"/>
              </a:lnSpc>
              <a:spcBef>
                <a:spcPts val="0"/>
              </a:spcBef>
              <a:defRPr/>
            </a:lvl3pPr>
            <a:lvl4pPr>
              <a:lnSpc>
                <a:spcPct val="114000"/>
              </a:lnSpc>
              <a:spcBef>
                <a:spcPts val="0"/>
              </a:spcBef>
              <a:defRPr/>
            </a:lvl4pPr>
            <a:lvl5pPr>
              <a:lnSpc>
                <a:spcPct val="114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238C-65B3-48EB-843D-3C9B180FAAFA}" type="datetime1">
              <a:rPr lang="en-GB" smtClean="0"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24000" y="1628800"/>
            <a:ext cx="8496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7092280" y="6385024"/>
            <a:ext cx="165618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tx2"/>
                </a:solidFill>
              </a:rPr>
              <a:t>MRC CTU at UCL</a:t>
            </a:r>
          </a:p>
        </p:txBody>
      </p:sp>
    </p:spTree>
    <p:extLst>
      <p:ext uri="{BB962C8B-B14F-4D97-AF65-F5344CB8AC3E}">
        <p14:creationId xmlns:p14="http://schemas.microsoft.com/office/powerpoint/2010/main" val="2853120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F135-F1A8-40D6-991F-E06EACAA217D}" type="datetime1">
              <a:rPr lang="en-GB" smtClean="0"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24000" y="1628800"/>
            <a:ext cx="8496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3" descr="N:\Illustrator\Logos\Template outputs\PowerPoint logo templates\UCL_MRCCTU_co-partnership_logo_nobackground_titleslides_43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00" y="325493"/>
            <a:ext cx="8496000" cy="943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0188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2816"/>
            <a:ext cx="4038600" cy="43533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038600" cy="43533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052CC-1634-4A41-A4B0-E58D85676857}" type="datetime1">
              <a:rPr lang="en-GB" smtClean="0"/>
              <a:t>05/09/2019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24000" y="1628800"/>
            <a:ext cx="8496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7092280" y="6385024"/>
            <a:ext cx="165618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tx2"/>
                </a:solidFill>
              </a:rPr>
              <a:t>MRC CTU at UCL</a:t>
            </a:r>
          </a:p>
        </p:txBody>
      </p:sp>
    </p:spTree>
    <p:extLst>
      <p:ext uri="{BB962C8B-B14F-4D97-AF65-F5344CB8AC3E}">
        <p14:creationId xmlns:p14="http://schemas.microsoft.com/office/powerpoint/2010/main" val="409075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4"/>
            <a:ext cx="4040188" cy="35612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4"/>
            <a:ext cx="4041775" cy="35612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DAD5-EC20-4CB2-9D52-8FEAE836314D}" type="datetime1">
              <a:rPr lang="en-GB" smtClean="0"/>
              <a:t>05/09/2019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24000" y="1628800"/>
            <a:ext cx="8496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092280" y="6385024"/>
            <a:ext cx="165618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tx2"/>
                </a:solidFill>
              </a:rPr>
              <a:t>MRC CTU at UCL</a:t>
            </a:r>
          </a:p>
        </p:txBody>
      </p:sp>
    </p:spTree>
    <p:extLst>
      <p:ext uri="{BB962C8B-B14F-4D97-AF65-F5344CB8AC3E}">
        <p14:creationId xmlns:p14="http://schemas.microsoft.com/office/powerpoint/2010/main" val="201411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81944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0559B-02C0-47C0-A5D9-8A884B11C6E1}" type="datetime1">
              <a:rPr lang="en-GB" smtClean="0"/>
              <a:t>05/09/2019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24000" y="1628800"/>
            <a:ext cx="8496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 descr="N:\Illustrator\Logos\Template outputs\PowerPoint logo templates\UCL_MRCCTU_co-partnership_logo_nobackground_titleslides_43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00" y="325493"/>
            <a:ext cx="8496000" cy="943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5385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B93A-D9DA-4657-8C89-6E561358678B}" type="datetime1">
              <a:rPr lang="en-GB" smtClean="0"/>
              <a:t>05/09/2019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7092280" y="6385024"/>
            <a:ext cx="165618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tx2"/>
                </a:solidFill>
              </a:rPr>
              <a:t>MRC CTU at UCL</a:t>
            </a:r>
          </a:p>
        </p:txBody>
      </p:sp>
    </p:spTree>
    <p:extLst>
      <p:ext uri="{BB962C8B-B14F-4D97-AF65-F5344CB8AC3E}">
        <p14:creationId xmlns:p14="http://schemas.microsoft.com/office/powerpoint/2010/main" val="3329630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772816"/>
            <a:ext cx="5111750" cy="4353347"/>
          </a:xfrm>
        </p:spPr>
        <p:txBody>
          <a:bodyPr/>
          <a:lstStyle>
            <a:lvl1pPr>
              <a:lnSpc>
                <a:spcPct val="114000"/>
              </a:lnSpc>
              <a:defRPr sz="3200"/>
            </a:lvl1pPr>
            <a:lvl2pPr>
              <a:lnSpc>
                <a:spcPct val="114000"/>
              </a:lnSpc>
              <a:defRPr sz="2800"/>
            </a:lvl2pPr>
            <a:lvl3pPr>
              <a:lnSpc>
                <a:spcPct val="114000"/>
              </a:lnSpc>
              <a:defRPr sz="2400"/>
            </a:lvl3pPr>
            <a:lvl4pPr>
              <a:lnSpc>
                <a:spcPct val="114000"/>
              </a:lnSpc>
              <a:defRPr sz="2000"/>
            </a:lvl4pPr>
            <a:lvl5pPr>
              <a:lnSpc>
                <a:spcPct val="114000"/>
              </a:lnSpc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2816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9E24-2FD8-4ECC-B17A-8FBF65A7A7FD}" type="datetime1">
              <a:rPr lang="en-GB" smtClean="0"/>
              <a:t>05/09/2019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1776-5B43-440B-AD45-7FEBFB450FD9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24000" y="1628800"/>
            <a:ext cx="8496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7092280" y="6385024"/>
            <a:ext cx="165618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tx2"/>
                </a:solidFill>
              </a:rPr>
              <a:t>MRC CTU at UCL</a:t>
            </a:r>
          </a:p>
        </p:txBody>
      </p:sp>
    </p:spTree>
    <p:extLst>
      <p:ext uri="{BB962C8B-B14F-4D97-AF65-F5344CB8AC3E}">
        <p14:creationId xmlns:p14="http://schemas.microsoft.com/office/powerpoint/2010/main" val="1424416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24745"/>
            <a:ext cx="5486400" cy="36028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8783-3629-4BE2-B708-443D2CA0F85A}" type="datetime1">
              <a:rPr lang="en-GB" smtClean="0"/>
              <a:t>05/09/2019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1776-5B43-440B-AD45-7FEBFB450FD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/>
          <p:cNvSpPr txBox="1"/>
          <p:nvPr userDrawn="1"/>
        </p:nvSpPr>
        <p:spPr>
          <a:xfrm>
            <a:off x="7092280" y="6385024"/>
            <a:ext cx="165618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chemeClr val="tx2"/>
                </a:solidFill>
              </a:rPr>
              <a:t>MRC CTU at UCL</a:t>
            </a:r>
          </a:p>
        </p:txBody>
      </p:sp>
    </p:spTree>
    <p:extLst>
      <p:ext uri="{BB962C8B-B14F-4D97-AF65-F5344CB8AC3E}">
        <p14:creationId xmlns:p14="http://schemas.microsoft.com/office/powerpoint/2010/main" val="3215543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8229600" cy="4353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90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93B0D-3BB8-4B52-B51B-A162A7D32BD5}" type="datetime1">
              <a:rPr lang="en-GB" smtClean="0"/>
              <a:t>05/09/2019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6400" y="6356350"/>
            <a:ext cx="4119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29808" y="6356350"/>
            <a:ext cx="1162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09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849801"/>
              </p:ext>
            </p:extLst>
          </p:nvPr>
        </p:nvGraphicFramePr>
        <p:xfrm>
          <a:off x="683568" y="4725144"/>
          <a:ext cx="7776864" cy="13422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Tim Morris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MRC CTU at UCL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25th UK Stata Conference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Michael Crowther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University of Leicester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Right Way to code simulation studies in Stata</a:t>
            </a:r>
            <a:endParaRPr lang="en-GB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3762373"/>
              </p:ext>
            </p:extLst>
          </p:nvPr>
        </p:nvGraphicFramePr>
        <p:xfrm>
          <a:off x="418766" y="1772816"/>
          <a:ext cx="7681626" cy="4231200"/>
        </p:xfrm>
        <a:graphic>
          <a:graphicData uri="http://schemas.openxmlformats.org/drawingml/2006/table">
            <a:tbl>
              <a:tblPr/>
              <a:tblGrid>
                <a:gridCol w="1280271">
                  <a:extLst>
                    <a:ext uri="{9D8B030D-6E8A-4147-A177-3AD203B41FA5}">
                      <a16:colId xmlns:a16="http://schemas.microsoft.com/office/drawing/2014/main" val="2130197075"/>
                    </a:ext>
                  </a:extLst>
                </a:gridCol>
                <a:gridCol w="1280271">
                  <a:extLst>
                    <a:ext uri="{9D8B030D-6E8A-4147-A177-3AD203B41FA5}">
                      <a16:colId xmlns:a16="http://schemas.microsoft.com/office/drawing/2014/main" val="1709013169"/>
                    </a:ext>
                  </a:extLst>
                </a:gridCol>
                <a:gridCol w="1280271">
                  <a:extLst>
                    <a:ext uri="{9D8B030D-6E8A-4147-A177-3AD203B41FA5}">
                      <a16:colId xmlns:a16="http://schemas.microsoft.com/office/drawing/2014/main" val="613741578"/>
                    </a:ext>
                  </a:extLst>
                </a:gridCol>
                <a:gridCol w="1280271">
                  <a:extLst>
                    <a:ext uri="{9D8B030D-6E8A-4147-A177-3AD203B41FA5}">
                      <a16:colId xmlns:a16="http://schemas.microsoft.com/office/drawing/2014/main" val="3063773540"/>
                    </a:ext>
                  </a:extLst>
                </a:gridCol>
                <a:gridCol w="1280271">
                  <a:extLst>
                    <a:ext uri="{9D8B030D-6E8A-4147-A177-3AD203B41FA5}">
                      <a16:colId xmlns:a16="http://schemas.microsoft.com/office/drawing/2014/main" val="2686620157"/>
                    </a:ext>
                  </a:extLst>
                </a:gridCol>
                <a:gridCol w="1280271">
                  <a:extLst>
                    <a:ext uri="{9D8B030D-6E8A-4147-A177-3AD203B41FA5}">
                      <a16:colId xmlns:a16="http://schemas.microsoft.com/office/drawing/2014/main" val="3449532083"/>
                    </a:ext>
                  </a:extLst>
                </a:gridCol>
              </a:tblGrid>
              <a:tr h="1741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/>
                        <a:t>rep_id</a:t>
                      </a:r>
                      <a:endParaRPr lang="en-GB" sz="1600" dirty="0"/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/>
                        <a:t>n_obs</a:t>
                      </a:r>
                      <a:endParaRPr lang="en-GB" sz="1600" dirty="0"/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/>
                        <a:t>truegamma</a:t>
                      </a:r>
                      <a:endParaRPr lang="en-GB" sz="1600" dirty="0"/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method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/>
                        <a:t>theta_hat</a:t>
                      </a:r>
                      <a:endParaRPr lang="en-GB" sz="1600" dirty="0"/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se</a:t>
                      </a:r>
                    </a:p>
                  </a:txBody>
                  <a:tcPr marL="43529" marR="43529" marT="21765" marB="21765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6488730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/>
                        <a:t>γ=1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Exponential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-1.690183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.5477225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6835223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/>
                        <a:t>γ=1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Weibull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-1.712495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.54808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49318873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γ=1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Cox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-1.688541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.5481199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2903475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/>
                        <a:t>γ=1.5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Exponential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-.5390697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.2495417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0041728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/>
                        <a:t>γ=1.5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Weibull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-.6375546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.2504361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39857359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/>
                        <a:t>γ=1.5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Cox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-.6162164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.2510851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7216061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500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/>
                        <a:t>γ=1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Exponential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-.5785365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.1548867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6593272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500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/>
                        <a:t>γ=1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Weibull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-.5820988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.1549543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92395636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500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/>
                        <a:t>γ=1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Cox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-.5867053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.1550035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5434914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500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/>
                        <a:t>γ=1.5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Exponential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-.4040936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.1188226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5090091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500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/>
                        <a:t>γ=1.5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Weibull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-.4308287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.1189563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0345398"/>
                  </a:ext>
                </a:extLst>
              </a:tr>
              <a:tr h="304705">
                <a:tc>
                  <a:txBody>
                    <a:bodyPr/>
                    <a:lstStyle/>
                    <a:p>
                      <a:r>
                        <a:rPr lang="en-GB" sz="1600"/>
                        <a:t>1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500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sz="1600"/>
                        <a:t>γ=1.5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Cox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-.4335943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.1190354</a:t>
                      </a:r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91769298"/>
                  </a:ext>
                </a:extLst>
              </a:tr>
              <a:tr h="174117"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43529" marR="43529" marT="21765" marB="217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43529" marR="43529" marT="21765" marB="21765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43529" marR="43529" marT="21765" marB="2176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43529" marR="43529" marT="21765" marB="2176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9252506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Well-structured </a:t>
            </a:r>
            <a:r>
              <a:rPr lang="en-GB" dirty="0" smtClean="0"/>
              <a:t>estimates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Long–long format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51520" y="1606935"/>
            <a:ext cx="5168153" cy="4235169"/>
          </a:xfrm>
          <a:prstGeom prst="roundRect">
            <a:avLst/>
          </a:prstGeom>
          <a:noFill/>
          <a:ln w="762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1403648" y="5951255"/>
            <a:ext cx="2376264" cy="790113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Inputs</a:t>
            </a:r>
            <a:endParaRPr lang="en-GB" b="1" dirty="0"/>
          </a:p>
        </p:txBody>
      </p:sp>
      <p:sp>
        <p:nvSpPr>
          <p:cNvPr id="6" name="Rounded Rectangle 5"/>
          <p:cNvSpPr/>
          <p:nvPr/>
        </p:nvSpPr>
        <p:spPr>
          <a:xfrm>
            <a:off x="5502360" y="2037155"/>
            <a:ext cx="2266440" cy="3785713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5076971" y="5951255"/>
            <a:ext cx="2344168" cy="790113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Results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68063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B2D58E5A-A98C-4D1D-9814-FBB2844905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8346555"/>
              </p:ext>
            </p:extLst>
          </p:nvPr>
        </p:nvGraphicFramePr>
        <p:xfrm>
          <a:off x="411662" y="1891637"/>
          <a:ext cx="9225955" cy="3352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0571">
                  <a:extLst>
                    <a:ext uri="{9D8B030D-6E8A-4147-A177-3AD203B41FA5}">
                      <a16:colId xmlns:a16="http://schemas.microsoft.com/office/drawing/2014/main" val="1416023381"/>
                    </a:ext>
                  </a:extLst>
                </a:gridCol>
                <a:gridCol w="737713">
                  <a:extLst>
                    <a:ext uri="{9D8B030D-6E8A-4147-A177-3AD203B41FA5}">
                      <a16:colId xmlns:a16="http://schemas.microsoft.com/office/drawing/2014/main" val="3406136366"/>
                    </a:ext>
                  </a:extLst>
                </a:gridCol>
                <a:gridCol w="883432">
                  <a:extLst>
                    <a:ext uri="{9D8B030D-6E8A-4147-A177-3AD203B41FA5}">
                      <a16:colId xmlns:a16="http://schemas.microsoft.com/office/drawing/2014/main" val="2985359377"/>
                    </a:ext>
                  </a:extLst>
                </a:gridCol>
                <a:gridCol w="1138445">
                  <a:extLst>
                    <a:ext uri="{9D8B030D-6E8A-4147-A177-3AD203B41FA5}">
                      <a16:colId xmlns:a16="http://schemas.microsoft.com/office/drawing/2014/main" val="1676366487"/>
                    </a:ext>
                  </a:extLst>
                </a:gridCol>
                <a:gridCol w="1083800">
                  <a:extLst>
                    <a:ext uri="{9D8B030D-6E8A-4147-A177-3AD203B41FA5}">
                      <a16:colId xmlns:a16="http://schemas.microsoft.com/office/drawing/2014/main" val="3674732455"/>
                    </a:ext>
                  </a:extLst>
                </a:gridCol>
                <a:gridCol w="1165766">
                  <a:extLst>
                    <a:ext uri="{9D8B030D-6E8A-4147-A177-3AD203B41FA5}">
                      <a16:colId xmlns:a16="http://schemas.microsoft.com/office/drawing/2014/main" val="2940644430"/>
                    </a:ext>
                  </a:extLst>
                </a:gridCol>
                <a:gridCol w="1047370">
                  <a:extLst>
                    <a:ext uri="{9D8B030D-6E8A-4147-A177-3AD203B41FA5}">
                      <a16:colId xmlns:a16="http://schemas.microsoft.com/office/drawing/2014/main" val="2215486197"/>
                    </a:ext>
                  </a:extLst>
                </a:gridCol>
                <a:gridCol w="1202197">
                  <a:extLst>
                    <a:ext uri="{9D8B030D-6E8A-4147-A177-3AD203B41FA5}">
                      <a16:colId xmlns:a16="http://schemas.microsoft.com/office/drawing/2014/main" val="2668388006"/>
                    </a:ext>
                  </a:extLst>
                </a:gridCol>
                <a:gridCol w="1156661">
                  <a:extLst>
                    <a:ext uri="{9D8B030D-6E8A-4147-A177-3AD203B41FA5}">
                      <a16:colId xmlns:a16="http://schemas.microsoft.com/office/drawing/2014/main" val="18827017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 err="1"/>
                        <a:t>rep_id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n_obs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gamma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theta_exp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se_exp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theta_wei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se_wei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theta_cox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se_cox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23464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γ=1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-1.690183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.5477225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-1.712495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.54808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-1.688541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.5481199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7658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-.5164924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.2589072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-.5594682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.2595417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-.5601631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.2598854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04133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γ=1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-.6253604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.1511858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-.6269046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.1512856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-.6343831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.1513485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76520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-.478514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.1176905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-.5447887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.1179448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-.5460246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.1180312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84486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γ=1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-.377425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.3562627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-.3859514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.3563656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-.3728753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.3564457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4345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-.4841157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.2456835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-.5684879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.2466851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-.5850977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.2472228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08667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γ=1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-.6477997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.1615617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-.6477113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.161647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-.6452857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.1616655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932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-.3358569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.1222584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-.3609435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.1223288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-.3619137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.1224012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9841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190068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Well-structured </a:t>
            </a:r>
            <a:r>
              <a:rPr lang="en-GB" dirty="0" smtClean="0"/>
              <a:t>estimates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Wide–long format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63344" y="1844824"/>
            <a:ext cx="2430393" cy="3019562"/>
          </a:xfrm>
          <a:prstGeom prst="roundRect">
            <a:avLst/>
          </a:prstGeom>
          <a:noFill/>
          <a:ln w="762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844172" y="5340386"/>
            <a:ext cx="2376264" cy="1224136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Inputs</a:t>
            </a:r>
            <a:endParaRPr lang="en-GB" b="1" dirty="0"/>
          </a:p>
        </p:txBody>
      </p:sp>
      <p:sp>
        <p:nvSpPr>
          <p:cNvPr id="7" name="Rounded Rectangle 6"/>
          <p:cNvSpPr/>
          <p:nvPr/>
        </p:nvSpPr>
        <p:spPr>
          <a:xfrm>
            <a:off x="2887081" y="2245557"/>
            <a:ext cx="6424327" cy="2618829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5206394" y="5340386"/>
            <a:ext cx="2694562" cy="1224136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Results</a:t>
            </a:r>
            <a:endParaRPr lang="en-GB" b="1" dirty="0"/>
          </a:p>
        </p:txBody>
      </p:sp>
      <p:sp>
        <p:nvSpPr>
          <p:cNvPr id="11" name="Rounded Rectangle 3">
            <a:extLst>
              <a:ext uri="{FF2B5EF4-FFF2-40B4-BE49-F238E27FC236}">
                <a16:creationId xmlns:a16="http://schemas.microsoft.com/office/drawing/2014/main" id="{E7865077-E9F0-4FBF-9045-9EE4762DED62}"/>
              </a:ext>
            </a:extLst>
          </p:cNvPr>
          <p:cNvSpPr/>
          <p:nvPr/>
        </p:nvSpPr>
        <p:spPr>
          <a:xfrm>
            <a:off x="2938358" y="1887933"/>
            <a:ext cx="6155388" cy="351045"/>
          </a:xfrm>
          <a:prstGeom prst="roundRect">
            <a:avLst/>
          </a:prstGeom>
          <a:noFill/>
          <a:ln w="762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92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2"/>
                </a:solidFill>
              </a:rPr>
              <a:t>The </a:t>
            </a:r>
            <a:r>
              <a:rPr lang="en-GB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simulate</a:t>
            </a:r>
            <a:r>
              <a:rPr lang="en-GB" dirty="0">
                <a:solidFill>
                  <a:schemeClr val="bg2"/>
                </a:solidFill>
              </a:rPr>
              <a:t>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From the help file:</a:t>
            </a:r>
          </a:p>
          <a:p>
            <a:pPr marL="0" indent="0">
              <a:buNone/>
            </a:pPr>
            <a:r>
              <a:rPr lang="en-GB" dirty="0"/>
              <a:t>‘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simulate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eases the programming task of performing Monte Carlo-type simulations</a:t>
            </a:r>
            <a:r>
              <a:rPr lang="en-GB" dirty="0"/>
              <a:t>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… ‘questionable’ to ‘no’.</a:t>
            </a:r>
          </a:p>
        </p:txBody>
      </p:sp>
    </p:spTree>
    <p:extLst>
      <p:ext uri="{BB962C8B-B14F-4D97-AF65-F5344CB8AC3E}">
        <p14:creationId xmlns:p14="http://schemas.microsoft.com/office/powerpoint/2010/main" val="269397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2"/>
                </a:solidFill>
              </a:rPr>
              <a:t>The </a:t>
            </a:r>
            <a:r>
              <a:rPr lang="en-GB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simulate</a:t>
            </a:r>
            <a:r>
              <a:rPr lang="en-GB" dirty="0">
                <a:solidFill>
                  <a:schemeClr val="bg2"/>
                </a:solidFill>
              </a:rPr>
              <a:t>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If you haven’t used it,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simulate</a:t>
            </a:r>
            <a:r>
              <a:rPr lang="en-GB" dirty="0"/>
              <a:t> works as follows: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You write a program (</a:t>
            </a:r>
            <a:r>
              <a:rPr lang="en-GB" dirty="0" err="1"/>
              <a:t>rclass</a:t>
            </a:r>
            <a:r>
              <a:rPr lang="en-GB" dirty="0"/>
              <a:t> or </a:t>
            </a:r>
            <a:r>
              <a:rPr lang="en-GB" dirty="0" err="1"/>
              <a:t>eclass</a:t>
            </a:r>
            <a:r>
              <a:rPr lang="en-GB" dirty="0"/>
              <a:t>) that follows standard Stata syntax and returns quantities of interest as scalars.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Your program will generate ≥1 simulated dataset and return estimates for ≥1 estimands obtained by ≥1 methods.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You use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simulate</a:t>
            </a:r>
            <a:r>
              <a:rPr lang="en-GB" dirty="0"/>
              <a:t> to repeatedly call the program.</a:t>
            </a:r>
          </a:p>
        </p:txBody>
      </p:sp>
    </p:spTree>
    <p:extLst>
      <p:ext uri="{BB962C8B-B14F-4D97-AF65-F5344CB8AC3E}">
        <p14:creationId xmlns:p14="http://schemas.microsoft.com/office/powerpoint/2010/main" val="181511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2"/>
                </a:solidFill>
              </a:rPr>
              <a:t>The </a:t>
            </a:r>
            <a:r>
              <a:rPr lang="en-GB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simulate</a:t>
            </a:r>
            <a:r>
              <a:rPr lang="en-GB" dirty="0">
                <a:solidFill>
                  <a:schemeClr val="bg2"/>
                </a:solidFill>
              </a:rPr>
              <a:t>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I’ve wished-&amp;-grumbled here and on </a:t>
            </a:r>
            <a:r>
              <a:rPr lang="en-GB" dirty="0" err="1"/>
              <a:t>Statalist</a:t>
            </a:r>
            <a:r>
              <a:rPr lang="en-GB" dirty="0"/>
              <a:t> that </a:t>
            </a:r>
            <a:r>
              <a:rPr lang="en-GB" dirty="0">
                <a:latin typeface="Courier New"/>
                <a:cs typeface="Courier New"/>
              </a:rPr>
              <a:t>simulate</a:t>
            </a:r>
            <a:r>
              <a:rPr lang="en-GB" dirty="0">
                <a:latin typeface="Arial"/>
                <a:cs typeface="Courier New"/>
              </a:rPr>
              <a:t>:</a:t>
            </a:r>
          </a:p>
          <a:p>
            <a:pPr marL="0" indent="0">
              <a:lnSpc>
                <a:spcPct val="113999"/>
              </a:lnSpc>
              <a:buNone/>
            </a:pPr>
            <a:r>
              <a:rPr lang="en-GB" dirty="0">
                <a:ea typeface="+mn-lt"/>
                <a:cs typeface="+mn-lt"/>
              </a:rPr>
              <a:t>–</a:t>
            </a:r>
            <a:r>
              <a:rPr lang="en-GB" dirty="0"/>
              <a:t> Does not allow posting of the repetition number (an oversight?)</a:t>
            </a:r>
            <a:endParaRPr lang="en-GB">
              <a:cs typeface="Arial"/>
            </a:endParaRPr>
          </a:p>
          <a:p>
            <a:pPr marL="0" indent="0">
              <a:lnSpc>
                <a:spcPct val="113999"/>
              </a:lnSpc>
              <a:buNone/>
            </a:pPr>
            <a:r>
              <a:rPr lang="en-GB" dirty="0">
                <a:ea typeface="+mn-lt"/>
                <a:cs typeface="+mn-lt"/>
              </a:rPr>
              <a:t>–</a:t>
            </a:r>
            <a:r>
              <a:rPr lang="en-GB" dirty="0"/>
              <a:t> Precludes putting strings into the estimates dataset, meaning non-numerical inputs (D) and contents of </a:t>
            </a:r>
            <a:r>
              <a:rPr lang="en-GB" dirty="0">
                <a:latin typeface="Courier New"/>
                <a:cs typeface="Courier New"/>
              </a:rPr>
              <a:t>c(</a:t>
            </a:r>
            <a:r>
              <a:rPr lang="en-GB" dirty="0" err="1">
                <a:latin typeface="Courier New"/>
                <a:cs typeface="Courier New"/>
              </a:rPr>
              <a:t>rngstate</a:t>
            </a:r>
            <a:r>
              <a:rPr lang="en-GB" dirty="0">
                <a:latin typeface="Courier New"/>
                <a:cs typeface="Courier New"/>
              </a:rPr>
              <a:t>)</a:t>
            </a:r>
            <a:r>
              <a:rPr lang="en-GB" dirty="0">
                <a:cs typeface="Courier New"/>
              </a:rPr>
              <a:t> cannot be stored.</a:t>
            </a:r>
          </a:p>
          <a:p>
            <a:pPr marL="0" indent="0">
              <a:lnSpc>
                <a:spcPct val="113999"/>
              </a:lnSpc>
              <a:buNone/>
            </a:pPr>
            <a:r>
              <a:rPr lang="en-GB" dirty="0">
                <a:ea typeface="+mn-lt"/>
                <a:cs typeface="+mn-lt"/>
              </a:rPr>
              <a:t>– </a:t>
            </a:r>
            <a:r>
              <a:rPr lang="en-GB" dirty="0"/>
              <a:t>Produces ultra-wide data (if E, M and D vary, the resulting estimates must be stored across a single row!)</a:t>
            </a:r>
            <a:endParaRPr lang="en-GB" dirty="0">
              <a:cs typeface="Arial"/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bg2"/>
                </a:solidFill>
              </a:rPr>
              <a:t>Your code is clean; your estimates dataset is a mess.</a:t>
            </a:r>
          </a:p>
        </p:txBody>
      </p:sp>
    </p:spTree>
    <p:extLst>
      <p:ext uri="{BB962C8B-B14F-4D97-AF65-F5344CB8AC3E}">
        <p14:creationId xmlns:p14="http://schemas.microsoft.com/office/powerpoint/2010/main" val="40168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GB" dirty="0"/>
              <a:t>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Structure: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tempname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postfile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`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(rep) str5(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dgm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estimand) ///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double(theta se) using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estimates.dta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replace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forval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i = 1/`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nsim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 {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&lt;1st DGM&gt;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&lt;apply method&gt;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post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`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 (`i') ("thing") ("theta") (_b[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]) 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(_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se[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&lt;2nd DGM&gt;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postclose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`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85650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GB" dirty="0"/>
              <a:t>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+ No shortcomings of </a:t>
            </a:r>
            <a:r>
              <a:rPr lang="en-GB" dirty="0">
                <a:latin typeface="Courier New"/>
                <a:cs typeface="Courier New"/>
              </a:rPr>
              <a:t>simulate</a:t>
            </a:r>
          </a:p>
          <a:p>
            <a:pPr marL="0" indent="0">
              <a:buNone/>
            </a:pPr>
            <a:r>
              <a:rPr lang="en-GB" dirty="0"/>
              <a:t>+ Produces a well-formed estimates dataset</a:t>
            </a:r>
            <a:endParaRPr lang="en-GB" dirty="0">
              <a:cs typeface="Arial"/>
            </a:endParaRPr>
          </a:p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–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post </a:t>
            </a:r>
            <a:r>
              <a:rPr lang="en-GB" dirty="0"/>
              <a:t>commands become entangled in the code for generating and analysing data</a:t>
            </a:r>
          </a:p>
          <a:p>
            <a:pPr marL="0" indent="0">
              <a:buNone/>
            </a:pPr>
            <a:r>
              <a:rPr lang="en-GB" dirty="0"/>
              <a:t>– </a:t>
            </a:r>
            <a:r>
              <a:rPr lang="en-GB" dirty="0">
                <a:latin typeface="Courier New"/>
                <a:cs typeface="Courier New"/>
              </a:rPr>
              <a:t>post</a:t>
            </a:r>
            <a:r>
              <a:rPr lang="en-GB" dirty="0"/>
              <a:t> lines are more error prone. Suppose you are using different n. An efficient way to code this is to generate a dataset (with n observations) and then increase subsets of this data in analysis for the ‘smaller n’ data-generating mechanisms. The code can get inelegant and you mis-post.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bg2"/>
                </a:solidFill>
              </a:rPr>
              <a:t>Your estimates dataset is clean; your code is a mess.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79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right</a:t>
            </a:r>
            <a:r>
              <a:rPr lang="en-GB" dirty="0"/>
              <a:t>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One can mash-up the two!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Write a program, as you would with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simulate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Use </a:t>
            </a:r>
            <a:r>
              <a:rPr lang="en-GB" dirty="0" err="1">
                <a:latin typeface="Courier New"/>
                <a:cs typeface="Courier New"/>
              </a:rPr>
              <a:t>postfile</a:t>
            </a:r>
            <a:endParaRPr lang="en-GB" dirty="0">
              <a:latin typeface="Courier New"/>
              <a:cs typeface="Courier New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Call the program</a:t>
            </a:r>
            <a:endParaRPr lang="en-GB" dirty="0"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Post inputs and returned results using</a:t>
            </a:r>
            <a:r>
              <a:rPr lang="en-GB" dirty="0">
                <a:latin typeface="Courier New"/>
                <a:cs typeface="Courier New"/>
              </a:rPr>
              <a:t> post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Use a second </a:t>
            </a:r>
            <a:r>
              <a:rPr lang="en-GB" dirty="0" err="1"/>
              <a:t>postfile</a:t>
            </a:r>
            <a:r>
              <a:rPr lang="en-GB" dirty="0"/>
              <a:t> for storing </a:t>
            </a:r>
            <a:r>
              <a:rPr lang="en-GB" dirty="0" err="1"/>
              <a:t>rngstates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Why?</a:t>
            </a:r>
          </a:p>
          <a:p>
            <a:pPr marL="0" indent="0">
              <a:buNone/>
            </a:pPr>
            <a:r>
              <a:rPr lang="en-GB" dirty="0"/>
              <a:t>1. </a:t>
            </a:r>
            <a:r>
              <a:rPr lang="en-GB" b="1" dirty="0">
                <a:solidFill>
                  <a:schemeClr val="bg2"/>
                </a:solidFill>
              </a:rPr>
              <a:t>Appease Michael</a:t>
            </a:r>
            <a:r>
              <a:rPr lang="en-GB" dirty="0"/>
              <a:t>: Tidy code that is less error-prone.</a:t>
            </a:r>
          </a:p>
          <a:p>
            <a:pPr marL="0" indent="0">
              <a:buNone/>
            </a:pPr>
            <a:r>
              <a:rPr lang="en-GB" dirty="0"/>
              <a:t>2. </a:t>
            </a:r>
            <a:r>
              <a:rPr lang="en-GB" b="1" dirty="0">
                <a:solidFill>
                  <a:schemeClr val="bg2"/>
                </a:solidFill>
              </a:rPr>
              <a:t>Appease Tim</a:t>
            </a:r>
            <a:r>
              <a:rPr lang="en-GB" dirty="0"/>
              <a:t>: Tidy estimates (and states) dataset that avoids error-prone reshaping &amp; formatting acrobatics.</a:t>
            </a:r>
          </a:p>
        </p:txBody>
      </p:sp>
    </p:spTree>
    <p:extLst>
      <p:ext uri="{BB962C8B-B14F-4D97-AF65-F5344CB8AC3E}">
        <p14:creationId xmlns:p14="http://schemas.microsoft.com/office/powerpoint/2010/main" val="126687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query (grumble?)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None of the options allow for a well-formatted dataset. I want to define a (unique) sort order, label variables &amp; values, use chars… (for value labels, order matters; see below)</a:t>
            </a:r>
          </a:p>
          <a:p>
            <a:r>
              <a:rPr lang="en-GB" dirty="0"/>
              <a:t>I believe this stuff </a:t>
            </a:r>
            <a:r>
              <a:rPr lang="en-GB" b="1" dirty="0">
                <a:solidFill>
                  <a:schemeClr val="bg2"/>
                </a:solidFill>
              </a:rPr>
              <a:t>has</a:t>
            </a:r>
            <a:r>
              <a:rPr lang="en-GB" dirty="0"/>
              <a:t> to be done afterwards (?)</a:t>
            </a:r>
            <a:endParaRPr lang="en-GB" dirty="0">
              <a:cs typeface="Arial"/>
            </a:endParaRPr>
          </a:p>
          <a:p>
            <a:r>
              <a:rPr lang="en-GB" dirty="0"/>
              <a:t>To use 1 "Exponential" 2 "Weibull" and 3 "Cox" (I do), I have to open </a:t>
            </a:r>
            <a:r>
              <a:rPr lang="en-GB" dirty="0" err="1"/>
              <a:t>estimates.dta</a:t>
            </a:r>
            <a:r>
              <a:rPr lang="en-GB" dirty="0"/>
              <a:t>, label define and label values. Could this be done up-front so you could e.g. fill in DGM codes with “Cox”:</a:t>
            </a:r>
            <a:r>
              <a:rPr lang="en-GB" dirty="0" err="1"/>
              <a:t>method_label</a:t>
            </a:r>
            <a:r>
              <a:rPr lang="en-GB" dirty="0"/>
              <a:t> rather than number 2?</a:t>
            </a:r>
          </a:p>
        </p:txBody>
      </p:sp>
    </p:spTree>
    <p:extLst>
      <p:ext uri="{BB962C8B-B14F-4D97-AF65-F5344CB8AC3E}">
        <p14:creationId xmlns:p14="http://schemas.microsoft.com/office/powerpoint/2010/main" val="417303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E3ABEB0-4559-4F21-8919-412F8D3CF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u="sng" dirty="0">
                <a:solidFill>
                  <a:schemeClr val="bg2"/>
                </a:solidFill>
                <a:ea typeface="+mn-lt"/>
                <a:cs typeface="+mn-lt"/>
              </a:rPr>
              <a:t>https://github.com/tpmorris/TheRightWay </a:t>
            </a:r>
            <a:endParaRPr lang="en-US" sz="3200" u="sng" dirty="0">
              <a:solidFill>
                <a:schemeClr val="bg2"/>
              </a:solidFill>
              <a:cs typeface="Arial"/>
            </a:endParaRPr>
          </a:p>
          <a:p>
            <a:pPr marL="0" indent="0">
              <a:buNone/>
            </a:pPr>
            <a:endParaRPr lang="en-US" sz="3200" dirty="0" smtClean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3200" dirty="0" err="1" smtClean="0">
                <a:ea typeface="+mn-lt"/>
                <a:cs typeface="+mn-lt"/>
              </a:rPr>
              <a:t>tl</a:t>
            </a:r>
            <a:r>
              <a:rPr lang="en-US" sz="3200" dirty="0" err="1" smtClean="0">
                <a:ea typeface="+mn-lt"/>
                <a:cs typeface="+mn-lt"/>
              </a:rPr>
              <a:t>dr</a:t>
            </a:r>
            <a:r>
              <a:rPr lang="en-US" sz="3200" dirty="0" smtClean="0">
                <a:ea typeface="+mn-lt"/>
                <a:cs typeface="+mn-lt"/>
              </a:rPr>
              <a:t>:</a:t>
            </a:r>
          </a:p>
          <a:p>
            <a:pPr marL="0" indent="0">
              <a:buNone/>
            </a:pPr>
            <a:r>
              <a:rPr lang="en-US" sz="3200" dirty="0" smtClean="0">
                <a:ea typeface="+mn-lt"/>
                <a:cs typeface="+mn-lt"/>
              </a:rPr>
              <a:t>Michael’s way is unambiguously wrong</a:t>
            </a:r>
          </a:p>
          <a:p>
            <a:pPr marL="0" indent="0">
              <a:buNone/>
            </a:pPr>
            <a:r>
              <a:rPr lang="en-US" sz="3200" dirty="0" smtClean="0">
                <a:ea typeface="+mn-lt"/>
                <a:cs typeface="+mn-lt"/>
              </a:rPr>
              <a:t>My way is not unambiguously right</a:t>
            </a:r>
          </a:p>
          <a:p>
            <a:pPr marL="0" indent="0">
              <a:buNone/>
            </a:pPr>
            <a:r>
              <a:rPr lang="en-US" sz="3200" dirty="0" smtClean="0">
                <a:ea typeface="+mn-lt"/>
                <a:cs typeface="+mn-lt"/>
              </a:rPr>
              <a:t>The Right Way is unambiguously right</a:t>
            </a:r>
            <a:endParaRPr lang="en-US" sz="3200" dirty="0" smtClean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764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simulation study?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GB" dirty="0"/>
                  <a:t>Use of (pseudo) random numbers to produce data from some distribution to help us </a:t>
                </a:r>
                <a:r>
                  <a:rPr lang="en-GB" b="1" dirty="0">
                    <a:solidFill>
                      <a:schemeClr val="bg2"/>
                    </a:solidFill>
                  </a:rPr>
                  <a:t>to study properties of a statistical method</a:t>
                </a:r>
                <a:r>
                  <a:rPr lang="en-GB" dirty="0"/>
                  <a:t>.</a:t>
                </a:r>
              </a:p>
              <a:p>
                <a:pPr marL="0" indent="0">
                  <a:buNone/>
                </a:pPr>
                <a:r>
                  <a:rPr lang="en-GB" dirty="0"/>
                  <a:t>An example: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GB" dirty="0"/>
                  <a:t>Generate data from a distribution with parameter </a:t>
                </a:r>
                <a:r>
                  <a:rPr lang="el-GR" i="1" dirty="0"/>
                  <a:t>θ</a:t>
                </a:r>
                <a:endParaRPr lang="en-GB" i="1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GB" dirty="0"/>
                  <a:t>Apply analysis method to data, producing an estimate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acc>
                  </m:oMath>
                </a14:m>
                <a:endParaRPr lang="en-GB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GB" dirty="0"/>
                  <a:t>Repeat (1) and (2) </a:t>
                </a:r>
                <a:r>
                  <a:rPr lang="en-GB" dirty="0" err="1"/>
                  <a:t>n</a:t>
                </a:r>
                <a:r>
                  <a:rPr lang="en-GB" baseline="-25000" dirty="0" err="1"/>
                  <a:t>sim</a:t>
                </a:r>
                <a:r>
                  <a:rPr lang="en-GB" dirty="0"/>
                  <a:t> times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GB" dirty="0"/>
                  <a:t>Compare </a:t>
                </a:r>
                <a:r>
                  <a:rPr lang="el-GR" i="1" dirty="0"/>
                  <a:t>θ</a:t>
                </a:r>
                <a:r>
                  <a:rPr lang="en-GB" dirty="0"/>
                  <a:t>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E</m:t>
                    </m:r>
                    <m:r>
                      <a:rPr lang="en-GB" b="0" i="0" smtClean="0">
                        <a:latin typeface="Cambria Math" panose="02040503050406030204" pitchFamily="18" charset="0"/>
                      </a:rPr>
                      <m:t>[</m:t>
                    </m:r>
                    <m:acc>
                      <m:accPr>
                        <m:chr m:val="̂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acc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– if we had not generated the data, we would not know </a:t>
                </a:r>
                <a:r>
                  <a:rPr lang="el-GR" i="1" dirty="0"/>
                  <a:t>θ</a:t>
                </a:r>
                <a:r>
                  <a:rPr lang="en-GB" dirty="0"/>
                  <a:t> and so could not do this.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1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776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b"/>
          <a:lstStyle/>
          <a:p>
            <a:r>
              <a:rPr lang="en-GB" dirty="0"/>
              <a:t>Consistent terminology with </a:t>
            </a:r>
            <a:r>
              <a:rPr lang="en-GB" dirty="0" smtClean="0"/>
              <a:t>definitions</a:t>
            </a:r>
            <a:endParaRPr lang="en-GB" dirty="0"/>
          </a:p>
          <a:p>
            <a:r>
              <a:rPr lang="en-GB" b="1" dirty="0">
                <a:solidFill>
                  <a:schemeClr val="bg2"/>
                </a:solidFill>
              </a:rPr>
              <a:t>ADEMP</a:t>
            </a:r>
            <a:r>
              <a:rPr lang="en-GB" dirty="0"/>
              <a:t> (Aims, Data-generating mechanisms, Estimands, Methods, Performance measures): </a:t>
            </a:r>
            <a:r>
              <a:rPr lang="en-GB" b="1" dirty="0">
                <a:solidFill>
                  <a:schemeClr val="bg2"/>
                </a:solidFill>
              </a:rPr>
              <a:t>D</a:t>
            </a:r>
            <a:r>
              <a:rPr lang="en-GB" dirty="0"/>
              <a:t>, </a:t>
            </a:r>
            <a:r>
              <a:rPr lang="en-GB" b="1" dirty="0">
                <a:solidFill>
                  <a:schemeClr val="bg2"/>
                </a:solidFill>
              </a:rPr>
              <a:t>E</a:t>
            </a:r>
            <a:r>
              <a:rPr lang="en-GB" dirty="0"/>
              <a:t>, </a:t>
            </a:r>
            <a:r>
              <a:rPr lang="en-GB" b="1" dirty="0">
                <a:solidFill>
                  <a:schemeClr val="bg2"/>
                </a:solidFill>
              </a:rPr>
              <a:t>M</a:t>
            </a:r>
            <a:r>
              <a:rPr lang="en-GB" dirty="0"/>
              <a:t> are important in </a:t>
            </a:r>
            <a:r>
              <a:rPr lang="en-GB" b="1" dirty="0">
                <a:solidFill>
                  <a:schemeClr val="bg2"/>
                </a:solidFill>
              </a:rPr>
              <a:t>coding</a:t>
            </a:r>
            <a:r>
              <a:rPr lang="en-GB" dirty="0"/>
              <a:t> simulation studies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46" y="653197"/>
            <a:ext cx="8634709" cy="2496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467544" y="3573016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37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Four datasets (possibly)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b="1" dirty="0">
                    <a:solidFill>
                      <a:schemeClr val="bg2"/>
                    </a:solidFill>
                  </a:rPr>
                  <a:t>Simulated</a:t>
                </a:r>
                <a:r>
                  <a:rPr lang="en-GB" dirty="0">
                    <a:solidFill>
                      <a:schemeClr val="bg2"/>
                    </a:solidFill>
                  </a:rPr>
                  <a:t>: </a:t>
                </a:r>
                <a:r>
                  <a:rPr lang="en-GB" dirty="0"/>
                  <a:t>e.g. a simulated hypothetical </a:t>
                </a:r>
                <a:r>
                  <a:rPr lang="en-GB" dirty="0" smtClean="0"/>
                  <a:t>study</a:t>
                </a:r>
                <a:endParaRPr lang="en-GB" dirty="0"/>
              </a:p>
              <a:p>
                <a:r>
                  <a:rPr lang="en-GB" b="1" dirty="0">
                    <a:solidFill>
                      <a:schemeClr val="bg2"/>
                    </a:solidFill>
                  </a:rPr>
                  <a:t>Estimates</a:t>
                </a:r>
                <a:r>
                  <a:rPr lang="en-GB" dirty="0"/>
                  <a:t>: some summary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𝑠𝑖𝑚</m:t>
                        </m:r>
                      </m:sub>
                    </m:sSub>
                  </m:oMath>
                </a14:m>
                <a:r>
                  <a:rPr lang="en-GB" dirty="0" smtClean="0"/>
                  <a:t> repetitions</a:t>
                </a:r>
                <a:endParaRPr lang="en-GB" dirty="0"/>
              </a:p>
              <a:p>
                <a:r>
                  <a:rPr lang="en-GB" b="1" dirty="0">
                    <a:solidFill>
                      <a:schemeClr val="bg2"/>
                    </a:solidFill>
                  </a:rPr>
                  <a:t>States</a:t>
                </a:r>
                <a:r>
                  <a:rPr lang="en-GB" dirty="0"/>
                  <a:t>: record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𝑠𝑖𝑚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dirty="0"/>
                  <a:t> RNG states </a:t>
                </a:r>
                <a:r>
                  <a:rPr lang="en-GB" dirty="0" smtClean="0"/>
                  <a:t>– at </a:t>
                </a:r>
                <a:r>
                  <a:rPr lang="en-GB" dirty="0"/>
                  <a:t>the beginning of each repetition and one after final repetition</a:t>
                </a:r>
              </a:p>
              <a:p>
                <a:r>
                  <a:rPr lang="en-GB" b="1" dirty="0">
                    <a:solidFill>
                      <a:schemeClr val="bg2"/>
                    </a:solidFill>
                  </a:rPr>
                  <a:t>Performance</a:t>
                </a:r>
                <a:r>
                  <a:rPr lang="en-GB" dirty="0"/>
                  <a:t>: summarises estimates of performance (bias, empirical SE, coverage etc.), and (hopefully) their Monte Carlo SE, for each D, E, M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3" r="-1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063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This talk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This talk focuses on the code that produces a </a:t>
            </a:r>
            <a:r>
              <a:rPr lang="en-GB" b="1" dirty="0">
                <a:solidFill>
                  <a:schemeClr val="bg2"/>
                </a:solidFill>
              </a:rPr>
              <a:t>simulated</a:t>
            </a:r>
            <a:r>
              <a:rPr lang="en-GB" dirty="0"/>
              <a:t> dataset and returns the </a:t>
            </a:r>
            <a:r>
              <a:rPr lang="en-GB" b="1" dirty="0">
                <a:solidFill>
                  <a:schemeClr val="bg2"/>
                </a:solidFill>
              </a:rPr>
              <a:t>estimates</a:t>
            </a:r>
            <a:r>
              <a:rPr lang="en-GB" dirty="0"/>
              <a:t> and </a:t>
            </a:r>
            <a:r>
              <a:rPr lang="en-GB" b="1" dirty="0">
                <a:solidFill>
                  <a:schemeClr val="bg2"/>
                </a:solidFill>
              </a:rPr>
              <a:t>states</a:t>
            </a:r>
            <a:r>
              <a:rPr lang="en-GB" dirty="0"/>
              <a:t> datasets.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 teach simulation studies a lot. Errors in coding occur primarily in generating data in the way you want, and in storing summaries of each </a:t>
            </a:r>
            <a:r>
              <a:rPr lang="en-GB" dirty="0" smtClean="0"/>
              <a:t>repetition </a:t>
            </a:r>
            <a:r>
              <a:rPr lang="en-GB" dirty="0"/>
              <a:t>(</a:t>
            </a:r>
            <a:r>
              <a:rPr lang="en-GB" b="1" dirty="0">
                <a:solidFill>
                  <a:schemeClr val="bg2"/>
                </a:solidFill>
              </a:rPr>
              <a:t>estimates</a:t>
            </a:r>
            <a:r>
              <a:rPr lang="en-GB" dirty="0"/>
              <a:t> data).</a:t>
            </a:r>
          </a:p>
        </p:txBody>
      </p:sp>
    </p:spTree>
    <p:extLst>
      <p:ext uri="{BB962C8B-B14F-4D97-AF65-F5344CB8AC3E}">
        <p14:creationId xmlns:p14="http://schemas.microsoft.com/office/powerpoint/2010/main" val="268063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 simple simulation study:</a:t>
            </a:r>
            <a:br>
              <a:rPr lang="en-GB" dirty="0"/>
            </a:br>
            <a:r>
              <a:rPr lang="en-GB" dirty="0"/>
              <a:t>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Suppose we are interested in the analysis of a randomised trial with a survival outcome and unknown baseline hazard function. </a:t>
            </a:r>
          </a:p>
          <a:p>
            <a:pPr marL="0" indent="0">
              <a:buNone/>
            </a:pPr>
            <a:r>
              <a:rPr lang="en-GB" dirty="0"/>
              <a:t>Aim to evaluate the impacts of: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err="1"/>
              <a:t>misspecifying</a:t>
            </a:r>
            <a:r>
              <a:rPr lang="en-GB" dirty="0"/>
              <a:t> the baseline hazard function on the estimate of the treatment effect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fitting a more complex model than necessary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avoiding the issue by using a semiparametric model</a:t>
            </a:r>
          </a:p>
        </p:txBody>
      </p:sp>
    </p:spTree>
    <p:extLst>
      <p:ext uri="{BB962C8B-B14F-4D97-AF65-F5344CB8AC3E}">
        <p14:creationId xmlns:p14="http://schemas.microsoft.com/office/powerpoint/2010/main" val="265150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generating mechanisms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/>
            <p:txBody>
              <a:bodyPr anchor="t"/>
              <a:lstStyle/>
              <a:p>
                <a:pPr marL="0" indent="0">
                  <a:buNone/>
                </a:pPr>
                <a:r>
                  <a:rPr lang="en-GB" dirty="0">
                    <a:ea typeface="Segoe UI" panose="020B0502040204020203" pitchFamily="34" charset="0"/>
                    <a:cs typeface="Segoe UI" panose="020B0502040204020203" pitchFamily="34" charset="0"/>
                  </a:rPr>
                  <a:t>Simulate n</a:t>
                </a:r>
                <a:r>
                  <a:rPr lang="en-GB" baseline="-25000" dirty="0">
                    <a:ea typeface="Segoe UI" panose="020B0502040204020203" pitchFamily="34" charset="0"/>
                    <a:cs typeface="Segoe UI" panose="020B0502040204020203" pitchFamily="34" charset="0"/>
                  </a:rPr>
                  <a:t>obs</a:t>
                </a:r>
                <a:r>
                  <a:rPr lang="en-GB" dirty="0">
                    <a:ea typeface="Segoe UI" panose="020B0502040204020203" pitchFamily="34" charset="0"/>
                    <a:cs typeface="Segoe UI" panose="020B0502040204020203" pitchFamily="34" charset="0"/>
                  </a:rPr>
                  <a:t>=100 and then n</a:t>
                </a:r>
                <a:r>
                  <a:rPr lang="en-GB" baseline="-25000" dirty="0">
                    <a:ea typeface="Segoe UI" panose="020B0502040204020203" pitchFamily="34" charset="0"/>
                    <a:cs typeface="Segoe UI" panose="020B0502040204020203" pitchFamily="34" charset="0"/>
                  </a:rPr>
                  <a:t>obs</a:t>
                </a:r>
                <a:r>
                  <a:rPr lang="en-GB" dirty="0">
                    <a:ea typeface="Segoe UI" panose="020B0502040204020203" pitchFamily="34" charset="0"/>
                    <a:cs typeface="Segoe UI" panose="020B0502040204020203" pitchFamily="34" charset="0"/>
                  </a:rPr>
                  <a:t>=500 from a Weibull distribution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  <a:cs typeface="Segoe UI" panose="020B0502040204020203" pitchFamily="34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cs typeface="Segoe UI" panose="020B0502040204020203" pitchFamily="34" charset="0"/>
                          </a:rPr>
                          <m:t>𝑋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  <a:cs typeface="Segoe UI" panose="020B0502040204020203" pitchFamily="34" charset="0"/>
                          </a:rPr>
                          <m:t>𝑖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  <a:ea typeface="Segoe UI" panose="020B0502040204020203" pitchFamily="34" charset="0"/>
                        <a:cs typeface="Segoe UI" panose="020B0502040204020203" pitchFamily="34" charset="0"/>
                      </a:rPr>
                      <m:t>~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Segoe UI" panose="020B0502040204020203" pitchFamily="34" charset="0"/>
                        <a:cs typeface="Segoe UI" panose="020B0502040204020203" pitchFamily="34" charset="0"/>
                      </a:rPr>
                      <m:t>𝐵𝑒𝑟𝑛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Segoe UI" panose="020B0502040204020203" pitchFamily="34" charset="0"/>
                        <a:cs typeface="Segoe UI" panose="020B0502040204020203" pitchFamily="34" charset="0"/>
                      </a:rPr>
                      <m:t>(.5)</m:t>
                    </m:r>
                  </m:oMath>
                </a14:m>
                <a:r>
                  <a:rPr lang="en-GB" dirty="0">
                    <a:ea typeface="Segoe UI" panose="020B0502040204020203" pitchFamily="34" charset="0"/>
                    <a:cs typeface="Segoe UI" panose="020B0502040204020203" pitchFamily="34" charset="0"/>
                  </a:rPr>
                  <a:t> and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h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=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𝜆𝛾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𝛾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/>
                              <a:ea typeface="Cambria Math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r>
                        <m:rPr>
                          <m:nor/>
                        </m:rPr>
                        <a:rPr lang="en-GB" b="0" i="0" smtClean="0">
                          <a:latin typeface="Cambria Math" panose="02040503050406030204" pitchFamily="18" charset="0"/>
                          <a:ea typeface="Cambria Math"/>
                        </a:rPr>
                        <m:t>where</m:t>
                      </m:r>
                      <m:r>
                        <m:rPr>
                          <m:nor/>
                        </m:rPr>
                        <a:rPr lang="en-GB" b="0" i="0" smtClean="0"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𝜆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/>
                        </a:rPr>
                        <m:t>=0.1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GB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=−0.5</m:t>
                      </m:r>
                    </m:oMath>
                  </m:oMathPara>
                </a14:m>
                <a:endParaRPr lang="en-GB" sz="2000" dirty="0">
                  <a:ea typeface="Segoe UI" panose="020B0502040204020203" pitchFamily="34" charset="0"/>
                  <a:cs typeface="Segoe UI" panose="020B0502040204020203" pitchFamily="34" charset="0"/>
                </a:endParaRPr>
              </a:p>
              <a:p>
                <a:pPr marL="0" indent="0">
                  <a:buNone/>
                </a:pPr>
                <a:r>
                  <a:rPr lang="en-GB" dirty="0">
                    <a:ea typeface="Segoe UI" panose="020B0502040204020203" pitchFamily="34" charset="0"/>
                    <a:cs typeface="Segoe UI" panose="020B0502040204020203" pitchFamily="34" charset="0"/>
                  </a:rPr>
                  <a:t>(admin censoring</a:t>
                </a:r>
              </a:p>
              <a:p>
                <a:pPr marL="0" indent="0">
                  <a:buNone/>
                </a:pPr>
                <a:r>
                  <a:rPr lang="en-GB" dirty="0">
                    <a:ea typeface="Segoe UI" panose="020B0502040204020203" pitchFamily="34" charset="0"/>
                    <a:cs typeface="Segoe UI" panose="020B0502040204020203" pitchFamily="34" charset="0"/>
                  </a:rPr>
                  <a:t>at 5 years)</a:t>
                </a:r>
              </a:p>
              <a:p>
                <a:pPr marL="0" indent="0">
                  <a:buNone/>
                </a:pPr>
                <a:endParaRPr lang="en-GB" dirty="0">
                  <a:ea typeface="Segoe UI" panose="020B0502040204020203" pitchFamily="34" charset="0"/>
                  <a:cs typeface="Segoe UI" panose="020B0502040204020203" pitchFamily="34" charset="0"/>
                </a:endParaRPr>
              </a:p>
              <a:p>
                <a:pPr marL="0" indent="0">
                  <a:buNone/>
                </a:pPr>
                <a:r>
                  <a:rPr lang="en-GB" dirty="0">
                    <a:ea typeface="Segoe UI" panose="020B0502040204020203" pitchFamily="34" charset="0"/>
                    <a:cs typeface="Segoe UI" panose="020B0502040204020203" pitchFamily="34" charset="0"/>
                  </a:rPr>
                  <a:t>Study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  <a:ea typeface="Cambria Math"/>
                      </a:rPr>
                      <m:t>𝛾</m:t>
                    </m:r>
                  </m:oMath>
                </a14:m>
                <a:r>
                  <a:rPr lang="en-GB" dirty="0">
                    <a:ea typeface="Segoe UI" panose="020B0502040204020203" pitchFamily="34" charset="0"/>
                    <a:cs typeface="Segoe UI" panose="020B0502040204020203" pitchFamily="34" charset="0"/>
                  </a:rPr>
                  <a:t> = 1</a:t>
                </a:r>
              </a:p>
              <a:p>
                <a:pPr marL="0" indent="0">
                  <a:buNone/>
                </a:pPr>
                <a:r>
                  <a:rPr lang="en-GB" dirty="0">
                    <a:ea typeface="Segoe UI" panose="020B0502040204020203" pitchFamily="34" charset="0"/>
                    <a:cs typeface="Segoe UI" panose="020B0502040204020203" pitchFamily="34" charset="0"/>
                  </a:rPr>
                  <a:t>then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  <a:ea typeface="Cambria Math"/>
                      </a:rPr>
                      <m:t>𝛾</m:t>
                    </m:r>
                  </m:oMath>
                </a14:m>
                <a:r>
                  <a:rPr lang="en-GB" dirty="0">
                    <a:ea typeface="Segoe UI" panose="020B0502040204020203" pitchFamily="34" charset="0"/>
                    <a:cs typeface="Segoe UI" panose="020B0502040204020203" pitchFamily="34" charset="0"/>
                  </a:rPr>
                  <a:t> = 1.5</a:t>
                </a:r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1" t="-7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5255" y="3385799"/>
            <a:ext cx="6149203" cy="3427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307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Estimands</a:t>
            </a:r>
            <a:r>
              <a:rPr lang="en-GB" dirty="0"/>
              <a:t> and Methods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GB" b="1" dirty="0" err="1">
                    <a:solidFill>
                      <a:schemeClr val="bg2"/>
                    </a:solidFill>
                  </a:rPr>
                  <a:t>E</a:t>
                </a:r>
                <a:r>
                  <a:rPr lang="en-GB" b="1" dirty="0" err="1" smtClean="0">
                    <a:solidFill>
                      <a:schemeClr val="bg2"/>
                    </a:solidFill>
                  </a:rPr>
                  <a:t>stimand</a:t>
                </a:r>
                <a:r>
                  <a:rPr lang="en-GB" dirty="0" smtClean="0"/>
                  <a:t> </a:t>
                </a:r>
                <a:r>
                  <a:rPr lang="en-GB" dirty="0"/>
                  <a:t>is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, the hazard ratio for treatment vs. control</a:t>
                </a:r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:r>
                  <a:rPr lang="en-GB" b="1" dirty="0" smtClean="0">
                    <a:solidFill>
                      <a:schemeClr val="bg2"/>
                    </a:solidFill>
                  </a:rPr>
                  <a:t>Methods</a:t>
                </a:r>
                <a:r>
                  <a:rPr lang="en-GB" dirty="0"/>
                  <a:t>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GB" dirty="0"/>
                  <a:t>Exponential model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GB" dirty="0"/>
                  <a:t>Weibull model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GB" dirty="0"/>
                  <a:t>Cox model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(Don’t need to consider performance measures for this talk; see London Stata Conference 2020!)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1" r="-1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697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RC_CTU_at_UCL_PowerPoint_Template_4_3_ratio">
  <a:themeElements>
    <a:clrScheme name="MRC_2016">
      <a:dk1>
        <a:srgbClr val="000000"/>
      </a:dk1>
      <a:lt1>
        <a:srgbClr val="FFFFFF"/>
      </a:lt1>
      <a:dk2>
        <a:srgbClr val="8A7967"/>
      </a:dk2>
      <a:lt2>
        <a:srgbClr val="21677E"/>
      </a:lt2>
      <a:accent1>
        <a:srgbClr val="6A3B77"/>
      </a:accent1>
      <a:accent2>
        <a:srgbClr val="822F5A"/>
      </a:accent2>
      <a:accent3>
        <a:srgbClr val="D07232"/>
      </a:accent3>
      <a:accent4>
        <a:srgbClr val="FFDB00"/>
      </a:accent4>
      <a:accent5>
        <a:srgbClr val="B5D334"/>
      </a:accent5>
      <a:accent6>
        <a:srgbClr val="7F7F7F"/>
      </a:accent6>
      <a:hlink>
        <a:srgbClr val="21677E"/>
      </a:hlink>
      <a:folHlink>
        <a:srgbClr val="21677E"/>
      </a:folHlink>
    </a:clrScheme>
    <a:fontScheme name="MRC CTU Font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MRC_CTU_at_UCL_PowerPoint_Template_4_3_ratio</Template>
  <TotalTime>442</TotalTime>
  <Words>993</Words>
  <Application>Microsoft Office PowerPoint</Application>
  <PresentationFormat>On-screen Show (4:3)</PresentationFormat>
  <Paragraphs>269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Courier New</vt:lpstr>
      <vt:lpstr>Segoe UI</vt:lpstr>
      <vt:lpstr>MRC_CTU_at_UCL_PowerPoint_Template_4_3_ratio</vt:lpstr>
      <vt:lpstr>The Right Way to code simulation studies in Stata</vt:lpstr>
      <vt:lpstr>PowerPoint Presentation</vt:lpstr>
      <vt:lpstr>What is a simulation study?</vt:lpstr>
      <vt:lpstr>Some background</vt:lpstr>
      <vt:lpstr>Four datasets (possibly)</vt:lpstr>
      <vt:lpstr>This talk</vt:lpstr>
      <vt:lpstr>A simple simulation study: Aims</vt:lpstr>
      <vt:lpstr>Data generating mechanisms</vt:lpstr>
      <vt:lpstr>Estimands and Methods</vt:lpstr>
      <vt:lpstr>Well-structured estimates Long–long format</vt:lpstr>
      <vt:lpstr>Well-structured estimates Wide–long format</vt:lpstr>
      <vt:lpstr>The simulate approach</vt:lpstr>
      <vt:lpstr>The simulate approach</vt:lpstr>
      <vt:lpstr>The simulate approach</vt:lpstr>
      <vt:lpstr>The post approach</vt:lpstr>
      <vt:lpstr>The post approach</vt:lpstr>
      <vt:lpstr>The right approach</vt:lpstr>
      <vt:lpstr>A query (grumble?)</vt:lpstr>
    </vt:vector>
  </TitlesOfParts>
  <Company>MRC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right way to code simulation studies in Stata</dc:title>
  <dc:creator>Tim Morris</dc:creator>
  <cp:lastModifiedBy>Morris, Tim</cp:lastModifiedBy>
  <cp:revision>167</cp:revision>
  <dcterms:created xsi:type="dcterms:W3CDTF">2019-05-01T12:56:19Z</dcterms:created>
  <dcterms:modified xsi:type="dcterms:W3CDTF">2019-09-05T05:24:15Z</dcterms:modified>
</cp:coreProperties>
</file>