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</p:sldMasterIdLst>
  <p:notesMasterIdLst>
    <p:notesMasterId r:id="rId23"/>
  </p:notesMasterIdLst>
  <p:handoutMasterIdLst>
    <p:handoutMasterId r:id="rId24"/>
  </p:handoutMasterIdLst>
  <p:sldIdLst>
    <p:sldId id="288" r:id="rId3"/>
    <p:sldId id="306" r:id="rId4"/>
    <p:sldId id="307" r:id="rId5"/>
    <p:sldId id="308" r:id="rId6"/>
    <p:sldId id="309" r:id="rId7"/>
    <p:sldId id="328" r:id="rId8"/>
    <p:sldId id="310" r:id="rId9"/>
    <p:sldId id="311" r:id="rId10"/>
    <p:sldId id="312" r:id="rId11"/>
    <p:sldId id="313" r:id="rId12"/>
    <p:sldId id="314" r:id="rId13"/>
    <p:sldId id="315" r:id="rId14"/>
    <p:sldId id="319" r:id="rId15"/>
    <p:sldId id="316" r:id="rId16"/>
    <p:sldId id="320" r:id="rId17"/>
    <p:sldId id="326" r:id="rId18"/>
    <p:sldId id="317" r:id="rId19"/>
    <p:sldId id="329" r:id="rId20"/>
    <p:sldId id="318" r:id="rId21"/>
    <p:sldId id="321" r:id="rId22"/>
  </p:sldIdLst>
  <p:sldSz cx="9144000" cy="6858000" type="screen4x3"/>
  <p:notesSz cx="6805613" cy="99441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2F5A"/>
    <a:srgbClr val="8A7967"/>
    <a:srgbClr val="607869"/>
    <a:srgbClr val="005C66"/>
    <a:srgbClr val="706E00"/>
    <a:srgbClr val="871E69"/>
    <a:srgbClr val="DC8703"/>
    <a:srgbClr val="EB6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1614" autoAdjust="0"/>
  </p:normalViewPr>
  <p:slideViewPr>
    <p:cSldViewPr>
      <p:cViewPr varScale="1">
        <p:scale>
          <a:sx n="67" d="100"/>
          <a:sy n="67" d="100"/>
        </p:scale>
        <p:origin x="18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629" cy="497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l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5" y="2"/>
            <a:ext cx="2949628" cy="497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6577"/>
            <a:ext cx="2949629" cy="4975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l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5" y="9446577"/>
            <a:ext cx="2949628" cy="4975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198BE525-53D5-418C-AFFF-83E322F430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68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9629" cy="497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l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5" y="2"/>
            <a:ext cx="2949628" cy="4975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536" y="4724084"/>
            <a:ext cx="4986542" cy="44745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6577"/>
            <a:ext cx="2949629" cy="4975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l" defTabSz="92045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5" y="9446577"/>
            <a:ext cx="2949628" cy="4975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9D7826DE-3AA9-4202-9A4B-750F1D26E7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69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Abstract for London Stata Conference 2019</a:t>
            </a:r>
          </a:p>
          <a:p>
            <a:r>
              <a:rPr lang="en-GB" b="1"/>
              <a:t>Bayesian network meta-analysis</a:t>
            </a:r>
          </a:p>
          <a:p>
            <a:r>
              <a:rPr lang="en-GB"/>
              <a:t>Ian White, MRC CTU at UCL</a:t>
            </a:r>
          </a:p>
          <a:p>
            <a:r>
              <a:rPr lang="en-GB"/>
              <a:t>Network meta-analysis is a statistical approach to combining evidence from multiple studies comparing multiple treatments. It may be “two-stage”, where treatment effects and their variances are estimated separately for each study and then combined using a Normal approximation; or “one-stage”, where summary statistics at treatment group level (e.g. number of events and number of individuals) are directly analysed.</a:t>
            </a:r>
          </a:p>
          <a:p>
            <a:r>
              <a:rPr lang="en-GB"/>
              <a:t>My ‑network‑ suite currently provides various tools for exploring network meta-analysis data and analysing them in a two-stage frequentist approach [1]. I will describe arguments for preferring a one-stage Bayesian approach, and recent work implementing it.</a:t>
            </a:r>
          </a:p>
          <a:p>
            <a:r>
              <a:rPr lang="en-GB"/>
              <a:t>The one-stage approach amounts to fitting a generalised linear mixed model, but I was unable to achieve adequate mixing using ‑bayes: meglm‑. I will describe my alternative approach of automating the writing and running of a WinBUGS program. This process is implemented in the new ‑network bayes‑ and allows substantial modelling flexibility, including Normal or binomial data; various contrast-based and arm-based models; various heterogeneity structures; and the option to sample from the prior. Features not yet implemented are inconsistency models and meta-regression.</a:t>
            </a:r>
          </a:p>
          <a:p>
            <a:r>
              <a:rPr lang="en-GB"/>
              <a:t>[1] White IR. Network meta-analysis. </a:t>
            </a:r>
            <a:r>
              <a:rPr lang="en-GB" i="1"/>
              <a:t>Stata Journal</a:t>
            </a:r>
            <a:r>
              <a:rPr lang="en-GB"/>
              <a:t> 2015;15:1-34.</a:t>
            </a:r>
          </a:p>
          <a:p>
            <a:endParaRPr lang="en-GB"/>
          </a:p>
          <a:p>
            <a:r>
              <a:rPr lang="en-GB"/>
              <a:t>20 mins including questions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572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98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149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C-A contrast was 0.50 (0.08) with intpoints(7), but 0.73 (0.16) with intpoints(31)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95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Explorations in the BLOCKER example: compared to the bayesmh code in the manual,</a:t>
            </a:r>
            <a:r>
              <a:rPr lang="en-GB" baseline="0" smtClean="0"/>
              <a:t> bayes:meglm is 2x faster to update and 5x slower to mix, so overall 2.5x less efficient.</a:t>
            </a:r>
          </a:p>
          <a:p>
            <a:endParaRPr lang="en-GB" baseline="0" smtClean="0"/>
          </a:p>
          <a:p>
            <a:r>
              <a:rPr lang="en-GB" baseline="0" smtClean="0"/>
              <a:t>Can’t split RE parameters:</a:t>
            </a:r>
          </a:p>
          <a:p>
            <a:r>
              <a:rPr lang="en-GB" smtClean="0"/>
              <a:t>block({UU0[study&gt;trt]}, split) </a:t>
            </a:r>
            <a:r>
              <a:rPr lang="en-GB" smtClean="0">
                <a:sym typeface="Wingdings" panose="05000000000000000000" pitchFamily="2" charset="2"/>
              </a:rPr>
              <a:t> </a:t>
            </a:r>
            <a:r>
              <a:rPr lang="en-GB" smtClean="0"/>
              <a:t>option block() not supported for random-effects parameters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86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813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MCMC samples stored in "N:\Old Home Drives\meta\network\meglm\smoking_network_bayes\network_bayes_sample.dta“</a:t>
            </a:r>
          </a:p>
          <a:p>
            <a:r>
              <a:rPr lang="en-GB" smtClean="0"/>
              <a:t>Program in "N:\Old Home Drives\meta\network\meglm\smoking_network_bayes.do“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74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smtClean="0"/>
              <a:t>Planned options:</a:t>
            </a:r>
          </a:p>
          <a:p>
            <a:pPr lvl="1"/>
            <a:r>
              <a:rPr lang="en-GB" sz="1800" smtClean="0"/>
              <a:t>reference(studyspecific | networkwide | none) </a:t>
            </a:r>
          </a:p>
          <a:p>
            <a:pPr lvl="1"/>
            <a:r>
              <a:rPr lang="en-GB" sz="1800" smtClean="0"/>
              <a:t>study(fixed | random | none, prior(</a:t>
            </a:r>
            <a:r>
              <a:rPr lang="en-GB" sz="1800" i="1" smtClean="0"/>
              <a:t>dist</a:t>
            </a:r>
            <a:r>
              <a:rPr lang="en-GB" sz="1800" smtClean="0"/>
              <a:t>) meanprior(</a:t>
            </a:r>
            <a:r>
              <a:rPr lang="en-GB" sz="1800" i="1" smtClean="0"/>
              <a:t>dist</a:t>
            </a:r>
            <a:r>
              <a:rPr lang="en-GB" sz="1800" smtClean="0"/>
              <a:t>) precprior(</a:t>
            </a:r>
            <a:r>
              <a:rPr lang="en-GB" sz="1800" i="1" smtClean="0"/>
              <a:t>dist</a:t>
            </a:r>
            <a:r>
              <a:rPr lang="en-GB" sz="1800" smtClean="0"/>
              <a:t>))</a:t>
            </a:r>
          </a:p>
          <a:p>
            <a:pPr lvl="1"/>
            <a:r>
              <a:rPr lang="en-GB" sz="1800" smtClean="0"/>
              <a:t>treatment(fixed | random)</a:t>
            </a:r>
          </a:p>
          <a:p>
            <a:pPr lvl="1"/>
            <a:r>
              <a:rPr lang="en-GB" sz="1800" smtClean="0"/>
              <a:t>heterogeneity(none | common | structured | unstructured, prior(</a:t>
            </a:r>
            <a:r>
              <a:rPr lang="en-GB" sz="1800" i="1" smtClean="0"/>
              <a:t>dist</a:t>
            </a:r>
            <a:r>
              <a:rPr lang="en-GB" sz="1800" smtClean="0"/>
              <a:t>))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974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77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2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318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620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061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226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571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257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267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924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722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2pPr marL="742950" indent="-285750">
              <a:buFont typeface="Verdana" panose="020B0604030504040204" pitchFamily="34" charset="0"/>
              <a:buChar char="−"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899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75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647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61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4282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85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667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171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550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9878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635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5905500" y="6453188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smtClean="0">
                <a:solidFill>
                  <a:srgbClr val="8A7967"/>
                </a:solidFill>
                <a:latin typeface="Verdana" pitchFamily="-1" charset="0"/>
              </a:rPr>
              <a:t>MRC Clinical Trials Unit at UCL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" y="332656"/>
            <a:ext cx="3313176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2685627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905500" y="6453188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smtClean="0">
                <a:solidFill>
                  <a:srgbClr val="8A7967"/>
                </a:solidFill>
                <a:latin typeface="Verdana" pitchFamily="-1" charset="0"/>
              </a:rPr>
              <a:t>MRC Clinical Trials Unit at UCL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596B0E-9966-4AF5-B4B2-CE3111DD85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Verdana" panose="020B0604030504040204" pitchFamily="34" charset="0"/>
        <a:buChar char="−"/>
        <a:defRPr sz="20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8313" y="3113088"/>
            <a:ext cx="810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3200">
                <a:solidFill>
                  <a:srgbClr val="822F5A"/>
                </a:solidFill>
                <a:latin typeface="Verdana" pitchFamily="-1" charset="0"/>
              </a:rPr>
              <a:t>Bayesian network </a:t>
            </a:r>
            <a:r>
              <a:rPr lang="en-GB" altLang="en-US" sz="3200" smtClean="0">
                <a:solidFill>
                  <a:srgbClr val="822F5A"/>
                </a:solidFill>
                <a:latin typeface="Verdana" pitchFamily="-1" charset="0"/>
              </a:rPr>
              <a:t>meta-analysis</a:t>
            </a:r>
          </a:p>
          <a:p>
            <a:pPr algn="l">
              <a:spcBef>
                <a:spcPct val="50000"/>
              </a:spcBef>
            </a:pPr>
            <a:endParaRPr lang="en-GB" altLang="en-US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spcBef>
                <a:spcPts val="1200"/>
              </a:spcBef>
            </a:pPr>
            <a:r>
              <a:rPr lang="en-GB" altLang="en-US" b="1" smtClean="0">
                <a:latin typeface="Verdana" pitchFamily="-1" charset="0"/>
              </a:rPr>
              <a:t>Ian White &lt;ian.white@ucl.ac.uk&gt;</a:t>
            </a:r>
            <a:endParaRPr lang="en-GB" altLang="en-US" b="1">
              <a:latin typeface="Verdana" pitchFamily="-1" charset="0"/>
            </a:endParaRPr>
          </a:p>
          <a:p>
            <a:pPr algn="l">
              <a:spcBef>
                <a:spcPts val="1200"/>
              </a:spcBef>
            </a:pPr>
            <a:r>
              <a:rPr lang="en-GB" altLang="en-US" sz="2000">
                <a:latin typeface="Verdana" pitchFamily="-1" charset="0"/>
              </a:rPr>
              <a:t>MRC Clinical Trials Unit at UCL</a:t>
            </a:r>
          </a:p>
          <a:p>
            <a:pPr algn="l">
              <a:spcBef>
                <a:spcPts val="1200"/>
              </a:spcBef>
            </a:pPr>
            <a:r>
              <a:rPr lang="en-GB" altLang="en-US" sz="2000">
                <a:latin typeface="Verdana" pitchFamily="-1" charset="0"/>
              </a:rPr>
              <a:t>London Stata </a:t>
            </a:r>
            <a:r>
              <a:rPr lang="en-GB" altLang="en-US" sz="2000" smtClean="0">
                <a:latin typeface="Verdana" pitchFamily="-1" charset="0"/>
              </a:rPr>
              <a:t>Conference</a:t>
            </a:r>
            <a:endParaRPr lang="en-GB" altLang="en-US" sz="2000">
              <a:latin typeface="Verdana" pitchFamily="-1" charset="0"/>
            </a:endParaRPr>
          </a:p>
          <a:p>
            <a:pPr algn="l">
              <a:spcBef>
                <a:spcPts val="1200"/>
              </a:spcBef>
            </a:pPr>
            <a:r>
              <a:rPr lang="en-GB" altLang="en-US" sz="2000" smtClean="0">
                <a:latin typeface="Verdana" pitchFamily="-1" charset="0"/>
              </a:rPr>
              <a:t>6</a:t>
            </a:r>
            <a:r>
              <a:rPr lang="en-GB" altLang="en-US" sz="2000" baseline="30000" smtClean="0">
                <a:latin typeface="Verdana" pitchFamily="-1" charset="0"/>
              </a:rPr>
              <a:t>th</a:t>
            </a:r>
            <a:r>
              <a:rPr lang="en-GB" altLang="en-US" sz="2000" smtClean="0">
                <a:latin typeface="Verdana" pitchFamily="-1" charset="0"/>
              </a:rPr>
              <a:t> September 2019</a:t>
            </a:r>
            <a:endParaRPr lang="en-GB" altLang="en-US" sz="2000">
              <a:latin typeface="Verdana" pitchFamily="-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What’s wrong with the frequentist approach?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Jackson et al (2018) showed that some frequentist models seriously under-estimate the heterogeneity variance</a:t>
                </a:r>
              </a:p>
              <a:p>
                <a:r>
                  <a:rPr lang="en-GB" smtClean="0"/>
                  <a:t>This is because the model contains one parameter per study </a:t>
                </a:r>
                <a:r>
                  <a:rPr lang="en-GB" smtClean="0">
                    <a:sym typeface="Wingdings" panose="05000000000000000000" pitchFamily="2" charset="2"/>
                  </a:rPr>
                  <a:t> </a:t>
                </a:r>
                <a:r>
                  <a:rPr lang="en-GB" smtClean="0"/>
                  <a:t>standard asymptotics fail</a:t>
                </a:r>
              </a:p>
              <a:p>
                <a:r>
                  <a:rPr lang="en-GB" smtClean="0"/>
                  <a:t>For a quantitative outcome (only), this can be fixed by using REML </a:t>
                </a:r>
              </a:p>
              <a:p>
                <a:r>
                  <a:rPr lang="en-GB" smtClean="0"/>
                  <a:t>Bayesian analysis appears to avoid the problem</a:t>
                </a:r>
                <a:endParaRPr lang="en-GB"/>
              </a:p>
              <a:p>
                <a:r>
                  <a:rPr lang="en-GB" i="1" smtClean="0"/>
                  <a:t>Also</a:t>
                </a:r>
                <a:r>
                  <a:rPr lang="en-GB" smtClean="0"/>
                  <a:t> it allows informative priors on the heterogeneity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mtClean="0"/>
              </a:p>
              <a:p>
                <a:endParaRPr lang="en-GB"/>
              </a:p>
              <a:p>
                <a:pPr marL="0" indent="0">
                  <a:buNone/>
                </a:pPr>
                <a:r>
                  <a:rPr lang="en-GB" sz="1600" smtClean="0"/>
                  <a:t>Jackson D et al. </a:t>
                </a:r>
                <a:r>
                  <a:rPr lang="en-GB" sz="1600"/>
                  <a:t>A comparison of seven random-effects models for meta-analyses that estimate the summary odds ratio. </a:t>
                </a:r>
                <a:r>
                  <a:rPr lang="en-GB" sz="1600" i="1"/>
                  <a:t>Statistics in Medicine</a:t>
                </a:r>
                <a:r>
                  <a:rPr lang="en-GB" sz="1600"/>
                  <a:t>, </a:t>
                </a:r>
                <a:r>
                  <a:rPr lang="en-GB" sz="1600" smtClean="0"/>
                  <a:t>2018;</a:t>
                </a:r>
                <a:r>
                  <a:rPr lang="en-GB" sz="1600" i="1" smtClean="0"/>
                  <a:t>37</a:t>
                </a:r>
                <a:r>
                  <a:rPr lang="en-GB" sz="1600" smtClean="0"/>
                  <a:t>:1059–1085</a:t>
                </a:r>
                <a:r>
                  <a:rPr lang="en-GB" sz="1600"/>
                  <a:t>. </a:t>
                </a:r>
              </a:p>
              <a:p>
                <a:endParaRPr lang="en-GB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933" b="-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492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Bayesian approach using bayes: meglm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Frequentist arm-based model:</a:t>
                </a:r>
              </a:p>
              <a:p>
                <a:pPr marL="400050" lvl="1" indent="0">
                  <a:buNone/>
                </a:pPr>
                <a:r>
                  <a:rPr lang="en-GB" b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meglm d i.study i.trt || study: R.trt, nocons family(binomial n)</a:t>
                </a:r>
              </a:p>
              <a:p>
                <a:pPr lvl="0"/>
                <a:r>
                  <a:rPr lang="en-GB" smtClean="0">
                    <a:solidFill>
                      <a:srgbClr val="000000"/>
                    </a:solidFill>
                  </a:rPr>
                  <a:t>Bayesian:</a:t>
                </a:r>
                <a:endParaRPr lang="en-GB">
                  <a:solidFill>
                    <a:srgbClr val="000000"/>
                  </a:solidFill>
                </a:endParaRPr>
              </a:p>
              <a:p>
                <a:pPr marL="400050" lvl="1" indent="0">
                  <a:buNone/>
                </a:pPr>
                <a: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bayes, prior({UU0:sigma2}, </a:t>
                </a:r>
                <a:r>
                  <a:rPr lang="en-GB" b="1" i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</a:t>
                </a:r>
                <a: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): </a:t>
                </a:r>
                <a:b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meglm d i.study i.trt || study: R.trt, nocons family(binomial n)</a:t>
                </a:r>
              </a:p>
              <a:p>
                <a:pPr lvl="0"/>
                <a:r>
                  <a:rPr lang="en-GB" smtClean="0">
                    <a:solidFill>
                      <a:srgbClr val="000000"/>
                    </a:solidFill>
                  </a:rPr>
                  <a:t>For the prior, we use the evidence-based prior of Turner et al (2012)</a:t>
                </a:r>
              </a:p>
              <a:p>
                <a:pPr lvl="1"/>
                <a:r>
                  <a:rPr lang="en-GB">
                    <a:solidFill>
                      <a:srgbClr val="000000"/>
                    </a:solidFill>
                  </a:rPr>
                  <a:t>For non-pharmacological interventions and a subjective outcome,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GB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2.01,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1.64</m:t>
                    </m:r>
                    <m:r>
                      <a:rPr lang="en-GB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mtClean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smtClean="0">
                    <a:solidFill>
                      <a:srgbClr val="000000"/>
                    </a:solidFill>
                  </a:rPr>
                  <a:t>Hence </a:t>
                </a:r>
                <a:r>
                  <a:rPr lang="en-GB" i="1" smtClean="0">
                    <a:solidFill>
                      <a:srgbClr val="000000"/>
                    </a:solidFill>
                  </a:rPr>
                  <a:t>prior </a:t>
                </a:r>
                <a:r>
                  <a:rPr lang="en-GB" smtClean="0">
                    <a:solidFill>
                      <a:srgbClr val="000000"/>
                    </a:solidFill>
                  </a:rPr>
                  <a:t>is </a:t>
                </a:r>
                <a:r>
                  <a:rPr lang="en-GB" b="1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lognormal(-2.70,2.69)</a:t>
                </a:r>
                <a:endParaRPr lang="en-GB" b="1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GB" sz="1600" smtClean="0"/>
                  <a:t>Turner RM et al. </a:t>
                </a:r>
                <a:r>
                  <a:rPr lang="en-GB" sz="1600"/>
                  <a:t>Predicting the extent of heterogeneity in meta-analysis, using empirical data from the Cochrane Database of Systematic Reviews. </a:t>
                </a:r>
                <a:r>
                  <a:rPr lang="en-GB" sz="1600" i="1" smtClean="0"/>
                  <a:t>Int J Epidemiol</a:t>
                </a:r>
                <a:r>
                  <a:rPr lang="en-GB" sz="1600" smtClean="0"/>
                  <a:t> 2012; </a:t>
                </a:r>
                <a:r>
                  <a:rPr lang="en-GB" sz="1600" i="1" smtClean="0"/>
                  <a:t>41</a:t>
                </a:r>
                <a:r>
                  <a:rPr lang="en-GB" sz="1600" smtClean="0"/>
                  <a:t>: </a:t>
                </a:r>
                <a:r>
                  <a:rPr lang="en-GB" sz="1600"/>
                  <a:t>818–827.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3" t="-933" r="-1333" b="-8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78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Bayesian approach: results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948264" y="1524000"/>
            <a:ext cx="2088232" cy="4572000"/>
          </a:xfrm>
        </p:spPr>
        <p:txBody>
          <a:bodyPr/>
          <a:lstStyle/>
          <a:p>
            <a:r>
              <a:rPr lang="en-GB" smtClean="0"/>
              <a:t>5 million MCMC iterations</a:t>
            </a:r>
          </a:p>
          <a:p>
            <a:r>
              <a:rPr lang="en-GB" smtClean="0"/>
              <a:t>thin(1000)</a:t>
            </a:r>
          </a:p>
          <a:p>
            <a:r>
              <a:rPr lang="en-GB" smtClean="0"/>
              <a:t>So 5000 samples</a:t>
            </a:r>
          </a:p>
          <a:p>
            <a:r>
              <a:rPr lang="en-GB" smtClean="0"/>
              <a:t>2.5 hours on UCL myriad</a:t>
            </a:r>
          </a:p>
          <a:p>
            <a:r>
              <a:rPr lang="en-GB" smtClean="0"/>
              <a:t>Effective sample size = 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99794"/>
            <a:ext cx="6624736" cy="48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8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Bayesian </a:t>
            </a:r>
            <a:r>
              <a:rPr lang="en-GB" smtClean="0"/>
              <a:t>approach: results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Explorations</a:t>
            </a:r>
          </a:p>
          <a:p>
            <a:pPr lvl="1"/>
            <a:r>
              <a:rPr lang="en-GB" smtClean="0"/>
              <a:t>Changed parameterisation of constant term (separate, in study, in treatment) – little difference</a:t>
            </a:r>
          </a:p>
          <a:p>
            <a:pPr lvl="1"/>
            <a:r>
              <a:rPr lang="en-GB" smtClean="0"/>
              <a:t>Changed block() as in [R bayesmh] – gets ESS to 1000 in 5 hours</a:t>
            </a:r>
          </a:p>
          <a:p>
            <a:pPr lvl="1"/>
            <a:r>
              <a:rPr lang="en-GB" smtClean="0"/>
              <a:t>Can’t separate blocks any </a:t>
            </a:r>
            <a:r>
              <a:rPr lang="en-GB" smtClean="0"/>
              <a:t>further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57244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Approach via WinBUGS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(or another </a:t>
            </a:r>
            <a:r>
              <a:rPr lang="en-GB" smtClean="0"/>
              <a:t>gibbs sampler – a run with JAGS seemed slower; I know Stan could be </a:t>
            </a:r>
            <a:r>
              <a:rPr lang="en-GB" smtClean="0"/>
              <a:t>faster)</a:t>
            </a:r>
            <a:endParaRPr lang="en-GB" smtClean="0"/>
          </a:p>
          <a:p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network bayes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mtClean="0"/>
              <a:t>writes the model, data, initial values, and script </a:t>
            </a:r>
          </a:p>
          <a:p>
            <a:pPr marL="1163638" lvl="2" indent="-249238">
              <a:buFont typeface="Arial" panose="020B0604020202020204" pitchFamily="34" charset="0"/>
              <a:buChar char="•"/>
            </a:pPr>
            <a:r>
              <a:rPr lang="en-GB" sz="2000" smtClean="0"/>
              <a:t>using </a:t>
            </a:r>
            <a:r>
              <a:rPr lang="en-GB" sz="2000" b="1"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file write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mtClean="0"/>
              <a:t>calls winbugs to run the script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mtClean="0"/>
              <a:t>reads output back into Stata and summarises it</a:t>
            </a:r>
          </a:p>
          <a:p>
            <a:pPr marL="1163638" lvl="2" indent="-249238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using </a:t>
            </a:r>
            <a:r>
              <a:rPr lang="en-GB" sz="2000" smtClean="0">
                <a:solidFill>
                  <a:srgbClr val="000000"/>
                </a:solidFill>
              </a:rPr>
              <a:t>John Thompson’s </a:t>
            </a:r>
            <a:r>
              <a:rPr lang="en-GB" sz="2000" b="1" smtClean="0">
                <a:solidFill>
                  <a:srgbClr val="000000"/>
                </a:solidFill>
                <a:latin typeface="Courier New" panose="02070309020205020404" pitchFamily="49" charset="0"/>
                <a:ea typeface="ＭＳ Ｐゴシック" pitchFamily="-1" charset="-128"/>
                <a:cs typeface="Courier New" panose="02070309020205020404" pitchFamily="49" charset="0"/>
              </a:rPr>
              <a:t>winbugs </a:t>
            </a:r>
            <a:r>
              <a:rPr lang="en-GB" sz="2000" smtClean="0"/>
              <a:t>suite</a:t>
            </a:r>
            <a:endParaRPr lang="en-GB" sz="2000" b="1">
              <a:solidFill>
                <a:srgbClr val="000000"/>
              </a:solidFill>
              <a:latin typeface="Courier New" panose="02070309020205020404" pitchFamily="49" charset="0"/>
              <a:ea typeface="ＭＳ Ｐゴシック" pitchFamily="-1" charset="-128"/>
              <a:cs typeface="Courier New" panose="02070309020205020404" pitchFamily="49" charset="0"/>
            </a:endParaRPr>
          </a:p>
          <a:p>
            <a:r>
              <a:rPr lang="en-GB" smtClean="0"/>
              <a:t>Key variables are already specified by </a:t>
            </a:r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network setup</a:t>
            </a:r>
          </a:p>
          <a:p>
            <a:r>
              <a:rPr lang="en-GB" smtClean="0"/>
              <a:t>User specifies </a:t>
            </a:r>
          </a:p>
          <a:p>
            <a:pPr lvl="1"/>
            <a:r>
              <a:rPr lang="en-GB" smtClean="0"/>
              <a:t>model type </a:t>
            </a:r>
          </a:p>
          <a:p>
            <a:pPr lvl="1"/>
            <a:r>
              <a:rPr lang="en-GB" smtClean="0"/>
              <a:t>priors</a:t>
            </a:r>
          </a:p>
          <a:p>
            <a:pPr lvl="1"/>
            <a:r>
              <a:rPr lang="en-GB" smtClean="0"/>
              <a:t>whether to sample from prior or posterior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49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9434493"/>
                  </p:ext>
                </p:extLst>
              </p:nvPr>
            </p:nvGraphicFramePr>
            <p:xfrm>
              <a:off x="518770" y="1524000"/>
              <a:ext cx="8136304" cy="43891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5400000">
                      <a:extLst>
                        <a:ext uri="{9D8B030D-6E8A-4147-A177-3AD203B41FA5}">
                          <a16:colId xmlns:a16="http://schemas.microsoft.com/office/drawing/2014/main" val="834988137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4187009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network bayes,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15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model(1)</a:t>
                          </a:r>
                          <a:endParaRPr lang="en-GB" sz="2000" b="1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Lu-Ades model*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61015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updates(10000)</a:t>
                          </a:r>
                          <a:endParaRPr lang="en-GB" sz="2000" b="1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#updates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53019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sigC2prior(dlnorm(-2.01,0.372))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smtClean="0"/>
                            <a:t>same prior for heterogeneity</a:t>
                          </a:r>
                          <a:r>
                            <a:rPr lang="en-GB" sz="2000" baseline="0" smtClean="0"/>
                            <a:t> variance,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GB" sz="2000" smtClean="0">
                                  <a:latin typeface="Cambria Math" panose="02040503050406030204" pitchFamily="18" charset="0"/>
                                </a:rPr>
                                <m:t>(−2.01, 1.642)</m:t>
                              </m:r>
                            </m:oMath>
                          </a14:m>
                          <a:endParaRPr lang="en-GB" sz="200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66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quit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quit winbugs when finished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81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ac(name(ac,replace))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autocorrelation plot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958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trace(name(trace,replace))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trace plot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2274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[prior]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00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9313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19434493"/>
                  </p:ext>
                </p:extLst>
              </p:nvPr>
            </p:nvGraphicFramePr>
            <p:xfrm>
              <a:off x="518770" y="1524000"/>
              <a:ext cx="8136304" cy="43891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5400000">
                      <a:extLst>
                        <a:ext uri="{9D8B030D-6E8A-4147-A177-3AD203B41FA5}">
                          <a16:colId xmlns:a16="http://schemas.microsoft.com/office/drawing/2014/main" val="834988137"/>
                        </a:ext>
                      </a:extLst>
                    </a:gridCol>
                    <a:gridCol w="2736304">
                      <a:extLst>
                        <a:ext uri="{9D8B030D-6E8A-4147-A177-3AD203B41FA5}">
                          <a16:colId xmlns:a16="http://schemas.microsoft.com/office/drawing/2014/main" val="418700916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network bayes,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81581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model(1)</a:t>
                          </a:r>
                          <a:endParaRPr lang="en-GB" sz="2000" b="1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Lu-Ades </a:t>
                          </a:r>
                          <a:r>
                            <a:rPr lang="en-GB" sz="2000" smtClean="0"/>
                            <a:t>model*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61015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lvl="1"/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updates(10000)</a:t>
                          </a:r>
                          <a:endParaRPr lang="en-GB" sz="2000" b="1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#updates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5301907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sigC2prior(dlnorm(-2.01,0.372))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7550" t="-92558" r="-445" b="-15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256617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quit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quit winbugs when finished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278196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ac(name(ac,replace))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autocorrelation plot</a:t>
                          </a:r>
                          <a:endParaRPr lang="en-GB"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95896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trace(name(trace,replace))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smtClean="0"/>
                            <a:t>trace plot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52274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[prior]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200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93137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707008" y="5868896"/>
            <a:ext cx="669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smtClean="0">
                <a:latin typeface="+mn-lt"/>
              </a:rPr>
              <a:t>* Model definitions: White IR et al. A </a:t>
            </a:r>
            <a:r>
              <a:rPr lang="en-GB" sz="1800">
                <a:latin typeface="+mn-lt"/>
              </a:rPr>
              <a:t>comparison of arm-based and </a:t>
            </a:r>
            <a:r>
              <a:rPr lang="en-GB" sz="1800" smtClean="0">
                <a:latin typeface="+mn-lt"/>
              </a:rPr>
              <a:t>contrast-based models </a:t>
            </a:r>
            <a:r>
              <a:rPr lang="en-GB" sz="1800">
                <a:latin typeface="+mn-lt"/>
              </a:rPr>
              <a:t>for network </a:t>
            </a:r>
            <a:r>
              <a:rPr lang="en-GB" sz="1800" smtClean="0">
                <a:latin typeface="+mn-lt"/>
              </a:rPr>
              <a:t>meta-analysis. Stat Med, in press</a:t>
            </a:r>
            <a:endParaRPr lang="en-GB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722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WinBUGS model </a:t>
            </a:r>
            <a:r>
              <a:rPr lang="en-GB" smtClean="0"/>
              <a:t>written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12775"/>
            <a:ext cx="4495800" cy="53086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1100"/>
              <a:t>## MODEL OVERALL TREATMENT EFFECTS</a:t>
            </a:r>
          </a:p>
          <a:p>
            <a:pPr marL="0" indent="0">
              <a:buNone/>
            </a:pPr>
            <a:r>
              <a:rPr lang="en-GB" sz="1100"/>
              <a:t>    muC[1] &lt;- 0</a:t>
            </a:r>
          </a:p>
          <a:p>
            <a:pPr marL="0" indent="0">
              <a:buNone/>
            </a:pPr>
            <a:r>
              <a:rPr lang="en-GB" sz="1100"/>
              <a:t>    for (k in 2:NT) {</a:t>
            </a:r>
          </a:p>
          <a:p>
            <a:pPr marL="0" indent="0">
              <a:buNone/>
            </a:pPr>
            <a:r>
              <a:rPr lang="en-GB" sz="1100"/>
              <a:t>        muC[k] ~ dnorm(0, 0.001)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  <a:p>
            <a:pPr marL="0" indent="0">
              <a:buNone/>
            </a:pPr>
            <a:r>
              <a:rPr lang="en-GB" sz="1100"/>
              <a:t>## MODEL HETEROGENEITY EFFECTS</a:t>
            </a:r>
          </a:p>
          <a:p>
            <a:pPr marL="0" indent="0">
              <a:buNone/>
            </a:pPr>
            <a:r>
              <a:rPr lang="en-GB" sz="1100"/>
              <a:t>    for (o in 1:N) {</a:t>
            </a:r>
          </a:p>
          <a:p>
            <a:pPr marL="0" indent="0">
              <a:buNone/>
            </a:pPr>
            <a:r>
              <a:rPr lang="en-GB" sz="1100"/>
              <a:t>        deltaC[o] ~ dnorm(md[o], taud[o])</a:t>
            </a:r>
          </a:p>
          <a:p>
            <a:pPr marL="0" indent="0">
              <a:buNone/>
            </a:pPr>
            <a:r>
              <a:rPr lang="en-GB" sz="1100"/>
              <a:t>        </a:t>
            </a:r>
            <a:r>
              <a:rPr lang="en-GB" sz="1100" smtClean="0"/>
              <a:t>md[o</a:t>
            </a:r>
            <a:r>
              <a:rPr lang="en-GB" sz="1100"/>
              <a:t>] &lt;- muC[t[o]] - muC[b[o]] + offset[o]</a:t>
            </a:r>
          </a:p>
          <a:p>
            <a:pPr marL="0" indent="0">
              <a:buNone/>
            </a:pPr>
            <a:r>
              <a:rPr lang="en-GB" sz="1100"/>
              <a:t>        taud[o] &lt;- (1/sigC2) * (1 + step(m[o]-3)*(1-2/m[o]))</a:t>
            </a:r>
          </a:p>
          <a:p>
            <a:pPr marL="0" indent="0">
              <a:buNone/>
            </a:pPr>
            <a:r>
              <a:rPr lang="en-GB" sz="1100"/>
              <a:t>        ## includes variance correction for multi-arm studies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## mean correction for multi-arm studies</a:t>
            </a:r>
          </a:p>
          <a:p>
            <a:pPr marL="0" indent="0">
              <a:buNone/>
            </a:pPr>
            <a:r>
              <a:rPr lang="en-GB" sz="1100"/>
              <a:t>    offset[1] &lt;- 0</a:t>
            </a:r>
          </a:p>
          <a:p>
            <a:pPr marL="0" indent="0">
              <a:buNone/>
            </a:pPr>
            <a:r>
              <a:rPr lang="en-GB" sz="1100"/>
              <a:t>    offset[2] &lt;- 0</a:t>
            </a:r>
          </a:p>
          <a:p>
            <a:pPr marL="0" indent="0">
              <a:buNone/>
            </a:pPr>
            <a:r>
              <a:rPr lang="en-GB" sz="1100"/>
              <a:t>    for (o in 3:N) {</a:t>
            </a:r>
          </a:p>
          <a:p>
            <a:pPr marL="0" indent="0">
              <a:buNone/>
            </a:pPr>
            <a:r>
              <a:rPr lang="en-GB" sz="1100"/>
              <a:t>        offset[o] &lt;- step(m[o]-3) * ( (m[o]-2)*offset[o-1] + (deltaC[o-1]-muC[t[o-1]]+muC[b[o-1]]) ) /(m[o]-1)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  <a:p>
            <a:pPr marL="0" indent="0">
              <a:buNone/>
            </a:pPr>
            <a:r>
              <a:rPr lang="en-GB" sz="1100"/>
              <a:t>## PRIOR FOR COMMON HETEROGENEITY VARIANCE</a:t>
            </a:r>
          </a:p>
          <a:p>
            <a:pPr marL="0" indent="0">
              <a:buNone/>
            </a:pPr>
            <a:r>
              <a:rPr lang="en-GB" sz="1100"/>
              <a:t>    sigC2 ~ dlnorm(-2.01,.37180249851279) ## contrast heterogeneity variance</a:t>
            </a:r>
          </a:p>
          <a:p>
            <a:pPr marL="0" indent="0">
              <a:buNone/>
            </a:pPr>
            <a:r>
              <a:rPr lang="en-GB" sz="1100"/>
              <a:t>    ## useful summaries</a:t>
            </a:r>
          </a:p>
          <a:p>
            <a:pPr marL="0" indent="0">
              <a:buNone/>
            </a:pPr>
            <a:r>
              <a:rPr lang="en-GB" sz="1100"/>
              <a:t>    sigC &lt;- sqrt(sigC2)</a:t>
            </a:r>
          </a:p>
          <a:p>
            <a:pPr marL="0" indent="0">
              <a:buNone/>
            </a:pPr>
            <a:r>
              <a:rPr lang="en-GB" sz="1100" smtClean="0"/>
              <a:t>}</a:t>
            </a:r>
            <a:endParaRPr lang="en-GB" sz="1100"/>
          </a:p>
          <a:p>
            <a:pPr marL="0" indent="0">
              <a:buNone/>
            </a:pPr>
            <a:endParaRPr lang="en-GB" sz="1100"/>
          </a:p>
          <a:p>
            <a:pPr marL="0" indent="0">
              <a:buNone/>
            </a:pPr>
            <a:endParaRPr lang="en-GB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12775"/>
            <a:ext cx="4495800" cy="53086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1100"/>
              <a:t>## NMA MODEL 1CB WITH COMMON HETEROGENEITY</a:t>
            </a:r>
          </a:p>
          <a:p>
            <a:pPr marL="0" indent="0">
              <a:buNone/>
            </a:pPr>
            <a:r>
              <a:rPr lang="en-GB" sz="1100"/>
              <a:t>## WRITTEN BY NETWORK_BAYES.ADO AT 16:53:49 ON 22 Aug 2019 </a:t>
            </a:r>
          </a:p>
          <a:p>
            <a:pPr marL="0" indent="0">
              <a:buNone/>
            </a:pPr>
            <a:r>
              <a:rPr lang="en-GB" sz="1100"/>
              <a:t>## In this code:</a:t>
            </a:r>
          </a:p>
          <a:p>
            <a:pPr marL="0" indent="0">
              <a:buNone/>
            </a:pPr>
            <a:r>
              <a:rPr lang="en-GB" sz="1100"/>
              <a:t>##   Data s[], r[], n[] represent Stata variables study, d, n</a:t>
            </a:r>
          </a:p>
          <a:p>
            <a:pPr marL="0" indent="0">
              <a:buNone/>
            </a:pPr>
            <a:r>
              <a:rPr lang="en-GB" sz="1100"/>
              <a:t>##   Scalars N=50, NS=24, NT=4 are #arms, #studies, #treatments</a:t>
            </a:r>
          </a:p>
          <a:p>
            <a:pPr marL="0" indent="0">
              <a:buNone/>
            </a:pPr>
            <a:endParaRPr lang="en-GB" sz="1100"/>
          </a:p>
          <a:p>
            <a:pPr marL="0" indent="0">
              <a:buNone/>
            </a:pPr>
            <a:r>
              <a:rPr lang="en-GB" sz="1100"/>
              <a:t>model {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  <a:p>
            <a:pPr marL="0" indent="0">
              <a:buNone/>
            </a:pPr>
            <a:r>
              <a:rPr lang="en-GB" sz="1100"/>
              <a:t>## LINK DATA TO THETA</a:t>
            </a:r>
          </a:p>
          <a:p>
            <a:pPr marL="0" indent="0">
              <a:buNone/>
            </a:pPr>
            <a:r>
              <a:rPr lang="en-GB" sz="1100"/>
              <a:t>    for (o in 1:N) {</a:t>
            </a:r>
          </a:p>
          <a:p>
            <a:pPr marL="0" indent="0">
              <a:buNone/>
            </a:pPr>
            <a:r>
              <a:rPr lang="en-GB" sz="1100"/>
              <a:t>        r[o] ~ dbin(theta[o],n[o])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  <a:p>
            <a:pPr marL="0" indent="0">
              <a:buNone/>
            </a:pPr>
            <a:r>
              <a:rPr lang="en-GB" sz="1100"/>
              <a:t>## MODEL THETA</a:t>
            </a:r>
          </a:p>
          <a:p>
            <a:pPr marL="0" indent="0">
              <a:buNone/>
            </a:pPr>
            <a:r>
              <a:rPr lang="en-GB" sz="1100"/>
              <a:t>    for (o in 1:N) {</a:t>
            </a:r>
          </a:p>
          <a:p>
            <a:pPr marL="0" indent="0">
              <a:buNone/>
            </a:pPr>
            <a:r>
              <a:rPr lang="en-GB" sz="1100"/>
              <a:t>        logit(theta[o]) &lt;- alphaA[s[o]] + deltaC[o]*(1-equals(t[o],b[o]))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  <a:p>
            <a:pPr marL="0" indent="0">
              <a:buNone/>
            </a:pPr>
            <a:r>
              <a:rPr lang="en-GB" sz="1100"/>
              <a:t>## MODEL STUDY MAIN EFFECTS</a:t>
            </a:r>
          </a:p>
          <a:p>
            <a:pPr marL="0" indent="0">
              <a:buNone/>
            </a:pPr>
            <a:r>
              <a:rPr lang="en-GB" sz="1100"/>
              <a:t>    for (i in 1:NS) {</a:t>
            </a:r>
          </a:p>
          <a:p>
            <a:pPr marL="0" indent="0">
              <a:buNone/>
            </a:pPr>
            <a:r>
              <a:rPr lang="en-GB" sz="1100"/>
              <a:t>        alphaA[i] ~ dnorm(0, 0.001)</a:t>
            </a:r>
          </a:p>
          <a:p>
            <a:pPr marL="0" indent="0">
              <a:buNone/>
            </a:pPr>
            <a:r>
              <a:rPr lang="en-GB" sz="1100"/>
              <a:t>    }</a:t>
            </a:r>
          </a:p>
          <a:p>
            <a:pPr marL="0" indent="0">
              <a:buNone/>
            </a:pPr>
            <a:r>
              <a:rPr lang="en-GB" sz="1100"/>
              <a:t>    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38547" y="1401624"/>
            <a:ext cx="0" cy="5445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335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WinBUGS approach: results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99794"/>
            <a:ext cx="6259250" cy="4552768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6948264" y="1524000"/>
            <a:ext cx="2088232" cy="4572000"/>
          </a:xfrm>
        </p:spPr>
        <p:txBody>
          <a:bodyPr/>
          <a:lstStyle/>
          <a:p>
            <a:r>
              <a:rPr lang="en-GB" smtClean="0"/>
              <a:t>10000 MCMC iterations</a:t>
            </a:r>
          </a:p>
          <a:p>
            <a:r>
              <a:rPr lang="en-GB" smtClean="0"/>
              <a:t>No need to thin</a:t>
            </a:r>
          </a:p>
          <a:p>
            <a:r>
              <a:rPr lang="en-GB" smtClean="0"/>
              <a:t>13 seconds on laptop</a:t>
            </a:r>
          </a:p>
          <a:p>
            <a:r>
              <a:rPr lang="en-GB" smtClean="0"/>
              <a:t>Effective sample size &gt; 2500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01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for smoking data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4995659"/>
            <a:ext cx="7772400" cy="1457677"/>
          </a:xfrm>
        </p:spPr>
        <p:txBody>
          <a:bodyPr/>
          <a:lstStyle/>
          <a:p>
            <a:r>
              <a:rPr lang="en-GB" smtClean="0"/>
              <a:t>As expected, the one-stage Bayesian approach gives estimates further from the null</a:t>
            </a:r>
          </a:p>
          <a:p>
            <a:r>
              <a:rPr lang="en-GB" smtClean="0"/>
              <a:t>Similar results in Lu &amp; Ades 2006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138296"/>
                  </p:ext>
                </p:extLst>
              </p:nvPr>
            </p:nvGraphicFramePr>
            <p:xfrm>
              <a:off x="611560" y="1628801"/>
              <a:ext cx="7776000" cy="3078480"/>
            </p:xfrm>
            <a:graphic>
              <a:graphicData uri="http://schemas.openxmlformats.org/drawingml/2006/table">
                <a:tbl>
                  <a:tblPr firstRow="1" firstCol="1">
                    <a:tableStyleId>{21E4AEA4-8DFA-4A89-87EB-49C32662AFE0}</a:tableStyleId>
                  </a:tblPr>
                  <a:tblGrid>
                    <a:gridCol w="1980000">
                      <a:extLst>
                        <a:ext uri="{9D8B030D-6E8A-4147-A177-3AD203B41FA5}">
                          <a16:colId xmlns:a16="http://schemas.microsoft.com/office/drawing/2014/main" val="3432579919"/>
                        </a:ext>
                      </a:extLst>
                    </a:gridCol>
                    <a:gridCol w="3024000">
                      <a:extLst>
                        <a:ext uri="{9D8B030D-6E8A-4147-A177-3AD203B41FA5}">
                          <a16:colId xmlns:a16="http://schemas.microsoft.com/office/drawing/2014/main" val="336636622"/>
                        </a:ext>
                      </a:extLst>
                    </a:gridCol>
                    <a:gridCol w="2772000">
                      <a:extLst>
                        <a:ext uri="{9D8B030D-6E8A-4147-A177-3AD203B41FA5}">
                          <a16:colId xmlns:a16="http://schemas.microsoft.com/office/drawing/2014/main" val="1909797416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>
                              <a:effectLst/>
                            </a:rPr>
                            <a:t>Parameter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Two-stage frequentist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One-stage Bayesian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972540285"/>
                      </a:ext>
                    </a:extLst>
                  </a:tr>
                  <a:tr h="190500">
                    <a:tc gridSpan="3"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kern="1200" smtClean="0">
                              <a:effectLst/>
                            </a:rPr>
                            <a:t>Summary odds ratios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24219283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B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1.49 (0.78 - 2.85)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1.58 (0.78 - 3.43)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9083061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C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2.02 (1.37 - 2.98)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2.24 (1.49 - 3.53)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4063809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D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2.38 (1.14 - 4.97)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2.86 (1.32 - 6.64)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172531387"/>
                      </a:ext>
                    </a:extLst>
                  </a:tr>
                  <a:tr h="19050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u="none" strike="noStrike" kern="1200" smtClean="0">
                              <a:effectLst/>
                            </a:rPr>
                            <a:t>Heterogeneity SD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u="none" strike="noStrike" kern="1200" smtClean="0">
                                  <a:effectLst/>
                                </a:rPr>
                                <m:t>𝜏</m:t>
                              </m:r>
                            </m:oMath>
                          </a14:m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1992184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kern="1200" smtClean="0">
                              <a:effectLst/>
                            </a:rPr>
                            <a:t>All contrasts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0.67 </a:t>
                          </a:r>
                          <a:r>
                            <a:rPr lang="en-GB" sz="2000" u="none" strike="noStrike">
                              <a:effectLst/>
                            </a:rPr>
                            <a:t>(</a:t>
                          </a:r>
                          <a:r>
                            <a:rPr lang="en-GB" sz="2000" u="none" strike="noStrike" smtClean="0">
                              <a:effectLst/>
                            </a:rPr>
                            <a:t>0.40 </a:t>
                          </a:r>
                          <a:r>
                            <a:rPr lang="en-GB" sz="2000" u="none" strike="noStrike">
                              <a:effectLst/>
                            </a:rPr>
                            <a:t>- 0.95)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0.75 (0.51 - 1.13)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59546446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6138296"/>
                  </p:ext>
                </p:extLst>
              </p:nvPr>
            </p:nvGraphicFramePr>
            <p:xfrm>
              <a:off x="611560" y="1628801"/>
              <a:ext cx="7776000" cy="3078480"/>
            </p:xfrm>
            <a:graphic>
              <a:graphicData uri="http://schemas.openxmlformats.org/drawingml/2006/table">
                <a:tbl>
                  <a:tblPr firstRow="1" firstCol="1">
                    <a:tableStyleId>{21E4AEA4-8DFA-4A89-87EB-49C32662AFE0}</a:tableStyleId>
                  </a:tblPr>
                  <a:tblGrid>
                    <a:gridCol w="1980000">
                      <a:extLst>
                        <a:ext uri="{9D8B030D-6E8A-4147-A177-3AD203B41FA5}">
                          <a16:colId xmlns:a16="http://schemas.microsoft.com/office/drawing/2014/main" val="3432579919"/>
                        </a:ext>
                      </a:extLst>
                    </a:gridCol>
                    <a:gridCol w="3024000">
                      <a:extLst>
                        <a:ext uri="{9D8B030D-6E8A-4147-A177-3AD203B41FA5}">
                          <a16:colId xmlns:a16="http://schemas.microsoft.com/office/drawing/2014/main" val="336636622"/>
                        </a:ext>
                      </a:extLst>
                    </a:gridCol>
                    <a:gridCol w="2772000">
                      <a:extLst>
                        <a:ext uri="{9D8B030D-6E8A-4147-A177-3AD203B41FA5}">
                          <a16:colId xmlns:a16="http://schemas.microsoft.com/office/drawing/2014/main" val="1909797416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>
                              <a:effectLst/>
                            </a:rPr>
                            <a:t>Parameter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Two-stage frequentist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One-stage Bayesian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972540285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kern="1200" smtClean="0">
                              <a:effectLst/>
                            </a:rPr>
                            <a:t>Summary odds ratios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24219283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B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1.49 (0.78 - 2.85)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1.58 (0.78 - 3.43)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29083061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C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2.02 (1.37 - 2.98)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2.24 (1.49 - 3.53)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40638094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smtClean="0">
                              <a:effectLst/>
                            </a:rPr>
                            <a:t>D </a:t>
                          </a:r>
                          <a:r>
                            <a:rPr lang="en-GB" sz="2000" u="none" strike="noStrike">
                              <a:effectLst/>
                            </a:rPr>
                            <a:t>vs A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2.38 (1.14 - 4.97)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2.86 (1.32 - 6.64)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3172531387"/>
                      </a:ext>
                    </a:extLst>
                  </a:tr>
                  <a:tr h="396240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78" t="-584615" r="-392" b="-1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19921841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GB" sz="2000" u="none" strike="noStrike" kern="1200" smtClean="0">
                              <a:effectLst/>
                            </a:rPr>
                            <a:t>All contrasts</a:t>
                          </a:r>
                          <a:endParaRPr lang="en-GB" sz="2000" b="1" u="none" strike="noStrike" kern="120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0.67 </a:t>
                          </a:r>
                          <a:r>
                            <a:rPr lang="en-GB" sz="2000" u="none" strike="noStrike">
                              <a:effectLst/>
                            </a:rPr>
                            <a:t>(</a:t>
                          </a:r>
                          <a:r>
                            <a:rPr lang="en-GB" sz="2000" u="none" strike="noStrike" smtClean="0">
                              <a:effectLst/>
                            </a:rPr>
                            <a:t>0.40 </a:t>
                          </a:r>
                          <a:r>
                            <a:rPr lang="en-GB" sz="2000" u="none" strike="noStrike">
                              <a:effectLst/>
                            </a:rPr>
                            <a:t>- 0.95)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000" u="none" strike="noStrike">
                              <a:effectLst/>
                            </a:rPr>
                            <a:t>0.75 (0.51 - 1.13)</a:t>
                          </a:r>
                          <a:endParaRPr lang="en-GB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59546446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5890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work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I’m writing a more general interface that allows user to specify</a:t>
                </a:r>
              </a:p>
              <a:p>
                <a:pPr lvl="1"/>
                <a:r>
                  <a:rPr lang="en-GB" smtClean="0"/>
                  <a:t>Nature of reference treatment</a:t>
                </a:r>
              </a:p>
              <a:p>
                <a:pPr lvl="1"/>
                <a:r>
                  <a:rPr lang="en-GB"/>
                  <a:t>Model for study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/>
                  <a:t> e.g. fixed/random</a:t>
                </a:r>
              </a:p>
              <a:p>
                <a:pPr lvl="1"/>
                <a:r>
                  <a:rPr lang="en-GB"/>
                  <a:t>Model for </a:t>
                </a:r>
                <a:r>
                  <a:rPr lang="en-GB" smtClean="0"/>
                  <a:t>treatment effects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/>
                  <a:t> e.g. </a:t>
                </a:r>
                <a:r>
                  <a:rPr lang="en-GB" smtClean="0"/>
                  <a:t>fixed/random</a:t>
                </a:r>
              </a:p>
              <a:p>
                <a:pPr lvl="1"/>
                <a:r>
                  <a:rPr lang="en-GB" smtClean="0"/>
                  <a:t>Model for heterogeneity e.g. none / common / structured / unstructured</a:t>
                </a:r>
              </a:p>
              <a:p>
                <a:pPr lvl="1"/>
                <a:r>
                  <a:rPr lang="en-GB" smtClean="0"/>
                  <a:t>Priors </a:t>
                </a:r>
                <a:endParaRPr lang="en-GB"/>
              </a:p>
              <a:p>
                <a:pPr lvl="1"/>
                <a:r>
                  <a:rPr lang="en-GB" smtClean="0"/>
                  <a:t>[inconsistency; meta-regression]</a:t>
                </a:r>
              </a:p>
              <a:p>
                <a:r>
                  <a:rPr lang="en-GB" smtClean="0"/>
                  <a:t>E.g. Lu-Ades model will be </a:t>
                </a:r>
              </a:p>
              <a:p>
                <a:pPr marL="400050" lvl="1" indent="0">
                  <a:buNone/>
                </a:pPr>
                <a:r>
                  <a:rPr lang="en-GB" b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network bayes, reference(studyspecific) study(fixed) treatment(fixed) heterogeneity(common, prior(…))</a:t>
                </a:r>
              </a:p>
              <a:p>
                <a:endParaRPr lang="en-GB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933" b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1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Plan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Why network meta-analysis (NMA)?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Why one-stage rather than two-stage NMA?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Why Bayesian rather than frequentist NMA?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NMA as a generalised linear mixed model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bayes: meglm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Calling WinBUGS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mtClean="0"/>
              <a:t>Comparison in the smoking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 / further work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bayes: meglm</a:t>
            </a:r>
            <a:r>
              <a:rPr lang="en-GB" smtClean="0"/>
              <a:t> doesn’t seem a realistic approach: have I missed a trick?</a:t>
            </a:r>
          </a:p>
          <a:p>
            <a:pPr lvl="1"/>
            <a:r>
              <a:rPr lang="en-GB" smtClean="0"/>
              <a:t>blocking or other computational trick?</a:t>
            </a:r>
          </a:p>
          <a:p>
            <a:r>
              <a:rPr lang="en-GB" smtClean="0"/>
              <a:t>Calling WinBUGS does seem realistic</a:t>
            </a:r>
          </a:p>
          <a:p>
            <a:endParaRPr lang="en-GB"/>
          </a:p>
          <a:p>
            <a:pPr marL="0" indent="0">
              <a:buNone/>
            </a:pPr>
            <a:r>
              <a:rPr lang="en-GB" smtClean="0"/>
              <a:t>Acknowledgements</a:t>
            </a:r>
          </a:p>
          <a:p>
            <a:r>
              <a:rPr lang="en-GB" smtClean="0"/>
              <a:t>Meta-analysis group at MRC </a:t>
            </a:r>
            <a:r>
              <a:rPr lang="en-GB" smtClean="0"/>
              <a:t>CTU</a:t>
            </a:r>
          </a:p>
          <a:p>
            <a:r>
              <a:rPr lang="en-GB" smtClean="0"/>
              <a:t>John Thompson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92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Network meta-analysis: the smoking data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09004"/>
              </p:ext>
            </p:extLst>
          </p:nvPr>
        </p:nvGraphicFramePr>
        <p:xfrm>
          <a:off x="245025" y="1441352"/>
          <a:ext cx="6559223" cy="53340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4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study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nA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dB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nB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dC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nC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dD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694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671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363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549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1561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1107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504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584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1177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888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642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107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761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127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7198" y="1438344"/>
            <a:ext cx="2212634" cy="45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sz="1600"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GB" smtClean="0"/>
              <a:t>Trials compared 4 different interventions to help smokers quit:</a:t>
            </a:r>
          </a:p>
          <a:p>
            <a:pPr marL="0" indent="0" eaLnBrk="1" hangingPunct="1">
              <a:buNone/>
            </a:pPr>
            <a:r>
              <a:rPr lang="en-GB" smtClean="0"/>
              <a:t>A="</a:t>
            </a:r>
            <a:r>
              <a:rPr lang="en-GB"/>
              <a:t>No contact"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B="</a:t>
            </a:r>
            <a:r>
              <a:rPr lang="en-GB"/>
              <a:t>Self help"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C="</a:t>
            </a:r>
            <a:r>
              <a:rPr lang="en-GB"/>
              <a:t>Individual counselling" </a:t>
            </a:r>
            <a:endParaRPr lang="en-GB" smtClean="0"/>
          </a:p>
          <a:p>
            <a:pPr marL="0" indent="0" eaLnBrk="1" hangingPunct="1">
              <a:buNone/>
            </a:pPr>
            <a:r>
              <a:rPr lang="en-GB" smtClean="0"/>
              <a:t>D="</a:t>
            </a:r>
            <a:r>
              <a:rPr lang="en-GB"/>
              <a:t>Group </a:t>
            </a:r>
            <a:r>
              <a:rPr lang="en-GB" smtClean="0"/>
              <a:t>counselling“</a:t>
            </a:r>
          </a:p>
          <a:p>
            <a:pPr marL="0" indent="0" eaLnBrk="1" hangingPunct="1">
              <a:buNone/>
            </a:pPr>
            <a:endParaRPr lang="en-GB" kern="0"/>
          </a:p>
          <a:p>
            <a:pPr marL="0" indent="0" eaLnBrk="1" hangingPunct="1">
              <a:buNone/>
            </a:pPr>
            <a:r>
              <a:rPr lang="en-GB" kern="0" smtClean="0"/>
              <a:t>dA = #quit out of nA in group A (etc.)</a:t>
            </a:r>
          </a:p>
        </p:txBody>
      </p:sp>
    </p:spTree>
    <p:extLst>
      <p:ext uri="{BB962C8B-B14F-4D97-AF65-F5344CB8AC3E}">
        <p14:creationId xmlns:p14="http://schemas.microsoft.com/office/powerpoint/2010/main" val="701525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comparisons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We have trials of different designs:</a:t>
            </a:r>
          </a:p>
          <a:p>
            <a:pPr lvl="1"/>
            <a:r>
              <a:rPr lang="en-GB" smtClean="0"/>
              <a:t>A vs B</a:t>
            </a:r>
          </a:p>
          <a:p>
            <a:pPr lvl="1"/>
            <a:r>
              <a:rPr lang="en-GB" smtClean="0"/>
              <a:t>A vs C</a:t>
            </a:r>
          </a:p>
          <a:p>
            <a:pPr lvl="1"/>
            <a:r>
              <a:rPr lang="en-GB" smtClean="0"/>
              <a:t>A vs D</a:t>
            </a:r>
          </a:p>
          <a:p>
            <a:pPr lvl="1"/>
            <a:r>
              <a:rPr lang="en-GB" smtClean="0"/>
              <a:t>B vs C</a:t>
            </a:r>
          </a:p>
          <a:p>
            <a:pPr lvl="1"/>
            <a:r>
              <a:rPr lang="en-GB" smtClean="0"/>
              <a:t>B vs D</a:t>
            </a:r>
          </a:p>
          <a:p>
            <a:pPr lvl="1"/>
            <a:r>
              <a:rPr lang="en-GB" smtClean="0"/>
              <a:t>C vs D</a:t>
            </a:r>
          </a:p>
          <a:p>
            <a:pPr lvl="1"/>
            <a:r>
              <a:rPr lang="en-GB"/>
              <a:t>A vs C vs D</a:t>
            </a:r>
          </a:p>
          <a:p>
            <a:pPr lvl="1"/>
            <a:r>
              <a:rPr lang="en-GB" smtClean="0"/>
              <a:t>B </a:t>
            </a:r>
            <a:r>
              <a:rPr lang="en-GB"/>
              <a:t>vs C vs </a:t>
            </a:r>
            <a:r>
              <a:rPr lang="en-GB" smtClean="0"/>
              <a:t>D</a:t>
            </a:r>
          </a:p>
          <a:p>
            <a:pPr marL="342900" lvl="1" indent="-342900">
              <a:buFontTx/>
              <a:buChar char="•"/>
            </a:pPr>
            <a:r>
              <a:rPr lang="en-GB" smtClean="0"/>
              <a:t>We can use </a:t>
            </a:r>
            <a:r>
              <a:rPr lang="en-GB" smtClean="0">
                <a:solidFill>
                  <a:srgbClr val="C00000"/>
                </a:solidFill>
              </a:rPr>
              <a:t>indirect evidence</a:t>
            </a:r>
            <a:r>
              <a:rPr lang="en-GB" smtClean="0"/>
              <a:t>: e.g. combining </a:t>
            </a:r>
            <a:r>
              <a:rPr lang="en-GB"/>
              <a:t>A vs </a:t>
            </a:r>
            <a:r>
              <a:rPr lang="en-GB" smtClean="0"/>
              <a:t>B trials with B </a:t>
            </a:r>
            <a:r>
              <a:rPr lang="en-GB"/>
              <a:t>vs </a:t>
            </a:r>
            <a:r>
              <a:rPr lang="en-GB" smtClean="0"/>
              <a:t>C trials gives us more evidence about A vs C (we call the </a:t>
            </a:r>
            <a:r>
              <a:rPr lang="en-GB"/>
              <a:t>A vs </a:t>
            </a:r>
            <a:r>
              <a:rPr lang="en-GB" smtClean="0"/>
              <a:t>C and A </a:t>
            </a:r>
            <a:r>
              <a:rPr lang="en-GB"/>
              <a:t>vs C vs </a:t>
            </a:r>
            <a:r>
              <a:rPr lang="en-GB" smtClean="0"/>
              <a:t>D trials “direct evidence” about A vs C)</a:t>
            </a:r>
            <a:endParaRPr lang="en-GB"/>
          </a:p>
          <a:p>
            <a:pPr marL="342900" lvl="1" indent="-342900">
              <a:buFontTx/>
              <a:buChar char="•"/>
            </a:pPr>
            <a:endParaRPr lang="en-GB"/>
          </a:p>
          <a:p>
            <a:pPr marL="342900" lvl="1" indent="-342900">
              <a:buFontTx/>
              <a:buChar char="•"/>
            </a:pPr>
            <a:endParaRPr lang="en-GB" smtClean="0"/>
          </a:p>
          <a:p>
            <a:pPr marL="342900" lvl="1" indent="-342900">
              <a:buFontTx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FDFA-E0E2-47EC-BFEB-5ACD18252B85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890" y="1701271"/>
            <a:ext cx="3561718" cy="293728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0608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Estimation approaches to NMA (1)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Much of the literature uses a Bayesian approach rooted in the evidence synthesis literature (Lu &amp; Ades 2006)</a:t>
            </a:r>
          </a:p>
          <a:p>
            <a:r>
              <a:rPr lang="en-GB" smtClean="0"/>
              <a:t>I proposed a two-stage frequentist approach (White et al 2012)</a:t>
            </a:r>
          </a:p>
          <a:p>
            <a:pPr lvl="1"/>
            <a:r>
              <a:rPr lang="en-GB" smtClean="0"/>
              <a:t>in each study, estimate treatment effects and their standard errors</a:t>
            </a:r>
          </a:p>
          <a:p>
            <a:pPr lvl="1"/>
            <a:r>
              <a:rPr lang="en-GB" smtClean="0"/>
              <a:t>combine across studies assuming Normality, using multivariate meta-analysis </a:t>
            </a:r>
          </a:p>
          <a:p>
            <a:pPr lvl="1"/>
            <a:r>
              <a:rPr lang="en-GB" smtClean="0"/>
              <a:t>implemented in -network- (&amp; presented here in 2013) </a:t>
            </a:r>
          </a:p>
          <a:p>
            <a:pPr marL="0" indent="0">
              <a:buNone/>
            </a:pPr>
            <a:r>
              <a:rPr lang="en-GB" sz="1600" smtClean="0"/>
              <a:t>Lu, G., &amp; Ades, A. E. (2006). Assessing evidence inconsistency in mixed treatment comparisons. </a:t>
            </a:r>
            <a:r>
              <a:rPr lang="en-GB" sz="1600" i="1" smtClean="0"/>
              <a:t>Journal of the American Statistical Association</a:t>
            </a:r>
            <a:r>
              <a:rPr lang="en-GB" sz="1600" smtClean="0"/>
              <a:t>, 101, 447–459. </a:t>
            </a:r>
          </a:p>
          <a:p>
            <a:pPr marL="0" indent="0">
              <a:buNone/>
            </a:pPr>
            <a:r>
              <a:rPr lang="en-GB" sz="1600" smtClean="0"/>
              <a:t>White, I. R., Barrett, J. K., Jackson, D., &amp; Higgins, J. P. T. (2012). Consistency and inconsistency in network meta-analysis: model estimation using multivariate meta-regression. </a:t>
            </a:r>
            <a:r>
              <a:rPr lang="en-GB" sz="1600" i="1" smtClean="0"/>
              <a:t>Research Synthesis Metho</a:t>
            </a:r>
            <a:r>
              <a:rPr lang="en-GB" sz="1600" smtClean="0"/>
              <a:t>ds, 3(2), 111–125.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59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Estimation approaches to </a:t>
            </a:r>
            <a:r>
              <a:rPr lang="en-GB" smtClean="0"/>
              <a:t>NMA (2)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0000"/>
                </a:solidFill>
              </a:rPr>
              <a:t>But two-stage </a:t>
            </a:r>
            <a:r>
              <a:rPr lang="en-GB" smtClean="0">
                <a:solidFill>
                  <a:srgbClr val="000000"/>
                </a:solidFill>
              </a:rPr>
              <a:t>analysis involves </a:t>
            </a:r>
            <a:r>
              <a:rPr lang="en-GB">
                <a:solidFill>
                  <a:srgbClr val="000000"/>
                </a:solidFill>
              </a:rPr>
              <a:t>approximations that are poor in small studies</a:t>
            </a:r>
          </a:p>
          <a:p>
            <a:pPr lvl="0"/>
            <a:r>
              <a:rPr lang="en-GB" smtClean="0">
                <a:solidFill>
                  <a:srgbClr val="000000"/>
                </a:solidFill>
              </a:rPr>
              <a:t>So </a:t>
            </a:r>
            <a:r>
              <a:rPr lang="en-GB">
                <a:solidFill>
                  <a:srgbClr val="000000"/>
                </a:solidFill>
              </a:rPr>
              <a:t>let’s look at a one-stage </a:t>
            </a:r>
            <a:r>
              <a:rPr lang="en-GB" smtClean="0">
                <a:solidFill>
                  <a:srgbClr val="000000"/>
                </a:solidFill>
              </a:rPr>
              <a:t>analysis</a:t>
            </a:r>
            <a:endParaRPr lang="en-GB">
              <a:solidFill>
                <a:srgbClr val="000000"/>
              </a:solidFill>
            </a:endParaRPr>
          </a:p>
          <a:p>
            <a:pPr lvl="1"/>
            <a:r>
              <a:rPr lang="en-GB">
                <a:solidFill>
                  <a:srgbClr val="000000"/>
                </a:solidFill>
              </a:rPr>
              <a:t>modelling #events using a binomial likelihood</a:t>
            </a:r>
          </a:p>
          <a:p>
            <a:pPr lvl="1"/>
            <a:r>
              <a:rPr lang="en-GB">
                <a:solidFill>
                  <a:srgbClr val="000000"/>
                </a:solidFill>
              </a:rPr>
              <a:t>this is a GLMM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74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NMA as a </a:t>
            </a:r>
            <a:r>
              <a:rPr lang="en-US" altLang="en-US"/>
              <a:t>generalised linear mixed </a:t>
            </a:r>
            <a:r>
              <a:rPr lang="en-US" altLang="en-US" smtClean="0"/>
              <a:t>model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mtClean="0"/>
                  <a:t>Notation in study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mtClean="0"/>
                  <a:t>, treatment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mtClean="0"/>
                  <a:t> (data in “long” format):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𝑖𝑛𝑣𝑙𝑜𝑔𝑖𝑡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GB" smtClean="0"/>
                  <a:t>= #</a:t>
                </a:r>
                <a:r>
                  <a:rPr lang="en-GB"/>
                  <a:t>events </a:t>
                </a:r>
                <a:endParaRPr lang="en-GB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GB"/>
                  <a:t>= </a:t>
                </a:r>
                <a:r>
                  <a:rPr lang="en-GB" smtClean="0"/>
                  <a:t>#participants</a:t>
                </a:r>
              </a:p>
              <a:p>
                <a:pPr lvl="1"/>
                <a:r>
                  <a:rPr lang="en-GB" smtClean="0"/>
                  <a:t>similar models for other outcome types </a:t>
                </a:r>
                <a:endParaRPr lang="en-GB"/>
              </a:p>
              <a:p>
                <a:r>
                  <a:rPr lang="en-GB" smtClean="0"/>
                  <a:t>Model using study-specific reference treatment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mtClean="0"/>
                  <a:t> (Lu &amp; Ades, 2006):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b="0" i="1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GB" smtClean="0"/>
              </a:p>
              <a:p>
                <a:pPr lvl="1"/>
                <a:r>
                  <a:rPr lang="en-GB" smtClean="0"/>
                  <a:t>common heterogeneity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mtClean="0"/>
              </a:p>
              <a:p>
                <a:pPr lvl="1"/>
                <a:r>
                  <a:rPr lang="en-GB" smtClean="0"/>
                  <a:t>assumes consistency: direct and indirect evidence agree</a:t>
                </a:r>
                <a:endParaRPr lang="en-GB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26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NMA as a </a:t>
            </a:r>
            <a:r>
              <a:rPr lang="en-US" altLang="en-US"/>
              <a:t>generalised linear mixed </a:t>
            </a:r>
            <a:r>
              <a:rPr lang="en-US" altLang="en-US" smtClean="0"/>
              <a:t>model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84784"/>
                <a:ext cx="7772400" cy="4572000"/>
              </a:xfrm>
            </p:spPr>
            <p:txBody>
              <a:bodyPr/>
              <a:lstStyle/>
              <a:p>
                <a:r>
                  <a:rPr lang="en-GB" smtClean="0"/>
                  <a:t>Recap: study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mtClean="0"/>
                  <a:t>, treatment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𝑖𝑛𝑣𝑙𝑜𝑔𝑖𝑡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mtClean="0"/>
              </a:p>
              <a:p>
                <a:r>
                  <a:rPr lang="en-GB" smtClean="0"/>
                  <a:t>Model </a:t>
                </a:r>
                <a:r>
                  <a:rPr lang="en-GB"/>
                  <a:t>using global reference treatment </a:t>
                </a:r>
                <a:r>
                  <a:rPr lang="en-GB" smtClean="0"/>
                  <a:t>1 (“contrast-based model”, White et al 2012):</a:t>
                </a:r>
                <a:endParaRPr lang="en-GB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b="0" i="1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endParaRPr lang="en-GB" smtClean="0"/>
              </a:p>
              <a:p>
                <a:pPr lvl="1"/>
                <a:r>
                  <a:rPr lang="en-GB" smtClean="0"/>
                  <a:t>common heterogeneity variance: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b="1" smtClean="0"/>
                  <a:t> </a:t>
                </a:r>
                <a:r>
                  <a:rPr lang="en-GB" smtClean="0"/>
                  <a:t>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mtClean="0"/>
                  <a:t>has 1’s on diagonal and 0.5’s off diagonal</a:t>
                </a:r>
              </a:p>
              <a:p>
                <a:r>
                  <a:rPr lang="en-GB"/>
                  <a:t>Model </a:t>
                </a:r>
                <a:r>
                  <a:rPr lang="en-GB" smtClean="0"/>
                  <a:t>without reference treatment (“arm-based model”, Piepho et al 2012):</a:t>
                </a:r>
                <a:endParaRPr lang="en-GB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GB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𝑖𝐾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</m:d>
                  </m:oMath>
                </a14:m>
                <a:endParaRPr lang="en-GB"/>
              </a:p>
              <a:p>
                <a:pPr lvl="1"/>
                <a:r>
                  <a:rPr lang="en-GB"/>
                  <a:t>common heterogeneity variance: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0.5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b="1"/>
                  <a:t> </a:t>
                </a:r>
                <a:endParaRPr lang="en-GB"/>
              </a:p>
              <a:p>
                <a:pPr marL="0" indent="0">
                  <a:buNone/>
                </a:pPr>
                <a:r>
                  <a:rPr lang="en-GB" sz="1600"/>
                  <a:t>Piepho, H.-P., Williams, E. R., &amp; Madden, L. V. (2012). The use of two-way linear mixed models in multitreatment meta-analysis. </a:t>
                </a:r>
                <a:r>
                  <a:rPr lang="en-GB" sz="1600" i="1"/>
                  <a:t>Biometrics</a:t>
                </a:r>
                <a:r>
                  <a:rPr lang="en-GB" sz="1600"/>
                  <a:t>, </a:t>
                </a:r>
                <a:r>
                  <a:rPr lang="en-GB" sz="1600" i="1"/>
                  <a:t>68</a:t>
                </a:r>
                <a:r>
                  <a:rPr lang="en-GB" sz="1600"/>
                  <a:t>(4), 1269–1277. </a:t>
                </a:r>
                <a:endParaRPr lang="en-GB" sz="160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84784"/>
                <a:ext cx="7772400" cy="4572000"/>
              </a:xfrm>
              <a:blipFill>
                <a:blip r:embed="rId2"/>
                <a:stretch>
                  <a:fillRect l="-863" t="-667" r="-1490" b="-12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63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 Stata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Arm-based model:</a:t>
            </a:r>
          </a:p>
          <a:p>
            <a:pPr marL="400050" lvl="1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meglm d i.study i.trt || study: R.trt, nocons family(binomial n) </a:t>
            </a:r>
            <a:endParaRPr lang="en-GB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mtClean="0"/>
              <a:t>Contrast-based model:</a:t>
            </a:r>
          </a:p>
          <a:p>
            <a:pPr marL="400050" lvl="1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tab trt, gen(I)</a:t>
            </a:r>
          </a:p>
          <a:p>
            <a:pPr marL="400050" lvl="1" indent="0">
              <a:buNone/>
            </a:pP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gen </a:t>
            </a:r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I1not = !</a:t>
            </a: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  <a:p>
            <a:pPr marL="400050" lvl="1" indent="0">
              <a:buNone/>
            </a:pPr>
            <a:r>
              <a:rPr lang="en-GB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meglm </a:t>
            </a:r>
            <a:r>
              <a:rPr lang="en-GB" b="1">
                <a:latin typeface="Courier New" panose="02070309020205020404" pitchFamily="49" charset="0"/>
                <a:cs typeface="Courier New" panose="02070309020205020404" pitchFamily="49" charset="0"/>
              </a:rPr>
              <a:t>d i.study i.trt || study: I2 I3 I4 I1not, cov(id) nocons family(binomial n) </a:t>
            </a:r>
            <a:endParaRPr lang="en-GB" b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mtClean="0">
                <a:solidFill>
                  <a:srgbClr val="000000"/>
                </a:solidFill>
                <a:ea typeface="ＭＳ Ｐゴシック" pitchFamily="-1" charset="-128"/>
              </a:rPr>
              <a:t>Results not shown, but for contrast-based model, </a:t>
            </a:r>
            <a:r>
              <a:rPr lang="en-GB" b="1">
                <a:latin typeface="Courier New" panose="02070309020205020404" pitchFamily="49" charset="0"/>
                <a:ea typeface="ＭＳ Ｐゴシック" pitchFamily="-84" charset="-128"/>
                <a:cs typeface="Courier New" panose="02070309020205020404" pitchFamily="49" charset="0"/>
              </a:rPr>
              <a:t>intpoints(#)</a:t>
            </a:r>
            <a:r>
              <a:rPr lang="en-GB" smtClean="0">
                <a:solidFill>
                  <a:srgbClr val="000000"/>
                </a:solidFill>
                <a:ea typeface="ＭＳ Ｐゴシック" pitchFamily="-1" charset="-128"/>
              </a:rPr>
              <a:t> needed increasing from default 7 to at least 31 to get accurate parameter estimates</a:t>
            </a:r>
            <a:endParaRPr lang="en-GB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6B0E-9966-4AF5-B4B2-CE3111DD857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8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_powerpoint_templat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646</TotalTime>
  <Words>1815</Words>
  <Application>Microsoft Office PowerPoint</Application>
  <PresentationFormat>On-screen Show (4:3)</PresentationFormat>
  <Paragraphs>408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Courier New</vt:lpstr>
      <vt:lpstr>Times</vt:lpstr>
      <vt:lpstr>Times New Roman</vt:lpstr>
      <vt:lpstr>Verdana</vt:lpstr>
      <vt:lpstr>Wingdings</vt:lpstr>
      <vt:lpstr>CTU_powerpoint_template</vt:lpstr>
      <vt:lpstr>MRC slides template</vt:lpstr>
      <vt:lpstr>PowerPoint Presentation</vt:lpstr>
      <vt:lpstr>Plan</vt:lpstr>
      <vt:lpstr>Network meta-analysis: the smoking data</vt:lpstr>
      <vt:lpstr>Indirect comparisons</vt:lpstr>
      <vt:lpstr>Estimation approaches to NMA (1)</vt:lpstr>
      <vt:lpstr>Estimation approaches to NMA (2)</vt:lpstr>
      <vt:lpstr>NMA as a generalised linear mixed model</vt:lpstr>
      <vt:lpstr>NMA as a generalised linear mixed model</vt:lpstr>
      <vt:lpstr>In Stata</vt:lpstr>
      <vt:lpstr>What’s wrong with the frequentist approach?</vt:lpstr>
      <vt:lpstr>Bayesian approach using bayes: meglm</vt:lpstr>
      <vt:lpstr>Bayesian approach: results</vt:lpstr>
      <vt:lpstr>Bayesian approach: results</vt:lpstr>
      <vt:lpstr>Approach via WinBUGS</vt:lpstr>
      <vt:lpstr>Example</vt:lpstr>
      <vt:lpstr>WinBUGS model written</vt:lpstr>
      <vt:lpstr>WinBUGS approach: results</vt:lpstr>
      <vt:lpstr>Results for smoking data</vt:lpstr>
      <vt:lpstr>Further work</vt:lpstr>
      <vt:lpstr>Conclusions / further work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White</dc:creator>
  <cp:lastModifiedBy>Ian White</cp:lastModifiedBy>
  <cp:revision>37</cp:revision>
  <cp:lastPrinted>2019-08-22T17:07:58Z</cp:lastPrinted>
  <dcterms:created xsi:type="dcterms:W3CDTF">2019-08-21T06:12:55Z</dcterms:created>
  <dcterms:modified xsi:type="dcterms:W3CDTF">2019-09-05T21:46:21Z</dcterms:modified>
</cp:coreProperties>
</file>