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55" r:id="rId3"/>
    <p:sldId id="297" r:id="rId4"/>
    <p:sldId id="270" r:id="rId5"/>
    <p:sldId id="333" r:id="rId6"/>
    <p:sldId id="328" r:id="rId7"/>
    <p:sldId id="357" r:id="rId8"/>
    <p:sldId id="368" r:id="rId9"/>
    <p:sldId id="366" r:id="rId10"/>
    <p:sldId id="358" r:id="rId11"/>
    <p:sldId id="262" r:id="rId12"/>
    <p:sldId id="336" r:id="rId13"/>
    <p:sldId id="364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1" r:id="rId22"/>
    <p:sldId id="303" r:id="rId23"/>
    <p:sldId id="304" r:id="rId24"/>
    <p:sldId id="354" r:id="rId25"/>
    <p:sldId id="359" r:id="rId26"/>
    <p:sldId id="360" r:id="rId27"/>
    <p:sldId id="369" r:id="rId28"/>
    <p:sldId id="370" r:id="rId29"/>
    <p:sldId id="361" r:id="rId30"/>
    <p:sldId id="371" r:id="rId31"/>
    <p:sldId id="372" r:id="rId32"/>
    <p:sldId id="362" r:id="rId33"/>
    <p:sldId id="373" r:id="rId34"/>
    <p:sldId id="374" r:id="rId35"/>
    <p:sldId id="363" r:id="rId36"/>
    <p:sldId id="375" r:id="rId37"/>
    <p:sldId id="376" r:id="rId38"/>
    <p:sldId id="268" r:id="rId39"/>
    <p:sldId id="269" r:id="rId4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7820F2-E64A-4E99-A956-80C7E6953E7B}">
          <p14:sldIdLst>
            <p14:sldId id="256"/>
            <p14:sldId id="355"/>
          </p14:sldIdLst>
        </p14:section>
        <p14:section name="Background" id="{ABCFCFEC-DDE2-4FC7-BB88-200A2217A8AB}">
          <p14:sldIdLst>
            <p14:sldId id="297"/>
            <p14:sldId id="270"/>
          </p14:sldIdLst>
        </p14:section>
        <p14:section name="Methods" id="{E845CFAE-EC31-487D-AE2E-BA5D3D89FE0D}">
          <p14:sldIdLst>
            <p14:sldId id="333"/>
            <p14:sldId id="328"/>
          </p14:sldIdLst>
        </p14:section>
        <p14:section name="Software" id="{34F56561-6A14-4163-85E3-0E000B19802C}">
          <p14:sldIdLst>
            <p14:sldId id="357"/>
            <p14:sldId id="368"/>
            <p14:sldId id="366"/>
            <p14:sldId id="358"/>
          </p14:sldIdLst>
        </p14:section>
        <p14:section name="Code example" id="{AA6D136A-E0C3-4F39-8BD8-9C22AC6B6C87}">
          <p14:sldIdLst>
            <p14:sldId id="262"/>
            <p14:sldId id="336"/>
            <p14:sldId id="364"/>
            <p14:sldId id="342"/>
            <p14:sldId id="343"/>
            <p14:sldId id="344"/>
            <p14:sldId id="345"/>
            <p14:sldId id="346"/>
            <p14:sldId id="347"/>
            <p14:sldId id="348"/>
          </p14:sldIdLst>
        </p14:section>
        <p14:section name="Analysis example" id="{07ACFEF2-8BA3-472E-A85A-7BE19B98AE51}">
          <p14:sldIdLst>
            <p14:sldId id="341"/>
            <p14:sldId id="303"/>
            <p14:sldId id="304"/>
            <p14:sldId id="354"/>
            <p14:sldId id="359"/>
            <p14:sldId id="360"/>
            <p14:sldId id="369"/>
            <p14:sldId id="370"/>
            <p14:sldId id="361"/>
            <p14:sldId id="371"/>
            <p14:sldId id="372"/>
            <p14:sldId id="362"/>
            <p14:sldId id="373"/>
            <p14:sldId id="374"/>
            <p14:sldId id="363"/>
            <p14:sldId id="375"/>
            <p14:sldId id="376"/>
          </p14:sldIdLst>
        </p14:section>
        <p14:section name="Discussion" id="{F74CD3F7-2A62-4580-98A4-B378D96BA219}">
          <p14:sldIdLst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94660"/>
  </p:normalViewPr>
  <p:slideViewPr>
    <p:cSldViewPr snapToGrid="0">
      <p:cViewPr>
        <p:scale>
          <a:sx n="90" d="100"/>
          <a:sy n="90" d="100"/>
        </p:scale>
        <p:origin x="2226" y="6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C62BF-55C5-48AD-8E6D-F00DB94F832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F8A1-3973-4564-A6A5-1177DD2D3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3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080E2-1BDE-46F8-AEC8-BA16F1968F10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0623F-410E-49C8-879C-51CA91982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0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9B64-40C3-4502-9FA4-2A6115A76B43}" type="datetime1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6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744D-9716-4015-9205-51BB00DA5396}" type="datetime1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95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83FC-CA04-4689-AF6D-8B1549F35130}" type="datetime1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92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2C76-F61F-4D90-B1C6-7CC7B1A89FE8}" type="datetime1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9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287F-8817-45D6-98DA-ACE2BAF71FE4}" type="datetime1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333C-AA76-4AE7-994C-AA946A2372B0}" type="datetime1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71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EF5-DB71-409D-B587-E996A8986D8F}" type="datetime1">
              <a:rPr lang="en-GB" smtClean="0"/>
              <a:t>08/09/2020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4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A05F-BCDC-4F2D-8EB1-623539A25664}" type="datetime1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07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8F5A-922D-47D9-8CD7-0B904CCA70E7}" type="datetime1">
              <a:rPr lang="en-GB" smtClean="0"/>
              <a:t>08/09/2020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2F-7CEA-41AD-B896-00A5AC56668C}" type="datetime1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4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0359-AD9D-4BB8-AD41-988F83B4B602}" type="datetime1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7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9C89-FDEE-4D2C-9B43-91E568033799}" type="datetime1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0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mjcrowther.co.uk/code/multist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jcrowther.co.uk/software/multistate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5.emf"/><Relationship Id="rId2" Type="http://schemas.openxmlformats.org/officeDocument/2006/relationships/hyperlink" Target="https://www.mjcrowther.co.uk/code/merl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7" Type="http://schemas.openxmlformats.org/officeDocument/2006/relationships/image" Target="../media/image1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h594@le.ac.uk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9753" y="99753"/>
            <a:ext cx="8936182" cy="66501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9505" y="207818"/>
            <a:ext cx="8728364" cy="644236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377" y="1643880"/>
            <a:ext cx="8445225" cy="1515522"/>
          </a:xfrm>
          <a:solidFill>
            <a:schemeClr val="accent1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Non-parametric estimation in multi-state survival models: </a:t>
            </a:r>
            <a:r>
              <a:rPr lang="en-GB" sz="3600" b="1" dirty="0" smtClean="0">
                <a:solidFill>
                  <a:schemeClr val="bg1"/>
                </a:solidFill>
              </a:rPr>
              <a:t>An update to </a:t>
            </a:r>
            <a:r>
              <a:rPr lang="en-GB" sz="36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br>
              <a:rPr lang="en-GB" sz="3600" b="1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(Part of the </a:t>
            </a:r>
            <a:r>
              <a:rPr lang="en-GB" sz="2800" u="sng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multistate</a:t>
            </a:r>
            <a:r>
              <a:rPr lang="en-GB" sz="2800" dirty="0" smtClean="0">
                <a:solidFill>
                  <a:schemeClr val="bg1"/>
                </a:solidFill>
              </a:rPr>
              <a:t> package)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0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7" y="251358"/>
            <a:ext cx="1773668" cy="4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63244" y="306987"/>
            <a:ext cx="212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/>
              <a:t>11.09.2020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9376" y="3480172"/>
            <a:ext cx="8445225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Micki Hill</a:t>
            </a:r>
            <a:r>
              <a:rPr lang="en-GB" baseline="30000" dirty="0" smtClean="0"/>
              <a:t>1</a:t>
            </a:r>
            <a:r>
              <a:rPr lang="en-GB" dirty="0" smtClean="0"/>
              <a:t> </a:t>
            </a:r>
          </a:p>
          <a:p>
            <a:pPr algn="ctr"/>
            <a:r>
              <a:rPr lang="en-GB" dirty="0" smtClean="0"/>
              <a:t>PC </a:t>
            </a:r>
            <a:r>
              <a:rPr lang="en-GB" dirty="0" smtClean="0"/>
              <a:t>Lambert</a:t>
            </a:r>
            <a:r>
              <a:rPr lang="en-GB" baseline="30000" dirty="0" smtClean="0"/>
              <a:t>1,2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MJ Crowther</a:t>
            </a:r>
            <a:r>
              <a:rPr lang="en-GB" baseline="30000" dirty="0" smtClean="0"/>
              <a:t>1,2</a:t>
            </a:r>
          </a:p>
          <a:p>
            <a:pPr algn="ctr"/>
            <a:r>
              <a:rPr lang="en-GB" sz="1400" baseline="30000" dirty="0" smtClean="0"/>
              <a:t>1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Leicester; Leicester (UK), </a:t>
            </a:r>
            <a:r>
              <a:rPr lang="en-GB" sz="1400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Karolinska </a:t>
            </a:r>
            <a:r>
              <a:rPr lang="en-GB" sz="1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Institutet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Stockholm (Sweden)</a:t>
            </a:r>
            <a:endParaRPr lang="en-GB" sz="1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6077" y="971854"/>
            <a:ext cx="84452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UK Stata Conference 2020</a:t>
            </a:r>
            <a:endParaRPr lang="en-GB" sz="1400" baseline="30000" dirty="0"/>
          </a:p>
        </p:txBody>
      </p:sp>
      <p:pic>
        <p:nvPicPr>
          <p:cNvPr id="23" name="Picture 2" descr="Who Made That Twitter Bird? - The New York Ti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95" y="309693"/>
            <a:ext cx="561050" cy="40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089648" y="322030"/>
            <a:ext cx="147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@</a:t>
            </a:r>
            <a:r>
              <a:rPr lang="en-GB" sz="1600" b="1" dirty="0" err="1" smtClean="0"/>
              <a:t>Micki_Hill</a:t>
            </a:r>
            <a:endParaRPr lang="en-GB" sz="16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4804266"/>
            <a:ext cx="1980000" cy="144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10" y="4804266"/>
            <a:ext cx="1980000" cy="144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86" y="4804266"/>
            <a:ext cx="1980000" cy="14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62" y="4804266"/>
            <a:ext cx="198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10</a:t>
            </a:fld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7FD48B-E997-4E28-856D-B537AD658F10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41949" t="15319" r="33184" b="49952"/>
          <a:stretch/>
        </p:blipFill>
        <p:spPr>
          <a:xfrm>
            <a:off x="634629" y="1682346"/>
            <a:ext cx="7783034" cy="357254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11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312039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HAI Data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022446" y="431072"/>
            <a:ext cx="4871007" cy="1913871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Timescale: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days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since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hospital admission</a:t>
            </a:r>
          </a:p>
          <a:p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Everyone starts in state 1 at time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</a:p>
          <a:p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3 day delay in obtaining a HAI</a:t>
            </a:r>
            <a:endParaRPr lang="en-GB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The last event occurred 82 days since admission</a:t>
            </a:r>
          </a:p>
          <a:p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censoring in this sample </a:t>
            </a:r>
          </a:p>
          <a:p>
            <a:endParaRPr lang="en-GB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54248" y="2795250"/>
            <a:ext cx="3204000" cy="67550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State 1: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Admission to hospital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1562" y="2795251"/>
            <a:ext cx="3204000" cy="67550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State 2: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Hospital acquired infection (HAI)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634" y="5071089"/>
            <a:ext cx="1948248" cy="67550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State 3: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Discharge (no HAI)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9129" y="5071090"/>
            <a:ext cx="1948248" cy="67550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State 4: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Death (no HAI)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6623" y="5071089"/>
            <a:ext cx="1948248" cy="67550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State 5: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Discharge (HAI)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4117" y="5071089"/>
            <a:ext cx="1948248" cy="67550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State 6: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Death (HAI)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 flipH="1">
            <a:off x="1095758" y="3470753"/>
            <a:ext cx="1160490" cy="160033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0"/>
          </p:cNvCxnSpPr>
          <p:nvPr/>
        </p:nvCxnSpPr>
        <p:spPr>
          <a:xfrm>
            <a:off x="2256248" y="3470753"/>
            <a:ext cx="1157005" cy="160033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9" idx="0"/>
          </p:cNvCxnSpPr>
          <p:nvPr/>
        </p:nvCxnSpPr>
        <p:spPr>
          <a:xfrm flipH="1">
            <a:off x="5730747" y="3470754"/>
            <a:ext cx="1162815" cy="160033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10" idx="0"/>
          </p:cNvCxnSpPr>
          <p:nvPr/>
        </p:nvCxnSpPr>
        <p:spPr>
          <a:xfrm>
            <a:off x="6893562" y="3470754"/>
            <a:ext cx="1154679" cy="160033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>
            <a:off x="3858248" y="3133002"/>
            <a:ext cx="1433314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2947" y="3920387"/>
                <a:ext cx="542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47" y="3920387"/>
                <a:ext cx="542646" cy="369332"/>
              </a:xfrm>
              <a:prstGeom prst="rect">
                <a:avLst/>
              </a:prstGeom>
              <a:blipFill>
                <a:blip r:embed="rId2"/>
                <a:stretch>
                  <a:fillRect r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13094" y="3920387"/>
                <a:ext cx="542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57</m:t>
                      </m:r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94" y="3920387"/>
                <a:ext cx="542646" cy="369332"/>
              </a:xfrm>
              <a:prstGeom prst="rect">
                <a:avLst/>
              </a:prstGeom>
              <a:blipFill>
                <a:blip r:embed="rId3"/>
                <a:stretch>
                  <a:fillRect r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03582" y="2747880"/>
                <a:ext cx="542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582" y="2747880"/>
                <a:ext cx="542646" cy="369332"/>
              </a:xfrm>
              <a:prstGeom prst="rect">
                <a:avLst/>
              </a:prstGeom>
              <a:blipFill>
                <a:blip r:embed="rId4"/>
                <a:stretch>
                  <a:fillRect r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49602" y="3920387"/>
                <a:ext cx="542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602" y="3920387"/>
                <a:ext cx="5426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78847" y="3920387"/>
                <a:ext cx="542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47" y="3920387"/>
                <a:ext cx="5426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81410" y="2345616"/>
                <a:ext cx="1349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GB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𝟕𝟓𝟔</m:t>
                      </m:r>
                    </m:oMath>
                  </m:oMathPara>
                </a14:m>
                <a:endParaRPr lang="en-GB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410" y="2345616"/>
                <a:ext cx="134967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11</a:t>
            </a:fld>
            <a:endParaRPr lang="en-GB"/>
          </a:p>
        </p:txBody>
      </p:sp>
      <p:pic>
        <p:nvPicPr>
          <p:cNvPr id="23" name="Picture 2" descr="Uni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5645" y="6312664"/>
            <a:ext cx="31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Beyersmann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et al, 2006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83" y="1656600"/>
            <a:ext cx="7886700" cy="711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net install multistate, from(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https://www.mjcrowther.co.uk/code/multistate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12</a:t>
            </a:fld>
            <a:endParaRPr lang="en-GB"/>
          </a:p>
        </p:txBody>
      </p:sp>
      <p:pic>
        <p:nvPicPr>
          <p:cNvPr id="16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531615" y="2811463"/>
            <a:ext cx="2061720" cy="3414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State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en-GB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5648" y="2811464"/>
            <a:ext cx="2061720" cy="3414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State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GB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88887" y="3865387"/>
            <a:ext cx="1253665" cy="342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State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80156" y="3865388"/>
            <a:ext cx="1253665" cy="342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State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71423" y="3865387"/>
            <a:ext cx="1253665" cy="342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State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62691" y="3865387"/>
            <a:ext cx="1253665" cy="342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State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23" idx="2"/>
            <a:endCxn id="25" idx="0"/>
          </p:cNvCxnSpPr>
          <p:nvPr/>
        </p:nvCxnSpPr>
        <p:spPr>
          <a:xfrm flipH="1">
            <a:off x="3815720" y="3152863"/>
            <a:ext cx="746755" cy="71252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6" idx="0"/>
          </p:cNvCxnSpPr>
          <p:nvPr/>
        </p:nvCxnSpPr>
        <p:spPr>
          <a:xfrm>
            <a:off x="4562475" y="3152863"/>
            <a:ext cx="744514" cy="7125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2"/>
            <a:endCxn id="27" idx="0"/>
          </p:cNvCxnSpPr>
          <p:nvPr/>
        </p:nvCxnSpPr>
        <p:spPr>
          <a:xfrm flipH="1">
            <a:off x="6798256" y="3152864"/>
            <a:ext cx="748252" cy="71252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2"/>
            <a:endCxn id="28" idx="0"/>
          </p:cNvCxnSpPr>
          <p:nvPr/>
        </p:nvCxnSpPr>
        <p:spPr>
          <a:xfrm>
            <a:off x="7546508" y="3152864"/>
            <a:ext cx="743016" cy="71252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3"/>
            <a:endCxn id="24" idx="1"/>
          </p:cNvCxnSpPr>
          <p:nvPr/>
        </p:nvCxnSpPr>
        <p:spPr>
          <a:xfrm>
            <a:off x="5593335" y="2982163"/>
            <a:ext cx="922313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5491" y="2626797"/>
            <a:ext cx="3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7881" y="3296671"/>
            <a:ext cx="3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36565" y="3296671"/>
            <a:ext cx="3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05372" y="3296671"/>
            <a:ext cx="3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49342" y="3296671"/>
            <a:ext cx="33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Data set up 1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/>
          <a:srcRect r="69205"/>
          <a:stretch/>
        </p:blipFill>
        <p:spPr>
          <a:xfrm>
            <a:off x="638862" y="2456097"/>
            <a:ext cx="3100388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t="3268" r="27531"/>
          <a:stretch/>
        </p:blipFill>
        <p:spPr>
          <a:xfrm>
            <a:off x="628651" y="1457325"/>
            <a:ext cx="7296150" cy="4652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Data set up 2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13</a:t>
            </a:fld>
            <a:endParaRPr lang="en-GB"/>
          </a:p>
        </p:txBody>
      </p:sp>
      <p:pic>
        <p:nvPicPr>
          <p:cNvPr id="8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r="17219" b="-1754"/>
          <a:stretch/>
        </p:blipFill>
        <p:spPr>
          <a:xfrm>
            <a:off x="628650" y="6234116"/>
            <a:ext cx="8334375" cy="1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6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Transition probabilities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9" y="1539215"/>
            <a:ext cx="7222722" cy="5252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35" y="1169883"/>
            <a:ext cx="791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8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25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9" y="1539215"/>
            <a:ext cx="7222721" cy="5252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35" y="1169883"/>
            <a:ext cx="791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from(2)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6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Transition probabilities - from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9" y="1539215"/>
            <a:ext cx="7222721" cy="5252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35" y="1169883"/>
            <a:ext cx="791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ltruncated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6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Transition probabilities - </a:t>
            </a:r>
            <a:r>
              <a:rPr lang="en-GB" sz="4000" b="1" dirty="0" err="1" smtClean="0">
                <a:solidFill>
                  <a:schemeClr val="bg2">
                    <a:lumMod val="25000"/>
                  </a:schemeClr>
                </a:solidFill>
              </a:rPr>
              <a:t>ltruncated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9" y="1539215"/>
            <a:ext cx="7222721" cy="5252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35" y="1169883"/>
            <a:ext cx="791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ltruncated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exit(50)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6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Transition probabilities - exit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6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Transition probabilities - ci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9" y="1539215"/>
            <a:ext cx="7222721" cy="5252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35" y="1169883"/>
            <a:ext cx="791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ltruncated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exit(50) 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24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6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Length of stay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9" y="1539215"/>
            <a:ext cx="7222721" cy="5252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35" y="1169883"/>
            <a:ext cx="791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68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2</a:t>
            </a:fld>
            <a:endParaRPr lang="en-GB"/>
          </a:p>
        </p:txBody>
      </p:sp>
      <p:pic>
        <p:nvPicPr>
          <p:cNvPr id="16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241840" y="2690797"/>
            <a:ext cx="5356514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How do I analyse them?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521" y="3309934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Software</a:t>
            </a:r>
            <a:endParaRPr lang="en-GB" b="1" dirty="0"/>
          </a:p>
        </p:txBody>
      </p:sp>
      <p:sp>
        <p:nvSpPr>
          <p:cNvPr id="27" name="Rectangle 26"/>
          <p:cNvSpPr/>
          <p:nvPr/>
        </p:nvSpPr>
        <p:spPr>
          <a:xfrm>
            <a:off x="3241840" y="3308290"/>
            <a:ext cx="5356514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How will I actually analyse them?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41840" y="3925783"/>
            <a:ext cx="5356514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How do I use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in practice?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5521" y="3929461"/>
            <a:ext cx="2438688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Illustrative example</a:t>
            </a:r>
            <a:endParaRPr lang="en-GB" b="1" dirty="0"/>
          </a:p>
        </p:txBody>
      </p:sp>
      <p:sp>
        <p:nvSpPr>
          <p:cNvPr id="30" name="Rectangle 29"/>
          <p:cNvSpPr/>
          <p:nvPr/>
        </p:nvSpPr>
        <p:spPr>
          <a:xfrm>
            <a:off x="3241840" y="4543577"/>
            <a:ext cx="5356514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What should I remember from this talk?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5521" y="2071660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Background</a:t>
            </a:r>
            <a:endParaRPr lang="en-GB" b="1" dirty="0"/>
          </a:p>
        </p:txBody>
      </p:sp>
      <p:sp>
        <p:nvSpPr>
          <p:cNvPr id="33" name="Rectangle 32"/>
          <p:cNvSpPr/>
          <p:nvPr/>
        </p:nvSpPr>
        <p:spPr>
          <a:xfrm>
            <a:off x="3241840" y="2069626"/>
            <a:ext cx="5356514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What are multi-state models?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8570" y="2690797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Methods</a:t>
            </a:r>
            <a:endParaRPr lang="en-GB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45521" y="806278"/>
            <a:ext cx="8052833" cy="860998"/>
          </a:xfrm>
          <a:prstGeom prst="rect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Contents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8570" y="4543577"/>
            <a:ext cx="2438688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Conclusion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623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6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Length of stay - by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9" y="1539215"/>
            <a:ext cx="7222721" cy="5252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20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35" y="1169883"/>
            <a:ext cx="791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by(</a:t>
            </a:r>
            <a:r>
              <a:rPr lang="en-GB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64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83" y="1278304"/>
            <a:ext cx="8052833" cy="1059053"/>
          </a:xfr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Objective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83" y="2779003"/>
            <a:ext cx="8052833" cy="692973"/>
          </a:xfr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2000" dirty="0" smtClean="0"/>
              <a:t>To compare metrics obtained from an exponential model with those obtained from </a:t>
            </a:r>
            <a:r>
              <a:rPr lang="en-GB" sz="2000" dirty="0" smtClean="0"/>
              <a:t>a more flexible model, using non-parametric estimates as a reference.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45584" y="3913622"/>
            <a:ext cx="3731142" cy="12003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Metrics of interest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Analysis approaches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endParaRPr lang="en-GB" dirty="0" smtClean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7274" y="3913621"/>
            <a:ext cx="3731142" cy="119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Same HAI data as described before.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Same data preparation as before.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00642" y="4667490"/>
            <a:ext cx="2061720" cy="62997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State 1:</a:t>
            </a:r>
          </a:p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Admission to hospital </a:t>
            </a:r>
          </a:p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(no HAI)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4675" y="4667491"/>
            <a:ext cx="2061720" cy="62997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State 2:</a:t>
            </a:r>
          </a:p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In hospital</a:t>
            </a:r>
          </a:p>
          <a:p>
            <a:pPr algn="ctr"/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HAI)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7914" y="5721415"/>
            <a:ext cx="1253665" cy="65670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State 3:</a:t>
            </a:r>
          </a:p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Discharge </a:t>
            </a:r>
          </a:p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(no HAI)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9183" y="5721416"/>
            <a:ext cx="1253665" cy="65670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State 4:</a:t>
            </a:r>
          </a:p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Death </a:t>
            </a:r>
          </a:p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(no HAI)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0450" y="5721415"/>
            <a:ext cx="1253665" cy="65670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State 5:</a:t>
            </a:r>
          </a:p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Discharge </a:t>
            </a:r>
          </a:p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(HAI)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1718" y="5721415"/>
            <a:ext cx="1253665" cy="65670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State 6:</a:t>
            </a:r>
          </a:p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Death </a:t>
            </a:r>
          </a:p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(HAI)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 flipH="1">
            <a:off x="2384747" y="5297461"/>
            <a:ext cx="746755" cy="42395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0"/>
          </p:cNvCxnSpPr>
          <p:nvPr/>
        </p:nvCxnSpPr>
        <p:spPr>
          <a:xfrm>
            <a:off x="3131502" y="5297461"/>
            <a:ext cx="744514" cy="42395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9" idx="0"/>
          </p:cNvCxnSpPr>
          <p:nvPr/>
        </p:nvCxnSpPr>
        <p:spPr>
          <a:xfrm flipH="1">
            <a:off x="5367283" y="5297462"/>
            <a:ext cx="748252" cy="4239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10" idx="0"/>
          </p:cNvCxnSpPr>
          <p:nvPr/>
        </p:nvCxnSpPr>
        <p:spPr>
          <a:xfrm>
            <a:off x="6115535" y="5297462"/>
            <a:ext cx="743016" cy="4239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>
            <a:off x="4162362" y="4982476"/>
            <a:ext cx="922313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241903" y="1763751"/>
                <a:ext cx="5356514" cy="369332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From state 1 at time 0,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={1,2,3,4,5,6}</m:t>
                    </m:r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      </a:t>
                </a:r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03" y="1763751"/>
                <a:ext cx="5356514" cy="369332"/>
              </a:xfrm>
              <a:prstGeom prst="rect">
                <a:avLst/>
              </a:prstGeom>
              <a:blipFill>
                <a:blip r:embed="rId3"/>
                <a:stretch>
                  <a:fillRect l="-907" t="-6250" b="-20313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45521" y="1763751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Transition probabilities</a:t>
            </a:r>
            <a:endParaRPr lang="en-GB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3241902" y="2398687"/>
                <a:ext cx="5356514" cy="369332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From state 2 at time 3,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(3,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={2,5,6}</m:t>
                    </m:r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      </a:t>
                </a:r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02" y="2398687"/>
                <a:ext cx="5356514" cy="369332"/>
              </a:xfrm>
              <a:prstGeom prst="rect">
                <a:avLst/>
              </a:prstGeom>
              <a:blipFill>
                <a:blip r:embed="rId4"/>
                <a:stretch>
                  <a:fillRect l="-907" t="-6250" b="-20313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3241903" y="3203779"/>
                <a:ext cx="5356514" cy="369332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From state 1 at time 0,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={1,2}</m:t>
                    </m:r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      </a:t>
                </a:r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03" y="3203779"/>
                <a:ext cx="5356514" cy="369332"/>
              </a:xfrm>
              <a:prstGeom prst="rect">
                <a:avLst/>
              </a:prstGeom>
              <a:blipFill>
                <a:blip r:embed="rId5"/>
                <a:stretch>
                  <a:fillRect l="-907" t="-7937" b="-22222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45521" y="3203779"/>
            <a:ext cx="2438688" cy="36933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Length of stay</a:t>
            </a:r>
            <a:endParaRPr lang="en-GB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3241902" y="3838715"/>
                <a:ext cx="5356514" cy="369332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From state 2 at time 3,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(3,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	</a:t>
                </a:r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02" y="3838715"/>
                <a:ext cx="5356514" cy="369332"/>
              </a:xfrm>
              <a:prstGeom prst="rect">
                <a:avLst/>
              </a:prstGeom>
              <a:blipFill>
                <a:blip r:embed="rId6"/>
                <a:stretch>
                  <a:fillRect l="-907" t="-7937" b="-22222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/>
          <p:cNvSpPr txBox="1">
            <a:spLocks/>
          </p:cNvSpPr>
          <p:nvPr/>
        </p:nvSpPr>
        <p:spPr>
          <a:xfrm>
            <a:off x="781050" y="29019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Metrics of interest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69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66149"/>
            <a:ext cx="7886700" cy="873276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Analysis approaches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23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88160" y="1796149"/>
            <a:ext cx="2448825" cy="6480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Model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50" y="1791883"/>
            <a:ext cx="2448000" cy="646331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Method </a:t>
            </a:r>
            <a:r>
              <a:rPr lang="en-GB" b="1" dirty="0" smtClean="0">
                <a:solidFill>
                  <a:schemeClr val="bg1"/>
                </a:solidFill>
              </a:rPr>
              <a:t>for o</a:t>
            </a:r>
            <a:r>
              <a:rPr lang="en-GB" b="1" dirty="0" smtClean="0">
                <a:solidFill>
                  <a:schemeClr val="bg1"/>
                </a:solidFill>
              </a:rPr>
              <a:t>btaining </a:t>
            </a:r>
            <a:r>
              <a:rPr lang="en-GB" b="1" dirty="0" smtClean="0">
                <a:solidFill>
                  <a:schemeClr val="bg1"/>
                </a:solidFill>
              </a:rPr>
              <a:t>predictions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8162" y="3928870"/>
            <a:ext cx="2448824" cy="6480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Exponential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164" y="5009956"/>
            <a:ext cx="2448821" cy="64633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Royston-</a:t>
            </a:r>
            <a:r>
              <a:rPr lang="en-GB" dirty="0" err="1" smtClean="0">
                <a:solidFill>
                  <a:schemeClr val="bg1"/>
                </a:solidFill>
              </a:rPr>
              <a:t>Parmar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model, 4 degrees of freedom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9" y="2845558"/>
            <a:ext cx="2448000" cy="646331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Non-parametric 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Aalen-Johansen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9" y="3924604"/>
            <a:ext cx="2448000" cy="6480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Analytical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50" y="5008287"/>
            <a:ext cx="2448000" cy="6480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Via simulation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921" y="3028587"/>
            <a:ext cx="57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AJ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999" y="4100145"/>
            <a:ext cx="57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</a:rPr>
              <a:t>Exp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427" y="5180397"/>
            <a:ext cx="75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RP (4)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440515" y="1791883"/>
            <a:ext cx="2448000" cy="6480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Command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40515" y="2845558"/>
            <a:ext cx="2448000" cy="6480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62390" y="5008287"/>
            <a:ext cx="2448000" cy="6480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69480" y="155381"/>
            <a:ext cx="30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Von Cube et al, 2017</a:t>
            </a:r>
          </a:p>
          <a:p>
            <a:pPr algn="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Royston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 &amp;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Parmar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MK, 2002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24</a:t>
            </a:fld>
            <a:endParaRPr lang="en-GB" dirty="0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>
          <a:xfrm>
            <a:off x="628650" y="1517558"/>
            <a:ext cx="7969766" cy="4815992"/>
          </a:xfrm>
          <a:prstGeom prst="roundRect">
            <a:avLst>
              <a:gd name="adj" fmla="val 13495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59081" y="2731288"/>
            <a:ext cx="750890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Transition models must be estimated using the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stmerlin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or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merlin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commands.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9081" y="1877010"/>
            <a:ext cx="750890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calculates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a variety of predictions from a multi-state survival model, including transition probabilities, length of stay and others.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9081" y="3585192"/>
            <a:ext cx="750890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General simulation algorithm is used to obtain the predictions (although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other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options are now available).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9081" y="4437056"/>
            <a:ext cx="750890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Predictions are made at user-specified covariate patterns.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9081" y="5011921"/>
            <a:ext cx="750890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It is possible to obtain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user-defined predictions by providing a user-written Mata function.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5801003"/>
            <a:ext cx="7969765" cy="389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 smtClean="0">
                <a:hlinkClick r:id="rId3"/>
              </a:rPr>
              <a:t>https</a:t>
            </a:r>
            <a:r>
              <a:rPr lang="en-GB" sz="1800" dirty="0">
                <a:hlinkClick r:id="rId3"/>
              </a:rPr>
              <a:t>://www.mjcrowther.co.uk/software/multistate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65244" y="155381"/>
            <a:ext cx="31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Crowther &amp; Lambert, 2017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Set up and model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net install merlin, from(</a:t>
            </a:r>
            <a:r>
              <a:rPr lang="nl-NL" sz="18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https://www.mjcrowther.co.uk/code/merlin</a:t>
            </a:r>
            <a:r>
              <a:rPr lang="nl-NL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22280"/>
          <a:stretch/>
        </p:blipFill>
        <p:spPr>
          <a:xfrm>
            <a:off x="628650" y="2600541"/>
            <a:ext cx="7824788" cy="1895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43141" r="60596"/>
          <a:stretch/>
        </p:blipFill>
        <p:spPr>
          <a:xfrm>
            <a:off x="628649" y="6047550"/>
            <a:ext cx="3967163" cy="2003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r="17219" b="-1754"/>
          <a:stretch/>
        </p:blipFill>
        <p:spPr>
          <a:xfrm>
            <a:off x="809624" y="5872638"/>
            <a:ext cx="8334375" cy="18414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3900" y="3950568"/>
            <a:ext cx="7600949" cy="17938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72063" y="5836914"/>
            <a:ext cx="7652785" cy="41102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95813" y="4210050"/>
            <a:ext cx="0" cy="5334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48225" y="4271900"/>
            <a:ext cx="1228725" cy="369332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Equivalent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" y="4998159"/>
            <a:ext cx="10067925" cy="180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r="17219" b="-1754"/>
          <a:stretch/>
        </p:blipFill>
        <p:spPr>
          <a:xfrm>
            <a:off x="809624" y="4803218"/>
            <a:ext cx="8334375" cy="18414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72063" y="4785952"/>
            <a:ext cx="7652785" cy="41102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848224" y="5341693"/>
            <a:ext cx="1228725" cy="369332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Equivalent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14862" y="5254123"/>
            <a:ext cx="0" cy="5334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391"/>
            <a:ext cx="7886700" cy="10870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Transition probabilities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4610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8625" y="1082494"/>
            <a:ext cx="8286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models(rp1 rp2 rp3 rp4 rp5) 	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(timevar0)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seed(3819407) n(1000000) 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probability</a:t>
            </a:r>
            <a:endParaRPr lang="en-GB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391"/>
            <a:ext cx="7886700" cy="10870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Transition probabilities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4610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8625" y="1082494"/>
            <a:ext cx="8286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models(rp1 rp2 rp3 rp4 rp5) 	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(timevar0)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seed(3819407) n(1000000) 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probability</a:t>
            </a:r>
            <a:endParaRPr lang="en-GB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391"/>
            <a:ext cx="7886700" cy="10870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Transition probabilities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4610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8625" y="1082494"/>
            <a:ext cx="8286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models(rp1 rp2 rp3 rp4 rp5) 	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(timevar0)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seed(3819407) n(1000000) 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probability</a:t>
            </a:r>
            <a:endParaRPr lang="en-GB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4610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391"/>
            <a:ext cx="7886700" cy="10870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Transition </a:t>
            </a: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probabilities (from 2: HAI)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626" y="1083600"/>
            <a:ext cx="828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ltruncated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(3) from(2) 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models(rp1 rp2 rp3 rp4 rp5) 	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timevar3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seed(3819407) n(1000000) 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probability 	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from(2)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 txBox="1">
            <a:spLocks/>
          </p:cNvSpPr>
          <p:nvPr/>
        </p:nvSpPr>
        <p:spPr>
          <a:xfrm>
            <a:off x="673200" y="363600"/>
            <a:ext cx="46827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Standard survival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673200" y="363600"/>
            <a:ext cx="4682700" cy="13255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Competing risks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00" y="363600"/>
            <a:ext cx="4682700" cy="1325563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Multi-state models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4036" y="1690688"/>
            <a:ext cx="3204000" cy="67550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State 1: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Admission to hospital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1350" y="1690689"/>
            <a:ext cx="3204000" cy="67550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State 2: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Hospital acquired infection (HAI)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422" y="3966527"/>
            <a:ext cx="1948248" cy="67550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State 3: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Discharge (no HAI)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8917" y="3966528"/>
            <a:ext cx="1948248" cy="67550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State 4: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Death (no HAI)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6411" y="3966527"/>
            <a:ext cx="1948248" cy="67550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State 5: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Discharge (HAI)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93905" y="3966527"/>
            <a:ext cx="1948248" cy="67550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State 6: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Death (HAI)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11" idx="2"/>
            <a:endCxn id="13" idx="0"/>
          </p:cNvCxnSpPr>
          <p:nvPr/>
        </p:nvCxnSpPr>
        <p:spPr>
          <a:xfrm flipH="1">
            <a:off x="1115546" y="2366191"/>
            <a:ext cx="1160490" cy="160033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4" idx="0"/>
          </p:cNvCxnSpPr>
          <p:nvPr/>
        </p:nvCxnSpPr>
        <p:spPr>
          <a:xfrm>
            <a:off x="2276036" y="2366191"/>
            <a:ext cx="1157005" cy="16003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15" idx="0"/>
          </p:cNvCxnSpPr>
          <p:nvPr/>
        </p:nvCxnSpPr>
        <p:spPr>
          <a:xfrm flipH="1">
            <a:off x="5750535" y="2366192"/>
            <a:ext cx="1162815" cy="160033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  <a:endCxn id="16" idx="0"/>
          </p:cNvCxnSpPr>
          <p:nvPr/>
        </p:nvCxnSpPr>
        <p:spPr>
          <a:xfrm>
            <a:off x="6913350" y="2366192"/>
            <a:ext cx="1154679" cy="160033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12" idx="1"/>
          </p:cNvCxnSpPr>
          <p:nvPr/>
        </p:nvCxnSpPr>
        <p:spPr>
          <a:xfrm>
            <a:off x="3878036" y="2028440"/>
            <a:ext cx="1433314" cy="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2735" y="2815825"/>
                <a:ext cx="542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35" y="2815825"/>
                <a:ext cx="542646" cy="369332"/>
              </a:xfrm>
              <a:prstGeom prst="rect">
                <a:avLst/>
              </a:prstGeom>
              <a:blipFill>
                <a:blip r:embed="rId2"/>
                <a:stretch>
                  <a:fillRect r="-33708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32882" y="2815825"/>
                <a:ext cx="542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82" y="2815825"/>
                <a:ext cx="542646" cy="369332"/>
              </a:xfrm>
              <a:prstGeom prst="rect">
                <a:avLst/>
              </a:prstGeom>
              <a:blipFill>
                <a:blip r:embed="rId3"/>
                <a:stretch>
                  <a:fillRect r="-33708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23370" y="1643318"/>
                <a:ext cx="542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370" y="1643318"/>
                <a:ext cx="542646" cy="369332"/>
              </a:xfrm>
              <a:prstGeom prst="rect">
                <a:avLst/>
              </a:prstGeom>
              <a:blipFill>
                <a:blip r:embed="rId4"/>
                <a:stretch>
                  <a:fillRect r="-32584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87368" y="2815825"/>
                <a:ext cx="542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368" y="2815825"/>
                <a:ext cx="542646" cy="369332"/>
              </a:xfrm>
              <a:prstGeom prst="rect">
                <a:avLst/>
              </a:prstGeom>
              <a:blipFill>
                <a:blip r:embed="rId5"/>
                <a:stretch>
                  <a:fillRect r="-33708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98635" y="2815825"/>
                <a:ext cx="542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635" y="2815825"/>
                <a:ext cx="542646" cy="369332"/>
              </a:xfrm>
              <a:prstGeom prst="rect">
                <a:avLst/>
              </a:prstGeom>
              <a:blipFill>
                <a:blip r:embed="rId6"/>
                <a:stretch>
                  <a:fillRect r="-33708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5687368" y="496376"/>
            <a:ext cx="322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Boxes = states (6)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Arrows = transitions (5)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628650" y="4950822"/>
            <a:ext cx="7886700" cy="1839525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10 days after hospital admission, what is the probability a patient is in hospital with a HAI?</a:t>
            </a:r>
          </a:p>
          <a:p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At what rate do patients acquire a HAI?</a:t>
            </a:r>
          </a:p>
          <a:p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40 days after hospital admission, on average, how many of those days were spent in hospital with a HAI?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3</a:t>
            </a:fld>
            <a:endParaRPr lang="en-GB"/>
          </a:p>
        </p:txBody>
      </p:sp>
      <p:pic>
        <p:nvPicPr>
          <p:cNvPr id="24" name="Picture 2" descr="Un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04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4610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391"/>
            <a:ext cx="7886700" cy="10870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Transition </a:t>
            </a: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probabilities (from 2: HAI)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626" y="1083600"/>
            <a:ext cx="828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ltruncated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(3) from(2) 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models(rp1 rp2 rp3 rp4 rp5) 	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timevar3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seed(3819407) n(1000000) 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probability 	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from(2)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4610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391"/>
            <a:ext cx="7886700" cy="10870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Transition </a:t>
            </a: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probabilities (from 2: HAI)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626" y="1083600"/>
            <a:ext cx="828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ltruncated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(3) from(2) 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models(rp1 rp2 rp3 rp4 rp5) 	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timevar3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seed(3819407) n(1000000) 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probability 	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from(2)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391"/>
            <a:ext cx="7886700" cy="10870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Length of stay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4610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8626" y="1083600"/>
            <a:ext cx="8286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models(rp1 rp2 rp3 rp4 rp5) 	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(timevar0)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seed(3819407) n(1000000) </a:t>
            </a:r>
            <a:r>
              <a:rPr lang="en-GB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391"/>
            <a:ext cx="7886700" cy="10870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Length of stay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4610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8626" y="1083600"/>
            <a:ext cx="8286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models(rp1 rp2 rp3 rp4 rp5) 	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(timevar0)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seed(3819407) n(1000000) </a:t>
            </a:r>
            <a:r>
              <a:rPr lang="en-GB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391"/>
            <a:ext cx="7886700" cy="10870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Length of stay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4610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8626" y="1083600"/>
            <a:ext cx="8286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models(rp1 rp2 rp3 rp4 rp5) 	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(timevar0)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seed(3819407) n(1000000) </a:t>
            </a:r>
            <a:r>
              <a:rPr lang="en-GB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391"/>
            <a:ext cx="7886700" cy="10870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Length of stay (from 2: HAI)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4610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626" y="1083600"/>
            <a:ext cx="828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ltruncated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(3) from(2) 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models(rp1 rp2 rp3 rp4 rp5) 	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timevar3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seed(3819407) n(1000000)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from(2) 	</a:t>
            </a:r>
            <a:r>
              <a:rPr lang="en-GB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ltruncated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391"/>
            <a:ext cx="7886700" cy="10870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Length of stay (from 2: HAI)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4610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626" y="1083600"/>
            <a:ext cx="828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ltruncated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(3) from(2) 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models(rp1 rp2 rp3 rp4 rp5) 	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timevar3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seed(3819407) n(1000000)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from(2) 	</a:t>
            </a:r>
            <a:r>
              <a:rPr lang="en-GB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ltruncated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391"/>
            <a:ext cx="7886700" cy="10870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Length of stay (from 2: HAI)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4610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0" y="2023200"/>
            <a:ext cx="6326100" cy="460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626" y="1083600"/>
            <a:ext cx="828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ltruncated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(3) from(2) 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transmatrix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models(rp1 rp2 rp3 rp4 rp5) 	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timevar3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seed(3819407) n(1000000) </a:t>
            </a:r>
            <a:r>
              <a:rPr lang="en-GB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r>
              <a:rPr lang="en-GB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from(2) 	</a:t>
            </a:r>
            <a:r>
              <a:rPr lang="en-GB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ltruncated</a:t>
            </a:r>
            <a:r>
              <a:rPr lang="en-GB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Conclusion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4" y="1541828"/>
            <a:ext cx="7143751" cy="976312"/>
          </a:xfr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800" dirty="0" smtClean="0"/>
              <a:t>The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multistate</a:t>
            </a:r>
            <a:r>
              <a:rPr lang="en-GB" sz="1800" dirty="0"/>
              <a:t> </a:t>
            </a:r>
            <a:r>
              <a:rPr lang="en-GB" sz="1800" dirty="0" smtClean="0"/>
              <a:t> package </a:t>
            </a:r>
            <a:r>
              <a:rPr lang="en-GB" sz="1800" dirty="0" smtClean="0"/>
              <a:t>allows for parametric analyses using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  <a:r>
              <a:rPr lang="en-GB" sz="1800" dirty="0" smtClean="0"/>
              <a:t> with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merlin</a:t>
            </a:r>
            <a:r>
              <a:rPr lang="en-GB" sz="1800" dirty="0" smtClean="0"/>
              <a:t> or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stmerlin</a:t>
            </a:r>
            <a:r>
              <a:rPr lang="en-GB" sz="1800" dirty="0" smtClean="0"/>
              <a:t> models and non-parametric analyses using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sz="1800" dirty="0"/>
              <a:t>. Semi-parametric analyses can be </a:t>
            </a:r>
            <a:r>
              <a:rPr lang="en-GB" sz="1800" dirty="0" smtClean="0"/>
              <a:t>performed using the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mstatecox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cs typeface="Courier New" panose="02070309020205020404" pitchFamily="49" charset="0"/>
              </a:rPr>
              <a:t>package.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24" y="2881775"/>
            <a:ext cx="7143751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Non-parametric methods may be desired when no assumptions are to be made on the transition rates (in the presence of no/few categorical covariates) and/or to provide a reference for parametric models.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38</a:t>
            </a:fld>
            <a:endParaRPr lang="en-GB" dirty="0"/>
          </a:p>
        </p:txBody>
      </p:sp>
      <p:pic>
        <p:nvPicPr>
          <p:cNvPr id="8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1000124" y="4164539"/>
            <a:ext cx="7143751" cy="64936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sz="1800" dirty="0" smtClean="0"/>
              <a:t> has been updated to provide a comprehensive range of non-parametric transition probability estimates, as well as length of stay. </a:t>
            </a:r>
            <a:endParaRPr lang="en-GB" sz="18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00123" y="5173339"/>
            <a:ext cx="7143751" cy="64936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/>
              <a:t>Extensions </a:t>
            </a:r>
            <a:r>
              <a:rPr lang="en-GB" sz="1800" dirty="0" smtClean="0"/>
              <a:t>to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r>
              <a:rPr lang="en-GB" sz="1800" dirty="0" smtClean="0"/>
              <a:t> could </a:t>
            </a:r>
            <a:r>
              <a:rPr lang="en-GB" sz="1800" dirty="0"/>
              <a:t>include fixed horizon predictions and confidence intervals for expected length of stay.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5244" y="155381"/>
            <a:ext cx="31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Metzger &amp; Jone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s, 2018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2" descr="Who Made That Twitter Bird? - The New York Ti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72" y="6182716"/>
            <a:ext cx="561050" cy="40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77225" y="6195053"/>
            <a:ext cx="147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@</a:t>
            </a:r>
            <a:r>
              <a:rPr lang="en-GB" sz="1600" b="1" dirty="0" err="1" smtClean="0"/>
              <a:t>Micki_Hill</a:t>
            </a:r>
            <a:endParaRPr lang="en-GB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61059" y="6195053"/>
            <a:ext cx="1879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hlinkClick r:id="rId4"/>
              </a:rPr>
              <a:t>mh594@le.ac.uk</a:t>
            </a:r>
            <a:r>
              <a:rPr lang="en-GB" sz="1600" b="1" dirty="0" smtClean="0"/>
              <a:t>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345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5954"/>
            <a:ext cx="7886700" cy="64071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References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24" y="1216324"/>
            <a:ext cx="8412480" cy="5239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700" b="1" dirty="0" smtClean="0">
                <a:solidFill>
                  <a:schemeClr val="bg2">
                    <a:lumMod val="25000"/>
                  </a:schemeClr>
                </a:solidFill>
              </a:rPr>
              <a:t>Aalen OO, Johansen S</a:t>
            </a:r>
            <a:r>
              <a:rPr lang="en-GB" sz="17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An empirical transition matrix for non-homogeneous Markov chains based on censored observations. Scandinavian </a:t>
            </a:r>
            <a:r>
              <a:rPr lang="en-GB" sz="1700" dirty="0" smtClean="0">
                <a:solidFill>
                  <a:schemeClr val="bg2">
                    <a:lumMod val="25000"/>
                  </a:schemeClr>
                </a:solidFill>
              </a:rPr>
              <a:t>J Stat. 1978:141-150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GB" sz="17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GB" sz="1700" b="1" dirty="0" err="1" smtClean="0">
                <a:solidFill>
                  <a:schemeClr val="bg2">
                    <a:lumMod val="25000"/>
                  </a:schemeClr>
                </a:solidFill>
              </a:rPr>
              <a:t>Beyersmann</a:t>
            </a:r>
            <a:r>
              <a:rPr lang="en-GB" sz="17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1700" b="1" dirty="0">
                <a:solidFill>
                  <a:schemeClr val="bg2">
                    <a:lumMod val="25000"/>
                  </a:schemeClr>
                </a:solidFill>
              </a:rPr>
              <a:t>J, </a:t>
            </a:r>
            <a:r>
              <a:rPr lang="en-GB" sz="1700" b="1" dirty="0" err="1">
                <a:solidFill>
                  <a:schemeClr val="bg2">
                    <a:lumMod val="25000"/>
                  </a:schemeClr>
                </a:solidFill>
              </a:rPr>
              <a:t>Gastmeier</a:t>
            </a:r>
            <a:r>
              <a:rPr lang="en-GB" sz="1700" b="1" dirty="0">
                <a:solidFill>
                  <a:schemeClr val="bg2">
                    <a:lumMod val="25000"/>
                  </a:schemeClr>
                </a:solidFill>
              </a:rPr>
              <a:t> P, </a:t>
            </a:r>
            <a:r>
              <a:rPr lang="en-GB" sz="1700" b="1" dirty="0" err="1">
                <a:solidFill>
                  <a:schemeClr val="bg2">
                    <a:lumMod val="25000"/>
                  </a:schemeClr>
                </a:solidFill>
              </a:rPr>
              <a:t>Grundmann</a:t>
            </a:r>
            <a:r>
              <a:rPr lang="en-GB" sz="1700" b="1" dirty="0">
                <a:solidFill>
                  <a:schemeClr val="bg2">
                    <a:lumMod val="25000"/>
                  </a:schemeClr>
                </a:solidFill>
              </a:rPr>
              <a:t> H, </a:t>
            </a:r>
            <a:r>
              <a:rPr lang="en-GB" sz="1700" b="1" dirty="0" err="1">
                <a:solidFill>
                  <a:schemeClr val="bg2">
                    <a:lumMod val="25000"/>
                  </a:schemeClr>
                </a:solidFill>
              </a:rPr>
              <a:t>Bärwolff</a:t>
            </a:r>
            <a:r>
              <a:rPr lang="en-GB" sz="1700" b="1" dirty="0">
                <a:solidFill>
                  <a:schemeClr val="bg2">
                    <a:lumMod val="25000"/>
                  </a:schemeClr>
                </a:solidFill>
              </a:rPr>
              <a:t> S, </a:t>
            </a:r>
            <a:r>
              <a:rPr lang="en-GB" sz="1700" b="1" dirty="0" err="1">
                <a:solidFill>
                  <a:schemeClr val="bg2">
                    <a:lumMod val="25000"/>
                  </a:schemeClr>
                </a:solidFill>
              </a:rPr>
              <a:t>Geffers</a:t>
            </a:r>
            <a:r>
              <a:rPr lang="en-GB" sz="1700" b="1" dirty="0">
                <a:solidFill>
                  <a:schemeClr val="bg2">
                    <a:lumMod val="25000"/>
                  </a:schemeClr>
                </a:solidFill>
              </a:rPr>
              <a:t> C, </a:t>
            </a:r>
            <a:r>
              <a:rPr lang="en-GB" sz="1700" b="1" dirty="0" err="1">
                <a:solidFill>
                  <a:schemeClr val="bg2">
                    <a:lumMod val="25000"/>
                  </a:schemeClr>
                </a:solidFill>
              </a:rPr>
              <a:t>Behnke</a:t>
            </a:r>
            <a:r>
              <a:rPr lang="en-GB" sz="1700" b="1" dirty="0">
                <a:solidFill>
                  <a:schemeClr val="bg2">
                    <a:lumMod val="25000"/>
                  </a:schemeClr>
                </a:solidFill>
              </a:rPr>
              <a:t> M, et al. 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Use of Multistate Models to Assess Prolongation of Intensive Care Unit Stay Due to Nosocomial Infection. Infection Control. 2006;27(5):493-499.</a:t>
            </a:r>
          </a:p>
          <a:p>
            <a:pPr marL="0" indent="0">
              <a:buNone/>
            </a:pPr>
            <a:r>
              <a:rPr lang="en-GB" sz="1700" b="1" dirty="0" smtClean="0">
                <a:solidFill>
                  <a:schemeClr val="bg2">
                    <a:lumMod val="25000"/>
                  </a:schemeClr>
                </a:solidFill>
              </a:rPr>
              <a:t>Crowther </a:t>
            </a:r>
            <a:r>
              <a:rPr lang="en-GB" sz="1700" b="1" dirty="0">
                <a:solidFill>
                  <a:schemeClr val="bg2">
                    <a:lumMod val="25000"/>
                  </a:schemeClr>
                </a:solidFill>
              </a:rPr>
              <a:t>MJ, Lambert PC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. Parametric multistate survival models: Flexible modelling allowing transition-specific distributions with application to estimating clinically useful measures of effect differences. Stat Med. 2017;36(29):</a:t>
            </a:r>
            <a:r>
              <a:rPr lang="en-GB" sz="1700" dirty="0" smtClean="0">
                <a:solidFill>
                  <a:schemeClr val="bg2">
                    <a:lumMod val="25000"/>
                  </a:schemeClr>
                </a:solidFill>
              </a:rPr>
              <a:t>4719-4742</a:t>
            </a:r>
          </a:p>
          <a:p>
            <a:pPr marL="0" indent="0">
              <a:buNone/>
            </a:pPr>
            <a:r>
              <a:rPr lang="en-GB" sz="1700" b="1" dirty="0">
                <a:solidFill>
                  <a:schemeClr val="bg2">
                    <a:lumMod val="25000"/>
                  </a:schemeClr>
                </a:solidFill>
              </a:rPr>
              <a:t>Grand MK, Putter H. 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Regression models for expected length of stay. </a:t>
            </a:r>
            <a:r>
              <a:rPr lang="en-GB" sz="1700" dirty="0" smtClean="0">
                <a:solidFill>
                  <a:schemeClr val="bg2">
                    <a:lumMod val="25000"/>
                  </a:schemeClr>
                </a:solidFill>
              </a:rPr>
              <a:t>Stat Med. 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2016 Mar 30;35(7):</a:t>
            </a:r>
            <a:r>
              <a:rPr lang="en-GB" sz="1700" dirty="0" smtClean="0">
                <a:solidFill>
                  <a:schemeClr val="bg2">
                    <a:lumMod val="25000"/>
                  </a:schemeClr>
                </a:solidFill>
              </a:rPr>
              <a:t>1178-92</a:t>
            </a:r>
          </a:p>
          <a:p>
            <a:pPr marL="0" indent="0">
              <a:buNone/>
            </a:pPr>
            <a:r>
              <a:rPr lang="en-GB" sz="1700" b="1" dirty="0" smtClean="0">
                <a:solidFill>
                  <a:schemeClr val="bg2">
                    <a:lumMod val="25000"/>
                  </a:schemeClr>
                </a:solidFill>
              </a:rPr>
              <a:t>Metzger SK, Jones BT. </a:t>
            </a:r>
            <a:r>
              <a:rPr lang="en-GB" sz="1700" dirty="0" err="1">
                <a:solidFill>
                  <a:schemeClr val="bg2">
                    <a:lumMod val="25000"/>
                  </a:schemeClr>
                </a:solidFill>
              </a:rPr>
              <a:t>mstatecox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: A package for simulating transition probabilities from semiparametric multistate survival models. The Stata </a:t>
            </a:r>
            <a:r>
              <a:rPr lang="en-GB" sz="1700" dirty="0" smtClean="0">
                <a:solidFill>
                  <a:schemeClr val="bg2">
                    <a:lumMod val="25000"/>
                  </a:schemeClr>
                </a:solidFill>
              </a:rPr>
              <a:t>Journal.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en-GB" sz="1700" dirty="0" smtClean="0">
                <a:solidFill>
                  <a:schemeClr val="bg2">
                    <a:lumMod val="25000"/>
                  </a:schemeClr>
                </a:solidFill>
              </a:rPr>
              <a:t>2018;18(3):533-563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GB" sz="17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GB" sz="1700" b="1" dirty="0" smtClean="0">
                <a:solidFill>
                  <a:schemeClr val="bg2">
                    <a:lumMod val="25000"/>
                  </a:schemeClr>
                </a:solidFill>
              </a:rPr>
              <a:t>Putter </a:t>
            </a:r>
            <a:r>
              <a:rPr lang="en-GB" sz="1700" b="1" dirty="0" smtClean="0">
                <a:solidFill>
                  <a:schemeClr val="bg2">
                    <a:lumMod val="25000"/>
                  </a:schemeClr>
                </a:solidFill>
              </a:rPr>
              <a:t>H, </a:t>
            </a:r>
            <a:r>
              <a:rPr lang="en-GB" sz="1700" b="1" dirty="0" err="1" smtClean="0">
                <a:solidFill>
                  <a:schemeClr val="bg2">
                    <a:lumMod val="25000"/>
                  </a:schemeClr>
                </a:solidFill>
              </a:rPr>
              <a:t>Fiocco</a:t>
            </a:r>
            <a:r>
              <a:rPr lang="en-GB" sz="1700" b="1" dirty="0" smtClean="0">
                <a:solidFill>
                  <a:schemeClr val="bg2">
                    <a:lumMod val="25000"/>
                  </a:schemeClr>
                </a:solidFill>
              </a:rPr>
              <a:t> M, </a:t>
            </a:r>
            <a:r>
              <a:rPr lang="en-GB" sz="1700" b="1" dirty="0" err="1" smtClean="0">
                <a:solidFill>
                  <a:schemeClr val="bg2">
                    <a:lumMod val="25000"/>
                  </a:schemeClr>
                </a:solidFill>
              </a:rPr>
              <a:t>Geskus</a:t>
            </a:r>
            <a:r>
              <a:rPr lang="en-GB" sz="1700" b="1" dirty="0" smtClean="0">
                <a:solidFill>
                  <a:schemeClr val="bg2">
                    <a:lumMod val="25000"/>
                  </a:schemeClr>
                </a:solidFill>
              </a:rPr>
              <a:t> RB</a:t>
            </a:r>
            <a:r>
              <a:rPr lang="en-GB" sz="1700" dirty="0" smtClean="0">
                <a:solidFill>
                  <a:schemeClr val="bg2">
                    <a:lumMod val="25000"/>
                  </a:schemeClr>
                </a:solidFill>
              </a:rPr>
              <a:t>. Tutorial in biostatistics: competing risks and multi-state models. Stat Med. 2007;26(11):2389-2430.</a:t>
            </a:r>
          </a:p>
          <a:p>
            <a:pPr marL="0" indent="0">
              <a:buNone/>
            </a:pPr>
            <a:r>
              <a:rPr lang="en-GB" sz="1700" b="1" dirty="0" smtClean="0">
                <a:solidFill>
                  <a:schemeClr val="bg2">
                    <a:lumMod val="25000"/>
                  </a:schemeClr>
                </a:solidFill>
              </a:rPr>
              <a:t>Royston </a:t>
            </a:r>
            <a:r>
              <a:rPr lang="en-GB" sz="1700" b="1" dirty="0">
                <a:solidFill>
                  <a:schemeClr val="bg2">
                    <a:lumMod val="25000"/>
                  </a:schemeClr>
                </a:solidFill>
              </a:rPr>
              <a:t>P, </a:t>
            </a:r>
            <a:r>
              <a:rPr lang="en-GB" sz="1700" b="1" dirty="0" err="1">
                <a:solidFill>
                  <a:schemeClr val="bg2">
                    <a:lumMod val="25000"/>
                  </a:schemeClr>
                </a:solidFill>
              </a:rPr>
              <a:t>Parmar</a:t>
            </a:r>
            <a:r>
              <a:rPr lang="en-GB" sz="1700" b="1" dirty="0">
                <a:solidFill>
                  <a:schemeClr val="bg2">
                    <a:lumMod val="25000"/>
                  </a:schemeClr>
                </a:solidFill>
              </a:rPr>
              <a:t> MKB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. Flexible parametric proportional‐hazards and proportional‐odds models for censored survival data, with application to prognostic modelling and estimation of treatment effects. </a:t>
            </a:r>
            <a:r>
              <a:rPr lang="en-GB" sz="1700" dirty="0" smtClean="0">
                <a:solidFill>
                  <a:schemeClr val="bg2">
                    <a:lumMod val="25000"/>
                  </a:schemeClr>
                </a:solidFill>
              </a:rPr>
              <a:t>Stat Med. 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2002;21(15):</a:t>
            </a:r>
            <a:r>
              <a:rPr lang="en-GB" sz="1700" dirty="0" smtClean="0">
                <a:solidFill>
                  <a:schemeClr val="bg2">
                    <a:lumMod val="25000"/>
                  </a:schemeClr>
                </a:solidFill>
              </a:rPr>
              <a:t>2175-2197.</a:t>
            </a:r>
          </a:p>
          <a:p>
            <a:pPr marL="0" indent="0">
              <a:buNone/>
            </a:pPr>
            <a:r>
              <a:rPr lang="en-GB" sz="1700" b="1" dirty="0" smtClean="0">
                <a:solidFill>
                  <a:schemeClr val="bg2">
                    <a:lumMod val="25000"/>
                  </a:schemeClr>
                </a:solidFill>
              </a:rPr>
              <a:t>Von </a:t>
            </a:r>
            <a:r>
              <a:rPr lang="en-GB" sz="1700" b="1" dirty="0">
                <a:solidFill>
                  <a:schemeClr val="bg2">
                    <a:lumMod val="25000"/>
                  </a:schemeClr>
                </a:solidFill>
              </a:rPr>
              <a:t>Cube M, Schumacher M, </a:t>
            </a:r>
            <a:r>
              <a:rPr lang="en-GB" sz="1700" b="1" dirty="0" err="1">
                <a:solidFill>
                  <a:schemeClr val="bg2">
                    <a:lumMod val="25000"/>
                  </a:schemeClr>
                </a:solidFill>
              </a:rPr>
              <a:t>Wolkewitz</a:t>
            </a:r>
            <a:r>
              <a:rPr lang="en-GB" sz="1700" b="1" dirty="0">
                <a:solidFill>
                  <a:schemeClr val="bg2">
                    <a:lumMod val="25000"/>
                  </a:schemeClr>
                </a:solidFill>
              </a:rPr>
              <a:t> M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. Basic parametric analysis for a multi-state model in hospital epidemiology. BMC Med Res </a:t>
            </a:r>
            <a:r>
              <a:rPr lang="en-GB" sz="1700" dirty="0" err="1">
                <a:solidFill>
                  <a:schemeClr val="bg2">
                    <a:lumMod val="25000"/>
                  </a:schemeClr>
                </a:solidFill>
              </a:rPr>
              <a:t>Methodol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. 2017;17(1):111-112.</a:t>
            </a:r>
          </a:p>
          <a:p>
            <a:pPr marL="0" indent="0">
              <a:buNone/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1600" dirty="0" smtClean="0"/>
          </a:p>
          <a:p>
            <a:pPr marL="514350" indent="-514350">
              <a:buFont typeface="+mj-lt"/>
              <a:buAutoNum type="arabicPeriod"/>
            </a:pPr>
            <a:endParaRPr lang="en-GB" sz="1600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22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498539"/>
            <a:ext cx="7886700" cy="830899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Definitions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18" y="1402598"/>
            <a:ext cx="8052896" cy="3378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is the probability a patient is in hospital with a HAI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41900" y="3953240"/>
                <a:ext cx="5356514" cy="629852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GB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GB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00" y="3953240"/>
                <a:ext cx="5356514" cy="629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45519" y="3583908"/>
            <a:ext cx="8052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At what rate do patients acquire a HAI?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520" y="4093430"/>
            <a:ext cx="2239181" cy="36933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Transition rates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41900" y="1886250"/>
                <a:ext cx="5356514" cy="369332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00" y="1886250"/>
                <a:ext cx="5356514" cy="36933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45519" y="1886250"/>
            <a:ext cx="2239182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Transition probability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41900" y="2911971"/>
                <a:ext cx="5356514" cy="369332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GB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GB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00" y="2911971"/>
                <a:ext cx="5356514" cy="369332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5920157" y="2368180"/>
            <a:ext cx="0" cy="44190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68672" y="2396803"/>
            <a:ext cx="206155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Markov assumption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6733" y="155381"/>
            <a:ext cx="300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Putter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Fiocco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Geskus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2007 Grand &amp; Putter, 2016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41900" y="5339579"/>
                <a:ext cx="5356514" cy="445058"/>
              </a:xfrm>
              <a:prstGeom prst="rect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GB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sub>
                    </m:sSub>
                    <m:r>
                      <a:rPr lang="en-GB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∞)</m:t>
                    </m:r>
                    <m:r>
                      <a:rPr lang="en-GB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GB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GB" b="0" i="1" dirty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d>
                              <m:dPr>
                                <m:ctrlPr>
                                  <a:rPr lang="en-GB" b="0" i="1" dirty="0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dirty="0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GB" b="0" i="1" dirty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b="0" i="1" dirty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GB" b="0" i="1" dirty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GB" b="0" i="1" dirty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GB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GB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00" y="5339579"/>
                <a:ext cx="5356514" cy="445058"/>
              </a:xfrm>
              <a:prstGeom prst="rect">
                <a:avLst/>
              </a:prstGeom>
              <a:blipFill>
                <a:blip r:embed="rId6"/>
                <a:stretch>
                  <a:fillRect t="-109211" b="-169737"/>
                </a:stretch>
              </a:blip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45582" y="4946954"/>
            <a:ext cx="7969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On average, how long is a patient in hospital with a HAI?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5582" y="5339279"/>
            <a:ext cx="2239181" cy="45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Length of stay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54009" y="6024465"/>
                <a:ext cx="2861507" cy="369332"/>
              </a:xfrm>
              <a:prstGeom prst="rect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GB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GB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Restricted</a:t>
                </a:r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 LOS</a:t>
                </a:r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09" y="6024465"/>
                <a:ext cx="2861507" cy="369332"/>
              </a:xfrm>
              <a:prstGeom prst="rect">
                <a:avLst/>
              </a:prstGeom>
              <a:blipFill>
                <a:blip r:embed="rId7"/>
                <a:stretch>
                  <a:fillRect t="-6250" b="-20313"/>
                </a:stretch>
              </a:blip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911655" y="6020419"/>
                <a:ext cx="2861507" cy="369332"/>
              </a:xfrm>
              <a:prstGeom prst="rect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GB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Residual</a:t>
                </a:r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 LOS</a:t>
                </a:r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55" y="6020419"/>
                <a:ext cx="2861507" cy="369332"/>
              </a:xfrm>
              <a:prstGeom prst="rect">
                <a:avLst/>
              </a:prstGeom>
              <a:blipFill>
                <a:blip r:embed="rId8"/>
                <a:stretch>
                  <a:fillRect t="-7937" b="-22222"/>
                </a:stretch>
              </a:blip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lide Number Placeholder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7FD48B-E997-4E28-856D-B537AD658F1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2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773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Non-parametric </a:t>
            </a: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estimators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023948" y="1397618"/>
                <a:ext cx="5730585" cy="1500091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Extension of Nelson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-Aalen estimator</a:t>
                </a:r>
                <a:endParaRPr lang="en-GB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GB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 = number of observed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 transitions at time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GB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= number in state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48" y="1397618"/>
                <a:ext cx="5730585" cy="1500091"/>
              </a:xfrm>
              <a:prstGeom prst="rect">
                <a:avLst/>
              </a:prstGeom>
              <a:blipFill>
                <a:blip r:embed="rId3"/>
                <a:stretch>
                  <a:fillRect l="-742" t="-1606" b="-4819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9466" y="1397618"/>
            <a:ext cx="2239181" cy="36933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Transition rates</a:t>
            </a:r>
            <a:endParaRPr lang="en-GB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023948" y="3571287"/>
                <a:ext cx="5730585" cy="1940981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anchor="ctr" anchorCtr="0">
                <a:spAutoFit/>
              </a:bodyPr>
              <a:lstStyle/>
              <a:p>
                <a:pPr/>
                <a:r>
                  <a:rPr lang="en-GB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Aalen-Johansen estimator </a:t>
                </a:r>
              </a:p>
              <a:p>
                <a:pPr/>
                <a:r>
                  <a:rPr lang="en-GB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(Extension of the Kaplan-Meier estimator)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  <m:d>
                        <m:dPr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acc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  <m:d>
                      <m:dPr>
                        <m:ctrlP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 matrix with all estimated hazards </a:t>
                </a:r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and the diagonal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48" y="3571287"/>
                <a:ext cx="5730585" cy="1940981"/>
              </a:xfrm>
              <a:prstGeom prst="rect">
                <a:avLst/>
              </a:prstGeom>
              <a:blipFill>
                <a:blip r:embed="rId4"/>
                <a:stretch>
                  <a:fillRect l="-742" t="-312" b="-33645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9466" y="3572469"/>
            <a:ext cx="2239182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Transition probability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9466" y="5742851"/>
            <a:ext cx="2239181" cy="3708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Length of stay</a:t>
            </a:r>
            <a:endParaRPr lang="en-GB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889240" y="3017906"/>
            <a:ext cx="0" cy="44190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53792" y="3054194"/>
            <a:ext cx="206155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Markov assumption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23949" y="5742851"/>
            <a:ext cx="5730584" cy="646331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Summation of rectangles as the Aalen-Johansen estimator is a step function.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5244" y="155381"/>
            <a:ext cx="31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Aalen &amp; Johansen, 1978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Parametric estimation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8836" y="1666944"/>
            <a:ext cx="5356514" cy="36933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Calculate individually for each transition (easy)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454" y="1666944"/>
            <a:ext cx="2438688" cy="36933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Transition rates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3158836" y="2384619"/>
            <a:ext cx="5356514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Calculate using rates for every transition (not easy)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454" y="2384619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Transition probabilities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6019" y="3351097"/>
            <a:ext cx="2703181" cy="36933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Model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33218" y="3351097"/>
            <a:ext cx="2703181" cy="36933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Obtain predictions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6019" y="4196718"/>
            <a:ext cx="2703181" cy="36933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Exponential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6019" y="4939322"/>
            <a:ext cx="2703181" cy="36933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Any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6019" y="5681926"/>
            <a:ext cx="2703181" cy="36933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Any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33216" y="4196718"/>
            <a:ext cx="2703181" cy="36933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Analytical solution of FKEs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33216" y="4940884"/>
            <a:ext cx="2703181" cy="36933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Numerical solution of FKEs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33216" y="5681926"/>
            <a:ext cx="2703181" cy="36933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Via simulation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0743" y="4318875"/>
            <a:ext cx="1063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Assumes Markov property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/>
          <p:cNvCxnSpPr>
            <a:stCxn id="22" idx="1"/>
            <a:endCxn id="35" idx="3"/>
          </p:cNvCxnSpPr>
          <p:nvPr/>
        </p:nvCxnSpPr>
        <p:spPr>
          <a:xfrm flipH="1" flipV="1">
            <a:off x="7236397" y="4381384"/>
            <a:ext cx="494346" cy="3991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1"/>
            <a:endCxn id="36" idx="3"/>
          </p:cNvCxnSpPr>
          <p:nvPr/>
        </p:nvCxnSpPr>
        <p:spPr>
          <a:xfrm flipH="1">
            <a:off x="7236397" y="4780540"/>
            <a:ext cx="494346" cy="3450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400343" y="4381384"/>
            <a:ext cx="100584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400343" y="5123988"/>
            <a:ext cx="100584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400343" y="5853314"/>
            <a:ext cx="100584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Software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7</a:t>
            </a:fld>
            <a:endParaRPr lang="en-GB"/>
          </a:p>
        </p:txBody>
      </p:sp>
      <p:pic>
        <p:nvPicPr>
          <p:cNvPr id="23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865244" y="155381"/>
            <a:ext cx="31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Crowther &amp; Lambert, 2017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58589" y="2164208"/>
            <a:ext cx="2626822" cy="1052511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multistate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36" name="Straight Arrow Connector 35"/>
          <p:cNvCxnSpPr>
            <a:stCxn id="32" idx="3"/>
            <a:endCxn id="39" idx="0"/>
          </p:cNvCxnSpPr>
          <p:nvPr/>
        </p:nvCxnSpPr>
        <p:spPr>
          <a:xfrm flipH="1">
            <a:off x="1596676" y="3062582"/>
            <a:ext cx="2046602" cy="104981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4"/>
            <a:endCxn id="40" idx="0"/>
          </p:cNvCxnSpPr>
          <p:nvPr/>
        </p:nvCxnSpPr>
        <p:spPr>
          <a:xfrm>
            <a:off x="4572000" y="3216719"/>
            <a:ext cx="0" cy="89567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5"/>
            <a:endCxn id="41" idx="0"/>
          </p:cNvCxnSpPr>
          <p:nvPr/>
        </p:nvCxnSpPr>
        <p:spPr>
          <a:xfrm>
            <a:off x="5500722" y="3062582"/>
            <a:ext cx="2046601" cy="104981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6268" y="4112395"/>
            <a:ext cx="2360815" cy="119366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sset</a:t>
            </a:r>
            <a:endParaRPr lang="en-GB" dirty="0" smtClean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Transforms the data from wide format to stacked format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91592" y="4112394"/>
            <a:ext cx="2360815" cy="1193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Obtains Aalen-Johansen (empirical) estimates</a:t>
            </a:r>
          </a:p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66915" y="4112395"/>
            <a:ext cx="2360815" cy="119366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predictms</a:t>
            </a:r>
          </a:p>
          <a:p>
            <a:pPr algn="ctr"/>
            <a:r>
              <a:rPr lang="en-GB">
                <a:solidFill>
                  <a:schemeClr val="bg2">
                    <a:lumMod val="25000"/>
                  </a:schemeClr>
                </a:solidFill>
              </a:rPr>
              <a:t>Obtains probabilities through simulation from transition rates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197" t="15832" r="24740" b="21161"/>
          <a:stretch/>
        </p:blipFill>
        <p:spPr>
          <a:xfrm>
            <a:off x="333608" y="333927"/>
            <a:ext cx="8515350" cy="606729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2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7FD48B-E997-4E28-856D-B537AD658F10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16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9</a:t>
            </a:fld>
            <a:endParaRPr lang="en-GB"/>
          </a:p>
        </p:txBody>
      </p:sp>
      <p:pic>
        <p:nvPicPr>
          <p:cNvPr id="16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241840" y="1570577"/>
            <a:ext cx="5356514" cy="92333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When you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have no/few categorical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covariates and want to make no assumptions on the transition rates.</a:t>
            </a:r>
          </a:p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As a reference when comparing parametric models.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570" y="2837577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What does it do?</a:t>
            </a:r>
            <a:endParaRPr lang="en-GB" b="1" dirty="0"/>
          </a:p>
        </p:txBody>
      </p:sp>
      <p:sp>
        <p:nvSpPr>
          <p:cNvPr id="33" name="Rectangle 32"/>
          <p:cNvSpPr/>
          <p:nvPr/>
        </p:nvSpPr>
        <p:spPr>
          <a:xfrm>
            <a:off x="3241840" y="2837577"/>
            <a:ext cx="5356514" cy="92333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Calculates Aalen-Johansen estimates of the transition probabilities and stores these in new variables, one for each state.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8570" y="1570577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Why should I use it?</a:t>
            </a:r>
            <a:endParaRPr lang="en-GB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45521" y="626184"/>
            <a:ext cx="8052833" cy="676446"/>
          </a:xfrm>
          <a:prstGeom prst="rect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msaj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6130" y="4009799"/>
            <a:ext cx="3932917" cy="2381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4746607" y="4009799"/>
            <a:ext cx="3932917" cy="23814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1033914" y="4093241"/>
            <a:ext cx="3217333" cy="3672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Before</a:t>
            </a:r>
            <a:endParaRPr lang="en-GB" b="1" dirty="0"/>
          </a:p>
        </p:txBody>
      </p:sp>
      <p:sp>
        <p:nvSpPr>
          <p:cNvPr id="37" name="Rectangle 36"/>
          <p:cNvSpPr/>
          <p:nvPr/>
        </p:nvSpPr>
        <p:spPr>
          <a:xfrm>
            <a:off x="5126389" y="4100273"/>
            <a:ext cx="3217333" cy="3672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After</a:t>
            </a:r>
            <a:endParaRPr lang="en-GB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1033915" y="4618441"/>
                <a:ext cx="3217333" cy="5936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Transition probabilities from state 1 at time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(0,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15" y="4618441"/>
                <a:ext cx="3217333" cy="593614"/>
              </a:xfrm>
              <a:prstGeom prst="rect">
                <a:avLst/>
              </a:prstGeom>
              <a:blipFill>
                <a:blip r:embed="rId3"/>
                <a:stretch>
                  <a:fillRect l="-1509" t="-9000" b="-18000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1033916" y="5374970"/>
            <a:ext cx="3217333" cy="36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Confidence intervals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33914" y="5899723"/>
            <a:ext cx="3217333" cy="36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By option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5134893" y="4623593"/>
                <a:ext cx="3217333" cy="5936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 smtClean="0">
                    <a:solidFill>
                      <a:schemeClr val="bg2">
                        <a:lumMod val="25000"/>
                      </a:schemeClr>
                    </a:solidFill>
                  </a:rPr>
                  <a:t>Transition probabilities from any state at any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93" y="4623593"/>
                <a:ext cx="3217333" cy="593614"/>
              </a:xfrm>
              <a:prstGeom prst="rect">
                <a:avLst/>
              </a:prstGeom>
              <a:blipFill>
                <a:blip r:embed="rId4"/>
                <a:stretch>
                  <a:fillRect l="-1318" t="-7921" r="-2072" b="-17822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5126389" y="5372034"/>
            <a:ext cx="3217333" cy="36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Length of stay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26390" y="5890150"/>
            <a:ext cx="3217333" cy="36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Bi-directional models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24582</TotalTime>
  <Words>2136</Words>
  <Application>Microsoft Office PowerPoint</Application>
  <PresentationFormat>On-screen Show (4:3)</PresentationFormat>
  <Paragraphs>322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Non-parametric estimation in multi-state survival models: An update to msaj  (Part of the multistate package)</vt:lpstr>
      <vt:lpstr>PowerPoint Presentation</vt:lpstr>
      <vt:lpstr>Multi-state models</vt:lpstr>
      <vt:lpstr>Definitions</vt:lpstr>
      <vt:lpstr>Non-parametric estimators</vt:lpstr>
      <vt:lpstr>Parametric estimation</vt:lpstr>
      <vt:lpstr>Software</vt:lpstr>
      <vt:lpstr>PowerPoint Presentation</vt:lpstr>
      <vt:lpstr>PowerPoint Presentation</vt:lpstr>
      <vt:lpstr>PowerPoint Presentation</vt:lpstr>
      <vt:lpstr>HAI Data</vt:lpstr>
      <vt:lpstr>Data set up 1</vt:lpstr>
      <vt:lpstr>Data set up 2</vt:lpstr>
      <vt:lpstr>Transition probabilities</vt:lpstr>
      <vt:lpstr>Transition probabilities - from</vt:lpstr>
      <vt:lpstr>Transition probabilities - ltruncated</vt:lpstr>
      <vt:lpstr>Transition probabilities - exit</vt:lpstr>
      <vt:lpstr>Transition probabilities - ci</vt:lpstr>
      <vt:lpstr>Length of stay</vt:lpstr>
      <vt:lpstr>Length of stay - by</vt:lpstr>
      <vt:lpstr>Objective</vt:lpstr>
      <vt:lpstr>PowerPoint Presentation</vt:lpstr>
      <vt:lpstr>Analysis approaches</vt:lpstr>
      <vt:lpstr>predictms</vt:lpstr>
      <vt:lpstr>Set up and model</vt:lpstr>
      <vt:lpstr>Transition probabilities</vt:lpstr>
      <vt:lpstr>Transition probabilities</vt:lpstr>
      <vt:lpstr>Transition probabilities</vt:lpstr>
      <vt:lpstr>Transition probabilities (from 2: HAI)</vt:lpstr>
      <vt:lpstr>Transition probabilities (from 2: HAI)</vt:lpstr>
      <vt:lpstr>Transition probabilities (from 2: HAI)</vt:lpstr>
      <vt:lpstr>Length of stay</vt:lpstr>
      <vt:lpstr>Length of stay</vt:lpstr>
      <vt:lpstr>Length of stay</vt:lpstr>
      <vt:lpstr>Length of stay (from 2: HAI)</vt:lpstr>
      <vt:lpstr>Length of stay (from 2: HAI)</vt:lpstr>
      <vt:lpstr>Length of stay (from 2: HAI)</vt:lpstr>
      <vt:lpstr>Conclusion</vt:lpstr>
      <vt:lpstr>References</vt:lpstr>
    </vt:vector>
  </TitlesOfParts>
  <Company>University of Leicester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Hill, Micki</dc:creator>
  <cp:lastModifiedBy>Hill, Micki</cp:lastModifiedBy>
  <cp:revision>277</cp:revision>
  <cp:lastPrinted>2020-01-30T09:20:57Z</cp:lastPrinted>
  <dcterms:created xsi:type="dcterms:W3CDTF">2019-07-11T15:21:30Z</dcterms:created>
  <dcterms:modified xsi:type="dcterms:W3CDTF">2020-09-11T07:57:03Z</dcterms:modified>
</cp:coreProperties>
</file>