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30"/>
  </p:notesMasterIdLst>
  <p:handoutMasterIdLst>
    <p:handoutMasterId r:id="rId31"/>
  </p:handoutMasterIdLst>
  <p:sldIdLst>
    <p:sldId id="288" r:id="rId3"/>
    <p:sldId id="306" r:id="rId4"/>
    <p:sldId id="332" r:id="rId5"/>
    <p:sldId id="307" r:id="rId6"/>
    <p:sldId id="308" r:id="rId7"/>
    <p:sldId id="331" r:id="rId8"/>
    <p:sldId id="309" r:id="rId9"/>
    <p:sldId id="310" r:id="rId10"/>
    <p:sldId id="311" r:id="rId11"/>
    <p:sldId id="317" r:id="rId12"/>
    <p:sldId id="318" r:id="rId13"/>
    <p:sldId id="312" r:id="rId14"/>
    <p:sldId id="313" r:id="rId15"/>
    <p:sldId id="314" r:id="rId16"/>
    <p:sldId id="315" r:id="rId17"/>
    <p:sldId id="316" r:id="rId18"/>
    <p:sldId id="324" r:id="rId19"/>
    <p:sldId id="320" r:id="rId20"/>
    <p:sldId id="321" r:id="rId21"/>
    <p:sldId id="322" r:id="rId22"/>
    <p:sldId id="325" r:id="rId23"/>
    <p:sldId id="327" r:id="rId24"/>
    <p:sldId id="329" r:id="rId25"/>
    <p:sldId id="328" r:id="rId26"/>
    <p:sldId id="330" r:id="rId27"/>
    <p:sldId id="333" r:id="rId28"/>
    <p:sldId id="326" r:id="rId29"/>
  </p:sldIdLst>
  <p:sldSz cx="9144000" cy="6858000" type="screen4x3"/>
  <p:notesSz cx="6794500" cy="99314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6E00"/>
    <a:srgbClr val="822F5A"/>
    <a:srgbClr val="8A7967"/>
    <a:srgbClr val="607869"/>
    <a:srgbClr val="005C66"/>
    <a:srgbClr val="871E69"/>
    <a:srgbClr val="DC8703"/>
    <a:srgbClr val="EB6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204" autoAdjust="0"/>
  </p:normalViewPr>
  <p:slideViewPr>
    <p:cSldViewPr>
      <p:cViewPr varScale="1">
        <p:scale>
          <a:sx n="87" d="100"/>
          <a:sy n="87" d="100"/>
        </p:scale>
        <p:origin x="5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pPr>
              <a:defRPr/>
            </a:pPr>
            <a:fld id="{198BE525-53D5-418C-AFFF-83E322F4309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2686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78400" cy="4468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pPr>
              <a:defRPr/>
            </a:pPr>
            <a:fld id="{9D7826DE-3AA9-4202-9A4B-750F1D26E72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69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As given - 30 </a:t>
            </a:r>
            <a:r>
              <a:rPr lang="en-GB" smtClean="0"/>
              <a:t>mins incl </a:t>
            </a:r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531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538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4112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Wald NA (output b=se=0): 0.8% (OR=0.2), 0.002% (OR=0.3)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7064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826DE-3AA9-4202-9A4B-750F1D26E725}" type="slidenum">
              <a:rPr lang="en-GB" altLang="en-US" smtClean="0"/>
              <a:pPr>
                <a:defRPr/>
              </a:pPr>
              <a:t>24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2052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9773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123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53187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6203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10619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2269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85710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52570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22678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99245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3722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  <a:lvl2pPr marL="742950" indent="-285750">
              <a:buFont typeface="Verdana" panose="020B0604030504040204" pitchFamily="34" charset="0"/>
              <a:buChar char="−"/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68990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4754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46474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9" y="458788"/>
            <a:ext cx="1955800" cy="5637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8788"/>
            <a:ext cx="5716588" cy="5637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3614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7428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0854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2667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51715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4550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98789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16354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1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22225">
            <a:solidFill>
              <a:srgbClr val="9169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pic>
        <p:nvPicPr>
          <p:cNvPr id="1027" name="Picture 4" descr="UCL_MRC_JOINT-210mm.ai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7963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4"/>
          <p:cNvSpPr txBox="1">
            <a:spLocks noChangeArrowheads="1"/>
          </p:cNvSpPr>
          <p:nvPr userDrawn="1"/>
        </p:nvSpPr>
        <p:spPr bwMode="auto">
          <a:xfrm>
            <a:off x="5905501" y="6453190"/>
            <a:ext cx="3043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r">
              <a:defRPr/>
            </a:pPr>
            <a:r>
              <a:rPr lang="en-GB" altLang="en-US" sz="1100" dirty="0" smtClean="0">
                <a:solidFill>
                  <a:srgbClr val="8A7967"/>
                </a:solidFill>
                <a:latin typeface="Arial" panose="020B0604020202020204" pitchFamily="34" charset="0"/>
              </a:rPr>
              <a:t>MRC Clinical Trials Unit at UCL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8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8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8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458790"/>
            <a:ext cx="78247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22225">
            <a:solidFill>
              <a:srgbClr val="91695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2053" name="TextBox 6"/>
          <p:cNvSpPr txBox="1">
            <a:spLocks noChangeArrowheads="1"/>
          </p:cNvSpPr>
          <p:nvPr userDrawn="1"/>
        </p:nvSpPr>
        <p:spPr bwMode="auto">
          <a:xfrm>
            <a:off x="5905501" y="6453190"/>
            <a:ext cx="3043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r">
              <a:defRPr/>
            </a:pPr>
            <a:r>
              <a:rPr lang="en-GB" altLang="en-US" sz="1100" dirty="0" smtClean="0">
                <a:solidFill>
                  <a:srgbClr val="8A7967"/>
                </a:solidFill>
                <a:latin typeface="Arial" panose="020B0604020202020204" pitchFamily="34" charset="0"/>
              </a:rPr>
              <a:t>MRC Clinical Trials Unit at UCL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9553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5EBFAC-650E-4D75-8632-02815481AE7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anose="020B0604020202020204" pitchFamily="34" charset="0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•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Font typeface="Verdana" panose="020B0604030504040204" pitchFamily="34" charset="0"/>
        <a:buChar char="−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Font typeface="Courier New" panose="02070309020205020404" pitchFamily="49" charset="0"/>
        <a:buChar char="o"/>
        <a:defRPr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–"/>
        <a:defRPr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Arial" panose="020B0604020202020204" pitchFamily="34" charset="0"/>
          <a:ea typeface="ＭＳ Ｐゴシック" pitchFamily="-84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68313" y="2278027"/>
            <a:ext cx="8102600" cy="393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1" charset="0"/>
                <a:ea typeface="ＭＳ Ｐゴシック" pitchFamily="-1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altLang="en-US" sz="3200" dirty="0">
                <a:solidFill>
                  <a:srgbClr val="822F5A"/>
                </a:solidFill>
                <a:latin typeface="Arial" panose="020B0604020202020204" pitchFamily="34" charset="0"/>
              </a:rPr>
              <a:t>Sample size calculation for an ordered categorical outcome</a:t>
            </a:r>
          </a:p>
          <a:p>
            <a:pPr algn="l">
              <a:spcBef>
                <a:spcPct val="50000"/>
              </a:spcBef>
            </a:pPr>
            <a:r>
              <a:rPr lang="en-GB" altLang="en-US" b="1" dirty="0">
                <a:latin typeface="Arial" panose="020B0604020202020204" pitchFamily="34" charset="0"/>
              </a:rPr>
              <a:t>Ian White, Ella Marley-Zagar, Tim Morris, Max Parmar, Abdel Babiker</a:t>
            </a:r>
          </a:p>
          <a:p>
            <a:pPr algn="l">
              <a:spcBef>
                <a:spcPct val="50000"/>
              </a:spcBef>
            </a:pPr>
            <a:r>
              <a:rPr lang="en-GB" altLang="en-US" b="1" dirty="0">
                <a:latin typeface="Arial" panose="020B0604020202020204" pitchFamily="34" charset="0"/>
              </a:rPr>
              <a:t>ian.white@ucl.ac.uk</a:t>
            </a:r>
          </a:p>
          <a:p>
            <a:pPr algn="l"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</a:rPr>
              <a:t>MRC Clinical Trials Unit at UCL</a:t>
            </a:r>
          </a:p>
          <a:p>
            <a:pPr algn="l"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</a:rPr>
              <a:t>“London” Stata Conference</a:t>
            </a:r>
          </a:p>
          <a:p>
            <a:pPr algn="l"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</a:rPr>
              <a:t>11 September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Non-inferiority trials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The standard trial is a “superiority” trial</a:t>
                </a:r>
              </a:p>
              <a:p>
                <a:pPr lvl="1"/>
                <a:r>
                  <a:rPr lang="en-GB" dirty="0"/>
                  <a:t>we expect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 </a:t>
                </a:r>
                <a:endParaRPr lang="en-GB" dirty="0" smtClean="0"/>
              </a:p>
              <a:p>
                <a:pPr lvl="1"/>
                <a:r>
                  <a:rPr lang="en-GB" dirty="0" smtClean="0"/>
                  <a:t>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dirty="0" smtClean="0"/>
                  <a:t> is a number (a log </a:t>
                </a:r>
                <a:r>
                  <a:rPr lang="en-GB" dirty="0"/>
                  <a:t>odds ratio) </a:t>
                </a:r>
                <a:r>
                  <a:rPr lang="en-GB" dirty="0" smtClean="0"/>
                  <a:t>representing the likely effect of treatment </a:t>
                </a:r>
                <a:endParaRPr lang="en-GB" dirty="0"/>
              </a:p>
              <a:p>
                <a:pPr lvl="1"/>
                <a:r>
                  <a:rPr lang="en-GB" dirty="0" smtClean="0"/>
                  <a:t>we aim to reject H0: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 smtClean="0"/>
                  <a:t> in favour of H1: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GB" dirty="0" smtClean="0"/>
              </a:p>
              <a:p>
                <a:r>
                  <a:rPr lang="en-GB" dirty="0"/>
                  <a:t>NI trials are used when the experimental treatment has </a:t>
                </a:r>
                <a:r>
                  <a:rPr lang="en-GB" dirty="0" smtClean="0"/>
                  <a:t>advantages </a:t>
                </a:r>
                <a:r>
                  <a:rPr lang="en-GB" dirty="0"/>
                  <a:t>that are not captured in the primary outcome </a:t>
                </a:r>
                <a:endParaRPr lang="en-GB" dirty="0" smtClean="0"/>
              </a:p>
              <a:p>
                <a:pPr lvl="1"/>
                <a:r>
                  <a:rPr lang="en-GB" dirty="0" smtClean="0"/>
                  <a:t>e.g</a:t>
                </a:r>
                <a:r>
                  <a:rPr lang="en-GB" dirty="0"/>
                  <a:t>. it is more acceptable to </a:t>
                </a:r>
                <a:r>
                  <a:rPr lang="en-GB" dirty="0" smtClean="0"/>
                  <a:t>patients</a:t>
                </a:r>
                <a:endParaRPr lang="en-GB" dirty="0"/>
              </a:p>
              <a:p>
                <a:r>
                  <a:rPr lang="en-GB" dirty="0" smtClean="0"/>
                  <a:t>In a NI trial</a:t>
                </a:r>
              </a:p>
              <a:p>
                <a:pPr lvl="1"/>
                <a:r>
                  <a:rPr lang="en-GB" dirty="0" smtClean="0"/>
                  <a:t>we [usually] expect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/>
              </a:p>
              <a:p>
                <a:pPr lvl="1"/>
                <a:r>
                  <a:rPr lang="en-GB" dirty="0" smtClean="0"/>
                  <a:t>we aim to </a:t>
                </a:r>
                <a:r>
                  <a:rPr lang="en-GB" dirty="0"/>
                  <a:t>reject H0: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dirty="0"/>
                  <a:t> in favour of H1: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:pPr lvl="1"/>
                <a:r>
                  <a:rPr lang="en-GB" dirty="0" smtClean="0"/>
                  <a:t>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 smtClean="0"/>
                  <a:t> is a number (a log odds ratio, the “NI margin”) representing an acceptably worse outcome on the experimental treatment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533" b="-9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633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proposal for non-inferiority trials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24000"/>
                <a:ext cx="4102224" cy="4572000"/>
              </a:xfrm>
            </p:spPr>
            <p:txBody>
              <a:bodyPr/>
              <a:lstStyle/>
              <a:p>
                <a:r>
                  <a:rPr lang="en-GB" dirty="0" smtClean="0"/>
                  <a:t>Calculation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dirty="0"/>
                  <a:t> is as </a:t>
                </a:r>
                <a:r>
                  <a:rPr lang="en-GB" dirty="0" smtClean="0"/>
                  <a:t>before using the expected probabilities</a:t>
                </a:r>
              </a:p>
              <a:p>
                <a:pPr lvl="1"/>
                <a:r>
                  <a:rPr lang="en-GB" dirty="0" smtClean="0"/>
                  <a:t>here shown expecting no treatment effect</a:t>
                </a:r>
                <a:endParaRPr lang="en-GB" dirty="0"/>
              </a:p>
              <a:p>
                <a:r>
                  <a:rPr lang="en-GB" dirty="0"/>
                  <a:t>Calculation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GB" dirty="0" smtClean="0"/>
                  <a:t> requires us to fit the null model: this uses ologit with the NI margin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GB" dirty="0" smtClean="0"/>
                  <a:t> as an offset in the experimental treatment arm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24000"/>
                <a:ext cx="4102224" cy="4572000"/>
              </a:xfrm>
              <a:blipFill>
                <a:blip r:embed="rId2"/>
                <a:stretch>
                  <a:fillRect l="-1339" t="-533" r="-13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0279460"/>
                  </p:ext>
                </p:extLst>
              </p:nvPr>
            </p:nvGraphicFramePr>
            <p:xfrm>
              <a:off x="4932040" y="1628800"/>
              <a:ext cx="3780000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6000">
                      <a:extLst>
                        <a:ext uri="{9D8B030D-6E8A-4147-A177-3AD203B41FA5}">
                          <a16:colId xmlns:a16="http://schemas.microsoft.com/office/drawing/2014/main" val="3291241076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72413227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92538307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oMath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𝒄𝒊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𝒆𝒊</m:t>
                                    </m:r>
                                  </m:sub>
                                </m:sSub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0813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1=death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6357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2=hospitalisation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944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3=OK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48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70279460"/>
                  </p:ext>
                </p:extLst>
              </p:nvPr>
            </p:nvGraphicFramePr>
            <p:xfrm>
              <a:off x="4932040" y="1628800"/>
              <a:ext cx="3780000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6000">
                      <a:extLst>
                        <a:ext uri="{9D8B030D-6E8A-4147-A177-3AD203B41FA5}">
                          <a16:colId xmlns:a16="http://schemas.microsoft.com/office/drawing/2014/main" val="3291241076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72413227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925383070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7" t="-6154" r="-73130" b="-3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8462" t="-6154" r="-103077" b="-3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462" t="-6154" r="-3077" b="-32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08137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1=death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63576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2=hospitalisation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94467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3=OK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4888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37252"/>
              </p:ext>
            </p:extLst>
          </p:nvPr>
        </p:nvGraphicFramePr>
        <p:xfrm>
          <a:off x="5539984" y="3445486"/>
          <a:ext cx="306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29124107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54534353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24132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Outcome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Rand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latin typeface="Arial" panose="020B0604020202020204" pitchFamily="34" charset="0"/>
                        </a:rPr>
                        <a:t>Prob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8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c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.04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3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c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.12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94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c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.34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.04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12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.12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66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.34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2697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70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dirty="0" smtClean="0">
                <a:cs typeface="Courier New" panose="02070309020205020404" pitchFamily="49" charset="0"/>
              </a:rPr>
              <a:t> – outline of syntax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Immediate command, like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artbin, artsurv, power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/>
              <a:t>User specifies: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</a:t>
            </a:r>
            <a:r>
              <a:rPr lang="en-GB" dirty="0" smtClean="0"/>
              <a:t>he outcome probabilities in the control arm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 smtClean="0"/>
              <a:t>directly: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pc(0.08 0.24) 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 smtClean="0"/>
              <a:t>or as cumulative probabilities: </a:t>
            </a:r>
            <a:r>
              <a:rPr lang="en-GB" dirty="0" smtClean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pc(0.08 0.32) cum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probabilities in the experimental arm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 smtClean="0"/>
              <a:t>directly: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pe(0.06 0.18)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 smtClean="0"/>
              <a:t>as </a:t>
            </a:r>
            <a:r>
              <a:rPr lang="en-GB" dirty="0"/>
              <a:t>cumulative probabilities: </a:t>
            </a:r>
            <a:r>
              <a:rPr lang="en-GB" dirty="0" smtClean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pe(0.06 0.24) </a:t>
            </a:r>
            <a:r>
              <a:rPr lang="en-GB" dirty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cum</a:t>
            </a:r>
          </a:p>
          <a:p>
            <a:pPr marL="857250" lvl="1" indent="-409575">
              <a:buFont typeface="+mj-lt"/>
              <a:buAutoNum type="alphaLcPeriod"/>
            </a:pPr>
            <a:r>
              <a:rPr lang="en-GB" dirty="0" smtClean="0"/>
              <a:t>via a common OR or RR: </a:t>
            </a:r>
            <a:r>
              <a:rPr lang="en-GB" dirty="0" smtClean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or(0.7)</a:t>
            </a:r>
            <a:r>
              <a:rPr lang="en-GB" dirty="0"/>
              <a:t> or </a:t>
            </a:r>
            <a:r>
              <a:rPr lang="en-GB" dirty="0" smtClean="0">
                <a:latin typeface="Courier New" panose="02070309020205020404" pitchFamily="49" charset="0"/>
                <a:ea typeface="ＭＳ Ｐゴシック" pitchFamily="-1" charset="-128"/>
                <a:cs typeface="Courier New" panose="02070309020205020404" pitchFamily="49" charset="0"/>
              </a:rPr>
              <a:t>rr(0.75)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</a:rPr>
              <a:t>Either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power() </a:t>
            </a:r>
            <a:r>
              <a:rPr lang="en-GB" dirty="0" smtClean="0">
                <a:solidFill>
                  <a:srgbClr val="000000"/>
                </a:solidFill>
              </a:rPr>
              <a:t>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n()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rgbClr val="000000"/>
                </a:solidFill>
                <a:cs typeface="Courier New" panose="02070309020205020404" pitchFamily="49" charset="0"/>
              </a:rPr>
              <a:t>Various options e.g. allocation ratio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aratio(2 1)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 smtClean="0">
                <a:solidFill>
                  <a:srgbClr val="000000"/>
                </a:solidFill>
                <a:cs typeface="Courier New" panose="02070309020205020404" pitchFamily="49" charset="0"/>
              </a:rPr>
              <a:t>or for NI trial </a:t>
            </a:r>
            <a:r>
              <a:rPr lang="en-GB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margin(1.2)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/>
              <a:t>Effects are expressed as odds ratios (not log odds ratios).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syntax </a:t>
            </a:r>
            <a:r>
              <a:rPr lang="en-GB" dirty="0" smtClean="0"/>
              <a:t>restricts to a two-arm trial.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1616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9" y="-9525"/>
            <a:ext cx="8620125" cy="6877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83048" y="40092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Let’s be sure we have specified the probabilities correctly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979712" y="3933056"/>
            <a:ext cx="2394168" cy="1111384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20" y="526113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Answer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230490" y="5266704"/>
            <a:ext cx="637654" cy="36004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13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05142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FLU-IVIG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reproduce the sample size calculation for the FLU-IVIG trial (Davey et al. 2019</a:t>
            </a:r>
            <a:r>
              <a:rPr lang="en-GB" dirty="0" smtClean="0"/>
              <a:t>). </a:t>
            </a:r>
          </a:p>
          <a:p>
            <a:r>
              <a:rPr lang="en-GB" dirty="0" smtClean="0"/>
              <a:t>The </a:t>
            </a:r>
            <a:r>
              <a:rPr lang="en-GB" dirty="0"/>
              <a:t>control arm is expected to have a 1.8% probability of the worst outcome (death), </a:t>
            </a:r>
            <a:r>
              <a:rPr lang="en-GB" dirty="0" smtClean="0"/>
              <a:t>a 3.6</a:t>
            </a:r>
            <a:r>
              <a:rPr lang="en-GB" dirty="0"/>
              <a:t>% probability of the next worst outcome (admission to an intensive care unit), </a:t>
            </a:r>
            <a:r>
              <a:rPr lang="en-GB" dirty="0" smtClean="0"/>
              <a:t>and so </a:t>
            </a:r>
            <a:r>
              <a:rPr lang="en-GB" dirty="0"/>
              <a:t>on.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trial is designed to have 80% power if the intervention achieves an odds </a:t>
            </a:r>
            <a:r>
              <a:rPr lang="en-GB" dirty="0" smtClean="0"/>
              <a:t>ratio of </a:t>
            </a:r>
            <a:r>
              <a:rPr lang="en-GB" dirty="0"/>
              <a:t>1.77 for a favourable outcome.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invert </a:t>
            </a:r>
            <a:r>
              <a:rPr lang="en-GB" dirty="0" smtClean="0"/>
              <a:t>this odds ratio </a:t>
            </a:r>
            <a:r>
              <a:rPr lang="en-GB" dirty="0"/>
              <a:t>because artcat is designed to focus </a:t>
            </a:r>
            <a:r>
              <a:rPr lang="en-GB" dirty="0" smtClean="0"/>
              <a:t>on unfavourable </a:t>
            </a:r>
            <a:r>
              <a:rPr lang="en-GB" dirty="0"/>
              <a:t>outcomes.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artcat, pc(.018 .036 .156 .141 .39) or(1/1.77) power(.8) whitehead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880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9" y="-9525"/>
            <a:ext cx="8620125" cy="68770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526113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</a:rPr>
              <a:t>Answer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230490" y="5266704"/>
            <a:ext cx="637654" cy="360040"/>
          </a:xfrm>
          <a:prstGeom prst="rect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4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FLU-IVIG example (ctd)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calculated sample size is 320 using the Whitehead method</a:t>
            </a:r>
          </a:p>
          <a:p>
            <a:r>
              <a:rPr lang="en-GB" dirty="0" smtClean="0"/>
              <a:t>Using the new (NA) method instead gives a very similar sample size of 322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4800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 two cases: </a:t>
            </a:r>
          </a:p>
          <a:p>
            <a:pPr lvl="1"/>
            <a:r>
              <a:rPr lang="en-GB" dirty="0" smtClean="0"/>
              <a:t>6-level outcome like FLU-IVIG</a:t>
            </a:r>
          </a:p>
          <a:p>
            <a:pPr lvl="1"/>
            <a:r>
              <a:rPr lang="en-GB" dirty="0" smtClean="0"/>
              <a:t>binary outcome</a:t>
            </a:r>
            <a:endParaRPr lang="en-GB" dirty="0"/>
          </a:p>
          <a:p>
            <a:r>
              <a:rPr lang="en-GB" dirty="0" smtClean="0">
                <a:solidFill>
                  <a:schemeClr val="accent2"/>
                </a:solidFill>
              </a:rPr>
              <a:t>Compare methods </a:t>
            </a:r>
            <a:r>
              <a:rPr lang="en-GB" dirty="0" smtClean="0"/>
              <a:t>by computing the sample size by each method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Evaluate methods</a:t>
            </a:r>
            <a:r>
              <a:rPr lang="en-GB" dirty="0" smtClean="0"/>
              <a:t> by fixing the sample size and computing power by each method </a:t>
            </a:r>
            <a:r>
              <a:rPr lang="en-GB" dirty="0" smtClean="0">
                <a:solidFill>
                  <a:srgbClr val="C00000"/>
                </a:solidFill>
              </a:rPr>
              <a:t>and by simulation</a:t>
            </a:r>
          </a:p>
          <a:p>
            <a:r>
              <a:rPr lang="en-GB" dirty="0" smtClean="0"/>
              <a:t>Simulation outline: </a:t>
            </a:r>
          </a:p>
          <a:p>
            <a:pPr lvl="1"/>
            <a:r>
              <a:rPr lang="en-GB" dirty="0" smtClean="0"/>
              <a:t>simulate control data as specified and experimental data with assumed odds ratio</a:t>
            </a:r>
          </a:p>
          <a:p>
            <a:pPr lvl="1"/>
            <a:r>
              <a:rPr lang="en-GB" dirty="0" smtClean="0"/>
              <a:t>test H0 using ologit + Wald test </a:t>
            </a:r>
            <a:r>
              <a:rPr lang="en-GB" dirty="0"/>
              <a:t>(sometimes fails due to perfect prediction) </a:t>
            </a:r>
            <a:r>
              <a:rPr lang="en-GB"/>
              <a:t>or </a:t>
            </a:r>
            <a:r>
              <a:rPr lang="en-GB" smtClean="0"/>
              <a:t>LRT</a:t>
            </a:r>
            <a:endParaRPr lang="en-GB" dirty="0" smtClean="0"/>
          </a:p>
          <a:p>
            <a:pPr lvl="1"/>
            <a:r>
              <a:rPr lang="en-GB" dirty="0" smtClean="0"/>
              <a:t>repeat 100000 times &amp; compute power</a:t>
            </a:r>
          </a:p>
          <a:p>
            <a:pPr lvl="1"/>
            <a:r>
              <a:rPr lang="en-GB" dirty="0" smtClean="0"/>
              <a:t>all Monte Carlo errors are about 0.1%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23691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2"/>
            <a:ext cx="7824788" cy="809625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Comparison 1: FLU-IVIG (6 outcome levels)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53630"/>
              </p:ext>
            </p:extLst>
          </p:nvPr>
        </p:nvGraphicFramePr>
        <p:xfrm>
          <a:off x="899589" y="1556794"/>
          <a:ext cx="7344820" cy="344899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468964">
                  <a:extLst>
                    <a:ext uri="{9D8B030D-6E8A-4147-A177-3AD203B41FA5}">
                      <a16:colId xmlns:a16="http://schemas.microsoft.com/office/drawing/2014/main" val="3070680676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899394848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1214915319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4030815765"/>
                    </a:ext>
                  </a:extLst>
                </a:gridCol>
                <a:gridCol w="1468964">
                  <a:extLst>
                    <a:ext uri="{9D8B030D-6E8A-4147-A177-3AD203B41FA5}">
                      <a16:colId xmlns:a16="http://schemas.microsoft.com/office/drawing/2014/main" val="3381983461"/>
                    </a:ext>
                  </a:extLst>
                </a:gridCol>
              </a:tblGrid>
              <a:tr h="3537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Odds ratio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Sample size for 90% </a:t>
                      </a:r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</a:rPr>
                        <a:t>power, calculated from sample size formula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2705288"/>
                  </a:ext>
                </a:extLst>
              </a:tr>
              <a:tr h="353734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Whitehead </a:t>
                      </a:r>
                      <a:endParaRPr lang="en-GB" sz="2000" b="1" u="none" strike="noStrike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New NN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New NA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2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New AA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35264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67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2756089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3158266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168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168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172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178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9520460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291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291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295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302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6860368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538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544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4987593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1094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1101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8721385"/>
                  </a:ext>
                </a:extLst>
              </a:tr>
              <a:tr h="3537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2781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2787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6571409"/>
                  </a:ext>
                </a:extLst>
              </a:tr>
            </a:tbl>
          </a:graphicData>
        </a:graphic>
      </p:graphicFrame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685800" y="5082480"/>
            <a:ext cx="7772400" cy="1658888"/>
          </a:xfrm>
        </p:spPr>
        <p:txBody>
          <a:bodyPr/>
          <a:lstStyle/>
          <a:p>
            <a:r>
              <a:rPr lang="en-GB" dirty="0"/>
              <a:t>Difference between methods up to 10</a:t>
            </a:r>
          </a:p>
          <a:p>
            <a:r>
              <a:rPr lang="en-GB" dirty="0" smtClean="0">
                <a:solidFill>
                  <a:srgbClr val="706E00"/>
                </a:solidFill>
              </a:rPr>
              <a:t>Whitehead = New NN (always)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Differences unimportant for moderate odds ratios (&gt;=0.5)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Differences important for extreme odds ratios (&lt;=0.4)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99792" y="2564904"/>
            <a:ext cx="5256584" cy="288032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627784" y="4681711"/>
            <a:ext cx="5328592" cy="288032"/>
          </a:xfrm>
          <a:prstGeom prst="rect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368550" y="2178052"/>
            <a:ext cx="2923530" cy="2827739"/>
          </a:xfrm>
          <a:prstGeom prst="rect">
            <a:avLst/>
          </a:prstGeom>
          <a:noFill/>
          <a:ln w="50800" cap="flat" cmpd="sng" algn="ctr">
            <a:solidFill>
              <a:srgbClr val="706E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18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1 (6 outcome levels)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5010472"/>
            <a:ext cx="7772400" cy="1658888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All methods are accurate for moderate odds ratios (&gt;=0.5)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New NA performs best for extreme odds ratios (&lt;=0.4). NN (Whitehead) method is slightly anti-conservative.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286520"/>
              </p:ext>
            </p:extLst>
          </p:nvPr>
        </p:nvGraphicFramePr>
        <p:xfrm>
          <a:off x="467544" y="1560984"/>
          <a:ext cx="8136902" cy="332478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35250">
                  <a:extLst>
                    <a:ext uri="{9D8B030D-6E8A-4147-A177-3AD203B41FA5}">
                      <a16:colId xmlns:a16="http://schemas.microsoft.com/office/drawing/2014/main" val="2723321868"/>
                    </a:ext>
                  </a:extLst>
                </a:gridCol>
                <a:gridCol w="1323596">
                  <a:extLst>
                    <a:ext uri="{9D8B030D-6E8A-4147-A177-3AD203B41FA5}">
                      <a16:colId xmlns:a16="http://schemas.microsoft.com/office/drawing/2014/main" val="1796347653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2018489937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4138069452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464982440"/>
                    </a:ext>
                  </a:extLst>
                </a:gridCol>
                <a:gridCol w="1469514">
                  <a:extLst>
                    <a:ext uri="{9D8B030D-6E8A-4147-A177-3AD203B41FA5}">
                      <a16:colId xmlns:a16="http://schemas.microsoft.com/office/drawing/2014/main" val="1729650843"/>
                    </a:ext>
                  </a:extLst>
                </a:gridCol>
              </a:tblGrid>
              <a:tr h="3315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</a:t>
                      </a: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</a:t>
                      </a:r>
                      <a:endParaRPr lang="en-GB" sz="20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</a:t>
                      </a:r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</a:t>
                      </a:r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sample size formula or simulation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276839"/>
                  </a:ext>
                </a:extLst>
              </a:tr>
              <a:tr h="384795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NN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NA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New AA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3360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158005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139891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903542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556157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3021352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7378459"/>
                  </a:ext>
                </a:extLst>
              </a:tr>
              <a:tr h="3315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714039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4551452" y="2542769"/>
            <a:ext cx="720080" cy="363067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503780" y="2542769"/>
            <a:ext cx="720080" cy="363067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71800" y="4564722"/>
            <a:ext cx="5688632" cy="335260"/>
          </a:xfrm>
          <a:prstGeom prst="rect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347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Motivation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Our unit designs and runs challenging randomized controlled trials internationally in cancer and infections</a:t>
            </a:r>
          </a:p>
          <a:p>
            <a:pPr lvl="1" eaLnBrk="1" hangingPunct="1"/>
            <a:r>
              <a:rPr lang="en-US" altLang="en-US" dirty="0" smtClean="0"/>
              <a:t>and develops related methodology</a:t>
            </a:r>
          </a:p>
          <a:p>
            <a:pPr eaLnBrk="1" hangingPunct="1"/>
            <a:r>
              <a:rPr lang="en-US" altLang="en-US" dirty="0" smtClean="0"/>
              <a:t>We were involved in designing trials of treatments for COVID-19</a:t>
            </a:r>
          </a:p>
          <a:p>
            <a:pPr eaLnBrk="1" hangingPunct="1"/>
            <a:r>
              <a:rPr lang="en-US" altLang="en-US" dirty="0" smtClean="0"/>
              <a:t>I was involved in designing a trial of treatments that could be used in an African outpatient setting</a:t>
            </a:r>
          </a:p>
          <a:p>
            <a:pPr eaLnBrk="1" hangingPunct="1"/>
            <a:r>
              <a:rPr lang="en-US" altLang="en-US" dirty="0" smtClean="0"/>
              <a:t>We considered a 3-level ordered categorical outcome: </a:t>
            </a:r>
            <a:r>
              <a:rPr lang="en-GB" dirty="0" smtClean="0"/>
              <a:t>death; </a:t>
            </a:r>
            <a:r>
              <a:rPr lang="en-GB" dirty="0"/>
              <a:t>in </a:t>
            </a:r>
            <a:r>
              <a:rPr lang="en-GB" dirty="0" smtClean="0"/>
              <a:t>hospital; </a:t>
            </a:r>
            <a:r>
              <a:rPr lang="en-GB" dirty="0"/>
              <a:t>or alive and not in </a:t>
            </a:r>
            <a:r>
              <a:rPr lang="en-GB" dirty="0" smtClean="0"/>
              <a:t>hospital</a:t>
            </a:r>
          </a:p>
          <a:p>
            <a:pPr eaLnBrk="1" hangingPunct="1"/>
            <a:r>
              <a:rPr lang="en-GB" altLang="en-US" dirty="0" smtClean="0"/>
              <a:t>Other COVID-19 trials have used other </a:t>
            </a:r>
            <a:r>
              <a:rPr lang="en-US" altLang="en-US" dirty="0"/>
              <a:t>ordered categorical </a:t>
            </a:r>
            <a:r>
              <a:rPr lang="en-US" altLang="en-US" dirty="0" smtClean="0"/>
              <a:t>outcomes, typically with 6-8 levels</a:t>
            </a:r>
            <a:endParaRPr lang="en-US" altLang="en-US" dirty="0"/>
          </a:p>
          <a:p>
            <a:pPr eaLnBrk="1" hangingPunct="1"/>
            <a:r>
              <a:rPr lang="en-US" altLang="en-US" dirty="0"/>
              <a:t>We needed sample size calculations for </a:t>
            </a:r>
            <a:r>
              <a:rPr lang="en-US" altLang="en-US" dirty="0" smtClean="0"/>
              <a:t>an ordered </a:t>
            </a:r>
            <a:r>
              <a:rPr lang="en-US" altLang="en-US" dirty="0"/>
              <a:t>categorical </a:t>
            </a:r>
            <a:r>
              <a:rPr lang="en-US" altLang="en-US" dirty="0" smtClean="0"/>
              <a:t>outcome, and they were not available in Stata</a:t>
            </a:r>
          </a:p>
          <a:p>
            <a:pPr eaLnBrk="1" hangingPunct="1"/>
            <a:r>
              <a:rPr lang="en-US" altLang="en-US" dirty="0" smtClean="0"/>
              <a:t>Ideas apply beyond COVID-19 &amp; beyond randomized trials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556792"/>
            <a:ext cx="7772400" cy="453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latin typeface="Arial" panose="020B0604020202020204" pitchFamily="34" charset="0"/>
              </a:rPr>
              <a:t>Control probability 0.2, power 0.9</a:t>
            </a: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endParaRPr lang="en-GB" kern="0" dirty="0">
              <a:latin typeface="Arial" panose="020B0604020202020204" pitchFamily="34" charset="0"/>
            </a:endParaRPr>
          </a:p>
          <a:p>
            <a:r>
              <a:rPr lang="en-GB" kern="0" dirty="0">
                <a:latin typeface="Arial" panose="020B0604020202020204" pitchFamily="34" charset="0"/>
              </a:rPr>
              <a:t>Again all methods agree for moderate odds ratios</a:t>
            </a:r>
          </a:p>
          <a:p>
            <a:r>
              <a:rPr lang="en-GB" kern="0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GB" kern="0" dirty="0">
                <a:latin typeface="Arial" panose="020B0604020202020204" pitchFamily="34" charset="0"/>
              </a:rPr>
              <a:t> and </a:t>
            </a:r>
            <a:r>
              <a:rPr lang="en-GB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 kern="0" dirty="0">
                <a:latin typeface="Arial" panose="020B0604020202020204" pitchFamily="34" charset="0"/>
              </a:rPr>
              <a:t> agree for all odds ratios</a:t>
            </a:r>
          </a:p>
          <a:p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but </a:t>
            </a:r>
            <a:r>
              <a:rPr lang="en-GB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 disagrees for extreme odds ratios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2: binary outcome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114205"/>
              </p:ext>
            </p:extLst>
          </p:nvPr>
        </p:nvGraphicFramePr>
        <p:xfrm>
          <a:off x="685802" y="2060844"/>
          <a:ext cx="7558607" cy="33843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79801">
                  <a:extLst>
                    <a:ext uri="{9D8B030D-6E8A-4147-A177-3AD203B41FA5}">
                      <a16:colId xmlns:a16="http://schemas.microsoft.com/office/drawing/2014/main" val="3822285245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4113102519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1431561992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1596429693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4064671946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3019309932"/>
                    </a:ext>
                  </a:extLst>
                </a:gridCol>
                <a:gridCol w="1079801">
                  <a:extLst>
                    <a:ext uri="{9D8B030D-6E8A-4147-A177-3AD203B41FA5}">
                      <a16:colId xmlns:a16="http://schemas.microsoft.com/office/drawing/2014/main" val="3173053573"/>
                    </a:ext>
                  </a:extLst>
                </a:gridCol>
              </a:tblGrid>
              <a:tr h="33843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OR</a:t>
                      </a:r>
                    </a:p>
                  </a:txBody>
                  <a:tcPr marL="9398" marR="9398" marT="9525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Sample size calculated by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058535"/>
                  </a:ext>
                </a:extLst>
              </a:tr>
              <a:tr h="338438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power</a:t>
                      </a:r>
                    </a:p>
                  </a:txBody>
                  <a:tcPr marL="9398" marR="9398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artbin</a:t>
                      </a:r>
                      <a:endParaRPr lang="en-GB" sz="2000" b="1" u="none" strike="noStrike" kern="12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398" marR="9398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artcat</a:t>
                      </a:r>
                      <a:endParaRPr lang="en-GB" sz="2000" b="1" u="none" strike="noStrike" kern="12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398" marR="9398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309914"/>
                  </a:ext>
                </a:extLst>
              </a:tr>
              <a:tr h="338438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local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distant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NN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NA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New AA</a:t>
                      </a:r>
                    </a:p>
                  </a:txBody>
                  <a:tcPr marL="9398" marR="9398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538968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8856916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8245566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8838507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2098211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177040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7411966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8" marR="9398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021197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979712" y="3068960"/>
            <a:ext cx="6048672" cy="360040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30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2: binary outcome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151562"/>
              </p:ext>
            </p:extLst>
          </p:nvPr>
        </p:nvGraphicFramePr>
        <p:xfrm>
          <a:off x="395538" y="1484784"/>
          <a:ext cx="8115051" cy="36168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863086183"/>
                    </a:ext>
                  </a:extLst>
                </a:gridCol>
                <a:gridCol w="1035257">
                  <a:extLst>
                    <a:ext uri="{9D8B030D-6E8A-4147-A177-3AD203B41FA5}">
                      <a16:colId xmlns:a16="http://schemas.microsoft.com/office/drawing/2014/main" val="2700094124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3006819262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384908275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925007583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3013288997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1801948719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978654898"/>
                    </a:ext>
                  </a:extLst>
                </a:gridCol>
                <a:gridCol w="877670">
                  <a:extLst>
                    <a:ext uri="{9D8B030D-6E8A-4147-A177-3AD203B41FA5}">
                      <a16:colId xmlns:a16="http://schemas.microsoft.com/office/drawing/2014/main" val="506238663"/>
                    </a:ext>
                  </a:extLst>
                </a:gridCol>
              </a:tblGrid>
              <a:tr h="64855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</a:t>
                      </a: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</a:t>
                      </a:r>
                      <a:endParaRPr lang="en-GB" sz="20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</a:t>
                      </a:r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</a:t>
                      </a:r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sample size formula or simulation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8439800"/>
                  </a:ext>
                </a:extLst>
              </a:tr>
              <a:tr h="329808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artbin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artcat</a:t>
                      </a:r>
                      <a:endParaRPr lang="en-GB" sz="2000" b="1" u="none" strike="noStrike" kern="1200" dirty="0">
                        <a:solidFill>
                          <a:schemeClr val="bg1"/>
                        </a:solidFill>
                        <a:effectLst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697634"/>
                  </a:ext>
                </a:extLst>
              </a:tr>
              <a:tr h="329808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dist.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LRT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74625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494274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7117274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5848287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81400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2698198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8299674"/>
                  </a:ext>
                </a:extLst>
              </a:tr>
              <a:tr h="329808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0275374"/>
                  </a:ext>
                </a:extLst>
              </a:tr>
            </a:tbl>
          </a:graphicData>
        </a:graphic>
      </p:graphicFrame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685800" y="5154488"/>
            <a:ext cx="7772400" cy="16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Verdana" panose="020B0604030504040204" pitchFamily="34" charset="0"/>
              <a:buChar char="−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Font typeface="Courier New" panose="02070309020205020404" pitchFamily="49" charset="0"/>
              <a:buChar char="o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20049"/>
              </a:buClr>
              <a:buChar char="»"/>
              <a:defRPr i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>
                <a:solidFill>
                  <a:schemeClr val="accent2"/>
                </a:solidFill>
                <a:latin typeface="Arial" panose="020B0604020202020204" pitchFamily="34" charset="0"/>
              </a:rPr>
              <a:t>All methods remain accurate for moderate odds ratios</a:t>
            </a:r>
          </a:p>
          <a:p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For extreme odds ratios, new NA performs </a:t>
            </a:r>
          </a:p>
          <a:p>
            <a:pPr lvl="1"/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best of the </a:t>
            </a:r>
            <a:r>
              <a:rPr lang="en-GB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 methods</a:t>
            </a:r>
          </a:p>
          <a:p>
            <a:pPr lvl="1"/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better than </a:t>
            </a:r>
            <a:r>
              <a:rPr lang="en-GB" kern="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 kern="0" dirty="0">
                <a:solidFill>
                  <a:srgbClr val="C00000"/>
                </a:solidFill>
                <a:latin typeface="Arial" panose="020B0604020202020204" pitchFamily="34" charset="0"/>
              </a:rPr>
              <a:t> / </a:t>
            </a:r>
            <a:r>
              <a:rPr lang="en-GB" ker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GB" kern="0" smtClean="0">
                <a:solidFill>
                  <a:srgbClr val="C00000"/>
                </a:solidFill>
                <a:latin typeface="Arial" panose="020B0604020202020204" pitchFamily="34" charset="0"/>
              </a:rPr>
              <a:t>?</a:t>
            </a:r>
            <a:endParaRPr lang="en-GB" kern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073864" y="2815358"/>
            <a:ext cx="720080" cy="288032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696544" y="2815358"/>
            <a:ext cx="720080" cy="288032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11760" y="4794103"/>
            <a:ext cx="6048672" cy="291083"/>
          </a:xfrm>
          <a:prstGeom prst="rect">
            <a:avLst/>
          </a:prstGeom>
          <a:noFill/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GB" dirty="0">
              <a:latin typeface="Times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2004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started a program of testing our unit’s software</a:t>
            </a:r>
          </a:p>
          <a:p>
            <a:r>
              <a:rPr lang="en-GB" dirty="0" smtClean="0"/>
              <a:t>This program may be used to design randomised trials so it is crucial to get it right</a:t>
            </a:r>
          </a:p>
          <a:p>
            <a:r>
              <a:rPr lang="en-GB" dirty="0" smtClean="0"/>
              <a:t>We’ve decided to report how we’ve tested </a:t>
            </a:r>
          </a:p>
          <a:p>
            <a:r>
              <a:rPr lang="en-GB" dirty="0" smtClean="0"/>
              <a:t>so…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019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Software </a:t>
            </a:r>
            <a:r>
              <a:rPr lang="en-GB" dirty="0" smtClean="0"/>
              <a:t>testing (ctd)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program was written by IRW and tested by EMZ. </a:t>
            </a:r>
          </a:p>
          <a:p>
            <a:r>
              <a:rPr lang="en-GB" dirty="0" smtClean="0"/>
              <a:t>Compared </a:t>
            </a:r>
            <a:r>
              <a:rPr lang="en-GB" dirty="0"/>
              <a:t>results with those given by </a:t>
            </a:r>
            <a:r>
              <a:rPr lang="en-GB" dirty="0" smtClean="0">
                <a:solidFill>
                  <a:srgbClr val="FF0000"/>
                </a:solidFill>
              </a:rPr>
              <a:t>Whitehead (1993)</a:t>
            </a:r>
            <a:r>
              <a:rPr lang="en-GB" dirty="0" smtClean="0"/>
              <a:t>. </a:t>
            </a:r>
            <a:r>
              <a:rPr lang="en-GB" dirty="0"/>
              <a:t>Exact agreement was achieved.</a:t>
            </a:r>
          </a:p>
          <a:p>
            <a:r>
              <a:rPr lang="en-GB" dirty="0" smtClean="0"/>
              <a:t>Compared </a:t>
            </a:r>
            <a:r>
              <a:rPr lang="en-GB" dirty="0"/>
              <a:t>results for a binary outcome in a superiority trial with those given by 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GB" dirty="0" smtClean="0"/>
              <a:t> </a:t>
            </a:r>
            <a:r>
              <a:rPr lang="en-GB" dirty="0"/>
              <a:t>across a range of probabilities and allocation ratios. </a:t>
            </a:r>
            <a:r>
              <a:rPr lang="en-GB" dirty="0" smtClean="0"/>
              <a:t>Close </a:t>
            </a:r>
            <a:r>
              <a:rPr lang="en-GB" dirty="0"/>
              <a:t>agreement was achieved, except in a few well understood cases.</a:t>
            </a:r>
          </a:p>
          <a:p>
            <a:r>
              <a:rPr lang="en-GB" dirty="0" smtClean="0"/>
              <a:t>Checked </a:t>
            </a:r>
            <a:r>
              <a:rPr lang="en-GB" dirty="0"/>
              <a:t>error messages in a number of impossible cases, for example negative odds ratio.</a:t>
            </a:r>
          </a:p>
          <a:p>
            <a:r>
              <a:rPr lang="en-GB" dirty="0" smtClean="0"/>
              <a:t>Compared </a:t>
            </a:r>
            <a:r>
              <a:rPr lang="en-GB" dirty="0"/>
              <a:t>results with those given by the R package </a:t>
            </a:r>
            <a:r>
              <a:rPr lang="en-GB" dirty="0">
                <a:solidFill>
                  <a:srgbClr val="FF0000"/>
                </a:solidFill>
              </a:rPr>
              <a:t>dani</a:t>
            </a:r>
            <a:r>
              <a:rPr lang="en-GB" dirty="0"/>
              <a:t> </a:t>
            </a:r>
            <a:r>
              <a:rPr lang="en-GB" dirty="0" smtClean="0"/>
              <a:t>(Quartagno 2019) for </a:t>
            </a:r>
            <a:r>
              <a:rPr lang="en-GB" dirty="0"/>
              <a:t>a binary outcome on the odds ratio scale for non-inferiority </a:t>
            </a:r>
            <a:r>
              <a:rPr lang="en-GB" dirty="0" smtClean="0"/>
              <a:t>trials. </a:t>
            </a:r>
            <a:r>
              <a:rPr lang="en-GB" dirty="0"/>
              <a:t>Exact agreement was achieved for the AA method.</a:t>
            </a:r>
          </a:p>
          <a:p>
            <a:r>
              <a:rPr lang="en-GB" dirty="0" smtClean="0"/>
              <a:t>The </a:t>
            </a:r>
            <a:r>
              <a:rPr lang="en-GB" dirty="0">
                <a:solidFill>
                  <a:srgbClr val="FF0000"/>
                </a:solidFill>
              </a:rPr>
              <a:t>simulations</a:t>
            </a:r>
            <a:r>
              <a:rPr lang="en-GB" dirty="0"/>
              <a:t> </a:t>
            </a:r>
            <a:r>
              <a:rPr lang="en-GB" dirty="0" smtClean="0"/>
              <a:t>also </a:t>
            </a:r>
            <a:r>
              <a:rPr lang="en-GB" dirty="0"/>
              <a:t>test the software.</a:t>
            </a:r>
          </a:p>
          <a:p>
            <a:r>
              <a:rPr lang="en-GB" dirty="0" smtClean="0"/>
              <a:t>Is there other R or SAS software to compare with?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78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User-friendly software for a niche application</a:t>
            </a:r>
          </a:p>
          <a:p>
            <a:r>
              <a:rPr lang="en-GB" dirty="0" smtClean="0"/>
              <a:t>Data sets of expected outcomes can be used more broadly for sample size calculations (e.g. non-PH)</a:t>
            </a:r>
          </a:p>
          <a:p>
            <a:r>
              <a:rPr lang="en-GB" dirty="0" smtClean="0"/>
              <a:t>Does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dirty="0" smtClean="0"/>
              <a:t> really out-perform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GB" dirty="0" smtClean="0"/>
              <a:t> and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 dirty="0" smtClean="0"/>
              <a:t>? Is this because the normal approximation is better on the log odds scale?</a:t>
            </a:r>
          </a:p>
          <a:p>
            <a:r>
              <a:rPr lang="en-GB" dirty="0" smtClean="0"/>
              <a:t>Should we / how should we report software testing?</a:t>
            </a:r>
          </a:p>
          <a:p>
            <a:endParaRPr lang="en-GB" smtClean="0"/>
          </a:p>
          <a:p>
            <a:r>
              <a:rPr lang="en-GB" smtClean="0"/>
              <a:t>Paper </a:t>
            </a:r>
            <a:r>
              <a:rPr lang="en-GB" dirty="0"/>
              <a:t>is to be submitted to the SJ </a:t>
            </a:r>
            <a:r>
              <a:rPr lang="en-GB" dirty="0" smtClean="0"/>
              <a:t>soon</a:t>
            </a:r>
          </a:p>
          <a:p>
            <a:r>
              <a:rPr lang="en-GB" smtClean="0"/>
              <a:t>Thanks </a:t>
            </a:r>
            <a:r>
              <a:rPr lang="en-GB" dirty="0"/>
              <a:t>to </a:t>
            </a:r>
            <a:r>
              <a:rPr lang="en-GB" dirty="0" smtClean="0"/>
              <a:t>the Africa COVID-19 trial team </a:t>
            </a:r>
            <a:r>
              <a:rPr lang="en-GB" smtClean="0"/>
              <a:t>incl</a:t>
            </a:r>
            <a:r>
              <a:rPr lang="en-GB" dirty="0" smtClean="0"/>
              <a:t>. Debbie Ford, Hanif Esmail, Di Gibb, Anna Turkova, Annabelle South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235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Extra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1295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 of reducing the sample size required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4941168"/>
            <a:ext cx="7772400" cy="1154832"/>
          </a:xfrm>
        </p:spPr>
        <p:txBody>
          <a:bodyPr/>
          <a:lstStyle/>
          <a:p>
            <a:r>
              <a:rPr lang="en-GB" dirty="0" smtClean="0"/>
              <a:t>Adding small categories doesn’t help, but subdividing big ones does</a:t>
            </a:r>
          </a:p>
          <a:p>
            <a:r>
              <a:rPr lang="en-GB" dirty="0" smtClean="0"/>
              <a:t>Used OR=0.375, </a:t>
            </a:r>
            <a:r>
              <a:rPr lang="en-GB" dirty="0"/>
              <a:t>power=0.9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0" y="1844824"/>
          <a:ext cx="650438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036">
                  <a:extLst>
                    <a:ext uri="{9D8B030D-6E8A-4147-A177-3AD203B41FA5}">
                      <a16:colId xmlns:a16="http://schemas.microsoft.com/office/drawing/2014/main" val="2934058626"/>
                    </a:ext>
                  </a:extLst>
                </a:gridCol>
                <a:gridCol w="832036">
                  <a:extLst>
                    <a:ext uri="{9D8B030D-6E8A-4147-A177-3AD203B41FA5}">
                      <a16:colId xmlns:a16="http://schemas.microsoft.com/office/drawing/2014/main" val="1841620922"/>
                    </a:ext>
                  </a:extLst>
                </a:gridCol>
                <a:gridCol w="832036">
                  <a:extLst>
                    <a:ext uri="{9D8B030D-6E8A-4147-A177-3AD203B41FA5}">
                      <a16:colId xmlns:a16="http://schemas.microsoft.com/office/drawing/2014/main" val="2398279746"/>
                    </a:ext>
                  </a:extLst>
                </a:gridCol>
                <a:gridCol w="832036">
                  <a:extLst>
                    <a:ext uri="{9D8B030D-6E8A-4147-A177-3AD203B41FA5}">
                      <a16:colId xmlns:a16="http://schemas.microsoft.com/office/drawing/2014/main" val="2226673689"/>
                    </a:ext>
                  </a:extLst>
                </a:gridCol>
                <a:gridCol w="832036">
                  <a:extLst>
                    <a:ext uri="{9D8B030D-6E8A-4147-A177-3AD203B41FA5}">
                      <a16:colId xmlns:a16="http://schemas.microsoft.com/office/drawing/2014/main" val="633200713"/>
                    </a:ext>
                  </a:extLst>
                </a:gridCol>
                <a:gridCol w="2344204">
                  <a:extLst>
                    <a:ext uri="{9D8B030D-6E8A-4147-A177-3AD203B41FA5}">
                      <a16:colId xmlns:a16="http://schemas.microsoft.com/office/drawing/2014/main" val="1301246256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Control category probabilities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 marL="228647" marR="228647"/>
                </a:tc>
                <a:tc hMerge="1">
                  <a:txBody>
                    <a:bodyPr/>
                    <a:lstStyle/>
                    <a:p>
                      <a:endParaRPr lang="en-GB" sz="2000"/>
                    </a:p>
                  </a:txBody>
                  <a:tcPr marL="228647" marR="22864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228647" marR="22864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Sample size required</a:t>
                      </a:r>
                    </a:p>
                    <a:p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 marL="228647" marR="228647"/>
                </a:tc>
                <a:extLst>
                  <a:ext uri="{0D108BD9-81ED-4DB2-BD59-A6C34878D82A}">
                    <a16:rowId xmlns:a16="http://schemas.microsoft.com/office/drawing/2014/main" val="280022168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0.4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0.6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216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 marL="228647" marR="228647"/>
                </a:tc>
                <a:extLst>
                  <a:ext uri="{0D108BD9-81ED-4DB2-BD59-A6C34878D82A}">
                    <a16:rowId xmlns:a16="http://schemas.microsoft.com/office/drawing/2014/main" val="315223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0.01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0.39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0.6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216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 marL="228647" marR="228647"/>
                </a:tc>
                <a:extLst>
                  <a:ext uri="{0D108BD9-81ED-4DB2-BD59-A6C34878D82A}">
                    <a16:rowId xmlns:a16="http://schemas.microsoft.com/office/drawing/2014/main" val="3938669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0.01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0.09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0.6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212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 marL="228647" marR="228647"/>
                </a:tc>
                <a:extLst>
                  <a:ext uri="{0D108BD9-81ED-4DB2-BD59-A6C34878D82A}">
                    <a16:rowId xmlns:a16="http://schemas.microsoft.com/office/drawing/2014/main" val="35069382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0.4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0.3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153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 marL="228647" marR="228647"/>
                </a:tc>
                <a:extLst>
                  <a:ext uri="{0D108BD9-81ED-4DB2-BD59-A6C34878D82A}">
                    <a16:rowId xmlns:a16="http://schemas.microsoft.com/office/drawing/2014/main" val="138121279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[limit]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135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 marL="228647" marR="228647"/>
                </a:tc>
                <a:extLst>
                  <a:ext uri="{0D108BD9-81ED-4DB2-BD59-A6C34878D82A}">
                    <a16:rowId xmlns:a16="http://schemas.microsoft.com/office/drawing/2014/main" val="356858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3927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2: binary </a:t>
            </a:r>
            <a:r>
              <a:rPr lang="en-GB" dirty="0" smtClean="0"/>
              <a:t>outcome (with type 1 error rates)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494866"/>
              </p:ext>
            </p:extLst>
          </p:nvPr>
        </p:nvGraphicFramePr>
        <p:xfrm>
          <a:off x="395537" y="2276872"/>
          <a:ext cx="8136905" cy="34480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863086183"/>
                    </a:ext>
                  </a:extLst>
                </a:gridCol>
                <a:gridCol w="981925">
                  <a:extLst>
                    <a:ext uri="{9D8B030D-6E8A-4147-A177-3AD203B41FA5}">
                      <a16:colId xmlns:a16="http://schemas.microsoft.com/office/drawing/2014/main" val="2700094124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3006819262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384908275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925007583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3013288997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1801948719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978654898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506238663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3897053406"/>
                    </a:ext>
                  </a:extLst>
                </a:gridCol>
                <a:gridCol w="706988">
                  <a:extLst>
                    <a:ext uri="{9D8B030D-6E8A-4147-A177-3AD203B41FA5}">
                      <a16:colId xmlns:a16="http://schemas.microsoft.com/office/drawing/2014/main" val="263304254"/>
                    </a:ext>
                  </a:extLst>
                </a:gridCol>
              </a:tblGrid>
              <a:tr h="1905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Odds </a:t>
                      </a: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 </a:t>
                      </a:r>
                      <a:endParaRPr lang="en-GB" sz="20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</a:t>
                      </a:r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%, </a:t>
                      </a:r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sample size formula or simulation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84398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artbin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artcat</a:t>
                      </a:r>
                      <a:endParaRPr lang="en-GB" sz="20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Simulation  </a:t>
                      </a:r>
                    </a:p>
                    <a:p>
                      <a:pPr algn="ctr" fontAlgn="b"/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1 error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69763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dist.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NN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AA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LRT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LRT </a:t>
                      </a:r>
                      <a:endParaRPr lang="en-GB" sz="2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74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494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71172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58482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814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2698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8299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5664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lang="en-GB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</a:t>
                      </a:r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027537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0980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 size in Stata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ART suite: sample size calculations for complex time-to-event trials (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artsurv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also includes binary outcome (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artbin</a:t>
            </a:r>
            <a:r>
              <a:rPr lang="en-GB" dirty="0" smtClean="0">
                <a:cs typeface="Arial" panose="020B0604020202020204" pitchFamily="34" charset="0"/>
              </a:rPr>
              <a:t>, currently being updated</a:t>
            </a:r>
            <a:r>
              <a:rPr lang="en-GB" dirty="0" smtClean="0"/>
              <a:t>)</a:t>
            </a:r>
          </a:p>
          <a:p>
            <a:pPr lvl="1"/>
            <a:r>
              <a:rPr lang="en-GB" sz="1800" dirty="0"/>
              <a:t>Barthel FMS, Royston P, Babiker A. A menu-driven facility for complex sample size calculation in randomized controlled trials with a survival or a binary outcome: Update. </a:t>
            </a:r>
            <a:r>
              <a:rPr lang="en-GB" sz="1800" i="1" dirty="0"/>
              <a:t>Stata J</a:t>
            </a:r>
            <a:r>
              <a:rPr lang="en-GB" sz="1800" dirty="0"/>
              <a:t> 2005;5(1):123-129.</a:t>
            </a:r>
          </a:p>
          <a:p>
            <a:pPr lvl="1"/>
            <a:r>
              <a:rPr lang="en-GB" sz="1800" dirty="0"/>
              <a:t>Royston P, Barthel FMS. Projection of power and events in clinical trials with a time-to-event outcome. </a:t>
            </a:r>
            <a:r>
              <a:rPr lang="en-GB" sz="1800" i="1" dirty="0"/>
              <a:t>Stata J</a:t>
            </a:r>
            <a:r>
              <a:rPr lang="en-GB" sz="1800" dirty="0"/>
              <a:t> 2010;10(3):386-394.</a:t>
            </a:r>
          </a:p>
          <a:p>
            <a:r>
              <a:rPr lang="en-GB" dirty="0" smtClean="0"/>
              <a:t>Official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power </a:t>
            </a:r>
            <a:r>
              <a:rPr lang="en-GB" dirty="0"/>
              <a:t>(v13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93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cs typeface="Arial" panose="020B0604020202020204" pitchFamily="34" charset="0"/>
              </a:rPr>
              <a:t>The program described here is available by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 from http://www.homepages.ucl.ac.uk/~rmjwiww/stata/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design </a:t>
            </a: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artcat</a:t>
            </a:r>
            <a:endParaRPr lang="en-GB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Theory – sample size formulae in general, Whitehead’s method, and a new method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artcat</a:t>
            </a:r>
            <a:r>
              <a:rPr lang="en-GB" dirty="0" smtClean="0"/>
              <a:t> command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Example in FLU-IVIG study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Evaluation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Software testing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Discussion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2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theory for sample size calculation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Estimand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 smtClean="0"/>
                  <a:t>, e.g. risk difference or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log</a:t>
                </a:r>
                <a:r>
                  <a:rPr lang="en-GB" dirty="0" smtClean="0"/>
                  <a:t> odds ratio</a:t>
                </a:r>
              </a:p>
              <a:p>
                <a:r>
                  <a:rPr lang="en-GB" dirty="0" smtClean="0"/>
                  <a:t>Sample size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 smtClean="0"/>
                  <a:t> (both arms)</a:t>
                </a:r>
              </a:p>
              <a:p>
                <a:r>
                  <a:rPr lang="en-GB" dirty="0" smtClean="0"/>
                  <a:t>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GB" dirty="0" smtClean="0"/>
                  <a:t> with variance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 smtClean="0"/>
                  <a:t> in hypothesis test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in general</a:t>
                </a:r>
              </a:p>
              <a:p>
                <a:r>
                  <a:rPr lang="en-GB" dirty="0" smtClean="0"/>
                  <a:t>Standard calculation: to have power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 smtClean="0"/>
                  <a:t> to reject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en-GB" dirty="0" smtClean="0"/>
                  <a:t>at level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 smtClean="0"/>
                  <a:t> when in truth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/>
                  <a:t>, </a:t>
                </a:r>
                <a:r>
                  <a:rPr lang="en-GB" dirty="0" smtClean="0"/>
                  <a:t>need</a:t>
                </a: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𝑡𝑒𝑠𝑡</m:t>
                                          </m:r>
                                        </m:sub>
                                      </m:sSub>
                                    </m:e>
                                  </m:rad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type m:val="lin"/>
                                          <m:ctrlP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b>
                                  </m:sSub>
                                  <m: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</m:rad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i="1" dirty="0" smtClean="0">
                  <a:solidFill>
                    <a:srgbClr val="C00000"/>
                  </a:solidFill>
                </a:endParaRPr>
              </a:p>
              <a:p>
                <a:r>
                  <a:rPr lang="en-GB" dirty="0" smtClean="0"/>
                  <a:t>Modify for unequal allocation ratio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533" r="-1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838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theory for sample size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Recall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GB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𝑉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𝑡𝑒𝑠𝑡</m:t>
                                        </m:r>
                                      </m:sub>
                                    </m:sSub>
                                  </m:e>
                                </m:rad>
                                <m:sSub>
                                  <m:sSubPr>
                                    <m:ctrlP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GB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num>
                                      <m:den>
                                        <m:r>
                                          <a:rPr lang="en-GB" i="1">
                                            <a:solidFill>
                                              <a:srgbClr val="C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b>
                                </m:sSub>
                                <m:r>
                                  <a:rPr lang="en-GB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</m:rad>
                                <m:sSub>
                                  <m:sSubPr>
                                    <m:ctrlP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GB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i="1" dirty="0">
                  <a:solidFill>
                    <a:srgbClr val="C00000"/>
                  </a:solidFill>
                </a:endParaRPr>
              </a:p>
              <a:p>
                <a:r>
                  <a:rPr lang="en-GB" dirty="0" smtClean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under null hypothesis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under </a:t>
                </a:r>
                <a:r>
                  <a:rPr lang="en-GB" dirty="0" smtClean="0"/>
                  <a:t>alternative: e.g</a:t>
                </a:r>
                <a:r>
                  <a:rPr lang="en-GB" dirty="0"/>
                  <a:t>. for </a:t>
                </a:r>
                <a:r>
                  <a:rPr lang="en-GB" dirty="0" smtClean="0"/>
                  <a:t>risk difference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  <m:acc>
                      <m:accPr>
                        <m:chr m:val="̅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</m:t>
                        </m:r>
                        <m:acc>
                          <m:accPr>
                            <m:chr m:val="̅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d>
                  </m:oMath>
                </a14:m>
                <a:endParaRPr lang="en-GB" dirty="0"/>
              </a:p>
              <a:p>
                <a:r>
                  <a:rPr lang="en-GB" dirty="0" smtClean="0"/>
                  <a:t>Method </a:t>
                </a:r>
                <a:r>
                  <a:rPr lang="en-GB" dirty="0"/>
                  <a:t>NN: 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GB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type m:val="lin"/>
                                          <m:ctrlP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b>
                                  </m:sSub>
                                  <m: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00B050"/>
                  </a:solidFill>
                </a:endParaRPr>
              </a:p>
              <a:p>
                <a:r>
                  <a:rPr lang="en-GB" dirty="0"/>
                  <a:t>Method </a:t>
                </a:r>
                <a:r>
                  <a:rPr lang="en-GB" dirty="0" smtClean="0"/>
                  <a:t>NA (best):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dirty="0" smtClean="0"/>
                  <a:t>:</a:t>
                </a: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b>
                                        <m:sSubPr>
                                          <m:ctrlP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rad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type m:val="lin"/>
                                          <m:ctrlP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b>
                                  </m:sSub>
                                  <m: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b>
                                        <m:sSubPr>
                                          <m:ctrlPr>
                                            <a:rPr lang="en-GB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GB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sub>
                                      </m:sSub>
                                    </m:e>
                                  </m:rad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00B050"/>
                  </a:solidFill>
                </a:endParaRPr>
              </a:p>
              <a:p>
                <a:r>
                  <a:rPr lang="en-GB" dirty="0"/>
                  <a:t>Method </a:t>
                </a:r>
                <a:r>
                  <a:rPr lang="en-GB" dirty="0" smtClean="0"/>
                  <a:t>AA: </a:t>
                </a:r>
                <a:r>
                  <a:rPr lang="en-GB" dirty="0"/>
                  <a:t>approximate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𝑡𝑒𝑠𝑡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type m:val="lin"/>
                                          <m:ctrlP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solidFill>
                                                <a:srgbClr val="C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b>
                                  </m:sSub>
                                  <m:r>
                                    <a:rPr lang="en-GB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GB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b="-7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3075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Whitehead’s method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Now consider an ordered categorical outcome with levels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=1,2,3,…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Analysis will be by the proportional odds model (Stata </a:t>
                </a:r>
                <a:r>
                  <a:rPr lang="en-GB" b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ologit</a:t>
                </a:r>
                <a:r>
                  <a:rPr lang="en-GB" dirty="0" smtClean="0"/>
                  <a:t>)</a:t>
                </a:r>
                <a:r>
                  <a:rPr lang="en-GB" dirty="0"/>
                  <a:t> </a:t>
                </a:r>
                <a:r>
                  <a:rPr lang="en-GB" dirty="0" smtClean="0"/>
                  <a:t>assuming a common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log</a:t>
                </a:r>
                <a:r>
                  <a:rPr lang="en-GB" dirty="0" smtClean="0"/>
                  <a:t> odds </a:t>
                </a:r>
                <a:r>
                  <a:rPr lang="en-GB" dirty="0"/>
                  <a:t>ratio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 smtClean="0"/>
                  <a:t> </a:t>
                </a:r>
              </a:p>
              <a:p>
                <a:r>
                  <a:rPr lang="en-GB" dirty="0" smtClean="0"/>
                  <a:t>Whitehead (1993) proposed a method based on the null variance (i.e. method NN). Allowing allocation ratio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:1</m:t>
                    </m:r>
                  </m:oMath>
                </a14:m>
                <a:r>
                  <a:rPr lang="en-GB" dirty="0" smtClean="0"/>
                  <a:t> (control:experimental) gives a total sample size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type m:val="lin"/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GB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bSup>
                                </m:e>
                              </m:nary>
                            </m:e>
                          </m:d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400050" lvl="1" indent="0">
                  <a:buNone/>
                </a:pPr>
                <a:r>
                  <a:rPr lang="en-GB" dirty="0" smtClean="0"/>
                  <a:t>where 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𝑐𝑖</m:t>
                            </m:r>
                          </m:sub>
                        </m:s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𝑒𝑖</m:t>
                            </m:r>
                          </m:sub>
                        </m:sSub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dirty="0" smtClean="0"/>
                  <a:t> is the overall outcome proportion at level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140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 of Whitehead’s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It requires a common odds ratio at the design stage. </a:t>
            </a:r>
            <a:br>
              <a:rPr lang="en-GB" dirty="0" smtClean="0"/>
            </a:br>
            <a:r>
              <a:rPr lang="en-GB" dirty="0" smtClean="0"/>
              <a:t>But e.g. in the COVID-19 trial, we considered a 3-level outcome of death / hospitalisation / OK, and assumed a </a:t>
            </a:r>
            <a:r>
              <a:rPr lang="en-GB" dirty="0" smtClean="0">
                <a:solidFill>
                  <a:srgbClr val="FF0000"/>
                </a:solidFill>
              </a:rPr>
              <a:t>common risk ratio </a:t>
            </a:r>
            <a:r>
              <a:rPr lang="en-GB" dirty="0" smtClean="0"/>
              <a:t>of 0.75 for the 2 adverse outcomes.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It uses the NN method, so may be inaccurate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It doesn’t allow for non-inferiority trials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646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proposal – “ologit” method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524000"/>
                <a:ext cx="4716944" cy="4572000"/>
              </a:xfrm>
            </p:spPr>
            <p:txBody>
              <a:bodyPr/>
              <a:lstStyle/>
              <a:p>
                <a:r>
                  <a:rPr lang="en-GB" dirty="0" smtClean="0"/>
                  <a:t>Idea: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so compute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 smtClean="0"/>
                  <a:t> by setting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 smtClean="0"/>
                  <a:t> in a data set of expected results per patient</a:t>
                </a:r>
              </a:p>
              <a:p>
                <a:r>
                  <a:rPr lang="en-GB" dirty="0" smtClean="0"/>
                  <a:t>e.g. if the probabilities are </a:t>
                </a:r>
                <a:r>
                  <a:rPr lang="en-GB" dirty="0" smtClean="0">
                    <a:sym typeface="Wingdings" panose="05000000000000000000" pitchFamily="2" charset="2"/>
                  </a:rPr>
                  <a:t></a:t>
                </a:r>
                <a:endParaRPr lang="en-GB" dirty="0" smtClean="0"/>
              </a:p>
              <a:p>
                <a:r>
                  <a:rPr lang="en-GB" dirty="0" smtClean="0"/>
                  <a:t>and we have probability </a:t>
                </a:r>
                <a:r>
                  <a:rPr lang="en-GB" dirty="0" smtClean="0">
                    <a:solidFill>
                      <a:srgbClr val="C00000"/>
                    </a:solidFill>
                  </a:rPr>
                  <a:t>0.5</a:t>
                </a:r>
                <a:r>
                  <a:rPr lang="en-GB" dirty="0" smtClean="0"/>
                  <a:t> of allocation to each arm </a:t>
                </a:r>
              </a:p>
              <a:p>
                <a:r>
                  <a:rPr lang="en-GB" dirty="0" smtClean="0"/>
                  <a:t>then expected </a:t>
                </a:r>
                <a:r>
                  <a:rPr lang="en-GB" dirty="0"/>
                  <a:t>results </a:t>
                </a:r>
                <a:r>
                  <a:rPr lang="en-GB" dirty="0" smtClean="0"/>
                  <a:t>are </a:t>
                </a:r>
                <a:r>
                  <a:rPr lang="en-GB" dirty="0" smtClean="0">
                    <a:sym typeface="Wingdings" panose="05000000000000000000" pitchFamily="2" charset="2"/>
                  </a:rPr>
                  <a:t></a:t>
                </a:r>
              </a:p>
              <a:p>
                <a:endParaRPr lang="en-GB" dirty="0" smtClean="0">
                  <a:sym typeface="Wingdings" panose="05000000000000000000" pitchFamily="2" charset="2"/>
                </a:endParaRPr>
              </a:p>
              <a:p>
                <a:r>
                  <a:rPr lang="en-GB" dirty="0" smtClean="0">
                    <a:sym typeface="Wingdings" panose="05000000000000000000" pitchFamily="2" charset="2"/>
                  </a:rPr>
                  <a:t>Now run </a:t>
                </a:r>
                <a:r>
                  <a:rPr lang="en-GB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ologit</a:t>
                </a:r>
                <a:r>
                  <a:rPr lang="en-GB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GB" dirty="0" smtClean="0">
                    <a:sym typeface="Wingdings" panose="05000000000000000000" pitchFamily="2" charset="2"/>
                  </a:rPr>
                  <a:t>on these expected data and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GB" dirty="0" smtClean="0"/>
                  <a:t> equal to the observed variance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endParaRPr lang="en-GB" dirty="0" smtClean="0"/>
              </a:p>
              <a:p>
                <a:r>
                  <a:rPr lang="en-GB" dirty="0" smtClean="0"/>
                  <a:t>Repeat with probs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𝑐𝑖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𝑒𝑖</m:t>
                        </m:r>
                      </m:sub>
                    </m:sSub>
                  </m:oMath>
                </a14:m>
                <a:r>
                  <a:rPr lang="en-GB" dirty="0" smtClean="0"/>
                  <a:t> changed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 smtClean="0"/>
                  <a:t> to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GB" b="0" dirty="0" smtClean="0"/>
              </a:p>
              <a:p>
                <a:r>
                  <a:rPr lang="en-GB" dirty="0" smtClean="0"/>
                  <a:t>Use standard formula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524000"/>
                <a:ext cx="4716944" cy="4572000"/>
              </a:xfrm>
              <a:blipFill>
                <a:blip r:embed="rId2"/>
                <a:stretch>
                  <a:fillRect l="-1163" t="-267" r="-2067" b="-8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9908600"/>
                  </p:ext>
                </p:extLst>
              </p:nvPr>
            </p:nvGraphicFramePr>
            <p:xfrm>
              <a:off x="5184488" y="1636942"/>
              <a:ext cx="3780000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6000">
                      <a:extLst>
                        <a:ext uri="{9D8B030D-6E8A-4147-A177-3AD203B41FA5}">
                          <a16:colId xmlns:a16="http://schemas.microsoft.com/office/drawing/2014/main" val="3291241076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72413227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92538307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Level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oMath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𝒄𝒊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e>
                                  <m:sub>
                                    <m:r>
                                      <a:rPr lang="en-GB" sz="2000" b="1" i="1" smtClean="0">
                                        <a:latin typeface="Cambria Math" panose="02040503050406030204" pitchFamily="18" charset="0"/>
                                      </a:rPr>
                                      <m:t>𝒆𝒊</m:t>
                                    </m:r>
                                  </m:sub>
                                </m:sSub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90813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1=death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.06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6357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2=hospitalisation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.18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944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3=OK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  <a:endParaRPr lang="en-GB" sz="2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.76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48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9908600"/>
                  </p:ext>
                </p:extLst>
              </p:nvPr>
            </p:nvGraphicFramePr>
            <p:xfrm>
              <a:off x="5184488" y="1636942"/>
              <a:ext cx="3780000" cy="1584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96000">
                      <a:extLst>
                        <a:ext uri="{9D8B030D-6E8A-4147-A177-3AD203B41FA5}">
                          <a16:colId xmlns:a16="http://schemas.microsoft.com/office/drawing/2014/main" val="3291241076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724132271"/>
                        </a:ext>
                      </a:extLst>
                    </a:gridCol>
                    <a:gridCol w="792000">
                      <a:extLst>
                        <a:ext uri="{9D8B030D-6E8A-4147-A177-3AD203B41FA5}">
                          <a16:colId xmlns:a16="http://schemas.microsoft.com/office/drawing/2014/main" val="2925383070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7" t="-6154" r="-73130" b="-3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78462" t="-6154" r="-103077" b="-3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462" t="-6154" r="-3077" b="-33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908137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1=death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.06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363576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2=hospitalisation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.24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.18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594467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3=OK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rgbClr val="C000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.68</a:t>
                          </a:r>
                          <a:endParaRPr lang="en-GB" sz="2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.76</a:t>
                          </a:r>
                          <a:endParaRPr lang="en-GB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74888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42787"/>
              </p:ext>
            </p:extLst>
          </p:nvPr>
        </p:nvGraphicFramePr>
        <p:xfrm>
          <a:off x="5539984" y="3445486"/>
          <a:ext cx="306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29124107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54534353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7241322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Outcome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Rand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latin typeface="Arial" panose="020B0604020202020204" pitchFamily="34" charset="0"/>
                        </a:rPr>
                        <a:t>Prob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8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c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.04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35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c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.12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944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c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.34</a:t>
                      </a:r>
                      <a:endParaRPr lang="en-GB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1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.03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12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2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.09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66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3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e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atin typeface="Arial" panose="020B0604020202020204" pitchFamily="34" charset="0"/>
                        </a:rPr>
                        <a:t>.38</a:t>
                      </a:r>
                      <a:endParaRPr lang="en-GB" sz="2000" dirty="0"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2697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EBFAC-650E-4D75-8632-02815481AE76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810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6|0.5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 slides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RC slides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smtClean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</a:defRPr>
        </a:defPPr>
      </a:lstStyle>
    </a:tx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CTU_powerpoint_template</Template>
  <TotalTime>564</TotalTime>
  <Words>2679</Words>
  <Application>Microsoft Office PowerPoint</Application>
  <PresentationFormat>On-screen Show (4:3)</PresentationFormat>
  <Paragraphs>613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ＭＳ Ｐゴシック</vt:lpstr>
      <vt:lpstr>Arial</vt:lpstr>
      <vt:lpstr>Calibri</vt:lpstr>
      <vt:lpstr>Cambria Math</vt:lpstr>
      <vt:lpstr>Courier New</vt:lpstr>
      <vt:lpstr>Times</vt:lpstr>
      <vt:lpstr>Times New Roman</vt:lpstr>
      <vt:lpstr>Verdana</vt:lpstr>
      <vt:lpstr>Wingdings</vt:lpstr>
      <vt:lpstr>blank</vt:lpstr>
      <vt:lpstr>MRC slides template</vt:lpstr>
      <vt:lpstr>PowerPoint Presentation</vt:lpstr>
      <vt:lpstr>Motivation</vt:lpstr>
      <vt:lpstr>Sample size in Stata</vt:lpstr>
      <vt:lpstr>Plan</vt:lpstr>
      <vt:lpstr>General theory for sample size calculation</vt:lpstr>
      <vt:lpstr>General theory for sample size calculation</vt:lpstr>
      <vt:lpstr>Whitehead’s method</vt:lpstr>
      <vt:lpstr>Limitations of Whitehead’s method</vt:lpstr>
      <vt:lpstr>New proposal – “ologit” method</vt:lpstr>
      <vt:lpstr>Non-inferiority trials</vt:lpstr>
      <vt:lpstr>New proposal for non-inferiority trials</vt:lpstr>
      <vt:lpstr>artcat – outline of syntax</vt:lpstr>
      <vt:lpstr>PowerPoint Presentation</vt:lpstr>
      <vt:lpstr>FLU-IVIG example</vt:lpstr>
      <vt:lpstr>PowerPoint Presentation</vt:lpstr>
      <vt:lpstr>FLU-IVIG example (ctd)</vt:lpstr>
      <vt:lpstr>Evaluations</vt:lpstr>
      <vt:lpstr> Comparison 1: FLU-IVIG (6 outcome levels)</vt:lpstr>
      <vt:lpstr>Evaluation 1 (6 outcome levels)</vt:lpstr>
      <vt:lpstr>Comparison 2: binary outcome</vt:lpstr>
      <vt:lpstr>Evaluation 2: binary outcome</vt:lpstr>
      <vt:lpstr>Software testing</vt:lpstr>
      <vt:lpstr>Software testing (ctd)</vt:lpstr>
      <vt:lpstr>Discussion</vt:lpstr>
      <vt:lpstr>Extra slides</vt:lpstr>
      <vt:lpstr>Some examples of reducing the sample size required</vt:lpstr>
      <vt:lpstr>Evaluation 2: binary outcome (with type 1 error rates)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White</dc:creator>
  <cp:lastModifiedBy>Ian White</cp:lastModifiedBy>
  <cp:revision>42</cp:revision>
  <cp:lastPrinted>2002-07-16T15:27:40Z</cp:lastPrinted>
  <dcterms:created xsi:type="dcterms:W3CDTF">2020-09-03T15:08:49Z</dcterms:created>
  <dcterms:modified xsi:type="dcterms:W3CDTF">2020-09-11T12:02:33Z</dcterms:modified>
</cp:coreProperties>
</file>