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70" r:id="rId3"/>
    <p:sldId id="302" r:id="rId4"/>
    <p:sldId id="303" r:id="rId5"/>
    <p:sldId id="304" r:id="rId6"/>
    <p:sldId id="307" r:id="rId7"/>
    <p:sldId id="319" r:id="rId8"/>
    <p:sldId id="308" r:id="rId9"/>
    <p:sldId id="309" r:id="rId10"/>
    <p:sldId id="310" r:id="rId11"/>
    <p:sldId id="305" r:id="rId12"/>
    <p:sldId id="306" r:id="rId13"/>
    <p:sldId id="320" r:id="rId14"/>
    <p:sldId id="311" r:id="rId15"/>
    <p:sldId id="312" r:id="rId16"/>
    <p:sldId id="314" r:id="rId17"/>
    <p:sldId id="315" r:id="rId18"/>
    <p:sldId id="316" r:id="rId19"/>
    <p:sldId id="317" r:id="rId20"/>
    <p:sldId id="318" r:id="rId21"/>
    <p:sldId id="313" r:id="rId22"/>
    <p:sldId id="321" r:id="rId23"/>
    <p:sldId id="322" r:id="rId24"/>
    <p:sldId id="259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 Ruth Jones" initials="MRJ" lastIdx="7" clrIdx="0">
    <p:extLst>
      <p:ext uri="{19B8F6BF-5375-455C-9EA6-DF929625EA0E}">
        <p15:presenceInfo xmlns:p15="http://schemas.microsoft.com/office/powerpoint/2012/main" userId="S::mjones5@worldbank.org::4de489b9-4ceb-45e2-843f-73f505ed51f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B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63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18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28F793-9BB2-43A1-91DC-5CC07A6A65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D31BCB-8845-460C-A391-535DD138D1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3EDFD-5524-490C-89D1-62DC6AC3C122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AB27FB-AE24-4DE2-BB5D-B103A93643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FC91A2-B3E0-4DD2-8A2A-09A270BA33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D4B19-581F-46C1-983E-4D678C8525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0746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C16A9-914B-4923-BE16-150E0AFB45D0}" type="datetimeFigureOut">
              <a:rPr lang="en-US" smtClean="0"/>
              <a:t>7/27/22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020ED-C7F5-461D-A032-E29648816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4188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251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781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68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056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4494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337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300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976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071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61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9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434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95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646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713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604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5249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91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7401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2723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892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24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0020ED-C7F5-461D-A032-E2964881613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275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94069BF-73F2-4C61-823E-BEF2A20B77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A0647D7-0AB5-4F9C-9122-6AB30AF1C2C6}"/>
              </a:ext>
            </a:extLst>
          </p:cNvPr>
          <p:cNvGrpSpPr/>
          <p:nvPr userDrawn="1"/>
        </p:nvGrpSpPr>
        <p:grpSpPr>
          <a:xfrm>
            <a:off x="0" y="5924545"/>
            <a:ext cx="12192000" cy="933458"/>
            <a:chOff x="0" y="5924545"/>
            <a:chExt cx="12192000" cy="933458"/>
          </a:xfrm>
        </p:grpSpPr>
        <p:pic>
          <p:nvPicPr>
            <p:cNvPr id="8" name="Picture 7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1D3DA3A0-32E7-479C-BB3C-70BA14FC219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924550"/>
              <a:ext cx="3590925" cy="933450"/>
            </a:xfrm>
            <a:prstGeom prst="rect">
              <a:avLst/>
            </a:prstGeom>
          </p:spPr>
        </p:pic>
        <p:pic>
          <p:nvPicPr>
            <p:cNvPr id="12" name="Picture 11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BAF47EC5-41BA-43DA-87EC-417E7B05A9E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58275" y="5924547"/>
              <a:ext cx="1876425" cy="933450"/>
            </a:xfrm>
            <a:prstGeom prst="rect">
              <a:avLst/>
            </a:prstGeom>
          </p:spPr>
        </p:pic>
        <p:pic>
          <p:nvPicPr>
            <p:cNvPr id="13" name="Picture 12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2E276EC1-3C24-4F1B-943B-616ADD6F350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15575" y="5924551"/>
              <a:ext cx="1876425" cy="933450"/>
            </a:xfrm>
            <a:prstGeom prst="rect">
              <a:avLst/>
            </a:prstGeom>
          </p:spPr>
        </p:pic>
        <p:pic>
          <p:nvPicPr>
            <p:cNvPr id="14" name="Picture 13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0666D334-E948-48F4-BF8B-8697BB14CE5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812" y="5924550"/>
              <a:ext cx="1876425" cy="933445"/>
            </a:xfrm>
            <a:prstGeom prst="rect">
              <a:avLst/>
            </a:prstGeom>
          </p:spPr>
        </p:pic>
        <p:pic>
          <p:nvPicPr>
            <p:cNvPr id="20" name="Picture 19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7E662772-6C75-405C-98A0-EEB87DFAFAF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9018" y="5924545"/>
              <a:ext cx="1876425" cy="933450"/>
            </a:xfrm>
            <a:prstGeom prst="rect">
              <a:avLst/>
            </a:prstGeom>
          </p:spPr>
        </p:pic>
        <p:pic>
          <p:nvPicPr>
            <p:cNvPr id="21" name="Picture 20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670FC0CE-49D0-4BBD-9E2A-170D8498EE9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43538" y="5924550"/>
              <a:ext cx="1924049" cy="933450"/>
            </a:xfrm>
            <a:prstGeom prst="rect">
              <a:avLst/>
            </a:prstGeom>
          </p:spPr>
        </p:pic>
        <p:pic>
          <p:nvPicPr>
            <p:cNvPr id="22" name="Picture 21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E9746940-E74B-433C-8A3B-2A8CE10ADA5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05662" y="5924553"/>
              <a:ext cx="1876425" cy="933450"/>
            </a:xfrm>
            <a:prstGeom prst="rect">
              <a:avLst/>
            </a:prstGeom>
          </p:spPr>
        </p:pic>
      </p:grpSp>
      <p:pic>
        <p:nvPicPr>
          <p:cNvPr id="29" name="Picture 28" descr="A picture containing text, businesscard&#10;&#10;Description automatically generated">
            <a:extLst>
              <a:ext uri="{FF2B5EF4-FFF2-40B4-BE49-F238E27FC236}">
                <a16:creationId xmlns:a16="http://schemas.microsoft.com/office/drawing/2014/main" id="{582F1504-1994-4EC9-BA25-CF196F70E6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137" y="3444403"/>
            <a:ext cx="9229725" cy="179345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91EBAE0-895B-400F-8F93-D6CB4DCFE7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8960" y="3064415"/>
            <a:ext cx="4911811" cy="341946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91A6FE8-CE1B-4576-8F29-A763D37A0C98}"/>
              </a:ext>
            </a:extLst>
          </p:cNvPr>
          <p:cNvSpPr/>
          <p:nvPr userDrawn="1"/>
        </p:nvSpPr>
        <p:spPr>
          <a:xfrm>
            <a:off x="1512093" y="1587532"/>
            <a:ext cx="91559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6000" dirty="0">
                <a:solidFill>
                  <a:schemeClr val="bg2"/>
                </a:solidFill>
                <a:latin typeface="Fira Sans" panose="020B0503050000020004" pitchFamily="34" charset="0"/>
              </a:rPr>
              <a:t>Development Research </a:t>
            </a:r>
          </a:p>
          <a:p>
            <a:pPr algn="l"/>
            <a:r>
              <a:rPr lang="en-US" sz="6000" dirty="0">
                <a:solidFill>
                  <a:schemeClr val="bg2"/>
                </a:solidFill>
                <a:latin typeface="Fira Sans" panose="020B0503050000020004" pitchFamily="34" charset="0"/>
              </a:rPr>
              <a:t>in Practice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A118EF-B18A-47F4-A7BD-8B7C55063065}"/>
              </a:ext>
            </a:extLst>
          </p:cNvPr>
          <p:cNvSpPr/>
          <p:nvPr userDrawn="1"/>
        </p:nvSpPr>
        <p:spPr>
          <a:xfrm>
            <a:off x="1492788" y="3623748"/>
            <a:ext cx="6673622" cy="19697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ECBB32"/>
                </a:solidFill>
                <a:latin typeface="Fira Sans" panose="020B0503050000020004" pitchFamily="34" charset="0"/>
              </a:rPr>
              <a:t>The DIME Analytics Data Handbook</a:t>
            </a:r>
          </a:p>
          <a:p>
            <a:endParaRPr lang="en-US" sz="1800" dirty="0">
              <a:solidFill>
                <a:srgbClr val="ECBB32"/>
              </a:solidFill>
              <a:latin typeface="Fira Sans" panose="020B0503050000020004" pitchFamily="34" charset="0"/>
            </a:endParaRPr>
          </a:p>
          <a:p>
            <a:r>
              <a:rPr lang="en-US" sz="1800" dirty="0">
                <a:solidFill>
                  <a:srgbClr val="ECBB32"/>
                </a:solidFill>
                <a:latin typeface="Fira Sans" panose="020B0503050000020004" pitchFamily="34" charset="0"/>
              </a:rPr>
              <a:t>Kristoffer </a:t>
            </a:r>
            <a:r>
              <a:rPr lang="en-US" sz="1800" dirty="0" err="1">
                <a:solidFill>
                  <a:srgbClr val="ECBB32"/>
                </a:solidFill>
                <a:latin typeface="Fira Sans" panose="020B0503050000020004" pitchFamily="34" charset="0"/>
              </a:rPr>
              <a:t>Bjärkefur</a:t>
            </a:r>
            <a:endParaRPr lang="en-US" sz="1800" dirty="0">
              <a:solidFill>
                <a:srgbClr val="ECBB32"/>
              </a:solidFill>
              <a:latin typeface="Fira Sans" panose="020B0503050000020004" pitchFamily="34" charset="0"/>
            </a:endParaRPr>
          </a:p>
          <a:p>
            <a:r>
              <a:rPr lang="en-US" sz="1800" dirty="0" err="1">
                <a:solidFill>
                  <a:srgbClr val="ECBB32"/>
                </a:solidFill>
                <a:latin typeface="Fira Sans" panose="020B0503050000020004" pitchFamily="34" charset="0"/>
              </a:rPr>
              <a:t>Luíza</a:t>
            </a:r>
            <a:r>
              <a:rPr lang="en-US" sz="1800" dirty="0">
                <a:solidFill>
                  <a:srgbClr val="ECBB32"/>
                </a:solidFill>
                <a:latin typeface="Fira Sans" panose="020B0503050000020004" pitchFamily="34" charset="0"/>
              </a:rPr>
              <a:t> Cardoso de Andrade</a:t>
            </a:r>
          </a:p>
          <a:p>
            <a:r>
              <a:rPr lang="en-US" sz="1800" dirty="0">
                <a:solidFill>
                  <a:srgbClr val="ECBB32"/>
                </a:solidFill>
                <a:latin typeface="Fira Sans" panose="020B0503050000020004" pitchFamily="34" charset="0"/>
              </a:rPr>
              <a:t>Benjamin Daniels</a:t>
            </a:r>
          </a:p>
          <a:p>
            <a:r>
              <a:rPr lang="en-US" sz="1800" dirty="0">
                <a:solidFill>
                  <a:srgbClr val="ECBB32"/>
                </a:solidFill>
                <a:latin typeface="Fira Sans" panose="020B0503050000020004" pitchFamily="34" charset="0"/>
              </a:rPr>
              <a:t>Maria Ruth Jones</a:t>
            </a:r>
            <a:endParaRPr lang="en-US" sz="3200" dirty="0">
              <a:solidFill>
                <a:srgbClr val="ECBB32"/>
              </a:solidFill>
              <a:latin typeface="Fira Sans" panose="020B0503050000020004" pitchFamily="34" charset="0"/>
            </a:endParaRPr>
          </a:p>
        </p:txBody>
      </p:sp>
      <p:pic>
        <p:nvPicPr>
          <p:cNvPr id="19" name="Picture 18" descr="A picture containing icon&#10;&#10;Description automatically generated">
            <a:extLst>
              <a:ext uri="{FF2B5EF4-FFF2-40B4-BE49-F238E27FC236}">
                <a16:creationId xmlns:a16="http://schemas.microsoft.com/office/drawing/2014/main" id="{3845D57D-E35D-4B25-8055-07E53769F5C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9869" y="6130196"/>
            <a:ext cx="1009791" cy="647790"/>
          </a:xfrm>
          <a:prstGeom prst="rect">
            <a:avLst/>
          </a:prstGeom>
        </p:spPr>
      </p:pic>
      <p:pic>
        <p:nvPicPr>
          <p:cNvPr id="23" name="Picture 2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FE3BC703-348F-4133-B756-1BA67716055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46" y="6171946"/>
            <a:ext cx="2857500" cy="561975"/>
          </a:xfrm>
          <a:prstGeom prst="rect">
            <a:avLst/>
          </a:prstGeom>
        </p:spPr>
      </p:pic>
      <p:pic>
        <p:nvPicPr>
          <p:cNvPr id="25" name="Picture 24" descr="Logo&#10;&#10;Description automatically generated">
            <a:extLst>
              <a:ext uri="{FF2B5EF4-FFF2-40B4-BE49-F238E27FC236}">
                <a16:creationId xmlns:a16="http://schemas.microsoft.com/office/drawing/2014/main" id="{60518DB8-A760-498B-8CB2-C10FB842AA3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327" y="6086434"/>
            <a:ext cx="1876425" cy="733001"/>
          </a:xfrm>
          <a:prstGeom prst="rect">
            <a:avLst/>
          </a:prstGeom>
        </p:spPr>
      </p:pic>
      <p:pic>
        <p:nvPicPr>
          <p:cNvPr id="28" name="Picture 27" descr="Logo&#10;&#10;Description automatically generated">
            <a:extLst>
              <a:ext uri="{FF2B5EF4-FFF2-40B4-BE49-F238E27FC236}">
                <a16:creationId xmlns:a16="http://schemas.microsoft.com/office/drawing/2014/main" id="{BB40CAC5-FBCA-4669-8841-7D0C6E2C747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3802" y="6061115"/>
            <a:ext cx="666317" cy="734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9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5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706DE-4156-4434-991C-83D7C870D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solidFill>
            <a:schemeClr val="tx2"/>
          </a:solidFill>
          <a:ln>
            <a:noFill/>
          </a:ln>
        </p:spPr>
        <p:txBody>
          <a:bodyPr/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3EC794-A6C2-4732-A968-D9F40FBD92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81174"/>
            <a:ext cx="5157787" cy="723900"/>
          </a:xfrm>
          <a:solidFill>
            <a:schemeClr val="accent5">
              <a:lumMod val="90000"/>
              <a:lumOff val="1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 algn="ctr">
              <a:buNone/>
              <a:defRPr sz="2800" b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C1FF28-20F7-4CB1-AF0B-0B041A40BC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/>
            </a:lvl1pPr>
            <a:lvl2pPr>
              <a:buClr>
                <a:schemeClr val="accent3"/>
              </a:buClr>
              <a:defRPr sz="2000"/>
            </a:lvl2pPr>
            <a:lvl3pPr>
              <a:buClr>
                <a:schemeClr val="accent3"/>
              </a:buClr>
              <a:defRPr sz="1800"/>
            </a:lvl3pPr>
            <a:lvl4pPr>
              <a:buClr>
                <a:schemeClr val="accent3"/>
              </a:buClr>
              <a:defRPr sz="1600"/>
            </a:lvl4pPr>
            <a:lvl5pPr>
              <a:buClr>
                <a:schemeClr val="accent3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9835CE-8CAA-4DD6-B2B4-CF7EB6CB0A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81173"/>
            <a:ext cx="5180012" cy="723901"/>
          </a:xfrm>
          <a:solidFill>
            <a:schemeClr val="accent5">
              <a:lumMod val="90000"/>
              <a:lumOff val="10000"/>
            </a:schemeClr>
          </a:solidFill>
          <a:ln>
            <a:noFill/>
          </a:ln>
        </p:spPr>
        <p:txBody>
          <a:bodyPr anchor="ctr">
            <a:normAutofit/>
          </a:bodyPr>
          <a:lstStyle>
            <a:lvl1pPr marL="0" indent="0">
              <a:buNone/>
              <a:defRPr lang="en-US" sz="2800" b="0" kern="1200" dirty="0" smtClean="0">
                <a:solidFill>
                  <a:schemeClr val="tx1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3C66F9-DDA4-4419-B0C4-49D0889741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solidFill>
            <a:schemeClr val="bg1"/>
          </a:solidFill>
          <a:ln>
            <a:noFill/>
          </a:ln>
        </p:spPr>
        <p:txBody>
          <a:bodyPr>
            <a:normAutofit/>
          </a:bodyPr>
          <a:lstStyle>
            <a:lvl1pPr>
              <a:buClr>
                <a:schemeClr val="accent3"/>
              </a:buClr>
              <a:defRPr sz="2400"/>
            </a:lvl1pPr>
            <a:lvl2pPr>
              <a:buClr>
                <a:schemeClr val="accent3"/>
              </a:buClr>
              <a:defRPr sz="2000"/>
            </a:lvl2pPr>
            <a:lvl3pPr>
              <a:buClr>
                <a:schemeClr val="accent3"/>
              </a:buClr>
              <a:defRPr sz="1800"/>
            </a:lvl3pPr>
            <a:lvl4pPr>
              <a:buClr>
                <a:schemeClr val="accent3"/>
              </a:buClr>
              <a:defRPr sz="1600"/>
            </a:lvl4pPr>
            <a:lvl5pPr>
              <a:buClr>
                <a:schemeClr val="accent3"/>
              </a:buCl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76E898-8B57-41D0-A4BC-4405EE9E0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046472D2-38C8-DE47-BA4B-C6BF5ECBF2DF}" type="datetime1">
              <a:rPr lang="en-US" smtClean="0"/>
              <a:t>7/27/22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A491F4-5E1E-4650-8028-5EB622123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32460E-F884-4305-910E-D5C062751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453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D6EEBD-6CFF-4038-B36D-E7E428771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fld id="{AFB31A15-A353-BB4D-B925-029748EF5772}" type="datetime1">
              <a:rPr lang="en-US" smtClean="0"/>
              <a:t>7/27/22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316FF4-C185-4FEF-B6F9-BCDCA3C95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D1CEC1-8461-437B-9016-CA5BD381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B8CAF64-7C9F-423E-96A2-A384D8266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523875"/>
            <a:ext cx="10515600" cy="5600700"/>
          </a:xfr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001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D6EEBD-6CFF-4038-B36D-E7E428771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fld id="{1DB9F49D-18F0-F545-86A8-2F636665C415}" type="datetime1">
              <a:rPr lang="en-US" smtClean="0"/>
              <a:t>7/27/22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316FF4-C185-4FEF-B6F9-BCDCA3C95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D1CEC1-8461-437B-9016-CA5BD381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B8CAF64-7C9F-423E-96A2-A384D82663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523875"/>
            <a:ext cx="10515600" cy="5600700"/>
          </a:xfrm>
          <a:solidFill>
            <a:schemeClr val="bg1"/>
          </a:solidFill>
          <a:ln>
            <a:solidFill>
              <a:schemeClr val="bg2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041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4E3CF6-68FD-453B-8462-4748CCB6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2A2F-BE05-E149-80D5-E661458D8EB6}" type="datetime1">
              <a:rPr lang="en-US" smtClean="0"/>
              <a:t>7/27/22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971991-82DC-4D60-BCAD-5FED6184D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17B812-22CC-4C39-9587-2221CEFA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21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64FCB-C806-4B40-93E3-BFC09F930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A7F4B9-9CF6-CF4D-8F2A-A900AC24B0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84477-5B82-BC45-8C72-D1E3F6C8F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FB406-ED46-5F40-866A-264D20E1C18E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7A0D4-77F1-5F42-AEB4-89D3C1BC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8296CC-5A3A-F648-BFB1-CFC8EA10F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0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C26158-0F61-439A-AC06-2D6E52910BE6}"/>
              </a:ext>
            </a:extLst>
          </p:cNvPr>
          <p:cNvSpPr/>
          <p:nvPr userDrawn="1"/>
        </p:nvSpPr>
        <p:spPr>
          <a:xfrm>
            <a:off x="831850" y="911880"/>
            <a:ext cx="10515600" cy="251712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77FDF5-B092-4BA9-817C-AA6D875FD7BB}"/>
              </a:ext>
            </a:extLst>
          </p:cNvPr>
          <p:cNvSpPr/>
          <p:nvPr userDrawn="1"/>
        </p:nvSpPr>
        <p:spPr>
          <a:xfrm>
            <a:off x="831850" y="3473825"/>
            <a:ext cx="10515600" cy="150018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4FB89-92F1-4F87-B462-75AD8E608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73825"/>
            <a:ext cx="10515600" cy="1500187"/>
          </a:xfrm>
          <a:noFill/>
        </p:spPr>
        <p:txBody>
          <a:bodyPr/>
          <a:lstStyle>
            <a:lvl1pPr marL="0" indent="0" algn="ctr">
              <a:buNone/>
              <a:defRPr lang="en-US" cap="all" baseline="0" dirty="0">
                <a:solidFill>
                  <a:srgbClr val="ECBB3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C7EE5D-4245-4DC1-83CF-FB06AF96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911880"/>
            <a:ext cx="10515600" cy="2519736"/>
          </a:xfrm>
          <a:noFill/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7D4518-0729-418B-BE73-2F888DE20F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6751812" y="3282015"/>
            <a:ext cx="5440188" cy="3882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5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12819DA-ED84-42D3-87FC-ACA707D5DECB}"/>
              </a:ext>
            </a:extLst>
          </p:cNvPr>
          <p:cNvSpPr/>
          <p:nvPr userDrawn="1"/>
        </p:nvSpPr>
        <p:spPr>
          <a:xfrm>
            <a:off x="831850" y="3473825"/>
            <a:ext cx="10515600" cy="1500187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9BA42C-76AE-463D-93F0-B7A210377830}"/>
              </a:ext>
            </a:extLst>
          </p:cNvPr>
          <p:cNvSpPr/>
          <p:nvPr userDrawn="1"/>
        </p:nvSpPr>
        <p:spPr>
          <a:xfrm>
            <a:off x="838200" y="1918448"/>
            <a:ext cx="10515600" cy="15284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C7EE5D-4245-4DC1-83CF-FB06AF96C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931428"/>
            <a:ext cx="10515600" cy="1500188"/>
          </a:xfrm>
          <a:noFill/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4FB89-92F1-4F87-B462-75AD8E608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473825"/>
            <a:ext cx="10515600" cy="1500187"/>
          </a:xfrm>
          <a:noFill/>
        </p:spPr>
        <p:txBody>
          <a:bodyPr/>
          <a:lstStyle>
            <a:lvl1pPr marL="0" indent="0" algn="ctr">
              <a:buNone/>
              <a:defRPr lang="en-US" cap="all" baseline="0" dirty="0">
                <a:solidFill>
                  <a:srgbClr val="ECBB3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53BE465-52A8-4822-AE7F-48F034094B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77068" y="-1245354"/>
            <a:ext cx="2014732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62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8BBAD-8CCB-414D-9190-F079D6C64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0EC83-3860-46E6-BEC1-512291D27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79FC6-5775-45C9-BE38-90ADB20E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F8D9FE6-A27A-F348-AAA8-CB3D579B1366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C1F0D-26FD-4DE8-9DB0-8160EB5B7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A8236-9398-4BDA-8767-7AD2F075B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EF634D3-5B9D-4DC6-A2CC-2FB219A6D5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9068" y="0"/>
            <a:ext cx="2014732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78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A8BBAD-8CCB-414D-9190-F079D6C64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0EC83-3860-46E6-BEC1-512291D276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479FC6-5775-45C9-BE38-90ADB20EC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38B1B9F-973D-BA48-B849-9A03D4FA57F8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C1F0D-26FD-4DE8-9DB0-8160EB5B7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A8236-9398-4BDA-8767-7AD2F075B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114AE3B6-A01E-4CD2-8468-00C259E1281A}"/>
              </a:ext>
            </a:extLst>
          </p:cNvPr>
          <p:cNvSpPr/>
          <p:nvPr userDrawn="1"/>
        </p:nvSpPr>
        <p:spPr>
          <a:xfrm>
            <a:off x="846306" y="1692613"/>
            <a:ext cx="10525328" cy="29183"/>
          </a:xfrm>
          <a:custGeom>
            <a:avLst/>
            <a:gdLst>
              <a:gd name="connsiteX0" fmla="*/ 0 w 10525328"/>
              <a:gd name="connsiteY0" fmla="*/ 0 h 29183"/>
              <a:gd name="connsiteX1" fmla="*/ 868340 w 10525328"/>
              <a:gd name="connsiteY1" fmla="*/ 2408 h 29183"/>
              <a:gd name="connsiteX2" fmla="*/ 1631426 w 10525328"/>
              <a:gd name="connsiteY2" fmla="*/ 4523 h 29183"/>
              <a:gd name="connsiteX3" fmla="*/ 2394512 w 10525328"/>
              <a:gd name="connsiteY3" fmla="*/ 6639 h 29183"/>
              <a:gd name="connsiteX4" fmla="*/ 2736585 w 10525328"/>
              <a:gd name="connsiteY4" fmla="*/ 7588 h 29183"/>
              <a:gd name="connsiteX5" fmla="*/ 3183912 w 10525328"/>
              <a:gd name="connsiteY5" fmla="*/ 8828 h 29183"/>
              <a:gd name="connsiteX6" fmla="*/ 3946998 w 10525328"/>
              <a:gd name="connsiteY6" fmla="*/ 10944 h 29183"/>
              <a:gd name="connsiteX7" fmla="*/ 4499578 w 10525328"/>
              <a:gd name="connsiteY7" fmla="*/ 12476 h 29183"/>
              <a:gd name="connsiteX8" fmla="*/ 4946904 w 10525328"/>
              <a:gd name="connsiteY8" fmla="*/ 13716 h 29183"/>
              <a:gd name="connsiteX9" fmla="*/ 5709990 w 10525328"/>
              <a:gd name="connsiteY9" fmla="*/ 15832 h 29183"/>
              <a:gd name="connsiteX10" fmla="*/ 6367823 w 10525328"/>
              <a:gd name="connsiteY10" fmla="*/ 17656 h 29183"/>
              <a:gd name="connsiteX11" fmla="*/ 7025656 w 10525328"/>
              <a:gd name="connsiteY11" fmla="*/ 19480 h 29183"/>
              <a:gd name="connsiteX12" fmla="*/ 7893996 w 10525328"/>
              <a:gd name="connsiteY12" fmla="*/ 21887 h 29183"/>
              <a:gd name="connsiteX13" fmla="*/ 8657082 w 10525328"/>
              <a:gd name="connsiteY13" fmla="*/ 24003 h 29183"/>
              <a:gd name="connsiteX14" fmla="*/ 8999155 w 10525328"/>
              <a:gd name="connsiteY14" fmla="*/ 24951 h 29183"/>
              <a:gd name="connsiteX15" fmla="*/ 9551735 w 10525328"/>
              <a:gd name="connsiteY15" fmla="*/ 26484 h 29183"/>
              <a:gd name="connsiteX16" fmla="*/ 10525328 w 10525328"/>
              <a:gd name="connsiteY16" fmla="*/ 29183 h 29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525328" h="29183" fill="none" extrusionOk="0">
                <a:moveTo>
                  <a:pt x="0" y="0"/>
                </a:moveTo>
                <a:cubicBezTo>
                  <a:pt x="225724" y="-3155"/>
                  <a:pt x="693552" y="34749"/>
                  <a:pt x="868340" y="2408"/>
                </a:cubicBezTo>
                <a:cubicBezTo>
                  <a:pt x="1043128" y="-29934"/>
                  <a:pt x="1415531" y="34726"/>
                  <a:pt x="1631426" y="4523"/>
                </a:cubicBezTo>
                <a:cubicBezTo>
                  <a:pt x="1847321" y="-25680"/>
                  <a:pt x="2201421" y="-15936"/>
                  <a:pt x="2394512" y="6639"/>
                </a:cubicBezTo>
                <a:cubicBezTo>
                  <a:pt x="2587603" y="29214"/>
                  <a:pt x="2628370" y="2646"/>
                  <a:pt x="2736585" y="7588"/>
                </a:cubicBezTo>
                <a:cubicBezTo>
                  <a:pt x="2844800" y="12529"/>
                  <a:pt x="3093263" y="13607"/>
                  <a:pt x="3183912" y="8828"/>
                </a:cubicBezTo>
                <a:cubicBezTo>
                  <a:pt x="3274561" y="4050"/>
                  <a:pt x="3572330" y="12093"/>
                  <a:pt x="3946998" y="10944"/>
                </a:cubicBezTo>
                <a:cubicBezTo>
                  <a:pt x="4321666" y="9794"/>
                  <a:pt x="4362395" y="36117"/>
                  <a:pt x="4499578" y="12476"/>
                </a:cubicBezTo>
                <a:cubicBezTo>
                  <a:pt x="4636761" y="-11165"/>
                  <a:pt x="4845566" y="1287"/>
                  <a:pt x="4946904" y="13716"/>
                </a:cubicBezTo>
                <a:cubicBezTo>
                  <a:pt x="5048242" y="26145"/>
                  <a:pt x="5371851" y="-19975"/>
                  <a:pt x="5709990" y="15832"/>
                </a:cubicBezTo>
                <a:cubicBezTo>
                  <a:pt x="6048129" y="51639"/>
                  <a:pt x="6046413" y="-618"/>
                  <a:pt x="6367823" y="17656"/>
                </a:cubicBezTo>
                <a:cubicBezTo>
                  <a:pt x="6689233" y="35930"/>
                  <a:pt x="6805972" y="1304"/>
                  <a:pt x="7025656" y="19480"/>
                </a:cubicBezTo>
                <a:cubicBezTo>
                  <a:pt x="7245340" y="37656"/>
                  <a:pt x="7611300" y="-22180"/>
                  <a:pt x="7893996" y="21887"/>
                </a:cubicBezTo>
                <a:cubicBezTo>
                  <a:pt x="8176692" y="65954"/>
                  <a:pt x="8333664" y="17929"/>
                  <a:pt x="8657082" y="24003"/>
                </a:cubicBezTo>
                <a:cubicBezTo>
                  <a:pt x="8980500" y="30076"/>
                  <a:pt x="8903536" y="27220"/>
                  <a:pt x="8999155" y="24951"/>
                </a:cubicBezTo>
                <a:cubicBezTo>
                  <a:pt x="9094774" y="22683"/>
                  <a:pt x="9416963" y="42474"/>
                  <a:pt x="9551735" y="26484"/>
                </a:cubicBezTo>
                <a:cubicBezTo>
                  <a:pt x="9686507" y="10494"/>
                  <a:pt x="10278370" y="64434"/>
                  <a:pt x="10525328" y="29183"/>
                </a:cubicBezTo>
              </a:path>
              <a:path w="10525328" h="29183" stroke="0" extrusionOk="0">
                <a:moveTo>
                  <a:pt x="0" y="0"/>
                </a:moveTo>
                <a:cubicBezTo>
                  <a:pt x="231657" y="21921"/>
                  <a:pt x="320604" y="-25079"/>
                  <a:pt x="552580" y="1532"/>
                </a:cubicBezTo>
                <a:cubicBezTo>
                  <a:pt x="784556" y="28143"/>
                  <a:pt x="766619" y="-8076"/>
                  <a:pt x="894653" y="2481"/>
                </a:cubicBezTo>
                <a:cubicBezTo>
                  <a:pt x="1022687" y="13038"/>
                  <a:pt x="1585093" y="-36633"/>
                  <a:pt x="1762992" y="4888"/>
                </a:cubicBezTo>
                <a:cubicBezTo>
                  <a:pt x="1940891" y="46409"/>
                  <a:pt x="2105273" y="3186"/>
                  <a:pt x="2315572" y="6420"/>
                </a:cubicBezTo>
                <a:cubicBezTo>
                  <a:pt x="2525871" y="9654"/>
                  <a:pt x="2625666" y="12778"/>
                  <a:pt x="2868152" y="7952"/>
                </a:cubicBezTo>
                <a:cubicBezTo>
                  <a:pt x="3110638" y="3126"/>
                  <a:pt x="3400914" y="-8158"/>
                  <a:pt x="3736491" y="10360"/>
                </a:cubicBezTo>
                <a:cubicBezTo>
                  <a:pt x="4072068" y="28878"/>
                  <a:pt x="4010643" y="19785"/>
                  <a:pt x="4183818" y="11600"/>
                </a:cubicBezTo>
                <a:cubicBezTo>
                  <a:pt x="4356993" y="3415"/>
                  <a:pt x="4713330" y="-4004"/>
                  <a:pt x="5052157" y="14008"/>
                </a:cubicBezTo>
                <a:cubicBezTo>
                  <a:pt x="5390984" y="32020"/>
                  <a:pt x="5486672" y="13691"/>
                  <a:pt x="5920497" y="16415"/>
                </a:cubicBezTo>
                <a:cubicBezTo>
                  <a:pt x="6354322" y="19139"/>
                  <a:pt x="6354387" y="-14716"/>
                  <a:pt x="6578330" y="18239"/>
                </a:cubicBezTo>
                <a:cubicBezTo>
                  <a:pt x="6802273" y="51194"/>
                  <a:pt x="7071470" y="-23600"/>
                  <a:pt x="7446670" y="20647"/>
                </a:cubicBezTo>
                <a:cubicBezTo>
                  <a:pt x="7821870" y="64893"/>
                  <a:pt x="7804261" y="42217"/>
                  <a:pt x="7999249" y="22179"/>
                </a:cubicBezTo>
                <a:cubicBezTo>
                  <a:pt x="8194237" y="2141"/>
                  <a:pt x="8293805" y="-2597"/>
                  <a:pt x="8551829" y="23711"/>
                </a:cubicBezTo>
                <a:cubicBezTo>
                  <a:pt x="8809853" y="50019"/>
                  <a:pt x="9061965" y="39890"/>
                  <a:pt x="9314915" y="25827"/>
                </a:cubicBezTo>
                <a:cubicBezTo>
                  <a:pt x="9567865" y="11764"/>
                  <a:pt x="9595699" y="27888"/>
                  <a:pt x="9867495" y="27359"/>
                </a:cubicBezTo>
                <a:cubicBezTo>
                  <a:pt x="10139291" y="26830"/>
                  <a:pt x="10296771" y="17222"/>
                  <a:pt x="10525328" y="29183"/>
                </a:cubicBezTo>
              </a:path>
            </a:pathLst>
          </a:custGeom>
          <a:ln w="38100"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10525328"/>
                      <a:gd name="connsiteY0" fmla="*/ 0 h 29183"/>
                      <a:gd name="connsiteX1" fmla="*/ 10525328 w 10525328"/>
                      <a:gd name="connsiteY1" fmla="*/ 29183 h 29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525328" h="29183">
                        <a:moveTo>
                          <a:pt x="0" y="0"/>
                        </a:moveTo>
                        <a:lnTo>
                          <a:pt x="10525328" y="29183"/>
                        </a:lnTo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67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60BF8B-AD52-44BF-8CB3-4196DA910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anchor="b"/>
          <a:lstStyle>
            <a:lvl1pPr>
              <a:defRPr sz="3200" b="0">
                <a:solidFill>
                  <a:schemeClr val="bg2"/>
                </a:solidFill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40DB45-0089-450E-9430-0CADA133F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AF6B4F-2C17-4D90-80F3-A9BB5C9EA2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>
            <a:lvl1pPr marL="342900" indent="-3429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400"/>
            </a:lvl1pPr>
            <a:lvl2pPr marL="571500" indent="-22860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/>
            </a:lvl2pPr>
            <a:lvl3pPr marL="685800" indent="-228600">
              <a:buClr>
                <a:schemeClr val="accent3"/>
              </a:buClr>
              <a:buFont typeface="Arial" panose="020B0604020202020204" pitchFamily="34" charset="0"/>
              <a:buChar char="•"/>
              <a:defRPr sz="1800"/>
            </a:lvl3pPr>
            <a:lvl4pPr marL="1543050" indent="-171450">
              <a:buClr>
                <a:schemeClr val="accent3"/>
              </a:buClr>
              <a:buFont typeface="Arial" panose="020B0604020202020204" pitchFamily="34" charset="0"/>
              <a:buChar char="•"/>
              <a:defRPr sz="1000"/>
            </a:lvl4pPr>
            <a:lvl5pPr marL="2000250" indent="-171450">
              <a:buClr>
                <a:schemeClr val="accent3"/>
              </a:buClr>
              <a:buFont typeface="Arial" panose="020B0604020202020204" pitchFamily="34" charset="0"/>
              <a:buChar char="•"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BE2600-D804-4AAA-A8D2-7ACECF833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E695A-B3F1-764B-968F-419DD34E1468}" type="datetime1">
              <a:rPr lang="en-US" smtClean="0"/>
              <a:t>7/27/22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E7AACB-30C5-444F-B893-39A31F845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4D5C79-7C16-413F-A71A-9D985E1BB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015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8853A-61C0-4B4C-A5E3-AEF865300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950" y="365125"/>
            <a:ext cx="7181850" cy="1325563"/>
          </a:xfrm>
        </p:spPr>
        <p:txBody>
          <a:bodyPr>
            <a:normAutofit/>
          </a:bodyPr>
          <a:lstStyle>
            <a:lvl1pPr algn="r">
              <a:defRPr sz="4000" b="0"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33C604-6D45-420C-9F92-63B6F0025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35502-9534-D244-9941-32859D2366A7}" type="datetime1">
              <a:rPr lang="en-US" smtClean="0"/>
              <a:t>7/27/22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91023-96C7-41B3-BA8D-803E68775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273DF7-48B3-4A8A-B7F9-3A0F47644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1073813-4D53-4FD9-9581-BE1C474AE4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1950" y="1790700"/>
            <a:ext cx="7181850" cy="4400550"/>
          </a:xfrm>
        </p:spPr>
        <p:txBody>
          <a:bodyPr/>
          <a:lstStyle>
            <a:lvl1pPr>
              <a:tabLst>
                <a:tab pos="400050" algn="l"/>
              </a:tabLst>
              <a:defRPr/>
            </a:lvl1pPr>
            <a:lvl2pPr>
              <a:tabLst>
                <a:tab pos="400050" algn="l"/>
              </a:tabLst>
              <a:defRPr/>
            </a:lvl2pPr>
            <a:lvl3pPr>
              <a:tabLst>
                <a:tab pos="400050" algn="l"/>
              </a:tabLst>
              <a:defRPr/>
            </a:lvl3pPr>
            <a:lvl4pPr>
              <a:tabLst>
                <a:tab pos="400050" algn="l"/>
              </a:tabLst>
              <a:defRPr/>
            </a:lvl4pPr>
            <a:lvl5pPr>
              <a:tabLst>
                <a:tab pos="400050" algn="l"/>
              </a:tabLs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DC4D131-6E41-446E-87A8-F1C87D220ED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819150" y="374650"/>
            <a:ext cx="4991100" cy="489267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84150"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13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54DB4D0-9D44-4843-81C2-E7FD880AF44D}"/>
              </a:ext>
            </a:extLst>
          </p:cNvPr>
          <p:cNvSpPr/>
          <p:nvPr userDrawn="1"/>
        </p:nvSpPr>
        <p:spPr>
          <a:xfrm>
            <a:off x="838200" y="1747379"/>
            <a:ext cx="10515600" cy="4163270"/>
          </a:xfrm>
          <a:prstGeom prst="rect">
            <a:avLst/>
          </a:prstGeom>
          <a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9CA6EF7-183C-44C7-8C44-1509B1E9F178}"/>
              </a:ext>
            </a:extLst>
          </p:cNvPr>
          <p:cNvGrpSpPr/>
          <p:nvPr userDrawn="1"/>
        </p:nvGrpSpPr>
        <p:grpSpPr>
          <a:xfrm>
            <a:off x="0" y="6172199"/>
            <a:ext cx="12192000" cy="685803"/>
            <a:chOff x="0" y="5924545"/>
            <a:chExt cx="12192000" cy="933458"/>
          </a:xfrm>
        </p:grpSpPr>
        <p:pic>
          <p:nvPicPr>
            <p:cNvPr id="7" name="Picture 6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0843C394-A711-4372-BEE2-23889786FB3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924550"/>
              <a:ext cx="3590925" cy="933450"/>
            </a:xfrm>
            <a:prstGeom prst="rect">
              <a:avLst/>
            </a:prstGeom>
          </p:spPr>
        </p:pic>
        <p:pic>
          <p:nvPicPr>
            <p:cNvPr id="8" name="Picture 7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16098CDB-CD76-4DAA-974B-6D9B1E89FC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58275" y="5924547"/>
              <a:ext cx="1876425" cy="933450"/>
            </a:xfrm>
            <a:prstGeom prst="rect">
              <a:avLst/>
            </a:prstGeom>
          </p:spPr>
        </p:pic>
        <p:pic>
          <p:nvPicPr>
            <p:cNvPr id="9" name="Picture 8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9A6EC210-AAD5-45AB-B7C5-0F55744E5C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315575" y="5924551"/>
              <a:ext cx="1876425" cy="933450"/>
            </a:xfrm>
            <a:prstGeom prst="rect">
              <a:avLst/>
            </a:prstGeom>
          </p:spPr>
        </p:pic>
        <p:pic>
          <p:nvPicPr>
            <p:cNvPr id="10" name="Picture 9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37147C40-DFB1-4E1C-A247-12B9782DC61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812" y="5924550"/>
              <a:ext cx="1876425" cy="933445"/>
            </a:xfrm>
            <a:prstGeom prst="rect">
              <a:avLst/>
            </a:prstGeom>
          </p:spPr>
        </p:pic>
        <p:pic>
          <p:nvPicPr>
            <p:cNvPr id="11" name="Picture 10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32FC5E36-4185-4637-9D76-D8B19E3C24C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79018" y="5924545"/>
              <a:ext cx="1876425" cy="933450"/>
            </a:xfrm>
            <a:prstGeom prst="rect">
              <a:avLst/>
            </a:prstGeom>
          </p:spPr>
        </p:pic>
        <p:pic>
          <p:nvPicPr>
            <p:cNvPr id="12" name="Picture 11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B48AE440-13D5-4628-B9C8-4B45D2C4F1A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43538" y="5924550"/>
              <a:ext cx="1924049" cy="933450"/>
            </a:xfrm>
            <a:prstGeom prst="rect">
              <a:avLst/>
            </a:prstGeom>
          </p:spPr>
        </p:pic>
        <p:pic>
          <p:nvPicPr>
            <p:cNvPr id="13" name="Picture 12" descr="A picture containing text, businesscard&#10;&#10;Description automatically generated">
              <a:extLst>
                <a:ext uri="{FF2B5EF4-FFF2-40B4-BE49-F238E27FC236}">
                  <a16:creationId xmlns:a16="http://schemas.microsoft.com/office/drawing/2014/main" id="{79AB2E6B-E562-4750-A427-A35BC383FF6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05662" y="5924553"/>
              <a:ext cx="1876425" cy="93345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AB0FCDC-90D7-4120-8572-10AA4600D8EC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78000"/>
            </a:schemeClr>
          </a:solidFill>
        </p:spPr>
        <p:txBody>
          <a:bodyPr/>
          <a:lstStyle>
            <a:lvl1pPr algn="ctr">
              <a:defRPr b="0">
                <a:solidFill>
                  <a:schemeClr val="accent1">
                    <a:lumMod val="50000"/>
                  </a:schemeClr>
                </a:solidFill>
                <a:latin typeface="Fira Sans" panose="020B05030500000200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44653-8392-4750-900B-F79886217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BEEDE-B437-234C-B342-64D1001FCA33}" type="datetime1">
              <a:rPr lang="en-US" smtClean="0"/>
              <a:t>7/27/22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9EAFE9-3AB0-464D-91DC-7EC1D7AF9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8B0826-5C78-496F-B6A8-ECD651AB2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C08DE7F7-CA38-4D35-8C8B-193796A9C6E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04900" y="1952237"/>
            <a:ext cx="9210675" cy="3824601"/>
          </a:xfrm>
          <a:noFill/>
        </p:spPr>
        <p:txBody>
          <a:bodyPr/>
          <a:lstStyle>
            <a:lvl1pPr marL="457200" indent="-457200">
              <a:buClr>
                <a:schemeClr val="accent3"/>
              </a:buClr>
              <a:buFont typeface="Wingdings" panose="05000000000000000000" pitchFamily="2" charset="2"/>
              <a:buChar char="q"/>
              <a:defRPr>
                <a:solidFill>
                  <a:schemeClr val="tx1">
                    <a:lumMod val="50000"/>
                  </a:schemeClr>
                </a:solidFill>
              </a:defRPr>
            </a:lvl1pPr>
            <a:lvl2pPr marL="800100" indent="-342900">
              <a:buClr>
                <a:schemeClr val="accent3"/>
              </a:buClr>
              <a:buFont typeface="Wingdings" panose="05000000000000000000" pitchFamily="2" charset="2"/>
              <a:buChar char="q"/>
              <a:defRPr>
                <a:solidFill>
                  <a:schemeClr val="tx1">
                    <a:lumMod val="50000"/>
                  </a:schemeClr>
                </a:solidFill>
              </a:defRPr>
            </a:lvl2pPr>
            <a:lvl3pPr marL="1257300" indent="-342900">
              <a:buClr>
                <a:schemeClr val="accent3"/>
              </a:buClr>
              <a:buFont typeface="Wingdings" panose="05000000000000000000" pitchFamily="2" charset="2"/>
              <a:buChar char="q"/>
              <a:defRPr>
                <a:solidFill>
                  <a:schemeClr val="tx1">
                    <a:lumMod val="50000"/>
                  </a:schemeClr>
                </a:solidFill>
              </a:defRPr>
            </a:lvl3pPr>
            <a:lvl4pPr marL="1714500" indent="-342900">
              <a:buClr>
                <a:schemeClr val="accent3"/>
              </a:buClr>
              <a:buFont typeface="Wingdings" panose="05000000000000000000" pitchFamily="2" charset="2"/>
              <a:buChar char="q"/>
              <a:defRPr>
                <a:solidFill>
                  <a:schemeClr val="tx1">
                    <a:lumMod val="50000"/>
                  </a:schemeClr>
                </a:solidFill>
              </a:defRPr>
            </a:lvl4pPr>
            <a:lvl5pPr marL="2171700" indent="-342900">
              <a:buClr>
                <a:schemeClr val="accent3"/>
              </a:buClr>
              <a:buFont typeface="Wingdings" panose="05000000000000000000" pitchFamily="2" charset="2"/>
              <a:buChar char="q"/>
              <a:defRPr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03CB6F59-4202-4CCE-9127-48ECCE8D7D5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03387" y="1747374"/>
            <a:ext cx="2014732" cy="402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24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247F4-DE15-4011-80E6-06F5EBDB396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>
            <a:lvl1pPr algn="ctr">
              <a:defRPr lang="en-US" sz="4400" b="0" kern="1200" smtClean="0">
                <a:solidFill>
                  <a:schemeClr val="bg1"/>
                </a:solidFill>
                <a:latin typeface="Fira Sans" panose="020B0503050000020004" pitchFamily="34" charset="0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86EFB-0BE8-4240-8AAE-DA2123B7D2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solidFill>
            <a:schemeClr val="bg1"/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50428-EBFB-45E1-876B-EC2EE9BEE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solidFill>
            <a:schemeClr val="bg1"/>
          </a:solidFill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47D088-9B72-47D4-A105-5C6DF32B6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4CE88E-A710-2C4D-B102-64156EC45120}" type="datetime1">
              <a:rPr lang="en-US" smtClean="0"/>
              <a:t>7/27/22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0DF40-5B29-4AAC-AA24-3C482D00A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0011F6-0612-4437-A305-E7D268330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3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D63902-F99A-41F2-9439-D4C3961E2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8D19AF-199F-46AB-BBC0-7E8C9762E9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38897-C923-4D88-B30A-86FAA93E9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B1A39B3-6D49-DD45-A0CC-97E055A5356F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45CE2-677A-4F2D-AEED-024F015561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169B01-8245-4519-9AB4-3E4269E740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CDDDC25-2681-4BBC-8E1F-A04E933CF12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27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5" r:id="rId3"/>
    <p:sldLayoutId id="2147483650" r:id="rId4"/>
    <p:sldLayoutId id="2147483662" r:id="rId5"/>
    <p:sldLayoutId id="2147483656" r:id="rId6"/>
    <p:sldLayoutId id="2147483664" r:id="rId7"/>
    <p:sldLayoutId id="2147483663" r:id="rId8"/>
    <p:sldLayoutId id="2147483652" r:id="rId9"/>
    <p:sldLayoutId id="2147483653" r:id="rId10"/>
    <p:sldLayoutId id="2147483659" r:id="rId11"/>
    <p:sldLayoutId id="2147483661" r:id="rId12"/>
    <p:sldLayoutId id="2147483666" r:id="rId13"/>
    <p:sldLayoutId id="2147483667" r:id="rId1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Fira Sans" panose="020B0503050000020004" pitchFamily="34" charset="0"/>
          <a:ea typeface="+mj-ea"/>
          <a:cs typeface="+mj-cs"/>
        </a:defRPr>
      </a:lvl1pPr>
    </p:titleStyle>
    <p:bodyStyle>
      <a:lvl1pPr marL="342900" indent="-274320" algn="l" defTabSz="914400" rtl="0" eaLnBrk="1" latinLnBrk="0" hangingPunct="1">
        <a:lnSpc>
          <a:spcPct val="90000"/>
        </a:lnSpc>
        <a:spcBef>
          <a:spcPts val="1200"/>
        </a:spcBef>
        <a:buClr>
          <a:schemeClr val="accent6">
            <a:lumMod val="50000"/>
          </a:schemeClr>
        </a:buClr>
        <a:buFont typeface="Arial" panose="020B0604020202020204" pitchFamily="34" charset="0"/>
        <a:buChar char="•"/>
        <a:defRPr sz="2800" kern="1200">
          <a:solidFill>
            <a:schemeClr val="tx1">
              <a:lumMod val="75000"/>
            </a:schemeClr>
          </a:solidFill>
          <a:latin typeface="Slimbach"/>
          <a:ea typeface="+mn-ea"/>
          <a:cs typeface="Helvetica" panose="020B0604020202020204" pitchFamily="34" charset="0"/>
        </a:defRPr>
      </a:lvl1pPr>
      <a:lvl2pPr marL="685800" indent="-27432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</a:schemeClr>
          </a:solidFill>
          <a:latin typeface="Slimbach"/>
          <a:ea typeface="+mn-ea"/>
          <a:cs typeface="Helvetica" panose="020B0604020202020204" pitchFamily="34" charset="0"/>
        </a:defRPr>
      </a:lvl2pPr>
      <a:lvl3pPr marL="1028700" indent="-27432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</a:schemeClr>
          </a:solidFill>
          <a:latin typeface="Slimbach"/>
          <a:ea typeface="+mn-ea"/>
          <a:cs typeface="Helvetica" panose="020B0604020202020204" pitchFamily="34" charset="0"/>
        </a:defRPr>
      </a:lvl3pPr>
      <a:lvl4pPr marL="1371600" indent="-27432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Slimbach"/>
          <a:ea typeface="+mn-ea"/>
          <a:cs typeface="Helvetica" panose="020B0604020202020204" pitchFamily="34" charset="0"/>
        </a:defRPr>
      </a:lvl4pPr>
      <a:lvl5pPr marL="1828800" indent="-274320" algn="l" defTabSz="914400" rtl="0" eaLnBrk="1" latinLnBrk="0" hangingPunct="1">
        <a:lnSpc>
          <a:spcPct val="90000"/>
        </a:lnSpc>
        <a:spcBef>
          <a:spcPts val="500"/>
        </a:spcBef>
        <a:buClr>
          <a:schemeClr val="accent6">
            <a:lumMod val="50000"/>
          </a:schemeClr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Slimbach"/>
          <a:ea typeface="+mn-ea"/>
          <a:cs typeface="Helvetica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it.ly/drip-rio-demo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orldbank.github.io/dime-data-handbook/coding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www.aeaweb.org/research/charts/an-empirical-turn-in-economics-research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osf.io/6fsz3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voxeu.org/article/growth-multi-authored-journal-articles-economic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eadataeditor.github.i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2887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Stata remains dominant in economics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But there is little “computer science style” training in basic Stata practices</a:t>
            </a:r>
          </a:p>
          <a:p>
            <a:r>
              <a:rPr lang="en-US" sz="2400" dirty="0"/>
              <a:t>We provide basic resources for students with non-</a:t>
            </a:r>
            <a:r>
              <a:rPr lang="en-US" sz="2400" dirty="0" err="1"/>
              <a:t>CompSci</a:t>
            </a:r>
            <a:r>
              <a:rPr lang="en-US" sz="2400" dirty="0"/>
              <a:t> background</a:t>
            </a:r>
          </a:p>
        </p:txBody>
      </p:sp>
      <p:pic>
        <p:nvPicPr>
          <p:cNvPr id="14" name="Picture 13" descr="Text&#10;&#10;Description automatically generated">
            <a:extLst>
              <a:ext uri="{FF2B5EF4-FFF2-40B4-BE49-F238E27FC236}">
                <a16:creationId xmlns:a16="http://schemas.microsoft.com/office/drawing/2014/main" id="{3BB25D31-A5A1-4316-AEB6-591FE24D08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2405" y="487981"/>
            <a:ext cx="1841500" cy="5676900"/>
          </a:xfrm>
          <a:prstGeom prst="rect">
            <a:avLst/>
          </a:prstGeom>
        </p:spPr>
      </p:pic>
      <p:pic>
        <p:nvPicPr>
          <p:cNvPr id="18" name="Picture 17" descr="Text&#10;&#10;Description automatically generated">
            <a:extLst>
              <a:ext uri="{FF2B5EF4-FFF2-40B4-BE49-F238E27FC236}">
                <a16:creationId xmlns:a16="http://schemas.microsoft.com/office/drawing/2014/main" id="{32147659-190A-947A-71DA-87EA8D7429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9656" y="79274"/>
            <a:ext cx="4521200" cy="2413000"/>
          </a:xfrm>
          <a:prstGeom prst="rect">
            <a:avLst/>
          </a:prstGeom>
        </p:spPr>
      </p:pic>
      <p:pic>
        <p:nvPicPr>
          <p:cNvPr id="21" name="Picture 20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08C87E6-0DB0-EDD2-47BD-5EB5103083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755" y="3695535"/>
            <a:ext cx="4550804" cy="2424683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1F0A33-9F45-5BB4-B5CA-4DB70EFF9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A9F6-0CDB-934F-8B1C-22E483546D8D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15B13-E885-65E7-500C-E89267E2B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E495A3-3E38-944C-C6BB-9B6928B7D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2" name="Picture 11" descr="Table&#10;&#10;Description automatically generated">
            <a:extLst>
              <a:ext uri="{FF2B5EF4-FFF2-40B4-BE49-F238E27FC236}">
                <a16:creationId xmlns:a16="http://schemas.microsoft.com/office/drawing/2014/main" id="{E948F615-57A1-DA2C-A92B-5C8C759D2A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61" y="2533662"/>
            <a:ext cx="4521200" cy="116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6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Goal: Accessible common coding standards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Every task is illustrated with real Stata code from a published project</a:t>
            </a:r>
          </a:p>
          <a:p>
            <a:r>
              <a:rPr lang="en-US" sz="2400" dirty="0"/>
              <a:t>See: </a:t>
            </a:r>
            <a:r>
              <a:rPr lang="en-US" sz="2400" dirty="0">
                <a:hlinkClick r:id="rId3"/>
              </a:rPr>
              <a:t>https://bit.ly/drip-rio-demo</a:t>
            </a:r>
            <a:r>
              <a:rPr lang="en-US" sz="2400" dirty="0"/>
              <a:t> </a:t>
            </a:r>
          </a:p>
        </p:txBody>
      </p:sp>
      <p:pic>
        <p:nvPicPr>
          <p:cNvPr id="7" name="Content Placeholder 6" descr="Text&#10;&#10;Description automatically generated">
            <a:extLst>
              <a:ext uri="{FF2B5EF4-FFF2-40B4-BE49-F238E27FC236}">
                <a16:creationId xmlns:a16="http://schemas.microsoft.com/office/drawing/2014/main" id="{D2EFE133-99A6-1F58-9F6A-00D7B5654B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7082" y="294292"/>
            <a:ext cx="5944754" cy="6278998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1C6AA-66E4-BA02-0D3C-5B680E9EB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4A83E-4E5F-D74B-BAE5-0D5797939D1F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C6A90F-37D8-8EF1-E3EE-07BFC3480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D4776-9046-E777-B968-9BB248929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72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The DIME Analytics Stata Style guide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Online at: </a:t>
            </a:r>
            <a:r>
              <a:rPr lang="en-US" sz="2400" dirty="0">
                <a:hlinkClick r:id="rId3"/>
              </a:rPr>
              <a:t>https://worldbank.github.io/dime-data-handbook/coding.html</a:t>
            </a:r>
            <a:r>
              <a:rPr lang="en-US" sz="2400" dirty="0"/>
              <a:t>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D5CAEF7-28E5-5EFC-C45A-F35EFDDE05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855" y="1295400"/>
            <a:ext cx="6734689" cy="40894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C62E7-0D24-B4A2-A9EB-434A3DF78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C98CB-FDB6-F74F-B768-76F745A44232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DDFE9-8949-5ED7-C9D8-7509CEABB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98D9F-6BE9-6055-51E1-67F2CB890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00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1006315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The DIME Analytics Stata Style guide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Highly opinionated, for the sake of consistency!</a:t>
            </a:r>
          </a:p>
          <a:p>
            <a:r>
              <a:rPr lang="en-US" sz="2400" dirty="0"/>
              <a:t>We do not want people to “get creative” with code style when they don’t have to be</a:t>
            </a:r>
          </a:p>
        </p:txBody>
      </p:sp>
      <p:pic>
        <p:nvPicPr>
          <p:cNvPr id="7" name="Content Placeholder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4F4F8F53-14B3-928C-7BF8-B35BE45B5B4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8427" y="332509"/>
            <a:ext cx="6788226" cy="604396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DF0B9-7D0C-1066-5B54-FF81B191D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9DDB1-B903-414D-8334-55D1F64A11C1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73AE3-40A2-EC51-664C-5AE78C1AB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A4876F-E0EF-B457-AE36-B359DEE87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16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Goal: Automate common Stata workflows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sz="2400" dirty="0"/>
              <a:t>We provide recommended templates for folder organization in all projects</a:t>
            </a:r>
          </a:p>
          <a:p>
            <a:r>
              <a:rPr lang="en-US" sz="2400" dirty="0"/>
              <a:t>[</a:t>
            </a:r>
            <a:r>
              <a:rPr lang="en-US" sz="2400" dirty="0" err="1"/>
              <a:t>ietoolkit</a:t>
            </a:r>
            <a:r>
              <a:rPr lang="en-US" sz="2400" dirty="0"/>
              <a:t>] programs like [iefolder] automatically manage this structure</a:t>
            </a:r>
          </a:p>
        </p:txBody>
      </p:sp>
      <p:pic>
        <p:nvPicPr>
          <p:cNvPr id="10" name="Content Placeholder 9" descr="A picture containing text&#10;&#10;Description automatically generated">
            <a:extLst>
              <a:ext uri="{FF2B5EF4-FFF2-40B4-BE49-F238E27FC236}">
                <a16:creationId xmlns:a16="http://schemas.microsoft.com/office/drawing/2014/main" id="{4E1FFB4B-151F-C7E2-1D80-855A829C1A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410" y="384499"/>
            <a:ext cx="5181600" cy="1349482"/>
          </a:xfrm>
        </p:spPr>
      </p:pic>
      <p:pic>
        <p:nvPicPr>
          <p:cNvPr id="16" name="Picture 15" descr="Diagram&#10;&#10;Description automatically generated">
            <a:extLst>
              <a:ext uri="{FF2B5EF4-FFF2-40B4-BE49-F238E27FC236}">
                <a16:creationId xmlns:a16="http://schemas.microsoft.com/office/drawing/2014/main" id="{E5B94D07-0C33-1871-BDC3-5C033FC15A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0410" y="1733981"/>
            <a:ext cx="5000754" cy="4219703"/>
          </a:xfrm>
          <a:prstGeom prst="rect">
            <a:avLst/>
          </a:prstGeom>
        </p:spPr>
      </p:pic>
      <p:pic>
        <p:nvPicPr>
          <p:cNvPr id="22" name="Picture 2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3D7B8EA-1B20-4D34-0813-B449083338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803" y="1688639"/>
            <a:ext cx="1876803" cy="3447695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9D8AF6-DB75-98AB-6F38-F1DFF2195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83378-E946-D942-9234-C63F4417F6ED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5DC77-6069-DCA4-17F0-4BFFDB2B5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B4554B-0FF9-F9BA-F550-61938D770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39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Goal: Common organization, comment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400" dirty="0"/>
              <a:t>We also provide guidance for organization of do-files and run-files</a:t>
            </a:r>
          </a:p>
          <a:p>
            <a:r>
              <a:rPr lang="en-US" sz="2400" dirty="0"/>
              <a:t>Built from Day 1 for reproducibility, including user-written command management and user-switching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6DE651B-D723-F5DC-2457-F883BFF4C1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682" y="0"/>
            <a:ext cx="6692900" cy="28321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1E8EFBC4-7AC4-BF8E-A8F0-219CF7951D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77319" y="1004611"/>
            <a:ext cx="6692899" cy="5750314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54B8B7-271A-5010-3CC7-EA6678E90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86561-B313-A847-90B4-FF3336DBB477}" type="datetime1">
              <a:rPr lang="en-US" smtClean="0"/>
              <a:t>7/27/22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62F023-75CE-7C6C-27C5-913F35228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3197CDA-4785-42F5-CEEC-A64402E75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595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Goal: Linking documentation to Stata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400" dirty="0"/>
              <a:t>Data linkage table lists location and description of all data sets</a:t>
            </a:r>
          </a:p>
          <a:p>
            <a:r>
              <a:rPr lang="en-US" sz="2400" dirty="0"/>
              <a:t>Specific reference to identifying variables (which satisfy [</a:t>
            </a:r>
            <a:r>
              <a:rPr lang="en-US" sz="2400" dirty="0" err="1"/>
              <a:t>isid</a:t>
            </a:r>
            <a:r>
              <a:rPr lang="en-US" sz="2400" dirty="0"/>
              <a:t>] checks) and [merge] keys</a:t>
            </a:r>
          </a:p>
        </p:txBody>
      </p:sp>
      <p:pic>
        <p:nvPicPr>
          <p:cNvPr id="14" name="Picture 13" descr="Table&#10;&#10;Description automatically generated">
            <a:extLst>
              <a:ext uri="{FF2B5EF4-FFF2-40B4-BE49-F238E27FC236}">
                <a16:creationId xmlns:a16="http://schemas.microsoft.com/office/drawing/2014/main" id="{4B43C769-937B-50B4-C772-BD41780281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4081" y="2037973"/>
            <a:ext cx="5767755" cy="3731963"/>
          </a:xfrm>
          <a:prstGeom prst="rect">
            <a:avLst/>
          </a:prstGeom>
        </p:spPr>
      </p:pic>
      <p:pic>
        <p:nvPicPr>
          <p:cNvPr id="12" name="Picture 11" descr="Table&#10;&#10;Description automatically generated">
            <a:extLst>
              <a:ext uri="{FF2B5EF4-FFF2-40B4-BE49-F238E27FC236}">
                <a16:creationId xmlns:a16="http://schemas.microsoft.com/office/drawing/2014/main" id="{6EA35ECE-982E-7B79-F946-76C5310CC1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4081" y="637958"/>
            <a:ext cx="5767755" cy="1416166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A3C6A-A096-750F-AE35-C587EE9B0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4D23E-5B19-C848-9875-BC25CCBE1C55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DFC15A-F089-D302-1B4C-5CB180B2A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BF3E6-AAC7-EDED-C91D-8096D35EF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8719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FF"/>
                </a:solidFill>
              </a:rPr>
              <a:t>Goal: Linking documentation to Stata code</a:t>
            </a:r>
            <a:endParaRPr lang="en-US" sz="3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400" dirty="0"/>
              <a:t>Data flow chart shows how these are supposed to be combined</a:t>
            </a:r>
          </a:p>
          <a:p>
            <a:r>
              <a:rPr lang="en-US" sz="2400" dirty="0"/>
              <a:t>Specific reference to commands like [append], [collapse], [merge </a:t>
            </a:r>
            <a:r>
              <a:rPr lang="en-US" sz="2400" dirty="0" err="1"/>
              <a:t>x:x</a:t>
            </a:r>
            <a:r>
              <a:rPr lang="en-US" sz="2400" dirty="0"/>
              <a:t>], [reshape]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AC058AD1-2B84-0D5B-A713-98E5B942C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856" y="197424"/>
            <a:ext cx="6680200" cy="64135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1E0C6F-90D2-1BDF-8647-9B6EA38E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05EA2-8EDC-A149-BC02-CFBBD09515B5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7B05-C237-CBDE-0EB4-050A323E9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E303D-FB7E-239C-FCD3-7C2AAE94D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033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FF"/>
                </a:solidFill>
              </a:rPr>
              <a:t>Goal: Self-documenting data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sz="2400" dirty="0"/>
              <a:t>Creating documentation (codebooks) for data</a:t>
            </a:r>
          </a:p>
          <a:p>
            <a:r>
              <a:rPr lang="en-US" sz="2400" dirty="0"/>
              <a:t>Removing and documenting duplicate observations</a:t>
            </a:r>
          </a:p>
          <a:p>
            <a:r>
              <a:rPr lang="en-US" sz="2400" dirty="0"/>
              <a:t>Rapidly de-identifying and re-coding data</a:t>
            </a:r>
          </a:p>
          <a:p>
            <a:r>
              <a:rPr lang="en-US" sz="2400" dirty="0"/>
              <a:t>Spreadsheets are both code and documentation</a:t>
            </a:r>
          </a:p>
        </p:txBody>
      </p:sp>
      <p:pic>
        <p:nvPicPr>
          <p:cNvPr id="8" name="Picture 7" descr="Timeline&#10;&#10;Description automatically generated">
            <a:extLst>
              <a:ext uri="{FF2B5EF4-FFF2-40B4-BE49-F238E27FC236}">
                <a16:creationId xmlns:a16="http://schemas.microsoft.com/office/drawing/2014/main" id="{FBDB1AD3-B18A-F52F-35EA-7358405FA0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065" y="280745"/>
            <a:ext cx="5503931" cy="6246857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A34DC-AC64-6280-2065-D71432B16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3E3E7-5B65-8D44-978F-2F6DABFCD559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18714-5FE9-1E2D-E0F2-E99FF5A06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3E5B7C-B2ED-B544-EA6F-2964E33CC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CBF7EF6B-9FED-494F-C516-F412D7E600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421" y="4375884"/>
            <a:ext cx="2927193" cy="5618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1261ADA-0FCF-9845-034D-8DFA28C230D6}"/>
              </a:ext>
            </a:extLst>
          </p:cNvPr>
          <p:cNvCxnSpPr/>
          <p:nvPr/>
        </p:nvCxnSpPr>
        <p:spPr>
          <a:xfrm flipV="1">
            <a:off x="7157258" y="3574471"/>
            <a:ext cx="216131" cy="74322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759D46B-11D2-8863-1F08-B6899C3489EC}"/>
              </a:ext>
            </a:extLst>
          </p:cNvPr>
          <p:cNvCxnSpPr>
            <a:cxnSpLocks/>
          </p:cNvCxnSpPr>
          <p:nvPr/>
        </p:nvCxnSpPr>
        <p:spPr>
          <a:xfrm flipV="1">
            <a:off x="7758706" y="4303984"/>
            <a:ext cx="290039" cy="161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5AEC20A-7ABB-F7DB-2F5C-CB6C4F0D45DB}"/>
              </a:ext>
            </a:extLst>
          </p:cNvPr>
          <p:cNvCxnSpPr>
            <a:cxnSpLocks/>
          </p:cNvCxnSpPr>
          <p:nvPr/>
        </p:nvCxnSpPr>
        <p:spPr>
          <a:xfrm>
            <a:off x="7780476" y="4937760"/>
            <a:ext cx="1176143" cy="1857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1102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FF"/>
                </a:solidFill>
              </a:rPr>
              <a:t>Goal: Basic data hygiene is made simple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r>
              <a:rPr lang="en-US" sz="2400" dirty="0"/>
              <a:t>Reducing the amount of coding expertise necessary</a:t>
            </a:r>
          </a:p>
          <a:p>
            <a:r>
              <a:rPr lang="en-US" sz="2400" dirty="0"/>
              <a:t>Making essential tasks like security and de-duplication automatic</a:t>
            </a:r>
          </a:p>
          <a:p>
            <a:r>
              <a:rPr lang="en-US" sz="2400" dirty="0"/>
              <a:t>Reducing the amount of </a:t>
            </a:r>
            <a:r>
              <a:rPr lang="en-US" sz="2400" i="1" dirty="0"/>
              <a:t>coding</a:t>
            </a:r>
            <a:r>
              <a:rPr lang="en-US" sz="2400" dirty="0"/>
              <a:t> necessary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CCAA2E46-F923-712B-FF9F-63B594158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1102" y="717505"/>
            <a:ext cx="6718300" cy="51054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F1008-A12B-64A3-6196-5AF3362AD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2032-BBE3-B542-86AA-3B97AEEAFDC0}" type="datetime1">
              <a:rPr lang="en-US" smtClean="0"/>
              <a:t>7/27/22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EB4303-62F3-1722-4668-546A1EF0C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F4E103-5BBF-78BC-00F7-C5EE1041B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404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600" dirty="0"/>
              <a:t>Motivation</a:t>
            </a:r>
            <a:r>
              <a:rPr lang="en-US" sz="3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Across economics, massive turn towards empirical research</a:t>
            </a:r>
          </a:p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In development, special focus on “unique” datasets collected by authors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222B6CC-5028-C627-E9F3-E2CBE0B8935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98268" y="759921"/>
            <a:ext cx="6539075" cy="50187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996E27-D488-96DD-4E89-2E948C0A3ABC}"/>
              </a:ext>
            </a:extLst>
          </p:cNvPr>
          <p:cNvSpPr/>
          <p:nvPr/>
        </p:nvSpPr>
        <p:spPr>
          <a:xfrm>
            <a:off x="4998268" y="5778659"/>
            <a:ext cx="4224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https://www.aeaweb.org/research/charts/an-empirical-turn-in-economics-research</a:t>
            </a:r>
            <a:r>
              <a:rPr lang="en-US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58B812-35F7-BDCC-30BF-CF1F1AA14B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354" y="43045"/>
            <a:ext cx="5492481" cy="836823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ADC0CEF9-DAC4-9A29-53A6-C4ACB5BDC1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30262" y="5813325"/>
            <a:ext cx="1810721" cy="781338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B68944-A640-85EB-8B13-1E31A1AD0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A84D1-B6B8-004B-98D8-AA42802891DF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DEFFE8-9E34-1644-9DB0-41EA80D38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25915FF-5574-2105-F5DF-B318E32A2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04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FF"/>
                </a:solidFill>
              </a:rPr>
              <a:t>Goal: Outputs are modular and organized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Basic instructions for exporting figures and tables</a:t>
            </a:r>
          </a:p>
          <a:p>
            <a:r>
              <a:rPr lang="en-US" sz="2400" dirty="0"/>
              <a:t>Instructions to organizing and archiving exploratory and final outputs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B367CF13-171D-3061-3E63-1EB78A7727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4167" y="157781"/>
            <a:ext cx="6718300" cy="64643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D86C9E-0283-639F-9308-CE5542622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7D6F-216C-0A43-A103-972332D5087E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31B02-287B-8796-3E1C-6FD31724D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AD121B-9C2A-AE84-EFF7-4A6F0F62A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640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Goal: All steps build toward reproducibility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Everything that is needed for release packages is already ready</a:t>
            </a:r>
          </a:p>
          <a:p>
            <a:r>
              <a:rPr lang="en-US" sz="2400" dirty="0"/>
              <a:t>Highly modular, easily reproducible workflow based on collaboration</a:t>
            </a:r>
          </a:p>
        </p:txBody>
      </p:sp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20EABF6E-0842-9103-9903-ED236BB84F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4601" y="417504"/>
            <a:ext cx="6127235" cy="6022992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D9D1D-1041-4177-6FCA-3EB9A1840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8B5AF-30AF-DC42-9B59-C928CC89D867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305538-16F5-7C24-F806-AB5BE769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7D577E-521A-B3CB-CAFB-77C6D3490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34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Lots more where this came from…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2400" dirty="0"/>
          </a:p>
        </p:txBody>
      </p:sp>
      <p:pic>
        <p:nvPicPr>
          <p:cNvPr id="7" name="Content Placeholder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22492996-6D81-3FA8-9FC6-5EFDC55726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3398" y="389515"/>
            <a:ext cx="6359606" cy="5920452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62BDC1-D009-42C7-D6CF-D13CB5F1A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05E92-4CE9-C444-9072-5F5F25746B12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F0A981-2A7B-541D-5C44-B551B5595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FC589-F521-AAA1-752B-CD2D2517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81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Full self-paced </a:t>
            </a:r>
            <a:r>
              <a:rPr lang="en-US" sz="3600" dirty="0" err="1"/>
              <a:t>DRiP</a:t>
            </a:r>
            <a:r>
              <a:rPr lang="en-US" sz="3600" dirty="0"/>
              <a:t> course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hlinkClick r:id="rId3"/>
              </a:rPr>
              <a:t>https://osf.io/6fsz3</a:t>
            </a:r>
            <a:endParaRPr lang="en-US" sz="2400" dirty="0"/>
          </a:p>
        </p:txBody>
      </p:sp>
      <p:pic>
        <p:nvPicPr>
          <p:cNvPr id="14" name="Content Placeholder 1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8465373-CCA7-559D-5D1E-79DAC7F204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6873" y="427799"/>
            <a:ext cx="5774963" cy="6002402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1E7015-EF1C-2143-F36F-461F91DDE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A08DF-8B82-4A4D-8FDC-9D5A48BB8F05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63F52-5D17-AD4E-7779-C2AE28DA9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BE0070-FA51-39D2-A83A-CCD36AF5D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8515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EE081B-5F20-41C6-9E97-9B3D652B1D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0" y="10"/>
            <a:ext cx="12191980" cy="6857990"/>
          </a:xfrm>
          <a:prstGeom prst="rect">
            <a:avLst/>
          </a:prstGeom>
        </p:spPr>
      </p:pic>
      <p:sp>
        <p:nvSpPr>
          <p:cNvPr id="21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D80E7C-78C0-4131-AB0C-E84634EB4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b="1" dirty="0">
                <a:latin typeface="+mj-lt"/>
              </a:rPr>
              <a:t>Thank you!</a:t>
            </a:r>
          </a:p>
        </p:txBody>
      </p:sp>
      <p:cxnSp>
        <p:nvCxnSpPr>
          <p:cNvPr id="22" name="Straight Connector 14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59BCE2-1C81-1E76-FA3C-C7B276DDF2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5E3B6-E391-8E4B-9D7B-77F4B951C160}" type="datetime1">
              <a:rPr lang="en-US" smtClean="0"/>
              <a:t>7/27/22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F397D-B2DD-DDE3-8332-CB59A98B3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DC93B8-514E-B14F-CBC8-7AA222C5A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420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600" dirty="0"/>
              <a:t>Motivation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Increasing co-authorship and collaboration</a:t>
            </a:r>
          </a:p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Development of “laboratory” style organizations with PIs supported by professional staff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996E27-D488-96DD-4E89-2E948C0A3ABC}"/>
              </a:ext>
            </a:extLst>
          </p:cNvPr>
          <p:cNvSpPr/>
          <p:nvPr/>
        </p:nvSpPr>
        <p:spPr>
          <a:xfrm>
            <a:off x="4998268" y="5069303"/>
            <a:ext cx="4224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https://voxeu.org/article/growth-multi-authored-journal-articles-economics</a:t>
            </a:r>
            <a:r>
              <a:rPr lang="en-US" dirty="0"/>
              <a:t>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00810AF-0E41-06C3-D35A-597D3124A84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5168" y="601475"/>
            <a:ext cx="7110168" cy="4234144"/>
          </a:xfrm>
        </p:spPr>
      </p:pic>
      <p:pic>
        <p:nvPicPr>
          <p:cNvPr id="16" name="Picture 15" descr="A blue rectangle with white text&#10;&#10;Description automatically generated with low confidence">
            <a:extLst>
              <a:ext uri="{FF2B5EF4-FFF2-40B4-BE49-F238E27FC236}">
                <a16:creationId xmlns:a16="http://schemas.microsoft.com/office/drawing/2014/main" id="{68681F18-81BC-2914-3030-913093AF88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6056" y="5008609"/>
            <a:ext cx="2844800" cy="8382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BE23E-1831-AEB8-9C26-71315029F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C6F92-E380-F942-9D7A-1F8D0FBFEE19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FC1EAA-65AD-95DE-A963-D91D5A61C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16E17-9372-2022-7299-7BD64579A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53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  <a:solidFill>
            <a:schemeClr val="accent5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600" dirty="0"/>
              <a:t>Motivation 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Stricter requirements for publication of code with papers</a:t>
            </a:r>
          </a:p>
          <a:p>
            <a:pPr indent="-228600"/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Cataloguing of </a:t>
            </a:r>
            <a:r>
              <a:rPr lang="en-US" sz="2400" i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raw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and </a:t>
            </a:r>
            <a:r>
              <a:rPr lang="en-US" sz="2400" i="1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intermediate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latin typeface="+mn-lt"/>
                <a:cs typeface="+mn-cs"/>
              </a:rPr>
              <a:t> data generally expected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996E27-D488-96DD-4E89-2E948C0A3ABC}"/>
              </a:ext>
            </a:extLst>
          </p:cNvPr>
          <p:cNvSpPr/>
          <p:nvPr/>
        </p:nvSpPr>
        <p:spPr>
          <a:xfrm>
            <a:off x="4998267" y="5069303"/>
            <a:ext cx="62007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https://www.aeaweb.org/journals/data/data-code-policy</a:t>
            </a:r>
          </a:p>
          <a:p>
            <a:endParaRPr lang="en-US" dirty="0">
              <a:hlinkClick r:id="rId3"/>
            </a:endParaRPr>
          </a:p>
          <a:p>
            <a:r>
              <a:rPr lang="en-US" dirty="0">
                <a:hlinkClick r:id="rId3"/>
              </a:rPr>
              <a:t>https://aeadataeditor.github.io</a:t>
            </a:r>
            <a:r>
              <a:rPr lang="en-US" dirty="0"/>
              <a:t> </a:t>
            </a:r>
          </a:p>
        </p:txBody>
      </p:sp>
      <p:pic>
        <p:nvPicPr>
          <p:cNvPr id="8" name="Content Placeholder 7" descr="Text, letter&#10;&#10;Description automatically generated">
            <a:extLst>
              <a:ext uri="{FF2B5EF4-FFF2-40B4-BE49-F238E27FC236}">
                <a16:creationId xmlns:a16="http://schemas.microsoft.com/office/drawing/2014/main" id="{5354FB03-1A55-4485-6F48-CF0B461232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1024" y="1460947"/>
            <a:ext cx="6805791" cy="2995754"/>
          </a:xfr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B3DBBDE6-93A9-D5C0-5237-AE069D1755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1456" y="366625"/>
            <a:ext cx="3784600" cy="7112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9CBD68-26AE-8557-5872-729C05955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57963-1C97-0F47-9C5E-0A26F564DD00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EF2B50-82AB-36AE-3A6B-945E482CA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57BC06-D5B7-7E23-65E6-565E5B1B7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35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Development Research in Practice</a:t>
            </a:r>
            <a:endParaRPr lang="en-US" sz="3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2400" dirty="0"/>
              <a:t>Huge need to professionalize and modernize research responsibilities, especially in collaborative settings</a:t>
            </a:r>
          </a:p>
          <a:p>
            <a:r>
              <a:rPr lang="en-US" sz="2400" dirty="0"/>
              <a:t>We provide a comprehensive resource for PI </a:t>
            </a:r>
            <a:r>
              <a:rPr lang="en-US" sz="2400" i="1" dirty="0"/>
              <a:t>and</a:t>
            </a:r>
            <a:r>
              <a:rPr lang="en-US" sz="2400" dirty="0"/>
              <a:t> RA/student researchers and staff members</a:t>
            </a:r>
          </a:p>
        </p:txBody>
      </p:sp>
      <p:pic>
        <p:nvPicPr>
          <p:cNvPr id="12" name="Content Placeholder 1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67337B0-852E-5733-E717-27798A5DC8D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9855" y="544945"/>
            <a:ext cx="7056353" cy="5521414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491A-3EFC-5145-0DD9-6AEBAFFDD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E3F60-7603-F041-AA2B-2E4278BE187C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3ED032-583D-BC88-8FCD-00EDD41A1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48B4-6E3F-8744-C2CD-B39B9F47E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342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Reproducibility, Transparency, and Credibility</a:t>
            </a:r>
            <a:endParaRPr lang="en-US" sz="3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2400" dirty="0"/>
              <a:t>Modern research should </a:t>
            </a:r>
            <a:r>
              <a:rPr lang="en-US" sz="2400" b="1" dirty="0"/>
              <a:t>NOT </a:t>
            </a:r>
            <a:r>
              <a:rPr lang="en-US" sz="2400" dirty="0"/>
              <a:t>be “ticking off boxes”</a:t>
            </a:r>
          </a:p>
          <a:p>
            <a:r>
              <a:rPr lang="en-US" sz="2400" dirty="0"/>
              <a:t>No “requirements” or “chores”</a:t>
            </a:r>
          </a:p>
          <a:p>
            <a:r>
              <a:rPr lang="en-US" sz="2400" dirty="0"/>
              <a:t>We provide a workflow and framework where research is </a:t>
            </a:r>
            <a:r>
              <a:rPr lang="en-US" sz="2400" i="1" dirty="0"/>
              <a:t>easier</a:t>
            </a:r>
            <a:r>
              <a:rPr lang="en-US" sz="2400" dirty="0"/>
              <a:t> to do within and across teams when </a:t>
            </a:r>
            <a:r>
              <a:rPr lang="en-US" sz="2400" i="1" dirty="0"/>
              <a:t>done right</a:t>
            </a:r>
          </a:p>
        </p:txBody>
      </p:sp>
      <p:pic>
        <p:nvPicPr>
          <p:cNvPr id="14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D4AE91A1-F20B-C6A0-65D3-EFBDF1BEA00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64395" y="148951"/>
            <a:ext cx="6311714" cy="62425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7FF34E-5359-2CB6-8B35-9B5ABB703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B097D-3301-3F4E-8BBE-EDCC95D550B1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A2DE74-FE5F-E7FB-5D11-41457FCEC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8BF97-8F37-3340-F693-345AA028D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109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3600" dirty="0"/>
              <a:t>Full research lifecycle 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sz="2400" dirty="0"/>
              <a:t>Suited for individuals as well as large labs</a:t>
            </a:r>
          </a:p>
          <a:p>
            <a:r>
              <a:rPr lang="en-US" sz="2400" dirty="0"/>
              <a:t>Goal is always to know what outputs should exist and how to re-create them</a:t>
            </a:r>
          </a:p>
          <a:p>
            <a:r>
              <a:rPr lang="en-US" sz="2400" dirty="0"/>
              <a:t>Where to go back and get old info is essential in 7+ year life cycles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4FB968B6-544C-1D38-D7CB-57F73EF7C60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7739" y="126096"/>
            <a:ext cx="6443117" cy="63335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B8339-C02C-0CBE-8D3D-E84201E93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12553-414F-974D-9A20-02149D78660A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7BA04-71FC-80A8-6C13-C220153D8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109095-29DC-0DC4-A8A7-153F2D8AB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243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5FA7C47-B7C1-4D2E-AB49-ED23BA34B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596EE156-ABF1-4329-A6BA-03B4254E0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521144" y="911116"/>
            <a:ext cx="687754" cy="5710965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19B9933F-AAB3-444A-8BB5-9CA194A8BC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0" y="1370435"/>
            <a:ext cx="527226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D20183A-0B1D-4A1F-89B1-ADBEDBC6E5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>
            <a:off x="800164" y="643467"/>
            <a:ext cx="409371" cy="5521414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131031D3-26CD-4214-A9A4-5857EFA15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795529" y="644382"/>
            <a:ext cx="3856024" cy="52516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0F67D3-EAD8-764B-800F-3AABEA13D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879" y="998002"/>
            <a:ext cx="3182940" cy="1471959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en-US" sz="3600" dirty="0"/>
              <a:t>Explicit tasks and outputs divided by role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29280-5769-AB4C-BD18-15C1221484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39635" y="2546161"/>
            <a:ext cx="3200451" cy="298592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sz="2400" dirty="0"/>
              <a:t>What works for reproducibility is also required for group collaboration</a:t>
            </a:r>
          </a:p>
          <a:p>
            <a:r>
              <a:rPr lang="en-US" sz="2400" dirty="0"/>
              <a:t>By focusing on within-team efficiency, achieve reproducibility “by default”</a:t>
            </a:r>
          </a:p>
        </p:txBody>
      </p:sp>
      <p:pic>
        <p:nvPicPr>
          <p:cNvPr id="7" name="Content Placeholder 6" descr="Text, letter&#10;&#10;Description automatically generated">
            <a:extLst>
              <a:ext uri="{FF2B5EF4-FFF2-40B4-BE49-F238E27FC236}">
                <a16:creationId xmlns:a16="http://schemas.microsoft.com/office/drawing/2014/main" id="{227FCEA3-0986-66DC-DB94-43D39202606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2011" y="704354"/>
            <a:ext cx="5843918" cy="2471107"/>
          </a:xfrm>
        </p:spPr>
      </p:pic>
      <p:pic>
        <p:nvPicPr>
          <p:cNvPr id="9" name="Picture 8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C913B7D1-D2B5-7409-E037-CD68ED165B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9947" y="2855627"/>
            <a:ext cx="4740162" cy="3349336"/>
          </a:xfrm>
          <a:prstGeom prst="rect">
            <a:avLst/>
          </a:prstGeom>
        </p:spPr>
      </p:pic>
      <p:pic>
        <p:nvPicPr>
          <p:cNvPr id="10" name="Content Placeholder 6" descr="Text, letter&#10;&#10;Description automatically generated">
            <a:extLst>
              <a:ext uri="{FF2B5EF4-FFF2-40B4-BE49-F238E27FC236}">
                <a16:creationId xmlns:a16="http://schemas.microsoft.com/office/drawing/2014/main" id="{7DE7A8DF-9404-05EF-07C8-BCA2DF77F5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2011" y="517132"/>
            <a:ext cx="5843922" cy="3426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88AF1-40A1-6E8A-BD6A-5CF5D3CDA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B99B5-0FB5-C64F-AA6E-2CBD5EB3062B}" type="datetime1">
              <a:rPr lang="en-US" smtClean="0"/>
              <a:t>7/27/22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2B465C-E73D-D8A1-5E30-F0E04DB90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DIME Analytics | Development Research in Practice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8761A-0065-C075-095B-152949CFA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DDC25-2681-4BBC-8E1F-A04E933CF126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426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72638-7EAE-39EC-2584-B428EF666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Stata for Research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7462D-3521-9A50-0790-D3061B9769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Code Examples, </a:t>
            </a:r>
            <a:r>
              <a:rPr lang="en-US" dirty="0" err="1"/>
              <a:t>STyle</a:t>
            </a:r>
            <a:r>
              <a:rPr lang="en-US" dirty="0"/>
              <a:t> Guide, and general advice</a:t>
            </a:r>
          </a:p>
        </p:txBody>
      </p:sp>
    </p:spTree>
    <p:extLst>
      <p:ext uri="{BB962C8B-B14F-4D97-AF65-F5344CB8AC3E}">
        <p14:creationId xmlns:p14="http://schemas.microsoft.com/office/powerpoint/2010/main" val="404706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RiP">
      <a:dk1>
        <a:srgbClr val="545657"/>
      </a:dk1>
      <a:lt1>
        <a:sysClr val="window" lastClr="FFFFFF"/>
      </a:lt1>
      <a:dk2>
        <a:srgbClr val="002F53"/>
      </a:dk2>
      <a:lt2>
        <a:srgbClr val="F2F2F2"/>
      </a:lt2>
      <a:accent1>
        <a:srgbClr val="6B2D73"/>
      </a:accent1>
      <a:accent2>
        <a:srgbClr val="A668A2"/>
      </a:accent2>
      <a:accent3>
        <a:srgbClr val="F2AE2E"/>
      </a:accent3>
      <a:accent4>
        <a:srgbClr val="EDD59C"/>
      </a:accent4>
      <a:accent5>
        <a:srgbClr val="002F53"/>
      </a:accent5>
      <a:accent6>
        <a:srgbClr val="00B8F1"/>
      </a:accent6>
      <a:hlink>
        <a:srgbClr val="0E78A2"/>
      </a:hlink>
      <a:folHlink>
        <a:srgbClr val="A668A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2340</TotalTime>
  <Words>859</Words>
  <Application>Microsoft Macintosh PowerPoint</Application>
  <PresentationFormat>Widescreen</PresentationFormat>
  <Paragraphs>161</Paragraphs>
  <Slides>24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Fira Sans</vt:lpstr>
      <vt:lpstr>Slimbach</vt:lpstr>
      <vt:lpstr>Wingdings</vt:lpstr>
      <vt:lpstr>Office Theme</vt:lpstr>
      <vt:lpstr>PowerPoint Presentation</vt:lpstr>
      <vt:lpstr>Motivation (1)</vt:lpstr>
      <vt:lpstr>Motivation (2)</vt:lpstr>
      <vt:lpstr>Motivation (3)</vt:lpstr>
      <vt:lpstr>Development Research in Practice</vt:lpstr>
      <vt:lpstr>Reproducibility, Transparency, and Credibility</vt:lpstr>
      <vt:lpstr>Full research lifecycle view</vt:lpstr>
      <vt:lpstr>Explicit tasks and outputs divided by role</vt:lpstr>
      <vt:lpstr>Using Stata for Research</vt:lpstr>
      <vt:lpstr>Stata remains dominant in economics work</vt:lpstr>
      <vt:lpstr>Goal: Accessible common coding standards</vt:lpstr>
      <vt:lpstr>The DIME Analytics Stata Style guide</vt:lpstr>
      <vt:lpstr>The DIME Analytics Stata Style guide</vt:lpstr>
      <vt:lpstr>Goal: Automate common Stata workflows </vt:lpstr>
      <vt:lpstr>Goal: Common organization, comment styles</vt:lpstr>
      <vt:lpstr>Goal: Linking documentation to Stata code</vt:lpstr>
      <vt:lpstr>Goal: Linking documentation to Stata code</vt:lpstr>
      <vt:lpstr>Goal: Self-documenting data processing</vt:lpstr>
      <vt:lpstr>Goal: Basic data hygiene is made simple</vt:lpstr>
      <vt:lpstr>Goal: Outputs are modular and organized </vt:lpstr>
      <vt:lpstr>Goal: All steps build toward reproducibility</vt:lpstr>
      <vt:lpstr>Lots more where this came from…</vt:lpstr>
      <vt:lpstr>Full self-paced DRiP course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Luiza Cardoso De Andrade</dc:creator>
  <cp:lastModifiedBy>Benjamin B. Daniels</cp:lastModifiedBy>
  <cp:revision>140</cp:revision>
  <dcterms:created xsi:type="dcterms:W3CDTF">2021-06-16T02:50:40Z</dcterms:created>
  <dcterms:modified xsi:type="dcterms:W3CDTF">2022-07-27T18:10:01Z</dcterms:modified>
</cp:coreProperties>
</file>