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256" r:id="rId2"/>
    <p:sldId id="324" r:id="rId3"/>
    <p:sldId id="260" r:id="rId4"/>
    <p:sldId id="261" r:id="rId5"/>
    <p:sldId id="345" r:id="rId6"/>
    <p:sldId id="259" r:id="rId7"/>
    <p:sldId id="361" r:id="rId8"/>
    <p:sldId id="362" r:id="rId9"/>
    <p:sldId id="264" r:id="rId10"/>
    <p:sldId id="265" r:id="rId11"/>
    <p:sldId id="285" r:id="rId12"/>
    <p:sldId id="295" r:id="rId13"/>
    <p:sldId id="294" r:id="rId14"/>
    <p:sldId id="292" r:id="rId15"/>
    <p:sldId id="291" r:id="rId16"/>
    <p:sldId id="290" r:id="rId17"/>
    <p:sldId id="344" r:id="rId18"/>
    <p:sldId id="372" r:id="rId19"/>
    <p:sldId id="288" r:id="rId20"/>
    <p:sldId id="287" r:id="rId21"/>
    <p:sldId id="296" r:id="rId22"/>
    <p:sldId id="297" r:id="rId23"/>
    <p:sldId id="342" r:id="rId24"/>
    <p:sldId id="343" r:id="rId25"/>
    <p:sldId id="269" r:id="rId26"/>
    <p:sldId id="346" r:id="rId27"/>
    <p:sldId id="363" r:id="rId28"/>
    <p:sldId id="284" r:id="rId29"/>
    <p:sldId id="302" r:id="rId30"/>
    <p:sldId id="303" r:id="rId31"/>
    <p:sldId id="283" r:id="rId32"/>
    <p:sldId id="282" r:id="rId33"/>
    <p:sldId id="364" r:id="rId34"/>
    <p:sldId id="373" r:id="rId35"/>
    <p:sldId id="281" r:id="rId36"/>
    <p:sldId id="355" r:id="rId37"/>
    <p:sldId id="366" r:id="rId38"/>
    <p:sldId id="367" r:id="rId39"/>
    <p:sldId id="280" r:id="rId40"/>
    <p:sldId id="360" r:id="rId41"/>
    <p:sldId id="353" r:id="rId42"/>
    <p:sldId id="354" r:id="rId43"/>
    <p:sldId id="371" r:id="rId44"/>
    <p:sldId id="300" r:id="rId45"/>
    <p:sldId id="301" r:id="rId46"/>
    <p:sldId id="270" r:id="rId47"/>
    <p:sldId id="307" r:id="rId48"/>
    <p:sldId id="352" r:id="rId49"/>
    <p:sldId id="351" r:id="rId50"/>
    <p:sldId id="350" r:id="rId51"/>
    <p:sldId id="276" r:id="rId52"/>
    <p:sldId id="275" r:id="rId53"/>
    <p:sldId id="268" r:id="rId54"/>
    <p:sldId id="329" r:id="rId55"/>
    <p:sldId id="330" r:id="rId56"/>
    <p:sldId id="332" r:id="rId57"/>
    <p:sldId id="333" r:id="rId58"/>
    <p:sldId id="334" r:id="rId59"/>
    <p:sldId id="335" r:id="rId60"/>
    <p:sldId id="336" r:id="rId61"/>
    <p:sldId id="274" r:id="rId62"/>
    <p:sldId id="273" r:id="rId63"/>
    <p:sldId id="369" r:id="rId64"/>
    <p:sldId id="358" r:id="rId65"/>
    <p:sldId id="370" r:id="rId66"/>
    <p:sldId id="313" r:id="rId67"/>
    <p:sldId id="312" r:id="rId68"/>
    <p:sldId id="311" r:id="rId69"/>
    <p:sldId id="310" r:id="rId70"/>
    <p:sldId id="309" r:id="rId71"/>
    <p:sldId id="322" r:id="rId72"/>
    <p:sldId id="325" r:id="rId73"/>
    <p:sldId id="328" r:id="rId74"/>
    <p:sldId id="314" r:id="rId75"/>
    <p:sldId id="315" r:id="rId76"/>
    <p:sldId id="374" r:id="rId77"/>
    <p:sldId id="375" r:id="rId78"/>
    <p:sldId id="319" r:id="rId79"/>
    <p:sldId id="376" r:id="rId80"/>
    <p:sldId id="377" r:id="rId81"/>
    <p:sldId id="340" r:id="rId82"/>
    <p:sldId id="338" r:id="rId83"/>
    <p:sldId id="378" r:id="rId84"/>
    <p:sldId id="339" r:id="rId85"/>
    <p:sldId id="258" r:id="rId8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84CB"/>
    <a:srgbClr val="045D91"/>
    <a:srgbClr val="BF9000"/>
    <a:srgbClr val="70AD47"/>
    <a:srgbClr val="ACACAC"/>
    <a:srgbClr val="CDCDCD"/>
    <a:srgbClr val="064475"/>
    <a:srgbClr val="0B2B57"/>
    <a:srgbClr val="0C2957"/>
    <a:srgbClr val="021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78761" autoAdjust="0"/>
  </p:normalViewPr>
  <p:slideViewPr>
    <p:cSldViewPr snapToGrid="0">
      <p:cViewPr varScale="1">
        <p:scale>
          <a:sx n="67" d="100"/>
          <a:sy n="67" d="100"/>
        </p:scale>
        <p:origin x="1157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D2D6E-AB67-4D5F-9BC0-0A3436666863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8B45D-F6A9-411A-B2F9-DC599976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5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24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see what are those</a:t>
            </a:r>
            <a:r>
              <a:rPr lang="en-US" baseline="0" dirty="0"/>
              <a:t> parallel words:</a:t>
            </a:r>
          </a:p>
          <a:p>
            <a:pPr marL="228600" indent="-228600">
              <a:buAutoNum type="arabicPeriod"/>
            </a:pPr>
            <a:r>
              <a:rPr lang="en-US" baseline="0" dirty="0"/>
              <a:t>First is the actual word that we leave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6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1.That</a:t>
            </a:r>
            <a:r>
              <a:rPr lang="en-US" baseline="0" dirty="0"/>
              <a:t> is our observed data looks like</a:t>
            </a:r>
          </a:p>
          <a:p>
            <a:r>
              <a:rPr lang="en-US" baseline="0" dirty="0"/>
              <a:t>2. Thus, individual causal effect is never observed</a:t>
            </a:r>
          </a:p>
          <a:p>
            <a:r>
              <a:rPr lang="en-US" baseline="0" dirty="0"/>
              <a:t>3. A natural measure is </a:t>
            </a:r>
            <a:r>
              <a:rPr lang="en-US" baseline="0" dirty="0" err="1"/>
              <a:t>Avereage</a:t>
            </a:r>
            <a:r>
              <a:rPr lang="en-US" baseline="0" dirty="0"/>
              <a:t> Treatment Effect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05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1.That</a:t>
            </a:r>
            <a:r>
              <a:rPr lang="en-US" baseline="0" dirty="0"/>
              <a:t> is our observed data looks like</a:t>
            </a:r>
          </a:p>
          <a:p>
            <a:r>
              <a:rPr lang="en-US" baseline="0" dirty="0"/>
              <a:t>2. Thus, individual causal effect is never observed</a:t>
            </a:r>
          </a:p>
          <a:p>
            <a:r>
              <a:rPr lang="en-US" baseline="0" dirty="0"/>
              <a:t>3. A natural measure is </a:t>
            </a:r>
            <a:r>
              <a:rPr lang="en-US" baseline="0" dirty="0" err="1"/>
              <a:t>Avereage</a:t>
            </a:r>
            <a:r>
              <a:rPr lang="en-US" baseline="0" dirty="0"/>
              <a:t> Treatment Effect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44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 This is also known as Pearl’s ladder</a:t>
            </a:r>
            <a:r>
              <a:rPr lang="en-US" baseline="0" dirty="0"/>
              <a:t> of causation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23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</a:t>
            </a:r>
            <a:r>
              <a:rPr lang="en-US" dirty="0" err="1"/>
              <a:t>mu_naive</a:t>
            </a:r>
            <a:r>
              <a:rPr lang="en-US" dirty="0"/>
              <a:t> can be estimated observable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59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</a:t>
            </a:r>
            <a:r>
              <a:rPr lang="en-US" dirty="0" err="1"/>
              <a:t>mu_naive</a:t>
            </a:r>
            <a:r>
              <a:rPr lang="en-US" dirty="0"/>
              <a:t> can be estimated observable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38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see why using the Big picture of causality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65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see why using the Big picture of causality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4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One possible solution is through experiments using randomized control trials:</a:t>
            </a:r>
          </a:p>
          <a:p>
            <a:pPr marL="228600" indent="-228600">
              <a:buAutoNum type="arabicPeriod"/>
            </a:pPr>
            <a:r>
              <a:rPr lang="en-US" dirty="0"/>
              <a:t>2. Here we randomized the treatment </a:t>
            </a:r>
            <a:r>
              <a:rPr lang="en-US" dirty="0" err="1"/>
              <a:t>assignement</a:t>
            </a:r>
            <a:r>
              <a:rPr lang="en-US" dirty="0"/>
              <a:t>, thus eliminating the edge from confounders X to T. </a:t>
            </a:r>
          </a:p>
          <a:p>
            <a:pPr marL="228600" indent="-228600">
              <a:buAutoNum type="arabicPeriod"/>
            </a:pPr>
            <a:r>
              <a:rPr lang="en-US" dirty="0" err="1"/>
              <a:t>Mathematicaly</a:t>
            </a:r>
            <a:r>
              <a:rPr lang="en-US" dirty="0"/>
              <a:t> T is independent from Y(0) and Y(1).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19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20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Preview </a:t>
            </a:r>
            <a:r>
              <a:rPr lang="en-US"/>
              <a:t>of what’s to 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43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One possible solution is through experiments using randomized control trials:</a:t>
            </a:r>
          </a:p>
          <a:p>
            <a:pPr marL="228600" indent="-228600">
              <a:buAutoNum type="arabicPeriod"/>
            </a:pPr>
            <a:r>
              <a:rPr lang="en-US" dirty="0"/>
              <a:t>2. Here we randomized the treatment </a:t>
            </a:r>
            <a:r>
              <a:rPr lang="en-US" dirty="0" err="1"/>
              <a:t>assignement</a:t>
            </a:r>
            <a:r>
              <a:rPr lang="en-US" dirty="0"/>
              <a:t>, thus eliminating the edge from confounders X to T. </a:t>
            </a:r>
          </a:p>
          <a:p>
            <a:pPr marL="228600" indent="-228600">
              <a:buAutoNum type="arabicPeriod"/>
            </a:pPr>
            <a:r>
              <a:rPr lang="en-US" dirty="0" err="1"/>
              <a:t>Mathematicaly</a:t>
            </a:r>
            <a:r>
              <a:rPr lang="en-US" dirty="0"/>
              <a:t> T is independent from Y(0) and Y(1).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42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Positivity or overlap} assumption: Implies that the treatment assignment should be stochastic, i.e.    $$P(T = t | X = x) &gt; 0$$   </a:t>
            </a:r>
          </a:p>
          <a:p>
            <a:pPr marL="228600" indent="-228600">
              <a:buAutoNum type="arabicPeriod"/>
            </a:pPr>
            <a:r>
              <a:rPr lang="en-US" dirty="0"/>
              <a:t>SUTVA and consistency assumption: States that for a given unit, the treatment of other units does not affect the outcome of the treatment received by that unit.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608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go over the fundamental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275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go over the fundamental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731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go over the fundamental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919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Step1: We start from a simple model where we assume we don’t have any covariate. Letter we will consider more realistic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737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Step1: We start from a simple model where we assume we don’t have any covariate. Letter we will consider more realistic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819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Step1: We start from a simple model where we assume we don’t have any covariate. Letter we will consider more realistic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84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Step1: We start from a simple model where we assume we don’t have any covariate. Letter we will consider more realistic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753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header of the output, we see that mediate fit linear models (the default) for both the outcome and the mediator. </a:t>
            </a:r>
          </a:p>
          <a:p>
            <a:r>
              <a:rPr lang="en-US" dirty="0"/>
              <a:t>Three treatment-effect estimates are reported in the table. </a:t>
            </a:r>
          </a:p>
          <a:p>
            <a:r>
              <a:rPr lang="en-US" b="1" dirty="0"/>
              <a:t>TE</a:t>
            </a:r>
            <a:r>
              <a:rPr lang="en-US" dirty="0"/>
              <a:t> is the total effect of exercise on well-being and is estimated to be 12.7. The interpretation is : if everyone in the population exercised, their well-being would be, on average, </a:t>
            </a:r>
            <a:r>
              <a:rPr lang="en-US" b="1" dirty="0"/>
              <a:t>12.7</a:t>
            </a:r>
            <a:r>
              <a:rPr lang="en-US" dirty="0"/>
              <a:t> points higher than</a:t>
            </a:r>
          </a:p>
          <a:p>
            <a:r>
              <a:rPr lang="en-US" dirty="0"/>
              <a:t> their well-being would be if no one exercised. </a:t>
            </a:r>
          </a:p>
          <a:p>
            <a:r>
              <a:rPr lang="en-US" dirty="0"/>
              <a:t>The decomposition of the </a:t>
            </a:r>
            <a:r>
              <a:rPr lang="en-US" b="1" dirty="0"/>
              <a:t>TE into direct and indirect effects </a:t>
            </a:r>
            <a:r>
              <a:rPr lang="en-US" dirty="0"/>
              <a:t>is of primary interest. The </a:t>
            </a:r>
            <a:r>
              <a:rPr lang="en-US" b="1" dirty="0"/>
              <a:t>NIE</a:t>
            </a:r>
            <a:r>
              <a:rPr lang="en-US" dirty="0"/>
              <a:t> is estimated to be </a:t>
            </a:r>
            <a:r>
              <a:rPr lang="en-US" b="1" dirty="0"/>
              <a:t>9.8</a:t>
            </a:r>
            <a:r>
              <a:rPr lang="en-US" dirty="0"/>
              <a:t>, whereas the </a:t>
            </a:r>
            <a:r>
              <a:rPr lang="en-US" b="1" dirty="0"/>
              <a:t>NDE</a:t>
            </a:r>
            <a:r>
              <a:rPr lang="en-US" dirty="0"/>
              <a:t> is estimated to be 2.89. These sum to the total effect of 12.7. </a:t>
            </a:r>
          </a:p>
          <a:p>
            <a:r>
              <a:rPr lang="en-US" b="1" dirty="0"/>
              <a:t>The indirect effect </a:t>
            </a:r>
            <a:r>
              <a:rPr lang="en-US" dirty="0"/>
              <a:t>is much larger than the </a:t>
            </a:r>
            <a:r>
              <a:rPr lang="en-US" b="1" dirty="0"/>
              <a:t>direct effect</a:t>
            </a:r>
            <a:r>
              <a:rPr lang="en-US" dirty="0"/>
              <a:t>, indicating that the effect of exercise on well-being is largely due to </a:t>
            </a:r>
            <a:r>
              <a:rPr lang="en-US" b="1" dirty="0"/>
              <a:t>exercise</a:t>
            </a:r>
            <a:r>
              <a:rPr lang="en-US" dirty="0"/>
              <a:t> affecting </a:t>
            </a:r>
            <a:r>
              <a:rPr lang="en-US" b="1" dirty="0" err="1"/>
              <a:t>bonotonin</a:t>
            </a:r>
            <a:r>
              <a:rPr lang="en-US" dirty="0"/>
              <a:t> levels, which in turn affect </a:t>
            </a:r>
            <a:r>
              <a:rPr lang="en-US" b="1" dirty="0"/>
              <a:t>well-being</a:t>
            </a:r>
            <a:r>
              <a:rPr lang="en-US" dirty="0"/>
              <a:t>. </a:t>
            </a:r>
          </a:p>
          <a:p>
            <a:r>
              <a:rPr lang="en-US" dirty="0"/>
              <a:t>The </a:t>
            </a:r>
            <a:r>
              <a:rPr lang="en-US" b="1" dirty="0"/>
              <a:t>direct effect of 2.89 </a:t>
            </a:r>
            <a:r>
              <a:rPr lang="en-US" dirty="0"/>
              <a:t>is the effect of exercise on well-being beyond the effect through </a:t>
            </a:r>
            <a:r>
              <a:rPr lang="en-US" dirty="0" err="1"/>
              <a:t>bonotonin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05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Before delving into the world of mediation analysis, let’s get familiarized with </a:t>
            </a:r>
            <a:r>
              <a:rPr lang="en-US" sz="1200" dirty="0">
                <a:solidFill>
                  <a:srgbClr val="0070C0"/>
                </a:solidFill>
              </a:rPr>
              <a:t>causal thinking and causal inference</a:t>
            </a:r>
            <a:r>
              <a:rPr lang="en-US" sz="1200" dirty="0"/>
              <a:t>.</a:t>
            </a:r>
          </a:p>
          <a:p>
            <a:r>
              <a:rPr lang="en-US" dirty="0"/>
              <a:t>.        After third point:</a:t>
            </a:r>
            <a:r>
              <a:rPr lang="en-US" baseline="0" dirty="0"/>
              <a:t> If those outcomes are different, then we conclude that action $T$ has a causal effect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863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addition to the result in the previous slide, we will see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910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addition to the result in the previous slide, we will see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94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On second point:  Here, $M(1)$ and $M(0)$ correspond to the values that the mediator would naturally take under the treatment.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260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</a:t>
            </a:r>
            <a:r>
              <a:rPr lang="en-US" sz="1200" b="1" dirty="0"/>
              <a:t>Y[1,M(0)]</a:t>
            </a:r>
            <a:r>
              <a:rPr lang="en-US" sz="1200" dirty="0"/>
              <a:t> and </a:t>
            </a:r>
            <a:r>
              <a:rPr lang="en-US" sz="1200" b="1" dirty="0"/>
              <a:t>Y[0,M(1)]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Y[1,M(0)] </a:t>
            </a:r>
            <a:r>
              <a:rPr lang="en-US" sz="1200" dirty="0"/>
              <a:t>are the potential outcomes that we would observe if everybody in the population received treatment,  but where the mediator is held at a value that would be observed as though nobody in the population received treatment.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Y[0,M(1)]</a:t>
            </a:r>
            <a:r>
              <a:rPr lang="en-US" sz="1200" dirty="0"/>
              <a:t> are the potential outcomes that we would observe if nobody in the population received treatment, but where the mediator is held at a value that would be observed as though everybody in the population received treatment.</a:t>
            </a:r>
          </a:p>
          <a:p>
            <a:endParaRPr lang="en-US" sz="1200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834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We find that the expected effect of exercise on well-being is</a:t>
            </a:r>
            <a:r>
              <a:rPr lang="en-US" sz="1600" b="1" dirty="0"/>
              <a:t> 12.69</a:t>
            </a:r>
            <a:r>
              <a:rPr lang="en-US" sz="1600" dirty="0"/>
              <a:t>, but what is </a:t>
            </a:r>
            <a:r>
              <a:rPr lang="en-US" sz="1600" b="1" dirty="0"/>
              <a:t>the expected wellbeing when everyone exercises</a:t>
            </a:r>
            <a:r>
              <a:rPr lang="en-US" sz="1600" dirty="0"/>
              <a:t>? </a:t>
            </a:r>
            <a:r>
              <a:rPr lang="en-US" sz="1600" b="1" dirty="0"/>
              <a:t>When no one exercises</a:t>
            </a:r>
            <a:r>
              <a:rPr lang="en-US" sz="1600" dirty="0"/>
              <a:t>? </a:t>
            </a:r>
          </a:p>
          <a:p>
            <a:r>
              <a:rPr lang="en-US" sz="1600" dirty="0"/>
              <a:t>We can estimate </a:t>
            </a:r>
            <a:r>
              <a:rPr lang="en-US" sz="1600" b="1" dirty="0"/>
              <a:t>four such potential-outcome means </a:t>
            </a:r>
            <a:r>
              <a:rPr lang="en-US" sz="1600" dirty="0"/>
              <a:t>by specifying the </a:t>
            </a:r>
            <a:r>
              <a:rPr lang="en-US" sz="1600" b="1" dirty="0" err="1"/>
              <a:t>pomeans</a:t>
            </a:r>
            <a:r>
              <a:rPr lang="en-US" sz="1600" dirty="0"/>
              <a:t> option:</a:t>
            </a:r>
          </a:p>
          <a:p>
            <a:endParaRPr lang="en-US" sz="1600" dirty="0"/>
          </a:p>
          <a:p>
            <a:r>
              <a:rPr lang="en-US" sz="1600" b="1" dirty="0"/>
              <a:t>Y1M1</a:t>
            </a:r>
            <a:r>
              <a:rPr lang="en-US" sz="1600" dirty="0"/>
              <a:t> is an estimate of the potential-outcome mean </a:t>
            </a:r>
            <a:r>
              <a:rPr lang="en-US" sz="1600" b="1" dirty="0"/>
              <a:t>E[Y(1,M(1))]</a:t>
            </a:r>
            <a:r>
              <a:rPr lang="en-US" sz="1600" dirty="0"/>
              <a:t>. If everyone in the population exercised, we would expect the average well-being to be around 70. </a:t>
            </a:r>
          </a:p>
          <a:p>
            <a:endParaRPr lang="en-US" sz="1600" dirty="0"/>
          </a:p>
          <a:p>
            <a:r>
              <a:rPr lang="en-US" sz="1600" dirty="0"/>
              <a:t>The values labeled </a:t>
            </a:r>
            <a:r>
              <a:rPr lang="en-US" sz="1600" b="1" dirty="0"/>
              <a:t>Y1M0 and Y0M1 </a:t>
            </a:r>
            <a:r>
              <a:rPr lang="en-US" sz="1600" dirty="0"/>
              <a:t>are estimates of the “</a:t>
            </a:r>
            <a:r>
              <a:rPr lang="en-US" sz="1600" b="1" dirty="0"/>
              <a:t>cross-world</a:t>
            </a:r>
            <a:r>
              <a:rPr lang="en-US" sz="1600" dirty="0"/>
              <a:t>” potential-outcome means.</a:t>
            </a:r>
          </a:p>
          <a:p>
            <a:r>
              <a:rPr lang="en-US" sz="1600" dirty="0"/>
              <a:t>In this case, the </a:t>
            </a:r>
            <a:r>
              <a:rPr lang="en-US" sz="1600" b="1" dirty="0"/>
              <a:t>Y1M0</a:t>
            </a:r>
            <a:r>
              <a:rPr lang="en-US" sz="1600" dirty="0"/>
              <a:t> estimate tells us the expected average well-being if, everyone exercised but had </a:t>
            </a:r>
            <a:r>
              <a:rPr lang="en-US" sz="1600" dirty="0" err="1"/>
              <a:t>bonotonin</a:t>
            </a:r>
            <a:r>
              <a:rPr lang="en-US" sz="1600" dirty="0"/>
              <a:t> levels as if no-one had exercised. </a:t>
            </a:r>
          </a:p>
          <a:p>
            <a:endParaRPr lang="en-US" sz="1600" dirty="0"/>
          </a:p>
          <a:p>
            <a:r>
              <a:rPr lang="en-US" sz="1600" dirty="0"/>
              <a:t>If we compare the Y1M1 and Y1M0 estimates, we imagine a world where everyone received the treatment, except that the treatment is switched on and off in its effect on the mediator.</a:t>
            </a:r>
          </a:p>
          <a:p>
            <a:r>
              <a:rPr lang="en-US" sz="1600" dirty="0"/>
              <a:t>For example, the difference between these is 69.804 − 60.00 = 9.8, which is </a:t>
            </a:r>
            <a:r>
              <a:rPr lang="en-US" sz="1600" b="1" dirty="0"/>
              <a:t>our NIE reported above.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1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Here, delta(1) represent a effect when everybody in the population receive a treatment but we switch on and of the mediator.</a:t>
            </a:r>
          </a:p>
          <a:p>
            <a:r>
              <a:rPr lang="en-US" dirty="0"/>
              <a:t>Zeta(0) represents a effect when mediator is always off, </a:t>
            </a:r>
            <a:r>
              <a:rPr lang="en-US" dirty="0" err="1"/>
              <a:t>i.e</a:t>
            </a:r>
            <a:r>
              <a:rPr lang="en-US" dirty="0"/>
              <a:t> set to a value that we would naturally observed for a mediator had no one received a treatment but we switch the treatment on and off.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538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28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are ready to discuss the causal identification </a:t>
            </a:r>
            <a:r>
              <a:rPr lang="en-US" dirty="0" err="1"/>
              <a:t>conditionas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305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Those four assumptions are called </a:t>
            </a:r>
            <a:r>
              <a:rPr lang="en-US" b="1" dirty="0"/>
              <a:t>sequential </a:t>
            </a:r>
            <a:r>
              <a:rPr lang="en-US" b="1" dirty="0" err="1"/>
              <a:t>ignorability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943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Step1: We start from a simple model where we assume we don’t have any covariate. Letter we will consider more realistic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58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third point:</a:t>
            </a:r>
            <a:r>
              <a:rPr lang="en-US" baseline="0" dirty="0"/>
              <a:t> If those outcomes are different, then we conclude that action $T$ has a causal effect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797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header of the output, we see that mediate fit linear models (the default) for both the outcome and the mediator. </a:t>
            </a:r>
          </a:p>
          <a:p>
            <a:endParaRPr lang="en-US" dirty="0"/>
          </a:p>
          <a:p>
            <a:r>
              <a:rPr lang="en-US" dirty="0"/>
              <a:t>Three treatment-effect estimates are reported in the table. </a:t>
            </a:r>
            <a:r>
              <a:rPr lang="en-US" b="1" dirty="0"/>
              <a:t>TE</a:t>
            </a:r>
            <a:r>
              <a:rPr lang="en-US" dirty="0"/>
              <a:t> is the total effect of exercise on well-being and is estimated to be 13.11. The interpretation is the same as for the ATE </a:t>
            </a:r>
          </a:p>
          <a:p>
            <a:r>
              <a:rPr lang="en-US" dirty="0"/>
              <a:t>in the </a:t>
            </a:r>
            <a:r>
              <a:rPr lang="en-US" dirty="0" err="1"/>
              <a:t>nonmediation</a:t>
            </a:r>
            <a:r>
              <a:rPr lang="en-US" dirty="0"/>
              <a:t> case: if everyone in the population exercised, their well-being would be, on average, </a:t>
            </a:r>
            <a:r>
              <a:rPr lang="en-US" b="1" dirty="0"/>
              <a:t>13.11</a:t>
            </a:r>
            <a:r>
              <a:rPr lang="en-US" dirty="0"/>
              <a:t> points higher than their well-being would be if no one exercised. </a:t>
            </a:r>
          </a:p>
          <a:p>
            <a:r>
              <a:rPr lang="en-US" dirty="0"/>
              <a:t>The decomposition of the </a:t>
            </a:r>
            <a:r>
              <a:rPr lang="en-US" b="1" dirty="0"/>
              <a:t>TE into direct and indirect effects </a:t>
            </a:r>
            <a:r>
              <a:rPr lang="en-US" dirty="0"/>
              <a:t>is of primary interest. The </a:t>
            </a:r>
            <a:r>
              <a:rPr lang="en-US" b="1" dirty="0"/>
              <a:t>NIE</a:t>
            </a:r>
            <a:r>
              <a:rPr lang="en-US" dirty="0"/>
              <a:t> is estimated to be </a:t>
            </a:r>
            <a:r>
              <a:rPr lang="en-US" b="1" dirty="0"/>
              <a:t>10.02</a:t>
            </a:r>
            <a:r>
              <a:rPr lang="en-US" dirty="0"/>
              <a:t>, whereas the </a:t>
            </a:r>
            <a:r>
              <a:rPr lang="en-US" b="1" dirty="0"/>
              <a:t>NDE</a:t>
            </a:r>
            <a:r>
              <a:rPr lang="en-US" dirty="0"/>
              <a:t> is estimated to be 3.08. These sum to the total effect of 13.11. </a:t>
            </a:r>
          </a:p>
          <a:p>
            <a:r>
              <a:rPr lang="en-US" b="1" dirty="0"/>
              <a:t>The indirect effect </a:t>
            </a:r>
            <a:r>
              <a:rPr lang="en-US" dirty="0"/>
              <a:t>is much larger than the </a:t>
            </a:r>
            <a:r>
              <a:rPr lang="en-US" b="1" dirty="0"/>
              <a:t>direct effect</a:t>
            </a:r>
            <a:r>
              <a:rPr lang="en-US" dirty="0"/>
              <a:t>, indicating that the effect of exercise on well-being is largely due to </a:t>
            </a:r>
            <a:r>
              <a:rPr lang="en-US" b="1" dirty="0"/>
              <a:t>exercise</a:t>
            </a:r>
            <a:r>
              <a:rPr lang="en-US" dirty="0"/>
              <a:t> affecting </a:t>
            </a:r>
            <a:r>
              <a:rPr lang="en-US" b="1" dirty="0" err="1"/>
              <a:t>bonotonin</a:t>
            </a:r>
            <a:r>
              <a:rPr lang="en-US" dirty="0"/>
              <a:t> levels, which in turn affect </a:t>
            </a:r>
            <a:r>
              <a:rPr lang="en-US" b="1" dirty="0"/>
              <a:t>well-being</a:t>
            </a:r>
            <a:r>
              <a:rPr lang="en-US" dirty="0"/>
              <a:t>. </a:t>
            </a:r>
          </a:p>
          <a:p>
            <a:r>
              <a:rPr lang="en-US" dirty="0"/>
              <a:t>The </a:t>
            </a:r>
            <a:r>
              <a:rPr lang="en-US" b="1" dirty="0"/>
              <a:t>direct effect of 3.08 </a:t>
            </a:r>
            <a:r>
              <a:rPr lang="en-US" dirty="0"/>
              <a:t>is the effect of exercise on well-being beyond the effect through </a:t>
            </a:r>
            <a:r>
              <a:rPr lang="en-US" dirty="0" err="1"/>
              <a:t>bonotonin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756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Instead of comparing estimates of the direct and indirect effects, we might ask what </a:t>
            </a:r>
            <a:r>
              <a:rPr lang="en-US" b="1" dirty="0"/>
              <a:t>proportion</a:t>
            </a:r>
            <a:r>
              <a:rPr lang="en-US" dirty="0"/>
              <a:t> of the </a:t>
            </a:r>
            <a:r>
              <a:rPr lang="en-US" b="1" dirty="0"/>
              <a:t>total effect </a:t>
            </a:r>
            <a:r>
              <a:rPr lang="en-US" dirty="0"/>
              <a:t>is due to </a:t>
            </a:r>
            <a:r>
              <a:rPr lang="en-US" b="1" dirty="0"/>
              <a:t>mediation</a:t>
            </a:r>
            <a:r>
              <a:rPr lang="en-US" dirty="0"/>
              <a:t>. </a:t>
            </a:r>
          </a:p>
          <a:p>
            <a:r>
              <a:rPr lang="en-US" dirty="0"/>
              <a:t>We can answer this question by using </a:t>
            </a:r>
            <a:r>
              <a:rPr lang="en-US" b="1" dirty="0" err="1"/>
              <a:t>estat</a:t>
            </a:r>
            <a:r>
              <a:rPr lang="en-US" b="1" dirty="0"/>
              <a:t> proportion.</a:t>
            </a:r>
          </a:p>
          <a:p>
            <a:r>
              <a:rPr lang="en-US" b="0" dirty="0"/>
              <a:t>The indirect effect via </a:t>
            </a:r>
            <a:r>
              <a:rPr lang="en-US" b="0" dirty="0" err="1"/>
              <a:t>bonotonin</a:t>
            </a:r>
            <a:r>
              <a:rPr lang="en-US" b="0" dirty="0"/>
              <a:t> accounts for 76% of the effect of physical activity on well-being, and the remaining 24% is due to other mechanisms.</a:t>
            </a:r>
          </a:p>
          <a:p>
            <a:endParaRPr lang="en-US" dirty="0"/>
          </a:p>
          <a:p>
            <a:r>
              <a:rPr lang="en-US" dirty="0"/>
              <a:t>I will present the list of all postestimation commands later.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933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interpret the effects as expected differences measured on the </a:t>
            </a:r>
            <a:r>
              <a:rPr lang="en-US" b="1" dirty="0"/>
              <a:t>probability scale</a:t>
            </a:r>
            <a:r>
              <a:rPr lang="en-US" dirty="0"/>
              <a:t>, sometimes referred to as </a:t>
            </a:r>
            <a:r>
              <a:rPr lang="en-US" b="1" dirty="0"/>
              <a:t>risk differences</a:t>
            </a:r>
            <a:r>
              <a:rPr lang="en-US" dirty="0"/>
              <a:t>. </a:t>
            </a:r>
          </a:p>
          <a:p>
            <a:r>
              <a:rPr lang="en-US" b="1" dirty="0"/>
              <a:t>The TE of 0.26</a:t>
            </a:r>
            <a:r>
              <a:rPr lang="en-US" dirty="0"/>
              <a:t> indicates that if everyone in the population exercised, we would expect </a:t>
            </a:r>
            <a:r>
              <a:rPr lang="en-US" b="1" dirty="0"/>
              <a:t>the probability of increased </a:t>
            </a:r>
            <a:r>
              <a:rPr lang="en-US" dirty="0"/>
              <a:t>well-being to be 0.26</a:t>
            </a:r>
          </a:p>
          <a:p>
            <a:r>
              <a:rPr lang="en-US" dirty="0"/>
              <a:t> higher than the probability of increased well-being if no one exercised. </a:t>
            </a:r>
          </a:p>
          <a:p>
            <a:r>
              <a:rPr lang="en-US" dirty="0"/>
              <a:t>In other words, the chance of experiencing an increase in well-being goes up by 26 percentage points when exposed to the exercise treatment. </a:t>
            </a:r>
          </a:p>
          <a:p>
            <a:r>
              <a:rPr lang="en-US" dirty="0"/>
              <a:t>We can see that about 0.10 points are due to the indirect path via </a:t>
            </a:r>
            <a:r>
              <a:rPr lang="en-US" dirty="0" err="1"/>
              <a:t>bonotonin</a:t>
            </a:r>
            <a:r>
              <a:rPr lang="en-US" dirty="0"/>
              <a:t>, and about 0.15 points are due to other mechanisms.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085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risk ratio of </a:t>
            </a:r>
            <a:r>
              <a:rPr lang="en-US" b="1" dirty="0"/>
              <a:t>1.85 indicates that </a:t>
            </a:r>
            <a:r>
              <a:rPr lang="en-US" dirty="0"/>
              <a:t>if everyone in the population exercised, we expect 1.85 as likely to be well-being as the population where nobody </a:t>
            </a:r>
            <a:r>
              <a:rPr lang="en-US" dirty="0" err="1"/>
              <a:t>excersices</a:t>
            </a:r>
            <a:r>
              <a:rPr lang="en-US" dirty="0"/>
              <a:t>.</a:t>
            </a:r>
          </a:p>
          <a:p>
            <a:r>
              <a:rPr lang="en-US" b="0" dirty="0"/>
              <a:t>Note that </a:t>
            </a:r>
            <a:r>
              <a:rPr lang="en-US" b="1" dirty="0"/>
              <a:t>the total effect is the product </a:t>
            </a:r>
            <a:r>
              <a:rPr lang="en-US" b="0" dirty="0"/>
              <a:t>of direct and indirect effects, rather than their </a:t>
            </a:r>
            <a:r>
              <a:rPr lang="en-US" b="1" dirty="0"/>
              <a:t>sum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51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odds of the population where everyone is exercising to have well-being is 2.93 times greater than the odds of the population where nobody exercising.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390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Mexercise</a:t>
            </a:r>
            <a:r>
              <a:rPr lang="en-US" dirty="0"/>
              <a:t> – minutes of exercise, has three categories </a:t>
            </a:r>
          </a:p>
          <a:p>
            <a:r>
              <a:rPr lang="en-US" dirty="0"/>
              <a:t>We now have two effects per </a:t>
            </a:r>
            <a:r>
              <a:rPr lang="en-US" dirty="0" err="1"/>
              <a:t>estimand</a:t>
            </a:r>
            <a:r>
              <a:rPr lang="en-US" dirty="0"/>
              <a:t> because we compare the two treated groups to the control group.</a:t>
            </a:r>
          </a:p>
          <a:p>
            <a:endParaRPr lang="en-US" dirty="0"/>
          </a:p>
          <a:p>
            <a:r>
              <a:rPr lang="en-US" dirty="0"/>
              <a:t>We interpret the effects as expected differences measured on the </a:t>
            </a:r>
            <a:r>
              <a:rPr lang="en-US" b="1" dirty="0"/>
              <a:t>probability scale</a:t>
            </a:r>
            <a:r>
              <a:rPr lang="en-US" dirty="0"/>
              <a:t>, sometimes referred to as </a:t>
            </a:r>
            <a:r>
              <a:rPr lang="en-US" b="1" dirty="0"/>
              <a:t>risk differences</a:t>
            </a:r>
            <a:r>
              <a:rPr lang="en-US" dirty="0"/>
              <a:t>. </a:t>
            </a:r>
          </a:p>
          <a:p>
            <a:r>
              <a:rPr lang="en-US" b="1" dirty="0"/>
              <a:t>The TE of 0.25</a:t>
            </a:r>
            <a:r>
              <a:rPr lang="en-US" dirty="0"/>
              <a:t> indicates that if everyone in the population exercised for 90 minutes, we would expect </a:t>
            </a:r>
            <a:r>
              <a:rPr lang="en-US" b="1" dirty="0"/>
              <a:t>the probability of increased </a:t>
            </a:r>
            <a:r>
              <a:rPr lang="en-US" dirty="0"/>
              <a:t>well-being to be 0.25</a:t>
            </a:r>
          </a:p>
          <a:p>
            <a:r>
              <a:rPr lang="en-US" dirty="0"/>
              <a:t> higher than the probability of increased well-being if no one exercised. </a:t>
            </a:r>
          </a:p>
          <a:p>
            <a:r>
              <a:rPr lang="en-US" dirty="0"/>
              <a:t>In other words, the chance of experiencing an increase in well-being goes up by 25 percentage points when exposed to the exercise treatment for 90 minutes. </a:t>
            </a:r>
          </a:p>
          <a:p>
            <a:r>
              <a:rPr lang="en-US" dirty="0"/>
              <a:t>We can see that about 0.11 points are due to the indirect path via </a:t>
            </a:r>
            <a:r>
              <a:rPr lang="en-US" dirty="0" err="1"/>
              <a:t>bonotonin</a:t>
            </a:r>
            <a:r>
              <a:rPr lang="en-US" dirty="0"/>
              <a:t>, and about 0.14 points are due to other mechanisms.</a:t>
            </a:r>
          </a:p>
          <a:p>
            <a:endParaRPr lang="en-US" dirty="0"/>
          </a:p>
          <a:p>
            <a:r>
              <a:rPr lang="en-US" dirty="0"/>
              <a:t>The results for the 45-minute treatment arm, though expectedly smaller in magnitude, are interpreted similarly.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063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continuous treatments, we have to specify at least two values, one to be the treatment and another to be the control.</a:t>
            </a:r>
          </a:p>
          <a:p>
            <a:r>
              <a:rPr lang="en-US" dirty="0"/>
              <a:t>We include the </a:t>
            </a:r>
            <a:r>
              <a:rPr lang="en-US" b="1" dirty="0"/>
              <a:t>continuous() </a:t>
            </a:r>
            <a:r>
              <a:rPr lang="en-US" dirty="0"/>
              <a:t>option within the third set of parentheses where we define the treatment. </a:t>
            </a:r>
          </a:p>
          <a:p>
            <a:r>
              <a:rPr lang="en-US" dirty="0"/>
              <a:t>This option tells mediate to treat the variable as continuous and to use the values specified within the option as </a:t>
            </a:r>
          </a:p>
          <a:p>
            <a:r>
              <a:rPr lang="en-US" dirty="0"/>
              <a:t>the control and treatment points. The first value is the control, and the remaining values are treatments that are compared </a:t>
            </a:r>
          </a:p>
          <a:p>
            <a:r>
              <a:rPr lang="en-US" dirty="0"/>
              <a:t>with the control. </a:t>
            </a:r>
          </a:p>
          <a:p>
            <a:r>
              <a:rPr lang="en-US" dirty="0"/>
              <a:t>Even though we used a continuous treatment variable, we interpret the results as before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693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now get three effect estimates for each treatment effect, which capture the expected differences in the outcome with respect to </a:t>
            </a:r>
          </a:p>
          <a:p>
            <a:r>
              <a:rPr lang="en-US" dirty="0"/>
              <a:t>the control point. With multiple effect estimates, it can be convenient to plot the results. We use the postestimation command </a:t>
            </a:r>
            <a:r>
              <a:rPr lang="en-US" dirty="0" err="1"/>
              <a:t>estat</a:t>
            </a:r>
            <a:r>
              <a:rPr lang="en-US" dirty="0"/>
              <a:t> </a:t>
            </a:r>
            <a:r>
              <a:rPr lang="en-US" dirty="0" err="1"/>
              <a:t>effectsplot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81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odds of the population where everyone is exercising to have well-being is 2.93 times greater than the odds of the population where nobody exercising.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506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Bweight</a:t>
            </a:r>
            <a:r>
              <a:rPr lang="en-US" dirty="0"/>
              <a:t> – infant birthweight(grams)</a:t>
            </a:r>
          </a:p>
          <a:p>
            <a:r>
              <a:rPr lang="en-US" dirty="0" err="1"/>
              <a:t>Ncigs</a:t>
            </a:r>
            <a:r>
              <a:rPr lang="en-US" dirty="0"/>
              <a:t> - # of </a:t>
            </a:r>
            <a:r>
              <a:rPr lang="en-US" dirty="0" err="1"/>
              <a:t>cigarets</a:t>
            </a:r>
            <a:r>
              <a:rPr lang="en-US" dirty="0"/>
              <a:t> per day during pregnancy</a:t>
            </a:r>
          </a:p>
          <a:p>
            <a:r>
              <a:rPr lang="en-US" dirty="0"/>
              <a:t>College – college degree</a:t>
            </a:r>
          </a:p>
          <a:p>
            <a:r>
              <a:rPr lang="en-US" dirty="0" err="1"/>
              <a:t>Ses</a:t>
            </a:r>
            <a:r>
              <a:rPr lang="en-US" dirty="0"/>
              <a:t> – </a:t>
            </a:r>
            <a:r>
              <a:rPr lang="en-US" dirty="0" err="1"/>
              <a:t>sociaoeconomic</a:t>
            </a:r>
            <a:r>
              <a:rPr lang="en-US" dirty="0"/>
              <a:t> status</a:t>
            </a:r>
          </a:p>
          <a:p>
            <a:r>
              <a:rPr lang="en-US" dirty="0" err="1"/>
              <a:t>Sespar</a:t>
            </a:r>
            <a:r>
              <a:rPr lang="en-US" dirty="0"/>
              <a:t> – </a:t>
            </a:r>
            <a:r>
              <a:rPr lang="en-US" dirty="0" err="1"/>
              <a:t>ses</a:t>
            </a:r>
            <a:r>
              <a:rPr lang="en-US" dirty="0"/>
              <a:t> of parents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02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fair question at this point is:</a:t>
            </a:r>
            <a:r>
              <a:rPr lang="en-US" baseline="0" dirty="0"/>
              <a:t> Why do we need causality?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696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before, the type of model we use for the mediator does not affect the interpretation of the estimated treatment effects. </a:t>
            </a:r>
          </a:p>
          <a:p>
            <a:r>
              <a:rPr lang="en-US" dirty="0"/>
              <a:t>We do not assume that the </a:t>
            </a:r>
            <a:r>
              <a:rPr lang="en-US" b="1" dirty="0"/>
              <a:t>adverse effects of smoking are different between </a:t>
            </a:r>
            <a:r>
              <a:rPr lang="en-US" dirty="0"/>
              <a:t>women with a college degree and women without a college degree. Therefore, we use the </a:t>
            </a:r>
            <a:r>
              <a:rPr lang="en-US" b="1" dirty="0" err="1"/>
              <a:t>nointeraction</a:t>
            </a:r>
            <a:r>
              <a:rPr lang="en-US" dirty="0"/>
              <a:t> option</a:t>
            </a:r>
          </a:p>
          <a:p>
            <a:r>
              <a:rPr lang="en-US" dirty="0"/>
              <a:t>Effects are expected differences on the scale of the outcome variable. </a:t>
            </a:r>
          </a:p>
          <a:p>
            <a:r>
              <a:rPr lang="en-US" dirty="0"/>
              <a:t>The TE indicates that if all women had a college degree, the average birthweight of newborn babies would be almost 519 grams higher than the average birthweight if no woman had a college degree. </a:t>
            </a:r>
          </a:p>
          <a:p>
            <a:r>
              <a:rPr lang="en-US" dirty="0"/>
              <a:t>Of this weight increase, around 199 grams are due to women with higher educational degrees smoking less, while 320 grams are due to other mechanisms.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650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same formula as risk-ratio, and are allowed when the outcome model is Poisson/exponential mean.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878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SDEs are the oldest among all direct and indirect </a:t>
            </a:r>
            <a:r>
              <a:rPr lang="en-US" dirty="0" err="1"/>
              <a:t>effcts</a:t>
            </a:r>
            <a:r>
              <a:rPr lang="en-US" dirty="0"/>
              <a:t>. CDES are effects of the treatment if the mediator were controlled, i.e., set to a specific </a:t>
            </a:r>
          </a:p>
          <a:p>
            <a:r>
              <a:rPr lang="en-US" dirty="0"/>
              <a:t>Level for everyone. </a:t>
            </a:r>
          </a:p>
          <a:p>
            <a:r>
              <a:rPr lang="en-US" dirty="0"/>
              <a:t>2. </a:t>
            </a:r>
            <a:r>
              <a:rPr lang="en-US" sz="1200" dirty="0"/>
              <a:t>It is the contrast between the potential outcomes for individual </a:t>
            </a:r>
            <a:r>
              <a:rPr lang="en-US" sz="1200" dirty="0" err="1"/>
              <a:t>i</a:t>
            </a:r>
            <a:r>
              <a:rPr lang="en-US" sz="1200" dirty="0"/>
              <a:t> if their exposure is respectively set to the exposed and unexposed conditions and their mediator is set to 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135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CDE for </a:t>
            </a:r>
            <a:r>
              <a:rPr lang="en-US" dirty="0" err="1"/>
              <a:t>ncigs</a:t>
            </a:r>
            <a:r>
              <a:rPr lang="en-US" dirty="0"/>
              <a:t> = 0 is 342.</a:t>
            </a:r>
          </a:p>
          <a:p>
            <a:r>
              <a:rPr lang="en-US" dirty="0"/>
              <a:t>The increase of baby’s birthweight whenever one has college degree is 342 higher than the baby’s birthweight when the mother does not have degree.</a:t>
            </a:r>
          </a:p>
          <a:p>
            <a:r>
              <a:rPr lang="en-US" dirty="0"/>
              <a:t>If we switch the </a:t>
            </a:r>
            <a:r>
              <a:rPr lang="en-US" dirty="0" err="1"/>
              <a:t>mediater</a:t>
            </a:r>
            <a:r>
              <a:rPr lang="en-US" dirty="0"/>
              <a:t> to </a:t>
            </a:r>
            <a:r>
              <a:rPr lang="en-US" dirty="0" err="1"/>
              <a:t>ncigs</a:t>
            </a:r>
            <a:r>
              <a:rPr lang="en-US" dirty="0"/>
              <a:t> = 1, the CDE is lower by around 9 grams.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1032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could also estimate this difference directly </a:t>
            </a:r>
            <a:r>
              <a:rPr lang="en-US" dirty="0" err="1"/>
              <a:t>bu</a:t>
            </a:r>
            <a:r>
              <a:rPr lang="en-US" dirty="0"/>
              <a:t> using contrast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1048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Mexercise</a:t>
            </a:r>
            <a:r>
              <a:rPr lang="en-US" dirty="0"/>
              <a:t> – minutes of exercise, has three categories </a:t>
            </a:r>
          </a:p>
          <a:p>
            <a:r>
              <a:rPr lang="en-US" dirty="0"/>
              <a:t>We now have two effects per </a:t>
            </a:r>
            <a:r>
              <a:rPr lang="en-US" dirty="0" err="1"/>
              <a:t>estimand</a:t>
            </a:r>
            <a:r>
              <a:rPr lang="en-US" dirty="0"/>
              <a:t> because we compare the two treated groups to the control group.</a:t>
            </a:r>
          </a:p>
          <a:p>
            <a:r>
              <a:rPr lang="en-US" dirty="0"/>
              <a:t> Starting with the TE, we expect nearly a 13-point increase in well-being if everyone in the population exercised for 90 minutes. </a:t>
            </a:r>
          </a:p>
          <a:p>
            <a:r>
              <a:rPr lang="en-US" dirty="0"/>
              <a:t>Of these 13 points, around 10 points are due to the increase in </a:t>
            </a:r>
            <a:r>
              <a:rPr lang="en-US" dirty="0" err="1"/>
              <a:t>bonotonin</a:t>
            </a:r>
            <a:r>
              <a:rPr lang="en-US" dirty="0"/>
              <a:t> levels and 3 points are due to other mechanisms. </a:t>
            </a:r>
          </a:p>
          <a:p>
            <a:r>
              <a:rPr lang="en-US" dirty="0"/>
              <a:t>The results for the 45-minute treatment arm, though expectedly smaller in magnitude, are interpreted similarly.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8B45D-F6A9-411A-B2F9-DC599976BB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6488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Mexercise</a:t>
            </a:r>
            <a:r>
              <a:rPr lang="en-US" dirty="0"/>
              <a:t> – minutes of exercise, has three categories </a:t>
            </a:r>
          </a:p>
          <a:p>
            <a:r>
              <a:rPr lang="en-US" dirty="0"/>
              <a:t>We now have two effects per </a:t>
            </a:r>
            <a:r>
              <a:rPr lang="en-US" dirty="0" err="1"/>
              <a:t>estimand</a:t>
            </a:r>
            <a:r>
              <a:rPr lang="en-US" dirty="0"/>
              <a:t> because we compare the two treated groups to the control group.</a:t>
            </a:r>
          </a:p>
          <a:p>
            <a:r>
              <a:rPr lang="en-US" dirty="0"/>
              <a:t> Starting with the TE, we expect nearly a 13-point increase in well-being if everyone in the population exercised for 90 minutes. </a:t>
            </a:r>
          </a:p>
          <a:p>
            <a:r>
              <a:rPr lang="en-US" dirty="0"/>
              <a:t>Of these 13 points, around 10 points are due to the increase in </a:t>
            </a:r>
            <a:r>
              <a:rPr lang="en-US" dirty="0" err="1"/>
              <a:t>bonotonin</a:t>
            </a:r>
            <a:r>
              <a:rPr lang="en-US" dirty="0"/>
              <a:t> levels and 3 points are due to other mechanisms. </a:t>
            </a:r>
          </a:p>
          <a:p>
            <a:r>
              <a:rPr lang="en-US" dirty="0"/>
              <a:t>The results for the 45-minute treatment arm, though expectedly smaller in magnitude, are interpreted similarly.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8B45D-F6A9-411A-B2F9-DC599976BB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5651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85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Start: Let’s consider an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48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We learned that association is not causation. The big question is how to learn causal effects.</a:t>
            </a:r>
          </a:p>
          <a:p>
            <a:r>
              <a:rPr lang="en-US" dirty="0"/>
              <a:t>. Before we learn causal effect,</a:t>
            </a:r>
            <a:r>
              <a:rPr lang="en-US" baseline="0" dirty="0"/>
              <a:t> we need to understand how to represent the causal structure and how to characterize the causal effect?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 arrow from (</a:t>
            </a:r>
            <a:r>
              <a:rPr lang="en-US" dirty="0" err="1"/>
              <a:t>X:drinking</a:t>
            </a:r>
            <a:r>
              <a:rPr lang="en-US" dirty="0"/>
              <a:t> the day before -&gt; Y: headache)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43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We learned how to represent causal relationships.</a:t>
            </a:r>
          </a:p>
          <a:p>
            <a:endParaRPr lang="en-US" dirty="0"/>
          </a:p>
          <a:p>
            <a:r>
              <a:rPr lang="en-US" dirty="0"/>
              <a:t>2. Suppose, $T = 1$ if the patient received a drug and $T = 0$ if received a placebo.</a:t>
            </a:r>
          </a:p>
          <a:p>
            <a:endParaRPr lang="en-US" dirty="0"/>
          </a:p>
          <a:p>
            <a:r>
              <a:rPr lang="en-US" dirty="0"/>
              <a:t>3. For example, $Y(1)$ corresponds to the potential outcome of the subject after receiving treatment $T = 1$. Similarly, $Y(0)$ corresponds to the potential outcome of the subject after receiving treatment $T = 0$.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8B45D-F6A9-411A-B2F9-DC599976BB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3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62E8-0E53-8D70-4008-D2F1F8115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C9C143-9852-FCBC-5222-7CC84E738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D26E2-A63F-E48E-EC4E-3324F7E4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9B9D-B94D-4B45-91F5-5B4EE6B5B82A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BB469-2700-A99D-C79F-EF6EE81D8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EAD6F-0E4F-D0D1-A1F3-22BA7BAF2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E04-50DB-4F6A-B0EB-868F0390F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8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3C220-657E-E08F-5808-D76F8B70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42A46-D42B-1CFD-0257-821AB3EE4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04C27-FAEA-AA48-0CE8-A8961D943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9B9D-B94D-4B45-91F5-5B4EE6B5B82A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B3776-B296-6E66-1ADA-7D3362751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C7008-1629-7550-3962-A55BACD6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E04-50DB-4F6A-B0EB-868F0390F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2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4445BB-6041-E41C-BB65-4C65F19788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7C391C-CFD1-DF05-DDE8-ADACBB01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62F0E-6F55-33A6-DF8C-71113BEB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9B9D-B94D-4B45-91F5-5B4EE6B5B82A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0B096-A63D-03D5-68FC-E0F434BB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D135D-FB88-D081-EC6B-53D8F449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E04-50DB-4F6A-B0EB-868F0390F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0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5B541-4B63-9B59-E9CF-86CEAAA05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7A97C-5FC3-8082-D448-76C2B312A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05AB7-5F62-58B6-0299-3699D98E5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9B9D-B94D-4B45-91F5-5B4EE6B5B82A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8F507-C3B9-60E6-531C-2DA1BCD2C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5101C-5615-5A1D-A84B-5EEEE5121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E04-50DB-4F6A-B0EB-868F0390F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2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20F7B-E45D-D13F-12C4-87497F32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F262E-98D0-C0B1-C8C8-2CCA565FB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E3588-477F-D64C-9B2A-EA7307A3D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9B9D-B94D-4B45-91F5-5B4EE6B5B82A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EAED3-7FAB-FA45-02F6-1627B8E5B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41922-6040-5A9E-AAEE-C8EA47205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E04-50DB-4F6A-B0EB-868F0390F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1D75-1E49-305A-60E3-E2F86755C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D3819-E8E4-E8D9-99C9-69BB7BDC4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10FC1-7F41-58B6-3634-CAD1835E2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49EE6-B69A-42B6-AE47-E456C5F39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9B9D-B94D-4B45-91F5-5B4EE6B5B82A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D4406-6EA1-06AC-A54A-9756BAA2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0C2D6-9F9E-8F16-1B84-603E7C6B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E04-50DB-4F6A-B0EB-868F0390F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9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2A844-58EA-1201-57D5-80859A69E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478B2-780C-A54F-D96D-2A09C11D2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247F8-FE3C-D9E8-93F4-C3A8B342E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5DF06B-37C5-4A9B-E78A-D426D4B29A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D9908B-726B-7428-BD11-F6B1F6DBED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2B1BEB-6D1B-30F7-9719-80DFF7B89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9B9D-B94D-4B45-91F5-5B4EE6B5B82A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E6358B-022D-BCA8-B49A-331AA41FE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FFC2A-A20F-FC44-CB1A-3CBF89E25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E04-50DB-4F6A-B0EB-868F0390F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681F6-3190-76F6-312D-C30B9F1B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46B91C-4DC1-F9E2-0D2E-5D78A6095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9B9D-B94D-4B45-91F5-5B4EE6B5B82A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536642-3AC3-6417-60D9-47D61CFF9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05B53-01B2-3AC3-B8F2-80F458EA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E04-50DB-4F6A-B0EB-868F0390F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2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CE9967-6885-F002-A022-B49C42654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9B9D-B94D-4B45-91F5-5B4EE6B5B82A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A14ACA-A05A-EAEF-7AB0-3F6B68C56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C7D51-7906-CC59-E0D7-9C6FADD5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E04-50DB-4F6A-B0EB-868F0390F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2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44419-D9B9-E3BC-80DB-D8FBE5775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8DBDE-EF34-246E-670B-7BC4BE56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06386-116D-4ECC-5B68-3BB9A36A6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92DA40-EEB3-26B6-F808-BD65DF785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9B9D-B94D-4B45-91F5-5B4EE6B5B82A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6C0CE-BB07-4AA2-DA8C-C79E75A78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715BC-50BA-8312-F529-21ED6739B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E04-50DB-4F6A-B0EB-868F0390F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5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6E76-8E68-F88A-7FAB-D263D01CD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210F45-0E32-B4CA-DB23-F6B07A2D74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A595F-F850-6F0B-2EA3-E913C0184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6C628-F1A7-F268-76E4-E7E4B795E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9B9D-B94D-4B45-91F5-5B4EE6B5B82A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396CE-D73A-5AB9-187E-658746C44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E95F-55F3-AC85-0248-3DCB8008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E04-50DB-4F6A-B0EB-868F0390F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8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F6379F-94D7-4190-6DCA-21CF638D8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744FA-F100-1ED9-6054-FE1CB2CE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E4FB1-D017-0E63-A980-142A7E297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59B9D-B94D-4B45-91F5-5B4EE6B5B82A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A5C28-BD2C-A86E-6C73-88D3FB25E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F6367-0E1E-9548-1BA5-03ADDB4F8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A7E04-50DB-4F6A-B0EB-868F0390F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0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openclipart.org/detail/59503/pill-by-voyeg3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openclipart.org/detail/133303/fwd__bubble_hand_drawn-by-rejon-177666" TargetMode="Externa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clipart.org/detail/59503/pill-by-voyeg3r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openclipart.org/detail/133303/fwd__bubble_hand_drawn-by-rejon-17766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ngall.com/hammer-png/download/4782" TargetMode="Externa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ngall.com/hammer-png/download/4782" TargetMode="Externa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ata.com/manuals/causalmediate.pdf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B122F7-CFC4-FE36-5D5D-D345D6C8C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5AA81E-1002-7AF3-88DF-375E2C6D8130}"/>
              </a:ext>
            </a:extLst>
          </p:cNvPr>
          <p:cNvSpPr txBox="1"/>
          <p:nvPr/>
        </p:nvSpPr>
        <p:spPr>
          <a:xfrm>
            <a:off x="385011" y="1684421"/>
            <a:ext cx="11417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trike="sngStrike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Casual</a:t>
            </a:r>
            <a:r>
              <a:rPr lang="en-US" sz="4800" dirty="0">
                <a:solidFill>
                  <a:schemeClr val="bg1"/>
                </a:solidFill>
              </a:rPr>
              <a:t> mediation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525534-44D0-5288-9F28-4061C48AA250}"/>
              </a:ext>
            </a:extLst>
          </p:cNvPr>
          <p:cNvSpPr txBox="1"/>
          <p:nvPr/>
        </p:nvSpPr>
        <p:spPr>
          <a:xfrm rot="20758317">
            <a:off x="2237872" y="1002796"/>
            <a:ext cx="2298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Causal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93E1F5-48B3-43F9-7455-96EC3C9FF0DB}"/>
              </a:ext>
            </a:extLst>
          </p:cNvPr>
          <p:cNvSpPr txBox="1"/>
          <p:nvPr/>
        </p:nvSpPr>
        <p:spPr>
          <a:xfrm>
            <a:off x="4068473" y="3463170"/>
            <a:ext cx="40510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Aramayis Dallakyan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</a:rPr>
              <a:t>StataCorp</a:t>
            </a:r>
            <a:r>
              <a:rPr lang="en-US" sz="2800" dirty="0">
                <a:solidFill>
                  <a:schemeClr val="bg1"/>
                </a:solidFill>
              </a:rPr>
              <a:t> LLC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August 1, 2024</a:t>
            </a:r>
          </a:p>
        </p:txBody>
      </p:sp>
    </p:spTree>
    <p:extLst>
      <p:ext uri="{BB962C8B-B14F-4D97-AF65-F5344CB8AC3E}">
        <p14:creationId xmlns:p14="http://schemas.microsoft.com/office/powerpoint/2010/main" val="2102626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0EC72E-0D8F-F1C3-0C42-093DE039D4C2}"/>
              </a:ext>
            </a:extLst>
          </p:cNvPr>
          <p:cNvSpPr txBox="1"/>
          <p:nvPr/>
        </p:nvSpPr>
        <p:spPr>
          <a:xfrm>
            <a:off x="-381" y="814534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pPr marL="457200" indent="-45720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Suppose we analyze data where the "</a:t>
            </a:r>
            <a:r>
              <a:rPr lang="en-US" sz="2400" dirty="0">
                <a:solidFill>
                  <a:srgbClr val="FF0000"/>
                </a:solidFill>
              </a:rPr>
              <a:t>treatment</a:t>
            </a:r>
            <a:r>
              <a:rPr lang="en-US" sz="2400" dirty="0"/>
              <a:t>" is sleeping with shoes on (or not), and the </a:t>
            </a:r>
            <a:r>
              <a:rPr lang="en-US" sz="2400" dirty="0">
                <a:solidFill>
                  <a:srgbClr val="00B0F0"/>
                </a:solidFill>
              </a:rPr>
              <a:t>outcome</a:t>
            </a:r>
            <a:r>
              <a:rPr lang="en-US" sz="2400" dirty="0"/>
              <a:t> is waking up with a headache (or not) the next day. </a:t>
            </a:r>
          </a:p>
          <a:p>
            <a:pPr marL="457200" indent="-45720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We find that most times when someone wears shoes to bed, that person wakes up with a headache.</a:t>
            </a:r>
          </a:p>
          <a:p>
            <a:pPr marL="457200" indent="-45720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Question:</a:t>
            </a:r>
            <a:r>
              <a:rPr lang="en-US" sz="2400" dirty="0"/>
              <a:t> Can we interpret this relationship as causal?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CB1A5-D456-AA63-AB52-92039566C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501" y="1340032"/>
            <a:ext cx="1729890" cy="853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B8B9C0-9975-347E-AF59-08A922D759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601" y="902200"/>
            <a:ext cx="998307" cy="131075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FFDFABE3-5BB1-DBE8-3828-DFFDD90FFF65}"/>
              </a:ext>
            </a:extLst>
          </p:cNvPr>
          <p:cNvSpPr/>
          <p:nvPr/>
        </p:nvSpPr>
        <p:spPr>
          <a:xfrm>
            <a:off x="5750624" y="1692830"/>
            <a:ext cx="1679269" cy="1479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60DCA-3A43-FC0A-98EC-FC91D35CF5E2}"/>
              </a:ext>
            </a:extLst>
          </p:cNvPr>
          <p:cNvSpPr txBox="1"/>
          <p:nvPr/>
        </p:nvSpPr>
        <p:spPr>
          <a:xfrm>
            <a:off x="5676925" y="1919233"/>
            <a:ext cx="1874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Causal effect???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142BED-208A-9749-2E51-F6C3ADAFB65C}"/>
              </a:ext>
            </a:extLst>
          </p:cNvPr>
          <p:cNvSpPr txBox="1"/>
          <p:nvPr/>
        </p:nvSpPr>
        <p:spPr>
          <a:xfrm>
            <a:off x="242761" y="145657"/>
            <a:ext cx="1162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Causal inference</a:t>
            </a:r>
          </a:p>
        </p:txBody>
      </p:sp>
    </p:spTree>
    <p:extLst>
      <p:ext uri="{BB962C8B-B14F-4D97-AF65-F5344CB8AC3E}">
        <p14:creationId xmlns:p14="http://schemas.microsoft.com/office/powerpoint/2010/main" val="2551652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84" y="0"/>
            <a:ext cx="12191238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5C1FEFD-2B4B-DA65-9681-DD6CBA1CAC1E}"/>
              </a:ext>
            </a:extLst>
          </p:cNvPr>
          <p:cNvGrpSpPr/>
          <p:nvPr/>
        </p:nvGrpSpPr>
        <p:grpSpPr>
          <a:xfrm>
            <a:off x="6944121" y="1150974"/>
            <a:ext cx="4707932" cy="3861451"/>
            <a:chOff x="2317526" y="222926"/>
            <a:chExt cx="4707932" cy="386145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24AFEA1-BFBB-C2F5-D6B6-46D641140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7526" y="3002243"/>
              <a:ext cx="1729890" cy="85351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C7BEF2E-889B-B6D1-75BB-FCA18D232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27151" y="2773623"/>
              <a:ext cx="998307" cy="1310754"/>
            </a:xfrm>
            <a:prstGeom prst="rect">
              <a:avLst/>
            </a:prstGeom>
          </p:spPr>
        </p:pic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CD4008FC-B527-E39A-05CE-FB27BEA6020C}"/>
                </a:ext>
              </a:extLst>
            </p:cNvPr>
            <p:cNvSpPr/>
            <p:nvPr/>
          </p:nvSpPr>
          <p:spPr>
            <a:xfrm>
              <a:off x="4197649" y="3355041"/>
              <a:ext cx="1679269" cy="14791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E758E9-CE46-F78C-D319-92A7C0EC686F}"/>
                </a:ext>
              </a:extLst>
            </p:cNvPr>
            <p:cNvSpPr txBox="1"/>
            <p:nvPr/>
          </p:nvSpPr>
          <p:spPr>
            <a:xfrm>
              <a:off x="4238250" y="3581444"/>
              <a:ext cx="13832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Causal effect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A3D5CD-CF4A-53EE-A948-9E4880CD7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72309" y="222926"/>
              <a:ext cx="915145" cy="1310755"/>
            </a:xfrm>
            <a:prstGeom prst="rect">
              <a:avLst/>
            </a:prstGeom>
          </p:spPr>
        </p:pic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2A329C7D-29AF-8802-05B4-BB1EAED88250}"/>
                </a:ext>
              </a:extLst>
            </p:cNvPr>
            <p:cNvSpPr/>
            <p:nvPr/>
          </p:nvSpPr>
          <p:spPr>
            <a:xfrm rot="7296986">
              <a:off x="3279460" y="2213507"/>
              <a:ext cx="1679269" cy="147918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D051D041-411E-4A52-144F-A7636DD0F221}"/>
                </a:ext>
              </a:extLst>
            </p:cNvPr>
            <p:cNvSpPr/>
            <p:nvPr/>
          </p:nvSpPr>
          <p:spPr>
            <a:xfrm rot="3459056">
              <a:off x="4781880" y="2208621"/>
              <a:ext cx="1679269" cy="147918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3E155F-744E-2912-0A2C-7B67F92E2FB2}"/>
                </a:ext>
              </a:extLst>
            </p:cNvPr>
            <p:cNvSpPr txBox="1"/>
            <p:nvPr/>
          </p:nvSpPr>
          <p:spPr>
            <a:xfrm rot="18104692">
              <a:off x="3144680" y="1936687"/>
              <a:ext cx="1387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Confounding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A6A058C-6869-2B6D-2517-2BDC06ACFC30}"/>
              </a:ext>
            </a:extLst>
          </p:cNvPr>
          <p:cNvSpPr txBox="1"/>
          <p:nvPr/>
        </p:nvSpPr>
        <p:spPr>
          <a:xfrm>
            <a:off x="-41272" y="1310060"/>
            <a:ext cx="68732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One possible explanations for association  </a:t>
            </a:r>
          </a:p>
          <a:p>
            <a:pPr marL="742950" lvl="1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Both treatment and outcome are caused by a </a:t>
            </a:r>
            <a:r>
              <a:rPr lang="en-US" sz="2400" dirty="0">
                <a:solidFill>
                  <a:srgbClr val="FF0000"/>
                </a:solidFill>
              </a:rPr>
              <a:t>common cause</a:t>
            </a:r>
            <a:r>
              <a:rPr lang="en-US" sz="2400" dirty="0"/>
              <a:t>: drinking the night before.</a:t>
            </a:r>
          </a:p>
          <a:p>
            <a:pPr marL="742950" lvl="1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Such variables are known as </a:t>
            </a:r>
            <a:r>
              <a:rPr lang="en-US" sz="2400" dirty="0">
                <a:solidFill>
                  <a:srgbClr val="FF0000"/>
                </a:solidFill>
              </a:rPr>
              <a:t>confounders</a:t>
            </a:r>
            <a:r>
              <a:rPr lang="en-US" sz="2400" dirty="0"/>
              <a:t> and the association as </a:t>
            </a:r>
            <a:r>
              <a:rPr lang="en-US" sz="2400" dirty="0">
                <a:solidFill>
                  <a:srgbClr val="FF0000"/>
                </a:solidFill>
              </a:rPr>
              <a:t>confounding association.</a:t>
            </a:r>
          </a:p>
          <a:p>
            <a:pPr marL="742950" lvl="1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 marL="742950" lvl="1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Confounding </a:t>
            </a:r>
            <a:r>
              <a:rPr lang="en-US" sz="2400" dirty="0"/>
              <a:t>is the main source of differentiating association from causation.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262195-9144-22C6-2475-4AD89B859D68}"/>
              </a:ext>
            </a:extLst>
          </p:cNvPr>
          <p:cNvSpPr txBox="1"/>
          <p:nvPr/>
        </p:nvSpPr>
        <p:spPr>
          <a:xfrm>
            <a:off x="6873266" y="5322627"/>
            <a:ext cx="4727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-25000" dirty="0"/>
              <a:t>*Borrowed from Neal (2020)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AD0B2D-1859-4DFA-F2AD-35B6CAD78005}"/>
              </a:ext>
            </a:extLst>
          </p:cNvPr>
          <p:cNvSpPr txBox="1"/>
          <p:nvPr/>
        </p:nvSpPr>
        <p:spPr>
          <a:xfrm>
            <a:off x="242761" y="145657"/>
            <a:ext cx="1162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Causal inference</a:t>
            </a:r>
          </a:p>
        </p:txBody>
      </p:sp>
    </p:spTree>
    <p:extLst>
      <p:ext uri="{BB962C8B-B14F-4D97-AF65-F5344CB8AC3E}">
        <p14:creationId xmlns:p14="http://schemas.microsoft.com/office/powerpoint/2010/main" val="3905557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6B63CA-BA9D-0345-9FA4-E48CB5C8235E}"/>
              </a:ext>
            </a:extLst>
          </p:cNvPr>
          <p:cNvSpPr txBox="1"/>
          <p:nvPr/>
        </p:nvSpPr>
        <p:spPr>
          <a:xfrm>
            <a:off x="0" y="0"/>
            <a:ext cx="115033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Our goal</a:t>
            </a:r>
            <a:r>
              <a:rPr lang="en-US" sz="2400" dirty="0"/>
              <a:t>: Learn about causal effects</a:t>
            </a:r>
          </a:p>
          <a:p>
            <a:pPr marL="742950" lvl="1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Represent the causal structure</a:t>
            </a:r>
          </a:p>
          <a:p>
            <a:pPr marL="742950" lvl="1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Characterize the causal effect</a:t>
            </a:r>
          </a:p>
          <a:p>
            <a:pPr marL="742950" lvl="1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Notation:</a:t>
            </a:r>
          </a:p>
          <a:p>
            <a:pPr marL="742950" lvl="1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T</a:t>
            </a:r>
            <a:r>
              <a:rPr lang="en-US" sz="2400" dirty="0"/>
              <a:t> </a:t>
            </a:r>
            <a:r>
              <a:rPr lang="el-GR" sz="2400" dirty="0"/>
              <a:t>ϵ</a:t>
            </a:r>
            <a:r>
              <a:rPr lang="en-US" sz="2400" dirty="0"/>
              <a:t> {0,1} denotes </a:t>
            </a:r>
            <a:r>
              <a:rPr lang="en-US" sz="2400" dirty="0">
                <a:solidFill>
                  <a:srgbClr val="00B0F0"/>
                </a:solidFill>
              </a:rPr>
              <a:t>treatment assignment: </a:t>
            </a:r>
            <a:r>
              <a:rPr lang="en-US" sz="2400" dirty="0"/>
              <a:t>Wearing shoes vs not wearing shoes to bed</a:t>
            </a:r>
          </a:p>
          <a:p>
            <a:pPr marL="742950" lvl="1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Y</a:t>
            </a:r>
            <a:r>
              <a:rPr lang="en-US" sz="2400" dirty="0"/>
              <a:t> denotes </a:t>
            </a:r>
            <a:r>
              <a:rPr lang="en-US" sz="2400" dirty="0">
                <a:solidFill>
                  <a:srgbClr val="00B0F0"/>
                </a:solidFill>
              </a:rPr>
              <a:t>the outcome: </a:t>
            </a:r>
            <a:r>
              <a:rPr lang="en-US" sz="2400" dirty="0"/>
              <a:t>Headache vs no headache</a:t>
            </a:r>
          </a:p>
          <a:p>
            <a:pPr marL="742950" lvl="1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X</a:t>
            </a:r>
            <a:r>
              <a:rPr lang="en-US" sz="2400" dirty="0"/>
              <a:t> denotes </a:t>
            </a:r>
            <a:r>
              <a:rPr lang="en-US" sz="2400" dirty="0">
                <a:solidFill>
                  <a:srgbClr val="00B0F0"/>
                </a:solidFill>
              </a:rPr>
              <a:t>potential confounders </a:t>
            </a:r>
            <a:r>
              <a:rPr lang="en-US" sz="2400" dirty="0"/>
              <a:t>that affect both </a:t>
            </a:r>
            <a:r>
              <a:rPr lang="en-US" sz="2400" b="1" dirty="0"/>
              <a:t>T</a:t>
            </a:r>
            <a:r>
              <a:rPr lang="en-US" sz="2400" dirty="0"/>
              <a:t> and </a:t>
            </a:r>
            <a:r>
              <a:rPr lang="en-US" sz="2400" b="1" dirty="0"/>
              <a:t>Y: </a:t>
            </a:r>
            <a:r>
              <a:rPr lang="en-US" sz="2400" dirty="0"/>
              <a:t>Drinking the previous day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303E43-EBA7-6466-791D-00BB72B74221}"/>
              </a:ext>
            </a:extLst>
          </p:cNvPr>
          <p:cNvSpPr txBox="1"/>
          <p:nvPr/>
        </p:nvSpPr>
        <p:spPr>
          <a:xfrm>
            <a:off x="242761" y="145657"/>
            <a:ext cx="1162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Causal inference</a:t>
            </a:r>
          </a:p>
        </p:txBody>
      </p:sp>
    </p:spTree>
    <p:extLst>
      <p:ext uri="{BB962C8B-B14F-4D97-AF65-F5344CB8AC3E}">
        <p14:creationId xmlns:p14="http://schemas.microsoft.com/office/powerpoint/2010/main" val="2327571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12191238" cy="68580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0FD0A734-A492-E6E2-558B-02B253E32BE1}"/>
              </a:ext>
            </a:extLst>
          </p:cNvPr>
          <p:cNvGrpSpPr/>
          <p:nvPr/>
        </p:nvGrpSpPr>
        <p:grpSpPr>
          <a:xfrm>
            <a:off x="768798" y="1431818"/>
            <a:ext cx="4288261" cy="3278548"/>
            <a:chOff x="2768094" y="4102682"/>
            <a:chExt cx="1746658" cy="1341584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7BB9D34-0486-8BCC-82D4-A69EC4369C13}"/>
                </a:ext>
              </a:extLst>
            </p:cNvPr>
            <p:cNvSpPr/>
            <p:nvPr/>
          </p:nvSpPr>
          <p:spPr>
            <a:xfrm>
              <a:off x="3453843" y="4215861"/>
              <a:ext cx="365760" cy="365760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4C77F45-9111-C862-47B0-31C2CE09657A}"/>
                </a:ext>
              </a:extLst>
            </p:cNvPr>
            <p:cNvSpPr/>
            <p:nvPr/>
          </p:nvSpPr>
          <p:spPr>
            <a:xfrm>
              <a:off x="4148992" y="4988240"/>
              <a:ext cx="365760" cy="3657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Y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71CF213-886C-D313-D315-9C182B91D4EE}"/>
                </a:ext>
              </a:extLst>
            </p:cNvPr>
            <p:cNvCxnSpPr>
              <a:cxnSpLocks/>
              <a:stCxn id="43" idx="3"/>
              <a:endCxn id="48" idx="7"/>
            </p:cNvCxnSpPr>
            <p:nvPr/>
          </p:nvCxnSpPr>
          <p:spPr>
            <a:xfrm flipH="1">
              <a:off x="3080290" y="4528057"/>
              <a:ext cx="427117" cy="51216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BBB00AC-DC37-419C-315C-E6EB2E485E37}"/>
                </a:ext>
              </a:extLst>
            </p:cNvPr>
            <p:cNvCxnSpPr>
              <a:cxnSpLocks/>
              <a:stCxn id="43" idx="5"/>
              <a:endCxn id="44" idx="1"/>
            </p:cNvCxnSpPr>
            <p:nvPr/>
          </p:nvCxnSpPr>
          <p:spPr>
            <a:xfrm>
              <a:off x="3766039" y="4528057"/>
              <a:ext cx="436517" cy="5137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34090F4-7A43-C89B-E1D1-4BE270628622}"/>
                </a:ext>
              </a:extLst>
            </p:cNvPr>
            <p:cNvCxnSpPr>
              <a:cxnSpLocks/>
              <a:endCxn id="44" idx="2"/>
            </p:cNvCxnSpPr>
            <p:nvPr/>
          </p:nvCxnSpPr>
          <p:spPr>
            <a:xfrm>
              <a:off x="3133854" y="5163423"/>
              <a:ext cx="1015138" cy="769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7D92CB2-763B-6EAE-5456-D9EFEA34A21A}"/>
                </a:ext>
              </a:extLst>
            </p:cNvPr>
            <p:cNvSpPr/>
            <p:nvPr/>
          </p:nvSpPr>
          <p:spPr>
            <a:xfrm>
              <a:off x="2768094" y="4986656"/>
              <a:ext cx="365760" cy="3657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C651C14-5C85-F972-2737-E3F29829BC09}"/>
                </a:ext>
              </a:extLst>
            </p:cNvPr>
            <p:cNvSpPr txBox="1"/>
            <p:nvPr/>
          </p:nvSpPr>
          <p:spPr>
            <a:xfrm>
              <a:off x="3450989" y="4102682"/>
              <a:ext cx="394495" cy="103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5B84CB"/>
                  </a:solidFill>
                </a:rPr>
                <a:t>Confounder(s)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9181DA8-1532-C2CD-B098-7C6E5CD03FAB}"/>
                </a:ext>
              </a:extLst>
            </p:cNvPr>
            <p:cNvSpPr txBox="1"/>
            <p:nvPr/>
          </p:nvSpPr>
          <p:spPr>
            <a:xfrm>
              <a:off x="3941785" y="4625563"/>
              <a:ext cx="361196" cy="103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Confounding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C763C01-AE17-6FFC-1F66-90E3464C1206}"/>
                </a:ext>
              </a:extLst>
            </p:cNvPr>
            <p:cNvSpPr txBox="1"/>
            <p:nvPr/>
          </p:nvSpPr>
          <p:spPr>
            <a:xfrm>
              <a:off x="2963945" y="4645521"/>
              <a:ext cx="361196" cy="103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Confounding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E369DAE-06B2-D33C-FC5E-85772CE9212D}"/>
                </a:ext>
              </a:extLst>
            </p:cNvPr>
            <p:cNvSpPr txBox="1"/>
            <p:nvPr/>
          </p:nvSpPr>
          <p:spPr>
            <a:xfrm>
              <a:off x="2789722" y="5337215"/>
              <a:ext cx="322021" cy="107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Treatment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E516834-A851-6DE8-FF89-1252A9B404FA}"/>
                </a:ext>
              </a:extLst>
            </p:cNvPr>
            <p:cNvSpPr txBox="1"/>
            <p:nvPr/>
          </p:nvSpPr>
          <p:spPr>
            <a:xfrm>
              <a:off x="4178691" y="5337215"/>
              <a:ext cx="290681" cy="107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Outcome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9E44F9F-6770-0587-57C9-B42212072061}"/>
                </a:ext>
              </a:extLst>
            </p:cNvPr>
            <p:cNvSpPr txBox="1"/>
            <p:nvPr/>
          </p:nvSpPr>
          <p:spPr>
            <a:xfrm>
              <a:off x="3530402" y="5167858"/>
              <a:ext cx="219512" cy="103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Causal</a:t>
              </a:r>
              <a:endParaRPr lang="en-US" sz="1100" dirty="0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2FF32B23-FB44-3D43-F781-E0CF8EEC8091}"/>
              </a:ext>
            </a:extLst>
          </p:cNvPr>
          <p:cNvSpPr txBox="1"/>
          <p:nvPr/>
        </p:nvSpPr>
        <p:spPr>
          <a:xfrm>
            <a:off x="5438696" y="333137"/>
            <a:ext cx="63602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457200" indent="-45720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We use DAGs to represent causal relationships and structure.</a:t>
            </a:r>
          </a:p>
          <a:p>
            <a:pPr marL="457200" indent="-45720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Arrows indicate a direct causal effect (</a:t>
            </a:r>
            <a:r>
              <a:rPr lang="en-US" sz="2400" dirty="0">
                <a:solidFill>
                  <a:srgbClr val="FF0000"/>
                </a:solidFill>
              </a:rPr>
              <a:t>not mediated</a:t>
            </a:r>
            <a:r>
              <a:rPr lang="en-US" sz="2400" dirty="0"/>
              <a:t>) for at least one subject.</a:t>
            </a:r>
          </a:p>
          <a:p>
            <a:pPr marL="457200" indent="-45720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Informally, </a:t>
            </a:r>
            <a:r>
              <a:rPr lang="en-US" sz="2400" b="1" dirty="0"/>
              <a:t>the goal of causal inference</a:t>
            </a:r>
            <a:r>
              <a:rPr lang="en-US" sz="2400" dirty="0"/>
              <a:t> is to estimate the </a:t>
            </a:r>
            <a:r>
              <a:rPr lang="en-US" sz="2400" b="1" dirty="0">
                <a:solidFill>
                  <a:srgbClr val="FF0000"/>
                </a:solidFill>
              </a:rPr>
              <a:t>causal part</a:t>
            </a:r>
            <a:r>
              <a:rPr lang="en-US" sz="2400" dirty="0"/>
              <a:t> of the graph while controlling for the </a:t>
            </a:r>
            <a:r>
              <a:rPr lang="en-US" sz="2400" b="1" dirty="0">
                <a:solidFill>
                  <a:srgbClr val="00B0F0"/>
                </a:solidFill>
              </a:rPr>
              <a:t>confounding part</a:t>
            </a:r>
            <a:r>
              <a:rPr lang="en-US" sz="2400" dirty="0"/>
              <a:t>.</a:t>
            </a:r>
          </a:p>
          <a:p>
            <a:pPr marL="457200" indent="-45720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C1AA54-8C3B-4BB7-2604-6419899D4362}"/>
              </a:ext>
            </a:extLst>
          </p:cNvPr>
          <p:cNvSpPr txBox="1"/>
          <p:nvPr/>
        </p:nvSpPr>
        <p:spPr>
          <a:xfrm>
            <a:off x="242761" y="145657"/>
            <a:ext cx="1162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Directed acyclic graphs (DAGs)</a:t>
            </a:r>
          </a:p>
        </p:txBody>
      </p:sp>
    </p:spTree>
    <p:extLst>
      <p:ext uri="{BB962C8B-B14F-4D97-AF65-F5344CB8AC3E}">
        <p14:creationId xmlns:p14="http://schemas.microsoft.com/office/powerpoint/2010/main" val="1193658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22860"/>
            <a:ext cx="121912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93DFFE-76C0-0D34-E3EA-0E13F785C98D}"/>
              </a:ext>
            </a:extLst>
          </p:cNvPr>
          <p:cNvSpPr txBox="1"/>
          <p:nvPr/>
        </p:nvSpPr>
        <p:spPr>
          <a:xfrm>
            <a:off x="154585" y="673654"/>
            <a:ext cx="11620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To </a:t>
            </a:r>
            <a:r>
              <a:rPr lang="en-US" sz="2400" dirty="0">
                <a:solidFill>
                  <a:srgbClr val="FF0000"/>
                </a:solidFill>
              </a:rPr>
              <a:t>characterize the causal effect </a:t>
            </a:r>
            <a:r>
              <a:rPr lang="en-US" sz="2400" dirty="0"/>
              <a:t>we use the </a:t>
            </a:r>
            <a:r>
              <a:rPr lang="en-US" sz="2400" dirty="0">
                <a:solidFill>
                  <a:srgbClr val="00B0F0"/>
                </a:solidFill>
              </a:rPr>
              <a:t>potential outcomes framework.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9A716F-6115-A46E-6FB4-22E3EB69DEC3}"/>
              </a:ext>
            </a:extLst>
          </p:cNvPr>
          <p:cNvGrpSpPr/>
          <p:nvPr/>
        </p:nvGrpSpPr>
        <p:grpSpPr>
          <a:xfrm>
            <a:off x="423080" y="1815152"/>
            <a:ext cx="3603009" cy="4096802"/>
            <a:chOff x="3760639" y="1043089"/>
            <a:chExt cx="4670724" cy="46876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4B54B63-BA0D-C321-9DF9-73E81DE32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263233" y="1043089"/>
              <a:ext cx="1912251" cy="135221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599517D-E601-17F2-C08B-FBC5B4A1A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3760639" y="4111858"/>
              <a:ext cx="1912251" cy="13522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8BB70A1-A935-9053-CEAF-13ED97F11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6519112" y="4133737"/>
              <a:ext cx="1912251" cy="13522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34C62F8-09C7-6D52-5330-78166626C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 rot="2990275">
              <a:off x="4126000" y="3624358"/>
              <a:ext cx="589638" cy="276884"/>
            </a:xfrm>
            <a:prstGeom prst="rect">
              <a:avLst/>
            </a:prstGeom>
          </p:spPr>
        </p:pic>
        <p:sp>
          <p:nvSpPr>
            <p:cNvPr id="9" name="Arrow: Left 8">
              <a:extLst>
                <a:ext uri="{FF2B5EF4-FFF2-40B4-BE49-F238E27FC236}">
                  <a16:creationId xmlns:a16="http://schemas.microsoft.com/office/drawing/2014/main" id="{E36B9D19-26C8-F3C3-1D43-29F8C67A0C18}"/>
                </a:ext>
              </a:extLst>
            </p:cNvPr>
            <p:cNvSpPr/>
            <p:nvPr/>
          </p:nvSpPr>
          <p:spPr>
            <a:xfrm rot="18223170">
              <a:off x="4365774" y="3175823"/>
              <a:ext cx="1971665" cy="177390"/>
            </a:xfrm>
            <a:prstGeom prst="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Left 9">
              <a:extLst>
                <a:ext uri="{FF2B5EF4-FFF2-40B4-BE49-F238E27FC236}">
                  <a16:creationId xmlns:a16="http://schemas.microsoft.com/office/drawing/2014/main" id="{2BDFF933-5D3C-4866-2788-478161D39BE2}"/>
                </a:ext>
              </a:extLst>
            </p:cNvPr>
            <p:cNvSpPr/>
            <p:nvPr/>
          </p:nvSpPr>
          <p:spPr>
            <a:xfrm rot="14580000">
              <a:off x="5942716" y="3225256"/>
              <a:ext cx="1971665" cy="177390"/>
            </a:xfrm>
            <a:prstGeom prst="leftArrow">
              <a:avLst/>
            </a:prstGeom>
            <a:solidFill>
              <a:srgbClr val="BE510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1A7ED5-3404-FFCD-D74E-91A2E5CB4343}"/>
                </a:ext>
              </a:extLst>
            </p:cNvPr>
            <p:cNvSpPr txBox="1"/>
            <p:nvPr/>
          </p:nvSpPr>
          <p:spPr>
            <a:xfrm>
              <a:off x="6512669" y="1719194"/>
              <a:ext cx="662815" cy="422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Same</a:t>
              </a:r>
            </a:p>
            <a:p>
              <a:pPr algn="ctr"/>
              <a:r>
                <a:rPr lang="en-US" sz="900" dirty="0"/>
                <a:t>person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443DBD-F633-6AD3-9772-1B31CB75394B}"/>
                </a:ext>
              </a:extLst>
            </p:cNvPr>
            <p:cNvSpPr txBox="1"/>
            <p:nvPr/>
          </p:nvSpPr>
          <p:spPr>
            <a:xfrm>
              <a:off x="5101953" y="3742526"/>
              <a:ext cx="535093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0000"/>
                  </a:solidFill>
                </a:rPr>
                <a:t>T = 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F1EED6-DB1B-BD4B-7401-BA1CF89CD555}"/>
                </a:ext>
              </a:extLst>
            </p:cNvPr>
            <p:cNvSpPr txBox="1"/>
            <p:nvPr/>
          </p:nvSpPr>
          <p:spPr>
            <a:xfrm>
              <a:off x="6507529" y="3761505"/>
              <a:ext cx="535093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0000"/>
                  </a:solidFill>
                </a:rPr>
                <a:t>T = 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4CA1AC-BA0C-8FBE-A008-BE3EF2053D30}"/>
                </a:ext>
              </a:extLst>
            </p:cNvPr>
            <p:cNvSpPr txBox="1"/>
            <p:nvPr/>
          </p:nvSpPr>
          <p:spPr>
            <a:xfrm>
              <a:off x="4059838" y="5464068"/>
              <a:ext cx="1231480" cy="2641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Outcome: </a:t>
              </a:r>
              <a:r>
                <a:rPr lang="en-US" sz="900" dirty="0">
                  <a:solidFill>
                    <a:srgbClr val="FF0000"/>
                  </a:solidFill>
                </a:rPr>
                <a:t>Y(1)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1B0C8D-E95E-C90C-D048-FC713A6866F2}"/>
                </a:ext>
              </a:extLst>
            </p:cNvPr>
            <p:cNvSpPr txBox="1"/>
            <p:nvPr/>
          </p:nvSpPr>
          <p:spPr>
            <a:xfrm>
              <a:off x="6928546" y="5466648"/>
              <a:ext cx="1172167" cy="2641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Outcome: </a:t>
              </a:r>
              <a:r>
                <a:rPr lang="en-US" sz="900" dirty="0">
                  <a:solidFill>
                    <a:srgbClr val="FF0000"/>
                  </a:solidFill>
                </a:rPr>
                <a:t>Y(0)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2E60E9-2E7F-5343-E141-10B2EBA7D422}"/>
                </a:ext>
              </a:extLst>
            </p:cNvPr>
            <p:cNvSpPr txBox="1"/>
            <p:nvPr/>
          </p:nvSpPr>
          <p:spPr>
            <a:xfrm>
              <a:off x="7338396" y="3646089"/>
              <a:ext cx="845809" cy="2641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Placebo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FB7C63D-F851-BCFB-C9F5-D0FF332D1600}"/>
              </a:ext>
            </a:extLst>
          </p:cNvPr>
          <p:cNvSpPr txBox="1"/>
          <p:nvPr/>
        </p:nvSpPr>
        <p:spPr>
          <a:xfrm>
            <a:off x="4114265" y="2321820"/>
            <a:ext cx="75245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potential outcome </a:t>
            </a:r>
            <a:r>
              <a:rPr lang="en-US" sz="2400" b="1" dirty="0"/>
              <a:t>Y(T = t) = Y(t)</a:t>
            </a:r>
            <a:r>
              <a:rPr lang="en-US" sz="2400" dirty="0"/>
              <a:t> is the outcome we would have observed had </a:t>
            </a:r>
            <a:r>
              <a:rPr lang="en-US" sz="2400" dirty="0">
                <a:solidFill>
                  <a:srgbClr val="FF0000"/>
                </a:solidFill>
              </a:rPr>
              <a:t>T = t</a:t>
            </a:r>
            <a:r>
              <a:rPr lang="en-US" sz="2400" dirty="0"/>
              <a:t> been assigned.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causal effect can be measured as </a:t>
            </a:r>
            <a:r>
              <a:rPr lang="en-US" sz="2400" dirty="0">
                <a:solidFill>
                  <a:srgbClr val="00B0F0"/>
                </a:solidFill>
              </a:rPr>
              <a:t>Y(1) -Y(0)</a:t>
            </a:r>
            <a:r>
              <a:rPr lang="en-US" sz="2400" dirty="0"/>
              <a:t>, which is the change due to the treatment </a:t>
            </a:r>
            <a:r>
              <a:rPr lang="en-US" sz="2400" dirty="0">
                <a:solidFill>
                  <a:srgbClr val="FF0000"/>
                </a:solidFill>
              </a:rPr>
              <a:t>keeping everything else the same</a:t>
            </a:r>
            <a:r>
              <a:rPr lang="en-US" sz="24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5D4350-BEAC-5290-8E32-1AC4B3301C59}"/>
              </a:ext>
            </a:extLst>
          </p:cNvPr>
          <p:cNvSpPr txBox="1"/>
          <p:nvPr/>
        </p:nvSpPr>
        <p:spPr>
          <a:xfrm>
            <a:off x="242761" y="145657"/>
            <a:ext cx="1162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Potential-outcomes framework</a:t>
            </a:r>
          </a:p>
        </p:txBody>
      </p:sp>
    </p:spTree>
    <p:extLst>
      <p:ext uri="{BB962C8B-B14F-4D97-AF65-F5344CB8AC3E}">
        <p14:creationId xmlns:p14="http://schemas.microsoft.com/office/powerpoint/2010/main" val="1359847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121912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C3EA68-A73F-1B6B-EAC6-67C53FCAC235}"/>
              </a:ext>
            </a:extLst>
          </p:cNvPr>
          <p:cNvSpPr txBox="1"/>
          <p:nvPr/>
        </p:nvSpPr>
        <p:spPr>
          <a:xfrm>
            <a:off x="0" y="438044"/>
            <a:ext cx="120678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Fundamental Problem of Causal Inference: </a:t>
            </a:r>
            <a:r>
              <a:rPr lang="en-US" sz="2400" dirty="0"/>
              <a:t>Only one of </a:t>
            </a:r>
            <a:r>
              <a:rPr lang="en-US" sz="2400" b="1" dirty="0"/>
              <a:t>{Y(1), Y(0)}</a:t>
            </a:r>
            <a:r>
              <a:rPr lang="en-US" sz="2400" dirty="0"/>
              <a:t> is observed. 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i="1" dirty="0"/>
              <a:t>observed</a:t>
            </a:r>
            <a:r>
              <a:rPr lang="en-US" sz="2400" dirty="0"/>
              <a:t> potential outcome is called </a:t>
            </a:r>
            <a:r>
              <a:rPr lang="en-US" sz="2400" b="1" dirty="0"/>
              <a:t>factual.</a:t>
            </a:r>
            <a:r>
              <a:rPr lang="en-US" sz="2400" dirty="0"/>
              <a:t> 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i="1" dirty="0"/>
              <a:t>unobserved</a:t>
            </a:r>
            <a:r>
              <a:rPr lang="en-US" sz="2400" dirty="0"/>
              <a:t> potential outcome is called </a:t>
            </a:r>
            <a:r>
              <a:rPr lang="en-US" sz="2400" b="1" dirty="0"/>
              <a:t>counterfactual</a:t>
            </a:r>
            <a:r>
              <a:rPr lang="en-US" sz="2400" dirty="0"/>
              <a:t>.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causal effect is a </a:t>
            </a:r>
            <a:r>
              <a:rPr lang="en-US" sz="2400" b="1" dirty="0">
                <a:solidFill>
                  <a:srgbClr val="FF0000"/>
                </a:solidFill>
              </a:rPr>
              <a:t>contrast between two parallel worlds</a:t>
            </a:r>
            <a:r>
              <a:rPr lang="en-US" sz="2400" dirty="0"/>
              <a:t>, which we imagine for the same subject.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C03D3-36DE-190D-93C1-3A9DF98A3987}"/>
              </a:ext>
            </a:extLst>
          </p:cNvPr>
          <p:cNvSpPr txBox="1"/>
          <p:nvPr/>
        </p:nvSpPr>
        <p:spPr>
          <a:xfrm>
            <a:off x="242761" y="145657"/>
            <a:ext cx="1162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Potential-outcomes framework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3787E7-99D9-E8DC-BA74-410A3C5C4BEF}"/>
              </a:ext>
            </a:extLst>
          </p:cNvPr>
          <p:cNvGrpSpPr/>
          <p:nvPr/>
        </p:nvGrpSpPr>
        <p:grpSpPr>
          <a:xfrm>
            <a:off x="1913213" y="3855189"/>
            <a:ext cx="2060476" cy="2127922"/>
            <a:chOff x="3760639" y="1043089"/>
            <a:chExt cx="4670724" cy="44428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CD8F328-2C2A-4BD0-4A79-EDE6BA066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263233" y="1043089"/>
              <a:ext cx="1912251" cy="13522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4D0732-F76B-51B9-06C9-1C157BD8A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3760639" y="4111858"/>
              <a:ext cx="1912251" cy="13522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164360-8A91-6DC3-E38B-F26B214DF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6519112" y="4133737"/>
              <a:ext cx="1912251" cy="135221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FE7AF06-D3AA-AB48-D0F6-3441060BF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 rot="2990275">
              <a:off x="4126000" y="3624358"/>
              <a:ext cx="589638" cy="276884"/>
            </a:xfrm>
            <a:prstGeom prst="rect">
              <a:avLst/>
            </a:prstGeom>
          </p:spPr>
        </p:pic>
        <p:sp>
          <p:nvSpPr>
            <p:cNvPr id="11" name="Arrow: Left 10">
              <a:extLst>
                <a:ext uri="{FF2B5EF4-FFF2-40B4-BE49-F238E27FC236}">
                  <a16:creationId xmlns:a16="http://schemas.microsoft.com/office/drawing/2014/main" id="{C0019D15-813E-153E-C67C-9B73792B1666}"/>
                </a:ext>
              </a:extLst>
            </p:cNvPr>
            <p:cNvSpPr/>
            <p:nvPr/>
          </p:nvSpPr>
          <p:spPr>
            <a:xfrm rot="18223170">
              <a:off x="4365774" y="3175823"/>
              <a:ext cx="1971665" cy="177390"/>
            </a:xfrm>
            <a:prstGeom prst="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Left 11">
              <a:extLst>
                <a:ext uri="{FF2B5EF4-FFF2-40B4-BE49-F238E27FC236}">
                  <a16:creationId xmlns:a16="http://schemas.microsoft.com/office/drawing/2014/main" id="{943546BE-1283-4F60-000F-63A66A0EEB04}"/>
                </a:ext>
              </a:extLst>
            </p:cNvPr>
            <p:cNvSpPr/>
            <p:nvPr/>
          </p:nvSpPr>
          <p:spPr>
            <a:xfrm rot="14580000">
              <a:off x="5942716" y="3225256"/>
              <a:ext cx="1971665" cy="177390"/>
            </a:xfrm>
            <a:prstGeom prst="leftArrow">
              <a:avLst/>
            </a:prstGeom>
            <a:solidFill>
              <a:srgbClr val="BE510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1298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1FABBA84-0D9F-67A4-ABCF-26E434A3783B}"/>
              </a:ext>
            </a:extLst>
          </p:cNvPr>
          <p:cNvGrpSpPr/>
          <p:nvPr/>
        </p:nvGrpSpPr>
        <p:grpSpPr>
          <a:xfrm>
            <a:off x="518619" y="914400"/>
            <a:ext cx="2027363" cy="3932267"/>
            <a:chOff x="4471531" y="1436499"/>
            <a:chExt cx="1541542" cy="354664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D697D29-6776-37C7-3870-879B909E8780}"/>
                </a:ext>
              </a:extLst>
            </p:cNvPr>
            <p:cNvSpPr/>
            <p:nvPr/>
          </p:nvSpPr>
          <p:spPr>
            <a:xfrm>
              <a:off x="5045185" y="2661408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9F82873-F39A-BB89-5DEF-C2B7E4210F7A}"/>
                </a:ext>
              </a:extLst>
            </p:cNvPr>
            <p:cNvSpPr/>
            <p:nvPr/>
          </p:nvSpPr>
          <p:spPr>
            <a:xfrm>
              <a:off x="5579402" y="3313017"/>
              <a:ext cx="320040" cy="32004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07846D8-A3FC-27B9-FF63-6549F622C8D2}"/>
                </a:ext>
              </a:extLst>
            </p:cNvPr>
            <p:cNvCxnSpPr>
              <a:cxnSpLocks/>
              <a:stCxn id="2" idx="3"/>
              <a:endCxn id="7" idx="1"/>
            </p:cNvCxnSpPr>
            <p:nvPr/>
          </p:nvCxnSpPr>
          <p:spPr>
            <a:xfrm flipH="1">
              <a:off x="4652755" y="2934579"/>
              <a:ext cx="439299" cy="3784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4508507-3D63-B505-BE75-DB10861ABE0C}"/>
                </a:ext>
              </a:extLst>
            </p:cNvPr>
            <p:cNvCxnSpPr>
              <a:stCxn id="2" idx="5"/>
              <a:endCxn id="3" idx="1"/>
            </p:cNvCxnSpPr>
            <p:nvPr/>
          </p:nvCxnSpPr>
          <p:spPr>
            <a:xfrm>
              <a:off x="5318356" y="2934579"/>
              <a:ext cx="307915" cy="4253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Chord 6">
              <a:extLst>
                <a:ext uri="{FF2B5EF4-FFF2-40B4-BE49-F238E27FC236}">
                  <a16:creationId xmlns:a16="http://schemas.microsoft.com/office/drawing/2014/main" id="{26DC77E5-0D6D-5526-F631-DF91D2064082}"/>
                </a:ext>
              </a:extLst>
            </p:cNvPr>
            <p:cNvSpPr/>
            <p:nvPr/>
          </p:nvSpPr>
          <p:spPr>
            <a:xfrm>
              <a:off x="4492735" y="3313018"/>
              <a:ext cx="320040" cy="320040"/>
            </a:xfrm>
            <a:prstGeom prst="chord">
              <a:avLst>
                <a:gd name="adj1" fmla="val 5418537"/>
                <a:gd name="adj2" fmla="val 16200000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Chord 7">
              <a:extLst>
                <a:ext uri="{FF2B5EF4-FFF2-40B4-BE49-F238E27FC236}">
                  <a16:creationId xmlns:a16="http://schemas.microsoft.com/office/drawing/2014/main" id="{FA02BB5E-BBAF-C4AB-9C13-DF259194CC69}"/>
                </a:ext>
              </a:extLst>
            </p:cNvPr>
            <p:cNvSpPr/>
            <p:nvPr/>
          </p:nvSpPr>
          <p:spPr>
            <a:xfrm rot="10800000">
              <a:off x="4576224" y="3313018"/>
              <a:ext cx="320040" cy="320040"/>
            </a:xfrm>
            <a:prstGeom prst="chord">
              <a:avLst>
                <a:gd name="adj1" fmla="val 5418537"/>
                <a:gd name="adj2" fmla="val 1620000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BCFD57E-6C6D-60F8-569B-2F6FB0AB3B02}"/>
                </a:ext>
              </a:extLst>
            </p:cNvPr>
            <p:cNvSpPr txBox="1"/>
            <p:nvPr/>
          </p:nvSpPr>
          <p:spPr>
            <a:xfrm>
              <a:off x="4471531" y="3343500"/>
              <a:ext cx="2093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3D2058-A6E8-A8A3-6A16-D8D6CD82769D}"/>
                </a:ext>
              </a:extLst>
            </p:cNvPr>
            <p:cNvSpPr txBox="1"/>
            <p:nvPr/>
          </p:nvSpPr>
          <p:spPr>
            <a:xfrm>
              <a:off x="4709659" y="3344212"/>
              <a:ext cx="2093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0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18D02D8-F14E-55A9-4ACA-75079B516B25}"/>
                </a:ext>
              </a:extLst>
            </p:cNvPr>
            <p:cNvCxnSpPr>
              <a:cxnSpLocks/>
            </p:cNvCxnSpPr>
            <p:nvPr/>
          </p:nvCxnSpPr>
          <p:spPr>
            <a:xfrm>
              <a:off x="4888906" y="3462143"/>
              <a:ext cx="678855" cy="192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E9F34D-7F71-36A4-B15C-6FE7725FDD09}"/>
                </a:ext>
              </a:extLst>
            </p:cNvPr>
            <p:cNvSpPr/>
            <p:nvPr/>
          </p:nvSpPr>
          <p:spPr>
            <a:xfrm>
              <a:off x="5045185" y="1436499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AF81160-892D-5DBC-A6B5-A1BE30B9E0FC}"/>
                </a:ext>
              </a:extLst>
            </p:cNvPr>
            <p:cNvSpPr/>
            <p:nvPr/>
          </p:nvSpPr>
          <p:spPr>
            <a:xfrm>
              <a:off x="5579402" y="2080386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Y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DEC3DAA-07CB-4CE2-F04F-271FD8F908E6}"/>
                </a:ext>
              </a:extLst>
            </p:cNvPr>
            <p:cNvCxnSpPr>
              <a:cxnSpLocks/>
              <a:stCxn id="12" idx="3"/>
              <a:endCxn id="17" idx="7"/>
            </p:cNvCxnSpPr>
            <p:nvPr/>
          </p:nvCxnSpPr>
          <p:spPr>
            <a:xfrm flipH="1">
              <a:off x="4794067" y="1709670"/>
              <a:ext cx="297987" cy="4144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CFF749B-E1A9-47B9-D903-BFE78F3E3D6E}"/>
                </a:ext>
              </a:extLst>
            </p:cNvPr>
            <p:cNvCxnSpPr>
              <a:cxnSpLocks/>
              <a:stCxn id="12" idx="5"/>
              <a:endCxn id="13" idx="1"/>
            </p:cNvCxnSpPr>
            <p:nvPr/>
          </p:nvCxnSpPr>
          <p:spPr>
            <a:xfrm>
              <a:off x="5318356" y="1709670"/>
              <a:ext cx="307915" cy="4175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CBFEDA3-59E7-3DA2-38F8-CCB840D484BC}"/>
                </a:ext>
              </a:extLst>
            </p:cNvPr>
            <p:cNvCxnSpPr>
              <a:cxnSpLocks/>
              <a:stCxn id="17" idx="6"/>
            </p:cNvCxnSpPr>
            <p:nvPr/>
          </p:nvCxnSpPr>
          <p:spPr>
            <a:xfrm>
              <a:off x="4840936" y="2237234"/>
              <a:ext cx="733649" cy="67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E697F69-4EDC-04E6-1620-4391A9EAC9D6}"/>
                </a:ext>
              </a:extLst>
            </p:cNvPr>
            <p:cNvSpPr/>
            <p:nvPr/>
          </p:nvSpPr>
          <p:spPr>
            <a:xfrm>
              <a:off x="4520896" y="2077214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BDF23F-FF95-9565-2160-E2F5D9D6B418}"/>
                </a:ext>
              </a:extLst>
            </p:cNvPr>
            <p:cNvSpPr txBox="1"/>
            <p:nvPr/>
          </p:nvSpPr>
          <p:spPr>
            <a:xfrm>
              <a:off x="5574907" y="3336172"/>
              <a:ext cx="417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Y(</a:t>
              </a:r>
              <a:r>
                <a:rPr lang="en-US" sz="1100" dirty="0">
                  <a:solidFill>
                    <a:srgbClr val="FF0000"/>
                  </a:solidFill>
                </a:rPr>
                <a:t>0</a:t>
              </a:r>
              <a:r>
                <a:rPr lang="en-US" sz="1100" dirty="0"/>
                <a:t>)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6C9C31D-16AE-CF63-6379-2D8EB726B62B}"/>
                </a:ext>
              </a:extLst>
            </p:cNvPr>
            <p:cNvSpPr/>
            <p:nvPr/>
          </p:nvSpPr>
          <p:spPr>
            <a:xfrm>
              <a:off x="5045185" y="4011495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55F75B8-D740-D1FD-2807-A79B20B6D910}"/>
                </a:ext>
              </a:extLst>
            </p:cNvPr>
            <p:cNvSpPr/>
            <p:nvPr/>
          </p:nvSpPr>
          <p:spPr>
            <a:xfrm>
              <a:off x="5579402" y="4663104"/>
              <a:ext cx="320040" cy="32004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08DE762-0DF1-47BA-6065-23EE0DDBD2A3}"/>
                </a:ext>
              </a:extLst>
            </p:cNvPr>
            <p:cNvCxnSpPr>
              <a:cxnSpLocks/>
              <a:stCxn id="19" idx="3"/>
              <a:endCxn id="23" idx="1"/>
            </p:cNvCxnSpPr>
            <p:nvPr/>
          </p:nvCxnSpPr>
          <p:spPr>
            <a:xfrm flipH="1">
              <a:off x="4652755" y="4284666"/>
              <a:ext cx="439299" cy="3784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538F25B-3EEA-8206-2D0B-DEE5687346F5}"/>
                </a:ext>
              </a:extLst>
            </p:cNvPr>
            <p:cNvCxnSpPr>
              <a:stCxn id="19" idx="5"/>
              <a:endCxn id="20" idx="1"/>
            </p:cNvCxnSpPr>
            <p:nvPr/>
          </p:nvCxnSpPr>
          <p:spPr>
            <a:xfrm>
              <a:off x="5318356" y="4284666"/>
              <a:ext cx="307915" cy="4253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Chord 22">
              <a:extLst>
                <a:ext uri="{FF2B5EF4-FFF2-40B4-BE49-F238E27FC236}">
                  <a16:creationId xmlns:a16="http://schemas.microsoft.com/office/drawing/2014/main" id="{93BF939F-78A4-37B1-7A6A-40093459AC42}"/>
                </a:ext>
              </a:extLst>
            </p:cNvPr>
            <p:cNvSpPr/>
            <p:nvPr/>
          </p:nvSpPr>
          <p:spPr>
            <a:xfrm>
              <a:off x="4492735" y="4663105"/>
              <a:ext cx="320040" cy="320040"/>
            </a:xfrm>
            <a:prstGeom prst="chord">
              <a:avLst>
                <a:gd name="adj1" fmla="val 5418537"/>
                <a:gd name="adj2" fmla="val 16200000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Chord 23">
              <a:extLst>
                <a:ext uri="{FF2B5EF4-FFF2-40B4-BE49-F238E27FC236}">
                  <a16:creationId xmlns:a16="http://schemas.microsoft.com/office/drawing/2014/main" id="{0C49C6F3-45F6-4B9A-6C53-B9A28722C5B7}"/>
                </a:ext>
              </a:extLst>
            </p:cNvPr>
            <p:cNvSpPr/>
            <p:nvPr/>
          </p:nvSpPr>
          <p:spPr>
            <a:xfrm rot="10800000">
              <a:off x="4576224" y="4663105"/>
              <a:ext cx="320040" cy="320040"/>
            </a:xfrm>
            <a:prstGeom prst="chord">
              <a:avLst>
                <a:gd name="adj1" fmla="val 5418537"/>
                <a:gd name="adj2" fmla="val 1620000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CC8479-B05A-1059-A6B6-54FF4633AD97}"/>
                </a:ext>
              </a:extLst>
            </p:cNvPr>
            <p:cNvSpPr txBox="1"/>
            <p:nvPr/>
          </p:nvSpPr>
          <p:spPr>
            <a:xfrm>
              <a:off x="4492287" y="4693587"/>
              <a:ext cx="2093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F3E7C1-06B8-3A6A-878C-483F91606B93}"/>
                </a:ext>
              </a:extLst>
            </p:cNvPr>
            <p:cNvSpPr txBox="1"/>
            <p:nvPr/>
          </p:nvSpPr>
          <p:spPr>
            <a:xfrm>
              <a:off x="4709659" y="4694299"/>
              <a:ext cx="2093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2BE75EE-D341-7E27-ECDA-D49FFFAEB115}"/>
                </a:ext>
              </a:extLst>
            </p:cNvPr>
            <p:cNvCxnSpPr>
              <a:cxnSpLocks/>
            </p:cNvCxnSpPr>
            <p:nvPr/>
          </p:nvCxnSpPr>
          <p:spPr>
            <a:xfrm>
              <a:off x="4888906" y="4812230"/>
              <a:ext cx="678855" cy="192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F2AEACC-0AB5-17B8-4A01-F53D7865A858}"/>
                </a:ext>
              </a:extLst>
            </p:cNvPr>
            <p:cNvSpPr txBox="1"/>
            <p:nvPr/>
          </p:nvSpPr>
          <p:spPr>
            <a:xfrm>
              <a:off x="5595664" y="4698569"/>
              <a:ext cx="417409" cy="235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Y(</a:t>
              </a:r>
              <a:r>
                <a:rPr lang="en-US" sz="1100" dirty="0">
                  <a:solidFill>
                    <a:srgbClr val="FF0000"/>
                  </a:solidFill>
                </a:rPr>
                <a:t>1</a:t>
              </a:r>
              <a:r>
                <a:rPr lang="en-US" sz="1100" dirty="0"/>
                <a:t>)</a:t>
              </a:r>
            </a:p>
          </p:txBody>
        </p:sp>
      </p:grp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72526BD7-3FEC-761D-E2B9-3D1EEDCA3271}"/>
              </a:ext>
            </a:extLst>
          </p:cNvPr>
          <p:cNvSpPr/>
          <p:nvPr/>
        </p:nvSpPr>
        <p:spPr>
          <a:xfrm>
            <a:off x="2770496" y="1620061"/>
            <a:ext cx="1610435" cy="1405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A098AE-BE0A-548C-1A35-AA94DB7716E5}"/>
              </a:ext>
            </a:extLst>
          </p:cNvPr>
          <p:cNvSpPr txBox="1"/>
          <p:nvPr/>
        </p:nvSpPr>
        <p:spPr>
          <a:xfrm>
            <a:off x="4981433" y="-550913"/>
            <a:ext cx="523492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342900" indent="-34290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Actual, observed world.</a:t>
            </a:r>
          </a:p>
          <a:p>
            <a:pPr marL="342900" indent="-34290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 this world everything is the same but </a:t>
            </a:r>
            <a:r>
              <a:rPr lang="en-US" sz="2400" b="1" dirty="0">
                <a:solidFill>
                  <a:srgbClr val="FF0000"/>
                </a:solidFill>
              </a:rPr>
              <a:t>T </a:t>
            </a:r>
            <a:r>
              <a:rPr lang="en-US" sz="2400" dirty="0">
                <a:solidFill>
                  <a:srgbClr val="FF0000"/>
                </a:solidFill>
              </a:rPr>
              <a:t>is set to 0</a:t>
            </a:r>
            <a:r>
              <a:rPr lang="en-US" sz="2400" dirty="0"/>
              <a:t>.</a:t>
            </a:r>
          </a:p>
          <a:p>
            <a:pPr marL="342900" indent="-34290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 this world everything is the same but </a:t>
            </a:r>
            <a:r>
              <a:rPr lang="en-US" sz="2400" b="1" dirty="0">
                <a:solidFill>
                  <a:srgbClr val="FF0000"/>
                </a:solidFill>
              </a:rPr>
              <a:t>T </a:t>
            </a:r>
            <a:r>
              <a:rPr lang="en-US" sz="2400" dirty="0">
                <a:solidFill>
                  <a:srgbClr val="FF0000"/>
                </a:solidFill>
              </a:rPr>
              <a:t>is set to 1</a:t>
            </a:r>
            <a:r>
              <a:rPr lang="en-US" sz="2400" dirty="0"/>
              <a:t>.</a:t>
            </a:r>
          </a:p>
          <a:p>
            <a:pPr marL="342900" indent="-34290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8E7C45-3535-00FF-77D9-E17F0E6D3270}"/>
              </a:ext>
            </a:extLst>
          </p:cNvPr>
          <p:cNvSpPr txBox="1"/>
          <p:nvPr/>
        </p:nvSpPr>
        <p:spPr>
          <a:xfrm>
            <a:off x="316173" y="5430509"/>
            <a:ext cx="1155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Note</a:t>
            </a:r>
            <a:r>
              <a:rPr lang="en-US" sz="2400" dirty="0"/>
              <a:t> that compared to the observed world, in imaginary worlds the </a:t>
            </a:r>
            <a:r>
              <a:rPr lang="en-US" sz="2400" dirty="0">
                <a:solidFill>
                  <a:srgbClr val="FF0000"/>
                </a:solidFill>
              </a:rPr>
              <a:t>causal link </a:t>
            </a:r>
            <a:r>
              <a:rPr lang="en-US" sz="2400" dirty="0"/>
              <a:t>between </a:t>
            </a:r>
            <a:r>
              <a:rPr lang="en-US" sz="2400" b="1" dirty="0"/>
              <a:t>X</a:t>
            </a:r>
            <a:r>
              <a:rPr lang="en-US" sz="2400" dirty="0"/>
              <a:t> and treatment </a:t>
            </a:r>
            <a:r>
              <a:rPr lang="en-US" sz="2400" b="1" dirty="0"/>
              <a:t>T</a:t>
            </a:r>
            <a:r>
              <a:rPr lang="en-US" sz="2400" dirty="0"/>
              <a:t> is broken.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54A1C2DC-88CD-9C81-A7E6-F7405A4AA5A5}"/>
              </a:ext>
            </a:extLst>
          </p:cNvPr>
          <p:cNvSpPr/>
          <p:nvPr/>
        </p:nvSpPr>
        <p:spPr>
          <a:xfrm>
            <a:off x="2770497" y="2976664"/>
            <a:ext cx="1610435" cy="1405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B568B957-00DB-4142-C844-0ECCFF0FBEA6}"/>
              </a:ext>
            </a:extLst>
          </p:cNvPr>
          <p:cNvSpPr/>
          <p:nvPr/>
        </p:nvSpPr>
        <p:spPr>
          <a:xfrm>
            <a:off x="2770496" y="4050139"/>
            <a:ext cx="1610435" cy="1405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3CE2D3-B2D5-546F-EF25-1A4B874EED44}"/>
              </a:ext>
            </a:extLst>
          </p:cNvPr>
          <p:cNvSpPr txBox="1"/>
          <p:nvPr/>
        </p:nvSpPr>
        <p:spPr>
          <a:xfrm>
            <a:off x="242761" y="145657"/>
            <a:ext cx="1162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Potential-outcomes framework</a:t>
            </a:r>
          </a:p>
        </p:txBody>
      </p:sp>
    </p:spTree>
    <p:extLst>
      <p:ext uri="{BB962C8B-B14F-4D97-AF65-F5344CB8AC3E}">
        <p14:creationId xmlns:p14="http://schemas.microsoft.com/office/powerpoint/2010/main" val="2791172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16FB76F2-D773-54F1-5922-C756A196B8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9711" y="1197822"/>
          <a:ext cx="5521655" cy="26235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34583">
                  <a:extLst>
                    <a:ext uri="{9D8B030D-6E8A-4147-A177-3AD203B41FA5}">
                      <a16:colId xmlns:a16="http://schemas.microsoft.com/office/drawing/2014/main" val="218036846"/>
                    </a:ext>
                  </a:extLst>
                </a:gridCol>
                <a:gridCol w="526884">
                  <a:extLst>
                    <a:ext uri="{9D8B030D-6E8A-4147-A177-3AD203B41FA5}">
                      <a16:colId xmlns:a16="http://schemas.microsoft.com/office/drawing/2014/main" val="1889758084"/>
                    </a:ext>
                  </a:extLst>
                </a:gridCol>
                <a:gridCol w="665398">
                  <a:extLst>
                    <a:ext uri="{9D8B030D-6E8A-4147-A177-3AD203B41FA5}">
                      <a16:colId xmlns:a16="http://schemas.microsoft.com/office/drawing/2014/main" val="846212062"/>
                    </a:ext>
                  </a:extLst>
                </a:gridCol>
                <a:gridCol w="678132">
                  <a:extLst>
                    <a:ext uri="{9D8B030D-6E8A-4147-A177-3AD203B41FA5}">
                      <a16:colId xmlns:a16="http://schemas.microsoft.com/office/drawing/2014/main" val="2847139635"/>
                    </a:ext>
                  </a:extLst>
                </a:gridCol>
                <a:gridCol w="678132">
                  <a:extLst>
                    <a:ext uri="{9D8B030D-6E8A-4147-A177-3AD203B41FA5}">
                      <a16:colId xmlns:a16="http://schemas.microsoft.com/office/drawing/2014/main" val="1708974173"/>
                    </a:ext>
                  </a:extLst>
                </a:gridCol>
                <a:gridCol w="1938526">
                  <a:extLst>
                    <a:ext uri="{9D8B030D-6E8A-4147-A177-3AD203B41FA5}">
                      <a16:colId xmlns:a16="http://schemas.microsoft.com/office/drawing/2014/main" val="1169057225"/>
                    </a:ext>
                  </a:extLst>
                </a:gridCol>
              </a:tblGrid>
              <a:tr h="4372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Y(1) – Y(0)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58340"/>
                  </a:ext>
                </a:extLst>
              </a:tr>
              <a:tr h="4372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326657"/>
                  </a:ext>
                </a:extLst>
              </a:tr>
              <a:tr h="4372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618093"/>
                  </a:ext>
                </a:extLst>
              </a:tr>
              <a:tr h="4372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04100"/>
                  </a:ext>
                </a:extLst>
              </a:tr>
              <a:tr h="4372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63623"/>
                  </a:ext>
                </a:extLst>
              </a:tr>
              <a:tr h="4372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6648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1B05AD0-C210-9AEA-16E7-3E8F702078BE}"/>
              </a:ext>
            </a:extLst>
          </p:cNvPr>
          <p:cNvSpPr txBox="1"/>
          <p:nvPr/>
        </p:nvSpPr>
        <p:spPr>
          <a:xfrm>
            <a:off x="6236254" y="602288"/>
            <a:ext cx="6096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observed outcome:</a:t>
            </a:r>
          </a:p>
          <a:p>
            <a:pPr lvl="1">
              <a:buClr>
                <a:srgbClr val="045D91"/>
              </a:buClr>
            </a:pPr>
            <a:r>
              <a:rPr lang="en-US" sz="2400" dirty="0"/>
              <a:t>	Y = T*Y(1) + (1 – T)*Y(0)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For the subject with treatment </a:t>
            </a:r>
            <a:r>
              <a:rPr lang="en-US" sz="2400" dirty="0">
                <a:solidFill>
                  <a:srgbClr val="FF0000"/>
                </a:solidFill>
              </a:rPr>
              <a:t>T = 1</a:t>
            </a:r>
          </a:p>
          <a:p>
            <a:pPr>
              <a:buClr>
                <a:srgbClr val="045D91"/>
              </a:buClr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/>
              <a:t>Y =</a:t>
            </a:r>
            <a:r>
              <a:rPr lang="en-US" sz="2400" dirty="0">
                <a:solidFill>
                  <a:srgbClr val="FF0000"/>
                </a:solidFill>
              </a:rPr>
              <a:t> 1*</a:t>
            </a:r>
            <a:r>
              <a:rPr lang="en-US" sz="2400" dirty="0"/>
              <a:t>Y(</a:t>
            </a:r>
            <a:r>
              <a:rPr lang="en-US" sz="2400" dirty="0">
                <a:solidFill>
                  <a:srgbClr val="FF0000"/>
                </a:solidFill>
              </a:rPr>
              <a:t>1</a:t>
            </a:r>
            <a:r>
              <a:rPr lang="en-US" sz="2400" dirty="0"/>
              <a:t>) + 0*Y(0)</a:t>
            </a:r>
          </a:p>
          <a:p>
            <a:pPr marL="342900" indent="-34290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Similarly, for </a:t>
            </a:r>
            <a:r>
              <a:rPr lang="en-US" sz="2400" dirty="0">
                <a:solidFill>
                  <a:srgbClr val="FF0000"/>
                </a:solidFill>
              </a:rPr>
              <a:t>T = 0</a:t>
            </a:r>
          </a:p>
          <a:p>
            <a:pPr>
              <a:buClr>
                <a:srgbClr val="045D91"/>
              </a:buClr>
            </a:pPr>
            <a:r>
              <a:rPr lang="en-US" sz="2400" dirty="0"/>
              <a:t>	 Y =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0*Y(1) + (1 – </a:t>
            </a:r>
            <a:r>
              <a:rPr lang="en-US" sz="2400" dirty="0">
                <a:solidFill>
                  <a:srgbClr val="FF0000"/>
                </a:solidFill>
              </a:rPr>
              <a:t>0</a:t>
            </a:r>
            <a:r>
              <a:rPr lang="en-US" sz="2400" dirty="0"/>
              <a:t>)*Y(</a:t>
            </a:r>
            <a:r>
              <a:rPr lang="en-US" sz="2400" dirty="0">
                <a:solidFill>
                  <a:srgbClr val="FF0000"/>
                </a:solidFill>
              </a:rPr>
              <a:t>0</a:t>
            </a:r>
            <a:r>
              <a:rPr lang="en-US" sz="2400" dirty="0"/>
              <a:t>)</a:t>
            </a:r>
          </a:p>
          <a:p>
            <a:pPr marL="342900" indent="-34290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Thus, </a:t>
            </a:r>
            <a:r>
              <a:rPr lang="en-US" sz="2400" dirty="0">
                <a:solidFill>
                  <a:srgbClr val="FF0000"/>
                </a:solidFill>
              </a:rPr>
              <a:t>Y(1) – Y(0) </a:t>
            </a:r>
            <a:r>
              <a:rPr lang="en-US" sz="2400" dirty="0"/>
              <a:t>is never observed for subject </a:t>
            </a:r>
            <a:r>
              <a:rPr lang="en-US" sz="2400" i="1" dirty="0" err="1"/>
              <a:t>i</a:t>
            </a:r>
            <a:r>
              <a:rPr lang="en-US" sz="2400" dirty="0"/>
              <a:t>.</a:t>
            </a:r>
          </a:p>
          <a:p>
            <a:pPr>
              <a:buClr>
                <a:srgbClr val="045D91"/>
              </a:buClr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204498-AD99-F02F-62E7-49CC4EB60599}"/>
              </a:ext>
            </a:extLst>
          </p:cNvPr>
          <p:cNvSpPr txBox="1"/>
          <p:nvPr/>
        </p:nvSpPr>
        <p:spPr>
          <a:xfrm>
            <a:off x="242761" y="145657"/>
            <a:ext cx="1162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Potential-outcomes framework</a:t>
            </a:r>
          </a:p>
        </p:txBody>
      </p:sp>
    </p:spTree>
    <p:extLst>
      <p:ext uri="{BB962C8B-B14F-4D97-AF65-F5344CB8AC3E}">
        <p14:creationId xmlns:p14="http://schemas.microsoft.com/office/powerpoint/2010/main" val="2819044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16FB76F2-D773-54F1-5922-C756A196B8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9711" y="1197822"/>
          <a:ext cx="5521655" cy="26235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34583">
                  <a:extLst>
                    <a:ext uri="{9D8B030D-6E8A-4147-A177-3AD203B41FA5}">
                      <a16:colId xmlns:a16="http://schemas.microsoft.com/office/drawing/2014/main" val="218036846"/>
                    </a:ext>
                  </a:extLst>
                </a:gridCol>
                <a:gridCol w="526884">
                  <a:extLst>
                    <a:ext uri="{9D8B030D-6E8A-4147-A177-3AD203B41FA5}">
                      <a16:colId xmlns:a16="http://schemas.microsoft.com/office/drawing/2014/main" val="1889758084"/>
                    </a:ext>
                  </a:extLst>
                </a:gridCol>
                <a:gridCol w="665398">
                  <a:extLst>
                    <a:ext uri="{9D8B030D-6E8A-4147-A177-3AD203B41FA5}">
                      <a16:colId xmlns:a16="http://schemas.microsoft.com/office/drawing/2014/main" val="846212062"/>
                    </a:ext>
                  </a:extLst>
                </a:gridCol>
                <a:gridCol w="678132">
                  <a:extLst>
                    <a:ext uri="{9D8B030D-6E8A-4147-A177-3AD203B41FA5}">
                      <a16:colId xmlns:a16="http://schemas.microsoft.com/office/drawing/2014/main" val="2847139635"/>
                    </a:ext>
                  </a:extLst>
                </a:gridCol>
                <a:gridCol w="678132">
                  <a:extLst>
                    <a:ext uri="{9D8B030D-6E8A-4147-A177-3AD203B41FA5}">
                      <a16:colId xmlns:a16="http://schemas.microsoft.com/office/drawing/2014/main" val="1708974173"/>
                    </a:ext>
                  </a:extLst>
                </a:gridCol>
                <a:gridCol w="1938526">
                  <a:extLst>
                    <a:ext uri="{9D8B030D-6E8A-4147-A177-3AD203B41FA5}">
                      <a16:colId xmlns:a16="http://schemas.microsoft.com/office/drawing/2014/main" val="1169057225"/>
                    </a:ext>
                  </a:extLst>
                </a:gridCol>
              </a:tblGrid>
              <a:tr h="4372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Y(1) – Y(0)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58340"/>
                  </a:ext>
                </a:extLst>
              </a:tr>
              <a:tr h="4372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326657"/>
                  </a:ext>
                </a:extLst>
              </a:tr>
              <a:tr h="4372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618093"/>
                  </a:ext>
                </a:extLst>
              </a:tr>
              <a:tr h="4372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04100"/>
                  </a:ext>
                </a:extLst>
              </a:tr>
              <a:tr h="4372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63623"/>
                  </a:ext>
                </a:extLst>
              </a:tr>
              <a:tr h="4372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6648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1B05AD0-C210-9AEA-16E7-3E8F702078BE}"/>
              </a:ext>
            </a:extLst>
          </p:cNvPr>
          <p:cNvSpPr txBox="1"/>
          <p:nvPr/>
        </p:nvSpPr>
        <p:spPr>
          <a:xfrm>
            <a:off x="6236254" y="602288"/>
            <a:ext cx="6096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observed outcome:</a:t>
            </a:r>
          </a:p>
          <a:p>
            <a:pPr lvl="1">
              <a:buClr>
                <a:srgbClr val="045D91"/>
              </a:buClr>
            </a:pPr>
            <a:r>
              <a:rPr lang="en-US" sz="2400" dirty="0"/>
              <a:t>	Y = T*Y(1) + (1 – T)*Y(0)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For the subject with treatment </a:t>
            </a:r>
            <a:r>
              <a:rPr lang="en-US" sz="2400" dirty="0">
                <a:solidFill>
                  <a:srgbClr val="FF0000"/>
                </a:solidFill>
              </a:rPr>
              <a:t>T = 1</a:t>
            </a:r>
          </a:p>
          <a:p>
            <a:pPr>
              <a:buClr>
                <a:srgbClr val="045D91"/>
              </a:buClr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/>
              <a:t>Y =</a:t>
            </a:r>
            <a:r>
              <a:rPr lang="en-US" sz="2400" dirty="0">
                <a:solidFill>
                  <a:srgbClr val="FF0000"/>
                </a:solidFill>
              </a:rPr>
              <a:t> 1*</a:t>
            </a:r>
            <a:r>
              <a:rPr lang="en-US" sz="2400" dirty="0"/>
              <a:t>Y(</a:t>
            </a:r>
            <a:r>
              <a:rPr lang="en-US" sz="2400" dirty="0">
                <a:solidFill>
                  <a:srgbClr val="FF0000"/>
                </a:solidFill>
              </a:rPr>
              <a:t>1</a:t>
            </a:r>
            <a:r>
              <a:rPr lang="en-US" sz="2400" dirty="0"/>
              <a:t>) + 0*Y(0)</a:t>
            </a:r>
          </a:p>
          <a:p>
            <a:pPr marL="342900" indent="-34290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Similarly, for </a:t>
            </a:r>
            <a:r>
              <a:rPr lang="en-US" sz="2400" dirty="0">
                <a:solidFill>
                  <a:srgbClr val="FF0000"/>
                </a:solidFill>
              </a:rPr>
              <a:t>T = 0</a:t>
            </a:r>
          </a:p>
          <a:p>
            <a:pPr>
              <a:buClr>
                <a:srgbClr val="045D91"/>
              </a:buClr>
            </a:pPr>
            <a:r>
              <a:rPr lang="en-US" sz="2400" dirty="0"/>
              <a:t>	 Y =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0*Y(1) + (1 – </a:t>
            </a:r>
            <a:r>
              <a:rPr lang="en-US" sz="2400" dirty="0">
                <a:solidFill>
                  <a:srgbClr val="FF0000"/>
                </a:solidFill>
              </a:rPr>
              <a:t>0</a:t>
            </a:r>
            <a:r>
              <a:rPr lang="en-US" sz="2400" dirty="0"/>
              <a:t>)*Y(</a:t>
            </a:r>
            <a:r>
              <a:rPr lang="en-US" sz="2400" dirty="0">
                <a:solidFill>
                  <a:srgbClr val="FF0000"/>
                </a:solidFill>
              </a:rPr>
              <a:t>0</a:t>
            </a:r>
            <a:r>
              <a:rPr lang="en-US" sz="2400" dirty="0"/>
              <a:t>)</a:t>
            </a:r>
          </a:p>
          <a:p>
            <a:pPr marL="342900" indent="-34290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Thus, </a:t>
            </a:r>
            <a:r>
              <a:rPr lang="en-US" sz="2400" dirty="0">
                <a:solidFill>
                  <a:srgbClr val="FF0000"/>
                </a:solidFill>
              </a:rPr>
              <a:t>Y(1) – Y(0) </a:t>
            </a:r>
            <a:r>
              <a:rPr lang="en-US" sz="2400" dirty="0"/>
              <a:t>is never observed for subject </a:t>
            </a:r>
            <a:r>
              <a:rPr lang="en-US" sz="2400" i="1" dirty="0" err="1"/>
              <a:t>i</a:t>
            </a:r>
            <a:r>
              <a:rPr lang="en-US" sz="2400" dirty="0"/>
              <a:t>.</a:t>
            </a:r>
          </a:p>
          <a:p>
            <a:pPr>
              <a:buClr>
                <a:srgbClr val="045D91"/>
              </a:buClr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CE0BD6-F6C6-112C-5FC7-371DF90D3705}"/>
                  </a:ext>
                </a:extLst>
              </p:cNvPr>
              <p:cNvSpPr txBox="1"/>
              <p:nvPr/>
            </p:nvSpPr>
            <p:spPr>
              <a:xfrm>
                <a:off x="0" y="4752237"/>
                <a:ext cx="1140384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Natural measure of causal effect is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average treatment effect (ATE)</a:t>
                </a:r>
              </a:p>
              <a:p>
                <a:pPr lvl="3">
                  <a:buClr>
                    <a:srgbClr val="045D91"/>
                  </a:buClr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3">
                  <a:buClr>
                    <a:srgbClr val="045D9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 marL="1657350" lvl="3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CE0BD6-F6C6-112C-5FC7-371DF90D3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52237"/>
                <a:ext cx="11403841" cy="1569660"/>
              </a:xfrm>
              <a:prstGeom prst="rect">
                <a:avLst/>
              </a:prstGeom>
              <a:blipFill>
                <a:blip r:embed="rId4"/>
                <a:stretch>
                  <a:fillRect l="-695" t="-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9204498-AD99-F02F-62E7-49CC4EB60599}"/>
              </a:ext>
            </a:extLst>
          </p:cNvPr>
          <p:cNvSpPr txBox="1"/>
          <p:nvPr/>
        </p:nvSpPr>
        <p:spPr>
          <a:xfrm>
            <a:off x="242761" y="145657"/>
            <a:ext cx="1162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Potential-outcomes framework</a:t>
            </a:r>
          </a:p>
        </p:txBody>
      </p:sp>
    </p:spTree>
    <p:extLst>
      <p:ext uri="{BB962C8B-B14F-4D97-AF65-F5344CB8AC3E}">
        <p14:creationId xmlns:p14="http://schemas.microsoft.com/office/powerpoint/2010/main" val="1598087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13720E-DA2C-9582-3477-44D5A8FA57EE}"/>
              </a:ext>
            </a:extLst>
          </p:cNvPr>
          <p:cNvSpPr txBox="1"/>
          <p:nvPr/>
        </p:nvSpPr>
        <p:spPr>
          <a:xfrm>
            <a:off x="0" y="750631"/>
            <a:ext cx="116709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Important question: </a:t>
            </a:r>
            <a:r>
              <a:rPr lang="en-US" sz="2400" dirty="0"/>
              <a:t>Is it possible to estimate the ATE if  Y(1) - Y(0) is never observed?</a:t>
            </a:r>
          </a:p>
          <a:p>
            <a:pPr marL="742950" lvl="1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Yes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but under certain causal assumptions.</a:t>
            </a: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Causal inference helps in moving </a:t>
            </a:r>
            <a:r>
              <a:rPr lang="en-US" sz="2400" dirty="0">
                <a:solidFill>
                  <a:srgbClr val="00B0F0"/>
                </a:solidFill>
              </a:rPr>
              <a:t>observables {</a:t>
            </a:r>
            <a:r>
              <a:rPr lang="en-US" sz="2400" b="1" dirty="0">
                <a:solidFill>
                  <a:srgbClr val="00B0F0"/>
                </a:solidFill>
              </a:rPr>
              <a:t>Y, T, X} </a:t>
            </a:r>
            <a:r>
              <a:rPr lang="en-US" sz="2400" dirty="0"/>
              <a:t>to the </a:t>
            </a:r>
            <a:r>
              <a:rPr lang="en-US" sz="2400" dirty="0">
                <a:solidFill>
                  <a:srgbClr val="00B0F0"/>
                </a:solidFill>
              </a:rPr>
              <a:t>distribution </a:t>
            </a:r>
            <a:r>
              <a:rPr lang="en-US" sz="2400" b="1" dirty="0">
                <a:solidFill>
                  <a:srgbClr val="00B0F0"/>
                </a:solidFill>
              </a:rPr>
              <a:t>{Y(0), Y(1), T , X}</a:t>
            </a:r>
            <a:r>
              <a:rPr lang="en-US" sz="2400" dirty="0"/>
              <a:t>.              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Causal Inference is </a:t>
            </a:r>
            <a:r>
              <a:rPr lang="en-US" sz="2400" dirty="0">
                <a:solidFill>
                  <a:srgbClr val="FF0000"/>
                </a:solidFill>
              </a:rPr>
              <a:t>much more</a:t>
            </a:r>
            <a:r>
              <a:rPr lang="en-US" sz="2400" dirty="0"/>
              <a:t> than familiar statistical inference</a:t>
            </a:r>
          </a:p>
          <a:p>
            <a:pPr marL="742950" lvl="1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Statistical inference:  from sample to population      </a:t>
            </a:r>
          </a:p>
          <a:p>
            <a:pPr marL="742950" lvl="1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Causal Inference: from sample to </a:t>
            </a:r>
            <a:r>
              <a:rPr lang="en-US" sz="2400" dirty="0">
                <a:solidFill>
                  <a:srgbClr val="00B0F0"/>
                </a:solidFill>
              </a:rPr>
              <a:t>counterfactual</a:t>
            </a:r>
            <a:r>
              <a:rPr lang="en-US" sz="2400" dirty="0"/>
              <a:t> populations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A97BA8-0BC4-CFE9-4498-7319DAAA925C}"/>
              </a:ext>
            </a:extLst>
          </p:cNvPr>
          <p:cNvSpPr txBox="1"/>
          <p:nvPr/>
        </p:nvSpPr>
        <p:spPr>
          <a:xfrm>
            <a:off x="242761" y="145657"/>
            <a:ext cx="1162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Potential-outcomes framework</a:t>
            </a:r>
          </a:p>
        </p:txBody>
      </p:sp>
    </p:spTree>
    <p:extLst>
      <p:ext uri="{BB962C8B-B14F-4D97-AF65-F5344CB8AC3E}">
        <p14:creationId xmlns:p14="http://schemas.microsoft.com/office/powerpoint/2010/main" val="200382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B6F5A5-0078-1FCF-1614-EEA0C2F7AE0C}"/>
              </a:ext>
            </a:extLst>
          </p:cNvPr>
          <p:cNvSpPr txBox="1"/>
          <p:nvPr/>
        </p:nvSpPr>
        <p:spPr>
          <a:xfrm>
            <a:off x="242761" y="145657"/>
            <a:ext cx="1162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Stata’s </a:t>
            </a:r>
            <a:r>
              <a:rPr lang="en-US" sz="2800" b="1" dirty="0">
                <a:latin typeface="Consolas" panose="020B0609020204030204" pitchFamily="49" charset="0"/>
              </a:rPr>
              <a:t>mediate</a:t>
            </a:r>
            <a:r>
              <a:rPr lang="en-US" sz="2800" b="1" dirty="0"/>
              <a:t> command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32E25A-F5CD-7F12-C799-4B89EC81E1A3}"/>
              </a:ext>
            </a:extLst>
          </p:cNvPr>
          <p:cNvSpPr txBox="1"/>
          <p:nvPr/>
        </p:nvSpPr>
        <p:spPr>
          <a:xfrm>
            <a:off x="97104" y="930584"/>
            <a:ext cx="117658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New in Stata 18: </a:t>
            </a:r>
            <a:r>
              <a:rPr lang="en-US" sz="2400" b="1" dirty="0">
                <a:latin typeface="Consolas" panose="020B0609020204030204" pitchFamily="49" charset="0"/>
              </a:rPr>
              <a:t>mediate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i="1" dirty="0">
              <a:latin typeface="Bell MT" panose="02020503060305020303" pitchFamily="18" charset="0"/>
            </a:endParaRP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Performs causal mediation analysis for linear and generalized linear models.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0538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D39F74-1693-0B87-D9D2-6A32245CF776}"/>
                  </a:ext>
                </a:extLst>
              </p:cNvPr>
              <p:cNvSpPr txBox="1"/>
              <p:nvPr/>
            </p:nvSpPr>
            <p:spPr>
              <a:xfrm>
                <a:off x="0" y="750631"/>
                <a:ext cx="1181896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Causal identification</a:t>
                </a:r>
                <a:r>
                  <a:rPr lang="en-US" sz="2400" dirty="0"/>
                  <a:t>: the process of learning </a:t>
                </a:r>
                <a:r>
                  <a:rPr lang="en-US" sz="2400" dirty="0">
                    <a:solidFill>
                      <a:srgbClr val="00B0F0"/>
                    </a:solidFill>
                  </a:rPr>
                  <a:t>a causal </a:t>
                </a:r>
                <a:r>
                  <a:rPr lang="en-US" sz="2400" dirty="0" err="1">
                    <a:solidFill>
                      <a:srgbClr val="00B0F0"/>
                    </a:solidFill>
                  </a:rPr>
                  <a:t>estimand</a:t>
                </a:r>
                <a:r>
                  <a:rPr lang="en-US" sz="2400" dirty="0">
                    <a:solidFill>
                      <a:srgbClr val="00B0F0"/>
                    </a:solidFill>
                  </a:rPr>
                  <a:t> (ATE)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US" sz="24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)] </m:t>
                    </m:r>
                  </m:oMath>
                </a14:m>
                <a:r>
                  <a:rPr lang="en-US" sz="2400" dirty="0"/>
                  <a:t>, t = 0,1 from </a:t>
                </a:r>
                <a:r>
                  <a:rPr lang="en-US" sz="2400" dirty="0">
                    <a:solidFill>
                      <a:srgbClr val="00B0F0"/>
                    </a:solidFill>
                  </a:rPr>
                  <a:t>observed data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D39F74-1693-0B87-D9D2-6A32245CF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50631"/>
                <a:ext cx="11818961" cy="1569660"/>
              </a:xfrm>
              <a:prstGeom prst="rect">
                <a:avLst/>
              </a:prstGeom>
              <a:blipFill>
                <a:blip r:embed="rId3"/>
                <a:stretch>
                  <a:fillRect l="-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6E3416A-6015-E874-7385-FB40AC285AA3}"/>
              </a:ext>
            </a:extLst>
          </p:cNvPr>
          <p:cNvSpPr txBox="1"/>
          <p:nvPr/>
        </p:nvSpPr>
        <p:spPr>
          <a:xfrm>
            <a:off x="242761" y="145657"/>
            <a:ext cx="1162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Causal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363798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D39F74-1693-0B87-D9D2-6A32245CF776}"/>
                  </a:ext>
                </a:extLst>
              </p:cNvPr>
              <p:cNvSpPr txBox="1"/>
              <p:nvPr/>
            </p:nvSpPr>
            <p:spPr>
              <a:xfrm>
                <a:off x="0" y="750631"/>
                <a:ext cx="1181896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Causal identification</a:t>
                </a:r>
                <a:r>
                  <a:rPr lang="en-US" sz="2400" dirty="0"/>
                  <a:t>: the process of learning </a:t>
                </a:r>
                <a:r>
                  <a:rPr lang="en-US" sz="2400" dirty="0">
                    <a:solidFill>
                      <a:srgbClr val="00B0F0"/>
                    </a:solidFill>
                  </a:rPr>
                  <a:t>a causal </a:t>
                </a:r>
                <a:r>
                  <a:rPr lang="en-US" sz="2400" dirty="0" err="1">
                    <a:solidFill>
                      <a:srgbClr val="00B0F0"/>
                    </a:solidFill>
                  </a:rPr>
                  <a:t>estimand</a:t>
                </a:r>
                <a:r>
                  <a:rPr lang="en-US" sz="2400" dirty="0">
                    <a:solidFill>
                      <a:srgbClr val="00B0F0"/>
                    </a:solidFill>
                  </a:rPr>
                  <a:t> (ATE)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US" sz="24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)] </m:t>
                    </m:r>
                  </m:oMath>
                </a14:m>
                <a:r>
                  <a:rPr lang="en-US" sz="2400" dirty="0"/>
                  <a:t>, t = 0,1 from </a:t>
                </a:r>
                <a:r>
                  <a:rPr lang="en-US" sz="2400" dirty="0">
                    <a:solidFill>
                      <a:srgbClr val="00B0F0"/>
                    </a:solidFill>
                  </a:rPr>
                  <a:t>observed data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Question:</a:t>
                </a:r>
                <a:r>
                  <a:rPr lang="en-US" sz="2400" dirty="0"/>
                  <a:t> Can we naively estimate ATE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via the association?        			</a:t>
                </a:r>
              </a:p>
              <a:p>
                <a:pPr lvl="1">
                  <a:buClr>
                    <a:srgbClr val="045D91"/>
                  </a:buClr>
                </a:pPr>
                <a:r>
                  <a:rPr lang="en-US" sz="2400" dirty="0">
                    <a:ea typeface="Cambria Math" panose="02040503050406030204" pitchFamily="18" charset="0"/>
                  </a:rPr>
                  <a:t>	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𝑛𝑎𝑖𝑣𝑒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=1]−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D39F74-1693-0B87-D9D2-6A32245CF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50631"/>
                <a:ext cx="11818961" cy="2677656"/>
              </a:xfrm>
              <a:prstGeom prst="rect">
                <a:avLst/>
              </a:prstGeom>
              <a:blipFill>
                <a:blip r:embed="rId4"/>
                <a:stretch>
                  <a:fillRect l="-670" b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1B5F5CA-175F-4FD0-68A3-6A2F3C229173}"/>
              </a:ext>
            </a:extLst>
          </p:cNvPr>
          <p:cNvSpPr txBox="1"/>
          <p:nvPr/>
        </p:nvSpPr>
        <p:spPr>
          <a:xfrm>
            <a:off x="242761" y="145657"/>
            <a:ext cx="1162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Causal identification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9523E7-D9DB-E6CF-9D22-409C46D3BB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378122"/>
              </p:ext>
            </p:extLst>
          </p:nvPr>
        </p:nvGraphicFramePr>
        <p:xfrm>
          <a:off x="3468061" y="3653621"/>
          <a:ext cx="5255877" cy="24537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84785">
                  <a:extLst>
                    <a:ext uri="{9D8B030D-6E8A-4147-A177-3AD203B41FA5}">
                      <a16:colId xmlns:a16="http://schemas.microsoft.com/office/drawing/2014/main" val="218036846"/>
                    </a:ext>
                  </a:extLst>
                </a:gridCol>
                <a:gridCol w="501523">
                  <a:extLst>
                    <a:ext uri="{9D8B030D-6E8A-4147-A177-3AD203B41FA5}">
                      <a16:colId xmlns:a16="http://schemas.microsoft.com/office/drawing/2014/main" val="1889758084"/>
                    </a:ext>
                  </a:extLst>
                </a:gridCol>
                <a:gridCol w="633370">
                  <a:extLst>
                    <a:ext uri="{9D8B030D-6E8A-4147-A177-3AD203B41FA5}">
                      <a16:colId xmlns:a16="http://schemas.microsoft.com/office/drawing/2014/main" val="846212062"/>
                    </a:ext>
                  </a:extLst>
                </a:gridCol>
                <a:gridCol w="645491">
                  <a:extLst>
                    <a:ext uri="{9D8B030D-6E8A-4147-A177-3AD203B41FA5}">
                      <a16:colId xmlns:a16="http://schemas.microsoft.com/office/drawing/2014/main" val="2847139635"/>
                    </a:ext>
                  </a:extLst>
                </a:gridCol>
                <a:gridCol w="645491">
                  <a:extLst>
                    <a:ext uri="{9D8B030D-6E8A-4147-A177-3AD203B41FA5}">
                      <a16:colId xmlns:a16="http://schemas.microsoft.com/office/drawing/2014/main" val="1708974173"/>
                    </a:ext>
                  </a:extLst>
                </a:gridCol>
                <a:gridCol w="1845217">
                  <a:extLst>
                    <a:ext uri="{9D8B030D-6E8A-4147-A177-3AD203B41FA5}">
                      <a16:colId xmlns:a16="http://schemas.microsoft.com/office/drawing/2014/main" val="1169057225"/>
                    </a:ext>
                  </a:extLst>
                </a:gridCol>
              </a:tblGrid>
              <a:tr h="408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Y(1) – Y(0)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58340"/>
                  </a:ext>
                </a:extLst>
              </a:tr>
              <a:tr h="408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326657"/>
                  </a:ext>
                </a:extLst>
              </a:tr>
              <a:tr h="408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618093"/>
                  </a:ext>
                </a:extLst>
              </a:tr>
              <a:tr h="408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04100"/>
                  </a:ext>
                </a:extLst>
              </a:tr>
              <a:tr h="408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63623"/>
                  </a:ext>
                </a:extLst>
              </a:tr>
              <a:tr h="408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664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099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D39F74-1693-0B87-D9D2-6A32245CF776}"/>
                  </a:ext>
                </a:extLst>
              </p:cNvPr>
              <p:cNvSpPr txBox="1"/>
              <p:nvPr/>
            </p:nvSpPr>
            <p:spPr>
              <a:xfrm>
                <a:off x="0" y="750631"/>
                <a:ext cx="11818961" cy="3847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Causal identification</a:t>
                </a:r>
                <a:r>
                  <a:rPr lang="en-US" sz="2400" dirty="0"/>
                  <a:t>: the process of learning </a:t>
                </a:r>
                <a:r>
                  <a:rPr lang="en-US" sz="2400" dirty="0">
                    <a:solidFill>
                      <a:srgbClr val="00B0F0"/>
                    </a:solidFill>
                  </a:rPr>
                  <a:t>a causal </a:t>
                </a:r>
                <a:r>
                  <a:rPr lang="en-US" sz="2400" dirty="0" err="1">
                    <a:solidFill>
                      <a:srgbClr val="00B0F0"/>
                    </a:solidFill>
                  </a:rPr>
                  <a:t>estimand</a:t>
                </a:r>
                <a:r>
                  <a:rPr lang="en-US" sz="2400" dirty="0">
                    <a:solidFill>
                      <a:srgbClr val="00B0F0"/>
                    </a:solidFill>
                  </a:rPr>
                  <a:t> (ATE)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US" sz="24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)] </m:t>
                    </m:r>
                  </m:oMath>
                </a14:m>
                <a:r>
                  <a:rPr lang="en-US" sz="2400" dirty="0"/>
                  <a:t>, t = 0,1 from </a:t>
                </a:r>
                <a:r>
                  <a:rPr lang="en-US" sz="2400" dirty="0">
                    <a:solidFill>
                      <a:srgbClr val="00B0F0"/>
                    </a:solidFill>
                  </a:rPr>
                  <a:t>observed data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F0"/>
                    </a:solidFill>
                  </a:rPr>
                  <a:t>Question:</a:t>
                </a:r>
                <a:r>
                  <a:rPr lang="en-US" sz="2400" dirty="0"/>
                  <a:t> Can we naively estimate ATE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via the association?        			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𝑛𝑎𝑖𝑣𝑒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=1]−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F0"/>
                    </a:solidFill>
                  </a:rPr>
                  <a:t>Answer</a:t>
                </a:r>
                <a:r>
                  <a:rPr lang="en-US" sz="2400" dirty="0"/>
                  <a:t>: In general </a:t>
                </a:r>
                <a:r>
                  <a:rPr lang="en-US" sz="2400" dirty="0">
                    <a:solidFill>
                      <a:srgbClr val="FF0000"/>
                    </a:solidFill>
                  </a:rPr>
                  <a:t>NO</a:t>
                </a:r>
                <a:r>
                  <a:rPr lang="en-US" sz="2400" dirty="0"/>
                  <a:t>. Recall the shoe example.</a:t>
                </a:r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D39F74-1693-0B87-D9D2-6A32245CF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50631"/>
                <a:ext cx="11818961" cy="3847207"/>
              </a:xfrm>
              <a:prstGeom prst="rect">
                <a:avLst/>
              </a:prstGeom>
              <a:blipFill>
                <a:blip r:embed="rId4"/>
                <a:stretch>
                  <a:fillRect l="-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46730B4-63FF-5D0C-0D15-108C82CA97D0}"/>
              </a:ext>
            </a:extLst>
          </p:cNvPr>
          <p:cNvSpPr txBox="1"/>
          <p:nvPr/>
        </p:nvSpPr>
        <p:spPr>
          <a:xfrm>
            <a:off x="242761" y="145657"/>
            <a:ext cx="1162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Causal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889548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0A4BC3C-7770-6542-C1DB-F4222CFC46B6}"/>
              </a:ext>
            </a:extLst>
          </p:cNvPr>
          <p:cNvSpPr/>
          <p:nvPr/>
        </p:nvSpPr>
        <p:spPr>
          <a:xfrm>
            <a:off x="2780058" y="2910249"/>
            <a:ext cx="1188720" cy="118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E[Y(1)]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DF68E98-D63F-BA2D-28BE-BF4FB16A2EA4}"/>
              </a:ext>
            </a:extLst>
          </p:cNvPr>
          <p:cNvSpPr/>
          <p:nvPr/>
        </p:nvSpPr>
        <p:spPr>
          <a:xfrm>
            <a:off x="5149633" y="224826"/>
            <a:ext cx="1188720" cy="118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ord 3">
            <a:extLst>
              <a:ext uri="{FF2B5EF4-FFF2-40B4-BE49-F238E27FC236}">
                <a16:creationId xmlns:a16="http://schemas.microsoft.com/office/drawing/2014/main" id="{B7D37602-F518-7D67-8DA9-B211EDACB80E}"/>
              </a:ext>
            </a:extLst>
          </p:cNvPr>
          <p:cNvSpPr/>
          <p:nvPr/>
        </p:nvSpPr>
        <p:spPr>
          <a:xfrm rot="10800000">
            <a:off x="5147351" y="224827"/>
            <a:ext cx="1188720" cy="1188720"/>
          </a:xfrm>
          <a:prstGeom prst="chord">
            <a:avLst>
              <a:gd name="adj1" fmla="val 6499533"/>
              <a:gd name="adj2" fmla="val 150414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E3A1704-BA67-9194-2477-78BF96F82838}"/>
              </a:ext>
            </a:extLst>
          </p:cNvPr>
          <p:cNvCxnSpPr/>
          <p:nvPr/>
        </p:nvCxnSpPr>
        <p:spPr>
          <a:xfrm flipH="1">
            <a:off x="4579313" y="1497266"/>
            <a:ext cx="1162050" cy="933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746A349-43AC-AB1E-5B0E-F4B48E41BA40}"/>
              </a:ext>
            </a:extLst>
          </p:cNvPr>
          <p:cNvCxnSpPr>
            <a:cxnSpLocks/>
          </p:cNvCxnSpPr>
          <p:nvPr/>
        </p:nvCxnSpPr>
        <p:spPr>
          <a:xfrm>
            <a:off x="5869347" y="1497266"/>
            <a:ext cx="1090913" cy="933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F0B94C4F-D08A-3450-A8BE-A90B4B3FD6BF}"/>
              </a:ext>
            </a:extLst>
          </p:cNvPr>
          <p:cNvSpPr/>
          <p:nvPr/>
        </p:nvSpPr>
        <p:spPr>
          <a:xfrm>
            <a:off x="4283095" y="2910249"/>
            <a:ext cx="1188720" cy="1188720"/>
          </a:xfrm>
          <a:prstGeom prst="ellipse">
            <a:avLst/>
          </a:prstGeom>
          <a:solidFill>
            <a:srgbClr val="4472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AC3FCE-313A-2DEC-65EA-5241FB61BB40}"/>
              </a:ext>
            </a:extLst>
          </p:cNvPr>
          <p:cNvSpPr txBox="1"/>
          <p:nvPr/>
        </p:nvSpPr>
        <p:spPr>
          <a:xfrm>
            <a:off x="3470193" y="2485816"/>
            <a:ext cx="503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Causation                                        Association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3FC329-871B-E542-D828-327BC6F738D1}"/>
              </a:ext>
            </a:extLst>
          </p:cNvPr>
          <p:cNvSpPr txBox="1"/>
          <p:nvPr/>
        </p:nvSpPr>
        <p:spPr>
          <a:xfrm>
            <a:off x="2913530" y="4152058"/>
            <a:ext cx="147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E[Y(1)]       vs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6B87F6-0459-8C19-9C5D-01C2375CE9B1}"/>
              </a:ext>
            </a:extLst>
          </p:cNvPr>
          <p:cNvSpPr txBox="1"/>
          <p:nvPr/>
        </p:nvSpPr>
        <p:spPr>
          <a:xfrm>
            <a:off x="4392992" y="4152058"/>
            <a:ext cx="92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E[Y(0)]</a:t>
            </a:r>
          </a:p>
        </p:txBody>
      </p:sp>
      <p:sp>
        <p:nvSpPr>
          <p:cNvPr id="12" name="Chord 11">
            <a:extLst>
              <a:ext uri="{FF2B5EF4-FFF2-40B4-BE49-F238E27FC236}">
                <a16:creationId xmlns:a16="http://schemas.microsoft.com/office/drawing/2014/main" id="{8200A410-E458-5B86-8164-4F161BDC9919}"/>
              </a:ext>
            </a:extLst>
          </p:cNvPr>
          <p:cNvSpPr/>
          <p:nvPr/>
        </p:nvSpPr>
        <p:spPr>
          <a:xfrm>
            <a:off x="6138895" y="2910249"/>
            <a:ext cx="1188720" cy="1188720"/>
          </a:xfrm>
          <a:prstGeom prst="chord">
            <a:avLst>
              <a:gd name="adj1" fmla="val 4261616"/>
              <a:gd name="adj2" fmla="val 1731128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F41E8F55-442C-EF60-DEC7-C76DBADA4292}"/>
              </a:ext>
            </a:extLst>
          </p:cNvPr>
          <p:cNvSpPr/>
          <p:nvPr/>
        </p:nvSpPr>
        <p:spPr>
          <a:xfrm rot="10800000">
            <a:off x="6733255" y="2910249"/>
            <a:ext cx="1188720" cy="1188720"/>
          </a:xfrm>
          <a:prstGeom prst="chord">
            <a:avLst>
              <a:gd name="adj1" fmla="val 6499533"/>
              <a:gd name="adj2" fmla="val 150414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BCB15E-922C-1575-AFD6-FEEA5782761D}"/>
              </a:ext>
            </a:extLst>
          </p:cNvPr>
          <p:cNvSpPr txBox="1"/>
          <p:nvPr/>
        </p:nvSpPr>
        <p:spPr>
          <a:xfrm>
            <a:off x="5240000" y="634520"/>
            <a:ext cx="66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 =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8A3D41-28FE-9142-F99C-96AA52F9CF11}"/>
              </a:ext>
            </a:extLst>
          </p:cNvPr>
          <p:cNvSpPr txBox="1"/>
          <p:nvPr/>
        </p:nvSpPr>
        <p:spPr>
          <a:xfrm>
            <a:off x="5875697" y="634519"/>
            <a:ext cx="66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 =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0E87DE-ED41-0DEC-B6E9-60CB6D1EA623}"/>
              </a:ext>
            </a:extLst>
          </p:cNvPr>
          <p:cNvSpPr txBox="1"/>
          <p:nvPr/>
        </p:nvSpPr>
        <p:spPr>
          <a:xfrm>
            <a:off x="5869347" y="4152058"/>
            <a:ext cx="2755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E[Y|T = 1]    vs   E[Y|T = 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27A163-B8CB-6764-E6DF-36A73D99CF24}"/>
                  </a:ext>
                </a:extLst>
              </p:cNvPr>
              <p:cNvSpPr txBox="1"/>
              <p:nvPr/>
            </p:nvSpPr>
            <p:spPr>
              <a:xfrm>
                <a:off x="0" y="4726064"/>
                <a:ext cx="1219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B0F0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 general, the </a:t>
                </a:r>
                <a:r>
                  <a:rPr lang="en-US" sz="2400" dirty="0">
                    <a:solidFill>
                      <a:srgbClr val="00B0F0"/>
                    </a:solidFill>
                  </a:rPr>
                  <a:t>causal effect</a:t>
                </a:r>
                <a:r>
                  <a:rPr lang="en-US" sz="2400" dirty="0"/>
                  <a:t> is not the </a:t>
                </a:r>
                <a:r>
                  <a:rPr lang="en-US" sz="2400" dirty="0">
                    <a:solidFill>
                      <a:srgbClr val="00B0F0"/>
                    </a:solidFill>
                  </a:rPr>
                  <a:t>association effect:</a:t>
                </a:r>
              </a:p>
              <a:p>
                <a:pPr>
                  <a:buClr>
                    <a:srgbClr val="00B0F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=0]</m:t>
                      </m:r>
                    </m:oMath>
                  </m:oMathPara>
                </a14:m>
                <a:endParaRPr lang="en-US" sz="2400" dirty="0">
                  <a:solidFill>
                    <a:srgbClr val="00B0F0"/>
                  </a:solidFill>
                </a:endParaRPr>
              </a:p>
              <a:p>
                <a:pPr>
                  <a:buClr>
                    <a:srgbClr val="00B0F0"/>
                  </a:buClr>
                </a:pPr>
                <a:endParaRPr lang="en-US" sz="2400" dirty="0">
                  <a:solidFill>
                    <a:srgbClr val="00B0F0"/>
                  </a:solidFill>
                </a:endParaRPr>
              </a:p>
              <a:p>
                <a:pPr algn="ctr">
                  <a:buClr>
                    <a:srgbClr val="00B0F0"/>
                  </a:buClr>
                </a:pPr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27A163-B8CB-6764-E6DF-36A73D99C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26064"/>
                <a:ext cx="12192000" cy="1569660"/>
              </a:xfrm>
              <a:prstGeom prst="rect">
                <a:avLst/>
              </a:prstGeom>
              <a:blipFill>
                <a:blip r:embed="rId4"/>
                <a:stretch>
                  <a:fillRect l="-650" t="-3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32E6AA2-D682-CB37-990D-34493F6EFA03}"/>
              </a:ext>
            </a:extLst>
          </p:cNvPr>
          <p:cNvSpPr txBox="1"/>
          <p:nvPr/>
        </p:nvSpPr>
        <p:spPr>
          <a:xfrm>
            <a:off x="242761" y="145657"/>
            <a:ext cx="1162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Causal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2754078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0A4BC3C-7770-6542-C1DB-F4222CFC46B6}"/>
              </a:ext>
            </a:extLst>
          </p:cNvPr>
          <p:cNvSpPr/>
          <p:nvPr/>
        </p:nvSpPr>
        <p:spPr>
          <a:xfrm>
            <a:off x="2780058" y="2910249"/>
            <a:ext cx="1188720" cy="118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E[Y(1)]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DF68E98-D63F-BA2D-28BE-BF4FB16A2EA4}"/>
              </a:ext>
            </a:extLst>
          </p:cNvPr>
          <p:cNvSpPr/>
          <p:nvPr/>
        </p:nvSpPr>
        <p:spPr>
          <a:xfrm>
            <a:off x="5149633" y="224826"/>
            <a:ext cx="1188720" cy="118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ord 3">
            <a:extLst>
              <a:ext uri="{FF2B5EF4-FFF2-40B4-BE49-F238E27FC236}">
                <a16:creationId xmlns:a16="http://schemas.microsoft.com/office/drawing/2014/main" id="{B7D37602-F518-7D67-8DA9-B211EDACB80E}"/>
              </a:ext>
            </a:extLst>
          </p:cNvPr>
          <p:cNvSpPr/>
          <p:nvPr/>
        </p:nvSpPr>
        <p:spPr>
          <a:xfrm rot="10800000">
            <a:off x="5147351" y="224827"/>
            <a:ext cx="1188720" cy="1188720"/>
          </a:xfrm>
          <a:prstGeom prst="chord">
            <a:avLst>
              <a:gd name="adj1" fmla="val 6499533"/>
              <a:gd name="adj2" fmla="val 150414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E3A1704-BA67-9194-2477-78BF96F82838}"/>
              </a:ext>
            </a:extLst>
          </p:cNvPr>
          <p:cNvCxnSpPr/>
          <p:nvPr/>
        </p:nvCxnSpPr>
        <p:spPr>
          <a:xfrm flipH="1">
            <a:off x="4579313" y="1497266"/>
            <a:ext cx="1162050" cy="933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746A349-43AC-AB1E-5B0E-F4B48E41BA40}"/>
              </a:ext>
            </a:extLst>
          </p:cNvPr>
          <p:cNvCxnSpPr>
            <a:cxnSpLocks/>
          </p:cNvCxnSpPr>
          <p:nvPr/>
        </p:nvCxnSpPr>
        <p:spPr>
          <a:xfrm>
            <a:off x="5869347" y="1497266"/>
            <a:ext cx="1090913" cy="933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F0B94C4F-D08A-3450-A8BE-A90B4B3FD6BF}"/>
              </a:ext>
            </a:extLst>
          </p:cNvPr>
          <p:cNvSpPr/>
          <p:nvPr/>
        </p:nvSpPr>
        <p:spPr>
          <a:xfrm>
            <a:off x="4283095" y="2910249"/>
            <a:ext cx="1188720" cy="1188720"/>
          </a:xfrm>
          <a:prstGeom prst="ellipse">
            <a:avLst/>
          </a:prstGeom>
          <a:solidFill>
            <a:srgbClr val="4472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AC3FCE-313A-2DEC-65EA-5241FB61BB40}"/>
              </a:ext>
            </a:extLst>
          </p:cNvPr>
          <p:cNvSpPr txBox="1"/>
          <p:nvPr/>
        </p:nvSpPr>
        <p:spPr>
          <a:xfrm>
            <a:off x="3470193" y="2485816"/>
            <a:ext cx="503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Causation                                        Association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3FC329-871B-E542-D828-327BC6F738D1}"/>
              </a:ext>
            </a:extLst>
          </p:cNvPr>
          <p:cNvSpPr txBox="1"/>
          <p:nvPr/>
        </p:nvSpPr>
        <p:spPr>
          <a:xfrm>
            <a:off x="2913530" y="4152058"/>
            <a:ext cx="147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E[Y(1)]       vs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6B87F6-0459-8C19-9C5D-01C2375CE9B1}"/>
              </a:ext>
            </a:extLst>
          </p:cNvPr>
          <p:cNvSpPr txBox="1"/>
          <p:nvPr/>
        </p:nvSpPr>
        <p:spPr>
          <a:xfrm>
            <a:off x="4392992" y="4152058"/>
            <a:ext cx="92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E[Y(0)]</a:t>
            </a:r>
          </a:p>
        </p:txBody>
      </p:sp>
      <p:sp>
        <p:nvSpPr>
          <p:cNvPr id="12" name="Chord 11">
            <a:extLst>
              <a:ext uri="{FF2B5EF4-FFF2-40B4-BE49-F238E27FC236}">
                <a16:creationId xmlns:a16="http://schemas.microsoft.com/office/drawing/2014/main" id="{8200A410-E458-5B86-8164-4F161BDC9919}"/>
              </a:ext>
            </a:extLst>
          </p:cNvPr>
          <p:cNvSpPr/>
          <p:nvPr/>
        </p:nvSpPr>
        <p:spPr>
          <a:xfrm>
            <a:off x="6138895" y="2910249"/>
            <a:ext cx="1188720" cy="1188720"/>
          </a:xfrm>
          <a:prstGeom prst="chord">
            <a:avLst>
              <a:gd name="adj1" fmla="val 4261616"/>
              <a:gd name="adj2" fmla="val 1731128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F41E8F55-442C-EF60-DEC7-C76DBADA4292}"/>
              </a:ext>
            </a:extLst>
          </p:cNvPr>
          <p:cNvSpPr/>
          <p:nvPr/>
        </p:nvSpPr>
        <p:spPr>
          <a:xfrm rot="10800000">
            <a:off x="6733255" y="2910249"/>
            <a:ext cx="1188720" cy="1188720"/>
          </a:xfrm>
          <a:prstGeom prst="chord">
            <a:avLst>
              <a:gd name="adj1" fmla="val 6499533"/>
              <a:gd name="adj2" fmla="val 150414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BCB15E-922C-1575-AFD6-FEEA5782761D}"/>
              </a:ext>
            </a:extLst>
          </p:cNvPr>
          <p:cNvSpPr txBox="1"/>
          <p:nvPr/>
        </p:nvSpPr>
        <p:spPr>
          <a:xfrm>
            <a:off x="5240000" y="634520"/>
            <a:ext cx="66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 =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8A3D41-28FE-9142-F99C-96AA52F9CF11}"/>
              </a:ext>
            </a:extLst>
          </p:cNvPr>
          <p:cNvSpPr txBox="1"/>
          <p:nvPr/>
        </p:nvSpPr>
        <p:spPr>
          <a:xfrm>
            <a:off x="5875697" y="634519"/>
            <a:ext cx="66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 =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0E87DE-ED41-0DEC-B6E9-60CB6D1EA623}"/>
              </a:ext>
            </a:extLst>
          </p:cNvPr>
          <p:cNvSpPr txBox="1"/>
          <p:nvPr/>
        </p:nvSpPr>
        <p:spPr>
          <a:xfrm>
            <a:off x="5869347" y="4152058"/>
            <a:ext cx="2755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E[Y|T = 1]    vs   E[Y|T = 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27A163-B8CB-6764-E6DF-36A73D99CF24}"/>
                  </a:ext>
                </a:extLst>
              </p:cNvPr>
              <p:cNvSpPr txBox="1"/>
              <p:nvPr/>
            </p:nvSpPr>
            <p:spPr>
              <a:xfrm>
                <a:off x="0" y="4726064"/>
                <a:ext cx="1219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B0F0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 general, the </a:t>
                </a:r>
                <a:r>
                  <a:rPr lang="en-US" sz="2400" dirty="0">
                    <a:solidFill>
                      <a:srgbClr val="00B0F0"/>
                    </a:solidFill>
                  </a:rPr>
                  <a:t>causal effect</a:t>
                </a:r>
                <a:r>
                  <a:rPr lang="en-US" sz="2400" dirty="0"/>
                  <a:t> is not the </a:t>
                </a:r>
                <a:r>
                  <a:rPr lang="en-US" sz="2400" dirty="0">
                    <a:solidFill>
                      <a:srgbClr val="00B0F0"/>
                    </a:solidFill>
                  </a:rPr>
                  <a:t>association effect:</a:t>
                </a:r>
              </a:p>
              <a:p>
                <a:pPr>
                  <a:buClr>
                    <a:srgbClr val="00B0F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=0]</m:t>
                      </m:r>
                    </m:oMath>
                  </m:oMathPara>
                </a14:m>
                <a:endParaRPr lang="en-US" sz="2400" dirty="0">
                  <a:solidFill>
                    <a:srgbClr val="00B0F0"/>
                  </a:solidFill>
                </a:endParaRPr>
              </a:p>
              <a:p>
                <a:pPr>
                  <a:buClr>
                    <a:srgbClr val="00B0F0"/>
                  </a:buClr>
                </a:pPr>
                <a:endParaRPr lang="en-US" sz="2400" dirty="0">
                  <a:solidFill>
                    <a:srgbClr val="00B0F0"/>
                  </a:solidFill>
                </a:endParaRPr>
              </a:p>
              <a:p>
                <a:pPr marL="285750" indent="-285750">
                  <a:buClr>
                    <a:srgbClr val="00B0F0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Question: </a:t>
                </a:r>
                <a:r>
                  <a:rPr lang="en-US" sz="2400" dirty="0">
                    <a:latin typeface="Cambria Math" panose="02040503050406030204" pitchFamily="18" charset="0"/>
                  </a:rPr>
                  <a:t>When are they equal?</a:t>
                </a:r>
              </a:p>
              <a:p>
                <a:pPr algn="ctr">
                  <a:buClr>
                    <a:srgbClr val="00B0F0"/>
                  </a:buClr>
                </a:pPr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27A163-B8CB-6764-E6DF-36A73D99C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26064"/>
                <a:ext cx="12192000" cy="1938992"/>
              </a:xfrm>
              <a:prstGeom prst="rect">
                <a:avLst/>
              </a:prstGeom>
              <a:blipFill>
                <a:blip r:embed="rId4"/>
                <a:stretch>
                  <a:fillRect l="-650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1F46866-E041-0E06-FA10-66DF4437355C}"/>
              </a:ext>
            </a:extLst>
          </p:cNvPr>
          <p:cNvSpPr txBox="1"/>
          <p:nvPr/>
        </p:nvSpPr>
        <p:spPr>
          <a:xfrm>
            <a:off x="242761" y="145657"/>
            <a:ext cx="1162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Causal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2880211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38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7E37DCD-7963-C0BC-9007-FA073E1931A7}"/>
              </a:ext>
            </a:extLst>
          </p:cNvPr>
          <p:cNvGrpSpPr/>
          <p:nvPr/>
        </p:nvGrpSpPr>
        <p:grpSpPr>
          <a:xfrm>
            <a:off x="702024" y="1564435"/>
            <a:ext cx="2978154" cy="2206054"/>
            <a:chOff x="702024" y="1564435"/>
            <a:chExt cx="1378546" cy="96392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932C0E3-351A-DD14-9964-17768B6BC82E}"/>
                </a:ext>
              </a:extLst>
            </p:cNvPr>
            <p:cNvSpPr/>
            <p:nvPr/>
          </p:nvSpPr>
          <p:spPr>
            <a:xfrm>
              <a:off x="1226313" y="1564435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5531616-1252-D7E1-27D3-DF27B69CC772}"/>
                </a:ext>
              </a:extLst>
            </p:cNvPr>
            <p:cNvSpPr/>
            <p:nvPr/>
          </p:nvSpPr>
          <p:spPr>
            <a:xfrm>
              <a:off x="1760530" y="2208322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Y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6F93540-2ADA-F6F3-0930-51C7503458F0}"/>
                </a:ext>
              </a:extLst>
            </p:cNvPr>
            <p:cNvCxnSpPr>
              <a:cxnSpLocks/>
              <a:stCxn id="3" idx="5"/>
              <a:endCxn id="4" idx="1"/>
            </p:cNvCxnSpPr>
            <p:nvPr/>
          </p:nvCxnSpPr>
          <p:spPr>
            <a:xfrm>
              <a:off x="1499484" y="1837606"/>
              <a:ext cx="307915" cy="4175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F7574EC-053E-E34C-B024-F9BEADB990F0}"/>
                </a:ext>
              </a:extLst>
            </p:cNvPr>
            <p:cNvCxnSpPr>
              <a:cxnSpLocks/>
              <a:stCxn id="8" idx="6"/>
            </p:cNvCxnSpPr>
            <p:nvPr/>
          </p:nvCxnSpPr>
          <p:spPr>
            <a:xfrm>
              <a:off x="1022064" y="2365170"/>
              <a:ext cx="733649" cy="67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C9871B6-5655-7E33-DC31-3F269569FC3C}"/>
                </a:ext>
              </a:extLst>
            </p:cNvPr>
            <p:cNvSpPr/>
            <p:nvPr/>
          </p:nvSpPr>
          <p:spPr>
            <a:xfrm>
              <a:off x="702024" y="2205150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3CC2456-4FB6-EDF1-0ACB-7197C81D330B}"/>
              </a:ext>
            </a:extLst>
          </p:cNvPr>
          <p:cNvSpPr txBox="1"/>
          <p:nvPr/>
        </p:nvSpPr>
        <p:spPr>
          <a:xfrm>
            <a:off x="4334933" y="1050878"/>
            <a:ext cx="77433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fr-FR" sz="2400" dirty="0" err="1"/>
              <a:t>RCTs</a:t>
            </a:r>
            <a:r>
              <a:rPr lang="fr-FR" sz="2400" dirty="0"/>
              <a:t> </a:t>
            </a:r>
            <a:r>
              <a:rPr lang="fr-FR" sz="2400" dirty="0" err="1"/>
              <a:t>randomize</a:t>
            </a:r>
            <a:r>
              <a:rPr lang="fr-FR" sz="2400" dirty="0"/>
              <a:t> </a:t>
            </a:r>
            <a:r>
              <a:rPr lang="fr-FR" sz="2400" b="1" dirty="0"/>
              <a:t>T</a:t>
            </a:r>
            <a:r>
              <a:rPr lang="fr-FR" sz="2400" dirty="0"/>
              <a:t>, i.e., </a:t>
            </a:r>
            <a:r>
              <a:rPr lang="fr-FR" sz="2400" b="1" dirty="0"/>
              <a:t>T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independent</a:t>
            </a:r>
            <a:r>
              <a:rPr lang="fr-FR" sz="2400" dirty="0"/>
              <a:t> of </a:t>
            </a:r>
            <a:r>
              <a:rPr lang="fr-FR" sz="2400" b="1" dirty="0"/>
              <a:t>{Y(0),Y(1), X}</a:t>
            </a:r>
            <a:r>
              <a:rPr lang="fr-FR" sz="2400" dirty="0"/>
              <a:t>.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Consequently, it </a:t>
            </a:r>
            <a:r>
              <a:rPr lang="en-US" sz="2400" dirty="0">
                <a:solidFill>
                  <a:srgbClr val="FF0000"/>
                </a:solidFill>
              </a:rPr>
              <a:t>removes any confounding</a:t>
            </a:r>
            <a:r>
              <a:rPr lang="en-US" sz="2400" dirty="0"/>
              <a:t> effect.     </a:t>
            </a:r>
          </a:p>
          <a:p>
            <a:pPr lvl="1">
              <a:buClr>
                <a:srgbClr val="045D91"/>
              </a:buClr>
            </a:pPr>
            <a:r>
              <a:rPr lang="en-US" sz="2400" dirty="0"/>
              <a:t>	E[Y|T = t] = E[Y(t)|T = t] = E[Y(t)]</a:t>
            </a:r>
          </a:p>
          <a:p>
            <a:pPr lvl="1">
              <a:buClr>
                <a:srgbClr val="045D91"/>
              </a:buClr>
            </a:pPr>
            <a:endParaRPr lang="en-US" sz="2400" dirty="0"/>
          </a:p>
          <a:p>
            <a:pPr lvl="1">
              <a:buClr>
                <a:srgbClr val="045D91"/>
              </a:buClr>
            </a:pPr>
            <a:endParaRPr lang="en-US" sz="2400" dirty="0"/>
          </a:p>
          <a:p>
            <a:pPr marL="342900" indent="-34290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 other words, in RCTs an observed association between </a:t>
            </a:r>
            <a:r>
              <a:rPr lang="en-US" sz="2400" b="1" dirty="0"/>
              <a:t>T</a:t>
            </a:r>
            <a:r>
              <a:rPr lang="en-US" sz="2400" dirty="0"/>
              <a:t> and </a:t>
            </a:r>
            <a:r>
              <a:rPr lang="en-US" sz="2400" b="1" dirty="0"/>
              <a:t>Y</a:t>
            </a:r>
            <a:r>
              <a:rPr lang="en-US" sz="2400" dirty="0"/>
              <a:t> is a causal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E69DAC-6289-D8E9-169C-90F328D01CB9}"/>
              </a:ext>
            </a:extLst>
          </p:cNvPr>
          <p:cNvSpPr txBox="1"/>
          <p:nvPr/>
        </p:nvSpPr>
        <p:spPr>
          <a:xfrm>
            <a:off x="242761" y="145657"/>
            <a:ext cx="1162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Randomized control trials (RCTs)</a:t>
            </a:r>
          </a:p>
        </p:txBody>
      </p:sp>
    </p:spTree>
    <p:extLst>
      <p:ext uri="{BB962C8B-B14F-4D97-AF65-F5344CB8AC3E}">
        <p14:creationId xmlns:p14="http://schemas.microsoft.com/office/powerpoint/2010/main" val="3387443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38" cy="6858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CA33D27-D35E-CA59-6669-784583EF5037}"/>
              </a:ext>
            </a:extLst>
          </p:cNvPr>
          <p:cNvGrpSpPr/>
          <p:nvPr/>
        </p:nvGrpSpPr>
        <p:grpSpPr>
          <a:xfrm>
            <a:off x="505011" y="1509462"/>
            <a:ext cx="2147878" cy="1508425"/>
            <a:chOff x="505011" y="1509462"/>
            <a:chExt cx="1378546" cy="96392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C5A92E2-F378-635A-D740-0E2AA5B7CE8A}"/>
                </a:ext>
              </a:extLst>
            </p:cNvPr>
            <p:cNvSpPr/>
            <p:nvPr/>
          </p:nvSpPr>
          <p:spPr>
            <a:xfrm>
              <a:off x="1029300" y="1509462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3074A79-86D7-9163-981A-2D07861721D3}"/>
                </a:ext>
              </a:extLst>
            </p:cNvPr>
            <p:cNvSpPr/>
            <p:nvPr/>
          </p:nvSpPr>
          <p:spPr>
            <a:xfrm>
              <a:off x="1563517" y="2153349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Y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B63B266-2A6F-7446-C98D-8A93EB048271}"/>
                </a:ext>
              </a:extLst>
            </p:cNvPr>
            <p:cNvCxnSpPr>
              <a:cxnSpLocks/>
              <a:stCxn id="9" idx="3"/>
              <a:endCxn id="14" idx="7"/>
            </p:cNvCxnSpPr>
            <p:nvPr/>
          </p:nvCxnSpPr>
          <p:spPr>
            <a:xfrm flipH="1">
              <a:off x="778182" y="1782633"/>
              <a:ext cx="297987" cy="41441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DB5EA65-D804-636A-BC4D-F5E3C4449F08}"/>
                </a:ext>
              </a:extLst>
            </p:cNvPr>
            <p:cNvCxnSpPr>
              <a:cxnSpLocks/>
              <a:stCxn id="9" idx="5"/>
              <a:endCxn id="10" idx="1"/>
            </p:cNvCxnSpPr>
            <p:nvPr/>
          </p:nvCxnSpPr>
          <p:spPr>
            <a:xfrm>
              <a:off x="1302471" y="1782633"/>
              <a:ext cx="307915" cy="41758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BD663BF-ED4C-3DD9-3D1A-216564EDE271}"/>
                </a:ext>
              </a:extLst>
            </p:cNvPr>
            <p:cNvCxnSpPr>
              <a:cxnSpLocks/>
              <a:stCxn id="14" idx="6"/>
            </p:cNvCxnSpPr>
            <p:nvPr/>
          </p:nvCxnSpPr>
          <p:spPr>
            <a:xfrm>
              <a:off x="825051" y="2310197"/>
              <a:ext cx="733649" cy="67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BE34A9-5A20-8098-BE93-81FF2CF35BA0}"/>
                </a:ext>
              </a:extLst>
            </p:cNvPr>
            <p:cNvSpPr/>
            <p:nvPr/>
          </p:nvSpPr>
          <p:spPr>
            <a:xfrm>
              <a:off x="505011" y="2150177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3CC2456-4FB6-EDF1-0ACB-7197C81D330B}"/>
              </a:ext>
            </a:extLst>
          </p:cNvPr>
          <p:cNvSpPr txBox="1"/>
          <p:nvPr/>
        </p:nvSpPr>
        <p:spPr>
          <a:xfrm>
            <a:off x="3275229" y="1050878"/>
            <a:ext cx="8803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 observational data, T is not independent of </a:t>
            </a:r>
            <a:r>
              <a:rPr lang="fr-FR" sz="2400" b="1" dirty="0"/>
              <a:t>{Y(0),Y(1), X}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fr-FR" sz="2400" dirty="0" err="1"/>
              <a:t>Hence</a:t>
            </a:r>
            <a:r>
              <a:rPr lang="fr-FR" sz="2400" dirty="0"/>
              <a:t>, </a:t>
            </a:r>
            <a:r>
              <a:rPr lang="en-US" sz="2400" dirty="0"/>
              <a:t>the association between T and Y includes </a:t>
            </a:r>
            <a:r>
              <a:rPr lang="en-US" sz="2400" dirty="0">
                <a:solidFill>
                  <a:srgbClr val="FF0000"/>
                </a:solidFill>
              </a:rPr>
              <a:t>confounding/selection bias</a:t>
            </a:r>
            <a:r>
              <a:rPr lang="en-US" sz="2400" dirty="0"/>
              <a:t>.     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Clr>
                <a:srgbClr val="045D91"/>
              </a:buClr>
            </a:pPr>
            <a:endParaRPr lang="en-US" sz="2400" dirty="0"/>
          </a:p>
          <a:p>
            <a:pPr>
              <a:buClr>
                <a:srgbClr val="045D91"/>
              </a:buClr>
            </a:pP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D6278F-1D38-9002-60B3-3017BBEC3453}"/>
              </a:ext>
            </a:extLst>
          </p:cNvPr>
          <p:cNvSpPr txBox="1"/>
          <p:nvPr/>
        </p:nvSpPr>
        <p:spPr>
          <a:xfrm>
            <a:off x="242761" y="145657"/>
            <a:ext cx="1162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Observational data</a:t>
            </a:r>
          </a:p>
        </p:txBody>
      </p:sp>
    </p:spTree>
    <p:extLst>
      <p:ext uri="{BB962C8B-B14F-4D97-AF65-F5344CB8AC3E}">
        <p14:creationId xmlns:p14="http://schemas.microsoft.com/office/powerpoint/2010/main" val="367137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38" cy="6858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CA33D27-D35E-CA59-6669-784583EF5037}"/>
              </a:ext>
            </a:extLst>
          </p:cNvPr>
          <p:cNvGrpSpPr/>
          <p:nvPr/>
        </p:nvGrpSpPr>
        <p:grpSpPr>
          <a:xfrm>
            <a:off x="505011" y="1509462"/>
            <a:ext cx="2147878" cy="1508425"/>
            <a:chOff x="505011" y="1509462"/>
            <a:chExt cx="1378546" cy="96392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C5A92E2-F378-635A-D740-0E2AA5B7CE8A}"/>
                </a:ext>
              </a:extLst>
            </p:cNvPr>
            <p:cNvSpPr/>
            <p:nvPr/>
          </p:nvSpPr>
          <p:spPr>
            <a:xfrm>
              <a:off x="1029300" y="1509462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3074A79-86D7-9163-981A-2D07861721D3}"/>
                </a:ext>
              </a:extLst>
            </p:cNvPr>
            <p:cNvSpPr/>
            <p:nvPr/>
          </p:nvSpPr>
          <p:spPr>
            <a:xfrm>
              <a:off x="1563517" y="2153349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Y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B63B266-2A6F-7446-C98D-8A93EB048271}"/>
                </a:ext>
              </a:extLst>
            </p:cNvPr>
            <p:cNvCxnSpPr>
              <a:cxnSpLocks/>
              <a:stCxn id="9" idx="3"/>
              <a:endCxn id="14" idx="7"/>
            </p:cNvCxnSpPr>
            <p:nvPr/>
          </p:nvCxnSpPr>
          <p:spPr>
            <a:xfrm flipH="1">
              <a:off x="778182" y="1782633"/>
              <a:ext cx="297987" cy="41441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DB5EA65-D804-636A-BC4D-F5E3C4449F08}"/>
                </a:ext>
              </a:extLst>
            </p:cNvPr>
            <p:cNvCxnSpPr>
              <a:cxnSpLocks/>
              <a:stCxn id="9" idx="5"/>
              <a:endCxn id="10" idx="1"/>
            </p:cNvCxnSpPr>
            <p:nvPr/>
          </p:nvCxnSpPr>
          <p:spPr>
            <a:xfrm>
              <a:off x="1302471" y="1782633"/>
              <a:ext cx="307915" cy="41758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BD663BF-ED4C-3DD9-3D1A-216564EDE271}"/>
                </a:ext>
              </a:extLst>
            </p:cNvPr>
            <p:cNvCxnSpPr>
              <a:cxnSpLocks/>
              <a:stCxn id="14" idx="6"/>
            </p:cNvCxnSpPr>
            <p:nvPr/>
          </p:nvCxnSpPr>
          <p:spPr>
            <a:xfrm>
              <a:off x="825051" y="2310197"/>
              <a:ext cx="733649" cy="67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BE34A9-5A20-8098-BE93-81FF2CF35BA0}"/>
                </a:ext>
              </a:extLst>
            </p:cNvPr>
            <p:cNvSpPr/>
            <p:nvPr/>
          </p:nvSpPr>
          <p:spPr>
            <a:xfrm>
              <a:off x="505011" y="2150177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3CC2456-4FB6-EDF1-0ACB-7197C81D330B}"/>
              </a:ext>
            </a:extLst>
          </p:cNvPr>
          <p:cNvSpPr txBox="1"/>
          <p:nvPr/>
        </p:nvSpPr>
        <p:spPr>
          <a:xfrm>
            <a:off x="3275229" y="1050878"/>
            <a:ext cx="88030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 observational data, T is not independent of </a:t>
            </a:r>
            <a:r>
              <a:rPr lang="fr-FR" sz="2400" b="1" dirty="0"/>
              <a:t>{Y(0),Y(1), X}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fr-FR" sz="2400" dirty="0" err="1"/>
              <a:t>Hence</a:t>
            </a:r>
            <a:r>
              <a:rPr lang="fr-FR" sz="2400" dirty="0"/>
              <a:t>, </a:t>
            </a:r>
            <a:r>
              <a:rPr lang="en-US" sz="2400" dirty="0"/>
              <a:t>the association between T and Y includes </a:t>
            </a:r>
            <a:r>
              <a:rPr lang="en-US" sz="2400" dirty="0">
                <a:solidFill>
                  <a:srgbClr val="FF0000"/>
                </a:solidFill>
              </a:rPr>
              <a:t>confounding/selection bias</a:t>
            </a:r>
            <a:r>
              <a:rPr lang="en-US" sz="2400" dirty="0"/>
              <a:t>.     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Clr>
                <a:srgbClr val="045D91"/>
              </a:buClr>
            </a:pPr>
            <a:endParaRPr lang="en-US" sz="2400" dirty="0"/>
          </a:p>
          <a:p>
            <a:pPr>
              <a:buClr>
                <a:srgbClr val="045D91"/>
              </a:buClr>
            </a:pPr>
            <a:endParaRPr lang="en-US" sz="2400" dirty="0"/>
          </a:p>
          <a:p>
            <a:pPr>
              <a:buClr>
                <a:srgbClr val="045D91"/>
              </a:buClr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We need additional </a:t>
            </a:r>
            <a:r>
              <a:rPr lang="en-US" sz="2400" dirty="0">
                <a:solidFill>
                  <a:srgbClr val="00B0F0"/>
                </a:solidFill>
              </a:rPr>
              <a:t>causal assumptions </a:t>
            </a:r>
            <a:r>
              <a:rPr lang="en-US" sz="2400" dirty="0"/>
              <a:t>that will </a:t>
            </a:r>
            <a:r>
              <a:rPr lang="en-US" sz="2400" dirty="0">
                <a:solidFill>
                  <a:srgbClr val="00B0F0"/>
                </a:solidFill>
              </a:rPr>
              <a:t>block/eliminate </a:t>
            </a:r>
            <a:r>
              <a:rPr lang="en-US" sz="2400" dirty="0"/>
              <a:t>the bias.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D6278F-1D38-9002-60B3-3017BBEC3453}"/>
              </a:ext>
            </a:extLst>
          </p:cNvPr>
          <p:cNvSpPr txBox="1"/>
          <p:nvPr/>
        </p:nvSpPr>
        <p:spPr>
          <a:xfrm>
            <a:off x="242761" y="145657"/>
            <a:ext cx="1162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Observational data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CCD8FA8-8C6B-785F-A509-89C4EAA30E4D}"/>
              </a:ext>
            </a:extLst>
          </p:cNvPr>
          <p:cNvGrpSpPr/>
          <p:nvPr/>
        </p:nvGrpSpPr>
        <p:grpSpPr>
          <a:xfrm>
            <a:off x="498201" y="3961485"/>
            <a:ext cx="2146030" cy="1510234"/>
            <a:chOff x="528942" y="2893999"/>
            <a:chExt cx="1378546" cy="96392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76573C6-D6F5-38BA-22FE-5F43BECE5878}"/>
                </a:ext>
              </a:extLst>
            </p:cNvPr>
            <p:cNvSpPr/>
            <p:nvPr/>
          </p:nvSpPr>
          <p:spPr>
            <a:xfrm>
              <a:off x="1053231" y="2893999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EBE3529-7461-FF1A-8995-938D49C9EF87}"/>
                </a:ext>
              </a:extLst>
            </p:cNvPr>
            <p:cNvSpPr/>
            <p:nvPr/>
          </p:nvSpPr>
          <p:spPr>
            <a:xfrm>
              <a:off x="1587448" y="3537886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Y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F745EC1-3205-4CD2-E2E8-D030C17483F2}"/>
                </a:ext>
              </a:extLst>
            </p:cNvPr>
            <p:cNvCxnSpPr>
              <a:cxnSpLocks/>
              <a:stCxn id="30" idx="6"/>
            </p:cNvCxnSpPr>
            <p:nvPr/>
          </p:nvCxnSpPr>
          <p:spPr>
            <a:xfrm>
              <a:off x="848982" y="3694734"/>
              <a:ext cx="733649" cy="67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84FD4A0-7389-BF79-CBB6-A2CB04017D05}"/>
                </a:ext>
              </a:extLst>
            </p:cNvPr>
            <p:cNvSpPr/>
            <p:nvPr/>
          </p:nvSpPr>
          <p:spPr>
            <a:xfrm>
              <a:off x="528942" y="3534714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8CA79DE-1EB2-82E8-6487-7FBF09E995EC}"/>
                </a:ext>
              </a:extLst>
            </p:cNvPr>
            <p:cNvCxnSpPr/>
            <p:nvPr/>
          </p:nvCxnSpPr>
          <p:spPr>
            <a:xfrm>
              <a:off x="848982" y="3250892"/>
              <a:ext cx="204249" cy="1994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E20BB47-A73E-9176-4522-6CCD098A706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74808" y="3250892"/>
              <a:ext cx="204249" cy="1994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6FF09BE-4655-5441-487C-2864C1DFA452}"/>
                </a:ext>
              </a:extLst>
            </p:cNvPr>
            <p:cNvCxnSpPr/>
            <p:nvPr/>
          </p:nvCxnSpPr>
          <p:spPr>
            <a:xfrm>
              <a:off x="1344014" y="3252529"/>
              <a:ext cx="204249" cy="1994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BF656F9-4506-69AC-81B9-0E0FC959279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369840" y="3252529"/>
              <a:ext cx="204249" cy="1994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C573C4C-21D7-D58F-1B21-86FA7B2404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7056" y="3174283"/>
              <a:ext cx="297987" cy="41441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8EDB51D-0458-81B3-B301-DF1F6FA22E94}"/>
                </a:ext>
              </a:extLst>
            </p:cNvPr>
            <p:cNvCxnSpPr>
              <a:cxnSpLocks/>
            </p:cNvCxnSpPr>
            <p:nvPr/>
          </p:nvCxnSpPr>
          <p:spPr>
            <a:xfrm>
              <a:off x="1311345" y="3174283"/>
              <a:ext cx="307915" cy="41758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5274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000D462-D5E9-BADC-1B76-103EF63604CC}"/>
                  </a:ext>
                </a:extLst>
              </p:cNvPr>
              <p:cNvSpPr txBox="1"/>
              <p:nvPr/>
            </p:nvSpPr>
            <p:spPr>
              <a:xfrm>
                <a:off x="0" y="1576316"/>
                <a:ext cx="1219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F0"/>
                    </a:solidFill>
                  </a:rPr>
                  <a:t>Conditional </a:t>
                </a:r>
                <a:r>
                  <a:rPr lang="en-US" sz="2400" dirty="0" err="1">
                    <a:solidFill>
                      <a:srgbClr val="00B0F0"/>
                    </a:solidFill>
                  </a:rPr>
                  <a:t>ignorability</a:t>
                </a:r>
                <a:r>
                  <a:rPr lang="en-US" sz="2400" dirty="0">
                    <a:solidFill>
                      <a:srgbClr val="00B0F0"/>
                    </a:solidFill>
                  </a:rPr>
                  <a:t> or </a:t>
                </a:r>
                <a:r>
                  <a:rPr lang="en-US" sz="2400" dirty="0" err="1">
                    <a:solidFill>
                      <a:srgbClr val="00B0F0"/>
                    </a:solidFill>
                  </a:rPr>
                  <a:t>unconfoudedness</a:t>
                </a:r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assumption:    </a:t>
                </a:r>
              </a:p>
              <a:p>
                <a:pPr marL="1200150" lvl="2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T</a:t>
                </a:r>
                <a:r>
                  <a:rPr lang="en-US" sz="2400" dirty="0"/>
                  <a:t> is independent of </a:t>
                </a:r>
                <a:r>
                  <a:rPr lang="en-US" sz="2400" b="1" dirty="0"/>
                  <a:t>Y(1), Y(0)|X   </a:t>
                </a:r>
              </a:p>
              <a:p>
                <a:pPr marL="1200150" lvl="2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Informally, it says given confounders </a:t>
                </a:r>
                <a:r>
                  <a:rPr lang="en-US" sz="2400" b="1" dirty="0"/>
                  <a:t>X</a:t>
                </a:r>
                <a:r>
                  <a:rPr lang="en-US" sz="2400" dirty="0"/>
                  <a:t>, the treatment </a:t>
                </a:r>
                <a:r>
                  <a:rPr lang="en-US" sz="2400" b="1" dirty="0"/>
                  <a:t>T</a:t>
                </a:r>
                <a:r>
                  <a:rPr lang="en-US" sz="2400" dirty="0"/>
                  <a:t> is as good as random.</a:t>
                </a:r>
              </a:p>
              <a:p>
                <a:pPr marL="1200150" lvl="2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This assumption cannot be tested from the data.</a:t>
                </a:r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Other assumptions: </a:t>
                </a:r>
                <a:r>
                  <a:rPr lang="en-US" sz="2400" dirty="0">
                    <a:solidFill>
                      <a:srgbClr val="00B0F0"/>
                    </a:solidFill>
                  </a:rPr>
                  <a:t>Positivity, consistency and SUTVA</a:t>
                </a:r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B0F0"/>
                  </a:solidFill>
                </a:endParaRPr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Under the above assumptions,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causal effect is identified</a:t>
                </a:r>
                <a:r>
                  <a:rPr lang="en-US" sz="2400" dirty="0"/>
                  <a:t>:    </a:t>
                </a:r>
              </a:p>
              <a:p>
                <a:pPr lvl="2">
                  <a:buClr>
                    <a:srgbClr val="045D91"/>
                  </a:buClr>
                </a:pPr>
                <a:r>
                  <a:rPr lang="en-US" sz="2400" dirty="0">
                    <a:solidFill>
                      <a:srgbClr val="00B0F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E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[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(1)] − 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E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[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(0)] =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{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E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[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|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T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 = 1,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] − 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E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[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|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T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 = 0,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]}</m:t>
                    </m:r>
                  </m:oMath>
                </a14:m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000D462-D5E9-BADC-1B76-103EF6360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6316"/>
                <a:ext cx="12192000" cy="3416320"/>
              </a:xfrm>
              <a:prstGeom prst="rect">
                <a:avLst/>
              </a:prstGeom>
              <a:blipFill>
                <a:blip r:embed="rId4"/>
                <a:stretch>
                  <a:fillRect l="-650" t="-1429" b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B390A90-A967-A732-FD72-534F4797C02A}"/>
              </a:ext>
            </a:extLst>
          </p:cNvPr>
          <p:cNvSpPr txBox="1"/>
          <p:nvPr/>
        </p:nvSpPr>
        <p:spPr>
          <a:xfrm>
            <a:off x="242761" y="145657"/>
            <a:ext cx="1162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Causal assumptions</a:t>
            </a:r>
          </a:p>
        </p:txBody>
      </p:sp>
    </p:spTree>
    <p:extLst>
      <p:ext uri="{BB962C8B-B14F-4D97-AF65-F5344CB8AC3E}">
        <p14:creationId xmlns:p14="http://schemas.microsoft.com/office/powerpoint/2010/main" val="4131915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4C64BB-6565-5347-E345-337D490FC55E}"/>
              </a:ext>
            </a:extLst>
          </p:cNvPr>
          <p:cNvSpPr txBox="1"/>
          <p:nvPr/>
        </p:nvSpPr>
        <p:spPr>
          <a:xfrm>
            <a:off x="47767" y="68239"/>
            <a:ext cx="12050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Summary: Fundamental Steps of Causal Inference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71669F-BEA3-218C-494E-DB9A66F1E5E8}"/>
              </a:ext>
            </a:extLst>
          </p:cNvPr>
          <p:cNvSpPr/>
          <p:nvPr/>
        </p:nvSpPr>
        <p:spPr>
          <a:xfrm>
            <a:off x="1212665" y="1295647"/>
            <a:ext cx="320040" cy="3200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FEEFAB-520A-0FBD-43EA-A95680914C93}"/>
              </a:ext>
            </a:extLst>
          </p:cNvPr>
          <p:cNvSpPr/>
          <p:nvPr/>
        </p:nvSpPr>
        <p:spPr>
          <a:xfrm>
            <a:off x="1746882" y="1939534"/>
            <a:ext cx="320040" cy="3200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C353505-E40E-EBE7-4072-7A74584C739A}"/>
              </a:ext>
            </a:extLst>
          </p:cNvPr>
          <p:cNvCxnSpPr>
            <a:cxnSpLocks/>
            <a:stCxn id="9" idx="3"/>
            <a:endCxn id="13" idx="7"/>
          </p:cNvCxnSpPr>
          <p:nvPr/>
        </p:nvCxnSpPr>
        <p:spPr>
          <a:xfrm flipH="1">
            <a:off x="961547" y="1568818"/>
            <a:ext cx="297987" cy="4144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1C023D-E369-F452-FF5B-92D4DFFDD8DC}"/>
              </a:ext>
            </a:extLst>
          </p:cNvPr>
          <p:cNvCxnSpPr>
            <a:cxnSpLocks/>
            <a:stCxn id="9" idx="5"/>
            <a:endCxn id="10" idx="1"/>
          </p:cNvCxnSpPr>
          <p:nvPr/>
        </p:nvCxnSpPr>
        <p:spPr>
          <a:xfrm>
            <a:off x="1485836" y="1568818"/>
            <a:ext cx="307915" cy="4175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3EEA823-BAFA-9485-560F-07FB59C0EC4C}"/>
              </a:ext>
            </a:extLst>
          </p:cNvPr>
          <p:cNvSpPr/>
          <p:nvPr/>
        </p:nvSpPr>
        <p:spPr>
          <a:xfrm>
            <a:off x="688376" y="1936362"/>
            <a:ext cx="320040" cy="3200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B1D0F9-7DDC-91F9-89C2-8D3D8DDEE4D4}"/>
              </a:ext>
            </a:extLst>
          </p:cNvPr>
          <p:cNvCxnSpPr>
            <a:endCxn id="10" idx="2"/>
          </p:cNvCxnSpPr>
          <p:nvPr/>
        </p:nvCxnSpPr>
        <p:spPr>
          <a:xfrm>
            <a:off x="1023582" y="2094931"/>
            <a:ext cx="723300" cy="4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929C677-6A1E-0636-F654-CEFD161422A1}"/>
              </a:ext>
            </a:extLst>
          </p:cNvPr>
          <p:cNvSpPr txBox="1"/>
          <p:nvPr/>
        </p:nvSpPr>
        <p:spPr>
          <a:xfrm>
            <a:off x="2744990" y="1083040"/>
            <a:ext cx="9446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Hypothetical modeling: </a:t>
            </a:r>
            <a:r>
              <a:rPr lang="en-US" sz="2400" dirty="0"/>
              <a:t>Researchers make causal assumptions about relationships among variables based on their understanding and expertise.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6987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283955-4023-2D53-AFC2-41C91D57A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63" y="1153766"/>
            <a:ext cx="10984874" cy="42423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DDCFA7-620D-2FFF-02C4-1FF6C9EE3B2D}"/>
              </a:ext>
            </a:extLst>
          </p:cNvPr>
          <p:cNvSpPr txBox="1"/>
          <p:nvPr/>
        </p:nvSpPr>
        <p:spPr>
          <a:xfrm>
            <a:off x="242761" y="145657"/>
            <a:ext cx="1162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Stata’s </a:t>
            </a:r>
            <a:r>
              <a:rPr lang="en-US" sz="2800" b="1" dirty="0">
                <a:latin typeface="Consolas" panose="020B0609020204030204" pitchFamily="49" charset="0"/>
              </a:rPr>
              <a:t>mediate</a:t>
            </a:r>
            <a:r>
              <a:rPr lang="en-US" sz="2800" b="1" dirty="0"/>
              <a:t> command</a:t>
            </a:r>
          </a:p>
        </p:txBody>
      </p:sp>
    </p:spTree>
    <p:extLst>
      <p:ext uri="{BB962C8B-B14F-4D97-AF65-F5344CB8AC3E}">
        <p14:creationId xmlns:p14="http://schemas.microsoft.com/office/powerpoint/2010/main" val="2990510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4C64BB-6565-5347-E345-337D490FC55E}"/>
              </a:ext>
            </a:extLst>
          </p:cNvPr>
          <p:cNvSpPr txBox="1"/>
          <p:nvPr/>
        </p:nvSpPr>
        <p:spPr>
          <a:xfrm>
            <a:off x="47767" y="68239"/>
            <a:ext cx="12050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Summary: Fundamental Steps of Causal Inference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71669F-BEA3-218C-494E-DB9A66F1E5E8}"/>
              </a:ext>
            </a:extLst>
          </p:cNvPr>
          <p:cNvSpPr/>
          <p:nvPr/>
        </p:nvSpPr>
        <p:spPr>
          <a:xfrm>
            <a:off x="1212665" y="1295647"/>
            <a:ext cx="320040" cy="3200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FEEFAB-520A-0FBD-43EA-A95680914C93}"/>
              </a:ext>
            </a:extLst>
          </p:cNvPr>
          <p:cNvSpPr/>
          <p:nvPr/>
        </p:nvSpPr>
        <p:spPr>
          <a:xfrm>
            <a:off x="1746882" y="1939534"/>
            <a:ext cx="320040" cy="3200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C353505-E40E-EBE7-4072-7A74584C739A}"/>
              </a:ext>
            </a:extLst>
          </p:cNvPr>
          <p:cNvCxnSpPr>
            <a:cxnSpLocks/>
            <a:stCxn id="9" idx="3"/>
            <a:endCxn id="13" idx="7"/>
          </p:cNvCxnSpPr>
          <p:nvPr/>
        </p:nvCxnSpPr>
        <p:spPr>
          <a:xfrm flipH="1">
            <a:off x="961547" y="1568818"/>
            <a:ext cx="297987" cy="4144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1C023D-E369-F452-FF5B-92D4DFFDD8DC}"/>
              </a:ext>
            </a:extLst>
          </p:cNvPr>
          <p:cNvCxnSpPr>
            <a:cxnSpLocks/>
            <a:stCxn id="9" idx="5"/>
            <a:endCxn id="10" idx="1"/>
          </p:cNvCxnSpPr>
          <p:nvPr/>
        </p:nvCxnSpPr>
        <p:spPr>
          <a:xfrm>
            <a:off x="1485836" y="1568818"/>
            <a:ext cx="307915" cy="4175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3EEA823-BAFA-9485-560F-07FB59C0EC4C}"/>
              </a:ext>
            </a:extLst>
          </p:cNvPr>
          <p:cNvSpPr/>
          <p:nvPr/>
        </p:nvSpPr>
        <p:spPr>
          <a:xfrm>
            <a:off x="688376" y="1936362"/>
            <a:ext cx="320040" cy="3200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B1D0F9-7DDC-91F9-89C2-8D3D8DDEE4D4}"/>
              </a:ext>
            </a:extLst>
          </p:cNvPr>
          <p:cNvCxnSpPr>
            <a:endCxn id="10" idx="2"/>
          </p:cNvCxnSpPr>
          <p:nvPr/>
        </p:nvCxnSpPr>
        <p:spPr>
          <a:xfrm>
            <a:off x="1023582" y="2094931"/>
            <a:ext cx="723300" cy="4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0CFA5ED-E417-8BC1-5723-DEE9BA4FA123}"/>
              </a:ext>
            </a:extLst>
          </p:cNvPr>
          <p:cNvSpPr/>
          <p:nvPr/>
        </p:nvSpPr>
        <p:spPr>
          <a:xfrm>
            <a:off x="1212665" y="2836553"/>
            <a:ext cx="320040" cy="3200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07E65B8-9EB4-1717-E8CF-18D1669A1CEB}"/>
              </a:ext>
            </a:extLst>
          </p:cNvPr>
          <p:cNvSpPr/>
          <p:nvPr/>
        </p:nvSpPr>
        <p:spPr>
          <a:xfrm>
            <a:off x="1746882" y="3480440"/>
            <a:ext cx="320040" cy="3200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0922A37-44F7-D5DF-70DC-9EB006B35351}"/>
              </a:ext>
            </a:extLst>
          </p:cNvPr>
          <p:cNvCxnSpPr>
            <a:cxnSpLocks/>
            <a:stCxn id="21" idx="3"/>
            <a:endCxn id="26" idx="7"/>
          </p:cNvCxnSpPr>
          <p:nvPr/>
        </p:nvCxnSpPr>
        <p:spPr>
          <a:xfrm flipH="1">
            <a:off x="961547" y="3109724"/>
            <a:ext cx="297987" cy="4144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0F19869-D331-22CB-88DF-136A9F35AF85}"/>
              </a:ext>
            </a:extLst>
          </p:cNvPr>
          <p:cNvCxnSpPr>
            <a:cxnSpLocks/>
            <a:stCxn id="21" idx="5"/>
            <a:endCxn id="22" idx="1"/>
          </p:cNvCxnSpPr>
          <p:nvPr/>
        </p:nvCxnSpPr>
        <p:spPr>
          <a:xfrm>
            <a:off x="1485836" y="3109724"/>
            <a:ext cx="307915" cy="4175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26234EB-8218-6007-DEA4-909E43A95555}"/>
              </a:ext>
            </a:extLst>
          </p:cNvPr>
          <p:cNvCxnSpPr>
            <a:cxnSpLocks/>
            <a:stCxn id="26" idx="6"/>
          </p:cNvCxnSpPr>
          <p:nvPr/>
        </p:nvCxnSpPr>
        <p:spPr>
          <a:xfrm>
            <a:off x="1008416" y="3637288"/>
            <a:ext cx="733649" cy="6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9A458356-52BD-9E32-CB89-6BEFC8ABD16F}"/>
              </a:ext>
            </a:extLst>
          </p:cNvPr>
          <p:cNvSpPr/>
          <p:nvPr/>
        </p:nvSpPr>
        <p:spPr>
          <a:xfrm>
            <a:off x="688376" y="3477268"/>
            <a:ext cx="320040" cy="3200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FD5EA2E-4ACF-47C4-AF3D-D5B578AD58C0}"/>
              </a:ext>
            </a:extLst>
          </p:cNvPr>
          <p:cNvCxnSpPr/>
          <p:nvPr/>
        </p:nvCxnSpPr>
        <p:spPr>
          <a:xfrm>
            <a:off x="1008416" y="3193446"/>
            <a:ext cx="204249" cy="1994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EAA448E-59ED-D9E5-FF0A-C984608CDBB5}"/>
              </a:ext>
            </a:extLst>
          </p:cNvPr>
          <p:cNvCxnSpPr>
            <a:cxnSpLocks/>
          </p:cNvCxnSpPr>
          <p:nvPr/>
        </p:nvCxnSpPr>
        <p:spPr>
          <a:xfrm rot="5400000">
            <a:off x="1034242" y="3193446"/>
            <a:ext cx="204249" cy="1994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2A01C5-7BF5-6F2B-FEC5-196F50FE5259}"/>
              </a:ext>
            </a:extLst>
          </p:cNvPr>
          <p:cNvCxnSpPr/>
          <p:nvPr/>
        </p:nvCxnSpPr>
        <p:spPr>
          <a:xfrm>
            <a:off x="1503448" y="3195083"/>
            <a:ext cx="204249" cy="1994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13903FA-0A54-BB20-61DE-741404F3D79F}"/>
              </a:ext>
            </a:extLst>
          </p:cNvPr>
          <p:cNvCxnSpPr>
            <a:cxnSpLocks/>
          </p:cNvCxnSpPr>
          <p:nvPr/>
        </p:nvCxnSpPr>
        <p:spPr>
          <a:xfrm rot="5400000">
            <a:off x="1529274" y="3195083"/>
            <a:ext cx="204249" cy="1994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929C677-6A1E-0636-F654-CEFD161422A1}"/>
              </a:ext>
            </a:extLst>
          </p:cNvPr>
          <p:cNvSpPr txBox="1"/>
          <p:nvPr/>
        </p:nvSpPr>
        <p:spPr>
          <a:xfrm>
            <a:off x="2744990" y="1083040"/>
            <a:ext cx="94466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Hypothetical modeling: </a:t>
            </a:r>
            <a:r>
              <a:rPr lang="en-US" sz="2400" dirty="0"/>
              <a:t>Researchers make causal assumptions about relationships among variables based on their understanding and expertise.</a:t>
            </a:r>
          </a:p>
          <a:p>
            <a:pPr>
              <a:buClr>
                <a:srgbClr val="00B0F0"/>
              </a:buClr>
            </a:pPr>
            <a:endParaRPr lang="en-US" sz="2400" dirty="0"/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Causal identification: </a:t>
            </a:r>
            <a:r>
              <a:rPr lang="en-US" sz="2400" dirty="0"/>
              <a:t>Based on the previous assumptions, researchers try to determine whether the causal effect is identified, i.e., bias elimination.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Clr>
                <a:srgbClr val="00B0F0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8045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4C64BB-6565-5347-E345-337D490FC55E}"/>
              </a:ext>
            </a:extLst>
          </p:cNvPr>
          <p:cNvSpPr txBox="1"/>
          <p:nvPr/>
        </p:nvSpPr>
        <p:spPr>
          <a:xfrm>
            <a:off x="47767" y="68239"/>
            <a:ext cx="12050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Summary: Fundamental Steps of Causal Inference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71669F-BEA3-218C-494E-DB9A66F1E5E8}"/>
              </a:ext>
            </a:extLst>
          </p:cNvPr>
          <p:cNvSpPr/>
          <p:nvPr/>
        </p:nvSpPr>
        <p:spPr>
          <a:xfrm>
            <a:off x="1212665" y="1295647"/>
            <a:ext cx="320040" cy="3200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FEEFAB-520A-0FBD-43EA-A95680914C93}"/>
              </a:ext>
            </a:extLst>
          </p:cNvPr>
          <p:cNvSpPr/>
          <p:nvPr/>
        </p:nvSpPr>
        <p:spPr>
          <a:xfrm>
            <a:off x="1746882" y="1939534"/>
            <a:ext cx="320040" cy="3200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C353505-E40E-EBE7-4072-7A74584C739A}"/>
              </a:ext>
            </a:extLst>
          </p:cNvPr>
          <p:cNvCxnSpPr>
            <a:cxnSpLocks/>
            <a:stCxn id="9" idx="3"/>
            <a:endCxn id="13" idx="7"/>
          </p:cNvCxnSpPr>
          <p:nvPr/>
        </p:nvCxnSpPr>
        <p:spPr>
          <a:xfrm flipH="1">
            <a:off x="961547" y="1568818"/>
            <a:ext cx="297987" cy="4144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1C023D-E369-F452-FF5B-92D4DFFDD8DC}"/>
              </a:ext>
            </a:extLst>
          </p:cNvPr>
          <p:cNvCxnSpPr>
            <a:cxnSpLocks/>
            <a:stCxn id="9" idx="5"/>
            <a:endCxn id="10" idx="1"/>
          </p:cNvCxnSpPr>
          <p:nvPr/>
        </p:nvCxnSpPr>
        <p:spPr>
          <a:xfrm>
            <a:off x="1485836" y="1568818"/>
            <a:ext cx="307915" cy="4175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3EEA823-BAFA-9485-560F-07FB59C0EC4C}"/>
              </a:ext>
            </a:extLst>
          </p:cNvPr>
          <p:cNvSpPr/>
          <p:nvPr/>
        </p:nvSpPr>
        <p:spPr>
          <a:xfrm>
            <a:off x="688376" y="1936362"/>
            <a:ext cx="320040" cy="3200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B1D0F9-7DDC-91F9-89C2-8D3D8DDEE4D4}"/>
              </a:ext>
            </a:extLst>
          </p:cNvPr>
          <p:cNvCxnSpPr>
            <a:endCxn id="10" idx="2"/>
          </p:cNvCxnSpPr>
          <p:nvPr/>
        </p:nvCxnSpPr>
        <p:spPr>
          <a:xfrm>
            <a:off x="1023582" y="2094931"/>
            <a:ext cx="723300" cy="4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0CFA5ED-E417-8BC1-5723-DEE9BA4FA123}"/>
              </a:ext>
            </a:extLst>
          </p:cNvPr>
          <p:cNvSpPr/>
          <p:nvPr/>
        </p:nvSpPr>
        <p:spPr>
          <a:xfrm>
            <a:off x="1212665" y="2836553"/>
            <a:ext cx="320040" cy="3200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07E65B8-9EB4-1717-E8CF-18D1669A1CEB}"/>
              </a:ext>
            </a:extLst>
          </p:cNvPr>
          <p:cNvSpPr/>
          <p:nvPr/>
        </p:nvSpPr>
        <p:spPr>
          <a:xfrm>
            <a:off x="1746882" y="3480440"/>
            <a:ext cx="320040" cy="3200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0922A37-44F7-D5DF-70DC-9EB006B35351}"/>
              </a:ext>
            </a:extLst>
          </p:cNvPr>
          <p:cNvCxnSpPr>
            <a:cxnSpLocks/>
            <a:stCxn id="21" idx="3"/>
            <a:endCxn id="26" idx="7"/>
          </p:cNvCxnSpPr>
          <p:nvPr/>
        </p:nvCxnSpPr>
        <p:spPr>
          <a:xfrm flipH="1">
            <a:off x="961547" y="3109724"/>
            <a:ext cx="297987" cy="4144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0F19869-D331-22CB-88DF-136A9F35AF85}"/>
              </a:ext>
            </a:extLst>
          </p:cNvPr>
          <p:cNvCxnSpPr>
            <a:cxnSpLocks/>
            <a:stCxn id="21" idx="5"/>
            <a:endCxn id="22" idx="1"/>
          </p:cNvCxnSpPr>
          <p:nvPr/>
        </p:nvCxnSpPr>
        <p:spPr>
          <a:xfrm>
            <a:off x="1485836" y="3109724"/>
            <a:ext cx="307915" cy="4175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26234EB-8218-6007-DEA4-909E43A95555}"/>
              </a:ext>
            </a:extLst>
          </p:cNvPr>
          <p:cNvCxnSpPr>
            <a:cxnSpLocks/>
            <a:stCxn id="26" idx="6"/>
          </p:cNvCxnSpPr>
          <p:nvPr/>
        </p:nvCxnSpPr>
        <p:spPr>
          <a:xfrm>
            <a:off x="1008416" y="3637288"/>
            <a:ext cx="733649" cy="6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9A458356-52BD-9E32-CB89-6BEFC8ABD16F}"/>
              </a:ext>
            </a:extLst>
          </p:cNvPr>
          <p:cNvSpPr/>
          <p:nvPr/>
        </p:nvSpPr>
        <p:spPr>
          <a:xfrm>
            <a:off x="688376" y="3477268"/>
            <a:ext cx="320040" cy="3200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FD5EA2E-4ACF-47C4-AF3D-D5B578AD58C0}"/>
              </a:ext>
            </a:extLst>
          </p:cNvPr>
          <p:cNvCxnSpPr/>
          <p:nvPr/>
        </p:nvCxnSpPr>
        <p:spPr>
          <a:xfrm>
            <a:off x="1008416" y="3193446"/>
            <a:ext cx="204249" cy="1994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EAA448E-59ED-D9E5-FF0A-C984608CDBB5}"/>
              </a:ext>
            </a:extLst>
          </p:cNvPr>
          <p:cNvCxnSpPr>
            <a:cxnSpLocks/>
          </p:cNvCxnSpPr>
          <p:nvPr/>
        </p:nvCxnSpPr>
        <p:spPr>
          <a:xfrm rot="5400000">
            <a:off x="1034242" y="3193446"/>
            <a:ext cx="204249" cy="1994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2A01C5-7BF5-6F2B-FEC5-196F50FE5259}"/>
              </a:ext>
            </a:extLst>
          </p:cNvPr>
          <p:cNvCxnSpPr/>
          <p:nvPr/>
        </p:nvCxnSpPr>
        <p:spPr>
          <a:xfrm>
            <a:off x="1503448" y="3195083"/>
            <a:ext cx="204249" cy="1994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13903FA-0A54-BB20-61DE-741404F3D79F}"/>
              </a:ext>
            </a:extLst>
          </p:cNvPr>
          <p:cNvCxnSpPr>
            <a:cxnSpLocks/>
          </p:cNvCxnSpPr>
          <p:nvPr/>
        </p:nvCxnSpPr>
        <p:spPr>
          <a:xfrm rot="5400000">
            <a:off x="1529274" y="3195083"/>
            <a:ext cx="204249" cy="1994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C3018458-05FF-C378-1307-E6A1C287C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4" y="4381649"/>
            <a:ext cx="2043284" cy="74572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929C677-6A1E-0636-F654-CEFD161422A1}"/>
              </a:ext>
            </a:extLst>
          </p:cNvPr>
          <p:cNvSpPr txBox="1"/>
          <p:nvPr/>
        </p:nvSpPr>
        <p:spPr>
          <a:xfrm>
            <a:off x="2744990" y="1083040"/>
            <a:ext cx="94466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Hypothetical modeling: </a:t>
            </a:r>
            <a:r>
              <a:rPr lang="en-US" sz="2400" dirty="0"/>
              <a:t>Researchers make causal assumptions about relationships among variables based on their understanding and expertise.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Causal identification: </a:t>
            </a:r>
            <a:r>
              <a:rPr lang="en-US" sz="2400" dirty="0"/>
              <a:t>Based on the previous assumptions, researchers try to determine whether the causal effect is identified, i.e., bias elimination.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Parameter estimation: </a:t>
            </a:r>
            <a:r>
              <a:rPr lang="en-US" sz="2400" dirty="0"/>
              <a:t>If the answer to the second phase is positive, the researcher can then use various estimation techniques, such as </a:t>
            </a:r>
            <a:r>
              <a:rPr lang="en-US" sz="2400" b="1" dirty="0" err="1">
                <a:latin typeface="Consolas" panose="020B0609020204030204" pitchFamily="49" charset="0"/>
              </a:rPr>
              <a:t>teffects</a:t>
            </a:r>
            <a:r>
              <a:rPr lang="en-US" sz="2400" dirty="0"/>
              <a:t> or </a:t>
            </a:r>
            <a:r>
              <a:rPr lang="en-US" sz="2400" b="1" dirty="0">
                <a:latin typeface="Consolas" panose="020B0609020204030204" pitchFamily="49" charset="0"/>
              </a:rPr>
              <a:t>mediate</a:t>
            </a:r>
            <a:r>
              <a:rPr lang="en-US" sz="2400" dirty="0"/>
              <a:t> to estimate the causal effect.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947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38" cy="68580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CBAE63A-C990-E3A2-A0B7-9771262E03F9}"/>
              </a:ext>
            </a:extLst>
          </p:cNvPr>
          <p:cNvGrpSpPr/>
          <p:nvPr/>
        </p:nvGrpSpPr>
        <p:grpSpPr>
          <a:xfrm>
            <a:off x="692841" y="986099"/>
            <a:ext cx="2374909" cy="1484387"/>
            <a:chOff x="703387" y="1398160"/>
            <a:chExt cx="1740171" cy="1087657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86F2B33-DBB4-34D7-C122-68737737884F}"/>
                </a:ext>
              </a:extLst>
            </p:cNvPr>
            <p:cNvSpPr/>
            <p:nvPr/>
          </p:nvSpPr>
          <p:spPr>
            <a:xfrm>
              <a:off x="1427236" y="1398160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EAC1497-8CD5-CFAE-A059-72C5D03F0DEC}"/>
                </a:ext>
              </a:extLst>
            </p:cNvPr>
            <p:cNvSpPr/>
            <p:nvPr/>
          </p:nvSpPr>
          <p:spPr>
            <a:xfrm>
              <a:off x="2084285" y="2165777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F55C3D0-F93B-22F5-7B62-992FE8C95378}"/>
                </a:ext>
              </a:extLst>
            </p:cNvPr>
            <p:cNvCxnSpPr>
              <a:cxnSpLocks/>
              <a:stCxn id="2" idx="3"/>
              <a:endCxn id="10" idx="0"/>
            </p:cNvCxnSpPr>
            <p:nvPr/>
          </p:nvCxnSpPr>
          <p:spPr>
            <a:xfrm flipH="1">
              <a:off x="863407" y="1671331"/>
              <a:ext cx="610698" cy="492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A3A7B42-3822-811F-155E-B30AB27A0797}"/>
                </a:ext>
              </a:extLst>
            </p:cNvPr>
            <p:cNvCxnSpPr>
              <a:cxnSpLocks/>
              <a:stCxn id="2" idx="5"/>
              <a:endCxn id="3" idx="0"/>
            </p:cNvCxnSpPr>
            <p:nvPr/>
          </p:nvCxnSpPr>
          <p:spPr>
            <a:xfrm>
              <a:off x="1700407" y="1671331"/>
              <a:ext cx="543898" cy="4944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67A8B6E-ED0A-D5A0-6102-7FCE093541C0}"/>
                </a:ext>
              </a:extLst>
            </p:cNvPr>
            <p:cNvSpPr txBox="1"/>
            <p:nvPr/>
          </p:nvSpPr>
          <p:spPr>
            <a:xfrm>
              <a:off x="1491022" y="1435224"/>
              <a:ext cx="209385" cy="225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207715-E8B6-E6FD-0F10-589A04056322}"/>
                </a:ext>
              </a:extLst>
            </p:cNvPr>
            <p:cNvSpPr txBox="1"/>
            <p:nvPr/>
          </p:nvSpPr>
          <p:spPr>
            <a:xfrm>
              <a:off x="2086292" y="2214005"/>
              <a:ext cx="357266" cy="225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  </a:t>
              </a:r>
              <a:r>
                <a:rPr lang="en-US" sz="1400" dirty="0"/>
                <a:t>Y</a:t>
              </a:r>
              <a:endParaRPr lang="en-US" sz="900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35B9DC0-B3EA-9E4E-FD9E-26744DC59DFE}"/>
                </a:ext>
              </a:extLst>
            </p:cNvPr>
            <p:cNvCxnSpPr>
              <a:cxnSpLocks/>
              <a:stCxn id="10" idx="6"/>
              <a:endCxn id="8" idx="1"/>
            </p:cNvCxnSpPr>
            <p:nvPr/>
          </p:nvCxnSpPr>
          <p:spPr>
            <a:xfrm>
              <a:off x="1023427" y="2324214"/>
              <a:ext cx="1062865" cy="25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C0EF826-2343-D0EF-E277-FA97D41D37C2}"/>
                </a:ext>
              </a:extLst>
            </p:cNvPr>
            <p:cNvSpPr/>
            <p:nvPr/>
          </p:nvSpPr>
          <p:spPr>
            <a:xfrm>
              <a:off x="703387" y="2164193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9EEF3-7149-7587-01B8-A33F19FC0398}"/>
                </a:ext>
              </a:extLst>
            </p:cNvPr>
            <p:cNvSpPr txBox="1"/>
            <p:nvPr/>
          </p:nvSpPr>
          <p:spPr>
            <a:xfrm>
              <a:off x="712867" y="2211847"/>
              <a:ext cx="357266" cy="225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   </a:t>
              </a:r>
              <a:r>
                <a:rPr lang="en-US" sz="1400" dirty="0"/>
                <a:t>T</a:t>
              </a:r>
              <a:endParaRPr lang="en-US" sz="8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238EA5F-D675-4382-1DC1-5EB684B511B2}"/>
              </a:ext>
            </a:extLst>
          </p:cNvPr>
          <p:cNvSpPr txBox="1"/>
          <p:nvPr/>
        </p:nvSpPr>
        <p:spPr>
          <a:xfrm>
            <a:off x="3576577" y="846435"/>
            <a:ext cx="8174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Suppose using the Fundamental Steps of Causal Analysis (FSCA), a researcher concluded that </a:t>
            </a:r>
            <a:r>
              <a:rPr lang="en-US" sz="2400" b="1" dirty="0"/>
              <a:t>exercise</a:t>
            </a:r>
            <a:r>
              <a:rPr lang="en-US" sz="2400" dirty="0"/>
              <a:t>,</a:t>
            </a:r>
            <a:r>
              <a:rPr lang="en-US" sz="2400" b="1" dirty="0"/>
              <a:t> T</a:t>
            </a:r>
            <a:r>
              <a:rPr lang="en-US" sz="2400" dirty="0"/>
              <a:t>, has a beneficial causal effect on the perceptions of the </a:t>
            </a:r>
            <a:r>
              <a:rPr lang="en-US" sz="2400" b="1" dirty="0"/>
              <a:t>well-being of individuals</a:t>
            </a:r>
            <a:r>
              <a:rPr lang="en-US" sz="2400" dirty="0"/>
              <a:t>,</a:t>
            </a:r>
            <a:r>
              <a:rPr lang="en-US" sz="2400" b="1" dirty="0"/>
              <a:t> Y</a:t>
            </a:r>
            <a:r>
              <a:rPr lang="en-US" sz="2400" dirty="0"/>
              <a:t>.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F8E4D9-E0F5-BC5C-270C-E22CE3BFE5E6}"/>
              </a:ext>
            </a:extLst>
          </p:cNvPr>
          <p:cNvSpPr txBox="1"/>
          <p:nvPr/>
        </p:nvSpPr>
        <p:spPr>
          <a:xfrm>
            <a:off x="203886" y="92676"/>
            <a:ext cx="1184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Causal mediation</a:t>
            </a:r>
          </a:p>
        </p:txBody>
      </p:sp>
    </p:spTree>
    <p:extLst>
      <p:ext uri="{BB962C8B-B14F-4D97-AF65-F5344CB8AC3E}">
        <p14:creationId xmlns:p14="http://schemas.microsoft.com/office/powerpoint/2010/main" val="612019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38" cy="68580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CBAE63A-C990-E3A2-A0B7-9771262E03F9}"/>
              </a:ext>
            </a:extLst>
          </p:cNvPr>
          <p:cNvGrpSpPr/>
          <p:nvPr/>
        </p:nvGrpSpPr>
        <p:grpSpPr>
          <a:xfrm>
            <a:off x="692840" y="986099"/>
            <a:ext cx="2397986" cy="1484387"/>
            <a:chOff x="703387" y="1398160"/>
            <a:chExt cx="1757080" cy="1087657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86F2B33-DBB4-34D7-C122-68737737884F}"/>
                </a:ext>
              </a:extLst>
            </p:cNvPr>
            <p:cNvSpPr/>
            <p:nvPr/>
          </p:nvSpPr>
          <p:spPr>
            <a:xfrm>
              <a:off x="1427236" y="1398160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EAC1497-8CD5-CFAE-A059-72C5D03F0DEC}"/>
                </a:ext>
              </a:extLst>
            </p:cNvPr>
            <p:cNvSpPr/>
            <p:nvPr/>
          </p:nvSpPr>
          <p:spPr>
            <a:xfrm>
              <a:off x="2084285" y="2165777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F55C3D0-F93B-22F5-7B62-992FE8C95378}"/>
                </a:ext>
              </a:extLst>
            </p:cNvPr>
            <p:cNvCxnSpPr>
              <a:cxnSpLocks/>
              <a:stCxn id="2" idx="3"/>
              <a:endCxn id="10" idx="7"/>
            </p:cNvCxnSpPr>
            <p:nvPr/>
          </p:nvCxnSpPr>
          <p:spPr>
            <a:xfrm flipH="1">
              <a:off x="976558" y="1671331"/>
              <a:ext cx="497547" cy="5397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A3A7B42-3822-811F-155E-B30AB27A0797}"/>
                </a:ext>
              </a:extLst>
            </p:cNvPr>
            <p:cNvCxnSpPr>
              <a:cxnSpLocks/>
              <a:stCxn id="2" idx="5"/>
              <a:endCxn id="3" idx="1"/>
            </p:cNvCxnSpPr>
            <p:nvPr/>
          </p:nvCxnSpPr>
          <p:spPr>
            <a:xfrm>
              <a:off x="1700407" y="1671331"/>
              <a:ext cx="430747" cy="5413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67A8B6E-ED0A-D5A0-6102-7FCE093541C0}"/>
                </a:ext>
              </a:extLst>
            </p:cNvPr>
            <p:cNvSpPr txBox="1"/>
            <p:nvPr/>
          </p:nvSpPr>
          <p:spPr>
            <a:xfrm>
              <a:off x="1474105" y="1423262"/>
              <a:ext cx="209385" cy="248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X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207715-E8B6-E6FD-0F10-589A04056322}"/>
                </a:ext>
              </a:extLst>
            </p:cNvPr>
            <p:cNvSpPr txBox="1"/>
            <p:nvPr/>
          </p:nvSpPr>
          <p:spPr>
            <a:xfrm>
              <a:off x="2103201" y="2201042"/>
              <a:ext cx="3572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  </a:t>
              </a:r>
              <a:r>
                <a:rPr lang="en-US" sz="1400" dirty="0"/>
                <a:t>Y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35B9DC0-B3EA-9E4E-FD9E-26744DC59DFE}"/>
                </a:ext>
              </a:extLst>
            </p:cNvPr>
            <p:cNvCxnSpPr>
              <a:cxnSpLocks/>
              <a:stCxn id="10" idx="6"/>
              <a:endCxn id="8" idx="1"/>
            </p:cNvCxnSpPr>
            <p:nvPr/>
          </p:nvCxnSpPr>
          <p:spPr>
            <a:xfrm flipV="1">
              <a:off x="1023427" y="2316458"/>
              <a:ext cx="1079774" cy="77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C0EF826-2343-D0EF-E277-FA97D41D37C2}"/>
                </a:ext>
              </a:extLst>
            </p:cNvPr>
            <p:cNvSpPr/>
            <p:nvPr/>
          </p:nvSpPr>
          <p:spPr>
            <a:xfrm>
              <a:off x="703387" y="2164193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9EEF3-7149-7587-01B8-A33F19FC0398}"/>
                </a:ext>
              </a:extLst>
            </p:cNvPr>
            <p:cNvSpPr txBox="1"/>
            <p:nvPr/>
          </p:nvSpPr>
          <p:spPr>
            <a:xfrm>
              <a:off x="706610" y="2201042"/>
              <a:ext cx="3572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   </a:t>
              </a:r>
              <a:r>
                <a:rPr lang="en-US" sz="1400" dirty="0"/>
                <a:t>T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AA34CE5-3C91-69DA-899F-5E61C674960E}"/>
              </a:ext>
            </a:extLst>
          </p:cNvPr>
          <p:cNvGrpSpPr/>
          <p:nvPr/>
        </p:nvGrpSpPr>
        <p:grpSpPr>
          <a:xfrm>
            <a:off x="577344" y="3515181"/>
            <a:ext cx="2374878" cy="1473998"/>
            <a:chOff x="696774" y="2803427"/>
            <a:chExt cx="1752412" cy="108765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59E4042-3768-EDBA-BCFC-95E907412333}"/>
                </a:ext>
              </a:extLst>
            </p:cNvPr>
            <p:cNvSpPr/>
            <p:nvPr/>
          </p:nvSpPr>
          <p:spPr>
            <a:xfrm>
              <a:off x="1425229" y="2803427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B6B8BB1-5101-029C-7201-BB1BC3B262A8}"/>
                </a:ext>
              </a:extLst>
            </p:cNvPr>
            <p:cNvSpPr/>
            <p:nvPr/>
          </p:nvSpPr>
          <p:spPr>
            <a:xfrm>
              <a:off x="2082278" y="3571044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CA02197-2CC7-7228-82BA-38DA8FDF3C0B}"/>
                </a:ext>
              </a:extLst>
            </p:cNvPr>
            <p:cNvCxnSpPr>
              <a:cxnSpLocks/>
              <a:stCxn id="12" idx="3"/>
              <a:endCxn id="19" idx="0"/>
            </p:cNvCxnSpPr>
            <p:nvPr/>
          </p:nvCxnSpPr>
          <p:spPr>
            <a:xfrm flipH="1">
              <a:off x="861400" y="3076598"/>
              <a:ext cx="610698" cy="492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14FA896-DFCA-D4D3-4A75-9161646D5194}"/>
                </a:ext>
              </a:extLst>
            </p:cNvPr>
            <p:cNvCxnSpPr>
              <a:cxnSpLocks/>
              <a:stCxn id="12" idx="5"/>
              <a:endCxn id="13" idx="0"/>
            </p:cNvCxnSpPr>
            <p:nvPr/>
          </p:nvCxnSpPr>
          <p:spPr>
            <a:xfrm>
              <a:off x="1698400" y="3076598"/>
              <a:ext cx="543898" cy="4944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6B7655-75AD-FA58-6CBB-8DD4FD10DBE9}"/>
                </a:ext>
              </a:extLst>
            </p:cNvPr>
            <p:cNvSpPr txBox="1"/>
            <p:nvPr/>
          </p:nvSpPr>
          <p:spPr>
            <a:xfrm>
              <a:off x="1464827" y="2824917"/>
              <a:ext cx="209385" cy="272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70BB84-520B-E135-C74C-D8AE9B2FAA13}"/>
                </a:ext>
              </a:extLst>
            </p:cNvPr>
            <p:cNvSpPr txBox="1"/>
            <p:nvPr/>
          </p:nvSpPr>
          <p:spPr>
            <a:xfrm>
              <a:off x="2091920" y="3595192"/>
              <a:ext cx="357266" cy="272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  </a:t>
              </a:r>
              <a:r>
                <a:rPr lang="en-US" dirty="0"/>
                <a:t>Y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9B91CA2-AD26-8605-781F-BCBA1829C984}"/>
                </a:ext>
              </a:extLst>
            </p:cNvPr>
            <p:cNvCxnSpPr>
              <a:cxnSpLocks/>
              <a:stCxn id="19" idx="6"/>
              <a:endCxn id="17" idx="1"/>
            </p:cNvCxnSpPr>
            <p:nvPr/>
          </p:nvCxnSpPr>
          <p:spPr>
            <a:xfrm>
              <a:off x="1021420" y="3729480"/>
              <a:ext cx="1070500" cy="19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E6300A3-E40F-9340-0870-10E9E642AE78}"/>
                </a:ext>
              </a:extLst>
            </p:cNvPr>
            <p:cNvSpPr/>
            <p:nvPr/>
          </p:nvSpPr>
          <p:spPr>
            <a:xfrm>
              <a:off x="701380" y="3569460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B0EFE7-3099-C0A5-5D69-A7DEB97015FE}"/>
                </a:ext>
              </a:extLst>
            </p:cNvPr>
            <p:cNvSpPr txBox="1"/>
            <p:nvPr/>
          </p:nvSpPr>
          <p:spPr>
            <a:xfrm>
              <a:off x="696774" y="3585580"/>
              <a:ext cx="357266" cy="272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   </a:t>
              </a:r>
              <a:r>
                <a:rPr lang="en-US" dirty="0"/>
                <a:t>T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2235158-02B6-9209-6014-57CE11AFF207}"/>
                </a:ext>
              </a:extLst>
            </p:cNvPr>
            <p:cNvSpPr/>
            <p:nvPr/>
          </p:nvSpPr>
          <p:spPr>
            <a:xfrm>
              <a:off x="1421134" y="3296969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E08608-84FB-C602-2213-68097D6A09E8}"/>
                </a:ext>
              </a:extLst>
            </p:cNvPr>
            <p:cNvSpPr txBox="1"/>
            <p:nvPr/>
          </p:nvSpPr>
          <p:spPr>
            <a:xfrm>
              <a:off x="1441248" y="3313051"/>
              <a:ext cx="209385" cy="272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BA54E36-04AC-D7C3-D58C-ED02A8CB8AE2}"/>
                </a:ext>
              </a:extLst>
            </p:cNvPr>
            <p:cNvCxnSpPr>
              <a:stCxn id="12" idx="4"/>
              <a:endCxn id="21" idx="0"/>
            </p:cNvCxnSpPr>
            <p:nvPr/>
          </p:nvCxnSpPr>
          <p:spPr>
            <a:xfrm flipH="1">
              <a:off x="1581154" y="3123467"/>
              <a:ext cx="4095" cy="1735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3DB3C01-0697-1163-3201-FAC304107D5E}"/>
                </a:ext>
              </a:extLst>
            </p:cNvPr>
            <p:cNvCxnSpPr>
              <a:stCxn id="19" idx="7"/>
              <a:endCxn id="21" idx="2"/>
            </p:cNvCxnSpPr>
            <p:nvPr/>
          </p:nvCxnSpPr>
          <p:spPr>
            <a:xfrm flipV="1">
              <a:off x="974551" y="3456989"/>
              <a:ext cx="446583" cy="15934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3EBDD47-9727-B07D-A1CB-BC9F4DA73C06}"/>
                </a:ext>
              </a:extLst>
            </p:cNvPr>
            <p:cNvCxnSpPr>
              <a:cxnSpLocks/>
              <a:stCxn id="21" idx="6"/>
              <a:endCxn id="13" idx="1"/>
            </p:cNvCxnSpPr>
            <p:nvPr/>
          </p:nvCxnSpPr>
          <p:spPr>
            <a:xfrm>
              <a:off x="1741174" y="3456989"/>
              <a:ext cx="387973" cy="160924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238EA5F-D675-4382-1DC1-5EB684B511B2}"/>
              </a:ext>
            </a:extLst>
          </p:cNvPr>
          <p:cNvSpPr txBox="1"/>
          <p:nvPr/>
        </p:nvSpPr>
        <p:spPr>
          <a:xfrm>
            <a:off x="3576577" y="846435"/>
            <a:ext cx="81747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Suppose using the Fundamental Steps of Causal Analysis (FSCA), a researcher concluded that </a:t>
            </a:r>
            <a:r>
              <a:rPr lang="en-US" sz="2400" b="1" dirty="0"/>
              <a:t>exercise</a:t>
            </a:r>
            <a:r>
              <a:rPr lang="en-US" sz="2400" dirty="0"/>
              <a:t>,</a:t>
            </a:r>
            <a:r>
              <a:rPr lang="en-US" sz="2400" b="1" dirty="0"/>
              <a:t> T</a:t>
            </a:r>
            <a:r>
              <a:rPr lang="en-US" sz="2400" dirty="0"/>
              <a:t>, has a beneficial causal effect on the perceptions of the </a:t>
            </a:r>
            <a:r>
              <a:rPr lang="en-US" sz="2400" b="1" dirty="0"/>
              <a:t>well-being of individuals</a:t>
            </a:r>
            <a:r>
              <a:rPr lang="en-US" sz="2400" dirty="0"/>
              <a:t>,</a:t>
            </a:r>
            <a:r>
              <a:rPr lang="en-US" sz="2400" b="1" dirty="0"/>
              <a:t> Y</a:t>
            </a:r>
            <a:r>
              <a:rPr lang="en-US" sz="2400" dirty="0"/>
              <a:t>.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Now, the researcher wonders whether the benefit is a consequence of the effect of </a:t>
            </a:r>
            <a:r>
              <a:rPr lang="en-US" sz="2400" b="1" dirty="0"/>
              <a:t>T</a:t>
            </a:r>
            <a:r>
              <a:rPr lang="en-US" sz="2400" dirty="0"/>
              <a:t> on increasing the level of the </a:t>
            </a:r>
            <a:r>
              <a:rPr lang="en-US" sz="2400" b="1" dirty="0"/>
              <a:t>hormone </a:t>
            </a:r>
            <a:r>
              <a:rPr lang="en-US" sz="2400" b="1" dirty="0" err="1"/>
              <a:t>bonotonin</a:t>
            </a:r>
            <a:r>
              <a:rPr lang="en-US" sz="2400" dirty="0"/>
              <a:t>,</a:t>
            </a:r>
            <a:r>
              <a:rPr lang="en-US" sz="2400" b="1" dirty="0"/>
              <a:t> M</a:t>
            </a:r>
            <a:r>
              <a:rPr lang="en-US" sz="2400" dirty="0"/>
              <a:t>, which in turn has a positive effect on subjective well-being, </a:t>
            </a:r>
            <a:r>
              <a:rPr lang="en-US" sz="2400" b="1" dirty="0"/>
              <a:t>Y</a:t>
            </a:r>
            <a:r>
              <a:rPr lang="en-US" sz="2400" dirty="0"/>
              <a:t>.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F8E4D9-E0F5-BC5C-270C-E22CE3BFE5E6}"/>
              </a:ext>
            </a:extLst>
          </p:cNvPr>
          <p:cNvSpPr txBox="1"/>
          <p:nvPr/>
        </p:nvSpPr>
        <p:spPr>
          <a:xfrm>
            <a:off x="203886" y="92676"/>
            <a:ext cx="1184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Causal mediation</a:t>
            </a:r>
          </a:p>
        </p:txBody>
      </p:sp>
    </p:spTree>
    <p:extLst>
      <p:ext uri="{BB962C8B-B14F-4D97-AF65-F5344CB8AC3E}">
        <p14:creationId xmlns:p14="http://schemas.microsoft.com/office/powerpoint/2010/main" val="1653351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38" cy="68580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CBAE63A-C990-E3A2-A0B7-9771262E03F9}"/>
              </a:ext>
            </a:extLst>
          </p:cNvPr>
          <p:cNvGrpSpPr/>
          <p:nvPr/>
        </p:nvGrpSpPr>
        <p:grpSpPr>
          <a:xfrm>
            <a:off x="667437" y="986099"/>
            <a:ext cx="2397574" cy="1484387"/>
            <a:chOff x="684773" y="1398160"/>
            <a:chExt cx="1756778" cy="1087657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86F2B33-DBB4-34D7-C122-68737737884F}"/>
                </a:ext>
              </a:extLst>
            </p:cNvPr>
            <p:cNvSpPr/>
            <p:nvPr/>
          </p:nvSpPr>
          <p:spPr>
            <a:xfrm>
              <a:off x="1427236" y="1398160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EAC1497-8CD5-CFAE-A059-72C5D03F0DEC}"/>
                </a:ext>
              </a:extLst>
            </p:cNvPr>
            <p:cNvSpPr/>
            <p:nvPr/>
          </p:nvSpPr>
          <p:spPr>
            <a:xfrm>
              <a:off x="2084285" y="2165777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F55C3D0-F93B-22F5-7B62-992FE8C95378}"/>
                </a:ext>
              </a:extLst>
            </p:cNvPr>
            <p:cNvCxnSpPr>
              <a:cxnSpLocks/>
              <a:stCxn id="2" idx="3"/>
              <a:endCxn id="10" idx="0"/>
            </p:cNvCxnSpPr>
            <p:nvPr/>
          </p:nvCxnSpPr>
          <p:spPr>
            <a:xfrm flipH="1">
              <a:off x="863407" y="1671331"/>
              <a:ext cx="610698" cy="492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A3A7B42-3822-811F-155E-B30AB27A0797}"/>
                </a:ext>
              </a:extLst>
            </p:cNvPr>
            <p:cNvCxnSpPr>
              <a:cxnSpLocks/>
              <a:stCxn id="2" idx="5"/>
              <a:endCxn id="3" idx="0"/>
            </p:cNvCxnSpPr>
            <p:nvPr/>
          </p:nvCxnSpPr>
          <p:spPr>
            <a:xfrm>
              <a:off x="1700407" y="1671331"/>
              <a:ext cx="543899" cy="4944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67A8B6E-ED0A-D5A0-6102-7FCE093541C0}"/>
                </a:ext>
              </a:extLst>
            </p:cNvPr>
            <p:cNvSpPr txBox="1"/>
            <p:nvPr/>
          </p:nvSpPr>
          <p:spPr>
            <a:xfrm>
              <a:off x="1474105" y="1420605"/>
              <a:ext cx="209385" cy="270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207715-E8B6-E6FD-0F10-589A04056322}"/>
                </a:ext>
              </a:extLst>
            </p:cNvPr>
            <p:cNvSpPr txBox="1"/>
            <p:nvPr/>
          </p:nvSpPr>
          <p:spPr>
            <a:xfrm>
              <a:off x="2084285" y="2191786"/>
              <a:ext cx="357266" cy="270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  </a:t>
              </a:r>
              <a:r>
                <a:rPr lang="en-US" dirty="0"/>
                <a:t>Y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35B9DC0-B3EA-9E4E-FD9E-26744DC59DFE}"/>
                </a:ext>
              </a:extLst>
            </p:cNvPr>
            <p:cNvCxnSpPr>
              <a:cxnSpLocks/>
              <a:stCxn id="10" idx="6"/>
              <a:endCxn id="8" idx="1"/>
            </p:cNvCxnSpPr>
            <p:nvPr/>
          </p:nvCxnSpPr>
          <p:spPr>
            <a:xfrm>
              <a:off x="1023428" y="2324214"/>
              <a:ext cx="1060857" cy="28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C0EF826-2343-D0EF-E277-FA97D41D37C2}"/>
                </a:ext>
              </a:extLst>
            </p:cNvPr>
            <p:cNvSpPr/>
            <p:nvPr/>
          </p:nvSpPr>
          <p:spPr>
            <a:xfrm>
              <a:off x="703387" y="2164193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9EEF3-7149-7587-01B8-A33F19FC0398}"/>
                </a:ext>
              </a:extLst>
            </p:cNvPr>
            <p:cNvSpPr txBox="1"/>
            <p:nvPr/>
          </p:nvSpPr>
          <p:spPr>
            <a:xfrm>
              <a:off x="684773" y="2191786"/>
              <a:ext cx="357266" cy="270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  </a:t>
              </a:r>
              <a:r>
                <a:rPr lang="en-US" dirty="0"/>
                <a:t> T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AA34CE5-3C91-69DA-899F-5E61C674960E}"/>
              </a:ext>
            </a:extLst>
          </p:cNvPr>
          <p:cNvGrpSpPr/>
          <p:nvPr/>
        </p:nvGrpSpPr>
        <p:grpSpPr>
          <a:xfrm>
            <a:off x="499096" y="3515181"/>
            <a:ext cx="2442133" cy="1473998"/>
            <a:chOff x="639036" y="2803427"/>
            <a:chExt cx="1802040" cy="108765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59E4042-3768-EDBA-BCFC-95E907412333}"/>
                </a:ext>
              </a:extLst>
            </p:cNvPr>
            <p:cNvSpPr/>
            <p:nvPr/>
          </p:nvSpPr>
          <p:spPr>
            <a:xfrm>
              <a:off x="1425229" y="2803427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B6B8BB1-5101-029C-7201-BB1BC3B262A8}"/>
                </a:ext>
              </a:extLst>
            </p:cNvPr>
            <p:cNvSpPr/>
            <p:nvPr/>
          </p:nvSpPr>
          <p:spPr>
            <a:xfrm>
              <a:off x="2082278" y="3571044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CA02197-2CC7-7228-82BA-38DA8FDF3C0B}"/>
                </a:ext>
              </a:extLst>
            </p:cNvPr>
            <p:cNvCxnSpPr>
              <a:cxnSpLocks/>
              <a:stCxn id="12" idx="3"/>
              <a:endCxn id="19" idx="0"/>
            </p:cNvCxnSpPr>
            <p:nvPr/>
          </p:nvCxnSpPr>
          <p:spPr>
            <a:xfrm flipH="1">
              <a:off x="861400" y="3076598"/>
              <a:ext cx="610698" cy="492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14FA896-DFCA-D4D3-4A75-9161646D5194}"/>
                </a:ext>
              </a:extLst>
            </p:cNvPr>
            <p:cNvCxnSpPr>
              <a:cxnSpLocks/>
              <a:stCxn id="12" idx="5"/>
              <a:endCxn id="13" idx="0"/>
            </p:cNvCxnSpPr>
            <p:nvPr/>
          </p:nvCxnSpPr>
          <p:spPr>
            <a:xfrm>
              <a:off x="1698400" y="3076598"/>
              <a:ext cx="543898" cy="4944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6B7655-75AD-FA58-6CBB-8DD4FD10DBE9}"/>
                </a:ext>
              </a:extLst>
            </p:cNvPr>
            <p:cNvSpPr txBox="1"/>
            <p:nvPr/>
          </p:nvSpPr>
          <p:spPr>
            <a:xfrm>
              <a:off x="1472098" y="2810001"/>
              <a:ext cx="209385" cy="272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70BB84-520B-E135-C74C-D8AE9B2FAA13}"/>
                </a:ext>
              </a:extLst>
            </p:cNvPr>
            <p:cNvSpPr txBox="1"/>
            <p:nvPr/>
          </p:nvSpPr>
          <p:spPr>
            <a:xfrm>
              <a:off x="2083810" y="3590819"/>
              <a:ext cx="357266" cy="272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 </a:t>
              </a:r>
              <a:r>
                <a:rPr lang="en-US" dirty="0"/>
                <a:t> Y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9B91CA2-AD26-8605-781F-BCBA1829C984}"/>
                </a:ext>
              </a:extLst>
            </p:cNvPr>
            <p:cNvCxnSpPr>
              <a:cxnSpLocks/>
              <a:stCxn id="19" idx="6"/>
              <a:endCxn id="17" idx="1"/>
            </p:cNvCxnSpPr>
            <p:nvPr/>
          </p:nvCxnSpPr>
          <p:spPr>
            <a:xfrm flipV="1">
              <a:off x="1021420" y="3727084"/>
              <a:ext cx="1062389" cy="239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E6300A3-E40F-9340-0870-10E9E642AE78}"/>
                </a:ext>
              </a:extLst>
            </p:cNvPr>
            <p:cNvSpPr/>
            <p:nvPr/>
          </p:nvSpPr>
          <p:spPr>
            <a:xfrm>
              <a:off x="701380" y="3569460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B0EFE7-3099-C0A5-5D69-A7DEB97015FE}"/>
                </a:ext>
              </a:extLst>
            </p:cNvPr>
            <p:cNvSpPr txBox="1"/>
            <p:nvPr/>
          </p:nvSpPr>
          <p:spPr>
            <a:xfrm>
              <a:off x="639036" y="3591441"/>
              <a:ext cx="357266" cy="272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T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2235158-02B6-9209-6014-57CE11AFF207}"/>
                </a:ext>
              </a:extLst>
            </p:cNvPr>
            <p:cNvSpPr/>
            <p:nvPr/>
          </p:nvSpPr>
          <p:spPr>
            <a:xfrm>
              <a:off x="1421134" y="3296969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E08608-84FB-C602-2213-68097D6A09E8}"/>
                </a:ext>
              </a:extLst>
            </p:cNvPr>
            <p:cNvSpPr txBox="1"/>
            <p:nvPr/>
          </p:nvSpPr>
          <p:spPr>
            <a:xfrm>
              <a:off x="1446712" y="3314545"/>
              <a:ext cx="209385" cy="272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BA54E36-04AC-D7C3-D58C-ED02A8CB8AE2}"/>
                </a:ext>
              </a:extLst>
            </p:cNvPr>
            <p:cNvCxnSpPr>
              <a:stCxn id="12" idx="4"/>
              <a:endCxn id="21" idx="0"/>
            </p:cNvCxnSpPr>
            <p:nvPr/>
          </p:nvCxnSpPr>
          <p:spPr>
            <a:xfrm flipH="1">
              <a:off x="1581154" y="3123467"/>
              <a:ext cx="4095" cy="1735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3DB3C01-0697-1163-3201-FAC304107D5E}"/>
                </a:ext>
              </a:extLst>
            </p:cNvPr>
            <p:cNvCxnSpPr>
              <a:stCxn id="19" idx="7"/>
              <a:endCxn id="21" idx="2"/>
            </p:cNvCxnSpPr>
            <p:nvPr/>
          </p:nvCxnSpPr>
          <p:spPr>
            <a:xfrm flipV="1">
              <a:off x="974551" y="3456989"/>
              <a:ext cx="446583" cy="15934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3EBDD47-9727-B07D-A1CB-BC9F4DA73C06}"/>
                </a:ext>
              </a:extLst>
            </p:cNvPr>
            <p:cNvCxnSpPr>
              <a:cxnSpLocks/>
              <a:stCxn id="21" idx="6"/>
              <a:endCxn id="13" idx="1"/>
            </p:cNvCxnSpPr>
            <p:nvPr/>
          </p:nvCxnSpPr>
          <p:spPr>
            <a:xfrm>
              <a:off x="1741174" y="3456989"/>
              <a:ext cx="387973" cy="160924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238EA5F-D675-4382-1DC1-5EB684B511B2}"/>
              </a:ext>
            </a:extLst>
          </p:cNvPr>
          <p:cNvSpPr txBox="1"/>
          <p:nvPr/>
        </p:nvSpPr>
        <p:spPr>
          <a:xfrm>
            <a:off x="3576577" y="846435"/>
            <a:ext cx="81747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Suppose using the Fundamental Steps of Causal Analysis (FSCA), a researcher concluded that </a:t>
            </a:r>
            <a:r>
              <a:rPr lang="en-US" sz="2400" b="1" dirty="0"/>
              <a:t>exercise</a:t>
            </a:r>
            <a:r>
              <a:rPr lang="en-US" sz="2400" dirty="0"/>
              <a:t>,</a:t>
            </a:r>
            <a:r>
              <a:rPr lang="en-US" sz="2400" b="1" dirty="0"/>
              <a:t> T</a:t>
            </a:r>
            <a:r>
              <a:rPr lang="en-US" sz="2400" dirty="0"/>
              <a:t>, has a beneficial causal effect on the perceptions of the </a:t>
            </a:r>
            <a:r>
              <a:rPr lang="en-US" sz="2400" b="1" dirty="0"/>
              <a:t>well-being of individuals</a:t>
            </a:r>
            <a:r>
              <a:rPr lang="en-US" sz="2400" dirty="0"/>
              <a:t>,</a:t>
            </a:r>
            <a:r>
              <a:rPr lang="en-US" sz="2400" b="1" dirty="0"/>
              <a:t> Y</a:t>
            </a:r>
            <a:r>
              <a:rPr lang="en-US" sz="2400" dirty="0"/>
              <a:t>.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Now, the researcher wonders whether the benefit is a consequence of the effect of </a:t>
            </a:r>
            <a:r>
              <a:rPr lang="en-US" sz="2400" b="1" dirty="0"/>
              <a:t>T</a:t>
            </a:r>
            <a:r>
              <a:rPr lang="en-US" sz="2400" dirty="0"/>
              <a:t> on increasing the level of the </a:t>
            </a:r>
            <a:r>
              <a:rPr lang="en-US" sz="2400" b="1" dirty="0"/>
              <a:t>hormone </a:t>
            </a:r>
            <a:r>
              <a:rPr lang="en-US" sz="2400" b="1" dirty="0" err="1"/>
              <a:t>bonotonin</a:t>
            </a:r>
            <a:r>
              <a:rPr lang="en-US" sz="2400" dirty="0"/>
              <a:t>,</a:t>
            </a:r>
            <a:r>
              <a:rPr lang="en-US" sz="2400" b="1" dirty="0"/>
              <a:t> M</a:t>
            </a:r>
            <a:r>
              <a:rPr lang="en-US" sz="2400" dirty="0"/>
              <a:t>, which in turn has a positive effect on subjective well-being, </a:t>
            </a:r>
            <a:r>
              <a:rPr lang="en-US" sz="2400" b="1" dirty="0"/>
              <a:t>Y</a:t>
            </a:r>
            <a:r>
              <a:rPr lang="en-US" sz="2400" dirty="0"/>
              <a:t>.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That is, the researcher is interested in decomposing the </a:t>
            </a:r>
            <a:r>
              <a:rPr lang="en-US" sz="2400" b="1" dirty="0"/>
              <a:t>total effect of T on Y </a:t>
            </a:r>
            <a:r>
              <a:rPr lang="en-US" sz="2400" dirty="0"/>
              <a:t>into the </a:t>
            </a:r>
            <a:r>
              <a:rPr lang="en-US" sz="2400" dirty="0">
                <a:solidFill>
                  <a:srgbClr val="045D91"/>
                </a:solidFill>
              </a:rPr>
              <a:t>indirect causal pathway mediated by M </a:t>
            </a:r>
            <a:r>
              <a:rPr lang="en-US" sz="2400" dirty="0"/>
              <a:t>and the </a:t>
            </a:r>
            <a:r>
              <a:rPr lang="en-US" sz="2400" dirty="0">
                <a:solidFill>
                  <a:srgbClr val="FF0000"/>
                </a:solidFill>
              </a:rPr>
              <a:t>direct pathway not mediated by M</a:t>
            </a:r>
            <a:r>
              <a:rPr lang="en-US" sz="2400" dirty="0"/>
              <a:t>.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F8E4D9-E0F5-BC5C-270C-E22CE3BFE5E6}"/>
              </a:ext>
            </a:extLst>
          </p:cNvPr>
          <p:cNvSpPr txBox="1"/>
          <p:nvPr/>
        </p:nvSpPr>
        <p:spPr>
          <a:xfrm>
            <a:off x="203886" y="92676"/>
            <a:ext cx="1184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Causal mediation</a:t>
            </a:r>
          </a:p>
        </p:txBody>
      </p:sp>
    </p:spTree>
    <p:extLst>
      <p:ext uri="{BB962C8B-B14F-4D97-AF65-F5344CB8AC3E}">
        <p14:creationId xmlns:p14="http://schemas.microsoft.com/office/powerpoint/2010/main" val="20650544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38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E2CBFF-C8FB-C682-9A56-3068E7A127BF}"/>
              </a:ext>
            </a:extLst>
          </p:cNvPr>
          <p:cNvSpPr txBox="1"/>
          <p:nvPr/>
        </p:nvSpPr>
        <p:spPr>
          <a:xfrm>
            <a:off x="222422" y="92676"/>
            <a:ext cx="11850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Causal mediation: The fundamental steps of causal analysis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0B406E-C21E-5B09-642A-43DED408C62C}"/>
              </a:ext>
            </a:extLst>
          </p:cNvPr>
          <p:cNvSpPr txBox="1"/>
          <p:nvPr/>
        </p:nvSpPr>
        <p:spPr>
          <a:xfrm>
            <a:off x="83713" y="948690"/>
            <a:ext cx="1162152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Suppose we want to estimate the mediation effect of </a:t>
            </a:r>
            <a:r>
              <a:rPr lang="en-US" sz="2400" b="1" dirty="0"/>
              <a:t>hormone </a:t>
            </a:r>
            <a:r>
              <a:rPr lang="en-US" sz="2400" b="1" dirty="0" err="1"/>
              <a:t>bonotonin</a:t>
            </a:r>
            <a:r>
              <a:rPr lang="en-US" sz="2400" dirty="0"/>
              <a:t>,</a:t>
            </a:r>
            <a:r>
              <a:rPr lang="en-US" sz="2400" b="1" dirty="0"/>
              <a:t> M</a:t>
            </a:r>
            <a:r>
              <a:rPr lang="en-US" sz="2400" dirty="0"/>
              <a:t>, between the effect of </a:t>
            </a:r>
            <a:r>
              <a:rPr lang="en-US" sz="2400" b="1" dirty="0"/>
              <a:t>exercise</a:t>
            </a:r>
            <a:r>
              <a:rPr lang="en-US" sz="2400" dirty="0"/>
              <a:t>,</a:t>
            </a:r>
            <a:r>
              <a:rPr lang="en-US" sz="2400" b="1" dirty="0"/>
              <a:t> T</a:t>
            </a:r>
            <a:r>
              <a:rPr lang="en-US" sz="2400" dirty="0"/>
              <a:t>, on subjective </a:t>
            </a:r>
            <a:r>
              <a:rPr lang="en-US" sz="2400" b="1" dirty="0"/>
              <a:t>wellbeing</a:t>
            </a:r>
            <a:r>
              <a:rPr lang="en-US" sz="2400" dirty="0"/>
              <a:t>,</a:t>
            </a:r>
            <a:r>
              <a:rPr lang="en-US" sz="2400" b="1" dirty="0"/>
              <a:t> Y</a:t>
            </a:r>
            <a:r>
              <a:rPr lang="en-US" sz="2400" dirty="0"/>
              <a:t>.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4060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38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B0B406E-C21E-5B09-642A-43DED408C62C}"/>
              </a:ext>
            </a:extLst>
          </p:cNvPr>
          <p:cNvSpPr txBox="1"/>
          <p:nvPr/>
        </p:nvSpPr>
        <p:spPr>
          <a:xfrm>
            <a:off x="83713" y="948690"/>
            <a:ext cx="1162152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Suppose we want to estimate the mediation effect of </a:t>
            </a:r>
            <a:r>
              <a:rPr lang="en-US" sz="2400" b="1" dirty="0"/>
              <a:t>hormone </a:t>
            </a:r>
            <a:r>
              <a:rPr lang="en-US" sz="2400" b="1" dirty="0" err="1"/>
              <a:t>bonotonin</a:t>
            </a:r>
            <a:r>
              <a:rPr lang="en-US" sz="2400" dirty="0"/>
              <a:t>,</a:t>
            </a:r>
            <a:r>
              <a:rPr lang="en-US" sz="2400" b="1" dirty="0"/>
              <a:t> M</a:t>
            </a:r>
            <a:r>
              <a:rPr lang="en-US" sz="2400" dirty="0"/>
              <a:t>, between the effect of </a:t>
            </a:r>
            <a:r>
              <a:rPr lang="en-US" sz="2400" b="1" dirty="0"/>
              <a:t>exercise</a:t>
            </a:r>
            <a:r>
              <a:rPr lang="en-US" sz="2400" dirty="0"/>
              <a:t>,</a:t>
            </a:r>
            <a:r>
              <a:rPr lang="en-US" sz="2400" b="1" dirty="0"/>
              <a:t> T</a:t>
            </a:r>
            <a:r>
              <a:rPr lang="en-US" sz="2400" dirty="0"/>
              <a:t>, on subjective </a:t>
            </a:r>
            <a:r>
              <a:rPr lang="en-US" sz="2400" b="1" dirty="0"/>
              <a:t>wellbeing</a:t>
            </a:r>
            <a:r>
              <a:rPr lang="en-US" sz="2400" dirty="0"/>
              <a:t>,</a:t>
            </a:r>
            <a:r>
              <a:rPr lang="en-US" sz="2400" b="1" dirty="0"/>
              <a:t> Y</a:t>
            </a:r>
            <a:r>
              <a:rPr lang="en-US" sz="2400" dirty="0"/>
              <a:t>.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Step 1: Hypothetical modeling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08105D0-234D-0B22-F7F6-E9C37D0CA616}"/>
              </a:ext>
            </a:extLst>
          </p:cNvPr>
          <p:cNvGrpSpPr/>
          <p:nvPr/>
        </p:nvGrpSpPr>
        <p:grpSpPr>
          <a:xfrm>
            <a:off x="677346" y="2799719"/>
            <a:ext cx="2926080" cy="822256"/>
            <a:chOff x="3817997" y="2654114"/>
            <a:chExt cx="2777567" cy="766019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E834C10-485A-A4E2-63F8-285DA5AE9212}"/>
                </a:ext>
              </a:extLst>
            </p:cNvPr>
            <p:cNvSpPr/>
            <p:nvPr/>
          </p:nvSpPr>
          <p:spPr>
            <a:xfrm>
              <a:off x="6236291" y="3100093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7E291D6-E472-097A-E44D-3410702F16B3}"/>
                </a:ext>
              </a:extLst>
            </p:cNvPr>
            <p:cNvSpPr txBox="1"/>
            <p:nvPr/>
          </p:nvSpPr>
          <p:spPr>
            <a:xfrm>
              <a:off x="6238298" y="3148321"/>
              <a:ext cx="3572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  Y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C19DCE0-FBAA-A101-F235-9956BD4BE320}"/>
                </a:ext>
              </a:extLst>
            </p:cNvPr>
            <p:cNvCxnSpPr>
              <a:cxnSpLocks/>
              <a:stCxn id="44" idx="6"/>
              <a:endCxn id="42" idx="1"/>
            </p:cNvCxnSpPr>
            <p:nvPr/>
          </p:nvCxnSpPr>
          <p:spPr>
            <a:xfrm>
              <a:off x="4164671" y="3260113"/>
              <a:ext cx="2073627" cy="362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79386D9-A900-85DD-AB43-DAE8D300B776}"/>
                </a:ext>
              </a:extLst>
            </p:cNvPr>
            <p:cNvSpPr/>
            <p:nvPr/>
          </p:nvSpPr>
          <p:spPr>
            <a:xfrm>
              <a:off x="3844631" y="3100093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830DA1-30CA-3F95-9922-288000FA8CFA}"/>
                </a:ext>
              </a:extLst>
            </p:cNvPr>
            <p:cNvSpPr txBox="1"/>
            <p:nvPr/>
          </p:nvSpPr>
          <p:spPr>
            <a:xfrm>
              <a:off x="3817997" y="3144697"/>
              <a:ext cx="3572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   </a:t>
              </a:r>
              <a:r>
                <a:rPr lang="en-US" sz="900" dirty="0"/>
                <a:t>T</a:t>
              </a:r>
              <a:endParaRPr lang="en-US" sz="8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1958F4A-8CA6-908B-CC11-0053B30C205F}"/>
                </a:ext>
              </a:extLst>
            </p:cNvPr>
            <p:cNvSpPr/>
            <p:nvPr/>
          </p:nvSpPr>
          <p:spPr>
            <a:xfrm>
              <a:off x="5066097" y="2654114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745915A-36E6-B3CA-9FEE-CEBEF56BFA7A}"/>
                </a:ext>
              </a:extLst>
            </p:cNvPr>
            <p:cNvSpPr txBox="1"/>
            <p:nvPr/>
          </p:nvSpPr>
          <p:spPr>
            <a:xfrm>
              <a:off x="5085602" y="2700688"/>
              <a:ext cx="2093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M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B93C926-916A-9EFA-460F-8C66D439AD6D}"/>
                </a:ext>
              </a:extLst>
            </p:cNvPr>
            <p:cNvCxnSpPr>
              <a:stCxn id="44" idx="7"/>
              <a:endCxn id="46" idx="2"/>
            </p:cNvCxnSpPr>
            <p:nvPr/>
          </p:nvCxnSpPr>
          <p:spPr>
            <a:xfrm flipV="1">
              <a:off x="4117802" y="2814134"/>
              <a:ext cx="948295" cy="3328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8EB6F95-14C3-0843-90B0-046EC0DCAEA6}"/>
                </a:ext>
              </a:extLst>
            </p:cNvPr>
            <p:cNvCxnSpPr>
              <a:cxnSpLocks/>
              <a:stCxn id="46" idx="6"/>
              <a:endCxn id="39" idx="1"/>
            </p:cNvCxnSpPr>
            <p:nvPr/>
          </p:nvCxnSpPr>
          <p:spPr>
            <a:xfrm>
              <a:off x="5386137" y="2814134"/>
              <a:ext cx="897023" cy="3328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5A7C409-2B7C-2448-F8E4-1FDDB509C964}"/>
              </a:ext>
            </a:extLst>
          </p:cNvPr>
          <p:cNvSpPr txBox="1"/>
          <p:nvPr/>
        </p:nvSpPr>
        <p:spPr>
          <a:xfrm>
            <a:off x="4570859" y="2610683"/>
            <a:ext cx="7218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T</a:t>
            </a:r>
            <a:r>
              <a:rPr lang="en-US" sz="2400" dirty="0"/>
              <a:t> – exercise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M</a:t>
            </a:r>
            <a:r>
              <a:rPr lang="en-US" sz="2400" dirty="0"/>
              <a:t> – </a:t>
            </a:r>
            <a:r>
              <a:rPr lang="en-US" sz="2400" dirty="0" err="1"/>
              <a:t>bonotonin</a:t>
            </a: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Y </a:t>
            </a:r>
            <a:r>
              <a:rPr lang="en-US" sz="2400" dirty="0"/>
              <a:t>– well-being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578FFC-CF0A-5A15-B164-F5AFC673C85F}"/>
              </a:ext>
            </a:extLst>
          </p:cNvPr>
          <p:cNvSpPr txBox="1"/>
          <p:nvPr/>
        </p:nvSpPr>
        <p:spPr>
          <a:xfrm>
            <a:off x="222422" y="92676"/>
            <a:ext cx="11850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Causal mediation: The fundamental steps of causal analysis</a:t>
            </a:r>
          </a:p>
        </p:txBody>
      </p:sp>
    </p:spTree>
    <p:extLst>
      <p:ext uri="{BB962C8B-B14F-4D97-AF65-F5344CB8AC3E}">
        <p14:creationId xmlns:p14="http://schemas.microsoft.com/office/powerpoint/2010/main" val="3534539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38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B0B406E-C21E-5B09-642A-43DED408C62C}"/>
              </a:ext>
            </a:extLst>
          </p:cNvPr>
          <p:cNvSpPr txBox="1"/>
          <p:nvPr/>
        </p:nvSpPr>
        <p:spPr>
          <a:xfrm>
            <a:off x="83713" y="948690"/>
            <a:ext cx="1162152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Suppose we want to estimate the mediation effect of </a:t>
            </a:r>
            <a:r>
              <a:rPr lang="en-US" sz="2400" b="1" dirty="0"/>
              <a:t>hormone </a:t>
            </a:r>
            <a:r>
              <a:rPr lang="en-US" sz="2400" b="1" dirty="0" err="1"/>
              <a:t>bonotonin</a:t>
            </a:r>
            <a:r>
              <a:rPr lang="en-US" sz="2400" dirty="0"/>
              <a:t>,</a:t>
            </a:r>
            <a:r>
              <a:rPr lang="en-US" sz="2400" b="1" dirty="0"/>
              <a:t> M</a:t>
            </a:r>
            <a:r>
              <a:rPr lang="en-US" sz="2400" dirty="0"/>
              <a:t>, between the effect of </a:t>
            </a:r>
            <a:r>
              <a:rPr lang="en-US" sz="2400" b="1" dirty="0"/>
              <a:t>exercise</a:t>
            </a:r>
            <a:r>
              <a:rPr lang="en-US" sz="2400" dirty="0"/>
              <a:t>,</a:t>
            </a:r>
            <a:r>
              <a:rPr lang="en-US" sz="2400" b="1" dirty="0"/>
              <a:t> T</a:t>
            </a:r>
            <a:r>
              <a:rPr lang="en-US" sz="2400" dirty="0"/>
              <a:t>, on subjective </a:t>
            </a:r>
            <a:r>
              <a:rPr lang="en-US" sz="2400" b="1" dirty="0"/>
              <a:t>wellbeing</a:t>
            </a:r>
            <a:r>
              <a:rPr lang="en-US" sz="2400" dirty="0"/>
              <a:t>,</a:t>
            </a:r>
            <a:r>
              <a:rPr lang="en-US" sz="2400" b="1" dirty="0"/>
              <a:t> Y</a:t>
            </a:r>
            <a:r>
              <a:rPr lang="en-US" sz="2400" dirty="0"/>
              <a:t>.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Step 1: Hypothetical modeling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Step 2: Causal identification – more on this later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08105D0-234D-0B22-F7F6-E9C37D0CA616}"/>
              </a:ext>
            </a:extLst>
          </p:cNvPr>
          <p:cNvGrpSpPr/>
          <p:nvPr/>
        </p:nvGrpSpPr>
        <p:grpSpPr>
          <a:xfrm>
            <a:off x="677346" y="2799719"/>
            <a:ext cx="2926080" cy="822256"/>
            <a:chOff x="3817997" y="2654114"/>
            <a:chExt cx="2777567" cy="766019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E834C10-485A-A4E2-63F8-285DA5AE9212}"/>
                </a:ext>
              </a:extLst>
            </p:cNvPr>
            <p:cNvSpPr/>
            <p:nvPr/>
          </p:nvSpPr>
          <p:spPr>
            <a:xfrm>
              <a:off x="6236291" y="3100093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7E291D6-E472-097A-E44D-3410702F16B3}"/>
                </a:ext>
              </a:extLst>
            </p:cNvPr>
            <p:cNvSpPr txBox="1"/>
            <p:nvPr/>
          </p:nvSpPr>
          <p:spPr>
            <a:xfrm>
              <a:off x="6238298" y="3148321"/>
              <a:ext cx="3572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  Y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C19DCE0-FBAA-A101-F235-9956BD4BE320}"/>
                </a:ext>
              </a:extLst>
            </p:cNvPr>
            <p:cNvCxnSpPr>
              <a:cxnSpLocks/>
              <a:stCxn id="44" idx="6"/>
              <a:endCxn id="42" idx="1"/>
            </p:cNvCxnSpPr>
            <p:nvPr/>
          </p:nvCxnSpPr>
          <p:spPr>
            <a:xfrm>
              <a:off x="4164671" y="3260113"/>
              <a:ext cx="2073627" cy="362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79386D9-A900-85DD-AB43-DAE8D300B776}"/>
                </a:ext>
              </a:extLst>
            </p:cNvPr>
            <p:cNvSpPr/>
            <p:nvPr/>
          </p:nvSpPr>
          <p:spPr>
            <a:xfrm>
              <a:off x="3844631" y="3100093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830DA1-30CA-3F95-9922-288000FA8CFA}"/>
                </a:ext>
              </a:extLst>
            </p:cNvPr>
            <p:cNvSpPr txBox="1"/>
            <p:nvPr/>
          </p:nvSpPr>
          <p:spPr>
            <a:xfrm>
              <a:off x="3817997" y="3144697"/>
              <a:ext cx="3572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   </a:t>
              </a:r>
              <a:r>
                <a:rPr lang="en-US" sz="900" dirty="0"/>
                <a:t>T</a:t>
              </a:r>
              <a:endParaRPr lang="en-US" sz="8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1958F4A-8CA6-908B-CC11-0053B30C205F}"/>
                </a:ext>
              </a:extLst>
            </p:cNvPr>
            <p:cNvSpPr/>
            <p:nvPr/>
          </p:nvSpPr>
          <p:spPr>
            <a:xfrm>
              <a:off x="5066097" y="2654114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745915A-36E6-B3CA-9FEE-CEBEF56BFA7A}"/>
                </a:ext>
              </a:extLst>
            </p:cNvPr>
            <p:cNvSpPr txBox="1"/>
            <p:nvPr/>
          </p:nvSpPr>
          <p:spPr>
            <a:xfrm>
              <a:off x="5085602" y="2700688"/>
              <a:ext cx="2093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M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B93C926-916A-9EFA-460F-8C66D439AD6D}"/>
                </a:ext>
              </a:extLst>
            </p:cNvPr>
            <p:cNvCxnSpPr>
              <a:stCxn id="44" idx="7"/>
              <a:endCxn id="46" idx="2"/>
            </p:cNvCxnSpPr>
            <p:nvPr/>
          </p:nvCxnSpPr>
          <p:spPr>
            <a:xfrm flipV="1">
              <a:off x="4117802" y="2814134"/>
              <a:ext cx="948295" cy="3328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8EB6F95-14C3-0843-90B0-046EC0DCAEA6}"/>
                </a:ext>
              </a:extLst>
            </p:cNvPr>
            <p:cNvCxnSpPr>
              <a:cxnSpLocks/>
              <a:stCxn id="46" idx="6"/>
              <a:endCxn id="39" idx="1"/>
            </p:cNvCxnSpPr>
            <p:nvPr/>
          </p:nvCxnSpPr>
          <p:spPr>
            <a:xfrm>
              <a:off x="5386137" y="2814134"/>
              <a:ext cx="897023" cy="3328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5A7C409-2B7C-2448-F8E4-1FDDB509C964}"/>
              </a:ext>
            </a:extLst>
          </p:cNvPr>
          <p:cNvSpPr txBox="1"/>
          <p:nvPr/>
        </p:nvSpPr>
        <p:spPr>
          <a:xfrm>
            <a:off x="4570859" y="2610683"/>
            <a:ext cx="7218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T</a:t>
            </a:r>
            <a:r>
              <a:rPr lang="en-US" sz="2400" dirty="0"/>
              <a:t> – exercise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M</a:t>
            </a:r>
            <a:r>
              <a:rPr lang="en-US" sz="2400" dirty="0"/>
              <a:t> – </a:t>
            </a:r>
            <a:r>
              <a:rPr lang="en-US" sz="2400" dirty="0" err="1"/>
              <a:t>bonotonin</a:t>
            </a: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Y </a:t>
            </a:r>
            <a:r>
              <a:rPr lang="en-US" sz="2400" dirty="0"/>
              <a:t>– well-being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578FFC-CF0A-5A15-B164-F5AFC673C85F}"/>
              </a:ext>
            </a:extLst>
          </p:cNvPr>
          <p:cNvSpPr txBox="1"/>
          <p:nvPr/>
        </p:nvSpPr>
        <p:spPr>
          <a:xfrm>
            <a:off x="222422" y="92676"/>
            <a:ext cx="11850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Causal mediation: The fundamental steps of causal analysis</a:t>
            </a:r>
          </a:p>
        </p:txBody>
      </p:sp>
    </p:spTree>
    <p:extLst>
      <p:ext uri="{BB962C8B-B14F-4D97-AF65-F5344CB8AC3E}">
        <p14:creationId xmlns:p14="http://schemas.microsoft.com/office/powerpoint/2010/main" val="35327162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38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B0B406E-C21E-5B09-642A-43DED408C62C}"/>
              </a:ext>
            </a:extLst>
          </p:cNvPr>
          <p:cNvSpPr txBox="1"/>
          <p:nvPr/>
        </p:nvSpPr>
        <p:spPr>
          <a:xfrm>
            <a:off x="83713" y="948690"/>
            <a:ext cx="11621529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Suppose we want to estimate the mediation effect of </a:t>
            </a:r>
            <a:r>
              <a:rPr lang="en-US" sz="2400" b="1" dirty="0"/>
              <a:t>hormone </a:t>
            </a:r>
            <a:r>
              <a:rPr lang="en-US" sz="2400" b="1" dirty="0" err="1"/>
              <a:t>bonotonin</a:t>
            </a:r>
            <a:r>
              <a:rPr lang="en-US" sz="2400" dirty="0"/>
              <a:t>,</a:t>
            </a:r>
            <a:r>
              <a:rPr lang="en-US" sz="2400" b="1" dirty="0"/>
              <a:t> M</a:t>
            </a:r>
            <a:r>
              <a:rPr lang="en-US" sz="2400" dirty="0"/>
              <a:t>, between the effect of </a:t>
            </a:r>
            <a:r>
              <a:rPr lang="en-US" sz="2400" b="1" dirty="0"/>
              <a:t>exercise</a:t>
            </a:r>
            <a:r>
              <a:rPr lang="en-US" sz="2400" dirty="0"/>
              <a:t>,</a:t>
            </a:r>
            <a:r>
              <a:rPr lang="en-US" sz="2400" b="1" dirty="0"/>
              <a:t> T</a:t>
            </a:r>
            <a:r>
              <a:rPr lang="en-US" sz="2400" dirty="0"/>
              <a:t>, on subjective </a:t>
            </a:r>
            <a:r>
              <a:rPr lang="en-US" sz="2400" b="1" dirty="0"/>
              <a:t>wellbeing</a:t>
            </a:r>
            <a:r>
              <a:rPr lang="en-US" sz="2400" dirty="0"/>
              <a:t>,</a:t>
            </a:r>
            <a:r>
              <a:rPr lang="en-US" sz="2400" b="1" dirty="0"/>
              <a:t> Y</a:t>
            </a:r>
            <a:r>
              <a:rPr lang="en-US" sz="2400" dirty="0"/>
              <a:t>.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Step 1: Hypothetical modeling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Step 2: Causal identification – more on this later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Step 3: Estimation in Stata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08105D0-234D-0B22-F7F6-E9C37D0CA616}"/>
              </a:ext>
            </a:extLst>
          </p:cNvPr>
          <p:cNvGrpSpPr/>
          <p:nvPr/>
        </p:nvGrpSpPr>
        <p:grpSpPr>
          <a:xfrm>
            <a:off x="677346" y="2799719"/>
            <a:ext cx="2926080" cy="822256"/>
            <a:chOff x="3817997" y="2654114"/>
            <a:chExt cx="2777567" cy="766019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E834C10-485A-A4E2-63F8-285DA5AE9212}"/>
                </a:ext>
              </a:extLst>
            </p:cNvPr>
            <p:cNvSpPr/>
            <p:nvPr/>
          </p:nvSpPr>
          <p:spPr>
            <a:xfrm>
              <a:off x="6236291" y="3100093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7E291D6-E472-097A-E44D-3410702F16B3}"/>
                </a:ext>
              </a:extLst>
            </p:cNvPr>
            <p:cNvSpPr txBox="1"/>
            <p:nvPr/>
          </p:nvSpPr>
          <p:spPr>
            <a:xfrm>
              <a:off x="6238298" y="3148321"/>
              <a:ext cx="3572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  Y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C19DCE0-FBAA-A101-F235-9956BD4BE320}"/>
                </a:ext>
              </a:extLst>
            </p:cNvPr>
            <p:cNvCxnSpPr>
              <a:cxnSpLocks/>
              <a:stCxn id="44" idx="6"/>
              <a:endCxn id="42" idx="1"/>
            </p:cNvCxnSpPr>
            <p:nvPr/>
          </p:nvCxnSpPr>
          <p:spPr>
            <a:xfrm>
              <a:off x="4164671" y="3260113"/>
              <a:ext cx="2073627" cy="362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79386D9-A900-85DD-AB43-DAE8D300B776}"/>
                </a:ext>
              </a:extLst>
            </p:cNvPr>
            <p:cNvSpPr/>
            <p:nvPr/>
          </p:nvSpPr>
          <p:spPr>
            <a:xfrm>
              <a:off x="3844631" y="3100093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830DA1-30CA-3F95-9922-288000FA8CFA}"/>
                </a:ext>
              </a:extLst>
            </p:cNvPr>
            <p:cNvSpPr txBox="1"/>
            <p:nvPr/>
          </p:nvSpPr>
          <p:spPr>
            <a:xfrm>
              <a:off x="3817997" y="3144697"/>
              <a:ext cx="3572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   </a:t>
              </a:r>
              <a:r>
                <a:rPr lang="en-US" sz="900" dirty="0"/>
                <a:t>T</a:t>
              </a:r>
              <a:endParaRPr lang="en-US" sz="8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1958F4A-8CA6-908B-CC11-0053B30C205F}"/>
                </a:ext>
              </a:extLst>
            </p:cNvPr>
            <p:cNvSpPr/>
            <p:nvPr/>
          </p:nvSpPr>
          <p:spPr>
            <a:xfrm>
              <a:off x="5066097" y="2654114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745915A-36E6-B3CA-9FEE-CEBEF56BFA7A}"/>
                </a:ext>
              </a:extLst>
            </p:cNvPr>
            <p:cNvSpPr txBox="1"/>
            <p:nvPr/>
          </p:nvSpPr>
          <p:spPr>
            <a:xfrm>
              <a:off x="5085602" y="2700688"/>
              <a:ext cx="2093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M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B93C926-916A-9EFA-460F-8C66D439AD6D}"/>
                </a:ext>
              </a:extLst>
            </p:cNvPr>
            <p:cNvCxnSpPr>
              <a:stCxn id="44" idx="7"/>
              <a:endCxn id="46" idx="2"/>
            </p:cNvCxnSpPr>
            <p:nvPr/>
          </p:nvCxnSpPr>
          <p:spPr>
            <a:xfrm flipV="1">
              <a:off x="4117802" y="2814134"/>
              <a:ext cx="948295" cy="3328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8EB6F95-14C3-0843-90B0-046EC0DCAEA6}"/>
                </a:ext>
              </a:extLst>
            </p:cNvPr>
            <p:cNvCxnSpPr>
              <a:cxnSpLocks/>
              <a:stCxn id="46" idx="6"/>
              <a:endCxn id="39" idx="1"/>
            </p:cNvCxnSpPr>
            <p:nvPr/>
          </p:nvCxnSpPr>
          <p:spPr>
            <a:xfrm>
              <a:off x="5386137" y="2814134"/>
              <a:ext cx="897023" cy="3328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5A7C409-2B7C-2448-F8E4-1FDDB509C964}"/>
              </a:ext>
            </a:extLst>
          </p:cNvPr>
          <p:cNvSpPr txBox="1"/>
          <p:nvPr/>
        </p:nvSpPr>
        <p:spPr>
          <a:xfrm>
            <a:off x="4570859" y="2610683"/>
            <a:ext cx="7218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T</a:t>
            </a:r>
            <a:r>
              <a:rPr lang="en-US" sz="2400" dirty="0"/>
              <a:t> – exercise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M</a:t>
            </a:r>
            <a:r>
              <a:rPr lang="en-US" sz="2400" dirty="0"/>
              <a:t> – </a:t>
            </a:r>
            <a:r>
              <a:rPr lang="en-US" sz="2400" dirty="0" err="1"/>
              <a:t>bonotonin</a:t>
            </a: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Y </a:t>
            </a:r>
            <a:r>
              <a:rPr lang="en-US" sz="2400" dirty="0"/>
              <a:t>– well-being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578FFC-CF0A-5A15-B164-F5AFC673C85F}"/>
              </a:ext>
            </a:extLst>
          </p:cNvPr>
          <p:cNvSpPr txBox="1"/>
          <p:nvPr/>
        </p:nvSpPr>
        <p:spPr>
          <a:xfrm>
            <a:off x="222422" y="92676"/>
            <a:ext cx="11850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Causal mediation: The fundamental steps of causal analysis</a:t>
            </a:r>
          </a:p>
        </p:txBody>
      </p:sp>
    </p:spTree>
    <p:extLst>
      <p:ext uri="{BB962C8B-B14F-4D97-AF65-F5344CB8AC3E}">
        <p14:creationId xmlns:p14="http://schemas.microsoft.com/office/powerpoint/2010/main" val="2981368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4E2C4E-74AB-3474-CA57-79CEA9B48149}"/>
              </a:ext>
            </a:extLst>
          </p:cNvPr>
          <p:cNvSpPr txBox="1"/>
          <p:nvPr/>
        </p:nvSpPr>
        <p:spPr>
          <a:xfrm>
            <a:off x="222422" y="92676"/>
            <a:ext cx="1185012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Demonstration: The data</a:t>
            </a:r>
          </a:p>
          <a:p>
            <a:endParaRPr lang="en-US" sz="2400" b="1" dirty="0"/>
          </a:p>
          <a:p>
            <a:pPr>
              <a:buClr>
                <a:srgbClr val="045D91"/>
              </a:buClr>
            </a:pP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2FDB9D-BD35-E692-51E9-DB905C92A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82" y="1714500"/>
            <a:ext cx="89249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39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170100-7BDE-6722-5E75-039218B60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308201"/>
              </p:ext>
            </p:extLst>
          </p:nvPr>
        </p:nvGraphicFramePr>
        <p:xfrm>
          <a:off x="1770525" y="1448727"/>
          <a:ext cx="7385374" cy="3675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2044">
                  <a:extLst>
                    <a:ext uri="{9D8B030D-6E8A-4147-A177-3AD203B41FA5}">
                      <a16:colId xmlns:a16="http://schemas.microsoft.com/office/drawing/2014/main" val="199018429"/>
                    </a:ext>
                  </a:extLst>
                </a:gridCol>
                <a:gridCol w="1000775">
                  <a:extLst>
                    <a:ext uri="{9D8B030D-6E8A-4147-A177-3AD203B41FA5}">
                      <a16:colId xmlns:a16="http://schemas.microsoft.com/office/drawing/2014/main" val="2848234762"/>
                    </a:ext>
                  </a:extLst>
                </a:gridCol>
                <a:gridCol w="834847">
                  <a:extLst>
                    <a:ext uri="{9D8B030D-6E8A-4147-A177-3AD203B41FA5}">
                      <a16:colId xmlns:a16="http://schemas.microsoft.com/office/drawing/2014/main" val="2309548892"/>
                    </a:ext>
                  </a:extLst>
                </a:gridCol>
                <a:gridCol w="1052246">
                  <a:extLst>
                    <a:ext uri="{9D8B030D-6E8A-4147-A177-3AD203B41FA5}">
                      <a16:colId xmlns:a16="http://schemas.microsoft.com/office/drawing/2014/main" val="696088788"/>
                    </a:ext>
                  </a:extLst>
                </a:gridCol>
                <a:gridCol w="1247910">
                  <a:extLst>
                    <a:ext uri="{9D8B030D-6E8A-4147-A177-3AD203B41FA5}">
                      <a16:colId xmlns:a16="http://schemas.microsoft.com/office/drawing/2014/main" val="3944751355"/>
                    </a:ext>
                  </a:extLst>
                </a:gridCol>
                <a:gridCol w="1607552">
                  <a:extLst>
                    <a:ext uri="{9D8B030D-6E8A-4147-A177-3AD203B41FA5}">
                      <a16:colId xmlns:a16="http://schemas.microsoft.com/office/drawing/2014/main" val="712322464"/>
                    </a:ext>
                  </a:extLst>
                </a:gridCol>
              </a:tblGrid>
              <a:tr h="622178">
                <a:tc>
                  <a:txBody>
                    <a:bodyPr/>
                    <a:lstStyle/>
                    <a:p>
                      <a:r>
                        <a:rPr lang="en-US" sz="2000" dirty="0"/>
                        <a:t>        </a:t>
                      </a:r>
                      <a:r>
                        <a:rPr lang="en-US" sz="2000" b="1" i="1" dirty="0"/>
                        <a:t>Mediator</a:t>
                      </a:r>
                    </a:p>
                    <a:p>
                      <a:endParaRPr lang="en-US" sz="2000" dirty="0"/>
                    </a:p>
                    <a:p>
                      <a:r>
                        <a:rPr lang="en-US" sz="2000" i="1" dirty="0"/>
                        <a:t>Outcome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linear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logit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probit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Poisson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exp. mean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6896533"/>
                  </a:ext>
                </a:extLst>
              </a:tr>
              <a:tr h="533932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linear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0470225"/>
                  </a:ext>
                </a:extLst>
              </a:tr>
              <a:tr h="533932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logit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5830332"/>
                  </a:ext>
                </a:extLst>
              </a:tr>
              <a:tr h="533932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probit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695992"/>
                  </a:ext>
                </a:extLst>
              </a:tr>
              <a:tr h="533932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Poisson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7813907"/>
                  </a:ext>
                </a:extLst>
              </a:tr>
              <a:tr h="533932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exp. mean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826649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6654601-0241-2B48-5257-EEA754F15DBD}"/>
              </a:ext>
            </a:extLst>
          </p:cNvPr>
          <p:cNvSpPr txBox="1"/>
          <p:nvPr/>
        </p:nvSpPr>
        <p:spPr>
          <a:xfrm>
            <a:off x="1770525" y="5124227"/>
            <a:ext cx="4288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u="none" strike="noStrike" baseline="0" dirty="0">
                <a:latin typeface="NimbusSanL-Regu"/>
              </a:rPr>
              <a:t>Note: X indicates a supported model combination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F7D96-3479-CAD3-6603-715F533B1996}"/>
              </a:ext>
            </a:extLst>
          </p:cNvPr>
          <p:cNvSpPr txBox="1"/>
          <p:nvPr/>
        </p:nvSpPr>
        <p:spPr>
          <a:xfrm>
            <a:off x="242761" y="145657"/>
            <a:ext cx="1162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Stata’s </a:t>
            </a:r>
            <a:r>
              <a:rPr lang="en-US" sz="2800" b="1" dirty="0">
                <a:latin typeface="Consolas" panose="020B0609020204030204" pitchFamily="49" charset="0"/>
              </a:rPr>
              <a:t>mediate</a:t>
            </a:r>
            <a:r>
              <a:rPr lang="en-US" sz="2800" b="1" dirty="0"/>
              <a:t> command</a:t>
            </a:r>
          </a:p>
        </p:txBody>
      </p:sp>
    </p:spTree>
    <p:extLst>
      <p:ext uri="{BB962C8B-B14F-4D97-AF65-F5344CB8AC3E}">
        <p14:creationId xmlns:p14="http://schemas.microsoft.com/office/powerpoint/2010/main" val="12355676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283955-4023-2D53-AFC2-41C91D57A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78" y="952887"/>
            <a:ext cx="10724444" cy="41417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DDCFA7-620D-2FFF-02C4-1FF6C9EE3B2D}"/>
              </a:ext>
            </a:extLst>
          </p:cNvPr>
          <p:cNvSpPr txBox="1"/>
          <p:nvPr/>
        </p:nvSpPr>
        <p:spPr>
          <a:xfrm>
            <a:off x="285918" y="79022"/>
            <a:ext cx="1162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Demonstration: Stata’s </a:t>
            </a:r>
            <a:r>
              <a:rPr lang="en-US" sz="2800" b="1" dirty="0">
                <a:latin typeface="Consolas" panose="020B0609020204030204" pitchFamily="49" charset="0"/>
              </a:rPr>
              <a:t>mediate</a:t>
            </a:r>
            <a:r>
              <a:rPr lang="en-US" sz="2800" b="1" dirty="0"/>
              <a:t> command</a:t>
            </a:r>
          </a:p>
        </p:txBody>
      </p:sp>
    </p:spTree>
    <p:extLst>
      <p:ext uri="{BB962C8B-B14F-4D97-AF65-F5344CB8AC3E}">
        <p14:creationId xmlns:p14="http://schemas.microsoft.com/office/powerpoint/2010/main" val="36373438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418949-F1F7-8269-0F3B-68D24C2A0499}"/>
              </a:ext>
            </a:extLst>
          </p:cNvPr>
          <p:cNvSpPr txBox="1"/>
          <p:nvPr/>
        </p:nvSpPr>
        <p:spPr>
          <a:xfrm>
            <a:off x="222422" y="92676"/>
            <a:ext cx="1185012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Demonstration: Estimation</a:t>
            </a:r>
          </a:p>
          <a:p>
            <a:endParaRPr lang="en-US" sz="2400" b="1" dirty="0"/>
          </a:p>
          <a:p>
            <a:pPr>
              <a:buClr>
                <a:srgbClr val="045D91"/>
              </a:buClr>
            </a:pPr>
            <a:endParaRPr lang="en-US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4D70AC-6993-33E7-05B1-3EBF99818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59" y="723900"/>
            <a:ext cx="892492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247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2A0F88-5300-C192-0C4F-B94F00186982}"/>
              </a:ext>
            </a:extLst>
          </p:cNvPr>
          <p:cNvSpPr txBox="1"/>
          <p:nvPr/>
        </p:nvSpPr>
        <p:spPr>
          <a:xfrm>
            <a:off x="310979" y="723618"/>
            <a:ext cx="116585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olas" panose="020B0609020204030204" pitchFamily="49" charset="0"/>
              </a:rPr>
              <a:t>mediate</a:t>
            </a:r>
            <a:r>
              <a:rPr lang="en-US" sz="2400" dirty="0"/>
              <a:t> uses a </a:t>
            </a:r>
            <a:r>
              <a:rPr lang="en-US" sz="2400" dirty="0">
                <a:solidFill>
                  <a:srgbClr val="5B84CB"/>
                </a:solidFill>
              </a:rPr>
              <a:t>method of moments estimator</a:t>
            </a:r>
            <a:r>
              <a:rPr lang="en-US" sz="2400" dirty="0"/>
              <a:t>, also known as an estimating equations estimator, to estimate all auxiliary and effect parameters as well as their variance–covariance matrix.</a:t>
            </a:r>
          </a:p>
          <a:p>
            <a:pPr marL="342900" indent="-34290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To report the auxiliary parameters:</a:t>
            </a:r>
          </a:p>
          <a:p>
            <a:pPr>
              <a:buClr>
                <a:srgbClr val="045D91"/>
              </a:buClr>
            </a:pPr>
            <a:endParaRPr lang="en-US" sz="2400" dirty="0"/>
          </a:p>
          <a:p>
            <a:pPr marL="342900" indent="-34290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CF8728-7D43-8836-7C6A-EE33B85BBC84}"/>
              </a:ext>
            </a:extLst>
          </p:cNvPr>
          <p:cNvSpPr txBox="1"/>
          <p:nvPr/>
        </p:nvSpPr>
        <p:spPr>
          <a:xfrm>
            <a:off x="222422" y="92676"/>
            <a:ext cx="11850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Demonstration: Estimation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4FF617-57EF-7618-AF66-B5608D2C7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70" y="2613025"/>
            <a:ext cx="8924925" cy="209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3519AC-C6F8-5269-B91B-9742CADDD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69" y="3107019"/>
            <a:ext cx="8924925" cy="32099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FBA341-982D-893D-0876-06E2E971DF9F}"/>
              </a:ext>
            </a:extLst>
          </p:cNvPr>
          <p:cNvSpPr txBox="1"/>
          <p:nvPr/>
        </p:nvSpPr>
        <p:spPr>
          <a:xfrm>
            <a:off x="482069" y="2822575"/>
            <a:ext cx="2667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Consolas" panose="020B0609020204030204" pitchFamily="49" charset="0"/>
              </a:rPr>
              <a:t>&lt; output omitted &gt; </a:t>
            </a:r>
          </a:p>
        </p:txBody>
      </p:sp>
    </p:spTree>
    <p:extLst>
      <p:ext uri="{BB962C8B-B14F-4D97-AF65-F5344CB8AC3E}">
        <p14:creationId xmlns:p14="http://schemas.microsoft.com/office/powerpoint/2010/main" val="37179559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CF8728-7D43-8836-7C6A-EE33B85BBC84}"/>
              </a:ext>
            </a:extLst>
          </p:cNvPr>
          <p:cNvSpPr txBox="1"/>
          <p:nvPr/>
        </p:nvSpPr>
        <p:spPr>
          <a:xfrm>
            <a:off x="222422" y="92676"/>
            <a:ext cx="11850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Demonstration: Estimation without interaction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A6AC2-5BD9-11C6-5C6C-6B8AC41E6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33" y="962073"/>
            <a:ext cx="8753475" cy="209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28850D-B73D-022C-745A-8BEAD3B0A3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3970"/>
          <a:stretch/>
        </p:blipFill>
        <p:spPr>
          <a:xfrm>
            <a:off x="617533" y="1517800"/>
            <a:ext cx="8753475" cy="25823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A3632D-725F-B20D-7C31-72A0F9372821}"/>
              </a:ext>
            </a:extLst>
          </p:cNvPr>
          <p:cNvSpPr txBox="1"/>
          <p:nvPr/>
        </p:nvSpPr>
        <p:spPr>
          <a:xfrm>
            <a:off x="617533" y="1171623"/>
            <a:ext cx="2667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Consolas" panose="020B0609020204030204" pitchFamily="49" charset="0"/>
              </a:rPr>
              <a:t>&lt; output omitted &gt; </a:t>
            </a:r>
          </a:p>
        </p:txBody>
      </p:sp>
    </p:spTree>
    <p:extLst>
      <p:ext uri="{BB962C8B-B14F-4D97-AF65-F5344CB8AC3E}">
        <p14:creationId xmlns:p14="http://schemas.microsoft.com/office/powerpoint/2010/main" val="41803438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121912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53E2CE-77AA-B06C-F930-2FFC31C5EFA9}"/>
              </a:ext>
            </a:extLst>
          </p:cNvPr>
          <p:cNvSpPr txBox="1"/>
          <p:nvPr/>
        </p:nvSpPr>
        <p:spPr>
          <a:xfrm>
            <a:off x="762" y="1021421"/>
            <a:ext cx="1219123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Recall that our interest is in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contrast</a:t>
            </a:r>
            <a:r>
              <a:rPr lang="es-ES" sz="2400" dirty="0"/>
              <a:t> </a:t>
            </a:r>
            <a:r>
              <a:rPr lang="es-ES" sz="2400" b="1" dirty="0"/>
              <a:t>Y(1) - Y(0)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For mediation, the idea is to split the contrast </a:t>
            </a:r>
            <a:r>
              <a:rPr lang="en-US" sz="2400" b="1" dirty="0"/>
              <a:t>Y(1) - Y(0) </a:t>
            </a:r>
            <a:r>
              <a:rPr lang="en-US" sz="2400" dirty="0"/>
              <a:t>into two other contrasts using a third potential outcome </a:t>
            </a:r>
            <a:r>
              <a:rPr lang="en-US" sz="2400" b="1" dirty="0"/>
              <a:t>M(t).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We introduce a new type of outcome </a:t>
            </a:r>
            <a:r>
              <a:rPr lang="en-US" sz="2400" b="1" dirty="0"/>
              <a:t>Y(</a:t>
            </a:r>
            <a:r>
              <a:rPr lang="en-US" sz="2400" b="1" dirty="0" err="1"/>
              <a:t>t,m</a:t>
            </a:r>
            <a:r>
              <a:rPr lang="en-US" sz="2400" b="1" dirty="0"/>
              <a:t>)</a:t>
            </a:r>
            <a:r>
              <a:rPr lang="en-US" sz="2400" dirty="0"/>
              <a:t>, which corresponds to the potential outcome when we set </a:t>
            </a:r>
            <a:r>
              <a:rPr lang="en-US" sz="2400" b="1" dirty="0"/>
              <a:t>T = t</a:t>
            </a:r>
            <a:r>
              <a:rPr lang="en-US" sz="2400" dirty="0"/>
              <a:t> and </a:t>
            </a:r>
            <a:r>
              <a:rPr lang="en-US" sz="2400" b="1" dirty="0"/>
              <a:t>M=m</a:t>
            </a:r>
            <a:r>
              <a:rPr lang="en-US" sz="2400" dirty="0"/>
              <a:t>.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s-ES" sz="2400" dirty="0"/>
              <a:t>Note </a:t>
            </a:r>
            <a:r>
              <a:rPr lang="es-ES" sz="2400" dirty="0" err="1"/>
              <a:t>the</a:t>
            </a:r>
            <a:r>
              <a:rPr lang="es-ES" sz="2400" dirty="0"/>
              <a:t> familiar </a:t>
            </a:r>
            <a:r>
              <a:rPr lang="es-ES" sz="2400" b="1" dirty="0"/>
              <a:t>Y(1) = Y[1, M(1)]</a:t>
            </a:r>
            <a:r>
              <a:rPr lang="es-ES" sz="2400" dirty="0"/>
              <a:t> and </a:t>
            </a:r>
            <a:r>
              <a:rPr lang="es-ES" sz="2400" b="1" dirty="0"/>
              <a:t>Y(0) = Y[0,M(0)]</a:t>
            </a:r>
            <a:r>
              <a:rPr lang="es-ES" sz="2400" dirty="0"/>
              <a:t>.</a:t>
            </a: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2A6601-1E03-4B64-78D3-54B32818B468}"/>
              </a:ext>
            </a:extLst>
          </p:cNvPr>
          <p:cNvGrpSpPr/>
          <p:nvPr/>
        </p:nvGrpSpPr>
        <p:grpSpPr>
          <a:xfrm>
            <a:off x="481386" y="981455"/>
            <a:ext cx="1645920" cy="1097281"/>
            <a:chOff x="8284207" y="1895307"/>
            <a:chExt cx="1460320" cy="97165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5E41E05-E1C0-E1E1-2C16-EA80E5A2129B}"/>
                </a:ext>
              </a:extLst>
            </p:cNvPr>
            <p:cNvSpPr/>
            <p:nvPr/>
          </p:nvSpPr>
          <p:spPr>
            <a:xfrm>
              <a:off x="8857861" y="1895307"/>
              <a:ext cx="324516" cy="32388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037CEDC-F0F9-4011-CF6D-17DC3BC6A5ED}"/>
                </a:ext>
              </a:extLst>
            </p:cNvPr>
            <p:cNvSpPr/>
            <p:nvPr/>
          </p:nvSpPr>
          <p:spPr>
            <a:xfrm>
              <a:off x="9392078" y="2546917"/>
              <a:ext cx="320040" cy="32004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A79DB7C-7602-F2E8-6057-B8235BD9C29F}"/>
                </a:ext>
              </a:extLst>
            </p:cNvPr>
            <p:cNvCxnSpPr>
              <a:cxnSpLocks/>
              <a:stCxn id="27" idx="3"/>
              <a:endCxn id="31" idx="1"/>
            </p:cNvCxnSpPr>
            <p:nvPr/>
          </p:nvCxnSpPr>
          <p:spPr>
            <a:xfrm flipH="1">
              <a:off x="8465431" y="2171759"/>
              <a:ext cx="439954" cy="3751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2B708C2-F612-6E58-524F-E988F8C37BD1}"/>
                </a:ext>
              </a:extLst>
            </p:cNvPr>
            <p:cNvCxnSpPr>
              <a:stCxn id="27" idx="5"/>
              <a:endCxn id="28" idx="1"/>
            </p:cNvCxnSpPr>
            <p:nvPr/>
          </p:nvCxnSpPr>
          <p:spPr>
            <a:xfrm>
              <a:off x="9134854" y="2171759"/>
              <a:ext cx="304093" cy="4220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Chord 30">
              <a:extLst>
                <a:ext uri="{FF2B5EF4-FFF2-40B4-BE49-F238E27FC236}">
                  <a16:creationId xmlns:a16="http://schemas.microsoft.com/office/drawing/2014/main" id="{F228877D-70C9-9367-27FA-3C1B5659B04D}"/>
                </a:ext>
              </a:extLst>
            </p:cNvPr>
            <p:cNvSpPr/>
            <p:nvPr/>
          </p:nvSpPr>
          <p:spPr>
            <a:xfrm>
              <a:off x="8305411" y="2546918"/>
              <a:ext cx="320040" cy="320040"/>
            </a:xfrm>
            <a:prstGeom prst="chord">
              <a:avLst>
                <a:gd name="adj1" fmla="val 5418537"/>
                <a:gd name="adj2" fmla="val 16200000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Chord 31">
              <a:extLst>
                <a:ext uri="{FF2B5EF4-FFF2-40B4-BE49-F238E27FC236}">
                  <a16:creationId xmlns:a16="http://schemas.microsoft.com/office/drawing/2014/main" id="{EF2BC3A8-13FF-5D78-E8C3-E6F533487F32}"/>
                </a:ext>
              </a:extLst>
            </p:cNvPr>
            <p:cNvSpPr/>
            <p:nvPr/>
          </p:nvSpPr>
          <p:spPr>
            <a:xfrm rot="10800000">
              <a:off x="8388900" y="2546918"/>
              <a:ext cx="320040" cy="320040"/>
            </a:xfrm>
            <a:prstGeom prst="chord">
              <a:avLst>
                <a:gd name="adj1" fmla="val 5418537"/>
                <a:gd name="adj2" fmla="val 1620000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670E6E7-728F-1E26-493E-A62011633339}"/>
                </a:ext>
              </a:extLst>
            </p:cNvPr>
            <p:cNvSpPr txBox="1"/>
            <p:nvPr/>
          </p:nvSpPr>
          <p:spPr>
            <a:xfrm>
              <a:off x="8284207" y="2599215"/>
              <a:ext cx="20938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F5803A8-506F-693F-3CE3-F169ADE25D20}"/>
                </a:ext>
              </a:extLst>
            </p:cNvPr>
            <p:cNvSpPr txBox="1"/>
            <p:nvPr/>
          </p:nvSpPr>
          <p:spPr>
            <a:xfrm>
              <a:off x="8499021" y="2599215"/>
              <a:ext cx="20938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18529A7-5B1E-9441-9E7F-A4E41FB6C92A}"/>
                </a:ext>
              </a:extLst>
            </p:cNvPr>
            <p:cNvSpPr txBox="1"/>
            <p:nvPr/>
          </p:nvSpPr>
          <p:spPr>
            <a:xfrm>
              <a:off x="9387261" y="2595145"/>
              <a:ext cx="3572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Y(</a:t>
              </a:r>
              <a:r>
                <a:rPr lang="en-US" sz="800" dirty="0">
                  <a:solidFill>
                    <a:srgbClr val="FF0000"/>
                  </a:solidFill>
                </a:rPr>
                <a:t>0</a:t>
              </a:r>
              <a:r>
                <a:rPr lang="en-US" sz="800" dirty="0"/>
                <a:t>)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89151BD-C887-9483-E015-6812209C4F70}"/>
                </a:ext>
              </a:extLst>
            </p:cNvPr>
            <p:cNvCxnSpPr>
              <a:endCxn id="36" idx="1"/>
            </p:cNvCxnSpPr>
            <p:nvPr/>
          </p:nvCxnSpPr>
          <p:spPr>
            <a:xfrm>
              <a:off x="8708406" y="2702867"/>
              <a:ext cx="6788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F245B8A-E4E6-EE81-1A99-5412A39B8765}"/>
              </a:ext>
            </a:extLst>
          </p:cNvPr>
          <p:cNvGrpSpPr/>
          <p:nvPr/>
        </p:nvGrpSpPr>
        <p:grpSpPr>
          <a:xfrm>
            <a:off x="2983779" y="1004011"/>
            <a:ext cx="1645920" cy="1097281"/>
            <a:chOff x="8287600" y="3280332"/>
            <a:chExt cx="1460320" cy="97165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B83298A-40A8-2E50-E9F1-41EF56EA3D72}"/>
                </a:ext>
              </a:extLst>
            </p:cNvPr>
            <p:cNvSpPr/>
            <p:nvPr/>
          </p:nvSpPr>
          <p:spPr>
            <a:xfrm>
              <a:off x="8861254" y="3280332"/>
              <a:ext cx="324516" cy="32388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X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36DCDF7-0221-092D-A590-85F10AFDAB54}"/>
                </a:ext>
              </a:extLst>
            </p:cNvPr>
            <p:cNvSpPr/>
            <p:nvPr/>
          </p:nvSpPr>
          <p:spPr>
            <a:xfrm>
              <a:off x="9395471" y="3931942"/>
              <a:ext cx="320040" cy="32004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ED0DB80-E79B-17E1-3A34-AED3C8DF652B}"/>
                </a:ext>
              </a:extLst>
            </p:cNvPr>
            <p:cNvCxnSpPr>
              <a:cxnSpLocks/>
              <a:stCxn id="39" idx="3"/>
              <a:endCxn id="43" idx="1"/>
            </p:cNvCxnSpPr>
            <p:nvPr/>
          </p:nvCxnSpPr>
          <p:spPr>
            <a:xfrm flipH="1">
              <a:off x="8468824" y="3556784"/>
              <a:ext cx="439954" cy="3751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C7EDDA4-8BE9-1CC9-00E3-F99FA0B9FE7F}"/>
                </a:ext>
              </a:extLst>
            </p:cNvPr>
            <p:cNvCxnSpPr>
              <a:stCxn id="39" idx="5"/>
              <a:endCxn id="40" idx="1"/>
            </p:cNvCxnSpPr>
            <p:nvPr/>
          </p:nvCxnSpPr>
          <p:spPr>
            <a:xfrm>
              <a:off x="9138247" y="3556784"/>
              <a:ext cx="304093" cy="4220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Chord 42">
              <a:extLst>
                <a:ext uri="{FF2B5EF4-FFF2-40B4-BE49-F238E27FC236}">
                  <a16:creationId xmlns:a16="http://schemas.microsoft.com/office/drawing/2014/main" id="{C85FE0D2-7225-9A79-BB60-C0A0A96E871E}"/>
                </a:ext>
              </a:extLst>
            </p:cNvPr>
            <p:cNvSpPr/>
            <p:nvPr/>
          </p:nvSpPr>
          <p:spPr>
            <a:xfrm>
              <a:off x="8308804" y="3931943"/>
              <a:ext cx="320040" cy="320040"/>
            </a:xfrm>
            <a:prstGeom prst="chord">
              <a:avLst>
                <a:gd name="adj1" fmla="val 5418537"/>
                <a:gd name="adj2" fmla="val 16200000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Chord 43">
              <a:extLst>
                <a:ext uri="{FF2B5EF4-FFF2-40B4-BE49-F238E27FC236}">
                  <a16:creationId xmlns:a16="http://schemas.microsoft.com/office/drawing/2014/main" id="{DFD74AF6-2204-18E4-2F46-D86B2EF67BB3}"/>
                </a:ext>
              </a:extLst>
            </p:cNvPr>
            <p:cNvSpPr/>
            <p:nvPr/>
          </p:nvSpPr>
          <p:spPr>
            <a:xfrm rot="10800000">
              <a:off x="8392293" y="3931943"/>
              <a:ext cx="320040" cy="320040"/>
            </a:xfrm>
            <a:prstGeom prst="chord">
              <a:avLst>
                <a:gd name="adj1" fmla="val 5418537"/>
                <a:gd name="adj2" fmla="val 1620000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694ACA2-8F44-6DAF-2BEE-C337317B53EA}"/>
                </a:ext>
              </a:extLst>
            </p:cNvPr>
            <p:cNvSpPr txBox="1"/>
            <p:nvPr/>
          </p:nvSpPr>
          <p:spPr>
            <a:xfrm>
              <a:off x="8287600" y="3984240"/>
              <a:ext cx="20938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T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AE3A462-5CB4-04BA-D7B6-09306F54CAA4}"/>
                </a:ext>
              </a:extLst>
            </p:cNvPr>
            <p:cNvSpPr txBox="1"/>
            <p:nvPr/>
          </p:nvSpPr>
          <p:spPr>
            <a:xfrm>
              <a:off x="8502414" y="3984240"/>
              <a:ext cx="20938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502C37C-B03C-77B4-C34D-EC284F94B270}"/>
                </a:ext>
              </a:extLst>
            </p:cNvPr>
            <p:cNvSpPr txBox="1"/>
            <p:nvPr/>
          </p:nvSpPr>
          <p:spPr>
            <a:xfrm>
              <a:off x="9390654" y="3980170"/>
              <a:ext cx="3572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Y(</a:t>
              </a:r>
              <a:r>
                <a:rPr lang="en-US" sz="800" dirty="0">
                  <a:solidFill>
                    <a:srgbClr val="FF0000"/>
                  </a:solidFill>
                </a:rPr>
                <a:t>1</a:t>
              </a:r>
              <a:r>
                <a:rPr lang="en-US" sz="800" dirty="0"/>
                <a:t>)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8EC37EF-1EB7-D361-FEE4-B3A34B1F6D86}"/>
                </a:ext>
              </a:extLst>
            </p:cNvPr>
            <p:cNvCxnSpPr>
              <a:endCxn id="48" idx="1"/>
            </p:cNvCxnSpPr>
            <p:nvPr/>
          </p:nvCxnSpPr>
          <p:spPr>
            <a:xfrm>
              <a:off x="8711799" y="4087892"/>
              <a:ext cx="6788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4909F11-1AD3-5388-7D54-BB32EBFB8DB6}"/>
              </a:ext>
            </a:extLst>
          </p:cNvPr>
          <p:cNvGrpSpPr/>
          <p:nvPr/>
        </p:nvGrpSpPr>
        <p:grpSpPr>
          <a:xfrm>
            <a:off x="423459" y="3325701"/>
            <a:ext cx="2560320" cy="1280161"/>
            <a:chOff x="7498407" y="1070056"/>
            <a:chExt cx="2568204" cy="1497282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D62E966-33C5-EED3-3FB1-4BE8C1A67AFC}"/>
                </a:ext>
              </a:extLst>
            </p:cNvPr>
            <p:cNvSpPr/>
            <p:nvPr/>
          </p:nvSpPr>
          <p:spPr>
            <a:xfrm>
              <a:off x="8591702" y="1070056"/>
              <a:ext cx="366886" cy="42779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E7DB1E4-E92B-8E81-C385-39C6E7163D58}"/>
                </a:ext>
              </a:extLst>
            </p:cNvPr>
            <p:cNvSpPr/>
            <p:nvPr/>
          </p:nvSpPr>
          <p:spPr>
            <a:xfrm>
              <a:off x="9483833" y="2102861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CC1D5E5-5D25-09D3-8EEB-14D8D261F3D7}"/>
                </a:ext>
              </a:extLst>
            </p:cNvPr>
            <p:cNvCxnSpPr>
              <a:cxnSpLocks/>
              <a:stCxn id="51" idx="3"/>
              <a:endCxn id="61" idx="1"/>
            </p:cNvCxnSpPr>
            <p:nvPr/>
          </p:nvCxnSpPr>
          <p:spPr>
            <a:xfrm flipH="1">
              <a:off x="7734578" y="1435202"/>
              <a:ext cx="910853" cy="6749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9A50CEE-5EDE-9330-38F7-D8DE4E07995B}"/>
                </a:ext>
              </a:extLst>
            </p:cNvPr>
            <p:cNvCxnSpPr>
              <a:cxnSpLocks/>
              <a:stCxn id="51" idx="5"/>
              <a:endCxn id="52" idx="0"/>
            </p:cNvCxnSpPr>
            <p:nvPr/>
          </p:nvCxnSpPr>
          <p:spPr>
            <a:xfrm>
              <a:off x="8904860" y="1435202"/>
              <a:ext cx="807573" cy="667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1173EE3-E264-12DE-2184-6E84E767A29A}"/>
                </a:ext>
              </a:extLst>
            </p:cNvPr>
            <p:cNvSpPr txBox="1"/>
            <p:nvPr/>
          </p:nvSpPr>
          <p:spPr>
            <a:xfrm>
              <a:off x="9412483" y="2216045"/>
              <a:ext cx="654128" cy="269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Y(</a:t>
              </a:r>
              <a:r>
                <a:rPr lang="en-US" sz="900" dirty="0" err="1"/>
                <a:t>t,</a:t>
              </a:r>
              <a:r>
                <a:rPr lang="en-US" sz="900" dirty="0" err="1">
                  <a:solidFill>
                    <a:schemeClr val="accent1"/>
                  </a:solidFill>
                </a:rPr>
                <a:t>M</a:t>
              </a:r>
              <a:r>
                <a:rPr lang="en-US" sz="900" dirty="0">
                  <a:solidFill>
                    <a:schemeClr val="accent1"/>
                  </a:solidFill>
                </a:rPr>
                <a:t>(t)</a:t>
              </a:r>
              <a:r>
                <a:rPr lang="en-US" sz="900" dirty="0"/>
                <a:t>)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C725B2EB-CE41-4EA7-07B6-2CAA06A8FB64}"/>
                </a:ext>
              </a:extLst>
            </p:cNvPr>
            <p:cNvCxnSpPr>
              <a:cxnSpLocks/>
              <a:endCxn id="52" idx="2"/>
            </p:cNvCxnSpPr>
            <p:nvPr/>
          </p:nvCxnSpPr>
          <p:spPr>
            <a:xfrm flipV="1">
              <a:off x="8055685" y="2331461"/>
              <a:ext cx="1428148" cy="133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2CEED96-8F08-F88E-CDD6-DDF9E305780A}"/>
                </a:ext>
              </a:extLst>
            </p:cNvPr>
            <p:cNvCxnSpPr>
              <a:cxnSpLocks/>
              <a:stCxn id="51" idx="4"/>
              <a:endCxn id="65" idx="1"/>
            </p:cNvCxnSpPr>
            <p:nvPr/>
          </p:nvCxnSpPr>
          <p:spPr>
            <a:xfrm flipH="1">
              <a:off x="8710186" y="1497851"/>
              <a:ext cx="64959" cy="1870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7789AAB5-5D77-CADA-5A93-12A216870D41}"/>
                </a:ext>
              </a:extLst>
            </p:cNvPr>
            <p:cNvCxnSpPr>
              <a:cxnSpLocks/>
              <a:endCxn id="67" idx="1"/>
            </p:cNvCxnSpPr>
            <p:nvPr/>
          </p:nvCxnSpPr>
          <p:spPr>
            <a:xfrm flipV="1">
              <a:off x="7946289" y="1911473"/>
              <a:ext cx="527726" cy="26562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24F2E87-80A6-8B7A-F33C-1AADB6B758D1}"/>
                </a:ext>
              </a:extLst>
            </p:cNvPr>
            <p:cNvCxnSpPr>
              <a:cxnSpLocks/>
              <a:endCxn id="52" idx="1"/>
            </p:cNvCxnSpPr>
            <p:nvPr/>
          </p:nvCxnSpPr>
          <p:spPr>
            <a:xfrm>
              <a:off x="9031293" y="1919623"/>
              <a:ext cx="519495" cy="250193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Chord 60">
              <a:extLst>
                <a:ext uri="{FF2B5EF4-FFF2-40B4-BE49-F238E27FC236}">
                  <a16:creationId xmlns:a16="http://schemas.microsoft.com/office/drawing/2014/main" id="{43D32363-A6D4-77E7-7748-3BF8CCAD4065}"/>
                </a:ext>
              </a:extLst>
            </p:cNvPr>
            <p:cNvSpPr/>
            <p:nvPr/>
          </p:nvSpPr>
          <p:spPr>
            <a:xfrm>
              <a:off x="7505978" y="2110138"/>
              <a:ext cx="457200" cy="457200"/>
            </a:xfrm>
            <a:prstGeom prst="chord">
              <a:avLst>
                <a:gd name="adj1" fmla="val 5418537"/>
                <a:gd name="adj2" fmla="val 16200000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Chord 61">
              <a:extLst>
                <a:ext uri="{FF2B5EF4-FFF2-40B4-BE49-F238E27FC236}">
                  <a16:creationId xmlns:a16="http://schemas.microsoft.com/office/drawing/2014/main" id="{D6004C8B-AF97-CFB2-F86F-A799279528D7}"/>
                </a:ext>
              </a:extLst>
            </p:cNvPr>
            <p:cNvSpPr/>
            <p:nvPr/>
          </p:nvSpPr>
          <p:spPr>
            <a:xfrm rot="10800000">
              <a:off x="7598485" y="2110138"/>
              <a:ext cx="457200" cy="457200"/>
            </a:xfrm>
            <a:prstGeom prst="chord">
              <a:avLst>
                <a:gd name="adj1" fmla="val 5418537"/>
                <a:gd name="adj2" fmla="val 1620000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7D85776-E140-E400-D182-E59FB3088F03}"/>
                </a:ext>
              </a:extLst>
            </p:cNvPr>
            <p:cNvSpPr txBox="1"/>
            <p:nvPr/>
          </p:nvSpPr>
          <p:spPr>
            <a:xfrm>
              <a:off x="7498407" y="2221319"/>
              <a:ext cx="2093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T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16A5560-C143-383A-ABB7-53110956EBE8}"/>
                </a:ext>
              </a:extLst>
            </p:cNvPr>
            <p:cNvSpPr txBox="1"/>
            <p:nvPr/>
          </p:nvSpPr>
          <p:spPr>
            <a:xfrm>
              <a:off x="7828821" y="2216045"/>
              <a:ext cx="2093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65" name="Chord 64">
              <a:extLst>
                <a:ext uri="{FF2B5EF4-FFF2-40B4-BE49-F238E27FC236}">
                  <a16:creationId xmlns:a16="http://schemas.microsoft.com/office/drawing/2014/main" id="{1F764267-9EB8-C93D-3CDB-0554A775981D}"/>
                </a:ext>
              </a:extLst>
            </p:cNvPr>
            <p:cNvSpPr/>
            <p:nvPr/>
          </p:nvSpPr>
          <p:spPr>
            <a:xfrm>
              <a:off x="8481586" y="1684876"/>
              <a:ext cx="457200" cy="457200"/>
            </a:xfrm>
            <a:prstGeom prst="chord">
              <a:avLst>
                <a:gd name="adj1" fmla="val 5418537"/>
                <a:gd name="adj2" fmla="val 16200000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Chord 65">
              <a:extLst>
                <a:ext uri="{FF2B5EF4-FFF2-40B4-BE49-F238E27FC236}">
                  <a16:creationId xmlns:a16="http://schemas.microsoft.com/office/drawing/2014/main" id="{8C6ACE84-EBDA-0403-E4AA-8B20C843213C}"/>
                </a:ext>
              </a:extLst>
            </p:cNvPr>
            <p:cNvSpPr/>
            <p:nvPr/>
          </p:nvSpPr>
          <p:spPr>
            <a:xfrm rot="10800000">
              <a:off x="8574093" y="1684876"/>
              <a:ext cx="457200" cy="457200"/>
            </a:xfrm>
            <a:prstGeom prst="chord">
              <a:avLst>
                <a:gd name="adj1" fmla="val 5418537"/>
                <a:gd name="adj2" fmla="val 1620000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9C50B6A-4589-A3AA-393F-935AC4581056}"/>
                </a:ext>
              </a:extLst>
            </p:cNvPr>
            <p:cNvSpPr txBox="1"/>
            <p:nvPr/>
          </p:nvSpPr>
          <p:spPr>
            <a:xfrm>
              <a:off x="8474015" y="1796057"/>
              <a:ext cx="2093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M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A1B97A3-E8DE-37F4-20B1-7DFD4229D787}"/>
                </a:ext>
              </a:extLst>
            </p:cNvPr>
            <p:cNvSpPr txBox="1"/>
            <p:nvPr/>
          </p:nvSpPr>
          <p:spPr>
            <a:xfrm>
              <a:off x="8717148" y="1790783"/>
              <a:ext cx="43624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M(t)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F3151C5-9EF3-9B01-22B2-E811032A4065}"/>
              </a:ext>
            </a:extLst>
          </p:cNvPr>
          <p:cNvSpPr txBox="1"/>
          <p:nvPr/>
        </p:nvSpPr>
        <p:spPr>
          <a:xfrm>
            <a:off x="222422" y="92676"/>
            <a:ext cx="11850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Taking a step back: Preparing for causal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1423422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60AF9F-38B2-069C-D0C6-C5BC19CBADB6}"/>
              </a:ext>
            </a:extLst>
          </p:cNvPr>
          <p:cNvSpPr txBox="1"/>
          <p:nvPr/>
        </p:nvSpPr>
        <p:spPr>
          <a:xfrm>
            <a:off x="49884" y="2542771"/>
            <a:ext cx="120226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Now, we have two new </a:t>
            </a:r>
            <a:r>
              <a:rPr lang="en-US" sz="2400" dirty="0">
                <a:solidFill>
                  <a:srgbClr val="0070C0"/>
                </a:solidFill>
              </a:rPr>
              <a:t>cross-world</a:t>
            </a:r>
            <a:r>
              <a:rPr lang="en-US" sz="2400" dirty="0"/>
              <a:t> potential outcomes </a:t>
            </a:r>
            <a:r>
              <a:rPr lang="en-US" sz="2400" b="1" dirty="0"/>
              <a:t>Y[t, M(t’)].</a:t>
            </a:r>
          </a:p>
          <a:p>
            <a:pPr marL="342900" indent="-34290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Y[1,M(0)]</a:t>
            </a:r>
            <a:r>
              <a:rPr lang="en-US" sz="2400" dirty="0"/>
              <a:t> and </a:t>
            </a:r>
            <a:r>
              <a:rPr lang="en-US" sz="2400" b="1" dirty="0"/>
              <a:t>Y[0,M(1)] </a:t>
            </a:r>
            <a:r>
              <a:rPr lang="en-US" sz="2400" dirty="0"/>
              <a:t>are never observed (</a:t>
            </a:r>
            <a:r>
              <a:rPr lang="en-US" sz="2400" dirty="0">
                <a:solidFill>
                  <a:srgbClr val="FF0000"/>
                </a:solidFill>
              </a:rPr>
              <a:t>Fundamental problem of causal inference</a:t>
            </a:r>
            <a:r>
              <a:rPr lang="en-US" sz="2400" dirty="0"/>
              <a:t>). </a:t>
            </a:r>
          </a:p>
          <a:p>
            <a:pPr marL="342900" indent="-34290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These correspond to the </a:t>
            </a:r>
            <a:r>
              <a:rPr lang="en-US" sz="2400" dirty="0">
                <a:solidFill>
                  <a:srgbClr val="0070C0"/>
                </a:solidFill>
              </a:rPr>
              <a:t>unobserved worlds </a:t>
            </a:r>
            <a:r>
              <a:rPr lang="en-US" sz="2400" dirty="0"/>
              <a:t>where treatment is set to </a:t>
            </a:r>
            <a:r>
              <a:rPr lang="en-US" sz="2400" b="1" dirty="0"/>
              <a:t>t</a:t>
            </a:r>
            <a:r>
              <a:rPr lang="en-US" sz="2400" dirty="0"/>
              <a:t> and the mediator is set to the value it would have taken under exposure </a:t>
            </a:r>
            <a:r>
              <a:rPr lang="en-US" sz="2400" b="1" dirty="0"/>
              <a:t>t’</a:t>
            </a:r>
            <a:r>
              <a:rPr lang="en-US" sz="2400" dirty="0"/>
              <a:t>.</a:t>
            </a:r>
          </a:p>
          <a:p>
            <a:pPr marL="342900" indent="-34290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We use these </a:t>
            </a:r>
            <a:r>
              <a:rPr lang="en-US" sz="2400" b="1" dirty="0"/>
              <a:t>four potential outcomes </a:t>
            </a:r>
            <a:r>
              <a:rPr lang="en-US" sz="2400" dirty="0"/>
              <a:t>to define total effects, </a:t>
            </a:r>
            <a:r>
              <a:rPr lang="en-US" sz="2400" dirty="0">
                <a:solidFill>
                  <a:srgbClr val="FF0000"/>
                </a:solidFill>
              </a:rPr>
              <a:t>direct effects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5B84CB"/>
                </a:solidFill>
              </a:rPr>
              <a:t>indirect effects</a:t>
            </a:r>
          </a:p>
          <a:p>
            <a:pPr marL="342900" indent="-34290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F4E4D4-45D8-74BD-87EB-1D9FE124DAE0}"/>
              </a:ext>
            </a:extLst>
          </p:cNvPr>
          <p:cNvGrpSpPr/>
          <p:nvPr/>
        </p:nvGrpSpPr>
        <p:grpSpPr>
          <a:xfrm>
            <a:off x="379894" y="831580"/>
            <a:ext cx="5497411" cy="1497281"/>
            <a:chOff x="1064000" y="2854034"/>
            <a:chExt cx="5497411" cy="14972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FF8D589-0349-5B91-3E60-39B065B9BEB5}"/>
                </a:ext>
              </a:extLst>
            </p:cNvPr>
            <p:cNvSpPr/>
            <p:nvPr/>
          </p:nvSpPr>
          <p:spPr>
            <a:xfrm>
              <a:off x="5086502" y="2854034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8E02CE8-2E3A-8504-BC59-C533F0ACDA40}"/>
                </a:ext>
              </a:extLst>
            </p:cNvPr>
            <p:cNvSpPr/>
            <p:nvPr/>
          </p:nvSpPr>
          <p:spPr>
            <a:xfrm>
              <a:off x="5978633" y="3886838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38A798A-D01C-06BC-DB32-56571BD5860B}"/>
                </a:ext>
              </a:extLst>
            </p:cNvPr>
            <p:cNvCxnSpPr>
              <a:cxnSpLocks/>
              <a:stCxn id="4" idx="3"/>
              <a:endCxn id="15" idx="1"/>
            </p:cNvCxnSpPr>
            <p:nvPr/>
          </p:nvCxnSpPr>
          <p:spPr>
            <a:xfrm flipH="1">
              <a:off x="4229378" y="3127205"/>
              <a:ext cx="903993" cy="7669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990D1D7-FFD0-F75E-BB48-352241522D00}"/>
                </a:ext>
              </a:extLst>
            </p:cNvPr>
            <p:cNvCxnSpPr>
              <a:cxnSpLocks/>
              <a:stCxn id="4" idx="5"/>
              <a:endCxn id="6" idx="0"/>
            </p:cNvCxnSpPr>
            <p:nvPr/>
          </p:nvCxnSpPr>
          <p:spPr>
            <a:xfrm>
              <a:off x="5359673" y="3127205"/>
              <a:ext cx="847560" cy="7596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0466C5-59B3-C38E-6534-206331C7A236}"/>
                </a:ext>
              </a:extLst>
            </p:cNvPr>
            <p:cNvSpPr txBox="1"/>
            <p:nvPr/>
          </p:nvSpPr>
          <p:spPr>
            <a:xfrm>
              <a:off x="5126479" y="2900608"/>
              <a:ext cx="2093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2DF445-9179-2732-1F87-FCD4F17E7B8B}"/>
                </a:ext>
              </a:extLst>
            </p:cNvPr>
            <p:cNvSpPr txBox="1"/>
            <p:nvPr/>
          </p:nvSpPr>
          <p:spPr>
            <a:xfrm>
              <a:off x="5907283" y="4000022"/>
              <a:ext cx="654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Y(0,</a:t>
              </a:r>
              <a:r>
                <a:rPr lang="en-US" sz="900" dirty="0">
                  <a:solidFill>
                    <a:schemeClr val="accent1"/>
                  </a:solidFill>
                </a:rPr>
                <a:t>M(1)</a:t>
              </a:r>
              <a:r>
                <a:rPr lang="en-US" sz="900" dirty="0"/>
                <a:t>)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6E7803D-6AF7-64B4-E392-1E4ADEBFF3B2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 flipV="1">
              <a:off x="4550485" y="4115438"/>
              <a:ext cx="1428148" cy="133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9247F33-3ED1-5AF6-5463-55120E282EFA}"/>
                </a:ext>
              </a:extLst>
            </p:cNvPr>
            <p:cNvCxnSpPr>
              <a:cxnSpLocks/>
              <a:stCxn id="4" idx="4"/>
              <a:endCxn id="19" idx="1"/>
            </p:cNvCxnSpPr>
            <p:nvPr/>
          </p:nvCxnSpPr>
          <p:spPr>
            <a:xfrm flipH="1">
              <a:off x="5204986" y="3174074"/>
              <a:ext cx="41536" cy="2947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A52541B-A1E7-EC89-AB56-69AB0D533B45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441089" y="3695450"/>
              <a:ext cx="527726" cy="26562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E639B55-7B4D-215A-CD13-F2D4FECFCE15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5526093" y="3703600"/>
              <a:ext cx="519495" cy="250193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Chord 14">
              <a:extLst>
                <a:ext uri="{FF2B5EF4-FFF2-40B4-BE49-F238E27FC236}">
                  <a16:creationId xmlns:a16="http://schemas.microsoft.com/office/drawing/2014/main" id="{CB5B7FE0-B489-E009-CDC4-C8855E17CFC5}"/>
                </a:ext>
              </a:extLst>
            </p:cNvPr>
            <p:cNvSpPr/>
            <p:nvPr/>
          </p:nvSpPr>
          <p:spPr>
            <a:xfrm>
              <a:off x="4000778" y="3894115"/>
              <a:ext cx="457200" cy="457200"/>
            </a:xfrm>
            <a:prstGeom prst="chord">
              <a:avLst>
                <a:gd name="adj1" fmla="val 5418537"/>
                <a:gd name="adj2" fmla="val 16200000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hord 15">
              <a:extLst>
                <a:ext uri="{FF2B5EF4-FFF2-40B4-BE49-F238E27FC236}">
                  <a16:creationId xmlns:a16="http://schemas.microsoft.com/office/drawing/2014/main" id="{111B83A1-FA82-8725-79C4-27B76D4CD51E}"/>
                </a:ext>
              </a:extLst>
            </p:cNvPr>
            <p:cNvSpPr/>
            <p:nvPr/>
          </p:nvSpPr>
          <p:spPr>
            <a:xfrm rot="10800000">
              <a:off x="4093285" y="3894115"/>
              <a:ext cx="457200" cy="457200"/>
            </a:xfrm>
            <a:prstGeom prst="chord">
              <a:avLst>
                <a:gd name="adj1" fmla="val 5418537"/>
                <a:gd name="adj2" fmla="val 1620000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46BCA2-8684-4862-B8E9-BF7E9853C6F9}"/>
                </a:ext>
              </a:extLst>
            </p:cNvPr>
            <p:cNvSpPr txBox="1"/>
            <p:nvPr/>
          </p:nvSpPr>
          <p:spPr>
            <a:xfrm>
              <a:off x="3993207" y="4005296"/>
              <a:ext cx="2093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17D492-E4B2-849E-0A6B-1C1CD5278E02}"/>
                </a:ext>
              </a:extLst>
            </p:cNvPr>
            <p:cNvSpPr txBox="1"/>
            <p:nvPr/>
          </p:nvSpPr>
          <p:spPr>
            <a:xfrm>
              <a:off x="4323621" y="4000022"/>
              <a:ext cx="2093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9" name="Chord 18">
              <a:extLst>
                <a:ext uri="{FF2B5EF4-FFF2-40B4-BE49-F238E27FC236}">
                  <a16:creationId xmlns:a16="http://schemas.microsoft.com/office/drawing/2014/main" id="{C8F876D6-A4A2-A630-0A69-8A1E1463467F}"/>
                </a:ext>
              </a:extLst>
            </p:cNvPr>
            <p:cNvSpPr/>
            <p:nvPr/>
          </p:nvSpPr>
          <p:spPr>
            <a:xfrm>
              <a:off x="4976386" y="3468853"/>
              <a:ext cx="457200" cy="457200"/>
            </a:xfrm>
            <a:prstGeom prst="chord">
              <a:avLst>
                <a:gd name="adj1" fmla="val 5418537"/>
                <a:gd name="adj2" fmla="val 16200000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hord 19">
              <a:extLst>
                <a:ext uri="{FF2B5EF4-FFF2-40B4-BE49-F238E27FC236}">
                  <a16:creationId xmlns:a16="http://schemas.microsoft.com/office/drawing/2014/main" id="{C3E8A147-2E8F-74DF-8D08-61E94285C468}"/>
                </a:ext>
              </a:extLst>
            </p:cNvPr>
            <p:cNvSpPr/>
            <p:nvPr/>
          </p:nvSpPr>
          <p:spPr>
            <a:xfrm rot="10800000">
              <a:off x="5068893" y="3468853"/>
              <a:ext cx="457200" cy="457200"/>
            </a:xfrm>
            <a:prstGeom prst="chord">
              <a:avLst>
                <a:gd name="adj1" fmla="val 5418537"/>
                <a:gd name="adj2" fmla="val 1620000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74E4D5-B06F-CD18-C635-A4E4EF02D678}"/>
                </a:ext>
              </a:extLst>
            </p:cNvPr>
            <p:cNvSpPr txBox="1"/>
            <p:nvPr/>
          </p:nvSpPr>
          <p:spPr>
            <a:xfrm>
              <a:off x="4968815" y="3580034"/>
              <a:ext cx="2093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3CF3131-B755-0FD2-5D21-7DFFE86268E6}"/>
                </a:ext>
              </a:extLst>
            </p:cNvPr>
            <p:cNvSpPr txBox="1"/>
            <p:nvPr/>
          </p:nvSpPr>
          <p:spPr>
            <a:xfrm>
              <a:off x="5211948" y="3574760"/>
              <a:ext cx="43624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M(1)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F8DA89D-0CF1-01BD-3B0E-C866814138D6}"/>
                </a:ext>
              </a:extLst>
            </p:cNvPr>
            <p:cNvSpPr/>
            <p:nvPr/>
          </p:nvSpPr>
          <p:spPr>
            <a:xfrm>
              <a:off x="2157295" y="2854034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F26F3D-696C-4BD9-6545-AC55C29654B5}"/>
                </a:ext>
              </a:extLst>
            </p:cNvPr>
            <p:cNvSpPr/>
            <p:nvPr/>
          </p:nvSpPr>
          <p:spPr>
            <a:xfrm>
              <a:off x="3049426" y="3886838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4D29ED2-5661-1DB0-4EFF-A4D35A47A217}"/>
                </a:ext>
              </a:extLst>
            </p:cNvPr>
            <p:cNvCxnSpPr>
              <a:cxnSpLocks/>
              <a:stCxn id="23" idx="3"/>
              <a:endCxn id="33" idx="1"/>
            </p:cNvCxnSpPr>
            <p:nvPr/>
          </p:nvCxnSpPr>
          <p:spPr>
            <a:xfrm flipH="1">
              <a:off x="1300171" y="3127205"/>
              <a:ext cx="903993" cy="7669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17078B7-85F0-E1BB-3919-52C923F5FD19}"/>
                </a:ext>
              </a:extLst>
            </p:cNvPr>
            <p:cNvCxnSpPr>
              <a:cxnSpLocks/>
              <a:stCxn id="23" idx="5"/>
              <a:endCxn id="24" idx="0"/>
            </p:cNvCxnSpPr>
            <p:nvPr/>
          </p:nvCxnSpPr>
          <p:spPr>
            <a:xfrm>
              <a:off x="2430466" y="3127205"/>
              <a:ext cx="847560" cy="7596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E3966C8-D97E-9E1E-A83A-EDD25F7F9E16}"/>
                </a:ext>
              </a:extLst>
            </p:cNvPr>
            <p:cNvSpPr txBox="1"/>
            <p:nvPr/>
          </p:nvSpPr>
          <p:spPr>
            <a:xfrm>
              <a:off x="2197272" y="2900608"/>
              <a:ext cx="2093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A786341-BA93-B382-E8FD-3BA5CA55F010}"/>
                </a:ext>
              </a:extLst>
            </p:cNvPr>
            <p:cNvSpPr txBox="1"/>
            <p:nvPr/>
          </p:nvSpPr>
          <p:spPr>
            <a:xfrm>
              <a:off x="2978076" y="4000022"/>
              <a:ext cx="654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Y(1,</a:t>
              </a:r>
              <a:r>
                <a:rPr lang="en-US" sz="900" dirty="0">
                  <a:solidFill>
                    <a:schemeClr val="accent1"/>
                  </a:solidFill>
                </a:rPr>
                <a:t>M(0)</a:t>
              </a:r>
              <a:r>
                <a:rPr lang="en-US" sz="900" dirty="0"/>
                <a:t>)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52992A6-BFA1-A627-95BB-94D017FD391C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 flipV="1">
              <a:off x="1621278" y="4115438"/>
              <a:ext cx="1428148" cy="133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51DD178-F1E7-92FF-B5C5-C559B033E830}"/>
                </a:ext>
              </a:extLst>
            </p:cNvPr>
            <p:cNvCxnSpPr>
              <a:cxnSpLocks/>
              <a:stCxn id="23" idx="4"/>
              <a:endCxn id="37" idx="1"/>
            </p:cNvCxnSpPr>
            <p:nvPr/>
          </p:nvCxnSpPr>
          <p:spPr>
            <a:xfrm flipH="1">
              <a:off x="2275779" y="3174074"/>
              <a:ext cx="41536" cy="2947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B3833B2-E2D4-7481-C84D-9963203A2A63}"/>
                </a:ext>
              </a:extLst>
            </p:cNvPr>
            <p:cNvCxnSpPr>
              <a:cxnSpLocks/>
              <a:endCxn id="39" idx="1"/>
            </p:cNvCxnSpPr>
            <p:nvPr/>
          </p:nvCxnSpPr>
          <p:spPr>
            <a:xfrm flipV="1">
              <a:off x="1511882" y="3695450"/>
              <a:ext cx="527726" cy="26562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599D032-3A7A-42A0-DDB3-E3CB12E59399}"/>
                </a:ext>
              </a:extLst>
            </p:cNvPr>
            <p:cNvCxnSpPr>
              <a:cxnSpLocks/>
              <a:endCxn id="24" idx="1"/>
            </p:cNvCxnSpPr>
            <p:nvPr/>
          </p:nvCxnSpPr>
          <p:spPr>
            <a:xfrm>
              <a:off x="2596886" y="3703600"/>
              <a:ext cx="519495" cy="250193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Chord 32">
              <a:extLst>
                <a:ext uri="{FF2B5EF4-FFF2-40B4-BE49-F238E27FC236}">
                  <a16:creationId xmlns:a16="http://schemas.microsoft.com/office/drawing/2014/main" id="{CC862DC3-B11F-3A24-4D04-5F3379EEC79D}"/>
                </a:ext>
              </a:extLst>
            </p:cNvPr>
            <p:cNvSpPr/>
            <p:nvPr/>
          </p:nvSpPr>
          <p:spPr>
            <a:xfrm>
              <a:off x="1071571" y="3894115"/>
              <a:ext cx="457200" cy="457200"/>
            </a:xfrm>
            <a:prstGeom prst="chord">
              <a:avLst>
                <a:gd name="adj1" fmla="val 5418537"/>
                <a:gd name="adj2" fmla="val 16200000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Chord 33">
              <a:extLst>
                <a:ext uri="{FF2B5EF4-FFF2-40B4-BE49-F238E27FC236}">
                  <a16:creationId xmlns:a16="http://schemas.microsoft.com/office/drawing/2014/main" id="{D10A2485-7BF0-D67E-160E-6C01E2B511B8}"/>
                </a:ext>
              </a:extLst>
            </p:cNvPr>
            <p:cNvSpPr/>
            <p:nvPr/>
          </p:nvSpPr>
          <p:spPr>
            <a:xfrm rot="10800000">
              <a:off x="1164078" y="3894115"/>
              <a:ext cx="457200" cy="457200"/>
            </a:xfrm>
            <a:prstGeom prst="chord">
              <a:avLst>
                <a:gd name="adj1" fmla="val 5418537"/>
                <a:gd name="adj2" fmla="val 1620000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37618EB-AFF7-6BDD-3699-A258F1603D61}"/>
                </a:ext>
              </a:extLst>
            </p:cNvPr>
            <p:cNvSpPr txBox="1"/>
            <p:nvPr/>
          </p:nvSpPr>
          <p:spPr>
            <a:xfrm>
              <a:off x="1064000" y="4005296"/>
              <a:ext cx="2093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T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A6F8C61-FDFC-5A7B-0E31-1E0B45E4C84A}"/>
                </a:ext>
              </a:extLst>
            </p:cNvPr>
            <p:cNvSpPr txBox="1"/>
            <p:nvPr/>
          </p:nvSpPr>
          <p:spPr>
            <a:xfrm>
              <a:off x="1394414" y="4000022"/>
              <a:ext cx="2093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7" name="Chord 36">
              <a:extLst>
                <a:ext uri="{FF2B5EF4-FFF2-40B4-BE49-F238E27FC236}">
                  <a16:creationId xmlns:a16="http://schemas.microsoft.com/office/drawing/2014/main" id="{BF78F6B9-06F0-AFBC-BF3A-5B5DDB02A3EE}"/>
                </a:ext>
              </a:extLst>
            </p:cNvPr>
            <p:cNvSpPr/>
            <p:nvPr/>
          </p:nvSpPr>
          <p:spPr>
            <a:xfrm>
              <a:off x="2047179" y="3468853"/>
              <a:ext cx="457200" cy="457200"/>
            </a:xfrm>
            <a:prstGeom prst="chord">
              <a:avLst>
                <a:gd name="adj1" fmla="val 5418537"/>
                <a:gd name="adj2" fmla="val 16200000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Chord 37">
              <a:extLst>
                <a:ext uri="{FF2B5EF4-FFF2-40B4-BE49-F238E27FC236}">
                  <a16:creationId xmlns:a16="http://schemas.microsoft.com/office/drawing/2014/main" id="{B4DCB7EA-9BBA-B2EF-8B7D-1C73F62EAD5A}"/>
                </a:ext>
              </a:extLst>
            </p:cNvPr>
            <p:cNvSpPr/>
            <p:nvPr/>
          </p:nvSpPr>
          <p:spPr>
            <a:xfrm rot="10800000">
              <a:off x="2139686" y="3468853"/>
              <a:ext cx="457200" cy="457200"/>
            </a:xfrm>
            <a:prstGeom prst="chord">
              <a:avLst>
                <a:gd name="adj1" fmla="val 5418537"/>
                <a:gd name="adj2" fmla="val 1620000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DC21679-A9E3-3388-6405-34EAD54A9091}"/>
                </a:ext>
              </a:extLst>
            </p:cNvPr>
            <p:cNvSpPr txBox="1"/>
            <p:nvPr/>
          </p:nvSpPr>
          <p:spPr>
            <a:xfrm>
              <a:off x="2039608" y="3580034"/>
              <a:ext cx="2093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M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752FB95-4B64-1114-BFF9-AFC4637B0DD0}"/>
                </a:ext>
              </a:extLst>
            </p:cNvPr>
            <p:cNvSpPr txBox="1"/>
            <p:nvPr/>
          </p:nvSpPr>
          <p:spPr>
            <a:xfrm>
              <a:off x="2282741" y="3574760"/>
              <a:ext cx="43624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M(0)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B4216B8-DC36-7F8B-C954-E411DF809D65}"/>
              </a:ext>
            </a:extLst>
          </p:cNvPr>
          <p:cNvSpPr txBox="1"/>
          <p:nvPr/>
        </p:nvSpPr>
        <p:spPr>
          <a:xfrm>
            <a:off x="222422" y="92676"/>
            <a:ext cx="11850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Four potential outcomes</a:t>
            </a:r>
          </a:p>
        </p:txBody>
      </p:sp>
    </p:spTree>
    <p:extLst>
      <p:ext uri="{BB962C8B-B14F-4D97-AF65-F5344CB8AC3E}">
        <p14:creationId xmlns:p14="http://schemas.microsoft.com/office/powerpoint/2010/main" val="2485113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2BB009-5FCA-70A8-13FF-E669B5A3C0E6}"/>
              </a:ext>
            </a:extLst>
          </p:cNvPr>
          <p:cNvSpPr txBox="1"/>
          <p:nvPr/>
        </p:nvSpPr>
        <p:spPr>
          <a:xfrm>
            <a:off x="222422" y="92676"/>
            <a:ext cx="11850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Potential-outcome means with </a:t>
            </a:r>
            <a:r>
              <a:rPr lang="en-US" sz="2800" b="1" dirty="0">
                <a:latin typeface="Consolas" panose="020B0609020204030204" pitchFamily="49" charset="0"/>
              </a:rPr>
              <a:t>mediate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03E4B1-C96F-E3AA-BAC6-6AF235669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81" y="1223962"/>
            <a:ext cx="89249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642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74439B-9883-67E6-F8AA-6ECCC5EB998F}"/>
                  </a:ext>
                </a:extLst>
              </p:cNvPr>
              <p:cNvSpPr txBox="1"/>
              <p:nvPr/>
            </p:nvSpPr>
            <p:spPr>
              <a:xfrm>
                <a:off x="0" y="515066"/>
                <a:ext cx="11660623" cy="3094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pPr marL="457200" indent="-45720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average total effect:</a:t>
                </a:r>
              </a:p>
              <a:p>
                <a:pPr>
                  <a:buClr>
                    <a:srgbClr val="045D91"/>
                  </a:buClr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pPr>
                  <a:buClr>
                    <a:srgbClr val="045D91"/>
                  </a:buClr>
                </a:pPr>
                <a:endParaRPr lang="en-US" sz="2400" dirty="0"/>
              </a:p>
              <a:p>
                <a:pPr>
                  <a:buClr>
                    <a:srgbClr val="045D91"/>
                  </a:buClr>
                </a:pPr>
                <a:endParaRPr lang="en-US" sz="2400" dirty="0"/>
              </a:p>
              <a:p>
                <a:pPr marL="457200" indent="-45720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457200" indent="-45720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lvl="3">
                  <a:buClr>
                    <a:srgbClr val="045D91"/>
                  </a:buClr>
                </a:pPr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74439B-9883-67E6-F8AA-6ECCC5EB9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5066"/>
                <a:ext cx="11660623" cy="3094501"/>
              </a:xfrm>
              <a:prstGeom prst="rect">
                <a:avLst/>
              </a:prstGeom>
              <a:blipFill>
                <a:blip r:embed="rId3"/>
                <a:stretch>
                  <a:fillRect l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6C99AEE-77CC-E939-646A-921935157829}"/>
              </a:ext>
            </a:extLst>
          </p:cNvPr>
          <p:cNvSpPr txBox="1"/>
          <p:nvPr/>
        </p:nvSpPr>
        <p:spPr>
          <a:xfrm>
            <a:off x="222422" y="92676"/>
            <a:ext cx="11850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Different treatment effects</a:t>
            </a:r>
          </a:p>
        </p:txBody>
      </p:sp>
    </p:spTree>
    <p:extLst>
      <p:ext uri="{BB962C8B-B14F-4D97-AF65-F5344CB8AC3E}">
        <p14:creationId xmlns:p14="http://schemas.microsoft.com/office/powerpoint/2010/main" val="6721517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74439B-9883-67E6-F8AA-6ECCC5EB998F}"/>
                  </a:ext>
                </a:extLst>
              </p:cNvPr>
              <p:cNvSpPr txBox="1"/>
              <p:nvPr/>
            </p:nvSpPr>
            <p:spPr>
              <a:xfrm>
                <a:off x="0" y="515066"/>
                <a:ext cx="11660623" cy="3880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pPr marL="457200" indent="-45720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average total effect:</a:t>
                </a:r>
              </a:p>
              <a:p>
                <a:pPr>
                  <a:buClr>
                    <a:srgbClr val="045D91"/>
                  </a:buClr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pPr>
                  <a:buClr>
                    <a:srgbClr val="045D91"/>
                  </a:buClr>
                </a:pPr>
                <a:endParaRPr lang="en-US" sz="2400" dirty="0"/>
              </a:p>
              <a:p>
                <a:pPr marL="457200" indent="-45720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effect of the treatment on the outcome through the mediator is 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indirect effect</a:t>
                </a:r>
                <a:r>
                  <a:rPr lang="en-US" sz="2400" dirty="0"/>
                  <a:t>:</a:t>
                </a:r>
              </a:p>
              <a:p>
                <a:pPr>
                  <a:buClr>
                    <a:srgbClr val="045D91"/>
                  </a:buClr>
                </a:pPr>
                <a:r>
                  <a:rPr lang="en-US" sz="2400" dirty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 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sz="2400" dirty="0"/>
              </a:p>
              <a:p>
                <a:pPr>
                  <a:buClr>
                    <a:srgbClr val="045D91"/>
                  </a:buClr>
                </a:pPr>
                <a:endParaRPr lang="en-US" sz="2400" dirty="0"/>
              </a:p>
              <a:p>
                <a:pPr marL="457200" indent="-45720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457200" indent="-45720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lvl="3">
                  <a:buClr>
                    <a:srgbClr val="045D91"/>
                  </a:buClr>
                </a:pPr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74439B-9883-67E6-F8AA-6ECCC5EB9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5066"/>
                <a:ext cx="11660623" cy="3880678"/>
              </a:xfrm>
              <a:prstGeom prst="rect">
                <a:avLst/>
              </a:prstGeom>
              <a:blipFill>
                <a:blip r:embed="rId3"/>
                <a:stretch>
                  <a:fillRect l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6C99AEE-77CC-E939-646A-921935157829}"/>
              </a:ext>
            </a:extLst>
          </p:cNvPr>
          <p:cNvSpPr txBox="1"/>
          <p:nvPr/>
        </p:nvSpPr>
        <p:spPr>
          <a:xfrm>
            <a:off x="222422" y="92676"/>
            <a:ext cx="11850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Effect decomposition</a:t>
            </a:r>
          </a:p>
        </p:txBody>
      </p:sp>
    </p:spTree>
    <p:extLst>
      <p:ext uri="{BB962C8B-B14F-4D97-AF65-F5344CB8AC3E}">
        <p14:creationId xmlns:p14="http://schemas.microsoft.com/office/powerpoint/2010/main" val="25345950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74439B-9883-67E6-F8AA-6ECCC5EB998F}"/>
                  </a:ext>
                </a:extLst>
              </p:cNvPr>
              <p:cNvSpPr txBox="1"/>
              <p:nvPr/>
            </p:nvSpPr>
            <p:spPr>
              <a:xfrm>
                <a:off x="0" y="515066"/>
                <a:ext cx="11660623" cy="4666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pPr marL="457200" indent="-45720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average total effect:</a:t>
                </a:r>
              </a:p>
              <a:p>
                <a:pPr>
                  <a:buClr>
                    <a:srgbClr val="045D91"/>
                  </a:buClr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pPr>
                  <a:buClr>
                    <a:srgbClr val="045D91"/>
                  </a:buClr>
                </a:pPr>
                <a:endParaRPr lang="en-US" sz="2400" dirty="0"/>
              </a:p>
              <a:p>
                <a:pPr marL="457200" indent="-45720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effect of the treatment on the outcome through the mediator is 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indirect effect</a:t>
                </a:r>
                <a:r>
                  <a:rPr lang="en-US" sz="2400" dirty="0"/>
                  <a:t>:</a:t>
                </a:r>
              </a:p>
              <a:p>
                <a:pPr>
                  <a:buClr>
                    <a:srgbClr val="045D91"/>
                  </a:buClr>
                </a:pPr>
                <a:r>
                  <a:rPr lang="en-US" sz="2400" dirty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 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sz="2400" dirty="0"/>
              </a:p>
              <a:p>
                <a:pPr>
                  <a:buClr>
                    <a:srgbClr val="045D91"/>
                  </a:buClr>
                </a:pPr>
                <a:endParaRPr lang="en-US" sz="2400" dirty="0"/>
              </a:p>
              <a:p>
                <a:pPr marL="457200" indent="-45720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direct effect </a:t>
                </a:r>
                <a:r>
                  <a:rPr lang="en-US" sz="2400" dirty="0"/>
                  <a:t>of the treatment on the outcome</a:t>
                </a:r>
              </a:p>
              <a:p>
                <a:pPr lvl="3">
                  <a:buClr>
                    <a:srgbClr val="045D91"/>
                  </a:buClr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 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sz="2400" dirty="0"/>
              </a:p>
              <a:p>
                <a:pPr marL="457200" indent="-45720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457200" indent="-45720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lvl="3">
                  <a:buClr>
                    <a:srgbClr val="045D91"/>
                  </a:buClr>
                </a:pPr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74439B-9883-67E6-F8AA-6ECCC5EB9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5066"/>
                <a:ext cx="11660623" cy="4666855"/>
              </a:xfrm>
              <a:prstGeom prst="rect">
                <a:avLst/>
              </a:prstGeom>
              <a:blipFill>
                <a:blip r:embed="rId3"/>
                <a:stretch>
                  <a:fillRect l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6C99AEE-77CC-E939-646A-921935157829}"/>
              </a:ext>
            </a:extLst>
          </p:cNvPr>
          <p:cNvSpPr txBox="1"/>
          <p:nvPr/>
        </p:nvSpPr>
        <p:spPr>
          <a:xfrm>
            <a:off x="222422" y="92676"/>
            <a:ext cx="11850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Effect decomposition</a:t>
            </a:r>
          </a:p>
        </p:txBody>
      </p:sp>
    </p:spTree>
    <p:extLst>
      <p:ext uri="{BB962C8B-B14F-4D97-AF65-F5344CB8AC3E}">
        <p14:creationId xmlns:p14="http://schemas.microsoft.com/office/powerpoint/2010/main" val="85104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87C3B1-2460-103D-A703-42F8311AD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59" y="881944"/>
            <a:ext cx="8924925" cy="541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8345FC-D2BD-1123-0A96-FCA9F37D7D1A}"/>
              </a:ext>
            </a:extLst>
          </p:cNvPr>
          <p:cNvSpPr txBox="1"/>
          <p:nvPr/>
        </p:nvSpPr>
        <p:spPr>
          <a:xfrm>
            <a:off x="242761" y="145657"/>
            <a:ext cx="1162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Stata’s </a:t>
            </a:r>
            <a:r>
              <a:rPr lang="en-US" sz="2800" b="1" dirty="0">
                <a:latin typeface="Consolas" panose="020B0609020204030204" pitchFamily="49" charset="0"/>
              </a:rPr>
              <a:t>mediate</a:t>
            </a:r>
            <a:r>
              <a:rPr lang="en-US" sz="2800" b="1" dirty="0"/>
              <a:t> command</a:t>
            </a:r>
          </a:p>
        </p:txBody>
      </p:sp>
    </p:spTree>
    <p:extLst>
      <p:ext uri="{BB962C8B-B14F-4D97-AF65-F5344CB8AC3E}">
        <p14:creationId xmlns:p14="http://schemas.microsoft.com/office/powerpoint/2010/main" val="1373452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74439B-9883-67E6-F8AA-6ECCC5EB998F}"/>
                  </a:ext>
                </a:extLst>
              </p:cNvPr>
              <p:cNvSpPr txBox="1"/>
              <p:nvPr/>
            </p:nvSpPr>
            <p:spPr>
              <a:xfrm>
                <a:off x="0" y="515066"/>
                <a:ext cx="11660623" cy="5405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pPr marL="457200" indent="-45720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average total effect:</a:t>
                </a:r>
              </a:p>
              <a:p>
                <a:pPr>
                  <a:buClr>
                    <a:srgbClr val="045D91"/>
                  </a:buClr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pPr>
                  <a:buClr>
                    <a:srgbClr val="045D91"/>
                  </a:buClr>
                </a:pPr>
                <a:endParaRPr lang="en-US" sz="2400" dirty="0"/>
              </a:p>
              <a:p>
                <a:pPr marL="457200" indent="-45720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effect of the treatment on the outcome through the mediator is 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indirect effect</a:t>
                </a:r>
                <a:r>
                  <a:rPr lang="en-US" sz="2400" dirty="0"/>
                  <a:t>:</a:t>
                </a:r>
              </a:p>
              <a:p>
                <a:pPr>
                  <a:buClr>
                    <a:srgbClr val="045D91"/>
                  </a:buClr>
                </a:pPr>
                <a:r>
                  <a:rPr lang="en-US" sz="2400" dirty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 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sz="2400" dirty="0"/>
              </a:p>
              <a:p>
                <a:pPr>
                  <a:buClr>
                    <a:srgbClr val="045D91"/>
                  </a:buClr>
                </a:pPr>
                <a:endParaRPr lang="en-US" sz="2400" dirty="0"/>
              </a:p>
              <a:p>
                <a:pPr marL="457200" indent="-45720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direct effect </a:t>
                </a:r>
                <a:r>
                  <a:rPr lang="en-US" sz="2400" dirty="0"/>
                  <a:t>of the treatment on the outcome</a:t>
                </a:r>
              </a:p>
              <a:p>
                <a:pPr lvl="3">
                  <a:buClr>
                    <a:srgbClr val="045D91"/>
                  </a:buClr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 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sz="2400" dirty="0"/>
              </a:p>
              <a:p>
                <a:pPr marL="457200" indent="-45720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457200" indent="-45720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average total effect can be written as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two decomposition </a:t>
                </a:r>
                <a:r>
                  <a:rPr lang="en-US" sz="2400" dirty="0"/>
                  <a:t>of the sum of direct and indirect effect</a:t>
                </a:r>
              </a:p>
              <a:p>
                <a:pPr lvl="2">
                  <a:buClr>
                    <a:srgbClr val="045D91"/>
                  </a:buClr>
                </a:pPr>
                <a:r>
                  <a:rPr lang="en-US" sz="2400" dirty="0"/>
                  <a:t>	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dirty="0"/>
              </a:p>
              <a:p>
                <a:pPr lvl="3">
                  <a:buClr>
                    <a:srgbClr val="045D91"/>
                  </a:buClr>
                </a:pPr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74439B-9883-67E6-F8AA-6ECCC5EB9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5066"/>
                <a:ext cx="11660623" cy="5405519"/>
              </a:xfrm>
              <a:prstGeom prst="rect">
                <a:avLst/>
              </a:prstGeom>
              <a:blipFill>
                <a:blip r:embed="rId3"/>
                <a:stretch>
                  <a:fillRect l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6C99AEE-77CC-E939-646A-921935157829}"/>
              </a:ext>
            </a:extLst>
          </p:cNvPr>
          <p:cNvSpPr txBox="1"/>
          <p:nvPr/>
        </p:nvSpPr>
        <p:spPr>
          <a:xfrm>
            <a:off x="222422" y="92676"/>
            <a:ext cx="11850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Effect decomposition</a:t>
            </a:r>
          </a:p>
        </p:txBody>
      </p:sp>
    </p:spTree>
    <p:extLst>
      <p:ext uri="{BB962C8B-B14F-4D97-AF65-F5344CB8AC3E}">
        <p14:creationId xmlns:p14="http://schemas.microsoft.com/office/powerpoint/2010/main" val="38549940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923B64-D7AD-5804-7A5C-F70D50C4AE51}"/>
                  </a:ext>
                </a:extLst>
              </p:cNvPr>
              <p:cNvSpPr txBox="1"/>
              <p:nvPr/>
            </p:nvSpPr>
            <p:spPr>
              <a:xfrm>
                <a:off x="0" y="708572"/>
                <a:ext cx="12192000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64475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decomposition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/>
                  <a:t> contains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3 different worlds:</a:t>
                </a:r>
              </a:p>
              <a:p>
                <a:pPr marL="285750" indent="-285750">
                  <a:buClr>
                    <a:srgbClr val="064475"/>
                  </a:buClr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285750" indent="-285750">
                  <a:buClr>
                    <a:srgbClr val="064475"/>
                  </a:buClr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285750" indent="-285750">
                  <a:buClr>
                    <a:srgbClr val="064475"/>
                  </a:buClr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285750" indent="-285750">
                  <a:buClr>
                    <a:srgbClr val="064475"/>
                  </a:buClr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285750" indent="-285750">
                  <a:buClr>
                    <a:srgbClr val="064475"/>
                  </a:buClr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285750" indent="-285750">
                  <a:buClr>
                    <a:srgbClr val="064475"/>
                  </a:buClr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285750" indent="-285750">
                  <a:buClr>
                    <a:srgbClr val="064475"/>
                  </a:buClr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285750" indent="-285750">
                  <a:buClr>
                    <a:srgbClr val="064475"/>
                  </a:buClr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285750" indent="-285750">
                  <a:buClr>
                    <a:srgbClr val="064475"/>
                  </a:buClr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285750" indent="-285750">
                  <a:buClr>
                    <a:srgbClr val="064475"/>
                  </a:buClr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285750" indent="-285750">
                  <a:buClr>
                    <a:srgbClr val="064475"/>
                  </a:buClr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285750" indent="-285750">
                  <a:buClr>
                    <a:srgbClr val="064475"/>
                  </a:buClr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285750" indent="-285750">
                  <a:buClr>
                    <a:srgbClr val="064475"/>
                  </a:buClr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285750" indent="-285750">
                  <a:buClr>
                    <a:srgbClr val="064475"/>
                  </a:buClr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70C0"/>
                  </a:solidFill>
                </a:endParaRPr>
              </a:p>
              <a:p>
                <a:pPr>
                  <a:buClr>
                    <a:srgbClr val="064475"/>
                  </a:buClr>
                </a:pP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923B64-D7AD-5804-7A5C-F70D50C4A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08572"/>
                <a:ext cx="12192000" cy="6001643"/>
              </a:xfrm>
              <a:prstGeom prst="rect">
                <a:avLst/>
              </a:prstGeom>
              <a:blipFill>
                <a:blip r:embed="rId4"/>
                <a:stretch>
                  <a:fillRect l="-650" t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7B365593-75B4-5210-6B40-D6FA0630BF50}"/>
              </a:ext>
            </a:extLst>
          </p:cNvPr>
          <p:cNvSpPr/>
          <p:nvPr/>
        </p:nvSpPr>
        <p:spPr>
          <a:xfrm>
            <a:off x="4759623" y="1252277"/>
            <a:ext cx="320040" cy="3200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13524B9-BEC8-529D-3347-3F32F2EDEFB0}"/>
              </a:ext>
            </a:extLst>
          </p:cNvPr>
          <p:cNvSpPr/>
          <p:nvPr/>
        </p:nvSpPr>
        <p:spPr>
          <a:xfrm>
            <a:off x="5651754" y="2285081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7741CA-73D5-B265-B673-9F535550BAF3}"/>
              </a:ext>
            </a:extLst>
          </p:cNvPr>
          <p:cNvCxnSpPr>
            <a:cxnSpLocks/>
            <a:stCxn id="3" idx="3"/>
            <a:endCxn id="16" idx="1"/>
          </p:cNvCxnSpPr>
          <p:nvPr/>
        </p:nvCxnSpPr>
        <p:spPr>
          <a:xfrm flipH="1">
            <a:off x="3902499" y="1525448"/>
            <a:ext cx="903993" cy="766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761B2B-6481-1647-700B-E56C92066F93}"/>
              </a:ext>
            </a:extLst>
          </p:cNvPr>
          <p:cNvCxnSpPr>
            <a:cxnSpLocks/>
            <a:stCxn id="3" idx="5"/>
            <a:endCxn id="4" idx="0"/>
          </p:cNvCxnSpPr>
          <p:nvPr/>
        </p:nvCxnSpPr>
        <p:spPr>
          <a:xfrm>
            <a:off x="5032794" y="1525448"/>
            <a:ext cx="847560" cy="759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D10CF5B-649F-9792-1B97-66BD90D32571}"/>
              </a:ext>
            </a:extLst>
          </p:cNvPr>
          <p:cNvSpPr txBox="1"/>
          <p:nvPr/>
        </p:nvSpPr>
        <p:spPr>
          <a:xfrm>
            <a:off x="4799600" y="1298851"/>
            <a:ext cx="209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37C877-62DF-1719-C198-6727009C27A2}"/>
              </a:ext>
            </a:extLst>
          </p:cNvPr>
          <p:cNvSpPr txBox="1"/>
          <p:nvPr/>
        </p:nvSpPr>
        <p:spPr>
          <a:xfrm>
            <a:off x="5597028" y="2398265"/>
            <a:ext cx="6101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Y(</a:t>
            </a:r>
            <a:r>
              <a:rPr lang="en-US" sz="900" dirty="0">
                <a:solidFill>
                  <a:srgbClr val="FF0000"/>
                </a:solidFill>
              </a:rPr>
              <a:t>0</a:t>
            </a:r>
            <a:r>
              <a:rPr lang="en-US" sz="900" dirty="0"/>
              <a:t>,M(0)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033AB94-A67B-3321-CC7E-BC7CDA431A08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4223606" y="2513681"/>
            <a:ext cx="1428148" cy="13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C98979E-14BC-0890-1290-BCFAF5BDF907}"/>
              </a:ext>
            </a:extLst>
          </p:cNvPr>
          <p:cNvSpPr/>
          <p:nvPr/>
        </p:nvSpPr>
        <p:spPr>
          <a:xfrm>
            <a:off x="4687288" y="1875475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14DB6-5965-9D42-F596-CFCEC1FBE517}"/>
              </a:ext>
            </a:extLst>
          </p:cNvPr>
          <p:cNvSpPr txBox="1"/>
          <p:nvPr/>
        </p:nvSpPr>
        <p:spPr>
          <a:xfrm>
            <a:off x="4712059" y="1973670"/>
            <a:ext cx="414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M(0)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6C3F93-47BA-9EC8-5E12-42F2EF656BCC}"/>
              </a:ext>
            </a:extLst>
          </p:cNvPr>
          <p:cNvCxnSpPr>
            <a:stCxn id="3" idx="4"/>
            <a:endCxn id="11" idx="0"/>
          </p:cNvCxnSpPr>
          <p:nvPr/>
        </p:nvCxnSpPr>
        <p:spPr>
          <a:xfrm flipH="1">
            <a:off x="4915888" y="1572317"/>
            <a:ext cx="3755" cy="303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770E5CC-F3C8-751E-7A34-330518BD106E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4114210" y="2104075"/>
            <a:ext cx="573078" cy="25523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FB6E58-5321-7146-623F-3D143E61B893}"/>
              </a:ext>
            </a:extLst>
          </p:cNvPr>
          <p:cNvCxnSpPr>
            <a:cxnSpLocks/>
            <a:stCxn id="11" idx="6"/>
            <a:endCxn id="4" idx="1"/>
          </p:cNvCxnSpPr>
          <p:nvPr/>
        </p:nvCxnSpPr>
        <p:spPr>
          <a:xfrm>
            <a:off x="5144488" y="2104075"/>
            <a:ext cx="574221" cy="24796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hord 15">
            <a:extLst>
              <a:ext uri="{FF2B5EF4-FFF2-40B4-BE49-F238E27FC236}">
                <a16:creationId xmlns:a16="http://schemas.microsoft.com/office/drawing/2014/main" id="{771198DA-5FAF-A64A-79DA-1D646F002005}"/>
              </a:ext>
            </a:extLst>
          </p:cNvPr>
          <p:cNvSpPr/>
          <p:nvPr/>
        </p:nvSpPr>
        <p:spPr>
          <a:xfrm>
            <a:off x="3673899" y="2292358"/>
            <a:ext cx="457200" cy="457200"/>
          </a:xfrm>
          <a:prstGeom prst="chord">
            <a:avLst>
              <a:gd name="adj1" fmla="val 5418537"/>
              <a:gd name="adj2" fmla="val 1620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hord 16">
            <a:extLst>
              <a:ext uri="{FF2B5EF4-FFF2-40B4-BE49-F238E27FC236}">
                <a16:creationId xmlns:a16="http://schemas.microsoft.com/office/drawing/2014/main" id="{1DE98D75-AE3A-59EE-B1E1-05B7E4F8CA3F}"/>
              </a:ext>
            </a:extLst>
          </p:cNvPr>
          <p:cNvSpPr/>
          <p:nvPr/>
        </p:nvSpPr>
        <p:spPr>
          <a:xfrm rot="10800000">
            <a:off x="3766406" y="2292358"/>
            <a:ext cx="457200" cy="457200"/>
          </a:xfrm>
          <a:prstGeom prst="chord">
            <a:avLst>
              <a:gd name="adj1" fmla="val 5418537"/>
              <a:gd name="adj2" fmla="val 16200000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E3194B-3CDC-EF9E-B48E-DBC23734D776}"/>
              </a:ext>
            </a:extLst>
          </p:cNvPr>
          <p:cNvSpPr txBox="1"/>
          <p:nvPr/>
        </p:nvSpPr>
        <p:spPr>
          <a:xfrm>
            <a:off x="3666328" y="2403539"/>
            <a:ext cx="209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011E95-AC9B-DD8D-0118-D733F45C8D95}"/>
              </a:ext>
            </a:extLst>
          </p:cNvPr>
          <p:cNvSpPr txBox="1"/>
          <p:nvPr/>
        </p:nvSpPr>
        <p:spPr>
          <a:xfrm>
            <a:off x="3996742" y="2398265"/>
            <a:ext cx="209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30DF1BD-E4FC-C514-E98B-C8AFC7F95D98}"/>
              </a:ext>
            </a:extLst>
          </p:cNvPr>
          <p:cNvSpPr/>
          <p:nvPr/>
        </p:nvSpPr>
        <p:spPr>
          <a:xfrm>
            <a:off x="4759623" y="2971412"/>
            <a:ext cx="320040" cy="3200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F050D6E-44E2-5995-2266-13FDF260F5EB}"/>
              </a:ext>
            </a:extLst>
          </p:cNvPr>
          <p:cNvSpPr/>
          <p:nvPr/>
        </p:nvSpPr>
        <p:spPr>
          <a:xfrm>
            <a:off x="5651754" y="4004216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8C52CF5-5D40-D100-F652-1E66D97755A5}"/>
              </a:ext>
            </a:extLst>
          </p:cNvPr>
          <p:cNvCxnSpPr>
            <a:cxnSpLocks/>
            <a:stCxn id="20" idx="3"/>
            <a:endCxn id="30" idx="1"/>
          </p:cNvCxnSpPr>
          <p:nvPr/>
        </p:nvCxnSpPr>
        <p:spPr>
          <a:xfrm flipH="1">
            <a:off x="3902499" y="3244583"/>
            <a:ext cx="903993" cy="766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A13894-0EEB-0DEC-5197-77DBFBE9CB39}"/>
              </a:ext>
            </a:extLst>
          </p:cNvPr>
          <p:cNvCxnSpPr>
            <a:cxnSpLocks/>
            <a:stCxn id="20" idx="5"/>
            <a:endCxn id="21" idx="0"/>
          </p:cNvCxnSpPr>
          <p:nvPr/>
        </p:nvCxnSpPr>
        <p:spPr>
          <a:xfrm>
            <a:off x="5032794" y="3244583"/>
            <a:ext cx="847560" cy="759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6C96026-C2BC-8C8C-4089-2D35B37C7E56}"/>
              </a:ext>
            </a:extLst>
          </p:cNvPr>
          <p:cNvSpPr txBox="1"/>
          <p:nvPr/>
        </p:nvSpPr>
        <p:spPr>
          <a:xfrm>
            <a:off x="4799600" y="3017986"/>
            <a:ext cx="209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4688F9-1014-8B36-9195-43130E25834F}"/>
              </a:ext>
            </a:extLst>
          </p:cNvPr>
          <p:cNvSpPr txBox="1"/>
          <p:nvPr/>
        </p:nvSpPr>
        <p:spPr>
          <a:xfrm>
            <a:off x="5580404" y="4117400"/>
            <a:ext cx="654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Y(</a:t>
            </a:r>
            <a:r>
              <a:rPr lang="en-US" sz="900" dirty="0">
                <a:solidFill>
                  <a:srgbClr val="FF0000"/>
                </a:solidFill>
              </a:rPr>
              <a:t>1</a:t>
            </a:r>
            <a:r>
              <a:rPr lang="en-US" sz="900" dirty="0"/>
              <a:t>,</a:t>
            </a:r>
            <a:r>
              <a:rPr lang="en-US" sz="900" dirty="0">
                <a:solidFill>
                  <a:schemeClr val="accent1"/>
                </a:solidFill>
              </a:rPr>
              <a:t>M(0)</a:t>
            </a:r>
            <a:r>
              <a:rPr lang="en-US" sz="900" dirty="0"/>
              <a:t>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D404B9F-2E51-898B-9044-287D183696D9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4223606" y="4232816"/>
            <a:ext cx="1428148" cy="13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DC32F4C-6FD0-22A2-EBD4-480766B09722}"/>
              </a:ext>
            </a:extLst>
          </p:cNvPr>
          <p:cNvCxnSpPr>
            <a:cxnSpLocks/>
            <a:stCxn id="20" idx="4"/>
            <a:endCxn id="34" idx="1"/>
          </p:cNvCxnSpPr>
          <p:nvPr/>
        </p:nvCxnSpPr>
        <p:spPr>
          <a:xfrm flipH="1">
            <a:off x="4878107" y="3291452"/>
            <a:ext cx="41536" cy="294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9BD6961-4019-3999-BD0F-1DC4077520C7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4114210" y="3812828"/>
            <a:ext cx="527726" cy="26562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2F939FD-7BE7-F36A-1320-3CF0AFA2E710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5199214" y="3820978"/>
            <a:ext cx="519495" cy="25019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Chord 29">
            <a:extLst>
              <a:ext uri="{FF2B5EF4-FFF2-40B4-BE49-F238E27FC236}">
                <a16:creationId xmlns:a16="http://schemas.microsoft.com/office/drawing/2014/main" id="{90FFD55C-5260-7EBB-F64D-4702EAFDADF4}"/>
              </a:ext>
            </a:extLst>
          </p:cNvPr>
          <p:cNvSpPr/>
          <p:nvPr/>
        </p:nvSpPr>
        <p:spPr>
          <a:xfrm>
            <a:off x="3673899" y="4011493"/>
            <a:ext cx="457200" cy="457200"/>
          </a:xfrm>
          <a:prstGeom prst="chord">
            <a:avLst>
              <a:gd name="adj1" fmla="val 5418537"/>
              <a:gd name="adj2" fmla="val 1620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hord 30">
            <a:extLst>
              <a:ext uri="{FF2B5EF4-FFF2-40B4-BE49-F238E27FC236}">
                <a16:creationId xmlns:a16="http://schemas.microsoft.com/office/drawing/2014/main" id="{A424B73C-1649-DA45-B452-4690FAE0178B}"/>
              </a:ext>
            </a:extLst>
          </p:cNvPr>
          <p:cNvSpPr/>
          <p:nvPr/>
        </p:nvSpPr>
        <p:spPr>
          <a:xfrm rot="10800000">
            <a:off x="3766406" y="4011493"/>
            <a:ext cx="457200" cy="457200"/>
          </a:xfrm>
          <a:prstGeom prst="chord">
            <a:avLst>
              <a:gd name="adj1" fmla="val 5418537"/>
              <a:gd name="adj2" fmla="val 16200000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07A4FB-2864-86E4-C584-8265F239ADF0}"/>
              </a:ext>
            </a:extLst>
          </p:cNvPr>
          <p:cNvSpPr txBox="1"/>
          <p:nvPr/>
        </p:nvSpPr>
        <p:spPr>
          <a:xfrm>
            <a:off x="3666328" y="4122674"/>
            <a:ext cx="209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7994DE-95EE-8AC8-5BD5-C97AC195676B}"/>
              </a:ext>
            </a:extLst>
          </p:cNvPr>
          <p:cNvSpPr txBox="1"/>
          <p:nvPr/>
        </p:nvSpPr>
        <p:spPr>
          <a:xfrm>
            <a:off x="3996742" y="4117400"/>
            <a:ext cx="209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Chord 33">
            <a:extLst>
              <a:ext uri="{FF2B5EF4-FFF2-40B4-BE49-F238E27FC236}">
                <a16:creationId xmlns:a16="http://schemas.microsoft.com/office/drawing/2014/main" id="{47037926-D988-FB80-21FD-054CF2966C14}"/>
              </a:ext>
            </a:extLst>
          </p:cNvPr>
          <p:cNvSpPr/>
          <p:nvPr/>
        </p:nvSpPr>
        <p:spPr>
          <a:xfrm>
            <a:off x="4649507" y="3586231"/>
            <a:ext cx="457200" cy="457200"/>
          </a:xfrm>
          <a:prstGeom prst="chord">
            <a:avLst>
              <a:gd name="adj1" fmla="val 5418537"/>
              <a:gd name="adj2" fmla="val 1620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hord 34">
            <a:extLst>
              <a:ext uri="{FF2B5EF4-FFF2-40B4-BE49-F238E27FC236}">
                <a16:creationId xmlns:a16="http://schemas.microsoft.com/office/drawing/2014/main" id="{24FF3C7C-9593-D200-51BE-B45EC7593035}"/>
              </a:ext>
            </a:extLst>
          </p:cNvPr>
          <p:cNvSpPr/>
          <p:nvPr/>
        </p:nvSpPr>
        <p:spPr>
          <a:xfrm rot="10800000">
            <a:off x="4742014" y="3586231"/>
            <a:ext cx="457200" cy="457200"/>
          </a:xfrm>
          <a:prstGeom prst="chord">
            <a:avLst>
              <a:gd name="adj1" fmla="val 5418537"/>
              <a:gd name="adj2" fmla="val 16200000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3459A3-0DF2-6B61-33A7-D5BB4B6A697C}"/>
              </a:ext>
            </a:extLst>
          </p:cNvPr>
          <p:cNvSpPr txBox="1"/>
          <p:nvPr/>
        </p:nvSpPr>
        <p:spPr>
          <a:xfrm>
            <a:off x="4641936" y="3697412"/>
            <a:ext cx="209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3EBFCD6-B112-B215-6B45-20B62E27B85E}"/>
              </a:ext>
            </a:extLst>
          </p:cNvPr>
          <p:cNvSpPr txBox="1"/>
          <p:nvPr/>
        </p:nvSpPr>
        <p:spPr>
          <a:xfrm>
            <a:off x="4885069" y="3692138"/>
            <a:ext cx="4362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M(0)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6A460FF-ED8F-9DFD-2F96-0687E236F6FB}"/>
              </a:ext>
            </a:extLst>
          </p:cNvPr>
          <p:cNvSpPr/>
          <p:nvPr/>
        </p:nvSpPr>
        <p:spPr>
          <a:xfrm>
            <a:off x="4732220" y="4739982"/>
            <a:ext cx="320040" cy="3200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B478945-1155-EEEF-15A4-8F1928C4373A}"/>
              </a:ext>
            </a:extLst>
          </p:cNvPr>
          <p:cNvSpPr/>
          <p:nvPr/>
        </p:nvSpPr>
        <p:spPr>
          <a:xfrm>
            <a:off x="5624351" y="5772786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7021F41-A5F5-C375-5F3F-7EBE11F794A0}"/>
              </a:ext>
            </a:extLst>
          </p:cNvPr>
          <p:cNvCxnSpPr>
            <a:cxnSpLocks/>
            <a:stCxn id="38" idx="3"/>
            <a:endCxn id="48" idx="1"/>
          </p:cNvCxnSpPr>
          <p:nvPr/>
        </p:nvCxnSpPr>
        <p:spPr>
          <a:xfrm flipH="1">
            <a:off x="3875096" y="5013153"/>
            <a:ext cx="903993" cy="766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5A371F1-230A-66F0-511A-36CC62D05F63}"/>
              </a:ext>
            </a:extLst>
          </p:cNvPr>
          <p:cNvCxnSpPr>
            <a:cxnSpLocks/>
            <a:stCxn id="38" idx="5"/>
            <a:endCxn id="39" idx="0"/>
          </p:cNvCxnSpPr>
          <p:nvPr/>
        </p:nvCxnSpPr>
        <p:spPr>
          <a:xfrm>
            <a:off x="5005391" y="5013153"/>
            <a:ext cx="847560" cy="759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11F56F6-1263-19DF-A80F-C27BAE0CFAEA}"/>
              </a:ext>
            </a:extLst>
          </p:cNvPr>
          <p:cNvSpPr txBox="1"/>
          <p:nvPr/>
        </p:nvSpPr>
        <p:spPr>
          <a:xfrm>
            <a:off x="4772197" y="4786556"/>
            <a:ext cx="209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FAEE371-7B38-BC9F-9FB1-DBA074487733}"/>
              </a:ext>
            </a:extLst>
          </p:cNvPr>
          <p:cNvSpPr txBox="1"/>
          <p:nvPr/>
        </p:nvSpPr>
        <p:spPr>
          <a:xfrm>
            <a:off x="5553001" y="5885970"/>
            <a:ext cx="654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Y(</a:t>
            </a:r>
            <a:r>
              <a:rPr lang="en-US" sz="900" dirty="0">
                <a:solidFill>
                  <a:srgbClr val="FF0000"/>
                </a:solidFill>
              </a:rPr>
              <a:t>1</a:t>
            </a:r>
            <a:r>
              <a:rPr lang="en-US" sz="900" dirty="0"/>
              <a:t>,M(1))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2FBDB0B-B947-9AE2-2968-187CB470A3D9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4196203" y="6001386"/>
            <a:ext cx="1428148" cy="13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AF670B2-5CEF-7D44-02F1-ABFAA1780EAC}"/>
              </a:ext>
            </a:extLst>
          </p:cNvPr>
          <p:cNvCxnSpPr>
            <a:cxnSpLocks/>
            <a:stCxn id="38" idx="4"/>
            <a:endCxn id="52" idx="0"/>
          </p:cNvCxnSpPr>
          <p:nvPr/>
        </p:nvCxnSpPr>
        <p:spPr>
          <a:xfrm flipH="1">
            <a:off x="4889805" y="5060022"/>
            <a:ext cx="2435" cy="287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08730D4-0483-C0AE-6EA3-77C306B709E0}"/>
              </a:ext>
            </a:extLst>
          </p:cNvPr>
          <p:cNvCxnSpPr>
            <a:cxnSpLocks/>
            <a:endCxn id="52" idx="2"/>
          </p:cNvCxnSpPr>
          <p:nvPr/>
        </p:nvCxnSpPr>
        <p:spPr>
          <a:xfrm flipV="1">
            <a:off x="4086807" y="5576124"/>
            <a:ext cx="574398" cy="27089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A894263-BC83-2A0A-B6B0-42EA285DD2C2}"/>
              </a:ext>
            </a:extLst>
          </p:cNvPr>
          <p:cNvCxnSpPr>
            <a:cxnSpLocks/>
            <a:stCxn id="52" idx="6"/>
            <a:endCxn id="39" idx="1"/>
          </p:cNvCxnSpPr>
          <p:nvPr/>
        </p:nvCxnSpPr>
        <p:spPr>
          <a:xfrm>
            <a:off x="5118405" y="5576124"/>
            <a:ext cx="572901" cy="26361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Chord 47">
            <a:extLst>
              <a:ext uri="{FF2B5EF4-FFF2-40B4-BE49-F238E27FC236}">
                <a16:creationId xmlns:a16="http://schemas.microsoft.com/office/drawing/2014/main" id="{4CE525E6-C11F-476A-CB00-81E423ED99A7}"/>
              </a:ext>
            </a:extLst>
          </p:cNvPr>
          <p:cNvSpPr/>
          <p:nvPr/>
        </p:nvSpPr>
        <p:spPr>
          <a:xfrm>
            <a:off x="3646496" y="5780063"/>
            <a:ext cx="457200" cy="457200"/>
          </a:xfrm>
          <a:prstGeom prst="chord">
            <a:avLst>
              <a:gd name="adj1" fmla="val 5418537"/>
              <a:gd name="adj2" fmla="val 1620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hord 48">
            <a:extLst>
              <a:ext uri="{FF2B5EF4-FFF2-40B4-BE49-F238E27FC236}">
                <a16:creationId xmlns:a16="http://schemas.microsoft.com/office/drawing/2014/main" id="{51C39B6D-BFF9-823E-7C56-E5304CAF6E48}"/>
              </a:ext>
            </a:extLst>
          </p:cNvPr>
          <p:cNvSpPr/>
          <p:nvPr/>
        </p:nvSpPr>
        <p:spPr>
          <a:xfrm rot="10800000">
            <a:off x="3739003" y="5780063"/>
            <a:ext cx="457200" cy="457200"/>
          </a:xfrm>
          <a:prstGeom prst="chord">
            <a:avLst>
              <a:gd name="adj1" fmla="val 5418537"/>
              <a:gd name="adj2" fmla="val 16200000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FC4C43D-8A2E-E186-1508-69E4C619D092}"/>
              </a:ext>
            </a:extLst>
          </p:cNvPr>
          <p:cNvSpPr txBox="1"/>
          <p:nvPr/>
        </p:nvSpPr>
        <p:spPr>
          <a:xfrm>
            <a:off x="3638925" y="5891244"/>
            <a:ext cx="209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CF327D4-2154-5483-B6BF-7BF6EF30827B}"/>
              </a:ext>
            </a:extLst>
          </p:cNvPr>
          <p:cNvSpPr txBox="1"/>
          <p:nvPr/>
        </p:nvSpPr>
        <p:spPr>
          <a:xfrm>
            <a:off x="3969339" y="5885970"/>
            <a:ext cx="209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845382B-7724-D7EE-C1C6-7FEF64288C7D}"/>
              </a:ext>
            </a:extLst>
          </p:cNvPr>
          <p:cNvSpPr/>
          <p:nvPr/>
        </p:nvSpPr>
        <p:spPr>
          <a:xfrm>
            <a:off x="4661205" y="5347524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47D2A60-A394-1D6D-5B93-B475A4BC4E9F}"/>
              </a:ext>
            </a:extLst>
          </p:cNvPr>
          <p:cNvSpPr txBox="1"/>
          <p:nvPr/>
        </p:nvSpPr>
        <p:spPr>
          <a:xfrm>
            <a:off x="4706798" y="5449242"/>
            <a:ext cx="414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M(1)</a:t>
            </a:r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6924ABEA-958B-5265-460F-5E2DB41A1504}"/>
              </a:ext>
            </a:extLst>
          </p:cNvPr>
          <p:cNvSpPr/>
          <p:nvPr/>
        </p:nvSpPr>
        <p:spPr>
          <a:xfrm>
            <a:off x="6207129" y="2513681"/>
            <a:ext cx="885002" cy="171913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Brace 54">
            <a:extLst>
              <a:ext uri="{FF2B5EF4-FFF2-40B4-BE49-F238E27FC236}">
                <a16:creationId xmlns:a16="http://schemas.microsoft.com/office/drawing/2014/main" id="{3028A64D-E60E-8539-64E6-31044DE18EE6}"/>
              </a:ext>
            </a:extLst>
          </p:cNvPr>
          <p:cNvSpPr/>
          <p:nvPr/>
        </p:nvSpPr>
        <p:spPr>
          <a:xfrm>
            <a:off x="6207129" y="4232816"/>
            <a:ext cx="885002" cy="171913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DD0DC4-4D0E-9A24-E53C-4B52D1BB7FFE}"/>
              </a:ext>
            </a:extLst>
          </p:cNvPr>
          <p:cNvSpPr txBox="1"/>
          <p:nvPr/>
        </p:nvSpPr>
        <p:spPr>
          <a:xfrm>
            <a:off x="7190305" y="3219359"/>
            <a:ext cx="1977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difference is</a:t>
            </a:r>
          </a:p>
          <a:p>
            <a:r>
              <a:rPr lang="en-US" sz="2000" dirty="0"/>
              <a:t>          ζ (0)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47E4A60-6B0C-1AC7-D6AD-8FDAE210D049}"/>
              </a:ext>
            </a:extLst>
          </p:cNvPr>
          <p:cNvSpPr txBox="1"/>
          <p:nvPr/>
        </p:nvSpPr>
        <p:spPr>
          <a:xfrm>
            <a:off x="7190305" y="4933552"/>
            <a:ext cx="2209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difference is</a:t>
            </a:r>
          </a:p>
          <a:p>
            <a:r>
              <a:rPr lang="en-US" sz="2000" dirty="0"/>
              <a:t>          </a:t>
            </a:r>
            <a:r>
              <a:rPr lang="el-GR" sz="2000" dirty="0"/>
              <a:t>δ</a:t>
            </a:r>
            <a:r>
              <a:rPr lang="en-US" sz="2000" dirty="0"/>
              <a:t>(1)</a:t>
            </a:r>
          </a:p>
        </p:txBody>
      </p:sp>
      <p:sp>
        <p:nvSpPr>
          <p:cNvPr id="58" name="Footer Placeholder 57">
            <a:extLst>
              <a:ext uri="{FF2B5EF4-FFF2-40B4-BE49-F238E27FC236}">
                <a16:creationId xmlns:a16="http://schemas.microsoft.com/office/drawing/2014/main" id="{CB778222-4E7F-7DD1-48AE-E646B5A9D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6819" y="5970686"/>
            <a:ext cx="4114800" cy="365125"/>
          </a:xfrm>
        </p:spPr>
        <p:txBody>
          <a:bodyPr/>
          <a:lstStyle/>
          <a:p>
            <a:r>
              <a:rPr lang="en-US" dirty="0"/>
              <a:t>*See Nguyen et al. (2020) for details on which decomposition should be used for specific analysis.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DC7D00-0150-5FDC-5DF7-053A35C2159A}"/>
              </a:ext>
            </a:extLst>
          </p:cNvPr>
          <p:cNvSpPr txBox="1"/>
          <p:nvPr/>
        </p:nvSpPr>
        <p:spPr>
          <a:xfrm>
            <a:off x="222422" y="92676"/>
            <a:ext cx="11850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Three different worlds</a:t>
            </a:r>
          </a:p>
        </p:txBody>
      </p:sp>
    </p:spTree>
    <p:extLst>
      <p:ext uri="{BB962C8B-B14F-4D97-AF65-F5344CB8AC3E}">
        <p14:creationId xmlns:p14="http://schemas.microsoft.com/office/powerpoint/2010/main" val="40241692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4BE614-0A13-194C-375A-1A17BBCA0665}"/>
                  </a:ext>
                </a:extLst>
              </p:cNvPr>
              <p:cNvSpPr txBox="1"/>
              <p:nvPr/>
            </p:nvSpPr>
            <p:spPr>
              <a:xfrm>
                <a:off x="0" y="744465"/>
                <a:ext cx="12191238" cy="495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Denoting E[Y(</a:t>
                </a:r>
                <a:r>
                  <a:rPr lang="en-US" sz="2400" dirty="0" err="1"/>
                  <a:t>t,M</a:t>
                </a:r>
                <a:r>
                  <a:rPr lang="en-US" sz="2400" dirty="0"/>
                  <a:t>(t'))]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, we define the following treatment effects of interest: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4BE614-0A13-194C-375A-1A17BBCA0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44465"/>
                <a:ext cx="12191238" cy="495328"/>
              </a:xfrm>
              <a:prstGeom prst="rect">
                <a:avLst/>
              </a:prstGeom>
              <a:blipFill>
                <a:blip r:embed="rId3"/>
                <a:stretch>
                  <a:fillRect l="-650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EB771E1-303A-CBF8-7AD6-1BF5305D10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3306902"/>
                  </p:ext>
                </p:extLst>
              </p:nvPr>
            </p:nvGraphicFramePr>
            <p:xfrm>
              <a:off x="1049868" y="1864496"/>
              <a:ext cx="7278683" cy="2451293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829016">
                      <a:extLst>
                        <a:ext uri="{9D8B030D-6E8A-4147-A177-3AD203B41FA5}">
                          <a16:colId xmlns:a16="http://schemas.microsoft.com/office/drawing/2014/main" val="2039623989"/>
                        </a:ext>
                      </a:extLst>
                    </a:gridCol>
                    <a:gridCol w="1711735">
                      <a:extLst>
                        <a:ext uri="{9D8B030D-6E8A-4147-A177-3AD203B41FA5}">
                          <a16:colId xmlns:a16="http://schemas.microsoft.com/office/drawing/2014/main" val="82174089"/>
                        </a:ext>
                      </a:extLst>
                    </a:gridCol>
                    <a:gridCol w="737932">
                      <a:extLst>
                        <a:ext uri="{9D8B030D-6E8A-4147-A177-3AD203B41FA5}">
                          <a16:colId xmlns:a16="http://schemas.microsoft.com/office/drawing/2014/main" val="32814815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(Total) natural indirect effect (</a:t>
                          </a:r>
                          <a:r>
                            <a:rPr lang="en-US" sz="2400" b="1" dirty="0"/>
                            <a:t>NIE</a:t>
                          </a:r>
                          <a:r>
                            <a:rPr lang="en-US" sz="24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400" dirty="0"/>
                            <a:t>δ</a:t>
                          </a:r>
                          <a:r>
                            <a:rPr lang="en-US" sz="2400" dirty="0"/>
                            <a:t>(1)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17936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(Pure) natural direct effect (</a:t>
                          </a:r>
                          <a:r>
                            <a:rPr lang="en-US" sz="2400" b="1" dirty="0"/>
                            <a:t>NDE</a:t>
                          </a:r>
                          <a:r>
                            <a:rPr lang="en-US" sz="24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ζ (0)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16651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(Pure) natural indirect effect (</a:t>
                          </a:r>
                          <a:r>
                            <a:rPr lang="en-US" sz="2400" b="1" dirty="0"/>
                            <a:t>PNIE</a:t>
                          </a:r>
                          <a:r>
                            <a:rPr lang="en-US" sz="24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400" dirty="0"/>
                            <a:t>δ</a:t>
                          </a:r>
                          <a:r>
                            <a:rPr lang="en-US" sz="2400" dirty="0"/>
                            <a:t>(0)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1149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(Total) natural direct effect (</a:t>
                          </a:r>
                          <a:r>
                            <a:rPr lang="en-US" sz="2400" b="1" dirty="0"/>
                            <a:t>TNDE</a:t>
                          </a:r>
                          <a:r>
                            <a:rPr lang="en-US" sz="24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ζ (1)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080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Total effect (</a:t>
                          </a:r>
                          <a:r>
                            <a:rPr lang="en-US" sz="2400" b="1" dirty="0"/>
                            <a:t>TE</a:t>
                          </a:r>
                          <a:r>
                            <a:rPr lang="en-US" sz="24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𝜏</m:t>
                                </m:r>
                              </m:oMath>
                            </m:oMathPara>
                          </a14:m>
                          <a:endParaRPr lang="en-US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36346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EB771E1-303A-CBF8-7AD6-1BF5305D10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3306902"/>
                  </p:ext>
                </p:extLst>
              </p:nvPr>
            </p:nvGraphicFramePr>
            <p:xfrm>
              <a:off x="1049868" y="1864496"/>
              <a:ext cx="7278683" cy="2451293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829016">
                      <a:extLst>
                        <a:ext uri="{9D8B030D-6E8A-4147-A177-3AD203B41FA5}">
                          <a16:colId xmlns:a16="http://schemas.microsoft.com/office/drawing/2014/main" val="2039623989"/>
                        </a:ext>
                      </a:extLst>
                    </a:gridCol>
                    <a:gridCol w="1711735">
                      <a:extLst>
                        <a:ext uri="{9D8B030D-6E8A-4147-A177-3AD203B41FA5}">
                          <a16:colId xmlns:a16="http://schemas.microsoft.com/office/drawing/2014/main" val="82174089"/>
                        </a:ext>
                      </a:extLst>
                    </a:gridCol>
                    <a:gridCol w="737932">
                      <a:extLst>
                        <a:ext uri="{9D8B030D-6E8A-4147-A177-3AD203B41FA5}">
                          <a16:colId xmlns:a16="http://schemas.microsoft.com/office/drawing/2014/main" val="3281481552"/>
                        </a:ext>
                      </a:extLst>
                    </a:gridCol>
                  </a:tblGrid>
                  <a:tr h="490665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(Total) natural indirect effect (</a:t>
                          </a:r>
                          <a:r>
                            <a:rPr lang="en-US" sz="2400" b="1" dirty="0"/>
                            <a:t>NIE</a:t>
                          </a:r>
                          <a:r>
                            <a:rPr lang="en-US" sz="24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2562" t="-8642" r="-43772" b="-4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l-GR" sz="2400" dirty="0"/>
                            <a:t>δ</a:t>
                          </a:r>
                          <a:r>
                            <a:rPr lang="en-US" sz="2400" dirty="0"/>
                            <a:t>(1)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1793652"/>
                      </a:ext>
                    </a:extLst>
                  </a:tr>
                  <a:tr h="490665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(Pure) natural direct effect (</a:t>
                          </a:r>
                          <a:r>
                            <a:rPr lang="en-US" sz="2400" b="1" dirty="0"/>
                            <a:t>NDE</a:t>
                          </a:r>
                          <a:r>
                            <a:rPr lang="en-US" sz="24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2562" t="-110000" r="-43772" b="-32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ζ (0)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1665119"/>
                      </a:ext>
                    </a:extLst>
                  </a:tr>
                  <a:tr h="490665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(Pure) natural indirect effect (</a:t>
                          </a:r>
                          <a:r>
                            <a:rPr lang="en-US" sz="2400" b="1" dirty="0"/>
                            <a:t>PNIE</a:t>
                          </a:r>
                          <a:r>
                            <a:rPr lang="en-US" sz="24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2562" t="-207407" r="-43772" b="-2197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400" dirty="0"/>
                            <a:t>δ</a:t>
                          </a:r>
                          <a:r>
                            <a:rPr lang="en-US" sz="2400" dirty="0"/>
                            <a:t>(0)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114928"/>
                      </a:ext>
                    </a:extLst>
                  </a:tr>
                  <a:tr h="488633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(Total) natural direct effect (</a:t>
                          </a:r>
                          <a:r>
                            <a:rPr lang="en-US" sz="2400" b="1" dirty="0"/>
                            <a:t>TNDE</a:t>
                          </a:r>
                          <a:r>
                            <a:rPr lang="en-US" sz="24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2562" t="-311250" r="-43772" b="-12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ζ (1)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080740"/>
                      </a:ext>
                    </a:extLst>
                  </a:tr>
                  <a:tr h="490665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Total effect (</a:t>
                          </a:r>
                          <a:r>
                            <a:rPr lang="en-US" sz="2400" b="1" dirty="0"/>
                            <a:t>TE</a:t>
                          </a:r>
                          <a:r>
                            <a:rPr lang="en-US" sz="24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2562" t="-406173" r="-43772" b="-209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88430" t="-406173" r="-1653" b="-209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36346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7E7F04C-E00C-83CE-CD11-10001F3C0615}"/>
              </a:ext>
            </a:extLst>
          </p:cNvPr>
          <p:cNvSpPr txBox="1"/>
          <p:nvPr/>
        </p:nvSpPr>
        <p:spPr>
          <a:xfrm>
            <a:off x="222422" y="92676"/>
            <a:ext cx="11850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Different treatment effects</a:t>
            </a:r>
          </a:p>
        </p:txBody>
      </p:sp>
    </p:spTree>
    <p:extLst>
      <p:ext uri="{BB962C8B-B14F-4D97-AF65-F5344CB8AC3E}">
        <p14:creationId xmlns:p14="http://schemas.microsoft.com/office/powerpoint/2010/main" val="12174866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D570D9-AF42-D371-3AD8-D52934D9E6DF}"/>
              </a:ext>
            </a:extLst>
          </p:cNvPr>
          <p:cNvSpPr txBox="1"/>
          <p:nvPr/>
        </p:nvSpPr>
        <p:spPr>
          <a:xfrm>
            <a:off x="222422" y="92676"/>
            <a:ext cx="11850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Alternative decompositions with </a:t>
            </a:r>
            <a:r>
              <a:rPr lang="en-US" sz="2800" b="1" dirty="0">
                <a:latin typeface="Consolas" panose="020B0609020204030204" pitchFamily="49" charset="0"/>
              </a:rPr>
              <a:t>mediate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38F84-C191-6548-880F-8DA78D2A2D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999"/>
          <a:stretch/>
        </p:blipFill>
        <p:spPr>
          <a:xfrm>
            <a:off x="690588" y="826380"/>
            <a:ext cx="7277402" cy="2058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C7112E-59D0-0D99-2C3D-007D5447AE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24"/>
          <a:stretch/>
        </p:blipFill>
        <p:spPr>
          <a:xfrm>
            <a:off x="690588" y="1007076"/>
            <a:ext cx="7277402" cy="52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338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4BE614-0A13-194C-375A-1A17BBCA0665}"/>
                  </a:ext>
                </a:extLst>
              </p:cNvPr>
              <p:cNvSpPr txBox="1"/>
              <p:nvPr/>
            </p:nvSpPr>
            <p:spPr>
              <a:xfrm>
                <a:off x="0" y="1364668"/>
                <a:ext cx="1156914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Practical question remains: For a specific analysis, which decomposition should be used?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or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45D9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i="1" smtClean="0">
                        <a:solidFill>
                          <a:srgbClr val="045D9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srgbClr val="045D9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045D9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45D9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solidFill>
                          <a:srgbClr val="045D9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45D9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d>
                      <m:dPr>
                        <m:ctrlPr>
                          <a:rPr lang="en-US" sz="2400" i="1">
                            <a:solidFill>
                              <a:srgbClr val="045D9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45D9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Or should both be used?</a:t>
                </a:r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We follow Nguyen et al. (2020) and propose three answers for three cases.</a:t>
                </a:r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4BE614-0A13-194C-375A-1A17BBCA0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64668"/>
                <a:ext cx="11569148" cy="3416320"/>
              </a:xfrm>
              <a:prstGeom prst="rect">
                <a:avLst/>
              </a:prstGeom>
              <a:blipFill>
                <a:blip r:embed="rId3"/>
                <a:stretch>
                  <a:fillRect l="-685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1ABDDB-D288-6F31-F805-41C080182936}"/>
              </a:ext>
            </a:extLst>
          </p:cNvPr>
          <p:cNvSpPr txBox="1"/>
          <p:nvPr/>
        </p:nvSpPr>
        <p:spPr>
          <a:xfrm>
            <a:off x="222422" y="92676"/>
            <a:ext cx="11850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Which decomposition?</a:t>
            </a:r>
          </a:p>
        </p:txBody>
      </p:sp>
    </p:spTree>
    <p:extLst>
      <p:ext uri="{BB962C8B-B14F-4D97-AF65-F5344CB8AC3E}">
        <p14:creationId xmlns:p14="http://schemas.microsoft.com/office/powerpoint/2010/main" val="13464135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4BE614-0A13-194C-375A-1A17BBCA0665}"/>
              </a:ext>
            </a:extLst>
          </p:cNvPr>
          <p:cNvSpPr txBox="1"/>
          <p:nvPr/>
        </p:nvSpPr>
        <p:spPr>
          <a:xfrm>
            <a:off x="0" y="1531643"/>
            <a:ext cx="11569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FAA15-1B05-9208-22CF-574FF6E27C52}"/>
              </a:ext>
            </a:extLst>
          </p:cNvPr>
          <p:cNvSpPr txBox="1"/>
          <p:nvPr/>
        </p:nvSpPr>
        <p:spPr>
          <a:xfrm>
            <a:off x="0" y="310099"/>
            <a:ext cx="12109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   </a:t>
            </a:r>
            <a:r>
              <a:rPr lang="en-US" sz="2800" b="1" dirty="0"/>
              <a:t>Case 1: Is there a mediated effect? Or, is the causal effect partly mediated by </a:t>
            </a:r>
          </a:p>
          <a:p>
            <a:r>
              <a:rPr lang="en-US" sz="2800" b="1" dirty="0"/>
              <a:t>  this mediator?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811315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4BE614-0A13-194C-375A-1A17BBCA0665}"/>
                  </a:ext>
                </a:extLst>
              </p:cNvPr>
              <p:cNvSpPr txBox="1"/>
              <p:nvPr/>
            </p:nvSpPr>
            <p:spPr>
              <a:xfrm>
                <a:off x="0" y="1714521"/>
                <a:ext cx="1156914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We propose using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/>
                  <a:t> decomposition (NIE and NDE)</a:t>
                </a:r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Rational: </a:t>
                </a:r>
                <a:r>
                  <a:rPr lang="en-US" sz="2400" dirty="0"/>
                  <a:t>Here, we are not questioning the existence of a direct effect.</a:t>
                </a:r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We are researching the possibility of a mediated effect to the direct effect.</a:t>
                </a:r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there is no mediated effect, then the total effect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/>
                  <a:t> is the direct effect.</a:t>
                </a:r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4BE614-0A13-194C-375A-1A17BBCA0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14521"/>
                <a:ext cx="11569148" cy="3416320"/>
              </a:xfrm>
              <a:prstGeom prst="rect">
                <a:avLst/>
              </a:prstGeom>
              <a:blipFill>
                <a:blip r:embed="rId3"/>
                <a:stretch>
                  <a:fillRect l="-685" t="-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BDA2A97-CB03-0596-9CE9-C6E37447D786}"/>
              </a:ext>
            </a:extLst>
          </p:cNvPr>
          <p:cNvSpPr txBox="1"/>
          <p:nvPr/>
        </p:nvSpPr>
        <p:spPr>
          <a:xfrm>
            <a:off x="0" y="310099"/>
            <a:ext cx="12109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   </a:t>
            </a:r>
            <a:r>
              <a:rPr lang="en-US" sz="2800" b="1" dirty="0"/>
              <a:t>Case 1: Is there a mediated effect? Or, is the causal effect partly mediated by </a:t>
            </a:r>
          </a:p>
          <a:p>
            <a:r>
              <a:rPr lang="en-US" sz="2800" b="1" dirty="0"/>
              <a:t>  this mediator?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710973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5FAA15-1B05-9208-22CF-574FF6E27C52}"/>
              </a:ext>
            </a:extLst>
          </p:cNvPr>
          <p:cNvSpPr txBox="1"/>
          <p:nvPr/>
        </p:nvSpPr>
        <p:spPr>
          <a:xfrm>
            <a:off x="0" y="310099"/>
            <a:ext cx="12109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Case 2: In addition to the mediated effect, is there a direct effect? </a:t>
            </a:r>
          </a:p>
        </p:txBody>
      </p:sp>
    </p:spTree>
    <p:extLst>
      <p:ext uri="{BB962C8B-B14F-4D97-AF65-F5344CB8AC3E}">
        <p14:creationId xmlns:p14="http://schemas.microsoft.com/office/powerpoint/2010/main" val="22209493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4BE614-0A13-194C-375A-1A17BBCA0665}"/>
                  </a:ext>
                </a:extLst>
              </p:cNvPr>
              <p:cNvSpPr txBox="1"/>
              <p:nvPr/>
            </p:nvSpPr>
            <p:spPr>
              <a:xfrm>
                <a:off x="0" y="1714521"/>
                <a:ext cx="11569148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We propose using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45D9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i="1">
                        <a:solidFill>
                          <a:srgbClr val="045D9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45D9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i="1">
                            <a:solidFill>
                              <a:srgbClr val="045D9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45D9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solidFill>
                          <a:srgbClr val="045D9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45D9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d>
                      <m:dPr>
                        <m:ctrlPr>
                          <a:rPr lang="en-US" sz="2400" i="1">
                            <a:solidFill>
                              <a:srgbClr val="045D9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45D9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solidFill>
                          <a:srgbClr val="045D9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decomposition (PNIE and TNDE).</a:t>
                </a:r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This is a mirror image of the Case 1.</a:t>
                </a:r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Rational: </a:t>
                </a:r>
                <a:r>
                  <a:rPr lang="en-US" sz="2400" dirty="0"/>
                  <a:t>Here, we are not questioning the existence of a mediator effect.</a:t>
                </a:r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We are researching the possibility of treatment affecting the outcome through other mechanisms.</a:t>
                </a:r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there is no direct effect, then the total effect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45D9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i="1">
                        <a:solidFill>
                          <a:srgbClr val="045D9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45D9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i="1">
                            <a:solidFill>
                              <a:srgbClr val="045D9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45D9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/>
                  <a:t> is the indirect effect.</a:t>
                </a:r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4BE614-0A13-194C-375A-1A17BBCA0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14521"/>
                <a:ext cx="11569148" cy="4524315"/>
              </a:xfrm>
              <a:prstGeom prst="rect">
                <a:avLst/>
              </a:prstGeom>
              <a:blipFill>
                <a:blip r:embed="rId4"/>
                <a:stretch>
                  <a:fillRect l="-685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E5FAA15-1B05-9208-22CF-574FF6E27C52}"/>
              </a:ext>
            </a:extLst>
          </p:cNvPr>
          <p:cNvSpPr txBox="1"/>
          <p:nvPr/>
        </p:nvSpPr>
        <p:spPr>
          <a:xfrm>
            <a:off x="0" y="310099"/>
            <a:ext cx="12109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Case 2: In addition to the mediated effect, is there a direct effect? </a:t>
            </a:r>
          </a:p>
        </p:txBody>
      </p:sp>
    </p:spTree>
    <p:extLst>
      <p:ext uri="{BB962C8B-B14F-4D97-AF65-F5344CB8AC3E}">
        <p14:creationId xmlns:p14="http://schemas.microsoft.com/office/powerpoint/2010/main" val="42137937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5FAA15-1B05-9208-22CF-574FF6E27C52}"/>
              </a:ext>
            </a:extLst>
          </p:cNvPr>
          <p:cNvSpPr txBox="1"/>
          <p:nvPr/>
        </p:nvSpPr>
        <p:spPr>
          <a:xfrm>
            <a:off x="0" y="310099"/>
            <a:ext cx="12109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Case 3: No prior assumption or preferred question about either direct or </a:t>
            </a:r>
          </a:p>
          <a:p>
            <a:r>
              <a:rPr lang="en-US" sz="2800" b="1" dirty="0"/>
              <a:t>   indirect effect </a:t>
            </a:r>
          </a:p>
        </p:txBody>
      </p:sp>
    </p:spTree>
    <p:extLst>
      <p:ext uri="{BB962C8B-B14F-4D97-AF65-F5344CB8AC3E}">
        <p14:creationId xmlns:p14="http://schemas.microsoft.com/office/powerpoint/2010/main" val="52591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1219123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BF8DB3-6E3E-AA10-1737-2F6EF76E3798}"/>
              </a:ext>
            </a:extLst>
          </p:cNvPr>
          <p:cNvSpPr txBox="1"/>
          <p:nvPr/>
        </p:nvSpPr>
        <p:spPr>
          <a:xfrm>
            <a:off x="-381" y="1130967"/>
            <a:ext cx="121916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64F8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Basics of causal thinking and inference</a:t>
            </a:r>
          </a:p>
          <a:p>
            <a:pPr marL="800100" lvl="1" indent="-342900">
              <a:buClr>
                <a:srgbClr val="064F8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Introduction and motivation</a:t>
            </a:r>
          </a:p>
          <a:p>
            <a:pPr marL="800100" lvl="1" indent="-342900">
              <a:buClr>
                <a:srgbClr val="064F8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Potential-outcomes framework and DAGs</a:t>
            </a:r>
          </a:p>
          <a:p>
            <a:pPr marL="800100" lvl="1" indent="-342900">
              <a:buClr>
                <a:srgbClr val="064F8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Fundamental steps of causal inference</a:t>
            </a:r>
          </a:p>
          <a:p>
            <a:pPr marL="800100" lvl="1" indent="-342900">
              <a:buClr>
                <a:srgbClr val="064F8F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Clr>
                <a:srgbClr val="064F8F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rgbClr val="064F8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Causal mediation analysis</a:t>
            </a:r>
          </a:p>
          <a:p>
            <a:pPr marL="800100" lvl="1" indent="-342900">
              <a:buClr>
                <a:srgbClr val="064F8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Direct and indirect effects</a:t>
            </a:r>
          </a:p>
          <a:p>
            <a:pPr marL="800100" lvl="1" indent="-342900">
              <a:buClr>
                <a:srgbClr val="064F8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Identification</a:t>
            </a:r>
          </a:p>
          <a:p>
            <a:pPr marL="800100" lvl="1" indent="-342900">
              <a:buClr>
                <a:srgbClr val="064F8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Demonstration</a:t>
            </a:r>
          </a:p>
          <a:p>
            <a:pPr marL="800100" lvl="1" indent="-342900">
              <a:buClr>
                <a:srgbClr val="064F8F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Clr>
                <a:srgbClr val="064F8F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E7B665-903E-7AD1-2AB5-C6F4F0554F31}"/>
              </a:ext>
            </a:extLst>
          </p:cNvPr>
          <p:cNvSpPr txBox="1"/>
          <p:nvPr/>
        </p:nvSpPr>
        <p:spPr>
          <a:xfrm>
            <a:off x="242761" y="145657"/>
            <a:ext cx="1162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616388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12191238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4BE614-0A13-194C-375A-1A17BBCA0665}"/>
                  </a:ext>
                </a:extLst>
              </p:cNvPr>
              <p:cNvSpPr txBox="1"/>
              <p:nvPr/>
            </p:nvSpPr>
            <p:spPr>
              <a:xfrm>
                <a:off x="0" y="1714521"/>
                <a:ext cx="11569148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We propose reporting both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45D9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i="1">
                        <a:solidFill>
                          <a:srgbClr val="045D9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45D9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i="1">
                            <a:solidFill>
                              <a:srgbClr val="045D9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45D9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solidFill>
                          <a:srgbClr val="045D9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45D9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d>
                      <m:dPr>
                        <m:ctrlPr>
                          <a:rPr lang="en-US" sz="2400" i="1">
                            <a:solidFill>
                              <a:srgbClr val="045D9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45D9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/>
                  <a:t> decompositions.</a:t>
                </a:r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Rational: </a:t>
                </a:r>
                <a:r>
                  <a:rPr lang="en-US" sz="2400" dirty="0"/>
                  <a:t>If the purpose is to describe all we can learn, there is no reason to prefer either decomposition over the other.</a:t>
                </a:r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>
                  <a:buClr>
                    <a:srgbClr val="045D91"/>
                  </a:buClr>
                </a:pPr>
                <a:endParaRPr lang="en-US" sz="2400" dirty="0"/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4BE614-0A13-194C-375A-1A17BBCA0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14521"/>
                <a:ext cx="11569148" cy="3046988"/>
              </a:xfrm>
              <a:prstGeom prst="rect">
                <a:avLst/>
              </a:prstGeom>
              <a:blipFill>
                <a:blip r:embed="rId3"/>
                <a:stretch>
                  <a:fillRect l="-685" t="-1600" r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5497149-7CE8-5AFD-AE89-0205764EC9B5}"/>
              </a:ext>
            </a:extLst>
          </p:cNvPr>
          <p:cNvSpPr txBox="1"/>
          <p:nvPr/>
        </p:nvSpPr>
        <p:spPr>
          <a:xfrm>
            <a:off x="0" y="310099"/>
            <a:ext cx="12109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Case 3: No prior assumption or preferred question about either direct or </a:t>
            </a:r>
          </a:p>
          <a:p>
            <a:r>
              <a:rPr lang="en-US" sz="2800" b="1" dirty="0"/>
              <a:t>   indirect effect </a:t>
            </a:r>
          </a:p>
        </p:txBody>
      </p:sp>
    </p:spTree>
    <p:extLst>
      <p:ext uri="{BB962C8B-B14F-4D97-AF65-F5344CB8AC3E}">
        <p14:creationId xmlns:p14="http://schemas.microsoft.com/office/powerpoint/2010/main" val="34441872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00A72F-C435-B508-CD46-2CD7ED196C54}"/>
                  </a:ext>
                </a:extLst>
              </p:cNvPr>
              <p:cNvSpPr txBox="1"/>
              <p:nvPr/>
            </p:nvSpPr>
            <p:spPr>
              <a:xfrm>
                <a:off x="-8092" y="833476"/>
                <a:ext cx="11895292" cy="4292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64475"/>
                  </a:buCl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Clr>
                    <a:srgbClr val="064475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After defining different treatment effects, we are interested in causal assumptions that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identify</a:t>
                </a:r>
                <a:r>
                  <a:rPr lang="en-US" sz="2400" dirty="0"/>
                  <a:t> those effects</a:t>
                </a:r>
              </a:p>
              <a:p>
                <a:pPr marL="285750" indent="-285750">
                  <a:buClr>
                    <a:srgbClr val="064475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Clr>
                    <a:srgbClr val="064475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That is, we are interested in assumptions such that</a:t>
                </a:r>
              </a:p>
              <a:p>
                <a:pPr lvl="1">
                  <a:buClr>
                    <a:srgbClr val="06447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)|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solidFill>
                                <a:srgbClr val="045D9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45D9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45D9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solidFill>
                                    <a:srgbClr val="045D9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45D9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]"/>
                              <m:ctrlPr>
                                <a:rPr lang="en-US" sz="2400" b="0" i="1" smtClean="0">
                                  <a:solidFill>
                                    <a:srgbClr val="045D9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45D9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45D9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45D9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45D9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rgbClr val="045D9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045D9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45D9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45D9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45D9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45D9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rgbClr val="045D9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rgbClr val="045D9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45D9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45D9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45D9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45D9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045D9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800100" lvl="1" indent="-342900">
                  <a:buClr>
                    <a:srgbClr val="064475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LHS</a:t>
                </a:r>
                <a:r>
                  <a:rPr lang="en-US" sz="2400" dirty="0"/>
                  <a:t> is the causal </a:t>
                </a:r>
                <a:r>
                  <a:rPr lang="en-US" sz="2400" dirty="0" err="1"/>
                  <a:t>estimand</a:t>
                </a:r>
                <a:r>
                  <a:rPr lang="en-US" sz="2400" dirty="0"/>
                  <a:t> and cannot be estimated from the data </a:t>
                </a:r>
              </a:p>
              <a:p>
                <a:pPr marL="800100" lvl="1" indent="-342900">
                  <a:buClr>
                    <a:srgbClr val="064475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64475"/>
                    </a:solidFill>
                  </a:rPr>
                  <a:t>RHS</a:t>
                </a:r>
                <a:r>
                  <a:rPr lang="en-US" sz="2400" dirty="0"/>
                  <a:t> is a conditional distribution that can be learned from the data</a:t>
                </a:r>
              </a:p>
              <a:p>
                <a:pPr marL="800100" lvl="1" indent="-342900">
                  <a:buClr>
                    <a:srgbClr val="064475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Clr>
                    <a:srgbClr val="064475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This formula is often referred to as the “</a:t>
                </a:r>
                <a:r>
                  <a:rPr lang="en-US" sz="2400" dirty="0">
                    <a:solidFill>
                      <a:srgbClr val="FF0000"/>
                    </a:solidFill>
                  </a:rPr>
                  <a:t>mediation formula</a:t>
                </a:r>
                <a:r>
                  <a:rPr lang="en-US" sz="2400" dirty="0"/>
                  <a:t>” and is </a:t>
                </a:r>
                <a:r>
                  <a:rPr lang="en-US" sz="2400" dirty="0">
                    <a:solidFill>
                      <a:srgbClr val="045D91"/>
                    </a:solidFill>
                  </a:rPr>
                  <a:t>nonparametric.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00A72F-C435-B508-CD46-2CD7ED196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092" y="833476"/>
                <a:ext cx="11895292" cy="4292714"/>
              </a:xfrm>
              <a:prstGeom prst="rect">
                <a:avLst/>
              </a:prstGeom>
              <a:blipFill>
                <a:blip r:embed="rId4"/>
                <a:stretch>
                  <a:fillRect l="-718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92A33F0-9E01-ED16-1FE8-31A0859D772D}"/>
              </a:ext>
            </a:extLst>
          </p:cNvPr>
          <p:cNvSpPr txBox="1"/>
          <p:nvPr/>
        </p:nvSpPr>
        <p:spPr>
          <a:xfrm>
            <a:off x="222422" y="92676"/>
            <a:ext cx="11850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Causal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4994462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269FF1-A729-5605-D119-4881A85A03D5}"/>
              </a:ext>
            </a:extLst>
          </p:cNvPr>
          <p:cNvSpPr txBox="1"/>
          <p:nvPr/>
        </p:nvSpPr>
        <p:spPr>
          <a:xfrm>
            <a:off x="56644" y="89012"/>
            <a:ext cx="1205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Causal identification: Assumptions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36ADBE-2254-3160-F6AD-7E96CBB3A4BC}"/>
              </a:ext>
            </a:extLst>
          </p:cNvPr>
          <p:cNvGrpSpPr/>
          <p:nvPr/>
        </p:nvGrpSpPr>
        <p:grpSpPr>
          <a:xfrm>
            <a:off x="912955" y="1384534"/>
            <a:ext cx="2926080" cy="2194560"/>
            <a:chOff x="3817997" y="2143627"/>
            <a:chExt cx="2777567" cy="204446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B694985-3E55-6755-1EB8-AA4E27F65024}"/>
                </a:ext>
              </a:extLst>
            </p:cNvPr>
            <p:cNvSpPr/>
            <p:nvPr/>
          </p:nvSpPr>
          <p:spPr>
            <a:xfrm>
              <a:off x="4271909" y="2191652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E8B00E6-FE1F-CF55-B13A-CE8C972F2DCB}"/>
                </a:ext>
              </a:extLst>
            </p:cNvPr>
            <p:cNvSpPr/>
            <p:nvPr/>
          </p:nvSpPr>
          <p:spPr>
            <a:xfrm>
              <a:off x="6236291" y="3100093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DCA94D3-CD5C-7C0B-35BA-40ACC5A53983}"/>
                </a:ext>
              </a:extLst>
            </p:cNvPr>
            <p:cNvCxnSpPr>
              <a:cxnSpLocks/>
              <a:stCxn id="4" idx="3"/>
              <a:endCxn id="11" idx="0"/>
            </p:cNvCxnSpPr>
            <p:nvPr/>
          </p:nvCxnSpPr>
          <p:spPr>
            <a:xfrm flipH="1">
              <a:off x="4004651" y="2464823"/>
              <a:ext cx="314127" cy="6352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32DBE39-67EF-361A-0148-ED039C876FD7}"/>
                    </a:ext>
                  </a:extLst>
                </p:cNvPr>
                <p:cNvSpPr txBox="1"/>
                <p:nvPr/>
              </p:nvSpPr>
              <p:spPr>
                <a:xfrm>
                  <a:off x="4300582" y="2229135"/>
                  <a:ext cx="209385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9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32DBE39-67EF-361A-0148-ED039C876F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0582" y="2229135"/>
                  <a:ext cx="209385" cy="230832"/>
                </a:xfrm>
                <a:prstGeom prst="rect">
                  <a:avLst/>
                </a:prstGeom>
                <a:blipFill>
                  <a:blip r:embed="rId4"/>
                  <a:stretch>
                    <a:fillRect r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C91B56-1FCB-607B-0144-FCD1F8E04B1B}"/>
                </a:ext>
              </a:extLst>
            </p:cNvPr>
            <p:cNvSpPr txBox="1"/>
            <p:nvPr/>
          </p:nvSpPr>
          <p:spPr>
            <a:xfrm>
              <a:off x="6238298" y="3148321"/>
              <a:ext cx="3572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  Y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D712DCE-37C3-2B55-CD19-D5EB2385B886}"/>
                </a:ext>
              </a:extLst>
            </p:cNvPr>
            <p:cNvCxnSpPr>
              <a:cxnSpLocks/>
              <a:stCxn id="11" idx="6"/>
              <a:endCxn id="9" idx="1"/>
            </p:cNvCxnSpPr>
            <p:nvPr/>
          </p:nvCxnSpPr>
          <p:spPr>
            <a:xfrm>
              <a:off x="4164671" y="3260113"/>
              <a:ext cx="2073627" cy="362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1D4F56C-EA79-F8ED-39F3-DCB53B4328BB}"/>
                </a:ext>
              </a:extLst>
            </p:cNvPr>
            <p:cNvSpPr/>
            <p:nvPr/>
          </p:nvSpPr>
          <p:spPr>
            <a:xfrm>
              <a:off x="3844631" y="3100093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F0ECFB-67EA-33CB-A5BA-E1BF88AC2E2B}"/>
                </a:ext>
              </a:extLst>
            </p:cNvPr>
            <p:cNvSpPr txBox="1"/>
            <p:nvPr/>
          </p:nvSpPr>
          <p:spPr>
            <a:xfrm>
              <a:off x="3817997" y="3144697"/>
              <a:ext cx="3572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   </a:t>
              </a:r>
              <a:r>
                <a:rPr lang="en-US" sz="900" dirty="0"/>
                <a:t>T</a:t>
              </a:r>
              <a:endParaRPr lang="en-US" sz="8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A490A00-E672-B2E4-BCC2-F68F554F5D15}"/>
                </a:ext>
              </a:extLst>
            </p:cNvPr>
            <p:cNvSpPr/>
            <p:nvPr/>
          </p:nvSpPr>
          <p:spPr>
            <a:xfrm>
              <a:off x="5066097" y="2654114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9C4B82-8FF7-A228-E777-1650B865D22B}"/>
                </a:ext>
              </a:extLst>
            </p:cNvPr>
            <p:cNvSpPr txBox="1"/>
            <p:nvPr/>
          </p:nvSpPr>
          <p:spPr>
            <a:xfrm>
              <a:off x="5085602" y="2700688"/>
              <a:ext cx="2093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M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719D208-3B85-6025-D5CE-E6E7799BCCF7}"/>
                </a:ext>
              </a:extLst>
            </p:cNvPr>
            <p:cNvCxnSpPr>
              <a:cxnSpLocks/>
              <a:stCxn id="4" idx="6"/>
              <a:endCxn id="13" idx="0"/>
            </p:cNvCxnSpPr>
            <p:nvPr/>
          </p:nvCxnSpPr>
          <p:spPr>
            <a:xfrm>
              <a:off x="4591949" y="2351672"/>
              <a:ext cx="634168" cy="3024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825A293-2D21-2D44-D6C8-3760EAA1E60C}"/>
                </a:ext>
              </a:extLst>
            </p:cNvPr>
            <p:cNvCxnSpPr>
              <a:stCxn id="11" idx="7"/>
              <a:endCxn id="13" idx="2"/>
            </p:cNvCxnSpPr>
            <p:nvPr/>
          </p:nvCxnSpPr>
          <p:spPr>
            <a:xfrm flipV="1">
              <a:off x="4117802" y="2814134"/>
              <a:ext cx="948295" cy="3328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BF674B3-6F2D-49A1-0B76-716D119C0F08}"/>
                </a:ext>
              </a:extLst>
            </p:cNvPr>
            <p:cNvCxnSpPr>
              <a:cxnSpLocks/>
              <a:stCxn id="13" idx="6"/>
              <a:endCxn id="6" idx="1"/>
            </p:cNvCxnSpPr>
            <p:nvPr/>
          </p:nvCxnSpPr>
          <p:spPr>
            <a:xfrm>
              <a:off x="5386137" y="2814134"/>
              <a:ext cx="897023" cy="3328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2B2B102-F7EA-BB01-728E-240EB932C2A8}"/>
                </a:ext>
              </a:extLst>
            </p:cNvPr>
            <p:cNvSpPr/>
            <p:nvPr/>
          </p:nvSpPr>
          <p:spPr>
            <a:xfrm>
              <a:off x="5935980" y="2143627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8E3F068-E136-D0E7-4E76-E64391B769EE}"/>
                    </a:ext>
                  </a:extLst>
                </p:cNvPr>
                <p:cNvSpPr txBox="1"/>
                <p:nvPr/>
              </p:nvSpPr>
              <p:spPr>
                <a:xfrm>
                  <a:off x="5962710" y="2195617"/>
                  <a:ext cx="209385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9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8E3F068-E136-D0E7-4E76-E64391B769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2710" y="2195617"/>
                  <a:ext cx="209385" cy="230832"/>
                </a:xfrm>
                <a:prstGeom prst="rect">
                  <a:avLst/>
                </a:prstGeom>
                <a:blipFill>
                  <a:blip r:embed="rId5"/>
                  <a:stretch>
                    <a:fillRect r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5D25CE4-7262-602E-CE19-540EA9A94DF0}"/>
                </a:ext>
              </a:extLst>
            </p:cNvPr>
            <p:cNvCxnSpPr>
              <a:cxnSpLocks/>
              <a:stCxn id="18" idx="3"/>
              <a:endCxn id="13" idx="7"/>
            </p:cNvCxnSpPr>
            <p:nvPr/>
          </p:nvCxnSpPr>
          <p:spPr>
            <a:xfrm flipH="1">
              <a:off x="5339268" y="2416798"/>
              <a:ext cx="643581" cy="28418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32665C0-24E1-C446-A159-59CB0F97906B}"/>
                </a:ext>
              </a:extLst>
            </p:cNvPr>
            <p:cNvCxnSpPr>
              <a:cxnSpLocks/>
              <a:stCxn id="18" idx="4"/>
              <a:endCxn id="6" idx="0"/>
            </p:cNvCxnSpPr>
            <p:nvPr/>
          </p:nvCxnSpPr>
          <p:spPr>
            <a:xfrm>
              <a:off x="6096000" y="2463667"/>
              <a:ext cx="300311" cy="636426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40464ED-7033-5D9A-0015-1D0EB379EED9}"/>
                </a:ext>
              </a:extLst>
            </p:cNvPr>
            <p:cNvSpPr/>
            <p:nvPr/>
          </p:nvSpPr>
          <p:spPr>
            <a:xfrm>
              <a:off x="5066097" y="3868052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F29D670-41CA-0065-77B0-AF75F06E7C16}"/>
                </a:ext>
              </a:extLst>
            </p:cNvPr>
            <p:cNvCxnSpPr>
              <a:stCxn id="22" idx="1"/>
              <a:endCxn id="11" idx="5"/>
            </p:cNvCxnSpPr>
            <p:nvPr/>
          </p:nvCxnSpPr>
          <p:spPr>
            <a:xfrm flipH="1" flipV="1">
              <a:off x="4117802" y="3373264"/>
              <a:ext cx="995164" cy="5416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34A09AD-3F01-3350-2CF6-AFB001570CED}"/>
                </a:ext>
              </a:extLst>
            </p:cNvPr>
            <p:cNvCxnSpPr>
              <a:stCxn id="22" idx="7"/>
              <a:endCxn id="6" idx="3"/>
            </p:cNvCxnSpPr>
            <p:nvPr/>
          </p:nvCxnSpPr>
          <p:spPr>
            <a:xfrm flipV="1">
              <a:off x="5339268" y="3373264"/>
              <a:ext cx="943892" cy="5416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55">
              <a:extLst>
                <a:ext uri="{FF2B5EF4-FFF2-40B4-BE49-F238E27FC236}">
                  <a16:creationId xmlns:a16="http://schemas.microsoft.com/office/drawing/2014/main" id="{6A5733C8-4A93-96A4-837B-59B2107CC737}"/>
                </a:ext>
              </a:extLst>
            </p:cNvPr>
            <p:cNvCxnSpPr>
              <a:cxnSpLocks/>
              <a:stCxn id="12" idx="1"/>
              <a:endCxn id="18" idx="1"/>
            </p:cNvCxnSpPr>
            <p:nvPr/>
          </p:nvCxnSpPr>
          <p:spPr>
            <a:xfrm rot="10800000" flipH="1">
              <a:off x="3817997" y="2190497"/>
              <a:ext cx="2164852" cy="1069617"/>
            </a:xfrm>
            <a:prstGeom prst="curvedConnector4">
              <a:avLst>
                <a:gd name="adj1" fmla="val -10560"/>
                <a:gd name="adj2" fmla="val 125754"/>
              </a:avLst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76BDABB-41A4-8D73-80F1-E5E5E9F01907}"/>
                    </a:ext>
                  </a:extLst>
                </p:cNvPr>
                <p:cNvSpPr txBox="1"/>
                <p:nvPr/>
              </p:nvSpPr>
              <p:spPr>
                <a:xfrm>
                  <a:off x="5095309" y="3914921"/>
                  <a:ext cx="209385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9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76BDABB-41A4-8D73-80F1-E5E5E9F01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5309" y="3914921"/>
                  <a:ext cx="209385" cy="230832"/>
                </a:xfrm>
                <a:prstGeom prst="rect">
                  <a:avLst/>
                </a:prstGeom>
                <a:blipFill>
                  <a:blip r:embed="rId6"/>
                  <a:stretch>
                    <a:fillRect r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D6C3EA2-2387-CBD3-1B29-8549C6BFE11A}"/>
              </a:ext>
            </a:extLst>
          </p:cNvPr>
          <p:cNvSpPr txBox="1"/>
          <p:nvPr/>
        </p:nvSpPr>
        <p:spPr>
          <a:xfrm>
            <a:off x="4515356" y="712099"/>
            <a:ext cx="74932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64475"/>
              </a:buClr>
            </a:pPr>
            <a:r>
              <a:rPr lang="en-US" sz="2800" b="1" dirty="0"/>
              <a:t>Sequential </a:t>
            </a:r>
            <a:r>
              <a:rPr lang="en-US" sz="2800" b="1" dirty="0" err="1"/>
              <a:t>ignorabilty</a:t>
            </a:r>
            <a:endParaRPr lang="en-US" sz="2800" b="1" dirty="0"/>
          </a:p>
          <a:p>
            <a:pPr marL="457200" indent="-457200">
              <a:buClr>
                <a:srgbClr val="064475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5B84CB"/>
                </a:solidFill>
              </a:rPr>
              <a:t>No unobserved confounding in the treatment-outcome relationship</a:t>
            </a:r>
            <a:r>
              <a:rPr lang="en-US" sz="2400" dirty="0"/>
              <a:t>.</a:t>
            </a:r>
          </a:p>
          <a:p>
            <a:pPr marL="457200" indent="-457200">
              <a:buClr>
                <a:srgbClr val="064475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ACACAC"/>
                </a:solidFill>
              </a:rPr>
              <a:t>No unobserved confounding in the mediator-outcome relationship.</a:t>
            </a:r>
          </a:p>
          <a:p>
            <a:pPr marL="457200" indent="-457200">
              <a:buClr>
                <a:srgbClr val="064475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70AD47"/>
                </a:solidFill>
              </a:rPr>
              <a:t>No unobserved confounding in the treatment-mediator relationship</a:t>
            </a:r>
          </a:p>
          <a:p>
            <a:pPr marL="457200" indent="-457200">
              <a:buClr>
                <a:srgbClr val="064475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BF9000"/>
                </a:solidFill>
              </a:rPr>
              <a:t>No (observed) confounders in the mediator-outcome relationship that are caused by the treatment.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585AC6-9FD3-10AF-87D6-FAF7E5871EA9}"/>
              </a:ext>
            </a:extLst>
          </p:cNvPr>
          <p:cNvSpPr txBox="1"/>
          <p:nvPr/>
        </p:nvSpPr>
        <p:spPr>
          <a:xfrm>
            <a:off x="0" y="424022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addition to </a:t>
            </a:r>
            <a:r>
              <a:rPr lang="en-US" sz="2400" b="1" dirty="0"/>
              <a:t>sequential </a:t>
            </a:r>
            <a:r>
              <a:rPr lang="en-US" sz="2400" b="1" dirty="0" err="1"/>
              <a:t>ignorability</a:t>
            </a:r>
            <a:r>
              <a:rPr lang="en-US" sz="2400" dirty="0"/>
              <a:t>, we need </a:t>
            </a:r>
            <a:r>
              <a:rPr lang="en-US" sz="2400" b="1" dirty="0"/>
              <a:t>SUTVA</a:t>
            </a:r>
            <a:r>
              <a:rPr lang="en-US" sz="2400" dirty="0"/>
              <a:t> and </a:t>
            </a:r>
            <a:r>
              <a:rPr lang="en-US" sz="2400" b="1" dirty="0"/>
              <a:t>overlap </a:t>
            </a:r>
            <a:r>
              <a:rPr lang="en-US" sz="2400" dirty="0"/>
              <a:t>assumptions</a:t>
            </a:r>
            <a:r>
              <a:rPr lang="en-US" sz="2400" b="1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04053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38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E2CBFF-C8FB-C682-9A56-3068E7A127BF}"/>
              </a:ext>
            </a:extLst>
          </p:cNvPr>
          <p:cNvSpPr txBox="1"/>
          <p:nvPr/>
        </p:nvSpPr>
        <p:spPr>
          <a:xfrm>
            <a:off x="222422" y="92676"/>
            <a:ext cx="11850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Returning to our example: Adding confounders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0B406E-C21E-5B09-642A-43DED408C62C}"/>
              </a:ext>
            </a:extLst>
          </p:cNvPr>
          <p:cNvSpPr txBox="1"/>
          <p:nvPr/>
        </p:nvSpPr>
        <p:spPr>
          <a:xfrm>
            <a:off x="220553" y="708572"/>
            <a:ext cx="11621529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45D91"/>
              </a:buClr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Step 1: Hypothetical modeling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Clr>
                <a:srgbClr val="045D91"/>
              </a:buClr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Step 2: Causal identification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Step 3: Estimation in Stata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08105D0-234D-0B22-F7F6-E9C37D0CA616}"/>
              </a:ext>
            </a:extLst>
          </p:cNvPr>
          <p:cNvGrpSpPr/>
          <p:nvPr/>
        </p:nvGrpSpPr>
        <p:grpSpPr>
          <a:xfrm>
            <a:off x="1017386" y="2091602"/>
            <a:ext cx="2926080" cy="2194560"/>
            <a:chOff x="3817997" y="2143627"/>
            <a:chExt cx="2777567" cy="2044465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F6904B9-CAA5-4B8E-CC8D-59F3881C6E66}"/>
                </a:ext>
              </a:extLst>
            </p:cNvPr>
            <p:cNvSpPr/>
            <p:nvPr/>
          </p:nvSpPr>
          <p:spPr>
            <a:xfrm>
              <a:off x="4271909" y="2191652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E834C10-485A-A4E2-63F8-285DA5AE9212}"/>
                </a:ext>
              </a:extLst>
            </p:cNvPr>
            <p:cNvSpPr/>
            <p:nvPr/>
          </p:nvSpPr>
          <p:spPr>
            <a:xfrm>
              <a:off x="6236291" y="3100093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1E40C2E-230D-63CA-3D73-9A3394BD0FB3}"/>
                </a:ext>
              </a:extLst>
            </p:cNvPr>
            <p:cNvCxnSpPr>
              <a:cxnSpLocks/>
              <a:stCxn id="38" idx="3"/>
              <a:endCxn id="44" idx="0"/>
            </p:cNvCxnSpPr>
            <p:nvPr/>
          </p:nvCxnSpPr>
          <p:spPr>
            <a:xfrm flipH="1">
              <a:off x="4004651" y="2464823"/>
              <a:ext cx="314127" cy="6352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046C524-7ED5-B138-BEC5-41C4A54D47D8}"/>
                    </a:ext>
                  </a:extLst>
                </p:cNvPr>
                <p:cNvSpPr txBox="1"/>
                <p:nvPr/>
              </p:nvSpPr>
              <p:spPr>
                <a:xfrm>
                  <a:off x="4300582" y="2229135"/>
                  <a:ext cx="209385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9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55EFDBF-0EBF-FFEA-4C3F-4F68880F96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0582" y="2229135"/>
                  <a:ext cx="209385" cy="230832"/>
                </a:xfrm>
                <a:prstGeom prst="rect">
                  <a:avLst/>
                </a:prstGeom>
                <a:blipFill>
                  <a:blip r:embed="rId4"/>
                  <a:stretch>
                    <a:fillRect r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7E291D6-E472-097A-E44D-3410702F16B3}"/>
                </a:ext>
              </a:extLst>
            </p:cNvPr>
            <p:cNvSpPr txBox="1"/>
            <p:nvPr/>
          </p:nvSpPr>
          <p:spPr>
            <a:xfrm>
              <a:off x="6238298" y="3148321"/>
              <a:ext cx="3572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  Y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C19DCE0-FBAA-A101-F235-9956BD4BE320}"/>
                </a:ext>
              </a:extLst>
            </p:cNvPr>
            <p:cNvCxnSpPr>
              <a:cxnSpLocks/>
              <a:stCxn id="44" idx="6"/>
              <a:endCxn id="42" idx="1"/>
            </p:cNvCxnSpPr>
            <p:nvPr/>
          </p:nvCxnSpPr>
          <p:spPr>
            <a:xfrm>
              <a:off x="4164671" y="3260113"/>
              <a:ext cx="2073627" cy="362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79386D9-A900-85DD-AB43-DAE8D300B776}"/>
                </a:ext>
              </a:extLst>
            </p:cNvPr>
            <p:cNvSpPr/>
            <p:nvPr/>
          </p:nvSpPr>
          <p:spPr>
            <a:xfrm>
              <a:off x="3844631" y="3100093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830DA1-30CA-3F95-9922-288000FA8CFA}"/>
                </a:ext>
              </a:extLst>
            </p:cNvPr>
            <p:cNvSpPr txBox="1"/>
            <p:nvPr/>
          </p:nvSpPr>
          <p:spPr>
            <a:xfrm>
              <a:off x="3817997" y="3144697"/>
              <a:ext cx="3572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   </a:t>
              </a:r>
              <a:r>
                <a:rPr lang="en-US" sz="900" dirty="0"/>
                <a:t>T</a:t>
              </a:r>
              <a:endParaRPr lang="en-US" sz="8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1958F4A-8CA6-908B-CC11-0053B30C205F}"/>
                </a:ext>
              </a:extLst>
            </p:cNvPr>
            <p:cNvSpPr/>
            <p:nvPr/>
          </p:nvSpPr>
          <p:spPr>
            <a:xfrm>
              <a:off x="5066097" y="2654114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745915A-36E6-B3CA-9FEE-CEBEF56BFA7A}"/>
                </a:ext>
              </a:extLst>
            </p:cNvPr>
            <p:cNvSpPr txBox="1"/>
            <p:nvPr/>
          </p:nvSpPr>
          <p:spPr>
            <a:xfrm>
              <a:off x="5085602" y="2700688"/>
              <a:ext cx="2093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M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77897DF-6571-01A7-0FBF-0E7B2CC5FD3D}"/>
                </a:ext>
              </a:extLst>
            </p:cNvPr>
            <p:cNvCxnSpPr>
              <a:cxnSpLocks/>
              <a:stCxn id="38" idx="6"/>
              <a:endCxn id="46" idx="0"/>
            </p:cNvCxnSpPr>
            <p:nvPr/>
          </p:nvCxnSpPr>
          <p:spPr>
            <a:xfrm>
              <a:off x="4591949" y="2351672"/>
              <a:ext cx="634168" cy="3024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B93C926-916A-9EFA-460F-8C66D439AD6D}"/>
                </a:ext>
              </a:extLst>
            </p:cNvPr>
            <p:cNvCxnSpPr>
              <a:stCxn id="44" idx="7"/>
              <a:endCxn id="46" idx="2"/>
            </p:cNvCxnSpPr>
            <p:nvPr/>
          </p:nvCxnSpPr>
          <p:spPr>
            <a:xfrm flipV="1">
              <a:off x="4117802" y="2814134"/>
              <a:ext cx="948295" cy="3328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8EB6F95-14C3-0843-90B0-046EC0DCAEA6}"/>
                </a:ext>
              </a:extLst>
            </p:cNvPr>
            <p:cNvCxnSpPr>
              <a:cxnSpLocks/>
              <a:stCxn id="46" idx="6"/>
              <a:endCxn id="39" idx="1"/>
            </p:cNvCxnSpPr>
            <p:nvPr/>
          </p:nvCxnSpPr>
          <p:spPr>
            <a:xfrm>
              <a:off x="5386137" y="2814134"/>
              <a:ext cx="897023" cy="3328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0CDD72C-8F4D-36AF-2824-CE5A462CBFC0}"/>
                </a:ext>
              </a:extLst>
            </p:cNvPr>
            <p:cNvSpPr/>
            <p:nvPr/>
          </p:nvSpPr>
          <p:spPr>
            <a:xfrm>
              <a:off x="5935980" y="2143627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C472EDA-F1F0-4307-237C-3251079411AB}"/>
                    </a:ext>
                  </a:extLst>
                </p:cNvPr>
                <p:cNvSpPr txBox="1"/>
                <p:nvPr/>
              </p:nvSpPr>
              <p:spPr>
                <a:xfrm>
                  <a:off x="5962710" y="2195617"/>
                  <a:ext cx="209385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9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10DDDD8-6B23-996D-9AE1-F62AE53912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2710" y="2195617"/>
                  <a:ext cx="209385" cy="230832"/>
                </a:xfrm>
                <a:prstGeom prst="rect">
                  <a:avLst/>
                </a:prstGeom>
                <a:blipFill>
                  <a:blip r:embed="rId5"/>
                  <a:stretch>
                    <a:fillRect r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0E3A8F81-7006-80EE-991F-BAED2083DD8D}"/>
                </a:ext>
              </a:extLst>
            </p:cNvPr>
            <p:cNvCxnSpPr>
              <a:cxnSpLocks/>
              <a:stCxn id="51" idx="3"/>
              <a:endCxn id="46" idx="7"/>
            </p:cNvCxnSpPr>
            <p:nvPr/>
          </p:nvCxnSpPr>
          <p:spPr>
            <a:xfrm flipH="1">
              <a:off x="5339268" y="2416798"/>
              <a:ext cx="643581" cy="28418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2478EBE-5392-0BE6-5242-3924CC3ED9F1}"/>
                </a:ext>
              </a:extLst>
            </p:cNvPr>
            <p:cNvCxnSpPr>
              <a:cxnSpLocks/>
              <a:stCxn id="51" idx="4"/>
              <a:endCxn id="39" idx="0"/>
            </p:cNvCxnSpPr>
            <p:nvPr/>
          </p:nvCxnSpPr>
          <p:spPr>
            <a:xfrm>
              <a:off x="6096000" y="2463667"/>
              <a:ext cx="300311" cy="636426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7C0485B-FA71-C6D6-13AD-14FAD9146E15}"/>
                </a:ext>
              </a:extLst>
            </p:cNvPr>
            <p:cNvSpPr/>
            <p:nvPr/>
          </p:nvSpPr>
          <p:spPr>
            <a:xfrm>
              <a:off x="5066097" y="3868052"/>
              <a:ext cx="320040" cy="32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8B42A634-E984-4C20-F2ED-7E53AE3D5E26}"/>
                </a:ext>
              </a:extLst>
            </p:cNvPr>
            <p:cNvCxnSpPr>
              <a:stCxn id="55" idx="1"/>
              <a:endCxn id="44" idx="5"/>
            </p:cNvCxnSpPr>
            <p:nvPr/>
          </p:nvCxnSpPr>
          <p:spPr>
            <a:xfrm flipH="1" flipV="1">
              <a:off x="4117802" y="3373264"/>
              <a:ext cx="995164" cy="5416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D31DA405-CFCC-9EAC-0427-E594FE334CAC}"/>
                </a:ext>
              </a:extLst>
            </p:cNvPr>
            <p:cNvCxnSpPr>
              <a:stCxn id="55" idx="7"/>
              <a:endCxn id="39" idx="3"/>
            </p:cNvCxnSpPr>
            <p:nvPr/>
          </p:nvCxnSpPr>
          <p:spPr>
            <a:xfrm flipV="1">
              <a:off x="5339268" y="3373264"/>
              <a:ext cx="943892" cy="5416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5">
              <a:extLst>
                <a:ext uri="{FF2B5EF4-FFF2-40B4-BE49-F238E27FC236}">
                  <a16:creationId xmlns:a16="http://schemas.microsoft.com/office/drawing/2014/main" id="{E0D36970-F888-357F-6C51-97D50D51EC2C}"/>
                </a:ext>
              </a:extLst>
            </p:cNvPr>
            <p:cNvCxnSpPr>
              <a:cxnSpLocks/>
              <a:stCxn id="45" idx="1"/>
              <a:endCxn id="51" idx="1"/>
            </p:cNvCxnSpPr>
            <p:nvPr/>
          </p:nvCxnSpPr>
          <p:spPr>
            <a:xfrm rot="10800000" flipH="1">
              <a:off x="3817997" y="2190497"/>
              <a:ext cx="2164852" cy="1069617"/>
            </a:xfrm>
            <a:prstGeom prst="curvedConnector4">
              <a:avLst>
                <a:gd name="adj1" fmla="val -10560"/>
                <a:gd name="adj2" fmla="val 125754"/>
              </a:avLst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802AEC6-8A60-E477-CBA3-09595E324E38}"/>
                    </a:ext>
                  </a:extLst>
                </p:cNvPr>
                <p:cNvSpPr txBox="1"/>
                <p:nvPr/>
              </p:nvSpPr>
              <p:spPr>
                <a:xfrm>
                  <a:off x="5095309" y="3914921"/>
                  <a:ext cx="209385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9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E512214-E193-BA51-1258-D911FAFF8D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5309" y="3914921"/>
                  <a:ext cx="209385" cy="230832"/>
                </a:xfrm>
                <a:prstGeom prst="rect">
                  <a:avLst/>
                </a:prstGeom>
                <a:blipFill>
                  <a:blip r:embed="rId6"/>
                  <a:stretch>
                    <a:fillRect r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5A7C409-2B7C-2448-F8E4-1FDDB509C964}"/>
                  </a:ext>
                </a:extLst>
              </p:cNvPr>
              <p:cNvSpPr txBox="1"/>
              <p:nvPr/>
            </p:nvSpPr>
            <p:spPr>
              <a:xfrm>
                <a:off x="4854455" y="1710482"/>
                <a:ext cx="7218096" cy="1975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T</a:t>
                </a:r>
                <a:r>
                  <a:rPr lang="en-US" sz="2400" dirty="0"/>
                  <a:t> – exercise</a:t>
                </a:r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M</a:t>
                </a:r>
                <a:r>
                  <a:rPr lang="en-US" sz="2400" dirty="0"/>
                  <a:t> – </a:t>
                </a:r>
                <a:r>
                  <a:rPr lang="en-US" sz="2400" dirty="0" err="1"/>
                  <a:t>bonotonin</a:t>
                </a:r>
                <a:endParaRPr lang="en-US" sz="2400" dirty="0"/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Y </a:t>
                </a:r>
                <a:r>
                  <a:rPr lang="en-US" sz="2400" dirty="0"/>
                  <a:t>– well-being</a:t>
                </a:r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nary>
                      <m:naryPr>
                        <m:chr m:val="⋃"/>
                        <m:subHide m:val="on"/>
                        <m:sup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/>
                  <a:t> – {age, gender, </a:t>
                </a:r>
                <a:r>
                  <a:rPr lang="en-US" sz="2400" dirty="0" err="1"/>
                  <a:t>hstatus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basewell</a:t>
                </a:r>
                <a:r>
                  <a:rPr lang="en-US" sz="2400" dirty="0"/>
                  <a:t>}</a:t>
                </a:r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nary>
                      <m:naryPr>
                        <m:chr m:val="⋃"/>
                        <m:subHide m:val="on"/>
                        <m:sup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/>
                  <a:t>– {age, gender, </a:t>
                </a:r>
                <a:r>
                  <a:rPr lang="en-US" sz="2400" dirty="0" err="1"/>
                  <a:t>hstatus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basebono</a:t>
                </a:r>
                <a:r>
                  <a:rPr lang="en-US" sz="2400" dirty="0"/>
                  <a:t>}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5A7C409-2B7C-2448-F8E4-1FDDB509C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455" y="1710482"/>
                <a:ext cx="7218096" cy="1975221"/>
              </a:xfrm>
              <a:prstGeom prst="rect">
                <a:avLst/>
              </a:prstGeom>
              <a:blipFill>
                <a:blip r:embed="rId7"/>
                <a:stretch>
                  <a:fillRect l="-1098" t="-2469" b="-32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11326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F73FDB-63BE-4305-C0BF-D40B1E39E6E0}"/>
              </a:ext>
            </a:extLst>
          </p:cNvPr>
          <p:cNvSpPr txBox="1"/>
          <p:nvPr/>
        </p:nvSpPr>
        <p:spPr>
          <a:xfrm>
            <a:off x="56644" y="89012"/>
            <a:ext cx="1205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Estimation in Stata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3C1F48-80E1-7103-B75E-7C5087887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75" y="918199"/>
            <a:ext cx="9010650" cy="809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0A4D60-B287-BF53-4D93-F176FE76EF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836"/>
          <a:stretch/>
        </p:blipFill>
        <p:spPr>
          <a:xfrm>
            <a:off x="269875" y="1603647"/>
            <a:ext cx="901065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285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F73FDB-63BE-4305-C0BF-D40B1E39E6E0}"/>
              </a:ext>
            </a:extLst>
          </p:cNvPr>
          <p:cNvSpPr txBox="1"/>
          <p:nvPr/>
        </p:nvSpPr>
        <p:spPr>
          <a:xfrm>
            <a:off x="56644" y="89012"/>
            <a:ext cx="1205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Postestimation in Stata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E5DD8-B304-CADC-3E15-C3CD30725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82" y="854957"/>
            <a:ext cx="89249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815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8706E5-FBA9-959B-C789-7181D98C5D28}"/>
              </a:ext>
            </a:extLst>
          </p:cNvPr>
          <p:cNvSpPr txBox="1"/>
          <p:nvPr/>
        </p:nvSpPr>
        <p:spPr>
          <a:xfrm>
            <a:off x="242761" y="145657"/>
            <a:ext cx="1162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Binary outcome and mediator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6B3EE1-FF81-47A9-B9F3-7B22DB50EA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7683"/>
          <a:stretch/>
        </p:blipFill>
        <p:spPr>
          <a:xfrm>
            <a:off x="242761" y="876089"/>
            <a:ext cx="8839200" cy="7156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059DD8-C85B-6A04-2ED0-533DE9A07D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632"/>
          <a:stretch/>
        </p:blipFill>
        <p:spPr>
          <a:xfrm>
            <a:off x="242761" y="1591733"/>
            <a:ext cx="8839200" cy="47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666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EA8974-E4D2-537E-7B95-B178109F237E}"/>
                  </a:ext>
                </a:extLst>
              </p:cNvPr>
              <p:cNvSpPr txBox="1"/>
              <p:nvPr/>
            </p:nvSpPr>
            <p:spPr>
              <a:xfrm>
                <a:off x="0" y="1051960"/>
                <a:ext cx="12192000" cy="6801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the outcome is binary, and if the outcome model is either </a:t>
                </a:r>
                <a:r>
                  <a:rPr lang="en-US" sz="2400" dirty="0">
                    <a:latin typeface="Bell MT" panose="02020503060305020303" pitchFamily="18" charset="0"/>
                  </a:rPr>
                  <a:t>logit</a:t>
                </a:r>
                <a:r>
                  <a:rPr lang="en-US" sz="2400" dirty="0"/>
                  <a:t> or </a:t>
                </a:r>
                <a:r>
                  <a:rPr lang="en-US" sz="2400" dirty="0">
                    <a:latin typeface="Bell MT" panose="02020503060305020303" pitchFamily="18" charset="0"/>
                  </a:rPr>
                  <a:t>probit</a:t>
                </a:r>
                <a:r>
                  <a:rPr lang="en-US" sz="2400" dirty="0"/>
                  <a:t>, we can express the treatment effects as risk ratios or odds ratios.    </a:t>
                </a:r>
              </a:p>
              <a:p>
                <a:pPr>
                  <a:buClr>
                    <a:srgbClr val="045D91"/>
                  </a:buClr>
                </a:pPr>
                <a:endParaRPr lang="en-US" sz="2400" dirty="0"/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treatment effects on risk-ratio are ratios of potential-outcome means:</a:t>
                </a:r>
              </a:p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lvl="2">
                  <a:buClr>
                    <a:srgbClr val="045D9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𝑁𝐼𝐸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𝑅𝑅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lvl="2">
                  <a:buClr>
                    <a:srgbClr val="045D9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𝑅𝑅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lvl="2">
                  <a:buClr>
                    <a:srgbClr val="045D9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𝑁𝐼𝐸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𝑅𝑅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0" dirty="0"/>
              </a:p>
              <a:p>
                <a:pPr lvl="2">
                  <a:buClr>
                    <a:srgbClr val="045D9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𝑅𝑅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lvl="2">
                  <a:buClr>
                    <a:srgbClr val="045D9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𝑇𝐸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𝑅𝑅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lvl="2">
                  <a:buClr>
                    <a:srgbClr val="045D91"/>
                  </a:buClr>
                </a:pPr>
                <a:endParaRPr lang="en-US" sz="2400" dirty="0"/>
              </a:p>
              <a:p>
                <a:pPr lvl="2">
                  <a:buClr>
                    <a:srgbClr val="045D91"/>
                  </a:buClr>
                </a:pPr>
                <a:endParaRPr lang="en-US" sz="2400" dirty="0"/>
              </a:p>
              <a:p>
                <a:pPr lvl="2">
                  <a:buClr>
                    <a:srgbClr val="045D91"/>
                  </a:buClr>
                </a:pPr>
                <a:endParaRPr lang="en-US" sz="2400" dirty="0"/>
              </a:p>
              <a:p>
                <a:pPr lvl="2">
                  <a:buClr>
                    <a:srgbClr val="045D91"/>
                  </a:buClr>
                </a:pPr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EA8974-E4D2-537E-7B95-B178109F2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51960"/>
                <a:ext cx="12192000" cy="6801862"/>
              </a:xfrm>
              <a:prstGeom prst="rect">
                <a:avLst/>
              </a:prstGeom>
              <a:blipFill>
                <a:blip r:embed="rId3"/>
                <a:stretch>
                  <a:fillRect l="-650" t="-807" r="-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BAAF1E4-C9A4-0D46-8C6C-5DC96A33BC26}"/>
              </a:ext>
            </a:extLst>
          </p:cNvPr>
          <p:cNvSpPr txBox="1"/>
          <p:nvPr/>
        </p:nvSpPr>
        <p:spPr>
          <a:xfrm>
            <a:off x="0" y="12947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Risk ratios</a:t>
            </a:r>
          </a:p>
        </p:txBody>
      </p:sp>
    </p:spTree>
    <p:extLst>
      <p:ext uri="{BB962C8B-B14F-4D97-AF65-F5344CB8AC3E}">
        <p14:creationId xmlns:p14="http://schemas.microsoft.com/office/powerpoint/2010/main" val="1955326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B924C0-28D9-7943-6852-8C51F9354C2B}"/>
              </a:ext>
            </a:extLst>
          </p:cNvPr>
          <p:cNvSpPr txBox="1"/>
          <p:nvPr/>
        </p:nvSpPr>
        <p:spPr>
          <a:xfrm>
            <a:off x="0" y="12947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Risk ratios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070CD5-B75C-BE60-AEFD-B1D8EEFCE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74" y="1107898"/>
            <a:ext cx="875347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629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0D3C4B4-3A01-9FD4-D8EF-7B88ED903EAD}"/>
                  </a:ext>
                </a:extLst>
              </p:cNvPr>
              <p:cNvSpPr txBox="1"/>
              <p:nvPr/>
            </p:nvSpPr>
            <p:spPr>
              <a:xfrm>
                <a:off x="0" y="1011502"/>
                <a:ext cx="12192000" cy="877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For logit and probit outcome models,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 are probabilities, and so the treatment effects on the odds-ratio scale are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0D3C4B4-3A01-9FD4-D8EF-7B88ED903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11502"/>
                <a:ext cx="12192000" cy="877291"/>
              </a:xfrm>
              <a:prstGeom prst="rect">
                <a:avLst/>
              </a:prstGeom>
              <a:blipFill>
                <a:blip r:embed="rId3"/>
                <a:stretch>
                  <a:fillRect l="-650" t="-4861" b="-13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454C20C-926E-70F0-FDF3-7CA02B27741B}"/>
              </a:ext>
            </a:extLst>
          </p:cNvPr>
          <p:cNvSpPr txBox="1"/>
          <p:nvPr/>
        </p:nvSpPr>
        <p:spPr>
          <a:xfrm>
            <a:off x="0" y="12947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Odds-ratio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D6B7A0-CAED-B52D-D85B-45E2A90721E2}"/>
                  </a:ext>
                </a:extLst>
              </p:cNvPr>
              <p:cNvSpPr txBox="1"/>
              <p:nvPr/>
            </p:nvSpPr>
            <p:spPr>
              <a:xfrm>
                <a:off x="2681161" y="1924490"/>
                <a:ext cx="6166130" cy="710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𝑁𝐼𝐸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𝑂𝑅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/(1−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/(1−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D6B7A0-CAED-B52D-D85B-45E2A9072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161" y="1924490"/>
                <a:ext cx="6166130" cy="710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50ECE8-8A09-1F39-03A0-064C719C4D9D}"/>
                  </a:ext>
                </a:extLst>
              </p:cNvPr>
              <p:cNvSpPr txBox="1"/>
              <p:nvPr/>
            </p:nvSpPr>
            <p:spPr>
              <a:xfrm>
                <a:off x="2985961" y="2607381"/>
                <a:ext cx="6265932" cy="2556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2">
                  <a:buClr>
                    <a:srgbClr val="045D9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𝑂𝑅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  <a:p>
                <a:pPr lvl="2">
                  <a:buClr>
                    <a:srgbClr val="045D9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𝑁𝐼𝐸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𝑂𝑅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800" b="0" dirty="0"/>
              </a:p>
              <a:p>
                <a:pPr lvl="2">
                  <a:buClr>
                    <a:srgbClr val="045D9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𝑂𝑅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  <a:p>
                <a:pPr lvl="2">
                  <a:buClr>
                    <a:srgbClr val="045D9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𝑇𝐸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𝑂𝑅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50ECE8-8A09-1F39-03A0-064C719C4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61" y="2607381"/>
                <a:ext cx="6265932" cy="2556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BA329BC-20D5-2658-DA33-800222A12B6B}"/>
              </a:ext>
            </a:extLst>
          </p:cNvPr>
          <p:cNvSpPr txBox="1"/>
          <p:nvPr/>
        </p:nvSpPr>
        <p:spPr>
          <a:xfrm>
            <a:off x="-381" y="532320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Similar to risk-ratio, the total effect is the </a:t>
            </a:r>
            <a:r>
              <a:rPr lang="en-US" sz="2400" b="1" dirty="0"/>
              <a:t>product</a:t>
            </a:r>
            <a:r>
              <a:rPr lang="en-US" sz="2400" dirty="0"/>
              <a:t> of direct and indirect effect.</a:t>
            </a:r>
          </a:p>
        </p:txBody>
      </p:sp>
    </p:spTree>
    <p:extLst>
      <p:ext uri="{BB962C8B-B14F-4D97-AF65-F5344CB8AC3E}">
        <p14:creationId xmlns:p14="http://schemas.microsoft.com/office/powerpoint/2010/main" val="1651841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F7A6FB-DE76-2934-2D19-96F2214B58B2}"/>
              </a:ext>
            </a:extLst>
          </p:cNvPr>
          <p:cNvSpPr txBox="1"/>
          <p:nvPr/>
        </p:nvSpPr>
        <p:spPr>
          <a:xfrm>
            <a:off x="25944" y="-57368"/>
            <a:ext cx="119232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pPr algn="just">
              <a:buClr>
                <a:srgbClr val="045D91"/>
              </a:buClr>
            </a:pPr>
            <a:endParaRPr lang="en-US" sz="2400" dirty="0"/>
          </a:p>
          <a:p>
            <a:pPr marL="342900" indent="-342900" algn="just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Causal inference</a:t>
            </a:r>
            <a:r>
              <a:rPr lang="en-US" sz="2400" dirty="0"/>
              <a:t> tackles the fundamental questions of cause and effect.</a:t>
            </a:r>
          </a:p>
          <a:p>
            <a:pPr marL="342900" indent="-342900" algn="just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causal effect </a:t>
            </a:r>
            <a:r>
              <a:rPr lang="en-US" sz="2400" dirty="0"/>
              <a:t>aims to </a:t>
            </a:r>
            <a:r>
              <a:rPr lang="en-US" sz="2400" dirty="0">
                <a:solidFill>
                  <a:srgbClr val="0070C0"/>
                </a:solidFill>
              </a:rPr>
              <a:t>compare the outcome when an action T is taken versus the outcome when the action T is withheld</a:t>
            </a:r>
            <a:r>
              <a:rPr lang="en-US" sz="2400" dirty="0"/>
              <a:t>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9F2DEB-1E65-16F4-A279-E7BB01CBE9DB}"/>
              </a:ext>
            </a:extLst>
          </p:cNvPr>
          <p:cNvSpPr/>
          <p:nvPr/>
        </p:nvSpPr>
        <p:spPr>
          <a:xfrm>
            <a:off x="2067060" y="3307968"/>
            <a:ext cx="462950" cy="5082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D58F856-644B-99A3-27AB-1C5A863FE7CD}"/>
              </a:ext>
            </a:extLst>
          </p:cNvPr>
          <p:cNvSpPr/>
          <p:nvPr/>
        </p:nvSpPr>
        <p:spPr>
          <a:xfrm>
            <a:off x="3598230" y="3313005"/>
            <a:ext cx="462950" cy="5082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BAEE67-6163-B045-17DD-86F0328F9A33}"/>
              </a:ext>
            </a:extLst>
          </p:cNvPr>
          <p:cNvSpPr txBox="1"/>
          <p:nvPr/>
        </p:nvSpPr>
        <p:spPr>
          <a:xfrm>
            <a:off x="3617078" y="3389593"/>
            <a:ext cx="516799" cy="366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0AD18C3-A5D1-120C-F76F-9AB07068E691}"/>
              </a:ext>
            </a:extLst>
          </p:cNvPr>
          <p:cNvCxnSpPr>
            <a:cxnSpLocks/>
            <a:stCxn id="11" idx="6"/>
            <a:endCxn id="9" idx="1"/>
          </p:cNvCxnSpPr>
          <p:nvPr/>
        </p:nvCxnSpPr>
        <p:spPr>
          <a:xfrm>
            <a:off x="2530010" y="3562087"/>
            <a:ext cx="1087068" cy="10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BBC33DB-5380-7467-24A7-D2A5D29E3427}"/>
              </a:ext>
            </a:extLst>
          </p:cNvPr>
          <p:cNvSpPr txBox="1"/>
          <p:nvPr/>
        </p:nvSpPr>
        <p:spPr>
          <a:xfrm>
            <a:off x="1976778" y="3377421"/>
            <a:ext cx="51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   </a:t>
            </a:r>
            <a:r>
              <a:rPr lang="en-US" dirty="0"/>
              <a:t>T</a:t>
            </a:r>
            <a:endParaRPr lang="en-US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DEFC83-4CFF-C52F-F99E-BE8544D70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74748" y="2892534"/>
            <a:ext cx="673414" cy="6854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80F113-8F92-A5FF-847C-E8B3C1F29656}"/>
              </a:ext>
            </a:extLst>
          </p:cNvPr>
          <p:cNvSpPr txBox="1"/>
          <p:nvPr/>
        </p:nvSpPr>
        <p:spPr>
          <a:xfrm>
            <a:off x="2067060" y="2873132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do(T)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AF8353D-AF8E-4C5B-6D11-92FCC5C75F3E}"/>
              </a:ext>
            </a:extLst>
          </p:cNvPr>
          <p:cNvSpPr/>
          <p:nvPr/>
        </p:nvSpPr>
        <p:spPr>
          <a:xfrm>
            <a:off x="8462785" y="3233478"/>
            <a:ext cx="462950" cy="5082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7C72EE-50C9-E5B0-A46F-74B4703EAA69}"/>
              </a:ext>
            </a:extLst>
          </p:cNvPr>
          <p:cNvSpPr txBox="1"/>
          <p:nvPr/>
        </p:nvSpPr>
        <p:spPr>
          <a:xfrm>
            <a:off x="8457490" y="3315103"/>
            <a:ext cx="516799" cy="366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Y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DBDFEBB-76EE-01EC-17B9-473F9D39CD48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7370422" y="3487597"/>
            <a:ext cx="1087068" cy="10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E66EAC9-0773-1100-FC32-FD7D22B92AFD}"/>
              </a:ext>
            </a:extLst>
          </p:cNvPr>
          <p:cNvSpPr txBox="1"/>
          <p:nvPr/>
        </p:nvSpPr>
        <p:spPr>
          <a:xfrm>
            <a:off x="6832430" y="3302931"/>
            <a:ext cx="51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   </a:t>
            </a:r>
            <a:r>
              <a:rPr lang="en-US" dirty="0"/>
              <a:t>T</a:t>
            </a:r>
            <a:endParaRPr lang="en-US" sz="16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B35DAE7-F32C-68E6-4A94-B396E88C2E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30400" y="2818044"/>
            <a:ext cx="673414" cy="685409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07A81871-6BCF-8F6E-81DC-8213D058A0A5}"/>
              </a:ext>
            </a:extLst>
          </p:cNvPr>
          <p:cNvSpPr/>
          <p:nvPr/>
        </p:nvSpPr>
        <p:spPr>
          <a:xfrm>
            <a:off x="6904825" y="3230664"/>
            <a:ext cx="462950" cy="50823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ication Sign 31">
            <a:extLst>
              <a:ext uri="{FF2B5EF4-FFF2-40B4-BE49-F238E27FC236}">
                <a16:creationId xmlns:a16="http://schemas.microsoft.com/office/drawing/2014/main" id="{9E9BD174-657E-B057-514D-202E68C8C9EF}"/>
              </a:ext>
            </a:extLst>
          </p:cNvPr>
          <p:cNvSpPr/>
          <p:nvPr/>
        </p:nvSpPr>
        <p:spPr>
          <a:xfrm>
            <a:off x="6175639" y="2803713"/>
            <a:ext cx="1107402" cy="78966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7BD13B-AF38-FAC6-FB5F-45B5D78A5AE4}"/>
              </a:ext>
            </a:extLst>
          </p:cNvPr>
          <p:cNvSpPr txBox="1"/>
          <p:nvPr/>
        </p:nvSpPr>
        <p:spPr>
          <a:xfrm>
            <a:off x="242761" y="145657"/>
            <a:ext cx="1162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Causal thinking and causal inference</a:t>
            </a:r>
          </a:p>
        </p:txBody>
      </p:sp>
    </p:spTree>
    <p:extLst>
      <p:ext uri="{BB962C8B-B14F-4D97-AF65-F5344CB8AC3E}">
        <p14:creationId xmlns:p14="http://schemas.microsoft.com/office/powerpoint/2010/main" val="20260387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ECFC92-3B50-73A5-4810-659CFEBA68B8}"/>
              </a:ext>
            </a:extLst>
          </p:cNvPr>
          <p:cNvSpPr txBox="1"/>
          <p:nvPr/>
        </p:nvSpPr>
        <p:spPr>
          <a:xfrm>
            <a:off x="0" y="12947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Odds-ratio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F5ABA7-0359-84DE-A85E-246A15B92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17" y="995010"/>
            <a:ext cx="875347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45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22860"/>
            <a:ext cx="1219123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F69E15-227C-A2A0-410E-326F27BE9975}"/>
              </a:ext>
            </a:extLst>
          </p:cNvPr>
          <p:cNvSpPr txBox="1"/>
          <p:nvPr/>
        </p:nvSpPr>
        <p:spPr>
          <a:xfrm>
            <a:off x="0" y="14565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Multivalued treatment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5E776A-2FAC-7A32-CF2F-AAA3C9C60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911578"/>
            <a:ext cx="8839200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6360EA-6A60-0263-E02D-FD8B95602D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485"/>
          <a:stretch/>
        </p:blipFill>
        <p:spPr>
          <a:xfrm>
            <a:off x="762000" y="1670756"/>
            <a:ext cx="8753475" cy="398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969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F69E15-227C-A2A0-410E-326F27BE9975}"/>
              </a:ext>
            </a:extLst>
          </p:cNvPr>
          <p:cNvSpPr txBox="1"/>
          <p:nvPr/>
        </p:nvSpPr>
        <p:spPr>
          <a:xfrm>
            <a:off x="0" y="14565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Continuous treatment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EC0010-CE2D-5D2E-B1C3-EAF1B5590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78" y="668877"/>
            <a:ext cx="8839200" cy="809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1A853C-D064-2C3E-4DC6-36EB4A3FB2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854"/>
          <a:stretch/>
        </p:blipFill>
        <p:spPr>
          <a:xfrm>
            <a:off x="623478" y="1338863"/>
            <a:ext cx="8753475" cy="503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067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BF23D4-C660-8ABB-6AB0-65C784EC55C4}"/>
              </a:ext>
            </a:extLst>
          </p:cNvPr>
          <p:cNvSpPr txBox="1"/>
          <p:nvPr/>
        </p:nvSpPr>
        <p:spPr>
          <a:xfrm>
            <a:off x="0" y="14565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Continuous treatment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6CCCFC4-5E42-2297-1597-7BA2CAC25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049" y="1296634"/>
            <a:ext cx="7961902" cy="477714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89674E-E614-E669-44A5-22A2CFC91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815269"/>
            <a:ext cx="87534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873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CCDD13-E522-0AB3-BE22-D93C3743951A}"/>
              </a:ext>
            </a:extLst>
          </p:cNvPr>
          <p:cNvSpPr txBox="1"/>
          <p:nvPr/>
        </p:nvSpPr>
        <p:spPr>
          <a:xfrm>
            <a:off x="105196" y="105196"/>
            <a:ext cx="11935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Count mediator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41F8E5-1D64-C5FA-76AE-822B03875D3C}"/>
              </a:ext>
            </a:extLst>
          </p:cNvPr>
          <p:cNvSpPr txBox="1"/>
          <p:nvPr/>
        </p:nvSpPr>
        <p:spPr>
          <a:xfrm>
            <a:off x="0" y="849664"/>
            <a:ext cx="121912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We consider the sample that includes women who gave birth to a child. 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We wish to find out whether the socioeconomic status and education of the mother affect the child’s health.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Y - </a:t>
            </a:r>
            <a:r>
              <a:rPr lang="en-US" sz="2400" dirty="0"/>
              <a:t>the birthweight of the baby (</a:t>
            </a:r>
            <a:r>
              <a:rPr lang="en-US" sz="2400" b="1" dirty="0" err="1"/>
              <a:t>bweight</a:t>
            </a:r>
            <a:r>
              <a:rPr lang="en-US" sz="2400" dirty="0"/>
              <a:t>)</a:t>
            </a:r>
          </a:p>
          <a:p>
            <a:pPr marL="742950" lvl="1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T</a:t>
            </a:r>
            <a:r>
              <a:rPr lang="en-US" sz="2400" dirty="0"/>
              <a:t> -  whether or not the mother has a college degree (</a:t>
            </a:r>
            <a:r>
              <a:rPr lang="en-US" sz="2400" b="1" dirty="0"/>
              <a:t>college</a:t>
            </a:r>
            <a:r>
              <a:rPr lang="en-US" sz="2400" dirty="0"/>
              <a:t>). </a:t>
            </a:r>
          </a:p>
          <a:p>
            <a:pPr marL="742950" lvl="1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M</a:t>
            </a:r>
            <a:r>
              <a:rPr lang="en-US" sz="2400" dirty="0"/>
              <a:t> -the number of cigarettes smoked per day during pregnancy (</a:t>
            </a:r>
            <a:r>
              <a:rPr lang="en-US" sz="2400" b="1" dirty="0" err="1"/>
              <a:t>ncigs</a:t>
            </a:r>
            <a:r>
              <a:rPr lang="en-US" sz="2400" dirty="0"/>
              <a:t>).</a:t>
            </a:r>
          </a:p>
          <a:p>
            <a:pPr marL="742950" lvl="1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X</a:t>
            </a:r>
            <a:r>
              <a:rPr lang="en-US" sz="2400" dirty="0"/>
              <a:t> – social economic status of parents (</a:t>
            </a:r>
            <a:r>
              <a:rPr lang="en-US" sz="2400" b="1" dirty="0" err="1"/>
              <a:t>sespar</a:t>
            </a:r>
            <a:r>
              <a:rPr lang="en-US" sz="2400" dirty="0"/>
              <a:t>)</a:t>
            </a:r>
          </a:p>
          <a:p>
            <a:pPr marL="742950" lvl="1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5B84CB"/>
                </a:solidFill>
              </a:rPr>
              <a:t>hypothesis</a:t>
            </a:r>
            <a:r>
              <a:rPr lang="en-US" sz="2400" dirty="0"/>
              <a:t> is that women with a higher educational degree are likely to smoke fewer cigarettes and that smoking during pregnancy has negative effects on birthweight. </a:t>
            </a:r>
          </a:p>
        </p:txBody>
      </p:sp>
    </p:spTree>
    <p:extLst>
      <p:ext uri="{BB962C8B-B14F-4D97-AF65-F5344CB8AC3E}">
        <p14:creationId xmlns:p14="http://schemas.microsoft.com/office/powerpoint/2010/main" val="2984632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9A899D-CC1F-4DCF-ACEF-287796A5F8E2}"/>
              </a:ext>
            </a:extLst>
          </p:cNvPr>
          <p:cNvSpPr txBox="1"/>
          <p:nvPr/>
        </p:nvSpPr>
        <p:spPr>
          <a:xfrm>
            <a:off x="105196" y="105196"/>
            <a:ext cx="11935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Count mediator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50244B-6544-4D48-2EB4-44127D58F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084" y="1071034"/>
            <a:ext cx="87534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675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11430"/>
            <a:ext cx="121912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61F14B-081A-CB7A-57A1-E95938D3D4BA}"/>
              </a:ext>
            </a:extLst>
          </p:cNvPr>
          <p:cNvSpPr txBox="1"/>
          <p:nvPr/>
        </p:nvSpPr>
        <p:spPr>
          <a:xfrm>
            <a:off x="105196" y="105196"/>
            <a:ext cx="11935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Count mediator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A5DA5E-B7A2-CA49-F33D-AA08E85E2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55" y="1446943"/>
            <a:ext cx="9096375" cy="4810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97EA8D-751C-4D28-D81E-15D77C587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155" y="809079"/>
            <a:ext cx="9182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553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2F13D0-2FFD-B417-ED3A-DE5CB324DA96}"/>
              </a:ext>
            </a:extLst>
          </p:cNvPr>
          <p:cNvSpPr txBox="1"/>
          <p:nvPr/>
        </p:nvSpPr>
        <p:spPr>
          <a:xfrm>
            <a:off x="0" y="145657"/>
            <a:ext cx="1219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Incidence-rate-ratio</a:t>
            </a:r>
          </a:p>
          <a:p>
            <a:endParaRPr lang="en-US" sz="2800" b="1" dirty="0"/>
          </a:p>
          <a:p>
            <a:pPr marL="457200" indent="-45720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same formula as risk-ratio.</a:t>
            </a:r>
          </a:p>
          <a:p>
            <a:pPr marL="457200" indent="-45720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Allowed when the outcome model is Poisson/exponential mean.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907409-6042-647E-CA2C-E9BF4F538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167" y="2067454"/>
            <a:ext cx="909637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009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25C60E0-7039-4B31-3E85-DDC23451BC57}"/>
              </a:ext>
            </a:extLst>
          </p:cNvPr>
          <p:cNvSpPr/>
          <p:nvPr/>
        </p:nvSpPr>
        <p:spPr>
          <a:xfrm>
            <a:off x="1625166" y="730068"/>
            <a:ext cx="320040" cy="3200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6D1452C-8EB9-0DE8-FD85-40A6FD34C1CE}"/>
              </a:ext>
            </a:extLst>
          </p:cNvPr>
          <p:cNvSpPr/>
          <p:nvPr/>
        </p:nvSpPr>
        <p:spPr>
          <a:xfrm>
            <a:off x="2517297" y="1762872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4D2DAFD-67A6-AC23-52F8-B14EF4CC12AE}"/>
              </a:ext>
            </a:extLst>
          </p:cNvPr>
          <p:cNvCxnSpPr>
            <a:cxnSpLocks/>
            <a:stCxn id="2" idx="3"/>
            <a:endCxn id="14" idx="1"/>
          </p:cNvCxnSpPr>
          <p:nvPr/>
        </p:nvCxnSpPr>
        <p:spPr>
          <a:xfrm flipH="1">
            <a:off x="768042" y="1003239"/>
            <a:ext cx="903993" cy="766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271016A-1BD7-89C2-79C6-8E80324C712F}"/>
              </a:ext>
            </a:extLst>
          </p:cNvPr>
          <p:cNvCxnSpPr>
            <a:cxnSpLocks/>
            <a:stCxn id="2" idx="5"/>
            <a:endCxn id="3" idx="0"/>
          </p:cNvCxnSpPr>
          <p:nvPr/>
        </p:nvCxnSpPr>
        <p:spPr>
          <a:xfrm>
            <a:off x="1898337" y="1003239"/>
            <a:ext cx="847560" cy="759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957F34F-3F7F-F345-3267-C69567AE6D8A}"/>
              </a:ext>
            </a:extLst>
          </p:cNvPr>
          <p:cNvSpPr txBox="1"/>
          <p:nvPr/>
        </p:nvSpPr>
        <p:spPr>
          <a:xfrm>
            <a:off x="1665143" y="776642"/>
            <a:ext cx="209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7387AA-F89C-13CD-ED5F-FBCA59E445EC}"/>
              </a:ext>
            </a:extLst>
          </p:cNvPr>
          <p:cNvSpPr txBox="1"/>
          <p:nvPr/>
        </p:nvSpPr>
        <p:spPr>
          <a:xfrm>
            <a:off x="2511263" y="1876056"/>
            <a:ext cx="654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Y(</a:t>
            </a:r>
            <a:r>
              <a:rPr lang="en-US" sz="900" dirty="0">
                <a:solidFill>
                  <a:srgbClr val="FF0000"/>
                </a:solidFill>
              </a:rPr>
              <a:t>1</a:t>
            </a:r>
            <a:r>
              <a:rPr lang="en-US" sz="900" dirty="0"/>
              <a:t>,</a:t>
            </a:r>
            <a:r>
              <a:rPr lang="en-US" sz="900" dirty="0">
                <a:solidFill>
                  <a:schemeClr val="accent1"/>
                </a:solidFill>
              </a:rPr>
              <a:t>m</a:t>
            </a:r>
            <a:r>
              <a:rPr lang="en-US" sz="900" dirty="0"/>
              <a:t>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6530C5-3EB9-8240-7494-F822975A9D02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1089149" y="1991472"/>
            <a:ext cx="1428148" cy="13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AD5B92-4054-253C-F851-CBAD0C5EACEB}"/>
              </a:ext>
            </a:extLst>
          </p:cNvPr>
          <p:cNvCxnSpPr>
            <a:cxnSpLocks/>
            <a:stCxn id="2" idx="4"/>
            <a:endCxn id="18" idx="1"/>
          </p:cNvCxnSpPr>
          <p:nvPr/>
        </p:nvCxnSpPr>
        <p:spPr>
          <a:xfrm flipH="1">
            <a:off x="1743650" y="1050108"/>
            <a:ext cx="41536" cy="294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57977D-A7E3-9938-0E97-8ECE57D011FF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979753" y="1571484"/>
            <a:ext cx="527726" cy="26562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DA6BBA0-C3B6-C246-D461-AB910C181AE6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2064757" y="1579634"/>
            <a:ext cx="519495" cy="25019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hord 13">
            <a:extLst>
              <a:ext uri="{FF2B5EF4-FFF2-40B4-BE49-F238E27FC236}">
                <a16:creationId xmlns:a16="http://schemas.microsoft.com/office/drawing/2014/main" id="{DCFDBD93-DFBE-F972-4C0E-7C05A6AD5799}"/>
              </a:ext>
            </a:extLst>
          </p:cNvPr>
          <p:cNvSpPr/>
          <p:nvPr/>
        </p:nvSpPr>
        <p:spPr>
          <a:xfrm>
            <a:off x="539442" y="1770149"/>
            <a:ext cx="457200" cy="457200"/>
          </a:xfrm>
          <a:prstGeom prst="chord">
            <a:avLst>
              <a:gd name="adj1" fmla="val 5418537"/>
              <a:gd name="adj2" fmla="val 1620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hord 14">
            <a:extLst>
              <a:ext uri="{FF2B5EF4-FFF2-40B4-BE49-F238E27FC236}">
                <a16:creationId xmlns:a16="http://schemas.microsoft.com/office/drawing/2014/main" id="{8278990E-6850-F6F5-3D00-543F00C355D8}"/>
              </a:ext>
            </a:extLst>
          </p:cNvPr>
          <p:cNvSpPr/>
          <p:nvPr/>
        </p:nvSpPr>
        <p:spPr>
          <a:xfrm rot="10800000">
            <a:off x="631949" y="1770149"/>
            <a:ext cx="457200" cy="457200"/>
          </a:xfrm>
          <a:prstGeom prst="chord">
            <a:avLst>
              <a:gd name="adj1" fmla="val 5418537"/>
              <a:gd name="adj2" fmla="val 16200000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F3363A-D19E-37B3-6F78-68698B247E1A}"/>
              </a:ext>
            </a:extLst>
          </p:cNvPr>
          <p:cNvSpPr txBox="1"/>
          <p:nvPr/>
        </p:nvSpPr>
        <p:spPr>
          <a:xfrm>
            <a:off x="531871" y="1881330"/>
            <a:ext cx="209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F239D1-943F-5001-41B6-A7279E87F47D}"/>
              </a:ext>
            </a:extLst>
          </p:cNvPr>
          <p:cNvSpPr txBox="1"/>
          <p:nvPr/>
        </p:nvSpPr>
        <p:spPr>
          <a:xfrm>
            <a:off x="862285" y="1876056"/>
            <a:ext cx="209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Chord 17">
            <a:extLst>
              <a:ext uri="{FF2B5EF4-FFF2-40B4-BE49-F238E27FC236}">
                <a16:creationId xmlns:a16="http://schemas.microsoft.com/office/drawing/2014/main" id="{8A1BF2D2-8967-A603-4263-B1B8B7834990}"/>
              </a:ext>
            </a:extLst>
          </p:cNvPr>
          <p:cNvSpPr/>
          <p:nvPr/>
        </p:nvSpPr>
        <p:spPr>
          <a:xfrm>
            <a:off x="1515050" y="1344887"/>
            <a:ext cx="457200" cy="457200"/>
          </a:xfrm>
          <a:prstGeom prst="chord">
            <a:avLst>
              <a:gd name="adj1" fmla="val 5418537"/>
              <a:gd name="adj2" fmla="val 1620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hord 18">
            <a:extLst>
              <a:ext uri="{FF2B5EF4-FFF2-40B4-BE49-F238E27FC236}">
                <a16:creationId xmlns:a16="http://schemas.microsoft.com/office/drawing/2014/main" id="{0CE83B9D-B7B2-73EE-83AB-F6442321F1EE}"/>
              </a:ext>
            </a:extLst>
          </p:cNvPr>
          <p:cNvSpPr/>
          <p:nvPr/>
        </p:nvSpPr>
        <p:spPr>
          <a:xfrm rot="10800000">
            <a:off x="1607557" y="1344887"/>
            <a:ext cx="457200" cy="457200"/>
          </a:xfrm>
          <a:prstGeom prst="chord">
            <a:avLst>
              <a:gd name="adj1" fmla="val 5418537"/>
              <a:gd name="adj2" fmla="val 16200000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5E93E2-2210-CE02-A52F-75EB39E06A1D}"/>
              </a:ext>
            </a:extLst>
          </p:cNvPr>
          <p:cNvSpPr txBox="1"/>
          <p:nvPr/>
        </p:nvSpPr>
        <p:spPr>
          <a:xfrm>
            <a:off x="1507479" y="1456068"/>
            <a:ext cx="209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3B685D-3252-C425-7C72-134B1F861F71}"/>
              </a:ext>
            </a:extLst>
          </p:cNvPr>
          <p:cNvSpPr txBox="1"/>
          <p:nvPr/>
        </p:nvSpPr>
        <p:spPr>
          <a:xfrm>
            <a:off x="1794156" y="1450794"/>
            <a:ext cx="4362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91AB4199-D812-2CD4-BE99-F934CE7B20BD}"/>
              </a:ext>
            </a:extLst>
          </p:cNvPr>
          <p:cNvSpPr/>
          <p:nvPr/>
        </p:nvSpPr>
        <p:spPr>
          <a:xfrm>
            <a:off x="3264305" y="1991472"/>
            <a:ext cx="885002" cy="235588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BEE381F-B771-1DA6-CDE8-C32088CAE7AA}"/>
              </a:ext>
            </a:extLst>
          </p:cNvPr>
          <p:cNvSpPr/>
          <p:nvPr/>
        </p:nvSpPr>
        <p:spPr>
          <a:xfrm>
            <a:off x="1720280" y="2976017"/>
            <a:ext cx="320040" cy="3200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0CA6CA9-6F5E-5E1F-E1C0-A01B14EF9310}"/>
              </a:ext>
            </a:extLst>
          </p:cNvPr>
          <p:cNvSpPr/>
          <p:nvPr/>
        </p:nvSpPr>
        <p:spPr>
          <a:xfrm>
            <a:off x="2612411" y="4008821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11CD2AD-3CDA-347E-5D2D-67217994A9D0}"/>
              </a:ext>
            </a:extLst>
          </p:cNvPr>
          <p:cNvCxnSpPr>
            <a:cxnSpLocks/>
            <a:stCxn id="24" idx="3"/>
            <a:endCxn id="33" idx="1"/>
          </p:cNvCxnSpPr>
          <p:nvPr/>
        </p:nvCxnSpPr>
        <p:spPr>
          <a:xfrm flipH="1">
            <a:off x="863156" y="3249188"/>
            <a:ext cx="903993" cy="766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96A43E1-189A-220B-623B-0DE12EFF55A9}"/>
              </a:ext>
            </a:extLst>
          </p:cNvPr>
          <p:cNvCxnSpPr>
            <a:cxnSpLocks/>
            <a:stCxn id="24" idx="5"/>
            <a:endCxn id="25" idx="0"/>
          </p:cNvCxnSpPr>
          <p:nvPr/>
        </p:nvCxnSpPr>
        <p:spPr>
          <a:xfrm>
            <a:off x="1993451" y="3249188"/>
            <a:ext cx="847560" cy="759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5AEA161-29F5-050E-8601-338A5C57C0A4}"/>
              </a:ext>
            </a:extLst>
          </p:cNvPr>
          <p:cNvSpPr txBox="1"/>
          <p:nvPr/>
        </p:nvSpPr>
        <p:spPr>
          <a:xfrm>
            <a:off x="1760257" y="3022591"/>
            <a:ext cx="209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X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8795F5A-B08E-78AD-03B0-72E87DDE2237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1184263" y="4237421"/>
            <a:ext cx="1428148" cy="13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61631E6-DFE1-2AE6-C66F-89096E6DF311}"/>
              </a:ext>
            </a:extLst>
          </p:cNvPr>
          <p:cNvCxnSpPr>
            <a:cxnSpLocks/>
            <a:stCxn id="24" idx="4"/>
            <a:endCxn id="37" idx="1"/>
          </p:cNvCxnSpPr>
          <p:nvPr/>
        </p:nvCxnSpPr>
        <p:spPr>
          <a:xfrm flipH="1">
            <a:off x="1838764" y="3296057"/>
            <a:ext cx="41536" cy="294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4CD6374-2750-29A0-419A-8D3199D7A5F5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1074867" y="3817433"/>
            <a:ext cx="527726" cy="26562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7B62F1-2D0B-4A22-ECA9-90C79E1D06D8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2159871" y="3825583"/>
            <a:ext cx="519495" cy="25019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Chord 32">
            <a:extLst>
              <a:ext uri="{FF2B5EF4-FFF2-40B4-BE49-F238E27FC236}">
                <a16:creationId xmlns:a16="http://schemas.microsoft.com/office/drawing/2014/main" id="{81884CDA-4AB8-A48F-1F8E-50C169185A31}"/>
              </a:ext>
            </a:extLst>
          </p:cNvPr>
          <p:cNvSpPr/>
          <p:nvPr/>
        </p:nvSpPr>
        <p:spPr>
          <a:xfrm>
            <a:off x="634556" y="4016098"/>
            <a:ext cx="457200" cy="457200"/>
          </a:xfrm>
          <a:prstGeom prst="chord">
            <a:avLst>
              <a:gd name="adj1" fmla="val 5418537"/>
              <a:gd name="adj2" fmla="val 1620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hord 33">
            <a:extLst>
              <a:ext uri="{FF2B5EF4-FFF2-40B4-BE49-F238E27FC236}">
                <a16:creationId xmlns:a16="http://schemas.microsoft.com/office/drawing/2014/main" id="{F6B11BA9-56C2-7314-3432-06F6E011BE8B}"/>
              </a:ext>
            </a:extLst>
          </p:cNvPr>
          <p:cNvSpPr/>
          <p:nvPr/>
        </p:nvSpPr>
        <p:spPr>
          <a:xfrm rot="10800000">
            <a:off x="727063" y="4016098"/>
            <a:ext cx="457200" cy="457200"/>
          </a:xfrm>
          <a:prstGeom prst="chord">
            <a:avLst>
              <a:gd name="adj1" fmla="val 5418537"/>
              <a:gd name="adj2" fmla="val 16200000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E4D0A6-D9BF-1D9B-746A-C883C99E5B90}"/>
              </a:ext>
            </a:extLst>
          </p:cNvPr>
          <p:cNvSpPr txBox="1"/>
          <p:nvPr/>
        </p:nvSpPr>
        <p:spPr>
          <a:xfrm>
            <a:off x="626985" y="4127279"/>
            <a:ext cx="209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8B2C2B-4E7D-4A36-7CDB-2AE18428B814}"/>
              </a:ext>
            </a:extLst>
          </p:cNvPr>
          <p:cNvSpPr txBox="1"/>
          <p:nvPr/>
        </p:nvSpPr>
        <p:spPr>
          <a:xfrm>
            <a:off x="957399" y="4122005"/>
            <a:ext cx="209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7" name="Chord 36">
            <a:extLst>
              <a:ext uri="{FF2B5EF4-FFF2-40B4-BE49-F238E27FC236}">
                <a16:creationId xmlns:a16="http://schemas.microsoft.com/office/drawing/2014/main" id="{FB3CB1E5-D81C-6671-3211-283FE1F16E5A}"/>
              </a:ext>
            </a:extLst>
          </p:cNvPr>
          <p:cNvSpPr/>
          <p:nvPr/>
        </p:nvSpPr>
        <p:spPr>
          <a:xfrm>
            <a:off x="1610164" y="3590836"/>
            <a:ext cx="457200" cy="457200"/>
          </a:xfrm>
          <a:prstGeom prst="chord">
            <a:avLst>
              <a:gd name="adj1" fmla="val 5418537"/>
              <a:gd name="adj2" fmla="val 1620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hord 37">
            <a:extLst>
              <a:ext uri="{FF2B5EF4-FFF2-40B4-BE49-F238E27FC236}">
                <a16:creationId xmlns:a16="http://schemas.microsoft.com/office/drawing/2014/main" id="{60C3851A-9E47-7D1F-C15D-0F5DA6F62F55}"/>
              </a:ext>
            </a:extLst>
          </p:cNvPr>
          <p:cNvSpPr/>
          <p:nvPr/>
        </p:nvSpPr>
        <p:spPr>
          <a:xfrm rot="10800000">
            <a:off x="1702671" y="3590836"/>
            <a:ext cx="457200" cy="457200"/>
          </a:xfrm>
          <a:prstGeom prst="chord">
            <a:avLst>
              <a:gd name="adj1" fmla="val 5418537"/>
              <a:gd name="adj2" fmla="val 16200000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808921C-D76C-D772-1372-A51D7470D325}"/>
              </a:ext>
            </a:extLst>
          </p:cNvPr>
          <p:cNvSpPr txBox="1"/>
          <p:nvPr/>
        </p:nvSpPr>
        <p:spPr>
          <a:xfrm>
            <a:off x="1602593" y="3702017"/>
            <a:ext cx="209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368403D-0C91-E061-9A5E-82DE4A762B98}"/>
              </a:ext>
            </a:extLst>
          </p:cNvPr>
          <p:cNvSpPr txBox="1"/>
          <p:nvPr/>
        </p:nvSpPr>
        <p:spPr>
          <a:xfrm>
            <a:off x="1889270" y="3696743"/>
            <a:ext cx="4362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C165762-0E1F-D5B6-EEFE-3FF739AE2883}"/>
              </a:ext>
            </a:extLst>
          </p:cNvPr>
          <p:cNvSpPr txBox="1"/>
          <p:nvPr/>
        </p:nvSpPr>
        <p:spPr>
          <a:xfrm>
            <a:off x="2584252" y="4116528"/>
            <a:ext cx="654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Y(</a:t>
            </a:r>
            <a:r>
              <a:rPr lang="en-US" sz="900" dirty="0">
                <a:solidFill>
                  <a:srgbClr val="FF0000"/>
                </a:solidFill>
              </a:rPr>
              <a:t>0</a:t>
            </a:r>
            <a:r>
              <a:rPr lang="en-US" sz="900" dirty="0"/>
              <a:t>,</a:t>
            </a:r>
            <a:r>
              <a:rPr lang="en-US" sz="900" dirty="0">
                <a:solidFill>
                  <a:schemeClr val="accent1"/>
                </a:solidFill>
              </a:rPr>
              <a:t>m</a:t>
            </a:r>
            <a:r>
              <a:rPr lang="en-US" sz="900" dirty="0"/>
              <a:t>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EEDCF5-0D59-330C-92F2-2895DD42EE8C}"/>
              </a:ext>
            </a:extLst>
          </p:cNvPr>
          <p:cNvSpPr txBox="1"/>
          <p:nvPr/>
        </p:nvSpPr>
        <p:spPr>
          <a:xfrm>
            <a:off x="0" y="14565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Controlled direct effects (CDE)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FFFC7A3-8991-24C8-DF7B-F4A31213C6AB}"/>
                  </a:ext>
                </a:extLst>
              </p:cNvPr>
              <p:cNvSpPr txBox="1"/>
              <p:nvPr/>
            </p:nvSpPr>
            <p:spPr>
              <a:xfrm>
                <a:off x="4240227" y="776642"/>
                <a:ext cx="7752169" cy="5621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CDE is the effect of the treatment if the mediator were controlled, i.e., set to </a:t>
                </a:r>
                <a:r>
                  <a:rPr lang="en-US" sz="2400" b="1" dirty="0"/>
                  <a:t>a specific level (M =m) </a:t>
                </a:r>
                <a:r>
                  <a:rPr lang="en-US" sz="2400" dirty="0"/>
                  <a:t>for everyone.</a:t>
                </a:r>
              </a:p>
              <a:p>
                <a:pPr marL="342900" indent="-34290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CDE may vary across individuals, and within an individual may vary depending on the mediator control value </a:t>
                </a:r>
                <a:r>
                  <a:rPr lang="en-US" sz="2400" b="1" dirty="0"/>
                  <a:t>m</a:t>
                </a:r>
                <a:r>
                  <a:rPr lang="en-US" sz="2400" dirty="0"/>
                  <a:t>.</a:t>
                </a:r>
              </a:p>
              <a:p>
                <a:pPr marL="342900" indent="-34290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Clr>
                    <a:srgbClr val="045D9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For binary treatment</a:t>
                </a:r>
              </a:p>
              <a:p>
                <a:pPr lvl="2">
                  <a:buClr>
                    <a:srgbClr val="045D91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𝐶𝐷𝐸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lvl="2">
                  <a:buClr>
                    <a:srgbClr val="045D91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𝐶𝐷𝐸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𝑅𝑅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lvl="2">
                  <a:buClr>
                    <a:srgbClr val="045D9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𝐶𝐷𝐸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𝑅𝑅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lvl="2">
                  <a:buClr>
                    <a:srgbClr val="045D9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                 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𝐶𝐷𝐸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𝑂𝑅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/(1 −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/(1 −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lvl="2">
                  <a:buClr>
                    <a:srgbClr val="045D91"/>
                  </a:buClr>
                </a:pPr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FFFC7A3-8991-24C8-DF7B-F4A31213C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227" y="776642"/>
                <a:ext cx="7752169" cy="5621795"/>
              </a:xfrm>
              <a:prstGeom prst="rect">
                <a:avLst/>
              </a:prstGeom>
              <a:blipFill>
                <a:blip r:embed="rId4"/>
                <a:stretch>
                  <a:fillRect l="-1101" t="-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39332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56EB84-C4C8-F4F2-E17F-06CBA7CA043B}"/>
              </a:ext>
            </a:extLst>
          </p:cNvPr>
          <p:cNvSpPr txBox="1"/>
          <p:nvPr/>
        </p:nvSpPr>
        <p:spPr>
          <a:xfrm>
            <a:off x="0" y="14565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Controlled direct effects (CDE)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4DEDFF-7DF0-F6E5-E8A3-67AB84874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12" y="1114425"/>
            <a:ext cx="909637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1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F7A6FB-DE76-2934-2D19-96F2214B58B2}"/>
              </a:ext>
            </a:extLst>
          </p:cNvPr>
          <p:cNvSpPr txBox="1"/>
          <p:nvPr/>
        </p:nvSpPr>
        <p:spPr>
          <a:xfrm>
            <a:off x="25944" y="-57368"/>
            <a:ext cx="119232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pPr algn="just">
              <a:buClr>
                <a:srgbClr val="045D91"/>
              </a:buClr>
            </a:pPr>
            <a:endParaRPr lang="en-US" sz="2400" dirty="0"/>
          </a:p>
          <a:p>
            <a:pPr marL="342900" indent="-342900" algn="just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Causal inference</a:t>
            </a:r>
            <a:r>
              <a:rPr lang="en-US" sz="2400" dirty="0"/>
              <a:t> tackles the fundamental questions of cause and effect.</a:t>
            </a:r>
          </a:p>
          <a:p>
            <a:pPr marL="342900" indent="-342900" algn="just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causal effect </a:t>
            </a:r>
            <a:r>
              <a:rPr lang="en-US" sz="2400" dirty="0"/>
              <a:t>aims to </a:t>
            </a:r>
            <a:r>
              <a:rPr lang="en-US" sz="2400" dirty="0">
                <a:solidFill>
                  <a:srgbClr val="0070C0"/>
                </a:solidFill>
              </a:rPr>
              <a:t>compare the outcome when an action T is taken versus the outcome when the action T is withheld</a:t>
            </a:r>
            <a:r>
              <a:rPr lang="en-US" sz="2400" dirty="0"/>
              <a:t>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9F2DEB-1E65-16F4-A279-E7BB01CBE9DB}"/>
              </a:ext>
            </a:extLst>
          </p:cNvPr>
          <p:cNvSpPr/>
          <p:nvPr/>
        </p:nvSpPr>
        <p:spPr>
          <a:xfrm>
            <a:off x="2067060" y="3307968"/>
            <a:ext cx="462950" cy="5082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D58F856-644B-99A3-27AB-1C5A863FE7CD}"/>
              </a:ext>
            </a:extLst>
          </p:cNvPr>
          <p:cNvSpPr/>
          <p:nvPr/>
        </p:nvSpPr>
        <p:spPr>
          <a:xfrm>
            <a:off x="3598230" y="3313005"/>
            <a:ext cx="462950" cy="5082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BAEE67-6163-B045-17DD-86F0328F9A33}"/>
              </a:ext>
            </a:extLst>
          </p:cNvPr>
          <p:cNvSpPr txBox="1"/>
          <p:nvPr/>
        </p:nvSpPr>
        <p:spPr>
          <a:xfrm>
            <a:off x="3617078" y="3389593"/>
            <a:ext cx="516799" cy="366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0AD18C3-A5D1-120C-F76F-9AB07068E691}"/>
              </a:ext>
            </a:extLst>
          </p:cNvPr>
          <p:cNvCxnSpPr>
            <a:cxnSpLocks/>
            <a:stCxn id="11" idx="6"/>
            <a:endCxn id="9" idx="1"/>
          </p:cNvCxnSpPr>
          <p:nvPr/>
        </p:nvCxnSpPr>
        <p:spPr>
          <a:xfrm>
            <a:off x="2530010" y="3562087"/>
            <a:ext cx="1087068" cy="10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BBC33DB-5380-7467-24A7-D2A5D29E3427}"/>
              </a:ext>
            </a:extLst>
          </p:cNvPr>
          <p:cNvSpPr txBox="1"/>
          <p:nvPr/>
        </p:nvSpPr>
        <p:spPr>
          <a:xfrm>
            <a:off x="1976778" y="3377421"/>
            <a:ext cx="51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   </a:t>
            </a:r>
            <a:r>
              <a:rPr lang="en-US" dirty="0"/>
              <a:t>T</a:t>
            </a:r>
            <a:endParaRPr lang="en-US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DEFC83-4CFF-C52F-F99E-BE8544D70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74748" y="2892534"/>
            <a:ext cx="673414" cy="6854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80F113-8F92-A5FF-847C-E8B3C1F29656}"/>
              </a:ext>
            </a:extLst>
          </p:cNvPr>
          <p:cNvSpPr txBox="1"/>
          <p:nvPr/>
        </p:nvSpPr>
        <p:spPr>
          <a:xfrm>
            <a:off x="2067060" y="2873132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do(T)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AF8353D-AF8E-4C5B-6D11-92FCC5C75F3E}"/>
              </a:ext>
            </a:extLst>
          </p:cNvPr>
          <p:cNvSpPr/>
          <p:nvPr/>
        </p:nvSpPr>
        <p:spPr>
          <a:xfrm>
            <a:off x="8462785" y="3233478"/>
            <a:ext cx="462950" cy="5082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7C72EE-50C9-E5B0-A46F-74B4703EAA69}"/>
              </a:ext>
            </a:extLst>
          </p:cNvPr>
          <p:cNvSpPr txBox="1"/>
          <p:nvPr/>
        </p:nvSpPr>
        <p:spPr>
          <a:xfrm>
            <a:off x="8457490" y="3315103"/>
            <a:ext cx="516799" cy="366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Y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DBDFEBB-76EE-01EC-17B9-473F9D39CD48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7370422" y="3487597"/>
            <a:ext cx="1087068" cy="10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E66EAC9-0773-1100-FC32-FD7D22B92AFD}"/>
              </a:ext>
            </a:extLst>
          </p:cNvPr>
          <p:cNvSpPr txBox="1"/>
          <p:nvPr/>
        </p:nvSpPr>
        <p:spPr>
          <a:xfrm>
            <a:off x="6832430" y="3302931"/>
            <a:ext cx="51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   </a:t>
            </a:r>
            <a:r>
              <a:rPr lang="en-US" dirty="0"/>
              <a:t>T</a:t>
            </a:r>
            <a:endParaRPr lang="en-US" sz="16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B35DAE7-F32C-68E6-4A94-B396E88C2E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30400" y="2818044"/>
            <a:ext cx="673414" cy="685409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07A81871-6BCF-8F6E-81DC-8213D058A0A5}"/>
              </a:ext>
            </a:extLst>
          </p:cNvPr>
          <p:cNvSpPr/>
          <p:nvPr/>
        </p:nvSpPr>
        <p:spPr>
          <a:xfrm>
            <a:off x="6904825" y="3230664"/>
            <a:ext cx="462950" cy="50823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ication Sign 31">
            <a:extLst>
              <a:ext uri="{FF2B5EF4-FFF2-40B4-BE49-F238E27FC236}">
                <a16:creationId xmlns:a16="http://schemas.microsoft.com/office/drawing/2014/main" id="{9E9BD174-657E-B057-514D-202E68C8C9EF}"/>
              </a:ext>
            </a:extLst>
          </p:cNvPr>
          <p:cNvSpPr/>
          <p:nvPr/>
        </p:nvSpPr>
        <p:spPr>
          <a:xfrm>
            <a:off x="6175639" y="2803713"/>
            <a:ext cx="1107402" cy="78966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7BD13B-AF38-FAC6-FB5F-45B5D78A5AE4}"/>
              </a:ext>
            </a:extLst>
          </p:cNvPr>
          <p:cNvSpPr txBox="1"/>
          <p:nvPr/>
        </p:nvSpPr>
        <p:spPr>
          <a:xfrm>
            <a:off x="242761" y="145657"/>
            <a:ext cx="1162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Causal inference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F1AAD6-613F-E9CB-7DFF-355962B38D1B}"/>
              </a:ext>
            </a:extLst>
          </p:cNvPr>
          <p:cNvSpPr txBox="1"/>
          <p:nvPr/>
        </p:nvSpPr>
        <p:spPr>
          <a:xfrm>
            <a:off x="25944" y="4203755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We refer to action T as </a:t>
            </a:r>
            <a:r>
              <a:rPr lang="en-US" sz="2400" dirty="0">
                <a:solidFill>
                  <a:srgbClr val="FF0000"/>
                </a:solidFill>
              </a:rPr>
              <a:t>an intervention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FF0000"/>
                </a:solidFill>
              </a:rPr>
              <a:t> an exposure</a:t>
            </a:r>
            <a:r>
              <a:rPr lang="en-US" sz="2400" dirty="0"/>
              <a:t>,  or </a:t>
            </a:r>
            <a:r>
              <a:rPr lang="en-US" sz="2400" dirty="0">
                <a:solidFill>
                  <a:srgbClr val="FF0000"/>
                </a:solidFill>
              </a:rPr>
              <a:t>a treatment</a:t>
            </a:r>
            <a:r>
              <a:rPr lang="en-US" sz="2400" dirty="0"/>
              <a:t>.</a:t>
            </a:r>
          </a:p>
          <a:p>
            <a:pPr marL="742950" lvl="1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Effect of a treatment/drug/vaccine on a disease; </a:t>
            </a:r>
          </a:p>
          <a:p>
            <a:pPr marL="742950" lvl="1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Effect of social media on mental health; </a:t>
            </a:r>
          </a:p>
          <a:p>
            <a:pPr marL="742950" lvl="1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Effect of genes on a disease, etc. </a:t>
            </a:r>
          </a:p>
        </p:txBody>
      </p:sp>
    </p:spTree>
    <p:extLst>
      <p:ext uri="{BB962C8B-B14F-4D97-AF65-F5344CB8AC3E}">
        <p14:creationId xmlns:p14="http://schemas.microsoft.com/office/powerpoint/2010/main" val="34005680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7053D7-8570-73F0-E6F5-C39CEBD1BAFA}"/>
              </a:ext>
            </a:extLst>
          </p:cNvPr>
          <p:cNvSpPr txBox="1"/>
          <p:nvPr/>
        </p:nvSpPr>
        <p:spPr>
          <a:xfrm>
            <a:off x="0" y="14565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Controlled direct effects (CDE)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3766DA-56F0-517B-6733-22CA40E4C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32" y="1115568"/>
            <a:ext cx="909637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7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D33A27-4CB0-A82A-AA82-76878B7F5F1E}"/>
              </a:ext>
            </a:extLst>
          </p:cNvPr>
          <p:cNvSpPr txBox="1"/>
          <p:nvPr/>
        </p:nvSpPr>
        <p:spPr>
          <a:xfrm>
            <a:off x="429370" y="145657"/>
            <a:ext cx="11762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 remarks: Traditional vs Causal Mediation Analysis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2C77F49-31CE-7ADF-4E53-88A29057AFB2}"/>
              </a:ext>
            </a:extLst>
          </p:cNvPr>
          <p:cNvSpPr/>
          <p:nvPr/>
        </p:nvSpPr>
        <p:spPr>
          <a:xfrm>
            <a:off x="1179853" y="1041676"/>
            <a:ext cx="320040" cy="3200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027163-8162-54F8-B45B-EAB324CAE78D}"/>
              </a:ext>
            </a:extLst>
          </p:cNvPr>
          <p:cNvSpPr/>
          <p:nvPr/>
        </p:nvSpPr>
        <p:spPr>
          <a:xfrm>
            <a:off x="1836902" y="1809293"/>
            <a:ext cx="320040" cy="3200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8F6BDB-CC7F-FB56-12B9-71D36289B3A4}"/>
              </a:ext>
            </a:extLst>
          </p:cNvPr>
          <p:cNvCxnSpPr>
            <a:cxnSpLocks/>
            <a:stCxn id="5" idx="3"/>
            <a:endCxn id="12" idx="0"/>
          </p:cNvCxnSpPr>
          <p:nvPr/>
        </p:nvCxnSpPr>
        <p:spPr>
          <a:xfrm flipH="1">
            <a:off x="616024" y="1314847"/>
            <a:ext cx="610698" cy="492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68C10E-A0C9-50C4-7FAD-F0B68EAEF7E2}"/>
              </a:ext>
            </a:extLst>
          </p:cNvPr>
          <p:cNvCxnSpPr>
            <a:cxnSpLocks/>
            <a:stCxn id="5" idx="5"/>
            <a:endCxn id="6" idx="0"/>
          </p:cNvCxnSpPr>
          <p:nvPr/>
        </p:nvCxnSpPr>
        <p:spPr>
          <a:xfrm>
            <a:off x="1453024" y="1314847"/>
            <a:ext cx="543898" cy="494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4EB92E2-B0B9-4032-28B1-353213D6A60E}"/>
              </a:ext>
            </a:extLst>
          </p:cNvPr>
          <p:cNvSpPr txBox="1"/>
          <p:nvPr/>
        </p:nvSpPr>
        <p:spPr>
          <a:xfrm>
            <a:off x="1219830" y="1088250"/>
            <a:ext cx="209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8DBAB1-95FC-0CDD-6B47-F410ADAC104C}"/>
              </a:ext>
            </a:extLst>
          </p:cNvPr>
          <p:cNvSpPr txBox="1"/>
          <p:nvPr/>
        </p:nvSpPr>
        <p:spPr>
          <a:xfrm>
            <a:off x="1838909" y="1857521"/>
            <a:ext cx="3572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  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8CEA52C-B169-B374-C424-8D3C23EE973B}"/>
              </a:ext>
            </a:extLst>
          </p:cNvPr>
          <p:cNvCxnSpPr>
            <a:cxnSpLocks/>
            <a:stCxn id="12" idx="6"/>
            <a:endCxn id="10" idx="1"/>
          </p:cNvCxnSpPr>
          <p:nvPr/>
        </p:nvCxnSpPr>
        <p:spPr>
          <a:xfrm>
            <a:off x="776044" y="1967729"/>
            <a:ext cx="1062865" cy="52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A0E381E-9900-A96C-A757-D33A69AF4622}"/>
              </a:ext>
            </a:extLst>
          </p:cNvPr>
          <p:cNvSpPr/>
          <p:nvPr/>
        </p:nvSpPr>
        <p:spPr>
          <a:xfrm>
            <a:off x="456004" y="1807709"/>
            <a:ext cx="320040" cy="3200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D2E95F-33B3-D95D-26C0-D7A2BBF5845B}"/>
              </a:ext>
            </a:extLst>
          </p:cNvPr>
          <p:cNvSpPr txBox="1"/>
          <p:nvPr/>
        </p:nvSpPr>
        <p:spPr>
          <a:xfrm>
            <a:off x="429370" y="1852313"/>
            <a:ext cx="3572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   </a:t>
            </a:r>
            <a:r>
              <a:rPr lang="en-US" sz="900" dirty="0"/>
              <a:t>T</a:t>
            </a:r>
            <a:endParaRPr lang="en-US" sz="8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523AC3A-6B9E-1329-52F5-5AB317973F08}"/>
              </a:ext>
            </a:extLst>
          </p:cNvPr>
          <p:cNvSpPr/>
          <p:nvPr/>
        </p:nvSpPr>
        <p:spPr>
          <a:xfrm>
            <a:off x="1175758" y="1535218"/>
            <a:ext cx="320040" cy="3200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963298-94C6-3A02-6125-1BE8A9728CEC}"/>
              </a:ext>
            </a:extLst>
          </p:cNvPr>
          <p:cNvSpPr txBox="1"/>
          <p:nvPr/>
        </p:nvSpPr>
        <p:spPr>
          <a:xfrm>
            <a:off x="1195263" y="1581792"/>
            <a:ext cx="209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9936735-3E6B-12AD-50F4-5FBE8EB84E22}"/>
              </a:ext>
            </a:extLst>
          </p:cNvPr>
          <p:cNvCxnSpPr>
            <a:stCxn id="5" idx="4"/>
            <a:endCxn id="14" idx="0"/>
          </p:cNvCxnSpPr>
          <p:nvPr/>
        </p:nvCxnSpPr>
        <p:spPr>
          <a:xfrm flipH="1">
            <a:off x="1335778" y="1361716"/>
            <a:ext cx="4095" cy="173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4D835DF-0FBC-64BC-75DB-6BD5D1F92FF9}"/>
              </a:ext>
            </a:extLst>
          </p:cNvPr>
          <p:cNvCxnSpPr>
            <a:stCxn id="12" idx="7"/>
            <a:endCxn id="14" idx="2"/>
          </p:cNvCxnSpPr>
          <p:nvPr/>
        </p:nvCxnSpPr>
        <p:spPr>
          <a:xfrm flipV="1">
            <a:off x="729175" y="1695238"/>
            <a:ext cx="446583" cy="15934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3F664A5-3E8F-EAB5-E6B6-C33BE4A2A962}"/>
              </a:ext>
            </a:extLst>
          </p:cNvPr>
          <p:cNvCxnSpPr>
            <a:cxnSpLocks/>
            <a:stCxn id="14" idx="6"/>
            <a:endCxn id="6" idx="1"/>
          </p:cNvCxnSpPr>
          <p:nvPr/>
        </p:nvCxnSpPr>
        <p:spPr>
          <a:xfrm>
            <a:off x="1495798" y="1695238"/>
            <a:ext cx="387973" cy="16092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07B47A8-2B1B-5018-E3DD-8DEC76A9A810}"/>
              </a:ext>
            </a:extLst>
          </p:cNvPr>
          <p:cNvSpPr txBox="1"/>
          <p:nvPr/>
        </p:nvSpPr>
        <p:spPr>
          <a:xfrm>
            <a:off x="806353" y="1587464"/>
            <a:ext cx="209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F77AE2-5A11-AA76-D1D6-0577B070857D}"/>
              </a:ext>
            </a:extLst>
          </p:cNvPr>
          <p:cNvSpPr txBox="1"/>
          <p:nvPr/>
        </p:nvSpPr>
        <p:spPr>
          <a:xfrm>
            <a:off x="1585092" y="1587464"/>
            <a:ext cx="209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08F946-57E5-E3F3-1C41-3B9F74C11FB8}"/>
              </a:ext>
            </a:extLst>
          </p:cNvPr>
          <p:cNvSpPr txBox="1"/>
          <p:nvPr/>
        </p:nvSpPr>
        <p:spPr>
          <a:xfrm>
            <a:off x="1219829" y="1967037"/>
            <a:ext cx="3572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B105E5-ADD9-D693-4BEC-B169E38E37FE}"/>
                  </a:ext>
                </a:extLst>
              </p:cNvPr>
              <p:cNvSpPr txBox="1"/>
              <p:nvPr/>
            </p:nvSpPr>
            <p:spPr>
              <a:xfrm>
                <a:off x="2600077" y="882595"/>
                <a:ext cx="9135919" cy="1272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5B84CB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Traditional approach uses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model-based </a:t>
                </a:r>
                <a:r>
                  <a:rPr lang="en-US" sz="2400" dirty="0"/>
                  <a:t>definition</a:t>
                </a:r>
              </a:p>
              <a:p>
                <a:pPr lvl="2">
                  <a:buClr>
                    <a:srgbClr val="5B84CB"/>
                  </a:buClr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b="0" dirty="0"/>
                  <a:t>	</a:t>
                </a:r>
              </a:p>
              <a:p>
                <a:pPr lvl="2">
                  <a:buClr>
                    <a:srgbClr val="5B84CB"/>
                  </a:buClr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B105E5-ADD9-D693-4BEC-B169E38E3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077" y="882595"/>
                <a:ext cx="9135919" cy="1272400"/>
              </a:xfrm>
              <a:prstGeom prst="rect">
                <a:avLst/>
              </a:prstGeom>
              <a:blipFill>
                <a:blip r:embed="rId2"/>
                <a:stretch>
                  <a:fillRect l="-935" t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248BF91-2E5E-B97E-CAEF-4794DFB744CE}"/>
                  </a:ext>
                </a:extLst>
              </p:cNvPr>
              <p:cNvSpPr txBox="1"/>
              <p:nvPr/>
            </p:nvSpPr>
            <p:spPr>
              <a:xfrm>
                <a:off x="429370" y="2527794"/>
                <a:ext cx="110415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5B84CB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Here, the </a:t>
                </a:r>
                <a:r>
                  <a:rPr lang="en-US" sz="2400" dirty="0">
                    <a:solidFill>
                      <a:srgbClr val="5B84CB"/>
                    </a:solidFill>
                  </a:rPr>
                  <a:t>indirect effect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:=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direct effect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:=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sz="2400" dirty="0"/>
              </a:p>
              <a:p>
                <a:pPr marL="285750" indent="-285750">
                  <a:buClr>
                    <a:srgbClr val="5B84CB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Key differences </a:t>
                </a:r>
                <a:r>
                  <a:rPr lang="en-US" sz="2400" dirty="0"/>
                  <a:t>between </a:t>
                </a:r>
                <a:r>
                  <a:rPr lang="en-US" sz="2400" dirty="0">
                    <a:solidFill>
                      <a:srgbClr val="045D91"/>
                    </a:solidFill>
                  </a:rPr>
                  <a:t>traditional</a:t>
                </a:r>
                <a:r>
                  <a:rPr lang="en-US" sz="2400" dirty="0"/>
                  <a:t> and </a:t>
                </a:r>
                <a:r>
                  <a:rPr lang="en-US" sz="2400" dirty="0">
                    <a:solidFill>
                      <a:srgbClr val="045D91"/>
                    </a:solidFill>
                  </a:rPr>
                  <a:t>causal</a:t>
                </a:r>
                <a:r>
                  <a:rPr lang="en-US" sz="2400" dirty="0"/>
                  <a:t> mediation analysis:</a:t>
                </a:r>
              </a:p>
              <a:p>
                <a:pPr lvl="2">
                  <a:buClr>
                    <a:srgbClr val="5B84CB"/>
                  </a:buClr>
                </a:pPr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248BF91-2E5E-B97E-CAEF-4794DFB74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70" y="2527794"/>
                <a:ext cx="11041582" cy="1200329"/>
              </a:xfrm>
              <a:prstGeom prst="rect">
                <a:avLst/>
              </a:prstGeom>
              <a:blipFill>
                <a:blip r:embed="rId3"/>
                <a:stretch>
                  <a:fillRect l="-717" t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593AD66-5BC0-5EA6-81B3-F016C7F86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500049"/>
              </p:ext>
            </p:extLst>
          </p:nvPr>
        </p:nvGraphicFramePr>
        <p:xfrm>
          <a:off x="1577095" y="3429000"/>
          <a:ext cx="8128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11342559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13375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Traditional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Causal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663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Indirect and direct effects are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mathematical objects </a:t>
                      </a:r>
                      <a:r>
                        <a:rPr lang="en-US" sz="2400" dirty="0"/>
                        <a:t>that do not exist without the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Effects are defined in a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model-free manner</a:t>
                      </a:r>
                      <a:r>
                        <a:rPr lang="en-US" sz="2400" dirty="0"/>
                        <a:t>, based on reasoning about what fits the notion of causal effect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086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No separation </a:t>
                      </a:r>
                      <a:r>
                        <a:rPr lang="en-US" sz="2400" dirty="0"/>
                        <a:t>of the definition of an effect and its estimation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Separates</a:t>
                      </a:r>
                      <a:r>
                        <a:rPr lang="en-US" sz="2400" dirty="0"/>
                        <a:t> the definition of an effect, and its identification from estimation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596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89950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F69E15-227C-A2A0-410E-326F27BE9975}"/>
              </a:ext>
            </a:extLst>
          </p:cNvPr>
          <p:cNvSpPr txBox="1"/>
          <p:nvPr/>
        </p:nvSpPr>
        <p:spPr>
          <a:xfrm>
            <a:off x="0" y="145657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 more: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D9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https://www.stata.com/manuals/causalmediate.pdf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57120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B6F5A5-0078-1FCF-1614-EEA0C2F7AE0C}"/>
              </a:ext>
            </a:extLst>
          </p:cNvPr>
          <p:cNvSpPr txBox="1"/>
          <p:nvPr/>
        </p:nvSpPr>
        <p:spPr>
          <a:xfrm>
            <a:off x="242761" y="145657"/>
            <a:ext cx="1162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Course materials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32E25A-F5CD-7F12-C799-4B89EC81E1A3}"/>
              </a:ext>
            </a:extLst>
          </p:cNvPr>
          <p:cNvSpPr txBox="1"/>
          <p:nvPr/>
        </p:nvSpPr>
        <p:spPr>
          <a:xfrm>
            <a:off x="97104" y="930584"/>
            <a:ext cx="11765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All the materials are available at: https://adallak.github.io/misc/</a:t>
            </a: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b="1" dirty="0">
              <a:latin typeface="Consolas" panose="020B0609020204030204" pitchFamily="49" charset="0"/>
            </a:endParaRP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i="1" dirty="0">
              <a:latin typeface="Bell MT" panose="02020503060305020303" pitchFamily="18" charset="0"/>
            </a:endParaRPr>
          </a:p>
          <a:p>
            <a:pPr marL="285750" indent="-28575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C1742C-751C-99AD-02D5-5B156BD1E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98" y="2059387"/>
            <a:ext cx="2561231" cy="25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5857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F69E15-227C-A2A0-410E-326F27BE9975}"/>
              </a:ext>
            </a:extLst>
          </p:cNvPr>
          <p:cNvSpPr txBox="1"/>
          <p:nvPr/>
        </p:nvSpPr>
        <p:spPr>
          <a:xfrm>
            <a:off x="0" y="145657"/>
            <a:ext cx="1219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Neal, B. (2020). Introduction to causal inference.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Nguyen, T., Schmid, I., and Stuart, E. (2020). Clarifying causal mediation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 for the applied researcher: Defining effects based on what we want to learn. Psychological Methods, 26.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Nguyen, Trang Quynh, Schmid, Ian, Ogburn, Elizabeth L. and Stuart, Elizabeth A.. "Clarifying causal mediation analysis: Effect identification via three assumptions and five potential outcomes"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Journal of Causal Inference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vol. 10, no. 1, 2022, pp. 246-279.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95365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VanderWeele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T. and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Shpitser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I. (2013). On the definition of a confounder. The Annals of Statistics, 41.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95365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</a:b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95365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</a:b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82015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936DFF-AD70-478C-E1E6-B4870E376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69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526CC-B8CA-107B-9BDB-D6B413AD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DB2E42-1667-01B2-BD6B-3F74F792E8B1}"/>
              </a:ext>
            </a:extLst>
          </p:cNvPr>
          <p:cNvSpPr txBox="1"/>
          <p:nvPr/>
        </p:nvSpPr>
        <p:spPr>
          <a:xfrm>
            <a:off x="0" y="0"/>
            <a:ext cx="117097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Why do we need causality?</a:t>
            </a:r>
          </a:p>
          <a:p>
            <a:pPr marL="457200" indent="-45720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Why association or statistical dependence is not enough?</a:t>
            </a:r>
          </a:p>
          <a:p>
            <a:pPr marL="457200" indent="-45720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Association does not imply causation!</a:t>
            </a:r>
          </a:p>
          <a:p>
            <a:pPr marL="457200" indent="-457200">
              <a:buClr>
                <a:srgbClr val="045D9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Clr>
                <a:srgbClr val="045D9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amount of </a:t>
            </a:r>
            <a:r>
              <a:rPr lang="en-US" sz="2400" dirty="0">
                <a:solidFill>
                  <a:srgbClr val="00B0F0"/>
                </a:solidFill>
              </a:rPr>
              <a:t>association</a:t>
            </a:r>
            <a:r>
              <a:rPr lang="en-US" sz="2400" dirty="0"/>
              <a:t> and the amount of </a:t>
            </a:r>
            <a:r>
              <a:rPr lang="en-US" sz="2400" dirty="0">
                <a:solidFill>
                  <a:srgbClr val="FF0000"/>
                </a:solidFill>
              </a:rPr>
              <a:t>causation</a:t>
            </a:r>
            <a:r>
              <a:rPr lang="en-US" sz="2400" dirty="0"/>
              <a:t> can be different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7D5F4D-2B80-14FC-7557-D8906B67446F}"/>
              </a:ext>
            </a:extLst>
          </p:cNvPr>
          <p:cNvSpPr txBox="1"/>
          <p:nvPr/>
        </p:nvSpPr>
        <p:spPr>
          <a:xfrm>
            <a:off x="242761" y="145657"/>
            <a:ext cx="1162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Causal inference</a:t>
            </a:r>
          </a:p>
        </p:txBody>
      </p:sp>
    </p:spTree>
    <p:extLst>
      <p:ext uri="{BB962C8B-B14F-4D97-AF65-F5344CB8AC3E}">
        <p14:creationId xmlns:p14="http://schemas.microsoft.com/office/powerpoint/2010/main" val="3472586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18388</TotalTime>
  <Words>7164</Words>
  <Application>Microsoft Office PowerPoint</Application>
  <PresentationFormat>Widescreen</PresentationFormat>
  <Paragraphs>1095</Paragraphs>
  <Slides>85</Slides>
  <Notes>57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4" baseType="lpstr">
      <vt:lpstr>Arial</vt:lpstr>
      <vt:lpstr>Bell MT</vt:lpstr>
      <vt:lpstr>Calibri</vt:lpstr>
      <vt:lpstr>Calibri Light</vt:lpstr>
      <vt:lpstr>Cambria Math</vt:lpstr>
      <vt:lpstr>Consolas</vt:lpstr>
      <vt:lpstr>Lato</vt:lpstr>
      <vt:lpstr>NimbusSanL-Regu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Aramayis Dallakyan</dc:creator>
  <cp:lastModifiedBy>Aramayis Dallakyan</cp:lastModifiedBy>
  <cp:revision>94</cp:revision>
  <dcterms:created xsi:type="dcterms:W3CDTF">2024-03-08T16:21:49Z</dcterms:created>
  <dcterms:modified xsi:type="dcterms:W3CDTF">2024-08-01T15:48:02Z</dcterms:modified>
</cp:coreProperties>
</file>