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56"/>
  </p:notesMasterIdLst>
  <p:sldIdLst>
    <p:sldId id="273" r:id="rId2"/>
    <p:sldId id="328" r:id="rId3"/>
    <p:sldId id="330" r:id="rId4"/>
    <p:sldId id="329" r:id="rId5"/>
    <p:sldId id="331" r:id="rId6"/>
    <p:sldId id="332" r:id="rId7"/>
    <p:sldId id="283" r:id="rId8"/>
    <p:sldId id="284" r:id="rId9"/>
    <p:sldId id="285" r:id="rId10"/>
    <p:sldId id="258" r:id="rId11"/>
    <p:sldId id="324" r:id="rId12"/>
    <p:sldId id="325" r:id="rId13"/>
    <p:sldId id="333" r:id="rId14"/>
    <p:sldId id="334" r:id="rId15"/>
    <p:sldId id="281" r:id="rId16"/>
    <p:sldId id="259" r:id="rId17"/>
    <p:sldId id="291" r:id="rId18"/>
    <p:sldId id="292" r:id="rId19"/>
    <p:sldId id="298" r:id="rId20"/>
    <p:sldId id="294" r:id="rId21"/>
    <p:sldId id="295" r:id="rId22"/>
    <p:sldId id="296" r:id="rId23"/>
    <p:sldId id="293" r:id="rId24"/>
    <p:sldId id="299" r:id="rId25"/>
    <p:sldId id="264" r:id="rId26"/>
    <p:sldId id="300" r:id="rId27"/>
    <p:sldId id="301" r:id="rId28"/>
    <p:sldId id="303" r:id="rId29"/>
    <p:sldId id="302" r:id="rId30"/>
    <p:sldId id="335" r:id="rId31"/>
    <p:sldId id="263" r:id="rId32"/>
    <p:sldId id="266" r:id="rId33"/>
    <p:sldId id="305" r:id="rId34"/>
    <p:sldId id="306" r:id="rId35"/>
    <p:sldId id="308" r:id="rId36"/>
    <p:sldId id="309" r:id="rId37"/>
    <p:sldId id="313" r:id="rId38"/>
    <p:sldId id="314" r:id="rId39"/>
    <p:sldId id="336" r:id="rId40"/>
    <p:sldId id="315" r:id="rId41"/>
    <p:sldId id="316" r:id="rId42"/>
    <p:sldId id="317" r:id="rId43"/>
    <p:sldId id="337" r:id="rId44"/>
    <p:sldId id="270" r:id="rId45"/>
    <p:sldId id="272" r:id="rId46"/>
    <p:sldId id="318" r:id="rId47"/>
    <p:sldId id="278" r:id="rId48"/>
    <p:sldId id="319" r:id="rId49"/>
    <p:sldId id="265" r:id="rId50"/>
    <p:sldId id="269" r:id="rId51"/>
    <p:sldId id="320" r:id="rId52"/>
    <p:sldId id="321" r:id="rId53"/>
    <p:sldId id="322" r:id="rId54"/>
    <p:sldId id="323" r:id="rId5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26"/>
    <a:srgbClr val="254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0" autoAdjust="0"/>
    <p:restoredTop sz="94700"/>
  </p:normalViewPr>
  <p:slideViewPr>
    <p:cSldViewPr snapToGrid="0">
      <p:cViewPr varScale="1">
        <p:scale>
          <a:sx n="158" d="100"/>
          <a:sy n="158" d="100"/>
        </p:scale>
        <p:origin x="6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t Jin" userId="7416ad34-2ca3-421c-a0f1-fccf6c50daa3" providerId="ADAL" clId="{97C03B23-7FC0-4199-9624-4708286BD73D}"/>
    <pc:docChg chg="modSld">
      <pc:chgData name="Vincent Jin" userId="7416ad34-2ca3-421c-a0f1-fccf6c50daa3" providerId="ADAL" clId="{97C03B23-7FC0-4199-9624-4708286BD73D}" dt="2024-07-24T23:02:08.488" v="5" actId="207"/>
      <pc:docMkLst>
        <pc:docMk/>
      </pc:docMkLst>
      <pc:sldChg chg="modSp mod">
        <pc:chgData name="Vincent Jin" userId="7416ad34-2ca3-421c-a0f1-fccf6c50daa3" providerId="ADAL" clId="{97C03B23-7FC0-4199-9624-4708286BD73D}" dt="2024-07-24T23:02:01.567" v="3" actId="207"/>
        <pc:sldMkLst>
          <pc:docMk/>
          <pc:sldMk cId="61648134" sldId="283"/>
        </pc:sldMkLst>
        <pc:spChg chg="mod">
          <ac:chgData name="Vincent Jin" userId="7416ad34-2ca3-421c-a0f1-fccf6c50daa3" providerId="ADAL" clId="{97C03B23-7FC0-4199-9624-4708286BD73D}" dt="2024-07-24T23:02:01.567" v="3" actId="207"/>
          <ac:spMkLst>
            <pc:docMk/>
            <pc:sldMk cId="61648134" sldId="283"/>
            <ac:spMk id="4" creationId="{F90B6FF2-BEB1-10DD-F2FE-C9FC5E2B595A}"/>
          </ac:spMkLst>
        </pc:spChg>
      </pc:sldChg>
      <pc:sldChg chg="modSp mod">
        <pc:chgData name="Vincent Jin" userId="7416ad34-2ca3-421c-a0f1-fccf6c50daa3" providerId="ADAL" clId="{97C03B23-7FC0-4199-9624-4708286BD73D}" dt="2024-07-24T23:02:05.508" v="4" actId="207"/>
        <pc:sldMkLst>
          <pc:docMk/>
          <pc:sldMk cId="4072970158" sldId="284"/>
        </pc:sldMkLst>
        <pc:spChg chg="mod">
          <ac:chgData name="Vincent Jin" userId="7416ad34-2ca3-421c-a0f1-fccf6c50daa3" providerId="ADAL" clId="{97C03B23-7FC0-4199-9624-4708286BD73D}" dt="2024-07-24T23:02:05.508" v="4" actId="207"/>
          <ac:spMkLst>
            <pc:docMk/>
            <pc:sldMk cId="4072970158" sldId="284"/>
            <ac:spMk id="4" creationId="{F90B6FF2-BEB1-10DD-F2FE-C9FC5E2B595A}"/>
          </ac:spMkLst>
        </pc:spChg>
      </pc:sldChg>
      <pc:sldChg chg="modSp mod">
        <pc:chgData name="Vincent Jin" userId="7416ad34-2ca3-421c-a0f1-fccf6c50daa3" providerId="ADAL" clId="{97C03B23-7FC0-4199-9624-4708286BD73D}" dt="2024-07-24T23:02:08.488" v="5" actId="207"/>
        <pc:sldMkLst>
          <pc:docMk/>
          <pc:sldMk cId="4125522490" sldId="285"/>
        </pc:sldMkLst>
        <pc:spChg chg="mod">
          <ac:chgData name="Vincent Jin" userId="7416ad34-2ca3-421c-a0f1-fccf6c50daa3" providerId="ADAL" clId="{97C03B23-7FC0-4199-9624-4708286BD73D}" dt="2024-07-24T23:02:08.488" v="5" actId="207"/>
          <ac:spMkLst>
            <pc:docMk/>
            <pc:sldMk cId="4125522490" sldId="285"/>
            <ac:spMk id="4" creationId="{F90B6FF2-BEB1-10DD-F2FE-C9FC5E2B595A}"/>
          </ac:spMkLst>
        </pc:spChg>
      </pc:sldChg>
    </pc:docChg>
  </pc:docChgLst>
  <pc:docChgLst>
    <pc:chgData name="Vincent Jin" userId="7416ad34-2ca3-421c-a0f1-fccf6c50daa3" providerId="ADAL" clId="{965B541E-5663-49B1-A76F-0125BED59EBA}"/>
    <pc:docChg chg="undo custSel modSld">
      <pc:chgData name="Vincent Jin" userId="7416ad34-2ca3-421c-a0f1-fccf6c50daa3" providerId="ADAL" clId="{965B541E-5663-49B1-A76F-0125BED59EBA}" dt="2024-07-25T04:40:19.623" v="104" actId="20577"/>
      <pc:docMkLst>
        <pc:docMk/>
      </pc:docMkLst>
      <pc:sldChg chg="modSp mod">
        <pc:chgData name="Vincent Jin" userId="7416ad34-2ca3-421c-a0f1-fccf6c50daa3" providerId="ADAL" clId="{965B541E-5663-49B1-A76F-0125BED59EBA}" dt="2024-07-25T04:39:31.605" v="66" actId="20577"/>
        <pc:sldMkLst>
          <pc:docMk/>
          <pc:sldMk cId="614315548" sldId="263"/>
        </pc:sldMkLst>
        <pc:spChg chg="mod">
          <ac:chgData name="Vincent Jin" userId="7416ad34-2ca3-421c-a0f1-fccf6c50daa3" providerId="ADAL" clId="{965B541E-5663-49B1-A76F-0125BED59EBA}" dt="2024-07-25T04:39:31.605" v="66" actId="20577"/>
          <ac:spMkLst>
            <pc:docMk/>
            <pc:sldMk cId="614315548" sldId="263"/>
            <ac:spMk id="3" creationId="{39A09255-249A-46F9-2D75-33D1117CDE5F}"/>
          </ac:spMkLst>
        </pc:spChg>
      </pc:sldChg>
      <pc:sldChg chg="modSp mod">
        <pc:chgData name="Vincent Jin" userId="7416ad34-2ca3-421c-a0f1-fccf6c50daa3" providerId="ADAL" clId="{965B541E-5663-49B1-A76F-0125BED59EBA}" dt="2024-07-25T04:20:53.884" v="23" actId="20577"/>
        <pc:sldMkLst>
          <pc:docMk/>
          <pc:sldMk cId="2995209671" sldId="264"/>
        </pc:sldMkLst>
        <pc:spChg chg="mod">
          <ac:chgData name="Vincent Jin" userId="7416ad34-2ca3-421c-a0f1-fccf6c50daa3" providerId="ADAL" clId="{965B541E-5663-49B1-A76F-0125BED59EBA}" dt="2024-07-25T04:20:53.884" v="23" actId="20577"/>
          <ac:spMkLst>
            <pc:docMk/>
            <pc:sldMk cId="2995209671" sldId="264"/>
            <ac:spMk id="3" creationId="{0CF8764B-5D03-B57F-73AF-F33673AEBF2D}"/>
          </ac:spMkLst>
        </pc:spChg>
      </pc:sldChg>
      <pc:sldChg chg="modSp mod">
        <pc:chgData name="Vincent Jin" userId="7416ad34-2ca3-421c-a0f1-fccf6c50daa3" providerId="ADAL" clId="{965B541E-5663-49B1-A76F-0125BED59EBA}" dt="2024-07-25T04:40:19.623" v="104" actId="20577"/>
        <pc:sldMkLst>
          <pc:docMk/>
          <pc:sldMk cId="1320295965" sldId="266"/>
        </pc:sldMkLst>
        <pc:spChg chg="mod">
          <ac:chgData name="Vincent Jin" userId="7416ad34-2ca3-421c-a0f1-fccf6c50daa3" providerId="ADAL" clId="{965B541E-5663-49B1-A76F-0125BED59EBA}" dt="2024-07-25T04:40:19.623" v="104" actId="20577"/>
          <ac:spMkLst>
            <pc:docMk/>
            <pc:sldMk cId="1320295965" sldId="266"/>
            <ac:spMk id="3" creationId="{A6BE1AEA-1AC2-7879-3BB7-F8EAFD5B7097}"/>
          </ac:spMkLst>
        </pc:spChg>
      </pc:sldChg>
      <pc:sldChg chg="modSp mod">
        <pc:chgData name="Vincent Jin" userId="7416ad34-2ca3-421c-a0f1-fccf6c50daa3" providerId="ADAL" clId="{965B541E-5663-49B1-A76F-0125BED59EBA}" dt="2024-07-25T04:39:44.148" v="87" actId="20577"/>
        <pc:sldMkLst>
          <pc:docMk/>
          <pc:sldMk cId="216569712" sldId="299"/>
        </pc:sldMkLst>
        <pc:spChg chg="mod">
          <ac:chgData name="Vincent Jin" userId="7416ad34-2ca3-421c-a0f1-fccf6c50daa3" providerId="ADAL" clId="{965B541E-5663-49B1-A76F-0125BED59EBA}" dt="2024-07-25T04:39:44.148" v="87" actId="20577"/>
          <ac:spMkLst>
            <pc:docMk/>
            <pc:sldMk cId="216569712" sldId="299"/>
            <ac:spMk id="3" creationId="{39A09255-249A-46F9-2D75-33D1117CDE5F}"/>
          </ac:spMkLst>
        </pc:spChg>
      </pc:sldChg>
      <pc:sldChg chg="modSp mod">
        <pc:chgData name="Vincent Jin" userId="7416ad34-2ca3-421c-a0f1-fccf6c50daa3" providerId="ADAL" clId="{965B541E-5663-49B1-A76F-0125BED59EBA}" dt="2024-07-25T04:28:22.574" v="42" actId="1076"/>
        <pc:sldMkLst>
          <pc:docMk/>
          <pc:sldMk cId="4293651965" sldId="303"/>
        </pc:sldMkLst>
        <pc:spChg chg="mod">
          <ac:chgData name="Vincent Jin" userId="7416ad34-2ca3-421c-a0f1-fccf6c50daa3" providerId="ADAL" clId="{965B541E-5663-49B1-A76F-0125BED59EBA}" dt="2024-07-25T04:28:22.574" v="42" actId="1076"/>
          <ac:spMkLst>
            <pc:docMk/>
            <pc:sldMk cId="4293651965" sldId="303"/>
            <ac:spMk id="2" creationId="{49A8FF40-F3D8-027F-20BB-D0E2A22A128A}"/>
          </ac:spMkLst>
        </pc:spChg>
        <pc:picChg chg="mod">
          <ac:chgData name="Vincent Jin" userId="7416ad34-2ca3-421c-a0f1-fccf6c50daa3" providerId="ADAL" clId="{965B541E-5663-49B1-A76F-0125BED59EBA}" dt="2024-07-25T04:28:09.370" v="41" actId="1076"/>
          <ac:picMkLst>
            <pc:docMk/>
            <pc:sldMk cId="4293651965" sldId="303"/>
            <ac:picMk id="3" creationId="{279C6177-FD46-05CB-687E-BC682191F83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4EBC4-63C1-467C-A7B8-E02E026EC897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5FCD1-B7FE-4E0B-93E2-6D70F3E4B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6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Reduce the credit part and proceed with only the title – Use we to shortening the scripts all the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56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4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7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35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7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8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51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41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04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73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5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02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72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68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71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3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52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4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48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7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20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98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08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5FCD1-B7FE-4E0B-93E2-6D70F3E4BA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>
            <a:extLst>
              <a:ext uri="{FF2B5EF4-FFF2-40B4-BE49-F238E27FC236}">
                <a16:creationId xmlns:a16="http://schemas.microsoft.com/office/drawing/2014/main" id="{73983439-EC0B-3520-29C2-CF9EF98C3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E573FCED-2593-44CE-6EF3-3E7E9E79E2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white">
          <a:xfrm>
            <a:off x="1079501" y="876300"/>
            <a:ext cx="104013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B2224F5-FE3E-B5C5-FED9-B35319CD21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79501" y="2057400"/>
            <a:ext cx="10401300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B94B502-3C0E-E1B1-FB45-495C980BCE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200" y="6400800"/>
            <a:ext cx="2540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FBF4609D-AE52-F726-6B4D-E6053BC811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165600" y="6400800"/>
            <a:ext cx="38608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73B98A00-3300-39AB-2C16-1260FF3BEA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940800" y="6400800"/>
            <a:ext cx="2540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0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8C03-DE18-A5B2-FD33-41291FAE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83457-37A4-4B31-A8BD-861813A96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63BAD-527D-7350-E147-718B2AE8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B07E4-CDF9-4C88-A2F3-04620E58224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82241-2187-4C65-A10A-23827AA3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A8EDA-8FE0-CF0D-93AF-872F0DE7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4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EBD1A0-2B0B-E7A0-153C-F5782D7DB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1900" y="390526"/>
            <a:ext cx="25908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98CCE-94D9-8DE6-286B-152DF8F8F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390526"/>
            <a:ext cx="75692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F85F6-3A3A-BC22-A21F-4BC3AC605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B07E4-CDF9-4C88-A2F3-04620E58224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3A4A-53EC-1FAA-80E0-1495F0E8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D7C3-42BB-015F-54C6-24FD5DDC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4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D971-4EFF-5EAC-1110-8FAFC566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168F1-C929-BF6A-6563-9B978B763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AD28D-B73F-3D95-184A-7477760B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B07E4-CDF9-4C88-A2F3-04620E58224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67293-5D4E-545C-A152-8B9C44DA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054DB-07C7-58E7-7A8C-F9B376CF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0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35764-D55B-28B0-5C86-CB91E5F2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7597B-A261-F4B4-42B6-AD2ABB401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1BB2-43B7-BAE8-C9AB-7D67E269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B07E4-CDF9-4C88-A2F3-04620E58224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C3178-A987-F680-9C12-97728862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43A64-E2DB-BB9C-ED17-455DE691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4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152F-8E01-7CDD-207C-AE643646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4B3A3-A220-97FA-96FC-41BC5BFB9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5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F7ADB-00E9-FF59-A17E-AE9527362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7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F54D2-D046-8F16-43AC-B4E9DB82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B07E4-CDF9-4C88-A2F3-04620E58224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5BD27-F418-C8C3-3A2C-94E46368F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55F50-3E2B-6352-983C-1BE8C0C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1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C2D25-07EC-44FE-A0CF-9B4073E5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C7D62-C59D-5084-1C15-6C5F118A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62D08-A8BC-C421-E748-F1FA3F9CB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021CD4-137A-193A-D4EE-1A01B6C34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4D73C-2003-0F75-0A83-E092FEA1F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B13C06-8CCC-46A3-477F-0B6CB482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B07E4-CDF9-4C88-A2F3-04620E58224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8CC9B-B17A-C5DE-E7D7-3849F0B7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CFDE37-28C7-1995-544F-2EBB1819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9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1DF5-A384-7006-1F8C-74D129E7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69467-34BD-AF1E-0871-216058C0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B07E4-CDF9-4C88-A2F3-04620E58224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EABBA-966C-CB9A-016B-7C82D886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B6A11-E8F8-41DE-16A0-65BEF2B6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5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AD42D-A820-A39C-7C75-9BC47D7E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B07E4-CDF9-4C88-A2F3-04620E58224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A07986-97E0-4C38-B553-3E149379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C8445-5DE0-81CD-D650-CF060CDC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8181B-5950-78C6-467C-EB6058F28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F1607-E944-D229-A7AB-D9E1E0C2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67705-FB63-1405-46DE-3556894B1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7307F-C9F0-0CFC-BF18-98FDCD1E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B07E4-CDF9-4C88-A2F3-04620E58224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05E91-21D6-8BCF-B169-359657A9E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B751-EE14-8FD3-5747-AB1EF58A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8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4635-8D70-EE89-70BD-CE05E9835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181643-0908-5CB6-6DF5-3BA5AA8FE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7D880-3A03-5C0E-0C42-2A26D4E37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2BC1A-1826-F7A8-6F6B-5A332172A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B07E4-CDF9-4C88-A2F3-04620E58224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01036-0FE1-1ED5-EAF7-61C79DCD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F60B8-53F9-87A7-E432-9BC26EA1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7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>
            <a:extLst>
              <a:ext uri="{FF2B5EF4-FFF2-40B4-BE49-F238E27FC236}">
                <a16:creationId xmlns:a16="http://schemas.microsoft.com/office/drawing/2014/main" id="{FD9A5A9B-D814-8B15-D9C9-DE4B0415E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281725FB-2010-D701-1AC8-770A9C0B9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1079500" y="390525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F7CFB05-7993-BFE4-1906-FEF7E7528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10795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32F854-40BA-FB19-F5EF-A988CEAA3B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1079500" y="63246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fld id="{3C2B07E4-CDF9-4C88-A2F3-04620E58224D}" type="datetimeFigureOut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114EC1C-45F2-1E5C-F460-E0CCEA543B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860800" y="6324600"/>
            <a:ext cx="386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E61249-DA70-95EA-D750-61A3DC3B71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229600" y="6324600"/>
            <a:ext cx="142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254B8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254B8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254B8E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254B8E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254B8E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254B8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17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white">
          <a:xfrm>
            <a:off x="759589" y="2278751"/>
            <a:ext cx="10977622" cy="128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6000" dirty="0">
                <a:solidFill>
                  <a:schemeClr val="tx1"/>
                </a:solidFill>
              </a:rPr>
              <a:t>Prompt-based programming:</a:t>
            </a:r>
            <a:endParaRPr lang="en-US" sz="6000" kern="0" dirty="0">
              <a:solidFill>
                <a:schemeClr val="tx1"/>
              </a:solidFill>
              <a:latin typeface="Arial"/>
              <a:ea typeface="ＭＳ Ｐゴシック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white">
          <a:xfrm>
            <a:off x="1905000" y="50292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54B8E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en-US" sz="20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white">
          <a:xfrm>
            <a:off x="607189" y="5029200"/>
            <a:ext cx="10977622" cy="133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54B8E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3000" dirty="0" err="1"/>
              <a:t>Zhenghao</a:t>
            </a:r>
            <a:r>
              <a:rPr lang="en-US" sz="3000" dirty="0"/>
              <a:t> (Vincent) Jin, MHS, Abimereki Muzaale, MD MPH</a:t>
            </a:r>
          </a:p>
          <a:p>
            <a:pPr algn="ctr"/>
            <a:r>
              <a:rPr lang="en-US" sz="3000" dirty="0"/>
              <a:t>Johns Hopkins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07E5C-059F-601C-AC6F-A76BFC12BA2C}"/>
              </a:ext>
            </a:extLst>
          </p:cNvPr>
          <p:cNvSpPr txBox="1"/>
          <p:nvPr/>
        </p:nvSpPr>
        <p:spPr>
          <a:xfrm>
            <a:off x="10625559" y="10764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83FC21-CDA6-BDE8-A54D-6B1A8EBC3CC5}"/>
              </a:ext>
            </a:extLst>
          </p:cNvPr>
          <p:cNvSpPr txBox="1">
            <a:spLocks/>
          </p:cNvSpPr>
          <p:nvPr/>
        </p:nvSpPr>
        <p:spPr bwMode="white">
          <a:xfrm>
            <a:off x="759589" y="3227066"/>
            <a:ext cx="10977622" cy="128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5500" i="1" dirty="0"/>
              <a:t>Easing the Stata learning curve</a:t>
            </a:r>
            <a:endParaRPr lang="en-US" sz="5500" i="1" kern="0" dirty="0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6522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curve&#10;&#10;Description automatically generated">
            <a:extLst>
              <a:ext uri="{FF2B5EF4-FFF2-40B4-BE49-F238E27FC236}">
                <a16:creationId xmlns:a16="http://schemas.microsoft.com/office/drawing/2014/main" id="{D1795212-3DF4-A20B-E694-3FA02DA0C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8C2BAA-2B99-B0E2-DE9B-D2CAB977ADB0}"/>
              </a:ext>
            </a:extLst>
          </p:cNvPr>
          <p:cNvSpPr txBox="1"/>
          <p:nvPr/>
        </p:nvSpPr>
        <p:spPr>
          <a:xfrm>
            <a:off x="5369851" y="3086999"/>
            <a:ext cx="5667042" cy="277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Difficulties in achieving research goals reported due to lacking skills in operating Stata programs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4C3EE3-29E4-56BB-79E6-3CC0FE51CAEF}"/>
              </a:ext>
            </a:extLst>
          </p:cNvPr>
          <p:cNvSpPr txBox="1"/>
          <p:nvPr/>
        </p:nvSpPr>
        <p:spPr>
          <a:xfrm>
            <a:off x="9173666" y="1551062"/>
            <a:ext cx="258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Syntax Based </a:t>
            </a:r>
          </a:p>
        </p:txBody>
      </p:sp>
    </p:spTree>
    <p:extLst>
      <p:ext uri="{BB962C8B-B14F-4D97-AF65-F5344CB8AC3E}">
        <p14:creationId xmlns:p14="http://schemas.microsoft.com/office/powerpoint/2010/main" val="2672571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curve&#10;&#10;Description automatically generated">
            <a:extLst>
              <a:ext uri="{FF2B5EF4-FFF2-40B4-BE49-F238E27FC236}">
                <a16:creationId xmlns:a16="http://schemas.microsoft.com/office/drawing/2014/main" id="{D1795212-3DF4-A20B-E694-3FA02DA0C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DD236-0D1E-5D3F-18D1-4BA7D9A6B294}"/>
              </a:ext>
            </a:extLst>
          </p:cNvPr>
          <p:cNvSpPr txBox="1"/>
          <p:nvPr/>
        </p:nvSpPr>
        <p:spPr>
          <a:xfrm>
            <a:off x="9173666" y="1551062"/>
            <a:ext cx="258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Syntax Based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00E1BD-161C-0C11-D5BE-4061C864539B}"/>
              </a:ext>
            </a:extLst>
          </p:cNvPr>
          <p:cNvGrpSpPr/>
          <p:nvPr/>
        </p:nvGrpSpPr>
        <p:grpSpPr>
          <a:xfrm rot="10800000">
            <a:off x="4391347" y="3429000"/>
            <a:ext cx="175189" cy="2674834"/>
            <a:chOff x="4326309" y="3486683"/>
            <a:chExt cx="175189" cy="261715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62D510-4C97-9D22-7C62-B03CF666DC03}"/>
                </a:ext>
              </a:extLst>
            </p:cNvPr>
            <p:cNvCxnSpPr>
              <a:cxnSpLocks/>
              <a:stCxn id="3" idx="3"/>
            </p:cNvCxnSpPr>
            <p:nvPr/>
          </p:nvCxnSpPr>
          <p:spPr bwMode="auto">
            <a:xfrm>
              <a:off x="4413904" y="3657599"/>
              <a:ext cx="32045" cy="2446234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E947B256-AA9F-206C-089A-8944BE9B3B33}"/>
                </a:ext>
              </a:extLst>
            </p:cNvPr>
            <p:cNvSpPr/>
            <p:nvPr/>
          </p:nvSpPr>
          <p:spPr bwMode="auto">
            <a:xfrm>
              <a:off x="4326309" y="3486683"/>
              <a:ext cx="175189" cy="170916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B20D7AF-9646-B56A-F3C6-6103AE962B92}"/>
              </a:ext>
            </a:extLst>
          </p:cNvPr>
          <p:cNvSpPr txBox="1"/>
          <p:nvPr/>
        </p:nvSpPr>
        <p:spPr>
          <a:xfrm>
            <a:off x="4791945" y="3469911"/>
            <a:ext cx="5994738" cy="2084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Time for 50% of students succeed on automating table 1 production or regression analysis</a:t>
            </a:r>
          </a:p>
        </p:txBody>
      </p:sp>
    </p:spTree>
    <p:extLst>
      <p:ext uri="{BB962C8B-B14F-4D97-AF65-F5344CB8AC3E}">
        <p14:creationId xmlns:p14="http://schemas.microsoft.com/office/powerpoint/2010/main" val="719567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curve&#10;&#10;Description automatically generated">
            <a:extLst>
              <a:ext uri="{FF2B5EF4-FFF2-40B4-BE49-F238E27FC236}">
                <a16:creationId xmlns:a16="http://schemas.microsoft.com/office/drawing/2014/main" id="{D64500C9-7304-9C5E-B73B-8C963173E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DD236-0D1E-5D3F-18D1-4BA7D9A6B294}"/>
              </a:ext>
            </a:extLst>
          </p:cNvPr>
          <p:cNvSpPr txBox="1"/>
          <p:nvPr/>
        </p:nvSpPr>
        <p:spPr>
          <a:xfrm>
            <a:off x="9173666" y="1551062"/>
            <a:ext cx="258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Syntax Based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51934F-AB7C-FF35-33BE-136E0B67041F}"/>
              </a:ext>
            </a:extLst>
          </p:cNvPr>
          <p:cNvGrpSpPr/>
          <p:nvPr/>
        </p:nvGrpSpPr>
        <p:grpSpPr>
          <a:xfrm rot="10800000">
            <a:off x="3339269" y="3486683"/>
            <a:ext cx="175189" cy="2617150"/>
            <a:chOff x="3339269" y="3486683"/>
            <a:chExt cx="175189" cy="2617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7497EC-CDAF-A6A9-D29B-47AAFE30DB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26863" y="3540094"/>
              <a:ext cx="11627" cy="2563739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CF95BF5E-22C3-9C55-3E37-1FDA7F0B59A2}"/>
                </a:ext>
              </a:extLst>
            </p:cNvPr>
            <p:cNvSpPr/>
            <p:nvPr/>
          </p:nvSpPr>
          <p:spPr bwMode="auto">
            <a:xfrm>
              <a:off x="3339269" y="3486683"/>
              <a:ext cx="175189" cy="170916"/>
            </a:xfrm>
            <a:prstGeom prst="triangl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FD19070-DCB8-B49F-5608-698332A171CB}"/>
              </a:ext>
            </a:extLst>
          </p:cNvPr>
          <p:cNvSpPr txBox="1"/>
          <p:nvPr/>
        </p:nvSpPr>
        <p:spPr>
          <a:xfrm>
            <a:off x="3292145" y="1551062"/>
            <a:ext cx="258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Prompt Based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84E4C4-31F2-E9B4-0DE7-C5AEB37B93D9}"/>
              </a:ext>
            </a:extLst>
          </p:cNvPr>
          <p:cNvGrpSpPr/>
          <p:nvPr/>
        </p:nvGrpSpPr>
        <p:grpSpPr>
          <a:xfrm rot="10800000">
            <a:off x="4391346" y="3429000"/>
            <a:ext cx="175189" cy="2674834"/>
            <a:chOff x="4326309" y="3486683"/>
            <a:chExt cx="175189" cy="261715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A26433D-1AB1-EC6F-523D-B4EA1F18E8B1}"/>
                </a:ext>
              </a:extLst>
            </p:cNvPr>
            <p:cNvCxnSpPr>
              <a:cxnSpLocks/>
              <a:stCxn id="14" idx="3"/>
            </p:cNvCxnSpPr>
            <p:nvPr/>
          </p:nvCxnSpPr>
          <p:spPr bwMode="auto">
            <a:xfrm>
              <a:off x="4413904" y="3657599"/>
              <a:ext cx="32045" cy="2446234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4650F-8033-8E6C-441B-FD802A83F9A2}"/>
                </a:ext>
              </a:extLst>
            </p:cNvPr>
            <p:cNvSpPr/>
            <p:nvPr/>
          </p:nvSpPr>
          <p:spPr bwMode="auto">
            <a:xfrm>
              <a:off x="4326309" y="3486683"/>
              <a:ext cx="175189" cy="170916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2B65B79-1DB7-C715-AEAE-9C1FBA202BB8}"/>
              </a:ext>
            </a:extLst>
          </p:cNvPr>
          <p:cNvSpPr txBox="1"/>
          <p:nvPr/>
        </p:nvSpPr>
        <p:spPr>
          <a:xfrm>
            <a:off x="4791945" y="3469911"/>
            <a:ext cx="5994738" cy="2084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Time for 50% of students succeed on automating table 1 production or regression analysis</a:t>
            </a:r>
          </a:p>
        </p:txBody>
      </p:sp>
    </p:spTree>
    <p:extLst>
      <p:ext uri="{BB962C8B-B14F-4D97-AF65-F5344CB8AC3E}">
        <p14:creationId xmlns:p14="http://schemas.microsoft.com/office/powerpoint/2010/main" val="2176759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A3FC-C80F-8EE3-20CD-B48C3193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169" y="724634"/>
            <a:ext cx="11906738" cy="653843"/>
          </a:xfrm>
        </p:spPr>
        <p:txBody>
          <a:bodyPr/>
          <a:lstStyle/>
          <a:p>
            <a:r>
              <a:rPr lang="en-US" sz="5000" dirty="0"/>
              <a:t>Background and 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29C79-8E42-DC49-D801-7B65C8EB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328" y="1618762"/>
            <a:ext cx="2932884" cy="823912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Prompt based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B6FF2-BEB1-10DD-F2FE-C9FC5E2B5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739" y="2358377"/>
            <a:ext cx="6031144" cy="30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Multiple parameter intakes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Mandatory, self-explanatory intake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Check points and Modifications without termination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1A91E-32B0-FDA6-90B0-31D859FE1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54795" y="1618762"/>
            <a:ext cx="3711271" cy="823912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Traditional syntax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0DA0-DAA3-D433-7C9A-AA450C6F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42674"/>
            <a:ext cx="6574692" cy="30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One time intake for parameters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Needs to study the syntax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Hard to identify/fix errors</a:t>
            </a:r>
          </a:p>
        </p:txBody>
      </p:sp>
    </p:spTree>
    <p:extLst>
      <p:ext uri="{BB962C8B-B14F-4D97-AF65-F5344CB8AC3E}">
        <p14:creationId xmlns:p14="http://schemas.microsoft.com/office/powerpoint/2010/main" val="3575019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A3FC-C80F-8EE3-20CD-B48C3193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169" y="724634"/>
            <a:ext cx="11906738" cy="653843"/>
          </a:xfrm>
        </p:spPr>
        <p:txBody>
          <a:bodyPr/>
          <a:lstStyle/>
          <a:p>
            <a:r>
              <a:rPr lang="en-US" sz="5000" dirty="0"/>
              <a:t>Background and 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29C79-8E42-DC49-D801-7B65C8EB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328" y="1618762"/>
            <a:ext cx="2932884" cy="823912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Prompt based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B6FF2-BEB1-10DD-F2FE-C9FC5E2B5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739" y="2358377"/>
            <a:ext cx="6035172" cy="30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Multiple parameter intakes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Mandatory, self-explanatory intake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Check points and Modifications without termination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1A91E-32B0-FDA6-90B0-31D859FE1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54795" y="1618762"/>
            <a:ext cx="3711271" cy="823912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Traditional syntax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0DA0-DAA3-D433-7C9A-AA450C6F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42674"/>
            <a:ext cx="6574692" cy="30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One time intake for parameters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Needs to study the syntax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Hard to identify/fix errors</a:t>
            </a:r>
          </a:p>
        </p:txBody>
      </p:sp>
    </p:spTree>
    <p:extLst>
      <p:ext uri="{BB962C8B-B14F-4D97-AF65-F5344CB8AC3E}">
        <p14:creationId xmlns:p14="http://schemas.microsoft.com/office/powerpoint/2010/main" val="299467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A3FC-C80F-8EE3-20CD-B48C3193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169" y="724634"/>
            <a:ext cx="11906738" cy="653843"/>
          </a:xfrm>
        </p:spPr>
        <p:txBody>
          <a:bodyPr/>
          <a:lstStyle/>
          <a:p>
            <a:r>
              <a:rPr lang="en-US" sz="5000" dirty="0"/>
              <a:t>Background and 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29C79-8E42-DC49-D801-7B65C8EB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328" y="1618762"/>
            <a:ext cx="2932884" cy="823912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Prompt based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B6FF2-BEB1-10DD-F2FE-C9FC5E2B5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739" y="2358377"/>
            <a:ext cx="6031144" cy="30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Multiple parameter intakes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Mandatory, self-explanatory intake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Check points and Modifications without termination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1A91E-32B0-FDA6-90B0-31D859FE1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54795" y="1618762"/>
            <a:ext cx="3711271" cy="823912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Traditional syntax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0DA0-DAA3-D433-7C9A-AA450C6F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42674"/>
            <a:ext cx="6574692" cy="30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One time intake for parameters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Needs to study the syntax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Hard to identify/fix errors</a:t>
            </a:r>
          </a:p>
        </p:txBody>
      </p:sp>
    </p:spTree>
    <p:extLst>
      <p:ext uri="{BB962C8B-B14F-4D97-AF65-F5344CB8AC3E}">
        <p14:creationId xmlns:p14="http://schemas.microsoft.com/office/powerpoint/2010/main" val="98793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DE24-3273-A6BA-D067-A72078986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7946" y="654163"/>
            <a:ext cx="9534605" cy="937846"/>
          </a:xfrm>
        </p:spPr>
        <p:txBody>
          <a:bodyPr anchor="ctr">
            <a:noAutofit/>
          </a:bodyPr>
          <a:lstStyle/>
          <a:p>
            <a:pPr algn="ctr"/>
            <a:r>
              <a:rPr lang="en-US" sz="5000" dirty="0"/>
              <a:t>Prompt Based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5552F-2C89-5F54-7043-1A51748DF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68" y="1712513"/>
            <a:ext cx="11280401" cy="4379579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solidFill>
                  <a:schemeClr val="tx2"/>
                </a:solidFill>
              </a:rPr>
              <a:t>Integrating the user input into program executions.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The function: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bg1">
                    <a:lumMod val="85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_request()</a:t>
            </a:r>
            <a:r>
              <a:rPr lang="en-US" sz="3000" b="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option under Stata’s display command</a:t>
            </a:r>
          </a:p>
          <a:p>
            <a:pPr marL="56007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ea typeface="Cascadia Code Light" panose="020B0609020000020004" pitchFamily="49" charset="0"/>
                <a:cs typeface="Calibri" panose="020F0502020204030204" pitchFamily="34" charset="0"/>
              </a:rPr>
              <a:t>display “Information to request user input”, </a:t>
            </a:r>
            <a:r>
              <a:rPr lang="en-US" sz="3000" b="0" dirty="0">
                <a:solidFill>
                  <a:schemeClr val="bg1">
                    <a:lumMod val="85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  <a:ea typeface="Cascadia Code Light" panose="020B0609020000020004" pitchFamily="49" charset="0"/>
                <a:cs typeface="Calibri" panose="020F0502020204030204" pitchFamily="34" charset="0"/>
              </a:rPr>
              <a:t>_request(</a:t>
            </a:r>
            <a:r>
              <a:rPr lang="en-US" sz="3000" b="0" dirty="0" err="1">
                <a:solidFill>
                  <a:schemeClr val="bg1">
                    <a:lumMod val="85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  <a:ea typeface="Cascadia Code Light" panose="020B0609020000020004" pitchFamily="49" charset="0"/>
                <a:cs typeface="Calibri" panose="020F0502020204030204" pitchFamily="34" charset="0"/>
              </a:rPr>
              <a:t>macro_name</a:t>
            </a:r>
            <a:r>
              <a:rPr lang="en-US" sz="3000" b="0" dirty="0">
                <a:solidFill>
                  <a:schemeClr val="bg1">
                    <a:lumMod val="85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  <a:ea typeface="Cascadia Code Light" panose="020B0609020000020004" pitchFamily="49" charset="0"/>
                <a:cs typeface="Calibri" panose="020F0502020204030204" pitchFamily="34" charset="0"/>
              </a:rPr>
              <a:t>)</a:t>
            </a:r>
            <a:endParaRPr lang="en-US" sz="30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endParaRPr lang="en-US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57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DE24-3273-A6BA-D067-A72078986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7946" y="654163"/>
            <a:ext cx="9534605" cy="937846"/>
          </a:xfrm>
        </p:spPr>
        <p:txBody>
          <a:bodyPr anchor="ctr">
            <a:noAutofit/>
          </a:bodyPr>
          <a:lstStyle/>
          <a:p>
            <a:pPr algn="ctr"/>
            <a:r>
              <a:rPr lang="en-US" sz="5000" dirty="0"/>
              <a:t>Prompt Based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5552F-2C89-5F54-7043-1A51748DF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68" y="1712513"/>
            <a:ext cx="11280401" cy="4379579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solidFill>
                  <a:schemeClr val="tx2"/>
                </a:solidFill>
              </a:rPr>
              <a:t>Integrating the user input into program executions.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chemeClr val="tx2"/>
                </a:solidFill>
              </a:rPr>
              <a:t>The function: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2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_request()</a:t>
            </a:r>
            <a:r>
              <a:rPr lang="en-US" sz="3000" b="0" dirty="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tx2"/>
                </a:solidFill>
              </a:rPr>
              <a:t>option under Stata’s display command</a:t>
            </a:r>
          </a:p>
          <a:p>
            <a:pPr marL="56007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ea typeface="Cascadia Code Light" panose="020B0609020000020004" pitchFamily="49" charset="0"/>
                <a:cs typeface="Calibri" panose="020F0502020204030204" pitchFamily="34" charset="0"/>
              </a:rPr>
              <a:t>display “Information to request user input”, </a:t>
            </a:r>
            <a:r>
              <a:rPr lang="en-US" sz="3000" b="0" dirty="0">
                <a:solidFill>
                  <a:schemeClr val="bg1">
                    <a:lumMod val="85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  <a:ea typeface="Cascadia Code Light" panose="020B0609020000020004" pitchFamily="49" charset="0"/>
                <a:cs typeface="Calibri" panose="020F0502020204030204" pitchFamily="34" charset="0"/>
              </a:rPr>
              <a:t>_request(</a:t>
            </a:r>
            <a:r>
              <a:rPr lang="en-US" sz="3000" b="0" dirty="0" err="1">
                <a:solidFill>
                  <a:schemeClr val="bg1">
                    <a:lumMod val="85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  <a:ea typeface="Cascadia Code Light" panose="020B0609020000020004" pitchFamily="49" charset="0"/>
                <a:cs typeface="Calibri" panose="020F0502020204030204" pitchFamily="34" charset="0"/>
              </a:rPr>
              <a:t>macro_name</a:t>
            </a:r>
            <a:r>
              <a:rPr lang="en-US" sz="3000" b="0" dirty="0">
                <a:solidFill>
                  <a:schemeClr val="bg1">
                    <a:lumMod val="85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  <a:ea typeface="Cascadia Code Light" panose="020B0609020000020004" pitchFamily="49" charset="0"/>
                <a:cs typeface="Calibri" panose="020F0502020204030204" pitchFamily="34" charset="0"/>
              </a:rPr>
              <a:t>)</a:t>
            </a:r>
            <a:endParaRPr lang="en-US" sz="30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endParaRPr lang="en-US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77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DE24-3273-A6BA-D067-A72078986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7946" y="654163"/>
            <a:ext cx="9534605" cy="937846"/>
          </a:xfrm>
        </p:spPr>
        <p:txBody>
          <a:bodyPr anchor="ctr">
            <a:noAutofit/>
          </a:bodyPr>
          <a:lstStyle/>
          <a:p>
            <a:pPr algn="ctr"/>
            <a:r>
              <a:rPr lang="en-US" sz="5000" dirty="0"/>
              <a:t>Prompt Based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5552F-2C89-5F54-7043-1A51748DF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68" y="1712513"/>
            <a:ext cx="11280401" cy="4379579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solidFill>
                  <a:schemeClr val="tx2"/>
                </a:solidFill>
              </a:rPr>
              <a:t>Integrating the user input into program executions.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chemeClr val="tx2"/>
                </a:solidFill>
              </a:rPr>
              <a:t>The function: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2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_request()</a:t>
            </a:r>
            <a:r>
              <a:rPr lang="en-US" sz="3000" b="0" dirty="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US" sz="3000" dirty="0">
                <a:solidFill>
                  <a:schemeClr val="tx2"/>
                </a:solidFill>
              </a:rPr>
              <a:t>option under Stata’s display command</a:t>
            </a:r>
          </a:p>
          <a:p>
            <a:pPr marL="56007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2"/>
                </a:solidFill>
                <a:latin typeface="Consolas" panose="020B0609020204030204" pitchFamily="49" charset="0"/>
                <a:ea typeface="Cascadia Code Light" panose="020B0609020000020004" pitchFamily="49" charset="0"/>
                <a:cs typeface="Calibri" panose="020F0502020204030204" pitchFamily="34" charset="0"/>
              </a:rPr>
              <a:t>display “Information to request user input”, </a:t>
            </a:r>
            <a:r>
              <a:rPr lang="en-US" sz="3000" b="0" dirty="0">
                <a:solidFill>
                  <a:schemeClr val="tx2"/>
                </a:solidFill>
                <a:highlight>
                  <a:srgbClr val="C0C0C0"/>
                </a:highlight>
                <a:latin typeface="Consolas" panose="020B0609020204030204" pitchFamily="49" charset="0"/>
                <a:ea typeface="Cascadia Code Light" panose="020B0609020000020004" pitchFamily="49" charset="0"/>
                <a:cs typeface="Calibri" panose="020F0502020204030204" pitchFamily="34" charset="0"/>
              </a:rPr>
              <a:t>_request(</a:t>
            </a:r>
            <a:r>
              <a:rPr lang="en-US" sz="3000" b="0" dirty="0" err="1">
                <a:solidFill>
                  <a:schemeClr val="tx2"/>
                </a:solidFill>
                <a:highlight>
                  <a:srgbClr val="C0C0C0"/>
                </a:highlight>
                <a:latin typeface="Consolas" panose="020B0609020204030204" pitchFamily="49" charset="0"/>
                <a:ea typeface="Cascadia Code Light" panose="020B0609020000020004" pitchFamily="49" charset="0"/>
                <a:cs typeface="Calibri" panose="020F0502020204030204" pitchFamily="34" charset="0"/>
              </a:rPr>
              <a:t>macro_name</a:t>
            </a:r>
            <a:r>
              <a:rPr lang="en-US" sz="3000" b="0" dirty="0">
                <a:solidFill>
                  <a:schemeClr val="tx2"/>
                </a:solidFill>
                <a:highlight>
                  <a:srgbClr val="C0C0C0"/>
                </a:highlight>
                <a:latin typeface="Consolas" panose="020B0609020204030204" pitchFamily="49" charset="0"/>
                <a:ea typeface="Cascadia Code Light" panose="020B0609020000020004" pitchFamily="49" charset="0"/>
                <a:cs typeface="Calibri" panose="020F0502020204030204" pitchFamily="34" charset="0"/>
              </a:rPr>
              <a:t>)</a:t>
            </a:r>
            <a:endParaRPr lang="en-US" sz="3000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</a:pPr>
            <a:endParaRPr lang="en-US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68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E6EAEC-2AAE-C018-00D5-547BDC0A34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r="4825" b="-14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3FCF40-5ABA-842E-82F7-9F464961BE92}"/>
              </a:ext>
            </a:extLst>
          </p:cNvPr>
          <p:cNvSpPr/>
          <p:nvPr/>
        </p:nvSpPr>
        <p:spPr bwMode="auto">
          <a:xfrm>
            <a:off x="7390700" y="551203"/>
            <a:ext cx="3054407" cy="37174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64CC7D-74A7-2D82-5203-23DDAB655514}"/>
              </a:ext>
            </a:extLst>
          </p:cNvPr>
          <p:cNvSpPr txBox="1"/>
          <p:nvPr/>
        </p:nvSpPr>
        <p:spPr>
          <a:xfrm>
            <a:off x="4940596" y="2921167"/>
            <a:ext cx="7054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Request option tells Stata to throw out a prompt here</a:t>
            </a:r>
          </a:p>
        </p:txBody>
      </p:sp>
    </p:spTree>
    <p:extLst>
      <p:ext uri="{BB962C8B-B14F-4D97-AF65-F5344CB8AC3E}">
        <p14:creationId xmlns:p14="http://schemas.microsoft.com/office/powerpoint/2010/main" val="98765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E6EAEC-2AAE-C018-00D5-547BDC0A34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 b="20954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3FCF40-5ABA-842E-82F7-9F464961BE92}"/>
              </a:ext>
            </a:extLst>
          </p:cNvPr>
          <p:cNvSpPr/>
          <p:nvPr/>
        </p:nvSpPr>
        <p:spPr bwMode="auto">
          <a:xfrm>
            <a:off x="1182342" y="696860"/>
            <a:ext cx="925633" cy="37174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D11BF3-6174-B865-8E22-C1CCBB510F86}"/>
              </a:ext>
            </a:extLst>
          </p:cNvPr>
          <p:cNvSpPr txBox="1"/>
          <p:nvPr/>
        </p:nvSpPr>
        <p:spPr>
          <a:xfrm>
            <a:off x="2107975" y="142862"/>
            <a:ext cx="3916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Program name</a:t>
            </a:r>
          </a:p>
        </p:txBody>
      </p:sp>
    </p:spTree>
    <p:extLst>
      <p:ext uri="{BB962C8B-B14F-4D97-AF65-F5344CB8AC3E}">
        <p14:creationId xmlns:p14="http://schemas.microsoft.com/office/powerpoint/2010/main" val="167117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E6EAEC-2AAE-C018-00D5-547BDC0A34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r="4825" b="-14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3FCF40-5ABA-842E-82F7-9F464961BE92}"/>
              </a:ext>
            </a:extLst>
          </p:cNvPr>
          <p:cNvSpPr/>
          <p:nvPr/>
        </p:nvSpPr>
        <p:spPr bwMode="auto">
          <a:xfrm>
            <a:off x="255639" y="863971"/>
            <a:ext cx="5042019" cy="41019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4FE08F-8371-B4EF-D8C2-45AF350FA28D}"/>
              </a:ext>
            </a:extLst>
          </p:cNvPr>
          <p:cNvSpPr txBox="1"/>
          <p:nvPr/>
        </p:nvSpPr>
        <p:spPr>
          <a:xfrm>
            <a:off x="4940596" y="2921167"/>
            <a:ext cx="7054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Displaying the string (prompt question)</a:t>
            </a:r>
          </a:p>
          <a:p>
            <a:r>
              <a:rPr lang="en-US" sz="3000" dirty="0">
                <a:solidFill>
                  <a:srgbClr val="C00000"/>
                </a:solidFill>
              </a:rPr>
              <a:t>Pause the program and wait for input</a:t>
            </a:r>
          </a:p>
          <a:p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12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9C6177-FD46-05CB-687E-BC682191F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r="4622" b="-14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212B3B-7735-7AA2-037E-FF61307748B8}"/>
              </a:ext>
            </a:extLst>
          </p:cNvPr>
          <p:cNvSpPr/>
          <p:nvPr/>
        </p:nvSpPr>
        <p:spPr bwMode="auto">
          <a:xfrm>
            <a:off x="196850" y="4422712"/>
            <a:ext cx="3915936" cy="94687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7C1C2-C9D9-4D5E-8994-1C7526D2CBE9}"/>
              </a:ext>
            </a:extLst>
          </p:cNvPr>
          <p:cNvSpPr txBox="1"/>
          <p:nvPr/>
        </p:nvSpPr>
        <p:spPr>
          <a:xfrm>
            <a:off x="4940596" y="2921167"/>
            <a:ext cx="7054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User enter input from the Command window</a:t>
            </a:r>
          </a:p>
          <a:p>
            <a:r>
              <a:rPr lang="en-US" sz="3000" dirty="0">
                <a:solidFill>
                  <a:srgbClr val="C00000"/>
                </a:solidFill>
              </a:rPr>
              <a:t>and hit enter</a:t>
            </a:r>
          </a:p>
        </p:txBody>
      </p:sp>
    </p:spTree>
    <p:extLst>
      <p:ext uri="{BB962C8B-B14F-4D97-AF65-F5344CB8AC3E}">
        <p14:creationId xmlns:p14="http://schemas.microsoft.com/office/powerpoint/2010/main" val="211237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5E632-5632-F166-8929-D31F5A5A48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8760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43C620-E01B-492B-32CA-4106C2D8DBEA}"/>
              </a:ext>
            </a:extLst>
          </p:cNvPr>
          <p:cNvSpPr/>
          <p:nvPr/>
        </p:nvSpPr>
        <p:spPr bwMode="auto">
          <a:xfrm>
            <a:off x="5268482" y="841760"/>
            <a:ext cx="2486826" cy="34183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4095DA-DBF6-0184-FAD8-95F25C49283E}"/>
              </a:ext>
            </a:extLst>
          </p:cNvPr>
          <p:cNvSpPr/>
          <p:nvPr/>
        </p:nvSpPr>
        <p:spPr bwMode="auto">
          <a:xfrm>
            <a:off x="247828" y="1516878"/>
            <a:ext cx="200826" cy="28628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A47405-DCEA-8CBD-DA13-2AB61FDA717C}"/>
              </a:ext>
            </a:extLst>
          </p:cNvPr>
          <p:cNvSpPr txBox="1"/>
          <p:nvPr/>
        </p:nvSpPr>
        <p:spPr>
          <a:xfrm>
            <a:off x="4940596" y="2921167"/>
            <a:ext cx="7054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Information is taken in and prompt is completed</a:t>
            </a:r>
          </a:p>
        </p:txBody>
      </p:sp>
    </p:spTree>
    <p:extLst>
      <p:ext uri="{BB962C8B-B14F-4D97-AF65-F5344CB8AC3E}">
        <p14:creationId xmlns:p14="http://schemas.microsoft.com/office/powerpoint/2010/main" val="1980853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E6EAEC-2AAE-C018-00D5-547BDC0A3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" b="2140"/>
          <a:stretch/>
        </p:blipFill>
        <p:spPr>
          <a:xfrm>
            <a:off x="196850" y="172618"/>
            <a:ext cx="11798300" cy="65127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52B61A-FBB7-F642-9319-21F757055218}"/>
              </a:ext>
            </a:extLst>
          </p:cNvPr>
          <p:cNvSpPr/>
          <p:nvPr/>
        </p:nvSpPr>
        <p:spPr bwMode="auto">
          <a:xfrm>
            <a:off x="8169779" y="367468"/>
            <a:ext cx="1457058" cy="35037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749983-167C-FD38-CBAC-FB4D8685A2CD}"/>
              </a:ext>
            </a:extLst>
          </p:cNvPr>
          <p:cNvSpPr/>
          <p:nvPr/>
        </p:nvSpPr>
        <p:spPr bwMode="auto">
          <a:xfrm>
            <a:off x="229311" y="1643641"/>
            <a:ext cx="4654609" cy="33898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7" name="Arrow: Left-Up 16">
            <a:extLst>
              <a:ext uri="{FF2B5EF4-FFF2-40B4-BE49-F238E27FC236}">
                <a16:creationId xmlns:a16="http://schemas.microsoft.com/office/drawing/2014/main" id="{2F52C932-79C5-306E-6A3F-B062D8A6EA30}"/>
              </a:ext>
            </a:extLst>
          </p:cNvPr>
          <p:cNvSpPr/>
          <p:nvPr/>
        </p:nvSpPr>
        <p:spPr bwMode="auto">
          <a:xfrm>
            <a:off x="4946291" y="807577"/>
            <a:ext cx="4206255" cy="1175048"/>
          </a:xfrm>
          <a:prstGeom prst="leftUpArrow">
            <a:avLst>
              <a:gd name="adj1" fmla="val 13444"/>
              <a:gd name="adj2" fmla="val 13222"/>
              <a:gd name="adj3" fmla="val 25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8FCAB0-4CA7-697C-93EC-547D60244B74}"/>
              </a:ext>
            </a:extLst>
          </p:cNvPr>
          <p:cNvSpPr txBox="1"/>
          <p:nvPr/>
        </p:nvSpPr>
        <p:spPr>
          <a:xfrm>
            <a:off x="4940596" y="2921167"/>
            <a:ext cx="7054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Information will be stored in a global macro</a:t>
            </a:r>
          </a:p>
          <a:p>
            <a:r>
              <a:rPr lang="en-US" sz="3000" dirty="0">
                <a:solidFill>
                  <a:srgbClr val="C00000"/>
                </a:solidFill>
              </a:rPr>
              <a:t>with a name specified by the code</a:t>
            </a:r>
          </a:p>
        </p:txBody>
      </p:sp>
    </p:spTree>
    <p:extLst>
      <p:ext uri="{BB962C8B-B14F-4D97-AF65-F5344CB8AC3E}">
        <p14:creationId xmlns:p14="http://schemas.microsoft.com/office/powerpoint/2010/main" val="2542768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CC31-DA95-9842-99F0-20908824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8509" y="717044"/>
            <a:ext cx="6717527" cy="828431"/>
          </a:xfrm>
        </p:spPr>
        <p:txBody>
          <a:bodyPr anchor="ctr">
            <a:noAutofit/>
          </a:bodyPr>
          <a:lstStyle/>
          <a:p>
            <a:pPr algn="ctr"/>
            <a:r>
              <a:rPr lang="en-US" sz="5000" dirty="0"/>
              <a:t>Utilizing User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09255-249A-46F9-2D75-33D1117CD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5" y="979624"/>
            <a:ext cx="9941169" cy="53340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user input can be modified and used for different purposes: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Confirmation 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Parameter intake</a:t>
            </a:r>
          </a:p>
        </p:txBody>
      </p:sp>
    </p:spTree>
    <p:extLst>
      <p:ext uri="{BB962C8B-B14F-4D97-AF65-F5344CB8AC3E}">
        <p14:creationId xmlns:p14="http://schemas.microsoft.com/office/powerpoint/2010/main" val="216569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02F7-A753-479D-852C-7085C5D2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9" y="724712"/>
            <a:ext cx="12109939" cy="801335"/>
          </a:xfrm>
        </p:spPr>
        <p:txBody>
          <a:bodyPr anchor="ctr">
            <a:noAutofit/>
          </a:bodyPr>
          <a:lstStyle/>
          <a:p>
            <a:r>
              <a:rPr lang="en-US" sz="5000" dirty="0"/>
              <a:t>Confirmation-program check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8764B-5D03-B57F-73AF-F33673AE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37" y="2168148"/>
            <a:ext cx="11468522" cy="3243385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tx2"/>
                </a:solidFill>
              </a:rPr>
              <a:t>Prompts can set critical points for user to check program settings before actual executions</a:t>
            </a:r>
          </a:p>
        </p:txBody>
      </p:sp>
    </p:spTree>
    <p:extLst>
      <p:ext uri="{BB962C8B-B14F-4D97-AF65-F5344CB8AC3E}">
        <p14:creationId xmlns:p14="http://schemas.microsoft.com/office/powerpoint/2010/main" val="299520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C6177-FD46-05CB-687E-BC682191F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" b="362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9D7689-C9C8-2762-329E-B41310F979CC}"/>
              </a:ext>
            </a:extLst>
          </p:cNvPr>
          <p:cNvSpPr/>
          <p:nvPr/>
        </p:nvSpPr>
        <p:spPr bwMode="auto">
          <a:xfrm>
            <a:off x="229607" y="1223193"/>
            <a:ext cx="11529362" cy="1657852"/>
          </a:xfrm>
          <a:prstGeom prst="rect">
            <a:avLst/>
          </a:prstGeom>
          <a:solidFill>
            <a:srgbClr val="2525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7C1C2-C9D9-4D5E-8994-1C7526D2CBE9}"/>
              </a:ext>
            </a:extLst>
          </p:cNvPr>
          <p:cNvSpPr txBox="1"/>
          <p:nvPr/>
        </p:nvSpPr>
        <p:spPr>
          <a:xfrm>
            <a:off x="2998028" y="1544287"/>
            <a:ext cx="4592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Desired parameter values:</a:t>
            </a:r>
          </a:p>
          <a:p>
            <a:r>
              <a:rPr lang="en-US" sz="3000" dirty="0" err="1">
                <a:solidFill>
                  <a:srgbClr val="C00000"/>
                </a:solidFill>
              </a:rPr>
              <a:t>ys</a:t>
            </a:r>
            <a:r>
              <a:rPr lang="en-US" sz="3000" dirty="0">
                <a:solidFill>
                  <a:srgbClr val="C00000"/>
                </a:solidFill>
              </a:rPr>
              <a:t> – 1988 ye – 2017 ds - 2</a:t>
            </a:r>
          </a:p>
        </p:txBody>
      </p:sp>
    </p:spTree>
    <p:extLst>
      <p:ext uri="{BB962C8B-B14F-4D97-AF65-F5344CB8AC3E}">
        <p14:creationId xmlns:p14="http://schemas.microsoft.com/office/powerpoint/2010/main" val="2684035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C6177-FD46-05CB-687E-BC682191F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" b="1893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F53C6D-71DE-31B2-BCF4-C7351A441081}"/>
              </a:ext>
            </a:extLst>
          </p:cNvPr>
          <p:cNvSpPr/>
          <p:nvPr/>
        </p:nvSpPr>
        <p:spPr bwMode="auto">
          <a:xfrm>
            <a:off x="4195985" y="392231"/>
            <a:ext cx="1234867" cy="3631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792072-5E32-A3A0-ED77-773E5CD3E4AF}"/>
              </a:ext>
            </a:extLst>
          </p:cNvPr>
          <p:cNvSpPr/>
          <p:nvPr/>
        </p:nvSpPr>
        <p:spPr bwMode="auto">
          <a:xfrm>
            <a:off x="468594" y="3247401"/>
            <a:ext cx="5627406" cy="68943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12C782-CFA8-E155-B2F1-2283CC8B9623}"/>
              </a:ext>
            </a:extLst>
          </p:cNvPr>
          <p:cNvSpPr/>
          <p:nvPr/>
        </p:nvSpPr>
        <p:spPr bwMode="auto">
          <a:xfrm>
            <a:off x="225048" y="755427"/>
            <a:ext cx="11529362" cy="1657852"/>
          </a:xfrm>
          <a:prstGeom prst="rect">
            <a:avLst/>
          </a:prstGeom>
          <a:solidFill>
            <a:srgbClr val="2525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7C1C2-C9D9-4D5E-8994-1C7526D2CBE9}"/>
              </a:ext>
            </a:extLst>
          </p:cNvPr>
          <p:cNvSpPr txBox="1"/>
          <p:nvPr/>
        </p:nvSpPr>
        <p:spPr>
          <a:xfrm>
            <a:off x="3015092" y="1353012"/>
            <a:ext cx="4592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But we won’t know and find the error until at least 400 seconds after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8DBC7-593D-B568-DAF7-2D42217BCA58}"/>
              </a:ext>
            </a:extLst>
          </p:cNvPr>
          <p:cNvSpPr txBox="1"/>
          <p:nvPr/>
        </p:nvSpPr>
        <p:spPr>
          <a:xfrm>
            <a:off x="5311210" y="697141"/>
            <a:ext cx="36148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This is the error!</a:t>
            </a:r>
          </a:p>
        </p:txBody>
      </p:sp>
    </p:spTree>
    <p:extLst>
      <p:ext uri="{BB962C8B-B14F-4D97-AF65-F5344CB8AC3E}">
        <p14:creationId xmlns:p14="http://schemas.microsoft.com/office/powerpoint/2010/main" val="3403815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C6177-FD46-05CB-687E-BC682191F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792072-5E32-A3A0-ED77-773E5CD3E4AF}"/>
              </a:ext>
            </a:extLst>
          </p:cNvPr>
          <p:cNvSpPr/>
          <p:nvPr/>
        </p:nvSpPr>
        <p:spPr bwMode="auto">
          <a:xfrm>
            <a:off x="232159" y="2926741"/>
            <a:ext cx="6254098" cy="254664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8FF40-F3D8-027F-20BB-D0E2A22A128A}"/>
              </a:ext>
            </a:extLst>
          </p:cNvPr>
          <p:cNvSpPr txBox="1"/>
          <p:nvPr/>
        </p:nvSpPr>
        <p:spPr>
          <a:xfrm>
            <a:off x="6821906" y="4976528"/>
            <a:ext cx="5155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This is the confirmation prompt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BA4FA86-9000-22DB-7A02-359999CEE2C2}"/>
              </a:ext>
            </a:extLst>
          </p:cNvPr>
          <p:cNvSpPr/>
          <p:nvPr/>
        </p:nvSpPr>
        <p:spPr bwMode="auto">
          <a:xfrm>
            <a:off x="4648689" y="5253527"/>
            <a:ext cx="2226180" cy="141006"/>
          </a:xfrm>
          <a:prstGeom prst="right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D73BBC-A844-4D92-52B0-390767B90B30}"/>
              </a:ext>
            </a:extLst>
          </p:cNvPr>
          <p:cNvSpPr/>
          <p:nvPr/>
        </p:nvSpPr>
        <p:spPr bwMode="auto">
          <a:xfrm>
            <a:off x="2940880" y="3525140"/>
            <a:ext cx="974221" cy="38327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9BAA2-1677-3D56-84B7-8912EC5FF897}"/>
              </a:ext>
            </a:extLst>
          </p:cNvPr>
          <p:cNvSpPr txBox="1"/>
          <p:nvPr/>
        </p:nvSpPr>
        <p:spPr>
          <a:xfrm>
            <a:off x="674672" y="5978878"/>
            <a:ext cx="8285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There is an error, so entering N to deny proceeding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16AED8-5AE3-8057-7A5A-9E1E530DBA5D}"/>
              </a:ext>
            </a:extLst>
          </p:cNvPr>
          <p:cNvSpPr/>
          <p:nvPr/>
        </p:nvSpPr>
        <p:spPr bwMode="auto">
          <a:xfrm>
            <a:off x="232159" y="1052546"/>
            <a:ext cx="11529362" cy="1657852"/>
          </a:xfrm>
          <a:prstGeom prst="rect">
            <a:avLst/>
          </a:prstGeom>
          <a:solidFill>
            <a:srgbClr val="2525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7C1C2-C9D9-4D5E-8994-1C7526D2CBE9}"/>
              </a:ext>
            </a:extLst>
          </p:cNvPr>
          <p:cNvSpPr txBox="1"/>
          <p:nvPr/>
        </p:nvSpPr>
        <p:spPr>
          <a:xfrm>
            <a:off x="674672" y="1793349"/>
            <a:ext cx="4592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This is a check point before actual execution</a:t>
            </a:r>
          </a:p>
        </p:txBody>
      </p:sp>
    </p:spTree>
    <p:extLst>
      <p:ext uri="{BB962C8B-B14F-4D97-AF65-F5344CB8AC3E}">
        <p14:creationId xmlns:p14="http://schemas.microsoft.com/office/powerpoint/2010/main" val="4293651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C6177-FD46-05CB-687E-BC682191F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6" b="483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57C1C2-C9D9-4D5E-8994-1C7526D2CBE9}"/>
              </a:ext>
            </a:extLst>
          </p:cNvPr>
          <p:cNvSpPr txBox="1"/>
          <p:nvPr/>
        </p:nvSpPr>
        <p:spPr>
          <a:xfrm>
            <a:off x="6755153" y="4096961"/>
            <a:ext cx="4592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With check-points from prompt, it only takes 13s!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792072-5E32-A3A0-ED77-773E5CD3E4AF}"/>
              </a:ext>
            </a:extLst>
          </p:cNvPr>
          <p:cNvSpPr/>
          <p:nvPr/>
        </p:nvSpPr>
        <p:spPr bwMode="auto">
          <a:xfrm>
            <a:off x="479988" y="4260078"/>
            <a:ext cx="5627406" cy="68943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A67F85-73E3-A536-8001-EDDCCE0DF06D}"/>
              </a:ext>
            </a:extLst>
          </p:cNvPr>
          <p:cNvSpPr/>
          <p:nvPr/>
        </p:nvSpPr>
        <p:spPr bwMode="auto">
          <a:xfrm>
            <a:off x="235009" y="2070930"/>
            <a:ext cx="8208236" cy="135807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5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E6EAEC-2AAE-C018-00D5-547BDC0A34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 b="20954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3FCF40-5ABA-842E-82F7-9F464961BE92}"/>
              </a:ext>
            </a:extLst>
          </p:cNvPr>
          <p:cNvSpPr/>
          <p:nvPr/>
        </p:nvSpPr>
        <p:spPr bwMode="auto">
          <a:xfrm>
            <a:off x="2161478" y="696860"/>
            <a:ext cx="925633" cy="37174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D11BF3-6174-B865-8E22-C1CCBB510F86}"/>
              </a:ext>
            </a:extLst>
          </p:cNvPr>
          <p:cNvSpPr txBox="1"/>
          <p:nvPr/>
        </p:nvSpPr>
        <p:spPr>
          <a:xfrm>
            <a:off x="3087111" y="142862"/>
            <a:ext cx="3916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Required syntax</a:t>
            </a:r>
          </a:p>
        </p:txBody>
      </p:sp>
    </p:spTree>
    <p:extLst>
      <p:ext uri="{BB962C8B-B14F-4D97-AF65-F5344CB8AC3E}">
        <p14:creationId xmlns:p14="http://schemas.microsoft.com/office/powerpoint/2010/main" val="1856093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A3FC-C80F-8EE3-20CD-B48C3193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169" y="724634"/>
            <a:ext cx="11906738" cy="653843"/>
          </a:xfrm>
        </p:spPr>
        <p:txBody>
          <a:bodyPr/>
          <a:lstStyle/>
          <a:p>
            <a:r>
              <a:rPr lang="en-US" sz="5000" dirty="0"/>
              <a:t>Background and 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29C79-8E42-DC49-D801-7B65C8EB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328" y="1618762"/>
            <a:ext cx="2932884" cy="823912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Prompt based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B6FF2-BEB1-10DD-F2FE-C9FC5E2B5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738" y="2358377"/>
            <a:ext cx="6076461" cy="30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Multiple parameter intakes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Mandatory, self-explanatory intake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Check points and Modifications without termination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1A91E-32B0-FDA6-90B0-31D859FE1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54795" y="1618762"/>
            <a:ext cx="3711271" cy="823912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Traditional syntax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0DA0-DAA3-D433-7C9A-AA450C6F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42674"/>
            <a:ext cx="6574692" cy="30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One time intake for parameters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Needs to study the syntax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Hard to identify/fix errors</a:t>
            </a:r>
          </a:p>
        </p:txBody>
      </p:sp>
    </p:spTree>
    <p:extLst>
      <p:ext uri="{BB962C8B-B14F-4D97-AF65-F5344CB8AC3E}">
        <p14:creationId xmlns:p14="http://schemas.microsoft.com/office/powerpoint/2010/main" val="1761666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CC31-DA95-9842-99F0-20908824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8509" y="717044"/>
            <a:ext cx="6717527" cy="828431"/>
          </a:xfrm>
        </p:spPr>
        <p:txBody>
          <a:bodyPr anchor="ctr">
            <a:noAutofit/>
          </a:bodyPr>
          <a:lstStyle/>
          <a:p>
            <a:pPr algn="ctr"/>
            <a:r>
              <a:rPr lang="en-US" sz="5000" dirty="0"/>
              <a:t>Utilizing User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09255-249A-46F9-2D75-33D1117CD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5" y="979624"/>
            <a:ext cx="9941169" cy="53340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user input can be modified and used for different purposes: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Confirmation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Parameter intake</a:t>
            </a:r>
          </a:p>
        </p:txBody>
      </p:sp>
    </p:spTree>
    <p:extLst>
      <p:ext uri="{BB962C8B-B14F-4D97-AF65-F5344CB8AC3E}">
        <p14:creationId xmlns:p14="http://schemas.microsoft.com/office/powerpoint/2010/main" val="614315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BBEF-43EC-BC72-B96A-7F262789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9607"/>
            <a:ext cx="11771882" cy="1067661"/>
          </a:xfrm>
        </p:spPr>
        <p:txBody>
          <a:bodyPr anchor="ctr">
            <a:noAutofit/>
          </a:bodyPr>
          <a:lstStyle/>
          <a:p>
            <a:r>
              <a:rPr lang="en-US" sz="5000" dirty="0"/>
              <a:t>Parameter Intake – cleaner fashion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E1AEA-1AC2-7879-3BB7-F8EAFD5B7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77" y="1783171"/>
            <a:ext cx="11250246" cy="3548915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chemeClr val="tx2"/>
                </a:solidFill>
              </a:rPr>
              <a:t>Prompts can take in parameters in cleaner fashion.</a:t>
            </a:r>
          </a:p>
          <a:p>
            <a:pPr marL="731520" lvl="1" indent="-457200"/>
            <a:r>
              <a:rPr lang="en-US" sz="2800" dirty="0">
                <a:solidFill>
                  <a:schemeClr val="tx2"/>
                </a:solidFill>
              </a:rPr>
              <a:t>Avoid potential error in constructing lists </a:t>
            </a:r>
          </a:p>
          <a:p>
            <a:pPr marL="731520" lvl="1" indent="-457200"/>
            <a:r>
              <a:rPr lang="en-US" sz="2800" dirty="0">
                <a:solidFill>
                  <a:schemeClr val="tx2"/>
                </a:solidFill>
              </a:rPr>
              <a:t>Easy to understand and follow </a:t>
            </a:r>
          </a:p>
        </p:txBody>
      </p:sp>
    </p:spTree>
    <p:extLst>
      <p:ext uri="{BB962C8B-B14F-4D97-AF65-F5344CB8AC3E}">
        <p14:creationId xmlns:p14="http://schemas.microsoft.com/office/powerpoint/2010/main" val="1320295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C6177-FD46-05CB-687E-BC682191F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759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57C1C2-C9D9-4D5E-8994-1C7526D2CBE9}"/>
              </a:ext>
            </a:extLst>
          </p:cNvPr>
          <p:cNvSpPr txBox="1"/>
          <p:nvPr/>
        </p:nvSpPr>
        <p:spPr>
          <a:xfrm>
            <a:off x="5453343" y="1450951"/>
            <a:ext cx="4592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Include everything  at program call –</a:t>
            </a:r>
          </a:p>
          <a:p>
            <a:r>
              <a:rPr lang="en-US" sz="3000" dirty="0">
                <a:solidFill>
                  <a:srgbClr val="C00000"/>
                </a:solidFill>
              </a:rPr>
              <a:t>long lists leave spaces for human errors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0025E-8BE3-C2D9-AFD2-C14FE15376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194"/>
          <a:stretch/>
        </p:blipFill>
        <p:spPr>
          <a:xfrm>
            <a:off x="199498" y="3909393"/>
            <a:ext cx="11798300" cy="27750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19A3C2-9DE7-CF7D-1C1C-8FB562F7338F}"/>
              </a:ext>
            </a:extLst>
          </p:cNvPr>
          <p:cNvSpPr/>
          <p:nvPr/>
        </p:nvSpPr>
        <p:spPr bwMode="auto">
          <a:xfrm>
            <a:off x="194202" y="3730811"/>
            <a:ext cx="11806243" cy="2144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412A70-D589-BF0F-413A-478BAF492EEC}"/>
              </a:ext>
            </a:extLst>
          </p:cNvPr>
          <p:cNvSpPr txBox="1"/>
          <p:nvPr/>
        </p:nvSpPr>
        <p:spPr>
          <a:xfrm>
            <a:off x="5412884" y="5019938"/>
            <a:ext cx="50258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No more long lists, less errors!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09CFE2-B3EF-D2B3-0976-B22FFE7AA00C}"/>
              </a:ext>
            </a:extLst>
          </p:cNvPr>
          <p:cNvSpPr txBox="1"/>
          <p:nvPr/>
        </p:nvSpPr>
        <p:spPr>
          <a:xfrm>
            <a:off x="528979" y="2151540"/>
            <a:ext cx="4592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Traditional Syntax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5EC5D5-FFB8-FB4C-0A6A-E33795E3D304}"/>
              </a:ext>
            </a:extLst>
          </p:cNvPr>
          <p:cNvSpPr txBox="1"/>
          <p:nvPr/>
        </p:nvSpPr>
        <p:spPr>
          <a:xfrm>
            <a:off x="528979" y="5019938"/>
            <a:ext cx="4592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Prompt Based</a:t>
            </a:r>
          </a:p>
        </p:txBody>
      </p:sp>
    </p:spTree>
    <p:extLst>
      <p:ext uri="{BB962C8B-B14F-4D97-AF65-F5344CB8AC3E}">
        <p14:creationId xmlns:p14="http://schemas.microsoft.com/office/powerpoint/2010/main" val="3251806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C6177-FD46-05CB-687E-BC682191F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759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A1A887-9D0E-52C9-07BF-F1A8492B929D}"/>
              </a:ext>
            </a:extLst>
          </p:cNvPr>
          <p:cNvSpPr/>
          <p:nvPr/>
        </p:nvSpPr>
        <p:spPr bwMode="auto">
          <a:xfrm>
            <a:off x="196850" y="635226"/>
            <a:ext cx="3124931" cy="441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49B6CE-1905-8505-B477-F8F9BEE9B231}"/>
              </a:ext>
            </a:extLst>
          </p:cNvPr>
          <p:cNvSpPr/>
          <p:nvPr/>
        </p:nvSpPr>
        <p:spPr bwMode="auto">
          <a:xfrm>
            <a:off x="4466803" y="234669"/>
            <a:ext cx="7249481" cy="36781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D3C99-F8BC-FDE6-4AEC-150EB9AA0A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29" b="9610"/>
          <a:stretch/>
        </p:blipFill>
        <p:spPr>
          <a:xfrm>
            <a:off x="196850" y="2325049"/>
            <a:ext cx="11798300" cy="43594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1455F7-5BC0-3850-0C04-634A1F878448}"/>
              </a:ext>
            </a:extLst>
          </p:cNvPr>
          <p:cNvSpPr/>
          <p:nvPr/>
        </p:nvSpPr>
        <p:spPr bwMode="auto">
          <a:xfrm>
            <a:off x="196850" y="2262106"/>
            <a:ext cx="11806243" cy="2144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E0CD215-C3D8-2D14-4076-95DC7B18ABA3}"/>
              </a:ext>
            </a:extLst>
          </p:cNvPr>
          <p:cNvSpPr/>
          <p:nvPr/>
        </p:nvSpPr>
        <p:spPr bwMode="auto">
          <a:xfrm>
            <a:off x="5219362" y="663631"/>
            <a:ext cx="465293" cy="237905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2561EA-562E-550A-F3DE-F09958A4A07E}"/>
              </a:ext>
            </a:extLst>
          </p:cNvPr>
          <p:cNvSpPr/>
          <p:nvPr/>
        </p:nvSpPr>
        <p:spPr bwMode="auto">
          <a:xfrm>
            <a:off x="188907" y="3042688"/>
            <a:ext cx="7975957" cy="280785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5412E2-0FD8-8316-09CA-3E2763B2BC10}"/>
              </a:ext>
            </a:extLst>
          </p:cNvPr>
          <p:cNvSpPr txBox="1"/>
          <p:nvPr/>
        </p:nvSpPr>
        <p:spPr>
          <a:xfrm>
            <a:off x="5802138" y="1100272"/>
            <a:ext cx="5717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Transforming long option lists to prompts one-at-a-time</a:t>
            </a:r>
          </a:p>
        </p:txBody>
      </p:sp>
    </p:spTree>
    <p:extLst>
      <p:ext uri="{BB962C8B-B14F-4D97-AF65-F5344CB8AC3E}">
        <p14:creationId xmlns:p14="http://schemas.microsoft.com/office/powerpoint/2010/main" val="126871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C6177-FD46-05CB-687E-BC682191F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759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A1A887-9D0E-52C9-07BF-F1A8492B929D}"/>
              </a:ext>
            </a:extLst>
          </p:cNvPr>
          <p:cNvSpPr/>
          <p:nvPr/>
        </p:nvSpPr>
        <p:spPr bwMode="auto">
          <a:xfrm>
            <a:off x="3461986" y="639272"/>
            <a:ext cx="5172216" cy="441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D3C99-F8BC-FDE6-4AEC-150EB9AA0A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t="-3424" r="-67" b="4892"/>
          <a:stretch/>
        </p:blipFill>
        <p:spPr>
          <a:xfrm>
            <a:off x="196850" y="2325049"/>
            <a:ext cx="11798300" cy="43594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1455F7-5BC0-3850-0C04-634A1F878448}"/>
              </a:ext>
            </a:extLst>
          </p:cNvPr>
          <p:cNvSpPr/>
          <p:nvPr/>
        </p:nvSpPr>
        <p:spPr bwMode="auto">
          <a:xfrm>
            <a:off x="196850" y="2262106"/>
            <a:ext cx="11806243" cy="2144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E0CD215-C3D8-2D14-4076-95DC7B18ABA3}"/>
              </a:ext>
            </a:extLst>
          </p:cNvPr>
          <p:cNvSpPr/>
          <p:nvPr/>
        </p:nvSpPr>
        <p:spPr bwMode="auto">
          <a:xfrm>
            <a:off x="7740031" y="1133721"/>
            <a:ext cx="465293" cy="237905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2561EA-562E-550A-F3DE-F09958A4A07E}"/>
              </a:ext>
            </a:extLst>
          </p:cNvPr>
          <p:cNvSpPr/>
          <p:nvPr/>
        </p:nvSpPr>
        <p:spPr bwMode="auto">
          <a:xfrm>
            <a:off x="196849" y="3775560"/>
            <a:ext cx="8174361" cy="207498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34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C6177-FD46-05CB-687E-BC682191F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759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A1A887-9D0E-52C9-07BF-F1A8492B929D}"/>
              </a:ext>
            </a:extLst>
          </p:cNvPr>
          <p:cNvSpPr/>
          <p:nvPr/>
        </p:nvSpPr>
        <p:spPr bwMode="auto">
          <a:xfrm>
            <a:off x="8796041" y="643318"/>
            <a:ext cx="2876719" cy="441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D3C99-F8BC-FDE6-4AEC-150EB9AA0A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 b="2629"/>
          <a:stretch/>
        </p:blipFill>
        <p:spPr>
          <a:xfrm>
            <a:off x="196850" y="2325049"/>
            <a:ext cx="11798300" cy="43594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1455F7-5BC0-3850-0C04-634A1F878448}"/>
              </a:ext>
            </a:extLst>
          </p:cNvPr>
          <p:cNvSpPr/>
          <p:nvPr/>
        </p:nvSpPr>
        <p:spPr bwMode="auto">
          <a:xfrm>
            <a:off x="196850" y="2262106"/>
            <a:ext cx="11806243" cy="2144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E0CD215-C3D8-2D14-4076-95DC7B18ABA3}"/>
              </a:ext>
            </a:extLst>
          </p:cNvPr>
          <p:cNvSpPr/>
          <p:nvPr/>
        </p:nvSpPr>
        <p:spPr bwMode="auto">
          <a:xfrm>
            <a:off x="8700960" y="1104049"/>
            <a:ext cx="465293" cy="237905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2561EA-562E-550A-F3DE-F09958A4A07E}"/>
              </a:ext>
            </a:extLst>
          </p:cNvPr>
          <p:cNvSpPr/>
          <p:nvPr/>
        </p:nvSpPr>
        <p:spPr bwMode="auto">
          <a:xfrm>
            <a:off x="196850" y="3512778"/>
            <a:ext cx="8736757" cy="207498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11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C6177-FD46-05CB-687E-BC682191F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759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A1A887-9D0E-52C9-07BF-F1A8492B929D}"/>
              </a:ext>
            </a:extLst>
          </p:cNvPr>
          <p:cNvSpPr/>
          <p:nvPr/>
        </p:nvSpPr>
        <p:spPr bwMode="auto">
          <a:xfrm>
            <a:off x="8796041" y="643318"/>
            <a:ext cx="2876719" cy="441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D3C99-F8BC-FDE6-4AEC-150EB9AA0A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35" r="3150" b="3535"/>
          <a:stretch/>
        </p:blipFill>
        <p:spPr>
          <a:xfrm>
            <a:off x="196850" y="2325049"/>
            <a:ext cx="11798300" cy="43594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1455F7-5BC0-3850-0C04-634A1F878448}"/>
              </a:ext>
            </a:extLst>
          </p:cNvPr>
          <p:cNvSpPr/>
          <p:nvPr/>
        </p:nvSpPr>
        <p:spPr bwMode="auto">
          <a:xfrm>
            <a:off x="196850" y="2262106"/>
            <a:ext cx="11806243" cy="2144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E0CD215-C3D8-2D14-4076-95DC7B18ABA3}"/>
              </a:ext>
            </a:extLst>
          </p:cNvPr>
          <p:cNvSpPr/>
          <p:nvPr/>
        </p:nvSpPr>
        <p:spPr bwMode="auto">
          <a:xfrm>
            <a:off x="8796041" y="1179796"/>
            <a:ext cx="465293" cy="237905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2561EA-562E-550A-F3DE-F09958A4A07E}"/>
              </a:ext>
            </a:extLst>
          </p:cNvPr>
          <p:cNvSpPr/>
          <p:nvPr/>
        </p:nvSpPr>
        <p:spPr bwMode="auto">
          <a:xfrm>
            <a:off x="196850" y="4139701"/>
            <a:ext cx="9428626" cy="188886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05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C6177-FD46-05CB-687E-BC682191F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759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A1A887-9D0E-52C9-07BF-F1A8492B929D}"/>
              </a:ext>
            </a:extLst>
          </p:cNvPr>
          <p:cNvSpPr/>
          <p:nvPr/>
        </p:nvSpPr>
        <p:spPr bwMode="auto">
          <a:xfrm>
            <a:off x="8796041" y="643318"/>
            <a:ext cx="2876719" cy="441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D3C99-F8BC-FDE6-4AEC-150EB9AA0A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t="-3475" r="1554" b="3475"/>
          <a:stretch/>
        </p:blipFill>
        <p:spPr>
          <a:xfrm>
            <a:off x="196850" y="2325049"/>
            <a:ext cx="11798300" cy="43594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1455F7-5BC0-3850-0C04-634A1F878448}"/>
              </a:ext>
            </a:extLst>
          </p:cNvPr>
          <p:cNvSpPr/>
          <p:nvPr/>
        </p:nvSpPr>
        <p:spPr bwMode="auto">
          <a:xfrm>
            <a:off x="196850" y="2262106"/>
            <a:ext cx="11806243" cy="2144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E0CD215-C3D8-2D14-4076-95DC7B18ABA3}"/>
              </a:ext>
            </a:extLst>
          </p:cNvPr>
          <p:cNvSpPr/>
          <p:nvPr/>
        </p:nvSpPr>
        <p:spPr bwMode="auto">
          <a:xfrm>
            <a:off x="8796041" y="1179796"/>
            <a:ext cx="465293" cy="237905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2561EA-562E-550A-F3DE-F09958A4A07E}"/>
              </a:ext>
            </a:extLst>
          </p:cNvPr>
          <p:cNvSpPr/>
          <p:nvPr/>
        </p:nvSpPr>
        <p:spPr bwMode="auto">
          <a:xfrm>
            <a:off x="196850" y="3819441"/>
            <a:ext cx="9428626" cy="22091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98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A3FC-C80F-8EE3-20CD-B48C3193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169" y="724634"/>
            <a:ext cx="11906738" cy="653843"/>
          </a:xfrm>
        </p:spPr>
        <p:txBody>
          <a:bodyPr/>
          <a:lstStyle/>
          <a:p>
            <a:r>
              <a:rPr lang="en-US" sz="5000" dirty="0"/>
              <a:t>Background and 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29C79-8E42-DC49-D801-7B65C8EB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328" y="1618762"/>
            <a:ext cx="2932884" cy="823912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Prompt based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B6FF2-BEB1-10DD-F2FE-C9FC5E2B5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739" y="2358377"/>
            <a:ext cx="6035172" cy="30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Multiple parameter intakes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Mandatory, self-explanatory intake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Check points and Modifications without termination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1A91E-32B0-FDA6-90B0-31D859FE1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54795" y="1618762"/>
            <a:ext cx="3711271" cy="823912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Traditional syntax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0DA0-DAA3-D433-7C9A-AA450C6F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42674"/>
            <a:ext cx="6574692" cy="30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One time intake for parameters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Needs to study the syntax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Hard to identify/fix errors</a:t>
            </a:r>
          </a:p>
        </p:txBody>
      </p:sp>
    </p:spTree>
    <p:extLst>
      <p:ext uri="{BB962C8B-B14F-4D97-AF65-F5344CB8AC3E}">
        <p14:creationId xmlns:p14="http://schemas.microsoft.com/office/powerpoint/2010/main" val="190174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E6EAEC-2AAE-C018-00D5-547BDC0A34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 b="20954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3FCF40-5ABA-842E-82F7-9F464961BE92}"/>
              </a:ext>
            </a:extLst>
          </p:cNvPr>
          <p:cNvSpPr/>
          <p:nvPr/>
        </p:nvSpPr>
        <p:spPr bwMode="auto">
          <a:xfrm>
            <a:off x="3075878" y="696860"/>
            <a:ext cx="3717386" cy="37174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D11BF3-6174-B865-8E22-C1CCBB510F86}"/>
              </a:ext>
            </a:extLst>
          </p:cNvPr>
          <p:cNvSpPr txBox="1"/>
          <p:nvPr/>
        </p:nvSpPr>
        <p:spPr>
          <a:xfrm>
            <a:off x="6793264" y="142862"/>
            <a:ext cx="3916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Optional Syntax</a:t>
            </a:r>
          </a:p>
        </p:txBody>
      </p:sp>
    </p:spTree>
    <p:extLst>
      <p:ext uri="{BB962C8B-B14F-4D97-AF65-F5344CB8AC3E}">
        <p14:creationId xmlns:p14="http://schemas.microsoft.com/office/powerpoint/2010/main" val="1424226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C6177-FD46-05CB-687E-BC682191F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 b="2934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57C1C2-C9D9-4D5E-8994-1C7526D2CBE9}"/>
              </a:ext>
            </a:extLst>
          </p:cNvPr>
          <p:cNvSpPr txBox="1"/>
          <p:nvPr/>
        </p:nvSpPr>
        <p:spPr>
          <a:xfrm>
            <a:off x="7252209" y="690214"/>
            <a:ext cx="4592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Helpful statistics to help user recall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A67F85-73E3-A536-8001-EDDCCE0DF06D}"/>
              </a:ext>
            </a:extLst>
          </p:cNvPr>
          <p:cNvSpPr/>
          <p:nvPr/>
        </p:nvSpPr>
        <p:spPr bwMode="auto">
          <a:xfrm>
            <a:off x="230963" y="298774"/>
            <a:ext cx="6987133" cy="192249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74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C6177-FD46-05CB-687E-BC682191F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14" r="28024" b="-14"/>
          <a:stretch/>
        </p:blipFill>
        <p:spPr>
          <a:xfrm>
            <a:off x="196850" y="172618"/>
            <a:ext cx="11798300" cy="6512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57C1C2-C9D9-4D5E-8994-1C7526D2CBE9}"/>
              </a:ext>
            </a:extLst>
          </p:cNvPr>
          <p:cNvSpPr txBox="1"/>
          <p:nvPr/>
        </p:nvSpPr>
        <p:spPr>
          <a:xfrm>
            <a:off x="5722807" y="4018002"/>
            <a:ext cx="4592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Can check input after intake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A67F85-73E3-A536-8001-EDDCCE0DF06D}"/>
              </a:ext>
            </a:extLst>
          </p:cNvPr>
          <p:cNvSpPr/>
          <p:nvPr/>
        </p:nvSpPr>
        <p:spPr bwMode="auto">
          <a:xfrm>
            <a:off x="287607" y="3325827"/>
            <a:ext cx="9936680" cy="124617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981491-8453-52FC-1CC5-42774F7CCC5F}"/>
              </a:ext>
            </a:extLst>
          </p:cNvPr>
          <p:cNvSpPr/>
          <p:nvPr/>
        </p:nvSpPr>
        <p:spPr bwMode="auto">
          <a:xfrm>
            <a:off x="2128205" y="1410537"/>
            <a:ext cx="404602" cy="109377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A2977-764C-9EEB-6F02-C1F457C2F915}"/>
              </a:ext>
            </a:extLst>
          </p:cNvPr>
          <p:cNvSpPr txBox="1"/>
          <p:nvPr/>
        </p:nvSpPr>
        <p:spPr>
          <a:xfrm>
            <a:off x="7659508" y="2715920"/>
            <a:ext cx="4592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Only 1 or 2, 3 is NOT valid</a:t>
            </a:r>
          </a:p>
        </p:txBody>
      </p:sp>
    </p:spTree>
    <p:extLst>
      <p:ext uri="{BB962C8B-B14F-4D97-AF65-F5344CB8AC3E}">
        <p14:creationId xmlns:p14="http://schemas.microsoft.com/office/powerpoint/2010/main" val="241161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C6177-FD46-05CB-687E-BC682191F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r="21591"/>
          <a:stretch/>
        </p:blipFill>
        <p:spPr>
          <a:xfrm>
            <a:off x="196850" y="172618"/>
            <a:ext cx="11798300" cy="6512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57C1C2-C9D9-4D5E-8994-1C7526D2CBE9}"/>
              </a:ext>
            </a:extLst>
          </p:cNvPr>
          <p:cNvSpPr txBox="1"/>
          <p:nvPr/>
        </p:nvSpPr>
        <p:spPr>
          <a:xfrm>
            <a:off x="7659508" y="500769"/>
            <a:ext cx="4592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Modification without termination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A67F85-73E3-A536-8001-EDDCCE0DF06D}"/>
              </a:ext>
            </a:extLst>
          </p:cNvPr>
          <p:cNvSpPr/>
          <p:nvPr/>
        </p:nvSpPr>
        <p:spPr bwMode="auto">
          <a:xfrm>
            <a:off x="226917" y="602539"/>
            <a:ext cx="7278446" cy="8121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8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A3FC-C80F-8EE3-20CD-B48C3193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169" y="724634"/>
            <a:ext cx="11906738" cy="653843"/>
          </a:xfrm>
        </p:spPr>
        <p:txBody>
          <a:bodyPr/>
          <a:lstStyle/>
          <a:p>
            <a:r>
              <a:rPr lang="en-US" sz="5000" dirty="0"/>
              <a:t>Background and 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29C79-8E42-DC49-D801-7B65C8EB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328" y="1618762"/>
            <a:ext cx="2932884" cy="823912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Prompt based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B6FF2-BEB1-10DD-F2FE-C9FC5E2B5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738" y="2358377"/>
            <a:ext cx="6000261" cy="30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Multiple parameter intakes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Mandatory, self-explanatory intake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Check points and Modifications without termination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1A91E-32B0-FDA6-90B0-31D859FE1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54795" y="1618762"/>
            <a:ext cx="3711271" cy="823912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Traditional syntax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0DA0-DAA3-D433-7C9A-AA450C6F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42674"/>
            <a:ext cx="6574692" cy="30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One time intake for parameters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Needs to study the syntax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Hard to identify/fix errors</a:t>
            </a:r>
          </a:p>
        </p:txBody>
      </p:sp>
    </p:spTree>
    <p:extLst>
      <p:ext uri="{BB962C8B-B14F-4D97-AF65-F5344CB8AC3E}">
        <p14:creationId xmlns:p14="http://schemas.microsoft.com/office/powerpoint/2010/main" val="660179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F0B4AC-CBD9-6110-938F-EE50D7E3D221}"/>
              </a:ext>
            </a:extLst>
          </p:cNvPr>
          <p:cNvSpPr txBox="1"/>
          <p:nvPr/>
        </p:nvSpPr>
        <p:spPr>
          <a:xfrm>
            <a:off x="2238806" y="900843"/>
            <a:ext cx="7714388" cy="28501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cap="all" spc="600" dirty="0">
                <a:latin typeface="+mj-lt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57771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BBEF-43EC-BC72-B96A-7F262789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9" y="781293"/>
            <a:ext cx="10363200" cy="594213"/>
          </a:xfrm>
        </p:spPr>
        <p:txBody>
          <a:bodyPr>
            <a:noAutofit/>
          </a:bodyPr>
          <a:lstStyle/>
          <a:p>
            <a:r>
              <a:rPr lang="en-US" sz="5000" dirty="0"/>
              <a:t>Issues and Limitation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31D57-5F21-28FF-0DD1-C357E1F9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  <a:prstGeom prst="rect">
            <a:avLst/>
          </a:prstGeom>
        </p:spPr>
        <p:txBody>
          <a:bodyPr/>
          <a:lstStyle/>
          <a:p>
            <a:fld id="{6E91CC32-6A6B-4E2E-BBA1-6864F305DA26}" type="slidenum">
              <a:rPr lang="en-US" smtClean="0"/>
              <a:t>45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B3233-E130-F286-D0D8-B61C17A9F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1746739"/>
            <a:ext cx="10363200" cy="4114800"/>
          </a:xfrm>
        </p:spPr>
        <p:txBody>
          <a:bodyPr/>
          <a:lstStyle/>
          <a:p>
            <a:pPr lvl="0"/>
            <a:r>
              <a:rPr lang="en-US" sz="3000" b="1" dirty="0">
                <a:solidFill>
                  <a:schemeClr val="tx2"/>
                </a:solidFill>
              </a:rPr>
              <a:t>Prompts are mandatory</a:t>
            </a:r>
            <a:endParaRPr lang="en-US" sz="3000" dirty="0">
              <a:solidFill>
                <a:schemeClr val="tx2"/>
              </a:solidFill>
            </a:endParaRPr>
          </a:p>
          <a:p>
            <a:pPr lvl="1"/>
            <a:r>
              <a:rPr lang="en-US" sz="3000" dirty="0">
                <a:solidFill>
                  <a:schemeClr val="tx2"/>
                </a:solidFill>
              </a:rPr>
              <a:t>hard to automate</a:t>
            </a:r>
          </a:p>
          <a:p>
            <a:pPr lvl="1"/>
            <a:r>
              <a:rPr lang="en-US" sz="3000" dirty="0">
                <a:solidFill>
                  <a:schemeClr val="tx2"/>
                </a:solidFill>
              </a:rPr>
              <a:t>hard to integrate into other program or codes</a:t>
            </a:r>
          </a:p>
          <a:p>
            <a:pPr lvl="0"/>
            <a:r>
              <a:rPr lang="en-US" sz="3000" b="1" dirty="0">
                <a:solidFill>
                  <a:schemeClr val="bg1">
                    <a:lumMod val="85000"/>
                  </a:schemeClr>
                </a:solidFill>
              </a:rPr>
              <a:t>Hard to compile </a:t>
            </a:r>
            <a:endParaRPr lang="en-US" sz="30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Multiple inputs require for one test</a:t>
            </a:r>
          </a:p>
          <a:p>
            <a:endParaRPr lang="en-US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14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BBEF-43EC-BC72-B96A-7F262789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9" y="781293"/>
            <a:ext cx="10363200" cy="594213"/>
          </a:xfrm>
        </p:spPr>
        <p:txBody>
          <a:bodyPr>
            <a:noAutofit/>
          </a:bodyPr>
          <a:lstStyle/>
          <a:p>
            <a:r>
              <a:rPr lang="en-US" sz="5000" dirty="0"/>
              <a:t>Issues and Limitation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31D57-5F21-28FF-0DD1-C357E1F9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  <a:prstGeom prst="rect">
            <a:avLst/>
          </a:prstGeom>
        </p:spPr>
        <p:txBody>
          <a:bodyPr/>
          <a:lstStyle/>
          <a:p>
            <a:fld id="{6E91CC32-6A6B-4E2E-BBA1-6864F305DA26}" type="slidenum">
              <a:rPr lang="en-US" smtClean="0"/>
              <a:t>46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B3233-E130-F286-D0D8-B61C17A9F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1746739"/>
            <a:ext cx="10363200" cy="4114800"/>
          </a:xfrm>
        </p:spPr>
        <p:txBody>
          <a:bodyPr/>
          <a:lstStyle/>
          <a:p>
            <a:pPr lvl="0"/>
            <a:r>
              <a:rPr lang="en-US" sz="3000" b="1" dirty="0">
                <a:solidFill>
                  <a:schemeClr val="tx2"/>
                </a:solidFill>
              </a:rPr>
              <a:t>Prompts are mandatory</a:t>
            </a:r>
            <a:endParaRPr lang="en-US" sz="3000" dirty="0">
              <a:solidFill>
                <a:schemeClr val="tx2"/>
              </a:solidFill>
            </a:endParaRPr>
          </a:p>
          <a:p>
            <a:pPr lvl="1"/>
            <a:r>
              <a:rPr lang="en-US" sz="3000" dirty="0">
                <a:solidFill>
                  <a:schemeClr val="tx2"/>
                </a:solidFill>
              </a:rPr>
              <a:t>hard to automate</a:t>
            </a:r>
          </a:p>
          <a:p>
            <a:pPr lvl="1"/>
            <a:r>
              <a:rPr lang="en-US" sz="3000" dirty="0">
                <a:solidFill>
                  <a:schemeClr val="tx2"/>
                </a:solidFill>
              </a:rPr>
              <a:t>hard to integrate into other program or codes</a:t>
            </a:r>
          </a:p>
          <a:p>
            <a:pPr lvl="0"/>
            <a:r>
              <a:rPr lang="en-US" sz="3000" b="1" dirty="0">
                <a:solidFill>
                  <a:schemeClr val="tx2"/>
                </a:solidFill>
              </a:rPr>
              <a:t>Hard to compile </a:t>
            </a:r>
            <a:endParaRPr lang="en-US" sz="3000" dirty="0">
              <a:solidFill>
                <a:schemeClr val="tx2"/>
              </a:solidFill>
            </a:endParaRPr>
          </a:p>
          <a:p>
            <a:pPr lvl="1"/>
            <a:r>
              <a:rPr lang="en-US" sz="3000" dirty="0">
                <a:solidFill>
                  <a:schemeClr val="tx2"/>
                </a:solidFill>
              </a:rPr>
              <a:t>Multiple inputs require for one test</a:t>
            </a:r>
          </a:p>
          <a:p>
            <a:endParaRPr lang="en-US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51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C26C-3514-F104-92E2-D072483D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2163"/>
            <a:ext cx="9237661" cy="6227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5000" dirty="0"/>
              <a:t>Possible Solution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7829D50-A154-F940-DD57-5D9E831EF04B}"/>
              </a:ext>
            </a:extLst>
          </p:cNvPr>
          <p:cNvSpPr>
            <a:spLocks/>
          </p:cNvSpPr>
          <p:nvPr/>
        </p:nvSpPr>
        <p:spPr>
          <a:xfrm>
            <a:off x="492369" y="2260242"/>
            <a:ext cx="11121293" cy="395344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15468">
              <a:spcAft>
                <a:spcPts val="600"/>
              </a:spcAft>
            </a:pPr>
            <a:r>
              <a:rPr lang="en-US" sz="3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FROM THIS:</a:t>
            </a:r>
          </a:p>
          <a:p>
            <a:pPr defTabSz="315468">
              <a:spcAft>
                <a:spcPts val="600"/>
              </a:spcAft>
            </a:pPr>
            <a:endParaRPr lang="en-US" sz="30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defTabSz="315468">
              <a:spcAft>
                <a:spcPts val="600"/>
              </a:spcAft>
            </a:pPr>
            <a:r>
              <a:rPr lang="en-US" sz="3000" kern="12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rPr>
              <a:t>program define test</a:t>
            </a:r>
          </a:p>
          <a:p>
            <a:pPr defTabSz="315468">
              <a:spcAft>
                <a:spcPts val="600"/>
              </a:spcAft>
            </a:pPr>
            <a:r>
              <a:rPr lang="en-US" sz="3000" kern="12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rPr>
              <a:t>    noi di “This is a request”, _request(content)</a:t>
            </a:r>
          </a:p>
          <a:p>
            <a:pPr defTabSz="315468">
              <a:spcAft>
                <a:spcPts val="600"/>
              </a:spcAft>
            </a:pPr>
            <a:r>
              <a:rPr lang="en-US" sz="3000" kern="12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rPr>
              <a:t>    noi di “Your input is: ${content}”</a:t>
            </a:r>
          </a:p>
          <a:p>
            <a:pPr defTabSz="315468">
              <a:spcAft>
                <a:spcPts val="600"/>
              </a:spcAft>
            </a:pPr>
            <a:r>
              <a:rPr lang="en-US" sz="3000" kern="12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rPr>
              <a:t>end</a:t>
            </a:r>
          </a:p>
          <a:p>
            <a:pPr defTabSz="315468">
              <a:spcAft>
                <a:spcPts val="600"/>
              </a:spcAft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15468">
              <a:spcAft>
                <a:spcPts val="600"/>
              </a:spcAft>
            </a:pPr>
            <a:endParaRPr lang="en-US" sz="3000" dirty="0"/>
          </a:p>
          <a:p>
            <a:pPr defTabSz="315468">
              <a:spcAft>
                <a:spcPts val="600"/>
              </a:spcAft>
            </a:pPr>
            <a:endParaRPr lang="en-US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835A25-3D3F-8766-ED4A-81E46FA2C57A}"/>
              </a:ext>
            </a:extLst>
          </p:cNvPr>
          <p:cNvSpPr txBox="1"/>
          <p:nvPr/>
        </p:nvSpPr>
        <p:spPr>
          <a:xfrm>
            <a:off x="-207108" y="1706244"/>
            <a:ext cx="12606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15468">
              <a:spcAft>
                <a:spcPts val="600"/>
              </a:spcAft>
            </a:pPr>
            <a:r>
              <a:rPr lang="en-US" sz="3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Prespecify the global macro requested to bypass the request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8687111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C26C-3514-F104-92E2-D072483D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2163"/>
            <a:ext cx="9237661" cy="6227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5000" dirty="0"/>
              <a:t>Possible Solution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7829D50-A154-F940-DD57-5D9E831EF04B}"/>
              </a:ext>
            </a:extLst>
          </p:cNvPr>
          <p:cNvSpPr>
            <a:spLocks/>
          </p:cNvSpPr>
          <p:nvPr/>
        </p:nvSpPr>
        <p:spPr>
          <a:xfrm>
            <a:off x="492369" y="2260242"/>
            <a:ext cx="11121293" cy="395344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15468">
              <a:spcAft>
                <a:spcPts val="600"/>
              </a:spcAft>
            </a:pPr>
            <a:r>
              <a:rPr lang="en-US" sz="3000" b="1" dirty="0">
                <a:solidFill>
                  <a:schemeClr val="tx2"/>
                </a:solidFill>
                <a:latin typeface="+mn-lt"/>
              </a:rPr>
              <a:t>FROM THIS:</a:t>
            </a:r>
          </a:p>
          <a:p>
            <a:pPr defTabSz="315468">
              <a:spcAft>
                <a:spcPts val="600"/>
              </a:spcAft>
            </a:pPr>
            <a:endParaRPr lang="en-US" sz="3000" b="1" dirty="0">
              <a:solidFill>
                <a:schemeClr val="tx2"/>
              </a:solidFill>
              <a:latin typeface="+mn-lt"/>
            </a:endParaRPr>
          </a:p>
          <a:p>
            <a:pPr defTabSz="315468"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program define test</a:t>
            </a:r>
          </a:p>
          <a:p>
            <a:pPr defTabSz="315468"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    noi di “This is a request”, _request</a:t>
            </a:r>
            <a:r>
              <a:rPr lang="en-US" sz="3000" kern="1200" dirty="0">
                <a:solidFill>
                  <a:srgbClr val="FF6060"/>
                </a:solidFill>
                <a:latin typeface="Consolas" panose="020B0609020204030204" pitchFamily="49" charset="0"/>
                <a:ea typeface="+mn-ea"/>
                <a:cs typeface="+mn-cs"/>
              </a:rPr>
              <a:t>(content)</a:t>
            </a:r>
          </a:p>
          <a:p>
            <a:pPr defTabSz="315468"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    noi di “Your input is: </a:t>
            </a:r>
            <a:r>
              <a:rPr lang="en-US" sz="3000" kern="1200" dirty="0">
                <a:solidFill>
                  <a:srgbClr val="FF6060"/>
                </a:solidFill>
                <a:latin typeface="Consolas" panose="020B0609020204030204" pitchFamily="49" charset="0"/>
                <a:ea typeface="+mn-ea"/>
                <a:cs typeface="+mn-cs"/>
              </a:rPr>
              <a:t>${content}</a:t>
            </a:r>
            <a:r>
              <a:rPr lang="en-US" sz="3000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”</a:t>
            </a:r>
          </a:p>
          <a:p>
            <a:pPr defTabSz="315468"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end</a:t>
            </a:r>
          </a:p>
          <a:p>
            <a:pPr defTabSz="315468">
              <a:spcAft>
                <a:spcPts val="600"/>
              </a:spcAft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15468">
              <a:spcAft>
                <a:spcPts val="600"/>
              </a:spcAft>
            </a:pPr>
            <a:endParaRPr lang="en-US" sz="3000" dirty="0"/>
          </a:p>
          <a:p>
            <a:pPr defTabSz="315468">
              <a:spcAft>
                <a:spcPts val="600"/>
              </a:spcAft>
            </a:pPr>
            <a:endParaRPr lang="en-US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835A25-3D3F-8766-ED4A-81E46FA2C57A}"/>
              </a:ext>
            </a:extLst>
          </p:cNvPr>
          <p:cNvSpPr txBox="1"/>
          <p:nvPr/>
        </p:nvSpPr>
        <p:spPr>
          <a:xfrm>
            <a:off x="-207108" y="1706244"/>
            <a:ext cx="12606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15468">
              <a:spcAft>
                <a:spcPts val="600"/>
              </a:spcAft>
            </a:pPr>
            <a:r>
              <a:rPr lang="en-US" sz="3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Prespecify the global macro requested to bypass the request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3284323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C26C-3514-F104-92E2-D072483D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2163"/>
            <a:ext cx="9237661" cy="6227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5000" dirty="0"/>
              <a:t>Possible Solution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051C4CA-2DF3-AE65-A207-5824A05CA9D2}"/>
              </a:ext>
            </a:extLst>
          </p:cNvPr>
          <p:cNvSpPr>
            <a:spLocks/>
          </p:cNvSpPr>
          <p:nvPr/>
        </p:nvSpPr>
        <p:spPr>
          <a:xfrm>
            <a:off x="107461" y="1637324"/>
            <a:ext cx="11977077" cy="4590492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15468">
              <a:spcAft>
                <a:spcPts val="600"/>
              </a:spcAft>
            </a:pPr>
            <a:r>
              <a:rPr lang="en-US" sz="3000" b="1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TO THIS:</a:t>
            </a:r>
          </a:p>
          <a:p>
            <a:pPr defTabSz="315468"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global </a:t>
            </a:r>
            <a:r>
              <a:rPr lang="en-US" sz="3000" kern="1200" dirty="0">
                <a:solidFill>
                  <a:srgbClr val="FF6060"/>
                </a:solidFill>
                <a:latin typeface="Consolas" panose="020B0609020204030204" pitchFamily="49" charset="0"/>
                <a:ea typeface="+mn-ea"/>
                <a:cs typeface="+mn-cs"/>
              </a:rPr>
              <a:t>content</a:t>
            </a:r>
            <a:r>
              <a:rPr lang="en-US" sz="3000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 : di “Example input.”</a:t>
            </a:r>
          </a:p>
          <a:p>
            <a:pPr defTabSz="315468"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program define test</a:t>
            </a:r>
          </a:p>
          <a:p>
            <a:pPr defTabSz="315468"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    syntax, </a:t>
            </a:r>
            <a:r>
              <a:rPr lang="en-US" sz="3000" dirty="0">
                <a:solidFill>
                  <a:srgbClr val="FF6060"/>
                </a:solidFill>
                <a:latin typeface="Consolas" panose="020B0609020204030204" pitchFamily="49" charset="0"/>
              </a:rPr>
              <a:t>[pro]</a:t>
            </a:r>
          </a:p>
          <a:p>
            <a:pPr defTabSz="315468"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    </a:t>
            </a:r>
            <a:r>
              <a:rPr lang="en-US" sz="3000" kern="1200" dirty="0">
                <a:solidFill>
                  <a:srgbClr val="FF6060"/>
                </a:solidFill>
                <a:latin typeface="Consolas" panose="020B0609020204030204" pitchFamily="49" charset="0"/>
                <a:ea typeface="+mn-ea"/>
                <a:cs typeface="+mn-cs"/>
              </a:rPr>
              <a:t>if (“`pro’” != “pro”) {</a:t>
            </a:r>
          </a:p>
          <a:p>
            <a:pPr defTabSz="315468"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        noi di “This is a request”, _request(</a:t>
            </a:r>
            <a:r>
              <a:rPr lang="en-US" sz="3000" kern="1200" dirty="0">
                <a:solidFill>
                  <a:srgbClr val="FF6060"/>
                </a:solidFill>
                <a:latin typeface="Consolas" panose="020B0609020204030204" pitchFamily="49" charset="0"/>
                <a:ea typeface="+mn-ea"/>
                <a:cs typeface="+mn-cs"/>
              </a:rPr>
              <a:t>content</a:t>
            </a:r>
            <a:r>
              <a:rPr lang="en-US" sz="3000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)</a:t>
            </a:r>
          </a:p>
          <a:p>
            <a:pPr defTabSz="315468"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    </a:t>
            </a:r>
            <a:r>
              <a:rPr lang="en-US" sz="3000" kern="1200" dirty="0">
                <a:solidFill>
                  <a:srgbClr val="FF6060"/>
                </a:solidFill>
                <a:latin typeface="Consolas" panose="020B0609020204030204" pitchFamily="49" charset="0"/>
                <a:ea typeface="+mn-ea"/>
                <a:cs typeface="+mn-cs"/>
              </a:rPr>
              <a:t>}</a:t>
            </a:r>
          </a:p>
          <a:p>
            <a:pPr defTabSz="315468"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    noi di “Your input is: </a:t>
            </a:r>
            <a:r>
              <a:rPr lang="en-US" sz="3000" kern="1200" dirty="0">
                <a:solidFill>
                  <a:srgbClr val="FF6060"/>
                </a:solidFill>
                <a:latin typeface="Consolas" panose="020B0609020204030204" pitchFamily="49" charset="0"/>
                <a:ea typeface="+mn-ea"/>
                <a:cs typeface="+mn-cs"/>
              </a:rPr>
              <a:t>${content}</a:t>
            </a:r>
            <a:r>
              <a:rPr lang="en-US" sz="3000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”</a:t>
            </a:r>
          </a:p>
          <a:p>
            <a:pPr defTabSz="315468"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end</a:t>
            </a:r>
            <a:endParaRPr lang="en-US" sz="3000" dirty="0">
              <a:latin typeface="Consolas" panose="020B0609020204030204" pitchFamily="49" charset="0"/>
              <a:ea typeface="Cascadia Code Light" panose="020B0609020000020004" pitchFamily="49" charset="0"/>
              <a:cs typeface="Cascadia Code Light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2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E6EAEC-2AAE-C018-00D5-547BDC0A34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 b="20954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3FCF40-5ABA-842E-82F7-9F464961BE92}"/>
              </a:ext>
            </a:extLst>
          </p:cNvPr>
          <p:cNvSpPr/>
          <p:nvPr/>
        </p:nvSpPr>
        <p:spPr bwMode="auto">
          <a:xfrm>
            <a:off x="6866997" y="697805"/>
            <a:ext cx="1451615" cy="37174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D11BF3-6174-B865-8E22-C1CCBB510F86}"/>
              </a:ext>
            </a:extLst>
          </p:cNvPr>
          <p:cNvSpPr txBox="1"/>
          <p:nvPr/>
        </p:nvSpPr>
        <p:spPr>
          <a:xfrm>
            <a:off x="8318612" y="143807"/>
            <a:ext cx="3916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Available options</a:t>
            </a:r>
          </a:p>
        </p:txBody>
      </p:sp>
    </p:spTree>
    <p:extLst>
      <p:ext uri="{BB962C8B-B14F-4D97-AF65-F5344CB8AC3E}">
        <p14:creationId xmlns:p14="http://schemas.microsoft.com/office/powerpoint/2010/main" val="40777557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EA01-4076-C2A0-235F-C012E8FF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741"/>
            <a:ext cx="5369169" cy="570767"/>
          </a:xfrm>
        </p:spPr>
        <p:txBody>
          <a:bodyPr/>
          <a:lstStyle/>
          <a:p>
            <a:r>
              <a:rPr lang="en-US" sz="5000" dirty="0"/>
              <a:t>Lesson Learned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C85E2-2EEE-0DE5-787F-233D4625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08" y="1614121"/>
            <a:ext cx="11754338" cy="4114800"/>
          </a:xfrm>
        </p:spPr>
        <p:txBody>
          <a:bodyPr/>
          <a:lstStyle/>
          <a:p>
            <a:r>
              <a:rPr lang="en-US" sz="3000" b="1" dirty="0">
                <a:solidFill>
                  <a:schemeClr val="tx2"/>
                </a:solidFill>
              </a:rPr>
              <a:t>All approaches are useful for programs.</a:t>
            </a:r>
          </a:p>
          <a:p>
            <a:r>
              <a:rPr lang="en-US" sz="3000" b="1" dirty="0">
                <a:solidFill>
                  <a:schemeClr val="bg1">
                    <a:lumMod val="85000"/>
                  </a:schemeClr>
                </a:solidFill>
              </a:rPr>
              <a:t>The key issue is to identify targeting user population</a:t>
            </a:r>
          </a:p>
          <a:p>
            <a:pPr lvl="1"/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more user focused and acts independent </a:t>
            </a:r>
          </a:p>
          <a:p>
            <a:pPr lvl="2"/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prompt based may be better</a:t>
            </a:r>
          </a:p>
          <a:p>
            <a:pPr lvl="1"/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Collaborating/integrating with other program/complicated scripts </a:t>
            </a:r>
          </a:p>
          <a:p>
            <a:pPr lvl="2"/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syntax approach may be better</a:t>
            </a:r>
          </a:p>
          <a:p>
            <a:r>
              <a:rPr lang="en-US" sz="3000" b="1" dirty="0">
                <a:solidFill>
                  <a:schemeClr val="bg1">
                    <a:lumMod val="85000"/>
                  </a:schemeClr>
                </a:solidFill>
              </a:rPr>
              <a:t>It is always important to think about the actual goal of the program </a:t>
            </a:r>
          </a:p>
          <a:p>
            <a:pPr lvl="1"/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how it will be used? where it will be placed?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151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EA01-4076-C2A0-235F-C012E8FF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741"/>
            <a:ext cx="5369169" cy="570767"/>
          </a:xfrm>
        </p:spPr>
        <p:txBody>
          <a:bodyPr/>
          <a:lstStyle/>
          <a:p>
            <a:r>
              <a:rPr lang="en-US" sz="5000" dirty="0"/>
              <a:t>Lesson Learned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C85E2-2EEE-0DE5-787F-233D4625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08" y="1614121"/>
            <a:ext cx="11754338" cy="4114800"/>
          </a:xfrm>
        </p:spPr>
        <p:txBody>
          <a:bodyPr/>
          <a:lstStyle/>
          <a:p>
            <a:r>
              <a:rPr lang="en-US" sz="3000" b="1" dirty="0">
                <a:solidFill>
                  <a:schemeClr val="tx2"/>
                </a:solidFill>
              </a:rPr>
              <a:t>All approaches are useful for programs.</a:t>
            </a:r>
          </a:p>
          <a:p>
            <a:r>
              <a:rPr lang="en-US" sz="3000" b="1" dirty="0">
                <a:solidFill>
                  <a:schemeClr val="tx2"/>
                </a:solidFill>
              </a:rPr>
              <a:t>The key issue is to identify targeting user population</a:t>
            </a:r>
          </a:p>
          <a:p>
            <a:pPr lvl="1"/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more user focused and acts independent </a:t>
            </a:r>
          </a:p>
          <a:p>
            <a:pPr lvl="2"/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prompt based may be better</a:t>
            </a:r>
          </a:p>
          <a:p>
            <a:pPr lvl="1"/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Collaborating/integrating with other program/complicated scripts </a:t>
            </a:r>
          </a:p>
          <a:p>
            <a:pPr lvl="2"/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syntax approach may be better</a:t>
            </a:r>
          </a:p>
          <a:p>
            <a:r>
              <a:rPr lang="en-US" sz="3000" b="1" dirty="0">
                <a:solidFill>
                  <a:schemeClr val="bg1">
                    <a:lumMod val="85000"/>
                  </a:schemeClr>
                </a:solidFill>
              </a:rPr>
              <a:t>It is always important to think about the actual goal of the program </a:t>
            </a:r>
          </a:p>
          <a:p>
            <a:pPr lvl="1"/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how it will be used? where it will be placed?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069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EA01-4076-C2A0-235F-C012E8FF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741"/>
            <a:ext cx="5369169" cy="570767"/>
          </a:xfrm>
        </p:spPr>
        <p:txBody>
          <a:bodyPr/>
          <a:lstStyle/>
          <a:p>
            <a:r>
              <a:rPr lang="en-US" sz="5000" dirty="0"/>
              <a:t>Lesson Learned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C85E2-2EEE-0DE5-787F-233D4625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08" y="1614121"/>
            <a:ext cx="11754338" cy="4114800"/>
          </a:xfrm>
        </p:spPr>
        <p:txBody>
          <a:bodyPr/>
          <a:lstStyle/>
          <a:p>
            <a:r>
              <a:rPr lang="en-US" sz="3000" b="1" dirty="0">
                <a:solidFill>
                  <a:schemeClr val="tx2"/>
                </a:solidFill>
              </a:rPr>
              <a:t>All approaches are useful for programs.</a:t>
            </a:r>
          </a:p>
          <a:p>
            <a:r>
              <a:rPr lang="en-US" sz="3000" b="1" dirty="0">
                <a:solidFill>
                  <a:schemeClr val="tx2"/>
                </a:solidFill>
              </a:rPr>
              <a:t>The key issue is to identify targeting user population</a:t>
            </a:r>
          </a:p>
          <a:p>
            <a:pPr lvl="1"/>
            <a:r>
              <a:rPr lang="en-US" sz="3000" dirty="0">
                <a:solidFill>
                  <a:schemeClr val="tx2"/>
                </a:solidFill>
              </a:rPr>
              <a:t>more user focused and acts independent </a:t>
            </a:r>
          </a:p>
          <a:p>
            <a:pPr lvl="2"/>
            <a:r>
              <a:rPr lang="en-US" sz="3000" dirty="0">
                <a:solidFill>
                  <a:schemeClr val="tx2"/>
                </a:solidFill>
              </a:rPr>
              <a:t>prompt based may be better</a:t>
            </a:r>
          </a:p>
          <a:p>
            <a:pPr lvl="1"/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Collaborating/integrating with other program/complicated scripts </a:t>
            </a:r>
          </a:p>
          <a:p>
            <a:pPr lvl="2"/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syntax approach may be better</a:t>
            </a:r>
          </a:p>
          <a:p>
            <a:r>
              <a:rPr lang="en-US" sz="3000" b="1" dirty="0">
                <a:solidFill>
                  <a:schemeClr val="bg1">
                    <a:lumMod val="85000"/>
                  </a:schemeClr>
                </a:solidFill>
              </a:rPr>
              <a:t>It is always important to think about the actual goal of the program </a:t>
            </a:r>
          </a:p>
          <a:p>
            <a:pPr lvl="1"/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how it will be used? where it will be placed?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52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EA01-4076-C2A0-235F-C012E8FF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741"/>
            <a:ext cx="5369169" cy="570767"/>
          </a:xfrm>
        </p:spPr>
        <p:txBody>
          <a:bodyPr/>
          <a:lstStyle/>
          <a:p>
            <a:r>
              <a:rPr lang="en-US" sz="5000" dirty="0"/>
              <a:t>Lesson Learned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C85E2-2EEE-0DE5-787F-233D4625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08" y="1614121"/>
            <a:ext cx="11754338" cy="4114800"/>
          </a:xfrm>
        </p:spPr>
        <p:txBody>
          <a:bodyPr/>
          <a:lstStyle/>
          <a:p>
            <a:r>
              <a:rPr lang="en-US" sz="3000" b="1" dirty="0">
                <a:solidFill>
                  <a:schemeClr val="tx2"/>
                </a:solidFill>
              </a:rPr>
              <a:t>All approaches are useful for programs.</a:t>
            </a:r>
          </a:p>
          <a:p>
            <a:r>
              <a:rPr lang="en-US" sz="3000" b="1" dirty="0">
                <a:solidFill>
                  <a:schemeClr val="tx2"/>
                </a:solidFill>
              </a:rPr>
              <a:t>The key issue is to identify targeting user population</a:t>
            </a:r>
          </a:p>
          <a:p>
            <a:pPr lvl="1"/>
            <a:r>
              <a:rPr lang="en-US" sz="3000" dirty="0">
                <a:solidFill>
                  <a:schemeClr val="tx2"/>
                </a:solidFill>
              </a:rPr>
              <a:t>more user focused and acts independent </a:t>
            </a:r>
          </a:p>
          <a:p>
            <a:pPr lvl="2"/>
            <a:r>
              <a:rPr lang="en-US" sz="3000" dirty="0">
                <a:solidFill>
                  <a:schemeClr val="tx2"/>
                </a:solidFill>
              </a:rPr>
              <a:t>prompt based may be better</a:t>
            </a:r>
          </a:p>
          <a:p>
            <a:pPr lvl="1"/>
            <a:r>
              <a:rPr lang="en-US" sz="3000" dirty="0">
                <a:solidFill>
                  <a:schemeClr val="tx2"/>
                </a:solidFill>
              </a:rPr>
              <a:t>Collaborating/integrating with other program/complicated scripts </a:t>
            </a:r>
          </a:p>
          <a:p>
            <a:pPr lvl="2"/>
            <a:r>
              <a:rPr lang="en-US" sz="3000" dirty="0">
                <a:solidFill>
                  <a:schemeClr val="tx2"/>
                </a:solidFill>
              </a:rPr>
              <a:t>syntax approach may be better</a:t>
            </a:r>
          </a:p>
          <a:p>
            <a:r>
              <a:rPr lang="en-US" sz="3000" b="1" dirty="0">
                <a:solidFill>
                  <a:schemeClr val="bg1">
                    <a:lumMod val="85000"/>
                  </a:schemeClr>
                </a:solidFill>
              </a:rPr>
              <a:t>It is always important to think about the actual goal of the program </a:t>
            </a:r>
          </a:p>
          <a:p>
            <a:pPr lvl="1"/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how it will be used? where it will be placed?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89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EA01-4076-C2A0-235F-C012E8FF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741"/>
            <a:ext cx="5369169" cy="570767"/>
          </a:xfrm>
        </p:spPr>
        <p:txBody>
          <a:bodyPr/>
          <a:lstStyle/>
          <a:p>
            <a:r>
              <a:rPr lang="en-US" sz="5000" dirty="0"/>
              <a:t>Lesson Learned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C85E2-2EEE-0DE5-787F-233D4625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08" y="1614121"/>
            <a:ext cx="11754338" cy="4114800"/>
          </a:xfrm>
        </p:spPr>
        <p:txBody>
          <a:bodyPr/>
          <a:lstStyle/>
          <a:p>
            <a:r>
              <a:rPr lang="en-US" sz="3000" b="1" dirty="0">
                <a:solidFill>
                  <a:schemeClr val="tx2"/>
                </a:solidFill>
              </a:rPr>
              <a:t>All approaches are useful for programs.</a:t>
            </a:r>
          </a:p>
          <a:p>
            <a:r>
              <a:rPr lang="en-US" sz="3000" b="1" dirty="0">
                <a:solidFill>
                  <a:schemeClr val="tx2"/>
                </a:solidFill>
              </a:rPr>
              <a:t>The key issue is to identify targeting user population</a:t>
            </a:r>
          </a:p>
          <a:p>
            <a:pPr lvl="1"/>
            <a:r>
              <a:rPr lang="en-US" sz="3000" dirty="0">
                <a:solidFill>
                  <a:schemeClr val="tx2"/>
                </a:solidFill>
              </a:rPr>
              <a:t>more user focused and acts independent </a:t>
            </a:r>
          </a:p>
          <a:p>
            <a:pPr lvl="2"/>
            <a:r>
              <a:rPr lang="en-US" sz="3000" dirty="0">
                <a:solidFill>
                  <a:schemeClr val="tx2"/>
                </a:solidFill>
              </a:rPr>
              <a:t>prompt based may be better</a:t>
            </a:r>
          </a:p>
          <a:p>
            <a:pPr lvl="1"/>
            <a:r>
              <a:rPr lang="en-US" sz="3000" dirty="0">
                <a:solidFill>
                  <a:schemeClr val="tx2"/>
                </a:solidFill>
              </a:rPr>
              <a:t>Collaborating/integrating with other program/complicated scripts </a:t>
            </a:r>
          </a:p>
          <a:p>
            <a:pPr lvl="2"/>
            <a:r>
              <a:rPr lang="en-US" sz="3000" dirty="0">
                <a:solidFill>
                  <a:schemeClr val="tx2"/>
                </a:solidFill>
              </a:rPr>
              <a:t>syntax approach may be better</a:t>
            </a:r>
          </a:p>
          <a:p>
            <a:r>
              <a:rPr lang="en-US" sz="3000" b="1" dirty="0">
                <a:solidFill>
                  <a:schemeClr val="tx2"/>
                </a:solidFill>
              </a:rPr>
              <a:t>It is always important to think about the actual goal of the program </a:t>
            </a:r>
          </a:p>
          <a:p>
            <a:pPr lvl="1"/>
            <a:r>
              <a:rPr lang="en-US" sz="3000" dirty="0">
                <a:solidFill>
                  <a:schemeClr val="tx2"/>
                </a:solidFill>
              </a:rPr>
              <a:t>how it will be used? where it will be placed?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2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E6EAEC-2AAE-C018-00D5-547BDC0A34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 b="20954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3FCF40-5ABA-842E-82F7-9F464961BE92}"/>
              </a:ext>
            </a:extLst>
          </p:cNvPr>
          <p:cNvSpPr/>
          <p:nvPr/>
        </p:nvSpPr>
        <p:spPr bwMode="auto">
          <a:xfrm>
            <a:off x="1182342" y="696860"/>
            <a:ext cx="7144361" cy="37174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0BDB63-34C7-BD3D-FB0B-74553543C546}"/>
              </a:ext>
            </a:extLst>
          </p:cNvPr>
          <p:cNvSpPr txBox="1"/>
          <p:nvPr/>
        </p:nvSpPr>
        <p:spPr>
          <a:xfrm>
            <a:off x="2575967" y="158190"/>
            <a:ext cx="43571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Traditional Syntax Based</a:t>
            </a:r>
          </a:p>
        </p:txBody>
      </p:sp>
    </p:spTree>
    <p:extLst>
      <p:ext uri="{BB962C8B-B14F-4D97-AF65-F5344CB8AC3E}">
        <p14:creationId xmlns:p14="http://schemas.microsoft.com/office/powerpoint/2010/main" val="281881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A3FC-C80F-8EE3-20CD-B48C3193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169" y="724634"/>
            <a:ext cx="11906738" cy="653843"/>
          </a:xfrm>
        </p:spPr>
        <p:txBody>
          <a:bodyPr/>
          <a:lstStyle/>
          <a:p>
            <a:r>
              <a:rPr lang="en-US" sz="5000" dirty="0"/>
              <a:t>Background and 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29C79-8E42-DC49-D801-7B65C8EB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328" y="1618762"/>
            <a:ext cx="2932884" cy="823912"/>
          </a:xfrm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Prompt based</a:t>
            </a:r>
            <a:r>
              <a:rPr lang="en-US" sz="32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B6FF2-BEB1-10DD-F2FE-C9FC5E2B5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738" y="2358377"/>
            <a:ext cx="6000261" cy="30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Multiple parameter intakes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Mandatory, self-explanatory intake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Check points and Modifications without termination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1A91E-32B0-FDA6-90B0-31D859FE1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54795" y="1618762"/>
            <a:ext cx="3711271" cy="823912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Traditional syntax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0DA0-DAA3-D433-7C9A-AA450C6F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42674"/>
            <a:ext cx="6574692" cy="30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One time intake for parameters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Needs to study the syntax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Hard to identify/fix errors</a:t>
            </a:r>
          </a:p>
        </p:txBody>
      </p:sp>
    </p:spTree>
    <p:extLst>
      <p:ext uri="{BB962C8B-B14F-4D97-AF65-F5344CB8AC3E}">
        <p14:creationId xmlns:p14="http://schemas.microsoft.com/office/powerpoint/2010/main" val="6164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A3FC-C80F-8EE3-20CD-B48C3193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169" y="724634"/>
            <a:ext cx="11906738" cy="653843"/>
          </a:xfrm>
        </p:spPr>
        <p:txBody>
          <a:bodyPr/>
          <a:lstStyle/>
          <a:p>
            <a:r>
              <a:rPr lang="en-US" sz="5000" dirty="0"/>
              <a:t>Background and 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29C79-8E42-DC49-D801-7B65C8EB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328" y="1618762"/>
            <a:ext cx="2932884" cy="823912"/>
          </a:xfrm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Prompt based</a:t>
            </a:r>
            <a:r>
              <a:rPr lang="en-US" sz="32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B6FF2-BEB1-10DD-F2FE-C9FC5E2B5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738" y="2358377"/>
            <a:ext cx="6076461" cy="30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Multiple parameter intakes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Mandatory, self-explanatory intake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Check points and Modifications without termination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1A91E-32B0-FDA6-90B0-31D859FE1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54795" y="1618762"/>
            <a:ext cx="3711271" cy="823912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Traditional syntax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0DA0-DAA3-D433-7C9A-AA450C6F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42674"/>
            <a:ext cx="6574692" cy="30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One time intake for parameters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Needs to study the syntax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Hard to identify/fix errors</a:t>
            </a:r>
          </a:p>
        </p:txBody>
      </p:sp>
    </p:spTree>
    <p:extLst>
      <p:ext uri="{BB962C8B-B14F-4D97-AF65-F5344CB8AC3E}">
        <p14:creationId xmlns:p14="http://schemas.microsoft.com/office/powerpoint/2010/main" val="407297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A3FC-C80F-8EE3-20CD-B48C3193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169" y="724634"/>
            <a:ext cx="11906738" cy="653843"/>
          </a:xfrm>
        </p:spPr>
        <p:txBody>
          <a:bodyPr/>
          <a:lstStyle/>
          <a:p>
            <a:r>
              <a:rPr lang="en-US" sz="5000" dirty="0"/>
              <a:t>Background and 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29C79-8E42-DC49-D801-7B65C8EB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328" y="1618762"/>
            <a:ext cx="2932884" cy="823912"/>
          </a:xfrm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Prompt based</a:t>
            </a:r>
            <a:r>
              <a:rPr lang="en-US" sz="32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B6FF2-BEB1-10DD-F2FE-C9FC5E2B5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738" y="2358377"/>
            <a:ext cx="6000261" cy="30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Multiple parameter intakes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Mandatory, self-explanatory intake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Check points and Modifications without termination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1A91E-32B0-FDA6-90B0-31D859FE1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54795" y="1618762"/>
            <a:ext cx="3711271" cy="823912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Traditional syntax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0DA0-DAA3-D433-7C9A-AA450C6F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42674"/>
            <a:ext cx="6574692" cy="30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One time intake for parameters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Needs to study the syntax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Hard to identify/fix errors</a:t>
            </a:r>
          </a:p>
        </p:txBody>
      </p:sp>
    </p:spTree>
    <p:extLst>
      <p:ext uri="{BB962C8B-B14F-4D97-AF65-F5344CB8AC3E}">
        <p14:creationId xmlns:p14="http://schemas.microsoft.com/office/powerpoint/2010/main" val="4125522490"/>
      </p:ext>
    </p:extLst>
  </p:cSld>
  <p:clrMapOvr>
    <a:masterClrMapping/>
  </p:clrMapOvr>
</p:sld>
</file>

<file path=ppt/theme/theme1.xml><?xml version="1.0" encoding="utf-8"?>
<a:theme xmlns:a="http://schemas.openxmlformats.org/drawingml/2006/main" name="JHM_Do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JHM_Dome</Template>
  <TotalTime>3881</TotalTime>
  <Words>1374</Words>
  <Application>Microsoft Office PowerPoint</Application>
  <PresentationFormat>Widescreen</PresentationFormat>
  <Paragraphs>265</Paragraphs>
  <Slides>54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Aptos</vt:lpstr>
      <vt:lpstr>Arial</vt:lpstr>
      <vt:lpstr>Consolas</vt:lpstr>
      <vt:lpstr>Times</vt:lpstr>
      <vt:lpstr>JHM_Dome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 and Hypothesis</vt:lpstr>
      <vt:lpstr>Background and Hypothesis</vt:lpstr>
      <vt:lpstr>Background and Hypothesis</vt:lpstr>
      <vt:lpstr>PowerPoint Presentation</vt:lpstr>
      <vt:lpstr>PowerPoint Presentation</vt:lpstr>
      <vt:lpstr>PowerPoint Presentation</vt:lpstr>
      <vt:lpstr>Background and Hypothesis</vt:lpstr>
      <vt:lpstr>Background and Hypothesis</vt:lpstr>
      <vt:lpstr>Background and Hypothesis</vt:lpstr>
      <vt:lpstr>Prompt Based Programming</vt:lpstr>
      <vt:lpstr>Prompt Based Programming</vt:lpstr>
      <vt:lpstr>Prompt Based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Utilizing User Input</vt:lpstr>
      <vt:lpstr>Confirmation-program check points</vt:lpstr>
      <vt:lpstr>PowerPoint Presentation</vt:lpstr>
      <vt:lpstr>PowerPoint Presentation</vt:lpstr>
      <vt:lpstr>PowerPoint Presentation</vt:lpstr>
      <vt:lpstr>PowerPoint Presentation</vt:lpstr>
      <vt:lpstr>Background and Hypothesis</vt:lpstr>
      <vt:lpstr>Utilizing User Input</vt:lpstr>
      <vt:lpstr>Parameter Intake – cleaner fashion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 and Hypothesis</vt:lpstr>
      <vt:lpstr>PowerPoint Presentation</vt:lpstr>
      <vt:lpstr>PowerPoint Presentation</vt:lpstr>
      <vt:lpstr>PowerPoint Presentation</vt:lpstr>
      <vt:lpstr>Background and Hypothesis</vt:lpstr>
      <vt:lpstr>PowerPoint Presentation</vt:lpstr>
      <vt:lpstr>Issues and Limitation</vt:lpstr>
      <vt:lpstr>Issues and Limitation</vt:lpstr>
      <vt:lpstr>Possible Solution</vt:lpstr>
      <vt:lpstr>Possible Solution</vt:lpstr>
      <vt:lpstr>Possible Solution</vt:lpstr>
      <vt:lpstr>Lesson Learned</vt:lpstr>
      <vt:lpstr>Lesson Learned</vt:lpstr>
      <vt:lpstr>Lesson Learned</vt:lpstr>
      <vt:lpstr>Lesson Learned</vt:lpstr>
      <vt:lpstr>Lesson Learned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Vincent Jin</dc:creator>
  <cp:lastModifiedBy>Yoiyami Hanabi</cp:lastModifiedBy>
  <cp:revision>39</cp:revision>
  <dcterms:created xsi:type="dcterms:W3CDTF">2024-06-26T14:46:27Z</dcterms:created>
  <dcterms:modified xsi:type="dcterms:W3CDTF">2024-07-29T21:26:34Z</dcterms:modified>
</cp:coreProperties>
</file>