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69" r:id="rId6"/>
    <p:sldId id="270" r:id="rId7"/>
    <p:sldId id="271" r:id="rId8"/>
    <p:sldId id="272" r:id="rId9"/>
    <p:sldId id="400" r:id="rId10"/>
    <p:sldId id="264" r:id="rId11"/>
    <p:sldId id="401" r:id="rId12"/>
    <p:sldId id="402" r:id="rId13"/>
    <p:sldId id="403" r:id="rId14"/>
    <p:sldId id="404" r:id="rId15"/>
    <p:sldId id="405" r:id="rId16"/>
    <p:sldId id="406" r:id="rId17"/>
    <p:sldId id="265" r:id="rId18"/>
    <p:sldId id="407" r:id="rId19"/>
    <p:sldId id="408" r:id="rId20"/>
    <p:sldId id="409" r:id="rId21"/>
    <p:sldId id="411" r:id="rId22"/>
    <p:sldId id="412" r:id="rId23"/>
    <p:sldId id="413" r:id="rId24"/>
    <p:sldId id="4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43EA-AEA3-4B88-A11B-1E21C323186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ADE3-A486-41AB-BA7F-611C8AFF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2CA7-4F49-49EC-8C99-F6839F903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2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2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2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9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9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7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4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26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E6A84F-CEA0-4726-94B5-6EC1B8ED0D0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D98A97-5376-48ED-8675-3F3A1508A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E41D2-B6A2-4AE2-88E0-3D8F2E1EA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136" y="1943100"/>
            <a:ext cx="7592785" cy="1400629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Statistical consulting with Stata: Lessons learned</a:t>
            </a:r>
            <a:br>
              <a:rPr lang="en-US" dirty="0"/>
            </a:br>
            <a:r>
              <a:rPr lang="en-US" sz="2000" dirty="0"/>
              <a:t>2022 Stata Biostatistics and Epidemiology Virtual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0F92-FA70-4253-A5BC-AEBA128BDD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Joni Ricks-</a:t>
            </a:r>
            <a:r>
              <a:rPr lang="en-US" dirty="0" err="1"/>
              <a:t>Oddie</a:t>
            </a:r>
            <a:r>
              <a:rPr lang="en-US" dirty="0"/>
              <a:t>, PhD MPH</a:t>
            </a:r>
          </a:p>
          <a:p>
            <a:r>
              <a:rPr lang="en-US" dirty="0"/>
              <a:t>Director, UCI Center for Statistical Consulting | Department of Statistics</a:t>
            </a:r>
            <a:br>
              <a:rPr lang="en-US" dirty="0"/>
            </a:br>
            <a:r>
              <a:rPr lang="en-US" dirty="0"/>
              <a:t>Director,  Biostatistics, Epidemiology &amp; Research Design Unit | ICTS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6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539D-7AA3-4BDE-B234-574EBCE4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 – Comparison of NSQIP-SRC, TRISS, and ASA-PS to Predict Operative Trauma Mortality in Elderly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C520A-12EF-4C23-8081-F42A90936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59F828-48B2-4109-B85E-3D191A38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A91444-5187-4908-8C53-260D7221D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04DB2-D018-490E-9C70-C776A1142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 Evaluate the utility of several trauma-specific risk calculators in an elderly population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7C955-53F5-4538-B9B4-24F63693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Specific Research Questions: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64557-C342-4CC7-880C-57BECF7963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the predictive ability of NSQIP-SRC, TRISS, and ASA-PS scoring systems in elderly operative trauma patients.</a:t>
            </a:r>
          </a:p>
        </p:txBody>
      </p:sp>
    </p:spTree>
    <p:extLst>
      <p:ext uri="{BB962C8B-B14F-4D97-AF65-F5344CB8AC3E}">
        <p14:creationId xmlns:p14="http://schemas.microsoft.com/office/powerpoint/2010/main" val="169551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0C1-1985-456A-863C-B16ABC67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882F-D203-4AE7-81AE-4DD0CCD91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C7DBF-E749-47BA-A6D0-971E126AF3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Observational  data</a:t>
            </a:r>
          </a:p>
          <a:p>
            <a:r>
              <a:rPr lang="en-US" dirty="0"/>
              <a:t>Multicenter study, data </a:t>
            </a:r>
          </a:p>
          <a:p>
            <a:r>
              <a:rPr lang="en-US" dirty="0"/>
              <a:t>Adult trauma patients requiring surgery within 24 hours of admission</a:t>
            </a:r>
          </a:p>
          <a:p>
            <a:r>
              <a:rPr lang="en-US" dirty="0"/>
              <a:t>Planned subgroup analysis of elderly patients 65 years or older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39CAA-01B4-4528-9D4C-AE5271AB7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1C814-C50D-4AFB-930F-3ACACD4892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External validation on a small sample</a:t>
            </a:r>
          </a:p>
          <a:p>
            <a:r>
              <a:rPr lang="en-US" dirty="0"/>
              <a:t>Large number of comorbidities used in risk calculators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2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F908CD-09C6-488B-9E68-3BDBBD3A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033C9-1A1C-4128-A20A-7F01CA88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Outcomes – Mortality (binary), Length of Stay (count) and Number of Complications (count) </a:t>
            </a:r>
          </a:p>
          <a:p>
            <a:r>
              <a:rPr lang="en-US" dirty="0"/>
              <a:t>Chose to use a Firth Logit, Linear Regression and Negative Binomial </a:t>
            </a:r>
          </a:p>
          <a:p>
            <a:r>
              <a:rPr lang="en-US" dirty="0"/>
              <a:t>Other options: Binary Logistic (separation issues), Poisson (over dispersed) </a:t>
            </a:r>
          </a:p>
          <a:p>
            <a:r>
              <a:rPr lang="en-US" dirty="0"/>
              <a:t>We used a series of commands in Stata to assess the prediction quality of each risk calculator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C7312-CA21-4DD2-8714-9E621FB9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5B139-2FF5-4433-9F19-7E6F22278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843" y="1735944"/>
            <a:ext cx="5450890" cy="39708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08D0D-2F20-41E7-99BB-3A9FAB53E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018671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Used the </a:t>
            </a:r>
            <a:r>
              <a:rPr lang="en-US" sz="1800" b="1" dirty="0" err="1"/>
              <a:t>roccomp</a:t>
            </a:r>
            <a:r>
              <a:rPr lang="en-US" sz="1800" b="1" dirty="0"/>
              <a:t>  </a:t>
            </a:r>
            <a:r>
              <a:rPr lang="en-US" sz="1800" dirty="0"/>
              <a:t>to  test the equality of ROC areas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Quick and easy way to make the comparisons you want with the correct number of degrees of freedom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You can specify your own set of matrices to tailor the comparison you want to make between ROC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8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B3B3-A33F-4674-8C5C-A53E12AC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Brier Score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5D5974-AE97-459D-9E8C-B84B12A57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69293"/>
          <a:stretch/>
        </p:blipFill>
        <p:spPr>
          <a:xfrm>
            <a:off x="6471331" y="1712643"/>
            <a:ext cx="4036104" cy="37568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3889A-180B-4228-82B5-BB4265CCC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159932" cy="301050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Definition- Proper score function or strictly proper scoring rule that measures the accuracy of probabilistic prediction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Command = </a:t>
            </a:r>
            <a:r>
              <a:rPr lang="en-US" b="1" dirty="0"/>
              <a:t>brier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Computes the Yates, Sanders, and Murphy decompositions of the Brier mean probability score.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Brier score is a measure of disagreement between the observed outcome and a forecast (prediction).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Documentation provides a nice explanation of the metrics provided and their appropriate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3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CEDF-F1CB-4551-AD38-536FCEF3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plot of prediction model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FF55E-D378-4E24-B1DC-21FA0B52D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597152"/>
            <a:ext cx="5029200" cy="36636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EC28F-1841-4824-88E6-E9C7A123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04810" cy="289620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Command = </a:t>
            </a:r>
            <a:r>
              <a:rPr lang="en-US" b="1" dirty="0" err="1"/>
              <a:t>pmcalplot</a:t>
            </a:r>
            <a:r>
              <a:rPr lang="en-US" dirty="0"/>
              <a:t>  (user-written)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Works with Binary, Survival and linear regression models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Produces a calibration plot of observed against expected probabilities for assessment of prediction model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Primarily useful for assessment of model performance in an external validation of an existing model.</a:t>
            </a:r>
          </a:p>
        </p:txBody>
      </p:sp>
    </p:spTree>
    <p:extLst>
      <p:ext uri="{BB962C8B-B14F-4D97-AF65-F5344CB8AC3E}">
        <p14:creationId xmlns:p14="http://schemas.microsoft.com/office/powerpoint/2010/main" val="18151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15CE-EE41-4298-B906-2262F3D1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3 - Cognitive Function during the Prodromal Stage of Alzheimer's Disease in Down Syndrome: Comparing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B0263-EEBB-42B9-99B6-41FEF7FC4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59F828-48B2-4109-B85E-3D191A38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A91444-5187-4908-8C53-260D7221D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04DB2-D018-490E-9C70-C776A1142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Explore how the sequence of cognitive decline in adults with Down Syndrome (DS) and early stage Alzheimer's Disease (AD)</a:t>
            </a:r>
          </a:p>
          <a:p>
            <a:r>
              <a:rPr lang="en-US" dirty="0"/>
              <a:t>Complicating early detection of AD progression and diagnostic accuracy is the large variability in baseline cognitive ability among people with 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7C955-53F5-4538-B9B4-24F63693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Specific Research Questions: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64557-C342-4CC7-880C-57BECF7963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Examine AD-related clinical status is associated with multiple measures of cognitive impairment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0C1-1985-456A-863C-B16ABC67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882F-D203-4AE7-81AE-4DD0CCD91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C7DBF-E749-47BA-A6D0-971E126A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446" y="3158218"/>
            <a:ext cx="5256212" cy="398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144 adults with Down Syndrome</a:t>
            </a:r>
          </a:p>
          <a:p>
            <a:r>
              <a:rPr lang="en-US" dirty="0"/>
              <a:t>Subgroup of larger study cohort examining biomarkers of AD in adults with DS.</a:t>
            </a:r>
          </a:p>
          <a:p>
            <a:r>
              <a:rPr lang="en-US" dirty="0"/>
              <a:t>Examined 2 groups: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Cognitively Stable (CS(, AD-related impairment was absent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MCI-DS, indicating that there was some indication of cognitive and/or functional decline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39CAA-01B4-4528-9D4C-AE5271AB7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1C814-C50D-4AFB-930F-3ACACD4892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Small sample</a:t>
            </a:r>
          </a:p>
          <a:p>
            <a:r>
              <a:rPr lang="en-US" dirty="0"/>
              <a:t>Twenty-two measures from 13 instruments were hypothesized a priori to measure four cognitive domains: (1) executive function, (2) language, (3) memory, and (4) visuomotor:</a:t>
            </a:r>
          </a:p>
          <a:p>
            <a:r>
              <a:rPr lang="en-US" dirty="0"/>
              <a:t>17 measures cognitive impairment derived from 10 tests of cognition</a:t>
            </a:r>
          </a:p>
        </p:txBody>
      </p:sp>
    </p:spTree>
    <p:extLst>
      <p:ext uri="{BB962C8B-B14F-4D97-AF65-F5344CB8AC3E}">
        <p14:creationId xmlns:p14="http://schemas.microsoft.com/office/powerpoint/2010/main" val="1143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D9BB-94F7-444F-B185-A0FABAF7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9382DFD-04C2-4223-BE3F-AC795F186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555" y="2557463"/>
            <a:ext cx="631688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4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F908CD-09C6-488B-9E68-3BDBBD3A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033C9-1A1C-4128-A20A-7F01CA88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Twenty-two measures from 13 instruments were hypothesized a priori to measure four cognitive domains: (1) executive function, (2) language, (3) memory, and (4) visuomotor:</a:t>
            </a:r>
          </a:p>
          <a:p>
            <a:r>
              <a:rPr lang="en-US" dirty="0"/>
              <a:t>Considered other methods for evaluating domains</a:t>
            </a:r>
          </a:p>
          <a:p>
            <a:pPr lvl="1"/>
            <a:r>
              <a:rPr lang="en-US" dirty="0"/>
              <a:t>Composite Scores</a:t>
            </a:r>
          </a:p>
          <a:p>
            <a:pPr lvl="1"/>
            <a:r>
              <a:rPr lang="en-US" dirty="0"/>
              <a:t>CFA</a:t>
            </a:r>
          </a:p>
          <a:p>
            <a:pPr lvl="1"/>
            <a:r>
              <a:rPr lang="en-US" dirty="0"/>
              <a:t>SEM</a:t>
            </a:r>
          </a:p>
          <a:p>
            <a:r>
              <a:rPr lang="en-US" dirty="0"/>
              <a:t>EFA using all 22 measures to assess the hypothesized domain structure </a:t>
            </a:r>
          </a:p>
          <a:p>
            <a:r>
              <a:rPr lang="en-US" dirty="0"/>
              <a:t>The resulting structure was then used in a Structural Equations Model</a:t>
            </a:r>
          </a:p>
        </p:txBody>
      </p:sp>
    </p:spTree>
    <p:extLst>
      <p:ext uri="{BB962C8B-B14F-4D97-AF65-F5344CB8AC3E}">
        <p14:creationId xmlns:p14="http://schemas.microsoft.com/office/powerpoint/2010/main" val="166571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30953-CC0D-4D19-B275-A7352721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Factor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CFAD3-E572-4CB2-BA3E-B107ED5E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 = </a:t>
            </a:r>
            <a:r>
              <a:rPr lang="en-US" b="1" dirty="0" err="1"/>
              <a:t>efa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initial set of analyses considered 22 scores, but results revealed problems with the five variables ranging from weak loadings, to high uniqueness or significant cross-loadings that did make theoretical sense.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5 variables were not included in the overall SEM.</a:t>
            </a:r>
          </a:p>
          <a:p>
            <a:pPr marL="285750" indent="-285750"/>
            <a:r>
              <a:rPr lang="en-US" dirty="0"/>
              <a:t>The original four cognitive domains: (1) executive function, (2) language, (3) memory, and (4) visuomotor:</a:t>
            </a:r>
          </a:p>
          <a:p>
            <a:pPr marL="285750" indent="-285750"/>
            <a:r>
              <a:rPr lang="en-US" dirty="0"/>
              <a:t>We ended up 3 factors representing (1) language/executive function, (2) memory, and (3) visuomotor that made theoretical sense to the researcher</a:t>
            </a:r>
          </a:p>
        </p:txBody>
      </p:sp>
    </p:spTree>
    <p:extLst>
      <p:ext uri="{BB962C8B-B14F-4D97-AF65-F5344CB8AC3E}">
        <p14:creationId xmlns:p14="http://schemas.microsoft.com/office/powerpoint/2010/main" val="157839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DE7F-48D0-431D-88EC-5878E59B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0875"/>
            <a:ext cx="9601196" cy="1303867"/>
          </a:xfrm>
        </p:spPr>
        <p:txBody>
          <a:bodyPr/>
          <a:lstStyle/>
          <a:p>
            <a:r>
              <a:rPr lang="en-US" dirty="0"/>
              <a:t>Final Model: SEM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29AB9-BFB8-4A32-B9A8-0370E831F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8" y="1855909"/>
            <a:ext cx="9788979" cy="4131129"/>
          </a:xfrm>
        </p:spPr>
      </p:pic>
    </p:spTree>
    <p:extLst>
      <p:ext uri="{BB962C8B-B14F-4D97-AF65-F5344CB8AC3E}">
        <p14:creationId xmlns:p14="http://schemas.microsoft.com/office/powerpoint/2010/main" val="4110948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87BF-0B25-41DC-BF6C-086F156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and 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3E7E-4D18-4FC1-B310-8D9E866C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Command = </a:t>
            </a:r>
            <a:r>
              <a:rPr lang="en-US" b="1" dirty="0" err="1"/>
              <a:t>sem</a:t>
            </a:r>
            <a:endParaRPr lang="en-US" b="1" dirty="0"/>
          </a:p>
          <a:p>
            <a:r>
              <a:rPr lang="en-US" dirty="0"/>
              <a:t>Well documented and includes a good amount of theory</a:t>
            </a:r>
          </a:p>
          <a:p>
            <a:r>
              <a:rPr lang="en-US" dirty="0"/>
              <a:t>Syntax is clear and straightforward</a:t>
            </a:r>
          </a:p>
          <a:p>
            <a:r>
              <a:rPr lang="en-US" dirty="0"/>
              <a:t>Stata is a great tool for learning to perform SEM</a:t>
            </a:r>
          </a:p>
          <a:p>
            <a:r>
              <a:rPr lang="en-US" dirty="0"/>
              <a:t>The staff member I had working on this project has never performed SEM</a:t>
            </a:r>
          </a:p>
          <a:p>
            <a:r>
              <a:rPr lang="en-US" dirty="0"/>
              <a:t>The clinical we were working with all had no experience with SEM</a:t>
            </a:r>
          </a:p>
          <a:p>
            <a:r>
              <a:rPr lang="en-US" dirty="0"/>
              <a:t>I used the project as a training tool for both</a:t>
            </a:r>
          </a:p>
          <a:p>
            <a:r>
              <a:rPr lang="en-US" dirty="0"/>
              <a:t>Difficult software or syntax can make training on the theory difficult</a:t>
            </a:r>
          </a:p>
        </p:txBody>
      </p:sp>
    </p:spTree>
    <p:extLst>
      <p:ext uri="{BB962C8B-B14F-4D97-AF65-F5344CB8AC3E}">
        <p14:creationId xmlns:p14="http://schemas.microsoft.com/office/powerpoint/2010/main" val="4230352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0212-C20C-4F7A-99AD-FE0437B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C014-C50B-4EAA-B618-F153CB497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 use a variety of software, Stata is a main work horse for our units</a:t>
            </a:r>
          </a:p>
          <a:p>
            <a:r>
              <a:rPr lang="en-US" dirty="0"/>
              <a:t>The syntax consistency make it easy for new staff to pick up</a:t>
            </a:r>
          </a:p>
          <a:p>
            <a:r>
              <a:rPr lang="en-US" dirty="0"/>
              <a:t>Offers data management and analytic methods that cover a hosts of disciplines</a:t>
            </a:r>
          </a:p>
          <a:p>
            <a:r>
              <a:rPr lang="en-US" dirty="0"/>
              <a:t>It is often a recommendation I make to research transitioning out of SPSS</a:t>
            </a:r>
          </a:p>
          <a:p>
            <a:r>
              <a:rPr lang="en-US" dirty="0"/>
              <a:t>There is a lot of interest </a:t>
            </a:r>
          </a:p>
        </p:txBody>
      </p:sp>
    </p:spTree>
    <p:extLst>
      <p:ext uri="{BB962C8B-B14F-4D97-AF65-F5344CB8AC3E}">
        <p14:creationId xmlns:p14="http://schemas.microsoft.com/office/powerpoint/2010/main" val="6025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11C6-A645-4538-8AD8-1FB1FD15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great about Stata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E0533-621A-4C2C-95B4-9A92FF83A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we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650BC-3E95-4AF7-81CE-3F94FA6A32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Stata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SAS</a:t>
            </a:r>
          </a:p>
          <a:p>
            <a:r>
              <a:rPr lang="en-US" dirty="0"/>
              <a:t>SPSS</a:t>
            </a:r>
          </a:p>
          <a:p>
            <a:r>
              <a:rPr lang="en-US" dirty="0" err="1"/>
              <a:t>Mplus</a:t>
            </a:r>
            <a:endParaRPr lang="en-US" dirty="0"/>
          </a:p>
          <a:p>
            <a:r>
              <a:rPr lang="en-US" dirty="0"/>
              <a:t>Prism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C9BCB2-D9FB-49E7-9FA0-029A7D268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Stata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6CB7B-445A-4380-9C4E-31DC5555AC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Ease of use</a:t>
            </a:r>
          </a:p>
          <a:p>
            <a:r>
              <a:rPr lang="en-US" dirty="0"/>
              <a:t>Syntax Consistency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4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831051-E6EA-4978-A8E0-DCC2AF47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1– Where Are Students with Autism and Intellectual Disability Learning?: Placement Trends in California. Inclusion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BD56A9-1287-46DE-9553-3048F69E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59F828-48B2-4109-B85E-3D191A38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A91444-5187-4908-8C53-260D7221D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04DB2-D018-490E-9C70-C776A1142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 To examine variability in placement of students with autism and intellectual disability in order to explore factors associated with placement into regular classroom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7C955-53F5-4538-B9B4-24F63693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Specific Research Questions: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64557-C342-4CC7-880C-57BECF7963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/>
              <a:t>What are the trends in placement of students</a:t>
            </a:r>
            <a:br>
              <a:rPr lang="en-US" sz="2000" dirty="0"/>
            </a:br>
            <a:r>
              <a:rPr lang="en-US" sz="2000" dirty="0"/>
              <a:t>with autism and ID over a 5-year period?</a:t>
            </a:r>
          </a:p>
          <a:p>
            <a:r>
              <a:rPr lang="en-US" sz="2000" dirty="0"/>
              <a:t>What is the relationship between placement</a:t>
            </a:r>
            <a:br>
              <a:rPr lang="en-US" sz="2000" dirty="0"/>
            </a:br>
            <a:r>
              <a:rPr lang="en-US" sz="2000" dirty="0"/>
              <a:t>of students with autism and ID and selected</a:t>
            </a:r>
            <a:br>
              <a:rPr lang="en-US" sz="2000" dirty="0"/>
            </a:br>
            <a:r>
              <a:rPr lang="en-US" sz="2000" dirty="0"/>
              <a:t>demographic factors: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percentage of students receiving free or reduced-price lunch</a:t>
            </a:r>
            <a:br>
              <a:rPr lang="en-US" sz="2000" dirty="0"/>
            </a:br>
            <a:r>
              <a:rPr lang="en-US" sz="2000" dirty="0"/>
              <a:t>(district socioeconomic status)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number of K-12 students in the district (district size)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district per pupil expenditure (district</a:t>
            </a:r>
            <a:br>
              <a:rPr lang="en-US" sz="2000" dirty="0"/>
            </a:br>
            <a:r>
              <a:rPr lang="en-US" sz="2000" dirty="0"/>
              <a:t>expenditure)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percentage of students with disabilities in each district by race/ ethnicity ?</a:t>
            </a:r>
          </a:p>
        </p:txBody>
      </p:sp>
    </p:spTree>
    <p:extLst>
      <p:ext uri="{BB962C8B-B14F-4D97-AF65-F5344CB8AC3E}">
        <p14:creationId xmlns:p14="http://schemas.microsoft.com/office/powerpoint/2010/main" val="161900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0C1-1985-456A-863C-B16ABC67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882F-D203-4AE7-81AE-4DD0CCD91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C7DBF-E749-47BA-A6D0-971E126AF3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were obtained from the California Department of Education (CADOE) via a formal data request. </a:t>
            </a:r>
          </a:p>
          <a:p>
            <a:r>
              <a:rPr lang="en-US" dirty="0"/>
              <a:t>2 level data – School and School District </a:t>
            </a:r>
          </a:p>
          <a:p>
            <a:r>
              <a:rPr lang="en-US" dirty="0"/>
              <a:t>All data were from the CADOE, but clearly not all from the same sources.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39CAA-01B4-4528-9D4C-AE5271AB7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1C814-C50D-4AFB-930F-3ACACD4892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 Dept of Educations data was organized in multiple spread sheets with out a clear linking variable</a:t>
            </a:r>
          </a:p>
          <a:p>
            <a:r>
              <a:rPr lang="en-US" dirty="0"/>
              <a:t>We had to build an analyzable dataset from multiple excel sheets</a:t>
            </a:r>
          </a:p>
          <a:p>
            <a:r>
              <a:rPr lang="en-US" dirty="0"/>
              <a:t>Changes in the reported methods across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1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F908CD-09C6-488B-9E68-3BDBBD3A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033C9-1A1C-4128-A20A-7F01CA88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Outcome – Proportion of students placed in a specific classroom setting</a:t>
            </a:r>
          </a:p>
          <a:p>
            <a:r>
              <a:rPr lang="en-US" dirty="0"/>
              <a:t>Chose a Logistic regressions that clustered by school district</a:t>
            </a:r>
          </a:p>
          <a:p>
            <a:r>
              <a:rPr lang="en-US" dirty="0"/>
              <a:t>Other options:</a:t>
            </a:r>
          </a:p>
          <a:p>
            <a:pPr lvl="1"/>
            <a:r>
              <a:rPr lang="en-US" dirty="0"/>
              <a:t>Poisson with an offset</a:t>
            </a:r>
          </a:p>
          <a:p>
            <a:pPr lvl="1"/>
            <a:r>
              <a:rPr lang="en-US" dirty="0"/>
              <a:t>Multilevel model </a:t>
            </a:r>
          </a:p>
          <a:p>
            <a:r>
              <a:rPr lang="en-US" dirty="0"/>
              <a:t>Data Visualization</a:t>
            </a:r>
          </a:p>
          <a:p>
            <a:pPr lvl="1"/>
            <a:r>
              <a:rPr lang="en-US" dirty="0"/>
              <a:t>Used margins and margins plot </a:t>
            </a:r>
          </a:p>
          <a:p>
            <a:pPr lvl="1"/>
            <a:r>
              <a:rPr lang="en-US" dirty="0"/>
              <a:t>Estimate and graph predicting probability of placement across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017D-DC03-4789-9928-1F36714E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should always graph your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C52C40-8416-4D0A-A9FA-18E24BDF3B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0478" y="2560638"/>
            <a:ext cx="4554243" cy="330993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A88C013-DC1A-476B-A0DF-55484F337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9515" y="2560638"/>
            <a:ext cx="454247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36" y="697099"/>
            <a:ext cx="10515600" cy="1325563"/>
          </a:xfrm>
        </p:spPr>
        <p:txBody>
          <a:bodyPr/>
          <a:lstStyle/>
          <a:p>
            <a:r>
              <a:rPr lang="en-US" dirty="0"/>
              <a:t>Comparing graphs side by 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6" y="1774638"/>
            <a:ext cx="5096349" cy="370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36" y="1803199"/>
            <a:ext cx="5179241" cy="3765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087" y="5633554"/>
            <a:ext cx="883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downward shift in predicted probabilities when moving from 2016 to 2017</a:t>
            </a:r>
          </a:p>
          <a:p>
            <a:r>
              <a:rPr lang="en-US" dirty="0"/>
              <a:t>This could be indicative of some sort of policy change and/or change in reporting standards</a:t>
            </a:r>
          </a:p>
        </p:txBody>
      </p:sp>
    </p:spTree>
    <p:extLst>
      <p:ext uri="{BB962C8B-B14F-4D97-AF65-F5344CB8AC3E}">
        <p14:creationId xmlns:p14="http://schemas.microsoft.com/office/powerpoint/2010/main" val="2381452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807</TotalTime>
  <Words>1219</Words>
  <Application>Microsoft Office PowerPoint</Application>
  <PresentationFormat>Widescreen</PresentationFormat>
  <Paragraphs>135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Statistical consulting with Stata: Lessons learned 2022 Stata Biostatistics and Epidemiology Virtual Symposium</vt:lpstr>
      <vt:lpstr>Who are we?</vt:lpstr>
      <vt:lpstr>What’s so great about Stata</vt:lpstr>
      <vt:lpstr>Example 1– Where Are Students with Autism and Intellectual Disability Learning?: Placement Trends in California. Inclusion</vt:lpstr>
      <vt:lpstr>Project Overview</vt:lpstr>
      <vt:lpstr>Methodology </vt:lpstr>
      <vt:lpstr>Analysis</vt:lpstr>
      <vt:lpstr>Why You should always graph your results</vt:lpstr>
      <vt:lpstr>Comparing graphs side by side</vt:lpstr>
      <vt:lpstr>Example 2 – Comparison of NSQIP-SRC, TRISS, and ASA-PS to Predict Operative Trauma Mortality in Elderly Patients</vt:lpstr>
      <vt:lpstr>Project Overview</vt:lpstr>
      <vt:lpstr>Methodology </vt:lpstr>
      <vt:lpstr>Analysis</vt:lpstr>
      <vt:lpstr>Data Visualization </vt:lpstr>
      <vt:lpstr>Brier Score</vt:lpstr>
      <vt:lpstr>Calibration plot of prediction model performance</vt:lpstr>
      <vt:lpstr>Example 3 - Cognitive Function during the Prodromal Stage of Alzheimer's Disease in Down Syndrome: Comparing Models</vt:lpstr>
      <vt:lpstr>Project Overview</vt:lpstr>
      <vt:lpstr>Methodology </vt:lpstr>
      <vt:lpstr>Analysis</vt:lpstr>
      <vt:lpstr>Exploratory Factor Analysis</vt:lpstr>
      <vt:lpstr>Final Model: SEM </vt:lpstr>
      <vt:lpstr>Client and Staff Training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</dc:title>
  <dc:creator>Ricks-Oddie,Joni Ladawn</dc:creator>
  <cp:lastModifiedBy>Ricks-Oddie,Joni Ladawn</cp:lastModifiedBy>
  <cp:revision>34</cp:revision>
  <dcterms:created xsi:type="dcterms:W3CDTF">2022-04-07T05:23:42Z</dcterms:created>
  <dcterms:modified xsi:type="dcterms:W3CDTF">2022-04-13T15:17:51Z</dcterms:modified>
</cp:coreProperties>
</file>