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5" r:id="rId3"/>
    <p:sldId id="303" r:id="rId4"/>
    <p:sldId id="304" r:id="rId5"/>
    <p:sldId id="336" r:id="rId6"/>
    <p:sldId id="258" r:id="rId7"/>
    <p:sldId id="282" r:id="rId8"/>
    <p:sldId id="259" r:id="rId9"/>
    <p:sldId id="337" r:id="rId10"/>
    <p:sldId id="338" r:id="rId11"/>
    <p:sldId id="309" r:id="rId12"/>
    <p:sldId id="311" r:id="rId13"/>
    <p:sldId id="362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82" r:id="rId22"/>
    <p:sldId id="363" r:id="rId23"/>
    <p:sldId id="361" r:id="rId24"/>
    <p:sldId id="364" r:id="rId25"/>
    <p:sldId id="365" r:id="rId26"/>
    <p:sldId id="374" r:id="rId27"/>
    <p:sldId id="386" r:id="rId28"/>
    <p:sldId id="370" r:id="rId29"/>
    <p:sldId id="373" r:id="rId30"/>
    <p:sldId id="375" r:id="rId31"/>
    <p:sldId id="376" r:id="rId32"/>
    <p:sldId id="377" r:id="rId33"/>
    <p:sldId id="378" r:id="rId34"/>
    <p:sldId id="383" r:id="rId35"/>
    <p:sldId id="384" r:id="rId36"/>
    <p:sldId id="351" r:id="rId37"/>
    <p:sldId id="366" r:id="rId38"/>
    <p:sldId id="381" r:id="rId39"/>
    <p:sldId id="367" r:id="rId40"/>
    <p:sldId id="368" r:id="rId41"/>
    <p:sldId id="369" r:id="rId42"/>
    <p:sldId id="379" r:id="rId43"/>
    <p:sldId id="343" r:id="rId44"/>
    <p:sldId id="340" r:id="rId45"/>
    <p:sldId id="346" r:id="rId46"/>
    <p:sldId id="302" r:id="rId47"/>
    <p:sldId id="360" r:id="rId48"/>
    <p:sldId id="385" r:id="rId49"/>
    <p:sldId id="26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2" autoAdjust="0"/>
  </p:normalViewPr>
  <p:slideViewPr>
    <p:cSldViewPr>
      <p:cViewPr varScale="1">
        <p:scale>
          <a:sx n="99" d="100"/>
          <a:sy n="99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BE4499-897A-4134-9347-C1D61176DBA6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E63A47-B927-4C33-ABB2-70C36B28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0FC1-8D16-4386-827E-37ED923CA190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61CC-A61C-4DBD-AB1C-CC480E568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099E-9AFC-413A-91D2-780DEB7BD7C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A3B7-2910-4F15-A92B-082CD665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B912-45B3-4249-B638-2A99013D8C79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26F4-4820-48B1-B005-2519FC077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12B2-2274-4EE1-9CA2-29F2C8D8451C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D9DF-57FA-4496-8E30-065D83588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8A61-12A2-486C-8702-8A2781B75949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1457-C210-45C0-AC64-C8D7EE50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C5F4-C36D-4540-95A1-437E98D46C91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F7AD-B1D9-4871-AE72-E8080B92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24F-8D43-4DF8-8AE7-FF177A06ED7D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938-EA8D-403A-B3AC-F21EACD27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2A41-5EDB-4DCC-BCAD-2FF159A24D60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4C61-9234-4E10-816D-A5E92C82E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11A7-39C6-44FE-AD2A-F4FEA46963AB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AEBE-8BC9-40A1-8102-EBC3DC93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B186-E63B-489C-B711-8492052C6A0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9E46-77BD-4B70-915D-B56C7328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59A2-3A37-4112-B868-6193CE104F06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1E4D-5D34-485B-88AF-80B1C023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04EAB-C8EA-420A-B405-F6ADD448A869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04BE25-E1C0-41D1-8F4D-81F79CF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llumina.com/products/humancvd_whole_genome_genotyping_kits.ilm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umina.com/applications/detail/snp_genotyping_and_cnv_analysis/custom_mid_to_high_plex_genotyping.ilm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a.com/whystata/intromata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352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Using Mata to </a:t>
            </a:r>
            <a:r>
              <a:rPr lang="en-US" dirty="0" smtClean="0"/>
              <a:t>Import </a:t>
            </a:r>
            <a:r>
              <a:rPr lang="en-US" dirty="0" err="1"/>
              <a:t>Illumina</a:t>
            </a:r>
            <a:r>
              <a:rPr lang="en-US" dirty="0"/>
              <a:t> SNP </a:t>
            </a:r>
            <a:r>
              <a:rPr lang="en-US" dirty="0" smtClean="0"/>
              <a:t>Chip Data For Genome-Wide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</a:t>
            </a:r>
            <a:r>
              <a:rPr lang="en-US" dirty="0" smtClean="0"/>
              <a:t>ssociation Studies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Stata Conference Chicago 2011</a:t>
            </a:r>
            <a:br>
              <a:rPr lang="en-US" sz="2700" dirty="0" smtClean="0"/>
            </a:br>
            <a:r>
              <a:rPr lang="en-US" sz="2700" dirty="0" smtClean="0"/>
              <a:t>July 15,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John Charles “Chuck” Huber Jr, PhD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Associate Professor of Biostatistics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Department of Epidemiology and Biostatistics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School of Rural Public 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Texas A&amp;M Health Science Center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jchuber@tamu.edu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12291" name="Content Placeholder 3" descr="5820-500-7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1676400"/>
            <a:ext cx="2911475" cy="4343400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3962400" y="16002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u="sng" dirty="0">
                <a:latin typeface="+mn-lt"/>
              </a:rPr>
              <a:t>Stored Phenotype Data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Longitudinal</a:t>
            </a:r>
            <a:r>
              <a:rPr lang="en-US" sz="2800" dirty="0">
                <a:latin typeface="+mn-lt"/>
              </a:rPr>
              <a:t> measurements of: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Body Mass Index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Total Cholesterol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HDL &amp; LDL Cholesterol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Systolic and Diastolic BP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Much, much more…..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6000" smtClean="0"/>
              <a:t>Let’s go gene hunting!!!</a:t>
            </a:r>
          </a:p>
        </p:txBody>
      </p:sp>
      <p:pic>
        <p:nvPicPr>
          <p:cNvPr id="13316" name="Picture 3" descr="elmer_fudd_a_wild_ha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3988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Challenges</a:t>
            </a: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pPr marL="457200" indent="-457200" eaLnBrk="1" fontAlgn="t" hangingPunct="1">
              <a:buFont typeface="Arial" charset="0"/>
              <a:buNone/>
              <a:defRPr/>
            </a:pPr>
            <a:endParaRPr lang="en-US" sz="2400" b="1" dirty="0" smtClean="0"/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Longitudinal Data – (can’t use PLINK or </a:t>
            </a:r>
            <a:r>
              <a:rPr lang="en-US" sz="2800" dirty="0" err="1" smtClean="0"/>
              <a:t>HelixTree</a:t>
            </a:r>
            <a:r>
              <a:rPr lang="en-US" sz="2800" dirty="0" smtClean="0"/>
              <a:t>)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Specialized genetic data analysis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Need to run a very large number of models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Multiple comparisons and replication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b="1" dirty="0" smtClean="0"/>
              <a:t>Scaling up to 100,000 SNP Chips</a:t>
            </a:r>
          </a:p>
          <a:p>
            <a:pPr marL="857250" lvl="1" indent="-457200" eaLnBrk="1" fontAlgn="t" hangingPunct="1">
              <a:buFont typeface="+mj-lt"/>
              <a:buAutoNum type="arabicPeriod"/>
              <a:defRPr/>
            </a:pPr>
            <a:endParaRPr lang="en-US" sz="2000" b="1" dirty="0" smtClean="0"/>
          </a:p>
          <a:p>
            <a:pPr marL="857250" lvl="1" indent="-457200" eaLnBrk="1" fontAlgn="t" hangingPunct="1">
              <a:buFont typeface="+mj-lt"/>
              <a:buAutoNum type="arabicPeriod"/>
              <a:defRPr/>
            </a:pPr>
            <a:endParaRPr lang="en-US" sz="2000" b="1" dirty="0" smtClean="0"/>
          </a:p>
          <a:p>
            <a:pPr eaLnBrk="1" fontAlgn="t" hangingPunct="1">
              <a:buFont typeface="+mj-lt"/>
              <a:buAutoNum type="arabicPeriod"/>
              <a:defRPr/>
            </a:pPr>
            <a:endParaRPr lang="en-US" sz="1400" b="1" dirty="0" smtClean="0"/>
          </a:p>
          <a:p>
            <a:pPr eaLnBrk="1" fontAlgn="t" hangingPunct="1">
              <a:buFont typeface="Arial" charset="0"/>
              <a:buNone/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>
              <a:defRPr/>
            </a:pPr>
            <a:endParaRPr lang="en-US" sz="800" dirty="0" smtClean="0"/>
          </a:p>
        </p:txBody>
      </p:sp>
      <p:pic>
        <p:nvPicPr>
          <p:cNvPr id="14340" name="Picture 3" descr="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heck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up to 100,000 SNPs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86200" y="5791200"/>
            <a:ext cx="2133600" cy="76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5400" smtClean="0"/>
              <a:t>HELP!</a:t>
            </a:r>
            <a:r>
              <a:rPr lang="en-US" smtClean="0"/>
              <a:t>  </a:t>
            </a:r>
            <a:endParaRPr lang="en-US" sz="2400" smtClean="0"/>
          </a:p>
        </p:txBody>
      </p:sp>
      <p:pic>
        <p:nvPicPr>
          <p:cNvPr id="15364" name="Picture 3" descr="The-Beatles-Help---1st-pressi-45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894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IlluminaCVD BeadChip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534400" cy="3276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“The HumanCVD BeadChip is the first high-density single nucleotide polymorphism (SNP) genotyping standard panel specifically targeted for cardiovascular disease (CVD) studies. The BeadChip features nearly </a:t>
            </a:r>
            <a:r>
              <a:rPr lang="en-US" sz="2400" b="1" smtClean="0">
                <a:solidFill>
                  <a:srgbClr val="FF0000"/>
                </a:solidFill>
              </a:rPr>
              <a:t>50,000 SNPs </a:t>
            </a:r>
            <a:r>
              <a:rPr lang="en-US" sz="2400" smtClean="0"/>
              <a:t>that capture genetic diversity across approximately 2,100 genes associated with CVD processes such as blood pressure changes, insulin resistance, metabolic disorders, dyslipidemia, and inflammation.”</a:t>
            </a:r>
          </a:p>
          <a:p>
            <a:pPr marL="0" indent="0">
              <a:buFont typeface="Arial" charset="0"/>
              <a:buNone/>
            </a:pPr>
            <a:endParaRPr lang="en-US" sz="2400" smtClean="0"/>
          </a:p>
          <a:p>
            <a:pPr marL="0" indent="0">
              <a:buFont typeface="Arial" charset="0"/>
              <a:buNone/>
            </a:pPr>
            <a:r>
              <a:rPr lang="en-US" sz="1200" smtClean="0"/>
              <a:t>Source:  </a:t>
            </a:r>
            <a:r>
              <a:rPr lang="en-US" sz="1200" smtClean="0">
                <a:hlinkClick r:id="rId2"/>
              </a:rPr>
              <a:t>http://www.illumina.com/products/humancvd_whole_genome_genotyping_kits.ilmn</a:t>
            </a:r>
            <a:endParaRPr lang="en-US" sz="1200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81113"/>
            <a:ext cx="32004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 Metabochip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The “</a:t>
            </a:r>
            <a:r>
              <a:rPr lang="en-US" sz="2800" dirty="0" err="1" smtClean="0"/>
              <a:t>Metabochip</a:t>
            </a:r>
            <a:r>
              <a:rPr lang="en-US" sz="2800" dirty="0" smtClean="0"/>
              <a:t>” is a popular “</a:t>
            </a:r>
            <a:r>
              <a:rPr lang="en-US" sz="2800" dirty="0" err="1" smtClean="0"/>
              <a:t>iSelect</a:t>
            </a:r>
            <a:r>
              <a:rPr lang="en-US" sz="2800" dirty="0" smtClean="0"/>
              <a:t>” </a:t>
            </a:r>
            <a:r>
              <a:rPr lang="en-US" sz="2800" dirty="0" err="1" smtClean="0"/>
              <a:t>BeadChip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Panel of </a:t>
            </a:r>
            <a:r>
              <a:rPr lang="en-US" sz="2800" b="1" dirty="0" smtClean="0">
                <a:solidFill>
                  <a:srgbClr val="FF0000"/>
                </a:solidFill>
              </a:rPr>
              <a:t>200,000 SNPs</a:t>
            </a:r>
          </a:p>
          <a:p>
            <a:pPr>
              <a:defRPr/>
            </a:pPr>
            <a:r>
              <a:rPr lang="en-US" sz="2800" dirty="0" smtClean="0"/>
              <a:t>Focus on SNPs in genes related to general metabolism, diabetes and cardiovascular disease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100" dirty="0" smtClean="0"/>
              <a:t>Source: </a:t>
            </a:r>
            <a:r>
              <a:rPr lang="en-US" sz="1100" dirty="0" smtClean="0">
                <a:hlinkClick r:id="rId2"/>
              </a:rPr>
              <a:t>http://www.illumina.com/applications/detail/snp_genotyping_and_cnv_analysis/custom_mid_to_high_plex_genotyping.ilmn</a:t>
            </a:r>
            <a:endParaRPr lang="en-US" sz="11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CVD BeadChip Data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75163" cy="41148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703888" y="1828800"/>
            <a:ext cx="281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Header Information</a:t>
            </a:r>
          </a:p>
          <a:p>
            <a:pPr eaLnBrk="1" hangingPunct="1"/>
            <a:r>
              <a:rPr lang="en-US"/>
              <a:t>Person 1, SNP 1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1, SNP 50,000</a:t>
            </a:r>
          </a:p>
          <a:p>
            <a:pPr eaLnBrk="1" hangingPunct="1"/>
            <a:r>
              <a:rPr lang="en-US"/>
              <a:t>Person 2,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2, SNP 50,000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50,000</a:t>
            </a:r>
          </a:p>
        </p:txBody>
      </p:sp>
      <p:sp>
        <p:nvSpPr>
          <p:cNvPr id="6" name="Down Arrow 5"/>
          <p:cNvSpPr/>
          <p:nvPr/>
        </p:nvSpPr>
        <p:spPr>
          <a:xfrm>
            <a:off x="6799263" y="24638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99263" y="3519488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99263" y="44196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99263" y="57150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609600" y="6256338"/>
            <a:ext cx="376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674 x 50,000 = </a:t>
            </a:r>
            <a:r>
              <a:rPr lang="en-US" b="1">
                <a:solidFill>
                  <a:srgbClr val="FF0000"/>
                </a:solidFill>
              </a:rPr>
              <a:t>33,700,000 </a:t>
            </a:r>
            <a:r>
              <a:rPr lang="en-US" b="1"/>
              <a:t>lines!!!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362200" y="5622925"/>
            <a:ext cx="484188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Metabochip Data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75163" cy="41148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703888" y="1828800"/>
            <a:ext cx="29829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Header Information</a:t>
            </a:r>
          </a:p>
          <a:p>
            <a:pPr eaLnBrk="1" hangingPunct="1"/>
            <a:r>
              <a:rPr lang="en-US"/>
              <a:t>Person 1, SNP 1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1, SNP 200,000</a:t>
            </a:r>
          </a:p>
          <a:p>
            <a:pPr eaLnBrk="1" hangingPunct="1"/>
            <a:r>
              <a:rPr lang="en-US"/>
              <a:t>Person 2,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2, SNP 200,000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200,000</a:t>
            </a:r>
          </a:p>
        </p:txBody>
      </p:sp>
      <p:sp>
        <p:nvSpPr>
          <p:cNvPr id="6" name="Down Arrow 5"/>
          <p:cNvSpPr/>
          <p:nvPr/>
        </p:nvSpPr>
        <p:spPr>
          <a:xfrm>
            <a:off x="6799263" y="24638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99263" y="3519488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99263" y="44196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99263" y="57150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609600" y="6256338"/>
            <a:ext cx="408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674 x 200,000 = </a:t>
            </a:r>
            <a:r>
              <a:rPr lang="en-US" b="1">
                <a:solidFill>
                  <a:srgbClr val="FF0000"/>
                </a:solidFill>
              </a:rPr>
              <a:t>134,800,000 </a:t>
            </a:r>
            <a:r>
              <a:rPr lang="en-US" b="1"/>
              <a:t>lines!!!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362200" y="5622925"/>
            <a:ext cx="484188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Meta-Data About SNPs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We also have metadata such as quality control information about each SNP.  Ideally, we would like to import this into our dataset.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810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416800" y="1700213"/>
            <a:ext cx="484188" cy="137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6854825" y="3200400"/>
            <a:ext cx="1608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50,000 lines</a:t>
            </a:r>
          </a:p>
          <a:p>
            <a:pPr algn="ctr" eaLnBrk="1" hangingPunct="1"/>
            <a:endParaRPr lang="en-US" sz="800"/>
          </a:p>
          <a:p>
            <a:pPr algn="ctr" eaLnBrk="1" hangingPunct="1"/>
            <a:r>
              <a:rPr lang="en-US"/>
              <a:t>Or</a:t>
            </a:r>
          </a:p>
          <a:p>
            <a:pPr algn="ctr" eaLnBrk="1" hangingPunct="1"/>
            <a:endParaRPr lang="en-US" sz="800"/>
          </a:p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200,000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Meta-Data About Participants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60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We also have metadata about each participant.  It would be nice to import this into our dataset also.</a:t>
            </a:r>
          </a:p>
        </p:txBody>
      </p:sp>
      <p:sp>
        <p:nvSpPr>
          <p:cNvPr id="6" name="Down Arrow 5"/>
          <p:cNvSpPr/>
          <p:nvPr/>
        </p:nvSpPr>
        <p:spPr>
          <a:xfrm>
            <a:off x="7416800" y="2355850"/>
            <a:ext cx="484188" cy="137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040563" y="385603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674 Lines</a:t>
            </a: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0800"/>
            <a:ext cx="511968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– Project Heartbeat!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97838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put it all together?!?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="1" u="sng" smtClean="0"/>
          </a:p>
          <a:p>
            <a:pPr marL="0" indent="0">
              <a:buFont typeface="Arial" charset="0"/>
              <a:buNone/>
            </a:pPr>
            <a:r>
              <a:rPr lang="en-US" b="1" u="sng" smtClean="0"/>
              <a:t>Question</a:t>
            </a:r>
          </a:p>
          <a:p>
            <a:pPr marL="0" indent="0">
              <a:buFont typeface="Arial" charset="0"/>
              <a:buNone/>
            </a:pPr>
            <a:r>
              <a:rPr lang="en-US" sz="3600" smtClean="0"/>
              <a:t>How do we sift through tens of millions of records across three files in a reasonable amount of time and gather the information into a useful Stata dataset?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// EXAMPLE SYNTAX: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 "rs1000113 rs1000115 rs10001190 rs10002186 rs10002743“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DataFile "Hallman_PHB_CVD_Final_110228_GenotypingReport.csv"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MarkerFile "Hallman_PHB_CVD_Final_110228_LocusSummary.csv“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SampleFile "Hallman_PHB_CVD_Final_110228_SamplesTable.csv“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ImportIllumina `SnpList', datafile(`DataFile') snpfile(`MarkerFile') samplefile(`SampleFile')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Limits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“infix” and “infile” won’t work because we would exceed the limit of 32,767 variables.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But we can import over 2 billion records and if we are clever, we could parse the data into separate files perhaps by chromosome.</a:t>
            </a: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Maximum size limits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                                                            Stata/MP and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                                     Small       Stata/IC       Stata/SE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# of observations  (1)                 1,200  2,147,483,647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2,147,483,647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# of variables                            99          2,047         </a:t>
            </a:r>
            <a:r>
              <a:rPr lang="en-US" sz="12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32,767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width of a dataset in bytes              800         24,564        393,192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value of matsize                         100            800         11,000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Answer: Mata!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38100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u="sng" dirty="0" smtClean="0"/>
              <a:t>Introduction to Mata 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“Mata is a full-blown programming language that compiles what you type into byte-code, optimizes it, and executes it fast. Behind the scenes, many of </a:t>
            </a:r>
            <a:r>
              <a:rPr lang="en-US" sz="2400" dirty="0" err="1" smtClean="0"/>
              <a:t>Stata’s</a:t>
            </a:r>
            <a:r>
              <a:rPr lang="en-US" sz="2400" dirty="0" smtClean="0"/>
              <a:t> commands are implemented using Mata. You can use Mata to implement big systems, or you can use it interactively.”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3" descr="MataMan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5306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800600" y="6400800"/>
            <a:ext cx="401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Source: </a:t>
            </a:r>
            <a:r>
              <a:rPr lang="en-US" sz="1400">
                <a:hlinkClick r:id="rId3"/>
              </a:rPr>
              <a:t>http://stata.com/whystata/intromata.html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of Mata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mtClean="0"/>
              <a:t>Has low level file Input/Output capabilities</a:t>
            </a:r>
          </a:p>
          <a:p>
            <a:r>
              <a:rPr lang="en-US" smtClean="0"/>
              <a:t>Can store strings in matrices</a:t>
            </a:r>
          </a:p>
          <a:p>
            <a:r>
              <a:rPr lang="en-US" smtClean="0"/>
              <a:t>Can tokenize lists</a:t>
            </a:r>
          </a:p>
          <a:p>
            <a:r>
              <a:rPr lang="en-US" smtClean="0"/>
              <a:t>Can create variables in Stata datasets</a:t>
            </a:r>
          </a:p>
          <a:p>
            <a:r>
              <a:rPr lang="en-US" smtClean="0"/>
              <a:t>Can modify data in Stata datasets</a:t>
            </a:r>
          </a:p>
          <a:p>
            <a:r>
              <a:rPr lang="en-US" smtClean="0"/>
              <a:t>Can pass macros back-and-forth with Stata</a:t>
            </a:r>
          </a:p>
          <a:p>
            <a:r>
              <a:rPr lang="en-US" smtClean="0"/>
              <a:t>Can execute Stata commands from within Mata</a:t>
            </a:r>
          </a:p>
          <a:p>
            <a:r>
              <a:rPr lang="en-US" smtClean="0"/>
              <a:t>Can Pass datasets back-and-forth with Stata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Biggest Advantage of Mata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4800" smtClean="0"/>
          </a:p>
          <a:p>
            <a:pPr algn="ctr">
              <a:buFont typeface="Arial" charset="0"/>
              <a:buNone/>
            </a:pPr>
            <a:r>
              <a:rPr lang="en-US" sz="4800" smtClean="0"/>
              <a:t>But most importantly – </a:t>
            </a:r>
          </a:p>
          <a:p>
            <a:pPr algn="ctr">
              <a:buFont typeface="Arial" charset="0"/>
              <a:buNone/>
            </a:pPr>
            <a:r>
              <a:rPr lang="en-US" sz="4800" smtClean="0"/>
              <a:t>Mata is very, very fast!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buFont typeface="Arial" charset="0"/>
              <a:buNone/>
            </a:pPr>
            <a:r>
              <a:rPr lang="en-US" sz="4000" smtClean="0"/>
              <a:t>I am, at best, a novice Mata programmer so the following code is meant to show “A” way to do something but certainly not “THE” way to do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Matrices in Mata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dirty="0" smtClean="0">
                <a:latin typeface="Arial" charset="0"/>
                <a:cs typeface="Arial" charset="0"/>
              </a:rPr>
              <a:t>Program</a:t>
            </a: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("100011", "G/G", "G/G" \ "100021" , "G/G", "A/G" \ "100031", "G/G", "A/G")</a:t>
            </a: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dirty="0" smtClean="0">
                <a:latin typeface="Arial" charset="0"/>
                <a:cs typeface="Arial" charset="0"/>
              </a:rPr>
              <a:t>Result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--------------------------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(type end to exit) -----------------------------------------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= ("100011", "G/G", "G/G" \ "100021" , "G/G", "A/G" \ "100031", "G/G", "A/G")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        1        2        3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+----------------------------+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1 |  100011      G/G      G/G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2 |  100021      G/G      A/G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3 |  100031      G/G      A/G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+----------------------------+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Mata File I/O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 				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INITIATE MATA SESSION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fh1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fopen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(SampleFilename, "r")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OPEN THE ASCII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fget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READ A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     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DISPLAY THE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fget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READ THE NEXT LINE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     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DISPLAY THE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fclose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	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CLOSE THE ASCII FILE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					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END MATA SESSION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. mata                                   // INITIATE MATA SESSION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----------------------------------- mata (type end to exit) ----------------------------------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fh1 = fopen("sampledata.txt", "r")    // OPEN THE ASCII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= fget(fh1)            // READ A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                       // DISPLAY THE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  [Header]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= fget(fh1)            // READ THE NEXT LINE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                       // DISPLAY THE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  GSGT Version,1.8.4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fclose(fh1)                             // CLOSE THE ASCII FILE 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end                                                                     // END MATA SESSION</a:t>
            </a: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105400"/>
            <a:ext cx="7620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715000"/>
            <a:ext cx="16764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Mata Tokenize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snps = “snp1,snp2,snp3"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 = 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tokeninit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(",")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IDENTIFY THE PARSING CHARACTER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tokenset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(t,snps)   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USE RULE DEFINED IN "t" TO TOKENIZE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 = 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tokengetall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(t)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ALL OF THE TOKENS TO "TokenSnps"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TokenSnps[1]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FIRST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TokenSnps[2]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SECOND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TokenSnps[3]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THIRD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------------------------------------- mata (type end to exit) 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snps = “snp1,snp2,snp3“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 = tokeninit(",")                              // IDENTIFY THE PARSING CHARACTER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tokenset(t,snps)                    // USE RULE DEFINED IN "t" TO TOKENIZE “snps“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 = tokengetall(t)  	// STORE ALL OF THE TOKENS TO “snps“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TokenSnps[1]                                // VIEW THE FIRST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TokenSnps[2]                                // VIEW THE SECOND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TokenSnps[3]                                // VIEW THE THIRD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200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181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447800" y="2286000"/>
            <a:ext cx="990600" cy="297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 Mata </a:t>
            </a:r>
            <a:r>
              <a:rPr lang="en-US" dirty="0" smtClean="0"/>
              <a:t>to </a:t>
            </a:r>
            <a:r>
              <a:rPr lang="en-US" dirty="0" err="1" smtClean="0"/>
              <a:t>Stata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st_addvar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("str10",“snps")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ADD A NEW VARIABLE CALLED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(1)	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NEW OBSERVATION TO STATA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st_sstore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st_nobs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(),“snps",“snp1")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“snp1" TO THE VARIABLE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(1)	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NEW OBSERVATION TO STATA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st_sstore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st_nobs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(),“snps",“snp2")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“snp2" TO THE VARIABLE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95713"/>
            <a:ext cx="4578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Macros: Mata </a:t>
            </a:r>
            <a:r>
              <a:rPr lang="en-US" dirty="0" smtClean="0"/>
              <a:t>to </a:t>
            </a:r>
            <a:r>
              <a:rPr lang="en-US" dirty="0" err="1" smtClean="0"/>
              <a:t>Stata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SnpListStata = "snp1 snp2 snp3"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DEFINE A VARIABLE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st_local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("SnpListStata", SnpListMata)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SENS THE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disp "The SNPs in the list are: `SnpListStata'"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 mata (type end to exit) --------------------------------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SnpListStata = "snp1 snp2 snp3"       // DEFINE A VARIABLE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st_local("SnpListStata", SnpListMata) // SENS THE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disp "The SNPs in the list are: `SnpListStata'"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The SNPs in the list are: snp1 snp2 snp3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Macros: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smtClean="0"/>
              <a:t>to Mata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SnpListStata "snp1 snp2 snp3"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DEFINE A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SnpListMata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st_local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("SnpListStata")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GRAB THE LOCAL MACRO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local SnpListStata "snp1 snp2 snp3"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------------------------- mata (type end to exit) -----------------------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SnpListMata = st_local("SnpListStata")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  snp1 snp2 snp3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//st_local("SnpListMata", SnpListStata)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</a:t>
            </a:r>
            <a:r>
              <a:rPr lang="en-US" dirty="0" smtClean="0"/>
              <a:t> Commands in Mata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 function TempFunc() {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"clear"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"set obs 3"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"gen id = [_n]"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832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</a:t>
            </a:r>
            <a:r>
              <a:rPr lang="en-US" dirty="0" smtClean="0"/>
              <a:t> to </a:t>
            </a:r>
            <a:r>
              <a:rPr lang="en-US" dirty="0" smtClean="0"/>
              <a:t>Mata: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putmata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putmata Id rs1000113 rs1000115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Id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rs1000113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-------------------------- mata (type end to exit) -----------------------------------------------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Id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        1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1 |  100011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2 |  100021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3 |  100031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rs1000113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     1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1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2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3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+-------+</a:t>
            </a:r>
          </a:p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7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Mata to </a:t>
            </a:r>
            <a:r>
              <a:rPr lang="en-US" dirty="0" err="1" smtClean="0"/>
              <a:t>Stata</a:t>
            </a:r>
            <a:r>
              <a:rPr lang="en-US" dirty="0" smtClean="0"/>
              <a:t>: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getmata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drop  rs1000113 rs1000115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getmata rs1000113 rs1000115, id(Id)</a:t>
            </a:r>
          </a:p>
          <a:p>
            <a:pPr>
              <a:buFont typeface="Arial" charset="0"/>
              <a:buNone/>
            </a:pPr>
            <a:endParaRPr lang="en-US" sz="12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2416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2213"/>
            <a:ext cx="31654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243388" y="1192213"/>
            <a:ext cx="533400" cy="2344737"/>
          </a:xfrm>
          <a:prstGeom prst="leftBrace">
            <a:avLst>
              <a:gd name="adj1" fmla="val 8333"/>
              <a:gd name="adj2" fmla="val 34755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343400" y="4343400"/>
            <a:ext cx="533400" cy="2081213"/>
          </a:xfrm>
          <a:prstGeom prst="leftBrace">
            <a:avLst>
              <a:gd name="adj1" fmla="val 8333"/>
              <a:gd name="adj2" fmla="val 43031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“Characteristics”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Sometimes we would like to store “meta-data” or “characteristics” about our variables.  This is easily done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Stata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with the “char” command: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 EXAMPLE OF HOW TO ADD CHARACTERISTICS TO A VARIABLE AND EXTRACT THEM TO A LOCAL MACRO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7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Gene1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142702852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TempChromosome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TempGene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TempPosition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"SNP1 is on Chromosome `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TempChromosome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', in `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TempGene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 at position `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TempPosition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'"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SNP1 is on Chromosome 7, in Gene1 at position 142702852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// EXAMPLE SYNTAX: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 "rs1000113 rs1000115 rs10001190 rs10002186 rs10002743“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DataFile "Hallman_PHB_CVD_Final_110228_GenotypingReport.csv"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MarkerFile "Hallman_PHB_CVD_Final_110228_LocusSummary.csv“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SampleFile "Hallman_PHB_CVD_Final_110228_SamplesTable.csv“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ImportIllumina `SnpList', datafile(`DataFile') snpfile(`MarkerFile') samplefile(`SampleFile')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latin typeface="Arial" charset="0"/>
                <a:cs typeface="Arial" charset="0"/>
              </a:rPr>
              <a:t>Rough Sketch of Code for 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ImportIllumina</a:t>
            </a:r>
            <a:r>
              <a:rPr lang="en-US" sz="2800" b="1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Stata program syntax {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raw data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and merge participant QC data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SNP QC data and place it in variable characteristics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Stata “housekeeping” code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 - Output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352550"/>
            <a:ext cx="40386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200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345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438400" y="2286000"/>
            <a:ext cx="990600" cy="297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 - Output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ImportIllumina - Output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2672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. char list  rs1000113[]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rs1000113[note1]:           possibly carried fwd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rs1000113[note0]:   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rs1000113[Row]:             129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rs1000113[Locus_Name]:      rs1000113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rs1000113[Illumicode_Name]: 1010142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rs1000113[No_Calls]:        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rs1000113[Calls]:           674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rs1000113[Call_Freq]:       1.000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rs1000113[AA_Freq]:         0.018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rs1000113[AB_Freq]:         0.177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rs1000113[BB_Freq]:         0.806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rs1000113[Minor_Freq]:      0.106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rs1000113[Gentrain_Score]:  0.8266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rs1000113[GC50_Score]:      0.8542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rs1000113[GC10_Score]:      0.8542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rs1000113[Het_Excess_Freq]: -0.0691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rs1000113[ChiTest_P100]:    0.4897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rs1000113[Cluster_Sep]:     0.9035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rs1000113[AA_T_Mean]:       0.022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rs1000113[AA_T_Std]:        0.016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rs1000113[AB_T_Mean]:       0.631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rs1000113[AB_T_Std]:        0.032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rs1000113[BB_T_Mean]:       0.984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rs1000113[BB_T_Std]:        0.007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rs1000113[AA_R_Mean]:       1.002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rs1000113[AA_R_Std]:        0.109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rs1000113[AB_R_Mean]:       1.178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rs1000113[AB_R_Std]:        0.130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rs1000113[BB_R_Mean]:       1.076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rs1000113[BB_R_Std]:        0.100</a:t>
            </a:r>
          </a:p>
        </p:txBody>
      </p:sp>
      <p:sp>
        <p:nvSpPr>
          <p:cNvPr id="5" name="Left Brace 4"/>
          <p:cNvSpPr/>
          <p:nvPr/>
        </p:nvSpPr>
        <p:spPr>
          <a:xfrm>
            <a:off x="3733800" y="1371600"/>
            <a:ext cx="533400" cy="5334000"/>
          </a:xfrm>
          <a:prstGeom prst="leftBrac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429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1066800" y="2895600"/>
            <a:ext cx="2667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ImportIllumina - Output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2672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. char list  rs1000115[]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rs1000115[note1]:           possibly carried fwd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rs1000115[note0]:   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rs1000115[Row]:             130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rs1000115[Locus_Name]:      rs1000115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rs1000115[Illumicode_Name]: 6400181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rs1000115[No_Calls]: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rs1000115[Calls]:           673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rs1000115[Call_Freq]:       0.999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rs1000115[AA_Freq]:         0.131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rs1000115[AB_Freq]:         0.474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rs1000115[BB_Freq]:         0.395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rs1000115[Minor_Freq]:      0.368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rs1000115[Gentrain_Score]:  0.7572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rs1000115[GC50_Score]:      0.7449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rs1000115[GC10_Score]:      0.7449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rs1000115[Het_Excess_Freq]: 0.0193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rs1000115[ChiTest_P100]:    0.8470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rs1000115[Cluster_Sep]:     0.6517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rs1000115[AA_T_Mean]:       0.035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rs1000115[AA_T_Std]:        0.012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rs1000115[AB_T_Mean]:       0.579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rs1000115[AB_T_Std]:        0.054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rs1000115[BB_T_Mean]:       0.979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rs1000115[BB_T_Std]:        0.008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rs1000115[AA_R_Mean]:       1.708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rs1000115[AA_R_Std]:        0.278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rs1000115[AB_R_Mean]:       1.870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rs1000115[AB_R_Std]:        0.266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rs1000115[BB_R_Mean]:       1.523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rs1000115[BB_R_Std]:        0.172</a:t>
            </a:r>
          </a:p>
        </p:txBody>
      </p:sp>
      <p:sp>
        <p:nvSpPr>
          <p:cNvPr id="5" name="Left Brace 4"/>
          <p:cNvSpPr/>
          <p:nvPr/>
        </p:nvSpPr>
        <p:spPr>
          <a:xfrm>
            <a:off x="3733800" y="1371600"/>
            <a:ext cx="533400" cy="5334000"/>
          </a:xfrm>
          <a:prstGeom prst="leftBrac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429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1066800" y="3124200"/>
            <a:ext cx="2667000" cy="914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cs typeface="Courier New" pitchFamily="49" charset="0"/>
              </a:rPr>
              <a:t>Data checking with the “snpsumm” command: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. snpsumm  rs1000113 rs1000115 rs10001190 rs10002186 rs10002743, listhw missing("?/?") separator("/")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Hardy-Weinberg Equilibrium Information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=================================================================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maf is the Minor Allele Frequency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hw_c2 is the Pearson Chi-squared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hw_c2p is the Pearson Chi-Squared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hw_lr is the Likelihood Ratio Chi-squared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hw_lrp is the Likelihood Ratio Chi-Squared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hw_ex is the Exact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=================================================================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+-------------------------------------------------------------------+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|     Marker      maf     hw_c2   hw_c2p    hw_lr   hw_lrp    hw_ex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|-------------------------------------------------------------------|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1. |  rs1000113   0.0746     10.44   0.0012     9.05   0.0026   0.0024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2. |  rs1000115   0.1022   4223.77   0.0000   154.65   0.0000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3. | rs10001190   0.3342      0.52   0.4702     0.52   0.4706   0.4678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4. | rs10002186        .         .        .        .        .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5. | rs10002743   0.3439   4226.53   0.0000   133.11   0.0000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+-------------------------------------------------------------------+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endParaRPr lang="en-US" sz="9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Merge Phenotype and Genotype Data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828800"/>
            <a:ext cx="9010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Actual Analysis</a:t>
            </a:r>
          </a:p>
        </p:txBody>
      </p:sp>
      <p:pic>
        <p:nvPicPr>
          <p:cNvPr id="49155" name="Picture 3" descr="Graph_W_bmi_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9443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019800"/>
            <a:ext cx="5126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+mn-lt"/>
              </a:rPr>
              <a:t>Lowess</a:t>
            </a:r>
            <a:r>
              <a:rPr lang="en-US" sz="3200" dirty="0">
                <a:latin typeface="+mn-lt"/>
              </a:rPr>
              <a:t> curve of BMI over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Summary</a:t>
            </a: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457200" algn="ctr" eaLnBrk="1" fontAlgn="t" hangingPunct="1">
              <a:buFont typeface="Arial" charset="0"/>
              <a:buNone/>
              <a:defRPr/>
            </a:pPr>
            <a:r>
              <a:rPr lang="en-US" sz="4000" b="1" dirty="0" smtClean="0"/>
              <a:t>Mata is a very useful and fast </a:t>
            </a:r>
            <a:r>
              <a:rPr lang="en-US" sz="4000" b="1" dirty="0" smtClean="0"/>
              <a:t>programming environment </a:t>
            </a:r>
            <a:r>
              <a:rPr lang="en-US" sz="4000" b="1" dirty="0" smtClean="0"/>
              <a:t>for low-level file I/O and large-scale string manipulation!</a:t>
            </a:r>
          </a:p>
          <a:p>
            <a:pPr marL="0" lvl="1" indent="-457200" algn="ctr" eaLnBrk="1" fontAlgn="t" hangingPunct="1">
              <a:buFont typeface="Arial" charset="0"/>
              <a:buNone/>
              <a:defRPr/>
            </a:pPr>
            <a:endParaRPr lang="en-US" sz="3200" b="1" dirty="0" smtClean="0"/>
          </a:p>
          <a:p>
            <a:pPr marL="857250" lvl="1" indent="-457200" algn="ctr" eaLnBrk="1" fontAlgn="t" hangingPunct="1">
              <a:buFont typeface="Arial" charset="0"/>
              <a:buNone/>
              <a:defRPr/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ImportIllumina</a:t>
            </a:r>
            <a:r>
              <a:rPr lang="en-US" sz="3200" b="1" dirty="0" smtClean="0"/>
              <a:t> is still in beta-testing but will be submitted to the </a:t>
            </a:r>
          </a:p>
          <a:p>
            <a:pPr marL="857250" lvl="1" indent="-457200" algn="ctr" eaLnBrk="1" fontAlgn="t" hangingPunct="1">
              <a:buFont typeface="Arial" charset="0"/>
              <a:buNone/>
              <a:defRPr/>
            </a:pPr>
            <a:r>
              <a:rPr lang="en-US" sz="3200" b="1" dirty="0" err="1" smtClean="0"/>
              <a:t>Stata</a:t>
            </a:r>
            <a:r>
              <a:rPr lang="en-US" sz="3200" b="1" dirty="0" smtClean="0"/>
              <a:t> Journal soon.</a:t>
            </a:r>
          </a:p>
          <a:p>
            <a:pPr eaLnBrk="1" fontAlgn="t" hangingPunct="1">
              <a:buFont typeface="+mj-lt"/>
              <a:buAutoNum type="arabicPeriod"/>
              <a:defRPr/>
            </a:pPr>
            <a:endParaRPr lang="en-US" b="1" dirty="0" smtClean="0"/>
          </a:p>
          <a:p>
            <a:pPr eaLnBrk="1" fontAlgn="t" hangingPunct="1"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Arial" charset="0"/>
                <a:cs typeface="Arial" charset="0"/>
              </a:rPr>
              <a:t>An Introduction to Stata Programming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400" b="1" smtClean="0"/>
              <a:t>by Christopher Baum</a:t>
            </a:r>
            <a:endParaRPr lang="en-US" sz="240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u="sng" smtClean="0"/>
              <a:t>Table of Contents</a:t>
            </a:r>
          </a:p>
          <a:p>
            <a:pPr>
              <a:buFont typeface="Arial" charset="0"/>
              <a:buAutoNum type="arabicPeriod"/>
            </a:pPr>
            <a:r>
              <a:rPr lang="en-US" sz="1400" b="1" smtClean="0"/>
              <a:t>Why should you become a Stata programmer?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Some elementary concepts and tools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Functions, macros, scalars, and matrices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Validation, results, and data management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II 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Prefixes, loops, and lists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III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Other topics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IV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>
                <a:solidFill>
                  <a:srgbClr val="FF0000"/>
                </a:solidFill>
              </a:rPr>
              <a:t>Mata functions for 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>
                <a:solidFill>
                  <a:srgbClr val="FF0000"/>
                </a:solidFill>
              </a:rPr>
              <a:t>Cookbook: Mata function programming</a:t>
            </a:r>
          </a:p>
        </p:txBody>
      </p:sp>
      <p:pic>
        <p:nvPicPr>
          <p:cNvPr id="51204" name="Picture 4" descr="Baum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7560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Co-Authors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Michael Hallman, PhD (Principal Investigator)</a:t>
            </a:r>
          </a:p>
          <a:p>
            <a:r>
              <a:rPr lang="en-US" smtClean="0"/>
              <a:t>Victoria Friedel, MA</a:t>
            </a:r>
          </a:p>
          <a:p>
            <a:r>
              <a:rPr lang="en-US" smtClean="0"/>
              <a:t>Melissa Richard, MS </a:t>
            </a:r>
          </a:p>
          <a:p>
            <a:r>
              <a:rPr lang="en-US" smtClean="0"/>
              <a:t>Huandong Sun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 algn="r">
              <a:buFont typeface="Arial" charset="0"/>
              <a:buNone/>
            </a:pPr>
            <a:r>
              <a:rPr lang="en-US" smtClean="0"/>
              <a:t>All at University of Texas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5186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Grant 1-R01DK073618-02 from the National Institute of Diabetes and Digestive and Kidney Diseases</a:t>
            </a:r>
          </a:p>
          <a:p>
            <a:pPr eaLnBrk="1" hangingPunct="1"/>
            <a:r>
              <a:rPr lang="en-US" sz="2000" smtClean="0"/>
              <a:t>Michael Hallman, PhD</a:t>
            </a:r>
          </a:p>
          <a:p>
            <a:pPr lvl="1" eaLnBrk="1" hangingPunct="1"/>
            <a:r>
              <a:rPr lang="en-US" sz="2000" smtClean="0"/>
              <a:t>Assistant Professor of Epidemiology, UTSPH-Houston</a:t>
            </a:r>
          </a:p>
          <a:p>
            <a:pPr eaLnBrk="1" hangingPunct="1"/>
            <a:r>
              <a:rPr lang="en-US" sz="2000" smtClean="0"/>
              <a:t>Eric Boerwinkle, PhD</a:t>
            </a:r>
          </a:p>
          <a:p>
            <a:pPr lvl="1" eaLnBrk="1" hangingPunct="1"/>
            <a:r>
              <a:rPr lang="en-US" sz="2000" smtClean="0"/>
              <a:t>Professor and Director of the Division of Epidemiology</a:t>
            </a:r>
          </a:p>
          <a:p>
            <a:pPr lvl="1" eaLnBrk="1" hangingPunct="1"/>
            <a:r>
              <a:rPr lang="en-US" sz="2000" smtClean="0"/>
              <a:t>Kozmetsky Family Chair in Human Genetics, UTSPH-Houston</a:t>
            </a:r>
          </a:p>
          <a:p>
            <a:pPr eaLnBrk="1" hangingPunct="1"/>
            <a:r>
              <a:rPr lang="en-US" sz="2000" smtClean="0"/>
              <a:t>Darwin Labarthe, MD, PhD, MPH</a:t>
            </a:r>
          </a:p>
          <a:p>
            <a:pPr lvl="1" eaLnBrk="1" hangingPunct="1"/>
            <a:r>
              <a:rPr lang="en-US" sz="2000" smtClean="0"/>
              <a:t>Director of the Division for Heart Disease and Stroke Prevention, CDC-Atlanta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Human genetics studies in the 1990s tended to focus on family data – Project Heartbeat! was a population-based study (no relatives) </a:t>
            </a:r>
          </a:p>
          <a:p>
            <a:r>
              <a:rPr lang="en-US" smtClean="0"/>
              <a:t>Genetic studies of unrelated individuals became popular in the 2000s</a:t>
            </a:r>
          </a:p>
          <a:p>
            <a:r>
              <a:rPr lang="en-US" smtClean="0"/>
              <a:t>Genetic markers called </a:t>
            </a:r>
            <a:r>
              <a:rPr lang="en-US" u="sng" smtClean="0"/>
              <a:t>Single Nucleotide Polymorphisms</a:t>
            </a:r>
            <a:r>
              <a:rPr lang="en-US" smtClean="0"/>
              <a:t> (SNPs) became cheap to ascertain on a very large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pic>
        <p:nvPicPr>
          <p:cNvPr id="8195" name="Picture 4" descr="H&amp;J pg9 Fig1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196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054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Hartl &amp; Jones (1998) pg 9, Figure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BoG - pg23 Fig 2-5 - hel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191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1054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Watson et al. (2004) pg 23, Figure 2.5</a:t>
            </a:r>
          </a:p>
        </p:txBody>
      </p:sp>
      <p:pic>
        <p:nvPicPr>
          <p:cNvPr id="9221" name="Picture 4" descr="MBoG - pg23 Fig 2-5 - molecu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327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b="1" u="sng" dirty="0" smtClean="0"/>
              <a:t>SNP</a:t>
            </a:r>
            <a:r>
              <a:rPr lang="en-US" dirty="0" smtClean="0"/>
              <a:t> is a single nucleotide polymorphism (the individual nucleotides are called </a:t>
            </a:r>
            <a:r>
              <a:rPr lang="en-US" b="1" u="sng" dirty="0" smtClean="0"/>
              <a:t>alleles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		   			 	   	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657600" y="3657600"/>
            <a:ext cx="304800" cy="1600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315200" y="3657600"/>
            <a:ext cx="304800" cy="1600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352800" y="5486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SNP1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010400" y="5486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SNP2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52400" y="36576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1 – Chromosome 1 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52400" y="3962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1 – Chromosome 2 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152400" y="45720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2 – Chromosome 1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152400" y="48768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2 – Chromosome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11267" name="Picture 4" descr="img_4004-e1259689752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525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6"/>
          <p:cNvSpPr>
            <a:spLocks noGrp="1"/>
          </p:cNvSpPr>
          <p:nvPr>
            <p:ph idx="1"/>
          </p:nvPr>
        </p:nvSpPr>
        <p:spPr>
          <a:xfrm>
            <a:off x="533400" y="1676400"/>
            <a:ext cx="42672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Stored Genotype Data</a:t>
            </a:r>
          </a:p>
          <a:p>
            <a:pPr lvl="1">
              <a:buFont typeface="Arial" charset="0"/>
              <a:buNone/>
            </a:pPr>
            <a:r>
              <a:rPr lang="en-US" smtClean="0"/>
              <a:t>   Blood samples and DNA available for 131 African-American and 505 non-Hispanic white children between 8 and 17 years of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2218</Words>
  <Application>Microsoft Office PowerPoint</Application>
  <PresentationFormat>On-screen Show (4:3)</PresentationFormat>
  <Paragraphs>536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Wingdings</vt:lpstr>
      <vt:lpstr>Courier New</vt:lpstr>
      <vt:lpstr>Office Theme</vt:lpstr>
      <vt:lpstr>Using Mata to Import Illumina SNP Chip Data For Genome-Wide Association Studies   Stata Conference Chicago 2011 July 15, 2011</vt:lpstr>
      <vt:lpstr>Motivation – Project Heartbeat!</vt:lpstr>
      <vt:lpstr>Motivation</vt:lpstr>
      <vt:lpstr>Motivation</vt:lpstr>
      <vt:lpstr>Motivation</vt:lpstr>
      <vt:lpstr>What is a SNP?</vt:lpstr>
      <vt:lpstr>What is a SNP?</vt:lpstr>
      <vt:lpstr>What is a SNP?</vt:lpstr>
      <vt:lpstr>Motivation</vt:lpstr>
      <vt:lpstr>Motivation</vt:lpstr>
      <vt:lpstr>Motivation</vt:lpstr>
      <vt:lpstr>Challenges</vt:lpstr>
      <vt:lpstr>Scaling up to 100,000 SNPs</vt:lpstr>
      <vt:lpstr>IlluminaCVD BeadChip</vt:lpstr>
      <vt:lpstr>Illumina Metabochip</vt:lpstr>
      <vt:lpstr>The CVD BeadChip Data</vt:lpstr>
      <vt:lpstr>The Metabochip Data</vt:lpstr>
      <vt:lpstr>Meta-Data About SNPs</vt:lpstr>
      <vt:lpstr>Meta-Data About Participants</vt:lpstr>
      <vt:lpstr>How do we put it all together?!?</vt:lpstr>
      <vt:lpstr>ImportIllumina</vt:lpstr>
      <vt:lpstr>Software Limits</vt:lpstr>
      <vt:lpstr>Answer: Mata!</vt:lpstr>
      <vt:lpstr>Features of Mata</vt:lpstr>
      <vt:lpstr>Biggest Advantage of Mata</vt:lpstr>
      <vt:lpstr>Disclaimer</vt:lpstr>
      <vt:lpstr>String Matrices in Mata</vt:lpstr>
      <vt:lpstr>Mata File I/O</vt:lpstr>
      <vt:lpstr>Mata Tokenize</vt:lpstr>
      <vt:lpstr>Variables: Mata to Stata</vt:lpstr>
      <vt:lpstr>Local Macros: Mata to Stata</vt:lpstr>
      <vt:lpstr>Local Macros: Stata to Mata</vt:lpstr>
      <vt:lpstr>Stata Commands in Mata</vt:lpstr>
      <vt:lpstr>Stata to Mata: putmata</vt:lpstr>
      <vt:lpstr>Mata to Stata: getmata</vt:lpstr>
      <vt:lpstr>Variable “Characteristics”</vt:lpstr>
      <vt:lpstr>ImportIllumina</vt:lpstr>
      <vt:lpstr>ImportIllumina</vt:lpstr>
      <vt:lpstr>ImportIllumina - Output</vt:lpstr>
      <vt:lpstr>ImportIllumina - Output</vt:lpstr>
      <vt:lpstr>ImportIllumina - Output</vt:lpstr>
      <vt:lpstr>ImportIllumina - Output</vt:lpstr>
      <vt:lpstr>Data checking with the “snpsumm” command:</vt:lpstr>
      <vt:lpstr>Merge Phenotype and Genotype Data</vt:lpstr>
      <vt:lpstr>Actual Analysis</vt:lpstr>
      <vt:lpstr>Summary</vt:lpstr>
      <vt:lpstr>An Introduction to Stata Programming by Christopher Baum</vt:lpstr>
      <vt:lpstr>Co-Authors</vt:lpstr>
      <vt:lpstr>Acknowledgements</vt:lpstr>
    </vt:vector>
  </TitlesOfParts>
  <Company>TAMHSC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 commands for moving data between PHASE and HaploView  Stata Conference DC ‘09 July 30-31, 2009</dc:title>
  <dc:creator>Chuck Huber</dc:creator>
  <cp:lastModifiedBy>Chuck Huber</cp:lastModifiedBy>
  <cp:revision>364</cp:revision>
  <dcterms:created xsi:type="dcterms:W3CDTF">2009-07-27T18:38:23Z</dcterms:created>
  <dcterms:modified xsi:type="dcterms:W3CDTF">2011-07-14T13:44:57Z</dcterms:modified>
</cp:coreProperties>
</file>