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7" r:id="rId4"/>
    <p:sldId id="259" r:id="rId5"/>
    <p:sldId id="271" r:id="rId6"/>
    <p:sldId id="265" r:id="rId7"/>
    <p:sldId id="266" r:id="rId8"/>
    <p:sldId id="270" r:id="rId9"/>
    <p:sldId id="328" r:id="rId10"/>
    <p:sldId id="277" r:id="rId11"/>
    <p:sldId id="275" r:id="rId12"/>
    <p:sldId id="286" r:id="rId13"/>
    <p:sldId id="329" r:id="rId14"/>
    <p:sldId id="290" r:id="rId15"/>
    <p:sldId id="291" r:id="rId16"/>
    <p:sldId id="292" r:id="rId17"/>
    <p:sldId id="287" r:id="rId18"/>
    <p:sldId id="293" r:id="rId19"/>
    <p:sldId id="315" r:id="rId20"/>
    <p:sldId id="288" r:id="rId21"/>
    <p:sldId id="317" r:id="rId22"/>
    <p:sldId id="330" r:id="rId23"/>
    <p:sldId id="296" r:id="rId24"/>
    <p:sldId id="298" r:id="rId25"/>
    <p:sldId id="297" r:id="rId26"/>
    <p:sldId id="322" r:id="rId27"/>
    <p:sldId id="302" r:id="rId28"/>
    <p:sldId id="320" r:id="rId29"/>
    <p:sldId id="331" r:id="rId30"/>
    <p:sldId id="318" r:id="rId31"/>
    <p:sldId id="261" r:id="rId32"/>
    <p:sldId id="311" r:id="rId33"/>
    <p:sldId id="327" r:id="rId34"/>
    <p:sldId id="260" r:id="rId35"/>
    <p:sldId id="263" r:id="rId36"/>
    <p:sldId id="264" r:id="rId37"/>
    <p:sldId id="276" r:id="rId38"/>
    <p:sldId id="262" r:id="rId39"/>
    <p:sldId id="258" r:id="rId40"/>
  </p:sldIdLst>
  <p:sldSz cx="9144000" cy="6858000" type="screen4x3"/>
  <p:notesSz cx="666908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A1E7A-9B9F-41A8-A9F7-BFE7BDC3160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A2B5-1AA1-4203-8F22-8D133AD7E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78C9-F575-426C-9CC1-A0BF168A7890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D8480-6702-4007-9A1F-837BA379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0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84A7F-EF5A-40A6-9AC7-A469CE49EC3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68579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5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0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1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B7A27-D9D1-432D-BC70-7F0E0FABB405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6D43-0115-453B-8974-A7A31DDA4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29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edeker-sites.uchicago.edu/page/mixregls-progra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atsoft.org/article/view/v059c02" TargetMode="External"/><Relationship Id="rId2" Type="http://schemas.openxmlformats.org/officeDocument/2006/relationships/hyperlink" Target="http://www.jstatsoft.org/v52/i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Running MIXREGLS from within Stata: the </a:t>
            </a:r>
            <a:r>
              <a:rPr lang="en-GB" dirty="0" smtClean="0">
                <a:latin typeface="Courier" pitchFamily="49" charset="0"/>
              </a:rPr>
              <a:t>runmixregls</a:t>
            </a:r>
            <a:r>
              <a:rPr lang="en-GB" dirty="0" smtClean="0"/>
              <a:t> command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Stata Conference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Chicago, July 29 2016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onald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Hedeker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 - University of Chicago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eorge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Leckie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 - University of Bristol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</a:t>
            </a:r>
            <a:r>
              <a:rPr lang="en-GB" dirty="0" smtClean="0">
                <a:latin typeface="Courier" pitchFamily="49" charset="0"/>
              </a:rPr>
              <a:t>runmixregls</a:t>
            </a:r>
            <a:endParaRPr lang="en-GB" dirty="0">
              <a:latin typeface="Courier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" pitchFamily="49" charset="0"/>
              </a:rPr>
              <a:t>runmixregls</a:t>
            </a:r>
            <a:r>
              <a:rPr lang="en-US" dirty="0"/>
              <a:t> command requires </a:t>
            </a:r>
            <a:r>
              <a:rPr lang="en-US" b="1" dirty="0"/>
              <a:t>Stata</a:t>
            </a:r>
            <a:r>
              <a:rPr lang="en-US" dirty="0"/>
              <a:t> 12 or later and</a:t>
            </a:r>
            <a:r>
              <a:rPr lang="en-US" b="1" dirty="0"/>
              <a:t> MIXREGLS</a:t>
            </a:r>
            <a:r>
              <a:rPr lang="en-US" dirty="0"/>
              <a:t>. </a:t>
            </a:r>
          </a:p>
          <a:p>
            <a:r>
              <a:rPr lang="en-US" b="1" dirty="0"/>
              <a:t>MIXREGLS</a:t>
            </a:r>
            <a:r>
              <a:rPr lang="en-US" dirty="0"/>
              <a:t> can be freely downloaded from</a:t>
            </a:r>
            <a:endParaRPr lang="en-GB" dirty="0"/>
          </a:p>
          <a:p>
            <a:endParaRPr lang="en-GB" sz="1050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hedeker-sites.uchicago.edu/page/mixregls-program</a:t>
            </a:r>
            <a:endParaRPr lang="en-US" dirty="0" smtClean="0"/>
          </a:p>
          <a:p>
            <a:pPr lvl="1"/>
            <a:endParaRPr lang="en-GB" sz="1200" dirty="0"/>
          </a:p>
          <a:p>
            <a:r>
              <a:rPr lang="en-US" dirty="0">
                <a:latin typeface="Courier" pitchFamily="49" charset="0"/>
              </a:rPr>
              <a:t>runmixregls</a:t>
            </a:r>
            <a:r>
              <a:rPr lang="en-US" dirty="0"/>
              <a:t> can be installed from the Statistical Software Components (SSC) archive by typing the following command within a net-aware version of </a:t>
            </a:r>
            <a:r>
              <a:rPr lang="en-US" b="1" dirty="0"/>
              <a:t>Stata</a:t>
            </a:r>
            <a:endParaRPr lang="en-GB" dirty="0"/>
          </a:p>
          <a:p>
            <a:pPr marL="358775" lvl="1" indent="0">
              <a:buNone/>
            </a:pPr>
            <a:endParaRPr lang="en-GB" sz="1050" dirty="0"/>
          </a:p>
          <a:p>
            <a:pPr marL="358775" lvl="1" indent="0">
              <a:buNone/>
            </a:pPr>
            <a:r>
              <a:rPr lang="en-US" dirty="0">
                <a:latin typeface="Courier" pitchFamily="49" charset="0"/>
              </a:rPr>
              <a:t>. </a:t>
            </a:r>
            <a:r>
              <a:rPr lang="en-US" dirty="0" err="1">
                <a:latin typeface="Courier" pitchFamily="49" charset="0"/>
              </a:rPr>
              <a:t>ssc</a:t>
            </a:r>
            <a:r>
              <a:rPr lang="en-US" dirty="0">
                <a:latin typeface="Courier" pitchFamily="49" charset="0"/>
              </a:rPr>
              <a:t> install runmixregls </a:t>
            </a:r>
            <a:endParaRPr lang="en-GB" dirty="0">
              <a:latin typeface="Courier" pitchFamily="49" charset="0"/>
            </a:endParaRPr>
          </a:p>
          <a:p>
            <a:endParaRPr lang="en-GB" sz="1200" dirty="0"/>
          </a:p>
          <a:p>
            <a:r>
              <a:rPr lang="en-US" dirty="0"/>
              <a:t>Next, you must declare the fully qualified path and filename for the </a:t>
            </a:r>
            <a:r>
              <a:rPr lang="en-US" b="1" dirty="0"/>
              <a:t>MIXREGLS</a:t>
            </a:r>
            <a:r>
              <a:rPr lang="en-US" dirty="0"/>
              <a:t> executable (the </a:t>
            </a:r>
            <a:r>
              <a:rPr lang="en-US" b="1" dirty="0"/>
              <a:t>MIXREGLS</a:t>
            </a:r>
            <a:r>
              <a:rPr lang="en-US" dirty="0"/>
              <a:t> .exe file) so that </a:t>
            </a:r>
            <a:r>
              <a:rPr lang="en-US" dirty="0">
                <a:latin typeface="Courier" pitchFamily="49" charset="0"/>
              </a:rPr>
              <a:t>runmixregls</a:t>
            </a:r>
            <a:r>
              <a:rPr lang="en-US" dirty="0"/>
              <a:t> knows where to find the software. You can do this by specifying a </a:t>
            </a:r>
            <a:r>
              <a:rPr lang="en-US" dirty="0">
                <a:latin typeface="Courier" pitchFamily="49" charset="0"/>
              </a:rPr>
              <a:t>global</a:t>
            </a:r>
            <a:r>
              <a:rPr lang="en-US" dirty="0"/>
              <a:t> macro called </a:t>
            </a:r>
            <a:r>
              <a:rPr lang="en-US" dirty="0" err="1">
                <a:latin typeface="Courier" pitchFamily="49" charset="0"/>
              </a:rPr>
              <a:t>mixreglspath</a:t>
            </a:r>
            <a:r>
              <a:rPr lang="en-US" dirty="0"/>
              <a:t>. </a:t>
            </a:r>
            <a:r>
              <a:rPr lang="en-GB" dirty="0"/>
              <a:t>For example</a:t>
            </a:r>
          </a:p>
          <a:p>
            <a:endParaRPr lang="en-GB" sz="1050" dirty="0"/>
          </a:p>
          <a:p>
            <a:pPr marL="363538" indent="0">
              <a:buNone/>
            </a:pPr>
            <a:r>
              <a:rPr lang="en-US" dirty="0">
                <a:latin typeface="Courier" pitchFamily="49" charset="0"/>
              </a:rPr>
              <a:t>. global </a:t>
            </a:r>
            <a:r>
              <a:rPr lang="en-US" dirty="0" err="1" smtClean="0">
                <a:latin typeface="Courier" pitchFamily="49" charset="0"/>
              </a:rPr>
              <a:t>mixreglspath</a:t>
            </a:r>
            <a:r>
              <a:rPr lang="en-US" dirty="0" smtClean="0">
                <a:latin typeface="Courier" pitchFamily="49" charset="0"/>
              </a:rPr>
              <a:t> "C:\MIXREGLS\mixreglsb.exe</a:t>
            </a:r>
            <a:r>
              <a:rPr lang="en-US" dirty="0">
                <a:latin typeface="Courier" pitchFamily="49" charset="0"/>
              </a:rPr>
              <a:t>"</a:t>
            </a:r>
            <a:endParaRPr lang="en-GB" dirty="0">
              <a:latin typeface="Courier" pitchFamily="49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6436"/>
          </a:xfrm>
        </p:spPr>
        <p:txBody>
          <a:bodyPr>
            <a:normAutofit/>
          </a:bodyPr>
          <a:lstStyle/>
          <a:p>
            <a:r>
              <a:rPr lang="en-GB" dirty="0" smtClean="0"/>
              <a:t>Example: </a:t>
            </a:r>
            <a:br>
              <a:rPr lang="en-GB" dirty="0" smtClean="0"/>
            </a:br>
            <a:r>
              <a:rPr lang="en-GB" dirty="0" smtClean="0"/>
              <a:t>Ecological momentary </a:t>
            </a:r>
            <a:r>
              <a:rPr lang="en-GB" dirty="0" err="1" smtClean="0"/>
              <a:t>assessement</a:t>
            </a:r>
            <a:r>
              <a:rPr lang="en-GB" dirty="0" smtClean="0"/>
              <a:t> (EMA) data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 (intensive longitudinal) data </a:t>
            </a:r>
            <a:r>
              <a:rPr lang="en-US" dirty="0"/>
              <a:t>with random </a:t>
            </a:r>
            <a:r>
              <a:rPr lang="en-US" dirty="0" smtClean="0"/>
              <a:t>location and scale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en-GB" sz="2000" dirty="0" smtClean="0"/>
              <a:t>Hedeker and Nordgren (2013) </a:t>
            </a:r>
            <a:r>
              <a:rPr lang="en-US" sz="2000" dirty="0" smtClean="0"/>
              <a:t>analyze data drawn </a:t>
            </a:r>
            <a:r>
              <a:rPr lang="en-US" sz="2000" dirty="0"/>
              <a:t>from </a:t>
            </a:r>
            <a:r>
              <a:rPr lang="en-US" sz="2000" dirty="0" smtClean="0"/>
              <a:t>an EMA study on adolescents (Mermelstein, 2002)</a:t>
            </a:r>
          </a:p>
          <a:p>
            <a:r>
              <a:rPr lang="en-US" sz="2000" dirty="0" smtClean="0"/>
              <a:t>8th </a:t>
            </a:r>
            <a:r>
              <a:rPr lang="en-US" sz="2000" dirty="0"/>
              <a:t>or 10th graders carried hand-held computers during a </a:t>
            </a:r>
            <a:r>
              <a:rPr lang="en-US" sz="2000" dirty="0" smtClean="0"/>
              <a:t>7 </a:t>
            </a:r>
            <a:r>
              <a:rPr lang="en-US" sz="2000" dirty="0"/>
              <a:t>consecutive day data collection period </a:t>
            </a:r>
          </a:p>
          <a:p>
            <a:r>
              <a:rPr lang="en-US" sz="2000" dirty="0" smtClean="0"/>
              <a:t>Responded </a:t>
            </a:r>
            <a:r>
              <a:rPr lang="en-US" sz="2000" dirty="0"/>
              <a:t>to random prompts  and event recorded smoking episodes</a:t>
            </a:r>
          </a:p>
          <a:p>
            <a:r>
              <a:rPr lang="en-US" sz="2000" dirty="0" smtClean="0"/>
              <a:t>17,514 </a:t>
            </a:r>
            <a:r>
              <a:rPr lang="en-US" sz="2000" dirty="0"/>
              <a:t>random prompts from 515 students; average of 34 prompts per student (range = 3 to 58).</a:t>
            </a:r>
          </a:p>
          <a:p>
            <a:r>
              <a:rPr lang="en-US" sz="2000" dirty="0" smtClean="0"/>
              <a:t>Dependent </a:t>
            </a:r>
            <a:r>
              <a:rPr lang="en-US" sz="2000" dirty="0"/>
              <a:t>variable is measure of the subject's positive mood </a:t>
            </a:r>
            <a:r>
              <a:rPr lang="en-US" sz="2000" dirty="0" smtClean="0"/>
              <a:t>(</a:t>
            </a:r>
            <a:r>
              <a:rPr lang="en-US" sz="2000" b="1" dirty="0" err="1" smtClean="0"/>
              <a:t>posmood</a:t>
            </a:r>
            <a:r>
              <a:rPr lang="en-US" sz="2000" dirty="0" smtClean="0"/>
              <a:t> </a:t>
            </a:r>
            <a:r>
              <a:rPr lang="en-US" sz="2000" dirty="0"/>
              <a:t>mean=6.733, </a:t>
            </a:r>
            <a:r>
              <a:rPr lang="en-US" sz="2000" dirty="0" err="1"/>
              <a:t>sd</a:t>
            </a:r>
            <a:r>
              <a:rPr lang="en-US" sz="2000" dirty="0"/>
              <a:t>=2.117)</a:t>
            </a:r>
          </a:p>
          <a:p>
            <a:r>
              <a:rPr lang="en-US" sz="2000" dirty="0" smtClean="0"/>
              <a:t>Of </a:t>
            </a:r>
            <a:r>
              <a:rPr lang="en-US" sz="2000" dirty="0"/>
              <a:t>interest is the degree of heterogeneity in positive mood in  both WS and BS variation </a:t>
            </a:r>
          </a:p>
          <a:p>
            <a:r>
              <a:rPr lang="en-US" sz="2000" dirty="0" smtClean="0"/>
              <a:t>Covariates</a:t>
            </a:r>
            <a:r>
              <a:rPr lang="en-US" sz="2000" dirty="0"/>
              <a:t>: </a:t>
            </a:r>
            <a:r>
              <a:rPr lang="en-US" sz="2000" b="1" dirty="0" err="1" smtClean="0"/>
              <a:t>genderf</a:t>
            </a:r>
            <a:r>
              <a:rPr lang="en-US" sz="2000" dirty="0" smtClean="0"/>
              <a:t> </a:t>
            </a:r>
            <a:r>
              <a:rPr lang="en-US" sz="2000" dirty="0"/>
              <a:t>coded 0 for males and 1 for females; </a:t>
            </a:r>
            <a:r>
              <a:rPr lang="en-US" sz="2000" b="1" dirty="0" smtClean="0"/>
              <a:t>alone</a:t>
            </a:r>
            <a:r>
              <a:rPr lang="en-US" sz="2000" dirty="0" smtClean="0"/>
              <a:t> </a:t>
            </a:r>
            <a:r>
              <a:rPr lang="en-US" sz="2000" dirty="0"/>
              <a:t>a prompt-varying covariate coded 0 if the subject was alone or 1 if </a:t>
            </a:r>
            <a:r>
              <a:rPr lang="en-US" sz="2000" dirty="0" smtClean="0"/>
              <a:t>with others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77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ssc</a:t>
            </a:r>
            <a:r>
              <a:rPr lang="en-US" sz="2400" dirty="0"/>
              <a:t> install </a:t>
            </a:r>
            <a:r>
              <a:rPr lang="en-US" sz="2400" dirty="0" err="1"/>
              <a:t>runmixregls</a:t>
            </a:r>
            <a:r>
              <a:rPr lang="en-US" sz="2400" dirty="0"/>
              <a:t>, replace</a:t>
            </a:r>
          </a:p>
          <a:p>
            <a:pPr marL="0" indent="0">
              <a:buNone/>
            </a:pPr>
            <a:r>
              <a:rPr lang="en-US" sz="2400" dirty="0"/>
              <a:t>global </a:t>
            </a:r>
            <a:r>
              <a:rPr lang="en-US" sz="2400" dirty="0" err="1"/>
              <a:t>mixreglspath</a:t>
            </a:r>
            <a:r>
              <a:rPr lang="en-US" sz="2400" dirty="0"/>
              <a:t> "C:\MixRegLS\MixRegLSb.exe"</a:t>
            </a:r>
          </a:p>
          <a:p>
            <a:pPr marL="0" indent="0">
              <a:buNone/>
            </a:pPr>
            <a:r>
              <a:rPr lang="en-US" sz="2400" dirty="0" err="1"/>
              <a:t>infile</a:t>
            </a:r>
            <a:r>
              <a:rPr lang="en-US" sz="2400" dirty="0"/>
              <a:t>  id </a:t>
            </a:r>
            <a:r>
              <a:rPr lang="en-US" sz="2400" dirty="0" err="1"/>
              <a:t>posmood</a:t>
            </a:r>
            <a:r>
              <a:rPr lang="en-US" sz="2400" dirty="0"/>
              <a:t> alone </a:t>
            </a:r>
            <a:r>
              <a:rPr lang="en-US" sz="2400" dirty="0" err="1"/>
              <a:t>genderf</a:t>
            </a:r>
            <a:r>
              <a:rPr lang="en-US" sz="2400" dirty="0"/>
              <a:t> </a:t>
            </a:r>
            <a:r>
              <a:rPr lang="en-US" sz="2400" dirty="0" smtClean="0"/>
              <a:t>//</a:t>
            </a:r>
          </a:p>
          <a:p>
            <a:pPr marL="0" indent="0">
              <a:buNone/>
            </a:pPr>
            <a:r>
              <a:rPr lang="en-US" sz="2400" dirty="0" smtClean="0"/>
              <a:t>            using </a:t>
            </a:r>
            <a:r>
              <a:rPr lang="en-US" sz="2400" dirty="0"/>
              <a:t>"C:\MixRegLS\posmood_example.dat", clear</a:t>
            </a:r>
          </a:p>
          <a:p>
            <a:pPr marL="0" indent="0">
              <a:buNone/>
            </a:pPr>
            <a:r>
              <a:rPr lang="en-US" sz="2400" dirty="0" err="1"/>
              <a:t>summ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xtset</a:t>
            </a:r>
            <a:r>
              <a:rPr lang="en-US" sz="2400" dirty="0"/>
              <a:t> id </a:t>
            </a:r>
          </a:p>
          <a:p>
            <a:pPr marL="0" indent="0">
              <a:buNone/>
            </a:pPr>
            <a:r>
              <a:rPr lang="en-US" sz="2400" dirty="0" err="1"/>
              <a:t>runmixregls</a:t>
            </a:r>
            <a:r>
              <a:rPr lang="en-US" sz="2400" dirty="0"/>
              <a:t> </a:t>
            </a:r>
            <a:r>
              <a:rPr lang="en-US" sz="2400" dirty="0" err="1"/>
              <a:t>posmood</a:t>
            </a:r>
            <a:r>
              <a:rPr lang="en-US" sz="2400" dirty="0"/>
              <a:t> alone </a:t>
            </a:r>
            <a:r>
              <a:rPr lang="en-US" sz="2400" dirty="0" err="1"/>
              <a:t>genderf</a:t>
            </a:r>
            <a:r>
              <a:rPr lang="en-US" sz="2400" dirty="0"/>
              <a:t>, ///</a:t>
            </a:r>
          </a:p>
          <a:p>
            <a:pPr marL="0" indent="0">
              <a:buNone/>
            </a:pPr>
            <a:r>
              <a:rPr lang="en-US" sz="2400" dirty="0" smtClean="0"/>
              <a:t>             between(alone </a:t>
            </a:r>
            <a:r>
              <a:rPr lang="en-US" sz="2400" dirty="0" err="1"/>
              <a:t>genderf</a:t>
            </a:r>
            <a:r>
              <a:rPr lang="en-US" sz="2400" dirty="0"/>
              <a:t>) within(alone </a:t>
            </a:r>
            <a:r>
              <a:rPr lang="en-US" sz="2400" dirty="0" err="1"/>
              <a:t>genderf</a:t>
            </a:r>
            <a:r>
              <a:rPr lang="en-US" sz="2400" dirty="0"/>
              <a:t>) ///</a:t>
            </a:r>
          </a:p>
          <a:p>
            <a:pPr marL="0" indent="0">
              <a:buNone/>
            </a:pPr>
            <a:r>
              <a:rPr lang="en-US" sz="2400" dirty="0" smtClean="0"/>
              <a:t>             </a:t>
            </a:r>
            <a:r>
              <a:rPr lang="en-US" sz="2400" dirty="0" err="1" smtClean="0"/>
              <a:t>reffects</a:t>
            </a:r>
            <a:r>
              <a:rPr lang="en-US" sz="2400" dirty="0" smtClean="0"/>
              <a:t>(theta1 </a:t>
            </a:r>
            <a:r>
              <a:rPr lang="en-US" sz="2400" dirty="0"/>
              <a:t>theta2) </a:t>
            </a:r>
          </a:p>
          <a:p>
            <a:pPr marL="0" indent="0">
              <a:buNone/>
            </a:pPr>
            <a:r>
              <a:rPr lang="en-US" sz="2400" dirty="0"/>
              <a:t>scatter theta2 theta1</a:t>
            </a:r>
          </a:p>
        </p:txBody>
      </p:sp>
    </p:spTree>
    <p:extLst>
      <p:ext uri="{BB962C8B-B14F-4D97-AF65-F5344CB8AC3E}">
        <p14:creationId xmlns:p14="http://schemas.microsoft.com/office/powerpoint/2010/main" val="161653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13"/>
            <a:ext cx="9144000" cy="6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15"/>
            <a:ext cx="9144000" cy="66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GB" dirty="0" smtClean="0"/>
              <a:t>Mixed-effects location scale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Hedeker and Nordgren (2013) fit the following mixed-effects location scale model to these data</a:t>
                </a:r>
              </a:p>
              <a:p>
                <a:endParaRPr lang="en-GB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 smtClean="0"/>
                  <a:t>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𝐩𝐨𝐬𝐦𝐨𝐨𝐝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GB" b="1" i="0" smtClean="0">
                            <a:latin typeface="Cambria Math"/>
                          </a:rPr>
                          <m:t>𝐞𝐧𝐝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𝐞𝐫𝐟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700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/>
                  <a:t>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𝐠𝐞𝐧𝐝𝐞𝐫𝐟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700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/>
                  <a:t>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𝐞𝐧𝐝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𝐞𝐫𝐟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2"/>
                <a:stretch>
                  <a:fillRect l="-42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8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latin typeface="Courier" pitchFamily="49" charset="0"/>
              </a:rPr>
              <a:t>runmixregls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command syntax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𝐩𝐨𝐬𝐦𝐨𝐨𝐝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GB" b="1">
                            <a:latin typeface="Cambria Math"/>
                          </a:rPr>
                          <m:t>𝐞𝐧𝐝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𝐞𝐫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700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/>
                  <a:t>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𝐠𝐞𝐧𝐝𝐞𝐫𝐟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700" dirty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/>
                  <a:t>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𝐚𝐥𝐨𝐧𝐞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GB" b="1">
                            <a:latin typeface="Cambria Math"/>
                          </a:rPr>
                          <m:t>𝐞𝐧𝐝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𝐞𝐫𝐟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>
                  <a:latin typeface="Courier" pitchFamily="49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latin typeface="Courier" pitchFamily="49" charset="0"/>
                  </a:rPr>
                  <a:t>. </a:t>
                </a:r>
                <a:r>
                  <a:rPr lang="en-GB" dirty="0" err="1" smtClean="0">
                    <a:latin typeface="Courier" pitchFamily="49" charset="0"/>
                  </a:rPr>
                  <a:t>xtset</a:t>
                </a:r>
                <a:r>
                  <a:rPr lang="en-GB" dirty="0" smtClean="0">
                    <a:latin typeface="Courier" pitchFamily="49" charset="0"/>
                  </a:rPr>
                  <a:t> id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Courier" pitchFamily="49" charset="0"/>
                  </a:rPr>
                  <a:t>. </a:t>
                </a:r>
                <a:r>
                  <a:rPr lang="en-GB" dirty="0" err="1" smtClean="0">
                    <a:latin typeface="Courier" pitchFamily="49" charset="0"/>
                  </a:rPr>
                  <a:t>runmixregls</a:t>
                </a:r>
                <a:r>
                  <a:rPr lang="en-GB" dirty="0" smtClean="0">
                    <a:latin typeface="Courier" pitchFamily="49" charset="0"/>
                  </a:rPr>
                  <a:t> </a:t>
                </a:r>
                <a:r>
                  <a:rPr lang="en-GB" dirty="0" err="1" smtClean="0">
                    <a:latin typeface="Courier" pitchFamily="49" charset="0"/>
                  </a:rPr>
                  <a:t>posmood</a:t>
                </a:r>
                <a:r>
                  <a:rPr lang="en-GB" dirty="0" smtClean="0">
                    <a:latin typeface="Courier" pitchFamily="49" charset="0"/>
                  </a:rPr>
                  <a:t> alone </a:t>
                </a:r>
                <a:r>
                  <a:rPr lang="en-GB" dirty="0" err="1" smtClean="0">
                    <a:latin typeface="Courier" pitchFamily="49" charset="0"/>
                  </a:rPr>
                  <a:t>genderf</a:t>
                </a:r>
                <a:r>
                  <a:rPr lang="en-GB" dirty="0" smtClean="0">
                    <a:latin typeface="Courier" pitchFamily="49" charset="0"/>
                  </a:rPr>
                  <a:t>, </a:t>
                </a:r>
                <a:r>
                  <a:rPr lang="en-GB" dirty="0">
                    <a:latin typeface="Courier" pitchFamily="49" charset="0"/>
                  </a:rPr>
                  <a:t>///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Courier" pitchFamily="49" charset="0"/>
                  </a:rPr>
                  <a:t>    between(alone </a:t>
                </a:r>
                <a:r>
                  <a:rPr lang="en-GB" dirty="0" err="1" smtClean="0">
                    <a:latin typeface="Courier" pitchFamily="49" charset="0"/>
                  </a:rPr>
                  <a:t>genderf</a:t>
                </a:r>
                <a:r>
                  <a:rPr lang="en-GB" dirty="0" smtClean="0">
                    <a:latin typeface="Courier" pitchFamily="49" charset="0"/>
                  </a:rPr>
                  <a:t>) within(alone </a:t>
                </a:r>
                <a:r>
                  <a:rPr lang="en-GB" dirty="0" err="1" smtClean="0">
                    <a:latin typeface="Courier" pitchFamily="49" charset="0"/>
                  </a:rPr>
                  <a:t>genderf</a:t>
                </a:r>
                <a:r>
                  <a:rPr lang="en-GB" dirty="0" smtClean="0">
                    <a:latin typeface="Courier" pitchFamily="49" charset="0"/>
                  </a:rPr>
                  <a:t>)</a:t>
                </a:r>
                <a:endParaRPr lang="en-GB" dirty="0">
                  <a:latin typeface="Courier" pitchFamily="49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2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54"/>
            <a:ext cx="9144000" cy="6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runmixregls</a:t>
            </a:r>
            <a:r>
              <a:rPr lang="en-GB" dirty="0" smtClean="0"/>
              <a:t>?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80920" cy="540060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runmixregls</a:t>
            </a:r>
            <a:r>
              <a:rPr lang="en-GB" sz="2000" dirty="0" smtClean="0">
                <a:cs typeface="Courier New" pitchFamily="49" charset="0"/>
              </a:rPr>
              <a:t> is a relatively new </a:t>
            </a:r>
            <a:r>
              <a:rPr lang="en-GB" sz="2000" b="1" dirty="0" smtClean="0">
                <a:cs typeface="Courier New" pitchFamily="49" charset="0"/>
              </a:rPr>
              <a:t>Stata</a:t>
            </a:r>
            <a:r>
              <a:rPr lang="en-GB" sz="2000" dirty="0" smtClean="0">
                <a:cs typeface="Courier New" pitchFamily="49" charset="0"/>
              </a:rPr>
              <a:t> command to run the </a:t>
            </a:r>
            <a:r>
              <a:rPr lang="en-GB" sz="2000" b="1" dirty="0" smtClean="0">
                <a:solidFill>
                  <a:schemeClr val="accent2"/>
                </a:solidFill>
                <a:cs typeface="Courier New" pitchFamily="49" charset="0"/>
              </a:rPr>
              <a:t>MIXREGLS</a:t>
            </a:r>
            <a:r>
              <a:rPr lang="en-GB" sz="2000" dirty="0" smtClean="0">
                <a:cs typeface="Courier New" pitchFamily="49" charset="0"/>
              </a:rPr>
              <a:t> mixed-effects location scale software (Hedeker and Nordgren, 2013) seamlessly from within </a:t>
            </a:r>
            <a:r>
              <a:rPr lang="en-GB" sz="2000" b="1" dirty="0" smtClean="0">
                <a:cs typeface="Courier New" pitchFamily="49" charset="0"/>
              </a:rPr>
              <a:t>Stata</a:t>
            </a:r>
            <a:r>
              <a:rPr lang="en-GB" sz="2000" dirty="0" smtClean="0">
                <a:cs typeface="Courier New" pitchFamily="49" charset="0"/>
              </a:rPr>
              <a:t>; (</a:t>
            </a:r>
            <a:r>
              <a:rPr lang="en-GB" sz="2000" dirty="0" err="1" smtClean="0">
                <a:cs typeface="Courier New" pitchFamily="49" charset="0"/>
              </a:rPr>
              <a:t>Leckie</a:t>
            </a:r>
            <a:r>
              <a:rPr lang="en-GB" sz="2000" dirty="0" smtClean="0">
                <a:cs typeface="Courier New" pitchFamily="49" charset="0"/>
              </a:rPr>
              <a:t>, 2014)</a:t>
            </a:r>
          </a:p>
          <a:p>
            <a:pPr lvl="1"/>
            <a:endParaRPr lang="en-GB" sz="2000" dirty="0" smtClean="0">
              <a:cs typeface="Courier New" pitchFamily="49" charset="0"/>
            </a:endParaRPr>
          </a:p>
          <a:p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accent2"/>
                </a:solidFill>
              </a:rPr>
              <a:t>mixed-effects location scale model</a:t>
            </a:r>
            <a:r>
              <a:rPr lang="en-GB" sz="2000" dirty="0" smtClean="0"/>
              <a:t> extends the standard two-level random-intercept multilevel model for continuous data by…</a:t>
            </a:r>
          </a:p>
          <a:p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/>
              <a:t>Modelling the within- and between-subject variances as log linear functions of covariates 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GB" sz="2000" dirty="0" smtClean="0"/>
              <a:t>ncluding a ‘random-scale effect’ in the within-subject variance function to account for unexplained heterogeneity of variance across subjects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dirty="0"/>
          </a:p>
          <a:p>
            <a:pPr marL="400050"/>
            <a:r>
              <a:rPr lang="en-GB" sz="2000" dirty="0" smtClean="0"/>
              <a:t>This model cannot otherwise be fit in Stata or easily in any other software</a:t>
            </a:r>
          </a:p>
        </p:txBody>
      </p:sp>
    </p:spTree>
    <p:extLst>
      <p:ext uri="{BB962C8B-B14F-4D97-AF65-F5344CB8AC3E}">
        <p14:creationId xmlns:p14="http://schemas.microsoft.com/office/powerpoint/2010/main" val="23255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824" y="5661248"/>
                <a:ext cx="8229600" cy="11967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From eyeballing the spaghetti plot, we thought we might find:</a:t>
                </a:r>
                <a:br>
                  <a:rPr lang="en-GB" dirty="0" smtClean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25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</a:t>
                </a:r>
                <a:r>
                  <a:rPr lang="en-GB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−3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</a:t>
                </a:r>
                <a:r>
                  <a:rPr lang="en-GB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≈?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GB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&gt;0 </m:t>
                    </m:r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824" y="5661248"/>
                <a:ext cx="8229600" cy="1196752"/>
              </a:xfrm>
              <a:blipFill rotWithShape="1">
                <a:blip r:embed="rId3"/>
                <a:stretch>
                  <a:fillRect l="-593" t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0"/>
            <a:ext cx="9144000" cy="66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1792288" y="612775"/>
            <a:ext cx="6308104" cy="4731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720080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reffects</a:t>
            </a:r>
            <a:r>
              <a:rPr lang="en-US" sz="2000" dirty="0"/>
              <a:t>(theta1 theta2) </a:t>
            </a:r>
          </a:p>
          <a:p>
            <a:r>
              <a:rPr lang="en-US" sz="2000" dirty="0"/>
              <a:t>scatter theta2 theta1</a:t>
            </a:r>
          </a:p>
        </p:txBody>
      </p:sp>
    </p:spTree>
    <p:extLst>
      <p:ext uri="{BB962C8B-B14F-4D97-AF65-F5344CB8AC3E}">
        <p14:creationId xmlns:p14="http://schemas.microsoft.com/office/powerpoint/2010/main" val="177500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options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remove the group-level linear association </a:t>
            </a:r>
            <a:r>
              <a:rPr lang="en-US" dirty="0" smtClean="0"/>
              <a:t>between the (log of the) within-group variance and the random-location effects.</a:t>
            </a:r>
          </a:p>
          <a:p>
            <a:pPr marL="0" indent="0">
              <a:buNone/>
            </a:pP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. </a:t>
            </a:r>
            <a:r>
              <a:rPr lang="en-GB" dirty="0" err="1" smtClean="0">
                <a:latin typeface="Courier" pitchFamily="49" charset="0"/>
              </a:rPr>
              <a:t>runmixregls</a:t>
            </a:r>
            <a:r>
              <a:rPr lang="en-GB" dirty="0" smtClean="0">
                <a:latin typeface="Courier" pitchFamily="49" charset="0"/>
              </a:rPr>
              <a:t> </a:t>
            </a:r>
            <a:r>
              <a:rPr lang="en-GB" dirty="0" err="1" smtClean="0">
                <a:latin typeface="Courier" pitchFamily="49" charset="0"/>
              </a:rPr>
              <a:t>posmood</a:t>
            </a:r>
            <a:r>
              <a:rPr lang="en-GB" dirty="0" smtClean="0">
                <a:latin typeface="Courier" pitchFamily="49" charset="0"/>
              </a:rPr>
              <a:t> alone </a:t>
            </a:r>
            <a:r>
              <a:rPr lang="en-GB" dirty="0" err="1" smtClean="0">
                <a:latin typeface="Courier" pitchFamily="49" charset="0"/>
              </a:rPr>
              <a:t>genderf</a:t>
            </a:r>
            <a:r>
              <a:rPr lang="en-GB" dirty="0" smtClean="0">
                <a:latin typeface="Courier" pitchFamily="49" charset="0"/>
              </a:rPr>
              <a:t>, 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between(alone </a:t>
            </a:r>
            <a:r>
              <a:rPr lang="en-GB" dirty="0" err="1" smtClean="0">
                <a:latin typeface="Courier" pitchFamily="49" charset="0"/>
              </a:rPr>
              <a:t>genderf</a:t>
            </a:r>
            <a:r>
              <a:rPr lang="en-GB" dirty="0" smtClean="0">
                <a:latin typeface="Courier" pitchFamily="49" charset="0"/>
              </a:rPr>
              <a:t>) 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within(alone </a:t>
            </a:r>
            <a:r>
              <a:rPr lang="en-GB" dirty="0" err="1" smtClean="0">
                <a:latin typeface="Courier" pitchFamily="49" charset="0"/>
              </a:rPr>
              <a:t>genderf</a:t>
            </a:r>
            <a:r>
              <a:rPr lang="en-GB" dirty="0" smtClean="0">
                <a:latin typeface="Courier" pitchFamily="49" charset="0"/>
              </a:rPr>
              <a:t>) 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association(none)</a:t>
            </a:r>
          </a:p>
          <a:p>
            <a:pPr marL="355600" indent="0"/>
            <a:endParaRPr lang="en-GB" dirty="0" smtClean="0"/>
          </a:p>
          <a:p>
            <a:pPr marL="355600" indent="0">
              <a:buNone/>
            </a:pPr>
            <a:endParaRPr lang="en-GB" dirty="0" smtClean="0"/>
          </a:p>
          <a:p>
            <a:pPr marL="355600" indent="0">
              <a:buNone/>
              <a:tabLst>
                <a:tab pos="355600" algn="l"/>
              </a:tabLst>
            </a:pPr>
            <a:r>
              <a:rPr lang="en-US" dirty="0" err="1" smtClean="0">
                <a:latin typeface="Courier" pitchFamily="49" charset="0"/>
              </a:rPr>
              <a:t>noconstant</a:t>
            </a:r>
            <a:r>
              <a:rPr lang="en-US" dirty="0" smtClean="0"/>
              <a:t> can be used to suppress </a:t>
            </a:r>
            <a:r>
              <a:rPr lang="en-US" dirty="0"/>
              <a:t>the constant term (intercept) in </a:t>
            </a:r>
            <a:r>
              <a:rPr lang="en-US" dirty="0" smtClean="0"/>
              <a:t>each function. </a:t>
            </a:r>
          </a:p>
          <a:p>
            <a:pPr marL="355600" indent="0">
              <a:buNone/>
              <a:tabLst>
                <a:tab pos="355600" algn="l"/>
              </a:tabLst>
            </a:pPr>
            <a:endParaRPr lang="en-US" dirty="0">
              <a:latin typeface="Courier" pitchFamily="49" charset="0"/>
            </a:endParaRPr>
          </a:p>
          <a:p>
            <a:pPr marL="355600" indent="0">
              <a:buNone/>
              <a:tabLst>
                <a:tab pos="355600" algn="l"/>
              </a:tabLst>
            </a:pPr>
            <a:r>
              <a:rPr lang="en-GB" dirty="0" smtClean="0">
                <a:latin typeface="Courier" pitchFamily="49" charset="0"/>
              </a:rPr>
              <a:t>association(quadratic)</a:t>
            </a:r>
            <a:r>
              <a:rPr lang="en-GB" dirty="0" smtClean="0"/>
              <a:t> allows for a quadratic association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6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GB" dirty="0"/>
              <a:t>Random </a:t>
            </a:r>
            <a:r>
              <a:rPr lang="en-GB" dirty="0" smtClean="0"/>
              <a:t>effects/Residuals options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retrieve the standardized random effects and residuals from MIXREGLS and place them in new variables</a:t>
            </a:r>
          </a:p>
          <a:p>
            <a:pPr marL="0" indent="0">
              <a:buNone/>
            </a:pPr>
            <a:endParaRPr lang="en-GB" dirty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. </a:t>
            </a:r>
            <a:r>
              <a:rPr lang="en-GB" dirty="0" err="1">
                <a:latin typeface="Courier" pitchFamily="49" charset="0"/>
              </a:rPr>
              <a:t>runmixregls</a:t>
            </a:r>
            <a:r>
              <a:rPr lang="en-GB" dirty="0">
                <a:latin typeface="Courier" pitchFamily="49" charset="0"/>
              </a:rPr>
              <a:t> </a:t>
            </a:r>
            <a:r>
              <a:rPr lang="en-GB" dirty="0" err="1" smtClean="0">
                <a:latin typeface="Courier" pitchFamily="49" charset="0"/>
              </a:rPr>
              <a:t>posmood</a:t>
            </a:r>
            <a:r>
              <a:rPr lang="en-GB" dirty="0" smtClean="0">
                <a:latin typeface="Courier" pitchFamily="49" charset="0"/>
              </a:rPr>
              <a:t> alone </a:t>
            </a:r>
            <a:r>
              <a:rPr lang="en-GB" dirty="0" err="1" smtClean="0">
                <a:latin typeface="Courier" pitchFamily="49" charset="0"/>
              </a:rPr>
              <a:t>genderf</a:t>
            </a:r>
            <a:r>
              <a:rPr lang="en-GB" dirty="0" smtClean="0">
                <a:latin typeface="Courier" pitchFamily="49" charset="0"/>
              </a:rPr>
              <a:t>, </a:t>
            </a:r>
            <a:r>
              <a:rPr lang="en-GB" dirty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>
                <a:latin typeface="Courier" pitchFamily="49" charset="0"/>
              </a:rPr>
              <a:t>    between(alone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///</a:t>
            </a:r>
          </a:p>
          <a:p>
            <a:pPr marL="355600" indent="0">
              <a:buNone/>
            </a:pPr>
            <a:r>
              <a:rPr lang="en-GB" dirty="0">
                <a:latin typeface="Courier" pitchFamily="49" charset="0"/>
              </a:rPr>
              <a:t>    within(alone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association(none) ///</a:t>
            </a:r>
          </a:p>
          <a:p>
            <a:pPr marL="355600" indent="0">
              <a:buNone/>
            </a:pP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    </a:t>
            </a:r>
            <a:r>
              <a:rPr lang="en-GB" dirty="0" err="1" smtClean="0">
                <a:solidFill>
                  <a:schemeClr val="accent2"/>
                </a:solidFill>
                <a:latin typeface="Courier" pitchFamily="49" charset="0"/>
              </a:rPr>
              <a:t>reffects</a:t>
            </a: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(theta1 </a:t>
            </a:r>
            <a:r>
              <a:rPr lang="en-GB" dirty="0">
                <a:solidFill>
                  <a:schemeClr val="accent2"/>
                </a:solidFill>
                <a:latin typeface="Courier" pitchFamily="49" charset="0"/>
              </a:rPr>
              <a:t>theta2) ///</a:t>
            </a:r>
          </a:p>
          <a:p>
            <a:pPr marL="355600" indent="0">
              <a:buNone/>
            </a:pP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    </a:t>
            </a:r>
            <a:r>
              <a:rPr lang="en-GB" dirty="0">
                <a:solidFill>
                  <a:schemeClr val="accent2"/>
                </a:solidFill>
                <a:latin typeface="Courier" pitchFamily="49" charset="0"/>
              </a:rPr>
              <a:t>residuals(</a:t>
            </a:r>
            <a:r>
              <a:rPr lang="en-GB" dirty="0" err="1">
                <a:solidFill>
                  <a:schemeClr val="accent2"/>
                </a:solidFill>
                <a:latin typeface="Courier" pitchFamily="49" charset="0"/>
              </a:rPr>
              <a:t>estd</a:t>
            </a:r>
            <a:r>
              <a:rPr lang="en-GB" dirty="0">
                <a:solidFill>
                  <a:schemeClr val="accent2"/>
                </a:solidFill>
                <a:latin typeface="Courier" pitchFamily="49" charset="0"/>
              </a:rPr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Integration and maximization options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We can change the maximum number of iterations</a:t>
            </a:r>
            <a:r>
              <a:rPr lang="en-GB" dirty="0"/>
              <a:t>. The default is </a:t>
            </a:r>
            <a:r>
              <a:rPr lang="en-GB" dirty="0" smtClean="0">
                <a:latin typeface="Courier" pitchFamily="49" charset="0"/>
              </a:rPr>
              <a:t>iterate(200)</a:t>
            </a:r>
            <a:r>
              <a:rPr lang="en-GB" dirty="0" smtClean="0"/>
              <a:t>. This may be useful for simulation studies.</a:t>
            </a:r>
          </a:p>
          <a:p>
            <a:pPr marL="0" indent="0">
              <a:buNone/>
            </a:pP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. </a:t>
            </a:r>
            <a:r>
              <a:rPr lang="en-GB" dirty="0" err="1" smtClean="0">
                <a:latin typeface="Courier" pitchFamily="49" charset="0"/>
              </a:rPr>
              <a:t>runmixregls</a:t>
            </a:r>
            <a:r>
              <a:rPr lang="en-GB" dirty="0" smtClean="0">
                <a:latin typeface="Courier" pitchFamily="49" charset="0"/>
              </a:rPr>
              <a:t> </a:t>
            </a:r>
            <a:r>
              <a:rPr lang="en-GB" dirty="0" err="1" smtClean="0">
                <a:latin typeface="Courier" pitchFamily="49" charset="0"/>
              </a:rPr>
              <a:t>posmood</a:t>
            </a:r>
            <a:r>
              <a:rPr lang="en-GB" dirty="0" smtClean="0">
                <a:latin typeface="Courier" pitchFamily="49" charset="0"/>
              </a:rPr>
              <a:t> </a:t>
            </a:r>
            <a:r>
              <a:rPr lang="en-GB" dirty="0">
                <a:latin typeface="Courier" pitchFamily="49" charset="0"/>
              </a:rPr>
              <a:t>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,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>
                <a:latin typeface="Courier" pitchFamily="49" charset="0"/>
              </a:rPr>
              <a:t>between(alone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>
                <a:latin typeface="Courier" pitchFamily="49" charset="0"/>
              </a:rPr>
              <a:t>within(alone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association(none) 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 err="1" smtClean="0">
                <a:latin typeface="Courier" pitchFamily="49" charset="0"/>
              </a:rPr>
              <a:t>reffects</a:t>
            </a:r>
            <a:r>
              <a:rPr lang="en-GB" dirty="0" smtClean="0">
                <a:latin typeface="Courier" pitchFamily="49" charset="0"/>
              </a:rPr>
              <a:t>(theta1 </a:t>
            </a:r>
            <a:r>
              <a:rPr lang="en-GB" dirty="0">
                <a:latin typeface="Courier" pitchFamily="49" charset="0"/>
              </a:rPr>
              <a:t>theta2) ///</a:t>
            </a:r>
          </a:p>
          <a:p>
            <a:pPr marL="355600" indent="0">
              <a:buNone/>
            </a:pPr>
            <a:r>
              <a:rPr lang="en-GB" dirty="0">
                <a:latin typeface="Courier" pitchFamily="49" charset="0"/>
              </a:rPr>
              <a:t>    residuals(</a:t>
            </a:r>
            <a:r>
              <a:rPr lang="en-GB" dirty="0" err="1">
                <a:latin typeface="Courier" pitchFamily="49" charset="0"/>
              </a:rPr>
              <a:t>estd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    iterate(100)</a:t>
            </a: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endParaRPr lang="en-GB" dirty="0" smtClean="0"/>
          </a:p>
          <a:p>
            <a:pPr marL="355600" indent="0">
              <a:buNone/>
            </a:pPr>
            <a:r>
              <a:rPr lang="en-GB" dirty="0" err="1" smtClean="0">
                <a:latin typeface="Courier" pitchFamily="49" charset="0"/>
              </a:rPr>
              <a:t>noadapt</a:t>
            </a:r>
            <a:r>
              <a:rPr lang="en-GB" dirty="0"/>
              <a:t> prevents MIXREGLS from using adaptive Gaussian quadrature.  MIXREGLS will </a:t>
            </a:r>
            <a:r>
              <a:rPr lang="en-GB" dirty="0" smtClean="0"/>
              <a:t>use ordinary </a:t>
            </a:r>
            <a:r>
              <a:rPr lang="en-GB" dirty="0"/>
              <a:t>Gaussian quadrature instead</a:t>
            </a:r>
            <a:r>
              <a:rPr lang="en-GB" dirty="0" smtClean="0"/>
              <a:t>.</a:t>
            </a:r>
          </a:p>
          <a:p>
            <a:pPr marL="355600" indent="0">
              <a:buNone/>
            </a:pPr>
            <a:endParaRPr lang="en-GB" dirty="0"/>
          </a:p>
          <a:p>
            <a:pPr marL="355600" indent="0">
              <a:buNone/>
            </a:pPr>
            <a:r>
              <a:rPr lang="en-US" dirty="0" err="1">
                <a:latin typeface="Courier" pitchFamily="49" charset="0"/>
              </a:rPr>
              <a:t>intpoints</a:t>
            </a:r>
            <a:r>
              <a:rPr lang="en-US" dirty="0">
                <a:latin typeface="Courier" pitchFamily="49" charset="0"/>
              </a:rPr>
              <a:t>(#)</a:t>
            </a:r>
            <a:r>
              <a:rPr lang="en-US" dirty="0"/>
              <a:t> sets the number of integration points for (adaptive) Gaussian quadrature</a:t>
            </a:r>
            <a:r>
              <a:rPr lang="en-US" dirty="0" smtClean="0"/>
              <a:t>.  </a:t>
            </a:r>
            <a:r>
              <a:rPr lang="en-US" dirty="0"/>
              <a:t>The default is </a:t>
            </a:r>
            <a:r>
              <a:rPr lang="en-US" dirty="0" err="1">
                <a:latin typeface="Courier" pitchFamily="49" charset="0"/>
              </a:rPr>
              <a:t>intpoints</a:t>
            </a:r>
            <a:r>
              <a:rPr lang="en-US" dirty="0">
                <a:latin typeface="Courier" pitchFamily="49" charset="0"/>
              </a:rPr>
              <a:t>(11)</a:t>
            </a:r>
            <a:r>
              <a:rPr lang="en-US" dirty="0"/>
              <a:t>.</a:t>
            </a:r>
          </a:p>
          <a:p>
            <a:pPr marL="35560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MIXREGLS model files and Reporting options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We can suppress the table header</a:t>
            </a:r>
          </a:p>
          <a:p>
            <a:pPr marL="0" indent="0">
              <a:buNone/>
            </a:pP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. </a:t>
            </a:r>
            <a:r>
              <a:rPr lang="en-GB" dirty="0" err="1" smtClean="0">
                <a:latin typeface="Courier" pitchFamily="49" charset="0"/>
              </a:rPr>
              <a:t>runmixregls</a:t>
            </a:r>
            <a:r>
              <a:rPr lang="en-GB" dirty="0" smtClean="0">
                <a:latin typeface="Courier" pitchFamily="49" charset="0"/>
              </a:rPr>
              <a:t> </a:t>
            </a:r>
            <a:r>
              <a:rPr lang="en-GB" dirty="0" err="1" smtClean="0">
                <a:latin typeface="Courier" pitchFamily="49" charset="0"/>
              </a:rPr>
              <a:t>posmood</a:t>
            </a:r>
            <a:r>
              <a:rPr lang="en-GB" dirty="0" smtClean="0">
                <a:latin typeface="Courier" pitchFamily="49" charset="0"/>
              </a:rPr>
              <a:t> </a:t>
            </a:r>
            <a:r>
              <a:rPr lang="en-GB" dirty="0">
                <a:latin typeface="Courier" pitchFamily="49" charset="0"/>
              </a:rPr>
              <a:t>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,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>
                <a:latin typeface="Courier" pitchFamily="49" charset="0"/>
              </a:rPr>
              <a:t>between(alone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>
                <a:latin typeface="Courier" pitchFamily="49" charset="0"/>
              </a:rPr>
              <a:t>within(alone </a:t>
            </a:r>
            <a:r>
              <a:rPr lang="en-GB" dirty="0" err="1">
                <a:latin typeface="Courier" pitchFamily="49" charset="0"/>
              </a:rPr>
              <a:t>genderf</a:t>
            </a:r>
            <a:r>
              <a:rPr lang="en-GB" dirty="0">
                <a:latin typeface="Courier" pitchFamily="49" charset="0"/>
              </a:rPr>
              <a:t>) </a:t>
            </a:r>
            <a:r>
              <a:rPr lang="en-GB" dirty="0" smtClean="0">
                <a:latin typeface="Courier" pitchFamily="49" charset="0"/>
              </a:rPr>
              <a:t>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association(none) ///</a:t>
            </a: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</a:t>
            </a:r>
            <a:r>
              <a:rPr lang="en-GB" dirty="0" err="1" smtClean="0">
                <a:latin typeface="Courier" pitchFamily="49" charset="0"/>
              </a:rPr>
              <a:t>reffects</a:t>
            </a:r>
            <a:r>
              <a:rPr lang="en-GB" dirty="0" smtClean="0">
                <a:latin typeface="Courier" pitchFamily="49" charset="0"/>
              </a:rPr>
              <a:t>(theta1 </a:t>
            </a:r>
            <a:r>
              <a:rPr lang="en-GB" dirty="0">
                <a:latin typeface="Courier" pitchFamily="49" charset="0"/>
              </a:rPr>
              <a:t>theta2) ///</a:t>
            </a:r>
          </a:p>
          <a:p>
            <a:pPr marL="355600" indent="0">
              <a:buNone/>
            </a:pPr>
            <a:r>
              <a:rPr lang="en-GB" dirty="0">
                <a:latin typeface="Courier" pitchFamily="49" charset="0"/>
              </a:rPr>
              <a:t>    residuals(</a:t>
            </a:r>
            <a:r>
              <a:rPr lang="en-GB" dirty="0" err="1">
                <a:latin typeface="Courier" pitchFamily="49" charset="0"/>
              </a:rPr>
              <a:t>estd</a:t>
            </a:r>
            <a:r>
              <a:rPr lang="en-GB" dirty="0">
                <a:latin typeface="Courier" pitchFamily="49" charset="0"/>
              </a:rPr>
              <a:t>) </a:t>
            </a: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GB" dirty="0" smtClean="0">
                <a:latin typeface="Courier" pitchFamily="49" charset="0"/>
              </a:rPr>
              <a:t>    iterate(100) ///</a:t>
            </a:r>
          </a:p>
          <a:p>
            <a:pPr marL="355600" indent="0">
              <a:buNone/>
            </a:pPr>
            <a:r>
              <a:rPr lang="en-GB" dirty="0" smtClean="0">
                <a:solidFill>
                  <a:schemeClr val="accent2"/>
                </a:solidFill>
                <a:latin typeface="Courier" pitchFamily="49" charset="0"/>
              </a:rPr>
              <a:t>    </a:t>
            </a:r>
            <a:r>
              <a:rPr lang="en-GB" dirty="0" err="1" smtClean="0">
                <a:solidFill>
                  <a:schemeClr val="accent2"/>
                </a:solidFill>
                <a:latin typeface="Courier" pitchFamily="49" charset="0"/>
              </a:rPr>
              <a:t>noheader</a:t>
            </a:r>
            <a:endParaRPr lang="en-GB" dirty="0" smtClean="0">
              <a:latin typeface="Courier" pitchFamily="49" charset="0"/>
            </a:endParaRPr>
          </a:p>
          <a:p>
            <a:pPr marL="355600" indent="0">
              <a:buNone/>
            </a:pPr>
            <a:endParaRPr lang="en-GB" dirty="0" smtClean="0"/>
          </a:p>
          <a:p>
            <a:pPr marL="355600" indent="0">
              <a:buNone/>
            </a:pPr>
            <a:r>
              <a:rPr lang="en-US" dirty="0" err="1">
                <a:latin typeface="Courier" pitchFamily="49" charset="0"/>
              </a:rPr>
              <a:t>typedeffile</a:t>
            </a:r>
            <a:r>
              <a:rPr lang="en-US" dirty="0"/>
              <a:t> </a:t>
            </a:r>
            <a:r>
              <a:rPr lang="en-US" dirty="0" smtClean="0"/>
              <a:t>displays the MIXREGLS </a:t>
            </a:r>
            <a:r>
              <a:rPr lang="en-US" dirty="0"/>
              <a:t>model definition file in </a:t>
            </a:r>
            <a:r>
              <a:rPr lang="en-US" dirty="0" smtClean="0"/>
              <a:t>the results window</a:t>
            </a:r>
          </a:p>
          <a:p>
            <a:pPr marL="355600" indent="0">
              <a:buNone/>
            </a:pPr>
            <a:endParaRPr lang="en-US" dirty="0">
              <a:latin typeface="Courier" pitchFamily="49" charset="0"/>
            </a:endParaRPr>
          </a:p>
          <a:p>
            <a:pPr marL="355600" indent="0">
              <a:buNone/>
            </a:pPr>
            <a:r>
              <a:rPr lang="en-US" dirty="0" err="1" smtClean="0">
                <a:latin typeface="Courier" pitchFamily="49" charset="0"/>
              </a:rPr>
              <a:t>typeoutfile</a:t>
            </a:r>
            <a:r>
              <a:rPr lang="en-US" dirty="0" smtClean="0"/>
              <a:t> displays the MIXREGLS </a:t>
            </a:r>
            <a:r>
              <a:rPr lang="en-US" dirty="0"/>
              <a:t>model output file in </a:t>
            </a:r>
            <a:r>
              <a:rPr lang="en-US" dirty="0" smtClean="0"/>
              <a:t>the results window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70"/>
            <a:ext cx="9144000" cy="66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44"/>
            <a:ext cx="9144000" cy="65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MIXREGLS – 3 model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5141168"/>
          </a:xfrm>
        </p:spPr>
        <p:txBody>
          <a:bodyPr>
            <a:noAutofit/>
          </a:bodyPr>
          <a:lstStyle/>
          <a:p>
            <a:r>
              <a:rPr lang="en-US" dirty="0"/>
              <a:t>The full model is fitted in three sequential stages: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Standard random-intercept model + between-group variance function regression coefficients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Stage 1 model + within-group variance function regression coefficients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Stage 2 model + association between the (log of the) within-group variance and the random-location effects + random-scale effects</a:t>
            </a:r>
          </a:p>
          <a:p>
            <a:endParaRPr lang="en-US" dirty="0"/>
          </a:p>
          <a:p>
            <a:r>
              <a:rPr lang="en-US" dirty="0"/>
              <a:t>Estimates at each stage are used as starting values for the next stage, which improves the convergence of the final model.</a:t>
            </a:r>
          </a:p>
          <a:p>
            <a:endParaRPr lang="en-US" dirty="0"/>
          </a:p>
          <a:p>
            <a:r>
              <a:rPr lang="en-US" dirty="0" err="1">
                <a:latin typeface="Courier" pitchFamily="49" charset="0"/>
              </a:rPr>
              <a:t>runmixregls</a:t>
            </a:r>
            <a:r>
              <a:rPr lang="en-US" dirty="0"/>
              <a:t> provides the results of each stage in the saved results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3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Mixed-effects location scale model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04"/>
            <a:ext cx="9144000" cy="64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Consequences of ignoring </a:t>
            </a:r>
            <a:r>
              <a:rPr lang="en-GB" dirty="0" smtClean="0"/>
              <a:t>clustered residual error variances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GB" dirty="0" smtClean="0"/>
              <a:t>Clustered residual </a:t>
            </a:r>
            <a:r>
              <a:rPr lang="en-GB" dirty="0"/>
              <a:t>error variances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257800"/>
              </a:xfrm>
            </p:spPr>
            <p:txBody>
              <a:bodyPr/>
              <a:lstStyle/>
              <a:p>
                <a:r>
                  <a:rPr lang="en-GB" dirty="0" smtClean="0"/>
                  <a:t>A well known consequence of ignoring clustering in the mean function is that the regression coefficients will be estimated with spurious precision</a:t>
                </a:r>
              </a:p>
              <a:p>
                <a:endParaRPr lang="en-GB" sz="1400" dirty="0" smtClean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 dirty="0" smtClean="0"/>
                        <m:t>	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latin typeface="Cambria Math"/>
                            </a:rPr>
                            <m:t>𝐩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𝐨𝐬𝐦𝐨𝐨𝐝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𝐚𝐥𝐨𝐧𝐞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𝐠𝐞</m:t>
                          </m:r>
                          <m:r>
                            <a:rPr lang="en-GB" b="1">
                              <a:latin typeface="Cambria Math"/>
                            </a:rPr>
                            <m:t>𝐧𝐝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𝐞𝐫𝐟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sz="1600" dirty="0" smtClean="0"/>
              </a:p>
              <a:p>
                <a:r>
                  <a:rPr lang="en-GB" dirty="0" smtClean="0"/>
                  <a:t>Intuitively it seems likely that ignoring clustering in the within-subject variance function will lead the </a:t>
                </a:r>
                <a:r>
                  <a:rPr lang="en-US" dirty="0"/>
                  <a:t>regression coefficients on the covariates in this </a:t>
                </a:r>
                <a:r>
                  <a:rPr lang="en-US" dirty="0" smtClean="0"/>
                  <a:t>function to also be </a:t>
                </a:r>
                <a:r>
                  <a:rPr lang="en-US" dirty="0"/>
                  <a:t>estimated with spurious precision</a:t>
                </a:r>
                <a:r>
                  <a:rPr lang="en-US" dirty="0" smtClean="0"/>
                  <a:t>.</a:t>
                </a:r>
              </a:p>
              <a:p>
                <a:endParaRPr lang="en-US" sz="1400" dirty="0" smtClean="0"/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 dirty="0"/>
                        <m:t>	</m:t>
                      </m:r>
                      <m:r>
                        <m:rPr>
                          <m:nor/>
                        </m:rPr>
                        <a:rPr lang="en-GB" dirty="0"/>
                        <m:t>	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𝐚𝐥𝐨𝐧𝐞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𝐠𝐞𝐧𝐝𝐞𝐫𝐟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sz="1600" dirty="0"/>
              </a:p>
              <a:p>
                <a:r>
                  <a:rPr lang="en-US" dirty="0" smtClean="0"/>
                  <a:t>Note that </a:t>
                </a:r>
                <a:r>
                  <a:rPr lang="en-US" b="1" dirty="0"/>
                  <a:t>HLM</a:t>
                </a:r>
                <a:r>
                  <a:rPr lang="en-US" dirty="0"/>
                  <a:t>, </a:t>
                </a:r>
                <a:r>
                  <a:rPr lang="en-US" b="1" dirty="0"/>
                  <a:t>MLwiN</a:t>
                </a:r>
                <a:r>
                  <a:rPr lang="en-US" dirty="0"/>
                  <a:t>, </a:t>
                </a:r>
                <a:r>
                  <a:rPr lang="en-US" b="1" dirty="0"/>
                  <a:t>SAS PROC MIXED</a:t>
                </a:r>
                <a:r>
                  <a:rPr lang="en-US" dirty="0"/>
                  <a:t>,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Stata</a:t>
                </a:r>
                <a:r>
                  <a:rPr lang="en-US" dirty="0" smtClean="0"/>
                  <a:t> </a:t>
                </a:r>
                <a:r>
                  <a:rPr lang="en-US" dirty="0"/>
                  <a:t>all allow </a:t>
                </a:r>
                <a:r>
                  <a:rPr lang="en-US" dirty="0" smtClean="0"/>
                  <a:t>within-subject </a:t>
                </a:r>
                <a:r>
                  <a:rPr lang="en-US" dirty="0"/>
                  <a:t>variance functions of one form or another, but none </a:t>
                </a:r>
                <a:r>
                  <a:rPr lang="en-US" dirty="0" smtClean="0"/>
                  <a:t>allow </a:t>
                </a:r>
                <a:r>
                  <a:rPr lang="en-US" dirty="0"/>
                  <a:t>for </a:t>
                </a:r>
                <a:r>
                  <a:rPr lang="en-US" dirty="0" smtClean="0"/>
                  <a:t>the random scale effect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257800"/>
              </a:xfrm>
              <a:blipFill rotWithShape="0">
                <a:blip r:embed="rId2"/>
                <a:stretch>
                  <a:fillRect l="-444" t="-69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1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3645024"/>
                <a:ext cx="7560840" cy="290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667250" algn="l"/>
                  </a:tabLst>
                </a:pP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When we ignore the </a:t>
                </a:r>
                <a:r>
                  <a:rPr lang="en-GB" dirty="0">
                    <a:solidFill>
                      <a:schemeClr val="accent2"/>
                    </a:solidFill>
                    <a:latin typeface="Cambria" pitchFamily="18" charset="0"/>
                  </a:rPr>
                  <a:t>random </a:t>
                </a: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scale effects…</a:t>
                </a:r>
              </a:p>
              <a:p>
                <a:pPr>
                  <a:tabLst>
                    <a:tab pos="4667250" algn="l"/>
                  </a:tabLst>
                </a:pPr>
                <a:endParaRPr lang="en-GB" dirty="0" smtClean="0">
                  <a:solidFill>
                    <a:schemeClr val="accent2"/>
                  </a:solidFill>
                  <a:latin typeface="Cambria" pitchFamily="18" charset="0"/>
                </a:endParaRPr>
              </a:p>
              <a:p>
                <a:pPr>
                  <a:tabLst>
                    <a:tab pos="4667250" algn="l"/>
                  </a:tabLst>
                </a:pP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The standard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2"/>
                    </a:solidFill>
                    <a:latin typeface="Cambria" pitchFamily="18" charset="0"/>
                  </a:rPr>
                  <a:t> (coefficient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2"/>
                    </a:solidFill>
                    <a:latin typeface="Cambria" pitchFamily="18" charset="0"/>
                  </a:rPr>
                  <a:t>) is biased downwards by </a:t>
                </a: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7%</a:t>
                </a:r>
                <a:endParaRPr lang="en-GB" dirty="0">
                  <a:solidFill>
                    <a:schemeClr val="accent2"/>
                  </a:solidFill>
                  <a:latin typeface="Cambria" pitchFamily="18" charset="0"/>
                </a:endParaRPr>
              </a:p>
              <a:p>
                <a:pPr>
                  <a:tabLst>
                    <a:tab pos="4667250" algn="l"/>
                  </a:tabLst>
                </a:pPr>
                <a:endParaRPr lang="en-GB" dirty="0">
                  <a:solidFill>
                    <a:schemeClr val="accent2"/>
                  </a:solidFill>
                  <a:latin typeface="Cambria" pitchFamily="18" charset="0"/>
                </a:endParaRPr>
              </a:p>
              <a:p>
                <a:pPr>
                  <a:tabLst>
                    <a:tab pos="4667250" algn="l"/>
                  </a:tabLst>
                </a:pP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The standard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 (coefficient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) is biased downwards by 29%</a:t>
                </a:r>
              </a:p>
              <a:p>
                <a:pPr>
                  <a:tabLst>
                    <a:tab pos="4667250" algn="l"/>
                  </a:tabLst>
                </a:pPr>
                <a:endParaRPr lang="en-GB" dirty="0">
                  <a:solidFill>
                    <a:schemeClr val="accent2"/>
                  </a:solidFill>
                  <a:latin typeface="Cambria" pitchFamily="18" charset="0"/>
                </a:endParaRPr>
              </a:p>
              <a:p>
                <a:pPr>
                  <a:tabLst>
                    <a:tab pos="4667250" algn="l"/>
                  </a:tabLst>
                </a:pPr>
                <a:r>
                  <a:rPr lang="en-GB" dirty="0">
                    <a:solidFill>
                      <a:schemeClr val="accent2"/>
                    </a:solidFill>
                    <a:latin typeface="Cambria" pitchFamily="18" charset="0"/>
                  </a:rPr>
                  <a:t>The </a:t>
                </a: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parameter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2"/>
                    </a:solidFill>
                    <a:latin typeface="Cambria" pitchFamily="18" charset="0"/>
                  </a:rPr>
                  <a:t> </a:t>
                </a:r>
                <a:r>
                  <a:rPr lang="en-GB" dirty="0" smtClean="0">
                    <a:solidFill>
                      <a:schemeClr val="accent2"/>
                    </a:solidFill>
                    <a:latin typeface="Cambria" pitchFamily="18" charset="0"/>
                  </a:rPr>
                  <a:t>is biased downwards by 16% reflecting its population-median interpretation as opposed to the population-averaged interpretation it has when the random scale effects are included</a:t>
                </a:r>
              </a:p>
              <a:p>
                <a:pPr>
                  <a:tabLst>
                    <a:tab pos="4667250" algn="l"/>
                  </a:tabLst>
                </a:pPr>
                <a:endParaRPr lang="en-GB" dirty="0">
                  <a:solidFill>
                    <a:schemeClr val="accent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7560840" cy="2906950"/>
              </a:xfrm>
              <a:prstGeom prst="rect">
                <a:avLst/>
              </a:prstGeom>
              <a:blipFill rotWithShape="0">
                <a:blip r:embed="rId3"/>
                <a:stretch>
                  <a:fillRect l="-645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35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file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4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4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Hedeker, D., Mermelstein, R.J., </a:t>
            </a:r>
            <a:r>
              <a:rPr lang="en-US" dirty="0" smtClean="0"/>
              <a:t>&amp; </a:t>
            </a:r>
            <a:r>
              <a:rPr lang="en-US" dirty="0" err="1"/>
              <a:t>Demirtas</a:t>
            </a:r>
            <a:r>
              <a:rPr lang="en-US" dirty="0"/>
              <a:t>, H. (2008). An application of a mixed-effects </a:t>
            </a:r>
            <a:r>
              <a:rPr lang="en-US" dirty="0" smtClean="0"/>
              <a:t>location </a:t>
            </a:r>
            <a:r>
              <a:rPr lang="en-US" dirty="0"/>
              <a:t>scale model for analysis of Ecological Momentary Assessment (EMA) data. </a:t>
            </a:r>
            <a:r>
              <a:rPr lang="en-US" dirty="0" smtClean="0"/>
              <a:t>Biometrics</a:t>
            </a:r>
            <a:r>
              <a:rPr lang="en-US" dirty="0"/>
              <a:t>, </a:t>
            </a:r>
            <a:r>
              <a:rPr lang="en-US" dirty="0" smtClean="0"/>
              <a:t>64, 627-634.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Hedeker, D., Mermelstein, R.J., </a:t>
            </a:r>
            <a:r>
              <a:rPr lang="en-US" dirty="0" smtClean="0"/>
              <a:t>&amp; </a:t>
            </a:r>
            <a:r>
              <a:rPr lang="en-US" dirty="0" err="1"/>
              <a:t>Demirtas</a:t>
            </a:r>
            <a:r>
              <a:rPr lang="en-US" dirty="0"/>
              <a:t>, H. (2012</a:t>
            </a:r>
            <a:r>
              <a:rPr lang="en-US" dirty="0" smtClean="0"/>
              <a:t>).  Modeling </a:t>
            </a:r>
            <a:r>
              <a:rPr lang="en-US" dirty="0"/>
              <a:t>between- and within-subject variance in </a:t>
            </a:r>
            <a:r>
              <a:rPr lang="en-US" dirty="0" smtClean="0"/>
              <a:t>EMA </a:t>
            </a:r>
            <a:r>
              <a:rPr lang="en-US" dirty="0"/>
              <a:t>data using mixed-effects location scale </a:t>
            </a:r>
            <a:r>
              <a:rPr lang="en-US" dirty="0" smtClean="0"/>
              <a:t>models. Statistics </a:t>
            </a:r>
            <a:r>
              <a:rPr lang="en-US" dirty="0"/>
              <a:t>in Medicine, </a:t>
            </a:r>
            <a:r>
              <a:rPr lang="en-US" dirty="0" smtClean="0"/>
              <a:t>31, </a:t>
            </a:r>
            <a:r>
              <a:rPr lang="en-US" dirty="0"/>
              <a:t>3328-3336.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Hedeker</a:t>
            </a:r>
            <a:r>
              <a:rPr lang="en-US" dirty="0"/>
              <a:t>, D, Nordgren, R (2013). MIXREGLS: A Program for Mixed-effects Location Scale Analysis. Journal of Statistical Software, 52, 12, 1-38</a:t>
            </a:r>
            <a:r>
              <a:rPr lang="en-US" dirty="0" smtClean="0"/>
              <a:t>. </a:t>
            </a:r>
            <a:r>
              <a:rPr lang="en-US" dirty="0"/>
              <a:t>URL: </a:t>
            </a:r>
            <a:r>
              <a:rPr lang="en-US" dirty="0">
                <a:hlinkClick r:id="rId2"/>
              </a:rPr>
              <a:t>http://www.jstatsoft.org/v52/i12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Leckie</a:t>
            </a:r>
            <a:r>
              <a:rPr lang="en-US" dirty="0" smtClean="0"/>
              <a:t>, G (2014</a:t>
            </a:r>
            <a:r>
              <a:rPr lang="en-US" dirty="0"/>
              <a:t>). </a:t>
            </a:r>
            <a:r>
              <a:rPr lang="en-US" dirty="0" smtClean="0"/>
              <a:t> </a:t>
            </a:r>
            <a:r>
              <a:rPr lang="en-US" dirty="0" err="1" smtClean="0"/>
              <a:t>runmixregls</a:t>
            </a:r>
            <a:r>
              <a:rPr lang="en-US" dirty="0"/>
              <a:t>: A Program to Run the MIXREGLS Mixed-Effects Location Scale Software from within </a:t>
            </a:r>
            <a:r>
              <a:rPr lang="en-US" dirty="0" smtClean="0"/>
              <a:t>Stata.  Journal of </a:t>
            </a:r>
            <a:r>
              <a:rPr lang="en-US" dirty="0"/>
              <a:t>Statistical Software, 59</a:t>
            </a:r>
            <a:r>
              <a:rPr lang="en-US" dirty="0" smtClean="0"/>
              <a:t>, 1-41.  </a:t>
            </a:r>
            <a:r>
              <a:rPr lang="en-US" dirty="0"/>
              <a:t>URL: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www.jstatsoft.org/article/view/v059c02</a:t>
            </a:r>
            <a:endParaRPr lang="en-US" dirty="0" smtClean="0"/>
          </a:p>
          <a:p>
            <a:endParaRPr lang="en-US" dirty="0"/>
          </a:p>
          <a:p>
            <a:r>
              <a:rPr lang="en-GB" dirty="0" err="1"/>
              <a:t>Leckie</a:t>
            </a:r>
            <a:r>
              <a:rPr lang="en-GB" dirty="0"/>
              <a:t>, G, French, R, Charlton, C &amp; Browne, </a:t>
            </a:r>
            <a:r>
              <a:rPr lang="en-GB" dirty="0" smtClean="0"/>
              <a:t>W. (2014).  </a:t>
            </a:r>
            <a:r>
              <a:rPr lang="en-GB" dirty="0" err="1" smtClean="0"/>
              <a:t>Modeling</a:t>
            </a:r>
            <a:r>
              <a:rPr lang="en-GB" dirty="0" smtClean="0"/>
              <a:t> </a:t>
            </a:r>
            <a:r>
              <a:rPr lang="en-GB" dirty="0"/>
              <a:t>heterogeneous variance–Covariance components in two-level models’. Journal of Educational and </a:t>
            </a:r>
            <a:r>
              <a:rPr lang="en-GB" dirty="0" err="1"/>
              <a:t>Behavioral</a:t>
            </a:r>
            <a:r>
              <a:rPr lang="en-GB" dirty="0"/>
              <a:t> Statistics, </a:t>
            </a:r>
            <a:r>
              <a:rPr lang="en-GB" dirty="0" smtClean="0"/>
              <a:t>39:307-332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05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standard two-level </a:t>
            </a:r>
            <a:br>
              <a:rPr lang="en-GB" dirty="0" smtClean="0"/>
            </a:br>
            <a:r>
              <a:rPr lang="en-GB" dirty="0" smtClean="0"/>
              <a:t>random-intercept multilevel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Consider the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two-level random-intercept multilevel model for continuous data</a:t>
                </a:r>
                <a:r>
                  <a:rPr lang="en-GB" dirty="0" smtClean="0"/>
                  <a:t>, in terms of a single covariate at each level of analysis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sz="1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363538" indent="0">
                  <a:buNone/>
                </a:pPr>
                <a:endParaRPr lang="en-GB" sz="1100" dirty="0" smtClean="0"/>
              </a:p>
              <a:p>
                <a:pPr marL="363538" indent="0">
                  <a:buNone/>
                </a:pPr>
                <a:r>
                  <a:rPr lang="en-GB" dirty="0" smtClean="0"/>
                  <a:t>where</a:t>
                </a:r>
              </a:p>
              <a:p>
                <a:pPr marL="363538" indent="0">
                  <a:buNone/>
                </a:pPr>
                <a:endParaRPr lang="en-GB" sz="1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b="0" dirty="0" smtClean="0">
                    <a:latin typeface="Cambria Math"/>
                  </a:rPr>
                  <a:t> is the continuous response variable for subject </a:t>
                </a:r>
                <a:r>
                  <a:rPr lang="en-GB" b="0" i="1" dirty="0" err="1" smtClean="0">
                    <a:latin typeface="Cambria Math"/>
                  </a:rPr>
                  <a:t>i</a:t>
                </a:r>
                <a:r>
                  <a:rPr lang="en-GB" b="0" i="1" dirty="0" smtClean="0">
                    <a:latin typeface="Cambria Math"/>
                  </a:rPr>
                  <a:t> </a:t>
                </a:r>
                <a:r>
                  <a:rPr lang="en-GB" b="0" dirty="0" smtClean="0">
                    <a:latin typeface="Cambria Math"/>
                  </a:rPr>
                  <a:t>at time </a:t>
                </a:r>
                <a:r>
                  <a:rPr lang="en-GB" b="0" i="1" dirty="0" smtClean="0">
                    <a:latin typeface="Cambria Math"/>
                  </a:rPr>
                  <a:t>j</a:t>
                </a:r>
                <a:r>
                  <a:rPr lang="en-GB" b="0" dirty="0" smtClean="0">
                    <a:latin typeface="Cambria Math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is a time-varying covariate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is a subject-varying covariate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is the subject random-intercept </a:t>
                </a:r>
                <a:r>
                  <a:rPr lang="en-GB" dirty="0"/>
                  <a:t>effect with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between-subject variance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is the </a:t>
                </a:r>
                <a:r>
                  <a:rPr lang="en-GB" dirty="0"/>
                  <a:t>residual-error with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within-subject variance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53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reparameterization of the standard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81580"/>
                <a:ext cx="8208912" cy="5257800"/>
              </a:xfrm>
            </p:spPr>
            <p:txBody>
              <a:bodyPr/>
              <a:lstStyle/>
              <a:p>
                <a:r>
                  <a:rPr lang="en-GB" dirty="0" smtClean="0"/>
                  <a:t>We can reparameterise the previous model as</a:t>
                </a:r>
              </a:p>
              <a:p>
                <a:endParaRPr lang="en-GB" sz="1200" dirty="0"/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r>
                  <a:rPr lang="en-GB" b="0" dirty="0" smtClean="0"/>
                  <a:t>	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Mean function</a:t>
                </a: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b="0" dirty="0" smtClean="0"/>
                  <a:t>	</a:t>
                </a: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endParaRPr lang="en-GB" sz="1200" dirty="0" smtClean="0"/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r>
                  <a:rPr lang="en-GB" b="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Between-subject variance function</a:t>
                </a:r>
                <a:r>
                  <a:rPr lang="en-GB" b="0" dirty="0" smtClean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0" dirty="0" smtClean="0"/>
                  <a:t>	</a:t>
                </a: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endParaRPr lang="en-GB" sz="1200" b="0" dirty="0" smtClean="0"/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r>
                  <a:rPr lang="en-GB" b="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Within-subject variance function</a:t>
                </a:r>
                <a:r>
                  <a:rPr lang="en-GB" b="0" dirty="0" smtClean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0" dirty="0" smtClean="0"/>
                  <a:t>	</a:t>
                </a: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endParaRPr lang="en-GB" sz="12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r>
                  <a:rPr lang="en-GB" b="0" dirty="0" smtClean="0">
                    <a:solidFill>
                      <a:schemeClr val="accent2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2"/>
                        </a:solidFill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endParaRPr lang="en-GB" sz="1200" b="0" i="1" dirty="0" smtClean="0">
                  <a:latin typeface="Cambria Math"/>
                </a:endParaRPr>
              </a:p>
              <a:p>
                <a:pPr marL="0" indent="0">
                  <a:buNone/>
                  <a:tabLst>
                    <a:tab pos="355600" algn="l"/>
                    <a:tab pos="6096000" algn="ctr"/>
                    <a:tab pos="8042275" algn="r"/>
                  </a:tabLst>
                </a:pP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sz="100" dirty="0" smtClean="0"/>
              </a:p>
              <a:p>
                <a:pPr indent="0">
                  <a:buNone/>
                </a:pPr>
                <a:r>
                  <a:rPr lang="en-GB" dirty="0" smtClean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  <a:latin typeface="Cambria Math"/>
                  </a:rPr>
                  <a:t> is the square root of the </a:t>
                </a:r>
                <a:r>
                  <a:rPr lang="en-GB" dirty="0" smtClean="0">
                    <a:latin typeface="Cambria Math"/>
                  </a:rPr>
                  <a:t>between-subject</a:t>
                </a:r>
                <a:r>
                  <a:rPr lang="en-GB" b="0" dirty="0" smtClean="0">
                    <a:solidFill>
                      <a:schemeClr val="tx1"/>
                    </a:solidFill>
                    <a:latin typeface="Cambria Math"/>
                  </a:rPr>
                  <a:t> 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  <a:latin typeface="Cambria Math"/>
                  </a:rPr>
                  <a:t> is the standardised </a:t>
                </a:r>
                <a:r>
                  <a:rPr lang="en-GB" dirty="0" smtClean="0">
                    <a:latin typeface="Cambria Math"/>
                  </a:rPr>
                  <a:t>subject</a:t>
                </a:r>
                <a:r>
                  <a:rPr lang="en-GB" b="0" dirty="0" smtClean="0">
                    <a:solidFill>
                      <a:schemeClr val="tx1"/>
                    </a:solidFill>
                    <a:latin typeface="Cambria Math"/>
                  </a:rPr>
                  <a:t> random-intercept effect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the log of the </a:t>
                </a:r>
                <a:r>
                  <a:rPr lang="en-GB" dirty="0" smtClean="0">
                    <a:latin typeface="Cambria Math"/>
                  </a:rPr>
                  <a:t>between-subject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is the log of the </a:t>
                </a:r>
                <a:r>
                  <a:rPr lang="en-GB" dirty="0" smtClean="0">
                    <a:latin typeface="Cambria Math"/>
                  </a:rPr>
                  <a:t>within-subject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are all ‘inte</a:t>
                </a:r>
                <a:r>
                  <a:rPr lang="en-GB" dirty="0" smtClean="0"/>
                  <a:t>rmediate parameters’</a:t>
                </a:r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81580"/>
                <a:ext cx="8208912" cy="5257800"/>
              </a:xfrm>
              <a:blipFill rotWithShape="0">
                <a:blip r:embed="rId2"/>
                <a:stretch>
                  <a:fillRect l="-520" t="-695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4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Including covariates in the variance 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We can then add covariates into the within-</a:t>
                </a:r>
                <a:r>
                  <a:rPr lang="en-GB" dirty="0"/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and </a:t>
                </a:r>
                <a:r>
                  <a:rPr lang="en-GB" dirty="0" smtClean="0"/>
                  <a:t>between-subject variance functions</a:t>
                </a:r>
              </a:p>
              <a:p>
                <a:endParaRPr lang="en-GB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Mean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Between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Within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r>
                  <a:rPr lang="en-GB" dirty="0" smtClean="0"/>
                  <a:t>An interesting feature of this parameterisation is that we can include level-1 covariates in the between-subject variance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2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Including a random-scale effect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We can also include a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‘random-scale effect’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in the within-subject variance function to allow for any remaining heterogeneity of variance across </a:t>
                </a:r>
                <a:r>
                  <a:rPr lang="en-GB" dirty="0" smtClean="0"/>
                  <a:t>subject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s</a:t>
                </a:r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Mean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endParaRPr lang="en-GB" sz="1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Between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Within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We now refer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as the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‘random-location effect’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0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Allowing an association between the location and the scale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Finally,  we can allow for a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subject-level association between the location and scale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by further modelling the log of the within-subject variance as a linear or </a:t>
                </a:r>
                <a:r>
                  <a:rPr lang="en-GB" dirty="0" smtClean="0"/>
                  <a:t>quadratic function of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random-location effect</a:t>
                </a:r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sz="1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Mean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1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Between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355600" algn="l"/>
                    <a:tab pos="4032250" algn="ctr"/>
                    <a:tab pos="8042275" algn="r"/>
                  </a:tabLst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	Within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sSubSup>
                      <m:sSubSupPr>
                        <m:ctrlP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1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GB" sz="1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b="0" dirty="0" smtClean="0">
                  <a:solidFill>
                    <a:schemeClr val="tx1"/>
                  </a:solidFill>
                </a:endParaRPr>
              </a:p>
              <a:p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When linear is chosen, this is equivalent to bivariate normal random effects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07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0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80" y="4447328"/>
            <a:ext cx="5486400" cy="426170"/>
          </a:xfrm>
        </p:spPr>
        <p:txBody>
          <a:bodyPr/>
          <a:lstStyle/>
          <a:p>
            <a:r>
              <a:rPr lang="en-US" dirty="0"/>
              <a:t>Model allows covariates to influence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80" y="5013176"/>
            <a:ext cx="5593904" cy="1512168"/>
          </a:xfrm>
        </p:spPr>
        <p:txBody>
          <a:bodyPr>
            <a:noAutofit/>
          </a:bodyPr>
          <a:lstStyle/>
          <a:p>
            <a:r>
              <a:rPr lang="en-US" sz="1800" dirty="0"/>
              <a:t>mean: level of solid line</a:t>
            </a:r>
          </a:p>
          <a:p>
            <a:r>
              <a:rPr lang="en-US" sz="1800" dirty="0" smtClean="0"/>
              <a:t>BS </a:t>
            </a:r>
            <a:r>
              <a:rPr lang="en-US" sz="1800" dirty="0"/>
              <a:t>variance: dispersion of dotted lines</a:t>
            </a:r>
          </a:p>
          <a:p>
            <a:r>
              <a:rPr lang="en-US" sz="1800" dirty="0" smtClean="0"/>
              <a:t>WS </a:t>
            </a:r>
            <a:r>
              <a:rPr lang="en-US" sz="1800" dirty="0"/>
              <a:t>variance: dispersion of points   </a:t>
            </a:r>
          </a:p>
          <a:p>
            <a:r>
              <a:rPr lang="en-US" sz="1800" dirty="0" smtClean="0"/>
              <a:t>random </a:t>
            </a:r>
            <a:r>
              <a:rPr lang="en-US" sz="1800" dirty="0"/>
              <a:t>subject effects on both </a:t>
            </a:r>
            <a:r>
              <a:rPr lang="en-US" sz="1800" dirty="0" smtClean="0"/>
              <a:t>mean </a:t>
            </a:r>
            <a:r>
              <a:rPr lang="en-US" sz="1800" dirty="0"/>
              <a:t>and WS variance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9965"/>
          <a:stretch>
            <a:fillRect/>
          </a:stretch>
        </p:blipFill>
        <p:spPr>
          <a:xfrm>
            <a:off x="1469776" y="171272"/>
            <a:ext cx="5766520" cy="42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48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1154</Words>
  <Application>Microsoft Office PowerPoint</Application>
  <PresentationFormat>On-screen Show (4:3)</PresentationFormat>
  <Paragraphs>260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Courier</vt:lpstr>
      <vt:lpstr>Courier New</vt:lpstr>
      <vt:lpstr>Office Theme</vt:lpstr>
      <vt:lpstr>Running MIXREGLS from within Stata: the runmixregls command  Stata Conference Chicago, July 29 2016  Donald Hedeker - University of Chicago George Leckie - University of Bristol </vt:lpstr>
      <vt:lpstr>What is runmixregls?</vt:lpstr>
      <vt:lpstr>Mixed-effects location scale model</vt:lpstr>
      <vt:lpstr>The standard two-level  random-intercept multilevel model</vt:lpstr>
      <vt:lpstr>A reparameterization of the standard model</vt:lpstr>
      <vt:lpstr>Including covariates in the variance functions</vt:lpstr>
      <vt:lpstr>Including a random-scale effect</vt:lpstr>
      <vt:lpstr>Allowing an association between the location and the scale</vt:lpstr>
      <vt:lpstr>Model allows covariates to influence</vt:lpstr>
      <vt:lpstr>Installing runmixregls</vt:lpstr>
      <vt:lpstr>Example:  Ecological momentary assessement (EMA) data</vt:lpstr>
      <vt:lpstr>EMA (intensive longitudinal) data with random location and scale</vt:lpstr>
      <vt:lpstr>Do file</vt:lpstr>
      <vt:lpstr>PowerPoint Presentation</vt:lpstr>
      <vt:lpstr>PowerPoint Presentation</vt:lpstr>
      <vt:lpstr>PowerPoint Presentation</vt:lpstr>
      <vt:lpstr>Mixed-effects location scale model</vt:lpstr>
      <vt:lpstr>The runmixregls command syntax</vt:lpstr>
      <vt:lpstr>PowerPoint Presentation</vt:lpstr>
      <vt:lpstr>PowerPoint Presentation</vt:lpstr>
      <vt:lpstr>PowerPoint Presentation</vt:lpstr>
      <vt:lpstr>PowerPoint Presentation</vt:lpstr>
      <vt:lpstr>Model options</vt:lpstr>
      <vt:lpstr>Random effects/Residuals options</vt:lpstr>
      <vt:lpstr>Integration and maximization options</vt:lpstr>
      <vt:lpstr>MIXREGLS model files and Reporting options</vt:lpstr>
      <vt:lpstr>PowerPoint Presentation</vt:lpstr>
      <vt:lpstr>PowerPoint Presentation</vt:lpstr>
      <vt:lpstr>MIXREGLS – 3 model stages</vt:lpstr>
      <vt:lpstr>PowerPoint Presentation</vt:lpstr>
      <vt:lpstr>Consequences of ignoring clustered residual error variances</vt:lpstr>
      <vt:lpstr>Clustered residual error variances</vt:lpstr>
      <vt:lpstr>PowerPoint Presentation</vt:lpstr>
      <vt:lpstr>Help file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Leckie</dc:creator>
  <cp:lastModifiedBy>Hedeker, Donald [BSD] - HSD</cp:lastModifiedBy>
  <cp:revision>128</cp:revision>
  <cp:lastPrinted>2013-06-26T20:36:56Z</cp:lastPrinted>
  <dcterms:created xsi:type="dcterms:W3CDTF">2013-06-24T17:25:51Z</dcterms:created>
  <dcterms:modified xsi:type="dcterms:W3CDTF">2016-07-12T18:24:01Z</dcterms:modified>
</cp:coreProperties>
</file>