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8"/>
  </p:notesMasterIdLst>
  <p:sldIdLst>
    <p:sldId id="573" r:id="rId3"/>
    <p:sldId id="806" r:id="rId4"/>
    <p:sldId id="745" r:id="rId5"/>
    <p:sldId id="763" r:id="rId6"/>
    <p:sldId id="804" r:id="rId7"/>
    <p:sldId id="805" r:id="rId8"/>
    <p:sldId id="808" r:id="rId9"/>
    <p:sldId id="757" r:id="rId10"/>
    <p:sldId id="758" r:id="rId11"/>
    <p:sldId id="604" r:id="rId12"/>
    <p:sldId id="600" r:id="rId13"/>
    <p:sldId id="602" r:id="rId14"/>
    <p:sldId id="605" r:id="rId15"/>
    <p:sldId id="609" r:id="rId16"/>
    <p:sldId id="606" r:id="rId17"/>
    <p:sldId id="607" r:id="rId18"/>
    <p:sldId id="608" r:id="rId19"/>
    <p:sldId id="598" r:id="rId20"/>
    <p:sldId id="603" r:id="rId21"/>
    <p:sldId id="610" r:id="rId22"/>
    <p:sldId id="611" r:id="rId23"/>
    <p:sldId id="612" r:id="rId24"/>
    <p:sldId id="613" r:id="rId25"/>
    <p:sldId id="614" r:id="rId26"/>
    <p:sldId id="617" r:id="rId27"/>
    <p:sldId id="615" r:id="rId28"/>
    <p:sldId id="616" r:id="rId29"/>
    <p:sldId id="618" r:id="rId30"/>
    <p:sldId id="619" r:id="rId31"/>
    <p:sldId id="645" r:id="rId32"/>
    <p:sldId id="620" r:id="rId33"/>
    <p:sldId id="646" r:id="rId34"/>
    <p:sldId id="647" r:id="rId35"/>
    <p:sldId id="648" r:id="rId36"/>
    <p:sldId id="621" r:id="rId37"/>
    <p:sldId id="622" r:id="rId38"/>
    <p:sldId id="623" r:id="rId39"/>
    <p:sldId id="624" r:id="rId40"/>
    <p:sldId id="625" r:id="rId41"/>
    <p:sldId id="743" r:id="rId42"/>
    <p:sldId id="628" r:id="rId43"/>
    <p:sldId id="627" r:id="rId44"/>
    <p:sldId id="665" r:id="rId45"/>
    <p:sldId id="765" r:id="rId46"/>
    <p:sldId id="748" r:id="rId47"/>
    <p:sldId id="767" r:id="rId48"/>
    <p:sldId id="768" r:id="rId49"/>
    <p:sldId id="802" r:id="rId50"/>
    <p:sldId id="794" r:id="rId51"/>
    <p:sldId id="795" r:id="rId52"/>
    <p:sldId id="796" r:id="rId53"/>
    <p:sldId id="771" r:id="rId54"/>
    <p:sldId id="770" r:id="rId55"/>
    <p:sldId id="772" r:id="rId56"/>
    <p:sldId id="773" r:id="rId57"/>
    <p:sldId id="774" r:id="rId58"/>
    <p:sldId id="803" r:id="rId59"/>
    <p:sldId id="777" r:id="rId60"/>
    <p:sldId id="778" r:id="rId61"/>
    <p:sldId id="776" r:id="rId62"/>
    <p:sldId id="775" r:id="rId63"/>
    <p:sldId id="798" r:id="rId64"/>
    <p:sldId id="779" r:id="rId65"/>
    <p:sldId id="780" r:id="rId66"/>
    <p:sldId id="799" r:id="rId67"/>
    <p:sldId id="783" r:id="rId68"/>
    <p:sldId id="784" r:id="rId69"/>
    <p:sldId id="800" r:id="rId70"/>
    <p:sldId id="801" r:id="rId71"/>
    <p:sldId id="790" r:id="rId72"/>
    <p:sldId id="791" r:id="rId73"/>
    <p:sldId id="792" r:id="rId74"/>
    <p:sldId id="793" r:id="rId75"/>
    <p:sldId id="789" r:id="rId76"/>
    <p:sldId id="508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34"/>
    <a:srgbClr val="0000FF"/>
    <a:srgbClr val="CC6600"/>
    <a:srgbClr val="7E6000"/>
    <a:srgbClr val="9A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563" autoAdjust="0"/>
  </p:normalViewPr>
  <p:slideViewPr>
    <p:cSldViewPr>
      <p:cViewPr varScale="1">
        <p:scale>
          <a:sx n="83" d="100"/>
          <a:sy n="83" d="100"/>
        </p:scale>
        <p:origin x="893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52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308A2-9EEE-41A2-920B-CAEDE4E80018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1AE5D-2A48-41E7-9FFF-202990A0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39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1AE5D-2A48-41E7-9FFF-202990A0EC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33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1AE5D-2A48-41E7-9FFF-202990A0EC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3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1AE5D-2A48-41E7-9FFF-202990A0EC4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4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4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6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437EB-B8E5-40B6-B722-6FD63C3F1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01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75BB8-98FF-4C98-B7E0-98CC77955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71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9404B-2E0A-4B21-B37D-74BBC5929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63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CFD37-C36F-4976-B20E-33B1C311A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15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44C7-C017-4C6F-A0C1-9B13C9D8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77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023BB-5B10-4109-A5F1-3E16DBA36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75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467B0-BD15-4908-9F6D-8A9D724CA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06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FF1BC-D363-41E7-8BCA-2E9495371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3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95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A5BFF-74BF-4784-B625-198520DB6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55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94E2A-D21C-4DFA-AABE-CF36713B7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51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4ED67-EBDC-4EE0-98E5-61697CFF9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4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42EC7-FDF5-4514-BCAB-E39700A24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71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45311-9DC9-421E-9068-D38638C97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24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5E507-1CFD-4F5C-8255-E7E9AC094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9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F88DE-371C-431E-81E1-D2DF6A3A2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29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7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33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14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59207-F20E-475B-BB9F-802C285ABDE1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5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5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5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DF14CB2-7016-455D-966B-D99404036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ayesian.org/bayes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mailto:chuber@stata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43000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Introduction to Bayesian Analysis</a:t>
            </a:r>
            <a:br>
              <a:rPr lang="en-US" sz="4800" dirty="0"/>
            </a:br>
            <a:r>
              <a:rPr lang="en-US" sz="4800" dirty="0"/>
              <a:t>Using Stata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2192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Chuck </a:t>
            </a:r>
            <a:r>
              <a:rPr lang="en-US" dirty="0" smtClean="0">
                <a:solidFill>
                  <a:schemeClr val="tx1"/>
                </a:solidFill>
              </a:rPr>
              <a:t>Huber</a:t>
            </a: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StataCorp</a:t>
            </a:r>
          </a:p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tx1"/>
                </a:solidFill>
              </a:rPr>
              <a:t>chuber@stata.com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3223" y="5140880"/>
            <a:ext cx="635917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2017 Canadian Stata Users Group Meeting</a:t>
            </a:r>
          </a:p>
          <a:p>
            <a:pPr algn="ctr"/>
            <a:r>
              <a:rPr lang="en-US" sz="2800" dirty="0"/>
              <a:t>Bank of Canada, Ottawa</a:t>
            </a:r>
          </a:p>
          <a:p>
            <a:pPr algn="ctr"/>
            <a:r>
              <a:rPr lang="en-US" sz="2800" dirty="0"/>
              <a:t>June 9, 2017</a:t>
            </a:r>
          </a:p>
        </p:txBody>
      </p:sp>
    </p:spTree>
    <p:extLst>
      <p:ext uri="{BB962C8B-B14F-4D97-AF65-F5344CB8AC3E}">
        <p14:creationId xmlns:p14="http://schemas.microsoft.com/office/powerpoint/2010/main" val="405025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Paradigms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1104" y="2362200"/>
            <a:ext cx="8229600" cy="381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/>
              <a:t>Frequentist Statistics</a:t>
            </a:r>
          </a:p>
          <a:p>
            <a:pPr marL="457200" indent="0">
              <a:spcBef>
                <a:spcPts val="0"/>
              </a:spcBef>
              <a:buNone/>
            </a:pPr>
            <a:r>
              <a:rPr lang="en-US" sz="2400" dirty="0"/>
              <a:t>Model parameters are considered to be unknown but fixed constants and the observed data are viewed as a repeatable random sample.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b="1" u="sng" dirty="0"/>
              <a:t>Bayesian Statistics</a:t>
            </a:r>
          </a:p>
          <a:p>
            <a:pPr marL="457200" indent="0">
              <a:buNone/>
            </a:pPr>
            <a:r>
              <a:rPr lang="en-US" sz="2400" dirty="0"/>
              <a:t>Model parameters are random quantities which have a posterior distribution formed by combining prior knowledge about parameters with the evidence from the observed data sample.</a:t>
            </a:r>
          </a:p>
          <a:p>
            <a:pPr marL="45720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616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Reverend Thomas Bayes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3962400" cy="424915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800600" y="1981200"/>
            <a:ext cx="41148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1701 – born in London</a:t>
            </a:r>
          </a:p>
          <a:p>
            <a:r>
              <a:rPr lang="en-US" sz="2800" dirty="0"/>
              <a:t>Presbyterian Minister</a:t>
            </a:r>
          </a:p>
          <a:p>
            <a:r>
              <a:rPr lang="en-US" sz="2800" dirty="0"/>
              <a:t>Amateur Mathematician</a:t>
            </a:r>
          </a:p>
          <a:p>
            <a:r>
              <a:rPr lang="en-US" sz="2800" dirty="0"/>
              <a:t>Published one paper on theology and one on mathematics</a:t>
            </a:r>
          </a:p>
          <a:p>
            <a:r>
              <a:rPr lang="en-US" sz="2800" dirty="0"/>
              <a:t>1761 – died in Kent</a:t>
            </a:r>
          </a:p>
          <a:p>
            <a:r>
              <a:rPr lang="en-US" sz="2800" dirty="0"/>
              <a:t>1763 - “Bayes Theorem” paper published by friend Richard Price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6727" y="6426687"/>
            <a:ext cx="272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https://bayesian.org/bayes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2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990600"/>
          </a:xfrm>
        </p:spPr>
        <p:txBody>
          <a:bodyPr>
            <a:normAutofit/>
          </a:bodyPr>
          <a:lstStyle/>
          <a:p>
            <a:r>
              <a:rPr lang="en-US" dirty="0"/>
              <a:t>Coin Toss 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057400"/>
            <a:ext cx="3581400" cy="3609869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5791200"/>
            <a:ext cx="8686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is the probability of heads (</a:t>
            </a:r>
            <a:r>
              <a:rPr lang="el-GR" dirty="0"/>
              <a:t>θ</a:t>
            </a:r>
            <a:r>
              <a:rPr lang="en-US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23552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Distribution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581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Prior distributions are probability distributions of model parameters based on some a priori knowledge about the parameters.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Prior distributions are independent of the observed data.</a:t>
            </a:r>
          </a:p>
        </p:txBody>
      </p:sp>
    </p:spTree>
    <p:extLst>
      <p:ext uri="{BB962C8B-B14F-4D97-AF65-F5344CB8AC3E}">
        <p14:creationId xmlns:p14="http://schemas.microsoft.com/office/powerpoint/2010/main" val="2253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 Prior for </a:t>
            </a:r>
            <a:r>
              <a:rPr lang="el-GR" dirty="0"/>
              <a:t>θ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8200" y="2667000"/>
                <a:ext cx="39678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𝐵𝑒𝑡𝑎</m:t>
                      </m:r>
                      <m:d>
                        <m:d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67000"/>
                <a:ext cx="3967817" cy="64633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05000" y="3886200"/>
                <a:ext cx="6382966" cy="12607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3600" b="0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l-GR" sz="3600" b="0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l-GR" sz="3600" b="0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−1)</m:t>
                          </m:r>
                        </m:sup>
                      </m:sSup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(1−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−1)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886200"/>
                <a:ext cx="6382966" cy="126079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374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Uninformative Prior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337058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Priors</a:t>
            </a:r>
          </a:p>
        </p:txBody>
      </p:sp>
      <p:pic>
        <p:nvPicPr>
          <p:cNvPr id="4" name="GraphPrio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187328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Informative Prior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263466" cy="4648200"/>
          </a:xfrm>
        </p:spPr>
      </p:pic>
    </p:spTree>
    <p:extLst>
      <p:ext uri="{BB962C8B-B14F-4D97-AF65-F5344CB8AC3E}">
        <p14:creationId xmlns:p14="http://schemas.microsoft.com/office/powerpoint/2010/main" val="28117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Coin Toss Experiment</a:t>
            </a:r>
          </a:p>
        </p:txBody>
      </p:sp>
      <p:pic>
        <p:nvPicPr>
          <p:cNvPr id="4" name="CointTos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38332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Function for the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19200" y="2743200"/>
                <a:ext cx="58303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4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𝐵𝑖𝑛𝑜𝑚𝑖𝑎𝑙</m:t>
                      </m:r>
                      <m:d>
                        <m:dPr>
                          <m:ctrlPr>
                            <a:rPr lang="en-US" sz="4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743200"/>
                <a:ext cx="5830314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95600" y="3962400"/>
                <a:ext cx="5027017" cy="11217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sup>
                      </m:sSup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(1−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962400"/>
                <a:ext cx="5027017" cy="11217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47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43000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Introduction to </a:t>
            </a:r>
            <a:r>
              <a:rPr lang="en-US" sz="4800" dirty="0" smtClean="0"/>
              <a:t>the </a:t>
            </a:r>
            <a:r>
              <a:rPr lang="en-US" sz="4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sz="4800" dirty="0" smtClean="0"/>
              <a:t> Prefix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>in Stata 15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2192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Chuck </a:t>
            </a:r>
            <a:r>
              <a:rPr lang="en-US" dirty="0" smtClean="0">
                <a:solidFill>
                  <a:schemeClr val="tx1"/>
                </a:solidFill>
              </a:rPr>
              <a:t>Huber</a:t>
            </a: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StataCorp</a:t>
            </a:r>
          </a:p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tx1"/>
                </a:solidFill>
              </a:rPr>
              <a:t>chuber@stata.com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3223" y="5140880"/>
            <a:ext cx="635917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2017 Canadian Stata Users Group Meeting</a:t>
            </a:r>
          </a:p>
          <a:p>
            <a:pPr algn="ctr"/>
            <a:r>
              <a:rPr lang="en-US" sz="2800" dirty="0"/>
              <a:t>Bank of Canada, Ottawa</a:t>
            </a:r>
          </a:p>
          <a:p>
            <a:pPr algn="ctr"/>
            <a:r>
              <a:rPr lang="en-US" sz="2800" dirty="0"/>
              <a:t>June 9, 2017</a:t>
            </a:r>
          </a:p>
        </p:txBody>
      </p:sp>
    </p:spTree>
    <p:extLst>
      <p:ext uri="{BB962C8B-B14F-4D97-AF65-F5344CB8AC3E}">
        <p14:creationId xmlns:p14="http://schemas.microsoft.com/office/powerpoint/2010/main" val="378355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and Likelihood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398933" cy="4724400"/>
          </a:xfrm>
        </p:spPr>
      </p:pic>
    </p:spTree>
    <p:extLst>
      <p:ext uri="{BB962C8B-B14F-4D97-AF65-F5344CB8AC3E}">
        <p14:creationId xmlns:p14="http://schemas.microsoft.com/office/powerpoint/2010/main" val="36063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00786" y="4151174"/>
                <a:ext cx="70514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𝐵𝑒𝑡𝑎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d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320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𝐵𝑖𝑛𝑜𝑚𝑖𝑎𝑙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786" y="4151174"/>
                <a:ext cx="7051418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4600" y="5257800"/>
                <a:ext cx="47666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𝐵𝑒𝑡𝑎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257800"/>
                <a:ext cx="476669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9600" y="2138391"/>
                <a:ext cx="601703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𝑃𝑜𝑠𝑡𝑒𝑟𝑖𝑜𝑟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𝑃𝑟𝑖𝑜𝑟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𝐿𝑖𝑘𝑒𝑙𝑖h𝑜𝑜𝑑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38391"/>
                <a:ext cx="601703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19200" y="3086606"/>
                <a:ext cx="408906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086606"/>
                <a:ext cx="408906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07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Distribution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263466" cy="4648200"/>
          </a:xfrm>
        </p:spPr>
      </p:pic>
    </p:spTree>
    <p:extLst>
      <p:ext uri="{BB962C8B-B14F-4D97-AF65-F5344CB8AC3E}">
        <p14:creationId xmlns:p14="http://schemas.microsoft.com/office/powerpoint/2010/main" val="13890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Uninformative Prior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2057400"/>
            <a:ext cx="7857066" cy="4419600"/>
          </a:xfrm>
        </p:spPr>
      </p:pic>
    </p:spTree>
    <p:extLst>
      <p:ext uri="{BB962C8B-B14F-4D97-AF65-F5344CB8AC3E}">
        <p14:creationId xmlns:p14="http://schemas.microsoft.com/office/powerpoint/2010/main" val="22673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Informative Prior</a:t>
            </a:r>
          </a:p>
        </p:txBody>
      </p:sp>
      <p:pic>
        <p:nvPicPr>
          <p:cNvPr id="4" name="EffectOfPrio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1336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351319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Often the posterior distribution does not have a simple form.  We can use Markov Chain Monte Carlo (MCMC) with the Metropolis-Hastings algorithm to generate a sample from the posterior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93215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and Metropolis-Hastings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4400" dirty="0"/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Monte Carlo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Markov Chains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Metropolis-Hastings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2461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057400"/>
            <a:ext cx="7992533" cy="4495800"/>
          </a:xfrm>
        </p:spPr>
      </p:pic>
      <p:sp>
        <p:nvSpPr>
          <p:cNvPr id="5" name="TextBox 4"/>
          <p:cNvSpPr txBox="1"/>
          <p:nvPr/>
        </p:nvSpPr>
        <p:spPr>
          <a:xfrm>
            <a:off x="5562600" y="3124200"/>
            <a:ext cx="2615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←Proposal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2283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</a:t>
            </a:r>
          </a:p>
        </p:txBody>
      </p:sp>
      <p:pic>
        <p:nvPicPr>
          <p:cNvPr id="4" name="mc1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184146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1984248"/>
            <a:ext cx="8046720" cy="4526280"/>
          </a:xfrm>
        </p:spPr>
      </p:pic>
    </p:spTree>
    <p:extLst>
      <p:ext uri="{BB962C8B-B14F-4D97-AF65-F5344CB8AC3E}">
        <p14:creationId xmlns:p14="http://schemas.microsoft.com/office/powerpoint/2010/main" val="281397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dirty="0"/>
              <a:t>Bayesian Linear </a:t>
            </a:r>
            <a:r>
              <a:rPr lang="en-US" sz="3600" dirty="0" smtClean="0"/>
              <a:t>Regression</a:t>
            </a:r>
          </a:p>
          <a:p>
            <a:r>
              <a:rPr lang="en-US" sz="3600" dirty="0" smtClean="0"/>
              <a:t>Bayesian Logistic Regression</a:t>
            </a:r>
          </a:p>
          <a:p>
            <a:r>
              <a:rPr lang="en-US" sz="3600" dirty="0"/>
              <a:t>Bayesian Ordinal Logistic Regression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1981200"/>
            <a:ext cx="7992533" cy="4495800"/>
          </a:xfrm>
        </p:spPr>
      </p:pic>
    </p:spTree>
    <p:extLst>
      <p:ext uri="{BB962C8B-B14F-4D97-AF65-F5344CB8AC3E}">
        <p14:creationId xmlns:p14="http://schemas.microsoft.com/office/powerpoint/2010/main" val="22799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pic>
        <p:nvPicPr>
          <p:cNvPr id="4" name="mcmc1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13792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86740" y="2829979"/>
                <a:ext cx="6712157" cy="859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𝑟</m:t>
                      </m:r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𝑛𝑒𝑤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 ,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en-US" sz="24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𝑃𝑜𝑠𝑡𝑒𝑟𝑖𝑜𝑟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𝑝𝑟𝑜𝑏𝑎𝑏𝑖𝑙𝑖𝑡𝑦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/>
                                </a:rPr>
                                <m:t>𝑛𝑒𝑤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𝑃𝑜𝑠𝑡𝑒𝑟𝑖𝑜𝑟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  <m:r>
                            <a:rPr lang="en-US" sz="2400" i="1">
                              <a:latin typeface="Cambria Math"/>
                            </a:rPr>
                            <m:t>𝑝𝑟𝑜𝑏𝑎𝑏𝑖𝑙𝑖𝑡𝑦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  <m:r>
                            <a:rPr lang="en-US" sz="2400" i="1">
                              <a:latin typeface="Cambria Math"/>
                            </a:rPr>
                            <m:t>𝑜𝑓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" y="2829979"/>
                <a:ext cx="6712157" cy="8592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4600" y="4191000"/>
                <a:ext cx="6021777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𝐵𝑒𝑡𝑎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1,1,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007434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7434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7434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𝑛𝑒𝑤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 ×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𝐵𝑖𝑛𝑜𝑚𝑖𝑎𝑙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(10,4,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𝑛𝑒𝑤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𝐵𝑒𝑡𝑎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1,1,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 × 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𝐵𝑖𝑛𝑜𝑚𝑖𝑎𝑙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(10,4,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4191000"/>
                <a:ext cx="6021777" cy="8745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39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71010" y="3754262"/>
                <a:ext cx="42493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𝑚𝑖𝑛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  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7434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𝑛𝑒𝑤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 , 1 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010" y="3754262"/>
                <a:ext cx="4249305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" y="2743200"/>
                <a:ext cx="65958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𝑎𝑐𝑐𝑒𝑝𝑡𝑎𝑛𝑐𝑒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𝑝𝑟𝑜𝑏𝑎𝑏𝑖𝑙𝑖𝑡𝑦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434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434"/>
                              </a:solidFill>
                              <a:latin typeface="Cambria Math"/>
                              <a:ea typeface="Cambria Math"/>
                            </a:rPr>
                            <m:t>𝑛𝑒𝑤</m:t>
                          </m:r>
                        </m:sub>
                      </m:sSub>
                      <m:r>
                        <a:rPr lang="en-US" sz="2800" i="1">
                          <a:latin typeface="Cambria Math"/>
                          <a:ea typeface="Cambria Math"/>
                        </a:rPr>
                        <m:t> ,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  <m:r>
                        <a:rPr lang="en-US" sz="2800" i="1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743200"/>
                <a:ext cx="6595845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329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600" y="3733800"/>
                <a:ext cx="68568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𝐼𝑓</m:t>
                      </m:r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     </m:t>
                      </m:r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𝑢</m:t>
                      </m:r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𝛼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7434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𝑛𝑒𝑤</m:t>
                              </m:r>
                            </m:sub>
                          </m:sSub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 ,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       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𝑇h𝑒𝑛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434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434"/>
                              </a:solidFill>
                              <a:latin typeface="Cambria Math"/>
                              <a:ea typeface="Cambria Math"/>
                            </a:rPr>
                            <m:t>𝑛𝑒𝑤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733800"/>
                <a:ext cx="685687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9600" y="2526030"/>
                <a:ext cx="40736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𝐷𝑟𝑎𝑤</m:t>
                      </m:r>
                      <m:r>
                        <a:rPr lang="en-US" sz="2800" b="0" i="1" smtClean="0">
                          <a:latin typeface="Cambria Math"/>
                        </a:rPr>
                        <m:t> </m:t>
                      </m:r>
                      <m:r>
                        <a:rPr lang="en-US" sz="2800" b="0" i="1" smtClean="0">
                          <a:latin typeface="Cambria Math"/>
                        </a:rPr>
                        <m:t>𝑢</m:t>
                      </m:r>
                      <m:r>
                        <a:rPr lang="en-US" sz="2800" b="0" i="1" smtClean="0">
                          <a:latin typeface="Cambria Math"/>
                        </a:rPr>
                        <m:t> ~ </m:t>
                      </m:r>
                      <m:r>
                        <a:rPr lang="en-US" sz="2800" b="0" i="1" smtClean="0">
                          <a:latin typeface="Cambria Math"/>
                        </a:rPr>
                        <m:t>𝑈𝑛𝑖𝑓𝑜𝑟𝑚</m:t>
                      </m:r>
                      <m:r>
                        <a:rPr lang="en-US" sz="2800" b="0" i="1" smtClean="0">
                          <a:latin typeface="Cambria Math"/>
                        </a:rPr>
                        <m:t>(0,1)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526030"/>
                <a:ext cx="4073679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83530" y="4669810"/>
                <a:ext cx="346921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𝑂𝑡h𝑒𝑟𝑤𝑖𝑠𝑒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530" y="4669810"/>
                <a:ext cx="346921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30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8263466" cy="4648200"/>
          </a:xfrm>
        </p:spPr>
      </p:pic>
    </p:spTree>
    <p:extLst>
      <p:ext uri="{BB962C8B-B14F-4D97-AF65-F5344CB8AC3E}">
        <p14:creationId xmlns:p14="http://schemas.microsoft.com/office/powerpoint/2010/main" val="30924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8696"/>
            <a:ext cx="8388095" cy="4718304"/>
          </a:xfrm>
        </p:spPr>
      </p:pic>
    </p:spTree>
    <p:extLst>
      <p:ext uri="{BB962C8B-B14F-4D97-AF65-F5344CB8AC3E}">
        <p14:creationId xmlns:p14="http://schemas.microsoft.com/office/powerpoint/2010/main" val="42312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61744"/>
            <a:ext cx="8382677" cy="4715256"/>
          </a:xfrm>
        </p:spPr>
      </p:pic>
    </p:spTree>
    <p:extLst>
      <p:ext uri="{BB962C8B-B14F-4D97-AF65-F5344CB8AC3E}">
        <p14:creationId xmlns:p14="http://schemas.microsoft.com/office/powerpoint/2010/main" val="198623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4" name="mcmcmh1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85814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263466" cy="4648200"/>
          </a:xfrm>
        </p:spPr>
      </p:pic>
    </p:spTree>
    <p:extLst>
      <p:ext uri="{BB962C8B-B14F-4D97-AF65-F5344CB8AC3E}">
        <p14:creationId xmlns:p14="http://schemas.microsoft.com/office/powerpoint/2010/main" val="306911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49026"/>
            <a:ext cx="6652942" cy="1622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9144000" cy="337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9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Gibbs Sampling</a:t>
            </a:r>
          </a:p>
        </p:txBody>
      </p:sp>
      <p:pic>
        <p:nvPicPr>
          <p:cNvPr id="4" name="TempGrap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37901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bayesmh</a:t>
            </a:r>
            <a:r>
              <a:rPr lang="en-US" dirty="0"/>
              <a:t> command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bayesmh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heads,						///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likelihood(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dbernoulli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({theta}))	///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prior({theta}, beta(1,1))</a:t>
            </a:r>
          </a:p>
        </p:txBody>
      </p:sp>
    </p:spTree>
    <p:extLst>
      <p:ext uri="{BB962C8B-B14F-4D97-AF65-F5344CB8AC3E}">
        <p14:creationId xmlns:p14="http://schemas.microsoft.com/office/powerpoint/2010/main" val="180877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8221560" cy="5410200"/>
          </a:xfrm>
        </p:spPr>
      </p:pic>
    </p:spTree>
    <p:extLst>
      <p:ext uri="{BB962C8B-B14F-4D97-AF65-F5344CB8AC3E}">
        <p14:creationId xmlns:p14="http://schemas.microsoft.com/office/powerpoint/2010/main" val="3070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Plots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75" y="1905000"/>
            <a:ext cx="7271850" cy="4090416"/>
          </a:xfrm>
        </p:spPr>
      </p:pic>
      <p:sp>
        <p:nvSpPr>
          <p:cNvPr id="5" name="TextBox 4"/>
          <p:cNvSpPr txBox="1"/>
          <p:nvPr/>
        </p:nvSpPr>
        <p:spPr>
          <a:xfrm>
            <a:off x="936075" y="6300216"/>
            <a:ext cx="3887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diagnostics {theta}</a:t>
            </a:r>
          </a:p>
        </p:txBody>
      </p:sp>
    </p:spTree>
    <p:extLst>
      <p:ext uri="{BB962C8B-B14F-4D97-AF65-F5344CB8AC3E}">
        <p14:creationId xmlns:p14="http://schemas.microsoft.com/office/powerpoint/2010/main" val="374007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b="1" dirty="0"/>
              <a:t>Bayesian Linear </a:t>
            </a:r>
            <a:r>
              <a:rPr lang="en-US" sz="3600" b="1" dirty="0" smtClean="0"/>
              <a:t>Regression</a:t>
            </a:r>
          </a:p>
          <a:p>
            <a:r>
              <a:rPr lang="en-US" sz="3600" dirty="0" smtClean="0"/>
              <a:t>Bayesian Logistic Regression</a:t>
            </a:r>
          </a:p>
          <a:p>
            <a:r>
              <a:rPr lang="en-US" sz="3600" dirty="0"/>
              <a:t>Bayesian Ordinal Logistic Regression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0" y="68225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000000"/>
                </a:solidFill>
              </a:rPr>
              <a:t>Bayesian Linear Regression</a:t>
            </a: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1"/>
            <a:ext cx="8610600" cy="29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6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-360" y="797613"/>
                <a:ext cx="9144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𝑏𝑤𝑡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sz="36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6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kern="0" smtClean="0">
                              <a:latin typeface="Cambria Math" panose="02040503050406030204" pitchFamily="18" charset="0"/>
                            </a:rPr>
                            <m:t>𝑎𝑔𝑒</m:t>
                          </m:r>
                        </m:e>
                        <m:sub>
                          <m:r>
                            <a:rPr lang="en-US" sz="3600" i="1" ker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36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kern="0" smtClean="0">
                              <a:latin typeface="Cambria Math" panose="02040503050406030204" pitchFamily="18" charset="0"/>
                            </a:rPr>
                            <m:t>𝑠𝑚𝑜𝑘𝑒</m:t>
                          </m:r>
                        </m:e>
                        <m:sub>
                          <m:r>
                            <a:rPr lang="en-US" sz="3600" i="1" ker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en-US" sz="36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" y="797613"/>
                <a:ext cx="91440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8716818" cy="331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9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57" y="762000"/>
            <a:ext cx="6684125" cy="588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ayes</a:t>
            </a:r>
            <a:r>
              <a:rPr lang="en-US" dirty="0" smtClean="0"/>
              <a:t> options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7" y="2133600"/>
            <a:ext cx="8375106" cy="32768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0" y="2025396"/>
            <a:ext cx="9906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8631589" cy="327927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ayes</a:t>
            </a:r>
            <a:r>
              <a:rPr lang="en-US" dirty="0" smtClean="0"/>
              <a:t> options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5400" y="2215896"/>
            <a:ext cx="28956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7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71044"/>
            <a:ext cx="5105400" cy="6166174"/>
          </a:xfrm>
        </p:spPr>
      </p:pic>
    </p:spTree>
    <p:extLst>
      <p:ext uri="{BB962C8B-B14F-4D97-AF65-F5344CB8AC3E}">
        <p14:creationId xmlns:p14="http://schemas.microsoft.com/office/powerpoint/2010/main" val="297229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ayes</a:t>
            </a:r>
            <a:r>
              <a:rPr lang="en-US" dirty="0" smtClean="0"/>
              <a:t> options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15896"/>
            <a:ext cx="8686800" cy="32711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9200" y="2133600"/>
            <a:ext cx="41910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3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ayes</a:t>
            </a:r>
            <a:r>
              <a:rPr lang="en-US" dirty="0" smtClean="0"/>
              <a:t> options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8610600" cy="32523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400" y="1981200"/>
            <a:ext cx="33528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9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Diagnostics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364" y="6400800"/>
            <a:ext cx="4955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diagnostics {sigma2}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20982"/>
            <a:ext cx="7696200" cy="4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3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Diagnostics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6622097" cy="326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Diagnostics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364" y="6400800"/>
            <a:ext cx="5570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diagnostics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:_cons}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848600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9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Diagnostics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355" y="6324600"/>
            <a:ext cx="8042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trace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_cons age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smoke}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{sigma2},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byparm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8" y="167640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9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Diagnostics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6248400"/>
            <a:ext cx="749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ac {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_cons age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smoke}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{sigma2},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byparm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8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Diagnostics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638" y="6324600"/>
            <a:ext cx="845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histogram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_cons age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smoke}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{sigma2},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byparm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7640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Bayesian Model Selection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2057400"/>
            <a:ext cx="7620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quietly {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rseed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(15): regress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estimates store age</a:t>
            </a:r>
          </a:p>
          <a:p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rseed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(15): regress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smoke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estimates store smoke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rseed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(15): regress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smoke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estimates store full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29164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Bayesian Model Selection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57400"/>
            <a:ext cx="612986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0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8" y="914400"/>
            <a:ext cx="8806564" cy="5486400"/>
          </a:xfrm>
        </p:spPr>
      </p:pic>
    </p:spTree>
    <p:extLst>
      <p:ext uri="{BB962C8B-B14F-4D97-AF65-F5344CB8AC3E}">
        <p14:creationId xmlns:p14="http://schemas.microsoft.com/office/powerpoint/2010/main" val="395911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Bayesian Model Selection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05000"/>
            <a:ext cx="755993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Tests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33600"/>
            <a:ext cx="741343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Predictions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43400"/>
            <a:ext cx="7428345" cy="2100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275945" cy="1635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964" y="1677669"/>
            <a:ext cx="1644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Frequentist</a:t>
            </a:r>
            <a:endParaRPr lang="en-US" sz="24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574963" y="3841857"/>
            <a:ext cx="131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Bayesian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79808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dirty="0"/>
              <a:t>Bayesian Linear </a:t>
            </a:r>
            <a:r>
              <a:rPr lang="en-US" sz="3600" dirty="0" smtClean="0"/>
              <a:t>Regression</a:t>
            </a:r>
          </a:p>
          <a:p>
            <a:r>
              <a:rPr lang="en-US" sz="3600" b="1" dirty="0" smtClean="0"/>
              <a:t>Bayesian Logistic Regression</a:t>
            </a:r>
          </a:p>
          <a:p>
            <a:r>
              <a:rPr lang="en-US" sz="3600" dirty="0" smtClean="0"/>
              <a:t>Bayesian Ordinal Logistic </a:t>
            </a:r>
            <a:r>
              <a:rPr lang="en-US" sz="3600" dirty="0"/>
              <a:t>Regression</a:t>
            </a:r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Logistic Regression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8610600" cy="31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Logistic Regression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286000"/>
            <a:ext cx="8534400" cy="268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Logistic Regression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4876800"/>
            <a:ext cx="68840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Our model predicts that a 20 year old mother </a:t>
            </a:r>
          </a:p>
          <a:p>
            <a:r>
              <a:rPr lang="en-US" sz="2800" dirty="0" smtClean="0"/>
              <a:t>who smoked during her pregnancy has a 0.44</a:t>
            </a:r>
          </a:p>
          <a:p>
            <a:r>
              <a:rPr lang="en-US" sz="2800" dirty="0" smtClean="0"/>
              <a:t>probability of having a low birthweight baby.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8686800" cy="230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dirty="0"/>
              <a:t>Bayesian Linear </a:t>
            </a:r>
            <a:r>
              <a:rPr lang="en-US" sz="3600" dirty="0" smtClean="0"/>
              <a:t>Regression</a:t>
            </a:r>
          </a:p>
          <a:p>
            <a:r>
              <a:rPr lang="en-US" sz="3600" dirty="0" smtClean="0"/>
              <a:t>Bayesian Logistic Regression</a:t>
            </a:r>
          </a:p>
          <a:p>
            <a:r>
              <a:rPr lang="en-US" sz="3600" b="1" dirty="0" smtClean="0"/>
              <a:t>Bayesian Ordinal Logistic </a:t>
            </a:r>
            <a:r>
              <a:rPr lang="en-US" sz="3600" b="1" dirty="0"/>
              <a:t>Regression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Ordinal Logistic Regression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0200"/>
            <a:ext cx="458572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9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Ordinal Logistic Regression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7007169" cy="500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9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bayesmh</a:t>
            </a:r>
            <a:r>
              <a:rPr lang="en-US" dirty="0"/>
              <a:t> Command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686800" cy="3505200"/>
          </a:xfrm>
        </p:spPr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bayesmh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sex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bmi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			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likelihood(normal({sigma2})) 	  </a:t>
            </a: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///</a:t>
            </a:r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_cons}, normal(0,100</a:t>
            </a: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))   ///</a:t>
            </a:r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age}, 	normal(0,100))	 </a:t>
            </a: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///</a:t>
            </a:r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sex}, 	normal(0,100))	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bmi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}, 	normal(0,100))	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prior({sigma2},     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igamma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(1,1))	</a:t>
            </a:r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23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 smtClean="0"/>
              <a:t> Prefix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6875"/>
            <a:ext cx="8229600" cy="1553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9144000" cy="9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9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 smtClean="0"/>
              <a:t> Prefix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37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0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 smtClean="0"/>
              <a:t> Prefix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1740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9144000" cy="196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2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 smtClean="0"/>
              <a:t> Prefix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9144000" cy="280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8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dirty="0"/>
              <a:t>Bayesian Linear </a:t>
            </a:r>
            <a:r>
              <a:rPr lang="en-US" sz="3600" dirty="0" smtClean="0"/>
              <a:t>Regression</a:t>
            </a:r>
          </a:p>
          <a:p>
            <a:r>
              <a:rPr lang="en-US" sz="3600" dirty="0" smtClean="0"/>
              <a:t>Bayesian Logistic Regression</a:t>
            </a:r>
          </a:p>
          <a:p>
            <a:r>
              <a:rPr lang="en-US" sz="3600" dirty="0" smtClean="0"/>
              <a:t>Bayesian Ordinal Logistic Regression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68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/>
              <a:t>Thank you!</a:t>
            </a:r>
          </a:p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000" dirty="0"/>
              <a:t>Questions?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0" y="4876800"/>
            <a:ext cx="2555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/>
              </a:rPr>
              <a:t>chuber@stata.com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752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14400"/>
            <a:ext cx="6861356" cy="1524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769431"/>
            <a:ext cx="8915400" cy="27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7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 smtClean="0"/>
              <a:t> Prefix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1104" y="2362200"/>
            <a:ext cx="8229600" cy="3810000"/>
          </a:xfrm>
        </p:spPr>
        <p:txBody>
          <a:bodyPr>
            <a:normAutofit/>
          </a:bodyPr>
          <a:lstStyle/>
          <a:p>
            <a:pPr marL="457200" indent="0">
              <a:buNone/>
            </a:pP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regress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smoke</a:t>
            </a:r>
          </a:p>
          <a:p>
            <a:pPr marL="45720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 regress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smoke</a:t>
            </a:r>
          </a:p>
        </p:txBody>
      </p:sp>
    </p:spTree>
    <p:extLst>
      <p:ext uri="{BB962C8B-B14F-4D97-AF65-F5344CB8AC3E}">
        <p14:creationId xmlns:p14="http://schemas.microsoft.com/office/powerpoint/2010/main" val="264117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14726</TotalTime>
  <Words>689</Words>
  <Application>Microsoft Office PowerPoint</Application>
  <PresentationFormat>On-screen Show (4:3)</PresentationFormat>
  <Paragraphs>196</Paragraphs>
  <Slides>75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Arial</vt:lpstr>
      <vt:lpstr>Calibri</vt:lpstr>
      <vt:lpstr>Cambria Math</vt:lpstr>
      <vt:lpstr>Courier New</vt:lpstr>
      <vt:lpstr>Office Theme</vt:lpstr>
      <vt:lpstr>Default Design</vt:lpstr>
      <vt:lpstr>Introduction to Bayesian Analysis Using Stata</vt:lpstr>
      <vt:lpstr>Introduction to the bayes Prefix in Stata 15</vt:lpstr>
      <vt:lpstr>Outline</vt:lpstr>
      <vt:lpstr>PowerPoint Presentation</vt:lpstr>
      <vt:lpstr>PowerPoint Presentation</vt:lpstr>
      <vt:lpstr>PowerPoint Presentation</vt:lpstr>
      <vt:lpstr>The bayesmh Command</vt:lpstr>
      <vt:lpstr>PowerPoint Presentation</vt:lpstr>
      <vt:lpstr>The bayes Prefix</vt:lpstr>
      <vt:lpstr>Two Paradigms</vt:lpstr>
      <vt:lpstr>Reverend Thomas Bayes</vt:lpstr>
      <vt:lpstr>Coin Toss Example</vt:lpstr>
      <vt:lpstr>Prior Distribution</vt:lpstr>
      <vt:lpstr>Beta Prior for θ</vt:lpstr>
      <vt:lpstr>Uninformative Prior</vt:lpstr>
      <vt:lpstr>Different Priors</vt:lpstr>
      <vt:lpstr>Informative Prior</vt:lpstr>
      <vt:lpstr>Coin Toss Experiment</vt:lpstr>
      <vt:lpstr>Likelihood Function for the Data</vt:lpstr>
      <vt:lpstr>Prior and Likelihood</vt:lpstr>
      <vt:lpstr>Posterior Distribution</vt:lpstr>
      <vt:lpstr>Posterior Distribution</vt:lpstr>
      <vt:lpstr>Effect of Uninformative Prior</vt:lpstr>
      <vt:lpstr>Effect of Informative Prior</vt:lpstr>
      <vt:lpstr>Markov Chain Monte Carlo</vt:lpstr>
      <vt:lpstr>MCMC and Metropolis-Hastings</vt:lpstr>
      <vt:lpstr>Monte Carlo</vt:lpstr>
      <vt:lpstr>Monte Carlo</vt:lpstr>
      <vt:lpstr>Markov Chain Monte Carlo</vt:lpstr>
      <vt:lpstr>Markov Chain Monte Carlo</vt:lpstr>
      <vt:lpstr>Markov Chain Monte Carlo</vt:lpstr>
      <vt:lpstr>MCMC with Metropolis-Hastings</vt:lpstr>
      <vt:lpstr>MCMC with Metropolis-Hastings</vt:lpstr>
      <vt:lpstr>MCMC with Metropolis-Hastings</vt:lpstr>
      <vt:lpstr>MCMC with Metropolis-Hastings</vt:lpstr>
      <vt:lpstr>MCMC with Metropolis-Hastings</vt:lpstr>
      <vt:lpstr>MCMC with Metropolis-Hastings</vt:lpstr>
      <vt:lpstr>MCMC with Metropolis-Hastings</vt:lpstr>
      <vt:lpstr>MCMC with Metropolis-Hastings</vt:lpstr>
      <vt:lpstr>MCMC with Gibbs Sampling</vt:lpstr>
      <vt:lpstr>The bayesmh command</vt:lpstr>
      <vt:lpstr>PowerPoint Presentation</vt:lpstr>
      <vt:lpstr>Diagnostic Plots</vt:lpstr>
      <vt:lpstr>Outline</vt:lpstr>
      <vt:lpstr>PowerPoint Presentation</vt:lpstr>
      <vt:lpstr>PowerPoint Presentation</vt:lpstr>
      <vt:lpstr>PowerPoint Presentation</vt:lpstr>
      <vt:lpstr>bayes options</vt:lpstr>
      <vt:lpstr>bayes options</vt:lpstr>
      <vt:lpstr>bayes options</vt:lpstr>
      <vt:lpstr>bayes options</vt:lpstr>
      <vt:lpstr>Diagnostics</vt:lpstr>
      <vt:lpstr>Diagnostics</vt:lpstr>
      <vt:lpstr>Diagnostics</vt:lpstr>
      <vt:lpstr>Diagnostics</vt:lpstr>
      <vt:lpstr>Diagnostics</vt:lpstr>
      <vt:lpstr>Diagnostics</vt:lpstr>
      <vt:lpstr>Bayesian Model Selection</vt:lpstr>
      <vt:lpstr>Bayesian Model Selection</vt:lpstr>
      <vt:lpstr>Bayesian Model Selection</vt:lpstr>
      <vt:lpstr>Tests</vt:lpstr>
      <vt:lpstr>Predictions</vt:lpstr>
      <vt:lpstr>Outline</vt:lpstr>
      <vt:lpstr>Logistic Regression</vt:lpstr>
      <vt:lpstr>Logistic Regression</vt:lpstr>
      <vt:lpstr>Logistic Regression</vt:lpstr>
      <vt:lpstr>Outline</vt:lpstr>
      <vt:lpstr>Ordinal Logistic Regression</vt:lpstr>
      <vt:lpstr>Ordinal Logistic Regression</vt:lpstr>
      <vt:lpstr>The bayes Prefix</vt:lpstr>
      <vt:lpstr>The bayes Prefix</vt:lpstr>
      <vt:lpstr>The bayes Prefix</vt:lpstr>
      <vt:lpstr>The bayes Prefix</vt:lpstr>
      <vt:lpstr>Outline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Chuck Huber</dc:creator>
  <cp:lastModifiedBy>Chuck2</cp:lastModifiedBy>
  <cp:revision>1283</cp:revision>
  <dcterms:created xsi:type="dcterms:W3CDTF">2013-10-24T18:49:17Z</dcterms:created>
  <dcterms:modified xsi:type="dcterms:W3CDTF">2017-06-09T10:09:27Z</dcterms:modified>
</cp:coreProperties>
</file>