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  <p:sldMasterId id="2147483699" r:id="rId3"/>
    <p:sldMasterId id="2147483711" r:id="rId4"/>
    <p:sldMasterId id="2147483728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6" r:id="rId23"/>
    <p:sldId id="267" r:id="rId24"/>
    <p:sldId id="268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836" autoAdjust="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97B7-1097-444C-B45A-E7A74716F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08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97B7-1097-444C-B45A-E7A74716F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5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97B7-1097-444C-B45A-E7A74716F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97B7-1097-444C-B45A-E7A74716F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22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97B7-1097-444C-B45A-E7A74716F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73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885949"/>
            <a:ext cx="5867400" cy="2305051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343400"/>
            <a:ext cx="5867400" cy="1447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984D-1F9F-4378-8831-EAC748C87A66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4055-D74A-4B67-B2C7-5EC238F920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K:\SagePub\HigherEd\EdAcq\Books\Our Documents\EdAcq\Katie\01_Vicki\Remler, RM in Practice, 2e\Final\PPT Slides\Slide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558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399"/>
            <a:ext cx="7620000" cy="1120775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03349"/>
            <a:ext cx="7620000" cy="4845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42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5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05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F4EB-2F25-4DE1-BBB6-48DF92D0F528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65BB-0312-4C6B-AAE6-1834F5A046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31B5-30B4-4582-9B60-96536FF052DC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D812-956B-4ABA-A221-6C18CD9A4C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9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D39C-27C6-4BB1-AE5E-C10231EF734D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10C0-D889-4740-8414-0A03FAAC3B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7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6227-2452-4BF6-B610-79C67F326B08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24E3-34E0-481C-B93A-418F1CC499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A06C-7C45-4885-BC9E-E0F852DAECB7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71E1-D1DF-421F-9BE6-F873E6320F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5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927D-23D5-4F3D-9EE4-B41E1508C6F6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40F3-9E27-4751-AD08-6E08E7B745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CA27-D239-4093-8FFE-4EB4C2E8029D}" type="datetimeFigureOut">
              <a:rPr lang="en-US" smtClean="0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BE7E-1048-43E7-8F91-32E521169F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5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624501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4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67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7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9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30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2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79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4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17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721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22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944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7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46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81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719638"/>
            <a:ext cx="8534400" cy="8429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3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6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6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1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7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3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7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67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7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8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04775"/>
            <a:ext cx="2133600" cy="6143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4775"/>
            <a:ext cx="6248400" cy="6143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30175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9882" y="10668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FD2CC-29D2-4077-B167-97B4EACFD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04775"/>
            <a:ext cx="68580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15E5509-1635-4C7A-A8BB-12AFF04ACBD7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8CBCEE0-9661-44B6-BFD3-19A578DF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akeown@gmail.com" TargetMode="External"/><Relationship Id="rId2" Type="http://schemas.openxmlformats.org/officeDocument/2006/relationships/hyperlink" Target="mailto:LeslieAnne.Keown@Carleton.c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ccs/all-services/computers/site-licensed-software/stat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11275"/>
            <a:ext cx="9029699" cy="1143000"/>
          </a:xfrm>
        </p:spPr>
        <p:txBody>
          <a:bodyPr/>
          <a:lstStyle/>
          <a:p>
            <a:r>
              <a:rPr lang="en-US" dirty="0"/>
              <a:t>Perils, challenges, and triumphs: </a:t>
            </a:r>
            <a:br>
              <a:rPr lang="en-US" dirty="0"/>
            </a:br>
            <a:r>
              <a:rPr lang="en-US" sz="2000" b="0" dirty="0"/>
              <a:t>Integrating Stata and syntax into an undergraduate social statistics class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38" y="2768600"/>
            <a:ext cx="5922962" cy="15319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/>
              <a:t>Leslie-Anne Keown, Ph.D.</a:t>
            </a:r>
          </a:p>
          <a:p>
            <a:pPr>
              <a:spcBef>
                <a:spcPct val="0"/>
              </a:spcBef>
            </a:pPr>
            <a:r>
              <a:rPr lang="en-US" sz="2000" b="1" i="1" dirty="0"/>
              <a:t>Department of Sociology &amp; Anthropology</a:t>
            </a:r>
          </a:p>
          <a:p>
            <a:pPr>
              <a:spcBef>
                <a:spcPct val="0"/>
              </a:spcBef>
            </a:pPr>
            <a:r>
              <a:rPr lang="en-US" sz="2000" b="1" i="1" dirty="0"/>
              <a:t>Carleton University</a:t>
            </a:r>
          </a:p>
          <a:p>
            <a:pPr>
              <a:spcBef>
                <a:spcPct val="0"/>
              </a:spcBef>
            </a:pPr>
            <a:endParaRPr lang="en-US" b="1" i="1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0175"/>
            <a:ext cx="7620000" cy="631825"/>
          </a:xfrm>
        </p:spPr>
        <p:txBody>
          <a:bodyPr/>
          <a:lstStyle/>
          <a:p>
            <a:r>
              <a:rPr lang="en-US" dirty="0"/>
              <a:t>Example Do-file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620000" cy="57594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dirty="0"/>
              <a:t>*look at variables and labels</a:t>
            </a:r>
          </a:p>
          <a:p>
            <a:pPr marL="0" indent="0">
              <a:buNone/>
            </a:pPr>
            <a:r>
              <a:rPr lang="en-US" sz="6200" dirty="0"/>
              <a:t>codebook SOCNET SEX</a:t>
            </a:r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r>
              <a:rPr lang="en-US" sz="6200" dirty="0"/>
              <a:t>*get frequency of both variables with and without labels</a:t>
            </a:r>
          </a:p>
          <a:p>
            <a:pPr marL="0" indent="0">
              <a:buNone/>
            </a:pPr>
            <a:r>
              <a:rPr lang="en-US" sz="6200" dirty="0"/>
              <a:t>tab SOCNET</a:t>
            </a:r>
          </a:p>
          <a:p>
            <a:pPr marL="0" indent="0">
              <a:buNone/>
            </a:pPr>
            <a:r>
              <a:rPr lang="en-US" sz="6200" dirty="0"/>
              <a:t>tab SOCNET, </a:t>
            </a:r>
            <a:r>
              <a:rPr lang="en-US" sz="6200" dirty="0" err="1"/>
              <a:t>nol</a:t>
            </a:r>
            <a:endParaRPr lang="en-US" sz="6200" dirty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r>
              <a:rPr lang="en-US" sz="6200" dirty="0"/>
              <a:t>tab SEX</a:t>
            </a:r>
          </a:p>
          <a:p>
            <a:pPr marL="0" indent="0">
              <a:buNone/>
            </a:pPr>
            <a:r>
              <a:rPr lang="en-US" sz="6200" dirty="0"/>
              <a:t>tab SEX, </a:t>
            </a:r>
            <a:r>
              <a:rPr lang="en-US" sz="6200" dirty="0" err="1"/>
              <a:t>nol</a:t>
            </a:r>
            <a:endParaRPr lang="en-US" sz="6200" dirty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r>
              <a:rPr lang="en-US" sz="6200" dirty="0"/>
              <a:t>*get frequency of variable for men only</a:t>
            </a:r>
          </a:p>
          <a:p>
            <a:pPr marL="0" indent="0">
              <a:buNone/>
            </a:pPr>
            <a:r>
              <a:rPr lang="en-US" sz="6200" dirty="0"/>
              <a:t>tab SOCNET if SEX==1</a:t>
            </a:r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r>
              <a:rPr lang="en-US" sz="6200" dirty="0"/>
              <a:t>* get table of Social Network Account and Sex</a:t>
            </a:r>
          </a:p>
          <a:p>
            <a:pPr marL="0" indent="0">
              <a:buNone/>
            </a:pPr>
            <a:r>
              <a:rPr lang="en-US" sz="6200" dirty="0"/>
              <a:t>tab SOCNET SEX</a:t>
            </a:r>
          </a:p>
          <a:p>
            <a:pPr marL="0" indent="0">
              <a:buNone/>
            </a:pPr>
            <a:r>
              <a:rPr lang="en-US" sz="6200" dirty="0"/>
              <a:t>tab SOCNET SEX, col</a:t>
            </a:r>
          </a:p>
        </p:txBody>
      </p:sp>
    </p:spTree>
    <p:extLst>
      <p:ext uri="{BB962C8B-B14F-4D97-AF65-F5344CB8AC3E}">
        <p14:creationId xmlns:p14="http://schemas.microsoft.com/office/powerpoint/2010/main" val="425744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Telling Stata you have a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89304"/>
            <a:ext cx="6347714" cy="47520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Stata has special commands to use when wanting to use complex surveys like the GSS </a:t>
            </a:r>
          </a:p>
          <a:p>
            <a:pPr lvl="1"/>
            <a:r>
              <a:rPr lang="en-US" dirty="0"/>
              <a:t>These should be used rather than weight option when available</a:t>
            </a:r>
          </a:p>
          <a:p>
            <a:r>
              <a:rPr lang="en-US" dirty="0"/>
              <a:t>First you have to tell STATA that you have survey data and best practice is to put this command at beginning of each do-file</a:t>
            </a:r>
          </a:p>
          <a:p>
            <a:pPr marL="0" indent="0">
              <a:buNone/>
            </a:pP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svyset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pweight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=WGHT_PER], </a:t>
            </a: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bsrweight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(WTBS_001-WTBS_500) </a:t>
            </a: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(bootstrap) </a:t>
            </a: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mse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/>
              <a:t>Then you put </a:t>
            </a:r>
            <a:r>
              <a:rPr lang="en-US" dirty="0" err="1"/>
              <a:t>svy</a:t>
            </a:r>
            <a:r>
              <a:rPr lang="en-US" dirty="0"/>
              <a:t>: in the front of commands so Stata will adjust for survey design</a:t>
            </a:r>
          </a:p>
          <a:p>
            <a:r>
              <a:rPr lang="en-US" dirty="0"/>
              <a:t>Options (after ,)</a:t>
            </a:r>
          </a:p>
          <a:p>
            <a:r>
              <a:rPr lang="en-US" dirty="0"/>
              <a:t>format (%9.0g)  - don’t display scientific notation</a:t>
            </a:r>
          </a:p>
          <a:p>
            <a:r>
              <a:rPr lang="en-US" dirty="0"/>
              <a:t>percent – show percentages instead of proportions</a:t>
            </a:r>
          </a:p>
          <a:p>
            <a:r>
              <a:rPr lang="en-US" dirty="0" err="1"/>
              <a:t>obs</a:t>
            </a:r>
            <a:r>
              <a:rPr lang="en-US" dirty="0"/>
              <a:t> – show </a:t>
            </a:r>
            <a:r>
              <a:rPr lang="en-US" dirty="0" err="1"/>
              <a:t>haow</a:t>
            </a:r>
            <a:r>
              <a:rPr lang="en-US" dirty="0"/>
              <a:t> many people answered questions</a:t>
            </a:r>
          </a:p>
          <a:p>
            <a:endParaRPr lang="en-US" sz="1050" b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050" b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7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592" y="393192"/>
            <a:ext cx="8814815" cy="64648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Not using survey commands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tab  SEX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Sex of R |      Freq.     Percent        Cum.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------------+-----------------------------------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Male |      9,885       44.06       44.06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Female |     12,550       55.94      100.00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------------+-----------------------------------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Total |     22,435      100.00</a:t>
            </a:r>
          </a:p>
          <a:p>
            <a:pPr marL="0" indent="0">
              <a:buNone/>
            </a:pPr>
            <a:r>
              <a:rPr lang="en-US" dirty="0"/>
              <a:t>Using Survey Commands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svy:tab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SEX,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format (%9.0g) percent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(running tabulate on estimation sample)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Number of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=      22,435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Population size   =  28,354,630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Replications      =         500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Sex of R | percentage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----------+-----------------------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Male |   49.36554        9885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Female |   50.63446       12550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|        100       22435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Key:  percentage  =  cell percentage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=  number of observations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9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18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 we will concentrate on getting output from Stata from your assignment and paper</a:t>
            </a:r>
          </a:p>
          <a:p>
            <a:r>
              <a:rPr lang="en-US" dirty="0"/>
              <a:t>The expectation is that you will bring your laptop or get one from the library and you will be prepared to follow along.  You will have Stata and the </a:t>
            </a:r>
            <a:r>
              <a:rPr lang="en-US" dirty="0" err="1"/>
              <a:t>datafile</a:t>
            </a:r>
            <a:r>
              <a:rPr lang="en-US" dirty="0"/>
              <a:t> will be downloaded and </a:t>
            </a:r>
            <a:r>
              <a:rPr lang="en-US"/>
              <a:t>with you</a:t>
            </a:r>
            <a:endParaRPr lang="en-US" dirty="0"/>
          </a:p>
          <a:p>
            <a:r>
              <a:rPr lang="en-US" dirty="0"/>
              <a:t>We will spend most of our time reviewing how to use Stata and then the teaching team helping you to work on your assignment and paper</a:t>
            </a:r>
          </a:p>
          <a:p>
            <a:r>
              <a:rPr lang="en-US" dirty="0"/>
              <a:t>If you miss today’s class, you are responsible for getting yourself up to speed on using Stata and the assignment	</a:t>
            </a:r>
          </a:p>
        </p:txBody>
      </p:sp>
    </p:spTree>
    <p:extLst>
      <p:ext uri="{BB962C8B-B14F-4D97-AF65-F5344CB8AC3E}">
        <p14:creationId xmlns:p14="http://schemas.microsoft.com/office/powerpoint/2010/main" val="392028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– do files and log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files – list of commands to do – test this out one by one to make sure they work</a:t>
            </a:r>
          </a:p>
          <a:p>
            <a:r>
              <a:rPr lang="en-US" dirty="0"/>
              <a:t>Once you are sure they all work – then open the dataset again</a:t>
            </a:r>
          </a:p>
          <a:p>
            <a:r>
              <a:rPr lang="en-US" dirty="0"/>
              <a:t>And then open a log file to store your output </a:t>
            </a:r>
          </a:p>
          <a:p>
            <a:r>
              <a:rPr lang="en-US" dirty="0"/>
              <a:t>Then run the do-file as a whole to get everything in single place</a:t>
            </a:r>
          </a:p>
          <a:p>
            <a:r>
              <a:rPr lang="en-US" dirty="0"/>
              <a:t>Then close log file in Stata and open in notepad or word</a:t>
            </a:r>
          </a:p>
        </p:txBody>
      </p:sp>
    </p:spTree>
    <p:extLst>
      <p:ext uri="{BB962C8B-B14F-4D97-AF65-F5344CB8AC3E}">
        <p14:creationId xmlns:p14="http://schemas.microsoft.com/office/powerpoint/2010/main" val="288954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 of the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Save do-file often but never save over data</a:t>
            </a:r>
          </a:p>
          <a:p>
            <a:r>
              <a:rPr lang="en-US" dirty="0"/>
              <a:t>Never change an original variable – make a new variable and change that one in your do-file</a:t>
            </a:r>
          </a:p>
          <a:p>
            <a:r>
              <a:rPr lang="en-US" dirty="0"/>
              <a:t>Always check recodes to make sure they work – use common sense</a:t>
            </a:r>
          </a:p>
          <a:p>
            <a:r>
              <a:rPr lang="en-US" dirty="0"/>
              <a:t>If opening a log file in word – select all text – change font to courier new and font size to 8 and adjust margins to make things fit</a:t>
            </a:r>
          </a:p>
          <a:p>
            <a:r>
              <a:rPr lang="en-US" dirty="0"/>
              <a:t>Check as you go along creating a do-file and only open a log file and run all of do-file when you know it works</a:t>
            </a:r>
          </a:p>
          <a:p>
            <a:r>
              <a:rPr lang="en-US" dirty="0"/>
              <a:t>Work from an analytic plan – in this case work through requirements for </a:t>
            </a:r>
            <a:r>
              <a:rPr lang="en-US" dirty="0" err="1"/>
              <a:t>descriptives</a:t>
            </a:r>
            <a:r>
              <a:rPr lang="en-US" dirty="0"/>
              <a:t> and then bivariate</a:t>
            </a:r>
          </a:p>
        </p:txBody>
      </p:sp>
    </p:spTree>
    <p:extLst>
      <p:ext uri="{BB962C8B-B14F-4D97-AF65-F5344CB8AC3E}">
        <p14:creationId xmlns:p14="http://schemas.microsoft.com/office/powerpoint/2010/main" val="276656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</a:t>
            </a:r>
            <a:r>
              <a:rPr lang="en-US" dirty="0" err="1"/>
              <a:t>svy</a:t>
            </a:r>
            <a:r>
              <a:rPr lang="en-US" dirty="0"/>
              <a:t>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828800"/>
            <a:ext cx="905256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should be the first commands in your do-file</a:t>
            </a:r>
          </a:p>
          <a:p>
            <a:pPr marL="0" indent="0">
              <a:buNone/>
            </a:pPr>
            <a:r>
              <a:rPr lang="en-US" sz="1600" dirty="0"/>
              <a:t>set more off, perm</a:t>
            </a:r>
          </a:p>
          <a:p>
            <a:pPr marL="0" indent="0">
              <a:buNone/>
            </a:pPr>
            <a:r>
              <a:rPr lang="en-US" sz="1600" dirty="0"/>
              <a:t>quietly </a:t>
            </a:r>
            <a:r>
              <a:rPr lang="en-US" sz="1600" dirty="0" err="1"/>
              <a:t>svyset</a:t>
            </a:r>
            <a:r>
              <a:rPr lang="en-US" sz="1600" dirty="0"/>
              <a:t> [</a:t>
            </a:r>
            <a:r>
              <a:rPr lang="en-US" sz="1600" dirty="0" err="1"/>
              <a:t>pweight</a:t>
            </a:r>
            <a:r>
              <a:rPr lang="en-US" sz="1600" dirty="0"/>
              <a:t>=WGHT_PER], </a:t>
            </a:r>
            <a:r>
              <a:rPr lang="en-US" sz="1600" dirty="0" err="1"/>
              <a:t>bsrweight</a:t>
            </a:r>
            <a:r>
              <a:rPr lang="en-US" sz="1600" dirty="0"/>
              <a:t>(WTBS_001-WTBS_500) </a:t>
            </a:r>
            <a:r>
              <a:rPr lang="en-US" sz="1600" dirty="0" err="1"/>
              <a:t>vce</a:t>
            </a:r>
            <a:r>
              <a:rPr lang="en-US" sz="1600" dirty="0"/>
              <a:t>(bootstrap) </a:t>
            </a:r>
            <a:r>
              <a:rPr lang="en-US" sz="1600" dirty="0" err="1"/>
              <a:t>mse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25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Bivariate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1828800"/>
            <a:ext cx="8878824" cy="4736592"/>
          </a:xfrm>
        </p:spPr>
        <p:txBody>
          <a:bodyPr/>
          <a:lstStyle/>
          <a:p>
            <a:r>
              <a:rPr lang="en-US" dirty="0"/>
              <a:t>Continuous with continuous</a:t>
            </a:r>
          </a:p>
          <a:p>
            <a:pPr marL="0" indent="0">
              <a:buNone/>
            </a:pPr>
            <a:r>
              <a:rPr lang="en-US" sz="2000" dirty="0" err="1"/>
              <a:t>pwcorr</a:t>
            </a:r>
            <a:r>
              <a:rPr lang="en-US" sz="2000" dirty="0"/>
              <a:t> varname1 varname2 [</a:t>
            </a:r>
            <a:r>
              <a:rPr lang="en-US" sz="2000" dirty="0" err="1"/>
              <a:t>aweight</a:t>
            </a:r>
            <a:r>
              <a:rPr lang="en-US" sz="2000" dirty="0"/>
              <a:t>=WGHT_PER], </a:t>
            </a:r>
            <a:r>
              <a:rPr lang="en-US" sz="2000" dirty="0" err="1"/>
              <a:t>obs</a:t>
            </a:r>
            <a:r>
              <a:rPr lang="en-US" sz="2000" dirty="0"/>
              <a:t> sig star (5)</a:t>
            </a:r>
          </a:p>
          <a:p>
            <a:r>
              <a:rPr lang="en-US" dirty="0"/>
              <a:t>Continuous with categorical</a:t>
            </a:r>
          </a:p>
          <a:p>
            <a:pPr marL="0" indent="0">
              <a:buNone/>
            </a:pPr>
            <a:r>
              <a:rPr lang="en-US" sz="2400" dirty="0" err="1"/>
              <a:t>svy:mean</a:t>
            </a:r>
            <a:r>
              <a:rPr lang="en-US" sz="2400" dirty="0"/>
              <a:t> </a:t>
            </a:r>
            <a:r>
              <a:rPr lang="en-US" sz="2400" dirty="0" err="1"/>
              <a:t>contvariable</a:t>
            </a:r>
            <a:r>
              <a:rPr lang="en-US" sz="2400" dirty="0"/>
              <a:t>, over (</a:t>
            </a:r>
            <a:r>
              <a:rPr lang="en-US" sz="2400" dirty="0" err="1"/>
              <a:t>catvariable</a:t>
            </a:r>
            <a:r>
              <a:rPr lang="en-US" sz="2400" dirty="0"/>
              <a:t>) </a:t>
            </a:r>
            <a:r>
              <a:rPr lang="en-US" sz="2400" dirty="0" err="1"/>
              <a:t>cformat</a:t>
            </a:r>
            <a:r>
              <a:rPr lang="en-US" sz="2400" dirty="0"/>
              <a:t> (%9.2f)</a:t>
            </a:r>
          </a:p>
          <a:p>
            <a:r>
              <a:rPr lang="en-US" dirty="0"/>
              <a:t>Categorical with Categorical</a:t>
            </a:r>
          </a:p>
          <a:p>
            <a:pPr marL="0" indent="0">
              <a:buNone/>
            </a:pPr>
            <a:r>
              <a:rPr lang="en-US" sz="1600" dirty="0" err="1"/>
              <a:t>svy:tab</a:t>
            </a:r>
            <a:r>
              <a:rPr lang="en-US" sz="1600" dirty="0"/>
              <a:t> varname1 varname2 . Column ci cv percent </a:t>
            </a:r>
            <a:r>
              <a:rPr lang="en-US" sz="1600" dirty="0" err="1"/>
              <a:t>cellwidth</a:t>
            </a:r>
            <a:r>
              <a:rPr lang="en-US" sz="1600" dirty="0"/>
              <a:t> (15) </a:t>
            </a:r>
            <a:r>
              <a:rPr lang="en-US" sz="1600" dirty="0" err="1"/>
              <a:t>stubwidth</a:t>
            </a:r>
            <a:r>
              <a:rPr lang="en-US" sz="1600" dirty="0"/>
              <a:t> (9) </a:t>
            </a:r>
            <a:r>
              <a:rPr lang="en-US" sz="1600" dirty="0" err="1"/>
              <a:t>pearson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2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Perils – Expect the Unexpected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28700"/>
            <a:ext cx="7010400" cy="5529263"/>
          </a:xfrm>
        </p:spPr>
        <p:txBody>
          <a:bodyPr>
            <a:normAutofit fontScale="92500"/>
          </a:bodyPr>
          <a:lstStyle/>
          <a:p>
            <a:r>
              <a:rPr lang="en-US" dirty="0"/>
              <a:t>TAs had no knowledge of Stata and had never really used syntax</a:t>
            </a:r>
          </a:p>
          <a:p>
            <a:r>
              <a:rPr lang="en-US" dirty="0"/>
              <a:t>TAs changed half way through the course</a:t>
            </a:r>
          </a:p>
          <a:p>
            <a:r>
              <a:rPr lang="en-US" dirty="0"/>
              <a:t>No lab was big enough to hold all the students in a single lab and so initially 4 labs in three buildings spread around campus (but only 3 TAs)</a:t>
            </a:r>
          </a:p>
          <a:p>
            <a:r>
              <a:rPr lang="en-US" dirty="0"/>
              <a:t>In the first lab, there was a computer outage across campus and no one could access STATA or download the data</a:t>
            </a:r>
          </a:p>
          <a:p>
            <a:r>
              <a:rPr lang="en-US" dirty="0"/>
              <a:t>Most students had never worked in a statistics program in their previous courses</a:t>
            </a:r>
          </a:p>
          <a:p>
            <a:r>
              <a:rPr lang="en-US" dirty="0"/>
              <a:t>New license codes for STATA had to be put in halfway through the term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816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Arranged to use the classroom as a single lab</a:t>
            </a:r>
          </a:p>
          <a:p>
            <a:pPr lvl="1"/>
            <a:r>
              <a:rPr lang="en-US" dirty="0"/>
              <a:t>Students bring laptops or could check one out for the night from the library </a:t>
            </a:r>
          </a:p>
          <a:p>
            <a:pPr lvl="1"/>
            <a:r>
              <a:rPr lang="en-US" dirty="0"/>
              <a:t>Wi-Fi connection boosted in the classroom and additional outlets added</a:t>
            </a:r>
          </a:p>
          <a:p>
            <a:pPr lvl="1"/>
            <a:r>
              <a:rPr lang="en-US" dirty="0"/>
              <a:t>Many Thanks to EDC</a:t>
            </a:r>
          </a:p>
          <a:p>
            <a:r>
              <a:rPr lang="en-US" dirty="0"/>
              <a:t>Teach the TAs and students at the same time</a:t>
            </a:r>
          </a:p>
          <a:p>
            <a:r>
              <a:rPr lang="en-US" dirty="0"/>
              <a:t>Incorporate syntax as just part of the learning</a:t>
            </a:r>
          </a:p>
          <a:p>
            <a:r>
              <a:rPr lang="en-US" dirty="0"/>
              <a:t>Allow extra course preparation time and modify assignments as needed throughout the course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334"/>
          <a:stretch/>
        </p:blipFill>
        <p:spPr bwMode="auto">
          <a:xfrm>
            <a:off x="1716088" y="304800"/>
            <a:ext cx="7046912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5419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3"/>
            <a:ext cx="7010400" cy="5276850"/>
          </a:xfrm>
        </p:spPr>
        <p:txBody>
          <a:bodyPr/>
          <a:lstStyle/>
          <a:p>
            <a:r>
              <a:rPr lang="en-US" dirty="0"/>
              <a:t>Course was SOCI3003: Quantitative Methods- Research Design And Data Analysis </a:t>
            </a:r>
          </a:p>
          <a:p>
            <a:r>
              <a:rPr lang="en-US" dirty="0"/>
              <a:t>Third year class - mandatory for </a:t>
            </a:r>
            <a:r>
              <a:rPr lang="en-US" dirty="0" err="1"/>
              <a:t>Honours</a:t>
            </a:r>
            <a:r>
              <a:rPr lang="en-US" dirty="0"/>
              <a:t> Degree</a:t>
            </a:r>
          </a:p>
          <a:p>
            <a:r>
              <a:rPr lang="en-US" dirty="0"/>
              <a:t>Prerequisite – one previous introductory  statistics course, one previous introductory methods course</a:t>
            </a:r>
          </a:p>
          <a:p>
            <a:r>
              <a:rPr lang="en-US" dirty="0"/>
              <a:t>Full year (8 month course) – 3 hour class once per week</a:t>
            </a:r>
          </a:p>
          <a:p>
            <a:r>
              <a:rPr lang="en-US" dirty="0"/>
              <a:t>75 students</a:t>
            </a:r>
          </a:p>
          <a:p>
            <a:r>
              <a:rPr lang="en-US" dirty="0"/>
              <a:t>3 TAs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74530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Triumphs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who worked at it gained valuable experience:</a:t>
            </a:r>
          </a:p>
          <a:p>
            <a:pPr lvl="1"/>
            <a:r>
              <a:rPr lang="en-US" dirty="0"/>
              <a:t>Several decided they could tackle grad school after the course</a:t>
            </a:r>
          </a:p>
          <a:p>
            <a:pPr lvl="1"/>
            <a:r>
              <a:rPr lang="en-US" dirty="0"/>
              <a:t>Three students got jobs based partly on there final papers</a:t>
            </a:r>
          </a:p>
          <a:p>
            <a:pPr lvl="1"/>
            <a:r>
              <a:rPr lang="en-US" dirty="0"/>
              <a:t>Two TAs decided to use STATA and use mixed methods in their Masters theses</a:t>
            </a:r>
          </a:p>
          <a:p>
            <a:pPr lvl="1"/>
            <a:r>
              <a:rPr lang="en-US" dirty="0"/>
              <a:t>Still get questions from students about syntax problems they are having in some kind of analysis they are doing</a:t>
            </a:r>
          </a:p>
          <a:p>
            <a:r>
              <a:rPr lang="en-US" dirty="0"/>
              <a:t>Several students commented on how embedding the software in the class rather than separate labs was helpful</a:t>
            </a:r>
          </a:p>
        </p:txBody>
      </p:sp>
    </p:spTree>
    <p:extLst>
      <p:ext uri="{BB962C8B-B14F-4D97-AF65-F5344CB8AC3E}">
        <p14:creationId xmlns:p14="http://schemas.microsoft.com/office/powerpoint/2010/main" val="387197040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I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rid of final paper and have longer more complicated assignments</a:t>
            </a:r>
          </a:p>
          <a:p>
            <a:pPr lvl="1"/>
            <a:r>
              <a:rPr lang="en-US" dirty="0"/>
              <a:t>Disadvantage – no experience with doing a project beginning to end and writing a report</a:t>
            </a:r>
          </a:p>
          <a:p>
            <a:pPr lvl="1"/>
            <a:r>
              <a:rPr lang="en-US" dirty="0"/>
              <a:t>Advantage – concentrate on topics rather than revisiting some topics again and again</a:t>
            </a:r>
          </a:p>
          <a:p>
            <a:r>
              <a:rPr lang="en-US" dirty="0"/>
              <a:t>Offer it as a senior level class with a smaller class size</a:t>
            </a:r>
          </a:p>
          <a:p>
            <a:r>
              <a:rPr lang="en-US" dirty="0"/>
              <a:t>Find TAs with experience or take separate time to train </a:t>
            </a:r>
            <a:r>
              <a:rPr lang="en-US" dirty="0" err="1"/>
              <a:t>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6775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55" y="205508"/>
            <a:ext cx="8229600" cy="477289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77829" y="4426527"/>
            <a:ext cx="5051425" cy="1295400"/>
          </a:xfrm>
        </p:spPr>
        <p:txBody>
          <a:bodyPr/>
          <a:lstStyle/>
          <a:p>
            <a:r>
              <a:rPr lang="en-US" dirty="0"/>
              <a:t>Contact Information</a:t>
            </a:r>
          </a:p>
          <a:p>
            <a:r>
              <a:rPr lang="en-US" dirty="0">
                <a:hlinkClick r:id="rId2"/>
              </a:rPr>
              <a:t>LeslieAnne.Keown@Carleton.ca</a:t>
            </a:r>
            <a:endParaRPr lang="en-US" dirty="0"/>
          </a:p>
          <a:p>
            <a:r>
              <a:rPr lang="en-US" dirty="0"/>
              <a:t>Or </a:t>
            </a:r>
          </a:p>
          <a:p>
            <a:r>
              <a:rPr lang="en-US" dirty="0">
                <a:hlinkClick r:id="rId3"/>
              </a:rPr>
              <a:t>lakeown@gmail.com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2399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a class where students would experience working with actual social science data and complete a research project using that data</a:t>
            </a:r>
          </a:p>
          <a:p>
            <a:r>
              <a:rPr lang="en-US" dirty="0"/>
              <a:t>Wanted it to be as real world applicable as possible</a:t>
            </a:r>
          </a:p>
          <a:p>
            <a:r>
              <a:rPr lang="en-US" dirty="0"/>
              <a:t>All assignments would contain elements which would be components of the final research paper</a:t>
            </a:r>
          </a:p>
          <a:p>
            <a:pPr lvl="1"/>
            <a:r>
              <a:rPr lang="en-US" dirty="0"/>
              <a:t>3 assignments (25%), Final Paper (25%), 4 Exams (50%)</a:t>
            </a:r>
          </a:p>
          <a:p>
            <a:r>
              <a:rPr lang="en-US" dirty="0"/>
              <a:t>Part of the 3 hours each week  would be lab time</a:t>
            </a:r>
          </a:p>
        </p:txBody>
      </p:sp>
    </p:spTree>
    <p:extLst>
      <p:ext uri="{BB962C8B-B14F-4D97-AF65-F5344CB8AC3E}">
        <p14:creationId xmlns:p14="http://schemas.microsoft.com/office/powerpoint/2010/main" val="339643885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texts 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Remler</a:t>
            </a:r>
            <a:r>
              <a:rPr lang="en-US" dirty="0"/>
              <a:t> D.K. &amp; Van </a:t>
            </a:r>
            <a:r>
              <a:rPr lang="en-US" dirty="0" err="1"/>
              <a:t>Ryzin</a:t>
            </a:r>
            <a:r>
              <a:rPr lang="en-US" dirty="0"/>
              <a:t> G.C. (2015 – 2nd edition). Research Methods in Practice: Strategies for Description and Causation. Sage Publications. </a:t>
            </a:r>
          </a:p>
          <a:p>
            <a:r>
              <a:rPr lang="en-US" dirty="0"/>
              <a:t>Longest, K.C. (2015 – 2nd edition). Using Stata for Quantitative Analysis. Sage Publications</a:t>
            </a:r>
          </a:p>
          <a:p>
            <a:r>
              <a:rPr lang="en-US" dirty="0"/>
              <a:t>General Social Survey- Cycle 23 or Cycle 27</a:t>
            </a:r>
          </a:p>
          <a:p>
            <a:pPr lvl="1"/>
            <a:r>
              <a:rPr lang="en-US" dirty="0"/>
              <a:t>Restricted number of dependent variables </a:t>
            </a:r>
          </a:p>
          <a:p>
            <a:pPr lvl="2"/>
            <a:r>
              <a:rPr lang="en-US" dirty="0"/>
              <a:t>Some of these were constructed and appended to the data set</a:t>
            </a:r>
          </a:p>
        </p:txBody>
      </p:sp>
    </p:spTree>
    <p:extLst>
      <p:ext uri="{BB962C8B-B14F-4D97-AF65-F5344CB8AC3E}">
        <p14:creationId xmlns:p14="http://schemas.microsoft.com/office/powerpoint/2010/main" val="300388996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slides from the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0519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399"/>
            <a:ext cx="7620000" cy="762001"/>
          </a:xfrm>
        </p:spPr>
        <p:txBody>
          <a:bodyPr/>
          <a:lstStyle/>
          <a:p>
            <a:r>
              <a:rPr lang="en-US" dirty="0"/>
              <a:t>Why Stata?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620000" cy="5257801"/>
          </a:xfrm>
        </p:spPr>
        <p:txBody>
          <a:bodyPr/>
          <a:lstStyle/>
          <a:p>
            <a:r>
              <a:rPr lang="en-US" dirty="0"/>
              <a:t>Free for download to all students so you can work on assignments and paper outside of lab easily</a:t>
            </a:r>
          </a:p>
          <a:p>
            <a:r>
              <a:rPr lang="en-US" dirty="0">
                <a:hlinkClick r:id="rId3"/>
              </a:rPr>
              <a:t>https://carleton.ca/ccs/all-services/computers/site-licensed-software/stata/</a:t>
            </a:r>
            <a:r>
              <a:rPr lang="en-US" dirty="0"/>
              <a:t> </a:t>
            </a:r>
          </a:p>
          <a:p>
            <a:r>
              <a:rPr lang="en-US" dirty="0"/>
              <a:t>Has some of the easiest to learn syntax</a:t>
            </a:r>
          </a:p>
          <a:p>
            <a:r>
              <a:rPr lang="en-US" dirty="0"/>
              <a:t>Has advanced survey commands needed for using Statistics Canada and other complex survey data</a:t>
            </a:r>
          </a:p>
        </p:txBody>
      </p:sp>
    </p:spTree>
    <p:extLst>
      <p:ext uri="{BB962C8B-B14F-4D97-AF65-F5344CB8AC3E}">
        <p14:creationId xmlns:p14="http://schemas.microsoft.com/office/powerpoint/2010/main" val="392349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Some suggestions to get you going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Stata on your own computer </a:t>
            </a:r>
          </a:p>
          <a:p>
            <a:r>
              <a:rPr lang="en-US" dirty="0"/>
              <a:t>Download data files from CULearn onto computer and possibly onto USB key and bring one or the other to labs</a:t>
            </a:r>
          </a:p>
          <a:p>
            <a:r>
              <a:rPr lang="en-US" dirty="0"/>
              <a:t>It is ok to make mistakes – that is how you learn</a:t>
            </a:r>
          </a:p>
          <a:p>
            <a:r>
              <a:rPr lang="en-US" dirty="0"/>
              <a:t>Use pulldown menus as little as possible </a:t>
            </a:r>
          </a:p>
        </p:txBody>
      </p:sp>
    </p:spTree>
    <p:extLst>
      <p:ext uri="{BB962C8B-B14F-4D97-AF65-F5344CB8AC3E}">
        <p14:creationId xmlns:p14="http://schemas.microsoft.com/office/powerpoint/2010/main" val="375809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syntax and not point and click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tells the program what to do</a:t>
            </a:r>
          </a:p>
          <a:p>
            <a:r>
              <a:rPr lang="en-US" dirty="0"/>
              <a:t>Use syntax because:</a:t>
            </a:r>
          </a:p>
          <a:p>
            <a:pPr lvl="1"/>
            <a:r>
              <a:rPr lang="en-US" dirty="0"/>
              <a:t>You never change your data file</a:t>
            </a:r>
          </a:p>
          <a:p>
            <a:pPr lvl="1"/>
            <a:r>
              <a:rPr lang="en-US" dirty="0"/>
              <a:t>You can recreate any analysis without starting from scratch</a:t>
            </a:r>
          </a:p>
          <a:p>
            <a:pPr lvl="1"/>
            <a:r>
              <a:rPr lang="en-US" dirty="0"/>
              <a:t>You always have a record of all your steps and can easily correct or change something</a:t>
            </a:r>
          </a:p>
          <a:p>
            <a:pPr lvl="1"/>
            <a:r>
              <a:rPr lang="en-US" dirty="0"/>
              <a:t>It is actually faster than point and click</a:t>
            </a:r>
          </a:p>
          <a:p>
            <a:pPr lvl="1"/>
            <a:r>
              <a:rPr lang="en-US" dirty="0"/>
              <a:t>Works like any text file</a:t>
            </a:r>
          </a:p>
        </p:txBody>
      </p:sp>
    </p:spTree>
    <p:extLst>
      <p:ext uri="{BB962C8B-B14F-4D97-AF65-F5344CB8AC3E}">
        <p14:creationId xmlns:p14="http://schemas.microsoft.com/office/powerpoint/2010/main" val="190990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399"/>
            <a:ext cx="7620000" cy="609601"/>
          </a:xfrm>
        </p:spPr>
        <p:txBody>
          <a:bodyPr/>
          <a:lstStyle/>
          <a:p>
            <a:r>
              <a:rPr lang="en-US" dirty="0"/>
              <a:t>Basics of Stata Syntax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20000" cy="5714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Keep code in a do-file (will show one shortly)</a:t>
            </a:r>
          </a:p>
          <a:p>
            <a:r>
              <a:rPr lang="en-US" dirty="0"/>
              <a:t>Commands are intuitive and based on what things are commonly called</a:t>
            </a:r>
          </a:p>
          <a:p>
            <a:pPr lvl="1"/>
            <a:r>
              <a:rPr lang="en-US" dirty="0"/>
              <a:t>i.e. tables are made with a command called tabulate which can be shortened to tab</a:t>
            </a:r>
          </a:p>
          <a:p>
            <a:r>
              <a:rPr lang="en-US" dirty="0"/>
              <a:t>Always follow the same format: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command </a:t>
            </a:r>
            <a:r>
              <a:rPr lang="en-US" dirty="0" err="1">
                <a:solidFill>
                  <a:srgbClr val="0070C0"/>
                </a:solidFill>
              </a:rPr>
              <a:t>varlist</a:t>
            </a:r>
            <a:r>
              <a:rPr lang="en-US" dirty="0">
                <a:solidFill>
                  <a:srgbClr val="0070C0"/>
                </a:solidFill>
              </a:rPr>
              <a:t> (if) , options</a:t>
            </a:r>
          </a:p>
          <a:p>
            <a:pPr marL="0" indent="0">
              <a:buNone/>
            </a:pPr>
            <a:r>
              <a:rPr lang="en-US" dirty="0"/>
              <a:t>So to get a table for a variable called income:</a:t>
            </a:r>
          </a:p>
          <a:p>
            <a:pPr marL="0" indent="0">
              <a:buNone/>
            </a:pPr>
            <a:r>
              <a:rPr lang="en-US" b="1" dirty="0"/>
              <a:t>tab income</a:t>
            </a:r>
          </a:p>
          <a:p>
            <a:pPr marL="0" indent="0">
              <a:buNone/>
            </a:pPr>
            <a:r>
              <a:rPr lang="en-US" dirty="0"/>
              <a:t>Get a table of income for men only</a:t>
            </a:r>
          </a:p>
          <a:p>
            <a:pPr marL="0" indent="0">
              <a:buNone/>
            </a:pPr>
            <a:r>
              <a:rPr lang="en-US" b="1" dirty="0"/>
              <a:t>tab income if sex=1</a:t>
            </a:r>
          </a:p>
          <a:p>
            <a:pPr marL="0" indent="0">
              <a:buNone/>
            </a:pPr>
            <a:r>
              <a:rPr lang="en-US" dirty="0"/>
              <a:t>Get a table of income and sex with percentages</a:t>
            </a:r>
          </a:p>
          <a:p>
            <a:pPr marL="0" indent="0">
              <a:buNone/>
            </a:pPr>
            <a:r>
              <a:rPr lang="en-US" b="1" dirty="0"/>
              <a:t>tab income sex, col</a:t>
            </a:r>
          </a:p>
        </p:txBody>
      </p:sp>
    </p:spTree>
    <p:extLst>
      <p:ext uri="{BB962C8B-B14F-4D97-AF65-F5344CB8AC3E}">
        <p14:creationId xmlns:p14="http://schemas.microsoft.com/office/powerpoint/2010/main" val="1865873161"/>
      </p:ext>
    </p:extLst>
  </p:cSld>
  <p:clrMapOvr>
    <a:masterClrMapping/>
  </p:clrMapOvr>
</p:sld>
</file>

<file path=ppt/theme/theme1.xml><?xml version="1.0" encoding="utf-8"?>
<a:theme xmlns:a="http://schemas.openxmlformats.org/drawingml/2006/main" name="01158951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P_SABST_PRT_Abstract_Living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PPP_SRELI_TXT_World_Religion_Red">
  <a:themeElements>
    <a:clrScheme name="PPP_SRELI_TXT_World_Religion_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RELI_TXT_World_Religion_Re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P_SRELI_TXT_World_Religion_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5906-F268-4F87-9765-7B21AABD0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 presentation</Template>
  <TotalTime>131</TotalTime>
  <Words>1525</Words>
  <Application>Microsoft Office PowerPoint</Application>
  <PresentationFormat>On-screen Show (4:3)</PresentationFormat>
  <Paragraphs>176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Courier New</vt:lpstr>
      <vt:lpstr>Tahoma</vt:lpstr>
      <vt:lpstr>Trebuchet MS</vt:lpstr>
      <vt:lpstr>Wingdings</vt:lpstr>
      <vt:lpstr>Wingdings 3</vt:lpstr>
      <vt:lpstr>01158951</vt:lpstr>
      <vt:lpstr>PPP_SABST_PRT_Abstract_Living_1</vt:lpstr>
      <vt:lpstr>Facet</vt:lpstr>
      <vt:lpstr>PPP_SRELI_TXT_World_Religion_Red</vt:lpstr>
      <vt:lpstr>Perils, challenges, and triumphs:  Integrating Stata and syntax into an undergraduate social statistics class</vt:lpstr>
      <vt:lpstr>The setting</vt:lpstr>
      <vt:lpstr>The idea</vt:lpstr>
      <vt:lpstr>The texts and data</vt:lpstr>
      <vt:lpstr>Some slides from the Class</vt:lpstr>
      <vt:lpstr>Why Stata?</vt:lpstr>
      <vt:lpstr>Some suggestions to get you going</vt:lpstr>
      <vt:lpstr>Why syntax and not point and click</vt:lpstr>
      <vt:lpstr>Basics of Stata Syntax </vt:lpstr>
      <vt:lpstr>Example Do-file</vt:lpstr>
      <vt:lpstr>Telling Stata you have a survey</vt:lpstr>
      <vt:lpstr>PowerPoint Presentation</vt:lpstr>
      <vt:lpstr>Welcome Back</vt:lpstr>
      <vt:lpstr>STATA – do files and log files</vt:lpstr>
      <vt:lpstr>Tricks of the trade</vt:lpstr>
      <vt:lpstr>Setup svy first</vt:lpstr>
      <vt:lpstr>Bivariate analysis</vt:lpstr>
      <vt:lpstr>Perils – Expect the Unexpected</vt:lpstr>
      <vt:lpstr>Meeting the challenges</vt:lpstr>
      <vt:lpstr>Triumphs</vt:lpstr>
      <vt:lpstr>What would I change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Perils, challenges, and triumphs:  Integrating Stata and syntax into an undergraduate social statistics class</dc:title>
  <dc:creator>Leslie-Anne Keown</dc:creator>
  <cp:keywords/>
  <cp:lastModifiedBy>Leslie-Anne Keown</cp:lastModifiedBy>
  <cp:revision>11</cp:revision>
  <dcterms:created xsi:type="dcterms:W3CDTF">2017-05-28T21:14:30Z</dcterms:created>
  <dcterms:modified xsi:type="dcterms:W3CDTF">2017-06-04T19:27:31Z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