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Lst>
  <p:sldIdLst>
    <p:sldId id="298" r:id="rId3"/>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Lst>
  <p:sldSz cx="20104100" cy="11309350"/>
  <p:notesSz cx="20104100" cy="113093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48" y="9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505898"/>
            <a:ext cx="17088486" cy="237496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3015615" y="6333236"/>
            <a:ext cx="14072870" cy="282733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11/29/2023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6" y="602119"/>
            <a:ext cx="17339786" cy="2185952"/>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1384776" y="2772362"/>
            <a:ext cx="8504976"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smtClean="0"/>
              <a:t>Edit Master text styles</a:t>
            </a:r>
          </a:p>
        </p:txBody>
      </p:sp>
      <p:sp>
        <p:nvSpPr>
          <p:cNvPr id="4" name="Content Placeholder 3"/>
          <p:cNvSpPr>
            <a:spLocks noGrp="1"/>
          </p:cNvSpPr>
          <p:nvPr>
            <p:ph sz="half" idx="2"/>
          </p:nvPr>
        </p:nvSpPr>
        <p:spPr>
          <a:xfrm>
            <a:off x="1384776" y="4131054"/>
            <a:ext cx="8504976"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10177701" y="2772362"/>
            <a:ext cx="8546861"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smtClean="0"/>
              <a:t>Edit Master text styles</a:t>
            </a:r>
          </a:p>
        </p:txBody>
      </p:sp>
      <p:sp>
        <p:nvSpPr>
          <p:cNvPr id="6" name="Content Placeholder 5"/>
          <p:cNvSpPr>
            <a:spLocks noGrp="1"/>
          </p:cNvSpPr>
          <p:nvPr>
            <p:ph sz="quarter" idx="4"/>
          </p:nvPr>
        </p:nvSpPr>
        <p:spPr>
          <a:xfrm>
            <a:off x="10177701" y="4131054"/>
            <a:ext cx="8546861"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5AA5AB0A-457D-4BF1-BF6A-D5BC39AA786D}" type="datetimeFigureOut">
              <a:rPr lang="en-IN" smtClean="0"/>
              <a:t>29-11-2023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55F18693-7055-470C-8C38-E56B8816D6B0}" type="slidenum">
              <a:rPr lang="en-IN" smtClean="0"/>
              <a:t>‹#›</a:t>
            </a:fld>
            <a:endParaRPr lang="en-IN"/>
          </a:p>
        </p:txBody>
      </p:sp>
    </p:spTree>
    <p:extLst>
      <p:ext uri="{BB962C8B-B14F-4D97-AF65-F5344CB8AC3E}">
        <p14:creationId xmlns:p14="http://schemas.microsoft.com/office/powerpoint/2010/main" val="1103028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5AA5AB0A-457D-4BF1-BF6A-D5BC39AA786D}" type="datetimeFigureOut">
              <a:rPr lang="en-IN" smtClean="0"/>
              <a:t>29-11-2023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5F18693-7055-470C-8C38-E56B8816D6B0}" type="slidenum">
              <a:rPr lang="en-IN" smtClean="0"/>
              <a:t>‹#›</a:t>
            </a:fld>
            <a:endParaRPr lang="en-IN"/>
          </a:p>
        </p:txBody>
      </p:sp>
    </p:spTree>
    <p:extLst>
      <p:ext uri="{BB962C8B-B14F-4D97-AF65-F5344CB8AC3E}">
        <p14:creationId xmlns:p14="http://schemas.microsoft.com/office/powerpoint/2010/main" val="6558550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A5AB0A-457D-4BF1-BF6A-D5BC39AA786D}" type="datetimeFigureOut">
              <a:rPr lang="en-IN" smtClean="0"/>
              <a:t>29-11-2023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55F18693-7055-470C-8C38-E56B8816D6B0}" type="slidenum">
              <a:rPr lang="en-IN" smtClean="0"/>
              <a:t>‹#›</a:t>
            </a:fld>
            <a:endParaRPr lang="en-IN"/>
          </a:p>
        </p:txBody>
      </p:sp>
    </p:spTree>
    <p:extLst>
      <p:ext uri="{BB962C8B-B14F-4D97-AF65-F5344CB8AC3E}">
        <p14:creationId xmlns:p14="http://schemas.microsoft.com/office/powerpoint/2010/main" val="1648307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smtClean="0"/>
              <a:t>Click to edit Master title style</a:t>
            </a:r>
            <a:endParaRPr lang="en-IN"/>
          </a:p>
        </p:txBody>
      </p:sp>
      <p:sp>
        <p:nvSpPr>
          <p:cNvPr id="3" name="Content Placeholder 2"/>
          <p:cNvSpPr>
            <a:spLocks noGrp="1"/>
          </p:cNvSpPr>
          <p:nvPr>
            <p:ph idx="1"/>
          </p:nvPr>
        </p:nvSpPr>
        <p:spPr>
          <a:xfrm>
            <a:off x="8546861" y="1628338"/>
            <a:ext cx="10177701"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smtClean="0"/>
              <a:t>Edit Master text styles</a:t>
            </a:r>
          </a:p>
        </p:txBody>
      </p:sp>
      <p:sp>
        <p:nvSpPr>
          <p:cNvPr id="5" name="Date Placeholder 4"/>
          <p:cNvSpPr>
            <a:spLocks noGrp="1"/>
          </p:cNvSpPr>
          <p:nvPr>
            <p:ph type="dt" sz="half" idx="10"/>
          </p:nvPr>
        </p:nvSpPr>
        <p:spPr/>
        <p:txBody>
          <a:bodyPr/>
          <a:lstStyle/>
          <a:p>
            <a:fld id="{5AA5AB0A-457D-4BF1-BF6A-D5BC39AA786D}" type="datetimeFigureOut">
              <a:rPr lang="en-IN" smtClean="0"/>
              <a:t>29-11-2023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5F18693-7055-470C-8C38-E56B8816D6B0}" type="slidenum">
              <a:rPr lang="en-IN" smtClean="0"/>
              <a:t>‹#›</a:t>
            </a:fld>
            <a:endParaRPr lang="en-IN"/>
          </a:p>
        </p:txBody>
      </p:sp>
    </p:spTree>
    <p:extLst>
      <p:ext uri="{BB962C8B-B14F-4D97-AF65-F5344CB8AC3E}">
        <p14:creationId xmlns:p14="http://schemas.microsoft.com/office/powerpoint/2010/main" val="22674283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smtClean="0"/>
              <a:t>Click to edit Master title style</a:t>
            </a:r>
            <a:endParaRPr lang="en-IN"/>
          </a:p>
        </p:txBody>
      </p:sp>
      <p:sp>
        <p:nvSpPr>
          <p:cNvPr id="3" name="Picture Placeholder 2"/>
          <p:cNvSpPr>
            <a:spLocks noGrp="1"/>
          </p:cNvSpPr>
          <p:nvPr>
            <p:ph type="pic" idx="1"/>
          </p:nvPr>
        </p:nvSpPr>
        <p:spPr>
          <a:xfrm>
            <a:off x="8546861" y="1628338"/>
            <a:ext cx="10177701" cy="8036969"/>
          </a:xfrm>
        </p:spPr>
        <p:txBody>
          <a:bodyPr/>
          <a:lstStyle>
            <a:lvl1pPr marL="0" indent="0">
              <a:buNone/>
              <a:defRPr sz="5277"/>
            </a:lvl1pPr>
            <a:lvl2pPr marL="753923" indent="0">
              <a:buNone/>
              <a:defRPr sz="4617"/>
            </a:lvl2pPr>
            <a:lvl3pPr marL="1507846" indent="0">
              <a:buNone/>
              <a:defRPr sz="3958"/>
            </a:lvl3pPr>
            <a:lvl4pPr marL="2261768" indent="0">
              <a:buNone/>
              <a:defRPr sz="3298"/>
            </a:lvl4pPr>
            <a:lvl5pPr marL="3015691" indent="0">
              <a:buNone/>
              <a:defRPr sz="3298"/>
            </a:lvl5pPr>
            <a:lvl6pPr marL="3769614" indent="0">
              <a:buNone/>
              <a:defRPr sz="3298"/>
            </a:lvl6pPr>
            <a:lvl7pPr marL="4523537" indent="0">
              <a:buNone/>
              <a:defRPr sz="3298"/>
            </a:lvl7pPr>
            <a:lvl8pPr marL="5277460" indent="0">
              <a:buNone/>
              <a:defRPr sz="3298"/>
            </a:lvl8pPr>
            <a:lvl9pPr marL="6031382" indent="0">
              <a:buNone/>
              <a:defRPr sz="3298"/>
            </a:lvl9pPr>
          </a:lstStyle>
          <a:p>
            <a:endParaRPr lang="en-IN"/>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smtClean="0"/>
              <a:t>Edit Master text styles</a:t>
            </a:r>
          </a:p>
        </p:txBody>
      </p:sp>
      <p:sp>
        <p:nvSpPr>
          <p:cNvPr id="5" name="Date Placeholder 4"/>
          <p:cNvSpPr>
            <a:spLocks noGrp="1"/>
          </p:cNvSpPr>
          <p:nvPr>
            <p:ph type="dt" sz="half" idx="10"/>
          </p:nvPr>
        </p:nvSpPr>
        <p:spPr/>
        <p:txBody>
          <a:bodyPr/>
          <a:lstStyle/>
          <a:p>
            <a:fld id="{5AA5AB0A-457D-4BF1-BF6A-D5BC39AA786D}" type="datetimeFigureOut">
              <a:rPr lang="en-IN" smtClean="0"/>
              <a:t>29-11-2023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5F18693-7055-470C-8C38-E56B8816D6B0}" type="slidenum">
              <a:rPr lang="en-IN" smtClean="0"/>
              <a:t>‹#›</a:t>
            </a:fld>
            <a:endParaRPr lang="en-IN"/>
          </a:p>
        </p:txBody>
      </p:sp>
    </p:spTree>
    <p:extLst>
      <p:ext uri="{BB962C8B-B14F-4D97-AF65-F5344CB8AC3E}">
        <p14:creationId xmlns:p14="http://schemas.microsoft.com/office/powerpoint/2010/main" val="29624963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5AA5AB0A-457D-4BF1-BF6A-D5BC39AA786D}" type="datetimeFigureOut">
              <a:rPr lang="en-IN" smtClean="0"/>
              <a:t>29-11-2023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5F18693-7055-470C-8C38-E56B8816D6B0}" type="slidenum">
              <a:rPr lang="en-IN" smtClean="0"/>
              <a:t>‹#›</a:t>
            </a:fld>
            <a:endParaRPr lang="en-IN"/>
          </a:p>
        </p:txBody>
      </p:sp>
    </p:spTree>
    <p:extLst>
      <p:ext uri="{BB962C8B-B14F-4D97-AF65-F5344CB8AC3E}">
        <p14:creationId xmlns:p14="http://schemas.microsoft.com/office/powerpoint/2010/main" val="1140955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6" y="602118"/>
            <a:ext cx="4334947" cy="9584151"/>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1382157" y="602118"/>
            <a:ext cx="12753538" cy="95841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5AA5AB0A-457D-4BF1-BF6A-D5BC39AA786D}" type="datetimeFigureOut">
              <a:rPr lang="en-IN" smtClean="0"/>
              <a:t>29-11-2023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5F18693-7055-470C-8C38-E56B8816D6B0}" type="slidenum">
              <a:rPr lang="en-IN" smtClean="0"/>
              <a:t>‹#›</a:t>
            </a:fld>
            <a:endParaRPr lang="en-IN"/>
          </a:p>
        </p:txBody>
      </p:sp>
    </p:spTree>
    <p:extLst>
      <p:ext uri="{BB962C8B-B14F-4D97-AF65-F5344CB8AC3E}">
        <p14:creationId xmlns:p14="http://schemas.microsoft.com/office/powerpoint/2010/main" val="3733674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950" b="0" i="0">
                <a:solidFill>
                  <a:schemeClr val="tx1"/>
                </a:solidFill>
                <a:latin typeface="Arial MT"/>
                <a:cs typeface="Arial MT"/>
              </a:defRPr>
            </a:lvl1pPr>
          </a:lstStyle>
          <a:p>
            <a:endParaRPr/>
          </a:p>
        </p:txBody>
      </p:sp>
      <p:sp>
        <p:nvSpPr>
          <p:cNvPr id="3" name="Holder 3"/>
          <p:cNvSpPr>
            <a:spLocks noGrp="1"/>
          </p:cNvSpPr>
          <p:nvPr>
            <p:ph type="body" idx="1"/>
          </p:nvPr>
        </p:nvSpPr>
        <p:spPr/>
        <p:txBody>
          <a:bodyPr lIns="0" tIns="0" rIns="0" bIns="0"/>
          <a:lstStyle>
            <a:lvl1pPr>
              <a:defRPr sz="2950" b="0"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11/29/2023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950" b="0" i="0">
                <a:solidFill>
                  <a:schemeClr val="tx1"/>
                </a:solidFill>
                <a:latin typeface="Arial MT"/>
                <a:cs typeface="Arial MT"/>
              </a:defRPr>
            </a:lvl1pPr>
          </a:lstStyle>
          <a:p>
            <a:endParaRPr/>
          </a:p>
        </p:txBody>
      </p:sp>
      <p:sp>
        <p:nvSpPr>
          <p:cNvPr id="3" name="Holder 3"/>
          <p:cNvSpPr>
            <a:spLocks noGrp="1"/>
          </p:cNvSpPr>
          <p:nvPr>
            <p:ph sz="half" idx="2"/>
          </p:nvPr>
        </p:nvSpPr>
        <p:spPr>
          <a:xfrm>
            <a:off x="1005205" y="2601150"/>
            <a:ext cx="8745284"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601150"/>
            <a:ext cx="8745284" cy="746417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11/29/2023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950" b="0" i="0">
                <a:solidFill>
                  <a:schemeClr val="tx1"/>
                </a:solidFill>
                <a:latin typeface="Arial MT"/>
                <a:cs typeface="Arial M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11/29/2023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11/29/2023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smtClean="0"/>
              <a:t>Click to edit Master title style</a:t>
            </a:r>
            <a:endParaRPr lang="en-IN"/>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5AA5AB0A-457D-4BF1-BF6A-D5BC39AA786D}" type="datetimeFigureOut">
              <a:rPr lang="en-IN" smtClean="0"/>
              <a:t>29-11-2023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5F18693-7055-470C-8C38-E56B8816D6B0}" type="slidenum">
              <a:rPr lang="en-IN" smtClean="0"/>
              <a:t>‹#›</a:t>
            </a:fld>
            <a:endParaRPr lang="en-IN"/>
          </a:p>
        </p:txBody>
      </p:sp>
    </p:spTree>
    <p:extLst>
      <p:ext uri="{BB962C8B-B14F-4D97-AF65-F5344CB8AC3E}">
        <p14:creationId xmlns:p14="http://schemas.microsoft.com/office/powerpoint/2010/main" val="809241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5AA5AB0A-457D-4BF1-BF6A-D5BC39AA786D}" type="datetimeFigureOut">
              <a:rPr lang="en-IN" smtClean="0"/>
              <a:t>29-11-2023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5F18693-7055-470C-8C38-E56B8816D6B0}" type="slidenum">
              <a:rPr lang="en-IN" smtClean="0"/>
              <a:t>‹#›</a:t>
            </a:fld>
            <a:endParaRPr lang="en-IN"/>
          </a:p>
        </p:txBody>
      </p:sp>
    </p:spTree>
    <p:extLst>
      <p:ext uri="{BB962C8B-B14F-4D97-AF65-F5344CB8AC3E}">
        <p14:creationId xmlns:p14="http://schemas.microsoft.com/office/powerpoint/2010/main" val="1849237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6" y="2819485"/>
            <a:ext cx="17339786" cy="4704375"/>
          </a:xfrm>
        </p:spPr>
        <p:txBody>
          <a:bodyPr anchor="b"/>
          <a:lstStyle>
            <a:lvl1pPr>
              <a:defRPr sz="9894"/>
            </a:lvl1pPr>
          </a:lstStyle>
          <a:p>
            <a:r>
              <a:rPr lang="en-US" smtClean="0"/>
              <a:t>Click to edit Master title style</a:t>
            </a:r>
            <a:endParaRPr lang="en-IN"/>
          </a:p>
        </p:txBody>
      </p:sp>
      <p:sp>
        <p:nvSpPr>
          <p:cNvPr id="3" name="Text Placeholder 2"/>
          <p:cNvSpPr>
            <a:spLocks noGrp="1"/>
          </p:cNvSpPr>
          <p:nvPr>
            <p:ph type="body" idx="1"/>
          </p:nvPr>
        </p:nvSpPr>
        <p:spPr>
          <a:xfrm>
            <a:off x="1371686" y="7568366"/>
            <a:ext cx="17339786" cy="2473919"/>
          </a:xfrm>
        </p:spPr>
        <p:txBody>
          <a:bodyPr/>
          <a:lstStyle>
            <a:lvl1pPr marL="0" indent="0">
              <a:buNone/>
              <a:defRPr sz="3958">
                <a:solidFill>
                  <a:schemeClr val="tx1">
                    <a:tint val="75000"/>
                  </a:schemeClr>
                </a:solidFill>
              </a:defRPr>
            </a:lvl1pPr>
            <a:lvl2pPr marL="753923" indent="0">
              <a:buNone/>
              <a:defRPr sz="3298">
                <a:solidFill>
                  <a:schemeClr val="tx1">
                    <a:tint val="75000"/>
                  </a:schemeClr>
                </a:solidFill>
              </a:defRPr>
            </a:lvl2pPr>
            <a:lvl3pPr marL="1507846" indent="0">
              <a:buNone/>
              <a:defRPr sz="2968">
                <a:solidFill>
                  <a:schemeClr val="tx1">
                    <a:tint val="75000"/>
                  </a:schemeClr>
                </a:solidFill>
              </a:defRPr>
            </a:lvl3pPr>
            <a:lvl4pPr marL="2261768" indent="0">
              <a:buNone/>
              <a:defRPr sz="2638">
                <a:solidFill>
                  <a:schemeClr val="tx1">
                    <a:tint val="75000"/>
                  </a:schemeClr>
                </a:solidFill>
              </a:defRPr>
            </a:lvl4pPr>
            <a:lvl5pPr marL="3015691" indent="0">
              <a:buNone/>
              <a:defRPr sz="2638">
                <a:solidFill>
                  <a:schemeClr val="tx1">
                    <a:tint val="75000"/>
                  </a:schemeClr>
                </a:solidFill>
              </a:defRPr>
            </a:lvl5pPr>
            <a:lvl6pPr marL="3769614" indent="0">
              <a:buNone/>
              <a:defRPr sz="2638">
                <a:solidFill>
                  <a:schemeClr val="tx1">
                    <a:tint val="75000"/>
                  </a:schemeClr>
                </a:solidFill>
              </a:defRPr>
            </a:lvl6pPr>
            <a:lvl7pPr marL="4523537" indent="0">
              <a:buNone/>
              <a:defRPr sz="2638">
                <a:solidFill>
                  <a:schemeClr val="tx1">
                    <a:tint val="75000"/>
                  </a:schemeClr>
                </a:solidFill>
              </a:defRPr>
            </a:lvl7pPr>
            <a:lvl8pPr marL="5277460" indent="0">
              <a:buNone/>
              <a:defRPr sz="2638">
                <a:solidFill>
                  <a:schemeClr val="tx1">
                    <a:tint val="75000"/>
                  </a:schemeClr>
                </a:solidFill>
              </a:defRPr>
            </a:lvl8pPr>
            <a:lvl9pPr marL="6031382" indent="0">
              <a:buNone/>
              <a:defRPr sz="2638">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AA5AB0A-457D-4BF1-BF6A-D5BC39AA786D}" type="datetimeFigureOut">
              <a:rPr lang="en-IN" smtClean="0"/>
              <a:t>29-11-2023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5F18693-7055-470C-8C38-E56B8816D6B0}" type="slidenum">
              <a:rPr lang="en-IN" smtClean="0"/>
              <a:t>‹#›</a:t>
            </a:fld>
            <a:endParaRPr lang="en-IN"/>
          </a:p>
        </p:txBody>
      </p:sp>
    </p:spTree>
    <p:extLst>
      <p:ext uri="{BB962C8B-B14F-4D97-AF65-F5344CB8AC3E}">
        <p14:creationId xmlns:p14="http://schemas.microsoft.com/office/powerpoint/2010/main" val="39392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1382157"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10177700"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5AA5AB0A-457D-4BF1-BF6A-D5BC39AA786D}" type="datetimeFigureOut">
              <a:rPr lang="en-IN" smtClean="0"/>
              <a:t>29-11-2023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5F18693-7055-470C-8C38-E56B8816D6B0}" type="slidenum">
              <a:rPr lang="en-IN" smtClean="0"/>
              <a:t>‹#›</a:t>
            </a:fld>
            <a:endParaRPr lang="en-IN"/>
          </a:p>
        </p:txBody>
      </p:sp>
    </p:spTree>
    <p:extLst>
      <p:ext uri="{BB962C8B-B14F-4D97-AF65-F5344CB8AC3E}">
        <p14:creationId xmlns:p14="http://schemas.microsoft.com/office/powerpoint/2010/main" val="27241068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715205" y="378597"/>
            <a:ext cx="18262600" cy="628650"/>
          </a:xfrm>
          <a:prstGeom prst="rect">
            <a:avLst/>
          </a:prstGeom>
        </p:spPr>
        <p:txBody>
          <a:bodyPr wrap="square" lIns="0" tIns="0" rIns="0" bIns="0">
            <a:spAutoFit/>
          </a:bodyPr>
          <a:lstStyle>
            <a:lvl1pPr>
              <a:defRPr sz="3950" b="0" i="0">
                <a:solidFill>
                  <a:schemeClr val="tx1"/>
                </a:solidFill>
                <a:latin typeface="Arial MT"/>
                <a:cs typeface="Arial MT"/>
              </a:defRPr>
            </a:lvl1pPr>
          </a:lstStyle>
          <a:p>
            <a:endParaRPr/>
          </a:p>
        </p:txBody>
      </p:sp>
      <p:sp>
        <p:nvSpPr>
          <p:cNvPr id="3" name="Holder 3"/>
          <p:cNvSpPr>
            <a:spLocks noGrp="1"/>
          </p:cNvSpPr>
          <p:nvPr>
            <p:ph type="body" idx="1"/>
          </p:nvPr>
        </p:nvSpPr>
        <p:spPr>
          <a:xfrm>
            <a:off x="5346106" y="3444158"/>
            <a:ext cx="9411886" cy="7295515"/>
          </a:xfrm>
          <a:prstGeom prst="rect">
            <a:avLst/>
          </a:prstGeom>
        </p:spPr>
        <p:txBody>
          <a:bodyPr wrap="square" lIns="0" tIns="0" rIns="0" bIns="0">
            <a:spAutoFit/>
          </a:bodyPr>
          <a:lstStyle>
            <a:lvl1pPr>
              <a:defRPr sz="2950" b="0"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a:xfrm>
            <a:off x="6835394" y="10517696"/>
            <a:ext cx="6433312" cy="56546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11/29/2023</a:t>
            </a:fld>
            <a:endParaRPr lang="en-US"/>
          </a:p>
        </p:txBody>
      </p:sp>
      <p:sp>
        <p:nvSpPr>
          <p:cNvPr id="6" name="Holder 6"/>
          <p:cNvSpPr>
            <a:spLocks noGrp="1"/>
          </p:cNvSpPr>
          <p:nvPr>
            <p:ph type="sldNum" sz="quarter" idx="7"/>
          </p:nvPr>
        </p:nvSpPr>
        <p:spPr>
          <a:xfrm>
            <a:off x="14474953" y="10517696"/>
            <a:ext cx="4623943" cy="56546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57" y="602119"/>
            <a:ext cx="17339786" cy="2185952"/>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1382157" y="3010591"/>
            <a:ext cx="17339786" cy="717567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1382157" y="10482093"/>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fld id="{5AA5AB0A-457D-4BF1-BF6A-D5BC39AA786D}" type="datetimeFigureOut">
              <a:rPr lang="en-IN" smtClean="0"/>
              <a:t>29-11-2023</a:t>
            </a:fld>
            <a:endParaRPr lang="en-IN"/>
          </a:p>
        </p:txBody>
      </p:sp>
      <p:sp>
        <p:nvSpPr>
          <p:cNvPr id="5" name="Footer Placeholder 4"/>
          <p:cNvSpPr>
            <a:spLocks noGrp="1"/>
          </p:cNvSpPr>
          <p:nvPr>
            <p:ph type="ftr" sz="quarter" idx="3"/>
          </p:nvPr>
        </p:nvSpPr>
        <p:spPr>
          <a:xfrm>
            <a:off x="6659483" y="10482093"/>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14198520" y="10482093"/>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fld id="{55F18693-7055-470C-8C38-E56B8816D6B0}" type="slidenum">
              <a:rPr lang="en-IN" smtClean="0"/>
              <a:t>‹#›</a:t>
            </a:fld>
            <a:endParaRPr lang="en-IN"/>
          </a:p>
        </p:txBody>
      </p:sp>
    </p:spTree>
    <p:extLst>
      <p:ext uri="{BB962C8B-B14F-4D97-AF65-F5344CB8AC3E}">
        <p14:creationId xmlns:p14="http://schemas.microsoft.com/office/powerpoint/2010/main" val="236414621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1507846"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chemeClr val="tx1"/>
          </a:solidFill>
          <a:latin typeface="+mn-lt"/>
          <a:ea typeface="+mn-ea"/>
          <a:cs typeface="+mn-cs"/>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jp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jp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2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0.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5.xml"/><Relationship Id="rId4" Type="http://schemas.openxmlformats.org/officeDocument/2006/relationships/image" Target="../media/image44.jpg"/></Relationships>
</file>

<file path=ppt/slides/_rels/slide31.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0" y="-46722"/>
            <a:ext cx="20355401" cy="11308556"/>
          </a:xfrm>
          <a:prstGeom prst="rect">
            <a:avLst/>
          </a:prstGeom>
        </p:spPr>
      </p:pic>
      <p:pic>
        <p:nvPicPr>
          <p:cNvPr id="41" name="Picture 40"/>
          <p:cNvPicPr>
            <a:picLocks noChangeAspect="1"/>
          </p:cNvPicPr>
          <p:nvPr/>
        </p:nvPicPr>
        <p:blipFill>
          <a:blip r:embed="rId3"/>
          <a:stretch>
            <a:fillRect/>
          </a:stretch>
        </p:blipFill>
        <p:spPr>
          <a:xfrm>
            <a:off x="0" y="146565"/>
            <a:ext cx="3391432" cy="968981"/>
          </a:xfrm>
          <a:prstGeom prst="rect">
            <a:avLst/>
          </a:prstGeom>
        </p:spPr>
      </p:pic>
      <p:pic>
        <p:nvPicPr>
          <p:cNvPr id="3" name="Picture 2"/>
          <p:cNvPicPr>
            <a:picLocks noChangeAspect="1"/>
          </p:cNvPicPr>
          <p:nvPr/>
        </p:nvPicPr>
        <p:blipFill>
          <a:blip r:embed="rId4"/>
          <a:stretch>
            <a:fillRect/>
          </a:stretch>
        </p:blipFill>
        <p:spPr>
          <a:xfrm>
            <a:off x="16775043" y="9596963"/>
            <a:ext cx="3329059" cy="1570633"/>
          </a:xfrm>
          <a:prstGeom prst="rect">
            <a:avLst/>
          </a:prstGeom>
        </p:spPr>
      </p:pic>
      <p:sp>
        <p:nvSpPr>
          <p:cNvPr id="8" name="Rectangle 7"/>
          <p:cNvSpPr/>
          <p:nvPr/>
        </p:nvSpPr>
        <p:spPr>
          <a:xfrm>
            <a:off x="6769430" y="4208923"/>
            <a:ext cx="13130489" cy="4202882"/>
          </a:xfrm>
          <a:prstGeom prst="rect">
            <a:avLst/>
          </a:prstGeom>
        </p:spPr>
        <p:txBody>
          <a:bodyPr wrap="square">
            <a:spAutoFit/>
          </a:bodyPr>
          <a:lstStyle/>
          <a:p>
            <a:pPr defTabSz="1507846"/>
            <a:endParaRPr lang="en-US" sz="2968" dirty="0">
              <a:solidFill>
                <a:srgbClr val="5B9BD5">
                  <a:lumMod val="50000"/>
                </a:srgbClr>
              </a:solidFill>
              <a:latin typeface="DM Sans"/>
            </a:endParaRPr>
          </a:p>
          <a:p>
            <a:pPr algn="just" defTabSz="1507846"/>
            <a:r>
              <a:rPr lang="en-US" sz="2968" dirty="0">
                <a:solidFill>
                  <a:srgbClr val="5B9BD5">
                    <a:lumMod val="50000"/>
                  </a:srgbClr>
                </a:solidFill>
                <a:latin typeface="DM Sans"/>
              </a:rPr>
              <a:t>                                     </a:t>
            </a:r>
          </a:p>
          <a:p>
            <a:pPr algn="just" defTabSz="1507846"/>
            <a:r>
              <a:rPr lang="en-US" sz="2968" dirty="0">
                <a:solidFill>
                  <a:srgbClr val="5B9BD5">
                    <a:lumMod val="50000"/>
                  </a:srgbClr>
                </a:solidFill>
                <a:latin typeface="DM Sans"/>
              </a:rPr>
              <a:t>                                          </a:t>
            </a:r>
            <a:r>
              <a:rPr lang="en-US" sz="2226" dirty="0">
                <a:solidFill>
                  <a:srgbClr val="5B9BD5">
                    <a:lumMod val="50000"/>
                  </a:srgbClr>
                </a:solidFill>
                <a:latin typeface="Calibri" panose="020F0502020204030204"/>
              </a:rPr>
              <a:t>Presented By</a:t>
            </a:r>
          </a:p>
          <a:p>
            <a:pPr algn="just" defTabSz="1507846"/>
            <a:endParaRPr lang="en-US" sz="2968" dirty="0">
              <a:solidFill>
                <a:srgbClr val="5B9BD5">
                  <a:lumMod val="50000"/>
                </a:srgbClr>
              </a:solidFill>
              <a:latin typeface="Calibri" panose="020F0502020204030204"/>
            </a:endParaRPr>
          </a:p>
          <a:p>
            <a:pPr algn="just" defTabSz="1507846"/>
            <a:endParaRPr lang="en-US" sz="2968" dirty="0">
              <a:solidFill>
                <a:srgbClr val="5B9BD5">
                  <a:lumMod val="50000"/>
                </a:srgbClr>
              </a:solidFill>
              <a:latin typeface="Calibri" panose="020F0502020204030204"/>
            </a:endParaRPr>
          </a:p>
          <a:p>
            <a:pPr algn="just" defTabSz="1507846"/>
            <a:endParaRPr lang="en-US" sz="2968" dirty="0">
              <a:solidFill>
                <a:srgbClr val="5B9BD5">
                  <a:lumMod val="50000"/>
                </a:srgbClr>
              </a:solidFill>
              <a:latin typeface="Calibri" panose="020F0502020204030204"/>
            </a:endParaRPr>
          </a:p>
          <a:p>
            <a:pPr algn="just" defTabSz="1507846"/>
            <a:endParaRPr lang="en-US" sz="2968" dirty="0">
              <a:solidFill>
                <a:srgbClr val="5B9BD5">
                  <a:lumMod val="50000"/>
                </a:srgbClr>
              </a:solidFill>
              <a:latin typeface="Calibri" panose="020F0502020204030204"/>
            </a:endParaRPr>
          </a:p>
          <a:p>
            <a:pPr algn="just" defTabSz="1507846"/>
            <a:endParaRPr lang="en-IN" sz="2968" dirty="0">
              <a:solidFill>
                <a:srgbClr val="5B9BD5">
                  <a:lumMod val="50000"/>
                </a:srgbClr>
              </a:solidFill>
              <a:latin typeface="Calibri" panose="020F0502020204030204"/>
            </a:endParaRPr>
          </a:p>
          <a:p>
            <a:pPr algn="just" defTabSz="1507846"/>
            <a:endParaRPr lang="en-US" sz="2968" dirty="0">
              <a:solidFill>
                <a:srgbClr val="5B9BD5">
                  <a:lumMod val="50000"/>
                </a:srgbClr>
              </a:solidFill>
              <a:latin typeface="DM Sans"/>
            </a:endParaRPr>
          </a:p>
        </p:txBody>
      </p:sp>
      <p:sp>
        <p:nvSpPr>
          <p:cNvPr id="13" name="Rectangle 12"/>
          <p:cNvSpPr/>
          <p:nvPr/>
        </p:nvSpPr>
        <p:spPr>
          <a:xfrm>
            <a:off x="6154057" y="1880276"/>
            <a:ext cx="12721115" cy="442557"/>
          </a:xfrm>
          <a:prstGeom prst="rect">
            <a:avLst/>
          </a:prstGeom>
        </p:spPr>
        <p:txBody>
          <a:bodyPr wrap="square">
            <a:spAutoFit/>
          </a:bodyPr>
          <a:lstStyle/>
          <a:p>
            <a:pPr defTabSz="1507846"/>
            <a:r>
              <a:rPr lang="en-US" sz="2226" b="1" kern="0" dirty="0">
                <a:solidFill>
                  <a:srgbClr val="033560"/>
                </a:solidFill>
                <a:latin typeface="Calibri" panose="020F0502020204030204"/>
                <a:ea typeface="MS Gothic" panose="020B0609070205080204" pitchFamily="49" charset="-128"/>
              </a:rPr>
              <a:t>Topic</a:t>
            </a:r>
            <a:r>
              <a:rPr lang="en-US" sz="2276" kern="0" dirty="0">
                <a:solidFill>
                  <a:srgbClr val="033560"/>
                </a:solidFill>
                <a:latin typeface="Calibri" panose="020F0502020204030204"/>
              </a:rPr>
              <a:t>: </a:t>
            </a:r>
            <a:r>
              <a:rPr lang="en-GB" sz="2276" dirty="0">
                <a:solidFill>
                  <a:srgbClr val="5B9BD5">
                    <a:lumMod val="50000"/>
                  </a:srgbClr>
                </a:solidFill>
                <a:latin typeface="Calibri" panose="020F0502020204030204"/>
              </a:rPr>
              <a:t>Impact Of Pre-transplant Hemodynamics On Survival After Heart Transplantation</a:t>
            </a:r>
            <a:endParaRPr lang="en-IN" sz="2276" kern="0" dirty="0">
              <a:solidFill>
                <a:srgbClr val="5B9BD5">
                  <a:lumMod val="50000"/>
                </a:srgbClr>
              </a:solidFill>
              <a:latin typeface="Calibri" panose="020F0502020204030204"/>
            </a:endParaRPr>
          </a:p>
        </p:txBody>
      </p:sp>
      <p:sp>
        <p:nvSpPr>
          <p:cNvPr id="14" name="Rectangle 13"/>
          <p:cNvSpPr/>
          <p:nvPr/>
        </p:nvSpPr>
        <p:spPr>
          <a:xfrm>
            <a:off x="7005364" y="1759538"/>
            <a:ext cx="11434209" cy="502702"/>
          </a:xfrm>
          <a:prstGeom prst="rect">
            <a:avLst/>
          </a:prstGeom>
        </p:spPr>
        <p:txBody>
          <a:bodyPr wrap="square">
            <a:spAutoFit/>
          </a:bodyPr>
          <a:lstStyle/>
          <a:p>
            <a:pPr algn="ctr" defTabSz="881638">
              <a:lnSpc>
                <a:spcPts val="3186"/>
              </a:lnSpc>
              <a:spcBef>
                <a:spcPct val="0"/>
              </a:spcBef>
            </a:pPr>
            <a:r>
              <a:rPr lang="en-US" sz="2226" dirty="0">
                <a:solidFill>
                  <a:srgbClr val="033560"/>
                </a:solidFill>
                <a:latin typeface="Calibri" panose="020F0502020204030204"/>
              </a:rPr>
              <a:t>:</a:t>
            </a:r>
          </a:p>
        </p:txBody>
      </p:sp>
      <p:sp>
        <p:nvSpPr>
          <p:cNvPr id="15" name="Rectangle 14"/>
          <p:cNvSpPr/>
          <p:nvPr/>
        </p:nvSpPr>
        <p:spPr>
          <a:xfrm>
            <a:off x="6619333" y="2756091"/>
            <a:ext cx="12730364" cy="434863"/>
          </a:xfrm>
          <a:prstGeom prst="rect">
            <a:avLst/>
          </a:prstGeom>
        </p:spPr>
        <p:txBody>
          <a:bodyPr wrap="square">
            <a:spAutoFit/>
          </a:bodyPr>
          <a:lstStyle/>
          <a:p>
            <a:pPr defTabSz="1507846"/>
            <a:endParaRPr lang="en-US" sz="2226" dirty="0">
              <a:solidFill>
                <a:srgbClr val="252525"/>
              </a:solidFill>
              <a:latin typeface="Calibri" panose="020F0502020204030204"/>
            </a:endParaRPr>
          </a:p>
        </p:txBody>
      </p:sp>
      <p:sp>
        <p:nvSpPr>
          <p:cNvPr id="16" name="Rectangle 15"/>
          <p:cNvSpPr/>
          <p:nvPr/>
        </p:nvSpPr>
        <p:spPr>
          <a:xfrm>
            <a:off x="10112742" y="6137900"/>
            <a:ext cx="4223015" cy="1015663"/>
          </a:xfrm>
          <a:prstGeom prst="rect">
            <a:avLst/>
          </a:prstGeom>
        </p:spPr>
        <p:txBody>
          <a:bodyPr wrap="none">
            <a:spAutoFit/>
          </a:bodyPr>
          <a:lstStyle/>
          <a:p>
            <a:pPr algn="ctr" defTabSz="881638">
              <a:lnSpc>
                <a:spcPts val="3590"/>
              </a:lnSpc>
              <a:spcBef>
                <a:spcPct val="0"/>
              </a:spcBef>
            </a:pPr>
            <a:r>
              <a:rPr lang="en-GB" sz="3298" b="1" dirty="0" smtClean="0">
                <a:solidFill>
                  <a:srgbClr val="5B9BD5">
                    <a:lumMod val="50000"/>
                  </a:srgbClr>
                </a:solidFill>
                <a:latin typeface="Calibri" panose="020F0502020204030204"/>
              </a:rPr>
              <a:t>Dr </a:t>
            </a:r>
            <a:r>
              <a:rPr lang="en-GB" sz="3298" b="1" dirty="0">
                <a:solidFill>
                  <a:srgbClr val="5B9BD5">
                    <a:lumMod val="50000"/>
                  </a:srgbClr>
                </a:solidFill>
                <a:latin typeface="Calibri" panose="020F0502020204030204"/>
              </a:rPr>
              <a:t>K R BALAKRISHNAN</a:t>
            </a:r>
            <a:endParaRPr lang="en-IN" sz="3298" b="1" dirty="0">
              <a:solidFill>
                <a:srgbClr val="5B9BD5">
                  <a:lumMod val="50000"/>
                </a:srgbClr>
              </a:solidFill>
              <a:latin typeface="Calibri" panose="020F0502020204030204"/>
            </a:endParaRPr>
          </a:p>
          <a:p>
            <a:pPr algn="ctr" defTabSz="881638">
              <a:lnSpc>
                <a:spcPts val="3590"/>
              </a:lnSpc>
              <a:spcBef>
                <a:spcPct val="0"/>
              </a:spcBef>
            </a:pPr>
            <a:endParaRPr lang="en-US" sz="3298" b="1" dirty="0">
              <a:solidFill>
                <a:srgbClr val="5B9BD5">
                  <a:lumMod val="50000"/>
                </a:srgbClr>
              </a:solidFill>
              <a:latin typeface="Calibri" panose="020F0502020204030204"/>
            </a:endParaRPr>
          </a:p>
        </p:txBody>
      </p:sp>
      <p:sp>
        <p:nvSpPr>
          <p:cNvPr id="17" name="Rectangle 16"/>
          <p:cNvSpPr/>
          <p:nvPr/>
        </p:nvSpPr>
        <p:spPr>
          <a:xfrm>
            <a:off x="12267383" y="6552900"/>
            <a:ext cx="184731" cy="400110"/>
          </a:xfrm>
          <a:prstGeom prst="rect">
            <a:avLst/>
          </a:prstGeom>
        </p:spPr>
        <p:txBody>
          <a:bodyPr wrap="none">
            <a:spAutoFit/>
          </a:bodyPr>
          <a:lstStyle/>
          <a:p>
            <a:pPr algn="ctr" defTabSz="881638">
              <a:lnSpc>
                <a:spcPts val="2381"/>
              </a:lnSpc>
            </a:pPr>
            <a:endParaRPr lang="en-US" sz="2226" dirty="0">
              <a:solidFill>
                <a:srgbClr val="5B9BD5">
                  <a:lumMod val="50000"/>
                </a:srgbClr>
              </a:solidFill>
              <a:latin typeface="Calibri" panose="020F0502020204030204"/>
            </a:endParaRPr>
          </a:p>
        </p:txBody>
      </p:sp>
      <p:sp>
        <p:nvSpPr>
          <p:cNvPr id="22" name="Rectangle 21"/>
          <p:cNvSpPr/>
          <p:nvPr/>
        </p:nvSpPr>
        <p:spPr>
          <a:xfrm>
            <a:off x="6269136" y="7032615"/>
            <a:ext cx="14526042" cy="434863"/>
          </a:xfrm>
          <a:prstGeom prst="rect">
            <a:avLst/>
          </a:prstGeom>
        </p:spPr>
        <p:txBody>
          <a:bodyPr wrap="square">
            <a:spAutoFit/>
          </a:bodyPr>
          <a:lstStyle/>
          <a:p>
            <a:pPr defTabSz="1507846"/>
            <a:endParaRPr lang="en-IN" sz="2226" kern="0" dirty="0">
              <a:solidFill>
                <a:srgbClr val="5B9BD5">
                  <a:lumMod val="50000"/>
                </a:srgbClr>
              </a:solidFill>
              <a:latin typeface="Calibri" panose="020F0502020204030204"/>
            </a:endParaRPr>
          </a:p>
        </p:txBody>
      </p:sp>
      <p:pic>
        <p:nvPicPr>
          <p:cNvPr id="4" name="Picture 3"/>
          <p:cNvPicPr>
            <a:picLocks noChangeAspect="1"/>
          </p:cNvPicPr>
          <p:nvPr/>
        </p:nvPicPr>
        <p:blipFill>
          <a:blip r:embed="rId5"/>
          <a:stretch>
            <a:fillRect/>
          </a:stretch>
        </p:blipFill>
        <p:spPr>
          <a:xfrm>
            <a:off x="265963" y="1662910"/>
            <a:ext cx="5381898" cy="5078943"/>
          </a:xfrm>
          <a:prstGeom prst="rect">
            <a:avLst/>
          </a:prstGeom>
        </p:spPr>
      </p:pic>
      <p:sp>
        <p:nvSpPr>
          <p:cNvPr id="5" name="Rectangle 4"/>
          <p:cNvSpPr/>
          <p:nvPr/>
        </p:nvSpPr>
        <p:spPr>
          <a:xfrm>
            <a:off x="6154056" y="2534638"/>
            <a:ext cx="14359683" cy="2965877"/>
          </a:xfrm>
          <a:prstGeom prst="rect">
            <a:avLst/>
          </a:prstGeom>
        </p:spPr>
        <p:txBody>
          <a:bodyPr wrap="square">
            <a:spAutoFit/>
          </a:bodyPr>
          <a:lstStyle/>
          <a:p>
            <a:pPr defTabSz="1507846">
              <a:lnSpc>
                <a:spcPct val="150000"/>
              </a:lnSpc>
            </a:pPr>
            <a:r>
              <a:rPr lang="en-GB" sz="2226" b="1" kern="0" dirty="0">
                <a:solidFill>
                  <a:srgbClr val="5B9BD5">
                    <a:lumMod val="50000"/>
                  </a:srgbClr>
                </a:solidFill>
                <a:latin typeface="Calibri" panose="020F0502020204030204"/>
                <a:ea typeface="Calibri" panose="020F0502020204030204" pitchFamily="34" charset="0"/>
                <a:cs typeface="Times-Roman"/>
              </a:rPr>
              <a:t>Abstract</a:t>
            </a:r>
            <a:r>
              <a:rPr lang="en-GB" sz="2226" kern="0" dirty="0">
                <a:solidFill>
                  <a:srgbClr val="5B9BD5">
                    <a:lumMod val="50000"/>
                  </a:srgbClr>
                </a:solidFill>
                <a:latin typeface="Calibri" panose="020F0502020204030204"/>
                <a:ea typeface="Calibri" panose="020F0502020204030204" pitchFamily="34" charset="0"/>
                <a:cs typeface="Times-Roman"/>
              </a:rPr>
              <a:t>: The outcome of 429 isolated heart transplants performed at a single institution and followed up to 10 years was analysed for the impact of pre-transplant hemodynamics on long-term survival using STATA 18 with its capabilities in generating Kaplan Meir survival curves, logistic regression, cox regression forest plots and the various graphic capabilities including Margins plots and tables. The advantages of STATA and the comparison with other software including R and MATLAB will be discussed.</a:t>
            </a:r>
            <a:endParaRPr lang="en-IN" sz="2226" kern="100" dirty="0">
              <a:solidFill>
                <a:srgbClr val="5B9BD5">
                  <a:lumMod val="50000"/>
                </a:srgbClr>
              </a:solidFill>
              <a:latin typeface="Calibri" panose="020F0502020204030204"/>
              <a:ea typeface="Calibri" panose="020F0502020204030204" pitchFamily="34" charset="0"/>
              <a:cs typeface="Times New Roman" panose="02020603050405020304" pitchFamily="18" charset="0"/>
            </a:endParaRPr>
          </a:p>
          <a:p>
            <a:pPr defTabSz="1507846"/>
            <a:r>
              <a:rPr lang="en-IN" sz="1979" kern="100" dirty="0">
                <a:solidFill>
                  <a:prstClr val="black"/>
                </a:solidFill>
                <a:latin typeface="Calibri" panose="020F0502020204030204"/>
                <a:ea typeface="Calibri" panose="020F0502020204030204" pitchFamily="34" charset="0"/>
                <a:cs typeface="Times New Roman" panose="02020603050405020304" pitchFamily="18" charset="0"/>
              </a:rPr>
              <a:t> </a:t>
            </a:r>
          </a:p>
        </p:txBody>
      </p:sp>
      <p:sp>
        <p:nvSpPr>
          <p:cNvPr id="10" name="Rectangle 9"/>
          <p:cNvSpPr/>
          <p:nvPr/>
        </p:nvSpPr>
        <p:spPr>
          <a:xfrm>
            <a:off x="7333722" y="6805588"/>
            <a:ext cx="10052050" cy="1323439"/>
          </a:xfrm>
          <a:prstGeom prst="rect">
            <a:avLst/>
          </a:prstGeom>
        </p:spPr>
        <p:txBody>
          <a:bodyPr>
            <a:spAutoFit/>
          </a:bodyPr>
          <a:lstStyle/>
          <a:p>
            <a:pPr algn="ctr" defTabSz="1507846">
              <a:lnSpc>
                <a:spcPts val="2375"/>
              </a:lnSpc>
            </a:pPr>
            <a:r>
              <a:rPr lang="en-GB" sz="2226" kern="0" dirty="0">
                <a:solidFill>
                  <a:srgbClr val="5B9BD5">
                    <a:lumMod val="50000"/>
                  </a:srgbClr>
                </a:solidFill>
                <a:latin typeface="Calibri" panose="020F0502020204030204"/>
                <a:ea typeface="Calibri" panose="020F0502020204030204" pitchFamily="34" charset="0"/>
                <a:cs typeface="Hoefler Text"/>
              </a:rPr>
              <a:t>Director</a:t>
            </a:r>
            <a:endParaRPr lang="en-IN" sz="2226" kern="100" dirty="0">
              <a:solidFill>
                <a:srgbClr val="5B9BD5">
                  <a:lumMod val="50000"/>
                </a:srgbClr>
              </a:solidFill>
              <a:latin typeface="Calibri" panose="020F0502020204030204"/>
              <a:ea typeface="Calibri" panose="020F0502020204030204" pitchFamily="34" charset="0"/>
              <a:cs typeface="Times New Roman" panose="02020603050405020304" pitchFamily="18" charset="0"/>
            </a:endParaRPr>
          </a:p>
          <a:p>
            <a:pPr algn="ctr" defTabSz="1507846">
              <a:lnSpc>
                <a:spcPts val="2375"/>
              </a:lnSpc>
            </a:pPr>
            <a:r>
              <a:rPr lang="en-GB" sz="2226" kern="0" dirty="0">
                <a:solidFill>
                  <a:srgbClr val="5B9BD5">
                    <a:lumMod val="50000"/>
                  </a:srgbClr>
                </a:solidFill>
                <a:latin typeface="Calibri" panose="020F0502020204030204"/>
                <a:ea typeface="Calibri" panose="020F0502020204030204" pitchFamily="34" charset="0"/>
                <a:cs typeface="Hoefler Text"/>
              </a:rPr>
              <a:t>INSTITUTE OF HEART AND LUNG TRANSPLANT AND MECHANICAL CIRCULATORY SUPPORT </a:t>
            </a:r>
            <a:endParaRPr lang="en-IN" sz="2226" kern="100" dirty="0">
              <a:solidFill>
                <a:srgbClr val="5B9BD5">
                  <a:lumMod val="50000"/>
                </a:srgbClr>
              </a:solidFill>
              <a:latin typeface="Calibri" panose="020F0502020204030204"/>
              <a:ea typeface="Calibri" panose="020F0502020204030204" pitchFamily="34" charset="0"/>
              <a:cs typeface="Times New Roman" panose="02020603050405020304" pitchFamily="18" charset="0"/>
            </a:endParaRPr>
          </a:p>
          <a:p>
            <a:pPr algn="ctr" defTabSz="1507846">
              <a:lnSpc>
                <a:spcPts val="2375"/>
              </a:lnSpc>
            </a:pPr>
            <a:r>
              <a:rPr lang="en-GB" sz="2226" kern="0" dirty="0">
                <a:solidFill>
                  <a:srgbClr val="5B9BD5">
                    <a:lumMod val="50000"/>
                  </a:srgbClr>
                </a:solidFill>
                <a:latin typeface="Calibri" panose="020F0502020204030204"/>
                <a:ea typeface="Calibri" panose="020F0502020204030204" pitchFamily="34" charset="0"/>
                <a:cs typeface="Hoefler Text"/>
              </a:rPr>
              <a:t>MGM  HOSPITALS ,CHENNAI</a:t>
            </a:r>
            <a:endParaRPr lang="en-IN" sz="2226" kern="100" dirty="0">
              <a:solidFill>
                <a:srgbClr val="5B9BD5">
                  <a:lumMod val="50000"/>
                </a:srgbClr>
              </a:solidFill>
              <a:latin typeface="Calibri" panose="020F05020202040302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80095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329209" y="692334"/>
            <a:ext cx="16101695" cy="976729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14684" y="3971890"/>
            <a:ext cx="16526510" cy="3016250"/>
          </a:xfrm>
          <a:prstGeom prst="rect">
            <a:avLst/>
          </a:prstGeom>
        </p:spPr>
        <p:txBody>
          <a:bodyPr vert="horz" wrap="square" lIns="0" tIns="132715" rIns="0" bIns="0" rtlCol="0">
            <a:spAutoFit/>
          </a:bodyPr>
          <a:lstStyle/>
          <a:p>
            <a:pPr marL="399415" marR="5080" indent="-387350">
              <a:lnSpc>
                <a:spcPts val="7570"/>
              </a:lnSpc>
              <a:spcBef>
                <a:spcPts val="1045"/>
              </a:spcBef>
            </a:pPr>
            <a:r>
              <a:rPr sz="7000" spc="-105" dirty="0"/>
              <a:t>WHAT </a:t>
            </a:r>
            <a:r>
              <a:rPr sz="7000" spc="-95" dirty="0"/>
              <a:t>ARE THE </a:t>
            </a:r>
            <a:r>
              <a:rPr sz="7000" spc="-130" dirty="0"/>
              <a:t>HEMODYNAMIC </a:t>
            </a:r>
            <a:r>
              <a:rPr sz="7000" spc="-125" dirty="0"/>
              <a:t> FACTORS</a:t>
            </a:r>
            <a:r>
              <a:rPr sz="7000" spc="-270" dirty="0"/>
              <a:t> </a:t>
            </a:r>
            <a:r>
              <a:rPr sz="7000" spc="-114" dirty="0"/>
              <a:t>WHICH</a:t>
            </a:r>
            <a:r>
              <a:rPr sz="7000" spc="-275" dirty="0"/>
              <a:t> </a:t>
            </a:r>
            <a:r>
              <a:rPr sz="7000" spc="-120" dirty="0"/>
              <a:t>AFFECT</a:t>
            </a:r>
            <a:r>
              <a:rPr sz="7000" spc="-275" dirty="0"/>
              <a:t> </a:t>
            </a:r>
            <a:r>
              <a:rPr sz="7000" spc="-125" dirty="0"/>
              <a:t>OUTCOMES</a:t>
            </a:r>
            <a:endParaRPr sz="7000"/>
          </a:p>
          <a:p>
            <a:pPr marL="399415">
              <a:lnSpc>
                <a:spcPts val="7455"/>
              </a:lnSpc>
            </a:pPr>
            <a:r>
              <a:rPr sz="7000" dirty="0"/>
              <a:t>?</a:t>
            </a:r>
            <a:endParaRPr sz="70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592172" y="1838268"/>
            <a:ext cx="14921230" cy="7633334"/>
            <a:chOff x="2592172" y="1838268"/>
            <a:chExt cx="14921230" cy="7633334"/>
          </a:xfrm>
        </p:grpSpPr>
        <p:pic>
          <p:nvPicPr>
            <p:cNvPr id="3" name="object 3"/>
            <p:cNvPicPr/>
            <p:nvPr/>
          </p:nvPicPr>
          <p:blipFill>
            <a:blip r:embed="rId2" cstate="print"/>
            <a:stretch>
              <a:fillRect/>
            </a:stretch>
          </p:blipFill>
          <p:spPr>
            <a:xfrm>
              <a:off x="2592172" y="1838268"/>
              <a:ext cx="14921011" cy="7633275"/>
            </a:xfrm>
            <a:prstGeom prst="rect">
              <a:avLst/>
            </a:prstGeom>
          </p:spPr>
        </p:pic>
        <p:sp>
          <p:nvSpPr>
            <p:cNvPr id="4" name="object 4"/>
            <p:cNvSpPr/>
            <p:nvPr/>
          </p:nvSpPr>
          <p:spPr>
            <a:xfrm>
              <a:off x="6509330" y="7177791"/>
              <a:ext cx="1986914" cy="535305"/>
            </a:xfrm>
            <a:custGeom>
              <a:avLst/>
              <a:gdLst/>
              <a:ahLst/>
              <a:cxnLst/>
              <a:rect l="l" t="t" r="r" b="b"/>
              <a:pathLst>
                <a:path w="1986915" h="535304">
                  <a:moveTo>
                    <a:pt x="1986536" y="0"/>
                  </a:moveTo>
                  <a:lnTo>
                    <a:pt x="0" y="0"/>
                  </a:lnTo>
                  <a:lnTo>
                    <a:pt x="0" y="535271"/>
                  </a:lnTo>
                  <a:lnTo>
                    <a:pt x="1986536" y="535271"/>
                  </a:lnTo>
                  <a:lnTo>
                    <a:pt x="1986536" y="0"/>
                  </a:lnTo>
                  <a:close/>
                </a:path>
              </a:pathLst>
            </a:custGeom>
            <a:solidFill>
              <a:srgbClr val="FF1800">
                <a:alpha val="39999"/>
              </a:srgbClr>
            </a:solidFill>
          </p:spPr>
          <p:txBody>
            <a:bodyPr wrap="square" lIns="0" tIns="0" rIns="0" bIns="0" rtlCol="0"/>
            <a:lstStyle/>
            <a:p>
              <a:endParaRPr/>
            </a:p>
          </p:txBody>
        </p:sp>
        <p:sp>
          <p:nvSpPr>
            <p:cNvPr id="5" name="object 5"/>
            <p:cNvSpPr/>
            <p:nvPr/>
          </p:nvSpPr>
          <p:spPr>
            <a:xfrm>
              <a:off x="6509330" y="7177791"/>
              <a:ext cx="1986914" cy="535305"/>
            </a:xfrm>
            <a:custGeom>
              <a:avLst/>
              <a:gdLst/>
              <a:ahLst/>
              <a:cxnLst/>
              <a:rect l="l" t="t" r="r" b="b"/>
              <a:pathLst>
                <a:path w="1986915" h="535304">
                  <a:moveTo>
                    <a:pt x="0" y="535271"/>
                  </a:moveTo>
                  <a:lnTo>
                    <a:pt x="1986536" y="535271"/>
                  </a:lnTo>
                  <a:lnTo>
                    <a:pt x="1986536" y="0"/>
                  </a:lnTo>
                  <a:lnTo>
                    <a:pt x="0" y="0"/>
                  </a:lnTo>
                  <a:lnTo>
                    <a:pt x="0" y="535271"/>
                  </a:lnTo>
                  <a:close/>
                </a:path>
              </a:pathLst>
            </a:custGeom>
            <a:ln w="41464">
              <a:solidFill>
                <a:srgbClr val="000000"/>
              </a:solidFill>
            </a:ln>
          </p:spPr>
          <p:txBody>
            <a:bodyPr wrap="square" lIns="0" tIns="0" rIns="0" bIns="0" rtlCol="0"/>
            <a:lstStyle/>
            <a:p>
              <a:endParaRPr/>
            </a:p>
          </p:txBody>
        </p:sp>
        <p:sp>
          <p:nvSpPr>
            <p:cNvPr id="6" name="object 6"/>
            <p:cNvSpPr/>
            <p:nvPr/>
          </p:nvSpPr>
          <p:spPr>
            <a:xfrm>
              <a:off x="6509330" y="8083733"/>
              <a:ext cx="1986914" cy="534035"/>
            </a:xfrm>
            <a:custGeom>
              <a:avLst/>
              <a:gdLst/>
              <a:ahLst/>
              <a:cxnLst/>
              <a:rect l="l" t="t" r="r" b="b"/>
              <a:pathLst>
                <a:path w="1986915" h="534034">
                  <a:moveTo>
                    <a:pt x="1986536" y="0"/>
                  </a:moveTo>
                  <a:lnTo>
                    <a:pt x="0" y="0"/>
                  </a:lnTo>
                  <a:lnTo>
                    <a:pt x="0" y="534015"/>
                  </a:lnTo>
                  <a:lnTo>
                    <a:pt x="1986536" y="534015"/>
                  </a:lnTo>
                  <a:lnTo>
                    <a:pt x="1986536" y="0"/>
                  </a:lnTo>
                  <a:close/>
                </a:path>
              </a:pathLst>
            </a:custGeom>
            <a:solidFill>
              <a:srgbClr val="FF1800">
                <a:alpha val="39999"/>
              </a:srgbClr>
            </a:solidFill>
          </p:spPr>
          <p:txBody>
            <a:bodyPr wrap="square" lIns="0" tIns="0" rIns="0" bIns="0" rtlCol="0"/>
            <a:lstStyle/>
            <a:p>
              <a:endParaRPr/>
            </a:p>
          </p:txBody>
        </p:sp>
        <p:sp>
          <p:nvSpPr>
            <p:cNvPr id="7" name="object 7"/>
            <p:cNvSpPr/>
            <p:nvPr/>
          </p:nvSpPr>
          <p:spPr>
            <a:xfrm>
              <a:off x="6509330" y="8083733"/>
              <a:ext cx="1986914" cy="534035"/>
            </a:xfrm>
            <a:custGeom>
              <a:avLst/>
              <a:gdLst/>
              <a:ahLst/>
              <a:cxnLst/>
              <a:rect l="l" t="t" r="r" b="b"/>
              <a:pathLst>
                <a:path w="1986915" h="534034">
                  <a:moveTo>
                    <a:pt x="0" y="534015"/>
                  </a:moveTo>
                  <a:lnTo>
                    <a:pt x="1986536" y="534015"/>
                  </a:lnTo>
                  <a:lnTo>
                    <a:pt x="1986536" y="0"/>
                  </a:lnTo>
                  <a:lnTo>
                    <a:pt x="0" y="0"/>
                  </a:lnTo>
                  <a:lnTo>
                    <a:pt x="0" y="534015"/>
                  </a:lnTo>
                  <a:close/>
                </a:path>
              </a:pathLst>
            </a:custGeom>
            <a:ln w="41464">
              <a:solidFill>
                <a:srgbClr val="000000"/>
              </a:solidFill>
            </a:ln>
          </p:spPr>
          <p:txBody>
            <a:bodyPr wrap="square" lIns="0" tIns="0" rIns="0" bIns="0" rtlCol="0"/>
            <a:lstStyle/>
            <a:p>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643294" y="2053384"/>
            <a:ext cx="16822747" cy="7039529"/>
          </a:xfrm>
          <a:prstGeom prst="rect">
            <a:avLst/>
          </a:prstGeom>
        </p:spPr>
      </p:pic>
      <p:sp>
        <p:nvSpPr>
          <p:cNvPr id="3" name="object 3"/>
          <p:cNvSpPr txBox="1"/>
          <p:nvPr/>
        </p:nvSpPr>
        <p:spPr>
          <a:xfrm>
            <a:off x="5628803" y="2434974"/>
            <a:ext cx="3594735" cy="1404620"/>
          </a:xfrm>
          <a:prstGeom prst="rect">
            <a:avLst/>
          </a:prstGeom>
        </p:spPr>
        <p:txBody>
          <a:bodyPr vert="horz" wrap="square" lIns="0" tIns="13335" rIns="0" bIns="0" rtlCol="0">
            <a:spAutoFit/>
          </a:bodyPr>
          <a:lstStyle/>
          <a:p>
            <a:pPr marL="12700">
              <a:lnSpc>
                <a:spcPct val="100000"/>
              </a:lnSpc>
              <a:spcBef>
                <a:spcPts val="105"/>
              </a:spcBef>
            </a:pPr>
            <a:r>
              <a:rPr sz="2050" spc="5" dirty="0">
                <a:latin typeface="Arial MT"/>
                <a:cs typeface="Arial MT"/>
              </a:rPr>
              <a:t>OR</a:t>
            </a:r>
            <a:r>
              <a:rPr sz="2050" spc="-25" dirty="0">
                <a:latin typeface="Arial MT"/>
                <a:cs typeface="Arial MT"/>
              </a:rPr>
              <a:t> </a:t>
            </a:r>
            <a:r>
              <a:rPr sz="2050" dirty="0">
                <a:latin typeface="Arial MT"/>
                <a:cs typeface="Arial MT"/>
              </a:rPr>
              <a:t>0.7003</a:t>
            </a:r>
            <a:endParaRPr sz="2050">
              <a:latin typeface="Arial MT"/>
              <a:cs typeface="Arial MT"/>
            </a:endParaRPr>
          </a:p>
          <a:p>
            <a:pPr>
              <a:lnSpc>
                <a:spcPct val="100000"/>
              </a:lnSpc>
            </a:pPr>
            <a:endParaRPr sz="2300">
              <a:latin typeface="Arial MT"/>
              <a:cs typeface="Arial MT"/>
            </a:endParaRPr>
          </a:p>
          <a:p>
            <a:pPr>
              <a:lnSpc>
                <a:spcPct val="100000"/>
              </a:lnSpc>
              <a:spcBef>
                <a:spcPts val="10"/>
              </a:spcBef>
            </a:pPr>
            <a:endParaRPr sz="2850">
              <a:latin typeface="Arial MT"/>
              <a:cs typeface="Arial MT"/>
            </a:endParaRPr>
          </a:p>
          <a:p>
            <a:pPr marR="5080" algn="r">
              <a:lnSpc>
                <a:spcPct val="100000"/>
              </a:lnSpc>
            </a:pPr>
            <a:r>
              <a:rPr sz="2050" spc="5" dirty="0">
                <a:latin typeface="Arial MT"/>
                <a:cs typeface="Arial MT"/>
              </a:rPr>
              <a:t>OR</a:t>
            </a:r>
            <a:r>
              <a:rPr sz="2050" spc="-25" dirty="0">
                <a:latin typeface="Arial MT"/>
                <a:cs typeface="Arial MT"/>
              </a:rPr>
              <a:t> </a:t>
            </a:r>
            <a:r>
              <a:rPr sz="2050" dirty="0">
                <a:latin typeface="Arial MT"/>
                <a:cs typeface="Arial MT"/>
              </a:rPr>
              <a:t>1.505</a:t>
            </a:r>
            <a:endParaRPr sz="2050">
              <a:latin typeface="Arial MT"/>
              <a:cs typeface="Arial MT"/>
            </a:endParaRPr>
          </a:p>
        </p:txBody>
      </p:sp>
      <p:sp>
        <p:nvSpPr>
          <p:cNvPr id="4" name="object 4"/>
          <p:cNvSpPr txBox="1"/>
          <p:nvPr/>
        </p:nvSpPr>
        <p:spPr>
          <a:xfrm>
            <a:off x="5774244" y="4609776"/>
            <a:ext cx="3304540" cy="1372870"/>
          </a:xfrm>
          <a:prstGeom prst="rect">
            <a:avLst/>
          </a:prstGeom>
        </p:spPr>
        <p:txBody>
          <a:bodyPr vert="horz" wrap="square" lIns="0" tIns="13335" rIns="0" bIns="0" rtlCol="0">
            <a:spAutoFit/>
          </a:bodyPr>
          <a:lstStyle/>
          <a:p>
            <a:pPr marR="5080" algn="r">
              <a:lnSpc>
                <a:spcPct val="100000"/>
              </a:lnSpc>
              <a:spcBef>
                <a:spcPts val="105"/>
              </a:spcBef>
            </a:pPr>
            <a:r>
              <a:rPr sz="2050" spc="5" dirty="0">
                <a:latin typeface="Arial MT"/>
                <a:cs typeface="Arial MT"/>
              </a:rPr>
              <a:t>OR</a:t>
            </a:r>
            <a:r>
              <a:rPr sz="2050" spc="-30" dirty="0">
                <a:latin typeface="Arial MT"/>
                <a:cs typeface="Arial MT"/>
              </a:rPr>
              <a:t> </a:t>
            </a:r>
            <a:r>
              <a:rPr sz="2050" dirty="0">
                <a:latin typeface="Arial MT"/>
                <a:cs typeface="Arial MT"/>
              </a:rPr>
              <a:t>3.27</a:t>
            </a:r>
            <a:endParaRPr sz="2050">
              <a:latin typeface="Arial MT"/>
              <a:cs typeface="Arial MT"/>
            </a:endParaRPr>
          </a:p>
          <a:p>
            <a:pPr>
              <a:lnSpc>
                <a:spcPct val="100000"/>
              </a:lnSpc>
            </a:pPr>
            <a:endParaRPr sz="2300">
              <a:latin typeface="Arial MT"/>
              <a:cs typeface="Arial MT"/>
            </a:endParaRPr>
          </a:p>
          <a:p>
            <a:pPr>
              <a:lnSpc>
                <a:spcPct val="100000"/>
              </a:lnSpc>
              <a:spcBef>
                <a:spcPts val="45"/>
              </a:spcBef>
            </a:pPr>
            <a:endParaRPr sz="2600">
              <a:latin typeface="Arial MT"/>
              <a:cs typeface="Arial MT"/>
            </a:endParaRPr>
          </a:p>
          <a:p>
            <a:pPr marL="12700">
              <a:lnSpc>
                <a:spcPct val="100000"/>
              </a:lnSpc>
            </a:pPr>
            <a:r>
              <a:rPr sz="2050" spc="5" dirty="0">
                <a:latin typeface="Arial MT"/>
                <a:cs typeface="Arial MT"/>
              </a:rPr>
              <a:t>OR</a:t>
            </a:r>
            <a:r>
              <a:rPr sz="2050" spc="-30" dirty="0">
                <a:latin typeface="Arial MT"/>
                <a:cs typeface="Arial MT"/>
              </a:rPr>
              <a:t> </a:t>
            </a:r>
            <a:r>
              <a:rPr sz="2050" dirty="0">
                <a:latin typeface="Arial MT"/>
                <a:cs typeface="Arial MT"/>
              </a:rPr>
              <a:t>0.49</a:t>
            </a:r>
            <a:endParaRPr sz="2050">
              <a:latin typeface="Arial MT"/>
              <a:cs typeface="Arial MT"/>
            </a:endParaRPr>
          </a:p>
        </p:txBody>
      </p:sp>
      <p:sp>
        <p:nvSpPr>
          <p:cNvPr id="5" name="object 5"/>
          <p:cNvSpPr txBox="1"/>
          <p:nvPr/>
        </p:nvSpPr>
        <p:spPr>
          <a:xfrm>
            <a:off x="7261947" y="7000385"/>
            <a:ext cx="1001394" cy="1303020"/>
          </a:xfrm>
          <a:prstGeom prst="rect">
            <a:avLst/>
          </a:prstGeom>
        </p:spPr>
        <p:txBody>
          <a:bodyPr vert="horz" wrap="square" lIns="0" tIns="13335" rIns="0" bIns="0" rtlCol="0">
            <a:spAutoFit/>
          </a:bodyPr>
          <a:lstStyle/>
          <a:p>
            <a:pPr marL="12700">
              <a:lnSpc>
                <a:spcPct val="100000"/>
              </a:lnSpc>
              <a:spcBef>
                <a:spcPts val="105"/>
              </a:spcBef>
            </a:pPr>
            <a:r>
              <a:rPr sz="2050" spc="5" dirty="0">
                <a:latin typeface="Arial MT"/>
                <a:cs typeface="Arial MT"/>
              </a:rPr>
              <a:t>OR</a:t>
            </a:r>
            <a:r>
              <a:rPr sz="2050" spc="-70" dirty="0">
                <a:latin typeface="Arial MT"/>
                <a:cs typeface="Arial MT"/>
              </a:rPr>
              <a:t> </a:t>
            </a:r>
            <a:r>
              <a:rPr sz="2050" dirty="0">
                <a:latin typeface="Arial MT"/>
                <a:cs typeface="Arial MT"/>
              </a:rPr>
              <a:t>0.99</a:t>
            </a:r>
            <a:endParaRPr sz="2050">
              <a:latin typeface="Arial MT"/>
              <a:cs typeface="Arial MT"/>
            </a:endParaRPr>
          </a:p>
          <a:p>
            <a:pPr>
              <a:lnSpc>
                <a:spcPct val="100000"/>
              </a:lnSpc>
            </a:pPr>
            <a:endParaRPr sz="2300">
              <a:latin typeface="Arial MT"/>
              <a:cs typeface="Arial MT"/>
            </a:endParaRPr>
          </a:p>
          <a:p>
            <a:pPr>
              <a:lnSpc>
                <a:spcPct val="100000"/>
              </a:lnSpc>
              <a:spcBef>
                <a:spcPts val="10"/>
              </a:spcBef>
            </a:pPr>
            <a:endParaRPr sz="2150">
              <a:latin typeface="Arial MT"/>
              <a:cs typeface="Arial MT"/>
            </a:endParaRPr>
          </a:p>
          <a:p>
            <a:pPr marL="12700">
              <a:lnSpc>
                <a:spcPct val="100000"/>
              </a:lnSpc>
              <a:spcBef>
                <a:spcPts val="5"/>
              </a:spcBef>
            </a:pPr>
            <a:r>
              <a:rPr sz="2050" spc="5" dirty="0">
                <a:latin typeface="Arial MT"/>
                <a:cs typeface="Arial MT"/>
              </a:rPr>
              <a:t>OR</a:t>
            </a:r>
            <a:r>
              <a:rPr sz="2050" spc="-70" dirty="0">
                <a:latin typeface="Arial MT"/>
                <a:cs typeface="Arial MT"/>
              </a:rPr>
              <a:t> </a:t>
            </a:r>
            <a:r>
              <a:rPr sz="2050" dirty="0">
                <a:latin typeface="Arial MT"/>
                <a:cs typeface="Arial MT"/>
              </a:rPr>
              <a:t>1.04</a:t>
            </a:r>
            <a:endParaRPr sz="2050">
              <a:latin typeface="Arial MT"/>
              <a:cs typeface="Arial MT"/>
            </a:endParaRPr>
          </a:p>
        </p:txBody>
      </p:sp>
      <p:sp>
        <p:nvSpPr>
          <p:cNvPr id="6" name="object 6"/>
          <p:cNvSpPr txBox="1"/>
          <p:nvPr/>
        </p:nvSpPr>
        <p:spPr>
          <a:xfrm>
            <a:off x="14291157" y="1990380"/>
            <a:ext cx="1932305" cy="327025"/>
          </a:xfrm>
          <a:prstGeom prst="rect">
            <a:avLst/>
          </a:prstGeom>
        </p:spPr>
        <p:txBody>
          <a:bodyPr vert="horz" wrap="square" lIns="0" tIns="15875" rIns="0" bIns="0" rtlCol="0">
            <a:spAutoFit/>
          </a:bodyPr>
          <a:lstStyle/>
          <a:p>
            <a:pPr marL="12700">
              <a:lnSpc>
                <a:spcPct val="100000"/>
              </a:lnSpc>
              <a:spcBef>
                <a:spcPts val="125"/>
              </a:spcBef>
            </a:pPr>
            <a:r>
              <a:rPr sz="1950" spc="15" dirty="0">
                <a:latin typeface="Arial MT"/>
                <a:cs typeface="Arial MT"/>
              </a:rPr>
              <a:t>95</a:t>
            </a:r>
            <a:r>
              <a:rPr sz="1950" spc="-25" dirty="0">
                <a:latin typeface="Arial MT"/>
                <a:cs typeface="Arial MT"/>
              </a:rPr>
              <a:t> </a:t>
            </a:r>
            <a:r>
              <a:rPr sz="1950" spc="25" dirty="0">
                <a:latin typeface="Arial MT"/>
                <a:cs typeface="Arial MT"/>
              </a:rPr>
              <a:t>%</a:t>
            </a:r>
            <a:r>
              <a:rPr sz="1950" spc="-20" dirty="0">
                <a:latin typeface="Arial MT"/>
                <a:cs typeface="Arial MT"/>
              </a:rPr>
              <a:t> </a:t>
            </a:r>
            <a:r>
              <a:rPr sz="1950" spc="5" dirty="0">
                <a:latin typeface="Arial MT"/>
                <a:cs typeface="Arial MT"/>
              </a:rPr>
              <a:t>CI</a:t>
            </a:r>
            <a:r>
              <a:rPr sz="1950" spc="-20" dirty="0">
                <a:latin typeface="Arial MT"/>
                <a:cs typeface="Arial MT"/>
              </a:rPr>
              <a:t> </a:t>
            </a:r>
            <a:r>
              <a:rPr sz="1950" spc="15" dirty="0">
                <a:latin typeface="Arial MT"/>
                <a:cs typeface="Arial MT"/>
              </a:rPr>
              <a:t>P~0.000</a:t>
            </a:r>
            <a:endParaRPr sz="1950">
              <a:latin typeface="Arial MT"/>
              <a:cs typeface="Arial MT"/>
            </a:endParaRPr>
          </a:p>
        </p:txBody>
      </p:sp>
      <p:sp>
        <p:nvSpPr>
          <p:cNvPr id="7" name="object 7"/>
          <p:cNvSpPr/>
          <p:nvPr/>
        </p:nvSpPr>
        <p:spPr>
          <a:xfrm>
            <a:off x="2803258" y="6864305"/>
            <a:ext cx="2411730" cy="1617345"/>
          </a:xfrm>
          <a:custGeom>
            <a:avLst/>
            <a:gdLst/>
            <a:ahLst/>
            <a:cxnLst/>
            <a:rect l="l" t="t" r="r" b="b"/>
            <a:pathLst>
              <a:path w="2411729" h="1617345">
                <a:moveTo>
                  <a:pt x="2411234" y="1120902"/>
                </a:moveTo>
                <a:lnTo>
                  <a:pt x="2403221" y="1071219"/>
                </a:lnTo>
                <a:lnTo>
                  <a:pt x="2380907" y="1028077"/>
                </a:lnTo>
                <a:lnTo>
                  <a:pt x="2346896" y="994054"/>
                </a:lnTo>
                <a:lnTo>
                  <a:pt x="2303742" y="971753"/>
                </a:lnTo>
                <a:lnTo>
                  <a:pt x="2254072" y="963739"/>
                </a:lnTo>
                <a:lnTo>
                  <a:pt x="1514195" y="963739"/>
                </a:lnTo>
                <a:lnTo>
                  <a:pt x="1464513" y="971753"/>
                </a:lnTo>
                <a:lnTo>
                  <a:pt x="1421371" y="994054"/>
                </a:lnTo>
                <a:lnTo>
                  <a:pt x="1387348" y="1028077"/>
                </a:lnTo>
                <a:lnTo>
                  <a:pt x="1365034" y="1071219"/>
                </a:lnTo>
                <a:lnTo>
                  <a:pt x="1357033" y="1120902"/>
                </a:lnTo>
                <a:lnTo>
                  <a:pt x="1357033" y="1459953"/>
                </a:lnTo>
                <a:lnTo>
                  <a:pt x="1365034" y="1509623"/>
                </a:lnTo>
                <a:lnTo>
                  <a:pt x="1387348" y="1552778"/>
                </a:lnTo>
                <a:lnTo>
                  <a:pt x="1421371" y="1586788"/>
                </a:lnTo>
                <a:lnTo>
                  <a:pt x="1464513" y="1609102"/>
                </a:lnTo>
                <a:lnTo>
                  <a:pt x="1514195" y="1617116"/>
                </a:lnTo>
                <a:lnTo>
                  <a:pt x="2254072" y="1617116"/>
                </a:lnTo>
                <a:lnTo>
                  <a:pt x="2303742" y="1609102"/>
                </a:lnTo>
                <a:lnTo>
                  <a:pt x="2346896" y="1586788"/>
                </a:lnTo>
                <a:lnTo>
                  <a:pt x="2380907" y="1552778"/>
                </a:lnTo>
                <a:lnTo>
                  <a:pt x="2403221" y="1509623"/>
                </a:lnTo>
                <a:lnTo>
                  <a:pt x="2411234" y="1459953"/>
                </a:lnTo>
                <a:lnTo>
                  <a:pt x="2411234" y="1120902"/>
                </a:lnTo>
                <a:close/>
              </a:path>
              <a:path w="2411729" h="1617345">
                <a:moveTo>
                  <a:pt x="2411234" y="157162"/>
                </a:moveTo>
                <a:lnTo>
                  <a:pt x="2403221" y="107480"/>
                </a:lnTo>
                <a:lnTo>
                  <a:pt x="2380907" y="64338"/>
                </a:lnTo>
                <a:lnTo>
                  <a:pt x="2346896" y="30314"/>
                </a:lnTo>
                <a:lnTo>
                  <a:pt x="2303742" y="8001"/>
                </a:lnTo>
                <a:lnTo>
                  <a:pt x="2254072" y="0"/>
                </a:lnTo>
                <a:lnTo>
                  <a:pt x="157175" y="0"/>
                </a:lnTo>
                <a:lnTo>
                  <a:pt x="107492" y="8001"/>
                </a:lnTo>
                <a:lnTo>
                  <a:pt x="64350" y="30314"/>
                </a:lnTo>
                <a:lnTo>
                  <a:pt x="30327" y="64338"/>
                </a:lnTo>
                <a:lnTo>
                  <a:pt x="8013" y="107480"/>
                </a:lnTo>
                <a:lnTo>
                  <a:pt x="0" y="157162"/>
                </a:lnTo>
                <a:lnTo>
                  <a:pt x="0" y="496214"/>
                </a:lnTo>
                <a:lnTo>
                  <a:pt x="8013" y="545884"/>
                </a:lnTo>
                <a:lnTo>
                  <a:pt x="30327" y="589026"/>
                </a:lnTo>
                <a:lnTo>
                  <a:pt x="64350" y="623049"/>
                </a:lnTo>
                <a:lnTo>
                  <a:pt x="107492" y="645363"/>
                </a:lnTo>
                <a:lnTo>
                  <a:pt x="157175" y="653376"/>
                </a:lnTo>
                <a:lnTo>
                  <a:pt x="2254072" y="653376"/>
                </a:lnTo>
                <a:lnTo>
                  <a:pt x="2303742" y="645363"/>
                </a:lnTo>
                <a:lnTo>
                  <a:pt x="2346896" y="623049"/>
                </a:lnTo>
                <a:lnTo>
                  <a:pt x="2380907" y="589026"/>
                </a:lnTo>
                <a:lnTo>
                  <a:pt x="2403221" y="545884"/>
                </a:lnTo>
                <a:lnTo>
                  <a:pt x="2411234" y="496214"/>
                </a:lnTo>
                <a:lnTo>
                  <a:pt x="2411234" y="157162"/>
                </a:lnTo>
                <a:close/>
              </a:path>
            </a:pathLst>
          </a:custGeom>
          <a:solidFill>
            <a:srgbClr val="ED220C">
              <a:alpha val="29803"/>
            </a:srgbClr>
          </a:solidFill>
        </p:spPr>
        <p:txBody>
          <a:bodyPr wrap="square" lIns="0" tIns="0" rIns="0" bIns="0" rtlCol="0"/>
          <a:lstStyle/>
          <a:p>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21970" y="1099442"/>
            <a:ext cx="18655665" cy="9211945"/>
            <a:chOff x="621970" y="1099442"/>
            <a:chExt cx="18655665" cy="9211945"/>
          </a:xfrm>
        </p:grpSpPr>
        <p:pic>
          <p:nvPicPr>
            <p:cNvPr id="3" name="object 3"/>
            <p:cNvPicPr/>
            <p:nvPr/>
          </p:nvPicPr>
          <p:blipFill>
            <a:blip r:embed="rId2" cstate="print"/>
            <a:stretch>
              <a:fillRect/>
            </a:stretch>
          </p:blipFill>
          <p:spPr>
            <a:xfrm>
              <a:off x="621970" y="1099442"/>
              <a:ext cx="18655348" cy="9211447"/>
            </a:xfrm>
            <a:prstGeom prst="rect">
              <a:avLst/>
            </a:prstGeom>
          </p:spPr>
        </p:pic>
        <p:sp>
          <p:nvSpPr>
            <p:cNvPr id="4" name="object 4"/>
            <p:cNvSpPr/>
            <p:nvPr/>
          </p:nvSpPr>
          <p:spPr>
            <a:xfrm>
              <a:off x="5499099" y="2396785"/>
              <a:ext cx="2599055" cy="1048385"/>
            </a:xfrm>
            <a:custGeom>
              <a:avLst/>
              <a:gdLst/>
              <a:ahLst/>
              <a:cxnLst/>
              <a:rect l="l" t="t" r="r" b="b"/>
              <a:pathLst>
                <a:path w="2599054" h="1048385">
                  <a:moveTo>
                    <a:pt x="2598454" y="0"/>
                  </a:moveTo>
                  <a:lnTo>
                    <a:pt x="0" y="0"/>
                  </a:lnTo>
                  <a:lnTo>
                    <a:pt x="0" y="1047926"/>
                  </a:lnTo>
                  <a:lnTo>
                    <a:pt x="2598454" y="1047926"/>
                  </a:lnTo>
                  <a:lnTo>
                    <a:pt x="2598454" y="0"/>
                  </a:lnTo>
                  <a:close/>
                </a:path>
              </a:pathLst>
            </a:custGeom>
            <a:solidFill>
              <a:srgbClr val="FF1800">
                <a:alpha val="39999"/>
              </a:srgbClr>
            </a:solidFill>
          </p:spPr>
          <p:txBody>
            <a:bodyPr wrap="square" lIns="0" tIns="0" rIns="0" bIns="0" rtlCol="0"/>
            <a:lstStyle/>
            <a:p>
              <a:endParaRPr/>
            </a:p>
          </p:txBody>
        </p:sp>
        <p:sp>
          <p:nvSpPr>
            <p:cNvPr id="5" name="object 5"/>
            <p:cNvSpPr/>
            <p:nvPr/>
          </p:nvSpPr>
          <p:spPr>
            <a:xfrm>
              <a:off x="5499099" y="2396785"/>
              <a:ext cx="2599055" cy="1048385"/>
            </a:xfrm>
            <a:custGeom>
              <a:avLst/>
              <a:gdLst/>
              <a:ahLst/>
              <a:cxnLst/>
              <a:rect l="l" t="t" r="r" b="b"/>
              <a:pathLst>
                <a:path w="2599054" h="1048385">
                  <a:moveTo>
                    <a:pt x="0" y="1047926"/>
                  </a:moveTo>
                  <a:lnTo>
                    <a:pt x="2598454" y="1047926"/>
                  </a:lnTo>
                  <a:lnTo>
                    <a:pt x="2598454" y="0"/>
                  </a:lnTo>
                  <a:lnTo>
                    <a:pt x="0" y="0"/>
                  </a:lnTo>
                  <a:lnTo>
                    <a:pt x="0" y="1047926"/>
                  </a:lnTo>
                  <a:close/>
                </a:path>
              </a:pathLst>
            </a:custGeom>
            <a:ln w="41464">
              <a:solidFill>
                <a:srgbClr val="000000"/>
              </a:solidFill>
            </a:ln>
          </p:spPr>
          <p:txBody>
            <a:bodyPr wrap="square" lIns="0" tIns="0" rIns="0" bIns="0" rtlCol="0"/>
            <a:lstStyle/>
            <a:p>
              <a:endParaRPr/>
            </a:p>
          </p:txBody>
        </p:sp>
        <p:sp>
          <p:nvSpPr>
            <p:cNvPr id="6" name="object 6"/>
            <p:cNvSpPr/>
            <p:nvPr/>
          </p:nvSpPr>
          <p:spPr>
            <a:xfrm>
              <a:off x="1000807" y="4100608"/>
              <a:ext cx="7033259" cy="1047115"/>
            </a:xfrm>
            <a:custGeom>
              <a:avLst/>
              <a:gdLst/>
              <a:ahLst/>
              <a:cxnLst/>
              <a:rect l="l" t="t" r="r" b="b"/>
              <a:pathLst>
                <a:path w="7033259" h="1047114">
                  <a:moveTo>
                    <a:pt x="7032665" y="0"/>
                  </a:moveTo>
                  <a:lnTo>
                    <a:pt x="0" y="0"/>
                  </a:lnTo>
                  <a:lnTo>
                    <a:pt x="0" y="1046669"/>
                  </a:lnTo>
                  <a:lnTo>
                    <a:pt x="7032665" y="1046669"/>
                  </a:lnTo>
                  <a:lnTo>
                    <a:pt x="7032665" y="0"/>
                  </a:lnTo>
                  <a:close/>
                </a:path>
              </a:pathLst>
            </a:custGeom>
            <a:solidFill>
              <a:srgbClr val="FF1800">
                <a:alpha val="39999"/>
              </a:srgbClr>
            </a:solidFill>
          </p:spPr>
          <p:txBody>
            <a:bodyPr wrap="square" lIns="0" tIns="0" rIns="0" bIns="0" rtlCol="0"/>
            <a:lstStyle/>
            <a:p>
              <a:endParaRPr/>
            </a:p>
          </p:txBody>
        </p:sp>
        <p:sp>
          <p:nvSpPr>
            <p:cNvPr id="7" name="object 7"/>
            <p:cNvSpPr/>
            <p:nvPr/>
          </p:nvSpPr>
          <p:spPr>
            <a:xfrm>
              <a:off x="1000807" y="4100608"/>
              <a:ext cx="7033259" cy="1047115"/>
            </a:xfrm>
            <a:custGeom>
              <a:avLst/>
              <a:gdLst/>
              <a:ahLst/>
              <a:cxnLst/>
              <a:rect l="l" t="t" r="r" b="b"/>
              <a:pathLst>
                <a:path w="7033259" h="1047114">
                  <a:moveTo>
                    <a:pt x="0" y="1046669"/>
                  </a:moveTo>
                  <a:lnTo>
                    <a:pt x="7032665" y="1046669"/>
                  </a:lnTo>
                  <a:lnTo>
                    <a:pt x="7032665" y="0"/>
                  </a:lnTo>
                  <a:lnTo>
                    <a:pt x="0" y="0"/>
                  </a:lnTo>
                  <a:lnTo>
                    <a:pt x="0" y="1046669"/>
                  </a:lnTo>
                  <a:close/>
                </a:path>
              </a:pathLst>
            </a:custGeom>
            <a:ln w="41464">
              <a:solidFill>
                <a:srgbClr val="000000"/>
              </a:solidFill>
            </a:ln>
          </p:spPr>
          <p:txBody>
            <a:bodyPr wrap="square" lIns="0" tIns="0" rIns="0" bIns="0" rtlCol="0"/>
            <a:lstStyle/>
            <a:p>
              <a:endParaRPr/>
            </a:p>
          </p:txBody>
        </p:sp>
        <p:sp>
          <p:nvSpPr>
            <p:cNvPr id="8" name="object 8"/>
            <p:cNvSpPr/>
            <p:nvPr/>
          </p:nvSpPr>
          <p:spPr>
            <a:xfrm>
              <a:off x="3447224" y="8322469"/>
              <a:ext cx="4562475" cy="1047115"/>
            </a:xfrm>
            <a:custGeom>
              <a:avLst/>
              <a:gdLst/>
              <a:ahLst/>
              <a:cxnLst/>
              <a:rect l="l" t="t" r="r" b="b"/>
              <a:pathLst>
                <a:path w="4562475" h="1047115">
                  <a:moveTo>
                    <a:pt x="4562374" y="0"/>
                  </a:moveTo>
                  <a:lnTo>
                    <a:pt x="0" y="0"/>
                  </a:lnTo>
                  <a:lnTo>
                    <a:pt x="0" y="1046669"/>
                  </a:lnTo>
                  <a:lnTo>
                    <a:pt x="4562374" y="1046669"/>
                  </a:lnTo>
                  <a:lnTo>
                    <a:pt x="4562374" y="0"/>
                  </a:lnTo>
                  <a:close/>
                </a:path>
              </a:pathLst>
            </a:custGeom>
            <a:solidFill>
              <a:srgbClr val="FF1800">
                <a:alpha val="39999"/>
              </a:srgbClr>
            </a:solidFill>
          </p:spPr>
          <p:txBody>
            <a:bodyPr wrap="square" lIns="0" tIns="0" rIns="0" bIns="0" rtlCol="0"/>
            <a:lstStyle/>
            <a:p>
              <a:endParaRPr/>
            </a:p>
          </p:txBody>
        </p:sp>
        <p:sp>
          <p:nvSpPr>
            <p:cNvPr id="9" name="object 9"/>
            <p:cNvSpPr/>
            <p:nvPr/>
          </p:nvSpPr>
          <p:spPr>
            <a:xfrm>
              <a:off x="3447224" y="8322469"/>
              <a:ext cx="4562475" cy="1047115"/>
            </a:xfrm>
            <a:custGeom>
              <a:avLst/>
              <a:gdLst/>
              <a:ahLst/>
              <a:cxnLst/>
              <a:rect l="l" t="t" r="r" b="b"/>
              <a:pathLst>
                <a:path w="4562475" h="1047115">
                  <a:moveTo>
                    <a:pt x="0" y="1046669"/>
                  </a:moveTo>
                  <a:lnTo>
                    <a:pt x="4562374" y="1046669"/>
                  </a:lnTo>
                  <a:lnTo>
                    <a:pt x="4562374" y="0"/>
                  </a:lnTo>
                  <a:lnTo>
                    <a:pt x="0" y="0"/>
                  </a:lnTo>
                  <a:lnTo>
                    <a:pt x="0" y="1046669"/>
                  </a:lnTo>
                  <a:close/>
                </a:path>
              </a:pathLst>
            </a:custGeom>
            <a:ln w="41464">
              <a:solidFill>
                <a:srgbClr val="000000"/>
              </a:solidFill>
            </a:ln>
          </p:spPr>
          <p:txBody>
            <a:bodyPr wrap="square" lIns="0" tIns="0" rIns="0" bIns="0" rtlCol="0"/>
            <a:lstStyle/>
            <a:p>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14684" y="3971890"/>
            <a:ext cx="14233525" cy="2054225"/>
          </a:xfrm>
          <a:prstGeom prst="rect">
            <a:avLst/>
          </a:prstGeom>
        </p:spPr>
        <p:txBody>
          <a:bodyPr vert="horz" wrap="square" lIns="0" tIns="131445" rIns="0" bIns="0" rtlCol="0">
            <a:spAutoFit/>
          </a:bodyPr>
          <a:lstStyle/>
          <a:p>
            <a:pPr marL="12700" marR="5080">
              <a:lnSpc>
                <a:spcPts val="7570"/>
              </a:lnSpc>
              <a:spcBef>
                <a:spcPts val="1035"/>
              </a:spcBef>
            </a:pPr>
            <a:r>
              <a:rPr sz="7000" spc="-95" dirty="0"/>
              <a:t>WHY</a:t>
            </a:r>
            <a:r>
              <a:rPr sz="7000" spc="-275" dirty="0"/>
              <a:t> </a:t>
            </a:r>
            <a:r>
              <a:rPr sz="7000" spc="-70" dirty="0"/>
              <a:t>IS</a:t>
            </a:r>
            <a:r>
              <a:rPr sz="7000" spc="-275" dirty="0"/>
              <a:t> </a:t>
            </a:r>
            <a:r>
              <a:rPr sz="7000" dirty="0"/>
              <a:t>A</a:t>
            </a:r>
            <a:r>
              <a:rPr sz="7000" spc="-290" dirty="0"/>
              <a:t> </a:t>
            </a:r>
            <a:r>
              <a:rPr sz="7000" spc="-105" dirty="0"/>
              <a:t>HIGH</a:t>
            </a:r>
            <a:r>
              <a:rPr sz="7000" spc="-290" dirty="0"/>
              <a:t> </a:t>
            </a:r>
            <a:r>
              <a:rPr sz="7000" spc="-95" dirty="0"/>
              <a:t>PRE</a:t>
            </a:r>
            <a:r>
              <a:rPr sz="7000" spc="-270" dirty="0"/>
              <a:t> </a:t>
            </a:r>
            <a:r>
              <a:rPr sz="7000" spc="-130" dirty="0"/>
              <a:t>TRANSPLANT </a:t>
            </a:r>
            <a:r>
              <a:rPr sz="7000" spc="-1930" dirty="0"/>
              <a:t> </a:t>
            </a:r>
            <a:r>
              <a:rPr sz="7000" spc="-70" dirty="0"/>
              <a:t>RA</a:t>
            </a:r>
            <a:r>
              <a:rPr sz="7000" spc="-275" dirty="0"/>
              <a:t> </a:t>
            </a:r>
            <a:r>
              <a:rPr sz="7000" spc="-125" dirty="0"/>
              <a:t>PRESSURE</a:t>
            </a:r>
            <a:r>
              <a:rPr sz="7000" spc="-250" dirty="0"/>
              <a:t> </a:t>
            </a:r>
            <a:r>
              <a:rPr sz="7000" dirty="0"/>
              <a:t>A</a:t>
            </a:r>
            <a:r>
              <a:rPr sz="7000" spc="-275" dirty="0"/>
              <a:t> </a:t>
            </a:r>
            <a:r>
              <a:rPr sz="7000" spc="-105" dirty="0"/>
              <a:t>RISK</a:t>
            </a:r>
            <a:r>
              <a:rPr sz="7000" spc="-275" dirty="0"/>
              <a:t> </a:t>
            </a:r>
            <a:r>
              <a:rPr sz="7000" spc="-114" dirty="0"/>
              <a:t>FACTOR</a:t>
            </a:r>
            <a:r>
              <a:rPr sz="7000" spc="-275" dirty="0"/>
              <a:t> </a:t>
            </a:r>
            <a:r>
              <a:rPr sz="7000" dirty="0"/>
              <a:t>?</a:t>
            </a:r>
            <a:endParaRPr sz="70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503392" y="1074910"/>
            <a:ext cx="11452860" cy="5661660"/>
          </a:xfrm>
          <a:prstGeom prst="rect">
            <a:avLst/>
          </a:prstGeom>
        </p:spPr>
        <p:txBody>
          <a:bodyPr vert="horz" wrap="square" lIns="0" tIns="15240" rIns="0" bIns="0" rtlCol="0">
            <a:spAutoFit/>
          </a:bodyPr>
          <a:lstStyle/>
          <a:p>
            <a:pPr marL="12700">
              <a:lnSpc>
                <a:spcPct val="100000"/>
              </a:lnSpc>
              <a:spcBef>
                <a:spcPts val="120"/>
              </a:spcBef>
            </a:pPr>
            <a:r>
              <a:rPr sz="2700" spc="5" dirty="0">
                <a:solidFill>
                  <a:srgbClr val="202020"/>
                </a:solidFill>
                <a:latin typeface="Times New Roman"/>
                <a:cs typeface="Times New Roman"/>
              </a:rPr>
              <a:t>Chronically</a:t>
            </a:r>
            <a:r>
              <a:rPr sz="2700" dirty="0">
                <a:solidFill>
                  <a:srgbClr val="202020"/>
                </a:solidFill>
                <a:latin typeface="Times New Roman"/>
                <a:cs typeface="Times New Roman"/>
              </a:rPr>
              <a:t> </a:t>
            </a:r>
            <a:r>
              <a:rPr sz="2700" spc="5" dirty="0">
                <a:solidFill>
                  <a:srgbClr val="202020"/>
                </a:solidFill>
                <a:latin typeface="Times New Roman"/>
                <a:cs typeface="Times New Roman"/>
              </a:rPr>
              <a:t>elevated</a:t>
            </a:r>
            <a:r>
              <a:rPr sz="2700" dirty="0">
                <a:solidFill>
                  <a:srgbClr val="202020"/>
                </a:solidFill>
                <a:latin typeface="Times New Roman"/>
                <a:cs typeface="Times New Roman"/>
              </a:rPr>
              <a:t> </a:t>
            </a:r>
            <a:r>
              <a:rPr sz="2700" spc="10" dirty="0">
                <a:solidFill>
                  <a:srgbClr val="202020"/>
                </a:solidFill>
                <a:latin typeface="Times New Roman"/>
                <a:cs typeface="Times New Roman"/>
              </a:rPr>
              <a:t>venous</a:t>
            </a:r>
            <a:r>
              <a:rPr sz="2700" spc="-5" dirty="0">
                <a:solidFill>
                  <a:srgbClr val="202020"/>
                </a:solidFill>
                <a:latin typeface="Times New Roman"/>
                <a:cs typeface="Times New Roman"/>
              </a:rPr>
              <a:t> </a:t>
            </a:r>
            <a:r>
              <a:rPr sz="2700" spc="5" dirty="0">
                <a:solidFill>
                  <a:srgbClr val="202020"/>
                </a:solidFill>
                <a:latin typeface="Times New Roman"/>
                <a:cs typeface="Times New Roman"/>
              </a:rPr>
              <a:t>pressure</a:t>
            </a:r>
            <a:r>
              <a:rPr sz="2700" dirty="0">
                <a:solidFill>
                  <a:srgbClr val="202020"/>
                </a:solidFill>
                <a:latin typeface="Times New Roman"/>
                <a:cs typeface="Times New Roman"/>
              </a:rPr>
              <a:t> </a:t>
            </a:r>
            <a:r>
              <a:rPr sz="2700" spc="5" dirty="0">
                <a:solidFill>
                  <a:srgbClr val="202020"/>
                </a:solidFill>
                <a:latin typeface="Times New Roman"/>
                <a:cs typeface="Times New Roman"/>
              </a:rPr>
              <a:t>in</a:t>
            </a:r>
            <a:r>
              <a:rPr sz="2700" spc="15" dirty="0">
                <a:solidFill>
                  <a:srgbClr val="202020"/>
                </a:solidFill>
                <a:latin typeface="Times New Roman"/>
                <a:cs typeface="Times New Roman"/>
              </a:rPr>
              <a:t> </a:t>
            </a:r>
            <a:r>
              <a:rPr sz="2700" spc="5" dirty="0">
                <a:solidFill>
                  <a:srgbClr val="202020"/>
                </a:solidFill>
                <a:latin typeface="Times New Roman"/>
                <a:cs typeface="Times New Roman"/>
              </a:rPr>
              <a:t>patients with</a:t>
            </a:r>
            <a:r>
              <a:rPr sz="2700" spc="15" dirty="0">
                <a:solidFill>
                  <a:srgbClr val="202020"/>
                </a:solidFill>
                <a:latin typeface="Times New Roman"/>
                <a:cs typeface="Times New Roman"/>
              </a:rPr>
              <a:t> </a:t>
            </a:r>
            <a:r>
              <a:rPr sz="2700" spc="10" dirty="0">
                <a:solidFill>
                  <a:srgbClr val="202020"/>
                </a:solidFill>
                <a:latin typeface="Times New Roman"/>
                <a:cs typeface="Times New Roman"/>
              </a:rPr>
              <a:t>profound</a:t>
            </a:r>
            <a:r>
              <a:rPr sz="2700" spc="-10" dirty="0">
                <a:solidFill>
                  <a:srgbClr val="202020"/>
                </a:solidFill>
                <a:latin typeface="Times New Roman"/>
                <a:cs typeface="Times New Roman"/>
              </a:rPr>
              <a:t> </a:t>
            </a:r>
            <a:r>
              <a:rPr sz="2700" spc="5" dirty="0">
                <a:solidFill>
                  <a:srgbClr val="202020"/>
                </a:solidFill>
                <a:latin typeface="Times New Roman"/>
                <a:cs typeface="Times New Roman"/>
              </a:rPr>
              <a:t>right</a:t>
            </a:r>
            <a:r>
              <a:rPr sz="2700" spc="-10" dirty="0">
                <a:solidFill>
                  <a:srgbClr val="202020"/>
                </a:solidFill>
                <a:latin typeface="Times New Roman"/>
                <a:cs typeface="Times New Roman"/>
              </a:rPr>
              <a:t> </a:t>
            </a:r>
            <a:r>
              <a:rPr sz="2700" spc="5" dirty="0">
                <a:solidFill>
                  <a:srgbClr val="202020"/>
                </a:solidFill>
                <a:latin typeface="Times New Roman"/>
                <a:cs typeface="Times New Roman"/>
              </a:rPr>
              <a:t>ventricular</a:t>
            </a:r>
            <a:r>
              <a:rPr sz="2700" dirty="0">
                <a:solidFill>
                  <a:srgbClr val="202020"/>
                </a:solidFill>
                <a:latin typeface="Times New Roman"/>
                <a:cs typeface="Times New Roman"/>
              </a:rPr>
              <a:t> </a:t>
            </a:r>
            <a:r>
              <a:rPr sz="2700" spc="5" dirty="0">
                <a:solidFill>
                  <a:srgbClr val="202020"/>
                </a:solidFill>
                <a:latin typeface="Times New Roman"/>
                <a:cs typeface="Times New Roman"/>
              </a:rPr>
              <a:t>or</a:t>
            </a:r>
            <a:endParaRPr sz="2700">
              <a:latin typeface="Times New Roman"/>
              <a:cs typeface="Times New Roman"/>
            </a:endParaRPr>
          </a:p>
          <a:p>
            <a:pPr marL="12700" marR="61594">
              <a:lnSpc>
                <a:spcPct val="160300"/>
              </a:lnSpc>
            </a:pPr>
            <a:r>
              <a:rPr sz="2700" spc="5" dirty="0">
                <a:solidFill>
                  <a:srgbClr val="202020"/>
                </a:solidFill>
                <a:latin typeface="Times New Roman"/>
                <a:cs typeface="Times New Roman"/>
              </a:rPr>
              <a:t>biventricular dysfunction is associated with renal </a:t>
            </a:r>
            <a:r>
              <a:rPr sz="2700" spc="10" dirty="0">
                <a:solidFill>
                  <a:srgbClr val="202020"/>
                </a:solidFill>
                <a:latin typeface="Times New Roman"/>
                <a:cs typeface="Times New Roman"/>
              </a:rPr>
              <a:t>and </a:t>
            </a:r>
            <a:r>
              <a:rPr sz="2700" spc="5" dirty="0">
                <a:solidFill>
                  <a:srgbClr val="202020"/>
                </a:solidFill>
                <a:latin typeface="Times New Roman"/>
                <a:cs typeface="Times New Roman"/>
              </a:rPr>
              <a:t>hepatic dysfunction, </a:t>
            </a:r>
            <a:r>
              <a:rPr sz="2700" spc="10" dirty="0">
                <a:solidFill>
                  <a:srgbClr val="202020"/>
                </a:solidFill>
                <a:latin typeface="Times New Roman"/>
                <a:cs typeface="Times New Roman"/>
              </a:rPr>
              <a:t>volume </a:t>
            </a:r>
            <a:r>
              <a:rPr sz="2700" spc="-660" dirty="0">
                <a:solidFill>
                  <a:srgbClr val="202020"/>
                </a:solidFill>
                <a:latin typeface="Times New Roman"/>
                <a:cs typeface="Times New Roman"/>
              </a:rPr>
              <a:t> </a:t>
            </a:r>
            <a:r>
              <a:rPr sz="2700" spc="5" dirty="0">
                <a:solidFill>
                  <a:srgbClr val="202020"/>
                </a:solidFill>
                <a:latin typeface="Times New Roman"/>
                <a:cs typeface="Times New Roman"/>
              </a:rPr>
              <a:t>overload</a:t>
            </a:r>
            <a:r>
              <a:rPr sz="2700" spc="-20" dirty="0">
                <a:solidFill>
                  <a:srgbClr val="202020"/>
                </a:solidFill>
                <a:latin typeface="Times New Roman"/>
                <a:cs typeface="Times New Roman"/>
              </a:rPr>
              <a:t> </a:t>
            </a:r>
            <a:r>
              <a:rPr sz="2700" spc="10" dirty="0">
                <a:solidFill>
                  <a:srgbClr val="202020"/>
                </a:solidFill>
                <a:latin typeface="Times New Roman"/>
                <a:cs typeface="Times New Roman"/>
              </a:rPr>
              <a:t>and </a:t>
            </a:r>
            <a:r>
              <a:rPr sz="2700" spc="5" dirty="0">
                <a:solidFill>
                  <a:srgbClr val="202020"/>
                </a:solidFill>
                <a:latin typeface="Times New Roman"/>
                <a:cs typeface="Times New Roman"/>
              </a:rPr>
              <a:t>increased</a:t>
            </a:r>
            <a:r>
              <a:rPr sz="2700" spc="-15" dirty="0">
                <a:solidFill>
                  <a:srgbClr val="202020"/>
                </a:solidFill>
                <a:latin typeface="Times New Roman"/>
                <a:cs typeface="Times New Roman"/>
              </a:rPr>
              <a:t> </a:t>
            </a:r>
            <a:r>
              <a:rPr sz="2700" spc="5" dirty="0">
                <a:solidFill>
                  <a:srgbClr val="202020"/>
                </a:solidFill>
                <a:latin typeface="Times New Roman"/>
                <a:cs typeface="Times New Roman"/>
              </a:rPr>
              <a:t>mortality</a:t>
            </a:r>
            <a:endParaRPr sz="2700">
              <a:latin typeface="Times New Roman"/>
              <a:cs typeface="Times New Roman"/>
            </a:endParaRPr>
          </a:p>
          <a:p>
            <a:pPr marL="186055" marR="1639570">
              <a:lnSpc>
                <a:spcPct val="160400"/>
              </a:lnSpc>
              <a:spcBef>
                <a:spcPts val="2375"/>
              </a:spcBef>
            </a:pPr>
            <a:r>
              <a:rPr sz="2700" spc="10" dirty="0">
                <a:solidFill>
                  <a:srgbClr val="202020"/>
                </a:solidFill>
                <a:latin typeface="Times New Roman"/>
                <a:cs typeface="Times New Roman"/>
              </a:rPr>
              <a:t>Mean</a:t>
            </a:r>
            <a:r>
              <a:rPr sz="2700" spc="20" dirty="0">
                <a:solidFill>
                  <a:srgbClr val="202020"/>
                </a:solidFill>
                <a:latin typeface="Times New Roman"/>
                <a:cs typeface="Times New Roman"/>
              </a:rPr>
              <a:t> </a:t>
            </a:r>
            <a:r>
              <a:rPr sz="2700" spc="5" dirty="0">
                <a:solidFill>
                  <a:srgbClr val="202020"/>
                </a:solidFill>
                <a:latin typeface="Times New Roman"/>
                <a:cs typeface="Times New Roman"/>
              </a:rPr>
              <a:t>perfusion</a:t>
            </a:r>
            <a:r>
              <a:rPr sz="2700" spc="-5" dirty="0">
                <a:solidFill>
                  <a:srgbClr val="202020"/>
                </a:solidFill>
                <a:latin typeface="Times New Roman"/>
                <a:cs typeface="Times New Roman"/>
              </a:rPr>
              <a:t> </a:t>
            </a:r>
            <a:r>
              <a:rPr sz="2700" spc="5" dirty="0">
                <a:solidFill>
                  <a:srgbClr val="202020"/>
                </a:solidFill>
                <a:latin typeface="Times New Roman"/>
                <a:cs typeface="Times New Roman"/>
              </a:rPr>
              <a:t>pressure</a:t>
            </a:r>
            <a:r>
              <a:rPr sz="2700" spc="10" dirty="0">
                <a:solidFill>
                  <a:srgbClr val="202020"/>
                </a:solidFill>
                <a:latin typeface="Times New Roman"/>
                <a:cs typeface="Times New Roman"/>
              </a:rPr>
              <a:t> (MPP)</a:t>
            </a:r>
            <a:r>
              <a:rPr sz="2700" spc="20" dirty="0">
                <a:solidFill>
                  <a:srgbClr val="202020"/>
                </a:solidFill>
                <a:latin typeface="Times New Roman"/>
                <a:cs typeface="Times New Roman"/>
              </a:rPr>
              <a:t> </a:t>
            </a:r>
            <a:r>
              <a:rPr sz="2700" spc="5" dirty="0">
                <a:solidFill>
                  <a:srgbClr val="202020"/>
                </a:solidFill>
                <a:latin typeface="Times New Roman"/>
                <a:cs typeface="Times New Roman"/>
              </a:rPr>
              <a:t>is</a:t>
            </a:r>
            <a:r>
              <a:rPr sz="2700" spc="20" dirty="0">
                <a:solidFill>
                  <a:srgbClr val="202020"/>
                </a:solidFill>
                <a:latin typeface="Times New Roman"/>
                <a:cs typeface="Times New Roman"/>
              </a:rPr>
              <a:t> </a:t>
            </a:r>
            <a:r>
              <a:rPr sz="2700" spc="5" dirty="0">
                <a:solidFill>
                  <a:srgbClr val="202020"/>
                </a:solidFill>
                <a:latin typeface="Times New Roman"/>
                <a:cs typeface="Times New Roman"/>
              </a:rPr>
              <a:t>important</a:t>
            </a:r>
            <a:r>
              <a:rPr sz="2700" spc="-20" dirty="0">
                <a:solidFill>
                  <a:srgbClr val="202020"/>
                </a:solidFill>
                <a:latin typeface="Times New Roman"/>
                <a:cs typeface="Times New Roman"/>
              </a:rPr>
              <a:t> </a:t>
            </a:r>
            <a:r>
              <a:rPr sz="2700" spc="5" dirty="0">
                <a:solidFill>
                  <a:srgbClr val="202020"/>
                </a:solidFill>
                <a:latin typeface="Times New Roman"/>
                <a:cs typeface="Times New Roman"/>
              </a:rPr>
              <a:t>in</a:t>
            </a:r>
            <a:r>
              <a:rPr sz="2700" spc="20" dirty="0">
                <a:solidFill>
                  <a:srgbClr val="202020"/>
                </a:solidFill>
                <a:latin typeface="Times New Roman"/>
                <a:cs typeface="Times New Roman"/>
              </a:rPr>
              <a:t> </a:t>
            </a:r>
            <a:r>
              <a:rPr sz="2700" spc="5" dirty="0">
                <a:solidFill>
                  <a:srgbClr val="202020"/>
                </a:solidFill>
                <a:latin typeface="Times New Roman"/>
                <a:cs typeface="Times New Roman"/>
              </a:rPr>
              <a:t>outcomes of</a:t>
            </a:r>
            <a:r>
              <a:rPr sz="2700" spc="25" dirty="0">
                <a:solidFill>
                  <a:srgbClr val="202020"/>
                </a:solidFill>
                <a:latin typeface="Times New Roman"/>
                <a:cs typeface="Times New Roman"/>
              </a:rPr>
              <a:t> </a:t>
            </a:r>
            <a:r>
              <a:rPr sz="2700" dirty="0">
                <a:solidFill>
                  <a:srgbClr val="202020"/>
                </a:solidFill>
                <a:latin typeface="Times New Roman"/>
                <a:cs typeface="Times New Roman"/>
              </a:rPr>
              <a:t>critically </a:t>
            </a:r>
            <a:r>
              <a:rPr sz="2700" spc="-660" dirty="0">
                <a:solidFill>
                  <a:srgbClr val="202020"/>
                </a:solidFill>
                <a:latin typeface="Times New Roman"/>
                <a:cs typeface="Times New Roman"/>
              </a:rPr>
              <a:t> </a:t>
            </a:r>
            <a:r>
              <a:rPr sz="2700" dirty="0">
                <a:solidFill>
                  <a:srgbClr val="202020"/>
                </a:solidFill>
                <a:latin typeface="Times New Roman"/>
                <a:cs typeface="Times New Roman"/>
              </a:rPr>
              <a:t>ill</a:t>
            </a:r>
            <a:r>
              <a:rPr sz="2700" spc="5" dirty="0">
                <a:solidFill>
                  <a:srgbClr val="202020"/>
                </a:solidFill>
                <a:latin typeface="Times New Roman"/>
                <a:cs typeface="Times New Roman"/>
              </a:rPr>
              <a:t> patients</a:t>
            </a:r>
            <a:r>
              <a:rPr sz="2700" spc="-10" dirty="0">
                <a:solidFill>
                  <a:srgbClr val="202020"/>
                </a:solidFill>
                <a:latin typeface="Times New Roman"/>
                <a:cs typeface="Times New Roman"/>
              </a:rPr>
              <a:t> </a:t>
            </a:r>
            <a:r>
              <a:rPr sz="2700" spc="5" dirty="0">
                <a:solidFill>
                  <a:srgbClr val="202020"/>
                </a:solidFill>
                <a:latin typeface="Times New Roman"/>
                <a:cs typeface="Times New Roman"/>
              </a:rPr>
              <a:t>with high</a:t>
            </a:r>
            <a:r>
              <a:rPr sz="2700" spc="-10" dirty="0">
                <a:solidFill>
                  <a:srgbClr val="202020"/>
                </a:solidFill>
                <a:latin typeface="Times New Roman"/>
                <a:cs typeface="Times New Roman"/>
              </a:rPr>
              <a:t> </a:t>
            </a:r>
            <a:r>
              <a:rPr sz="2700" spc="10" dirty="0">
                <a:solidFill>
                  <a:srgbClr val="202020"/>
                </a:solidFill>
                <a:latin typeface="Times New Roman"/>
                <a:cs typeface="Times New Roman"/>
              </a:rPr>
              <a:t>venous</a:t>
            </a:r>
            <a:r>
              <a:rPr sz="2700" spc="-15" dirty="0">
                <a:solidFill>
                  <a:srgbClr val="202020"/>
                </a:solidFill>
                <a:latin typeface="Times New Roman"/>
                <a:cs typeface="Times New Roman"/>
              </a:rPr>
              <a:t> </a:t>
            </a:r>
            <a:r>
              <a:rPr sz="2700" spc="5" dirty="0">
                <a:solidFill>
                  <a:srgbClr val="202020"/>
                </a:solidFill>
                <a:latin typeface="Times New Roman"/>
                <a:cs typeface="Times New Roman"/>
              </a:rPr>
              <a:t>pressure</a:t>
            </a:r>
            <a:endParaRPr sz="2700">
              <a:latin typeface="Times New Roman"/>
              <a:cs typeface="Times New Roman"/>
            </a:endParaRPr>
          </a:p>
          <a:p>
            <a:pPr marL="235585" marR="435609">
              <a:lnSpc>
                <a:spcPct val="160300"/>
              </a:lnSpc>
              <a:spcBef>
                <a:spcPts val="2375"/>
              </a:spcBef>
            </a:pPr>
            <a:r>
              <a:rPr sz="2700" spc="5" dirty="0">
                <a:solidFill>
                  <a:srgbClr val="202020"/>
                </a:solidFill>
                <a:latin typeface="Times New Roman"/>
                <a:cs typeface="Times New Roman"/>
              </a:rPr>
              <a:t>significant vasodilation in </a:t>
            </a:r>
            <a:r>
              <a:rPr sz="2700" dirty="0">
                <a:solidFill>
                  <a:srgbClr val="202020"/>
                </a:solidFill>
                <a:latin typeface="Times New Roman"/>
                <a:cs typeface="Times New Roman"/>
              </a:rPr>
              <a:t>the </a:t>
            </a:r>
            <a:r>
              <a:rPr sz="2700" spc="5" dirty="0">
                <a:solidFill>
                  <a:srgbClr val="202020"/>
                </a:solidFill>
                <a:latin typeface="Times New Roman"/>
                <a:cs typeface="Times New Roman"/>
              </a:rPr>
              <a:t>setting of high </a:t>
            </a:r>
            <a:r>
              <a:rPr sz="2700" spc="10" dirty="0">
                <a:solidFill>
                  <a:srgbClr val="202020"/>
                </a:solidFill>
                <a:latin typeface="Times New Roman"/>
                <a:cs typeface="Times New Roman"/>
              </a:rPr>
              <a:t>venous </a:t>
            </a:r>
            <a:r>
              <a:rPr sz="2700" spc="5" dirty="0">
                <a:solidFill>
                  <a:srgbClr val="202020"/>
                </a:solidFill>
                <a:latin typeface="Times New Roman"/>
                <a:cs typeface="Times New Roman"/>
              </a:rPr>
              <a:t>pressure </a:t>
            </a:r>
            <a:r>
              <a:rPr sz="2700" spc="10" dirty="0">
                <a:solidFill>
                  <a:srgbClr val="202020"/>
                </a:solidFill>
                <a:latin typeface="Times New Roman"/>
                <a:cs typeface="Times New Roman"/>
              </a:rPr>
              <a:t>could </a:t>
            </a:r>
            <a:r>
              <a:rPr sz="2700" spc="5" dirty="0">
                <a:solidFill>
                  <a:srgbClr val="202020"/>
                </a:solidFill>
                <a:latin typeface="Times New Roman"/>
                <a:cs typeface="Times New Roman"/>
              </a:rPr>
              <a:t>lead to </a:t>
            </a:r>
            <a:r>
              <a:rPr sz="2700" spc="10" dirty="0">
                <a:solidFill>
                  <a:srgbClr val="202020"/>
                </a:solidFill>
                <a:latin typeface="Times New Roman"/>
                <a:cs typeface="Times New Roman"/>
              </a:rPr>
              <a:t> </a:t>
            </a:r>
            <a:r>
              <a:rPr sz="2700" spc="5" dirty="0">
                <a:solidFill>
                  <a:srgbClr val="202020"/>
                </a:solidFill>
                <a:latin typeface="Times New Roman"/>
                <a:cs typeface="Times New Roman"/>
              </a:rPr>
              <a:t>decreased</a:t>
            </a:r>
            <a:r>
              <a:rPr sz="2700" spc="-15" dirty="0">
                <a:solidFill>
                  <a:srgbClr val="202020"/>
                </a:solidFill>
                <a:latin typeface="Times New Roman"/>
                <a:cs typeface="Times New Roman"/>
              </a:rPr>
              <a:t> </a:t>
            </a:r>
            <a:r>
              <a:rPr sz="2700" spc="10" dirty="0">
                <a:solidFill>
                  <a:srgbClr val="202020"/>
                </a:solidFill>
                <a:latin typeface="Times New Roman"/>
                <a:cs typeface="Times New Roman"/>
              </a:rPr>
              <a:t>MPP</a:t>
            </a:r>
            <a:r>
              <a:rPr sz="2700" spc="5" dirty="0">
                <a:solidFill>
                  <a:srgbClr val="202020"/>
                </a:solidFill>
                <a:latin typeface="Times New Roman"/>
                <a:cs typeface="Times New Roman"/>
              </a:rPr>
              <a:t> with</a:t>
            </a:r>
            <a:r>
              <a:rPr sz="2700" spc="10" dirty="0">
                <a:solidFill>
                  <a:srgbClr val="202020"/>
                </a:solidFill>
                <a:latin typeface="Times New Roman"/>
                <a:cs typeface="Times New Roman"/>
              </a:rPr>
              <a:t> consequent</a:t>
            </a:r>
            <a:r>
              <a:rPr sz="2700" spc="-30" dirty="0">
                <a:solidFill>
                  <a:srgbClr val="202020"/>
                </a:solidFill>
                <a:latin typeface="Times New Roman"/>
                <a:cs typeface="Times New Roman"/>
              </a:rPr>
              <a:t> </a:t>
            </a:r>
            <a:r>
              <a:rPr sz="2700" spc="10" dirty="0">
                <a:solidFill>
                  <a:srgbClr val="202020"/>
                </a:solidFill>
                <a:latin typeface="Times New Roman"/>
                <a:cs typeface="Times New Roman"/>
              </a:rPr>
              <a:t>end-organ</a:t>
            </a:r>
            <a:r>
              <a:rPr sz="2700" spc="-15" dirty="0">
                <a:solidFill>
                  <a:srgbClr val="202020"/>
                </a:solidFill>
                <a:latin typeface="Times New Roman"/>
                <a:cs typeface="Times New Roman"/>
              </a:rPr>
              <a:t> </a:t>
            </a:r>
            <a:r>
              <a:rPr sz="2700" spc="10" dirty="0">
                <a:solidFill>
                  <a:srgbClr val="202020"/>
                </a:solidFill>
                <a:latin typeface="Times New Roman"/>
                <a:cs typeface="Times New Roman"/>
              </a:rPr>
              <a:t>dysfunction</a:t>
            </a:r>
            <a:r>
              <a:rPr sz="2700" spc="-30" dirty="0">
                <a:solidFill>
                  <a:srgbClr val="202020"/>
                </a:solidFill>
                <a:latin typeface="Times New Roman"/>
                <a:cs typeface="Times New Roman"/>
              </a:rPr>
              <a:t> </a:t>
            </a:r>
            <a:r>
              <a:rPr sz="2700" spc="10" dirty="0">
                <a:solidFill>
                  <a:srgbClr val="202020"/>
                </a:solidFill>
                <a:latin typeface="Times New Roman"/>
                <a:cs typeface="Times New Roman"/>
              </a:rPr>
              <a:t>and</a:t>
            </a:r>
            <a:r>
              <a:rPr sz="2700" spc="5" dirty="0">
                <a:solidFill>
                  <a:srgbClr val="202020"/>
                </a:solidFill>
                <a:latin typeface="Times New Roman"/>
                <a:cs typeface="Times New Roman"/>
              </a:rPr>
              <a:t> </a:t>
            </a:r>
            <a:r>
              <a:rPr sz="2700" spc="10" dirty="0">
                <a:solidFill>
                  <a:srgbClr val="202020"/>
                </a:solidFill>
                <a:latin typeface="Times New Roman"/>
                <a:cs typeface="Times New Roman"/>
              </a:rPr>
              <a:t>poor</a:t>
            </a:r>
            <a:r>
              <a:rPr sz="2700" spc="-5" dirty="0">
                <a:solidFill>
                  <a:srgbClr val="202020"/>
                </a:solidFill>
                <a:latin typeface="Times New Roman"/>
                <a:cs typeface="Times New Roman"/>
              </a:rPr>
              <a:t> </a:t>
            </a:r>
            <a:r>
              <a:rPr sz="2700" spc="10" dirty="0">
                <a:solidFill>
                  <a:srgbClr val="202020"/>
                </a:solidFill>
                <a:latin typeface="Times New Roman"/>
                <a:cs typeface="Times New Roman"/>
              </a:rPr>
              <a:t>outcomes</a:t>
            </a:r>
            <a:r>
              <a:rPr sz="2700" spc="-15" dirty="0">
                <a:solidFill>
                  <a:srgbClr val="202020"/>
                </a:solidFill>
                <a:latin typeface="Times New Roman"/>
                <a:cs typeface="Times New Roman"/>
              </a:rPr>
              <a:t> </a:t>
            </a:r>
            <a:r>
              <a:rPr sz="2700" spc="5" dirty="0">
                <a:solidFill>
                  <a:srgbClr val="202020"/>
                </a:solidFill>
                <a:latin typeface="Times New Roman"/>
                <a:cs typeface="Times New Roman"/>
              </a:rPr>
              <a:t>of </a:t>
            </a:r>
            <a:r>
              <a:rPr sz="2700" spc="-660" dirty="0">
                <a:solidFill>
                  <a:srgbClr val="202020"/>
                </a:solidFill>
                <a:latin typeface="Times New Roman"/>
                <a:cs typeface="Times New Roman"/>
              </a:rPr>
              <a:t> </a:t>
            </a:r>
            <a:r>
              <a:rPr sz="2700" spc="5" dirty="0">
                <a:solidFill>
                  <a:srgbClr val="202020"/>
                </a:solidFill>
                <a:latin typeface="Times New Roman"/>
                <a:cs typeface="Times New Roman"/>
              </a:rPr>
              <a:t>transplantation.</a:t>
            </a:r>
            <a:endParaRPr sz="2700">
              <a:latin typeface="Times New Roman"/>
              <a:cs typeface="Times New Roman"/>
            </a:endParaRPr>
          </a:p>
        </p:txBody>
      </p:sp>
      <p:sp>
        <p:nvSpPr>
          <p:cNvPr id="3" name="object 3"/>
          <p:cNvSpPr txBox="1"/>
          <p:nvPr/>
        </p:nvSpPr>
        <p:spPr>
          <a:xfrm>
            <a:off x="4160680" y="7971140"/>
            <a:ext cx="12690475" cy="1099820"/>
          </a:xfrm>
          <a:prstGeom prst="rect">
            <a:avLst/>
          </a:prstGeom>
        </p:spPr>
        <p:txBody>
          <a:bodyPr vert="horz" wrap="square" lIns="0" tIns="15240" rIns="0" bIns="0" rtlCol="0">
            <a:spAutoFit/>
          </a:bodyPr>
          <a:lstStyle/>
          <a:p>
            <a:pPr marL="12700">
              <a:lnSpc>
                <a:spcPct val="100000"/>
              </a:lnSpc>
              <a:spcBef>
                <a:spcPts val="120"/>
              </a:spcBef>
            </a:pPr>
            <a:r>
              <a:rPr sz="2700" spc="5" dirty="0">
                <a:solidFill>
                  <a:srgbClr val="202020"/>
                </a:solidFill>
                <a:latin typeface="Times New Roman"/>
                <a:cs typeface="Times New Roman"/>
              </a:rPr>
              <a:t>There</a:t>
            </a:r>
            <a:r>
              <a:rPr sz="2700" spc="-5" dirty="0">
                <a:solidFill>
                  <a:srgbClr val="202020"/>
                </a:solidFill>
                <a:latin typeface="Times New Roman"/>
                <a:cs typeface="Times New Roman"/>
              </a:rPr>
              <a:t> </a:t>
            </a:r>
            <a:r>
              <a:rPr sz="2700" spc="5" dirty="0">
                <a:solidFill>
                  <a:srgbClr val="202020"/>
                </a:solidFill>
                <a:latin typeface="Times New Roman"/>
                <a:cs typeface="Times New Roman"/>
              </a:rPr>
              <a:t>are</a:t>
            </a:r>
            <a:r>
              <a:rPr sz="2700" spc="20" dirty="0">
                <a:solidFill>
                  <a:srgbClr val="202020"/>
                </a:solidFill>
                <a:latin typeface="Times New Roman"/>
                <a:cs typeface="Times New Roman"/>
              </a:rPr>
              <a:t> </a:t>
            </a:r>
            <a:r>
              <a:rPr sz="2700" spc="5" dirty="0">
                <a:solidFill>
                  <a:srgbClr val="202020"/>
                </a:solidFill>
                <a:latin typeface="Times New Roman"/>
                <a:cs typeface="Times New Roman"/>
              </a:rPr>
              <a:t>important</a:t>
            </a:r>
            <a:r>
              <a:rPr sz="2700" spc="-20" dirty="0">
                <a:solidFill>
                  <a:srgbClr val="202020"/>
                </a:solidFill>
                <a:latin typeface="Times New Roman"/>
                <a:cs typeface="Times New Roman"/>
              </a:rPr>
              <a:t> </a:t>
            </a:r>
            <a:r>
              <a:rPr sz="2700" spc="5" dirty="0">
                <a:solidFill>
                  <a:srgbClr val="202020"/>
                </a:solidFill>
                <a:latin typeface="Times New Roman"/>
                <a:cs typeface="Times New Roman"/>
              </a:rPr>
              <a:t>physiological</a:t>
            </a:r>
            <a:r>
              <a:rPr sz="2700" spc="-25" dirty="0">
                <a:solidFill>
                  <a:srgbClr val="202020"/>
                </a:solidFill>
                <a:latin typeface="Times New Roman"/>
                <a:cs typeface="Times New Roman"/>
              </a:rPr>
              <a:t> </a:t>
            </a:r>
            <a:r>
              <a:rPr sz="2700" spc="10" dirty="0">
                <a:solidFill>
                  <a:srgbClr val="202020"/>
                </a:solidFill>
                <a:latin typeface="Times New Roman"/>
                <a:cs typeface="Times New Roman"/>
              </a:rPr>
              <a:t>reasons</a:t>
            </a:r>
            <a:r>
              <a:rPr sz="2700" spc="15" dirty="0">
                <a:solidFill>
                  <a:srgbClr val="202020"/>
                </a:solidFill>
                <a:latin typeface="Times New Roman"/>
                <a:cs typeface="Times New Roman"/>
              </a:rPr>
              <a:t> </a:t>
            </a:r>
            <a:r>
              <a:rPr sz="2700" spc="5" dirty="0">
                <a:solidFill>
                  <a:srgbClr val="202020"/>
                </a:solidFill>
                <a:latin typeface="Times New Roman"/>
                <a:cs typeface="Times New Roman"/>
              </a:rPr>
              <a:t>for</a:t>
            </a:r>
            <a:r>
              <a:rPr sz="2700" dirty="0">
                <a:solidFill>
                  <a:srgbClr val="202020"/>
                </a:solidFill>
                <a:latin typeface="Times New Roman"/>
                <a:cs typeface="Times New Roman"/>
              </a:rPr>
              <a:t> </a:t>
            </a:r>
            <a:r>
              <a:rPr sz="2700" spc="5" dirty="0">
                <a:solidFill>
                  <a:srgbClr val="202020"/>
                </a:solidFill>
                <a:latin typeface="Times New Roman"/>
                <a:cs typeface="Times New Roman"/>
              </a:rPr>
              <a:t>these</a:t>
            </a:r>
            <a:r>
              <a:rPr sz="2700" spc="15" dirty="0">
                <a:solidFill>
                  <a:srgbClr val="202020"/>
                </a:solidFill>
                <a:latin typeface="Times New Roman"/>
                <a:cs typeface="Times New Roman"/>
              </a:rPr>
              <a:t> </a:t>
            </a:r>
            <a:r>
              <a:rPr sz="2700" spc="5" dirty="0">
                <a:solidFill>
                  <a:srgbClr val="202020"/>
                </a:solidFill>
                <a:latin typeface="Times New Roman"/>
                <a:cs typeface="Times New Roman"/>
              </a:rPr>
              <a:t>patients</a:t>
            </a:r>
            <a:r>
              <a:rPr sz="2700" dirty="0">
                <a:solidFill>
                  <a:srgbClr val="202020"/>
                </a:solidFill>
                <a:latin typeface="Times New Roman"/>
                <a:cs typeface="Times New Roman"/>
              </a:rPr>
              <a:t> </a:t>
            </a:r>
            <a:r>
              <a:rPr sz="2700" spc="5" dirty="0">
                <a:solidFill>
                  <a:srgbClr val="202020"/>
                </a:solidFill>
                <a:latin typeface="Times New Roman"/>
                <a:cs typeface="Times New Roman"/>
              </a:rPr>
              <a:t>to</a:t>
            </a:r>
            <a:r>
              <a:rPr sz="2700" spc="15" dirty="0">
                <a:solidFill>
                  <a:srgbClr val="202020"/>
                </a:solidFill>
                <a:latin typeface="Times New Roman"/>
                <a:cs typeface="Times New Roman"/>
              </a:rPr>
              <a:t> </a:t>
            </a:r>
            <a:r>
              <a:rPr sz="2700" spc="5" dirty="0">
                <a:solidFill>
                  <a:srgbClr val="202020"/>
                </a:solidFill>
                <a:latin typeface="Times New Roman"/>
                <a:cs typeface="Times New Roman"/>
              </a:rPr>
              <a:t>be</a:t>
            </a:r>
            <a:r>
              <a:rPr sz="2700" dirty="0">
                <a:solidFill>
                  <a:srgbClr val="202020"/>
                </a:solidFill>
                <a:latin typeface="Times New Roman"/>
                <a:cs typeface="Times New Roman"/>
              </a:rPr>
              <a:t> </a:t>
            </a:r>
            <a:r>
              <a:rPr sz="2700" spc="5" dirty="0">
                <a:solidFill>
                  <a:srgbClr val="202020"/>
                </a:solidFill>
                <a:latin typeface="Times New Roman"/>
                <a:cs typeface="Times New Roman"/>
              </a:rPr>
              <a:t>vasodilator</a:t>
            </a:r>
            <a:r>
              <a:rPr sz="2700" dirty="0">
                <a:solidFill>
                  <a:srgbClr val="202020"/>
                </a:solidFill>
                <a:latin typeface="Times New Roman"/>
                <a:cs typeface="Times New Roman"/>
              </a:rPr>
              <a:t> </a:t>
            </a:r>
            <a:r>
              <a:rPr sz="2700" spc="5" dirty="0">
                <a:solidFill>
                  <a:srgbClr val="202020"/>
                </a:solidFill>
                <a:latin typeface="Times New Roman"/>
                <a:cs typeface="Times New Roman"/>
              </a:rPr>
              <a:t>,</a:t>
            </a:r>
            <a:r>
              <a:rPr sz="2700" spc="15" dirty="0">
                <a:solidFill>
                  <a:srgbClr val="202020"/>
                </a:solidFill>
                <a:latin typeface="Times New Roman"/>
                <a:cs typeface="Times New Roman"/>
              </a:rPr>
              <a:t> </a:t>
            </a:r>
            <a:r>
              <a:rPr sz="2700" spc="10" dirty="0">
                <a:solidFill>
                  <a:srgbClr val="202020"/>
                </a:solidFill>
                <a:latin typeface="Times New Roman"/>
                <a:cs typeface="Times New Roman"/>
              </a:rPr>
              <a:t>and</a:t>
            </a:r>
            <a:r>
              <a:rPr sz="2700" spc="15" dirty="0">
                <a:solidFill>
                  <a:srgbClr val="202020"/>
                </a:solidFill>
                <a:latin typeface="Times New Roman"/>
                <a:cs typeface="Times New Roman"/>
              </a:rPr>
              <a:t> </a:t>
            </a:r>
            <a:r>
              <a:rPr sz="2700" spc="5" dirty="0">
                <a:solidFill>
                  <a:srgbClr val="202020"/>
                </a:solidFill>
                <a:latin typeface="Times New Roman"/>
                <a:cs typeface="Times New Roman"/>
              </a:rPr>
              <a:t>the</a:t>
            </a:r>
            <a:r>
              <a:rPr sz="2700" dirty="0">
                <a:solidFill>
                  <a:srgbClr val="202020"/>
                </a:solidFill>
                <a:latin typeface="Times New Roman"/>
                <a:cs typeface="Times New Roman"/>
              </a:rPr>
              <a:t> </a:t>
            </a:r>
            <a:r>
              <a:rPr sz="2700" spc="10" dirty="0">
                <a:solidFill>
                  <a:srgbClr val="202020"/>
                </a:solidFill>
                <a:latin typeface="Times New Roman"/>
                <a:cs typeface="Times New Roman"/>
              </a:rPr>
              <a:t>most</a:t>
            </a:r>
            <a:endParaRPr sz="2700">
              <a:latin typeface="Times New Roman"/>
              <a:cs typeface="Times New Roman"/>
            </a:endParaRPr>
          </a:p>
          <a:p>
            <a:pPr marL="12700">
              <a:lnSpc>
                <a:spcPct val="100000"/>
              </a:lnSpc>
              <a:spcBef>
                <a:spcPts val="1955"/>
              </a:spcBef>
            </a:pPr>
            <a:r>
              <a:rPr sz="2700" spc="10" dirty="0">
                <a:solidFill>
                  <a:srgbClr val="202020"/>
                </a:solidFill>
                <a:latin typeface="Times New Roman"/>
                <a:cs typeface="Times New Roman"/>
              </a:rPr>
              <a:t>impor</a:t>
            </a:r>
            <a:r>
              <a:rPr sz="2700" spc="5" dirty="0">
                <a:solidFill>
                  <a:srgbClr val="202020"/>
                </a:solidFill>
                <a:latin typeface="Times New Roman"/>
                <a:cs typeface="Times New Roman"/>
              </a:rPr>
              <a:t>tant</a:t>
            </a:r>
            <a:r>
              <a:rPr sz="2700" spc="-30" dirty="0">
                <a:solidFill>
                  <a:srgbClr val="202020"/>
                </a:solidFill>
                <a:latin typeface="Times New Roman"/>
                <a:cs typeface="Times New Roman"/>
              </a:rPr>
              <a:t> </a:t>
            </a:r>
            <a:r>
              <a:rPr sz="2700" spc="5" dirty="0">
                <a:solidFill>
                  <a:srgbClr val="202020"/>
                </a:solidFill>
                <a:latin typeface="Times New Roman"/>
                <a:cs typeface="Times New Roman"/>
              </a:rPr>
              <a:t>is t</a:t>
            </a:r>
            <a:r>
              <a:rPr sz="2700" spc="15" dirty="0">
                <a:solidFill>
                  <a:srgbClr val="202020"/>
                </a:solidFill>
                <a:latin typeface="Times New Roman"/>
                <a:cs typeface="Times New Roman"/>
              </a:rPr>
              <a:t>h</a:t>
            </a:r>
            <a:r>
              <a:rPr sz="2700" spc="5" dirty="0">
                <a:solidFill>
                  <a:srgbClr val="202020"/>
                </a:solidFill>
                <a:latin typeface="Times New Roman"/>
                <a:cs typeface="Times New Roman"/>
              </a:rPr>
              <a:t>e</a:t>
            </a:r>
            <a:r>
              <a:rPr sz="2700" spc="-5" dirty="0">
                <a:solidFill>
                  <a:srgbClr val="202020"/>
                </a:solidFill>
                <a:latin typeface="Times New Roman"/>
                <a:cs typeface="Times New Roman"/>
              </a:rPr>
              <a:t> </a:t>
            </a:r>
            <a:r>
              <a:rPr sz="2700" spc="5" dirty="0">
                <a:solidFill>
                  <a:srgbClr val="202020"/>
                </a:solidFill>
                <a:latin typeface="Times New Roman"/>
                <a:cs typeface="Times New Roman"/>
              </a:rPr>
              <a:t>medical</a:t>
            </a:r>
            <a:r>
              <a:rPr sz="2700" spc="-20" dirty="0">
                <a:solidFill>
                  <a:srgbClr val="202020"/>
                </a:solidFill>
                <a:latin typeface="Times New Roman"/>
                <a:cs typeface="Times New Roman"/>
              </a:rPr>
              <a:t> </a:t>
            </a:r>
            <a:r>
              <a:rPr sz="2700" spc="5" dirty="0">
                <a:solidFill>
                  <a:srgbClr val="202020"/>
                </a:solidFill>
                <a:latin typeface="Times New Roman"/>
                <a:cs typeface="Times New Roman"/>
              </a:rPr>
              <a:t>treatment</a:t>
            </a:r>
            <a:r>
              <a:rPr sz="2700" spc="-20" dirty="0">
                <a:solidFill>
                  <a:srgbClr val="202020"/>
                </a:solidFill>
                <a:latin typeface="Times New Roman"/>
                <a:cs typeface="Times New Roman"/>
              </a:rPr>
              <a:t> </a:t>
            </a:r>
            <a:r>
              <a:rPr sz="2700" spc="5" dirty="0">
                <a:solidFill>
                  <a:srgbClr val="202020"/>
                </a:solidFill>
                <a:latin typeface="Times New Roman"/>
                <a:cs typeface="Times New Roman"/>
              </a:rPr>
              <a:t>of</a:t>
            </a:r>
            <a:r>
              <a:rPr sz="2700" spc="10" dirty="0">
                <a:solidFill>
                  <a:srgbClr val="202020"/>
                </a:solidFill>
                <a:latin typeface="Times New Roman"/>
                <a:cs typeface="Times New Roman"/>
              </a:rPr>
              <a:t> </a:t>
            </a:r>
            <a:r>
              <a:rPr sz="2700" spc="5" dirty="0">
                <a:solidFill>
                  <a:srgbClr val="202020"/>
                </a:solidFill>
                <a:latin typeface="Times New Roman"/>
                <a:cs typeface="Times New Roman"/>
              </a:rPr>
              <a:t>heart</a:t>
            </a:r>
            <a:r>
              <a:rPr sz="2700" spc="-10" dirty="0">
                <a:solidFill>
                  <a:srgbClr val="202020"/>
                </a:solidFill>
                <a:latin typeface="Times New Roman"/>
                <a:cs typeface="Times New Roman"/>
              </a:rPr>
              <a:t> </a:t>
            </a:r>
            <a:r>
              <a:rPr sz="2700" spc="5" dirty="0">
                <a:solidFill>
                  <a:srgbClr val="202020"/>
                </a:solidFill>
                <a:latin typeface="Times New Roman"/>
                <a:cs typeface="Times New Roman"/>
              </a:rPr>
              <a:t>failur</a:t>
            </a:r>
            <a:r>
              <a:rPr sz="2700" spc="20" dirty="0">
                <a:solidFill>
                  <a:srgbClr val="202020"/>
                </a:solidFill>
                <a:latin typeface="Times New Roman"/>
                <a:cs typeface="Times New Roman"/>
              </a:rPr>
              <a:t>e</a:t>
            </a:r>
            <a:r>
              <a:rPr sz="1300" dirty="0">
                <a:solidFill>
                  <a:srgbClr val="202020"/>
                </a:solidFill>
                <a:latin typeface="Times New Roman"/>
                <a:cs typeface="Times New Roman"/>
              </a:rPr>
              <a:t>.</a:t>
            </a:r>
            <a:endParaRPr sz="1300">
              <a:latin typeface="Times New Roman"/>
              <a:cs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023917" y="3458293"/>
            <a:ext cx="16901795" cy="1714500"/>
          </a:xfrm>
          <a:prstGeom prst="rect">
            <a:avLst/>
          </a:prstGeom>
        </p:spPr>
        <p:txBody>
          <a:bodyPr vert="horz" wrap="square" lIns="0" tIns="81280" rIns="0" bIns="0" rtlCol="0">
            <a:spAutoFit/>
          </a:bodyPr>
          <a:lstStyle/>
          <a:p>
            <a:pPr marL="514984" marR="5080" indent="-502920">
              <a:lnSpc>
                <a:spcPts val="4270"/>
              </a:lnSpc>
              <a:spcBef>
                <a:spcPts val="640"/>
              </a:spcBef>
              <a:buSzPct val="122784"/>
              <a:buChar char="•"/>
              <a:tabLst>
                <a:tab pos="514984" algn="l"/>
                <a:tab pos="515620" algn="l"/>
                <a:tab pos="1855470" algn="l"/>
              </a:tabLst>
            </a:pPr>
            <a:r>
              <a:rPr sz="3950" spc="5" dirty="0">
                <a:latin typeface="Arial MT"/>
                <a:cs typeface="Arial MT"/>
              </a:rPr>
              <a:t>THE</a:t>
            </a:r>
            <a:r>
              <a:rPr sz="3950" dirty="0">
                <a:latin typeface="Arial MT"/>
                <a:cs typeface="Arial MT"/>
              </a:rPr>
              <a:t> RATIO</a:t>
            </a:r>
            <a:r>
              <a:rPr sz="3950" spc="15" dirty="0">
                <a:latin typeface="Arial MT"/>
                <a:cs typeface="Arial MT"/>
              </a:rPr>
              <a:t> </a:t>
            </a:r>
            <a:r>
              <a:rPr sz="3950" dirty="0">
                <a:latin typeface="Arial MT"/>
                <a:cs typeface="Arial MT"/>
              </a:rPr>
              <a:t>Ea</a:t>
            </a:r>
            <a:r>
              <a:rPr sz="3950" spc="5" dirty="0">
                <a:latin typeface="Arial MT"/>
                <a:cs typeface="Arial MT"/>
              </a:rPr>
              <a:t> </a:t>
            </a:r>
            <a:r>
              <a:rPr sz="3950" dirty="0">
                <a:latin typeface="Arial MT"/>
                <a:cs typeface="Arial MT"/>
              </a:rPr>
              <a:t>/</a:t>
            </a:r>
            <a:r>
              <a:rPr sz="3950" spc="15" dirty="0">
                <a:latin typeface="Arial MT"/>
                <a:cs typeface="Arial MT"/>
              </a:rPr>
              <a:t> </a:t>
            </a:r>
            <a:r>
              <a:rPr sz="3950" dirty="0">
                <a:latin typeface="Arial MT"/>
                <a:cs typeface="Arial MT"/>
              </a:rPr>
              <a:t>Ees</a:t>
            </a:r>
            <a:r>
              <a:rPr sz="3950" spc="5" dirty="0">
                <a:latin typeface="Arial MT"/>
                <a:cs typeface="Arial MT"/>
              </a:rPr>
              <a:t> </a:t>
            </a:r>
            <a:r>
              <a:rPr sz="3950" dirty="0">
                <a:latin typeface="Arial MT"/>
                <a:cs typeface="Arial MT"/>
              </a:rPr>
              <a:t>IS</a:t>
            </a:r>
            <a:r>
              <a:rPr sz="3950" spc="5" dirty="0">
                <a:latin typeface="Arial MT"/>
                <a:cs typeface="Arial MT"/>
              </a:rPr>
              <a:t> </a:t>
            </a:r>
            <a:r>
              <a:rPr sz="3950" dirty="0">
                <a:latin typeface="Arial MT"/>
                <a:cs typeface="Arial MT"/>
              </a:rPr>
              <a:t>NORMALLY</a:t>
            </a:r>
            <a:r>
              <a:rPr sz="3950" spc="20" dirty="0">
                <a:latin typeface="Arial MT"/>
                <a:cs typeface="Arial MT"/>
              </a:rPr>
              <a:t> </a:t>
            </a:r>
            <a:r>
              <a:rPr sz="3950" dirty="0">
                <a:latin typeface="Arial MT"/>
                <a:cs typeface="Arial MT"/>
              </a:rPr>
              <a:t>LESS</a:t>
            </a:r>
            <a:r>
              <a:rPr sz="3950" spc="5" dirty="0">
                <a:latin typeface="Arial MT"/>
                <a:cs typeface="Arial MT"/>
              </a:rPr>
              <a:t> </a:t>
            </a:r>
            <a:r>
              <a:rPr sz="3950" dirty="0">
                <a:latin typeface="Arial MT"/>
                <a:cs typeface="Arial MT"/>
              </a:rPr>
              <a:t>THAN</a:t>
            </a:r>
            <a:r>
              <a:rPr sz="3950" spc="5" dirty="0">
                <a:latin typeface="Arial MT"/>
                <a:cs typeface="Arial MT"/>
              </a:rPr>
              <a:t> OR EQUAL TO </a:t>
            </a:r>
            <a:r>
              <a:rPr sz="3950" dirty="0">
                <a:latin typeface="Arial MT"/>
                <a:cs typeface="Arial MT"/>
              </a:rPr>
              <a:t>1</a:t>
            </a:r>
            <a:r>
              <a:rPr sz="3950" spc="15" dirty="0">
                <a:latin typeface="Arial MT"/>
                <a:cs typeface="Arial MT"/>
              </a:rPr>
              <a:t> </a:t>
            </a:r>
            <a:r>
              <a:rPr sz="3950" dirty="0">
                <a:latin typeface="Arial MT"/>
                <a:cs typeface="Arial MT"/>
              </a:rPr>
              <a:t>AND </a:t>
            </a:r>
            <a:r>
              <a:rPr sz="3950" spc="-1080" dirty="0">
                <a:latin typeface="Arial MT"/>
                <a:cs typeface="Arial MT"/>
              </a:rPr>
              <a:t> </a:t>
            </a:r>
            <a:r>
              <a:rPr sz="3950" dirty="0">
                <a:latin typeface="Arial MT"/>
                <a:cs typeface="Arial MT"/>
              </a:rPr>
              <a:t>IS </a:t>
            </a:r>
            <a:r>
              <a:rPr sz="3950" spc="5" dirty="0">
                <a:latin typeface="Arial MT"/>
                <a:cs typeface="Arial MT"/>
              </a:rPr>
              <a:t>ELEVATED </a:t>
            </a:r>
            <a:r>
              <a:rPr sz="3950" dirty="0">
                <a:latin typeface="Arial MT"/>
                <a:cs typeface="Arial MT"/>
              </a:rPr>
              <a:t>SIGNIFICANTLY IN </a:t>
            </a:r>
            <a:r>
              <a:rPr sz="3950" spc="5" dirty="0">
                <a:latin typeface="Arial MT"/>
                <a:cs typeface="Arial MT"/>
              </a:rPr>
              <a:t>HFrEF DUE TO DECREASE </a:t>
            </a:r>
            <a:r>
              <a:rPr sz="3950" dirty="0">
                <a:latin typeface="Arial MT"/>
                <a:cs typeface="Arial MT"/>
              </a:rPr>
              <a:t>IN </a:t>
            </a:r>
            <a:r>
              <a:rPr sz="3950" spc="5" dirty="0">
                <a:latin typeface="Arial MT"/>
                <a:cs typeface="Arial MT"/>
              </a:rPr>
              <a:t>Ees </a:t>
            </a:r>
            <a:r>
              <a:rPr sz="3950" spc="10" dirty="0">
                <a:latin typeface="Arial MT"/>
                <a:cs typeface="Arial MT"/>
              </a:rPr>
              <a:t> </a:t>
            </a:r>
            <a:r>
              <a:rPr sz="3950" dirty="0">
                <a:latin typeface="Arial MT"/>
                <a:cs typeface="Arial MT"/>
              </a:rPr>
              <a:t>AND	</a:t>
            </a:r>
            <a:r>
              <a:rPr sz="3950" spc="5" dirty="0">
                <a:latin typeface="Arial MT"/>
                <a:cs typeface="Arial MT"/>
              </a:rPr>
              <a:t>INCREASE</a:t>
            </a:r>
            <a:r>
              <a:rPr sz="3950" spc="-25" dirty="0">
                <a:latin typeface="Arial MT"/>
                <a:cs typeface="Arial MT"/>
              </a:rPr>
              <a:t> </a:t>
            </a:r>
            <a:r>
              <a:rPr sz="3950" dirty="0">
                <a:latin typeface="Arial MT"/>
                <a:cs typeface="Arial MT"/>
              </a:rPr>
              <a:t>IN Ea</a:t>
            </a:r>
            <a:endParaRPr sz="3950">
              <a:latin typeface="Arial MT"/>
              <a:cs typeface="Arial MT"/>
            </a:endParaRPr>
          </a:p>
        </p:txBody>
      </p:sp>
      <p:sp>
        <p:nvSpPr>
          <p:cNvPr id="3" name="object 3"/>
          <p:cNvSpPr txBox="1"/>
          <p:nvPr/>
        </p:nvSpPr>
        <p:spPr>
          <a:xfrm>
            <a:off x="3909903" y="738690"/>
            <a:ext cx="16050894" cy="478155"/>
          </a:xfrm>
          <a:prstGeom prst="rect">
            <a:avLst/>
          </a:prstGeom>
        </p:spPr>
        <p:txBody>
          <a:bodyPr vert="horz" wrap="square" lIns="0" tIns="14604" rIns="0" bIns="0" rtlCol="0">
            <a:spAutoFit/>
          </a:bodyPr>
          <a:lstStyle/>
          <a:p>
            <a:pPr marL="12700">
              <a:lnSpc>
                <a:spcPct val="100000"/>
              </a:lnSpc>
              <a:spcBef>
                <a:spcPts val="114"/>
              </a:spcBef>
            </a:pPr>
            <a:r>
              <a:rPr sz="2950" b="1" spc="-85" dirty="0">
                <a:latin typeface="Arial"/>
                <a:cs typeface="Arial"/>
              </a:rPr>
              <a:t>MEDICAL</a:t>
            </a:r>
            <a:r>
              <a:rPr sz="2950" b="1" spc="-185" dirty="0">
                <a:latin typeface="Arial"/>
                <a:cs typeface="Arial"/>
              </a:rPr>
              <a:t> </a:t>
            </a:r>
            <a:r>
              <a:rPr sz="2950" b="1" spc="-85" dirty="0">
                <a:latin typeface="Arial"/>
                <a:cs typeface="Arial"/>
              </a:rPr>
              <a:t>THERAPY</a:t>
            </a:r>
            <a:r>
              <a:rPr sz="2950" b="1" spc="-175" dirty="0">
                <a:latin typeface="Arial"/>
                <a:cs typeface="Arial"/>
              </a:rPr>
              <a:t> </a:t>
            </a:r>
            <a:r>
              <a:rPr sz="2950" b="1" spc="-45" dirty="0">
                <a:latin typeface="Arial"/>
                <a:cs typeface="Arial"/>
              </a:rPr>
              <a:t>OF</a:t>
            </a:r>
            <a:r>
              <a:rPr sz="2950" b="1" spc="-195" dirty="0">
                <a:latin typeface="Arial"/>
                <a:cs typeface="Arial"/>
              </a:rPr>
              <a:t> </a:t>
            </a:r>
            <a:r>
              <a:rPr sz="2950" b="1" spc="-75" dirty="0">
                <a:latin typeface="Arial"/>
                <a:cs typeface="Arial"/>
              </a:rPr>
              <a:t>HEART</a:t>
            </a:r>
            <a:r>
              <a:rPr sz="2950" b="1" spc="-195" dirty="0">
                <a:latin typeface="Arial"/>
                <a:cs typeface="Arial"/>
              </a:rPr>
              <a:t> </a:t>
            </a:r>
            <a:r>
              <a:rPr sz="2950" b="1" spc="-85" dirty="0">
                <a:latin typeface="Arial"/>
                <a:cs typeface="Arial"/>
              </a:rPr>
              <a:t>FAILURE</a:t>
            </a:r>
            <a:r>
              <a:rPr sz="2950" b="1" spc="-175" dirty="0">
                <a:latin typeface="Arial"/>
                <a:cs typeface="Arial"/>
              </a:rPr>
              <a:t> </a:t>
            </a:r>
            <a:r>
              <a:rPr sz="2950" b="1" spc="-50" dirty="0">
                <a:latin typeface="Arial"/>
                <a:cs typeface="Arial"/>
              </a:rPr>
              <a:t>IS</a:t>
            </a:r>
            <a:r>
              <a:rPr sz="2950" b="1" spc="-195" dirty="0">
                <a:latin typeface="Arial"/>
                <a:cs typeface="Arial"/>
              </a:rPr>
              <a:t> </a:t>
            </a:r>
            <a:r>
              <a:rPr sz="2950" b="1" spc="-75" dirty="0">
                <a:latin typeface="Arial"/>
                <a:cs typeface="Arial"/>
              </a:rPr>
              <a:t>BASED</a:t>
            </a:r>
            <a:r>
              <a:rPr sz="2950" b="1" spc="-185" dirty="0">
                <a:latin typeface="Arial"/>
                <a:cs typeface="Arial"/>
              </a:rPr>
              <a:t> </a:t>
            </a:r>
            <a:r>
              <a:rPr sz="2950" b="1" spc="-45" dirty="0">
                <a:latin typeface="Arial"/>
                <a:cs typeface="Arial"/>
              </a:rPr>
              <a:t>ON</a:t>
            </a:r>
            <a:r>
              <a:rPr sz="2950" b="1" spc="-190" dirty="0">
                <a:latin typeface="Arial"/>
                <a:cs typeface="Arial"/>
              </a:rPr>
              <a:t> </a:t>
            </a:r>
            <a:r>
              <a:rPr sz="2950" b="1" spc="-75" dirty="0">
                <a:latin typeface="Arial"/>
                <a:cs typeface="Arial"/>
              </a:rPr>
              <a:t>SOUND</a:t>
            </a:r>
            <a:r>
              <a:rPr sz="2950" b="1" spc="-190" dirty="0">
                <a:latin typeface="Arial"/>
                <a:cs typeface="Arial"/>
              </a:rPr>
              <a:t> </a:t>
            </a:r>
            <a:r>
              <a:rPr sz="2950" b="1" spc="-90" dirty="0">
                <a:latin typeface="Arial"/>
                <a:cs typeface="Arial"/>
              </a:rPr>
              <a:t>PHYSIOLOGICAL</a:t>
            </a:r>
            <a:r>
              <a:rPr sz="2950" b="1" spc="-165" dirty="0">
                <a:latin typeface="Arial"/>
                <a:cs typeface="Arial"/>
              </a:rPr>
              <a:t> </a:t>
            </a:r>
            <a:r>
              <a:rPr sz="2950" b="1" spc="-90" dirty="0">
                <a:latin typeface="Arial"/>
                <a:cs typeface="Arial"/>
              </a:rPr>
              <a:t>PRINCIPLES</a:t>
            </a:r>
            <a:endParaRPr sz="2950">
              <a:latin typeface="Arial"/>
              <a:cs typeface="Arial"/>
            </a:endParaRPr>
          </a:p>
        </p:txBody>
      </p:sp>
      <p:grpSp>
        <p:nvGrpSpPr>
          <p:cNvPr id="4" name="object 4"/>
          <p:cNvGrpSpPr/>
          <p:nvPr/>
        </p:nvGrpSpPr>
        <p:grpSpPr>
          <a:xfrm>
            <a:off x="1462827" y="5941389"/>
            <a:ext cx="4724400" cy="5237480"/>
            <a:chOff x="1462827" y="5941389"/>
            <a:chExt cx="4724400" cy="5237480"/>
          </a:xfrm>
        </p:grpSpPr>
        <p:pic>
          <p:nvPicPr>
            <p:cNvPr id="5" name="object 5"/>
            <p:cNvPicPr/>
            <p:nvPr/>
          </p:nvPicPr>
          <p:blipFill>
            <a:blip r:embed="rId2" cstate="print"/>
            <a:stretch>
              <a:fillRect/>
            </a:stretch>
          </p:blipFill>
          <p:spPr>
            <a:xfrm>
              <a:off x="1462827" y="6284872"/>
              <a:ext cx="4723843" cy="4893925"/>
            </a:xfrm>
            <a:prstGeom prst="rect">
              <a:avLst/>
            </a:prstGeom>
          </p:spPr>
        </p:pic>
        <p:sp>
          <p:nvSpPr>
            <p:cNvPr id="6" name="object 6"/>
            <p:cNvSpPr/>
            <p:nvPr/>
          </p:nvSpPr>
          <p:spPr>
            <a:xfrm>
              <a:off x="3495281" y="5941396"/>
              <a:ext cx="2357120" cy="2634615"/>
            </a:xfrm>
            <a:custGeom>
              <a:avLst/>
              <a:gdLst/>
              <a:ahLst/>
              <a:cxnLst/>
              <a:rect l="l" t="t" r="r" b="b"/>
              <a:pathLst>
                <a:path w="2357120" h="2634615">
                  <a:moveTo>
                    <a:pt x="1771357" y="0"/>
                  </a:moveTo>
                  <a:lnTo>
                    <a:pt x="1702358" y="19367"/>
                  </a:lnTo>
                  <a:lnTo>
                    <a:pt x="1716722" y="35166"/>
                  </a:lnTo>
                  <a:lnTo>
                    <a:pt x="0" y="1594091"/>
                  </a:lnTo>
                  <a:lnTo>
                    <a:pt x="14452" y="1610004"/>
                  </a:lnTo>
                  <a:lnTo>
                    <a:pt x="1731086" y="50965"/>
                  </a:lnTo>
                  <a:lnTo>
                    <a:pt x="1745500" y="66802"/>
                  </a:lnTo>
                  <a:lnTo>
                    <a:pt x="1760537" y="27952"/>
                  </a:lnTo>
                  <a:lnTo>
                    <a:pt x="1771357" y="0"/>
                  </a:lnTo>
                  <a:close/>
                </a:path>
                <a:path w="2357120" h="2634615">
                  <a:moveTo>
                    <a:pt x="2356891" y="1024051"/>
                  </a:moveTo>
                  <a:lnTo>
                    <a:pt x="2287892" y="1043419"/>
                  </a:lnTo>
                  <a:lnTo>
                    <a:pt x="2302230" y="1059230"/>
                  </a:lnTo>
                  <a:lnTo>
                    <a:pt x="584276" y="2618143"/>
                  </a:lnTo>
                  <a:lnTo>
                    <a:pt x="598728" y="2634056"/>
                  </a:lnTo>
                  <a:lnTo>
                    <a:pt x="2316581" y="1075042"/>
                  </a:lnTo>
                  <a:lnTo>
                    <a:pt x="2330920" y="1090853"/>
                  </a:lnTo>
                  <a:lnTo>
                    <a:pt x="2346020" y="1052004"/>
                  </a:lnTo>
                  <a:lnTo>
                    <a:pt x="2356891" y="1024051"/>
                  </a:lnTo>
                  <a:close/>
                </a:path>
              </a:pathLst>
            </a:custGeom>
            <a:solidFill>
              <a:srgbClr val="000000"/>
            </a:solidFill>
          </p:spPr>
          <p:txBody>
            <a:bodyPr wrap="square" lIns="0" tIns="0" rIns="0" bIns="0" rtlCol="0"/>
            <a:lstStyle/>
            <a:p>
              <a:endParaRPr/>
            </a:p>
          </p:txBody>
        </p:sp>
      </p:grpSp>
      <p:sp>
        <p:nvSpPr>
          <p:cNvPr id="7" name="object 7"/>
          <p:cNvSpPr txBox="1"/>
          <p:nvPr/>
        </p:nvSpPr>
        <p:spPr>
          <a:xfrm>
            <a:off x="7165719" y="5347325"/>
            <a:ext cx="10387965" cy="4020820"/>
          </a:xfrm>
          <a:prstGeom prst="rect">
            <a:avLst/>
          </a:prstGeom>
        </p:spPr>
        <p:txBody>
          <a:bodyPr vert="horz" wrap="square" lIns="0" tIns="11430" rIns="0" bIns="0" rtlCol="0">
            <a:spAutoFit/>
          </a:bodyPr>
          <a:lstStyle/>
          <a:p>
            <a:pPr marL="12700" marR="5080" algn="just">
              <a:lnSpc>
                <a:spcPct val="151600"/>
              </a:lnSpc>
              <a:spcBef>
                <a:spcPts val="90"/>
              </a:spcBef>
            </a:pPr>
            <a:r>
              <a:rPr sz="3100" spc="20" dirty="0">
                <a:latin typeface="Times New Roman"/>
                <a:cs typeface="Times New Roman"/>
              </a:rPr>
              <a:t>LOWERING</a:t>
            </a:r>
            <a:r>
              <a:rPr sz="3100" spc="25" dirty="0">
                <a:latin typeface="Times New Roman"/>
                <a:cs typeface="Times New Roman"/>
              </a:rPr>
              <a:t> </a:t>
            </a:r>
            <a:r>
              <a:rPr sz="3100" spc="15" dirty="0">
                <a:latin typeface="Times New Roman"/>
                <a:cs typeface="Times New Roman"/>
              </a:rPr>
              <a:t>E</a:t>
            </a:r>
            <a:r>
              <a:rPr sz="3075" spc="22" baseline="-5420" dirty="0">
                <a:latin typeface="Times New Roman"/>
                <a:cs typeface="Times New Roman"/>
              </a:rPr>
              <a:t>a</a:t>
            </a:r>
            <a:r>
              <a:rPr sz="3075" spc="30" baseline="-5420" dirty="0">
                <a:latin typeface="Times New Roman"/>
                <a:cs typeface="Times New Roman"/>
              </a:rPr>
              <a:t> </a:t>
            </a:r>
            <a:r>
              <a:rPr sz="3100" spc="20" dirty="0">
                <a:latin typeface="Times New Roman"/>
                <a:cs typeface="Times New Roman"/>
              </a:rPr>
              <a:t>WITH</a:t>
            </a:r>
            <a:r>
              <a:rPr sz="3100" spc="25" dirty="0">
                <a:latin typeface="Times New Roman"/>
                <a:cs typeface="Times New Roman"/>
              </a:rPr>
              <a:t> </a:t>
            </a:r>
            <a:r>
              <a:rPr sz="3100" spc="20" dirty="0">
                <a:latin typeface="Times New Roman"/>
                <a:cs typeface="Times New Roman"/>
              </a:rPr>
              <a:t>ARTERIAL</a:t>
            </a:r>
            <a:r>
              <a:rPr sz="3100" spc="25" dirty="0">
                <a:latin typeface="Times New Roman"/>
                <a:cs typeface="Times New Roman"/>
              </a:rPr>
              <a:t> </a:t>
            </a:r>
            <a:r>
              <a:rPr sz="3100" spc="20" dirty="0">
                <a:latin typeface="Times New Roman"/>
                <a:cs typeface="Times New Roman"/>
              </a:rPr>
              <a:t>VASODILATORS</a:t>
            </a:r>
            <a:r>
              <a:rPr sz="3100" spc="25" dirty="0">
                <a:latin typeface="Times New Roman"/>
                <a:cs typeface="Times New Roman"/>
              </a:rPr>
              <a:t> </a:t>
            </a:r>
            <a:r>
              <a:rPr sz="3100" spc="15" dirty="0">
                <a:latin typeface="Times New Roman"/>
                <a:cs typeface="Times New Roman"/>
              </a:rPr>
              <a:t>IS </a:t>
            </a:r>
            <a:r>
              <a:rPr sz="3100" spc="20" dirty="0">
                <a:latin typeface="Times New Roman"/>
                <a:cs typeface="Times New Roman"/>
              </a:rPr>
              <a:t> VERY</a:t>
            </a:r>
            <a:r>
              <a:rPr sz="3100" spc="25" dirty="0">
                <a:latin typeface="Times New Roman"/>
                <a:cs typeface="Times New Roman"/>
              </a:rPr>
              <a:t> </a:t>
            </a:r>
            <a:r>
              <a:rPr sz="3100" spc="20" dirty="0">
                <a:latin typeface="Times New Roman"/>
                <a:cs typeface="Times New Roman"/>
              </a:rPr>
              <a:t>EFFECTIVE</a:t>
            </a:r>
            <a:r>
              <a:rPr sz="3100" spc="25" dirty="0">
                <a:latin typeface="Times New Roman"/>
                <a:cs typeface="Times New Roman"/>
              </a:rPr>
              <a:t> </a:t>
            </a:r>
            <a:r>
              <a:rPr sz="3100" spc="15" dirty="0">
                <a:latin typeface="Times New Roman"/>
                <a:cs typeface="Times New Roman"/>
              </a:rPr>
              <a:t>IN</a:t>
            </a:r>
            <a:r>
              <a:rPr sz="3100" spc="20" dirty="0">
                <a:latin typeface="Times New Roman"/>
                <a:cs typeface="Times New Roman"/>
              </a:rPr>
              <a:t> IMPROVING</a:t>
            </a:r>
            <a:r>
              <a:rPr sz="3100" spc="25" dirty="0">
                <a:latin typeface="Times New Roman"/>
                <a:cs typeface="Times New Roman"/>
              </a:rPr>
              <a:t> </a:t>
            </a:r>
            <a:r>
              <a:rPr sz="3100" spc="20" dirty="0">
                <a:latin typeface="Times New Roman"/>
                <a:cs typeface="Times New Roman"/>
              </a:rPr>
              <a:t>THE</a:t>
            </a:r>
            <a:r>
              <a:rPr sz="3100" spc="25" dirty="0">
                <a:latin typeface="Times New Roman"/>
                <a:cs typeface="Times New Roman"/>
              </a:rPr>
              <a:t> </a:t>
            </a:r>
            <a:r>
              <a:rPr sz="3100" spc="20" dirty="0">
                <a:latin typeface="Times New Roman"/>
                <a:cs typeface="Times New Roman"/>
              </a:rPr>
              <a:t>CARDIAC </a:t>
            </a:r>
            <a:r>
              <a:rPr sz="3100" spc="25" dirty="0">
                <a:latin typeface="Times New Roman"/>
                <a:cs typeface="Times New Roman"/>
              </a:rPr>
              <a:t> </a:t>
            </a:r>
            <a:r>
              <a:rPr sz="3100" spc="20" dirty="0">
                <a:latin typeface="Times New Roman"/>
                <a:cs typeface="Times New Roman"/>
              </a:rPr>
              <a:t>OUTPUT </a:t>
            </a:r>
            <a:r>
              <a:rPr sz="3100" spc="355" dirty="0">
                <a:latin typeface="Times New Roman"/>
                <a:cs typeface="Times New Roman"/>
              </a:rPr>
              <a:t> </a:t>
            </a:r>
            <a:r>
              <a:rPr sz="3100" spc="25" dirty="0">
                <a:latin typeface="Times New Roman"/>
                <a:cs typeface="Times New Roman"/>
              </a:rPr>
              <a:t>AND </a:t>
            </a:r>
            <a:r>
              <a:rPr sz="3100" spc="350" dirty="0">
                <a:latin typeface="Times New Roman"/>
                <a:cs typeface="Times New Roman"/>
              </a:rPr>
              <a:t> </a:t>
            </a:r>
            <a:r>
              <a:rPr sz="3100" spc="20" dirty="0">
                <a:latin typeface="Times New Roman"/>
                <a:cs typeface="Times New Roman"/>
              </a:rPr>
              <a:t>FORMS </a:t>
            </a:r>
            <a:r>
              <a:rPr sz="3100" spc="345" dirty="0">
                <a:latin typeface="Times New Roman"/>
                <a:cs typeface="Times New Roman"/>
              </a:rPr>
              <a:t> </a:t>
            </a:r>
            <a:r>
              <a:rPr sz="3100" spc="25" dirty="0">
                <a:latin typeface="Times New Roman"/>
                <a:cs typeface="Times New Roman"/>
              </a:rPr>
              <a:t>A </a:t>
            </a:r>
            <a:r>
              <a:rPr sz="3100" spc="350" dirty="0">
                <a:latin typeface="Times New Roman"/>
                <a:cs typeface="Times New Roman"/>
              </a:rPr>
              <a:t> </a:t>
            </a:r>
            <a:r>
              <a:rPr sz="3100" spc="15" dirty="0">
                <a:latin typeface="Times New Roman"/>
                <a:cs typeface="Times New Roman"/>
              </a:rPr>
              <a:t>CRITICAL </a:t>
            </a:r>
            <a:r>
              <a:rPr sz="3100" spc="370" dirty="0">
                <a:latin typeface="Times New Roman"/>
                <a:cs typeface="Times New Roman"/>
              </a:rPr>
              <a:t> </a:t>
            </a:r>
            <a:r>
              <a:rPr sz="3100" spc="20" dirty="0">
                <a:latin typeface="Times New Roman"/>
                <a:cs typeface="Times New Roman"/>
              </a:rPr>
              <a:t>COMPONENT </a:t>
            </a:r>
            <a:r>
              <a:rPr sz="3100" spc="360" dirty="0">
                <a:latin typeface="Times New Roman"/>
                <a:cs typeface="Times New Roman"/>
              </a:rPr>
              <a:t> </a:t>
            </a:r>
            <a:r>
              <a:rPr sz="3100" spc="20" dirty="0">
                <a:latin typeface="Times New Roman"/>
                <a:cs typeface="Times New Roman"/>
              </a:rPr>
              <a:t>OF</a:t>
            </a:r>
            <a:endParaRPr sz="3100">
              <a:latin typeface="Times New Roman"/>
              <a:cs typeface="Times New Roman"/>
            </a:endParaRPr>
          </a:p>
          <a:p>
            <a:pPr marL="12700" algn="just">
              <a:lnSpc>
                <a:spcPct val="100000"/>
              </a:lnSpc>
              <a:spcBef>
                <a:spcPts val="1920"/>
              </a:spcBef>
            </a:pPr>
            <a:r>
              <a:rPr sz="3100" spc="20" dirty="0">
                <a:latin typeface="Times New Roman"/>
                <a:cs typeface="Times New Roman"/>
              </a:rPr>
              <a:t>THE</a:t>
            </a:r>
            <a:r>
              <a:rPr sz="3100" spc="254" dirty="0">
                <a:latin typeface="Times New Roman"/>
                <a:cs typeface="Times New Roman"/>
              </a:rPr>
              <a:t> </a:t>
            </a:r>
            <a:r>
              <a:rPr sz="3100" spc="20" dirty="0">
                <a:latin typeface="Times New Roman"/>
                <a:cs typeface="Times New Roman"/>
              </a:rPr>
              <a:t>MEDICAL</a:t>
            </a:r>
            <a:r>
              <a:rPr sz="3100" spc="254" dirty="0">
                <a:latin typeface="Times New Roman"/>
                <a:cs typeface="Times New Roman"/>
              </a:rPr>
              <a:t> </a:t>
            </a:r>
            <a:r>
              <a:rPr sz="3100" spc="25" dirty="0">
                <a:latin typeface="Times New Roman"/>
                <a:cs typeface="Times New Roman"/>
              </a:rPr>
              <a:t>MANAGEMENT</a:t>
            </a:r>
            <a:r>
              <a:rPr sz="3100" spc="250" dirty="0">
                <a:latin typeface="Times New Roman"/>
                <a:cs typeface="Times New Roman"/>
              </a:rPr>
              <a:t> </a:t>
            </a:r>
            <a:r>
              <a:rPr sz="3100" spc="20" dirty="0">
                <a:latin typeface="Times New Roman"/>
                <a:cs typeface="Times New Roman"/>
              </a:rPr>
              <a:t>OF</a:t>
            </a:r>
            <a:r>
              <a:rPr sz="3100" spc="250" dirty="0">
                <a:latin typeface="Times New Roman"/>
                <a:cs typeface="Times New Roman"/>
              </a:rPr>
              <a:t> </a:t>
            </a:r>
            <a:r>
              <a:rPr sz="3100" spc="15" dirty="0">
                <a:latin typeface="Times New Roman"/>
                <a:cs typeface="Times New Roman"/>
              </a:rPr>
              <a:t>HFrEF</a:t>
            </a:r>
            <a:r>
              <a:rPr sz="2550" spc="15" dirty="0">
                <a:latin typeface="Times New Roman"/>
                <a:cs typeface="Times New Roman"/>
              </a:rPr>
              <a:t>(</a:t>
            </a:r>
            <a:r>
              <a:rPr sz="2550" spc="105" dirty="0">
                <a:latin typeface="Times New Roman"/>
                <a:cs typeface="Times New Roman"/>
              </a:rPr>
              <a:t> </a:t>
            </a:r>
            <a:r>
              <a:rPr sz="2300" i="1" dirty="0">
                <a:solidFill>
                  <a:srgbClr val="ED220C"/>
                </a:solidFill>
                <a:latin typeface="Times New Roman"/>
                <a:cs typeface="Times New Roman"/>
              </a:rPr>
              <a:t>Chirinos</a:t>
            </a:r>
            <a:r>
              <a:rPr sz="2300" i="1" spc="40" dirty="0">
                <a:solidFill>
                  <a:srgbClr val="ED220C"/>
                </a:solidFill>
                <a:latin typeface="Times New Roman"/>
                <a:cs typeface="Times New Roman"/>
              </a:rPr>
              <a:t> </a:t>
            </a:r>
            <a:r>
              <a:rPr sz="2300" i="1" spc="-5" dirty="0">
                <a:solidFill>
                  <a:srgbClr val="ED220C"/>
                </a:solidFill>
                <a:latin typeface="Times New Roman"/>
                <a:cs typeface="Times New Roman"/>
              </a:rPr>
              <a:t>JA,</a:t>
            </a:r>
            <a:r>
              <a:rPr sz="2300" i="1" spc="30" dirty="0">
                <a:solidFill>
                  <a:srgbClr val="ED220C"/>
                </a:solidFill>
                <a:latin typeface="Times New Roman"/>
                <a:cs typeface="Times New Roman"/>
              </a:rPr>
              <a:t> </a:t>
            </a:r>
            <a:r>
              <a:rPr sz="2300" i="1" dirty="0">
                <a:solidFill>
                  <a:srgbClr val="ED220C"/>
                </a:solidFill>
                <a:latin typeface="Times New Roman"/>
                <a:cs typeface="Times New Roman"/>
              </a:rPr>
              <a:t>Sweitzer</a:t>
            </a:r>
            <a:endParaRPr sz="2300">
              <a:latin typeface="Times New Roman"/>
              <a:cs typeface="Times New Roman"/>
            </a:endParaRPr>
          </a:p>
          <a:p>
            <a:pPr marL="12700" marR="6350">
              <a:lnSpc>
                <a:spcPct val="153700"/>
              </a:lnSpc>
              <a:spcBef>
                <a:spcPts val="120"/>
              </a:spcBef>
              <a:tabLst>
                <a:tab pos="527685" algn="l"/>
                <a:tab pos="3199130" algn="l"/>
                <a:tab pos="4537075" algn="l"/>
                <a:tab pos="5012055" algn="l"/>
                <a:tab pos="6219825" algn="l"/>
                <a:tab pos="7151370" algn="l"/>
                <a:tab pos="8349615" algn="l"/>
                <a:tab pos="9200515" algn="l"/>
                <a:tab pos="9935210" algn="l"/>
              </a:tabLst>
            </a:pPr>
            <a:r>
              <a:rPr sz="2300" i="1" spc="-5" dirty="0">
                <a:solidFill>
                  <a:srgbClr val="ED220C"/>
                </a:solidFill>
                <a:latin typeface="Times New Roman"/>
                <a:cs typeface="Times New Roman"/>
              </a:rPr>
              <a:t>N</a:t>
            </a:r>
            <a:r>
              <a:rPr sz="2300" i="1" dirty="0">
                <a:solidFill>
                  <a:srgbClr val="ED220C"/>
                </a:solidFill>
                <a:latin typeface="Times New Roman"/>
                <a:cs typeface="Times New Roman"/>
              </a:rPr>
              <a:t>.	V</a:t>
            </a:r>
            <a:r>
              <a:rPr sz="2300" i="1" spc="-10" dirty="0">
                <a:solidFill>
                  <a:srgbClr val="ED220C"/>
                </a:solidFill>
                <a:latin typeface="Times New Roman"/>
                <a:cs typeface="Times New Roman"/>
              </a:rPr>
              <a:t>e</a:t>
            </a:r>
            <a:r>
              <a:rPr sz="2300" i="1" dirty="0">
                <a:solidFill>
                  <a:srgbClr val="ED220C"/>
                </a:solidFill>
                <a:latin typeface="Times New Roman"/>
                <a:cs typeface="Times New Roman"/>
              </a:rPr>
              <a:t>ntricu</a:t>
            </a:r>
            <a:r>
              <a:rPr sz="2300" i="1" spc="5" dirty="0">
                <a:solidFill>
                  <a:srgbClr val="ED220C"/>
                </a:solidFill>
                <a:latin typeface="Times New Roman"/>
                <a:cs typeface="Times New Roman"/>
              </a:rPr>
              <a:t>l</a:t>
            </a:r>
            <a:r>
              <a:rPr sz="2300" i="1" dirty="0">
                <a:solidFill>
                  <a:srgbClr val="ED220C"/>
                </a:solidFill>
                <a:latin typeface="Times New Roman"/>
                <a:cs typeface="Times New Roman"/>
              </a:rPr>
              <a:t>a</a:t>
            </a:r>
            <a:r>
              <a:rPr sz="2300" i="1" spc="5" dirty="0">
                <a:solidFill>
                  <a:srgbClr val="ED220C"/>
                </a:solidFill>
                <a:latin typeface="Times New Roman"/>
                <a:cs typeface="Times New Roman"/>
              </a:rPr>
              <a:t>r</a:t>
            </a:r>
            <a:r>
              <a:rPr sz="2300" i="1" dirty="0">
                <a:solidFill>
                  <a:srgbClr val="ED220C"/>
                </a:solidFill>
                <a:latin typeface="Times New Roman"/>
                <a:cs typeface="Times New Roman"/>
              </a:rPr>
              <a:t>–Art</a:t>
            </a:r>
            <a:r>
              <a:rPr sz="2300" i="1" spc="-15" dirty="0">
                <a:solidFill>
                  <a:srgbClr val="ED220C"/>
                </a:solidFill>
                <a:latin typeface="Times New Roman"/>
                <a:cs typeface="Times New Roman"/>
              </a:rPr>
              <a:t>e</a:t>
            </a:r>
            <a:r>
              <a:rPr sz="2300" i="1" dirty="0">
                <a:solidFill>
                  <a:srgbClr val="ED220C"/>
                </a:solidFill>
                <a:latin typeface="Times New Roman"/>
                <a:cs typeface="Times New Roman"/>
              </a:rPr>
              <a:t>rial	Coupling	in	Chr</a:t>
            </a:r>
            <a:r>
              <a:rPr sz="2300" i="1" spc="5" dirty="0">
                <a:solidFill>
                  <a:srgbClr val="ED220C"/>
                </a:solidFill>
                <a:latin typeface="Times New Roman"/>
                <a:cs typeface="Times New Roman"/>
              </a:rPr>
              <a:t>o</a:t>
            </a:r>
            <a:r>
              <a:rPr sz="2300" i="1" dirty="0">
                <a:solidFill>
                  <a:srgbClr val="ED220C"/>
                </a:solidFill>
                <a:latin typeface="Times New Roman"/>
                <a:cs typeface="Times New Roman"/>
              </a:rPr>
              <a:t>nic	Heart	Fail</a:t>
            </a:r>
            <a:r>
              <a:rPr sz="2300" i="1" spc="5" dirty="0">
                <a:solidFill>
                  <a:srgbClr val="ED220C"/>
                </a:solidFill>
                <a:latin typeface="Times New Roman"/>
                <a:cs typeface="Times New Roman"/>
              </a:rPr>
              <a:t>u</a:t>
            </a:r>
            <a:r>
              <a:rPr sz="2300" i="1" dirty="0">
                <a:solidFill>
                  <a:srgbClr val="ED220C"/>
                </a:solidFill>
                <a:latin typeface="Times New Roman"/>
                <a:cs typeface="Times New Roman"/>
              </a:rPr>
              <a:t>re.	Card	Fail	R</a:t>
            </a:r>
            <a:r>
              <a:rPr sz="2300" i="1" spc="-10" dirty="0">
                <a:solidFill>
                  <a:srgbClr val="ED220C"/>
                </a:solidFill>
                <a:latin typeface="Times New Roman"/>
                <a:cs typeface="Times New Roman"/>
              </a:rPr>
              <a:t>e</a:t>
            </a:r>
            <a:r>
              <a:rPr sz="2300" i="1" dirty="0">
                <a:solidFill>
                  <a:srgbClr val="ED220C"/>
                </a:solidFill>
                <a:latin typeface="Times New Roman"/>
                <a:cs typeface="Times New Roman"/>
              </a:rPr>
              <a:t>v  2017;3(1):12-18</a:t>
            </a:r>
            <a:r>
              <a:rPr sz="2550" dirty="0">
                <a:latin typeface="Times New Roman"/>
                <a:cs typeface="Times New Roman"/>
              </a:rPr>
              <a:t>)</a:t>
            </a:r>
            <a:endParaRPr sz="2550">
              <a:latin typeface="Times New Roman"/>
              <a:cs typeface="Times New Roman"/>
            </a:endParaRPr>
          </a:p>
        </p:txBody>
      </p:sp>
      <p:sp>
        <p:nvSpPr>
          <p:cNvPr id="8" name="object 8"/>
          <p:cNvSpPr txBox="1"/>
          <p:nvPr/>
        </p:nvSpPr>
        <p:spPr>
          <a:xfrm>
            <a:off x="5518963" y="5445039"/>
            <a:ext cx="567055" cy="402590"/>
          </a:xfrm>
          <a:prstGeom prst="rect">
            <a:avLst/>
          </a:prstGeom>
        </p:spPr>
        <p:txBody>
          <a:bodyPr vert="horz" wrap="square" lIns="0" tIns="15240" rIns="0" bIns="0" rtlCol="0">
            <a:spAutoFit/>
          </a:bodyPr>
          <a:lstStyle/>
          <a:p>
            <a:pPr marL="12700">
              <a:lnSpc>
                <a:spcPct val="100000"/>
              </a:lnSpc>
              <a:spcBef>
                <a:spcPts val="120"/>
              </a:spcBef>
            </a:pPr>
            <a:r>
              <a:rPr sz="2450" spc="10" dirty="0">
                <a:solidFill>
                  <a:srgbClr val="ED220C"/>
                </a:solidFill>
                <a:latin typeface="Arial MT"/>
                <a:cs typeface="Arial MT"/>
              </a:rPr>
              <a:t>Ees</a:t>
            </a:r>
            <a:endParaRPr sz="2450">
              <a:latin typeface="Arial MT"/>
              <a:cs typeface="Arial MT"/>
            </a:endParaRPr>
          </a:p>
        </p:txBody>
      </p:sp>
      <p:sp>
        <p:nvSpPr>
          <p:cNvPr id="9" name="object 9"/>
          <p:cNvSpPr txBox="1"/>
          <p:nvPr/>
        </p:nvSpPr>
        <p:spPr>
          <a:xfrm>
            <a:off x="6095176" y="6697043"/>
            <a:ext cx="410209" cy="402590"/>
          </a:xfrm>
          <a:prstGeom prst="rect">
            <a:avLst/>
          </a:prstGeom>
        </p:spPr>
        <p:txBody>
          <a:bodyPr vert="horz" wrap="square" lIns="0" tIns="15240" rIns="0" bIns="0" rtlCol="0">
            <a:spAutoFit/>
          </a:bodyPr>
          <a:lstStyle/>
          <a:p>
            <a:pPr marL="12700">
              <a:lnSpc>
                <a:spcPct val="100000"/>
              </a:lnSpc>
              <a:spcBef>
                <a:spcPts val="120"/>
              </a:spcBef>
            </a:pPr>
            <a:r>
              <a:rPr sz="2450" spc="10" dirty="0">
                <a:solidFill>
                  <a:srgbClr val="004D80"/>
                </a:solidFill>
                <a:latin typeface="Arial MT"/>
                <a:cs typeface="Arial MT"/>
              </a:rPr>
              <a:t>Ea</a:t>
            </a:r>
            <a:endParaRPr sz="2450">
              <a:latin typeface="Arial MT"/>
              <a:cs typeface="Arial MT"/>
            </a:endParaRPr>
          </a:p>
        </p:txBody>
      </p:sp>
      <p:sp>
        <p:nvSpPr>
          <p:cNvPr id="10" name="object 10"/>
          <p:cNvSpPr txBox="1"/>
          <p:nvPr/>
        </p:nvSpPr>
        <p:spPr>
          <a:xfrm>
            <a:off x="2301784" y="2353510"/>
            <a:ext cx="14613890" cy="628650"/>
          </a:xfrm>
          <a:prstGeom prst="rect">
            <a:avLst/>
          </a:prstGeom>
        </p:spPr>
        <p:txBody>
          <a:bodyPr vert="horz" wrap="square" lIns="0" tIns="15875" rIns="0" bIns="0" rtlCol="0">
            <a:spAutoFit/>
          </a:bodyPr>
          <a:lstStyle/>
          <a:p>
            <a:pPr algn="ctr">
              <a:lnSpc>
                <a:spcPct val="100000"/>
              </a:lnSpc>
              <a:spcBef>
                <a:spcPts val="125"/>
              </a:spcBef>
            </a:pPr>
            <a:r>
              <a:rPr sz="1950" b="1" spc="15" dirty="0">
                <a:solidFill>
                  <a:srgbClr val="B51600"/>
                </a:solidFill>
                <a:latin typeface="Arial"/>
                <a:cs typeface="Arial"/>
              </a:rPr>
              <a:t>PRESSURE</a:t>
            </a:r>
            <a:r>
              <a:rPr sz="1950" b="1" spc="35" dirty="0">
                <a:solidFill>
                  <a:srgbClr val="B51600"/>
                </a:solidFill>
                <a:latin typeface="Arial"/>
                <a:cs typeface="Arial"/>
              </a:rPr>
              <a:t> </a:t>
            </a:r>
            <a:r>
              <a:rPr sz="1950" b="1" spc="15" dirty="0">
                <a:solidFill>
                  <a:srgbClr val="B51600"/>
                </a:solidFill>
                <a:latin typeface="Arial"/>
                <a:cs typeface="Arial"/>
              </a:rPr>
              <a:t>VOLUME</a:t>
            </a:r>
            <a:r>
              <a:rPr sz="1950" b="1" spc="10" dirty="0">
                <a:solidFill>
                  <a:srgbClr val="B51600"/>
                </a:solidFill>
                <a:latin typeface="Arial"/>
                <a:cs typeface="Arial"/>
              </a:rPr>
              <a:t> </a:t>
            </a:r>
            <a:r>
              <a:rPr sz="1950" b="1" spc="15" dirty="0">
                <a:solidFill>
                  <a:srgbClr val="B51600"/>
                </a:solidFill>
                <a:latin typeface="Arial"/>
                <a:cs typeface="Arial"/>
              </a:rPr>
              <a:t>LOOPS</a:t>
            </a:r>
            <a:r>
              <a:rPr sz="1950" b="1" spc="-10" dirty="0">
                <a:solidFill>
                  <a:srgbClr val="B51600"/>
                </a:solidFill>
                <a:latin typeface="Arial"/>
                <a:cs typeface="Arial"/>
              </a:rPr>
              <a:t> </a:t>
            </a:r>
            <a:r>
              <a:rPr sz="1950" b="1" spc="15" dirty="0">
                <a:solidFill>
                  <a:srgbClr val="B51600"/>
                </a:solidFill>
                <a:latin typeface="Arial"/>
                <a:cs typeface="Arial"/>
              </a:rPr>
              <a:t>MEASURED</a:t>
            </a:r>
            <a:r>
              <a:rPr sz="1950" b="1" spc="40" dirty="0">
                <a:solidFill>
                  <a:srgbClr val="B51600"/>
                </a:solidFill>
                <a:latin typeface="Arial"/>
                <a:cs typeface="Arial"/>
              </a:rPr>
              <a:t> </a:t>
            </a:r>
            <a:r>
              <a:rPr sz="1950" b="1" spc="15" dirty="0">
                <a:solidFill>
                  <a:srgbClr val="B51600"/>
                </a:solidFill>
                <a:latin typeface="Arial"/>
                <a:cs typeface="Arial"/>
              </a:rPr>
              <a:t>BY</a:t>
            </a:r>
            <a:r>
              <a:rPr sz="1950" b="1" spc="10" dirty="0">
                <a:solidFill>
                  <a:srgbClr val="B51600"/>
                </a:solidFill>
                <a:latin typeface="Arial"/>
                <a:cs typeface="Arial"/>
              </a:rPr>
              <a:t> </a:t>
            </a:r>
            <a:r>
              <a:rPr sz="1950" b="1" spc="15" dirty="0">
                <a:solidFill>
                  <a:srgbClr val="B51600"/>
                </a:solidFill>
                <a:latin typeface="Arial"/>
                <a:cs typeface="Arial"/>
              </a:rPr>
              <a:t>CONDUCTANCE</a:t>
            </a:r>
            <a:r>
              <a:rPr sz="1950" b="1" spc="50" dirty="0">
                <a:solidFill>
                  <a:srgbClr val="B51600"/>
                </a:solidFill>
                <a:latin typeface="Arial"/>
                <a:cs typeface="Arial"/>
              </a:rPr>
              <a:t> </a:t>
            </a:r>
            <a:r>
              <a:rPr sz="1950" b="1" spc="15" dirty="0">
                <a:solidFill>
                  <a:srgbClr val="B51600"/>
                </a:solidFill>
                <a:latin typeface="Arial"/>
                <a:cs typeface="Arial"/>
              </a:rPr>
              <a:t>CATHETERS</a:t>
            </a:r>
            <a:r>
              <a:rPr sz="1950" b="1" spc="45" dirty="0">
                <a:solidFill>
                  <a:srgbClr val="B51600"/>
                </a:solidFill>
                <a:latin typeface="Arial"/>
                <a:cs typeface="Arial"/>
              </a:rPr>
              <a:t> </a:t>
            </a:r>
            <a:r>
              <a:rPr sz="1950" b="1" spc="15" dirty="0">
                <a:solidFill>
                  <a:srgbClr val="B51600"/>
                </a:solidFill>
                <a:latin typeface="Arial"/>
                <a:cs typeface="Arial"/>
              </a:rPr>
              <a:t>CAPTURE</a:t>
            </a:r>
            <a:r>
              <a:rPr sz="1950" b="1" spc="40" dirty="0">
                <a:solidFill>
                  <a:srgbClr val="B51600"/>
                </a:solidFill>
                <a:latin typeface="Arial"/>
                <a:cs typeface="Arial"/>
              </a:rPr>
              <a:t> </a:t>
            </a:r>
            <a:r>
              <a:rPr sz="1950" b="1" spc="15" dirty="0">
                <a:solidFill>
                  <a:srgbClr val="B51600"/>
                </a:solidFill>
                <a:latin typeface="Arial"/>
                <a:cs typeface="Arial"/>
              </a:rPr>
              <a:t>THE</a:t>
            </a:r>
            <a:r>
              <a:rPr sz="1950" b="1" spc="10" dirty="0">
                <a:solidFill>
                  <a:srgbClr val="B51600"/>
                </a:solidFill>
                <a:latin typeface="Arial"/>
                <a:cs typeface="Arial"/>
              </a:rPr>
              <a:t> RELATIONSHIP</a:t>
            </a:r>
            <a:r>
              <a:rPr sz="1950" b="1" spc="20" dirty="0">
                <a:solidFill>
                  <a:srgbClr val="B51600"/>
                </a:solidFill>
                <a:latin typeface="Arial"/>
                <a:cs typeface="Arial"/>
              </a:rPr>
              <a:t> </a:t>
            </a:r>
            <a:r>
              <a:rPr sz="1950" b="1" spc="15" dirty="0">
                <a:solidFill>
                  <a:srgbClr val="B51600"/>
                </a:solidFill>
                <a:latin typeface="Arial"/>
                <a:cs typeface="Arial"/>
              </a:rPr>
              <a:t>BETWEEN</a:t>
            </a:r>
            <a:endParaRPr sz="1950">
              <a:latin typeface="Arial"/>
              <a:cs typeface="Arial"/>
            </a:endParaRPr>
          </a:p>
          <a:p>
            <a:pPr algn="ctr">
              <a:lnSpc>
                <a:spcPct val="100000"/>
              </a:lnSpc>
              <a:spcBef>
                <a:spcPts val="35"/>
              </a:spcBef>
            </a:pPr>
            <a:r>
              <a:rPr sz="1950" b="1" spc="15" dirty="0">
                <a:solidFill>
                  <a:srgbClr val="B51600"/>
                </a:solidFill>
                <a:latin typeface="Arial"/>
                <a:cs typeface="Arial"/>
              </a:rPr>
              <a:t>LEFT</a:t>
            </a:r>
            <a:r>
              <a:rPr sz="1950" b="1" spc="5" dirty="0">
                <a:solidFill>
                  <a:srgbClr val="B51600"/>
                </a:solidFill>
                <a:latin typeface="Arial"/>
                <a:cs typeface="Arial"/>
              </a:rPr>
              <a:t> </a:t>
            </a:r>
            <a:r>
              <a:rPr sz="1950" b="1" spc="15" dirty="0">
                <a:solidFill>
                  <a:srgbClr val="B51600"/>
                </a:solidFill>
                <a:latin typeface="Arial"/>
                <a:cs typeface="Arial"/>
              </a:rPr>
              <a:t>VENTRICULAR</a:t>
            </a:r>
            <a:r>
              <a:rPr sz="1950" b="1" spc="55" dirty="0">
                <a:solidFill>
                  <a:srgbClr val="B51600"/>
                </a:solidFill>
                <a:latin typeface="Arial"/>
                <a:cs typeface="Arial"/>
              </a:rPr>
              <a:t> </a:t>
            </a:r>
            <a:r>
              <a:rPr sz="1950" b="1" spc="15" dirty="0">
                <a:solidFill>
                  <a:srgbClr val="B51600"/>
                </a:solidFill>
                <a:latin typeface="Arial"/>
                <a:cs typeface="Arial"/>
              </a:rPr>
              <a:t>CONTRACTILITY (end</a:t>
            </a:r>
            <a:r>
              <a:rPr sz="1950" b="1" spc="10" dirty="0">
                <a:solidFill>
                  <a:srgbClr val="B51600"/>
                </a:solidFill>
                <a:latin typeface="Arial"/>
                <a:cs typeface="Arial"/>
              </a:rPr>
              <a:t> </a:t>
            </a:r>
            <a:r>
              <a:rPr sz="1950" b="1" spc="5" dirty="0">
                <a:solidFill>
                  <a:srgbClr val="B51600"/>
                </a:solidFill>
                <a:latin typeface="Arial"/>
                <a:cs typeface="Arial"/>
              </a:rPr>
              <a:t>systolic</a:t>
            </a:r>
            <a:r>
              <a:rPr sz="1950" b="1" spc="25" dirty="0">
                <a:solidFill>
                  <a:srgbClr val="B51600"/>
                </a:solidFill>
                <a:latin typeface="Arial"/>
                <a:cs typeface="Arial"/>
              </a:rPr>
              <a:t> </a:t>
            </a:r>
            <a:r>
              <a:rPr sz="1950" b="1" spc="10" dirty="0">
                <a:solidFill>
                  <a:srgbClr val="B51600"/>
                </a:solidFill>
                <a:latin typeface="Arial"/>
                <a:cs typeface="Arial"/>
              </a:rPr>
              <a:t>elastance</a:t>
            </a:r>
            <a:r>
              <a:rPr sz="1950" b="1" spc="20" dirty="0">
                <a:solidFill>
                  <a:srgbClr val="B51600"/>
                </a:solidFill>
                <a:latin typeface="Arial"/>
                <a:cs typeface="Arial"/>
              </a:rPr>
              <a:t> </a:t>
            </a:r>
            <a:r>
              <a:rPr sz="1950" b="1" spc="10" dirty="0">
                <a:solidFill>
                  <a:srgbClr val="B51600"/>
                </a:solidFill>
                <a:latin typeface="Arial"/>
                <a:cs typeface="Arial"/>
              </a:rPr>
              <a:t>(Ees))</a:t>
            </a:r>
            <a:r>
              <a:rPr sz="1950" b="1" spc="20" dirty="0">
                <a:solidFill>
                  <a:srgbClr val="B51600"/>
                </a:solidFill>
                <a:latin typeface="Arial"/>
                <a:cs typeface="Arial"/>
              </a:rPr>
              <a:t> </a:t>
            </a:r>
            <a:r>
              <a:rPr sz="1950" b="1" spc="15" dirty="0">
                <a:solidFill>
                  <a:srgbClr val="B51600"/>
                </a:solidFill>
                <a:latin typeface="Arial"/>
                <a:cs typeface="Arial"/>
              </a:rPr>
              <a:t>AND</a:t>
            </a:r>
            <a:r>
              <a:rPr sz="1950" b="1" spc="25" dirty="0">
                <a:solidFill>
                  <a:srgbClr val="B51600"/>
                </a:solidFill>
                <a:latin typeface="Arial"/>
                <a:cs typeface="Arial"/>
              </a:rPr>
              <a:t> </a:t>
            </a:r>
            <a:r>
              <a:rPr sz="1950" b="1" spc="15" dirty="0">
                <a:solidFill>
                  <a:srgbClr val="B51600"/>
                </a:solidFill>
                <a:latin typeface="Arial"/>
                <a:cs typeface="Arial"/>
              </a:rPr>
              <a:t>ARTERIAL</a:t>
            </a:r>
            <a:r>
              <a:rPr sz="1950" b="1" spc="35" dirty="0">
                <a:solidFill>
                  <a:srgbClr val="B51600"/>
                </a:solidFill>
                <a:latin typeface="Arial"/>
                <a:cs typeface="Arial"/>
              </a:rPr>
              <a:t> </a:t>
            </a:r>
            <a:r>
              <a:rPr sz="1950" b="1" spc="15" dirty="0">
                <a:solidFill>
                  <a:srgbClr val="B51600"/>
                </a:solidFill>
                <a:latin typeface="Arial"/>
                <a:cs typeface="Arial"/>
              </a:rPr>
              <a:t>AFTERLOAD</a:t>
            </a:r>
            <a:r>
              <a:rPr sz="1950" b="1" spc="20" dirty="0">
                <a:solidFill>
                  <a:srgbClr val="B51600"/>
                </a:solidFill>
                <a:latin typeface="Arial"/>
                <a:cs typeface="Arial"/>
              </a:rPr>
              <a:t> </a:t>
            </a:r>
            <a:r>
              <a:rPr sz="1950" b="1" spc="10" dirty="0">
                <a:solidFill>
                  <a:srgbClr val="B51600"/>
                </a:solidFill>
                <a:latin typeface="Arial"/>
                <a:cs typeface="Arial"/>
              </a:rPr>
              <a:t>(arterial elastance</a:t>
            </a:r>
            <a:r>
              <a:rPr sz="1950" b="1" spc="20" dirty="0">
                <a:solidFill>
                  <a:srgbClr val="B51600"/>
                </a:solidFill>
                <a:latin typeface="Arial"/>
                <a:cs typeface="Arial"/>
              </a:rPr>
              <a:t> </a:t>
            </a:r>
            <a:r>
              <a:rPr sz="1950" b="1" spc="10" dirty="0">
                <a:solidFill>
                  <a:srgbClr val="B51600"/>
                </a:solidFill>
                <a:latin typeface="Arial"/>
                <a:cs typeface="Arial"/>
              </a:rPr>
              <a:t>(Ea))</a:t>
            </a:r>
            <a:endParaRPr sz="1950">
              <a:latin typeface="Arial"/>
              <a:cs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934299" y="5325492"/>
            <a:ext cx="8900252" cy="3722399"/>
          </a:xfrm>
          <a:prstGeom prst="rect">
            <a:avLst/>
          </a:prstGeom>
        </p:spPr>
      </p:pic>
      <p:pic>
        <p:nvPicPr>
          <p:cNvPr id="3" name="object 3"/>
          <p:cNvPicPr/>
          <p:nvPr/>
        </p:nvPicPr>
        <p:blipFill>
          <a:blip r:embed="rId3" cstate="print"/>
          <a:stretch>
            <a:fillRect/>
          </a:stretch>
        </p:blipFill>
        <p:spPr>
          <a:xfrm>
            <a:off x="5092619" y="570027"/>
            <a:ext cx="8895017" cy="215101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345198" y="2150936"/>
            <a:ext cx="10953389" cy="605463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2934" y="-25348"/>
            <a:ext cx="20104100" cy="11308556"/>
          </a:xfrm>
          <a:prstGeom prst="rect">
            <a:avLst/>
          </a:prstGeom>
        </p:spPr>
      </p:pic>
      <p:sp>
        <p:nvSpPr>
          <p:cNvPr id="3" name="object 3"/>
          <p:cNvSpPr txBox="1">
            <a:spLocks noGrp="1"/>
          </p:cNvSpPr>
          <p:nvPr>
            <p:ph type="title"/>
          </p:nvPr>
        </p:nvSpPr>
        <p:spPr>
          <a:xfrm>
            <a:off x="3739018" y="4163926"/>
            <a:ext cx="14898369" cy="1172845"/>
          </a:xfrm>
          <a:prstGeom prst="rect">
            <a:avLst/>
          </a:prstGeom>
        </p:spPr>
        <p:txBody>
          <a:bodyPr vert="horz" wrap="square" lIns="0" tIns="39370" rIns="0" bIns="0" rtlCol="0">
            <a:spAutoFit/>
          </a:bodyPr>
          <a:lstStyle/>
          <a:p>
            <a:pPr marL="12700" marR="5080">
              <a:lnSpc>
                <a:spcPts val="4460"/>
              </a:lnSpc>
              <a:spcBef>
                <a:spcPts val="310"/>
              </a:spcBef>
            </a:pPr>
            <a:r>
              <a:rPr sz="3800" b="1" spc="-125" dirty="0">
                <a:latin typeface="Arial"/>
                <a:cs typeface="Arial"/>
              </a:rPr>
              <a:t>PRE</a:t>
            </a:r>
            <a:r>
              <a:rPr sz="3800" b="1" spc="-370" dirty="0">
                <a:latin typeface="Arial"/>
                <a:cs typeface="Arial"/>
              </a:rPr>
              <a:t> </a:t>
            </a:r>
            <a:r>
              <a:rPr sz="3800" b="1" spc="-170" dirty="0">
                <a:latin typeface="Arial"/>
                <a:cs typeface="Arial"/>
              </a:rPr>
              <a:t>TRANSPLANT</a:t>
            </a:r>
            <a:r>
              <a:rPr sz="3800" b="1" spc="430" dirty="0">
                <a:latin typeface="Arial"/>
                <a:cs typeface="Arial"/>
              </a:rPr>
              <a:t> </a:t>
            </a:r>
            <a:r>
              <a:rPr sz="3800" b="1" spc="-170" dirty="0">
                <a:latin typeface="Arial"/>
                <a:cs typeface="Arial"/>
              </a:rPr>
              <a:t>HEMODYNAMICS</a:t>
            </a:r>
            <a:r>
              <a:rPr sz="3800" b="1" spc="445" dirty="0">
                <a:latin typeface="Arial"/>
                <a:cs typeface="Arial"/>
              </a:rPr>
              <a:t> </a:t>
            </a:r>
            <a:r>
              <a:rPr sz="3800" b="1" spc="-125" dirty="0">
                <a:latin typeface="Arial"/>
                <a:cs typeface="Arial"/>
              </a:rPr>
              <a:t>AND</a:t>
            </a:r>
            <a:r>
              <a:rPr sz="3800" b="1" spc="-380" dirty="0">
                <a:latin typeface="Arial"/>
                <a:cs typeface="Arial"/>
              </a:rPr>
              <a:t> </a:t>
            </a:r>
            <a:r>
              <a:rPr sz="3800" b="1" spc="-165" dirty="0">
                <a:latin typeface="Arial"/>
                <a:cs typeface="Arial"/>
              </a:rPr>
              <a:t>SURVIVAL</a:t>
            </a:r>
            <a:r>
              <a:rPr sz="3800" b="1" spc="-370" dirty="0">
                <a:latin typeface="Arial"/>
                <a:cs typeface="Arial"/>
              </a:rPr>
              <a:t> </a:t>
            </a:r>
            <a:r>
              <a:rPr sz="3800" b="1" spc="-150" dirty="0">
                <a:latin typeface="Arial"/>
                <a:cs typeface="Arial"/>
              </a:rPr>
              <a:t>AFTER</a:t>
            </a:r>
            <a:r>
              <a:rPr sz="3800" b="1" spc="-360" dirty="0">
                <a:latin typeface="Arial"/>
                <a:cs typeface="Arial"/>
              </a:rPr>
              <a:t> </a:t>
            </a:r>
            <a:r>
              <a:rPr sz="3800" b="1" spc="-150" dirty="0">
                <a:latin typeface="Arial"/>
                <a:cs typeface="Arial"/>
              </a:rPr>
              <a:t>HEART </a:t>
            </a:r>
            <a:r>
              <a:rPr sz="3800" b="1" spc="-1040" dirty="0">
                <a:latin typeface="Arial"/>
                <a:cs typeface="Arial"/>
              </a:rPr>
              <a:t> </a:t>
            </a:r>
            <a:r>
              <a:rPr sz="3800" b="1" spc="-175" dirty="0">
                <a:latin typeface="Arial"/>
                <a:cs typeface="Arial"/>
              </a:rPr>
              <a:t>TRANSPLANTATION</a:t>
            </a:r>
            <a:endParaRPr sz="3800">
              <a:latin typeface="Arial"/>
              <a:cs typeface="Arial"/>
            </a:endParaRPr>
          </a:p>
        </p:txBody>
      </p:sp>
      <p:grpSp>
        <p:nvGrpSpPr>
          <p:cNvPr id="4" name="object 4"/>
          <p:cNvGrpSpPr/>
          <p:nvPr/>
        </p:nvGrpSpPr>
        <p:grpSpPr>
          <a:xfrm>
            <a:off x="2001614" y="6825342"/>
            <a:ext cx="15460344" cy="4096385"/>
            <a:chOff x="2001614" y="6825342"/>
            <a:chExt cx="15460344" cy="4096385"/>
          </a:xfrm>
        </p:grpSpPr>
        <p:pic>
          <p:nvPicPr>
            <p:cNvPr id="5" name="object 5"/>
            <p:cNvPicPr/>
            <p:nvPr/>
          </p:nvPicPr>
          <p:blipFill>
            <a:blip r:embed="rId3" cstate="print"/>
            <a:stretch>
              <a:fillRect/>
            </a:stretch>
          </p:blipFill>
          <p:spPr>
            <a:xfrm>
              <a:off x="7900911" y="6825342"/>
              <a:ext cx="3660202" cy="718721"/>
            </a:xfrm>
            <a:prstGeom prst="rect">
              <a:avLst/>
            </a:prstGeom>
          </p:spPr>
        </p:pic>
        <p:pic>
          <p:nvPicPr>
            <p:cNvPr id="6" name="object 6"/>
            <p:cNvPicPr/>
            <p:nvPr/>
          </p:nvPicPr>
          <p:blipFill>
            <a:blip r:embed="rId4" cstate="print"/>
            <a:stretch>
              <a:fillRect/>
            </a:stretch>
          </p:blipFill>
          <p:spPr>
            <a:xfrm>
              <a:off x="8936272" y="7307840"/>
              <a:ext cx="1590736" cy="718721"/>
            </a:xfrm>
            <a:prstGeom prst="rect">
              <a:avLst/>
            </a:prstGeom>
          </p:spPr>
        </p:pic>
        <p:pic>
          <p:nvPicPr>
            <p:cNvPr id="7" name="object 7"/>
            <p:cNvPicPr/>
            <p:nvPr/>
          </p:nvPicPr>
          <p:blipFill>
            <a:blip r:embed="rId5" cstate="print"/>
            <a:stretch>
              <a:fillRect/>
            </a:stretch>
          </p:blipFill>
          <p:spPr>
            <a:xfrm>
              <a:off x="2001614" y="7790339"/>
              <a:ext cx="15460052" cy="718721"/>
            </a:xfrm>
            <a:prstGeom prst="rect">
              <a:avLst/>
            </a:prstGeom>
          </p:spPr>
        </p:pic>
        <p:pic>
          <p:nvPicPr>
            <p:cNvPr id="8" name="object 8"/>
            <p:cNvPicPr/>
            <p:nvPr/>
          </p:nvPicPr>
          <p:blipFill>
            <a:blip r:embed="rId6" cstate="print"/>
            <a:stretch>
              <a:fillRect/>
            </a:stretch>
          </p:blipFill>
          <p:spPr>
            <a:xfrm>
              <a:off x="7232449" y="8272837"/>
              <a:ext cx="4998381" cy="718721"/>
            </a:xfrm>
            <a:prstGeom prst="rect">
              <a:avLst/>
            </a:prstGeom>
          </p:spPr>
        </p:pic>
        <p:pic>
          <p:nvPicPr>
            <p:cNvPr id="9" name="object 9"/>
            <p:cNvPicPr/>
            <p:nvPr/>
          </p:nvPicPr>
          <p:blipFill>
            <a:blip r:embed="rId7" cstate="print"/>
            <a:stretch>
              <a:fillRect/>
            </a:stretch>
          </p:blipFill>
          <p:spPr>
            <a:xfrm>
              <a:off x="7251297" y="8755335"/>
              <a:ext cx="4960686" cy="718721"/>
            </a:xfrm>
            <a:prstGeom prst="rect">
              <a:avLst/>
            </a:prstGeom>
          </p:spPr>
        </p:pic>
        <p:pic>
          <p:nvPicPr>
            <p:cNvPr id="10" name="object 10"/>
            <p:cNvPicPr/>
            <p:nvPr/>
          </p:nvPicPr>
          <p:blipFill>
            <a:blip r:embed="rId8" cstate="print"/>
            <a:stretch>
              <a:fillRect/>
            </a:stretch>
          </p:blipFill>
          <p:spPr>
            <a:xfrm>
              <a:off x="3171421" y="9237834"/>
              <a:ext cx="13120438" cy="718721"/>
            </a:xfrm>
            <a:prstGeom prst="rect">
              <a:avLst/>
            </a:prstGeom>
          </p:spPr>
        </p:pic>
        <p:pic>
          <p:nvPicPr>
            <p:cNvPr id="11" name="object 11"/>
            <p:cNvPicPr/>
            <p:nvPr/>
          </p:nvPicPr>
          <p:blipFill>
            <a:blip r:embed="rId9" cstate="print"/>
            <a:stretch>
              <a:fillRect/>
            </a:stretch>
          </p:blipFill>
          <p:spPr>
            <a:xfrm>
              <a:off x="8564346" y="9720332"/>
              <a:ext cx="2427570" cy="718721"/>
            </a:xfrm>
            <a:prstGeom prst="rect">
              <a:avLst/>
            </a:prstGeom>
          </p:spPr>
        </p:pic>
        <p:pic>
          <p:nvPicPr>
            <p:cNvPr id="12" name="object 12"/>
            <p:cNvPicPr/>
            <p:nvPr/>
          </p:nvPicPr>
          <p:blipFill>
            <a:blip r:embed="rId10" cstate="print"/>
            <a:stretch>
              <a:fillRect/>
            </a:stretch>
          </p:blipFill>
          <p:spPr>
            <a:xfrm>
              <a:off x="9075744" y="10202831"/>
              <a:ext cx="1311792" cy="718721"/>
            </a:xfrm>
            <a:prstGeom prst="rect">
              <a:avLst/>
            </a:prstGeom>
          </p:spPr>
        </p:pic>
      </p:grpSp>
      <p:sp>
        <p:nvSpPr>
          <p:cNvPr id="13" name="object 13"/>
          <p:cNvSpPr txBox="1"/>
          <p:nvPr/>
        </p:nvSpPr>
        <p:spPr>
          <a:xfrm>
            <a:off x="2197703" y="5479279"/>
            <a:ext cx="14976475" cy="5242560"/>
          </a:xfrm>
          <a:prstGeom prst="rect">
            <a:avLst/>
          </a:prstGeom>
        </p:spPr>
        <p:txBody>
          <a:bodyPr vert="horz" wrap="square" lIns="0" tIns="17145" rIns="0" bIns="0" rtlCol="0">
            <a:spAutoFit/>
          </a:bodyPr>
          <a:lstStyle/>
          <a:p>
            <a:pPr marL="2452370">
              <a:lnSpc>
                <a:spcPct val="100000"/>
              </a:lnSpc>
              <a:spcBef>
                <a:spcPts val="135"/>
              </a:spcBef>
            </a:pPr>
            <a:r>
              <a:rPr sz="2850" spc="-75" dirty="0">
                <a:solidFill>
                  <a:srgbClr val="016F00"/>
                </a:solidFill>
                <a:latin typeface="Arial MT"/>
                <a:cs typeface="Arial MT"/>
              </a:rPr>
              <a:t>L</a:t>
            </a:r>
            <a:r>
              <a:rPr sz="2850" spc="-65" dirty="0">
                <a:solidFill>
                  <a:srgbClr val="016F00"/>
                </a:solidFill>
                <a:latin typeface="Arial MT"/>
                <a:cs typeface="Arial MT"/>
              </a:rPr>
              <a:t>ESS</a:t>
            </a:r>
            <a:r>
              <a:rPr sz="2850" spc="-60" dirty="0">
                <a:solidFill>
                  <a:srgbClr val="016F00"/>
                </a:solidFill>
                <a:latin typeface="Arial MT"/>
                <a:cs typeface="Arial MT"/>
              </a:rPr>
              <a:t>O</a:t>
            </a:r>
            <a:r>
              <a:rPr sz="2850" spc="-65" dirty="0">
                <a:solidFill>
                  <a:srgbClr val="016F00"/>
                </a:solidFill>
                <a:latin typeface="Arial MT"/>
                <a:cs typeface="Arial MT"/>
              </a:rPr>
              <a:t>N</a:t>
            </a:r>
            <a:r>
              <a:rPr sz="2850" spc="25" dirty="0">
                <a:solidFill>
                  <a:srgbClr val="016F00"/>
                </a:solidFill>
                <a:latin typeface="Arial MT"/>
                <a:cs typeface="Arial MT"/>
              </a:rPr>
              <a:t>S</a:t>
            </a:r>
            <a:r>
              <a:rPr sz="2850" spc="-150" dirty="0">
                <a:solidFill>
                  <a:srgbClr val="016F00"/>
                </a:solidFill>
                <a:latin typeface="Arial MT"/>
                <a:cs typeface="Arial MT"/>
              </a:rPr>
              <a:t> </a:t>
            </a:r>
            <a:r>
              <a:rPr sz="2850" spc="-75" dirty="0">
                <a:solidFill>
                  <a:srgbClr val="016F00"/>
                </a:solidFill>
                <a:latin typeface="Arial MT"/>
                <a:cs typeface="Arial MT"/>
              </a:rPr>
              <a:t>L</a:t>
            </a:r>
            <a:r>
              <a:rPr sz="2850" spc="-65" dirty="0">
                <a:solidFill>
                  <a:srgbClr val="016F00"/>
                </a:solidFill>
                <a:latin typeface="Arial MT"/>
                <a:cs typeface="Arial MT"/>
              </a:rPr>
              <a:t>EARNE</a:t>
            </a:r>
            <a:r>
              <a:rPr sz="2850" spc="25" dirty="0">
                <a:solidFill>
                  <a:srgbClr val="016F00"/>
                </a:solidFill>
                <a:latin typeface="Arial MT"/>
                <a:cs typeface="Arial MT"/>
              </a:rPr>
              <a:t>D</a:t>
            </a:r>
            <a:r>
              <a:rPr sz="2850" spc="-160" dirty="0">
                <a:solidFill>
                  <a:srgbClr val="016F00"/>
                </a:solidFill>
                <a:latin typeface="Arial MT"/>
                <a:cs typeface="Arial MT"/>
              </a:rPr>
              <a:t> </a:t>
            </a:r>
            <a:r>
              <a:rPr sz="2850" spc="-60" dirty="0">
                <a:solidFill>
                  <a:srgbClr val="016F00"/>
                </a:solidFill>
                <a:latin typeface="Arial MT"/>
                <a:cs typeface="Arial MT"/>
              </a:rPr>
              <a:t>O</a:t>
            </a:r>
            <a:r>
              <a:rPr sz="2850" spc="-65" dirty="0">
                <a:solidFill>
                  <a:srgbClr val="016F00"/>
                </a:solidFill>
                <a:latin typeface="Arial MT"/>
                <a:cs typeface="Arial MT"/>
              </a:rPr>
              <a:t>VE</a:t>
            </a:r>
            <a:r>
              <a:rPr sz="2850" spc="25" dirty="0">
                <a:solidFill>
                  <a:srgbClr val="016F00"/>
                </a:solidFill>
                <a:latin typeface="Arial MT"/>
                <a:cs typeface="Arial MT"/>
              </a:rPr>
              <a:t>R</a:t>
            </a:r>
            <a:r>
              <a:rPr sz="2850" spc="-160" dirty="0">
                <a:solidFill>
                  <a:srgbClr val="016F00"/>
                </a:solidFill>
                <a:latin typeface="Arial MT"/>
                <a:cs typeface="Arial MT"/>
              </a:rPr>
              <a:t> </a:t>
            </a:r>
            <a:r>
              <a:rPr sz="2850" spc="-75" dirty="0">
                <a:solidFill>
                  <a:srgbClr val="016F00"/>
                </a:solidFill>
                <a:latin typeface="Arial MT"/>
                <a:cs typeface="Arial MT"/>
              </a:rPr>
              <a:t>T</a:t>
            </a:r>
            <a:r>
              <a:rPr sz="2850" spc="-65" dirty="0">
                <a:solidFill>
                  <a:srgbClr val="016F00"/>
                </a:solidFill>
                <a:latin typeface="Arial MT"/>
                <a:cs typeface="Arial MT"/>
              </a:rPr>
              <a:t>H</a:t>
            </a:r>
            <a:r>
              <a:rPr sz="2850" spc="25" dirty="0">
                <a:solidFill>
                  <a:srgbClr val="016F00"/>
                </a:solidFill>
                <a:latin typeface="Arial MT"/>
                <a:cs typeface="Arial MT"/>
              </a:rPr>
              <a:t>E</a:t>
            </a:r>
            <a:r>
              <a:rPr sz="2850" spc="-160" dirty="0">
                <a:solidFill>
                  <a:srgbClr val="016F00"/>
                </a:solidFill>
                <a:latin typeface="Arial MT"/>
                <a:cs typeface="Arial MT"/>
              </a:rPr>
              <a:t> </a:t>
            </a:r>
            <a:r>
              <a:rPr sz="2850" spc="-65" dirty="0">
                <a:solidFill>
                  <a:srgbClr val="016F00"/>
                </a:solidFill>
                <a:latin typeface="Arial MT"/>
                <a:cs typeface="Arial MT"/>
              </a:rPr>
              <a:t>PAS</a:t>
            </a:r>
            <a:r>
              <a:rPr sz="2850" spc="20" dirty="0">
                <a:solidFill>
                  <a:srgbClr val="016F00"/>
                </a:solidFill>
                <a:latin typeface="Arial MT"/>
                <a:cs typeface="Arial MT"/>
              </a:rPr>
              <a:t>T</a:t>
            </a:r>
            <a:r>
              <a:rPr sz="2850" spc="-165" dirty="0">
                <a:solidFill>
                  <a:srgbClr val="016F00"/>
                </a:solidFill>
                <a:latin typeface="Arial MT"/>
                <a:cs typeface="Arial MT"/>
              </a:rPr>
              <a:t> </a:t>
            </a:r>
            <a:r>
              <a:rPr sz="2850" spc="-65" dirty="0">
                <a:solidFill>
                  <a:srgbClr val="016F00"/>
                </a:solidFill>
                <a:latin typeface="Arial MT"/>
                <a:cs typeface="Arial MT"/>
              </a:rPr>
              <a:t>DECAD</a:t>
            </a:r>
            <a:r>
              <a:rPr sz="2850" spc="25" dirty="0">
                <a:solidFill>
                  <a:srgbClr val="016F00"/>
                </a:solidFill>
                <a:latin typeface="Arial MT"/>
                <a:cs typeface="Arial MT"/>
              </a:rPr>
              <a:t>E</a:t>
            </a:r>
            <a:endParaRPr sz="2850">
              <a:latin typeface="Arial MT"/>
              <a:cs typeface="Arial MT"/>
            </a:endParaRPr>
          </a:p>
          <a:p>
            <a:pPr>
              <a:lnSpc>
                <a:spcPct val="100000"/>
              </a:lnSpc>
            </a:pPr>
            <a:endParaRPr sz="3200">
              <a:latin typeface="Arial MT"/>
              <a:cs typeface="Arial MT"/>
            </a:endParaRPr>
          </a:p>
          <a:p>
            <a:pPr>
              <a:lnSpc>
                <a:spcPct val="100000"/>
              </a:lnSpc>
              <a:spcBef>
                <a:spcPts val="25"/>
              </a:spcBef>
            </a:pPr>
            <a:endParaRPr sz="3600">
              <a:latin typeface="Arial MT"/>
              <a:cs typeface="Arial MT"/>
            </a:endParaRPr>
          </a:p>
          <a:p>
            <a:pPr marL="90805" algn="ctr">
              <a:lnSpc>
                <a:spcPct val="100000"/>
              </a:lnSpc>
              <a:spcBef>
                <a:spcPts val="5"/>
              </a:spcBef>
            </a:pPr>
            <a:r>
              <a:rPr sz="2650" i="1" spc="-10" dirty="0">
                <a:solidFill>
                  <a:srgbClr val="0433FF"/>
                </a:solidFill>
                <a:latin typeface="Arial"/>
                <a:cs typeface="Arial"/>
              </a:rPr>
              <a:t>K</a:t>
            </a:r>
            <a:r>
              <a:rPr sz="2650" i="1" spc="-25" dirty="0">
                <a:solidFill>
                  <a:srgbClr val="0433FF"/>
                </a:solidFill>
                <a:latin typeface="Arial"/>
                <a:cs typeface="Arial"/>
              </a:rPr>
              <a:t> </a:t>
            </a:r>
            <a:r>
              <a:rPr sz="2650" i="1" spc="-10" dirty="0">
                <a:solidFill>
                  <a:srgbClr val="0433FF"/>
                </a:solidFill>
                <a:latin typeface="Arial"/>
                <a:cs typeface="Arial"/>
              </a:rPr>
              <a:t>R</a:t>
            </a:r>
            <a:r>
              <a:rPr sz="2650" i="1" spc="-20" dirty="0">
                <a:solidFill>
                  <a:srgbClr val="0433FF"/>
                </a:solidFill>
                <a:latin typeface="Arial"/>
                <a:cs typeface="Arial"/>
              </a:rPr>
              <a:t> </a:t>
            </a:r>
            <a:r>
              <a:rPr sz="2650" i="1" spc="-10" dirty="0">
                <a:solidFill>
                  <a:srgbClr val="0433FF"/>
                </a:solidFill>
                <a:latin typeface="Arial"/>
                <a:cs typeface="Arial"/>
              </a:rPr>
              <a:t>BALAKRISHNAN</a:t>
            </a:r>
            <a:endParaRPr sz="2650">
              <a:latin typeface="Arial"/>
              <a:cs typeface="Arial"/>
            </a:endParaRPr>
          </a:p>
          <a:p>
            <a:pPr marL="93345" algn="ctr">
              <a:lnSpc>
                <a:spcPct val="100000"/>
              </a:lnSpc>
              <a:spcBef>
                <a:spcPts val="615"/>
              </a:spcBef>
            </a:pPr>
            <a:r>
              <a:rPr sz="2650" i="1" spc="-5" dirty="0">
                <a:solidFill>
                  <a:srgbClr val="0433FF"/>
                </a:solidFill>
                <a:latin typeface="Arial"/>
                <a:cs typeface="Arial"/>
              </a:rPr>
              <a:t>Director</a:t>
            </a:r>
            <a:endParaRPr sz="2650">
              <a:latin typeface="Arial"/>
              <a:cs typeface="Arial"/>
            </a:endParaRPr>
          </a:p>
          <a:p>
            <a:pPr marL="12700" marR="5080" algn="ctr">
              <a:lnSpc>
                <a:spcPct val="119500"/>
              </a:lnSpc>
              <a:tabLst>
                <a:tab pos="1016635" algn="l"/>
              </a:tabLst>
            </a:pPr>
            <a:r>
              <a:rPr sz="2650" i="1" spc="-5" dirty="0">
                <a:solidFill>
                  <a:srgbClr val="0433FF"/>
                </a:solidFill>
                <a:latin typeface="Arial"/>
                <a:cs typeface="Arial"/>
              </a:rPr>
              <a:t>INSTITUTE</a:t>
            </a:r>
            <a:r>
              <a:rPr sz="2650" i="1" spc="-25" dirty="0">
                <a:solidFill>
                  <a:srgbClr val="0433FF"/>
                </a:solidFill>
                <a:latin typeface="Arial"/>
                <a:cs typeface="Arial"/>
              </a:rPr>
              <a:t> </a:t>
            </a:r>
            <a:r>
              <a:rPr sz="2650" i="1" spc="-10" dirty="0">
                <a:solidFill>
                  <a:srgbClr val="0433FF"/>
                </a:solidFill>
                <a:latin typeface="Arial"/>
                <a:cs typeface="Arial"/>
              </a:rPr>
              <a:t>OF</a:t>
            </a:r>
            <a:r>
              <a:rPr sz="2650" i="1" spc="5" dirty="0">
                <a:solidFill>
                  <a:srgbClr val="0433FF"/>
                </a:solidFill>
                <a:latin typeface="Arial"/>
                <a:cs typeface="Arial"/>
              </a:rPr>
              <a:t> </a:t>
            </a:r>
            <a:r>
              <a:rPr sz="2650" i="1" spc="-10" dirty="0">
                <a:solidFill>
                  <a:srgbClr val="0433FF"/>
                </a:solidFill>
                <a:latin typeface="Arial"/>
                <a:cs typeface="Arial"/>
              </a:rPr>
              <a:t>HEART</a:t>
            </a:r>
            <a:r>
              <a:rPr sz="2650" i="1" dirty="0">
                <a:solidFill>
                  <a:srgbClr val="0433FF"/>
                </a:solidFill>
                <a:latin typeface="Arial"/>
                <a:cs typeface="Arial"/>
              </a:rPr>
              <a:t> </a:t>
            </a:r>
            <a:r>
              <a:rPr sz="2650" i="1" spc="-10" dirty="0">
                <a:solidFill>
                  <a:srgbClr val="0433FF"/>
                </a:solidFill>
                <a:latin typeface="Arial"/>
                <a:cs typeface="Arial"/>
              </a:rPr>
              <a:t>AND</a:t>
            </a:r>
            <a:r>
              <a:rPr sz="2650" i="1" spc="5" dirty="0">
                <a:solidFill>
                  <a:srgbClr val="0433FF"/>
                </a:solidFill>
                <a:latin typeface="Arial"/>
                <a:cs typeface="Arial"/>
              </a:rPr>
              <a:t> </a:t>
            </a:r>
            <a:r>
              <a:rPr sz="2650" i="1" spc="-10" dirty="0">
                <a:solidFill>
                  <a:srgbClr val="0433FF"/>
                </a:solidFill>
                <a:latin typeface="Arial"/>
                <a:cs typeface="Arial"/>
              </a:rPr>
              <a:t>LUNG</a:t>
            </a:r>
            <a:r>
              <a:rPr sz="2650" i="1" dirty="0">
                <a:solidFill>
                  <a:srgbClr val="0433FF"/>
                </a:solidFill>
                <a:latin typeface="Arial"/>
                <a:cs typeface="Arial"/>
              </a:rPr>
              <a:t> </a:t>
            </a:r>
            <a:r>
              <a:rPr sz="2650" i="1" spc="-10" dirty="0">
                <a:solidFill>
                  <a:srgbClr val="0433FF"/>
                </a:solidFill>
                <a:latin typeface="Arial"/>
                <a:cs typeface="Arial"/>
              </a:rPr>
              <a:t>TRANSPLANT</a:t>
            </a:r>
            <a:r>
              <a:rPr sz="2650" i="1" spc="-5" dirty="0">
                <a:solidFill>
                  <a:srgbClr val="0433FF"/>
                </a:solidFill>
                <a:latin typeface="Arial"/>
                <a:cs typeface="Arial"/>
              </a:rPr>
              <a:t> </a:t>
            </a:r>
            <a:r>
              <a:rPr sz="2650" i="1" spc="-10" dirty="0">
                <a:solidFill>
                  <a:srgbClr val="0433FF"/>
                </a:solidFill>
                <a:latin typeface="Arial"/>
                <a:cs typeface="Arial"/>
              </a:rPr>
              <a:t>AND</a:t>
            </a:r>
            <a:r>
              <a:rPr sz="2650" i="1" spc="5" dirty="0">
                <a:solidFill>
                  <a:srgbClr val="0433FF"/>
                </a:solidFill>
                <a:latin typeface="Arial"/>
                <a:cs typeface="Arial"/>
              </a:rPr>
              <a:t> </a:t>
            </a:r>
            <a:r>
              <a:rPr sz="2650" i="1" spc="-10" dirty="0">
                <a:solidFill>
                  <a:srgbClr val="0433FF"/>
                </a:solidFill>
                <a:latin typeface="Arial"/>
                <a:cs typeface="Arial"/>
              </a:rPr>
              <a:t>MECHANICAL</a:t>
            </a:r>
            <a:r>
              <a:rPr sz="2650" i="1" spc="-5" dirty="0">
                <a:solidFill>
                  <a:srgbClr val="0433FF"/>
                </a:solidFill>
                <a:latin typeface="Arial"/>
                <a:cs typeface="Arial"/>
              </a:rPr>
              <a:t> </a:t>
            </a:r>
            <a:r>
              <a:rPr sz="2650" i="1" spc="-10" dirty="0">
                <a:solidFill>
                  <a:srgbClr val="0433FF"/>
                </a:solidFill>
                <a:latin typeface="Arial"/>
                <a:cs typeface="Arial"/>
              </a:rPr>
              <a:t>CIRCULATORY</a:t>
            </a:r>
            <a:r>
              <a:rPr sz="2650" i="1" spc="-20" dirty="0">
                <a:solidFill>
                  <a:srgbClr val="0433FF"/>
                </a:solidFill>
                <a:latin typeface="Arial"/>
                <a:cs typeface="Arial"/>
              </a:rPr>
              <a:t> </a:t>
            </a:r>
            <a:r>
              <a:rPr sz="2650" i="1" spc="-10" dirty="0">
                <a:solidFill>
                  <a:srgbClr val="0433FF"/>
                </a:solidFill>
                <a:latin typeface="Arial"/>
                <a:cs typeface="Arial"/>
              </a:rPr>
              <a:t>SUPPORT </a:t>
            </a:r>
            <a:r>
              <a:rPr sz="2650" i="1" spc="-720" dirty="0">
                <a:solidFill>
                  <a:srgbClr val="0433FF"/>
                </a:solidFill>
                <a:latin typeface="Arial"/>
                <a:cs typeface="Arial"/>
              </a:rPr>
              <a:t> </a:t>
            </a:r>
            <a:r>
              <a:rPr sz="2650" i="1" spc="-10" dirty="0">
                <a:solidFill>
                  <a:srgbClr val="0433FF"/>
                </a:solidFill>
                <a:latin typeface="Arial"/>
                <a:cs typeface="Arial"/>
              </a:rPr>
              <a:t>MGM	HOSPITALS</a:t>
            </a:r>
            <a:r>
              <a:rPr sz="2650" i="1" spc="-25" dirty="0">
                <a:solidFill>
                  <a:srgbClr val="0433FF"/>
                </a:solidFill>
                <a:latin typeface="Arial"/>
                <a:cs typeface="Arial"/>
              </a:rPr>
              <a:t> </a:t>
            </a:r>
            <a:r>
              <a:rPr sz="2650" i="1" spc="-10" dirty="0">
                <a:solidFill>
                  <a:srgbClr val="0433FF"/>
                </a:solidFill>
                <a:latin typeface="Arial"/>
                <a:cs typeface="Arial"/>
              </a:rPr>
              <a:t>,CHENNAI</a:t>
            </a:r>
            <a:endParaRPr sz="2650">
              <a:latin typeface="Arial"/>
              <a:cs typeface="Arial"/>
            </a:endParaRPr>
          </a:p>
          <a:p>
            <a:pPr marL="635" algn="ctr">
              <a:lnSpc>
                <a:spcPct val="100000"/>
              </a:lnSpc>
              <a:spcBef>
                <a:spcPts val="625"/>
              </a:spcBef>
            </a:pPr>
            <a:r>
              <a:rPr sz="2650" i="1" spc="-10" dirty="0">
                <a:solidFill>
                  <a:srgbClr val="932092"/>
                </a:solidFill>
                <a:latin typeface="Arial"/>
                <a:cs typeface="Arial"/>
              </a:rPr>
              <a:t>PROFESSOR</a:t>
            </a:r>
            <a:r>
              <a:rPr sz="2650" i="1" spc="-25" dirty="0">
                <a:solidFill>
                  <a:srgbClr val="932092"/>
                </a:solidFill>
                <a:latin typeface="Arial"/>
                <a:cs typeface="Arial"/>
              </a:rPr>
              <a:t> </a:t>
            </a:r>
            <a:r>
              <a:rPr sz="2650" i="1" spc="-10" dirty="0">
                <a:solidFill>
                  <a:srgbClr val="932092"/>
                </a:solidFill>
                <a:latin typeface="Arial"/>
                <a:cs typeface="Arial"/>
              </a:rPr>
              <a:t>OF</a:t>
            </a:r>
            <a:r>
              <a:rPr sz="2650" i="1" spc="-20" dirty="0">
                <a:solidFill>
                  <a:srgbClr val="932092"/>
                </a:solidFill>
                <a:latin typeface="Arial"/>
                <a:cs typeface="Arial"/>
              </a:rPr>
              <a:t> </a:t>
            </a:r>
            <a:r>
              <a:rPr sz="2650" i="1" spc="-10" dirty="0">
                <a:solidFill>
                  <a:srgbClr val="932092"/>
                </a:solidFill>
                <a:latin typeface="Arial"/>
                <a:cs typeface="Arial"/>
              </a:rPr>
              <a:t>PRACTICE</a:t>
            </a:r>
            <a:endParaRPr sz="2650">
              <a:latin typeface="Arial"/>
              <a:cs typeface="Arial"/>
            </a:endParaRPr>
          </a:p>
          <a:p>
            <a:pPr marL="1182370" marR="1082675" algn="ctr">
              <a:lnSpc>
                <a:spcPct val="119500"/>
              </a:lnSpc>
              <a:tabLst>
                <a:tab pos="1757680" algn="l"/>
              </a:tabLst>
            </a:pPr>
            <a:r>
              <a:rPr sz="2650" i="1" spc="-10" dirty="0">
                <a:solidFill>
                  <a:srgbClr val="932092"/>
                </a:solidFill>
                <a:latin typeface="Arial"/>
                <a:cs typeface="Arial"/>
              </a:rPr>
              <a:t>DEPT</a:t>
            </a:r>
            <a:r>
              <a:rPr sz="2650" i="1" spc="-5" dirty="0">
                <a:solidFill>
                  <a:srgbClr val="932092"/>
                </a:solidFill>
                <a:latin typeface="Arial"/>
                <a:cs typeface="Arial"/>
              </a:rPr>
              <a:t> </a:t>
            </a:r>
            <a:r>
              <a:rPr sz="2650" i="1" spc="-10" dirty="0">
                <a:solidFill>
                  <a:srgbClr val="932092"/>
                </a:solidFill>
                <a:latin typeface="Arial"/>
                <a:cs typeface="Arial"/>
              </a:rPr>
              <a:t>OF</a:t>
            </a:r>
            <a:r>
              <a:rPr sz="2650" i="1" dirty="0">
                <a:solidFill>
                  <a:srgbClr val="932092"/>
                </a:solidFill>
                <a:latin typeface="Arial"/>
                <a:cs typeface="Arial"/>
              </a:rPr>
              <a:t> </a:t>
            </a:r>
            <a:r>
              <a:rPr sz="2650" i="1" spc="-10" dirty="0">
                <a:solidFill>
                  <a:srgbClr val="932092"/>
                </a:solidFill>
                <a:latin typeface="Arial"/>
                <a:cs typeface="Arial"/>
              </a:rPr>
              <a:t>ENGINEERING</a:t>
            </a:r>
            <a:r>
              <a:rPr sz="2650" i="1" spc="-5" dirty="0">
                <a:solidFill>
                  <a:srgbClr val="932092"/>
                </a:solidFill>
                <a:latin typeface="Arial"/>
                <a:cs typeface="Arial"/>
              </a:rPr>
              <a:t> </a:t>
            </a:r>
            <a:r>
              <a:rPr sz="2650" i="1" spc="-10" dirty="0">
                <a:solidFill>
                  <a:srgbClr val="932092"/>
                </a:solidFill>
                <a:latin typeface="Arial"/>
                <a:cs typeface="Arial"/>
              </a:rPr>
              <a:t>DESIGN</a:t>
            </a:r>
            <a:r>
              <a:rPr sz="2650" i="1" spc="10" dirty="0">
                <a:solidFill>
                  <a:srgbClr val="932092"/>
                </a:solidFill>
                <a:latin typeface="Arial"/>
                <a:cs typeface="Arial"/>
              </a:rPr>
              <a:t> </a:t>
            </a:r>
            <a:r>
              <a:rPr sz="2650" i="1" spc="-10" dirty="0">
                <a:solidFill>
                  <a:srgbClr val="932092"/>
                </a:solidFill>
                <a:latin typeface="Arial"/>
                <a:cs typeface="Arial"/>
              </a:rPr>
              <a:t>AND</a:t>
            </a:r>
            <a:r>
              <a:rPr sz="2650" i="1" spc="5" dirty="0">
                <a:solidFill>
                  <a:srgbClr val="932092"/>
                </a:solidFill>
                <a:latin typeface="Arial"/>
                <a:cs typeface="Arial"/>
              </a:rPr>
              <a:t> </a:t>
            </a:r>
            <a:r>
              <a:rPr sz="2650" i="1" spc="-10" dirty="0">
                <a:solidFill>
                  <a:srgbClr val="932092"/>
                </a:solidFill>
                <a:latin typeface="Arial"/>
                <a:cs typeface="Arial"/>
              </a:rPr>
              <a:t>MEDICAL</a:t>
            </a:r>
            <a:r>
              <a:rPr sz="2650" i="1" spc="10" dirty="0">
                <a:solidFill>
                  <a:srgbClr val="932092"/>
                </a:solidFill>
                <a:latin typeface="Arial"/>
                <a:cs typeface="Arial"/>
              </a:rPr>
              <a:t> </a:t>
            </a:r>
            <a:r>
              <a:rPr sz="2650" i="1" spc="-10" dirty="0">
                <a:solidFill>
                  <a:srgbClr val="932092"/>
                </a:solidFill>
                <a:latin typeface="Arial"/>
                <a:cs typeface="Arial"/>
              </a:rPr>
              <a:t>SCIENCES</a:t>
            </a:r>
            <a:r>
              <a:rPr sz="2650" i="1" spc="-5" dirty="0">
                <a:solidFill>
                  <a:srgbClr val="932092"/>
                </a:solidFill>
                <a:latin typeface="Arial"/>
                <a:cs typeface="Arial"/>
              </a:rPr>
              <a:t> </a:t>
            </a:r>
            <a:r>
              <a:rPr sz="2650" i="1" spc="-10" dirty="0">
                <a:solidFill>
                  <a:srgbClr val="932092"/>
                </a:solidFill>
                <a:latin typeface="Arial"/>
                <a:cs typeface="Arial"/>
              </a:rPr>
              <a:t>AND</a:t>
            </a:r>
            <a:r>
              <a:rPr sz="2650" i="1" spc="10" dirty="0">
                <a:solidFill>
                  <a:srgbClr val="932092"/>
                </a:solidFill>
                <a:latin typeface="Arial"/>
                <a:cs typeface="Arial"/>
              </a:rPr>
              <a:t> </a:t>
            </a:r>
            <a:r>
              <a:rPr sz="2650" i="1" spc="-10" dirty="0">
                <a:solidFill>
                  <a:srgbClr val="932092"/>
                </a:solidFill>
                <a:latin typeface="Arial"/>
                <a:cs typeface="Arial"/>
              </a:rPr>
              <a:t>TECHNOLOGY </a:t>
            </a:r>
            <a:r>
              <a:rPr sz="2650" i="1" spc="-720" dirty="0">
                <a:solidFill>
                  <a:srgbClr val="932092"/>
                </a:solidFill>
                <a:latin typeface="Arial"/>
                <a:cs typeface="Arial"/>
              </a:rPr>
              <a:t> </a:t>
            </a:r>
            <a:r>
              <a:rPr sz="2650" i="1" spc="-5" dirty="0">
                <a:solidFill>
                  <a:srgbClr val="932092"/>
                </a:solidFill>
                <a:latin typeface="Arial"/>
                <a:cs typeface="Arial"/>
              </a:rPr>
              <a:t>IIT	</a:t>
            </a:r>
            <a:r>
              <a:rPr sz="2650" i="1" spc="-10" dirty="0">
                <a:solidFill>
                  <a:srgbClr val="932092"/>
                </a:solidFill>
                <a:latin typeface="Arial"/>
                <a:cs typeface="Arial"/>
              </a:rPr>
              <a:t>MADRAS</a:t>
            </a:r>
            <a:endParaRPr sz="2650">
              <a:latin typeface="Arial"/>
              <a:cs typeface="Arial"/>
            </a:endParaRPr>
          </a:p>
          <a:p>
            <a:pPr marL="93345" algn="ctr">
              <a:lnSpc>
                <a:spcPct val="100000"/>
              </a:lnSpc>
              <a:spcBef>
                <a:spcPts val="615"/>
              </a:spcBef>
            </a:pPr>
            <a:r>
              <a:rPr sz="2650" i="1" spc="-5" dirty="0">
                <a:solidFill>
                  <a:srgbClr val="932092"/>
                </a:solidFill>
                <a:latin typeface="Arial"/>
                <a:cs typeface="Arial"/>
              </a:rPr>
              <a:t>INDIA</a:t>
            </a:r>
            <a:endParaRPr sz="2650">
              <a:latin typeface="Arial"/>
              <a:cs typeface="Arial"/>
            </a:endParaRPr>
          </a:p>
        </p:txBody>
      </p:sp>
      <p:grpSp>
        <p:nvGrpSpPr>
          <p:cNvPr id="14" name="object 14"/>
          <p:cNvGrpSpPr/>
          <p:nvPr/>
        </p:nvGrpSpPr>
        <p:grpSpPr>
          <a:xfrm>
            <a:off x="1416082" y="0"/>
            <a:ext cx="16917670" cy="10177780"/>
            <a:chOff x="1416082" y="0"/>
            <a:chExt cx="16917670" cy="10177780"/>
          </a:xfrm>
        </p:grpSpPr>
        <p:pic>
          <p:nvPicPr>
            <p:cNvPr id="15" name="object 15"/>
            <p:cNvPicPr/>
            <p:nvPr/>
          </p:nvPicPr>
          <p:blipFill>
            <a:blip r:embed="rId11" cstate="print"/>
            <a:stretch>
              <a:fillRect/>
            </a:stretch>
          </p:blipFill>
          <p:spPr>
            <a:xfrm>
              <a:off x="11150236" y="133189"/>
              <a:ext cx="7183446" cy="3667741"/>
            </a:xfrm>
            <a:prstGeom prst="rect">
              <a:avLst/>
            </a:prstGeom>
          </p:spPr>
        </p:pic>
        <p:pic>
          <p:nvPicPr>
            <p:cNvPr id="16" name="object 16"/>
            <p:cNvPicPr/>
            <p:nvPr/>
          </p:nvPicPr>
          <p:blipFill>
            <a:blip r:embed="rId12" cstate="print"/>
            <a:stretch>
              <a:fillRect/>
            </a:stretch>
          </p:blipFill>
          <p:spPr>
            <a:xfrm>
              <a:off x="1416082" y="0"/>
              <a:ext cx="4833779" cy="3773288"/>
            </a:xfrm>
            <a:prstGeom prst="rect">
              <a:avLst/>
            </a:prstGeom>
          </p:spPr>
        </p:pic>
        <p:sp>
          <p:nvSpPr>
            <p:cNvPr id="17" name="object 17"/>
            <p:cNvSpPr/>
            <p:nvPr/>
          </p:nvSpPr>
          <p:spPr>
            <a:xfrm>
              <a:off x="16687658" y="9835930"/>
              <a:ext cx="327025" cy="342265"/>
            </a:xfrm>
            <a:custGeom>
              <a:avLst/>
              <a:gdLst/>
              <a:ahLst/>
              <a:cxnLst/>
              <a:rect l="l" t="t" r="r" b="b"/>
              <a:pathLst>
                <a:path w="327025" h="342265">
                  <a:moveTo>
                    <a:pt x="163345" y="0"/>
                  </a:moveTo>
                  <a:lnTo>
                    <a:pt x="119906" y="6106"/>
                  </a:lnTo>
                  <a:lnTo>
                    <a:pt x="80881" y="23338"/>
                  </a:lnTo>
                  <a:lnTo>
                    <a:pt x="47825" y="50063"/>
                  </a:lnTo>
                  <a:lnTo>
                    <a:pt x="22291" y="84651"/>
                  </a:lnTo>
                  <a:lnTo>
                    <a:pt x="5831" y="125468"/>
                  </a:lnTo>
                  <a:lnTo>
                    <a:pt x="0" y="170884"/>
                  </a:lnTo>
                  <a:lnTo>
                    <a:pt x="5831" y="216300"/>
                  </a:lnTo>
                  <a:lnTo>
                    <a:pt x="22291" y="257118"/>
                  </a:lnTo>
                  <a:lnTo>
                    <a:pt x="47825" y="291705"/>
                  </a:lnTo>
                  <a:lnTo>
                    <a:pt x="80881" y="318431"/>
                  </a:lnTo>
                  <a:lnTo>
                    <a:pt x="119906" y="335663"/>
                  </a:lnTo>
                  <a:lnTo>
                    <a:pt x="163345" y="341769"/>
                  </a:lnTo>
                  <a:lnTo>
                    <a:pt x="206785" y="335663"/>
                  </a:lnTo>
                  <a:lnTo>
                    <a:pt x="245809" y="318431"/>
                  </a:lnTo>
                  <a:lnTo>
                    <a:pt x="278865" y="291705"/>
                  </a:lnTo>
                  <a:lnTo>
                    <a:pt x="304400" y="257118"/>
                  </a:lnTo>
                  <a:lnTo>
                    <a:pt x="320859" y="216300"/>
                  </a:lnTo>
                  <a:lnTo>
                    <a:pt x="326691" y="170884"/>
                  </a:lnTo>
                  <a:lnTo>
                    <a:pt x="320859" y="125468"/>
                  </a:lnTo>
                  <a:lnTo>
                    <a:pt x="304400" y="84651"/>
                  </a:lnTo>
                  <a:lnTo>
                    <a:pt x="278865" y="50063"/>
                  </a:lnTo>
                  <a:lnTo>
                    <a:pt x="245809" y="23338"/>
                  </a:lnTo>
                  <a:lnTo>
                    <a:pt x="206785" y="6106"/>
                  </a:lnTo>
                  <a:lnTo>
                    <a:pt x="163345" y="0"/>
                  </a:lnTo>
                  <a:close/>
                </a:path>
              </a:pathLst>
            </a:custGeom>
            <a:solidFill>
              <a:srgbClr val="000000"/>
            </a:solidFill>
          </p:spPr>
          <p:txBody>
            <a:bodyPr wrap="square" lIns="0" tIns="0" rIns="0" bIns="0" rtlCol="0"/>
            <a:lstStyle/>
            <a:p>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5374555" y="523963"/>
            <a:ext cx="11532235" cy="10366375"/>
            <a:chOff x="5374555" y="523963"/>
            <a:chExt cx="11532235" cy="10366375"/>
          </a:xfrm>
        </p:grpSpPr>
        <p:pic>
          <p:nvPicPr>
            <p:cNvPr id="3" name="object 3"/>
            <p:cNvPicPr/>
            <p:nvPr/>
          </p:nvPicPr>
          <p:blipFill>
            <a:blip r:embed="rId2" cstate="print"/>
            <a:stretch>
              <a:fillRect/>
            </a:stretch>
          </p:blipFill>
          <p:spPr>
            <a:xfrm>
              <a:off x="5374555" y="747884"/>
              <a:ext cx="11349011" cy="9567010"/>
            </a:xfrm>
            <a:prstGeom prst="rect">
              <a:avLst/>
            </a:prstGeom>
          </p:spPr>
        </p:pic>
        <p:sp>
          <p:nvSpPr>
            <p:cNvPr id="4" name="object 4"/>
            <p:cNvSpPr/>
            <p:nvPr/>
          </p:nvSpPr>
          <p:spPr>
            <a:xfrm>
              <a:off x="8470108" y="581762"/>
              <a:ext cx="8378825" cy="10250805"/>
            </a:xfrm>
            <a:custGeom>
              <a:avLst/>
              <a:gdLst/>
              <a:ahLst/>
              <a:cxnLst/>
              <a:rect l="l" t="t" r="r" b="b"/>
              <a:pathLst>
                <a:path w="8378825" h="10250805">
                  <a:moveTo>
                    <a:pt x="0" y="4862679"/>
                  </a:moveTo>
                  <a:lnTo>
                    <a:pt x="6386821" y="4862679"/>
                  </a:lnTo>
                  <a:lnTo>
                    <a:pt x="6386821" y="0"/>
                  </a:lnTo>
                  <a:lnTo>
                    <a:pt x="0" y="0"/>
                  </a:lnTo>
                  <a:lnTo>
                    <a:pt x="0" y="4862679"/>
                  </a:lnTo>
                  <a:close/>
                </a:path>
                <a:path w="8378825" h="10250805">
                  <a:moveTo>
                    <a:pt x="1991562" y="10250577"/>
                  </a:moveTo>
                  <a:lnTo>
                    <a:pt x="8378383" y="10250577"/>
                  </a:lnTo>
                  <a:lnTo>
                    <a:pt x="8378383" y="5387898"/>
                  </a:lnTo>
                  <a:lnTo>
                    <a:pt x="1991562" y="5387898"/>
                  </a:lnTo>
                  <a:lnTo>
                    <a:pt x="1991562" y="10250577"/>
                  </a:lnTo>
                  <a:close/>
                </a:path>
              </a:pathLst>
            </a:custGeom>
            <a:ln w="115598">
              <a:solidFill>
                <a:srgbClr val="FF42A0"/>
              </a:solidFill>
            </a:ln>
          </p:spPr>
          <p:txBody>
            <a:bodyPr wrap="square" lIns="0" tIns="0" rIns="0" bIns="0" rtlCol="0"/>
            <a:lstStyle/>
            <a:p>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4576195" y="480283"/>
            <a:ext cx="12900660" cy="10465435"/>
            <a:chOff x="4576195" y="480283"/>
            <a:chExt cx="12900660" cy="10465435"/>
          </a:xfrm>
        </p:grpSpPr>
        <p:pic>
          <p:nvPicPr>
            <p:cNvPr id="3" name="object 3"/>
            <p:cNvPicPr/>
            <p:nvPr/>
          </p:nvPicPr>
          <p:blipFill>
            <a:blip r:embed="rId2" cstate="print"/>
            <a:stretch>
              <a:fillRect/>
            </a:stretch>
          </p:blipFill>
          <p:spPr>
            <a:xfrm>
              <a:off x="4806259" y="480283"/>
              <a:ext cx="11220309" cy="10036171"/>
            </a:xfrm>
            <a:prstGeom prst="rect">
              <a:avLst/>
            </a:prstGeom>
          </p:spPr>
        </p:pic>
        <p:sp>
          <p:nvSpPr>
            <p:cNvPr id="4" name="object 4"/>
            <p:cNvSpPr/>
            <p:nvPr/>
          </p:nvSpPr>
          <p:spPr>
            <a:xfrm>
              <a:off x="4633995" y="637048"/>
              <a:ext cx="12785090" cy="10250805"/>
            </a:xfrm>
            <a:custGeom>
              <a:avLst/>
              <a:gdLst/>
              <a:ahLst/>
              <a:cxnLst/>
              <a:rect l="l" t="t" r="r" b="b"/>
              <a:pathLst>
                <a:path w="12785090" h="10250805">
                  <a:moveTo>
                    <a:pt x="0" y="4861422"/>
                  </a:moveTo>
                  <a:lnTo>
                    <a:pt x="6386821" y="4861422"/>
                  </a:lnTo>
                  <a:lnTo>
                    <a:pt x="6386821" y="0"/>
                  </a:lnTo>
                  <a:lnTo>
                    <a:pt x="0" y="0"/>
                  </a:lnTo>
                  <a:lnTo>
                    <a:pt x="0" y="4861422"/>
                  </a:lnTo>
                  <a:close/>
                </a:path>
                <a:path w="12785090" h="10250805">
                  <a:moveTo>
                    <a:pt x="5718359" y="10250577"/>
                  </a:moveTo>
                  <a:lnTo>
                    <a:pt x="12784951" y="10250577"/>
                  </a:lnTo>
                  <a:lnTo>
                    <a:pt x="12784951" y="4861422"/>
                  </a:lnTo>
                  <a:lnTo>
                    <a:pt x="5718359" y="4861422"/>
                  </a:lnTo>
                  <a:lnTo>
                    <a:pt x="5718359" y="10250577"/>
                  </a:lnTo>
                  <a:close/>
                </a:path>
              </a:pathLst>
            </a:custGeom>
            <a:ln w="115598">
              <a:solidFill>
                <a:srgbClr val="FF42A0"/>
              </a:solidFill>
            </a:ln>
          </p:spPr>
          <p:txBody>
            <a:bodyPr wrap="square" lIns="0" tIns="0" rIns="0" bIns="0" rtlCol="0"/>
            <a:lstStyle/>
            <a:p>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294201" y="845628"/>
            <a:ext cx="18867755" cy="8148955"/>
            <a:chOff x="1294201" y="845628"/>
            <a:chExt cx="18867755" cy="8148955"/>
          </a:xfrm>
        </p:grpSpPr>
        <p:pic>
          <p:nvPicPr>
            <p:cNvPr id="3" name="object 3"/>
            <p:cNvPicPr/>
            <p:nvPr/>
          </p:nvPicPr>
          <p:blipFill>
            <a:blip r:embed="rId2" cstate="print"/>
            <a:stretch>
              <a:fillRect/>
            </a:stretch>
          </p:blipFill>
          <p:spPr>
            <a:xfrm>
              <a:off x="1869367" y="1130855"/>
              <a:ext cx="18156375" cy="7515252"/>
            </a:xfrm>
            <a:prstGeom prst="rect">
              <a:avLst/>
            </a:prstGeom>
          </p:spPr>
        </p:pic>
        <p:sp>
          <p:nvSpPr>
            <p:cNvPr id="4" name="object 4"/>
            <p:cNvSpPr/>
            <p:nvPr/>
          </p:nvSpPr>
          <p:spPr>
            <a:xfrm>
              <a:off x="1352000" y="1546759"/>
              <a:ext cx="8700135" cy="7390130"/>
            </a:xfrm>
            <a:custGeom>
              <a:avLst/>
              <a:gdLst/>
              <a:ahLst/>
              <a:cxnLst/>
              <a:rect l="l" t="t" r="r" b="b"/>
              <a:pathLst>
                <a:path w="8700135" h="7390130">
                  <a:moveTo>
                    <a:pt x="0" y="7389513"/>
                  </a:moveTo>
                  <a:lnTo>
                    <a:pt x="8700049" y="7389513"/>
                  </a:lnTo>
                  <a:lnTo>
                    <a:pt x="8700049" y="0"/>
                  </a:lnTo>
                  <a:lnTo>
                    <a:pt x="0" y="0"/>
                  </a:lnTo>
                  <a:lnTo>
                    <a:pt x="0" y="7389513"/>
                  </a:lnTo>
                  <a:close/>
                </a:path>
              </a:pathLst>
            </a:custGeom>
            <a:ln w="115598">
              <a:solidFill>
                <a:srgbClr val="FF42A0"/>
              </a:solidFill>
            </a:ln>
          </p:spPr>
          <p:txBody>
            <a:bodyPr wrap="square" lIns="0" tIns="0" rIns="0" bIns="0" rtlCol="0"/>
            <a:lstStyle/>
            <a:p>
              <a:endParaRPr/>
            </a:p>
          </p:txBody>
        </p:sp>
        <p:sp>
          <p:nvSpPr>
            <p:cNvPr id="5" name="object 5"/>
            <p:cNvSpPr/>
            <p:nvPr/>
          </p:nvSpPr>
          <p:spPr>
            <a:xfrm>
              <a:off x="10821031" y="903428"/>
              <a:ext cx="9283065" cy="8033384"/>
            </a:xfrm>
            <a:custGeom>
              <a:avLst/>
              <a:gdLst/>
              <a:ahLst/>
              <a:cxnLst/>
              <a:rect l="l" t="t" r="r" b="b"/>
              <a:pathLst>
                <a:path w="9283065" h="8033384">
                  <a:moveTo>
                    <a:pt x="0" y="8032844"/>
                  </a:moveTo>
                  <a:lnTo>
                    <a:pt x="9283068" y="8032844"/>
                  </a:lnTo>
                  <a:lnTo>
                    <a:pt x="9283068" y="0"/>
                  </a:lnTo>
                  <a:lnTo>
                    <a:pt x="0" y="0"/>
                  </a:lnTo>
                  <a:lnTo>
                    <a:pt x="0" y="8032844"/>
                  </a:lnTo>
                  <a:close/>
                </a:path>
              </a:pathLst>
            </a:custGeom>
            <a:ln w="115598">
              <a:solidFill>
                <a:srgbClr val="FF42A0"/>
              </a:solidFill>
            </a:ln>
          </p:spPr>
          <p:txBody>
            <a:bodyPr wrap="square" lIns="0" tIns="0" rIns="0" bIns="0" rtlCol="0"/>
            <a:lstStyle/>
            <a:p>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4576195" y="579248"/>
            <a:ext cx="10050145" cy="10713085"/>
            <a:chOff x="4576195" y="579248"/>
            <a:chExt cx="10050145" cy="10713085"/>
          </a:xfrm>
        </p:grpSpPr>
        <p:pic>
          <p:nvPicPr>
            <p:cNvPr id="3" name="object 3"/>
            <p:cNvPicPr/>
            <p:nvPr/>
          </p:nvPicPr>
          <p:blipFill>
            <a:blip r:embed="rId2" cstate="print"/>
            <a:stretch>
              <a:fillRect/>
            </a:stretch>
          </p:blipFill>
          <p:spPr>
            <a:xfrm>
              <a:off x="6667686" y="682382"/>
              <a:ext cx="6955451" cy="10188884"/>
            </a:xfrm>
            <a:prstGeom prst="rect">
              <a:avLst/>
            </a:prstGeom>
          </p:spPr>
        </p:pic>
        <p:sp>
          <p:nvSpPr>
            <p:cNvPr id="4" name="object 4"/>
            <p:cNvSpPr/>
            <p:nvPr/>
          </p:nvSpPr>
          <p:spPr>
            <a:xfrm>
              <a:off x="4633995" y="637047"/>
              <a:ext cx="9933940" cy="10597515"/>
            </a:xfrm>
            <a:custGeom>
              <a:avLst/>
              <a:gdLst/>
              <a:ahLst/>
              <a:cxnLst/>
              <a:rect l="l" t="t" r="r" b="b"/>
              <a:pathLst>
                <a:path w="9933940" h="10597515">
                  <a:moveTo>
                    <a:pt x="0" y="10597373"/>
                  </a:moveTo>
                  <a:lnTo>
                    <a:pt x="9933938" y="10597373"/>
                  </a:lnTo>
                  <a:lnTo>
                    <a:pt x="9933938" y="0"/>
                  </a:lnTo>
                  <a:lnTo>
                    <a:pt x="0" y="0"/>
                  </a:lnTo>
                  <a:lnTo>
                    <a:pt x="0" y="10597373"/>
                  </a:lnTo>
                  <a:close/>
                </a:path>
              </a:pathLst>
            </a:custGeom>
            <a:ln w="115598">
              <a:solidFill>
                <a:srgbClr val="FF42A0"/>
              </a:solidFill>
            </a:ln>
          </p:spPr>
          <p:txBody>
            <a:bodyPr wrap="square" lIns="0" tIns="0" rIns="0" bIns="0" rtlCol="0"/>
            <a:lstStyle/>
            <a:p>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00952" y="1444982"/>
            <a:ext cx="8218159" cy="6271066"/>
          </a:xfrm>
          <a:prstGeom prst="rect">
            <a:avLst/>
          </a:prstGeom>
        </p:spPr>
      </p:pic>
      <p:pic>
        <p:nvPicPr>
          <p:cNvPr id="3" name="object 3"/>
          <p:cNvPicPr/>
          <p:nvPr/>
        </p:nvPicPr>
        <p:blipFill>
          <a:blip r:embed="rId3" cstate="print"/>
          <a:stretch>
            <a:fillRect/>
          </a:stretch>
        </p:blipFill>
        <p:spPr>
          <a:xfrm>
            <a:off x="9278511" y="1704543"/>
            <a:ext cx="8990151" cy="5511697"/>
          </a:xfrm>
          <a:prstGeom prst="rect">
            <a:avLst/>
          </a:prstGeom>
        </p:spPr>
      </p:pic>
      <p:sp>
        <p:nvSpPr>
          <p:cNvPr id="4" name="object 4"/>
          <p:cNvSpPr/>
          <p:nvPr/>
        </p:nvSpPr>
        <p:spPr>
          <a:xfrm>
            <a:off x="262609" y="792855"/>
            <a:ext cx="8568690" cy="7078345"/>
          </a:xfrm>
          <a:custGeom>
            <a:avLst/>
            <a:gdLst/>
            <a:ahLst/>
            <a:cxnLst/>
            <a:rect l="l" t="t" r="r" b="b"/>
            <a:pathLst>
              <a:path w="8568690" h="7078345">
                <a:moveTo>
                  <a:pt x="0" y="7077899"/>
                </a:moveTo>
                <a:lnTo>
                  <a:pt x="8568116" y="7077899"/>
                </a:lnTo>
                <a:lnTo>
                  <a:pt x="8568116" y="0"/>
                </a:lnTo>
                <a:lnTo>
                  <a:pt x="0" y="0"/>
                </a:lnTo>
                <a:lnTo>
                  <a:pt x="0" y="7077899"/>
                </a:lnTo>
                <a:close/>
              </a:path>
            </a:pathLst>
          </a:custGeom>
          <a:ln w="115598">
            <a:solidFill>
              <a:srgbClr val="FF42A0"/>
            </a:solidFill>
          </a:ln>
        </p:spPr>
        <p:txBody>
          <a:bodyPr wrap="square" lIns="0" tIns="0" rIns="0" bIns="0" rtlCol="0"/>
          <a:lstStyle/>
          <a:p>
            <a:endParaRPr/>
          </a:p>
        </p:txBody>
      </p:sp>
      <p:sp>
        <p:nvSpPr>
          <p:cNvPr id="5" name="object 5"/>
          <p:cNvSpPr/>
          <p:nvPr/>
        </p:nvSpPr>
        <p:spPr>
          <a:xfrm>
            <a:off x="9142339" y="941123"/>
            <a:ext cx="9195435" cy="7078345"/>
          </a:xfrm>
          <a:custGeom>
            <a:avLst/>
            <a:gdLst/>
            <a:ahLst/>
            <a:cxnLst/>
            <a:rect l="l" t="t" r="r" b="b"/>
            <a:pathLst>
              <a:path w="9195435" h="7078345">
                <a:moveTo>
                  <a:pt x="0" y="7077899"/>
                </a:moveTo>
                <a:lnTo>
                  <a:pt x="9195112" y="7077899"/>
                </a:lnTo>
                <a:lnTo>
                  <a:pt x="9195112" y="0"/>
                </a:lnTo>
                <a:lnTo>
                  <a:pt x="0" y="0"/>
                </a:lnTo>
                <a:lnTo>
                  <a:pt x="0" y="7077899"/>
                </a:lnTo>
                <a:close/>
              </a:path>
            </a:pathLst>
          </a:custGeom>
          <a:ln w="115598">
            <a:solidFill>
              <a:srgbClr val="FF42A0"/>
            </a:solidFill>
          </a:ln>
        </p:spPr>
        <p:txBody>
          <a:bodyPr wrap="square" lIns="0" tIns="0" rIns="0" bIns="0" rtlCol="0"/>
          <a:lstStyle/>
          <a:p>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056665" y="1403425"/>
            <a:ext cx="15199855" cy="8772054"/>
          </a:xfrm>
          <a:prstGeom prst="rect">
            <a:avLst/>
          </a:prstGeom>
        </p:spPr>
      </p:pic>
      <p:sp>
        <p:nvSpPr>
          <p:cNvPr id="3" name="object 3"/>
          <p:cNvSpPr txBox="1"/>
          <p:nvPr/>
        </p:nvSpPr>
        <p:spPr>
          <a:xfrm>
            <a:off x="9574233" y="5470169"/>
            <a:ext cx="1709420" cy="327025"/>
          </a:xfrm>
          <a:prstGeom prst="rect">
            <a:avLst/>
          </a:prstGeom>
        </p:spPr>
        <p:txBody>
          <a:bodyPr vert="horz" wrap="square" lIns="0" tIns="15875" rIns="0" bIns="0" rtlCol="0">
            <a:spAutoFit/>
          </a:bodyPr>
          <a:lstStyle/>
          <a:p>
            <a:pPr marL="12700">
              <a:lnSpc>
                <a:spcPct val="100000"/>
              </a:lnSpc>
              <a:spcBef>
                <a:spcPts val="125"/>
              </a:spcBef>
            </a:pPr>
            <a:r>
              <a:rPr sz="1950" spc="15" dirty="0">
                <a:latin typeface="Arial MT"/>
                <a:cs typeface="Arial MT"/>
              </a:rPr>
              <a:t>Log</a:t>
            </a:r>
            <a:r>
              <a:rPr sz="1950" spc="-20" dirty="0">
                <a:latin typeface="Arial MT"/>
                <a:cs typeface="Arial MT"/>
              </a:rPr>
              <a:t> </a:t>
            </a:r>
            <a:r>
              <a:rPr sz="1950" spc="10" dirty="0">
                <a:latin typeface="Arial MT"/>
                <a:cs typeface="Arial MT"/>
              </a:rPr>
              <a:t>rank</a:t>
            </a:r>
            <a:r>
              <a:rPr sz="1950" spc="-25" dirty="0">
                <a:latin typeface="Arial MT"/>
                <a:cs typeface="Arial MT"/>
              </a:rPr>
              <a:t> </a:t>
            </a:r>
            <a:r>
              <a:rPr sz="1950" spc="10" dirty="0">
                <a:latin typeface="Arial MT"/>
                <a:cs typeface="Arial MT"/>
              </a:rPr>
              <a:t>~0.02</a:t>
            </a:r>
            <a:endParaRPr sz="1950">
              <a:latin typeface="Arial MT"/>
              <a:cs typeface="Arial MT"/>
            </a:endParaRPr>
          </a:p>
        </p:txBody>
      </p:sp>
      <p:sp>
        <p:nvSpPr>
          <p:cNvPr id="4" name="object 4"/>
          <p:cNvSpPr/>
          <p:nvPr/>
        </p:nvSpPr>
        <p:spPr>
          <a:xfrm>
            <a:off x="1839525" y="637048"/>
            <a:ext cx="16210280" cy="9907905"/>
          </a:xfrm>
          <a:custGeom>
            <a:avLst/>
            <a:gdLst/>
            <a:ahLst/>
            <a:cxnLst/>
            <a:rect l="l" t="t" r="r" b="b"/>
            <a:pathLst>
              <a:path w="16210280" h="9907905">
                <a:moveTo>
                  <a:pt x="0" y="9907551"/>
                </a:moveTo>
                <a:lnTo>
                  <a:pt x="16210187" y="9907551"/>
                </a:lnTo>
                <a:lnTo>
                  <a:pt x="16210187" y="0"/>
                </a:lnTo>
                <a:lnTo>
                  <a:pt x="0" y="0"/>
                </a:lnTo>
                <a:lnTo>
                  <a:pt x="0" y="9907551"/>
                </a:lnTo>
                <a:close/>
              </a:path>
            </a:pathLst>
          </a:custGeom>
          <a:ln w="115598">
            <a:solidFill>
              <a:srgbClr val="FF42A0"/>
            </a:solidFill>
          </a:ln>
        </p:spPr>
        <p:txBody>
          <a:bodyPr wrap="square" lIns="0" tIns="0" rIns="0" bIns="0" rtlCol="0"/>
          <a:lstStyle/>
          <a:p>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396805" y="905941"/>
            <a:ext cx="15584489" cy="9491081"/>
          </a:xfrm>
          <a:prstGeom prst="rect">
            <a:avLst/>
          </a:prstGeom>
        </p:spPr>
      </p:pic>
      <p:sp>
        <p:nvSpPr>
          <p:cNvPr id="3" name="object 3"/>
          <p:cNvSpPr txBox="1"/>
          <p:nvPr/>
        </p:nvSpPr>
        <p:spPr>
          <a:xfrm>
            <a:off x="9678732" y="5508911"/>
            <a:ext cx="2341245" cy="440055"/>
          </a:xfrm>
          <a:prstGeom prst="rect">
            <a:avLst/>
          </a:prstGeom>
        </p:spPr>
        <p:txBody>
          <a:bodyPr vert="horz" wrap="square" lIns="0" tIns="15240" rIns="0" bIns="0" rtlCol="0">
            <a:spAutoFit/>
          </a:bodyPr>
          <a:lstStyle/>
          <a:p>
            <a:pPr marL="12700">
              <a:lnSpc>
                <a:spcPct val="100000"/>
              </a:lnSpc>
              <a:spcBef>
                <a:spcPts val="120"/>
              </a:spcBef>
            </a:pPr>
            <a:r>
              <a:rPr sz="2700" spc="10" dirty="0">
                <a:latin typeface="Arial MT"/>
                <a:cs typeface="Arial MT"/>
              </a:rPr>
              <a:t>Log</a:t>
            </a:r>
            <a:r>
              <a:rPr sz="2700" spc="-30" dirty="0">
                <a:latin typeface="Arial MT"/>
                <a:cs typeface="Arial MT"/>
              </a:rPr>
              <a:t> </a:t>
            </a:r>
            <a:r>
              <a:rPr sz="2700" spc="5" dirty="0">
                <a:latin typeface="Arial MT"/>
                <a:cs typeface="Arial MT"/>
              </a:rPr>
              <a:t>rank</a:t>
            </a:r>
            <a:r>
              <a:rPr sz="2700" spc="-30" dirty="0">
                <a:latin typeface="Arial MT"/>
                <a:cs typeface="Arial MT"/>
              </a:rPr>
              <a:t> </a:t>
            </a:r>
            <a:r>
              <a:rPr sz="2700" spc="10" dirty="0">
                <a:latin typeface="Arial MT"/>
                <a:cs typeface="Arial MT"/>
              </a:rPr>
              <a:t>~0.02</a:t>
            </a:r>
            <a:endParaRPr sz="2700">
              <a:latin typeface="Arial MT"/>
              <a:cs typeface="Arial M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535909" y="841859"/>
            <a:ext cx="15518972" cy="9541351"/>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14684" y="3971890"/>
            <a:ext cx="16920845" cy="3016250"/>
          </a:xfrm>
          <a:prstGeom prst="rect">
            <a:avLst/>
          </a:prstGeom>
        </p:spPr>
        <p:txBody>
          <a:bodyPr vert="horz" wrap="square" lIns="0" tIns="118745" rIns="0" bIns="0" rtlCol="0">
            <a:spAutoFit/>
          </a:bodyPr>
          <a:lstStyle/>
          <a:p>
            <a:pPr marL="399415" marR="5080" indent="-387350">
              <a:lnSpc>
                <a:spcPct val="90100"/>
              </a:lnSpc>
              <a:spcBef>
                <a:spcPts val="935"/>
              </a:spcBef>
            </a:pPr>
            <a:r>
              <a:rPr sz="7000" spc="-95" dirty="0"/>
              <a:t>WHY </a:t>
            </a:r>
            <a:r>
              <a:rPr sz="7000" spc="-70" dirty="0"/>
              <a:t>IS </a:t>
            </a:r>
            <a:r>
              <a:rPr sz="7000" spc="-105" dirty="0"/>
              <a:t>BODY </a:t>
            </a:r>
            <a:r>
              <a:rPr sz="7000" spc="-125" dirty="0"/>
              <a:t>SURFACE </a:t>
            </a:r>
            <a:r>
              <a:rPr sz="7000" spc="-110" dirty="0"/>
              <a:t>AREA </a:t>
            </a:r>
            <a:r>
              <a:rPr sz="7000" spc="-105" dirty="0"/>
              <a:t> </a:t>
            </a:r>
            <a:r>
              <a:rPr sz="7000" spc="-125" dirty="0"/>
              <a:t>IMPORTANT</a:t>
            </a:r>
            <a:r>
              <a:rPr sz="7000" spc="-290" dirty="0"/>
              <a:t> </a:t>
            </a:r>
            <a:r>
              <a:rPr sz="7000" spc="-70" dirty="0"/>
              <a:t>IN</a:t>
            </a:r>
            <a:r>
              <a:rPr sz="7000" spc="-290" dirty="0"/>
              <a:t> </a:t>
            </a:r>
            <a:r>
              <a:rPr sz="7000" spc="-105" dirty="0"/>
              <a:t>HIGH</a:t>
            </a:r>
            <a:r>
              <a:rPr sz="7000" spc="-290" dirty="0"/>
              <a:t> </a:t>
            </a:r>
            <a:r>
              <a:rPr sz="7000" spc="-95" dirty="0"/>
              <a:t>PRE</a:t>
            </a:r>
            <a:r>
              <a:rPr sz="7000" spc="-275" dirty="0"/>
              <a:t> </a:t>
            </a:r>
            <a:r>
              <a:rPr sz="7000" spc="-130" dirty="0"/>
              <a:t>TRANSPLANT </a:t>
            </a:r>
            <a:r>
              <a:rPr sz="7000" spc="-1930" dirty="0"/>
              <a:t> </a:t>
            </a:r>
            <a:r>
              <a:rPr sz="7000" spc="-120" dirty="0"/>
              <a:t>VENOUS</a:t>
            </a:r>
            <a:r>
              <a:rPr sz="7000" spc="-265" dirty="0"/>
              <a:t> </a:t>
            </a:r>
            <a:r>
              <a:rPr sz="7000" spc="-125" dirty="0"/>
              <a:t>PRESSURE</a:t>
            </a:r>
            <a:r>
              <a:rPr sz="7000" spc="-225" dirty="0"/>
              <a:t> </a:t>
            </a:r>
            <a:r>
              <a:rPr sz="7000" spc="-70" dirty="0"/>
              <a:t>??</a:t>
            </a:r>
            <a:endParaRPr sz="70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23917" y="789160"/>
            <a:ext cx="17734280" cy="1664970"/>
          </a:xfrm>
          <a:prstGeom prst="rect">
            <a:avLst/>
          </a:prstGeom>
        </p:spPr>
        <p:txBody>
          <a:bodyPr vert="horz" wrap="square" lIns="0" tIns="137795" rIns="0" bIns="0" rtlCol="0">
            <a:spAutoFit/>
          </a:bodyPr>
          <a:lstStyle/>
          <a:p>
            <a:pPr marL="12700" marR="5080">
              <a:lnSpc>
                <a:spcPct val="80700"/>
              </a:lnSpc>
              <a:spcBef>
                <a:spcPts val="1085"/>
              </a:spcBef>
              <a:tabLst>
                <a:tab pos="9155430" algn="l"/>
              </a:tabLst>
            </a:pPr>
            <a:r>
              <a:rPr sz="4100" b="1" spc="-55" dirty="0">
                <a:latin typeface="Arial"/>
                <a:cs typeface="Arial"/>
              </a:rPr>
              <a:t>MATHEMATICAL </a:t>
            </a:r>
            <a:r>
              <a:rPr sz="4100" b="1" spc="-45" dirty="0">
                <a:latin typeface="Arial"/>
                <a:cs typeface="Arial"/>
              </a:rPr>
              <a:t>MODEL </a:t>
            </a:r>
            <a:r>
              <a:rPr sz="4100" b="1" spc="-25" dirty="0">
                <a:latin typeface="Arial"/>
                <a:cs typeface="Arial"/>
              </a:rPr>
              <a:t>IN </a:t>
            </a:r>
            <a:r>
              <a:rPr sz="4100" b="1" spc="-55" dirty="0">
                <a:latin typeface="Arial"/>
                <a:cs typeface="Arial"/>
              </a:rPr>
              <a:t>COLLABORATION </a:t>
            </a:r>
            <a:r>
              <a:rPr sz="4100" b="1" spc="-40" dirty="0">
                <a:latin typeface="Arial"/>
                <a:cs typeface="Arial"/>
              </a:rPr>
              <a:t>WITH </a:t>
            </a:r>
            <a:r>
              <a:rPr sz="4100" b="1" spc="-45" dirty="0">
                <a:latin typeface="Arial"/>
                <a:cs typeface="Arial"/>
              </a:rPr>
              <a:t>DEPT. </a:t>
            </a:r>
            <a:r>
              <a:rPr sz="4100" b="1" spc="-40" dirty="0">
                <a:latin typeface="Arial"/>
                <a:cs typeface="Arial"/>
              </a:rPr>
              <a:t> </a:t>
            </a:r>
            <a:r>
              <a:rPr sz="4100" b="1" spc="-55" dirty="0">
                <a:latin typeface="Arial"/>
                <a:cs typeface="Arial"/>
              </a:rPr>
              <a:t>ENGINEERING</a:t>
            </a:r>
            <a:r>
              <a:rPr sz="4100" b="1" spc="-185" dirty="0">
                <a:latin typeface="Arial"/>
                <a:cs typeface="Arial"/>
              </a:rPr>
              <a:t> </a:t>
            </a:r>
            <a:r>
              <a:rPr sz="4100" b="1" spc="-60" dirty="0">
                <a:latin typeface="Arial"/>
                <a:cs typeface="Arial"/>
              </a:rPr>
              <a:t>DESIGN,IIT,MADRAS.	</a:t>
            </a:r>
            <a:r>
              <a:rPr sz="4100" b="1" spc="-40" dirty="0">
                <a:latin typeface="Arial"/>
                <a:cs typeface="Arial"/>
              </a:rPr>
              <a:t>PROF</a:t>
            </a:r>
            <a:r>
              <a:rPr sz="4100" b="1" spc="-185" dirty="0">
                <a:latin typeface="Arial"/>
                <a:cs typeface="Arial"/>
              </a:rPr>
              <a:t> </a:t>
            </a:r>
            <a:r>
              <a:rPr sz="4100" b="1" spc="-50" dirty="0">
                <a:latin typeface="Arial"/>
                <a:cs typeface="Arial"/>
              </a:rPr>
              <a:t>KRISHNA</a:t>
            </a:r>
            <a:r>
              <a:rPr sz="4100" b="1" spc="-185" dirty="0">
                <a:latin typeface="Arial"/>
                <a:cs typeface="Arial"/>
              </a:rPr>
              <a:t> </a:t>
            </a:r>
            <a:r>
              <a:rPr sz="4100" b="1" spc="-40" dirty="0">
                <a:latin typeface="Arial"/>
                <a:cs typeface="Arial"/>
              </a:rPr>
              <a:t>KUMAR</a:t>
            </a:r>
            <a:r>
              <a:rPr sz="4100" b="1" spc="-180" dirty="0">
                <a:latin typeface="Arial"/>
                <a:cs typeface="Arial"/>
              </a:rPr>
              <a:t> </a:t>
            </a:r>
            <a:r>
              <a:rPr sz="4100" b="1" spc="-30" dirty="0">
                <a:latin typeface="Arial"/>
                <a:cs typeface="Arial"/>
              </a:rPr>
              <a:t>AND</a:t>
            </a:r>
            <a:r>
              <a:rPr sz="4100" b="1" spc="-180" dirty="0">
                <a:latin typeface="Arial"/>
                <a:cs typeface="Arial"/>
              </a:rPr>
              <a:t> </a:t>
            </a:r>
            <a:r>
              <a:rPr sz="4100" b="1" spc="-15" dirty="0">
                <a:latin typeface="Arial"/>
                <a:cs typeface="Arial"/>
              </a:rPr>
              <a:t>DR</a:t>
            </a:r>
            <a:r>
              <a:rPr sz="4100" b="1" spc="-170" dirty="0">
                <a:latin typeface="Arial"/>
                <a:cs typeface="Arial"/>
              </a:rPr>
              <a:t> </a:t>
            </a:r>
            <a:r>
              <a:rPr sz="4100" b="1" spc="25" dirty="0">
                <a:latin typeface="Arial"/>
                <a:cs typeface="Arial"/>
              </a:rPr>
              <a:t>G </a:t>
            </a:r>
            <a:r>
              <a:rPr sz="4100" b="1" spc="-1125" dirty="0">
                <a:latin typeface="Arial"/>
                <a:cs typeface="Arial"/>
              </a:rPr>
              <a:t> </a:t>
            </a:r>
            <a:r>
              <a:rPr sz="4100" b="1" spc="-50" dirty="0">
                <a:latin typeface="Arial"/>
                <a:cs typeface="Arial"/>
              </a:rPr>
              <a:t>RAJAGOPALAN</a:t>
            </a:r>
            <a:endParaRPr sz="4100">
              <a:latin typeface="Arial"/>
              <a:cs typeface="Arial"/>
            </a:endParaRPr>
          </a:p>
        </p:txBody>
      </p:sp>
      <p:sp>
        <p:nvSpPr>
          <p:cNvPr id="3" name="object 3"/>
          <p:cNvSpPr txBox="1"/>
          <p:nvPr/>
        </p:nvSpPr>
        <p:spPr>
          <a:xfrm>
            <a:off x="1023917" y="2301742"/>
            <a:ext cx="17790795" cy="656590"/>
          </a:xfrm>
          <a:prstGeom prst="rect">
            <a:avLst/>
          </a:prstGeom>
        </p:spPr>
        <p:txBody>
          <a:bodyPr vert="horz" wrap="square" lIns="0" tIns="17145" rIns="0" bIns="0" rtlCol="0">
            <a:spAutoFit/>
          </a:bodyPr>
          <a:lstStyle/>
          <a:p>
            <a:pPr marL="12700">
              <a:lnSpc>
                <a:spcPct val="100000"/>
              </a:lnSpc>
              <a:spcBef>
                <a:spcPts val="135"/>
              </a:spcBef>
            </a:pPr>
            <a:r>
              <a:rPr sz="4100" b="1" spc="-20" dirty="0">
                <a:latin typeface="Arial"/>
                <a:cs typeface="Arial"/>
              </a:rPr>
              <a:t>TO</a:t>
            </a:r>
            <a:r>
              <a:rPr sz="4100" b="1" spc="-170" dirty="0">
                <a:latin typeface="Arial"/>
                <a:cs typeface="Arial"/>
              </a:rPr>
              <a:t> </a:t>
            </a:r>
            <a:r>
              <a:rPr sz="4100" b="1" spc="-50" dirty="0">
                <a:latin typeface="Arial"/>
                <a:cs typeface="Arial"/>
              </a:rPr>
              <a:t>UNDERSTAND</a:t>
            </a:r>
            <a:r>
              <a:rPr sz="4100" b="1" spc="-180" dirty="0">
                <a:latin typeface="Arial"/>
                <a:cs typeface="Arial"/>
              </a:rPr>
              <a:t> </a:t>
            </a:r>
            <a:r>
              <a:rPr sz="4100" b="1" spc="-50" dirty="0">
                <a:latin typeface="Arial"/>
                <a:cs typeface="Arial"/>
              </a:rPr>
              <a:t>HEMODYNAMICS</a:t>
            </a:r>
            <a:r>
              <a:rPr sz="4100" b="1" spc="-180" dirty="0">
                <a:latin typeface="Arial"/>
                <a:cs typeface="Arial"/>
              </a:rPr>
              <a:t> </a:t>
            </a:r>
            <a:r>
              <a:rPr sz="4100" b="1" spc="-20" dirty="0">
                <a:latin typeface="Arial"/>
                <a:cs typeface="Arial"/>
              </a:rPr>
              <a:t>OF</a:t>
            </a:r>
            <a:r>
              <a:rPr sz="4100" b="1" spc="-185" dirty="0">
                <a:latin typeface="Arial"/>
                <a:cs typeface="Arial"/>
              </a:rPr>
              <a:t> </a:t>
            </a:r>
            <a:r>
              <a:rPr sz="4100" b="1" spc="-55" dirty="0">
                <a:latin typeface="Arial"/>
                <a:cs typeface="Arial"/>
              </a:rPr>
              <a:t>BIVENTRICULAR</a:t>
            </a:r>
            <a:r>
              <a:rPr sz="4100" b="1" spc="-190" dirty="0">
                <a:latin typeface="Arial"/>
                <a:cs typeface="Arial"/>
              </a:rPr>
              <a:t> </a:t>
            </a:r>
            <a:r>
              <a:rPr sz="4100" b="1" spc="-50" dirty="0">
                <a:latin typeface="Arial"/>
                <a:cs typeface="Arial"/>
              </a:rPr>
              <a:t>DYSFUNCTION</a:t>
            </a:r>
            <a:endParaRPr sz="4100">
              <a:latin typeface="Arial"/>
              <a:cs typeface="Arial"/>
            </a:endParaRPr>
          </a:p>
        </p:txBody>
      </p:sp>
      <p:pic>
        <p:nvPicPr>
          <p:cNvPr id="4" name="object 4"/>
          <p:cNvPicPr/>
          <p:nvPr/>
        </p:nvPicPr>
        <p:blipFill>
          <a:blip r:embed="rId2" cstate="print"/>
          <a:stretch>
            <a:fillRect/>
          </a:stretch>
        </p:blipFill>
        <p:spPr>
          <a:xfrm>
            <a:off x="11811158" y="3411414"/>
            <a:ext cx="5769876" cy="3010794"/>
          </a:xfrm>
          <a:prstGeom prst="rect">
            <a:avLst/>
          </a:prstGeom>
        </p:spPr>
      </p:pic>
      <p:sp>
        <p:nvSpPr>
          <p:cNvPr id="5" name="object 5"/>
          <p:cNvSpPr txBox="1"/>
          <p:nvPr/>
        </p:nvSpPr>
        <p:spPr>
          <a:xfrm>
            <a:off x="1107894" y="2755382"/>
            <a:ext cx="10490200" cy="402590"/>
          </a:xfrm>
          <a:prstGeom prst="rect">
            <a:avLst/>
          </a:prstGeom>
        </p:spPr>
        <p:txBody>
          <a:bodyPr vert="horz" wrap="square" lIns="0" tIns="15240" rIns="0" bIns="0" rtlCol="0">
            <a:spAutoFit/>
          </a:bodyPr>
          <a:lstStyle/>
          <a:p>
            <a:pPr marL="12700">
              <a:lnSpc>
                <a:spcPct val="100000"/>
              </a:lnSpc>
              <a:spcBef>
                <a:spcPts val="120"/>
              </a:spcBef>
              <a:tabLst>
                <a:tab pos="367665" algn="l"/>
                <a:tab pos="1788160" algn="l"/>
                <a:tab pos="2702560" algn="l"/>
                <a:tab pos="3092450" algn="l"/>
                <a:tab pos="3603625" algn="l"/>
                <a:tab pos="4448175" algn="l"/>
                <a:tab pos="6412230" algn="l"/>
                <a:tab pos="7491730" algn="l"/>
                <a:tab pos="8806815" algn="l"/>
                <a:tab pos="9074785" algn="l"/>
                <a:tab pos="9585960" algn="l"/>
              </a:tabLst>
            </a:pPr>
            <a:r>
              <a:rPr sz="2450" spc="15" dirty="0">
                <a:latin typeface="Times New Roman"/>
                <a:cs typeface="Times New Roman"/>
              </a:rPr>
              <a:t>A	</a:t>
            </a:r>
            <a:r>
              <a:rPr sz="2450" spc="5" dirty="0">
                <a:latin typeface="Times New Roman"/>
                <a:cs typeface="Times New Roman"/>
              </a:rPr>
              <a:t>multiscale	</a:t>
            </a:r>
            <a:r>
              <a:rPr sz="2450" spc="10" dirty="0">
                <a:latin typeface="Times New Roman"/>
                <a:cs typeface="Times New Roman"/>
              </a:rPr>
              <a:t>model	</a:t>
            </a:r>
            <a:r>
              <a:rPr sz="2450" spc="5" dirty="0">
                <a:latin typeface="Times New Roman"/>
                <a:cs typeface="Times New Roman"/>
              </a:rPr>
              <a:t>of	the	entire	</a:t>
            </a:r>
            <a:r>
              <a:rPr sz="2450" spc="10" dirty="0">
                <a:latin typeface="Times New Roman"/>
                <a:cs typeface="Times New Roman"/>
              </a:rPr>
              <a:t>cardiovascular	</a:t>
            </a:r>
            <a:r>
              <a:rPr sz="2450" spc="5" dirty="0">
                <a:latin typeface="Times New Roman"/>
                <a:cs typeface="Times New Roman"/>
              </a:rPr>
              <a:t>system,	including	</a:t>
            </a:r>
            <a:r>
              <a:rPr sz="2450" spc="10" dirty="0">
                <a:latin typeface="Times New Roman"/>
                <a:cs typeface="Times New Roman"/>
              </a:rPr>
              <a:t>a	1D	</a:t>
            </a:r>
            <a:r>
              <a:rPr sz="2450" spc="5" dirty="0">
                <a:latin typeface="Times New Roman"/>
                <a:cs typeface="Times New Roman"/>
              </a:rPr>
              <a:t>arterial</a:t>
            </a:r>
            <a:endParaRPr sz="2450">
              <a:latin typeface="Times New Roman"/>
              <a:cs typeface="Times New Roman"/>
            </a:endParaRPr>
          </a:p>
        </p:txBody>
      </p:sp>
      <p:sp>
        <p:nvSpPr>
          <p:cNvPr id="6" name="object 6"/>
          <p:cNvSpPr txBox="1"/>
          <p:nvPr/>
        </p:nvSpPr>
        <p:spPr>
          <a:xfrm>
            <a:off x="1107894" y="3118806"/>
            <a:ext cx="10492740" cy="8018780"/>
          </a:xfrm>
          <a:prstGeom prst="rect">
            <a:avLst/>
          </a:prstGeom>
        </p:spPr>
        <p:txBody>
          <a:bodyPr vert="horz" wrap="square" lIns="0" tIns="19050" rIns="0" bIns="0" rtlCol="0">
            <a:spAutoFit/>
          </a:bodyPr>
          <a:lstStyle/>
          <a:p>
            <a:pPr marL="12700" marR="5080" algn="just">
              <a:lnSpc>
                <a:spcPct val="150200"/>
              </a:lnSpc>
              <a:spcBef>
                <a:spcPts val="150"/>
              </a:spcBef>
            </a:pPr>
            <a:r>
              <a:rPr sz="2450" spc="5" dirty="0">
                <a:latin typeface="Times New Roman"/>
                <a:cs typeface="Times New Roman"/>
              </a:rPr>
              <a:t>tree</a:t>
            </a:r>
            <a:r>
              <a:rPr sz="2450" spc="10" dirty="0">
                <a:latin typeface="Times New Roman"/>
                <a:cs typeface="Times New Roman"/>
              </a:rPr>
              <a:t> coupled</a:t>
            </a:r>
            <a:r>
              <a:rPr sz="2450" spc="635" dirty="0">
                <a:latin typeface="Times New Roman"/>
                <a:cs typeface="Times New Roman"/>
              </a:rPr>
              <a:t> </a:t>
            </a:r>
            <a:r>
              <a:rPr sz="2450" spc="10" dirty="0">
                <a:latin typeface="Times New Roman"/>
                <a:cs typeface="Times New Roman"/>
              </a:rPr>
              <a:t>with</a:t>
            </a:r>
            <a:r>
              <a:rPr sz="2450" spc="635" dirty="0">
                <a:latin typeface="Times New Roman"/>
                <a:cs typeface="Times New Roman"/>
              </a:rPr>
              <a:t> </a:t>
            </a:r>
            <a:r>
              <a:rPr sz="2450" spc="10" dirty="0">
                <a:latin typeface="Times New Roman"/>
                <a:cs typeface="Times New Roman"/>
              </a:rPr>
              <a:t>a</a:t>
            </a:r>
            <a:r>
              <a:rPr sz="2450" spc="635" dirty="0">
                <a:latin typeface="Times New Roman"/>
                <a:cs typeface="Times New Roman"/>
              </a:rPr>
              <a:t> </a:t>
            </a:r>
            <a:r>
              <a:rPr sz="2450" spc="10" dirty="0">
                <a:latin typeface="Times New Roman"/>
                <a:cs typeface="Times New Roman"/>
              </a:rPr>
              <a:t>lumped</a:t>
            </a:r>
            <a:r>
              <a:rPr sz="2450" spc="635" dirty="0">
                <a:latin typeface="Times New Roman"/>
                <a:cs typeface="Times New Roman"/>
              </a:rPr>
              <a:t> </a:t>
            </a:r>
            <a:r>
              <a:rPr sz="2450" spc="10" dirty="0">
                <a:latin typeface="Times New Roman"/>
                <a:cs typeface="Times New Roman"/>
              </a:rPr>
              <a:t>model</a:t>
            </a:r>
            <a:r>
              <a:rPr sz="2450" spc="635" dirty="0">
                <a:latin typeface="Times New Roman"/>
                <a:cs typeface="Times New Roman"/>
              </a:rPr>
              <a:t> </a:t>
            </a:r>
            <a:r>
              <a:rPr sz="2450" spc="5" dirty="0">
                <a:latin typeface="Times New Roman"/>
                <a:cs typeface="Times New Roman"/>
              </a:rPr>
              <a:t>of</a:t>
            </a:r>
            <a:r>
              <a:rPr sz="2450" spc="10" dirty="0">
                <a:latin typeface="Times New Roman"/>
                <a:cs typeface="Times New Roman"/>
              </a:rPr>
              <a:t> </a:t>
            </a:r>
            <a:r>
              <a:rPr sz="2450" spc="5" dirty="0">
                <a:latin typeface="Times New Roman"/>
                <a:cs typeface="Times New Roman"/>
              </a:rPr>
              <a:t>the</a:t>
            </a:r>
            <a:r>
              <a:rPr sz="2450" spc="10" dirty="0">
                <a:latin typeface="Times New Roman"/>
                <a:cs typeface="Times New Roman"/>
              </a:rPr>
              <a:t> </a:t>
            </a:r>
            <a:r>
              <a:rPr sz="2450" spc="5" dirty="0">
                <a:latin typeface="Times New Roman"/>
                <a:cs typeface="Times New Roman"/>
              </a:rPr>
              <a:t>rest</a:t>
            </a:r>
            <a:r>
              <a:rPr sz="2450" spc="10" dirty="0">
                <a:latin typeface="Times New Roman"/>
                <a:cs typeface="Times New Roman"/>
              </a:rPr>
              <a:t> </a:t>
            </a:r>
            <a:r>
              <a:rPr sz="2450" spc="5" dirty="0">
                <a:latin typeface="Times New Roman"/>
                <a:cs typeface="Times New Roman"/>
              </a:rPr>
              <a:t>of</a:t>
            </a:r>
            <a:r>
              <a:rPr sz="2450" spc="10" dirty="0">
                <a:latin typeface="Times New Roman"/>
                <a:cs typeface="Times New Roman"/>
              </a:rPr>
              <a:t> </a:t>
            </a:r>
            <a:r>
              <a:rPr sz="2450" spc="5" dirty="0">
                <a:latin typeface="Times New Roman"/>
                <a:cs typeface="Times New Roman"/>
              </a:rPr>
              <a:t>the</a:t>
            </a:r>
            <a:r>
              <a:rPr sz="2450" spc="10" dirty="0">
                <a:latin typeface="Times New Roman"/>
                <a:cs typeface="Times New Roman"/>
              </a:rPr>
              <a:t> circulation</a:t>
            </a:r>
            <a:r>
              <a:rPr sz="2450" spc="635" dirty="0">
                <a:latin typeface="Times New Roman"/>
                <a:cs typeface="Times New Roman"/>
              </a:rPr>
              <a:t> </a:t>
            </a:r>
            <a:r>
              <a:rPr sz="2850" b="1" spc="20" dirty="0">
                <a:solidFill>
                  <a:srgbClr val="ED220C"/>
                </a:solidFill>
                <a:latin typeface="Times New Roman"/>
                <a:cs typeface="Times New Roman"/>
              </a:rPr>
              <a:t>and </a:t>
            </a:r>
            <a:r>
              <a:rPr sz="2850" b="1" spc="-700" dirty="0">
                <a:solidFill>
                  <a:srgbClr val="ED220C"/>
                </a:solidFill>
                <a:latin typeface="Times New Roman"/>
                <a:cs typeface="Times New Roman"/>
              </a:rPr>
              <a:t> </a:t>
            </a:r>
            <a:r>
              <a:rPr sz="2850" b="1" spc="10" dirty="0">
                <a:solidFill>
                  <a:srgbClr val="ED220C"/>
                </a:solidFill>
                <a:latin typeface="Times New Roman"/>
                <a:cs typeface="Times New Roman"/>
              </a:rPr>
              <a:t>baroreceptors</a:t>
            </a:r>
            <a:r>
              <a:rPr sz="2450" spc="10" dirty="0">
                <a:latin typeface="Times New Roman"/>
                <a:cs typeface="Times New Roman"/>
              </a:rPr>
              <a:t>,</a:t>
            </a:r>
            <a:r>
              <a:rPr sz="2450" spc="515" dirty="0">
                <a:latin typeface="Times New Roman"/>
                <a:cs typeface="Times New Roman"/>
              </a:rPr>
              <a:t> </a:t>
            </a:r>
            <a:r>
              <a:rPr sz="2450" spc="10" dirty="0">
                <a:latin typeface="Times New Roman"/>
                <a:cs typeface="Times New Roman"/>
              </a:rPr>
              <a:t>was</a:t>
            </a:r>
            <a:r>
              <a:rPr sz="2450" spc="535" dirty="0">
                <a:latin typeface="Times New Roman"/>
                <a:cs typeface="Times New Roman"/>
              </a:rPr>
              <a:t> </a:t>
            </a:r>
            <a:r>
              <a:rPr sz="2450" spc="10" dirty="0">
                <a:latin typeface="Times New Roman"/>
                <a:cs typeface="Times New Roman"/>
              </a:rPr>
              <a:t>developed</a:t>
            </a:r>
            <a:r>
              <a:rPr sz="2450" spc="525" dirty="0">
                <a:latin typeface="Times New Roman"/>
                <a:cs typeface="Times New Roman"/>
              </a:rPr>
              <a:t> </a:t>
            </a:r>
            <a:r>
              <a:rPr sz="2450" spc="5" dirty="0">
                <a:latin typeface="Times New Roman"/>
                <a:cs typeface="Times New Roman"/>
              </a:rPr>
              <a:t>to</a:t>
            </a:r>
            <a:r>
              <a:rPr sz="2450" spc="540" dirty="0">
                <a:latin typeface="Times New Roman"/>
                <a:cs typeface="Times New Roman"/>
              </a:rPr>
              <a:t> </a:t>
            </a:r>
            <a:r>
              <a:rPr sz="2450" spc="10" dirty="0">
                <a:latin typeface="Times New Roman"/>
                <a:cs typeface="Times New Roman"/>
              </a:rPr>
              <a:t>understand</a:t>
            </a:r>
            <a:r>
              <a:rPr sz="2450" spc="535" dirty="0">
                <a:latin typeface="Times New Roman"/>
                <a:cs typeface="Times New Roman"/>
              </a:rPr>
              <a:t> </a:t>
            </a:r>
            <a:r>
              <a:rPr sz="2450" spc="5" dirty="0">
                <a:latin typeface="Times New Roman"/>
                <a:cs typeface="Times New Roman"/>
              </a:rPr>
              <a:t>the</a:t>
            </a:r>
            <a:r>
              <a:rPr sz="2450" spc="525" dirty="0">
                <a:latin typeface="Times New Roman"/>
                <a:cs typeface="Times New Roman"/>
              </a:rPr>
              <a:t> </a:t>
            </a:r>
            <a:r>
              <a:rPr sz="2450" spc="10" dirty="0">
                <a:latin typeface="Times New Roman"/>
                <a:cs typeface="Times New Roman"/>
              </a:rPr>
              <a:t>complex</a:t>
            </a:r>
            <a:r>
              <a:rPr sz="2450" spc="535" dirty="0">
                <a:latin typeface="Times New Roman"/>
                <a:cs typeface="Times New Roman"/>
              </a:rPr>
              <a:t> </a:t>
            </a:r>
            <a:r>
              <a:rPr sz="2450" spc="10" dirty="0">
                <a:latin typeface="Times New Roman"/>
                <a:cs typeface="Times New Roman"/>
              </a:rPr>
              <a:t>hemodynamics</a:t>
            </a:r>
            <a:r>
              <a:rPr sz="2450" spc="530" dirty="0">
                <a:latin typeface="Times New Roman"/>
                <a:cs typeface="Times New Roman"/>
              </a:rPr>
              <a:t> </a:t>
            </a:r>
            <a:r>
              <a:rPr sz="2450" spc="5" dirty="0">
                <a:latin typeface="Times New Roman"/>
                <a:cs typeface="Times New Roman"/>
              </a:rPr>
              <a:t>of </a:t>
            </a:r>
            <a:r>
              <a:rPr sz="2450" spc="-600" dirty="0">
                <a:latin typeface="Times New Roman"/>
                <a:cs typeface="Times New Roman"/>
              </a:rPr>
              <a:t> </a:t>
            </a:r>
            <a:r>
              <a:rPr sz="2450" spc="5" dirty="0">
                <a:latin typeface="Times New Roman"/>
                <a:cs typeface="Times New Roman"/>
              </a:rPr>
              <a:t>this subset of patients better. </a:t>
            </a:r>
            <a:r>
              <a:rPr sz="2450" spc="10" dirty="0">
                <a:latin typeface="Times New Roman"/>
                <a:cs typeface="Times New Roman"/>
              </a:rPr>
              <a:t>This was </a:t>
            </a:r>
            <a:r>
              <a:rPr sz="2450" spc="5" dirty="0">
                <a:latin typeface="Times New Roman"/>
                <a:cs typeface="Times New Roman"/>
              </a:rPr>
              <a:t>also </a:t>
            </a:r>
            <a:r>
              <a:rPr sz="2450" spc="10" dirty="0">
                <a:latin typeface="Times New Roman"/>
                <a:cs typeface="Times New Roman"/>
              </a:rPr>
              <a:t>used </a:t>
            </a:r>
            <a:r>
              <a:rPr sz="2450" spc="5" dirty="0">
                <a:latin typeface="Times New Roman"/>
                <a:cs typeface="Times New Roman"/>
              </a:rPr>
              <a:t>to generate virtual patients </a:t>
            </a:r>
            <a:r>
              <a:rPr sz="2450" spc="10" dirty="0">
                <a:latin typeface="Times New Roman"/>
                <a:cs typeface="Times New Roman"/>
              </a:rPr>
              <a:t>based </a:t>
            </a:r>
            <a:r>
              <a:rPr sz="2450" spc="15" dirty="0">
                <a:latin typeface="Times New Roman"/>
                <a:cs typeface="Times New Roman"/>
              </a:rPr>
              <a:t> </a:t>
            </a:r>
            <a:r>
              <a:rPr sz="2450" spc="10" dirty="0">
                <a:latin typeface="Times New Roman"/>
                <a:cs typeface="Times New Roman"/>
              </a:rPr>
              <a:t>on</a:t>
            </a:r>
            <a:r>
              <a:rPr sz="2450" spc="-5" dirty="0">
                <a:latin typeface="Times New Roman"/>
                <a:cs typeface="Times New Roman"/>
              </a:rPr>
              <a:t> </a:t>
            </a:r>
            <a:r>
              <a:rPr sz="2450" spc="5" dirty="0">
                <a:latin typeface="Times New Roman"/>
                <a:cs typeface="Times New Roman"/>
              </a:rPr>
              <a:t>the</a:t>
            </a:r>
            <a:r>
              <a:rPr sz="2450" spc="15" dirty="0">
                <a:latin typeface="Times New Roman"/>
                <a:cs typeface="Times New Roman"/>
              </a:rPr>
              <a:t> </a:t>
            </a:r>
            <a:r>
              <a:rPr sz="2450" spc="5" dirty="0">
                <a:latin typeface="Times New Roman"/>
                <a:cs typeface="Times New Roman"/>
              </a:rPr>
              <a:t>measured</a:t>
            </a:r>
            <a:r>
              <a:rPr sz="2450" spc="30" dirty="0">
                <a:latin typeface="Times New Roman"/>
                <a:cs typeface="Times New Roman"/>
              </a:rPr>
              <a:t> </a:t>
            </a:r>
            <a:r>
              <a:rPr sz="2450" spc="5" dirty="0">
                <a:latin typeface="Times New Roman"/>
                <a:cs typeface="Times New Roman"/>
              </a:rPr>
              <a:t>clinical</a:t>
            </a:r>
            <a:r>
              <a:rPr sz="2450" spc="40" dirty="0">
                <a:latin typeface="Times New Roman"/>
                <a:cs typeface="Times New Roman"/>
              </a:rPr>
              <a:t> </a:t>
            </a:r>
            <a:r>
              <a:rPr sz="2450" spc="5" dirty="0">
                <a:latin typeface="Times New Roman"/>
                <a:cs typeface="Times New Roman"/>
              </a:rPr>
              <a:t>data.</a:t>
            </a:r>
            <a:endParaRPr sz="2450">
              <a:latin typeface="Times New Roman"/>
              <a:cs typeface="Times New Roman"/>
            </a:endParaRPr>
          </a:p>
          <a:p>
            <a:pPr marL="12700" marR="5080" indent="78740" algn="just">
              <a:lnSpc>
                <a:spcPct val="151500"/>
              </a:lnSpc>
              <a:spcBef>
                <a:spcPts val="495"/>
              </a:spcBef>
            </a:pPr>
            <a:r>
              <a:rPr sz="2450" b="1" i="1" spc="5" dirty="0">
                <a:latin typeface="Times New Roman"/>
                <a:cs typeface="Times New Roman"/>
              </a:rPr>
              <a:t>Virtual </a:t>
            </a:r>
            <a:r>
              <a:rPr sz="2450" b="1" i="1" spc="15" dirty="0">
                <a:latin typeface="Times New Roman"/>
                <a:cs typeface="Times New Roman"/>
              </a:rPr>
              <a:t>PV </a:t>
            </a:r>
            <a:r>
              <a:rPr sz="2450" b="1" i="1" spc="10" dirty="0">
                <a:latin typeface="Times New Roman"/>
                <a:cs typeface="Times New Roman"/>
              </a:rPr>
              <a:t>loops </a:t>
            </a:r>
            <a:r>
              <a:rPr sz="2450" b="1" i="1" spc="5" dirty="0">
                <a:latin typeface="Times New Roman"/>
                <a:cs typeface="Times New Roman"/>
              </a:rPr>
              <a:t>of the right </a:t>
            </a:r>
            <a:r>
              <a:rPr sz="2450" b="1" i="1" spc="10" dirty="0">
                <a:latin typeface="Times New Roman"/>
                <a:cs typeface="Times New Roman"/>
              </a:rPr>
              <a:t>and </a:t>
            </a:r>
            <a:r>
              <a:rPr sz="2450" b="1" i="1" spc="5" dirty="0">
                <a:latin typeface="Times New Roman"/>
                <a:cs typeface="Times New Roman"/>
              </a:rPr>
              <a:t>left ventricles </a:t>
            </a:r>
            <a:r>
              <a:rPr sz="2450" b="1" i="1" spc="10" dirty="0">
                <a:latin typeface="Times New Roman"/>
                <a:cs typeface="Times New Roman"/>
              </a:rPr>
              <a:t>and </a:t>
            </a:r>
            <a:r>
              <a:rPr sz="2450" b="1" i="1" spc="5" dirty="0">
                <a:latin typeface="Times New Roman"/>
                <a:cs typeface="Times New Roman"/>
              </a:rPr>
              <a:t>respective atrial pressures </a:t>
            </a:r>
            <a:r>
              <a:rPr sz="2450" b="1" i="1" spc="10" dirty="0">
                <a:latin typeface="Times New Roman"/>
                <a:cs typeface="Times New Roman"/>
              </a:rPr>
              <a:t> were </a:t>
            </a:r>
            <a:r>
              <a:rPr sz="2450" b="1" i="1" spc="5" dirty="0">
                <a:latin typeface="Times New Roman"/>
                <a:cs typeface="Times New Roman"/>
              </a:rPr>
              <a:t>generated</a:t>
            </a:r>
            <a:r>
              <a:rPr sz="2450" b="1" i="1" spc="20" dirty="0">
                <a:latin typeface="Times New Roman"/>
                <a:cs typeface="Times New Roman"/>
              </a:rPr>
              <a:t> </a:t>
            </a:r>
            <a:r>
              <a:rPr sz="2450" b="1" i="1" spc="5" dirty="0">
                <a:latin typeface="Times New Roman"/>
                <a:cs typeface="Times New Roman"/>
              </a:rPr>
              <a:t>for the following</a:t>
            </a:r>
            <a:r>
              <a:rPr sz="2450" b="1" i="1" spc="10" dirty="0">
                <a:latin typeface="Times New Roman"/>
                <a:cs typeface="Times New Roman"/>
              </a:rPr>
              <a:t> </a:t>
            </a:r>
            <a:r>
              <a:rPr sz="2450" b="1" i="1" spc="5" dirty="0">
                <a:latin typeface="Times New Roman"/>
                <a:cs typeface="Times New Roman"/>
              </a:rPr>
              <a:t>conditions.</a:t>
            </a:r>
            <a:endParaRPr sz="2450">
              <a:latin typeface="Times New Roman"/>
              <a:cs typeface="Times New Roman"/>
            </a:endParaRPr>
          </a:p>
          <a:p>
            <a:pPr marL="248920" indent="-236854">
              <a:lnSpc>
                <a:spcPct val="100000"/>
              </a:lnSpc>
              <a:spcBef>
                <a:spcPts val="2005"/>
              </a:spcBef>
              <a:buSzPct val="95918"/>
              <a:buAutoNum type="arabicPeriod"/>
              <a:tabLst>
                <a:tab pos="249554" algn="l"/>
              </a:tabLst>
            </a:pPr>
            <a:r>
              <a:rPr sz="2450" spc="15" dirty="0">
                <a:latin typeface="Times New Roman"/>
                <a:cs typeface="Times New Roman"/>
              </a:rPr>
              <a:t>NORMAL</a:t>
            </a:r>
            <a:r>
              <a:rPr sz="2450" spc="-25" dirty="0">
                <a:latin typeface="Times New Roman"/>
                <a:cs typeface="Times New Roman"/>
              </a:rPr>
              <a:t> </a:t>
            </a:r>
            <a:r>
              <a:rPr sz="2450" spc="15" dirty="0">
                <a:latin typeface="Times New Roman"/>
                <a:cs typeface="Times New Roman"/>
              </a:rPr>
              <a:t>LV</a:t>
            </a:r>
            <a:r>
              <a:rPr sz="2450" spc="-10" dirty="0">
                <a:latin typeface="Times New Roman"/>
                <a:cs typeface="Times New Roman"/>
              </a:rPr>
              <a:t> </a:t>
            </a:r>
            <a:r>
              <a:rPr sz="2450" spc="15" dirty="0">
                <a:latin typeface="Times New Roman"/>
                <a:cs typeface="Times New Roman"/>
              </a:rPr>
              <a:t>AND</a:t>
            </a:r>
            <a:r>
              <a:rPr sz="2450" spc="-25" dirty="0">
                <a:latin typeface="Times New Roman"/>
                <a:cs typeface="Times New Roman"/>
              </a:rPr>
              <a:t> </a:t>
            </a:r>
            <a:r>
              <a:rPr sz="2450" spc="15" dirty="0">
                <a:latin typeface="Times New Roman"/>
                <a:cs typeface="Times New Roman"/>
              </a:rPr>
              <a:t>RV</a:t>
            </a:r>
            <a:r>
              <a:rPr sz="2450" spc="-20" dirty="0">
                <a:latin typeface="Times New Roman"/>
                <a:cs typeface="Times New Roman"/>
              </a:rPr>
              <a:t> </a:t>
            </a:r>
            <a:r>
              <a:rPr sz="2450" spc="15" dirty="0">
                <a:latin typeface="Times New Roman"/>
                <a:cs typeface="Times New Roman"/>
              </a:rPr>
              <a:t>FUNCTION</a:t>
            </a:r>
            <a:endParaRPr sz="2450">
              <a:latin typeface="Times New Roman"/>
              <a:cs typeface="Times New Roman"/>
            </a:endParaRPr>
          </a:p>
          <a:p>
            <a:pPr marL="248920" indent="-236854">
              <a:lnSpc>
                <a:spcPct val="100000"/>
              </a:lnSpc>
              <a:spcBef>
                <a:spcPts val="2005"/>
              </a:spcBef>
              <a:buSzPct val="95918"/>
              <a:buAutoNum type="arabicPeriod"/>
              <a:tabLst>
                <a:tab pos="249554" algn="l"/>
              </a:tabLst>
            </a:pPr>
            <a:r>
              <a:rPr sz="2450" spc="15" dirty="0">
                <a:latin typeface="Times New Roman"/>
                <a:cs typeface="Times New Roman"/>
              </a:rPr>
              <a:t>LV</a:t>
            </a:r>
            <a:r>
              <a:rPr sz="2450" spc="-20" dirty="0">
                <a:latin typeface="Times New Roman"/>
                <a:cs typeface="Times New Roman"/>
              </a:rPr>
              <a:t> </a:t>
            </a:r>
            <a:r>
              <a:rPr sz="2450" spc="10" dirty="0">
                <a:latin typeface="Times New Roman"/>
                <a:cs typeface="Times New Roman"/>
              </a:rPr>
              <a:t>DYSFUNCTION</a:t>
            </a:r>
            <a:endParaRPr sz="2450">
              <a:latin typeface="Times New Roman"/>
              <a:cs typeface="Times New Roman"/>
            </a:endParaRPr>
          </a:p>
          <a:p>
            <a:pPr marL="326390" indent="-314325">
              <a:lnSpc>
                <a:spcPct val="100000"/>
              </a:lnSpc>
              <a:spcBef>
                <a:spcPts val="2010"/>
              </a:spcBef>
              <a:buSzPct val="95918"/>
              <a:buAutoNum type="arabicPeriod"/>
              <a:tabLst>
                <a:tab pos="327025" algn="l"/>
              </a:tabLst>
            </a:pPr>
            <a:r>
              <a:rPr sz="2450" spc="15" dirty="0">
                <a:latin typeface="Times New Roman"/>
                <a:cs typeface="Times New Roman"/>
              </a:rPr>
              <a:t>BIVENTRICULAR</a:t>
            </a:r>
            <a:r>
              <a:rPr sz="2450" spc="-45" dirty="0">
                <a:latin typeface="Times New Roman"/>
                <a:cs typeface="Times New Roman"/>
              </a:rPr>
              <a:t> </a:t>
            </a:r>
            <a:r>
              <a:rPr sz="2450" spc="15" dirty="0">
                <a:latin typeface="Times New Roman"/>
                <a:cs typeface="Times New Roman"/>
              </a:rPr>
              <a:t>DYSFUNCTION</a:t>
            </a:r>
            <a:endParaRPr sz="2450">
              <a:latin typeface="Times New Roman"/>
              <a:cs typeface="Times New Roman"/>
            </a:endParaRPr>
          </a:p>
          <a:p>
            <a:pPr marL="12700" marR="5080">
              <a:lnSpc>
                <a:spcPct val="151400"/>
              </a:lnSpc>
              <a:spcBef>
                <a:spcPts val="495"/>
              </a:spcBef>
              <a:buSzPct val="95918"/>
              <a:buAutoNum type="arabicPeriod"/>
              <a:tabLst>
                <a:tab pos="249554" algn="l"/>
                <a:tab pos="1689735" algn="l"/>
                <a:tab pos="2398395" algn="l"/>
                <a:tab pos="5478145" algn="l"/>
                <a:tab pos="6238875" algn="l"/>
                <a:tab pos="6964045" algn="l"/>
                <a:tab pos="7950200" algn="l"/>
              </a:tabLst>
            </a:pPr>
            <a:r>
              <a:rPr sz="2450" spc="10" dirty="0">
                <a:latin typeface="Times New Roman"/>
                <a:cs typeface="Times New Roman"/>
              </a:rPr>
              <a:t>EFFECT	OF	</a:t>
            </a:r>
            <a:r>
              <a:rPr sz="2450" spc="15" dirty="0">
                <a:latin typeface="Times New Roman"/>
                <a:cs typeface="Times New Roman"/>
              </a:rPr>
              <a:t>VA</a:t>
            </a:r>
            <a:r>
              <a:rPr sz="2450" dirty="0">
                <a:latin typeface="Times New Roman"/>
                <a:cs typeface="Times New Roman"/>
              </a:rPr>
              <a:t>S</a:t>
            </a:r>
            <a:r>
              <a:rPr sz="2450" spc="10" dirty="0">
                <a:latin typeface="Times New Roman"/>
                <a:cs typeface="Times New Roman"/>
              </a:rPr>
              <a:t>ODILAT</a:t>
            </a:r>
            <a:r>
              <a:rPr sz="2450" spc="20" dirty="0">
                <a:latin typeface="Times New Roman"/>
                <a:cs typeface="Times New Roman"/>
              </a:rPr>
              <a:t>A</a:t>
            </a:r>
            <a:r>
              <a:rPr sz="2450" spc="10" dirty="0">
                <a:latin typeface="Times New Roman"/>
                <a:cs typeface="Times New Roman"/>
              </a:rPr>
              <a:t>T</a:t>
            </a:r>
            <a:r>
              <a:rPr sz="2450" spc="-5" dirty="0">
                <a:latin typeface="Times New Roman"/>
                <a:cs typeface="Times New Roman"/>
              </a:rPr>
              <a:t>I</a:t>
            </a:r>
            <a:r>
              <a:rPr sz="2450" spc="15" dirty="0">
                <a:latin typeface="Times New Roman"/>
                <a:cs typeface="Times New Roman"/>
              </a:rPr>
              <a:t>ON</a:t>
            </a:r>
            <a:r>
              <a:rPr sz="2450" dirty="0">
                <a:latin typeface="Times New Roman"/>
                <a:cs typeface="Times New Roman"/>
              </a:rPr>
              <a:t>	</a:t>
            </a:r>
            <a:r>
              <a:rPr sz="2450" spc="10" dirty="0">
                <a:latin typeface="Times New Roman"/>
                <a:cs typeface="Times New Roman"/>
              </a:rPr>
              <a:t>O</a:t>
            </a:r>
            <a:r>
              <a:rPr sz="2450" spc="15" dirty="0">
                <a:latin typeface="Times New Roman"/>
                <a:cs typeface="Times New Roman"/>
              </a:rPr>
              <a:t>N</a:t>
            </a:r>
            <a:r>
              <a:rPr sz="2450" dirty="0">
                <a:latin typeface="Times New Roman"/>
                <a:cs typeface="Times New Roman"/>
              </a:rPr>
              <a:t>	</a:t>
            </a:r>
            <a:r>
              <a:rPr sz="2450" spc="15" dirty="0">
                <a:latin typeface="Times New Roman"/>
                <a:cs typeface="Times New Roman"/>
              </a:rPr>
              <a:t>LV</a:t>
            </a:r>
            <a:r>
              <a:rPr sz="2450" dirty="0">
                <a:latin typeface="Times New Roman"/>
                <a:cs typeface="Times New Roman"/>
              </a:rPr>
              <a:t>	</a:t>
            </a:r>
            <a:r>
              <a:rPr sz="2450" spc="10" dirty="0">
                <a:latin typeface="Times New Roman"/>
                <a:cs typeface="Times New Roman"/>
              </a:rPr>
              <a:t>AN</a:t>
            </a:r>
            <a:r>
              <a:rPr sz="2450" spc="15" dirty="0">
                <a:latin typeface="Times New Roman"/>
                <a:cs typeface="Times New Roman"/>
              </a:rPr>
              <a:t>D</a:t>
            </a:r>
            <a:r>
              <a:rPr sz="2450" dirty="0">
                <a:latin typeface="Times New Roman"/>
                <a:cs typeface="Times New Roman"/>
              </a:rPr>
              <a:t>	</a:t>
            </a:r>
            <a:r>
              <a:rPr sz="2450" spc="10" dirty="0">
                <a:latin typeface="Times New Roman"/>
                <a:cs typeface="Times New Roman"/>
              </a:rPr>
              <a:t>BIV</a:t>
            </a:r>
            <a:r>
              <a:rPr sz="2450" spc="15" dirty="0">
                <a:latin typeface="Times New Roman"/>
                <a:cs typeface="Times New Roman"/>
              </a:rPr>
              <a:t>E</a:t>
            </a:r>
            <a:r>
              <a:rPr sz="2450" spc="10" dirty="0">
                <a:latin typeface="Times New Roman"/>
                <a:cs typeface="Times New Roman"/>
              </a:rPr>
              <a:t>NTRICU</a:t>
            </a:r>
            <a:r>
              <a:rPr sz="2450" spc="-5" dirty="0">
                <a:latin typeface="Times New Roman"/>
                <a:cs typeface="Times New Roman"/>
              </a:rPr>
              <a:t>L</a:t>
            </a:r>
            <a:r>
              <a:rPr sz="2450" spc="10" dirty="0">
                <a:latin typeface="Times New Roman"/>
                <a:cs typeface="Times New Roman"/>
              </a:rPr>
              <a:t>AR  </a:t>
            </a:r>
            <a:r>
              <a:rPr sz="2450" spc="15" dirty="0">
                <a:latin typeface="Times New Roman"/>
                <a:cs typeface="Times New Roman"/>
              </a:rPr>
              <a:t>DYSFUNCTION</a:t>
            </a:r>
            <a:endParaRPr sz="2450">
              <a:latin typeface="Times New Roman"/>
              <a:cs typeface="Times New Roman"/>
            </a:endParaRPr>
          </a:p>
          <a:p>
            <a:pPr marL="248920" indent="-236854">
              <a:lnSpc>
                <a:spcPct val="100000"/>
              </a:lnSpc>
              <a:spcBef>
                <a:spcPts val="2010"/>
              </a:spcBef>
              <a:buSzPct val="95918"/>
              <a:buAutoNum type="arabicPeriod"/>
              <a:tabLst>
                <a:tab pos="249554" algn="l"/>
              </a:tabLst>
            </a:pPr>
            <a:r>
              <a:rPr sz="2450" spc="10" dirty="0">
                <a:latin typeface="Times New Roman"/>
                <a:cs typeface="Times New Roman"/>
              </a:rPr>
              <a:t>EFFECT OF</a:t>
            </a:r>
            <a:r>
              <a:rPr sz="2450" spc="-10" dirty="0">
                <a:latin typeface="Times New Roman"/>
                <a:cs typeface="Times New Roman"/>
              </a:rPr>
              <a:t> </a:t>
            </a:r>
            <a:r>
              <a:rPr sz="2450" spc="10" dirty="0">
                <a:latin typeface="Times New Roman"/>
                <a:cs typeface="Times New Roman"/>
              </a:rPr>
              <a:t>IABP</a:t>
            </a:r>
            <a:r>
              <a:rPr sz="2450" dirty="0">
                <a:latin typeface="Times New Roman"/>
                <a:cs typeface="Times New Roman"/>
              </a:rPr>
              <a:t> </a:t>
            </a:r>
            <a:r>
              <a:rPr sz="2450" spc="15" dirty="0">
                <a:latin typeface="Times New Roman"/>
                <a:cs typeface="Times New Roman"/>
              </a:rPr>
              <a:t>ON</a:t>
            </a:r>
            <a:r>
              <a:rPr sz="2450" spc="-5" dirty="0">
                <a:latin typeface="Times New Roman"/>
                <a:cs typeface="Times New Roman"/>
              </a:rPr>
              <a:t> </a:t>
            </a:r>
            <a:r>
              <a:rPr sz="2450" spc="10" dirty="0">
                <a:latin typeface="Times New Roman"/>
                <a:cs typeface="Times New Roman"/>
              </a:rPr>
              <a:t>LEFT </a:t>
            </a:r>
            <a:r>
              <a:rPr sz="2450" spc="15" dirty="0">
                <a:latin typeface="Times New Roman"/>
                <a:cs typeface="Times New Roman"/>
              </a:rPr>
              <a:t>AND</a:t>
            </a:r>
            <a:r>
              <a:rPr sz="2450" spc="-5" dirty="0">
                <a:latin typeface="Times New Roman"/>
                <a:cs typeface="Times New Roman"/>
              </a:rPr>
              <a:t> </a:t>
            </a:r>
            <a:r>
              <a:rPr sz="2450" spc="15" dirty="0">
                <a:latin typeface="Times New Roman"/>
                <a:cs typeface="Times New Roman"/>
              </a:rPr>
              <a:t>BIVENTRICULAR</a:t>
            </a:r>
            <a:r>
              <a:rPr sz="2450" spc="-5" dirty="0">
                <a:latin typeface="Times New Roman"/>
                <a:cs typeface="Times New Roman"/>
              </a:rPr>
              <a:t> </a:t>
            </a:r>
            <a:r>
              <a:rPr sz="2450" spc="10" dirty="0">
                <a:latin typeface="Times New Roman"/>
                <a:cs typeface="Times New Roman"/>
              </a:rPr>
              <a:t>DYSFUNCTION</a:t>
            </a:r>
            <a:endParaRPr sz="2450">
              <a:latin typeface="Times New Roman"/>
              <a:cs typeface="Times New Roman"/>
            </a:endParaRPr>
          </a:p>
          <a:p>
            <a:pPr marL="248920" indent="-236854">
              <a:lnSpc>
                <a:spcPct val="100000"/>
              </a:lnSpc>
              <a:spcBef>
                <a:spcPts val="2005"/>
              </a:spcBef>
              <a:buSzPct val="95918"/>
              <a:buAutoNum type="arabicPeriod"/>
              <a:tabLst>
                <a:tab pos="249554" algn="l"/>
              </a:tabLst>
            </a:pPr>
            <a:r>
              <a:rPr sz="2450" spc="10" dirty="0">
                <a:latin typeface="Times New Roman"/>
                <a:cs typeface="Times New Roman"/>
              </a:rPr>
              <a:t>COMBINED</a:t>
            </a:r>
            <a:r>
              <a:rPr sz="2450" spc="355" dirty="0">
                <a:latin typeface="Times New Roman"/>
                <a:cs typeface="Times New Roman"/>
              </a:rPr>
              <a:t> </a:t>
            </a:r>
            <a:r>
              <a:rPr sz="2450" spc="10" dirty="0">
                <a:latin typeface="Times New Roman"/>
                <a:cs typeface="Times New Roman"/>
              </a:rPr>
              <a:t>EFFECT</a:t>
            </a:r>
            <a:r>
              <a:rPr sz="2450" spc="360" dirty="0">
                <a:latin typeface="Times New Roman"/>
                <a:cs typeface="Times New Roman"/>
              </a:rPr>
              <a:t> </a:t>
            </a:r>
            <a:r>
              <a:rPr sz="2450" spc="10" dirty="0">
                <a:latin typeface="Times New Roman"/>
                <a:cs typeface="Times New Roman"/>
              </a:rPr>
              <a:t>OF</a:t>
            </a:r>
            <a:r>
              <a:rPr sz="2450" spc="335" dirty="0">
                <a:latin typeface="Times New Roman"/>
                <a:cs typeface="Times New Roman"/>
              </a:rPr>
              <a:t> </a:t>
            </a:r>
            <a:r>
              <a:rPr sz="2450" spc="10" dirty="0">
                <a:latin typeface="Times New Roman"/>
                <a:cs typeface="Times New Roman"/>
              </a:rPr>
              <a:t>VASODILATATION</a:t>
            </a:r>
            <a:r>
              <a:rPr sz="2450" spc="345" dirty="0">
                <a:latin typeface="Times New Roman"/>
                <a:cs typeface="Times New Roman"/>
              </a:rPr>
              <a:t> </a:t>
            </a:r>
            <a:r>
              <a:rPr sz="2450" spc="10" dirty="0">
                <a:latin typeface="Times New Roman"/>
                <a:cs typeface="Times New Roman"/>
              </a:rPr>
              <a:t>AND</a:t>
            </a:r>
            <a:r>
              <a:rPr sz="2450" spc="350" dirty="0">
                <a:latin typeface="Times New Roman"/>
                <a:cs typeface="Times New Roman"/>
              </a:rPr>
              <a:t> </a:t>
            </a:r>
            <a:r>
              <a:rPr sz="2450" spc="5" dirty="0">
                <a:latin typeface="Times New Roman"/>
                <a:cs typeface="Times New Roman"/>
              </a:rPr>
              <a:t>IABP</a:t>
            </a:r>
            <a:r>
              <a:rPr sz="2450" spc="340" dirty="0">
                <a:latin typeface="Times New Roman"/>
                <a:cs typeface="Times New Roman"/>
              </a:rPr>
              <a:t> </a:t>
            </a:r>
            <a:r>
              <a:rPr sz="2450" spc="10" dirty="0">
                <a:latin typeface="Times New Roman"/>
                <a:cs typeface="Times New Roman"/>
              </a:rPr>
              <a:t>ON</a:t>
            </a:r>
            <a:r>
              <a:rPr sz="2450" spc="345" dirty="0">
                <a:latin typeface="Times New Roman"/>
                <a:cs typeface="Times New Roman"/>
              </a:rPr>
              <a:t> </a:t>
            </a:r>
            <a:r>
              <a:rPr sz="2450" spc="10" dirty="0">
                <a:latin typeface="Times New Roman"/>
                <a:cs typeface="Times New Roman"/>
              </a:rPr>
              <a:t>LEFT</a:t>
            </a:r>
            <a:r>
              <a:rPr sz="2450" spc="345" dirty="0">
                <a:latin typeface="Times New Roman"/>
                <a:cs typeface="Times New Roman"/>
              </a:rPr>
              <a:t> </a:t>
            </a:r>
            <a:r>
              <a:rPr sz="2450" spc="10" dirty="0">
                <a:latin typeface="Times New Roman"/>
                <a:cs typeface="Times New Roman"/>
              </a:rPr>
              <a:t>AND</a:t>
            </a:r>
            <a:endParaRPr sz="2450">
              <a:latin typeface="Times New Roman"/>
              <a:cs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23917" y="606966"/>
            <a:ext cx="2545080" cy="729615"/>
          </a:xfrm>
          <a:prstGeom prst="rect">
            <a:avLst/>
          </a:prstGeom>
        </p:spPr>
        <p:txBody>
          <a:bodyPr vert="horz" wrap="square" lIns="0" tIns="15240" rIns="0" bIns="0" rtlCol="0">
            <a:spAutoFit/>
          </a:bodyPr>
          <a:lstStyle/>
          <a:p>
            <a:pPr marL="12700">
              <a:lnSpc>
                <a:spcPct val="100000"/>
              </a:lnSpc>
              <a:spcBef>
                <a:spcPts val="120"/>
              </a:spcBef>
            </a:pPr>
            <a:r>
              <a:rPr sz="4600" spc="5" dirty="0"/>
              <a:t>(</a:t>
            </a:r>
            <a:r>
              <a:rPr sz="4600" spc="-215" dirty="0"/>
              <a:t> </a:t>
            </a:r>
            <a:r>
              <a:rPr sz="4600" spc="10" dirty="0"/>
              <a:t>N</a:t>
            </a:r>
            <a:r>
              <a:rPr sz="4600" spc="-210" dirty="0"/>
              <a:t> </a:t>
            </a:r>
            <a:r>
              <a:rPr sz="4600" spc="10" dirty="0"/>
              <a:t>=</a:t>
            </a:r>
            <a:r>
              <a:rPr sz="4600" spc="-220" dirty="0"/>
              <a:t> </a:t>
            </a:r>
            <a:r>
              <a:rPr sz="4600" spc="-60" dirty="0"/>
              <a:t>429)</a:t>
            </a:r>
            <a:endParaRPr sz="4600"/>
          </a:p>
        </p:txBody>
      </p:sp>
      <p:pic>
        <p:nvPicPr>
          <p:cNvPr id="3" name="object 3"/>
          <p:cNvPicPr/>
          <p:nvPr/>
        </p:nvPicPr>
        <p:blipFill>
          <a:blip r:embed="rId2" cstate="print"/>
          <a:stretch>
            <a:fillRect/>
          </a:stretch>
        </p:blipFill>
        <p:spPr>
          <a:xfrm>
            <a:off x="432238" y="2760544"/>
            <a:ext cx="11322377" cy="8027818"/>
          </a:xfrm>
          <a:prstGeom prst="rect">
            <a:avLst/>
          </a:prstGeom>
        </p:spPr>
      </p:pic>
      <p:pic>
        <p:nvPicPr>
          <p:cNvPr id="4" name="object 4"/>
          <p:cNvPicPr/>
          <p:nvPr/>
        </p:nvPicPr>
        <p:blipFill>
          <a:blip r:embed="rId3" cstate="print"/>
          <a:stretch>
            <a:fillRect/>
          </a:stretch>
        </p:blipFill>
        <p:spPr>
          <a:xfrm>
            <a:off x="13280014" y="2190134"/>
            <a:ext cx="3878834" cy="3764448"/>
          </a:xfrm>
          <a:prstGeom prst="rect">
            <a:avLst/>
          </a:prstGeom>
        </p:spPr>
      </p:pic>
      <p:sp>
        <p:nvSpPr>
          <p:cNvPr id="5" name="object 5"/>
          <p:cNvSpPr txBox="1"/>
          <p:nvPr/>
        </p:nvSpPr>
        <p:spPr>
          <a:xfrm>
            <a:off x="1023917" y="1496321"/>
            <a:ext cx="16094075" cy="1143000"/>
          </a:xfrm>
          <a:prstGeom prst="rect">
            <a:avLst/>
          </a:prstGeom>
        </p:spPr>
        <p:txBody>
          <a:bodyPr vert="horz" wrap="square" lIns="0" tIns="13970" rIns="0" bIns="0" rtlCol="0">
            <a:spAutoFit/>
          </a:bodyPr>
          <a:lstStyle/>
          <a:p>
            <a:pPr marR="5080" algn="r">
              <a:lnSpc>
                <a:spcPct val="100000"/>
              </a:lnSpc>
              <a:spcBef>
                <a:spcPts val="110"/>
              </a:spcBef>
              <a:tabLst>
                <a:tab pos="2473325" algn="l"/>
              </a:tabLst>
            </a:pPr>
            <a:r>
              <a:rPr sz="3950" spc="5" dirty="0">
                <a:latin typeface="Arial MT"/>
                <a:cs typeface="Arial MT"/>
              </a:rPr>
              <a:t>AGE</a:t>
            </a:r>
            <a:r>
              <a:rPr sz="3950" dirty="0">
                <a:latin typeface="Arial MT"/>
                <a:cs typeface="Arial MT"/>
              </a:rPr>
              <a:t> </a:t>
            </a:r>
            <a:r>
              <a:rPr sz="3950" spc="5" dirty="0">
                <a:latin typeface="Arial MT"/>
                <a:cs typeface="Arial MT"/>
              </a:rPr>
              <a:t>&lt; </a:t>
            </a:r>
            <a:r>
              <a:rPr sz="3950" dirty="0">
                <a:latin typeface="Arial MT"/>
                <a:cs typeface="Arial MT"/>
              </a:rPr>
              <a:t>18	</a:t>
            </a:r>
            <a:r>
              <a:rPr sz="3950" spc="5" dirty="0">
                <a:latin typeface="Arial MT"/>
                <a:cs typeface="Arial MT"/>
              </a:rPr>
              <a:t>=</a:t>
            </a:r>
            <a:r>
              <a:rPr sz="3950" spc="-40" dirty="0">
                <a:latin typeface="Arial MT"/>
                <a:cs typeface="Arial MT"/>
              </a:rPr>
              <a:t> </a:t>
            </a:r>
            <a:r>
              <a:rPr sz="3950" dirty="0">
                <a:latin typeface="Arial MT"/>
                <a:cs typeface="Arial MT"/>
              </a:rPr>
              <a:t>129</a:t>
            </a:r>
            <a:endParaRPr sz="3950">
              <a:latin typeface="Arial MT"/>
              <a:cs typeface="Arial MT"/>
            </a:endParaRPr>
          </a:p>
          <a:p>
            <a:pPr marL="12700">
              <a:lnSpc>
                <a:spcPct val="100000"/>
              </a:lnSpc>
              <a:spcBef>
                <a:spcPts val="204"/>
              </a:spcBef>
              <a:tabLst>
                <a:tab pos="1838325" algn="l"/>
              </a:tabLst>
            </a:pPr>
            <a:r>
              <a:rPr sz="3200" b="1" i="1" spc="10" dirty="0">
                <a:latin typeface="Times New Roman"/>
                <a:cs typeface="Times New Roman"/>
              </a:rPr>
              <a:t>OVER</a:t>
            </a:r>
            <a:r>
              <a:rPr sz="3200" b="1" i="1" dirty="0">
                <a:latin typeface="Times New Roman"/>
                <a:cs typeface="Times New Roman"/>
              </a:rPr>
              <a:t> </a:t>
            </a:r>
            <a:r>
              <a:rPr sz="3200" b="1" i="1" spc="5" dirty="0">
                <a:latin typeface="Times New Roman"/>
                <a:cs typeface="Times New Roman"/>
              </a:rPr>
              <a:t>30	</a:t>
            </a:r>
            <a:r>
              <a:rPr sz="3200" b="1" i="1" spc="10" dirty="0">
                <a:latin typeface="Times New Roman"/>
                <a:cs typeface="Times New Roman"/>
              </a:rPr>
              <a:t>%</a:t>
            </a:r>
            <a:r>
              <a:rPr sz="3200" b="1" i="1" spc="-5" dirty="0">
                <a:latin typeface="Times New Roman"/>
                <a:cs typeface="Times New Roman"/>
              </a:rPr>
              <a:t> </a:t>
            </a:r>
            <a:r>
              <a:rPr sz="3200" b="1" i="1" spc="5" dirty="0">
                <a:latin typeface="Times New Roman"/>
                <a:cs typeface="Times New Roman"/>
              </a:rPr>
              <a:t>of</a:t>
            </a:r>
            <a:r>
              <a:rPr sz="3200" b="1" i="1" spc="-10" dirty="0">
                <a:latin typeface="Times New Roman"/>
                <a:cs typeface="Times New Roman"/>
              </a:rPr>
              <a:t> </a:t>
            </a:r>
            <a:r>
              <a:rPr sz="3200" b="1" i="1" spc="5" dirty="0">
                <a:latin typeface="Times New Roman"/>
                <a:cs typeface="Times New Roman"/>
              </a:rPr>
              <a:t>the patients were</a:t>
            </a:r>
            <a:r>
              <a:rPr sz="3200" b="1" i="1" spc="-10" dirty="0">
                <a:latin typeface="Times New Roman"/>
                <a:cs typeface="Times New Roman"/>
              </a:rPr>
              <a:t> </a:t>
            </a:r>
            <a:r>
              <a:rPr sz="3200" b="1" i="1" dirty="0">
                <a:latin typeface="Times New Roman"/>
                <a:cs typeface="Times New Roman"/>
              </a:rPr>
              <a:t>in</a:t>
            </a:r>
            <a:r>
              <a:rPr sz="3200" b="1" i="1" spc="5" dirty="0">
                <a:latin typeface="Times New Roman"/>
                <a:cs typeface="Times New Roman"/>
              </a:rPr>
              <a:t> </a:t>
            </a:r>
            <a:r>
              <a:rPr sz="3200" b="1" i="1" spc="10" dirty="0">
                <a:latin typeface="Times New Roman"/>
                <a:cs typeface="Times New Roman"/>
              </a:rPr>
              <a:t>INTERMACS</a:t>
            </a:r>
            <a:r>
              <a:rPr sz="3200" b="1" i="1" spc="-15" dirty="0">
                <a:latin typeface="Times New Roman"/>
                <a:cs typeface="Times New Roman"/>
              </a:rPr>
              <a:t> </a:t>
            </a:r>
            <a:r>
              <a:rPr sz="3200" b="1" i="1" spc="5" dirty="0">
                <a:latin typeface="Times New Roman"/>
                <a:cs typeface="Times New Roman"/>
              </a:rPr>
              <a:t>category</a:t>
            </a:r>
            <a:r>
              <a:rPr sz="3200" b="1" i="1" spc="-10" dirty="0">
                <a:latin typeface="Times New Roman"/>
                <a:cs typeface="Times New Roman"/>
              </a:rPr>
              <a:t> </a:t>
            </a:r>
            <a:r>
              <a:rPr sz="3200" b="1" i="1" spc="5" dirty="0">
                <a:latin typeface="Times New Roman"/>
                <a:cs typeface="Times New Roman"/>
              </a:rPr>
              <a:t>1</a:t>
            </a:r>
            <a:r>
              <a:rPr sz="3200" b="1" i="1" spc="-10" dirty="0">
                <a:latin typeface="Times New Roman"/>
                <a:cs typeface="Times New Roman"/>
              </a:rPr>
              <a:t> </a:t>
            </a:r>
            <a:r>
              <a:rPr sz="3200" b="1" i="1" spc="5" dirty="0">
                <a:latin typeface="Times New Roman"/>
                <a:cs typeface="Times New Roman"/>
              </a:rPr>
              <a:t>or</a:t>
            </a:r>
            <a:r>
              <a:rPr sz="3200" b="1" i="1" spc="-10" dirty="0">
                <a:latin typeface="Times New Roman"/>
                <a:cs typeface="Times New Roman"/>
              </a:rPr>
              <a:t> </a:t>
            </a:r>
            <a:r>
              <a:rPr sz="3200" b="1" i="1" spc="5" dirty="0">
                <a:latin typeface="Times New Roman"/>
                <a:cs typeface="Times New Roman"/>
              </a:rPr>
              <a:t>2.</a:t>
            </a:r>
            <a:endParaRPr sz="3200">
              <a:latin typeface="Times New Roman"/>
              <a:cs typeface="Times New Roman"/>
            </a:endParaRPr>
          </a:p>
        </p:txBody>
      </p:sp>
      <p:pic>
        <p:nvPicPr>
          <p:cNvPr id="6" name="object 6"/>
          <p:cNvPicPr/>
          <p:nvPr/>
        </p:nvPicPr>
        <p:blipFill>
          <a:blip r:embed="rId4" cstate="print"/>
          <a:stretch>
            <a:fillRect/>
          </a:stretch>
        </p:blipFill>
        <p:spPr>
          <a:xfrm>
            <a:off x="11909166" y="6339073"/>
            <a:ext cx="6621787" cy="4779749"/>
          </a:xfrm>
          <a:prstGeom prst="rect">
            <a:avLst/>
          </a:prstGeom>
        </p:spPr>
      </p:pic>
      <p:sp>
        <p:nvSpPr>
          <p:cNvPr id="7" name="object 7"/>
          <p:cNvSpPr txBox="1"/>
          <p:nvPr/>
        </p:nvSpPr>
        <p:spPr>
          <a:xfrm>
            <a:off x="436375" y="108197"/>
            <a:ext cx="15550515" cy="565785"/>
          </a:xfrm>
          <a:prstGeom prst="rect">
            <a:avLst/>
          </a:prstGeom>
        </p:spPr>
        <p:txBody>
          <a:bodyPr vert="horz" wrap="square" lIns="0" tIns="11430" rIns="0" bIns="0" rtlCol="0">
            <a:spAutoFit/>
          </a:bodyPr>
          <a:lstStyle/>
          <a:p>
            <a:pPr marL="12700">
              <a:lnSpc>
                <a:spcPct val="100000"/>
              </a:lnSpc>
              <a:spcBef>
                <a:spcPts val="90"/>
              </a:spcBef>
            </a:pPr>
            <a:r>
              <a:rPr sz="3550" b="1" spc="-10" dirty="0">
                <a:latin typeface="Arial"/>
                <a:cs typeface="Arial"/>
              </a:rPr>
              <a:t>ISOLATED</a:t>
            </a:r>
            <a:r>
              <a:rPr sz="3550" b="1" dirty="0">
                <a:latin typeface="Arial"/>
                <a:cs typeface="Arial"/>
              </a:rPr>
              <a:t> </a:t>
            </a:r>
            <a:r>
              <a:rPr sz="3550" b="1" spc="-5" dirty="0">
                <a:latin typeface="Arial"/>
                <a:cs typeface="Arial"/>
              </a:rPr>
              <a:t>HEART TRANSPLANTS</a:t>
            </a:r>
            <a:r>
              <a:rPr sz="3550" b="1" spc="-15" dirty="0">
                <a:latin typeface="Arial"/>
                <a:cs typeface="Arial"/>
              </a:rPr>
              <a:t> </a:t>
            </a:r>
            <a:r>
              <a:rPr sz="3550" b="1" spc="-5" dirty="0">
                <a:latin typeface="Arial"/>
                <a:cs typeface="Arial"/>
              </a:rPr>
              <a:t>FROM</a:t>
            </a:r>
            <a:r>
              <a:rPr sz="3550" b="1" spc="-15" dirty="0">
                <a:latin typeface="Arial"/>
                <a:cs typeface="Arial"/>
              </a:rPr>
              <a:t> </a:t>
            </a:r>
            <a:r>
              <a:rPr sz="3550" b="1" spc="-10" dirty="0">
                <a:latin typeface="Arial"/>
                <a:cs typeface="Arial"/>
              </a:rPr>
              <a:t>OCTOBER</a:t>
            </a:r>
            <a:r>
              <a:rPr sz="3550" b="1" dirty="0">
                <a:latin typeface="Arial"/>
                <a:cs typeface="Arial"/>
              </a:rPr>
              <a:t> </a:t>
            </a:r>
            <a:r>
              <a:rPr sz="3550" b="1" spc="-5" dirty="0">
                <a:latin typeface="Arial"/>
                <a:cs typeface="Arial"/>
              </a:rPr>
              <a:t>2012 TO JULY</a:t>
            </a:r>
            <a:r>
              <a:rPr sz="3550" b="1" spc="-10" dirty="0">
                <a:latin typeface="Arial"/>
                <a:cs typeface="Arial"/>
              </a:rPr>
              <a:t> </a:t>
            </a:r>
            <a:r>
              <a:rPr sz="3550" b="1" spc="-5" dirty="0">
                <a:latin typeface="Arial"/>
                <a:cs typeface="Arial"/>
              </a:rPr>
              <a:t>2023</a:t>
            </a:r>
            <a:endParaRPr sz="3550">
              <a:latin typeface="Arial"/>
              <a:cs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052094" y="1545419"/>
            <a:ext cx="13303436" cy="7357079"/>
          </a:xfrm>
          <a:prstGeom prst="rect">
            <a:avLst/>
          </a:prstGeom>
        </p:spPr>
      </p:pic>
      <p:grpSp>
        <p:nvGrpSpPr>
          <p:cNvPr id="3" name="object 3"/>
          <p:cNvGrpSpPr/>
          <p:nvPr/>
        </p:nvGrpSpPr>
        <p:grpSpPr>
          <a:xfrm>
            <a:off x="376427" y="1626883"/>
            <a:ext cx="6430645" cy="8377555"/>
            <a:chOff x="376427" y="1626883"/>
            <a:chExt cx="6430645" cy="8377555"/>
          </a:xfrm>
        </p:grpSpPr>
        <p:pic>
          <p:nvPicPr>
            <p:cNvPr id="4" name="object 4"/>
            <p:cNvPicPr/>
            <p:nvPr/>
          </p:nvPicPr>
          <p:blipFill>
            <a:blip r:embed="rId3" cstate="print"/>
            <a:stretch>
              <a:fillRect/>
            </a:stretch>
          </p:blipFill>
          <p:spPr>
            <a:xfrm>
              <a:off x="376427" y="1626883"/>
              <a:ext cx="4993939" cy="4080155"/>
            </a:xfrm>
            <a:prstGeom prst="rect">
              <a:avLst/>
            </a:prstGeom>
          </p:spPr>
        </p:pic>
        <p:pic>
          <p:nvPicPr>
            <p:cNvPr id="5" name="object 5"/>
            <p:cNvPicPr/>
            <p:nvPr/>
          </p:nvPicPr>
          <p:blipFill>
            <a:blip r:embed="rId4" cstate="print"/>
            <a:stretch>
              <a:fillRect/>
            </a:stretch>
          </p:blipFill>
          <p:spPr>
            <a:xfrm>
              <a:off x="1169807" y="5748516"/>
              <a:ext cx="5636687" cy="4255786"/>
            </a:xfrm>
            <a:prstGeom prst="rect">
              <a:avLst/>
            </a:prstGeom>
          </p:spPr>
        </p:pic>
      </p:grpSp>
      <p:sp>
        <p:nvSpPr>
          <p:cNvPr id="6" name="object 6"/>
          <p:cNvSpPr txBox="1"/>
          <p:nvPr/>
        </p:nvSpPr>
        <p:spPr>
          <a:xfrm>
            <a:off x="109181" y="502739"/>
            <a:ext cx="5274945" cy="353060"/>
          </a:xfrm>
          <a:prstGeom prst="rect">
            <a:avLst/>
          </a:prstGeom>
        </p:spPr>
        <p:txBody>
          <a:bodyPr vert="horz" wrap="square" lIns="0" tIns="12065" rIns="0" bIns="0" rtlCol="0">
            <a:spAutoFit/>
          </a:bodyPr>
          <a:lstStyle/>
          <a:p>
            <a:pPr marL="12700">
              <a:lnSpc>
                <a:spcPct val="100000"/>
              </a:lnSpc>
              <a:spcBef>
                <a:spcPts val="95"/>
              </a:spcBef>
            </a:pPr>
            <a:r>
              <a:rPr sz="2150" spc="-20" dirty="0">
                <a:latin typeface="Arial MT"/>
                <a:cs typeface="Arial MT"/>
              </a:rPr>
              <a:t>EFFECT</a:t>
            </a:r>
            <a:r>
              <a:rPr sz="2150" spc="-90" dirty="0">
                <a:latin typeface="Arial MT"/>
                <a:cs typeface="Arial MT"/>
              </a:rPr>
              <a:t> </a:t>
            </a:r>
            <a:r>
              <a:rPr sz="2150" spc="-15" dirty="0">
                <a:latin typeface="Arial MT"/>
                <a:cs typeface="Arial MT"/>
              </a:rPr>
              <a:t>OF</a:t>
            </a:r>
            <a:r>
              <a:rPr sz="2150" spc="-65" dirty="0">
                <a:latin typeface="Arial MT"/>
                <a:cs typeface="Arial MT"/>
              </a:rPr>
              <a:t> </a:t>
            </a:r>
            <a:r>
              <a:rPr sz="2150" spc="-25" dirty="0">
                <a:latin typeface="Arial MT"/>
                <a:cs typeface="Arial MT"/>
              </a:rPr>
              <a:t>BARORECEPTORS</a:t>
            </a:r>
            <a:r>
              <a:rPr sz="2150" spc="-60" dirty="0">
                <a:latin typeface="Arial MT"/>
                <a:cs typeface="Arial MT"/>
              </a:rPr>
              <a:t> </a:t>
            </a:r>
            <a:r>
              <a:rPr sz="2150" spc="-25" dirty="0">
                <a:latin typeface="Arial MT"/>
                <a:cs typeface="Arial MT"/>
              </a:rPr>
              <a:t>CRUCIAL</a:t>
            </a:r>
            <a:endParaRPr sz="2150">
              <a:latin typeface="Arial MT"/>
              <a:cs typeface="Arial MT"/>
            </a:endParaRPr>
          </a:p>
        </p:txBody>
      </p:sp>
      <p:sp>
        <p:nvSpPr>
          <p:cNvPr id="7" name="object 7"/>
          <p:cNvSpPr txBox="1"/>
          <p:nvPr/>
        </p:nvSpPr>
        <p:spPr>
          <a:xfrm>
            <a:off x="7971140" y="255982"/>
            <a:ext cx="5568950" cy="614045"/>
          </a:xfrm>
          <a:prstGeom prst="rect">
            <a:avLst/>
          </a:prstGeom>
        </p:spPr>
        <p:txBody>
          <a:bodyPr vert="horz" wrap="square" lIns="0" tIns="78105" rIns="0" bIns="0" rtlCol="0">
            <a:spAutoFit/>
          </a:bodyPr>
          <a:lstStyle/>
          <a:p>
            <a:pPr marL="723900" marR="5080" indent="-711835">
              <a:lnSpc>
                <a:spcPct val="79800"/>
              </a:lnSpc>
              <a:spcBef>
                <a:spcPts val="615"/>
              </a:spcBef>
            </a:pPr>
            <a:r>
              <a:rPr sz="2150" spc="-25" dirty="0">
                <a:latin typeface="Arial MT"/>
                <a:cs typeface="Arial MT"/>
              </a:rPr>
              <a:t>BIVENTRICULAR</a:t>
            </a:r>
            <a:r>
              <a:rPr sz="2150" spc="-100" dirty="0">
                <a:latin typeface="Arial MT"/>
                <a:cs typeface="Arial MT"/>
              </a:rPr>
              <a:t> </a:t>
            </a:r>
            <a:r>
              <a:rPr sz="2150" spc="-25" dirty="0">
                <a:latin typeface="Arial MT"/>
                <a:cs typeface="Arial MT"/>
              </a:rPr>
              <a:t>DYSFUNCTION</a:t>
            </a:r>
            <a:r>
              <a:rPr sz="2150" spc="-100" dirty="0">
                <a:latin typeface="Arial MT"/>
                <a:cs typeface="Arial MT"/>
              </a:rPr>
              <a:t> </a:t>
            </a:r>
            <a:r>
              <a:rPr sz="2150" spc="-20" dirty="0">
                <a:latin typeface="Arial MT"/>
                <a:cs typeface="Arial MT"/>
              </a:rPr>
              <a:t>PATIENTS </a:t>
            </a:r>
            <a:r>
              <a:rPr sz="2150" spc="-585" dirty="0">
                <a:latin typeface="Arial MT"/>
                <a:cs typeface="Arial MT"/>
              </a:rPr>
              <a:t> </a:t>
            </a:r>
            <a:r>
              <a:rPr sz="2150" spc="-20" dirty="0">
                <a:latin typeface="Arial MT"/>
                <a:cs typeface="Arial MT"/>
              </a:rPr>
              <a:t>HAVE</a:t>
            </a:r>
            <a:r>
              <a:rPr sz="2150" spc="-70" dirty="0">
                <a:latin typeface="Arial MT"/>
                <a:cs typeface="Arial MT"/>
              </a:rPr>
              <a:t> </a:t>
            </a:r>
            <a:r>
              <a:rPr sz="2150" spc="-20" dirty="0">
                <a:latin typeface="Arial MT"/>
                <a:cs typeface="Arial MT"/>
              </a:rPr>
              <a:t>WORSE</a:t>
            </a:r>
            <a:r>
              <a:rPr sz="2150" spc="-80" dirty="0">
                <a:latin typeface="Arial MT"/>
                <a:cs typeface="Arial MT"/>
              </a:rPr>
              <a:t> </a:t>
            </a:r>
            <a:r>
              <a:rPr sz="2150" spc="-25" dirty="0">
                <a:latin typeface="Arial MT"/>
                <a:cs typeface="Arial MT"/>
              </a:rPr>
              <a:t>HEMODYNAMICS</a:t>
            </a:r>
            <a:endParaRPr sz="2150">
              <a:latin typeface="Arial MT"/>
              <a:cs typeface="Arial MT"/>
            </a:endParaRPr>
          </a:p>
        </p:txBody>
      </p:sp>
      <p:sp>
        <p:nvSpPr>
          <p:cNvPr id="8" name="object 8"/>
          <p:cNvSpPr txBox="1"/>
          <p:nvPr/>
        </p:nvSpPr>
        <p:spPr>
          <a:xfrm>
            <a:off x="554235" y="10069255"/>
            <a:ext cx="11600180" cy="875665"/>
          </a:xfrm>
          <a:prstGeom prst="rect">
            <a:avLst/>
          </a:prstGeom>
        </p:spPr>
        <p:txBody>
          <a:bodyPr vert="horz" wrap="square" lIns="0" tIns="78105" rIns="0" bIns="0" rtlCol="0">
            <a:spAutoFit/>
          </a:bodyPr>
          <a:lstStyle/>
          <a:p>
            <a:pPr marL="12065" marR="5080" algn="ctr">
              <a:lnSpc>
                <a:spcPct val="79800"/>
              </a:lnSpc>
              <a:spcBef>
                <a:spcPts val="615"/>
              </a:spcBef>
            </a:pPr>
            <a:r>
              <a:rPr sz="2150" spc="-25" dirty="0">
                <a:latin typeface="Arial MT"/>
                <a:cs typeface="Arial MT"/>
              </a:rPr>
              <a:t>VASODILATORS</a:t>
            </a:r>
            <a:r>
              <a:rPr sz="2150" spc="-70" dirty="0">
                <a:latin typeface="Arial MT"/>
                <a:cs typeface="Arial MT"/>
              </a:rPr>
              <a:t> </a:t>
            </a:r>
            <a:r>
              <a:rPr sz="2150" spc="-20" dirty="0">
                <a:latin typeface="Arial MT"/>
                <a:cs typeface="Arial MT"/>
              </a:rPr>
              <a:t>ONLY</a:t>
            </a:r>
            <a:r>
              <a:rPr sz="2150" spc="-60" dirty="0">
                <a:latin typeface="Arial MT"/>
                <a:cs typeface="Arial MT"/>
              </a:rPr>
              <a:t> </a:t>
            </a:r>
            <a:r>
              <a:rPr sz="2150" spc="-20" dirty="0">
                <a:latin typeface="Arial MT"/>
                <a:cs typeface="Arial MT"/>
              </a:rPr>
              <a:t>LOWER</a:t>
            </a:r>
            <a:r>
              <a:rPr sz="2150" spc="-65" dirty="0">
                <a:latin typeface="Arial MT"/>
                <a:cs typeface="Arial MT"/>
              </a:rPr>
              <a:t> </a:t>
            </a:r>
            <a:r>
              <a:rPr sz="2150" spc="-15" dirty="0">
                <a:latin typeface="Arial MT"/>
                <a:cs typeface="Arial MT"/>
              </a:rPr>
              <a:t>THE</a:t>
            </a:r>
            <a:r>
              <a:rPr sz="2150" spc="-60" dirty="0">
                <a:latin typeface="Arial MT"/>
                <a:cs typeface="Arial MT"/>
              </a:rPr>
              <a:t> </a:t>
            </a:r>
            <a:r>
              <a:rPr sz="2150" spc="-20" dirty="0">
                <a:latin typeface="Arial MT"/>
                <a:cs typeface="Arial MT"/>
              </a:rPr>
              <a:t>BLOOD</a:t>
            </a:r>
            <a:r>
              <a:rPr sz="2150" spc="-55" dirty="0">
                <a:latin typeface="Arial MT"/>
                <a:cs typeface="Arial MT"/>
              </a:rPr>
              <a:t> </a:t>
            </a:r>
            <a:r>
              <a:rPr sz="2150" spc="-25" dirty="0">
                <a:latin typeface="Arial MT"/>
                <a:cs typeface="Arial MT"/>
              </a:rPr>
              <a:t>PRESSURE</a:t>
            </a:r>
            <a:r>
              <a:rPr sz="2150" spc="-50" dirty="0">
                <a:latin typeface="Arial MT"/>
                <a:cs typeface="Arial MT"/>
              </a:rPr>
              <a:t> </a:t>
            </a:r>
            <a:r>
              <a:rPr sz="2150" spc="-25" dirty="0">
                <a:latin typeface="Arial MT"/>
                <a:cs typeface="Arial MT"/>
              </a:rPr>
              <a:t>WITH</a:t>
            </a:r>
            <a:r>
              <a:rPr sz="2150" spc="-70" dirty="0">
                <a:latin typeface="Arial MT"/>
                <a:cs typeface="Arial MT"/>
              </a:rPr>
              <a:t> </a:t>
            </a:r>
            <a:r>
              <a:rPr sz="2150" spc="-20" dirty="0">
                <a:latin typeface="Arial MT"/>
                <a:cs typeface="Arial MT"/>
              </a:rPr>
              <a:t>NORMAL</a:t>
            </a:r>
            <a:r>
              <a:rPr sz="2150" spc="-45" dirty="0">
                <a:latin typeface="Arial MT"/>
                <a:cs typeface="Arial MT"/>
              </a:rPr>
              <a:t> </a:t>
            </a:r>
            <a:r>
              <a:rPr sz="2150" spc="-15" dirty="0">
                <a:latin typeface="Arial MT"/>
                <a:cs typeface="Arial MT"/>
              </a:rPr>
              <a:t>LV</a:t>
            </a:r>
            <a:r>
              <a:rPr sz="2150" spc="-65" dirty="0">
                <a:latin typeface="Arial MT"/>
                <a:cs typeface="Arial MT"/>
              </a:rPr>
              <a:t> </a:t>
            </a:r>
            <a:r>
              <a:rPr sz="2150" spc="-25" dirty="0">
                <a:latin typeface="Arial MT"/>
                <a:cs typeface="Arial MT"/>
              </a:rPr>
              <a:t>FUNCTION</a:t>
            </a:r>
            <a:r>
              <a:rPr sz="2150" spc="-75" dirty="0">
                <a:latin typeface="Arial MT"/>
                <a:cs typeface="Arial MT"/>
              </a:rPr>
              <a:t> </a:t>
            </a:r>
            <a:r>
              <a:rPr sz="2150" spc="-20" dirty="0">
                <a:latin typeface="Arial MT"/>
                <a:cs typeface="Arial MT"/>
              </a:rPr>
              <a:t>BUT </a:t>
            </a:r>
            <a:r>
              <a:rPr sz="2150" spc="-580" dirty="0">
                <a:latin typeface="Arial MT"/>
                <a:cs typeface="Arial MT"/>
              </a:rPr>
              <a:t> </a:t>
            </a:r>
            <a:r>
              <a:rPr sz="2150" spc="-25" dirty="0">
                <a:latin typeface="Arial MT"/>
                <a:cs typeface="Arial MT"/>
              </a:rPr>
              <a:t>INCREASE </a:t>
            </a:r>
            <a:r>
              <a:rPr sz="2150" spc="-20" dirty="0">
                <a:latin typeface="Arial MT"/>
                <a:cs typeface="Arial MT"/>
              </a:rPr>
              <a:t>STROKE VOLUME </a:t>
            </a:r>
            <a:r>
              <a:rPr sz="2150" spc="-15" dirty="0">
                <a:latin typeface="Arial MT"/>
                <a:cs typeface="Arial MT"/>
              </a:rPr>
              <a:t>IN LV </a:t>
            </a:r>
            <a:r>
              <a:rPr sz="2150" spc="-25" dirty="0">
                <a:latin typeface="Arial MT"/>
                <a:cs typeface="Arial MT"/>
              </a:rPr>
              <a:t>DYSFUNCTION </a:t>
            </a:r>
            <a:r>
              <a:rPr sz="2150" spc="-20" dirty="0">
                <a:latin typeface="Arial MT"/>
                <a:cs typeface="Arial MT"/>
              </a:rPr>
              <a:t>DUE </a:t>
            </a:r>
            <a:r>
              <a:rPr sz="2150" spc="-15" dirty="0">
                <a:latin typeface="Arial MT"/>
                <a:cs typeface="Arial MT"/>
              </a:rPr>
              <a:t>THE </a:t>
            </a:r>
            <a:r>
              <a:rPr sz="2150" spc="-25" dirty="0">
                <a:latin typeface="Arial MT"/>
                <a:cs typeface="Arial MT"/>
              </a:rPr>
              <a:t>DIFFERENCE </a:t>
            </a:r>
            <a:r>
              <a:rPr sz="2150" spc="-15" dirty="0">
                <a:latin typeface="Arial MT"/>
                <a:cs typeface="Arial MT"/>
              </a:rPr>
              <a:t>IN </a:t>
            </a:r>
            <a:r>
              <a:rPr sz="2150" spc="-20" dirty="0">
                <a:latin typeface="Arial MT"/>
                <a:cs typeface="Arial MT"/>
              </a:rPr>
              <a:t>SLOPE </a:t>
            </a:r>
            <a:r>
              <a:rPr sz="2150" spc="-15" dirty="0">
                <a:latin typeface="Arial MT"/>
                <a:cs typeface="Arial MT"/>
              </a:rPr>
              <a:t>OF </a:t>
            </a:r>
            <a:r>
              <a:rPr sz="2150" spc="-10" dirty="0">
                <a:latin typeface="Arial MT"/>
                <a:cs typeface="Arial MT"/>
              </a:rPr>
              <a:t> </a:t>
            </a:r>
            <a:r>
              <a:rPr sz="2150" spc="-25" dirty="0">
                <a:latin typeface="Arial MT"/>
                <a:cs typeface="Arial MT"/>
              </a:rPr>
              <a:t>ESPVR</a:t>
            </a:r>
            <a:endParaRPr sz="2150">
              <a:latin typeface="Arial MT"/>
              <a:cs typeface="Arial M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340846" y="832750"/>
            <a:ext cx="7360900" cy="9365053"/>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175147" y="3349297"/>
            <a:ext cx="11889938" cy="4612405"/>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397413" y="1335232"/>
            <a:ext cx="15309272" cy="8973145"/>
          </a:xfrm>
          <a:prstGeom prst="rect">
            <a:avLst/>
          </a:prstGeom>
        </p:spPr>
      </p:pic>
      <p:sp>
        <p:nvSpPr>
          <p:cNvPr id="3" name="object 3"/>
          <p:cNvSpPr txBox="1"/>
          <p:nvPr/>
        </p:nvSpPr>
        <p:spPr>
          <a:xfrm>
            <a:off x="13010253" y="1459883"/>
            <a:ext cx="3495040" cy="2052320"/>
          </a:xfrm>
          <a:prstGeom prst="rect">
            <a:avLst/>
          </a:prstGeom>
        </p:spPr>
        <p:txBody>
          <a:bodyPr vert="horz" wrap="square" lIns="0" tIns="12065" rIns="0" bIns="0" rtlCol="0">
            <a:spAutoFit/>
          </a:bodyPr>
          <a:lstStyle/>
          <a:p>
            <a:pPr marL="12700" marR="177800">
              <a:lnSpc>
                <a:spcPct val="100699"/>
              </a:lnSpc>
              <a:spcBef>
                <a:spcPts val="95"/>
              </a:spcBef>
              <a:tabLst>
                <a:tab pos="992505" algn="l"/>
                <a:tab pos="1100455" algn="l"/>
              </a:tabLst>
            </a:pPr>
            <a:r>
              <a:rPr sz="3300" spc="10" dirty="0">
                <a:solidFill>
                  <a:srgbClr val="181818"/>
                </a:solidFill>
                <a:latin typeface="Calibri"/>
                <a:cs typeface="Calibri"/>
              </a:rPr>
              <a:t>EGFR		was</a:t>
            </a:r>
            <a:r>
              <a:rPr sz="3300" spc="195" dirty="0">
                <a:solidFill>
                  <a:srgbClr val="181818"/>
                </a:solidFill>
                <a:latin typeface="Calibri"/>
                <a:cs typeface="Calibri"/>
              </a:rPr>
              <a:t> </a:t>
            </a:r>
            <a:r>
              <a:rPr sz="3300" spc="5" dirty="0">
                <a:solidFill>
                  <a:srgbClr val="181818"/>
                </a:solidFill>
                <a:latin typeface="Calibri"/>
                <a:cs typeface="Calibri"/>
              </a:rPr>
              <a:t>less </a:t>
            </a:r>
            <a:r>
              <a:rPr sz="3300" spc="10" dirty="0">
                <a:solidFill>
                  <a:srgbClr val="181818"/>
                </a:solidFill>
                <a:latin typeface="Calibri"/>
                <a:cs typeface="Calibri"/>
              </a:rPr>
              <a:t> than	70</a:t>
            </a:r>
            <a:r>
              <a:rPr sz="3300" spc="-55" dirty="0">
                <a:solidFill>
                  <a:srgbClr val="181818"/>
                </a:solidFill>
                <a:latin typeface="Calibri"/>
                <a:cs typeface="Calibri"/>
              </a:rPr>
              <a:t> </a:t>
            </a:r>
            <a:r>
              <a:rPr sz="3300" spc="10" dirty="0">
                <a:solidFill>
                  <a:srgbClr val="181818"/>
                </a:solidFill>
                <a:latin typeface="Calibri"/>
                <a:cs typeface="Calibri"/>
              </a:rPr>
              <a:t>ml/mt/m2</a:t>
            </a:r>
            <a:endParaRPr sz="3300">
              <a:latin typeface="Calibri"/>
              <a:cs typeface="Calibri"/>
            </a:endParaRPr>
          </a:p>
          <a:p>
            <a:pPr marL="12700" marR="5080">
              <a:lnSpc>
                <a:spcPct val="100699"/>
              </a:lnSpc>
              <a:tabLst>
                <a:tab pos="553720" algn="l"/>
              </a:tabLst>
            </a:pPr>
            <a:r>
              <a:rPr sz="3300" spc="10" dirty="0">
                <a:solidFill>
                  <a:srgbClr val="181818"/>
                </a:solidFill>
                <a:latin typeface="Calibri"/>
                <a:cs typeface="Calibri"/>
              </a:rPr>
              <a:t>with</a:t>
            </a:r>
            <a:r>
              <a:rPr sz="3300" spc="-20" dirty="0">
                <a:solidFill>
                  <a:srgbClr val="181818"/>
                </a:solidFill>
                <a:latin typeface="Calibri"/>
                <a:cs typeface="Calibri"/>
              </a:rPr>
              <a:t> </a:t>
            </a:r>
            <a:r>
              <a:rPr sz="3300" spc="10" dirty="0">
                <a:solidFill>
                  <a:srgbClr val="181818"/>
                </a:solidFill>
                <a:latin typeface="Calibri"/>
                <a:cs typeface="Calibri"/>
              </a:rPr>
              <a:t>a</a:t>
            </a:r>
            <a:r>
              <a:rPr sz="3300" spc="-15" dirty="0">
                <a:solidFill>
                  <a:srgbClr val="181818"/>
                </a:solidFill>
                <a:latin typeface="Calibri"/>
                <a:cs typeface="Calibri"/>
              </a:rPr>
              <a:t> </a:t>
            </a:r>
            <a:r>
              <a:rPr sz="3300" spc="10" dirty="0">
                <a:solidFill>
                  <a:srgbClr val="181818"/>
                </a:solidFill>
                <a:latin typeface="Calibri"/>
                <a:cs typeface="Calibri"/>
              </a:rPr>
              <a:t>median</a:t>
            </a:r>
            <a:r>
              <a:rPr sz="3300" dirty="0">
                <a:solidFill>
                  <a:srgbClr val="181818"/>
                </a:solidFill>
                <a:latin typeface="Calibri"/>
                <a:cs typeface="Calibri"/>
              </a:rPr>
              <a:t> </a:t>
            </a:r>
            <a:r>
              <a:rPr sz="3300" spc="10" dirty="0">
                <a:solidFill>
                  <a:srgbClr val="181818"/>
                </a:solidFill>
                <a:latin typeface="Calibri"/>
                <a:cs typeface="Calibri"/>
              </a:rPr>
              <a:t>value </a:t>
            </a:r>
            <a:r>
              <a:rPr sz="3300" spc="-730" dirty="0">
                <a:solidFill>
                  <a:srgbClr val="181818"/>
                </a:solidFill>
                <a:latin typeface="Calibri"/>
                <a:cs typeface="Calibri"/>
              </a:rPr>
              <a:t> </a:t>
            </a:r>
            <a:r>
              <a:rPr sz="3300" spc="5" dirty="0">
                <a:solidFill>
                  <a:srgbClr val="181818"/>
                </a:solidFill>
                <a:latin typeface="Calibri"/>
                <a:cs typeface="Calibri"/>
              </a:rPr>
              <a:t>of	37.92.</a:t>
            </a:r>
            <a:endParaRPr sz="3300">
              <a:latin typeface="Calibri"/>
              <a:cs typeface="Calibri"/>
            </a:endParaRPr>
          </a:p>
        </p:txBody>
      </p:sp>
      <p:sp>
        <p:nvSpPr>
          <p:cNvPr id="4" name="object 4"/>
          <p:cNvSpPr txBox="1"/>
          <p:nvPr/>
        </p:nvSpPr>
        <p:spPr>
          <a:xfrm>
            <a:off x="11893743" y="6524169"/>
            <a:ext cx="4185285" cy="1038860"/>
          </a:xfrm>
          <a:prstGeom prst="rect">
            <a:avLst/>
          </a:prstGeom>
        </p:spPr>
        <p:txBody>
          <a:bodyPr vert="horz" wrap="square" lIns="0" tIns="12065" rIns="0" bIns="0" rtlCol="0">
            <a:spAutoFit/>
          </a:bodyPr>
          <a:lstStyle/>
          <a:p>
            <a:pPr marL="12700" marR="5080">
              <a:lnSpc>
                <a:spcPct val="100699"/>
              </a:lnSpc>
              <a:spcBef>
                <a:spcPts val="95"/>
              </a:spcBef>
            </a:pPr>
            <a:r>
              <a:rPr sz="3300" spc="5" dirty="0">
                <a:solidFill>
                  <a:srgbClr val="181818"/>
                </a:solidFill>
                <a:latin typeface="Calibri"/>
                <a:cs typeface="Calibri"/>
              </a:rPr>
              <a:t>Older </a:t>
            </a:r>
            <a:r>
              <a:rPr sz="3300" spc="10" dirty="0">
                <a:solidFill>
                  <a:srgbClr val="181818"/>
                </a:solidFill>
                <a:latin typeface="Calibri"/>
                <a:cs typeface="Calibri"/>
              </a:rPr>
              <a:t>age more than 50 </a:t>
            </a:r>
            <a:r>
              <a:rPr sz="3300" spc="-735" dirty="0">
                <a:solidFill>
                  <a:srgbClr val="181818"/>
                </a:solidFill>
                <a:latin typeface="Calibri"/>
                <a:cs typeface="Calibri"/>
              </a:rPr>
              <a:t> </a:t>
            </a:r>
            <a:r>
              <a:rPr sz="3300" spc="5" dirty="0">
                <a:solidFill>
                  <a:srgbClr val="181818"/>
                </a:solidFill>
                <a:latin typeface="Calibri"/>
                <a:cs typeface="Calibri"/>
              </a:rPr>
              <a:t>(Hazard</a:t>
            </a:r>
            <a:r>
              <a:rPr sz="3300" spc="-10" dirty="0">
                <a:solidFill>
                  <a:srgbClr val="181818"/>
                </a:solidFill>
                <a:latin typeface="Calibri"/>
                <a:cs typeface="Calibri"/>
              </a:rPr>
              <a:t> </a:t>
            </a:r>
            <a:r>
              <a:rPr sz="3300" spc="5" dirty="0">
                <a:solidFill>
                  <a:srgbClr val="181818"/>
                </a:solidFill>
                <a:latin typeface="Calibri"/>
                <a:cs typeface="Calibri"/>
              </a:rPr>
              <a:t>ratio</a:t>
            </a:r>
            <a:r>
              <a:rPr sz="3300" spc="-5" dirty="0">
                <a:solidFill>
                  <a:srgbClr val="181818"/>
                </a:solidFill>
                <a:latin typeface="Calibri"/>
                <a:cs typeface="Calibri"/>
              </a:rPr>
              <a:t> </a:t>
            </a:r>
            <a:r>
              <a:rPr sz="3300" spc="5" dirty="0">
                <a:solidFill>
                  <a:srgbClr val="181818"/>
                </a:solidFill>
                <a:latin typeface="Calibri"/>
                <a:cs typeface="Calibri"/>
              </a:rPr>
              <a:t>(HR</a:t>
            </a:r>
            <a:r>
              <a:rPr sz="3300" dirty="0">
                <a:solidFill>
                  <a:srgbClr val="181818"/>
                </a:solidFill>
                <a:latin typeface="Calibri"/>
                <a:cs typeface="Calibri"/>
              </a:rPr>
              <a:t> </a:t>
            </a:r>
            <a:r>
              <a:rPr sz="3300" spc="5" dirty="0">
                <a:solidFill>
                  <a:srgbClr val="181818"/>
                </a:solidFill>
                <a:latin typeface="Calibri"/>
                <a:cs typeface="Calibri"/>
              </a:rPr>
              <a:t>2.82)),</a:t>
            </a:r>
            <a:endParaRPr sz="3300">
              <a:latin typeface="Calibri"/>
              <a:cs typeface="Calibri"/>
            </a:endParaRPr>
          </a:p>
        </p:txBody>
      </p:sp>
      <p:sp>
        <p:nvSpPr>
          <p:cNvPr id="5" name="object 5"/>
          <p:cNvSpPr/>
          <p:nvPr/>
        </p:nvSpPr>
        <p:spPr>
          <a:xfrm>
            <a:off x="2040566" y="620714"/>
            <a:ext cx="15920085" cy="9933940"/>
          </a:xfrm>
          <a:custGeom>
            <a:avLst/>
            <a:gdLst/>
            <a:ahLst/>
            <a:cxnLst/>
            <a:rect l="l" t="t" r="r" b="b"/>
            <a:pathLst>
              <a:path w="15920085" h="9933940">
                <a:moveTo>
                  <a:pt x="0" y="9933938"/>
                </a:moveTo>
                <a:lnTo>
                  <a:pt x="15919934" y="9933938"/>
                </a:lnTo>
                <a:lnTo>
                  <a:pt x="15919934" y="0"/>
                </a:lnTo>
                <a:lnTo>
                  <a:pt x="0" y="0"/>
                </a:lnTo>
                <a:lnTo>
                  <a:pt x="0" y="9933938"/>
                </a:lnTo>
                <a:close/>
              </a:path>
            </a:pathLst>
          </a:custGeom>
          <a:ln w="115598">
            <a:solidFill>
              <a:srgbClr val="FF42A0"/>
            </a:solidFill>
          </a:ln>
        </p:spPr>
        <p:txBody>
          <a:bodyPr wrap="square" lIns="0" tIns="0" rIns="0" bIns="0" rtlCol="0"/>
          <a:lstStyle/>
          <a:p>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509063" y="252557"/>
            <a:ext cx="17086580" cy="10693400"/>
            <a:chOff x="1509063" y="252557"/>
            <a:chExt cx="17086580" cy="10693400"/>
          </a:xfrm>
        </p:grpSpPr>
        <p:pic>
          <p:nvPicPr>
            <p:cNvPr id="3" name="object 3"/>
            <p:cNvPicPr/>
            <p:nvPr/>
          </p:nvPicPr>
          <p:blipFill>
            <a:blip r:embed="rId2" cstate="print"/>
            <a:stretch>
              <a:fillRect/>
            </a:stretch>
          </p:blipFill>
          <p:spPr>
            <a:xfrm>
              <a:off x="1772671" y="632474"/>
              <a:ext cx="16764565" cy="10043606"/>
            </a:xfrm>
            <a:prstGeom prst="rect">
              <a:avLst/>
            </a:prstGeom>
          </p:spPr>
        </p:pic>
        <p:sp>
          <p:nvSpPr>
            <p:cNvPr id="4" name="object 4"/>
            <p:cNvSpPr/>
            <p:nvPr/>
          </p:nvSpPr>
          <p:spPr>
            <a:xfrm>
              <a:off x="1566863" y="310357"/>
              <a:ext cx="16970375" cy="10577830"/>
            </a:xfrm>
            <a:custGeom>
              <a:avLst/>
              <a:gdLst/>
              <a:ahLst/>
              <a:cxnLst/>
              <a:rect l="l" t="t" r="r" b="b"/>
              <a:pathLst>
                <a:path w="16970375" h="10577830">
                  <a:moveTo>
                    <a:pt x="0" y="10577269"/>
                  </a:moveTo>
                  <a:lnTo>
                    <a:pt x="16970373" y="10577269"/>
                  </a:lnTo>
                  <a:lnTo>
                    <a:pt x="16970373" y="0"/>
                  </a:lnTo>
                  <a:lnTo>
                    <a:pt x="0" y="0"/>
                  </a:lnTo>
                  <a:lnTo>
                    <a:pt x="0" y="10577269"/>
                  </a:lnTo>
                  <a:close/>
                </a:path>
              </a:pathLst>
            </a:custGeom>
            <a:ln w="115598">
              <a:solidFill>
                <a:srgbClr val="FF42A0"/>
              </a:solidFill>
            </a:ln>
          </p:spPr>
          <p:txBody>
            <a:bodyPr wrap="square" lIns="0" tIns="0" rIns="0" bIns="0" rtlCol="0"/>
            <a:lstStyle/>
            <a:p>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350202" y="1157242"/>
            <a:ext cx="15235859" cy="9182225"/>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905469" y="1492300"/>
            <a:ext cx="14240805" cy="8376307"/>
          </a:xfrm>
          <a:prstGeom prst="rect">
            <a:avLst/>
          </a:prstGeom>
        </p:spPr>
      </p:pic>
      <p:sp>
        <p:nvSpPr>
          <p:cNvPr id="3" name="object 3"/>
          <p:cNvSpPr txBox="1"/>
          <p:nvPr/>
        </p:nvSpPr>
        <p:spPr>
          <a:xfrm>
            <a:off x="4759645" y="4166574"/>
            <a:ext cx="2879090" cy="482600"/>
          </a:xfrm>
          <a:prstGeom prst="rect">
            <a:avLst/>
          </a:prstGeom>
          <a:solidFill>
            <a:srgbClr val="EC210D"/>
          </a:solidFill>
        </p:spPr>
        <p:txBody>
          <a:bodyPr vert="horz" wrap="square" lIns="0" tIns="29844" rIns="0" bIns="0" rtlCol="0">
            <a:spAutoFit/>
          </a:bodyPr>
          <a:lstStyle/>
          <a:p>
            <a:pPr marL="57150">
              <a:lnSpc>
                <a:spcPct val="100000"/>
              </a:lnSpc>
              <a:spcBef>
                <a:spcPts val="234"/>
              </a:spcBef>
            </a:pPr>
            <a:r>
              <a:rPr sz="2650" spc="-10" dirty="0">
                <a:solidFill>
                  <a:srgbClr val="FFFFFF"/>
                </a:solidFill>
                <a:latin typeface="Arial MT"/>
                <a:cs typeface="Arial MT"/>
              </a:rPr>
              <a:t>R2</a:t>
            </a:r>
            <a:r>
              <a:rPr sz="2650" spc="-55" dirty="0">
                <a:solidFill>
                  <a:srgbClr val="FFFFFF"/>
                </a:solidFill>
                <a:latin typeface="Arial MT"/>
                <a:cs typeface="Arial MT"/>
              </a:rPr>
              <a:t> </a:t>
            </a:r>
            <a:r>
              <a:rPr sz="2650" spc="-10" dirty="0">
                <a:solidFill>
                  <a:srgbClr val="FFFFFF"/>
                </a:solidFill>
                <a:latin typeface="Arial MT"/>
                <a:cs typeface="Arial MT"/>
              </a:rPr>
              <a:t>0.0931p~0.000</a:t>
            </a:r>
            <a:endParaRPr sz="2650">
              <a:latin typeface="Arial MT"/>
              <a:cs typeface="Arial MT"/>
            </a:endParaRPr>
          </a:p>
        </p:txBody>
      </p:sp>
      <p:sp>
        <p:nvSpPr>
          <p:cNvPr id="4" name="object 4"/>
          <p:cNvSpPr txBox="1"/>
          <p:nvPr/>
        </p:nvSpPr>
        <p:spPr>
          <a:xfrm>
            <a:off x="8625915" y="4574939"/>
            <a:ext cx="2896870" cy="481330"/>
          </a:xfrm>
          <a:prstGeom prst="rect">
            <a:avLst/>
          </a:prstGeom>
          <a:solidFill>
            <a:srgbClr val="EC210D"/>
          </a:solidFill>
        </p:spPr>
        <p:txBody>
          <a:bodyPr vert="horz" wrap="square" lIns="0" tIns="29209" rIns="0" bIns="0" rtlCol="0">
            <a:spAutoFit/>
          </a:bodyPr>
          <a:lstStyle/>
          <a:p>
            <a:pPr marL="48260">
              <a:lnSpc>
                <a:spcPct val="100000"/>
              </a:lnSpc>
              <a:spcBef>
                <a:spcPts val="229"/>
              </a:spcBef>
            </a:pPr>
            <a:r>
              <a:rPr sz="2650" spc="-10" dirty="0">
                <a:solidFill>
                  <a:srgbClr val="FFFFFF"/>
                </a:solidFill>
                <a:latin typeface="Arial MT"/>
                <a:cs typeface="Arial MT"/>
              </a:rPr>
              <a:t>R2</a:t>
            </a:r>
            <a:r>
              <a:rPr sz="2650" spc="-55" dirty="0">
                <a:solidFill>
                  <a:srgbClr val="FFFFFF"/>
                </a:solidFill>
                <a:latin typeface="Arial MT"/>
                <a:cs typeface="Arial MT"/>
              </a:rPr>
              <a:t> </a:t>
            </a:r>
            <a:r>
              <a:rPr sz="2650" spc="-10" dirty="0">
                <a:solidFill>
                  <a:srgbClr val="FFFFFF"/>
                </a:solidFill>
                <a:latin typeface="Arial MT"/>
                <a:cs typeface="Arial MT"/>
              </a:rPr>
              <a:t>0.1313P~0.000</a:t>
            </a:r>
            <a:endParaRPr sz="2650">
              <a:latin typeface="Arial MT"/>
              <a:cs typeface="Arial MT"/>
            </a:endParaRPr>
          </a:p>
        </p:txBody>
      </p:sp>
      <p:sp>
        <p:nvSpPr>
          <p:cNvPr id="5" name="object 5"/>
          <p:cNvSpPr txBox="1"/>
          <p:nvPr/>
        </p:nvSpPr>
        <p:spPr>
          <a:xfrm>
            <a:off x="10369946" y="6993713"/>
            <a:ext cx="3082290" cy="482600"/>
          </a:xfrm>
          <a:prstGeom prst="rect">
            <a:avLst/>
          </a:prstGeom>
          <a:solidFill>
            <a:srgbClr val="EC210D"/>
          </a:solidFill>
        </p:spPr>
        <p:txBody>
          <a:bodyPr vert="horz" wrap="square" lIns="0" tIns="29844" rIns="0" bIns="0" rtlCol="0">
            <a:spAutoFit/>
          </a:bodyPr>
          <a:lstStyle/>
          <a:p>
            <a:pPr marL="46990">
              <a:lnSpc>
                <a:spcPct val="100000"/>
              </a:lnSpc>
              <a:spcBef>
                <a:spcPts val="234"/>
              </a:spcBef>
            </a:pPr>
            <a:r>
              <a:rPr sz="2650" spc="-10" dirty="0">
                <a:solidFill>
                  <a:srgbClr val="FFFFFF"/>
                </a:solidFill>
                <a:latin typeface="Arial MT"/>
                <a:cs typeface="Arial MT"/>
              </a:rPr>
              <a:t>R2</a:t>
            </a:r>
            <a:r>
              <a:rPr sz="2650" spc="-55" dirty="0">
                <a:solidFill>
                  <a:srgbClr val="FFFFFF"/>
                </a:solidFill>
                <a:latin typeface="Arial MT"/>
                <a:cs typeface="Arial MT"/>
              </a:rPr>
              <a:t> </a:t>
            </a:r>
            <a:r>
              <a:rPr sz="2650" spc="-10" dirty="0">
                <a:solidFill>
                  <a:srgbClr val="FFFFFF"/>
                </a:solidFill>
                <a:latin typeface="Arial MT"/>
                <a:cs typeface="Arial MT"/>
              </a:rPr>
              <a:t>0.0007P~0.6310</a:t>
            </a:r>
            <a:endParaRPr sz="2650">
              <a:latin typeface="Arial MT"/>
              <a:cs typeface="Arial MT"/>
            </a:endParaRPr>
          </a:p>
        </p:txBody>
      </p:sp>
      <p:sp>
        <p:nvSpPr>
          <p:cNvPr id="6" name="object 6"/>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pPr>
            <a:r>
              <a:rPr dirty="0"/>
              <a:t>DETERMINANTS</a:t>
            </a:r>
            <a:r>
              <a:rPr spc="5" dirty="0"/>
              <a:t> OF</a:t>
            </a:r>
            <a:r>
              <a:rPr spc="10" dirty="0"/>
              <a:t> </a:t>
            </a:r>
            <a:r>
              <a:rPr dirty="0"/>
              <a:t>RV</a:t>
            </a:r>
            <a:r>
              <a:rPr spc="10" dirty="0"/>
              <a:t> </a:t>
            </a:r>
            <a:r>
              <a:rPr spc="5" dirty="0"/>
              <a:t>DYSFUNCTION</a:t>
            </a:r>
            <a:r>
              <a:rPr spc="10" dirty="0"/>
              <a:t> </a:t>
            </a:r>
            <a:r>
              <a:rPr dirty="0"/>
              <a:t>IN</a:t>
            </a:r>
            <a:r>
              <a:rPr spc="10" dirty="0"/>
              <a:t> </a:t>
            </a:r>
            <a:r>
              <a:rPr dirty="0"/>
              <a:t>PATIENTS</a:t>
            </a:r>
            <a:r>
              <a:rPr spc="10" dirty="0"/>
              <a:t> </a:t>
            </a:r>
            <a:r>
              <a:rPr spc="5" dirty="0"/>
              <a:t>WITH</a:t>
            </a:r>
            <a:r>
              <a:rPr spc="10" dirty="0"/>
              <a:t> </a:t>
            </a:r>
            <a:r>
              <a:rPr dirty="0"/>
              <a:t>LV</a:t>
            </a:r>
            <a:r>
              <a:rPr spc="20" dirty="0"/>
              <a:t> </a:t>
            </a:r>
            <a:r>
              <a:rPr dirty="0"/>
              <a:t>DYSFUNCTIO</a:t>
            </a:r>
          </a:p>
        </p:txBody>
      </p:sp>
      <p:sp>
        <p:nvSpPr>
          <p:cNvPr id="7" name="object 7"/>
          <p:cNvSpPr txBox="1"/>
          <p:nvPr/>
        </p:nvSpPr>
        <p:spPr>
          <a:xfrm>
            <a:off x="2764388" y="879271"/>
            <a:ext cx="14564994" cy="1257935"/>
          </a:xfrm>
          <a:prstGeom prst="rect">
            <a:avLst/>
          </a:prstGeom>
        </p:spPr>
        <p:txBody>
          <a:bodyPr vert="horz" wrap="square" lIns="0" tIns="189865" rIns="0" bIns="0" rtlCol="0">
            <a:spAutoFit/>
          </a:bodyPr>
          <a:lstStyle/>
          <a:p>
            <a:pPr marL="12700">
              <a:lnSpc>
                <a:spcPct val="100000"/>
              </a:lnSpc>
              <a:spcBef>
                <a:spcPts val="1495"/>
              </a:spcBef>
            </a:pPr>
            <a:r>
              <a:rPr sz="2700" spc="10" dirty="0">
                <a:latin typeface="Arial MT"/>
                <a:cs typeface="Arial MT"/>
              </a:rPr>
              <a:t>PULMONARY ELASTANCE (PEa)=</a:t>
            </a:r>
            <a:r>
              <a:rPr sz="2700" spc="15" dirty="0">
                <a:latin typeface="Arial MT"/>
                <a:cs typeface="Arial MT"/>
              </a:rPr>
              <a:t> </a:t>
            </a:r>
            <a:r>
              <a:rPr sz="2700" spc="10" dirty="0">
                <a:latin typeface="Arial MT"/>
                <a:cs typeface="Arial MT"/>
              </a:rPr>
              <a:t>PA SYSTOLIC PRESSURE</a:t>
            </a:r>
            <a:r>
              <a:rPr sz="2700" spc="20" dirty="0">
                <a:latin typeface="Arial MT"/>
                <a:cs typeface="Arial MT"/>
              </a:rPr>
              <a:t> </a:t>
            </a:r>
            <a:r>
              <a:rPr sz="2700" spc="5" dirty="0">
                <a:latin typeface="Arial MT"/>
                <a:cs typeface="Arial MT"/>
              </a:rPr>
              <a:t>/</a:t>
            </a:r>
            <a:r>
              <a:rPr sz="2700" dirty="0">
                <a:latin typeface="Arial MT"/>
                <a:cs typeface="Arial MT"/>
              </a:rPr>
              <a:t> </a:t>
            </a:r>
            <a:r>
              <a:rPr sz="2700" spc="10" dirty="0">
                <a:latin typeface="Arial MT"/>
                <a:cs typeface="Arial MT"/>
              </a:rPr>
              <a:t>STROKE</a:t>
            </a:r>
            <a:r>
              <a:rPr sz="2700" spc="-5" dirty="0">
                <a:latin typeface="Arial MT"/>
                <a:cs typeface="Arial MT"/>
              </a:rPr>
              <a:t> </a:t>
            </a:r>
            <a:r>
              <a:rPr sz="2700" spc="10" dirty="0">
                <a:latin typeface="Arial MT"/>
                <a:cs typeface="Arial MT"/>
              </a:rPr>
              <a:t>VOLUME</a:t>
            </a:r>
            <a:endParaRPr sz="2700">
              <a:latin typeface="Arial MT"/>
              <a:cs typeface="Arial MT"/>
            </a:endParaRPr>
          </a:p>
          <a:p>
            <a:pPr marL="5107305">
              <a:lnSpc>
                <a:spcPct val="100000"/>
              </a:lnSpc>
              <a:spcBef>
                <a:spcPts val="1520"/>
              </a:spcBef>
            </a:pPr>
            <a:r>
              <a:rPr sz="2950" spc="10" dirty="0">
                <a:solidFill>
                  <a:srgbClr val="ED220C"/>
                </a:solidFill>
                <a:latin typeface="Arial MT"/>
                <a:cs typeface="Arial MT"/>
              </a:rPr>
              <a:t>CAPTURES</a:t>
            </a:r>
            <a:r>
              <a:rPr sz="2950" spc="5" dirty="0">
                <a:solidFill>
                  <a:srgbClr val="ED220C"/>
                </a:solidFill>
                <a:latin typeface="Arial MT"/>
                <a:cs typeface="Arial MT"/>
              </a:rPr>
              <a:t> </a:t>
            </a:r>
            <a:r>
              <a:rPr sz="2950" spc="10" dirty="0">
                <a:solidFill>
                  <a:srgbClr val="ED220C"/>
                </a:solidFill>
                <a:latin typeface="Arial MT"/>
                <a:cs typeface="Arial MT"/>
              </a:rPr>
              <a:t>BOTH </a:t>
            </a:r>
            <a:r>
              <a:rPr sz="2950" spc="5" dirty="0">
                <a:solidFill>
                  <a:srgbClr val="ED220C"/>
                </a:solidFill>
                <a:latin typeface="Arial MT"/>
                <a:cs typeface="Arial MT"/>
              </a:rPr>
              <a:t>PULSATILE</a:t>
            </a:r>
            <a:r>
              <a:rPr sz="2950" spc="10" dirty="0">
                <a:solidFill>
                  <a:srgbClr val="ED220C"/>
                </a:solidFill>
                <a:latin typeface="Arial MT"/>
                <a:cs typeface="Arial MT"/>
              </a:rPr>
              <a:t> AND </a:t>
            </a:r>
            <a:r>
              <a:rPr sz="2950" spc="5" dirty="0">
                <a:solidFill>
                  <a:srgbClr val="ED220C"/>
                </a:solidFill>
                <a:latin typeface="Arial MT"/>
                <a:cs typeface="Arial MT"/>
              </a:rPr>
              <a:t>RESISTIVE</a:t>
            </a:r>
            <a:r>
              <a:rPr sz="2950" spc="10" dirty="0">
                <a:solidFill>
                  <a:srgbClr val="ED220C"/>
                </a:solidFill>
                <a:latin typeface="Arial MT"/>
                <a:cs typeface="Arial MT"/>
              </a:rPr>
              <a:t> LOAD</a:t>
            </a:r>
            <a:endParaRPr sz="2950">
              <a:latin typeface="Arial MT"/>
              <a:cs typeface="Arial MT"/>
            </a:endParaRPr>
          </a:p>
        </p:txBody>
      </p:sp>
      <p:sp>
        <p:nvSpPr>
          <p:cNvPr id="8" name="object 8"/>
          <p:cNvSpPr txBox="1"/>
          <p:nvPr/>
        </p:nvSpPr>
        <p:spPr>
          <a:xfrm>
            <a:off x="9502956" y="6361691"/>
            <a:ext cx="758190" cy="482600"/>
          </a:xfrm>
          <a:prstGeom prst="rect">
            <a:avLst/>
          </a:prstGeom>
          <a:solidFill>
            <a:srgbClr val="00A0FF"/>
          </a:solidFill>
        </p:spPr>
        <p:txBody>
          <a:bodyPr vert="horz" wrap="square" lIns="0" tIns="29845" rIns="0" bIns="0" rtlCol="0">
            <a:spAutoFit/>
          </a:bodyPr>
          <a:lstStyle/>
          <a:p>
            <a:pPr marL="34925">
              <a:lnSpc>
                <a:spcPct val="100000"/>
              </a:lnSpc>
              <a:spcBef>
                <a:spcPts val="235"/>
              </a:spcBef>
            </a:pPr>
            <a:r>
              <a:rPr sz="2650" spc="-15" dirty="0">
                <a:latin typeface="Arial MT"/>
                <a:cs typeface="Arial MT"/>
              </a:rPr>
              <a:t>PVR</a:t>
            </a:r>
            <a:endParaRPr sz="2650">
              <a:latin typeface="Arial MT"/>
              <a:cs typeface="Arial MT"/>
            </a:endParaRPr>
          </a:p>
        </p:txBody>
      </p:sp>
      <p:sp>
        <p:nvSpPr>
          <p:cNvPr id="9" name="object 9"/>
          <p:cNvSpPr txBox="1"/>
          <p:nvPr/>
        </p:nvSpPr>
        <p:spPr>
          <a:xfrm>
            <a:off x="9401179" y="5156701"/>
            <a:ext cx="734060" cy="482600"/>
          </a:xfrm>
          <a:prstGeom prst="rect">
            <a:avLst/>
          </a:prstGeom>
          <a:solidFill>
            <a:srgbClr val="00A0FF"/>
          </a:solidFill>
        </p:spPr>
        <p:txBody>
          <a:bodyPr vert="horz" wrap="square" lIns="0" tIns="29209" rIns="0" bIns="0" rtlCol="0">
            <a:spAutoFit/>
          </a:bodyPr>
          <a:lstStyle/>
          <a:p>
            <a:pPr marL="50165">
              <a:lnSpc>
                <a:spcPct val="100000"/>
              </a:lnSpc>
              <a:spcBef>
                <a:spcPts val="229"/>
              </a:spcBef>
            </a:pPr>
            <a:r>
              <a:rPr sz="2650" spc="-10" dirty="0">
                <a:latin typeface="Arial MT"/>
                <a:cs typeface="Arial MT"/>
              </a:rPr>
              <a:t>LAP</a:t>
            </a:r>
            <a:endParaRPr sz="2650">
              <a:latin typeface="Arial MT"/>
              <a:cs typeface="Arial MT"/>
            </a:endParaRPr>
          </a:p>
        </p:txBody>
      </p:sp>
      <p:sp>
        <p:nvSpPr>
          <p:cNvPr id="10" name="object 10"/>
          <p:cNvSpPr txBox="1"/>
          <p:nvPr/>
        </p:nvSpPr>
        <p:spPr>
          <a:xfrm>
            <a:off x="5031051" y="5413028"/>
            <a:ext cx="716280" cy="482600"/>
          </a:xfrm>
          <a:prstGeom prst="rect">
            <a:avLst/>
          </a:prstGeom>
          <a:solidFill>
            <a:srgbClr val="00A0FF"/>
          </a:solidFill>
        </p:spPr>
        <p:txBody>
          <a:bodyPr vert="horz" wrap="square" lIns="0" tIns="29844" rIns="0" bIns="0" rtlCol="0">
            <a:spAutoFit/>
          </a:bodyPr>
          <a:lstStyle/>
          <a:p>
            <a:pPr marL="41275">
              <a:lnSpc>
                <a:spcPct val="100000"/>
              </a:lnSpc>
              <a:spcBef>
                <a:spcPts val="234"/>
              </a:spcBef>
            </a:pPr>
            <a:r>
              <a:rPr sz="2650" spc="-15" dirty="0">
                <a:latin typeface="Arial MT"/>
                <a:cs typeface="Arial MT"/>
              </a:rPr>
              <a:t>PEa</a:t>
            </a:r>
            <a:endParaRPr sz="2650">
              <a:latin typeface="Arial MT"/>
              <a:cs typeface="Arial MT"/>
            </a:endParaRPr>
          </a:p>
        </p:txBody>
      </p:sp>
      <p:sp>
        <p:nvSpPr>
          <p:cNvPr id="11" name="object 11"/>
          <p:cNvSpPr/>
          <p:nvPr/>
        </p:nvSpPr>
        <p:spPr>
          <a:xfrm>
            <a:off x="1086877" y="155806"/>
            <a:ext cx="19017615" cy="10288270"/>
          </a:xfrm>
          <a:custGeom>
            <a:avLst/>
            <a:gdLst/>
            <a:ahLst/>
            <a:cxnLst/>
            <a:rect l="l" t="t" r="r" b="b"/>
            <a:pathLst>
              <a:path w="19017615" h="10288270">
                <a:moveTo>
                  <a:pt x="0" y="10288273"/>
                </a:moveTo>
                <a:lnTo>
                  <a:pt x="19017222" y="10288273"/>
                </a:lnTo>
                <a:lnTo>
                  <a:pt x="19017222" y="0"/>
                </a:lnTo>
                <a:lnTo>
                  <a:pt x="0" y="0"/>
                </a:lnTo>
                <a:lnTo>
                  <a:pt x="0" y="10288273"/>
                </a:lnTo>
                <a:close/>
              </a:path>
            </a:pathLst>
          </a:custGeom>
          <a:ln w="115598">
            <a:solidFill>
              <a:srgbClr val="FF42A0"/>
            </a:solidFill>
          </a:ln>
        </p:spPr>
        <p:txBody>
          <a:bodyPr wrap="square" lIns="0" tIns="0" rIns="0" bIns="0" rtlCol="0"/>
          <a:lstStyle/>
          <a:p>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77138" y="3437665"/>
            <a:ext cx="13675360" cy="1468755"/>
          </a:xfrm>
          <a:prstGeom prst="rect">
            <a:avLst/>
          </a:prstGeom>
        </p:spPr>
        <p:txBody>
          <a:bodyPr vert="horz" wrap="square" lIns="0" tIns="71120" rIns="0" bIns="0" rtlCol="0">
            <a:spAutoFit/>
          </a:bodyPr>
          <a:lstStyle/>
          <a:p>
            <a:pPr marL="12700" marR="5080">
              <a:lnSpc>
                <a:spcPts val="3650"/>
              </a:lnSpc>
              <a:spcBef>
                <a:spcPts val="560"/>
              </a:spcBef>
            </a:pPr>
            <a:r>
              <a:rPr sz="3350" spc="15" dirty="0"/>
              <a:t>IF </a:t>
            </a:r>
            <a:r>
              <a:rPr sz="3350" spc="20" dirty="0"/>
              <a:t>HIGH </a:t>
            </a:r>
            <a:r>
              <a:rPr sz="3350" spc="15" dirty="0"/>
              <a:t>PEa </a:t>
            </a:r>
            <a:r>
              <a:rPr sz="3350" spc="20" dirty="0"/>
              <a:t>LEADS TO HIGH RA PRESSURE AND </a:t>
            </a:r>
            <a:r>
              <a:rPr sz="3350" spc="25" dirty="0"/>
              <a:t>LOW </a:t>
            </a:r>
            <a:r>
              <a:rPr sz="3350" spc="20" dirty="0"/>
              <a:t>ARTERIAL </a:t>
            </a:r>
            <a:r>
              <a:rPr sz="3350" spc="25" dirty="0"/>
              <a:t> </a:t>
            </a:r>
            <a:r>
              <a:rPr sz="3350" spc="20" dirty="0"/>
              <a:t>ELASTANCE</a:t>
            </a:r>
            <a:r>
              <a:rPr sz="3350" spc="-10" dirty="0"/>
              <a:t> </a:t>
            </a:r>
            <a:r>
              <a:rPr sz="3350" spc="10" dirty="0"/>
              <a:t>(Ea)</a:t>
            </a:r>
            <a:r>
              <a:rPr sz="3350" spc="5" dirty="0"/>
              <a:t> IN </a:t>
            </a:r>
            <a:r>
              <a:rPr sz="3350" spc="15" dirty="0"/>
              <a:t>HIGH</a:t>
            </a:r>
            <a:r>
              <a:rPr sz="3350" spc="5" dirty="0"/>
              <a:t> </a:t>
            </a:r>
            <a:r>
              <a:rPr sz="3350" spc="20" dirty="0"/>
              <a:t>RA</a:t>
            </a:r>
            <a:r>
              <a:rPr sz="3350" spc="-5" dirty="0"/>
              <a:t> </a:t>
            </a:r>
            <a:r>
              <a:rPr sz="3350" spc="20" dirty="0"/>
              <a:t>PRESSURE</a:t>
            </a:r>
            <a:r>
              <a:rPr sz="3350" spc="10" dirty="0"/>
              <a:t> </a:t>
            </a:r>
            <a:r>
              <a:rPr sz="3350" spc="15" dirty="0"/>
              <a:t>IS</a:t>
            </a:r>
            <a:r>
              <a:rPr sz="3350" spc="5" dirty="0"/>
              <a:t> </a:t>
            </a:r>
            <a:r>
              <a:rPr sz="3350" spc="20" dirty="0"/>
              <a:t>A</a:t>
            </a:r>
            <a:r>
              <a:rPr sz="3350" spc="5" dirty="0"/>
              <a:t> </a:t>
            </a:r>
            <a:r>
              <a:rPr sz="3350" spc="15" dirty="0"/>
              <a:t>RISK</a:t>
            </a:r>
            <a:r>
              <a:rPr sz="3350" spc="-5" dirty="0"/>
              <a:t> </a:t>
            </a:r>
            <a:r>
              <a:rPr sz="3350" spc="20" dirty="0"/>
              <a:t>FACTOR,THEN </a:t>
            </a:r>
            <a:r>
              <a:rPr sz="3350" spc="-915" dirty="0"/>
              <a:t> </a:t>
            </a:r>
            <a:r>
              <a:rPr sz="3350" spc="20" dirty="0"/>
              <a:t>RATIO</a:t>
            </a:r>
            <a:r>
              <a:rPr sz="3350" spc="-10" dirty="0"/>
              <a:t> </a:t>
            </a:r>
            <a:r>
              <a:rPr sz="3350" spc="20" dirty="0"/>
              <a:t>OF</a:t>
            </a:r>
            <a:r>
              <a:rPr sz="3350" spc="-10" dirty="0"/>
              <a:t> </a:t>
            </a:r>
            <a:r>
              <a:rPr sz="3350" spc="15" dirty="0"/>
              <a:t>PEa</a:t>
            </a:r>
            <a:r>
              <a:rPr sz="3350" spc="5" dirty="0"/>
              <a:t> / </a:t>
            </a:r>
            <a:r>
              <a:rPr sz="3350" spc="15" dirty="0"/>
              <a:t>Ea</a:t>
            </a:r>
            <a:r>
              <a:rPr sz="3350" spc="-5" dirty="0"/>
              <a:t> </a:t>
            </a:r>
            <a:r>
              <a:rPr sz="3350" spc="20" dirty="0"/>
              <a:t>SHOULD</a:t>
            </a:r>
            <a:r>
              <a:rPr sz="3350" spc="-5" dirty="0"/>
              <a:t> </a:t>
            </a:r>
            <a:r>
              <a:rPr sz="3350" spc="20" dirty="0"/>
              <a:t>AFFECT</a:t>
            </a:r>
            <a:r>
              <a:rPr sz="3350" spc="-15" dirty="0"/>
              <a:t> </a:t>
            </a:r>
            <a:r>
              <a:rPr sz="3350" spc="20" dirty="0"/>
              <a:t>HEMODYNAMICS</a:t>
            </a:r>
            <a:endParaRPr sz="335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780648" y="1455852"/>
            <a:ext cx="14366054" cy="8501551"/>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018822" y="706156"/>
            <a:ext cx="16099997" cy="1002691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178437" y="597187"/>
            <a:ext cx="11366500" cy="1261745"/>
          </a:xfrm>
          <a:prstGeom prst="rect">
            <a:avLst/>
          </a:prstGeom>
        </p:spPr>
        <p:txBody>
          <a:bodyPr vert="horz" wrap="square" lIns="0" tIns="11430" rIns="0" bIns="0" rtlCol="0">
            <a:spAutoFit/>
          </a:bodyPr>
          <a:lstStyle/>
          <a:p>
            <a:pPr marL="12700">
              <a:lnSpc>
                <a:spcPct val="100000"/>
              </a:lnSpc>
              <a:spcBef>
                <a:spcPts val="90"/>
              </a:spcBef>
            </a:pPr>
            <a:r>
              <a:rPr sz="2650" spc="-5" dirty="0">
                <a:latin typeface="Arial MT"/>
                <a:cs typeface="Arial MT"/>
              </a:rPr>
              <a:t>ALL</a:t>
            </a:r>
            <a:r>
              <a:rPr sz="2650" spc="-15" dirty="0">
                <a:latin typeface="Arial MT"/>
                <a:cs typeface="Arial MT"/>
              </a:rPr>
              <a:t> </a:t>
            </a:r>
            <a:r>
              <a:rPr sz="2650" spc="-10" dirty="0">
                <a:latin typeface="Arial MT"/>
                <a:cs typeface="Arial MT"/>
              </a:rPr>
              <a:t>PATIENTS</a:t>
            </a:r>
            <a:r>
              <a:rPr sz="2650" spc="-20" dirty="0">
                <a:latin typeface="Arial MT"/>
                <a:cs typeface="Arial MT"/>
              </a:rPr>
              <a:t> </a:t>
            </a:r>
            <a:r>
              <a:rPr sz="2650" spc="-5" dirty="0">
                <a:latin typeface="Arial MT"/>
                <a:cs typeface="Arial MT"/>
              </a:rPr>
              <a:t>HAD</a:t>
            </a:r>
            <a:r>
              <a:rPr sz="2650" dirty="0">
                <a:latin typeface="Arial MT"/>
                <a:cs typeface="Arial MT"/>
              </a:rPr>
              <a:t> </a:t>
            </a:r>
            <a:r>
              <a:rPr sz="2650" spc="-5" dirty="0">
                <a:latin typeface="Arial MT"/>
                <a:cs typeface="Arial MT"/>
              </a:rPr>
              <a:t>A </a:t>
            </a:r>
            <a:r>
              <a:rPr sz="2650" spc="-10" dirty="0">
                <a:latin typeface="Arial MT"/>
                <a:cs typeface="Arial MT"/>
              </a:rPr>
              <a:t>HEMODYNAMIC</a:t>
            </a:r>
            <a:r>
              <a:rPr sz="2650" spc="-25" dirty="0">
                <a:latin typeface="Arial MT"/>
                <a:cs typeface="Arial MT"/>
              </a:rPr>
              <a:t> </a:t>
            </a:r>
            <a:r>
              <a:rPr sz="2650" spc="-5" dirty="0">
                <a:latin typeface="Arial MT"/>
                <a:cs typeface="Arial MT"/>
              </a:rPr>
              <a:t>STUDY</a:t>
            </a:r>
            <a:r>
              <a:rPr sz="2650" spc="-15" dirty="0">
                <a:latin typeface="Arial MT"/>
                <a:cs typeface="Arial MT"/>
              </a:rPr>
              <a:t> </a:t>
            </a:r>
            <a:r>
              <a:rPr sz="2650" spc="-5" dirty="0">
                <a:latin typeface="Arial MT"/>
                <a:cs typeface="Arial MT"/>
              </a:rPr>
              <a:t>PRIOR</a:t>
            </a:r>
            <a:r>
              <a:rPr sz="2650" spc="-15" dirty="0">
                <a:latin typeface="Arial MT"/>
                <a:cs typeface="Arial MT"/>
              </a:rPr>
              <a:t> </a:t>
            </a:r>
            <a:r>
              <a:rPr sz="2650" spc="-5" dirty="0">
                <a:latin typeface="Arial MT"/>
                <a:cs typeface="Arial MT"/>
              </a:rPr>
              <a:t>TO</a:t>
            </a:r>
            <a:r>
              <a:rPr sz="2650" spc="-25" dirty="0">
                <a:latin typeface="Arial MT"/>
                <a:cs typeface="Arial MT"/>
              </a:rPr>
              <a:t> </a:t>
            </a:r>
            <a:r>
              <a:rPr sz="2650" spc="-10" dirty="0">
                <a:latin typeface="Arial MT"/>
                <a:cs typeface="Arial MT"/>
              </a:rPr>
              <a:t>TRANSPLANT</a:t>
            </a:r>
            <a:endParaRPr sz="2650">
              <a:latin typeface="Arial MT"/>
              <a:cs typeface="Arial MT"/>
            </a:endParaRPr>
          </a:p>
          <a:p>
            <a:pPr>
              <a:lnSpc>
                <a:spcPct val="100000"/>
              </a:lnSpc>
              <a:spcBef>
                <a:spcPts val="50"/>
              </a:spcBef>
            </a:pPr>
            <a:endParaRPr sz="2900">
              <a:latin typeface="Arial MT"/>
              <a:cs typeface="Arial MT"/>
            </a:endParaRPr>
          </a:p>
          <a:p>
            <a:pPr marL="12700">
              <a:lnSpc>
                <a:spcPct val="100000"/>
              </a:lnSpc>
            </a:pPr>
            <a:r>
              <a:rPr sz="2650" spc="-10" dirty="0">
                <a:latin typeface="Arial MT"/>
                <a:cs typeface="Arial MT"/>
              </a:rPr>
              <a:t>EXCEPT</a:t>
            </a:r>
            <a:r>
              <a:rPr sz="2650" dirty="0">
                <a:latin typeface="Arial MT"/>
                <a:cs typeface="Arial MT"/>
              </a:rPr>
              <a:t> </a:t>
            </a:r>
            <a:r>
              <a:rPr sz="2650" spc="-10" dirty="0">
                <a:latin typeface="Arial MT"/>
                <a:cs typeface="Arial MT"/>
              </a:rPr>
              <a:t>INTERMACS</a:t>
            </a:r>
            <a:r>
              <a:rPr sz="2650" spc="-20" dirty="0">
                <a:latin typeface="Arial MT"/>
                <a:cs typeface="Arial MT"/>
              </a:rPr>
              <a:t> </a:t>
            </a:r>
            <a:r>
              <a:rPr sz="2650" spc="-10" dirty="0">
                <a:latin typeface="Arial MT"/>
                <a:cs typeface="Arial MT"/>
              </a:rPr>
              <a:t>1,SHIFTED</a:t>
            </a:r>
            <a:r>
              <a:rPr sz="2650" spc="-15" dirty="0">
                <a:latin typeface="Arial MT"/>
                <a:cs typeface="Arial MT"/>
              </a:rPr>
              <a:t> </a:t>
            </a:r>
            <a:r>
              <a:rPr sz="2650" spc="-10" dirty="0">
                <a:latin typeface="Arial MT"/>
                <a:cs typeface="Arial MT"/>
              </a:rPr>
              <a:t>ON</a:t>
            </a:r>
            <a:r>
              <a:rPr sz="2650" dirty="0">
                <a:latin typeface="Arial MT"/>
                <a:cs typeface="Arial MT"/>
              </a:rPr>
              <a:t> </a:t>
            </a:r>
            <a:r>
              <a:rPr sz="2650" spc="-10" dirty="0">
                <a:latin typeface="Arial MT"/>
                <a:cs typeface="Arial MT"/>
              </a:rPr>
              <a:t>ECMO</a:t>
            </a:r>
            <a:r>
              <a:rPr sz="2650" spc="-5" dirty="0">
                <a:latin typeface="Arial MT"/>
                <a:cs typeface="Arial MT"/>
              </a:rPr>
              <a:t> </a:t>
            </a:r>
            <a:r>
              <a:rPr sz="2650" spc="-10" dirty="0">
                <a:latin typeface="Arial MT"/>
                <a:cs typeface="Arial MT"/>
              </a:rPr>
              <a:t>OR</a:t>
            </a:r>
            <a:r>
              <a:rPr sz="2650" dirty="0">
                <a:latin typeface="Arial MT"/>
                <a:cs typeface="Arial MT"/>
              </a:rPr>
              <a:t> </a:t>
            </a:r>
            <a:r>
              <a:rPr sz="2650" spc="-10" dirty="0">
                <a:latin typeface="Arial MT"/>
                <a:cs typeface="Arial MT"/>
              </a:rPr>
              <a:t>CENTRIMAG</a:t>
            </a:r>
            <a:endParaRPr sz="2650">
              <a:latin typeface="Arial MT"/>
              <a:cs typeface="Arial MT"/>
            </a:endParaRPr>
          </a:p>
        </p:txBody>
      </p:sp>
      <p:sp>
        <p:nvSpPr>
          <p:cNvPr id="3" name="object 3"/>
          <p:cNvSpPr txBox="1"/>
          <p:nvPr/>
        </p:nvSpPr>
        <p:spPr>
          <a:xfrm>
            <a:off x="4295336" y="2825224"/>
            <a:ext cx="8997315" cy="7414259"/>
          </a:xfrm>
          <a:prstGeom prst="rect">
            <a:avLst/>
          </a:prstGeom>
        </p:spPr>
        <p:txBody>
          <a:bodyPr vert="horz" wrap="square" lIns="0" tIns="13335" rIns="0" bIns="0" rtlCol="0">
            <a:spAutoFit/>
          </a:bodyPr>
          <a:lstStyle/>
          <a:p>
            <a:pPr marL="414655">
              <a:lnSpc>
                <a:spcPct val="100000"/>
              </a:lnSpc>
              <a:spcBef>
                <a:spcPts val="105"/>
              </a:spcBef>
              <a:tabLst>
                <a:tab pos="1007744" algn="l"/>
                <a:tab pos="2416175" algn="l"/>
                <a:tab pos="3123565" algn="l"/>
                <a:tab pos="3832225" algn="l"/>
                <a:tab pos="4719955" algn="l"/>
                <a:tab pos="5443220" algn="l"/>
                <a:tab pos="6443345" algn="l"/>
                <a:tab pos="6826884" algn="l"/>
                <a:tab pos="7323455" algn="l"/>
              </a:tabLst>
            </a:pPr>
            <a:r>
              <a:rPr sz="2300" dirty="0">
                <a:solidFill>
                  <a:srgbClr val="202020"/>
                </a:solidFill>
                <a:latin typeface="Times New Roman"/>
                <a:cs typeface="Times New Roman"/>
              </a:rPr>
              <a:t>The	transplants	were	done	within	three	months	of	the	hemodynamic</a:t>
            </a:r>
            <a:endParaRPr sz="2300">
              <a:latin typeface="Times New Roman"/>
              <a:cs typeface="Times New Roman"/>
            </a:endParaRPr>
          </a:p>
          <a:p>
            <a:pPr>
              <a:lnSpc>
                <a:spcPct val="100000"/>
              </a:lnSpc>
              <a:spcBef>
                <a:spcPts val="5"/>
              </a:spcBef>
            </a:pPr>
            <a:endParaRPr sz="3400">
              <a:latin typeface="Times New Roman"/>
              <a:cs typeface="Times New Roman"/>
            </a:endParaRPr>
          </a:p>
          <a:p>
            <a:pPr marL="12700">
              <a:lnSpc>
                <a:spcPct val="100000"/>
              </a:lnSpc>
            </a:pPr>
            <a:r>
              <a:rPr sz="2300" dirty="0">
                <a:solidFill>
                  <a:srgbClr val="202020"/>
                </a:solidFill>
                <a:latin typeface="Times New Roman"/>
                <a:cs typeface="Times New Roman"/>
              </a:rPr>
              <a:t>study.</a:t>
            </a:r>
            <a:endParaRPr sz="2300">
              <a:latin typeface="Times New Roman"/>
              <a:cs typeface="Times New Roman"/>
            </a:endParaRPr>
          </a:p>
          <a:p>
            <a:pPr>
              <a:lnSpc>
                <a:spcPct val="100000"/>
              </a:lnSpc>
            </a:pPr>
            <a:endParaRPr sz="2500">
              <a:latin typeface="Times New Roman"/>
              <a:cs typeface="Times New Roman"/>
            </a:endParaRPr>
          </a:p>
          <a:p>
            <a:pPr marL="487045" indent="-73025">
              <a:lnSpc>
                <a:spcPct val="100000"/>
              </a:lnSpc>
              <a:spcBef>
                <a:spcPts val="1700"/>
              </a:spcBef>
            </a:pPr>
            <a:r>
              <a:rPr sz="2300" dirty="0">
                <a:solidFill>
                  <a:srgbClr val="202020"/>
                </a:solidFill>
                <a:latin typeface="Times New Roman"/>
                <a:cs typeface="Times New Roman"/>
              </a:rPr>
              <a:t>Hospital</a:t>
            </a:r>
            <a:r>
              <a:rPr sz="2300" spc="-5" dirty="0">
                <a:solidFill>
                  <a:srgbClr val="202020"/>
                </a:solidFill>
                <a:latin typeface="Times New Roman"/>
                <a:cs typeface="Times New Roman"/>
              </a:rPr>
              <a:t> </a:t>
            </a:r>
            <a:r>
              <a:rPr sz="2300" dirty="0">
                <a:solidFill>
                  <a:srgbClr val="202020"/>
                </a:solidFill>
                <a:latin typeface="Times New Roman"/>
                <a:cs typeface="Times New Roman"/>
              </a:rPr>
              <a:t>mortality was</a:t>
            </a:r>
            <a:r>
              <a:rPr sz="2300" spc="15" dirty="0">
                <a:solidFill>
                  <a:srgbClr val="202020"/>
                </a:solidFill>
                <a:latin typeface="Times New Roman"/>
                <a:cs typeface="Times New Roman"/>
              </a:rPr>
              <a:t> </a:t>
            </a:r>
            <a:r>
              <a:rPr sz="2300" dirty="0">
                <a:solidFill>
                  <a:srgbClr val="202020"/>
                </a:solidFill>
                <a:latin typeface="Times New Roman"/>
                <a:cs typeface="Times New Roman"/>
              </a:rPr>
              <a:t>defined</a:t>
            </a:r>
            <a:r>
              <a:rPr sz="2300" spc="5" dirty="0">
                <a:solidFill>
                  <a:srgbClr val="202020"/>
                </a:solidFill>
                <a:latin typeface="Times New Roman"/>
                <a:cs typeface="Times New Roman"/>
              </a:rPr>
              <a:t> </a:t>
            </a:r>
            <a:r>
              <a:rPr sz="2300" spc="-5" dirty="0">
                <a:solidFill>
                  <a:srgbClr val="202020"/>
                </a:solidFill>
                <a:latin typeface="Times New Roman"/>
                <a:cs typeface="Times New Roman"/>
              </a:rPr>
              <a:t>as</a:t>
            </a:r>
            <a:r>
              <a:rPr sz="2300" spc="5" dirty="0">
                <a:solidFill>
                  <a:srgbClr val="202020"/>
                </a:solidFill>
                <a:latin typeface="Times New Roman"/>
                <a:cs typeface="Times New Roman"/>
              </a:rPr>
              <a:t> </a:t>
            </a:r>
            <a:r>
              <a:rPr sz="2300" dirty="0">
                <a:solidFill>
                  <a:srgbClr val="202020"/>
                </a:solidFill>
                <a:latin typeface="Times New Roman"/>
                <a:cs typeface="Times New Roman"/>
              </a:rPr>
              <a:t>death</a:t>
            </a:r>
            <a:r>
              <a:rPr sz="2300" spc="-5" dirty="0">
                <a:solidFill>
                  <a:srgbClr val="202020"/>
                </a:solidFill>
                <a:latin typeface="Times New Roman"/>
                <a:cs typeface="Times New Roman"/>
              </a:rPr>
              <a:t> </a:t>
            </a:r>
            <a:r>
              <a:rPr sz="2300" dirty="0">
                <a:solidFill>
                  <a:srgbClr val="202020"/>
                </a:solidFill>
                <a:latin typeface="Times New Roman"/>
                <a:cs typeface="Times New Roman"/>
              </a:rPr>
              <a:t>within</a:t>
            </a:r>
            <a:r>
              <a:rPr sz="2300" spc="5" dirty="0">
                <a:solidFill>
                  <a:srgbClr val="202020"/>
                </a:solidFill>
                <a:latin typeface="Times New Roman"/>
                <a:cs typeface="Times New Roman"/>
              </a:rPr>
              <a:t> </a:t>
            </a:r>
            <a:r>
              <a:rPr sz="2300" dirty="0">
                <a:solidFill>
                  <a:srgbClr val="202020"/>
                </a:solidFill>
                <a:latin typeface="Times New Roman"/>
                <a:cs typeface="Times New Roman"/>
              </a:rPr>
              <a:t>90</a:t>
            </a:r>
            <a:r>
              <a:rPr sz="2300" spc="5" dirty="0">
                <a:solidFill>
                  <a:srgbClr val="202020"/>
                </a:solidFill>
                <a:latin typeface="Times New Roman"/>
                <a:cs typeface="Times New Roman"/>
              </a:rPr>
              <a:t> </a:t>
            </a:r>
            <a:r>
              <a:rPr sz="2300" dirty="0">
                <a:solidFill>
                  <a:srgbClr val="202020"/>
                </a:solidFill>
                <a:latin typeface="Times New Roman"/>
                <a:cs typeface="Times New Roman"/>
              </a:rPr>
              <a:t>days</a:t>
            </a:r>
            <a:r>
              <a:rPr sz="2300" spc="-5" dirty="0">
                <a:solidFill>
                  <a:srgbClr val="202020"/>
                </a:solidFill>
                <a:latin typeface="Times New Roman"/>
                <a:cs typeface="Times New Roman"/>
              </a:rPr>
              <a:t> </a:t>
            </a:r>
            <a:r>
              <a:rPr sz="2300" dirty="0">
                <a:solidFill>
                  <a:srgbClr val="202020"/>
                </a:solidFill>
                <a:latin typeface="Times New Roman"/>
                <a:cs typeface="Times New Roman"/>
              </a:rPr>
              <a:t>of</a:t>
            </a:r>
            <a:r>
              <a:rPr sz="2300" spc="15" dirty="0">
                <a:solidFill>
                  <a:srgbClr val="202020"/>
                </a:solidFill>
                <a:latin typeface="Times New Roman"/>
                <a:cs typeface="Times New Roman"/>
              </a:rPr>
              <a:t> </a:t>
            </a:r>
            <a:r>
              <a:rPr sz="2300" dirty="0">
                <a:solidFill>
                  <a:srgbClr val="202020"/>
                </a:solidFill>
                <a:latin typeface="Times New Roman"/>
                <a:cs typeface="Times New Roman"/>
              </a:rPr>
              <a:t>the</a:t>
            </a:r>
            <a:r>
              <a:rPr sz="2300" spc="-10" dirty="0">
                <a:solidFill>
                  <a:srgbClr val="202020"/>
                </a:solidFill>
                <a:latin typeface="Times New Roman"/>
                <a:cs typeface="Times New Roman"/>
              </a:rPr>
              <a:t> </a:t>
            </a:r>
            <a:r>
              <a:rPr sz="2300" dirty="0">
                <a:solidFill>
                  <a:srgbClr val="202020"/>
                </a:solidFill>
                <a:latin typeface="Times New Roman"/>
                <a:cs typeface="Times New Roman"/>
              </a:rPr>
              <a:t>transplant.</a:t>
            </a:r>
            <a:endParaRPr sz="2300">
              <a:latin typeface="Times New Roman"/>
              <a:cs typeface="Times New Roman"/>
            </a:endParaRPr>
          </a:p>
          <a:p>
            <a:pPr marL="12700" marR="7620" indent="474345" algn="just">
              <a:lnSpc>
                <a:spcPct val="242000"/>
              </a:lnSpc>
              <a:spcBef>
                <a:spcPts val="665"/>
              </a:spcBef>
            </a:pPr>
            <a:r>
              <a:rPr sz="2300" dirty="0">
                <a:solidFill>
                  <a:srgbClr val="202020"/>
                </a:solidFill>
                <a:latin typeface="Times New Roman"/>
                <a:cs typeface="Times New Roman"/>
              </a:rPr>
              <a:t>Patients were followed for a maximum of 10 years. </a:t>
            </a:r>
            <a:r>
              <a:rPr sz="2300" b="1" dirty="0">
                <a:solidFill>
                  <a:srgbClr val="FF0000"/>
                </a:solidFill>
                <a:latin typeface="Times New Roman"/>
                <a:cs typeface="Times New Roman"/>
              </a:rPr>
              <a:t>The statistical tests </a:t>
            </a:r>
            <a:r>
              <a:rPr sz="2300" b="1" spc="-560" dirty="0">
                <a:solidFill>
                  <a:srgbClr val="FF0000"/>
                </a:solidFill>
                <a:latin typeface="Times New Roman"/>
                <a:cs typeface="Times New Roman"/>
              </a:rPr>
              <a:t> </a:t>
            </a:r>
            <a:r>
              <a:rPr sz="2300" b="1" spc="-10" dirty="0">
                <a:solidFill>
                  <a:srgbClr val="FF0000"/>
                </a:solidFill>
                <a:latin typeface="Times New Roman"/>
                <a:cs typeface="Times New Roman"/>
              </a:rPr>
              <a:t>were</a:t>
            </a:r>
            <a:r>
              <a:rPr sz="2300" b="1" spc="25" dirty="0">
                <a:solidFill>
                  <a:srgbClr val="FF0000"/>
                </a:solidFill>
                <a:latin typeface="Times New Roman"/>
                <a:cs typeface="Times New Roman"/>
              </a:rPr>
              <a:t> </a:t>
            </a:r>
            <a:r>
              <a:rPr sz="2300" b="1" dirty="0">
                <a:solidFill>
                  <a:srgbClr val="FF0000"/>
                </a:solidFill>
                <a:latin typeface="Times New Roman"/>
                <a:cs typeface="Times New Roman"/>
              </a:rPr>
              <a:t>done</a:t>
            </a:r>
            <a:r>
              <a:rPr sz="2300" b="1" spc="5" dirty="0">
                <a:solidFill>
                  <a:srgbClr val="FF0000"/>
                </a:solidFill>
                <a:latin typeface="Times New Roman"/>
                <a:cs typeface="Times New Roman"/>
              </a:rPr>
              <a:t> </a:t>
            </a:r>
            <a:r>
              <a:rPr sz="2300" b="1" dirty="0">
                <a:solidFill>
                  <a:srgbClr val="FF0000"/>
                </a:solidFill>
                <a:latin typeface="Times New Roman"/>
                <a:cs typeface="Times New Roman"/>
              </a:rPr>
              <a:t>using</a:t>
            </a:r>
            <a:r>
              <a:rPr sz="2300" b="1" spc="10" dirty="0">
                <a:solidFill>
                  <a:srgbClr val="FF0000"/>
                </a:solidFill>
                <a:latin typeface="Times New Roman"/>
                <a:cs typeface="Times New Roman"/>
              </a:rPr>
              <a:t> </a:t>
            </a:r>
            <a:r>
              <a:rPr sz="2300" b="1" dirty="0">
                <a:solidFill>
                  <a:srgbClr val="FF0000"/>
                </a:solidFill>
                <a:latin typeface="Times New Roman"/>
                <a:cs typeface="Times New Roman"/>
              </a:rPr>
              <a:t>STATA</a:t>
            </a:r>
            <a:r>
              <a:rPr sz="2300" b="1" spc="10" dirty="0">
                <a:solidFill>
                  <a:srgbClr val="FF0000"/>
                </a:solidFill>
                <a:latin typeface="Times New Roman"/>
                <a:cs typeface="Times New Roman"/>
              </a:rPr>
              <a:t> </a:t>
            </a:r>
            <a:r>
              <a:rPr sz="2300" b="1" dirty="0">
                <a:solidFill>
                  <a:srgbClr val="FF0000"/>
                </a:solidFill>
                <a:latin typeface="Times New Roman"/>
                <a:cs typeface="Times New Roman"/>
              </a:rPr>
              <a:t>18 (Stata</a:t>
            </a:r>
            <a:r>
              <a:rPr sz="2300" b="1" spc="10" dirty="0">
                <a:solidFill>
                  <a:srgbClr val="FF0000"/>
                </a:solidFill>
                <a:latin typeface="Times New Roman"/>
                <a:cs typeface="Times New Roman"/>
              </a:rPr>
              <a:t> </a:t>
            </a:r>
            <a:r>
              <a:rPr sz="2300" b="1" dirty="0">
                <a:solidFill>
                  <a:srgbClr val="FF0000"/>
                </a:solidFill>
                <a:latin typeface="Times New Roman"/>
                <a:cs typeface="Times New Roman"/>
              </a:rPr>
              <a:t>corps, Texas).</a:t>
            </a:r>
            <a:endParaRPr sz="2300">
              <a:latin typeface="Times New Roman"/>
              <a:cs typeface="Times New Roman"/>
            </a:endParaRPr>
          </a:p>
          <a:p>
            <a:pPr marL="12700" marR="5080" indent="401955" algn="just">
              <a:lnSpc>
                <a:spcPct val="242000"/>
              </a:lnSpc>
              <a:spcBef>
                <a:spcPts val="660"/>
              </a:spcBef>
            </a:pPr>
            <a:r>
              <a:rPr sz="2300" dirty="0">
                <a:solidFill>
                  <a:srgbClr val="202020"/>
                </a:solidFill>
                <a:latin typeface="Times New Roman"/>
                <a:cs typeface="Times New Roman"/>
              </a:rPr>
              <a:t>Logistic</a:t>
            </a:r>
            <a:r>
              <a:rPr sz="2300" spc="5" dirty="0">
                <a:solidFill>
                  <a:srgbClr val="202020"/>
                </a:solidFill>
                <a:latin typeface="Times New Roman"/>
                <a:cs typeface="Times New Roman"/>
              </a:rPr>
              <a:t> </a:t>
            </a:r>
            <a:r>
              <a:rPr sz="2300" dirty="0">
                <a:solidFill>
                  <a:srgbClr val="202020"/>
                </a:solidFill>
                <a:latin typeface="Times New Roman"/>
                <a:cs typeface="Times New Roman"/>
              </a:rPr>
              <a:t>regression</a:t>
            </a:r>
            <a:r>
              <a:rPr sz="2300" spc="5" dirty="0">
                <a:solidFill>
                  <a:srgbClr val="202020"/>
                </a:solidFill>
                <a:latin typeface="Times New Roman"/>
                <a:cs typeface="Times New Roman"/>
              </a:rPr>
              <a:t> </a:t>
            </a:r>
            <a:r>
              <a:rPr sz="2300" dirty="0">
                <a:solidFill>
                  <a:srgbClr val="202020"/>
                </a:solidFill>
                <a:latin typeface="Times New Roman"/>
                <a:cs typeface="Times New Roman"/>
              </a:rPr>
              <a:t>results</a:t>
            </a:r>
            <a:r>
              <a:rPr sz="2300" spc="5" dirty="0">
                <a:solidFill>
                  <a:srgbClr val="202020"/>
                </a:solidFill>
                <a:latin typeface="Times New Roman"/>
                <a:cs typeface="Times New Roman"/>
              </a:rPr>
              <a:t> </a:t>
            </a:r>
            <a:r>
              <a:rPr sz="2300" dirty="0">
                <a:solidFill>
                  <a:srgbClr val="202020"/>
                </a:solidFill>
                <a:latin typeface="Times New Roman"/>
                <a:cs typeface="Times New Roman"/>
              </a:rPr>
              <a:t>are</a:t>
            </a:r>
            <a:r>
              <a:rPr sz="2300" spc="5" dirty="0">
                <a:solidFill>
                  <a:srgbClr val="202020"/>
                </a:solidFill>
                <a:latin typeface="Times New Roman"/>
                <a:cs typeface="Times New Roman"/>
              </a:rPr>
              <a:t> </a:t>
            </a:r>
            <a:r>
              <a:rPr sz="2300" dirty="0">
                <a:solidFill>
                  <a:srgbClr val="202020"/>
                </a:solidFill>
                <a:latin typeface="Times New Roman"/>
                <a:cs typeface="Times New Roman"/>
              </a:rPr>
              <a:t>reported</a:t>
            </a:r>
            <a:r>
              <a:rPr sz="2300" spc="5" dirty="0">
                <a:solidFill>
                  <a:srgbClr val="202020"/>
                </a:solidFill>
                <a:latin typeface="Times New Roman"/>
                <a:cs typeface="Times New Roman"/>
              </a:rPr>
              <a:t> </a:t>
            </a:r>
            <a:r>
              <a:rPr sz="2300" spc="-5" dirty="0">
                <a:solidFill>
                  <a:srgbClr val="202020"/>
                </a:solidFill>
                <a:latin typeface="Times New Roman"/>
                <a:cs typeface="Times New Roman"/>
              </a:rPr>
              <a:t>as</a:t>
            </a:r>
            <a:r>
              <a:rPr sz="2300" dirty="0">
                <a:solidFill>
                  <a:srgbClr val="202020"/>
                </a:solidFill>
                <a:latin typeface="Times New Roman"/>
                <a:cs typeface="Times New Roman"/>
              </a:rPr>
              <a:t> an</a:t>
            </a:r>
            <a:r>
              <a:rPr sz="2300" spc="5" dirty="0">
                <a:solidFill>
                  <a:srgbClr val="202020"/>
                </a:solidFill>
                <a:latin typeface="Times New Roman"/>
                <a:cs typeface="Times New Roman"/>
              </a:rPr>
              <a:t> </a:t>
            </a:r>
            <a:r>
              <a:rPr sz="2300" dirty="0">
                <a:solidFill>
                  <a:srgbClr val="202020"/>
                </a:solidFill>
                <a:latin typeface="Times New Roman"/>
                <a:cs typeface="Times New Roman"/>
              </a:rPr>
              <a:t>odds</a:t>
            </a:r>
            <a:r>
              <a:rPr sz="2300" spc="5" dirty="0">
                <a:solidFill>
                  <a:srgbClr val="202020"/>
                </a:solidFill>
                <a:latin typeface="Times New Roman"/>
                <a:cs typeface="Times New Roman"/>
              </a:rPr>
              <a:t> </a:t>
            </a:r>
            <a:r>
              <a:rPr sz="2300" dirty="0">
                <a:solidFill>
                  <a:srgbClr val="202020"/>
                </a:solidFill>
                <a:latin typeface="Times New Roman"/>
                <a:cs typeface="Times New Roman"/>
              </a:rPr>
              <a:t>ratio.</a:t>
            </a:r>
            <a:r>
              <a:rPr sz="2300" spc="5" dirty="0">
                <a:solidFill>
                  <a:srgbClr val="202020"/>
                </a:solidFill>
                <a:latin typeface="Times New Roman"/>
                <a:cs typeface="Times New Roman"/>
              </a:rPr>
              <a:t> </a:t>
            </a:r>
            <a:r>
              <a:rPr sz="2300" dirty="0">
                <a:solidFill>
                  <a:srgbClr val="202020"/>
                </a:solidFill>
                <a:latin typeface="Times New Roman"/>
                <a:cs typeface="Times New Roman"/>
              </a:rPr>
              <a:t>Pearson’s </a:t>
            </a:r>
            <a:r>
              <a:rPr sz="2300" spc="5" dirty="0">
                <a:solidFill>
                  <a:srgbClr val="202020"/>
                </a:solidFill>
                <a:latin typeface="Times New Roman"/>
                <a:cs typeface="Times New Roman"/>
              </a:rPr>
              <a:t> </a:t>
            </a:r>
            <a:r>
              <a:rPr sz="2300" dirty="0">
                <a:solidFill>
                  <a:srgbClr val="202020"/>
                </a:solidFill>
                <a:latin typeface="Times New Roman"/>
                <a:cs typeface="Times New Roman"/>
              </a:rPr>
              <a:t>correlation</a:t>
            </a:r>
            <a:r>
              <a:rPr sz="2300" spc="5" dirty="0">
                <a:solidFill>
                  <a:srgbClr val="202020"/>
                </a:solidFill>
                <a:latin typeface="Times New Roman"/>
                <a:cs typeface="Times New Roman"/>
              </a:rPr>
              <a:t> </a:t>
            </a:r>
            <a:r>
              <a:rPr sz="2300" dirty="0">
                <a:solidFill>
                  <a:srgbClr val="202020"/>
                </a:solidFill>
                <a:latin typeface="Times New Roman"/>
                <a:cs typeface="Times New Roman"/>
              </a:rPr>
              <a:t>coefficient</a:t>
            </a:r>
            <a:r>
              <a:rPr sz="2300" spc="5" dirty="0">
                <a:solidFill>
                  <a:srgbClr val="202020"/>
                </a:solidFill>
                <a:latin typeface="Times New Roman"/>
                <a:cs typeface="Times New Roman"/>
              </a:rPr>
              <a:t> </a:t>
            </a:r>
            <a:r>
              <a:rPr sz="2300" dirty="0">
                <a:solidFill>
                  <a:srgbClr val="202020"/>
                </a:solidFill>
                <a:latin typeface="Times New Roman"/>
                <a:cs typeface="Times New Roman"/>
              </a:rPr>
              <a:t>was</a:t>
            </a:r>
            <a:r>
              <a:rPr sz="2300" spc="5" dirty="0">
                <a:solidFill>
                  <a:srgbClr val="202020"/>
                </a:solidFill>
                <a:latin typeface="Times New Roman"/>
                <a:cs typeface="Times New Roman"/>
              </a:rPr>
              <a:t> </a:t>
            </a:r>
            <a:r>
              <a:rPr sz="2300" dirty="0">
                <a:solidFill>
                  <a:srgbClr val="202020"/>
                </a:solidFill>
                <a:latin typeface="Times New Roman"/>
                <a:cs typeface="Times New Roman"/>
              </a:rPr>
              <a:t>used</a:t>
            </a:r>
            <a:r>
              <a:rPr sz="2300" spc="5" dirty="0">
                <a:solidFill>
                  <a:srgbClr val="202020"/>
                </a:solidFill>
                <a:latin typeface="Times New Roman"/>
                <a:cs typeface="Times New Roman"/>
              </a:rPr>
              <a:t> </a:t>
            </a:r>
            <a:r>
              <a:rPr sz="2300" dirty="0">
                <a:solidFill>
                  <a:srgbClr val="202020"/>
                </a:solidFill>
                <a:latin typeface="Times New Roman"/>
                <a:cs typeface="Times New Roman"/>
              </a:rPr>
              <a:t>to</a:t>
            </a:r>
            <a:r>
              <a:rPr sz="2300" spc="5" dirty="0">
                <a:solidFill>
                  <a:srgbClr val="202020"/>
                </a:solidFill>
                <a:latin typeface="Times New Roman"/>
                <a:cs typeface="Times New Roman"/>
              </a:rPr>
              <a:t> </a:t>
            </a:r>
            <a:r>
              <a:rPr sz="2300" dirty="0">
                <a:solidFill>
                  <a:srgbClr val="202020"/>
                </a:solidFill>
                <a:latin typeface="Times New Roman"/>
                <a:cs typeface="Times New Roman"/>
              </a:rPr>
              <a:t>compare</a:t>
            </a:r>
            <a:r>
              <a:rPr sz="2300" spc="5" dirty="0">
                <a:solidFill>
                  <a:srgbClr val="202020"/>
                </a:solidFill>
                <a:latin typeface="Times New Roman"/>
                <a:cs typeface="Times New Roman"/>
              </a:rPr>
              <a:t> </a:t>
            </a:r>
            <a:r>
              <a:rPr sz="2300" dirty="0">
                <a:solidFill>
                  <a:srgbClr val="202020"/>
                </a:solidFill>
                <a:latin typeface="Times New Roman"/>
                <a:cs typeface="Times New Roman"/>
              </a:rPr>
              <a:t>continuous</a:t>
            </a:r>
            <a:r>
              <a:rPr sz="2300" spc="5" dirty="0">
                <a:solidFill>
                  <a:srgbClr val="202020"/>
                </a:solidFill>
                <a:latin typeface="Times New Roman"/>
                <a:cs typeface="Times New Roman"/>
              </a:rPr>
              <a:t> </a:t>
            </a:r>
            <a:r>
              <a:rPr sz="2300" dirty="0">
                <a:solidFill>
                  <a:srgbClr val="202020"/>
                </a:solidFill>
                <a:latin typeface="Times New Roman"/>
                <a:cs typeface="Times New Roman"/>
              </a:rPr>
              <a:t>variables,</a:t>
            </a:r>
            <a:r>
              <a:rPr sz="2300" spc="5" dirty="0">
                <a:solidFill>
                  <a:srgbClr val="202020"/>
                </a:solidFill>
                <a:latin typeface="Times New Roman"/>
                <a:cs typeface="Times New Roman"/>
              </a:rPr>
              <a:t> </a:t>
            </a:r>
            <a:r>
              <a:rPr sz="2300" dirty="0">
                <a:solidFill>
                  <a:srgbClr val="202020"/>
                </a:solidFill>
                <a:latin typeface="Times New Roman"/>
                <a:cs typeface="Times New Roman"/>
              </a:rPr>
              <a:t>and </a:t>
            </a:r>
            <a:r>
              <a:rPr sz="2300" spc="5" dirty="0">
                <a:solidFill>
                  <a:srgbClr val="202020"/>
                </a:solidFill>
                <a:latin typeface="Times New Roman"/>
                <a:cs typeface="Times New Roman"/>
              </a:rPr>
              <a:t> </a:t>
            </a:r>
            <a:r>
              <a:rPr sz="2300" dirty="0">
                <a:solidFill>
                  <a:srgbClr val="202020"/>
                </a:solidFill>
                <a:latin typeface="Times New Roman"/>
                <a:cs typeface="Times New Roman"/>
              </a:rPr>
              <a:t>Pearson’s</a:t>
            </a:r>
            <a:r>
              <a:rPr sz="2300" spc="5" dirty="0">
                <a:solidFill>
                  <a:srgbClr val="202020"/>
                </a:solidFill>
                <a:latin typeface="Times New Roman"/>
                <a:cs typeface="Times New Roman"/>
              </a:rPr>
              <a:t> </a:t>
            </a:r>
            <a:r>
              <a:rPr sz="2300" dirty="0">
                <a:solidFill>
                  <a:srgbClr val="202020"/>
                </a:solidFill>
                <a:latin typeface="Times New Roman"/>
                <a:cs typeface="Times New Roman"/>
              </a:rPr>
              <a:t>chi-squared</a:t>
            </a:r>
            <a:r>
              <a:rPr sz="2300" spc="5" dirty="0">
                <a:solidFill>
                  <a:srgbClr val="202020"/>
                </a:solidFill>
                <a:latin typeface="Times New Roman"/>
                <a:cs typeface="Times New Roman"/>
              </a:rPr>
              <a:t> </a:t>
            </a:r>
            <a:r>
              <a:rPr sz="2300" dirty="0">
                <a:solidFill>
                  <a:srgbClr val="202020"/>
                </a:solidFill>
                <a:latin typeface="Times New Roman"/>
                <a:cs typeface="Times New Roman"/>
              </a:rPr>
              <a:t>test</a:t>
            </a:r>
            <a:r>
              <a:rPr sz="2300" spc="5" dirty="0">
                <a:solidFill>
                  <a:srgbClr val="202020"/>
                </a:solidFill>
                <a:latin typeface="Times New Roman"/>
                <a:cs typeface="Times New Roman"/>
              </a:rPr>
              <a:t> </a:t>
            </a:r>
            <a:r>
              <a:rPr sz="2300" dirty="0">
                <a:solidFill>
                  <a:srgbClr val="202020"/>
                </a:solidFill>
                <a:latin typeface="Times New Roman"/>
                <a:cs typeface="Times New Roman"/>
              </a:rPr>
              <a:t>was</a:t>
            </a:r>
            <a:r>
              <a:rPr sz="2300" spc="5" dirty="0">
                <a:solidFill>
                  <a:srgbClr val="202020"/>
                </a:solidFill>
                <a:latin typeface="Times New Roman"/>
                <a:cs typeface="Times New Roman"/>
              </a:rPr>
              <a:t> </a:t>
            </a:r>
            <a:r>
              <a:rPr sz="2300" dirty="0">
                <a:solidFill>
                  <a:srgbClr val="202020"/>
                </a:solidFill>
                <a:latin typeface="Times New Roman"/>
                <a:cs typeface="Times New Roman"/>
              </a:rPr>
              <a:t>used</a:t>
            </a:r>
            <a:r>
              <a:rPr sz="2300" spc="5" dirty="0">
                <a:solidFill>
                  <a:srgbClr val="202020"/>
                </a:solidFill>
                <a:latin typeface="Times New Roman"/>
                <a:cs typeface="Times New Roman"/>
              </a:rPr>
              <a:t> </a:t>
            </a:r>
            <a:r>
              <a:rPr sz="2300" spc="-5" dirty="0">
                <a:solidFill>
                  <a:srgbClr val="202020"/>
                </a:solidFill>
                <a:latin typeface="Times New Roman"/>
                <a:cs typeface="Times New Roman"/>
              </a:rPr>
              <a:t>to</a:t>
            </a:r>
            <a:r>
              <a:rPr sz="2300" dirty="0">
                <a:solidFill>
                  <a:srgbClr val="202020"/>
                </a:solidFill>
                <a:latin typeface="Times New Roman"/>
                <a:cs typeface="Times New Roman"/>
              </a:rPr>
              <a:t> compare</a:t>
            </a:r>
            <a:r>
              <a:rPr sz="2300" spc="5" dirty="0">
                <a:solidFill>
                  <a:srgbClr val="202020"/>
                </a:solidFill>
                <a:latin typeface="Times New Roman"/>
                <a:cs typeface="Times New Roman"/>
              </a:rPr>
              <a:t> </a:t>
            </a:r>
            <a:r>
              <a:rPr sz="2300" spc="-5" dirty="0">
                <a:solidFill>
                  <a:srgbClr val="202020"/>
                </a:solidFill>
                <a:latin typeface="Times New Roman"/>
                <a:cs typeface="Times New Roman"/>
              </a:rPr>
              <a:t>categorical</a:t>
            </a:r>
            <a:r>
              <a:rPr sz="2300" dirty="0">
                <a:solidFill>
                  <a:srgbClr val="202020"/>
                </a:solidFill>
                <a:latin typeface="Times New Roman"/>
                <a:cs typeface="Times New Roman"/>
              </a:rPr>
              <a:t> variables. </a:t>
            </a:r>
            <a:r>
              <a:rPr sz="2300" spc="5" dirty="0">
                <a:solidFill>
                  <a:srgbClr val="202020"/>
                </a:solidFill>
                <a:latin typeface="Times New Roman"/>
                <a:cs typeface="Times New Roman"/>
              </a:rPr>
              <a:t> </a:t>
            </a:r>
            <a:r>
              <a:rPr sz="2300" b="1" dirty="0">
                <a:solidFill>
                  <a:srgbClr val="FF0000"/>
                </a:solidFill>
                <a:latin typeface="Times New Roman"/>
                <a:cs typeface="Times New Roman"/>
              </a:rPr>
              <a:t>Kaplan-Meier</a:t>
            </a:r>
            <a:r>
              <a:rPr sz="2300" b="1" spc="-15" dirty="0">
                <a:solidFill>
                  <a:srgbClr val="FF0000"/>
                </a:solidFill>
                <a:latin typeface="Times New Roman"/>
                <a:cs typeface="Times New Roman"/>
              </a:rPr>
              <a:t> </a:t>
            </a:r>
            <a:r>
              <a:rPr sz="2300" b="1" dirty="0">
                <a:solidFill>
                  <a:srgbClr val="FF0000"/>
                </a:solidFill>
                <a:latin typeface="Times New Roman"/>
                <a:cs typeface="Times New Roman"/>
              </a:rPr>
              <a:t>survival</a:t>
            </a:r>
            <a:r>
              <a:rPr sz="2300" b="1" spc="-10" dirty="0">
                <a:solidFill>
                  <a:srgbClr val="FF0000"/>
                </a:solidFill>
                <a:latin typeface="Times New Roman"/>
                <a:cs typeface="Times New Roman"/>
              </a:rPr>
              <a:t> </a:t>
            </a:r>
            <a:r>
              <a:rPr sz="2300" b="1" dirty="0">
                <a:solidFill>
                  <a:srgbClr val="FF0000"/>
                </a:solidFill>
                <a:latin typeface="Times New Roman"/>
                <a:cs typeface="Times New Roman"/>
              </a:rPr>
              <a:t>curves</a:t>
            </a:r>
            <a:r>
              <a:rPr sz="2300" b="1" spc="-5" dirty="0">
                <a:solidFill>
                  <a:srgbClr val="FF0000"/>
                </a:solidFill>
                <a:latin typeface="Times New Roman"/>
                <a:cs typeface="Times New Roman"/>
              </a:rPr>
              <a:t> </a:t>
            </a:r>
            <a:r>
              <a:rPr sz="2300" b="1" spc="-10" dirty="0">
                <a:solidFill>
                  <a:srgbClr val="FF0000"/>
                </a:solidFill>
                <a:latin typeface="Times New Roman"/>
                <a:cs typeface="Times New Roman"/>
              </a:rPr>
              <a:t>were</a:t>
            </a:r>
            <a:r>
              <a:rPr sz="2300" b="1" spc="40" dirty="0">
                <a:solidFill>
                  <a:srgbClr val="FF0000"/>
                </a:solidFill>
                <a:latin typeface="Times New Roman"/>
                <a:cs typeface="Times New Roman"/>
              </a:rPr>
              <a:t> </a:t>
            </a:r>
            <a:r>
              <a:rPr sz="2300" b="1" dirty="0">
                <a:solidFill>
                  <a:srgbClr val="FF0000"/>
                </a:solidFill>
                <a:latin typeface="Times New Roman"/>
                <a:cs typeface="Times New Roman"/>
              </a:rPr>
              <a:t>generated</a:t>
            </a:r>
            <a:r>
              <a:rPr sz="2300" b="1" spc="15" dirty="0">
                <a:solidFill>
                  <a:srgbClr val="FF0000"/>
                </a:solidFill>
                <a:latin typeface="Times New Roman"/>
                <a:cs typeface="Times New Roman"/>
              </a:rPr>
              <a:t> </a:t>
            </a:r>
            <a:r>
              <a:rPr sz="2300" b="1" dirty="0">
                <a:solidFill>
                  <a:srgbClr val="FF0000"/>
                </a:solidFill>
                <a:latin typeface="Times New Roman"/>
                <a:cs typeface="Times New Roman"/>
              </a:rPr>
              <a:t>in STATA</a:t>
            </a:r>
            <a:r>
              <a:rPr sz="2300" b="1" spc="15" dirty="0">
                <a:solidFill>
                  <a:srgbClr val="FF0000"/>
                </a:solidFill>
                <a:latin typeface="Times New Roman"/>
                <a:cs typeface="Times New Roman"/>
              </a:rPr>
              <a:t> </a:t>
            </a:r>
            <a:r>
              <a:rPr sz="2300" b="1" dirty="0">
                <a:solidFill>
                  <a:srgbClr val="FF0000"/>
                </a:solidFill>
                <a:latin typeface="Times New Roman"/>
                <a:cs typeface="Times New Roman"/>
              </a:rPr>
              <a:t>18</a:t>
            </a:r>
            <a:r>
              <a:rPr sz="2300" dirty="0">
                <a:solidFill>
                  <a:srgbClr val="202020"/>
                </a:solidFill>
                <a:latin typeface="Times New Roman"/>
                <a:cs typeface="Times New Roman"/>
              </a:rPr>
              <a:t>.</a:t>
            </a:r>
            <a:endParaRPr sz="2300">
              <a:latin typeface="Times New Roman"/>
              <a:cs typeface="Times New Roman"/>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689102" y="0"/>
            <a:ext cx="11522710" cy="10897870"/>
            <a:chOff x="3689102" y="0"/>
            <a:chExt cx="11522710" cy="10897870"/>
          </a:xfrm>
        </p:grpSpPr>
        <p:pic>
          <p:nvPicPr>
            <p:cNvPr id="3" name="object 3"/>
            <p:cNvPicPr/>
            <p:nvPr/>
          </p:nvPicPr>
          <p:blipFill>
            <a:blip r:embed="rId2" cstate="print"/>
            <a:stretch>
              <a:fillRect/>
            </a:stretch>
          </p:blipFill>
          <p:spPr>
            <a:xfrm>
              <a:off x="3829530" y="73649"/>
              <a:ext cx="10423120" cy="10766225"/>
            </a:xfrm>
            <a:prstGeom prst="rect">
              <a:avLst/>
            </a:prstGeom>
          </p:spPr>
        </p:pic>
        <p:sp>
          <p:nvSpPr>
            <p:cNvPr id="4" name="object 4"/>
            <p:cNvSpPr/>
            <p:nvPr/>
          </p:nvSpPr>
          <p:spPr>
            <a:xfrm>
              <a:off x="3746901" y="0"/>
              <a:ext cx="9779635" cy="4966970"/>
            </a:xfrm>
            <a:custGeom>
              <a:avLst/>
              <a:gdLst/>
              <a:ahLst/>
              <a:cxnLst/>
              <a:rect l="l" t="t" r="r" b="b"/>
              <a:pathLst>
                <a:path w="9779635" h="4966970">
                  <a:moveTo>
                    <a:pt x="0" y="4966969"/>
                  </a:moveTo>
                  <a:lnTo>
                    <a:pt x="9779388" y="4966969"/>
                  </a:lnTo>
                  <a:lnTo>
                    <a:pt x="9779388" y="0"/>
                  </a:lnTo>
                </a:path>
              </a:pathLst>
            </a:custGeom>
            <a:ln w="115598">
              <a:solidFill>
                <a:srgbClr val="FF42A0"/>
              </a:solidFill>
            </a:ln>
          </p:spPr>
          <p:txBody>
            <a:bodyPr wrap="square" lIns="0" tIns="0" rIns="0" bIns="0" rtlCol="0"/>
            <a:lstStyle/>
            <a:p>
              <a:endParaRPr/>
            </a:p>
          </p:txBody>
        </p:sp>
        <p:sp>
          <p:nvSpPr>
            <p:cNvPr id="5" name="object 5"/>
            <p:cNvSpPr/>
            <p:nvPr/>
          </p:nvSpPr>
          <p:spPr>
            <a:xfrm>
              <a:off x="3689102" y="0"/>
              <a:ext cx="116205" cy="4966970"/>
            </a:xfrm>
            <a:custGeom>
              <a:avLst/>
              <a:gdLst/>
              <a:ahLst/>
              <a:cxnLst/>
              <a:rect l="l" t="t" r="r" b="b"/>
              <a:pathLst>
                <a:path w="116204" h="4966970">
                  <a:moveTo>
                    <a:pt x="0" y="4966969"/>
                  </a:moveTo>
                  <a:lnTo>
                    <a:pt x="115598" y="4966969"/>
                  </a:lnTo>
                  <a:lnTo>
                    <a:pt x="115598" y="0"/>
                  </a:lnTo>
                  <a:lnTo>
                    <a:pt x="0" y="0"/>
                  </a:lnTo>
                  <a:lnTo>
                    <a:pt x="0" y="4966969"/>
                  </a:lnTo>
                  <a:close/>
                </a:path>
              </a:pathLst>
            </a:custGeom>
            <a:solidFill>
              <a:srgbClr val="FF42A0"/>
            </a:solidFill>
          </p:spPr>
          <p:txBody>
            <a:bodyPr wrap="square" lIns="0" tIns="0" rIns="0" bIns="0" rtlCol="0"/>
            <a:lstStyle/>
            <a:p>
              <a:endParaRPr/>
            </a:p>
          </p:txBody>
        </p:sp>
        <p:sp>
          <p:nvSpPr>
            <p:cNvPr id="6" name="object 6"/>
            <p:cNvSpPr/>
            <p:nvPr/>
          </p:nvSpPr>
          <p:spPr>
            <a:xfrm>
              <a:off x="8767900" y="5183088"/>
              <a:ext cx="6385560" cy="4861560"/>
            </a:xfrm>
            <a:custGeom>
              <a:avLst/>
              <a:gdLst/>
              <a:ahLst/>
              <a:cxnLst/>
              <a:rect l="l" t="t" r="r" b="b"/>
              <a:pathLst>
                <a:path w="6385559" h="4861559">
                  <a:moveTo>
                    <a:pt x="0" y="4861422"/>
                  </a:moveTo>
                  <a:lnTo>
                    <a:pt x="6385564" y="4861422"/>
                  </a:lnTo>
                  <a:lnTo>
                    <a:pt x="6385564" y="0"/>
                  </a:lnTo>
                  <a:lnTo>
                    <a:pt x="0" y="0"/>
                  </a:lnTo>
                  <a:lnTo>
                    <a:pt x="0" y="4861422"/>
                  </a:lnTo>
                  <a:close/>
                </a:path>
              </a:pathLst>
            </a:custGeom>
            <a:ln w="115598">
              <a:solidFill>
                <a:srgbClr val="FF42A0"/>
              </a:solidFill>
            </a:ln>
          </p:spPr>
          <p:txBody>
            <a:bodyPr wrap="square" lIns="0" tIns="0" rIns="0" bIns="0" rtlCol="0"/>
            <a:lstStyle/>
            <a:p>
              <a:endParaRPr/>
            </a:p>
          </p:txBody>
        </p:sp>
      </p:grpSp>
      <p:sp>
        <p:nvSpPr>
          <p:cNvPr id="7" name="object 7"/>
          <p:cNvSpPr txBox="1"/>
          <p:nvPr/>
        </p:nvSpPr>
        <p:spPr>
          <a:xfrm>
            <a:off x="15628498" y="875859"/>
            <a:ext cx="4126229" cy="1374140"/>
          </a:xfrm>
          <a:prstGeom prst="rect">
            <a:avLst/>
          </a:prstGeom>
        </p:spPr>
        <p:txBody>
          <a:bodyPr vert="horz" wrap="square" lIns="0" tIns="54610" rIns="0" bIns="0" rtlCol="0">
            <a:spAutoFit/>
          </a:bodyPr>
          <a:lstStyle/>
          <a:p>
            <a:pPr marL="12700" marR="5080">
              <a:lnSpc>
                <a:spcPts val="2580"/>
              </a:lnSpc>
              <a:spcBef>
                <a:spcPts val="430"/>
              </a:spcBef>
            </a:pPr>
            <a:r>
              <a:rPr sz="2400" spc="-5" dirty="0">
                <a:latin typeface="Arial MT"/>
                <a:cs typeface="Arial MT"/>
              </a:rPr>
              <a:t>MODEL</a:t>
            </a:r>
            <a:r>
              <a:rPr sz="2400" spc="-70" dirty="0">
                <a:latin typeface="Arial MT"/>
                <a:cs typeface="Arial MT"/>
              </a:rPr>
              <a:t> </a:t>
            </a:r>
            <a:r>
              <a:rPr sz="2400" spc="-5" dirty="0">
                <a:latin typeface="Arial MT"/>
                <a:cs typeface="Arial MT"/>
              </a:rPr>
              <a:t>OF</a:t>
            </a:r>
            <a:r>
              <a:rPr sz="2400" spc="-60" dirty="0">
                <a:latin typeface="Arial MT"/>
                <a:cs typeface="Arial MT"/>
              </a:rPr>
              <a:t> </a:t>
            </a:r>
            <a:r>
              <a:rPr sz="2400" spc="-5" dirty="0">
                <a:latin typeface="Arial MT"/>
                <a:cs typeface="Arial MT"/>
              </a:rPr>
              <a:t>BIVENTRICULAR </a:t>
            </a:r>
            <a:r>
              <a:rPr sz="2400" spc="-650" dirty="0">
                <a:latin typeface="Arial MT"/>
                <a:cs typeface="Arial MT"/>
              </a:rPr>
              <a:t> </a:t>
            </a:r>
            <a:r>
              <a:rPr sz="2400" spc="-5" dirty="0">
                <a:latin typeface="Arial MT"/>
                <a:cs typeface="Arial MT"/>
              </a:rPr>
              <a:t>HEART FAILURE </a:t>
            </a:r>
            <a:r>
              <a:rPr sz="2400" spc="-10" dirty="0">
                <a:latin typeface="Arial MT"/>
                <a:cs typeface="Arial MT"/>
              </a:rPr>
              <a:t>USED </a:t>
            </a:r>
            <a:r>
              <a:rPr sz="2400" spc="-5" dirty="0">
                <a:latin typeface="Arial MT"/>
                <a:cs typeface="Arial MT"/>
              </a:rPr>
              <a:t>TO </a:t>
            </a:r>
            <a:r>
              <a:rPr sz="2400" dirty="0">
                <a:latin typeface="Arial MT"/>
                <a:cs typeface="Arial MT"/>
              </a:rPr>
              <a:t> </a:t>
            </a:r>
            <a:r>
              <a:rPr sz="2400" spc="-10" dirty="0">
                <a:latin typeface="Arial MT"/>
                <a:cs typeface="Arial MT"/>
              </a:rPr>
              <a:t>GENERATE </a:t>
            </a:r>
            <a:r>
              <a:rPr sz="2400" spc="-5" dirty="0">
                <a:latin typeface="Arial MT"/>
                <a:cs typeface="Arial MT"/>
              </a:rPr>
              <a:t>DIGITAL TWINS </a:t>
            </a:r>
            <a:r>
              <a:rPr sz="2400" dirty="0">
                <a:latin typeface="Arial MT"/>
                <a:cs typeface="Arial MT"/>
              </a:rPr>
              <a:t> </a:t>
            </a:r>
            <a:r>
              <a:rPr sz="2400" spc="-5" dirty="0">
                <a:latin typeface="Arial MT"/>
                <a:cs typeface="Arial MT"/>
              </a:rPr>
              <a:t>TO</a:t>
            </a:r>
            <a:r>
              <a:rPr sz="2400" spc="-35" dirty="0">
                <a:latin typeface="Arial MT"/>
                <a:cs typeface="Arial MT"/>
              </a:rPr>
              <a:t> </a:t>
            </a:r>
            <a:r>
              <a:rPr sz="2400" spc="-5" dirty="0">
                <a:latin typeface="Arial MT"/>
                <a:cs typeface="Arial MT"/>
              </a:rPr>
              <a:t>EXPLAIN</a:t>
            </a:r>
            <a:r>
              <a:rPr sz="2400" spc="-20" dirty="0">
                <a:latin typeface="Arial MT"/>
                <a:cs typeface="Arial MT"/>
              </a:rPr>
              <a:t> </a:t>
            </a:r>
            <a:r>
              <a:rPr sz="2400" spc="-5" dirty="0">
                <a:latin typeface="Arial MT"/>
                <a:cs typeface="Arial MT"/>
              </a:rPr>
              <a:t>THE</a:t>
            </a:r>
            <a:r>
              <a:rPr sz="2400" spc="-20" dirty="0">
                <a:latin typeface="Arial MT"/>
                <a:cs typeface="Arial MT"/>
              </a:rPr>
              <a:t> </a:t>
            </a:r>
            <a:r>
              <a:rPr sz="2400" spc="-10" dirty="0">
                <a:latin typeface="Arial MT"/>
                <a:cs typeface="Arial MT"/>
              </a:rPr>
              <a:t>SCATTER</a:t>
            </a:r>
            <a:endParaRPr sz="2400">
              <a:latin typeface="Arial MT"/>
              <a:cs typeface="Arial MT"/>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909588" y="1104469"/>
            <a:ext cx="17164685" cy="9424035"/>
            <a:chOff x="909588" y="1104469"/>
            <a:chExt cx="17164685" cy="9424035"/>
          </a:xfrm>
        </p:grpSpPr>
        <p:pic>
          <p:nvPicPr>
            <p:cNvPr id="3" name="object 3"/>
            <p:cNvPicPr/>
            <p:nvPr/>
          </p:nvPicPr>
          <p:blipFill>
            <a:blip r:embed="rId2" cstate="print"/>
            <a:stretch>
              <a:fillRect/>
            </a:stretch>
          </p:blipFill>
          <p:spPr>
            <a:xfrm>
              <a:off x="909588" y="1104469"/>
              <a:ext cx="17164118" cy="9423796"/>
            </a:xfrm>
            <a:prstGeom prst="rect">
              <a:avLst/>
            </a:prstGeom>
          </p:spPr>
        </p:pic>
        <p:sp>
          <p:nvSpPr>
            <p:cNvPr id="4" name="object 4"/>
            <p:cNvSpPr/>
            <p:nvPr/>
          </p:nvSpPr>
          <p:spPr>
            <a:xfrm>
              <a:off x="4558601" y="3741248"/>
              <a:ext cx="13389610" cy="785495"/>
            </a:xfrm>
            <a:custGeom>
              <a:avLst/>
              <a:gdLst/>
              <a:ahLst/>
              <a:cxnLst/>
              <a:rect l="l" t="t" r="r" b="b"/>
              <a:pathLst>
                <a:path w="13389610" h="785495">
                  <a:moveTo>
                    <a:pt x="312864" y="370674"/>
                  </a:moveTo>
                  <a:lnTo>
                    <a:pt x="208572" y="370674"/>
                  </a:lnTo>
                  <a:lnTo>
                    <a:pt x="208572" y="0"/>
                  </a:lnTo>
                  <a:lnTo>
                    <a:pt x="104292" y="0"/>
                  </a:lnTo>
                  <a:lnTo>
                    <a:pt x="104292" y="370674"/>
                  </a:lnTo>
                  <a:lnTo>
                    <a:pt x="0" y="370674"/>
                  </a:lnTo>
                  <a:lnTo>
                    <a:pt x="156425" y="683539"/>
                  </a:lnTo>
                  <a:lnTo>
                    <a:pt x="286791" y="422821"/>
                  </a:lnTo>
                  <a:lnTo>
                    <a:pt x="312864" y="370674"/>
                  </a:lnTo>
                  <a:close/>
                </a:path>
                <a:path w="13389610" h="785495">
                  <a:moveTo>
                    <a:pt x="2892475" y="472452"/>
                  </a:moveTo>
                  <a:lnTo>
                    <a:pt x="2788183" y="472452"/>
                  </a:lnTo>
                  <a:lnTo>
                    <a:pt x="2788183" y="101777"/>
                  </a:lnTo>
                  <a:lnTo>
                    <a:pt x="2683891" y="101777"/>
                  </a:lnTo>
                  <a:lnTo>
                    <a:pt x="2683891" y="472452"/>
                  </a:lnTo>
                  <a:lnTo>
                    <a:pt x="2579598" y="472452"/>
                  </a:lnTo>
                  <a:lnTo>
                    <a:pt x="2736037" y="785317"/>
                  </a:lnTo>
                  <a:lnTo>
                    <a:pt x="2866402" y="524598"/>
                  </a:lnTo>
                  <a:lnTo>
                    <a:pt x="2892475" y="472452"/>
                  </a:lnTo>
                  <a:close/>
                </a:path>
                <a:path w="13389610" h="785495">
                  <a:moveTo>
                    <a:pt x="4316095" y="472452"/>
                  </a:moveTo>
                  <a:lnTo>
                    <a:pt x="4211802" y="472452"/>
                  </a:lnTo>
                  <a:lnTo>
                    <a:pt x="4211802" y="101777"/>
                  </a:lnTo>
                  <a:lnTo>
                    <a:pt x="4107510" y="101777"/>
                  </a:lnTo>
                  <a:lnTo>
                    <a:pt x="4107510" y="472452"/>
                  </a:lnTo>
                  <a:lnTo>
                    <a:pt x="4003230" y="472452"/>
                  </a:lnTo>
                  <a:lnTo>
                    <a:pt x="4159656" y="785317"/>
                  </a:lnTo>
                  <a:lnTo>
                    <a:pt x="4290022" y="524598"/>
                  </a:lnTo>
                  <a:lnTo>
                    <a:pt x="4316095" y="472452"/>
                  </a:lnTo>
                  <a:close/>
                </a:path>
                <a:path w="13389610" h="785495">
                  <a:moveTo>
                    <a:pt x="8963914" y="472452"/>
                  </a:moveTo>
                  <a:lnTo>
                    <a:pt x="8859622" y="472452"/>
                  </a:lnTo>
                  <a:lnTo>
                    <a:pt x="8859622" y="101777"/>
                  </a:lnTo>
                  <a:lnTo>
                    <a:pt x="8755329" y="101777"/>
                  </a:lnTo>
                  <a:lnTo>
                    <a:pt x="8755329" y="472452"/>
                  </a:lnTo>
                  <a:lnTo>
                    <a:pt x="8651037" y="472452"/>
                  </a:lnTo>
                  <a:lnTo>
                    <a:pt x="8807475" y="785317"/>
                  </a:lnTo>
                  <a:lnTo>
                    <a:pt x="8937841" y="524598"/>
                  </a:lnTo>
                  <a:lnTo>
                    <a:pt x="8963914" y="472452"/>
                  </a:lnTo>
                  <a:close/>
                </a:path>
                <a:path w="13389610" h="785495">
                  <a:moveTo>
                    <a:pt x="10783329" y="472452"/>
                  </a:moveTo>
                  <a:lnTo>
                    <a:pt x="10679049" y="472452"/>
                  </a:lnTo>
                  <a:lnTo>
                    <a:pt x="10679049" y="101777"/>
                  </a:lnTo>
                  <a:lnTo>
                    <a:pt x="10574757" y="101777"/>
                  </a:lnTo>
                  <a:lnTo>
                    <a:pt x="10574757" y="472452"/>
                  </a:lnTo>
                  <a:lnTo>
                    <a:pt x="10470464" y="472452"/>
                  </a:lnTo>
                  <a:lnTo>
                    <a:pt x="10626903" y="785317"/>
                  </a:lnTo>
                  <a:lnTo>
                    <a:pt x="10757256" y="524598"/>
                  </a:lnTo>
                  <a:lnTo>
                    <a:pt x="10783329" y="472452"/>
                  </a:lnTo>
                  <a:close/>
                </a:path>
                <a:path w="13389610" h="785495">
                  <a:moveTo>
                    <a:pt x="13389331" y="472452"/>
                  </a:moveTo>
                  <a:lnTo>
                    <a:pt x="13285038" y="472452"/>
                  </a:lnTo>
                  <a:lnTo>
                    <a:pt x="13285038" y="101777"/>
                  </a:lnTo>
                  <a:lnTo>
                    <a:pt x="13180746" y="101777"/>
                  </a:lnTo>
                  <a:lnTo>
                    <a:pt x="13180746" y="472452"/>
                  </a:lnTo>
                  <a:lnTo>
                    <a:pt x="13076454" y="472452"/>
                  </a:lnTo>
                  <a:lnTo>
                    <a:pt x="13232892" y="785317"/>
                  </a:lnTo>
                  <a:lnTo>
                    <a:pt x="13363258" y="524598"/>
                  </a:lnTo>
                  <a:lnTo>
                    <a:pt x="13389331" y="472452"/>
                  </a:lnTo>
                  <a:close/>
                </a:path>
              </a:pathLst>
            </a:custGeom>
            <a:solidFill>
              <a:srgbClr val="000000"/>
            </a:solidFill>
          </p:spPr>
          <p:txBody>
            <a:bodyPr wrap="square" lIns="0" tIns="0" rIns="0" bIns="0" rtlCol="0"/>
            <a:lstStyle/>
            <a:p>
              <a:endParaRPr/>
            </a:p>
          </p:txBody>
        </p:sp>
        <p:sp>
          <p:nvSpPr>
            <p:cNvPr id="5" name="object 5"/>
            <p:cNvSpPr/>
            <p:nvPr/>
          </p:nvSpPr>
          <p:spPr>
            <a:xfrm>
              <a:off x="2061921" y="6273742"/>
              <a:ext cx="14305915" cy="1047115"/>
            </a:xfrm>
            <a:custGeom>
              <a:avLst/>
              <a:gdLst/>
              <a:ahLst/>
              <a:cxnLst/>
              <a:rect l="l" t="t" r="r" b="b"/>
              <a:pathLst>
                <a:path w="14305915" h="1047115">
                  <a:moveTo>
                    <a:pt x="571715" y="523328"/>
                  </a:moveTo>
                  <a:lnTo>
                    <a:pt x="569785" y="462305"/>
                  </a:lnTo>
                  <a:lnTo>
                    <a:pt x="564159" y="403352"/>
                  </a:lnTo>
                  <a:lnTo>
                    <a:pt x="555053" y="346849"/>
                  </a:lnTo>
                  <a:lnTo>
                    <a:pt x="542658" y="293204"/>
                  </a:lnTo>
                  <a:lnTo>
                    <a:pt x="527215" y="242798"/>
                  </a:lnTo>
                  <a:lnTo>
                    <a:pt x="508914" y="196024"/>
                  </a:lnTo>
                  <a:lnTo>
                    <a:pt x="487997" y="153289"/>
                  </a:lnTo>
                  <a:lnTo>
                    <a:pt x="464654" y="114985"/>
                  </a:lnTo>
                  <a:lnTo>
                    <a:pt x="439115" y="81483"/>
                  </a:lnTo>
                  <a:lnTo>
                    <a:pt x="411581" y="53200"/>
                  </a:lnTo>
                  <a:lnTo>
                    <a:pt x="351409" y="13817"/>
                  </a:lnTo>
                  <a:lnTo>
                    <a:pt x="285851" y="0"/>
                  </a:lnTo>
                  <a:lnTo>
                    <a:pt x="252514" y="3517"/>
                  </a:lnTo>
                  <a:lnTo>
                    <a:pt x="189433" y="30518"/>
                  </a:lnTo>
                  <a:lnTo>
                    <a:pt x="132600" y="81483"/>
                  </a:lnTo>
                  <a:lnTo>
                    <a:pt x="107061" y="114985"/>
                  </a:lnTo>
                  <a:lnTo>
                    <a:pt x="83718" y="153289"/>
                  </a:lnTo>
                  <a:lnTo>
                    <a:pt x="62788" y="196024"/>
                  </a:lnTo>
                  <a:lnTo>
                    <a:pt x="44500" y="242798"/>
                  </a:lnTo>
                  <a:lnTo>
                    <a:pt x="29044" y="293204"/>
                  </a:lnTo>
                  <a:lnTo>
                    <a:pt x="16662" y="346849"/>
                  </a:lnTo>
                  <a:lnTo>
                    <a:pt x="7543" y="403352"/>
                  </a:lnTo>
                  <a:lnTo>
                    <a:pt x="1917" y="462305"/>
                  </a:lnTo>
                  <a:lnTo>
                    <a:pt x="0" y="523328"/>
                  </a:lnTo>
                  <a:lnTo>
                    <a:pt x="1917" y="584365"/>
                  </a:lnTo>
                  <a:lnTo>
                    <a:pt x="7543" y="643318"/>
                  </a:lnTo>
                  <a:lnTo>
                    <a:pt x="16662" y="699820"/>
                  </a:lnTo>
                  <a:lnTo>
                    <a:pt x="29044" y="753465"/>
                  </a:lnTo>
                  <a:lnTo>
                    <a:pt x="44500" y="803871"/>
                  </a:lnTo>
                  <a:lnTo>
                    <a:pt x="62788" y="850633"/>
                  </a:lnTo>
                  <a:lnTo>
                    <a:pt x="83718" y="893368"/>
                  </a:lnTo>
                  <a:lnTo>
                    <a:pt x="107061" y="931684"/>
                  </a:lnTo>
                  <a:lnTo>
                    <a:pt x="132600" y="965187"/>
                  </a:lnTo>
                  <a:lnTo>
                    <a:pt x="160134" y="993470"/>
                  </a:lnTo>
                  <a:lnTo>
                    <a:pt x="220306" y="1032840"/>
                  </a:lnTo>
                  <a:lnTo>
                    <a:pt x="285851" y="1046670"/>
                  </a:lnTo>
                  <a:lnTo>
                    <a:pt x="319201" y="1043152"/>
                  </a:lnTo>
                  <a:lnTo>
                    <a:pt x="382270" y="1016152"/>
                  </a:lnTo>
                  <a:lnTo>
                    <a:pt x="439115" y="965187"/>
                  </a:lnTo>
                  <a:lnTo>
                    <a:pt x="464654" y="931684"/>
                  </a:lnTo>
                  <a:lnTo>
                    <a:pt x="487997" y="893368"/>
                  </a:lnTo>
                  <a:lnTo>
                    <a:pt x="508914" y="850633"/>
                  </a:lnTo>
                  <a:lnTo>
                    <a:pt x="527215" y="803871"/>
                  </a:lnTo>
                  <a:lnTo>
                    <a:pt x="542658" y="753465"/>
                  </a:lnTo>
                  <a:lnTo>
                    <a:pt x="555053" y="699820"/>
                  </a:lnTo>
                  <a:lnTo>
                    <a:pt x="564159" y="643318"/>
                  </a:lnTo>
                  <a:lnTo>
                    <a:pt x="569785" y="584365"/>
                  </a:lnTo>
                  <a:lnTo>
                    <a:pt x="571715" y="523328"/>
                  </a:lnTo>
                  <a:close/>
                </a:path>
                <a:path w="14305915" h="1047115">
                  <a:moveTo>
                    <a:pt x="2350922" y="523328"/>
                  </a:moveTo>
                  <a:lnTo>
                    <a:pt x="2348992" y="462305"/>
                  </a:lnTo>
                  <a:lnTo>
                    <a:pt x="2343353" y="403352"/>
                  </a:lnTo>
                  <a:lnTo>
                    <a:pt x="2334222" y="346849"/>
                  </a:lnTo>
                  <a:lnTo>
                    <a:pt x="2321801" y="293204"/>
                  </a:lnTo>
                  <a:lnTo>
                    <a:pt x="2306320" y="242798"/>
                  </a:lnTo>
                  <a:lnTo>
                    <a:pt x="2287981" y="196024"/>
                  </a:lnTo>
                  <a:lnTo>
                    <a:pt x="2267013" y="153289"/>
                  </a:lnTo>
                  <a:lnTo>
                    <a:pt x="2243620" y="114985"/>
                  </a:lnTo>
                  <a:lnTo>
                    <a:pt x="2218017" y="81483"/>
                  </a:lnTo>
                  <a:lnTo>
                    <a:pt x="2190419" y="53200"/>
                  </a:lnTo>
                  <a:lnTo>
                    <a:pt x="2130120" y="13817"/>
                  </a:lnTo>
                  <a:lnTo>
                    <a:pt x="2064435" y="0"/>
                  </a:lnTo>
                  <a:lnTo>
                    <a:pt x="2031034" y="3517"/>
                  </a:lnTo>
                  <a:lnTo>
                    <a:pt x="1967826" y="30518"/>
                  </a:lnTo>
                  <a:lnTo>
                    <a:pt x="1910867" y="81483"/>
                  </a:lnTo>
                  <a:lnTo>
                    <a:pt x="1885264" y="114985"/>
                  </a:lnTo>
                  <a:lnTo>
                    <a:pt x="1861870" y="153289"/>
                  </a:lnTo>
                  <a:lnTo>
                    <a:pt x="1840890" y="196024"/>
                  </a:lnTo>
                  <a:lnTo>
                    <a:pt x="1822564" y="242798"/>
                  </a:lnTo>
                  <a:lnTo>
                    <a:pt x="1807070" y="293204"/>
                  </a:lnTo>
                  <a:lnTo>
                    <a:pt x="1794662" y="346849"/>
                  </a:lnTo>
                  <a:lnTo>
                    <a:pt x="1785518" y="403352"/>
                  </a:lnTo>
                  <a:lnTo>
                    <a:pt x="1779879" y="462305"/>
                  </a:lnTo>
                  <a:lnTo>
                    <a:pt x="1777961" y="523328"/>
                  </a:lnTo>
                  <a:lnTo>
                    <a:pt x="1779879" y="584365"/>
                  </a:lnTo>
                  <a:lnTo>
                    <a:pt x="1785518" y="643318"/>
                  </a:lnTo>
                  <a:lnTo>
                    <a:pt x="1794662" y="699820"/>
                  </a:lnTo>
                  <a:lnTo>
                    <a:pt x="1807070" y="753465"/>
                  </a:lnTo>
                  <a:lnTo>
                    <a:pt x="1822564" y="803871"/>
                  </a:lnTo>
                  <a:lnTo>
                    <a:pt x="1840890" y="850633"/>
                  </a:lnTo>
                  <a:lnTo>
                    <a:pt x="1861870" y="893368"/>
                  </a:lnTo>
                  <a:lnTo>
                    <a:pt x="1885264" y="931684"/>
                  </a:lnTo>
                  <a:lnTo>
                    <a:pt x="1910867" y="965187"/>
                  </a:lnTo>
                  <a:lnTo>
                    <a:pt x="1938451" y="993470"/>
                  </a:lnTo>
                  <a:lnTo>
                    <a:pt x="1998751" y="1032840"/>
                  </a:lnTo>
                  <a:lnTo>
                    <a:pt x="2064435" y="1046670"/>
                  </a:lnTo>
                  <a:lnTo>
                    <a:pt x="2097849" y="1043152"/>
                  </a:lnTo>
                  <a:lnTo>
                    <a:pt x="2161057" y="1016152"/>
                  </a:lnTo>
                  <a:lnTo>
                    <a:pt x="2218017" y="965187"/>
                  </a:lnTo>
                  <a:lnTo>
                    <a:pt x="2243620" y="931684"/>
                  </a:lnTo>
                  <a:lnTo>
                    <a:pt x="2267013" y="893368"/>
                  </a:lnTo>
                  <a:lnTo>
                    <a:pt x="2287981" y="850633"/>
                  </a:lnTo>
                  <a:lnTo>
                    <a:pt x="2306320" y="803871"/>
                  </a:lnTo>
                  <a:lnTo>
                    <a:pt x="2321801" y="753465"/>
                  </a:lnTo>
                  <a:lnTo>
                    <a:pt x="2334222" y="699820"/>
                  </a:lnTo>
                  <a:lnTo>
                    <a:pt x="2343353" y="643318"/>
                  </a:lnTo>
                  <a:lnTo>
                    <a:pt x="2348992" y="584365"/>
                  </a:lnTo>
                  <a:lnTo>
                    <a:pt x="2350922" y="523328"/>
                  </a:lnTo>
                  <a:close/>
                </a:path>
                <a:path w="14305915" h="1047115">
                  <a:moveTo>
                    <a:pt x="12176798" y="523328"/>
                  </a:moveTo>
                  <a:lnTo>
                    <a:pt x="12174880" y="462305"/>
                  </a:lnTo>
                  <a:lnTo>
                    <a:pt x="12169254" y="403352"/>
                  </a:lnTo>
                  <a:lnTo>
                    <a:pt x="12160136" y="346849"/>
                  </a:lnTo>
                  <a:lnTo>
                    <a:pt x="12147753" y="293204"/>
                  </a:lnTo>
                  <a:lnTo>
                    <a:pt x="12132310" y="242798"/>
                  </a:lnTo>
                  <a:lnTo>
                    <a:pt x="12114009" y="196024"/>
                  </a:lnTo>
                  <a:lnTo>
                    <a:pt x="12093092" y="153289"/>
                  </a:lnTo>
                  <a:lnTo>
                    <a:pt x="12069750" y="114985"/>
                  </a:lnTo>
                  <a:lnTo>
                    <a:pt x="12044197" y="81483"/>
                  </a:lnTo>
                  <a:lnTo>
                    <a:pt x="12016677" y="53200"/>
                  </a:lnTo>
                  <a:lnTo>
                    <a:pt x="11956504" y="13817"/>
                  </a:lnTo>
                  <a:lnTo>
                    <a:pt x="11890947" y="0"/>
                  </a:lnTo>
                  <a:lnTo>
                    <a:pt x="11857609" y="3517"/>
                  </a:lnTo>
                  <a:lnTo>
                    <a:pt x="11794528" y="30518"/>
                  </a:lnTo>
                  <a:lnTo>
                    <a:pt x="11737696" y="81483"/>
                  </a:lnTo>
                  <a:lnTo>
                    <a:pt x="11712143" y="114985"/>
                  </a:lnTo>
                  <a:lnTo>
                    <a:pt x="11688801" y="153289"/>
                  </a:lnTo>
                  <a:lnTo>
                    <a:pt x="11667884" y="196024"/>
                  </a:lnTo>
                  <a:lnTo>
                    <a:pt x="11649583" y="242798"/>
                  </a:lnTo>
                  <a:lnTo>
                    <a:pt x="11634140" y="293204"/>
                  </a:lnTo>
                  <a:lnTo>
                    <a:pt x="11621757" y="346849"/>
                  </a:lnTo>
                  <a:lnTo>
                    <a:pt x="11612639" y="403352"/>
                  </a:lnTo>
                  <a:lnTo>
                    <a:pt x="11607013" y="462305"/>
                  </a:lnTo>
                  <a:lnTo>
                    <a:pt x="11605095" y="523328"/>
                  </a:lnTo>
                  <a:lnTo>
                    <a:pt x="11607013" y="584365"/>
                  </a:lnTo>
                  <a:lnTo>
                    <a:pt x="11612639" y="643318"/>
                  </a:lnTo>
                  <a:lnTo>
                    <a:pt x="11621757" y="699820"/>
                  </a:lnTo>
                  <a:lnTo>
                    <a:pt x="11634140" y="753465"/>
                  </a:lnTo>
                  <a:lnTo>
                    <a:pt x="11649583" y="803871"/>
                  </a:lnTo>
                  <a:lnTo>
                    <a:pt x="11667884" y="850633"/>
                  </a:lnTo>
                  <a:lnTo>
                    <a:pt x="11688801" y="893368"/>
                  </a:lnTo>
                  <a:lnTo>
                    <a:pt x="11712143" y="931684"/>
                  </a:lnTo>
                  <a:lnTo>
                    <a:pt x="11737696" y="965187"/>
                  </a:lnTo>
                  <a:lnTo>
                    <a:pt x="11765217" y="993470"/>
                  </a:lnTo>
                  <a:lnTo>
                    <a:pt x="11825389" y="1032840"/>
                  </a:lnTo>
                  <a:lnTo>
                    <a:pt x="11890947" y="1046670"/>
                  </a:lnTo>
                  <a:lnTo>
                    <a:pt x="11924284" y="1043152"/>
                  </a:lnTo>
                  <a:lnTo>
                    <a:pt x="11987365" y="1016152"/>
                  </a:lnTo>
                  <a:lnTo>
                    <a:pt x="12044197" y="965187"/>
                  </a:lnTo>
                  <a:lnTo>
                    <a:pt x="12069750" y="931684"/>
                  </a:lnTo>
                  <a:lnTo>
                    <a:pt x="12093092" y="893368"/>
                  </a:lnTo>
                  <a:lnTo>
                    <a:pt x="12114009" y="850633"/>
                  </a:lnTo>
                  <a:lnTo>
                    <a:pt x="12132310" y="803871"/>
                  </a:lnTo>
                  <a:lnTo>
                    <a:pt x="12147753" y="753465"/>
                  </a:lnTo>
                  <a:lnTo>
                    <a:pt x="12160136" y="699820"/>
                  </a:lnTo>
                  <a:lnTo>
                    <a:pt x="12169254" y="643318"/>
                  </a:lnTo>
                  <a:lnTo>
                    <a:pt x="12174880" y="584365"/>
                  </a:lnTo>
                  <a:lnTo>
                    <a:pt x="12176798" y="523328"/>
                  </a:lnTo>
                  <a:close/>
                </a:path>
                <a:path w="14305915" h="1047115">
                  <a:moveTo>
                    <a:pt x="14305318" y="523328"/>
                  </a:moveTo>
                  <a:lnTo>
                    <a:pt x="14303401" y="462305"/>
                  </a:lnTo>
                  <a:lnTo>
                    <a:pt x="14297762" y="403352"/>
                  </a:lnTo>
                  <a:lnTo>
                    <a:pt x="14288618" y="346849"/>
                  </a:lnTo>
                  <a:lnTo>
                    <a:pt x="14276210" y="293204"/>
                  </a:lnTo>
                  <a:lnTo>
                    <a:pt x="14260716" y="242798"/>
                  </a:lnTo>
                  <a:lnTo>
                    <a:pt x="14242390" y="196024"/>
                  </a:lnTo>
                  <a:lnTo>
                    <a:pt x="14221409" y="153289"/>
                  </a:lnTo>
                  <a:lnTo>
                    <a:pt x="14198016" y="114985"/>
                  </a:lnTo>
                  <a:lnTo>
                    <a:pt x="14172413" y="81483"/>
                  </a:lnTo>
                  <a:lnTo>
                    <a:pt x="14144828" y="53200"/>
                  </a:lnTo>
                  <a:lnTo>
                    <a:pt x="14084529" y="13817"/>
                  </a:lnTo>
                  <a:lnTo>
                    <a:pt x="14018844" y="0"/>
                  </a:lnTo>
                  <a:lnTo>
                    <a:pt x="13985431" y="3517"/>
                  </a:lnTo>
                  <a:lnTo>
                    <a:pt x="13922223" y="30518"/>
                  </a:lnTo>
                  <a:lnTo>
                    <a:pt x="13865263" y="81483"/>
                  </a:lnTo>
                  <a:lnTo>
                    <a:pt x="13839660" y="114985"/>
                  </a:lnTo>
                  <a:lnTo>
                    <a:pt x="13816267" y="153289"/>
                  </a:lnTo>
                  <a:lnTo>
                    <a:pt x="13795299" y="196024"/>
                  </a:lnTo>
                  <a:lnTo>
                    <a:pt x="13776960" y="242798"/>
                  </a:lnTo>
                  <a:lnTo>
                    <a:pt x="13761479" y="293204"/>
                  </a:lnTo>
                  <a:lnTo>
                    <a:pt x="13749058" y="346849"/>
                  </a:lnTo>
                  <a:lnTo>
                    <a:pt x="13739927" y="403352"/>
                  </a:lnTo>
                  <a:lnTo>
                    <a:pt x="13734288" y="462305"/>
                  </a:lnTo>
                  <a:lnTo>
                    <a:pt x="13732358" y="523328"/>
                  </a:lnTo>
                  <a:lnTo>
                    <a:pt x="13734288" y="584365"/>
                  </a:lnTo>
                  <a:lnTo>
                    <a:pt x="13739927" y="643318"/>
                  </a:lnTo>
                  <a:lnTo>
                    <a:pt x="13749058" y="699820"/>
                  </a:lnTo>
                  <a:lnTo>
                    <a:pt x="13761479" y="753465"/>
                  </a:lnTo>
                  <a:lnTo>
                    <a:pt x="13776960" y="803871"/>
                  </a:lnTo>
                  <a:lnTo>
                    <a:pt x="13795299" y="850633"/>
                  </a:lnTo>
                  <a:lnTo>
                    <a:pt x="13816267" y="893368"/>
                  </a:lnTo>
                  <a:lnTo>
                    <a:pt x="13839660" y="931684"/>
                  </a:lnTo>
                  <a:lnTo>
                    <a:pt x="13865263" y="965187"/>
                  </a:lnTo>
                  <a:lnTo>
                    <a:pt x="13892860" y="993470"/>
                  </a:lnTo>
                  <a:lnTo>
                    <a:pt x="13953160" y="1032840"/>
                  </a:lnTo>
                  <a:lnTo>
                    <a:pt x="14018844" y="1046670"/>
                  </a:lnTo>
                  <a:lnTo>
                    <a:pt x="14052245" y="1043152"/>
                  </a:lnTo>
                  <a:lnTo>
                    <a:pt x="14115453" y="1016152"/>
                  </a:lnTo>
                  <a:lnTo>
                    <a:pt x="14172413" y="965187"/>
                  </a:lnTo>
                  <a:lnTo>
                    <a:pt x="14198016" y="931684"/>
                  </a:lnTo>
                  <a:lnTo>
                    <a:pt x="14221409" y="893368"/>
                  </a:lnTo>
                  <a:lnTo>
                    <a:pt x="14242390" y="850633"/>
                  </a:lnTo>
                  <a:lnTo>
                    <a:pt x="14260716" y="803871"/>
                  </a:lnTo>
                  <a:lnTo>
                    <a:pt x="14276210" y="753465"/>
                  </a:lnTo>
                  <a:lnTo>
                    <a:pt x="14288618" y="699820"/>
                  </a:lnTo>
                  <a:lnTo>
                    <a:pt x="14297762" y="643318"/>
                  </a:lnTo>
                  <a:lnTo>
                    <a:pt x="14303401" y="584365"/>
                  </a:lnTo>
                  <a:lnTo>
                    <a:pt x="14305318" y="523328"/>
                  </a:lnTo>
                  <a:close/>
                </a:path>
              </a:pathLst>
            </a:custGeom>
            <a:solidFill>
              <a:srgbClr val="38E439">
                <a:alpha val="38038"/>
              </a:srgbClr>
            </a:solidFill>
          </p:spPr>
          <p:txBody>
            <a:bodyPr wrap="square" lIns="0" tIns="0" rIns="0" bIns="0" rtlCol="0"/>
            <a:lstStyle/>
            <a:p>
              <a:endParaRPr/>
            </a:p>
          </p:txBody>
        </p:sp>
        <p:sp>
          <p:nvSpPr>
            <p:cNvPr id="6" name="object 6"/>
            <p:cNvSpPr/>
            <p:nvPr/>
          </p:nvSpPr>
          <p:spPr>
            <a:xfrm>
              <a:off x="3403875" y="9129774"/>
              <a:ext cx="572135" cy="1047115"/>
            </a:xfrm>
            <a:custGeom>
              <a:avLst/>
              <a:gdLst/>
              <a:ahLst/>
              <a:cxnLst/>
              <a:rect l="l" t="t" r="r" b="b"/>
              <a:pathLst>
                <a:path w="572135" h="1047115">
                  <a:moveTo>
                    <a:pt x="285855" y="0"/>
                  </a:moveTo>
                  <a:lnTo>
                    <a:pt x="220302" y="13823"/>
                  </a:lnTo>
                  <a:lnTo>
                    <a:pt x="160131" y="53198"/>
                  </a:lnTo>
                  <a:lnTo>
                    <a:pt x="132599" y="81485"/>
                  </a:lnTo>
                  <a:lnTo>
                    <a:pt x="107055" y="114981"/>
                  </a:lnTo>
                  <a:lnTo>
                    <a:pt x="83714" y="153293"/>
                  </a:lnTo>
                  <a:lnTo>
                    <a:pt x="62790" y="196029"/>
                  </a:lnTo>
                  <a:lnTo>
                    <a:pt x="44497" y="242796"/>
                  </a:lnTo>
                  <a:lnTo>
                    <a:pt x="29049" y="293200"/>
                  </a:lnTo>
                  <a:lnTo>
                    <a:pt x="16661" y="346848"/>
                  </a:lnTo>
                  <a:lnTo>
                    <a:pt x="7548" y="403349"/>
                  </a:lnTo>
                  <a:lnTo>
                    <a:pt x="1922" y="462309"/>
                  </a:lnTo>
                  <a:lnTo>
                    <a:pt x="0" y="523334"/>
                  </a:lnTo>
                  <a:lnTo>
                    <a:pt x="1922" y="584360"/>
                  </a:lnTo>
                  <a:lnTo>
                    <a:pt x="7548" y="643320"/>
                  </a:lnTo>
                  <a:lnTo>
                    <a:pt x="16661" y="699820"/>
                  </a:lnTo>
                  <a:lnTo>
                    <a:pt x="29049" y="753469"/>
                  </a:lnTo>
                  <a:lnTo>
                    <a:pt x="44497" y="803873"/>
                  </a:lnTo>
                  <a:lnTo>
                    <a:pt x="62790" y="850640"/>
                  </a:lnTo>
                  <a:lnTo>
                    <a:pt x="83714" y="893375"/>
                  </a:lnTo>
                  <a:lnTo>
                    <a:pt x="107055" y="931688"/>
                  </a:lnTo>
                  <a:lnTo>
                    <a:pt x="132599" y="965184"/>
                  </a:lnTo>
                  <a:lnTo>
                    <a:pt x="160131" y="993471"/>
                  </a:lnTo>
                  <a:lnTo>
                    <a:pt x="220302" y="1032846"/>
                  </a:lnTo>
                  <a:lnTo>
                    <a:pt x="285855" y="1046669"/>
                  </a:lnTo>
                  <a:lnTo>
                    <a:pt x="319197" y="1043148"/>
                  </a:lnTo>
                  <a:lnTo>
                    <a:pt x="382273" y="1016156"/>
                  </a:lnTo>
                  <a:lnTo>
                    <a:pt x="439110" y="965184"/>
                  </a:lnTo>
                  <a:lnTo>
                    <a:pt x="464654" y="931688"/>
                  </a:lnTo>
                  <a:lnTo>
                    <a:pt x="487995" y="893375"/>
                  </a:lnTo>
                  <a:lnTo>
                    <a:pt x="508919" y="850640"/>
                  </a:lnTo>
                  <a:lnTo>
                    <a:pt x="527212" y="803873"/>
                  </a:lnTo>
                  <a:lnTo>
                    <a:pt x="542660" y="753469"/>
                  </a:lnTo>
                  <a:lnTo>
                    <a:pt x="555048" y="699820"/>
                  </a:lnTo>
                  <a:lnTo>
                    <a:pt x="564162" y="643320"/>
                  </a:lnTo>
                  <a:lnTo>
                    <a:pt x="569787" y="584360"/>
                  </a:lnTo>
                  <a:lnTo>
                    <a:pt x="571710" y="523334"/>
                  </a:lnTo>
                  <a:lnTo>
                    <a:pt x="569787" y="462309"/>
                  </a:lnTo>
                  <a:lnTo>
                    <a:pt x="564162" y="403349"/>
                  </a:lnTo>
                  <a:lnTo>
                    <a:pt x="555048" y="346848"/>
                  </a:lnTo>
                  <a:lnTo>
                    <a:pt x="542660" y="293200"/>
                  </a:lnTo>
                  <a:lnTo>
                    <a:pt x="527212" y="242796"/>
                  </a:lnTo>
                  <a:lnTo>
                    <a:pt x="508919" y="196029"/>
                  </a:lnTo>
                  <a:lnTo>
                    <a:pt x="487995" y="153293"/>
                  </a:lnTo>
                  <a:lnTo>
                    <a:pt x="464654" y="114981"/>
                  </a:lnTo>
                  <a:lnTo>
                    <a:pt x="439110" y="81485"/>
                  </a:lnTo>
                  <a:lnTo>
                    <a:pt x="411579" y="53198"/>
                  </a:lnTo>
                  <a:lnTo>
                    <a:pt x="351407" y="13823"/>
                  </a:lnTo>
                  <a:lnTo>
                    <a:pt x="285855" y="0"/>
                  </a:lnTo>
                  <a:close/>
                </a:path>
              </a:pathLst>
            </a:custGeom>
            <a:solidFill>
              <a:srgbClr val="FF00D2">
                <a:alpha val="34117"/>
              </a:srgbClr>
            </a:solidFill>
          </p:spPr>
          <p:txBody>
            <a:bodyPr wrap="square" lIns="0" tIns="0" rIns="0" bIns="0" rtlCol="0"/>
            <a:lstStyle/>
            <a:p>
              <a:endParaRPr/>
            </a:p>
          </p:txBody>
        </p:sp>
        <p:sp>
          <p:nvSpPr>
            <p:cNvPr id="7" name="object 7"/>
            <p:cNvSpPr/>
            <p:nvPr/>
          </p:nvSpPr>
          <p:spPr>
            <a:xfrm>
              <a:off x="4429184" y="9026741"/>
              <a:ext cx="572135" cy="1251585"/>
            </a:xfrm>
            <a:custGeom>
              <a:avLst/>
              <a:gdLst/>
              <a:ahLst/>
              <a:cxnLst/>
              <a:rect l="l" t="t" r="r" b="b"/>
              <a:pathLst>
                <a:path w="572135" h="1251584">
                  <a:moveTo>
                    <a:pt x="285855" y="0"/>
                  </a:moveTo>
                  <a:lnTo>
                    <a:pt x="228237" y="12714"/>
                  </a:lnTo>
                  <a:lnTo>
                    <a:pt x="174575" y="49180"/>
                  </a:lnTo>
                  <a:lnTo>
                    <a:pt x="126018" y="106879"/>
                  </a:lnTo>
                  <a:lnTo>
                    <a:pt x="104013" y="142903"/>
                  </a:lnTo>
                  <a:lnTo>
                    <a:pt x="83714" y="183292"/>
                  </a:lnTo>
                  <a:lnTo>
                    <a:pt x="65266" y="227731"/>
                  </a:lnTo>
                  <a:lnTo>
                    <a:pt x="48812" y="275903"/>
                  </a:lnTo>
                  <a:lnTo>
                    <a:pt x="34495" y="327496"/>
                  </a:lnTo>
                  <a:lnTo>
                    <a:pt x="22460" y="382193"/>
                  </a:lnTo>
                  <a:lnTo>
                    <a:pt x="12849" y="439681"/>
                  </a:lnTo>
                  <a:lnTo>
                    <a:pt x="5806" y="499645"/>
                  </a:lnTo>
                  <a:lnTo>
                    <a:pt x="1475" y="561769"/>
                  </a:lnTo>
                  <a:lnTo>
                    <a:pt x="0" y="625740"/>
                  </a:lnTo>
                  <a:lnTo>
                    <a:pt x="1475" y="689710"/>
                  </a:lnTo>
                  <a:lnTo>
                    <a:pt x="5806" y="751834"/>
                  </a:lnTo>
                  <a:lnTo>
                    <a:pt x="12849" y="811798"/>
                  </a:lnTo>
                  <a:lnTo>
                    <a:pt x="22460" y="869286"/>
                  </a:lnTo>
                  <a:lnTo>
                    <a:pt x="34495" y="923983"/>
                  </a:lnTo>
                  <a:lnTo>
                    <a:pt x="48812" y="975576"/>
                  </a:lnTo>
                  <a:lnTo>
                    <a:pt x="65266" y="1023749"/>
                  </a:lnTo>
                  <a:lnTo>
                    <a:pt x="83714" y="1068187"/>
                  </a:lnTo>
                  <a:lnTo>
                    <a:pt x="104013" y="1108576"/>
                  </a:lnTo>
                  <a:lnTo>
                    <a:pt x="126018" y="1144601"/>
                  </a:lnTo>
                  <a:lnTo>
                    <a:pt x="149587" y="1175947"/>
                  </a:lnTo>
                  <a:lnTo>
                    <a:pt x="200840" y="1223344"/>
                  </a:lnTo>
                  <a:lnTo>
                    <a:pt x="256623" y="1248249"/>
                  </a:lnTo>
                  <a:lnTo>
                    <a:pt x="285855" y="1251480"/>
                  </a:lnTo>
                  <a:lnTo>
                    <a:pt x="315086" y="1248249"/>
                  </a:lnTo>
                  <a:lnTo>
                    <a:pt x="370869" y="1223344"/>
                  </a:lnTo>
                  <a:lnTo>
                    <a:pt x="422122" y="1175947"/>
                  </a:lnTo>
                  <a:lnTo>
                    <a:pt x="445691" y="1144601"/>
                  </a:lnTo>
                  <a:lnTo>
                    <a:pt x="467697" y="1108576"/>
                  </a:lnTo>
                  <a:lnTo>
                    <a:pt x="487995" y="1068187"/>
                  </a:lnTo>
                  <a:lnTo>
                    <a:pt x="506443" y="1023749"/>
                  </a:lnTo>
                  <a:lnTo>
                    <a:pt x="522898" y="975576"/>
                  </a:lnTo>
                  <a:lnTo>
                    <a:pt x="537214" y="923983"/>
                  </a:lnTo>
                  <a:lnTo>
                    <a:pt x="549250" y="869286"/>
                  </a:lnTo>
                  <a:lnTo>
                    <a:pt x="558861" y="811798"/>
                  </a:lnTo>
                  <a:lnTo>
                    <a:pt x="565903" y="751834"/>
                  </a:lnTo>
                  <a:lnTo>
                    <a:pt x="570234" y="689710"/>
                  </a:lnTo>
                  <a:lnTo>
                    <a:pt x="571710" y="625740"/>
                  </a:lnTo>
                  <a:lnTo>
                    <a:pt x="570234" y="561769"/>
                  </a:lnTo>
                  <a:lnTo>
                    <a:pt x="565903" y="499645"/>
                  </a:lnTo>
                  <a:lnTo>
                    <a:pt x="558861" y="439681"/>
                  </a:lnTo>
                  <a:lnTo>
                    <a:pt x="549250" y="382193"/>
                  </a:lnTo>
                  <a:lnTo>
                    <a:pt x="537214" y="327496"/>
                  </a:lnTo>
                  <a:lnTo>
                    <a:pt x="522898" y="275903"/>
                  </a:lnTo>
                  <a:lnTo>
                    <a:pt x="506443" y="227731"/>
                  </a:lnTo>
                  <a:lnTo>
                    <a:pt x="487995" y="183292"/>
                  </a:lnTo>
                  <a:lnTo>
                    <a:pt x="467697" y="142903"/>
                  </a:lnTo>
                  <a:lnTo>
                    <a:pt x="445691" y="106879"/>
                  </a:lnTo>
                  <a:lnTo>
                    <a:pt x="422122" y="75533"/>
                  </a:lnTo>
                  <a:lnTo>
                    <a:pt x="370869" y="28136"/>
                  </a:lnTo>
                  <a:lnTo>
                    <a:pt x="315086" y="3231"/>
                  </a:lnTo>
                  <a:lnTo>
                    <a:pt x="285855" y="0"/>
                  </a:lnTo>
                  <a:close/>
                </a:path>
              </a:pathLst>
            </a:custGeom>
            <a:solidFill>
              <a:srgbClr val="38E439">
                <a:alpha val="38038"/>
              </a:srgbClr>
            </a:solidFill>
          </p:spPr>
          <p:txBody>
            <a:bodyPr wrap="square" lIns="0" tIns="0" rIns="0" bIns="0" rtlCol="0"/>
            <a:lstStyle/>
            <a:p>
              <a:endParaRPr/>
            </a:p>
          </p:txBody>
        </p:sp>
        <p:sp>
          <p:nvSpPr>
            <p:cNvPr id="8" name="object 8"/>
            <p:cNvSpPr/>
            <p:nvPr/>
          </p:nvSpPr>
          <p:spPr>
            <a:xfrm>
              <a:off x="11543522" y="9015432"/>
              <a:ext cx="573405" cy="1274445"/>
            </a:xfrm>
            <a:custGeom>
              <a:avLst/>
              <a:gdLst/>
              <a:ahLst/>
              <a:cxnLst/>
              <a:rect l="l" t="t" r="r" b="b"/>
              <a:pathLst>
                <a:path w="573404" h="1274445">
                  <a:moveTo>
                    <a:pt x="286483" y="0"/>
                  </a:moveTo>
                  <a:lnTo>
                    <a:pt x="228748" y="12942"/>
                  </a:lnTo>
                  <a:lnTo>
                    <a:pt x="174973" y="50063"/>
                  </a:lnTo>
                  <a:lnTo>
                    <a:pt x="126310" y="108800"/>
                  </a:lnTo>
                  <a:lnTo>
                    <a:pt x="104255" y="145474"/>
                  </a:lnTo>
                  <a:lnTo>
                    <a:pt x="83911" y="186591"/>
                  </a:lnTo>
                  <a:lnTo>
                    <a:pt x="65420" y="231830"/>
                  </a:lnTo>
                  <a:lnTo>
                    <a:pt x="48928" y="280873"/>
                  </a:lnTo>
                  <a:lnTo>
                    <a:pt x="34578" y="333398"/>
                  </a:lnTo>
                  <a:lnTo>
                    <a:pt x="22514" y="389085"/>
                  </a:lnTo>
                  <a:lnTo>
                    <a:pt x="12880" y="447613"/>
                  </a:lnTo>
                  <a:lnTo>
                    <a:pt x="5820" y="508664"/>
                  </a:lnTo>
                  <a:lnTo>
                    <a:pt x="1479" y="571915"/>
                  </a:lnTo>
                  <a:lnTo>
                    <a:pt x="0" y="637048"/>
                  </a:lnTo>
                  <a:lnTo>
                    <a:pt x="1479" y="702181"/>
                  </a:lnTo>
                  <a:lnTo>
                    <a:pt x="5820" y="765433"/>
                  </a:lnTo>
                  <a:lnTo>
                    <a:pt x="12880" y="826483"/>
                  </a:lnTo>
                  <a:lnTo>
                    <a:pt x="22514" y="885012"/>
                  </a:lnTo>
                  <a:lnTo>
                    <a:pt x="34578" y="940699"/>
                  </a:lnTo>
                  <a:lnTo>
                    <a:pt x="48928" y="993224"/>
                  </a:lnTo>
                  <a:lnTo>
                    <a:pt x="65420" y="1042266"/>
                  </a:lnTo>
                  <a:lnTo>
                    <a:pt x="83911" y="1087506"/>
                  </a:lnTo>
                  <a:lnTo>
                    <a:pt x="104255" y="1128622"/>
                  </a:lnTo>
                  <a:lnTo>
                    <a:pt x="126310" y="1165296"/>
                  </a:lnTo>
                  <a:lnTo>
                    <a:pt x="149930" y="1197206"/>
                  </a:lnTo>
                  <a:lnTo>
                    <a:pt x="201294" y="1245455"/>
                  </a:lnTo>
                  <a:lnTo>
                    <a:pt x="257193" y="1270808"/>
                  </a:lnTo>
                  <a:lnTo>
                    <a:pt x="286483" y="1274097"/>
                  </a:lnTo>
                  <a:lnTo>
                    <a:pt x="315773" y="1270808"/>
                  </a:lnTo>
                  <a:lnTo>
                    <a:pt x="371672" y="1245455"/>
                  </a:lnTo>
                  <a:lnTo>
                    <a:pt x="423036" y="1197206"/>
                  </a:lnTo>
                  <a:lnTo>
                    <a:pt x="446656" y="1165296"/>
                  </a:lnTo>
                  <a:lnTo>
                    <a:pt x="468711" y="1128622"/>
                  </a:lnTo>
                  <a:lnTo>
                    <a:pt x="489055" y="1087506"/>
                  </a:lnTo>
                  <a:lnTo>
                    <a:pt x="507546" y="1042266"/>
                  </a:lnTo>
                  <a:lnTo>
                    <a:pt x="524038" y="993224"/>
                  </a:lnTo>
                  <a:lnTo>
                    <a:pt x="538388" y="940699"/>
                  </a:lnTo>
                  <a:lnTo>
                    <a:pt x="550452" y="885012"/>
                  </a:lnTo>
                  <a:lnTo>
                    <a:pt x="560086" y="826483"/>
                  </a:lnTo>
                  <a:lnTo>
                    <a:pt x="567146" y="765433"/>
                  </a:lnTo>
                  <a:lnTo>
                    <a:pt x="571487" y="702181"/>
                  </a:lnTo>
                  <a:lnTo>
                    <a:pt x="572966" y="637048"/>
                  </a:lnTo>
                  <a:lnTo>
                    <a:pt x="571487" y="571915"/>
                  </a:lnTo>
                  <a:lnTo>
                    <a:pt x="567146" y="508664"/>
                  </a:lnTo>
                  <a:lnTo>
                    <a:pt x="560086" y="447613"/>
                  </a:lnTo>
                  <a:lnTo>
                    <a:pt x="550452" y="389085"/>
                  </a:lnTo>
                  <a:lnTo>
                    <a:pt x="538388" y="333398"/>
                  </a:lnTo>
                  <a:lnTo>
                    <a:pt x="524038" y="280873"/>
                  </a:lnTo>
                  <a:lnTo>
                    <a:pt x="507546" y="231830"/>
                  </a:lnTo>
                  <a:lnTo>
                    <a:pt x="489055" y="186591"/>
                  </a:lnTo>
                  <a:lnTo>
                    <a:pt x="468711" y="145474"/>
                  </a:lnTo>
                  <a:lnTo>
                    <a:pt x="446656" y="108800"/>
                  </a:lnTo>
                  <a:lnTo>
                    <a:pt x="423036" y="76890"/>
                  </a:lnTo>
                  <a:lnTo>
                    <a:pt x="371672" y="28641"/>
                  </a:lnTo>
                  <a:lnTo>
                    <a:pt x="315773" y="3289"/>
                  </a:lnTo>
                  <a:lnTo>
                    <a:pt x="286483" y="0"/>
                  </a:lnTo>
                  <a:close/>
                </a:path>
              </a:pathLst>
            </a:custGeom>
            <a:solidFill>
              <a:srgbClr val="FF00D2">
                <a:alpha val="34117"/>
              </a:srgbClr>
            </a:solidFill>
          </p:spPr>
          <p:txBody>
            <a:bodyPr wrap="square" lIns="0" tIns="0" rIns="0" bIns="0" rtlCol="0"/>
            <a:lstStyle/>
            <a:p>
              <a:endParaRPr/>
            </a:p>
          </p:txBody>
        </p:sp>
      </p:grpSp>
      <p:sp>
        <p:nvSpPr>
          <p:cNvPr id="9" name="object 9"/>
          <p:cNvSpPr txBox="1"/>
          <p:nvPr/>
        </p:nvSpPr>
        <p:spPr>
          <a:xfrm>
            <a:off x="4928406" y="10513052"/>
            <a:ext cx="9129395" cy="786765"/>
          </a:xfrm>
          <a:prstGeom prst="rect">
            <a:avLst/>
          </a:prstGeom>
        </p:spPr>
        <p:txBody>
          <a:bodyPr vert="horz" wrap="square" lIns="0" tIns="65405" rIns="0" bIns="0" rtlCol="0">
            <a:spAutoFit/>
          </a:bodyPr>
          <a:lstStyle/>
          <a:p>
            <a:pPr marL="12700" marR="5080" algn="ctr">
              <a:lnSpc>
                <a:spcPts val="1739"/>
              </a:lnSpc>
              <a:spcBef>
                <a:spcPts val="515"/>
              </a:spcBef>
            </a:pPr>
            <a:r>
              <a:rPr sz="1800" spc="-15" dirty="0">
                <a:latin typeface="Arial MT"/>
                <a:cs typeface="Arial MT"/>
              </a:rPr>
              <a:t>BIVENTRICULAR</a:t>
            </a:r>
            <a:r>
              <a:rPr sz="1800" dirty="0">
                <a:latin typeface="Arial MT"/>
                <a:cs typeface="Arial MT"/>
              </a:rPr>
              <a:t> </a:t>
            </a:r>
            <a:r>
              <a:rPr sz="1800" spc="-15" dirty="0">
                <a:latin typeface="Arial MT"/>
                <a:cs typeface="Arial MT"/>
              </a:rPr>
              <a:t>DYSFUNCTION</a:t>
            </a:r>
            <a:r>
              <a:rPr sz="1800" spc="15" dirty="0">
                <a:latin typeface="Arial MT"/>
                <a:cs typeface="Arial MT"/>
              </a:rPr>
              <a:t> </a:t>
            </a:r>
            <a:r>
              <a:rPr sz="1800" spc="-15" dirty="0">
                <a:latin typeface="Arial MT"/>
                <a:cs typeface="Arial MT"/>
              </a:rPr>
              <a:t>PATIENTS</a:t>
            </a:r>
            <a:r>
              <a:rPr sz="1800" spc="-20" dirty="0">
                <a:latin typeface="Arial MT"/>
                <a:cs typeface="Arial MT"/>
              </a:rPr>
              <a:t> </a:t>
            </a:r>
            <a:r>
              <a:rPr sz="1800" spc="-10" dirty="0">
                <a:latin typeface="Arial MT"/>
                <a:cs typeface="Arial MT"/>
              </a:rPr>
              <a:t>ARE</a:t>
            </a:r>
            <a:r>
              <a:rPr sz="1800" spc="-25" dirty="0">
                <a:latin typeface="Arial MT"/>
                <a:cs typeface="Arial MT"/>
              </a:rPr>
              <a:t> </a:t>
            </a:r>
            <a:r>
              <a:rPr sz="1800" spc="-15" dirty="0">
                <a:latin typeface="Arial MT"/>
                <a:cs typeface="Arial MT"/>
              </a:rPr>
              <a:t>SICKER </a:t>
            </a:r>
            <a:r>
              <a:rPr sz="1800" spc="-10" dirty="0">
                <a:latin typeface="Arial MT"/>
                <a:cs typeface="Arial MT"/>
              </a:rPr>
              <a:t>WITH</a:t>
            </a:r>
            <a:r>
              <a:rPr sz="1800" spc="459" dirty="0">
                <a:latin typeface="Arial MT"/>
                <a:cs typeface="Arial MT"/>
              </a:rPr>
              <a:t> </a:t>
            </a:r>
            <a:r>
              <a:rPr sz="1800" spc="-10" dirty="0">
                <a:latin typeface="Arial MT"/>
                <a:cs typeface="Arial MT"/>
              </a:rPr>
              <a:t>LOWER</a:t>
            </a:r>
            <a:r>
              <a:rPr sz="1800" spc="-15" dirty="0">
                <a:latin typeface="Arial MT"/>
                <a:cs typeface="Arial MT"/>
              </a:rPr>
              <a:t> CO,STROKE </a:t>
            </a:r>
            <a:r>
              <a:rPr sz="1800" spc="-484" dirty="0">
                <a:latin typeface="Arial MT"/>
                <a:cs typeface="Arial MT"/>
              </a:rPr>
              <a:t> </a:t>
            </a:r>
            <a:r>
              <a:rPr sz="1800" spc="-15" dirty="0">
                <a:latin typeface="Arial MT"/>
                <a:cs typeface="Arial MT"/>
              </a:rPr>
              <a:t>VOLUME,OPPI,HIGHER</a:t>
            </a:r>
            <a:r>
              <a:rPr sz="1800" spc="5" dirty="0">
                <a:latin typeface="Arial MT"/>
                <a:cs typeface="Arial MT"/>
              </a:rPr>
              <a:t> </a:t>
            </a:r>
            <a:r>
              <a:rPr sz="1800" spc="-5" dirty="0">
                <a:latin typeface="Arial MT"/>
                <a:cs typeface="Arial MT"/>
              </a:rPr>
              <a:t>Ea</a:t>
            </a:r>
            <a:endParaRPr sz="1800">
              <a:latin typeface="Arial MT"/>
              <a:cs typeface="Arial MT"/>
            </a:endParaRPr>
          </a:p>
          <a:p>
            <a:pPr marL="635" algn="ctr">
              <a:lnSpc>
                <a:spcPts val="2090"/>
              </a:lnSpc>
            </a:pPr>
            <a:r>
              <a:rPr sz="1800" spc="-15" dirty="0">
                <a:latin typeface="Arial MT"/>
                <a:cs typeface="Arial MT"/>
              </a:rPr>
              <a:t>VASODILATOR</a:t>
            </a:r>
            <a:r>
              <a:rPr sz="1800" spc="-5" dirty="0">
                <a:latin typeface="Arial MT"/>
                <a:cs typeface="Arial MT"/>
              </a:rPr>
              <a:t> </a:t>
            </a:r>
            <a:r>
              <a:rPr sz="1800" spc="-15" dirty="0">
                <a:latin typeface="Arial MT"/>
                <a:cs typeface="Arial MT"/>
              </a:rPr>
              <a:t>THERAPY</a:t>
            </a:r>
            <a:r>
              <a:rPr sz="1800" spc="-20" dirty="0">
                <a:latin typeface="Arial MT"/>
                <a:cs typeface="Arial MT"/>
              </a:rPr>
              <a:t> </a:t>
            </a:r>
            <a:r>
              <a:rPr sz="1800" spc="-10" dirty="0">
                <a:latin typeface="Arial MT"/>
                <a:cs typeface="Arial MT"/>
              </a:rPr>
              <a:t>NEEDS</a:t>
            </a:r>
            <a:r>
              <a:rPr sz="1800" spc="-35" dirty="0">
                <a:latin typeface="Arial MT"/>
                <a:cs typeface="Arial MT"/>
              </a:rPr>
              <a:t> </a:t>
            </a:r>
            <a:r>
              <a:rPr sz="1800" spc="-15" dirty="0">
                <a:latin typeface="Arial MT"/>
                <a:cs typeface="Arial MT"/>
              </a:rPr>
              <a:t>CAREFUL</a:t>
            </a:r>
            <a:r>
              <a:rPr sz="1800" spc="-10" dirty="0">
                <a:latin typeface="Arial MT"/>
                <a:cs typeface="Arial MT"/>
              </a:rPr>
              <a:t> </a:t>
            </a:r>
            <a:r>
              <a:rPr sz="1800" spc="-15" dirty="0">
                <a:latin typeface="Arial MT"/>
                <a:cs typeface="Arial MT"/>
              </a:rPr>
              <a:t>MONITORING</a:t>
            </a:r>
            <a:endParaRPr sz="1800">
              <a:latin typeface="Arial MT"/>
              <a:cs typeface="Arial MT"/>
            </a:endParaRPr>
          </a:p>
        </p:txBody>
      </p:sp>
      <p:sp>
        <p:nvSpPr>
          <p:cNvPr id="10" name="object 10"/>
          <p:cNvSpPr txBox="1"/>
          <p:nvPr/>
        </p:nvSpPr>
        <p:spPr>
          <a:xfrm>
            <a:off x="2542510" y="241323"/>
            <a:ext cx="14089380" cy="614045"/>
          </a:xfrm>
          <a:prstGeom prst="rect">
            <a:avLst/>
          </a:prstGeom>
        </p:spPr>
        <p:txBody>
          <a:bodyPr vert="horz" wrap="square" lIns="0" tIns="78105" rIns="0" bIns="0" rtlCol="0">
            <a:spAutoFit/>
          </a:bodyPr>
          <a:lstStyle/>
          <a:p>
            <a:pPr marL="3747135" marR="5080" indent="-3735070">
              <a:lnSpc>
                <a:spcPct val="79800"/>
              </a:lnSpc>
              <a:spcBef>
                <a:spcPts val="615"/>
              </a:spcBef>
              <a:tabLst>
                <a:tab pos="1290320" algn="l"/>
              </a:tabLst>
            </a:pPr>
            <a:r>
              <a:rPr sz="2150" spc="-20" dirty="0">
                <a:latin typeface="Arial MT"/>
                <a:cs typeface="Arial MT"/>
              </a:rPr>
              <a:t>PATIENT	WITH</a:t>
            </a:r>
            <a:r>
              <a:rPr sz="2150" spc="-60" dirty="0">
                <a:latin typeface="Arial MT"/>
                <a:cs typeface="Arial MT"/>
              </a:rPr>
              <a:t> </a:t>
            </a:r>
            <a:r>
              <a:rPr sz="2150" spc="-25" dirty="0">
                <a:latin typeface="Arial MT"/>
                <a:cs typeface="Arial MT"/>
              </a:rPr>
              <a:t>BIVENTRICULAR</a:t>
            </a:r>
            <a:r>
              <a:rPr sz="2150" spc="-75" dirty="0">
                <a:latin typeface="Arial MT"/>
                <a:cs typeface="Arial MT"/>
              </a:rPr>
              <a:t> </a:t>
            </a:r>
            <a:r>
              <a:rPr sz="2150" spc="-25" dirty="0">
                <a:latin typeface="Arial MT"/>
                <a:cs typeface="Arial MT"/>
              </a:rPr>
              <a:t>DYSFUNCTION,</a:t>
            </a:r>
            <a:r>
              <a:rPr sz="2150" spc="-75" dirty="0">
                <a:latin typeface="Arial MT"/>
                <a:cs typeface="Arial MT"/>
              </a:rPr>
              <a:t> </a:t>
            </a:r>
            <a:r>
              <a:rPr sz="2150" spc="-15" dirty="0">
                <a:latin typeface="Arial MT"/>
                <a:cs typeface="Arial MT"/>
              </a:rPr>
              <a:t>RV</a:t>
            </a:r>
            <a:r>
              <a:rPr sz="2150" spc="-45" dirty="0">
                <a:latin typeface="Arial MT"/>
                <a:cs typeface="Arial MT"/>
              </a:rPr>
              <a:t> </a:t>
            </a:r>
            <a:r>
              <a:rPr sz="2150" spc="-25" dirty="0">
                <a:latin typeface="Arial MT"/>
                <a:cs typeface="Arial MT"/>
              </a:rPr>
              <a:t>FUNCTION</a:t>
            </a:r>
            <a:r>
              <a:rPr sz="2150" spc="-75" dirty="0">
                <a:latin typeface="Arial MT"/>
                <a:cs typeface="Arial MT"/>
              </a:rPr>
              <a:t> </a:t>
            </a:r>
            <a:r>
              <a:rPr sz="2150" spc="-20" dirty="0">
                <a:latin typeface="Arial MT"/>
                <a:cs typeface="Arial MT"/>
              </a:rPr>
              <a:t>WAS</a:t>
            </a:r>
            <a:r>
              <a:rPr sz="2150" spc="-45" dirty="0">
                <a:latin typeface="Arial MT"/>
                <a:cs typeface="Arial MT"/>
              </a:rPr>
              <a:t> </a:t>
            </a:r>
            <a:r>
              <a:rPr sz="2150" spc="-25" dirty="0">
                <a:latin typeface="Arial MT"/>
                <a:cs typeface="Arial MT"/>
              </a:rPr>
              <a:t>VIRTUALLY</a:t>
            </a:r>
            <a:r>
              <a:rPr sz="2150" spc="-50" dirty="0">
                <a:latin typeface="Arial MT"/>
                <a:cs typeface="Arial MT"/>
              </a:rPr>
              <a:t> </a:t>
            </a:r>
            <a:r>
              <a:rPr sz="2150" spc="-25" dirty="0">
                <a:latin typeface="Arial MT"/>
                <a:cs typeface="Arial MT"/>
              </a:rPr>
              <a:t>RESTORED</a:t>
            </a:r>
            <a:r>
              <a:rPr sz="2150" spc="-45" dirty="0">
                <a:latin typeface="Arial MT"/>
                <a:cs typeface="Arial MT"/>
              </a:rPr>
              <a:t> </a:t>
            </a:r>
            <a:r>
              <a:rPr sz="2150" spc="-10" dirty="0">
                <a:latin typeface="Arial MT"/>
                <a:cs typeface="Arial MT"/>
              </a:rPr>
              <a:t>TO</a:t>
            </a:r>
            <a:r>
              <a:rPr sz="2150" spc="-45" dirty="0">
                <a:latin typeface="Arial MT"/>
                <a:cs typeface="Arial MT"/>
              </a:rPr>
              <a:t> </a:t>
            </a:r>
            <a:r>
              <a:rPr sz="2150" spc="-25" dirty="0">
                <a:latin typeface="Arial MT"/>
                <a:cs typeface="Arial MT"/>
              </a:rPr>
              <a:t>NORMAL</a:t>
            </a:r>
            <a:r>
              <a:rPr sz="2150" spc="-70" dirty="0">
                <a:latin typeface="Arial MT"/>
                <a:cs typeface="Arial MT"/>
              </a:rPr>
              <a:t> </a:t>
            </a:r>
            <a:r>
              <a:rPr sz="2150" spc="-10" dirty="0">
                <a:latin typeface="Arial MT"/>
                <a:cs typeface="Arial MT"/>
              </a:rPr>
              <a:t>TO </a:t>
            </a:r>
            <a:r>
              <a:rPr sz="2150" spc="-585" dirty="0">
                <a:latin typeface="Arial MT"/>
                <a:cs typeface="Arial MT"/>
              </a:rPr>
              <a:t> </a:t>
            </a:r>
            <a:r>
              <a:rPr sz="2150" spc="-25" dirty="0">
                <a:latin typeface="Arial MT"/>
                <a:cs typeface="Arial MT"/>
              </a:rPr>
              <a:t>CONVERT</a:t>
            </a:r>
            <a:r>
              <a:rPr sz="2150" spc="-85" dirty="0">
                <a:latin typeface="Arial MT"/>
                <a:cs typeface="Arial MT"/>
              </a:rPr>
              <a:t> </a:t>
            </a:r>
            <a:r>
              <a:rPr sz="2150" spc="-15" dirty="0">
                <a:latin typeface="Arial MT"/>
                <a:cs typeface="Arial MT"/>
              </a:rPr>
              <a:t>IT</a:t>
            </a:r>
            <a:r>
              <a:rPr sz="2150" spc="-40" dirty="0">
                <a:latin typeface="Arial MT"/>
                <a:cs typeface="Arial MT"/>
              </a:rPr>
              <a:t> </a:t>
            </a:r>
            <a:r>
              <a:rPr sz="2150" spc="-20" dirty="0">
                <a:latin typeface="Arial MT"/>
                <a:cs typeface="Arial MT"/>
              </a:rPr>
              <a:t>INTO</a:t>
            </a:r>
            <a:r>
              <a:rPr sz="2150" spc="-65" dirty="0">
                <a:latin typeface="Arial MT"/>
                <a:cs typeface="Arial MT"/>
              </a:rPr>
              <a:t> </a:t>
            </a:r>
            <a:r>
              <a:rPr sz="2150" spc="-15" dirty="0">
                <a:latin typeface="Arial MT"/>
                <a:cs typeface="Arial MT"/>
              </a:rPr>
              <a:t>AN</a:t>
            </a:r>
            <a:r>
              <a:rPr sz="2150" spc="-50" dirty="0">
                <a:latin typeface="Arial MT"/>
                <a:cs typeface="Arial MT"/>
              </a:rPr>
              <a:t> </a:t>
            </a:r>
            <a:r>
              <a:rPr sz="2150" spc="-20" dirty="0">
                <a:latin typeface="Arial MT"/>
                <a:cs typeface="Arial MT"/>
              </a:rPr>
              <a:t>ISOLATED</a:t>
            </a:r>
            <a:r>
              <a:rPr sz="2150" spc="-75" dirty="0">
                <a:latin typeface="Arial MT"/>
                <a:cs typeface="Arial MT"/>
              </a:rPr>
              <a:t> </a:t>
            </a:r>
            <a:r>
              <a:rPr sz="2150" spc="-15" dirty="0">
                <a:latin typeface="Arial MT"/>
                <a:cs typeface="Arial MT"/>
              </a:rPr>
              <a:t>LV</a:t>
            </a:r>
            <a:r>
              <a:rPr sz="2150" spc="-45" dirty="0">
                <a:latin typeface="Arial MT"/>
                <a:cs typeface="Arial MT"/>
              </a:rPr>
              <a:t> </a:t>
            </a:r>
            <a:r>
              <a:rPr sz="2150" spc="-25" dirty="0">
                <a:latin typeface="Arial MT"/>
                <a:cs typeface="Arial MT"/>
              </a:rPr>
              <a:t>DYSFUNCTION</a:t>
            </a:r>
            <a:endParaRPr sz="2150">
              <a:latin typeface="Arial MT"/>
              <a:cs typeface="Arial MT"/>
            </a:endParaRPr>
          </a:p>
        </p:txBody>
      </p:sp>
      <p:sp>
        <p:nvSpPr>
          <p:cNvPr id="11" name="object 11"/>
          <p:cNvSpPr/>
          <p:nvPr/>
        </p:nvSpPr>
        <p:spPr>
          <a:xfrm>
            <a:off x="9794466" y="3843024"/>
            <a:ext cx="313055" cy="683895"/>
          </a:xfrm>
          <a:custGeom>
            <a:avLst/>
            <a:gdLst/>
            <a:ahLst/>
            <a:cxnLst/>
            <a:rect l="l" t="t" r="r" b="b"/>
            <a:pathLst>
              <a:path w="313054" h="683895">
                <a:moveTo>
                  <a:pt x="104290" y="370669"/>
                </a:moveTo>
                <a:lnTo>
                  <a:pt x="0" y="370669"/>
                </a:lnTo>
                <a:lnTo>
                  <a:pt x="156435" y="683539"/>
                </a:lnTo>
                <a:lnTo>
                  <a:pt x="286797" y="422814"/>
                </a:lnTo>
                <a:lnTo>
                  <a:pt x="104290" y="422814"/>
                </a:lnTo>
                <a:lnTo>
                  <a:pt x="104290" y="370669"/>
                </a:lnTo>
                <a:close/>
              </a:path>
              <a:path w="313054" h="683895">
                <a:moveTo>
                  <a:pt x="208580" y="0"/>
                </a:moveTo>
                <a:lnTo>
                  <a:pt x="104290" y="0"/>
                </a:lnTo>
                <a:lnTo>
                  <a:pt x="104290" y="422814"/>
                </a:lnTo>
                <a:lnTo>
                  <a:pt x="208580" y="422814"/>
                </a:lnTo>
                <a:lnTo>
                  <a:pt x="208580" y="0"/>
                </a:lnTo>
                <a:close/>
              </a:path>
              <a:path w="313054" h="683895">
                <a:moveTo>
                  <a:pt x="312870" y="370669"/>
                </a:moveTo>
                <a:lnTo>
                  <a:pt x="208580" y="370669"/>
                </a:lnTo>
                <a:lnTo>
                  <a:pt x="208580" y="422814"/>
                </a:lnTo>
                <a:lnTo>
                  <a:pt x="286797" y="422814"/>
                </a:lnTo>
                <a:lnTo>
                  <a:pt x="312870" y="370669"/>
                </a:lnTo>
                <a:close/>
              </a:path>
            </a:pathLst>
          </a:custGeom>
          <a:solidFill>
            <a:srgbClr val="000000"/>
          </a:solidFill>
        </p:spPr>
        <p:txBody>
          <a:bodyPr wrap="square" lIns="0" tIns="0" rIns="0" bIns="0" rtlCol="0"/>
          <a:lstStyle/>
          <a:p>
            <a:endParaRPr/>
          </a:p>
        </p:txBody>
      </p:sp>
      <p:sp>
        <p:nvSpPr>
          <p:cNvPr id="12" name="object 12"/>
          <p:cNvSpPr txBox="1"/>
          <p:nvPr/>
        </p:nvSpPr>
        <p:spPr>
          <a:xfrm>
            <a:off x="10142518" y="8024048"/>
            <a:ext cx="635000" cy="384810"/>
          </a:xfrm>
          <a:prstGeom prst="rect">
            <a:avLst/>
          </a:prstGeom>
          <a:solidFill>
            <a:srgbClr val="0000FF"/>
          </a:solidFill>
        </p:spPr>
        <p:txBody>
          <a:bodyPr vert="horz" wrap="square" lIns="0" tIns="50165" rIns="0" bIns="0" rtlCol="0">
            <a:spAutoFit/>
          </a:bodyPr>
          <a:lstStyle/>
          <a:p>
            <a:pPr marL="51435">
              <a:lnSpc>
                <a:spcPct val="100000"/>
              </a:lnSpc>
              <a:spcBef>
                <a:spcPts val="395"/>
              </a:spcBef>
            </a:pPr>
            <a:r>
              <a:rPr sz="1800" spc="-40" dirty="0">
                <a:solidFill>
                  <a:srgbClr val="FFFFFF"/>
                </a:solidFill>
                <a:latin typeface="Arial MT"/>
                <a:cs typeface="Arial MT"/>
              </a:rPr>
              <a:t>AND</a:t>
            </a:r>
            <a:endParaRPr sz="1800">
              <a:latin typeface="Arial MT"/>
              <a:cs typeface="Arial MT"/>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075626" y="112740"/>
            <a:ext cx="8692515" cy="1483995"/>
          </a:xfrm>
          <a:prstGeom prst="rect">
            <a:avLst/>
          </a:prstGeom>
        </p:spPr>
        <p:txBody>
          <a:bodyPr vert="horz" wrap="square" lIns="0" tIns="14604" rIns="0" bIns="0" rtlCol="0">
            <a:spAutoFit/>
          </a:bodyPr>
          <a:lstStyle/>
          <a:p>
            <a:pPr marL="12700">
              <a:lnSpc>
                <a:spcPct val="100000"/>
              </a:lnSpc>
              <a:spcBef>
                <a:spcPts val="114"/>
              </a:spcBef>
            </a:pPr>
            <a:r>
              <a:rPr sz="9550" spc="-170" dirty="0"/>
              <a:t>CONCLUSIONS</a:t>
            </a:r>
            <a:endParaRPr sz="9550"/>
          </a:p>
        </p:txBody>
      </p:sp>
      <p:sp>
        <p:nvSpPr>
          <p:cNvPr id="3" name="object 3"/>
          <p:cNvSpPr txBox="1">
            <a:spLocks noGrp="1"/>
          </p:cNvSpPr>
          <p:nvPr>
            <p:ph type="body" idx="1"/>
          </p:nvPr>
        </p:nvSpPr>
        <p:spPr>
          <a:prstGeom prst="rect">
            <a:avLst/>
          </a:prstGeom>
        </p:spPr>
        <p:txBody>
          <a:bodyPr vert="horz" wrap="square" lIns="0" tIns="0" rIns="0" bIns="0" rtlCol="0">
            <a:spAutoFit/>
          </a:bodyPr>
          <a:lstStyle/>
          <a:p>
            <a:pPr marL="1421765" indent="-852169">
              <a:lnSpc>
                <a:spcPts val="3910"/>
              </a:lnSpc>
              <a:buSzPct val="142372"/>
              <a:buAutoNum type="arabicPeriod"/>
              <a:tabLst>
                <a:tab pos="1422400" algn="l"/>
                <a:tab pos="1423035" algn="l"/>
              </a:tabLst>
            </a:pPr>
            <a:r>
              <a:rPr spc="10" dirty="0"/>
              <a:t>Low</a:t>
            </a:r>
            <a:r>
              <a:rPr spc="45" dirty="0"/>
              <a:t> </a:t>
            </a:r>
            <a:r>
              <a:rPr spc="10" dirty="0"/>
              <a:t>MPP</a:t>
            </a:r>
            <a:r>
              <a:rPr spc="30" dirty="0"/>
              <a:t> </a:t>
            </a:r>
            <a:r>
              <a:rPr dirty="0"/>
              <a:t>in</a:t>
            </a:r>
            <a:r>
              <a:rPr spc="30" dirty="0"/>
              <a:t> </a:t>
            </a:r>
            <a:r>
              <a:rPr spc="5" dirty="0"/>
              <a:t>the</a:t>
            </a:r>
            <a:r>
              <a:rPr spc="35" dirty="0"/>
              <a:t> </a:t>
            </a:r>
            <a:r>
              <a:rPr spc="5" dirty="0"/>
              <a:t>presence</a:t>
            </a:r>
            <a:r>
              <a:rPr spc="40" dirty="0"/>
              <a:t> </a:t>
            </a:r>
            <a:r>
              <a:rPr spc="5" dirty="0"/>
              <a:t>of</a:t>
            </a:r>
            <a:r>
              <a:rPr spc="35" dirty="0"/>
              <a:t> </a:t>
            </a:r>
            <a:r>
              <a:rPr spc="5" dirty="0"/>
              <a:t>high</a:t>
            </a:r>
            <a:r>
              <a:rPr spc="40" dirty="0"/>
              <a:t> </a:t>
            </a:r>
            <a:r>
              <a:rPr spc="10" dirty="0"/>
              <a:t>RAP</a:t>
            </a:r>
            <a:r>
              <a:rPr spc="35" dirty="0"/>
              <a:t> </a:t>
            </a:r>
            <a:r>
              <a:rPr dirty="0"/>
              <a:t>is</a:t>
            </a:r>
            <a:r>
              <a:rPr spc="35" dirty="0"/>
              <a:t> </a:t>
            </a:r>
            <a:r>
              <a:rPr spc="5" dirty="0"/>
              <a:t>associated</a:t>
            </a:r>
          </a:p>
          <a:p>
            <a:pPr marL="821055" marR="59055">
              <a:lnSpc>
                <a:spcPts val="7670"/>
              </a:lnSpc>
              <a:spcBef>
                <a:spcPts val="690"/>
              </a:spcBef>
              <a:tabLst>
                <a:tab pos="1837055" algn="l"/>
                <a:tab pos="3083560" algn="l"/>
                <a:tab pos="4874260" algn="l"/>
                <a:tab pos="5910580" algn="l"/>
                <a:tab pos="7010400" algn="l"/>
              </a:tabLst>
            </a:pPr>
            <a:r>
              <a:rPr spc="5" dirty="0"/>
              <a:t>with	worse	outcomes	after	heart	transplan</a:t>
            </a:r>
            <a:r>
              <a:rPr spc="-10" dirty="0"/>
              <a:t>t</a:t>
            </a:r>
            <a:r>
              <a:rPr spc="5" dirty="0"/>
              <a:t>ati</a:t>
            </a:r>
            <a:r>
              <a:rPr spc="10" dirty="0"/>
              <a:t>o</a:t>
            </a:r>
            <a:r>
              <a:rPr spc="5" dirty="0"/>
              <a:t>n,  especially</a:t>
            </a:r>
            <a:r>
              <a:rPr spc="10" dirty="0"/>
              <a:t> </a:t>
            </a:r>
            <a:r>
              <a:rPr dirty="0"/>
              <a:t>in </a:t>
            </a:r>
            <a:r>
              <a:rPr spc="5" dirty="0"/>
              <a:t>patients</a:t>
            </a:r>
            <a:r>
              <a:rPr spc="20" dirty="0"/>
              <a:t> </a:t>
            </a:r>
            <a:r>
              <a:rPr spc="5" dirty="0"/>
              <a:t>with</a:t>
            </a:r>
            <a:r>
              <a:rPr dirty="0"/>
              <a:t> </a:t>
            </a:r>
            <a:r>
              <a:rPr spc="5" dirty="0"/>
              <a:t>higher</a:t>
            </a:r>
            <a:r>
              <a:rPr spc="10" dirty="0"/>
              <a:t> </a:t>
            </a:r>
            <a:r>
              <a:rPr spc="5" dirty="0"/>
              <a:t>BSA.</a:t>
            </a:r>
          </a:p>
          <a:p>
            <a:pPr marL="481330">
              <a:lnSpc>
                <a:spcPct val="100000"/>
              </a:lnSpc>
              <a:spcBef>
                <a:spcPts val="20"/>
              </a:spcBef>
            </a:pPr>
            <a:endParaRPr sz="2750"/>
          </a:p>
          <a:p>
            <a:pPr marL="1656714" indent="-1087120">
              <a:lnSpc>
                <a:spcPct val="100000"/>
              </a:lnSpc>
              <a:buAutoNum type="arabicPeriod" startAt="2"/>
              <a:tabLst>
                <a:tab pos="1657350" algn="l"/>
                <a:tab pos="1657985" algn="l"/>
                <a:tab pos="2131060" algn="l"/>
                <a:tab pos="3463925" algn="l"/>
                <a:tab pos="4295140" algn="l"/>
                <a:tab pos="5125720" algn="l"/>
                <a:tab pos="6114415" algn="l"/>
                <a:tab pos="6734809" algn="l"/>
                <a:tab pos="8485505" algn="l"/>
              </a:tabLst>
            </a:pPr>
            <a:r>
              <a:rPr dirty="0"/>
              <a:t>In	</a:t>
            </a:r>
            <a:r>
              <a:rPr spc="5" dirty="0"/>
              <a:t>patients	with	high	RAP,	the	acceptable	blood</a:t>
            </a:r>
          </a:p>
          <a:p>
            <a:pPr marL="821055" marR="55880">
              <a:lnSpc>
                <a:spcPct val="216600"/>
              </a:lnSpc>
            </a:pPr>
            <a:r>
              <a:rPr spc="5" dirty="0"/>
              <a:t>pressure</a:t>
            </a:r>
            <a:r>
              <a:rPr spc="285" dirty="0"/>
              <a:t> </a:t>
            </a:r>
            <a:r>
              <a:rPr spc="5" dirty="0"/>
              <a:t>during</a:t>
            </a:r>
            <a:r>
              <a:rPr spc="285" dirty="0"/>
              <a:t> </a:t>
            </a:r>
            <a:r>
              <a:rPr spc="5" dirty="0"/>
              <a:t>vasodilator</a:t>
            </a:r>
            <a:r>
              <a:rPr spc="300" dirty="0"/>
              <a:t> </a:t>
            </a:r>
            <a:r>
              <a:rPr spc="5" dirty="0"/>
              <a:t>therapy</a:t>
            </a:r>
            <a:r>
              <a:rPr spc="290" dirty="0"/>
              <a:t> </a:t>
            </a:r>
            <a:r>
              <a:rPr spc="5" dirty="0"/>
              <a:t>needs</a:t>
            </a:r>
            <a:r>
              <a:rPr spc="300" dirty="0"/>
              <a:t> </a:t>
            </a:r>
            <a:r>
              <a:rPr spc="5" dirty="0"/>
              <a:t>to</a:t>
            </a:r>
            <a:r>
              <a:rPr spc="290" dirty="0"/>
              <a:t> </a:t>
            </a:r>
            <a:r>
              <a:rPr spc="5" dirty="0"/>
              <a:t>be</a:t>
            </a:r>
            <a:r>
              <a:rPr spc="290" dirty="0"/>
              <a:t> </a:t>
            </a:r>
            <a:r>
              <a:rPr spc="5" dirty="0"/>
              <a:t>higher, </a:t>
            </a:r>
            <a:r>
              <a:rPr spc="-720" dirty="0"/>
              <a:t> </a:t>
            </a:r>
            <a:r>
              <a:rPr spc="5" dirty="0"/>
              <a:t>especially</a:t>
            </a:r>
            <a:r>
              <a:rPr spc="10" dirty="0"/>
              <a:t> </a:t>
            </a:r>
            <a:r>
              <a:rPr dirty="0"/>
              <a:t>in </a:t>
            </a:r>
            <a:r>
              <a:rPr spc="5" dirty="0"/>
              <a:t>patients</a:t>
            </a:r>
            <a:r>
              <a:rPr spc="20" dirty="0"/>
              <a:t> </a:t>
            </a:r>
            <a:r>
              <a:rPr spc="5" dirty="0"/>
              <a:t>with</a:t>
            </a:r>
            <a:r>
              <a:rPr dirty="0"/>
              <a:t> </a:t>
            </a:r>
            <a:r>
              <a:rPr spc="5" dirty="0"/>
              <a:t>higher</a:t>
            </a:r>
            <a:r>
              <a:rPr spc="10" dirty="0"/>
              <a:t> </a:t>
            </a:r>
            <a:r>
              <a:rPr spc="5" dirty="0"/>
              <a:t>BSA.</a:t>
            </a:r>
          </a:p>
          <a:p>
            <a:pPr marL="821055" marR="55880" indent="-251460">
              <a:lnSpc>
                <a:spcPts val="7670"/>
              </a:lnSpc>
              <a:spcBef>
                <a:spcPts val="745"/>
              </a:spcBef>
              <a:buAutoNum type="arabicPeriod" startAt="3"/>
              <a:tabLst>
                <a:tab pos="1734185" algn="l"/>
                <a:tab pos="1734820" algn="l"/>
                <a:tab pos="2790825" algn="l"/>
                <a:tab pos="3531870" algn="l"/>
                <a:tab pos="4358005" algn="l"/>
                <a:tab pos="4910455" algn="l"/>
                <a:tab pos="6658609" algn="l"/>
                <a:tab pos="7756525" algn="l"/>
              </a:tabLst>
            </a:pPr>
            <a:r>
              <a:rPr spc="10" dirty="0"/>
              <a:t>MPPI	</a:t>
            </a:r>
            <a:r>
              <a:rPr spc="5" dirty="0"/>
              <a:t>less	than	40	</a:t>
            </a:r>
            <a:r>
              <a:rPr spc="10" dirty="0"/>
              <a:t>mmHg/</a:t>
            </a:r>
            <a:r>
              <a:rPr spc="5" dirty="0"/>
              <a:t>m</a:t>
            </a:r>
            <a:r>
              <a:rPr sz="2925" spc="15" baseline="27065" dirty="0"/>
              <a:t>2</a:t>
            </a:r>
            <a:r>
              <a:rPr sz="2925" baseline="27065" dirty="0"/>
              <a:t>	</a:t>
            </a:r>
            <a:r>
              <a:rPr sz="2950" spc="5" dirty="0"/>
              <a:t>seems</a:t>
            </a:r>
            <a:r>
              <a:rPr sz="2950" dirty="0"/>
              <a:t>	</a:t>
            </a:r>
            <a:r>
              <a:rPr sz="2950" spc="5" dirty="0"/>
              <a:t>significant  across</a:t>
            </a:r>
            <a:r>
              <a:rPr sz="2950" dirty="0"/>
              <a:t> </a:t>
            </a:r>
            <a:r>
              <a:rPr sz="2950" spc="5" dirty="0"/>
              <a:t>different body</a:t>
            </a:r>
            <a:r>
              <a:rPr sz="2950" dirty="0"/>
              <a:t> </a:t>
            </a:r>
            <a:r>
              <a:rPr sz="2950" spc="5" dirty="0"/>
              <a:t>sizes.</a:t>
            </a:r>
            <a:endParaRPr sz="295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23917" y="681938"/>
            <a:ext cx="6420485" cy="1093470"/>
          </a:xfrm>
          <a:prstGeom prst="rect">
            <a:avLst/>
          </a:prstGeom>
        </p:spPr>
        <p:txBody>
          <a:bodyPr vert="horz" wrap="square" lIns="0" tIns="13335" rIns="0" bIns="0" rtlCol="0">
            <a:spAutoFit/>
          </a:bodyPr>
          <a:lstStyle/>
          <a:p>
            <a:pPr marL="12700">
              <a:lnSpc>
                <a:spcPct val="100000"/>
              </a:lnSpc>
              <a:spcBef>
                <a:spcPts val="105"/>
              </a:spcBef>
            </a:pPr>
            <a:r>
              <a:rPr sz="7000" b="1" spc="-130" dirty="0">
                <a:latin typeface="Arial"/>
                <a:cs typeface="Arial"/>
              </a:rPr>
              <a:t>CONCLUSIONS</a:t>
            </a:r>
            <a:endParaRPr sz="7000">
              <a:latin typeface="Arial"/>
              <a:cs typeface="Arial"/>
            </a:endParaRPr>
          </a:p>
        </p:txBody>
      </p:sp>
      <p:sp>
        <p:nvSpPr>
          <p:cNvPr id="3" name="object 3"/>
          <p:cNvSpPr txBox="1"/>
          <p:nvPr/>
        </p:nvSpPr>
        <p:spPr>
          <a:xfrm>
            <a:off x="1023917" y="3458293"/>
            <a:ext cx="17928590" cy="4828540"/>
          </a:xfrm>
          <a:prstGeom prst="rect">
            <a:avLst/>
          </a:prstGeom>
        </p:spPr>
        <p:txBody>
          <a:bodyPr vert="horz" wrap="square" lIns="0" tIns="81280" rIns="0" bIns="0" rtlCol="0">
            <a:spAutoFit/>
          </a:bodyPr>
          <a:lstStyle/>
          <a:p>
            <a:pPr marL="514984" marR="5080" indent="-502920">
              <a:lnSpc>
                <a:spcPts val="4270"/>
              </a:lnSpc>
              <a:spcBef>
                <a:spcPts val="640"/>
              </a:spcBef>
              <a:buSzPct val="122784"/>
              <a:buChar char="•"/>
              <a:tabLst>
                <a:tab pos="514984" algn="l"/>
                <a:tab pos="515620" algn="l"/>
              </a:tabLst>
            </a:pPr>
            <a:r>
              <a:rPr sz="3950" dirty="0">
                <a:latin typeface="Arial MT"/>
                <a:cs typeface="Arial MT"/>
              </a:rPr>
              <a:t>PRESERVED</a:t>
            </a:r>
            <a:r>
              <a:rPr sz="3950" spc="-25" dirty="0">
                <a:latin typeface="Arial MT"/>
                <a:cs typeface="Arial MT"/>
              </a:rPr>
              <a:t> </a:t>
            </a:r>
            <a:r>
              <a:rPr sz="3950" dirty="0">
                <a:latin typeface="Arial MT"/>
                <a:cs typeface="Arial MT"/>
              </a:rPr>
              <a:t>RENAL</a:t>
            </a:r>
            <a:r>
              <a:rPr sz="3950" spc="15" dirty="0">
                <a:latin typeface="Arial MT"/>
                <a:cs typeface="Arial MT"/>
              </a:rPr>
              <a:t> </a:t>
            </a:r>
            <a:r>
              <a:rPr sz="3950" dirty="0">
                <a:latin typeface="Arial MT"/>
                <a:cs typeface="Arial MT"/>
              </a:rPr>
              <a:t>FUNCTION</a:t>
            </a:r>
            <a:r>
              <a:rPr sz="3950" spc="10" dirty="0">
                <a:latin typeface="Arial MT"/>
                <a:cs typeface="Arial MT"/>
              </a:rPr>
              <a:t> </a:t>
            </a:r>
            <a:r>
              <a:rPr sz="3950" dirty="0">
                <a:latin typeface="Arial MT"/>
                <a:cs typeface="Arial MT"/>
              </a:rPr>
              <a:t>CRUCIAL</a:t>
            </a:r>
            <a:r>
              <a:rPr sz="3950" spc="15" dirty="0">
                <a:latin typeface="Arial MT"/>
                <a:cs typeface="Arial MT"/>
              </a:rPr>
              <a:t> </a:t>
            </a:r>
            <a:r>
              <a:rPr sz="3950" dirty="0">
                <a:latin typeface="Arial MT"/>
                <a:cs typeface="Arial MT"/>
              </a:rPr>
              <a:t>FOR</a:t>
            </a:r>
            <a:r>
              <a:rPr sz="3950" spc="15" dirty="0">
                <a:latin typeface="Arial MT"/>
                <a:cs typeface="Arial MT"/>
              </a:rPr>
              <a:t> </a:t>
            </a:r>
            <a:r>
              <a:rPr sz="3950" dirty="0">
                <a:latin typeface="Arial MT"/>
                <a:cs typeface="Arial MT"/>
              </a:rPr>
              <a:t>EXCELLENT</a:t>
            </a:r>
            <a:r>
              <a:rPr sz="3950" spc="-5" dirty="0">
                <a:latin typeface="Arial MT"/>
                <a:cs typeface="Arial MT"/>
              </a:rPr>
              <a:t> </a:t>
            </a:r>
            <a:r>
              <a:rPr sz="3950" spc="5" dirty="0">
                <a:latin typeface="Arial MT"/>
                <a:cs typeface="Arial MT"/>
              </a:rPr>
              <a:t>LONG</a:t>
            </a:r>
            <a:r>
              <a:rPr sz="3950" spc="15" dirty="0">
                <a:latin typeface="Arial MT"/>
                <a:cs typeface="Arial MT"/>
              </a:rPr>
              <a:t> </a:t>
            </a:r>
            <a:r>
              <a:rPr sz="3950" spc="5" dirty="0">
                <a:latin typeface="Arial MT"/>
                <a:cs typeface="Arial MT"/>
              </a:rPr>
              <a:t>TERM </a:t>
            </a:r>
            <a:r>
              <a:rPr sz="3950" spc="-1085" dirty="0">
                <a:latin typeface="Arial MT"/>
                <a:cs typeface="Arial MT"/>
              </a:rPr>
              <a:t> </a:t>
            </a:r>
            <a:r>
              <a:rPr sz="3950" spc="5" dirty="0">
                <a:latin typeface="Arial MT"/>
                <a:cs typeface="Arial MT"/>
              </a:rPr>
              <a:t>RESULTS</a:t>
            </a:r>
            <a:endParaRPr sz="3950">
              <a:latin typeface="Arial MT"/>
              <a:cs typeface="Arial MT"/>
            </a:endParaRPr>
          </a:p>
          <a:p>
            <a:pPr marL="514984" marR="1181735" indent="-502920">
              <a:lnSpc>
                <a:spcPts val="4270"/>
              </a:lnSpc>
              <a:spcBef>
                <a:spcPts val="3720"/>
              </a:spcBef>
              <a:buSzPct val="122784"/>
              <a:buChar char="•"/>
              <a:tabLst>
                <a:tab pos="514984" algn="l"/>
                <a:tab pos="515620" algn="l"/>
              </a:tabLst>
            </a:pPr>
            <a:r>
              <a:rPr sz="3950" dirty="0">
                <a:latin typeface="Arial MT"/>
                <a:cs typeface="Arial MT"/>
              </a:rPr>
              <a:t>RISING</a:t>
            </a:r>
            <a:r>
              <a:rPr sz="3950" spc="5" dirty="0">
                <a:latin typeface="Arial MT"/>
                <a:cs typeface="Arial MT"/>
              </a:rPr>
              <a:t> PEa </a:t>
            </a:r>
            <a:r>
              <a:rPr sz="3950" dirty="0">
                <a:latin typeface="Arial MT"/>
                <a:cs typeface="Arial MT"/>
              </a:rPr>
              <a:t>/</a:t>
            </a:r>
            <a:r>
              <a:rPr sz="3950" spc="5" dirty="0">
                <a:latin typeface="Arial MT"/>
                <a:cs typeface="Arial MT"/>
              </a:rPr>
              <a:t> </a:t>
            </a:r>
            <a:r>
              <a:rPr sz="3950" dirty="0">
                <a:latin typeface="Arial MT"/>
                <a:cs typeface="Arial MT"/>
              </a:rPr>
              <a:t>ARTERIAL</a:t>
            </a:r>
            <a:r>
              <a:rPr sz="3950" spc="5" dirty="0">
                <a:latin typeface="Arial MT"/>
                <a:cs typeface="Arial MT"/>
              </a:rPr>
              <a:t> ELASTANCE </a:t>
            </a:r>
            <a:r>
              <a:rPr sz="3950" dirty="0">
                <a:latin typeface="Arial MT"/>
                <a:cs typeface="Arial MT"/>
              </a:rPr>
              <a:t>RATIO</a:t>
            </a:r>
            <a:r>
              <a:rPr sz="3950" spc="5" dirty="0">
                <a:latin typeface="Arial MT"/>
                <a:cs typeface="Arial MT"/>
              </a:rPr>
              <a:t> </a:t>
            </a:r>
            <a:r>
              <a:rPr sz="3950" dirty="0">
                <a:latin typeface="Arial MT"/>
                <a:cs typeface="Arial MT"/>
              </a:rPr>
              <a:t>IN</a:t>
            </a:r>
            <a:r>
              <a:rPr sz="3950" spc="5" dirty="0">
                <a:latin typeface="Arial MT"/>
                <a:cs typeface="Arial MT"/>
              </a:rPr>
              <a:t> </a:t>
            </a:r>
            <a:r>
              <a:rPr sz="3950" dirty="0">
                <a:latin typeface="Arial MT"/>
                <a:cs typeface="Arial MT"/>
              </a:rPr>
              <a:t>PATIENTS</a:t>
            </a:r>
            <a:r>
              <a:rPr sz="3950" spc="5" dirty="0">
                <a:latin typeface="Arial MT"/>
                <a:cs typeface="Arial MT"/>
              </a:rPr>
              <a:t> WITH </a:t>
            </a:r>
            <a:r>
              <a:rPr sz="3950" dirty="0">
                <a:latin typeface="Arial MT"/>
                <a:cs typeface="Arial MT"/>
              </a:rPr>
              <a:t>LV </a:t>
            </a:r>
            <a:r>
              <a:rPr sz="3950" spc="5" dirty="0">
                <a:latin typeface="Arial MT"/>
                <a:cs typeface="Arial MT"/>
              </a:rPr>
              <a:t> </a:t>
            </a:r>
            <a:r>
              <a:rPr sz="3950" dirty="0">
                <a:latin typeface="Arial MT"/>
                <a:cs typeface="Arial MT"/>
              </a:rPr>
              <a:t>DYSFUNCTION SHOULD</a:t>
            </a:r>
            <a:r>
              <a:rPr sz="3950" spc="5" dirty="0">
                <a:latin typeface="Arial MT"/>
                <a:cs typeface="Arial MT"/>
              </a:rPr>
              <a:t> PROMPT REFERAL</a:t>
            </a:r>
            <a:r>
              <a:rPr sz="3950" dirty="0">
                <a:latin typeface="Arial MT"/>
                <a:cs typeface="Arial MT"/>
              </a:rPr>
              <a:t> FOR</a:t>
            </a:r>
            <a:r>
              <a:rPr sz="3950" spc="20" dirty="0">
                <a:latin typeface="Arial MT"/>
                <a:cs typeface="Arial MT"/>
              </a:rPr>
              <a:t> </a:t>
            </a:r>
            <a:r>
              <a:rPr sz="3950" dirty="0">
                <a:latin typeface="Arial MT"/>
                <a:cs typeface="Arial MT"/>
              </a:rPr>
              <a:t>ADVANCE</a:t>
            </a:r>
            <a:r>
              <a:rPr sz="3950" spc="-20" dirty="0">
                <a:latin typeface="Arial MT"/>
                <a:cs typeface="Arial MT"/>
              </a:rPr>
              <a:t> </a:t>
            </a:r>
            <a:r>
              <a:rPr sz="3950" spc="5" dirty="0">
                <a:latin typeface="Arial MT"/>
                <a:cs typeface="Arial MT"/>
              </a:rPr>
              <a:t>HEART </a:t>
            </a:r>
            <a:r>
              <a:rPr sz="3950" spc="-1085" dirty="0">
                <a:latin typeface="Arial MT"/>
                <a:cs typeface="Arial MT"/>
              </a:rPr>
              <a:t> </a:t>
            </a:r>
            <a:r>
              <a:rPr sz="3950" dirty="0">
                <a:latin typeface="Arial MT"/>
                <a:cs typeface="Arial MT"/>
              </a:rPr>
              <a:t>FAILURE</a:t>
            </a:r>
            <a:r>
              <a:rPr sz="3950" spc="-5" dirty="0">
                <a:latin typeface="Arial MT"/>
                <a:cs typeface="Arial MT"/>
              </a:rPr>
              <a:t> </a:t>
            </a:r>
            <a:r>
              <a:rPr sz="3950" spc="5" dirty="0">
                <a:latin typeface="Arial MT"/>
                <a:cs typeface="Arial MT"/>
              </a:rPr>
              <a:t>THERAPY</a:t>
            </a:r>
            <a:endParaRPr sz="3950">
              <a:latin typeface="Arial MT"/>
              <a:cs typeface="Arial MT"/>
            </a:endParaRPr>
          </a:p>
          <a:p>
            <a:pPr marL="514984" marR="2459355" indent="-502920">
              <a:lnSpc>
                <a:spcPts val="4270"/>
              </a:lnSpc>
              <a:spcBef>
                <a:spcPts val="3725"/>
              </a:spcBef>
              <a:buSzPct val="122784"/>
              <a:buChar char="•"/>
              <a:tabLst>
                <a:tab pos="514984" algn="l"/>
                <a:tab pos="515620" algn="l"/>
              </a:tabLst>
            </a:pPr>
            <a:r>
              <a:rPr sz="3950" dirty="0">
                <a:latin typeface="Arial MT"/>
                <a:cs typeface="Arial MT"/>
              </a:rPr>
              <a:t>EXCELLENT </a:t>
            </a:r>
            <a:r>
              <a:rPr sz="3950" spc="5" dirty="0">
                <a:latin typeface="Arial MT"/>
                <a:cs typeface="Arial MT"/>
              </a:rPr>
              <a:t>LONG</a:t>
            </a:r>
            <a:r>
              <a:rPr sz="3950" spc="20" dirty="0">
                <a:latin typeface="Arial MT"/>
                <a:cs typeface="Arial MT"/>
              </a:rPr>
              <a:t> </a:t>
            </a:r>
            <a:r>
              <a:rPr sz="3950" spc="5" dirty="0">
                <a:latin typeface="Arial MT"/>
                <a:cs typeface="Arial MT"/>
              </a:rPr>
              <a:t>TERM </a:t>
            </a:r>
            <a:r>
              <a:rPr sz="3950" dirty="0">
                <a:latin typeface="Arial MT"/>
                <a:cs typeface="Arial MT"/>
              </a:rPr>
              <a:t>RESULTS ARE</a:t>
            </a:r>
            <a:r>
              <a:rPr sz="3950" spc="15" dirty="0">
                <a:latin typeface="Arial MT"/>
                <a:cs typeface="Arial MT"/>
              </a:rPr>
              <a:t> </a:t>
            </a:r>
            <a:r>
              <a:rPr sz="3950" dirty="0">
                <a:latin typeface="Arial MT"/>
                <a:cs typeface="Arial MT"/>
              </a:rPr>
              <a:t>POSSIBLE</a:t>
            </a:r>
            <a:r>
              <a:rPr sz="3950" spc="5" dirty="0">
                <a:latin typeface="Arial MT"/>
                <a:cs typeface="Arial MT"/>
              </a:rPr>
              <a:t> EVEN</a:t>
            </a:r>
            <a:r>
              <a:rPr sz="3950" dirty="0">
                <a:latin typeface="Arial MT"/>
                <a:cs typeface="Arial MT"/>
              </a:rPr>
              <a:t> IN</a:t>
            </a:r>
            <a:r>
              <a:rPr sz="3950" spc="5" dirty="0">
                <a:latin typeface="Arial MT"/>
                <a:cs typeface="Arial MT"/>
              </a:rPr>
              <a:t> A </a:t>
            </a:r>
            <a:r>
              <a:rPr sz="3950" spc="-1080" dirty="0">
                <a:latin typeface="Arial MT"/>
                <a:cs typeface="Arial MT"/>
              </a:rPr>
              <a:t> </a:t>
            </a:r>
            <a:r>
              <a:rPr sz="3950" spc="5" dirty="0">
                <a:latin typeface="Arial MT"/>
                <a:cs typeface="Arial MT"/>
              </a:rPr>
              <a:t>RESOURCE</a:t>
            </a:r>
            <a:r>
              <a:rPr sz="3950" spc="-5" dirty="0">
                <a:latin typeface="Arial MT"/>
                <a:cs typeface="Arial MT"/>
              </a:rPr>
              <a:t> </a:t>
            </a:r>
            <a:r>
              <a:rPr sz="3950" dirty="0">
                <a:latin typeface="Arial MT"/>
                <a:cs typeface="Arial MT"/>
              </a:rPr>
              <a:t>CONSTRAINED</a:t>
            </a:r>
            <a:r>
              <a:rPr sz="3950" spc="-10" dirty="0">
                <a:latin typeface="Arial MT"/>
                <a:cs typeface="Arial MT"/>
              </a:rPr>
              <a:t> </a:t>
            </a:r>
            <a:r>
              <a:rPr sz="3950" spc="5" dirty="0">
                <a:latin typeface="Arial MT"/>
                <a:cs typeface="Arial MT"/>
              </a:rPr>
              <a:t>ENVIRONMENT</a:t>
            </a:r>
            <a:endParaRPr sz="3950">
              <a:latin typeface="Arial MT"/>
              <a:cs typeface="Arial M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728054" y="3044514"/>
            <a:ext cx="12536604" cy="5237337"/>
          </a:xfrm>
          <a:prstGeom prst="rect">
            <a:avLst/>
          </a:prstGeom>
        </p:spPr>
      </p:pic>
      <p:sp>
        <p:nvSpPr>
          <p:cNvPr id="3" name="object 3"/>
          <p:cNvSpPr txBox="1">
            <a:spLocks noGrp="1"/>
          </p:cNvSpPr>
          <p:nvPr>
            <p:ph type="title"/>
          </p:nvPr>
        </p:nvSpPr>
        <p:spPr>
          <a:xfrm>
            <a:off x="9253824" y="462992"/>
            <a:ext cx="4385310" cy="628650"/>
          </a:xfrm>
          <a:prstGeom prst="rect">
            <a:avLst/>
          </a:prstGeom>
        </p:spPr>
        <p:txBody>
          <a:bodyPr vert="horz" wrap="square" lIns="0" tIns="13335" rIns="0" bIns="0" rtlCol="0">
            <a:spAutoFit/>
          </a:bodyPr>
          <a:lstStyle/>
          <a:p>
            <a:pPr marL="12700">
              <a:lnSpc>
                <a:spcPct val="100000"/>
              </a:lnSpc>
              <a:spcBef>
                <a:spcPts val="105"/>
              </a:spcBef>
            </a:pPr>
            <a:r>
              <a:rPr dirty="0"/>
              <a:t>90</a:t>
            </a:r>
            <a:r>
              <a:rPr spc="-45" dirty="0"/>
              <a:t> </a:t>
            </a:r>
            <a:r>
              <a:rPr spc="5" dirty="0"/>
              <a:t>DAY</a:t>
            </a:r>
            <a:r>
              <a:rPr spc="-40" dirty="0"/>
              <a:t> </a:t>
            </a:r>
            <a:r>
              <a:rPr spc="5" dirty="0"/>
              <a:t>SURVIVAL</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763360" y="994328"/>
            <a:ext cx="16765080" cy="892580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302712" y="932097"/>
            <a:ext cx="15872592" cy="888544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485740" y="742783"/>
            <a:ext cx="15854224" cy="96925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349679" y="693858"/>
            <a:ext cx="16182530" cy="969417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TotalTime>
  <Words>1048</Words>
  <Application>Microsoft Office PowerPoint</Application>
  <PresentationFormat>Custom</PresentationFormat>
  <Paragraphs>117</Paragraphs>
  <Slides>43</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43</vt:i4>
      </vt:variant>
    </vt:vector>
  </HeadingPairs>
  <TitlesOfParts>
    <vt:vector size="54" baseType="lpstr">
      <vt:lpstr>MS Gothic</vt:lpstr>
      <vt:lpstr>Arial</vt:lpstr>
      <vt:lpstr>Arial MT</vt:lpstr>
      <vt:lpstr>Calibri</vt:lpstr>
      <vt:lpstr>Calibri Light</vt:lpstr>
      <vt:lpstr>DM Sans</vt:lpstr>
      <vt:lpstr>Hoefler Text</vt:lpstr>
      <vt:lpstr>Times New Roman</vt:lpstr>
      <vt:lpstr>Times-Roman</vt:lpstr>
      <vt:lpstr>Office Theme</vt:lpstr>
      <vt:lpstr>1_Office Theme</vt:lpstr>
      <vt:lpstr>PowerPoint Presentation</vt:lpstr>
      <vt:lpstr>PRE TRANSPLANT HEMODYNAMICS AND SURVIVAL AFTER HEART  TRANSPLANTATION</vt:lpstr>
      <vt:lpstr>( N = 429)</vt:lpstr>
      <vt:lpstr>PowerPoint Presentation</vt:lpstr>
      <vt:lpstr>90 DAY SURVIVAL</vt:lpstr>
      <vt:lpstr>PowerPoint Presentation</vt:lpstr>
      <vt:lpstr>PowerPoint Presentation</vt:lpstr>
      <vt:lpstr>PowerPoint Presentation</vt:lpstr>
      <vt:lpstr>PowerPoint Presentation</vt:lpstr>
      <vt:lpstr>PowerPoint Presentation</vt:lpstr>
      <vt:lpstr>WHAT ARE THE HEMODYNAMIC  FACTORS WHICH AFFECT OUTCOMES ?</vt:lpstr>
      <vt:lpstr>PowerPoint Presentation</vt:lpstr>
      <vt:lpstr>PowerPoint Presentation</vt:lpstr>
      <vt:lpstr>PowerPoint Presentation</vt:lpstr>
      <vt:lpstr>WHY IS A HIGH PRE TRANSPLANT  RA PRESSURE A RISK FACTOR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IS BODY SURFACE AREA  IMPORTANT IN HIGH PRE TRANSPLANT  VENOUS PRESSURE ??</vt:lpstr>
      <vt:lpstr>MATHEMATICAL MODEL IN COLLABORATION WITH DEPT.  ENGINEERING DESIGN,IIT,MADRAS. PROF KRISHNA KUMAR AND DR G  RAJAGOPALAN</vt:lpstr>
      <vt:lpstr>PowerPoint Presentation</vt:lpstr>
      <vt:lpstr>PowerPoint Presentation</vt:lpstr>
      <vt:lpstr>PowerPoint Presentation</vt:lpstr>
      <vt:lpstr>PowerPoint Presentation</vt:lpstr>
      <vt:lpstr>PowerPoint Presentation</vt:lpstr>
      <vt:lpstr>PowerPoint Presentation</vt:lpstr>
      <vt:lpstr>DETERMINANTS OF RV DYSFUNCTION IN PATIENTS WITH LV DYSFUNCTIO</vt:lpstr>
      <vt:lpstr>IF HIGH PEa LEADS TO HIGH RA PRESSURE AND LOW ARTERIAL  ELASTANCE (Ea) IN HIGH RA PRESSURE IS A RISK FACTOR,THEN  RATIO OF PEa / Ea SHOULD AFFECT HEMODYNAMICS</vt:lpstr>
      <vt:lpstr>PowerPoint Presentation</vt:lpstr>
      <vt:lpstr>PowerPoint Presentation</vt:lpstr>
      <vt:lpstr>PowerPoint Presentation</vt:lpstr>
      <vt:lpstr>PowerPoint Presentation</vt:lpstr>
      <vt:lpstr>CONCLUSIONS</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 TRANSPLANT HEMODYNAMICS AND SURVIVAL AFTER HEART TRANSPLANTATION</dc:title>
  <dc:creator>Akshata sakpal</dc:creator>
  <cp:lastModifiedBy>Radhikab</cp:lastModifiedBy>
  <cp:revision>2</cp:revision>
  <dcterms:created xsi:type="dcterms:W3CDTF">2023-11-28T12:34:16Z</dcterms:created>
  <dcterms:modified xsi:type="dcterms:W3CDTF">2023-11-29T06:51:31Z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2023-11-27T00:00:00Z</vt:filetime>
  </property>
  <property fmtid="{D5CDD505-2E9C-101B-9397-08002B2CF9AE}" pid="3" name="Creator">
    <vt:lpwstr>Microsoft® PowerPoint® 2013</vt:lpwstr>
  </property>
  <property fmtid="{D5CDD505-2E9C-101B-9397-08002B2CF9AE}" pid="4" name="LastSaved">
    <vt:filetime>2023-11-28T00:00:00Z</vt:filetime>
  </property>
</Properties>
</file>