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63" r:id="rId5"/>
    <p:sldId id="260" r:id="rId6"/>
    <p:sldId id="270" r:id="rId7"/>
    <p:sldId id="262" r:id="rId8"/>
    <p:sldId id="272" r:id="rId9"/>
    <p:sldId id="264" r:id="rId10"/>
    <p:sldId id="265" r:id="rId11"/>
    <p:sldId id="266" r:id="rId12"/>
    <p:sldId id="267" r:id="rId13"/>
    <p:sldId id="268" r:id="rId14"/>
    <p:sldId id="271" r:id="rId15"/>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81B668-6E08-4C6A-BF70-3644C35428A0}" v="16" dt="2026-09-01T10:40:47.5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645" autoAdjust="0"/>
  </p:normalViewPr>
  <p:slideViewPr>
    <p:cSldViewPr snapToGrid="0">
      <p:cViewPr varScale="1">
        <p:scale>
          <a:sx n="54" d="100"/>
          <a:sy n="54" d="100"/>
        </p:scale>
        <p:origin x="170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yani, Aisha" userId="dabedeb2-3fa0-4a5c-8ef6-5989a58fd3e0" providerId="ADAL" clId="{8DD5FE09-5BA7-404D-8072-3CE893770451}"/>
    <pc:docChg chg="undo custSel addSld delSld modSld sldOrd">
      <pc:chgData name="Vayani, Aisha" userId="dabedeb2-3fa0-4a5c-8ef6-5989a58fd3e0" providerId="ADAL" clId="{8DD5FE09-5BA7-404D-8072-3CE893770451}" dt="2026-09-01T10:44:48.787" v="16754" actId="14100"/>
      <pc:docMkLst>
        <pc:docMk/>
      </pc:docMkLst>
      <pc:sldChg chg="delSp modSp mod modNotesTx">
        <pc:chgData name="Vayani, Aisha" userId="dabedeb2-3fa0-4a5c-8ef6-5989a58fd3e0" providerId="ADAL" clId="{8DD5FE09-5BA7-404D-8072-3CE893770451}" dt="2026-09-01T10:42:32.961" v="16725" actId="20577"/>
        <pc:sldMkLst>
          <pc:docMk/>
          <pc:sldMk cId="880807527" sldId="256"/>
        </pc:sldMkLst>
        <pc:spChg chg="mod">
          <ac:chgData name="Vayani, Aisha" userId="dabedeb2-3fa0-4a5c-8ef6-5989a58fd3e0" providerId="ADAL" clId="{8DD5FE09-5BA7-404D-8072-3CE893770451}" dt="2026-08-27T17:48:52.992" v="44" actId="1076"/>
          <ac:spMkLst>
            <pc:docMk/>
            <pc:sldMk cId="880807527" sldId="256"/>
            <ac:spMk id="4" creationId="{03B13B7D-F186-4436-B5C7-26B13E164DBD}"/>
          </ac:spMkLst>
        </pc:spChg>
        <pc:spChg chg="mod">
          <ac:chgData name="Vayani, Aisha" userId="dabedeb2-3fa0-4a5c-8ef6-5989a58fd3e0" providerId="ADAL" clId="{8DD5FE09-5BA7-404D-8072-3CE893770451}" dt="2026-09-01T10:42:32.961" v="16725" actId="20577"/>
          <ac:spMkLst>
            <pc:docMk/>
            <pc:sldMk cId="880807527" sldId="256"/>
            <ac:spMk id="5" creationId="{79C01958-1450-4758-B91A-95DD250BE6A5}"/>
          </ac:spMkLst>
        </pc:spChg>
        <pc:spChg chg="mod">
          <ac:chgData name="Vayani, Aisha" userId="dabedeb2-3fa0-4a5c-8ef6-5989a58fd3e0" providerId="ADAL" clId="{8DD5FE09-5BA7-404D-8072-3CE893770451}" dt="2026-08-28T09:58:36.313" v="584" actId="1076"/>
          <ac:spMkLst>
            <pc:docMk/>
            <pc:sldMk cId="880807527" sldId="256"/>
            <ac:spMk id="6" creationId="{A4B4032C-4548-4A59-8A57-4DFAE9111B16}"/>
          </ac:spMkLst>
        </pc:spChg>
        <pc:spChg chg="mod">
          <ac:chgData name="Vayani, Aisha" userId="dabedeb2-3fa0-4a5c-8ef6-5989a58fd3e0" providerId="ADAL" clId="{8DD5FE09-5BA7-404D-8072-3CE893770451}" dt="2026-08-29T18:11:29.694" v="8242" actId="20577"/>
          <ac:spMkLst>
            <pc:docMk/>
            <pc:sldMk cId="880807527" sldId="256"/>
            <ac:spMk id="7" creationId="{5ACBD672-35E3-4A43-9E4F-701D9D6459B5}"/>
          </ac:spMkLst>
        </pc:spChg>
      </pc:sldChg>
      <pc:sldChg chg="addSp delSp modSp mod setBg modAnim modNotesTx">
        <pc:chgData name="Vayani, Aisha" userId="dabedeb2-3fa0-4a5c-8ef6-5989a58fd3e0" providerId="ADAL" clId="{8DD5FE09-5BA7-404D-8072-3CE893770451}" dt="2026-09-01T10:29:16.807" v="15977" actId="20577"/>
        <pc:sldMkLst>
          <pc:docMk/>
          <pc:sldMk cId="616306112" sldId="257"/>
        </pc:sldMkLst>
        <pc:spChg chg="add mod">
          <ac:chgData name="Vayani, Aisha" userId="dabedeb2-3fa0-4a5c-8ef6-5989a58fd3e0" providerId="ADAL" clId="{8DD5FE09-5BA7-404D-8072-3CE893770451}" dt="2026-08-28T10:45:36.792" v="2259" actId="1076"/>
          <ac:spMkLst>
            <pc:docMk/>
            <pc:sldMk cId="616306112" sldId="257"/>
            <ac:spMk id="11" creationId="{67C50836-5407-D4BB-8306-0DA20BA5C891}"/>
          </ac:spMkLst>
        </pc:spChg>
        <pc:spChg chg="add mod">
          <ac:chgData name="Vayani, Aisha" userId="dabedeb2-3fa0-4a5c-8ef6-5989a58fd3e0" providerId="ADAL" clId="{8DD5FE09-5BA7-404D-8072-3CE893770451}" dt="2026-08-28T11:05:24.018" v="2293" actId="14100"/>
          <ac:spMkLst>
            <pc:docMk/>
            <pc:sldMk cId="616306112" sldId="257"/>
            <ac:spMk id="12" creationId="{9F66A7FA-8228-462E-DF5F-D576F6874575}"/>
          </ac:spMkLst>
        </pc:spChg>
        <pc:spChg chg="mod">
          <ac:chgData name="Vayani, Aisha" userId="dabedeb2-3fa0-4a5c-8ef6-5989a58fd3e0" providerId="ADAL" clId="{8DD5FE09-5BA7-404D-8072-3CE893770451}" dt="2026-08-27T17:50:43.175" v="136" actId="20577"/>
          <ac:spMkLst>
            <pc:docMk/>
            <pc:sldMk cId="616306112" sldId="257"/>
            <ac:spMk id="17" creationId="{2DEDEA41-D6CA-4622-9E5A-D1886E86EACF}"/>
          </ac:spMkLst>
        </pc:spChg>
        <pc:spChg chg="mod">
          <ac:chgData name="Vayani, Aisha" userId="dabedeb2-3fa0-4a5c-8ef6-5989a58fd3e0" providerId="ADAL" clId="{8DD5FE09-5BA7-404D-8072-3CE893770451}" dt="2026-08-28T10:46:02.234" v="2261" actId="1076"/>
          <ac:spMkLst>
            <pc:docMk/>
            <pc:sldMk cId="616306112" sldId="257"/>
            <ac:spMk id="18" creationId="{2528CC84-55DD-4059-9452-B4A288000EE9}"/>
          </ac:spMkLst>
        </pc:spChg>
        <pc:spChg chg="mod">
          <ac:chgData name="Vayani, Aisha" userId="dabedeb2-3fa0-4a5c-8ef6-5989a58fd3e0" providerId="ADAL" clId="{8DD5FE09-5BA7-404D-8072-3CE893770451}" dt="2026-08-28T12:02:43.288" v="4476" actId="20577"/>
          <ac:spMkLst>
            <pc:docMk/>
            <pc:sldMk cId="616306112" sldId="257"/>
            <ac:spMk id="19" creationId="{37098BCF-449D-49A1-9D20-00DDE866097A}"/>
          </ac:spMkLst>
        </pc:spChg>
        <pc:spChg chg="mod">
          <ac:chgData name="Vayani, Aisha" userId="dabedeb2-3fa0-4a5c-8ef6-5989a58fd3e0" providerId="ADAL" clId="{8DD5FE09-5BA7-404D-8072-3CE893770451}" dt="2026-08-28T10:45:07.305" v="2232" actId="1076"/>
          <ac:spMkLst>
            <pc:docMk/>
            <pc:sldMk cId="616306112" sldId="257"/>
            <ac:spMk id="21" creationId="{659E511B-299F-4980-99D8-91CA94AC17C0}"/>
          </ac:spMkLst>
        </pc:spChg>
        <pc:spChg chg="mod">
          <ac:chgData name="Vayani, Aisha" userId="dabedeb2-3fa0-4a5c-8ef6-5989a58fd3e0" providerId="ADAL" clId="{8DD5FE09-5BA7-404D-8072-3CE893770451}" dt="2026-08-28T12:05:17.855" v="4540" actId="404"/>
          <ac:spMkLst>
            <pc:docMk/>
            <pc:sldMk cId="616306112" sldId="257"/>
            <ac:spMk id="22" creationId="{36C65D71-775F-4BAE-9848-CFF457BAB952}"/>
          </ac:spMkLst>
        </pc:spChg>
        <pc:spChg chg="mod">
          <ac:chgData name="Vayani, Aisha" userId="dabedeb2-3fa0-4a5c-8ef6-5989a58fd3e0" providerId="ADAL" clId="{8DD5FE09-5BA7-404D-8072-3CE893770451}" dt="2026-08-28T10:41:54.201" v="2222" actId="1076"/>
          <ac:spMkLst>
            <pc:docMk/>
            <pc:sldMk cId="616306112" sldId="257"/>
            <ac:spMk id="23" creationId="{ADD1A78F-B5EF-4950-8523-D07D0062E7BC}"/>
          </ac:spMkLst>
        </pc:spChg>
        <pc:spChg chg="mod">
          <ac:chgData name="Vayani, Aisha" userId="dabedeb2-3fa0-4a5c-8ef6-5989a58fd3e0" providerId="ADAL" clId="{8DD5FE09-5BA7-404D-8072-3CE893770451}" dt="2026-08-29T21:24:10.720" v="12409" actId="20577"/>
          <ac:spMkLst>
            <pc:docMk/>
            <pc:sldMk cId="616306112" sldId="257"/>
            <ac:spMk id="24" creationId="{312D168A-2E81-45B4-8B4D-DAAAD6F74C56}"/>
          </ac:spMkLst>
        </pc:spChg>
        <pc:picChg chg="add mod">
          <ac:chgData name="Vayani, Aisha" userId="dabedeb2-3fa0-4a5c-8ef6-5989a58fd3e0" providerId="ADAL" clId="{8DD5FE09-5BA7-404D-8072-3CE893770451}" dt="2026-08-28T10:45:54.623" v="2260" actId="1076"/>
          <ac:picMkLst>
            <pc:docMk/>
            <pc:sldMk cId="616306112" sldId="257"/>
            <ac:picMk id="8" creationId="{92332CEC-2FA9-70DE-71A8-4E27AA95E9C6}"/>
          </ac:picMkLst>
        </pc:picChg>
      </pc:sldChg>
      <pc:sldChg chg="modSp mod modNotesTx">
        <pc:chgData name="Vayani, Aisha" userId="dabedeb2-3fa0-4a5c-8ef6-5989a58fd3e0" providerId="ADAL" clId="{8DD5FE09-5BA7-404D-8072-3CE893770451}" dt="2026-08-29T21:35:42.263" v="12428" actId="27636"/>
        <pc:sldMkLst>
          <pc:docMk/>
          <pc:sldMk cId="1451018371" sldId="258"/>
        </pc:sldMkLst>
        <pc:spChg chg="mod">
          <ac:chgData name="Vayani, Aisha" userId="dabedeb2-3fa0-4a5c-8ef6-5989a58fd3e0" providerId="ADAL" clId="{8DD5FE09-5BA7-404D-8072-3CE893770451}" dt="2026-08-28T11:55:36.824" v="4398" actId="1076"/>
          <ac:spMkLst>
            <pc:docMk/>
            <pc:sldMk cId="1451018371" sldId="258"/>
            <ac:spMk id="16" creationId="{476D5DED-43FC-42C1-AF3A-73ECC4DCE5E2}"/>
          </ac:spMkLst>
        </pc:spChg>
        <pc:spChg chg="mod">
          <ac:chgData name="Vayani, Aisha" userId="dabedeb2-3fa0-4a5c-8ef6-5989a58fd3e0" providerId="ADAL" clId="{8DD5FE09-5BA7-404D-8072-3CE893770451}" dt="2026-08-29T21:25:10.359" v="12422" actId="20577"/>
          <ac:spMkLst>
            <pc:docMk/>
            <pc:sldMk cId="1451018371" sldId="258"/>
            <ac:spMk id="17" creationId="{5E7B1E8A-B5EF-4E89-AC0B-DB70ACC77EC7}"/>
          </ac:spMkLst>
        </pc:spChg>
        <pc:spChg chg="mod">
          <ac:chgData name="Vayani, Aisha" userId="dabedeb2-3fa0-4a5c-8ef6-5989a58fd3e0" providerId="ADAL" clId="{8DD5FE09-5BA7-404D-8072-3CE893770451}" dt="2026-08-29T21:35:42.263" v="12428" actId="27636"/>
          <ac:spMkLst>
            <pc:docMk/>
            <pc:sldMk cId="1451018371" sldId="258"/>
            <ac:spMk id="18" creationId="{D3886AD0-C45E-40FF-BEDB-EBABA47DBD3E}"/>
          </ac:spMkLst>
        </pc:spChg>
      </pc:sldChg>
      <pc:sldChg chg="delSp modSp del mod modNotesTx">
        <pc:chgData name="Vayani, Aisha" userId="dabedeb2-3fa0-4a5c-8ef6-5989a58fd3e0" providerId="ADAL" clId="{8DD5FE09-5BA7-404D-8072-3CE893770451}" dt="2026-09-01T10:41:20.433" v="16697" actId="47"/>
        <pc:sldMkLst>
          <pc:docMk/>
          <pc:sldMk cId="1439877807" sldId="259"/>
        </pc:sldMkLst>
        <pc:spChg chg="mod">
          <ac:chgData name="Vayani, Aisha" userId="dabedeb2-3fa0-4a5c-8ef6-5989a58fd3e0" providerId="ADAL" clId="{8DD5FE09-5BA7-404D-8072-3CE893770451}" dt="2026-09-01T10:18:23.290" v="14849" actId="20577"/>
          <ac:spMkLst>
            <pc:docMk/>
            <pc:sldMk cId="1439877807" sldId="259"/>
            <ac:spMk id="24" creationId="{BBAA9A73-D5FA-4F7E-84B5-F968C5472739}"/>
          </ac:spMkLst>
        </pc:spChg>
        <pc:spChg chg="mod">
          <ac:chgData name="Vayani, Aisha" userId="dabedeb2-3fa0-4a5c-8ef6-5989a58fd3e0" providerId="ADAL" clId="{8DD5FE09-5BA7-404D-8072-3CE893770451}" dt="2026-09-01T10:35:19.998" v="16427" actId="14100"/>
          <ac:spMkLst>
            <pc:docMk/>
            <pc:sldMk cId="1439877807" sldId="259"/>
            <ac:spMk id="25" creationId="{128F32F9-8EF8-43A7-8A74-6283E3CA372D}"/>
          </ac:spMkLst>
        </pc:spChg>
        <pc:spChg chg="del">
          <ac:chgData name="Vayani, Aisha" userId="dabedeb2-3fa0-4a5c-8ef6-5989a58fd3e0" providerId="ADAL" clId="{8DD5FE09-5BA7-404D-8072-3CE893770451}" dt="2026-09-01T10:18:20.286" v="14842" actId="478"/>
          <ac:spMkLst>
            <pc:docMk/>
            <pc:sldMk cId="1439877807" sldId="259"/>
            <ac:spMk id="26" creationId="{961B9EAE-0569-42AE-82E2-6CAA46AADCEB}"/>
          </ac:spMkLst>
        </pc:spChg>
        <pc:spChg chg="del">
          <ac:chgData name="Vayani, Aisha" userId="dabedeb2-3fa0-4a5c-8ef6-5989a58fd3e0" providerId="ADAL" clId="{8DD5FE09-5BA7-404D-8072-3CE893770451}" dt="2026-09-01T10:18:17.189" v="14841" actId="478"/>
          <ac:spMkLst>
            <pc:docMk/>
            <pc:sldMk cId="1439877807" sldId="259"/>
            <ac:spMk id="27" creationId="{D49D94DA-B4A1-48A4-8BBD-B952591C3312}"/>
          </ac:spMkLst>
        </pc:spChg>
        <pc:spChg chg="del mod">
          <ac:chgData name="Vayani, Aisha" userId="dabedeb2-3fa0-4a5c-8ef6-5989a58fd3e0" providerId="ADAL" clId="{8DD5FE09-5BA7-404D-8072-3CE893770451}" dt="2026-09-01T10:18:13.344" v="14840" actId="478"/>
          <ac:spMkLst>
            <pc:docMk/>
            <pc:sldMk cId="1439877807" sldId="259"/>
            <ac:spMk id="28" creationId="{C85E09F9-201A-4322-BFCA-ADB01324E1BC}"/>
          </ac:spMkLst>
        </pc:spChg>
        <pc:spChg chg="mod">
          <ac:chgData name="Vayani, Aisha" userId="dabedeb2-3fa0-4a5c-8ef6-5989a58fd3e0" providerId="ADAL" clId="{8DD5FE09-5BA7-404D-8072-3CE893770451}" dt="2026-09-01T10:35:23.075" v="16428" actId="14100"/>
          <ac:spMkLst>
            <pc:docMk/>
            <pc:sldMk cId="1439877807" sldId="259"/>
            <ac:spMk id="30" creationId="{CFECE56E-98CC-4963-A826-EDE7660E7621}"/>
          </ac:spMkLst>
        </pc:spChg>
      </pc:sldChg>
      <pc:sldChg chg="modSp mod modNotesTx">
        <pc:chgData name="Vayani, Aisha" userId="dabedeb2-3fa0-4a5c-8ef6-5989a58fd3e0" providerId="ADAL" clId="{8DD5FE09-5BA7-404D-8072-3CE893770451}" dt="2026-08-30T11:29:50.985" v="12972" actId="20577"/>
        <pc:sldMkLst>
          <pc:docMk/>
          <pc:sldMk cId="1220028309" sldId="260"/>
        </pc:sldMkLst>
        <pc:spChg chg="mod">
          <ac:chgData name="Vayani, Aisha" userId="dabedeb2-3fa0-4a5c-8ef6-5989a58fd3e0" providerId="ADAL" clId="{8DD5FE09-5BA7-404D-8072-3CE893770451}" dt="2026-08-30T11:18:59.417" v="12803" actId="20577"/>
          <ac:spMkLst>
            <pc:docMk/>
            <pc:sldMk cId="1220028309" sldId="260"/>
            <ac:spMk id="23" creationId="{67B45A00-3202-485D-88AA-38AE344A7942}"/>
          </ac:spMkLst>
        </pc:spChg>
        <pc:spChg chg="mod">
          <ac:chgData name="Vayani, Aisha" userId="dabedeb2-3fa0-4a5c-8ef6-5989a58fd3e0" providerId="ADAL" clId="{8DD5FE09-5BA7-404D-8072-3CE893770451}" dt="2026-08-30T11:19:08.771" v="12810" actId="20577"/>
          <ac:spMkLst>
            <pc:docMk/>
            <pc:sldMk cId="1220028309" sldId="260"/>
            <ac:spMk id="24" creationId="{ABEBC1F9-42D5-46DB-B367-310D42B359FC}"/>
          </ac:spMkLst>
        </pc:spChg>
        <pc:spChg chg="mod">
          <ac:chgData name="Vayani, Aisha" userId="dabedeb2-3fa0-4a5c-8ef6-5989a58fd3e0" providerId="ADAL" clId="{8DD5FE09-5BA7-404D-8072-3CE893770451}" dt="2026-08-28T14:00:19.390" v="6145" actId="20577"/>
          <ac:spMkLst>
            <pc:docMk/>
            <pc:sldMk cId="1220028309" sldId="260"/>
            <ac:spMk id="25" creationId="{016A3695-3318-4C9B-8D94-3852D2830C33}"/>
          </ac:spMkLst>
        </pc:spChg>
        <pc:spChg chg="mod">
          <ac:chgData name="Vayani, Aisha" userId="dabedeb2-3fa0-4a5c-8ef6-5989a58fd3e0" providerId="ADAL" clId="{8DD5FE09-5BA7-404D-8072-3CE893770451}" dt="2026-08-28T13:40:56.914" v="5882" actId="1076"/>
          <ac:spMkLst>
            <pc:docMk/>
            <pc:sldMk cId="1220028309" sldId="260"/>
            <ac:spMk id="26" creationId="{DAD4E3E6-0590-4555-8456-E3D946A697E1}"/>
          </ac:spMkLst>
        </pc:spChg>
        <pc:cxnChg chg="mod">
          <ac:chgData name="Vayani, Aisha" userId="dabedeb2-3fa0-4a5c-8ef6-5989a58fd3e0" providerId="ADAL" clId="{8DD5FE09-5BA7-404D-8072-3CE893770451}" dt="2026-08-28T13:41:17.632" v="5885" actId="1076"/>
          <ac:cxnSpMkLst>
            <pc:docMk/>
            <pc:sldMk cId="1220028309" sldId="260"/>
            <ac:cxnSpMk id="118" creationId="{00000000-0000-0000-0000-000000000000}"/>
          </ac:cxnSpMkLst>
        </pc:cxnChg>
        <pc:cxnChg chg="mod">
          <ac:chgData name="Vayani, Aisha" userId="dabedeb2-3fa0-4a5c-8ef6-5989a58fd3e0" providerId="ADAL" clId="{8DD5FE09-5BA7-404D-8072-3CE893770451}" dt="2026-08-28T13:41:25.225" v="5886" actId="1076"/>
          <ac:cxnSpMkLst>
            <pc:docMk/>
            <pc:sldMk cId="1220028309" sldId="260"/>
            <ac:cxnSpMk id="119" creationId="{00000000-0000-0000-0000-000000000000}"/>
          </ac:cxnSpMkLst>
        </pc:cxnChg>
        <pc:cxnChg chg="mod">
          <ac:chgData name="Vayani, Aisha" userId="dabedeb2-3fa0-4a5c-8ef6-5989a58fd3e0" providerId="ADAL" clId="{8DD5FE09-5BA7-404D-8072-3CE893770451}" dt="2026-08-28T13:41:00.289" v="5883" actId="1076"/>
          <ac:cxnSpMkLst>
            <pc:docMk/>
            <pc:sldMk cId="1220028309" sldId="260"/>
            <ac:cxnSpMk id="120" creationId="{00000000-0000-0000-0000-000000000000}"/>
          </ac:cxnSpMkLst>
        </pc:cxnChg>
      </pc:sldChg>
      <pc:sldChg chg="modSp mod modNotesTx">
        <pc:chgData name="Vayani, Aisha" userId="dabedeb2-3fa0-4a5c-8ef6-5989a58fd3e0" providerId="ADAL" clId="{8DD5FE09-5BA7-404D-8072-3CE893770451}" dt="2026-08-31T19:46:12.831" v="14127" actId="403"/>
        <pc:sldMkLst>
          <pc:docMk/>
          <pc:sldMk cId="540935980" sldId="262"/>
        </pc:sldMkLst>
        <pc:spChg chg="mod">
          <ac:chgData name="Vayani, Aisha" userId="dabedeb2-3fa0-4a5c-8ef6-5989a58fd3e0" providerId="ADAL" clId="{8DD5FE09-5BA7-404D-8072-3CE893770451}" dt="2026-08-29T18:15:30.425" v="8415" actId="20577"/>
          <ac:spMkLst>
            <pc:docMk/>
            <pc:sldMk cId="540935980" sldId="262"/>
            <ac:spMk id="7" creationId="{E756F54A-DB61-457B-824C-C4C4A3BDC262}"/>
          </ac:spMkLst>
        </pc:spChg>
        <pc:spChg chg="mod">
          <ac:chgData name="Vayani, Aisha" userId="dabedeb2-3fa0-4a5c-8ef6-5989a58fd3e0" providerId="ADAL" clId="{8DD5FE09-5BA7-404D-8072-3CE893770451}" dt="2026-08-30T12:13:57.860" v="13087" actId="20577"/>
          <ac:spMkLst>
            <pc:docMk/>
            <pc:sldMk cId="540935980" sldId="262"/>
            <ac:spMk id="13" creationId="{BCB6FCE3-1E7F-4BF3-A7D0-1F9BE1D75C30}"/>
          </ac:spMkLst>
        </pc:spChg>
        <pc:spChg chg="mod">
          <ac:chgData name="Vayani, Aisha" userId="dabedeb2-3fa0-4a5c-8ef6-5989a58fd3e0" providerId="ADAL" clId="{8DD5FE09-5BA7-404D-8072-3CE893770451}" dt="2026-08-31T19:46:05.999" v="14125" actId="403"/>
          <ac:spMkLst>
            <pc:docMk/>
            <pc:sldMk cId="540935980" sldId="262"/>
            <ac:spMk id="15" creationId="{474DB446-B925-4F26-B429-BFA48FF61899}"/>
          </ac:spMkLst>
        </pc:spChg>
        <pc:spChg chg="mod">
          <ac:chgData name="Vayani, Aisha" userId="dabedeb2-3fa0-4a5c-8ef6-5989a58fd3e0" providerId="ADAL" clId="{8DD5FE09-5BA7-404D-8072-3CE893770451}" dt="2026-08-31T19:46:12.831" v="14127" actId="403"/>
          <ac:spMkLst>
            <pc:docMk/>
            <pc:sldMk cId="540935980" sldId="262"/>
            <ac:spMk id="16" creationId="{2E18554D-CA41-4B21-958B-AB2EA9028157}"/>
          </ac:spMkLst>
        </pc:spChg>
      </pc:sldChg>
      <pc:sldChg chg="addSp delSp modSp mod ord modNotesTx">
        <pc:chgData name="Vayani, Aisha" userId="dabedeb2-3fa0-4a5c-8ef6-5989a58fd3e0" providerId="ADAL" clId="{8DD5FE09-5BA7-404D-8072-3CE893770451}" dt="2026-09-01T10:42:07.586" v="16703" actId="478"/>
        <pc:sldMkLst>
          <pc:docMk/>
          <pc:sldMk cId="2114376391" sldId="263"/>
        </pc:sldMkLst>
        <pc:spChg chg="del">
          <ac:chgData name="Vayani, Aisha" userId="dabedeb2-3fa0-4a5c-8ef6-5989a58fd3e0" providerId="ADAL" clId="{8DD5FE09-5BA7-404D-8072-3CE893770451}" dt="2026-09-01T10:41:00.053" v="16693" actId="478"/>
          <ac:spMkLst>
            <pc:docMk/>
            <pc:sldMk cId="2114376391" sldId="263"/>
            <ac:spMk id="5" creationId="{A453515A-6164-4857-8908-D3F49853275B}"/>
          </ac:spMkLst>
        </pc:spChg>
        <pc:spChg chg="mod">
          <ac:chgData name="Vayani, Aisha" userId="dabedeb2-3fa0-4a5c-8ef6-5989a58fd3e0" providerId="ADAL" clId="{8DD5FE09-5BA7-404D-8072-3CE893770451}" dt="2026-09-01T10:41:10.921" v="16696" actId="20577"/>
          <ac:spMkLst>
            <pc:docMk/>
            <pc:sldMk cId="2114376391" sldId="263"/>
            <ac:spMk id="6" creationId="{FE04C0B4-5692-4407-BE1E-4216914E1986}"/>
          </ac:spMkLst>
        </pc:spChg>
        <pc:spChg chg="mod">
          <ac:chgData name="Vayani, Aisha" userId="dabedeb2-3fa0-4a5c-8ef6-5989a58fd3e0" providerId="ADAL" clId="{8DD5FE09-5BA7-404D-8072-3CE893770451}" dt="2026-09-01T10:36:37.540" v="16499" actId="20577"/>
          <ac:spMkLst>
            <pc:docMk/>
            <pc:sldMk cId="2114376391" sldId="263"/>
            <ac:spMk id="8" creationId="{A30234DA-8D95-4933-A455-08B389B5E403}"/>
          </ac:spMkLst>
        </pc:spChg>
        <pc:spChg chg="mod">
          <ac:chgData name="Vayani, Aisha" userId="dabedeb2-3fa0-4a5c-8ef6-5989a58fd3e0" providerId="ADAL" clId="{8DD5FE09-5BA7-404D-8072-3CE893770451}" dt="2026-09-01T10:36:52.784" v="16543" actId="20577"/>
          <ac:spMkLst>
            <pc:docMk/>
            <pc:sldMk cId="2114376391" sldId="263"/>
            <ac:spMk id="10" creationId="{7EE3FE99-D4A8-4B62-967A-FB10F697259D}"/>
          </ac:spMkLst>
        </pc:spChg>
        <pc:spChg chg="del">
          <ac:chgData name="Vayani, Aisha" userId="dabedeb2-3fa0-4a5c-8ef6-5989a58fd3e0" providerId="ADAL" clId="{8DD5FE09-5BA7-404D-8072-3CE893770451}" dt="2026-09-01T10:37:07.355" v="16545" actId="478"/>
          <ac:spMkLst>
            <pc:docMk/>
            <pc:sldMk cId="2114376391" sldId="263"/>
            <ac:spMk id="11" creationId="{4F4C88F2-71B8-4498-BD9C-1CF8A14C2A9B}"/>
          </ac:spMkLst>
        </pc:spChg>
        <pc:spChg chg="mod">
          <ac:chgData name="Vayani, Aisha" userId="dabedeb2-3fa0-4a5c-8ef6-5989a58fd3e0" providerId="ADAL" clId="{8DD5FE09-5BA7-404D-8072-3CE893770451}" dt="2026-09-01T10:39:53.727" v="16683" actId="403"/>
          <ac:spMkLst>
            <pc:docMk/>
            <pc:sldMk cId="2114376391" sldId="263"/>
            <ac:spMk id="12" creationId="{44841F44-037B-43B0-B314-27D963F1425D}"/>
          </ac:spMkLst>
        </pc:spChg>
        <pc:spChg chg="mod">
          <ac:chgData name="Vayani, Aisha" userId="dabedeb2-3fa0-4a5c-8ef6-5989a58fd3e0" providerId="ADAL" clId="{8DD5FE09-5BA7-404D-8072-3CE893770451}" dt="2026-09-01T10:39:06.882" v="16678"/>
          <ac:spMkLst>
            <pc:docMk/>
            <pc:sldMk cId="2114376391" sldId="263"/>
            <ac:spMk id="14" creationId="{14E4DDD2-A2C5-48E0-96E2-B1DA50159F19}"/>
          </ac:spMkLst>
        </pc:spChg>
        <pc:spChg chg="mod">
          <ac:chgData name="Vayani, Aisha" userId="dabedeb2-3fa0-4a5c-8ef6-5989a58fd3e0" providerId="ADAL" clId="{8DD5FE09-5BA7-404D-8072-3CE893770451}" dt="2026-09-01T10:39:19.978" v="16679"/>
          <ac:spMkLst>
            <pc:docMk/>
            <pc:sldMk cId="2114376391" sldId="263"/>
            <ac:spMk id="16" creationId="{C3308B9E-2CC4-4383-8D3B-344F52A639EE}"/>
          </ac:spMkLst>
        </pc:spChg>
        <pc:spChg chg="mod">
          <ac:chgData name="Vayani, Aisha" userId="dabedeb2-3fa0-4a5c-8ef6-5989a58fd3e0" providerId="ADAL" clId="{8DD5FE09-5BA7-404D-8072-3CE893770451}" dt="2026-09-01T10:39:29.732" v="16680"/>
          <ac:spMkLst>
            <pc:docMk/>
            <pc:sldMk cId="2114376391" sldId="263"/>
            <ac:spMk id="18" creationId="{DEC1A95A-431E-4831-91AB-4DB1DCA425C2}"/>
          </ac:spMkLst>
        </pc:spChg>
        <pc:spChg chg="mod">
          <ac:chgData name="Vayani, Aisha" userId="dabedeb2-3fa0-4a5c-8ef6-5989a58fd3e0" providerId="ADAL" clId="{8DD5FE09-5BA7-404D-8072-3CE893770451}" dt="2026-08-29T18:38:02.716" v="9879" actId="1036"/>
          <ac:spMkLst>
            <pc:docMk/>
            <pc:sldMk cId="2114376391" sldId="263"/>
            <ac:spMk id="19" creationId="{564EEFF9-F209-43E0-AD6A-8D2D0DAD8BB1}"/>
          </ac:spMkLst>
        </pc:spChg>
        <pc:spChg chg="mod">
          <ac:chgData name="Vayani, Aisha" userId="dabedeb2-3fa0-4a5c-8ef6-5989a58fd3e0" providerId="ADAL" clId="{8DD5FE09-5BA7-404D-8072-3CE893770451}" dt="2026-09-01T10:42:03.581" v="16702" actId="404"/>
          <ac:spMkLst>
            <pc:docMk/>
            <pc:sldMk cId="2114376391" sldId="263"/>
            <ac:spMk id="20" creationId="{7AC2F1F0-980B-47DB-AE5C-FB87248E00FB}"/>
          </ac:spMkLst>
        </pc:spChg>
        <pc:spChg chg="add mod">
          <ac:chgData name="Vayani, Aisha" userId="dabedeb2-3fa0-4a5c-8ef6-5989a58fd3e0" providerId="ADAL" clId="{8DD5FE09-5BA7-404D-8072-3CE893770451}" dt="2026-09-01T10:40:31.818" v="16691" actId="1036"/>
          <ac:spMkLst>
            <pc:docMk/>
            <pc:sldMk cId="2114376391" sldId="263"/>
            <ac:spMk id="22" creationId="{10CF54A0-0110-5CB7-27DB-8AC0F9CEAAB7}"/>
          </ac:spMkLst>
        </pc:spChg>
        <pc:spChg chg="del">
          <ac:chgData name="Vayani, Aisha" userId="dabedeb2-3fa0-4a5c-8ef6-5989a58fd3e0" providerId="ADAL" clId="{8DD5FE09-5BA7-404D-8072-3CE893770451}" dt="2026-09-01T10:37:40.146" v="16547" actId="478"/>
          <ac:spMkLst>
            <pc:docMk/>
            <pc:sldMk cId="2114376391" sldId="263"/>
            <ac:spMk id="23" creationId="{9614E155-D5A3-4004-B6EE-735D5F12CFDA}"/>
          </ac:spMkLst>
        </pc:spChg>
        <pc:spChg chg="mod">
          <ac:chgData name="Vayani, Aisha" userId="dabedeb2-3fa0-4a5c-8ef6-5989a58fd3e0" providerId="ADAL" clId="{8DD5FE09-5BA7-404D-8072-3CE893770451}" dt="2026-09-01T10:37:36.752" v="16546"/>
          <ac:spMkLst>
            <pc:docMk/>
            <pc:sldMk cId="2114376391" sldId="263"/>
            <ac:spMk id="24" creationId="{D84EF2E4-CDA7-4E14-8882-073DDCCC375C}"/>
          </ac:spMkLst>
        </pc:spChg>
        <pc:spChg chg="mod">
          <ac:chgData name="Vayani, Aisha" userId="dabedeb2-3fa0-4a5c-8ef6-5989a58fd3e0" providerId="ADAL" clId="{8DD5FE09-5BA7-404D-8072-3CE893770451}" dt="2026-09-01T10:40:04.664" v="16684"/>
          <ac:spMkLst>
            <pc:docMk/>
            <pc:sldMk cId="2114376391" sldId="263"/>
            <ac:spMk id="26" creationId="{B44CD77D-8BC4-4B23-9080-D3E22B6759C9}"/>
          </ac:spMkLst>
        </pc:spChg>
        <pc:spChg chg="add mod">
          <ac:chgData name="Vayani, Aisha" userId="dabedeb2-3fa0-4a5c-8ef6-5989a58fd3e0" providerId="ADAL" clId="{8DD5FE09-5BA7-404D-8072-3CE893770451}" dt="2026-09-01T10:40:31.818" v="16691" actId="1036"/>
          <ac:spMkLst>
            <pc:docMk/>
            <pc:sldMk cId="2114376391" sldId="263"/>
            <ac:spMk id="28" creationId="{477979DF-2E7D-B8A8-7320-8FC9244590D9}"/>
          </ac:spMkLst>
        </pc:spChg>
        <pc:spChg chg="add mod">
          <ac:chgData name="Vayani, Aisha" userId="dabedeb2-3fa0-4a5c-8ef6-5989a58fd3e0" providerId="ADAL" clId="{8DD5FE09-5BA7-404D-8072-3CE893770451}" dt="2026-09-01T10:40:31.818" v="16691" actId="1036"/>
          <ac:spMkLst>
            <pc:docMk/>
            <pc:sldMk cId="2114376391" sldId="263"/>
            <ac:spMk id="30" creationId="{85A79D50-509E-08BB-3D54-70252486DBC2}"/>
          </ac:spMkLst>
        </pc:spChg>
        <pc:spChg chg="add mod">
          <ac:chgData name="Vayani, Aisha" userId="dabedeb2-3fa0-4a5c-8ef6-5989a58fd3e0" providerId="ADAL" clId="{8DD5FE09-5BA7-404D-8072-3CE893770451}" dt="2026-09-01T10:40:20.079" v="16686"/>
          <ac:spMkLst>
            <pc:docMk/>
            <pc:sldMk cId="2114376391" sldId="263"/>
            <ac:spMk id="32" creationId="{3602600C-F142-A85F-68AC-939D2F510A0C}"/>
          </ac:spMkLst>
        </pc:spChg>
        <pc:spChg chg="add">
          <ac:chgData name="Vayani, Aisha" userId="dabedeb2-3fa0-4a5c-8ef6-5989a58fd3e0" providerId="ADAL" clId="{8DD5FE09-5BA7-404D-8072-3CE893770451}" dt="2026-09-01T10:41:00.822" v="16694" actId="22"/>
          <ac:spMkLst>
            <pc:docMk/>
            <pc:sldMk cId="2114376391" sldId="263"/>
            <ac:spMk id="34" creationId="{25D9370C-2DB3-EE85-8261-0E42DEC96950}"/>
          </ac:spMkLst>
        </pc:spChg>
        <pc:spChg chg="del mod">
          <ac:chgData name="Vayani, Aisha" userId="dabedeb2-3fa0-4a5c-8ef6-5989a58fd3e0" providerId="ADAL" clId="{8DD5FE09-5BA7-404D-8072-3CE893770451}" dt="2026-09-01T10:40:49.816" v="16692" actId="478"/>
          <ac:spMkLst>
            <pc:docMk/>
            <pc:sldMk cId="2114376391" sldId="263"/>
            <ac:spMk id="35" creationId="{937895EA-FFF4-4F6E-971F-D5F1B89E8C5E}"/>
          </ac:spMkLst>
        </pc:spChg>
        <pc:spChg chg="del mod">
          <ac:chgData name="Vayani, Aisha" userId="dabedeb2-3fa0-4a5c-8ef6-5989a58fd3e0" providerId="ADAL" clId="{8DD5FE09-5BA7-404D-8072-3CE893770451}" dt="2026-09-01T10:42:07.586" v="16703" actId="478"/>
          <ac:spMkLst>
            <pc:docMk/>
            <pc:sldMk cId="2114376391" sldId="263"/>
            <ac:spMk id="36" creationId="{3369307A-A2FF-45B9-BCFD-FDAA1E8B1DB9}"/>
          </ac:spMkLst>
        </pc:spChg>
        <pc:spChg chg="mod">
          <ac:chgData name="Vayani, Aisha" userId="dabedeb2-3fa0-4a5c-8ef6-5989a58fd3e0" providerId="ADAL" clId="{8DD5FE09-5BA7-404D-8072-3CE893770451}" dt="2026-09-01T10:36:12.811" v="16478" actId="20577"/>
          <ac:spMkLst>
            <pc:docMk/>
            <pc:sldMk cId="2114376391" sldId="263"/>
            <ac:spMk id="37" creationId="{D89ADC43-6305-44E7-9A8E-87DBA94543D0}"/>
          </ac:spMkLst>
        </pc:spChg>
      </pc:sldChg>
      <pc:sldChg chg="modSp mod modNotesTx">
        <pc:chgData name="Vayani, Aisha" userId="dabedeb2-3fa0-4a5c-8ef6-5989a58fd3e0" providerId="ADAL" clId="{8DD5FE09-5BA7-404D-8072-3CE893770451}" dt="2026-08-31T20:00:40.158" v="14141" actId="20577"/>
        <pc:sldMkLst>
          <pc:docMk/>
          <pc:sldMk cId="540935980" sldId="264"/>
        </pc:sldMkLst>
        <pc:spChg chg="mod">
          <ac:chgData name="Vayani, Aisha" userId="dabedeb2-3fa0-4a5c-8ef6-5989a58fd3e0" providerId="ADAL" clId="{8DD5FE09-5BA7-404D-8072-3CE893770451}" dt="2026-08-30T12:54:48.677" v="13578" actId="20577"/>
          <ac:spMkLst>
            <pc:docMk/>
            <pc:sldMk cId="540935980" sldId="264"/>
            <ac:spMk id="14" creationId="{B4917772-D5FD-4B9B-B6C1-D6B2D9BD716B}"/>
          </ac:spMkLst>
        </pc:spChg>
        <pc:spChg chg="mod">
          <ac:chgData name="Vayani, Aisha" userId="dabedeb2-3fa0-4a5c-8ef6-5989a58fd3e0" providerId="ADAL" clId="{8DD5FE09-5BA7-404D-8072-3CE893770451}" dt="2026-08-29T18:15:18.275" v="8399" actId="20577"/>
          <ac:spMkLst>
            <pc:docMk/>
            <pc:sldMk cId="540935980" sldId="264"/>
            <ac:spMk id="17" creationId="{3A4ACF7D-E9D0-4F0A-8520-743D7DECF16E}"/>
          </ac:spMkLst>
        </pc:spChg>
        <pc:spChg chg="mod">
          <ac:chgData name="Vayani, Aisha" userId="dabedeb2-3fa0-4a5c-8ef6-5989a58fd3e0" providerId="ADAL" clId="{8DD5FE09-5BA7-404D-8072-3CE893770451}" dt="2026-08-31T20:00:40.158" v="14141" actId="20577"/>
          <ac:spMkLst>
            <pc:docMk/>
            <pc:sldMk cId="540935980" sldId="264"/>
            <ac:spMk id="19" creationId="{2BE3D5F1-7726-45B1-A33E-9B47813B4612}"/>
          </ac:spMkLst>
        </pc:spChg>
      </pc:sldChg>
      <pc:sldChg chg="delSp modSp mod modNotesTx">
        <pc:chgData name="Vayani, Aisha" userId="dabedeb2-3fa0-4a5c-8ef6-5989a58fd3e0" providerId="ADAL" clId="{8DD5FE09-5BA7-404D-8072-3CE893770451}" dt="2026-08-30T13:38:06.241" v="13884" actId="20577"/>
        <pc:sldMkLst>
          <pc:docMk/>
          <pc:sldMk cId="488123029" sldId="265"/>
        </pc:sldMkLst>
        <pc:spChg chg="mod">
          <ac:chgData name="Vayani, Aisha" userId="dabedeb2-3fa0-4a5c-8ef6-5989a58fd3e0" providerId="ADAL" clId="{8DD5FE09-5BA7-404D-8072-3CE893770451}" dt="2026-08-29T19:00:36.890" v="10718" actId="20577"/>
          <ac:spMkLst>
            <pc:docMk/>
            <pc:sldMk cId="488123029" sldId="265"/>
            <ac:spMk id="11" creationId="{E21429D4-1003-4FFB-9253-9903810F8CF1}"/>
          </ac:spMkLst>
        </pc:spChg>
        <pc:spChg chg="mod">
          <ac:chgData name="Vayani, Aisha" userId="dabedeb2-3fa0-4a5c-8ef6-5989a58fd3e0" providerId="ADAL" clId="{8DD5FE09-5BA7-404D-8072-3CE893770451}" dt="2026-08-30T13:33:17.319" v="13837" actId="1035"/>
          <ac:spMkLst>
            <pc:docMk/>
            <pc:sldMk cId="488123029" sldId="265"/>
            <ac:spMk id="12" creationId="{7D25D7F8-FEF6-4EBE-B67A-D905C64F68A0}"/>
          </ac:spMkLst>
        </pc:spChg>
        <pc:spChg chg="mod">
          <ac:chgData name="Vayani, Aisha" userId="dabedeb2-3fa0-4a5c-8ef6-5989a58fd3e0" providerId="ADAL" clId="{8DD5FE09-5BA7-404D-8072-3CE893770451}" dt="2026-08-30T13:33:32.333" v="13849" actId="20577"/>
          <ac:spMkLst>
            <pc:docMk/>
            <pc:sldMk cId="488123029" sldId="265"/>
            <ac:spMk id="15" creationId="{EFB88862-BBAE-47A2-A80D-D9C77F375A96}"/>
          </ac:spMkLst>
        </pc:spChg>
        <pc:spChg chg="mod">
          <ac:chgData name="Vayani, Aisha" userId="dabedeb2-3fa0-4a5c-8ef6-5989a58fd3e0" providerId="ADAL" clId="{8DD5FE09-5BA7-404D-8072-3CE893770451}" dt="2026-08-30T13:33:23.104" v="13842" actId="1035"/>
          <ac:spMkLst>
            <pc:docMk/>
            <pc:sldMk cId="488123029" sldId="265"/>
            <ac:spMk id="16" creationId="{DC18D7DD-7755-4C69-A048-038774638A88}"/>
          </ac:spMkLst>
        </pc:spChg>
        <pc:spChg chg="mod">
          <ac:chgData name="Vayani, Aisha" userId="dabedeb2-3fa0-4a5c-8ef6-5989a58fd3e0" providerId="ADAL" clId="{8DD5FE09-5BA7-404D-8072-3CE893770451}" dt="2026-08-30T13:33:23.104" v="13842" actId="1035"/>
          <ac:spMkLst>
            <pc:docMk/>
            <pc:sldMk cId="488123029" sldId="265"/>
            <ac:spMk id="17" creationId="{21DC3B1C-8613-466E-90BF-50933F6E91F8}"/>
          </ac:spMkLst>
        </pc:spChg>
        <pc:spChg chg="mod">
          <ac:chgData name="Vayani, Aisha" userId="dabedeb2-3fa0-4a5c-8ef6-5989a58fd3e0" providerId="ADAL" clId="{8DD5FE09-5BA7-404D-8072-3CE893770451}" dt="2026-08-29T19:01:26.767" v="10752" actId="20577"/>
          <ac:spMkLst>
            <pc:docMk/>
            <pc:sldMk cId="488123029" sldId="265"/>
            <ac:spMk id="22" creationId="{4877AE1F-8F0C-4F12-887D-C976F77A6B15}"/>
          </ac:spMkLst>
        </pc:spChg>
        <pc:spChg chg="mod">
          <ac:chgData name="Vayani, Aisha" userId="dabedeb2-3fa0-4a5c-8ef6-5989a58fd3e0" providerId="ADAL" clId="{8DD5FE09-5BA7-404D-8072-3CE893770451}" dt="2026-08-30T13:36:19.891" v="13878" actId="1035"/>
          <ac:spMkLst>
            <pc:docMk/>
            <pc:sldMk cId="488123029" sldId="265"/>
            <ac:spMk id="23" creationId="{D3DB9F07-90B6-457B-B791-696D514510C6}"/>
          </ac:spMkLst>
        </pc:spChg>
        <pc:spChg chg="mod">
          <ac:chgData name="Vayani, Aisha" userId="dabedeb2-3fa0-4a5c-8ef6-5989a58fd3e0" providerId="ADAL" clId="{8DD5FE09-5BA7-404D-8072-3CE893770451}" dt="2026-08-30T13:36:19.891" v="13878" actId="1035"/>
          <ac:spMkLst>
            <pc:docMk/>
            <pc:sldMk cId="488123029" sldId="265"/>
            <ac:spMk id="24" creationId="{537F0C92-8354-4746-B9C9-51718B20CBA7}"/>
          </ac:spMkLst>
        </pc:spChg>
        <pc:spChg chg="mod">
          <ac:chgData name="Vayani, Aisha" userId="dabedeb2-3fa0-4a5c-8ef6-5989a58fd3e0" providerId="ADAL" clId="{8DD5FE09-5BA7-404D-8072-3CE893770451}" dt="2026-08-29T19:03:19.515" v="10914" actId="6549"/>
          <ac:spMkLst>
            <pc:docMk/>
            <pc:sldMk cId="488123029" sldId="265"/>
            <ac:spMk id="26" creationId="{BAEA2159-943E-44EC-9A88-79A28507BD8D}"/>
          </ac:spMkLst>
        </pc:spChg>
        <pc:spChg chg="mod">
          <ac:chgData name="Vayani, Aisha" userId="dabedeb2-3fa0-4a5c-8ef6-5989a58fd3e0" providerId="ADAL" clId="{8DD5FE09-5BA7-404D-8072-3CE893770451}" dt="2026-08-30T13:38:06.241" v="13884" actId="20577"/>
          <ac:spMkLst>
            <pc:docMk/>
            <pc:sldMk cId="488123029" sldId="265"/>
            <ac:spMk id="31" creationId="{8D75628C-C409-4EFF-96DD-EBE2134CA9EC}"/>
          </ac:spMkLst>
        </pc:spChg>
      </pc:sldChg>
      <pc:sldChg chg="modSp mod modNotesTx">
        <pc:chgData name="Vayani, Aisha" userId="dabedeb2-3fa0-4a5c-8ef6-5989a58fd3e0" providerId="ADAL" clId="{8DD5FE09-5BA7-404D-8072-3CE893770451}" dt="2026-08-29T19:08:54.644" v="11311" actId="20577"/>
        <pc:sldMkLst>
          <pc:docMk/>
          <pc:sldMk cId="489000091" sldId="266"/>
        </pc:sldMkLst>
        <pc:spChg chg="mod">
          <ac:chgData name="Vayani, Aisha" userId="dabedeb2-3fa0-4a5c-8ef6-5989a58fd3e0" providerId="ADAL" clId="{8DD5FE09-5BA7-404D-8072-3CE893770451}" dt="2026-08-29T19:08:54.644" v="11311" actId="20577"/>
          <ac:spMkLst>
            <pc:docMk/>
            <pc:sldMk cId="489000091" sldId="266"/>
            <ac:spMk id="15" creationId="{98679528-5EBF-4C4E-BA49-01BE002B1E49}"/>
          </ac:spMkLst>
        </pc:spChg>
        <pc:spChg chg="mod">
          <ac:chgData name="Vayani, Aisha" userId="dabedeb2-3fa0-4a5c-8ef6-5989a58fd3e0" providerId="ADAL" clId="{8DD5FE09-5BA7-404D-8072-3CE893770451}" dt="2026-08-29T19:08:40.383" v="11277" actId="20577"/>
          <ac:spMkLst>
            <pc:docMk/>
            <pc:sldMk cId="489000091" sldId="266"/>
            <ac:spMk id="16" creationId="{9440415A-5387-4A6E-9D27-288488337A5D}"/>
          </ac:spMkLst>
        </pc:spChg>
      </pc:sldChg>
      <pc:sldChg chg="delSp modSp mod modNotesTx">
        <pc:chgData name="Vayani, Aisha" userId="dabedeb2-3fa0-4a5c-8ef6-5989a58fd3e0" providerId="ADAL" clId="{8DD5FE09-5BA7-404D-8072-3CE893770451}" dt="2026-09-01T10:44:48.787" v="16754" actId="14100"/>
        <pc:sldMkLst>
          <pc:docMk/>
          <pc:sldMk cId="1337624271" sldId="267"/>
        </pc:sldMkLst>
        <pc:spChg chg="mod">
          <ac:chgData name="Vayani, Aisha" userId="dabedeb2-3fa0-4a5c-8ef6-5989a58fd3e0" providerId="ADAL" clId="{8DD5FE09-5BA7-404D-8072-3CE893770451}" dt="2026-08-30T13:51:42.555" v="13992" actId="1037"/>
          <ac:spMkLst>
            <pc:docMk/>
            <pc:sldMk cId="1337624271" sldId="267"/>
            <ac:spMk id="8" creationId="{2EDC7650-941D-4AC9-B5EC-AC67C2C5431A}"/>
          </ac:spMkLst>
        </pc:spChg>
        <pc:spChg chg="mod">
          <ac:chgData name="Vayani, Aisha" userId="dabedeb2-3fa0-4a5c-8ef6-5989a58fd3e0" providerId="ADAL" clId="{8DD5FE09-5BA7-404D-8072-3CE893770451}" dt="2026-08-30T13:51:42.555" v="13992" actId="1037"/>
          <ac:spMkLst>
            <pc:docMk/>
            <pc:sldMk cId="1337624271" sldId="267"/>
            <ac:spMk id="9" creationId="{0B2093BD-06AD-47DF-8F53-D47B162E213F}"/>
          </ac:spMkLst>
        </pc:spChg>
        <pc:spChg chg="mod">
          <ac:chgData name="Vayani, Aisha" userId="dabedeb2-3fa0-4a5c-8ef6-5989a58fd3e0" providerId="ADAL" clId="{8DD5FE09-5BA7-404D-8072-3CE893770451}" dt="2026-09-01T10:19:40.349" v="14857"/>
          <ac:spMkLst>
            <pc:docMk/>
            <pc:sldMk cId="1337624271" sldId="267"/>
            <ac:spMk id="10" creationId="{C957739A-6BCE-40C9-9F63-AB244AC4BAF2}"/>
          </ac:spMkLst>
        </pc:spChg>
        <pc:spChg chg="mod">
          <ac:chgData name="Vayani, Aisha" userId="dabedeb2-3fa0-4a5c-8ef6-5989a58fd3e0" providerId="ADAL" clId="{8DD5FE09-5BA7-404D-8072-3CE893770451}" dt="2026-09-01T10:44:48.787" v="16754" actId="14100"/>
          <ac:spMkLst>
            <pc:docMk/>
            <pc:sldMk cId="1337624271" sldId="267"/>
            <ac:spMk id="11" creationId="{930639D2-1DD0-4451-93C9-5B8E809290E3}"/>
          </ac:spMkLst>
        </pc:spChg>
        <pc:spChg chg="mod">
          <ac:chgData name="Vayani, Aisha" userId="dabedeb2-3fa0-4a5c-8ef6-5989a58fd3e0" providerId="ADAL" clId="{8DD5FE09-5BA7-404D-8072-3CE893770451}" dt="2026-08-30T13:51:42.555" v="13992" actId="1037"/>
          <ac:spMkLst>
            <pc:docMk/>
            <pc:sldMk cId="1337624271" sldId="267"/>
            <ac:spMk id="12" creationId="{30342097-DE70-422E-8A45-DB717D02DF94}"/>
          </ac:spMkLst>
        </pc:spChg>
        <pc:spChg chg="mod">
          <ac:chgData name="Vayani, Aisha" userId="dabedeb2-3fa0-4a5c-8ef6-5989a58fd3e0" providerId="ADAL" clId="{8DD5FE09-5BA7-404D-8072-3CE893770451}" dt="2026-08-30T13:51:42.555" v="13992" actId="1037"/>
          <ac:spMkLst>
            <pc:docMk/>
            <pc:sldMk cId="1337624271" sldId="267"/>
            <ac:spMk id="13" creationId="{2320418E-DF21-43CD-A972-8E8A7334F9F5}"/>
          </ac:spMkLst>
        </pc:spChg>
        <pc:spChg chg="mod">
          <ac:chgData name="Vayani, Aisha" userId="dabedeb2-3fa0-4a5c-8ef6-5989a58fd3e0" providerId="ADAL" clId="{8DD5FE09-5BA7-404D-8072-3CE893770451}" dt="2026-09-01T10:20:00.320" v="14860"/>
          <ac:spMkLst>
            <pc:docMk/>
            <pc:sldMk cId="1337624271" sldId="267"/>
            <ac:spMk id="14" creationId="{CC314F70-EE00-413F-8578-A75F46C8CE61}"/>
          </ac:spMkLst>
        </pc:spChg>
        <pc:spChg chg="mod">
          <ac:chgData name="Vayani, Aisha" userId="dabedeb2-3fa0-4a5c-8ef6-5989a58fd3e0" providerId="ADAL" clId="{8DD5FE09-5BA7-404D-8072-3CE893770451}" dt="2026-09-01T10:22:43.658" v="15067" actId="20577"/>
          <ac:spMkLst>
            <pc:docMk/>
            <pc:sldMk cId="1337624271" sldId="267"/>
            <ac:spMk id="15" creationId="{9A6DE4D1-56AC-4F2C-B853-F29D909C0FD1}"/>
          </ac:spMkLst>
        </pc:spChg>
        <pc:spChg chg="mod">
          <ac:chgData name="Vayani, Aisha" userId="dabedeb2-3fa0-4a5c-8ef6-5989a58fd3e0" providerId="ADAL" clId="{8DD5FE09-5BA7-404D-8072-3CE893770451}" dt="2026-08-30T13:51:42.555" v="13992" actId="1037"/>
          <ac:spMkLst>
            <pc:docMk/>
            <pc:sldMk cId="1337624271" sldId="267"/>
            <ac:spMk id="16" creationId="{52854756-42FC-4FF4-BD1D-1A93FA60B966}"/>
          </ac:spMkLst>
        </pc:spChg>
        <pc:spChg chg="mod">
          <ac:chgData name="Vayani, Aisha" userId="dabedeb2-3fa0-4a5c-8ef6-5989a58fd3e0" providerId="ADAL" clId="{8DD5FE09-5BA7-404D-8072-3CE893770451}" dt="2026-08-30T13:51:42.555" v="13992" actId="1037"/>
          <ac:spMkLst>
            <pc:docMk/>
            <pc:sldMk cId="1337624271" sldId="267"/>
            <ac:spMk id="17" creationId="{939DAB5E-DE45-4E9A-9CD3-B5C69809696D}"/>
          </ac:spMkLst>
        </pc:spChg>
        <pc:spChg chg="mod">
          <ac:chgData name="Vayani, Aisha" userId="dabedeb2-3fa0-4a5c-8ef6-5989a58fd3e0" providerId="ADAL" clId="{8DD5FE09-5BA7-404D-8072-3CE893770451}" dt="2026-09-01T10:22:13.950" v="15005" actId="20577"/>
          <ac:spMkLst>
            <pc:docMk/>
            <pc:sldMk cId="1337624271" sldId="267"/>
            <ac:spMk id="18" creationId="{6CE35E8F-DED1-4544-A694-C4A1C2AA4548}"/>
          </ac:spMkLst>
        </pc:spChg>
        <pc:spChg chg="mod">
          <ac:chgData name="Vayani, Aisha" userId="dabedeb2-3fa0-4a5c-8ef6-5989a58fd3e0" providerId="ADAL" clId="{8DD5FE09-5BA7-404D-8072-3CE893770451}" dt="2026-09-01T10:24:11.327" v="15278" actId="6549"/>
          <ac:spMkLst>
            <pc:docMk/>
            <pc:sldMk cId="1337624271" sldId="267"/>
            <ac:spMk id="19" creationId="{C5D3AA3B-C93E-492C-8AC4-731579F43BEE}"/>
          </ac:spMkLst>
        </pc:spChg>
        <pc:spChg chg="mod">
          <ac:chgData name="Vayani, Aisha" userId="dabedeb2-3fa0-4a5c-8ef6-5989a58fd3e0" providerId="ADAL" clId="{8DD5FE09-5BA7-404D-8072-3CE893770451}" dt="2026-08-30T13:52:08.814" v="13996" actId="1076"/>
          <ac:spMkLst>
            <pc:docMk/>
            <pc:sldMk cId="1337624271" sldId="267"/>
            <ac:spMk id="20" creationId="{4780F6FA-B3AB-47CC-86DA-FA438F8B04A1}"/>
          </ac:spMkLst>
        </pc:spChg>
        <pc:spChg chg="mod">
          <ac:chgData name="Vayani, Aisha" userId="dabedeb2-3fa0-4a5c-8ef6-5989a58fd3e0" providerId="ADAL" clId="{8DD5FE09-5BA7-404D-8072-3CE893770451}" dt="2026-08-30T13:51:00.463" v="13897" actId="20577"/>
          <ac:spMkLst>
            <pc:docMk/>
            <pc:sldMk cId="1337624271" sldId="267"/>
            <ac:spMk id="21" creationId="{A6CC0D00-3C32-448E-9C7B-816F2C806A3E}"/>
          </ac:spMkLst>
        </pc:spChg>
      </pc:sldChg>
      <pc:sldChg chg="modNotesTx">
        <pc:chgData name="Vayani, Aisha" userId="dabedeb2-3fa0-4a5c-8ef6-5989a58fd3e0" providerId="ADAL" clId="{8DD5FE09-5BA7-404D-8072-3CE893770451}" dt="2026-08-28T15:01:50.267" v="8224" actId="20577"/>
        <pc:sldMkLst>
          <pc:docMk/>
          <pc:sldMk cId="1793829160" sldId="268"/>
        </pc:sldMkLst>
      </pc:sldChg>
      <pc:sldChg chg="modSp add mod setBg modNotesTx">
        <pc:chgData name="Vayani, Aisha" userId="dabedeb2-3fa0-4a5c-8ef6-5989a58fd3e0" providerId="ADAL" clId="{8DD5FE09-5BA7-404D-8072-3CE893770451}" dt="2026-08-31T19:45:46.074" v="14123" actId="403"/>
        <pc:sldMkLst>
          <pc:docMk/>
          <pc:sldMk cId="458419101" sldId="270"/>
        </pc:sldMkLst>
        <pc:spChg chg="mod">
          <ac:chgData name="Vayani, Aisha" userId="dabedeb2-3fa0-4a5c-8ef6-5989a58fd3e0" providerId="ADAL" clId="{8DD5FE09-5BA7-404D-8072-3CE893770451}" dt="2026-08-29T18:13:23.807" v="8318" actId="20577"/>
          <ac:spMkLst>
            <pc:docMk/>
            <pc:sldMk cId="458419101" sldId="270"/>
            <ac:spMk id="7" creationId="{E756F54A-DB61-457B-824C-C4C4A3BDC262}"/>
          </ac:spMkLst>
        </pc:spChg>
        <pc:spChg chg="mod">
          <ac:chgData name="Vayani, Aisha" userId="dabedeb2-3fa0-4a5c-8ef6-5989a58fd3e0" providerId="ADAL" clId="{8DD5FE09-5BA7-404D-8072-3CE893770451}" dt="2026-08-30T12:02:44.875" v="13009" actId="20577"/>
          <ac:spMkLst>
            <pc:docMk/>
            <pc:sldMk cId="458419101" sldId="270"/>
            <ac:spMk id="13" creationId="{BCB6FCE3-1E7F-4BF3-A7D0-1F9BE1D75C30}"/>
          </ac:spMkLst>
        </pc:spChg>
        <pc:spChg chg="mod">
          <ac:chgData name="Vayani, Aisha" userId="dabedeb2-3fa0-4a5c-8ef6-5989a58fd3e0" providerId="ADAL" clId="{8DD5FE09-5BA7-404D-8072-3CE893770451}" dt="2026-08-30T12:03:05.338" v="13019" actId="20577"/>
          <ac:spMkLst>
            <pc:docMk/>
            <pc:sldMk cId="458419101" sldId="270"/>
            <ac:spMk id="14" creationId="{B4917772-D5FD-4B9B-B6C1-D6B2D9BD716B}"/>
          </ac:spMkLst>
        </pc:spChg>
        <pc:spChg chg="mod">
          <ac:chgData name="Vayani, Aisha" userId="dabedeb2-3fa0-4a5c-8ef6-5989a58fd3e0" providerId="ADAL" clId="{8DD5FE09-5BA7-404D-8072-3CE893770451}" dt="2026-08-31T19:45:46.074" v="14123" actId="403"/>
          <ac:spMkLst>
            <pc:docMk/>
            <pc:sldMk cId="458419101" sldId="270"/>
            <ac:spMk id="15" creationId="{B0EBC408-26D0-4671-8908-BAEB5CB0AA2F}"/>
          </ac:spMkLst>
        </pc:spChg>
        <pc:spChg chg="mod">
          <ac:chgData name="Vayani, Aisha" userId="dabedeb2-3fa0-4a5c-8ef6-5989a58fd3e0" providerId="ADAL" clId="{8DD5FE09-5BA7-404D-8072-3CE893770451}" dt="2026-08-28T14:09:17.197" v="6868" actId="20577"/>
          <ac:spMkLst>
            <pc:docMk/>
            <pc:sldMk cId="458419101" sldId="270"/>
            <ac:spMk id="16" creationId="{85D56A8E-9F0A-454D-89E1-56430C3A6B8C}"/>
          </ac:spMkLst>
        </pc:spChg>
      </pc:sldChg>
      <pc:sldChg chg="addSp delSp modSp add mod modNotesTx">
        <pc:chgData name="Vayani, Aisha" userId="dabedeb2-3fa0-4a5c-8ef6-5989a58fd3e0" providerId="ADAL" clId="{8DD5FE09-5BA7-404D-8072-3CE893770451}" dt="2026-08-31T20:07:26.691" v="14195" actId="20577"/>
        <pc:sldMkLst>
          <pc:docMk/>
          <pc:sldMk cId="3890590319" sldId="271"/>
        </pc:sldMkLst>
        <pc:picChg chg="add mod">
          <ac:chgData name="Vayani, Aisha" userId="dabedeb2-3fa0-4a5c-8ef6-5989a58fd3e0" providerId="ADAL" clId="{8DD5FE09-5BA7-404D-8072-3CE893770451}" dt="2026-08-28T09:51:55.423" v="540" actId="14100"/>
          <ac:picMkLst>
            <pc:docMk/>
            <pc:sldMk cId="3890590319" sldId="271"/>
            <ac:picMk id="8" creationId="{C8AC7AC5-DB41-0103-861B-46F46AA4AFEF}"/>
          </ac:picMkLst>
        </pc:picChg>
      </pc:sldChg>
      <pc:sldChg chg="add">
        <pc:chgData name="Vayani, Aisha" userId="dabedeb2-3fa0-4a5c-8ef6-5989a58fd3e0" providerId="ADAL" clId="{8DD5FE09-5BA7-404D-8072-3CE893770451}" dt="2026-09-01T10:35:47.844" v="16429" actId="2890"/>
        <pc:sldMkLst>
          <pc:docMk/>
          <pc:sldMk cId="2613144545"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lIns="91432" tIns="45715" rIns="91432" bIns="45715"/>
          <a:lstStyle/>
          <a:p>
            <a:endParaRPr/>
          </a:p>
        </p:txBody>
      </p:sp>
      <p:sp>
        <p:nvSpPr>
          <p:cNvPr id="3" name="Date Placeholder"/>
          <p:cNvSpPr>
            <a:spLocks noGrp="1"/>
          </p:cNvSpPr>
          <p:nvPr>
            <p:ph type="dt" sz="quarter" idx="1"/>
          </p:nvPr>
        </p:nvSpPr>
        <p:spPr>
          <a:prstGeom prst="rect">
            <a:avLst/>
          </a:prstGeom>
        </p:spPr>
        <p:txBody>
          <a:bodyPr lIns="91432" tIns="45715" rIns="91432" bIns="45715"/>
          <a:lstStyle/>
          <a:p>
            <a:endParaRPr/>
          </a:p>
        </p:txBody>
      </p:sp>
      <p:sp>
        <p:nvSpPr>
          <p:cNvPr id="4" name="Slide Image Placeholder"/>
          <p:cNvSpPr>
            <a:spLocks noGrp="1" noRot="1" noChangeAspect="1"/>
          </p:cNvSpPr>
          <p:nvPr>
            <p:ph type="sldImg" idx="2"/>
          </p:nvPr>
        </p:nvSpPr>
        <p:spPr>
          <a:prstGeom prst="rect">
            <a:avLst/>
          </a:prstGeom>
        </p:spPr>
        <p:txBody>
          <a:bodyPr lIns="91432" tIns="45715" rIns="91432" bIns="45715"/>
          <a:lstStyle/>
          <a:p>
            <a:endParaRPr/>
          </a:p>
        </p:txBody>
      </p:sp>
      <p:sp>
        <p:nvSpPr>
          <p:cNvPr id="5" name="Notes Placeholder"/>
          <p:cNvSpPr>
            <a:spLocks noGrp="1"/>
          </p:cNvSpPr>
          <p:nvPr>
            <p:ph type="body" sz="quarter" idx="3"/>
          </p:nvPr>
        </p:nvSpPr>
        <p:spPr>
          <a:prstGeom prst="rect">
            <a:avLst/>
          </a:prstGeom>
        </p:spPr>
        <p:txBody>
          <a:bodyPr lIns="91432" tIns="45715" rIns="91432" bIns="45715"/>
          <a:lstStyle/>
          <a:p>
            <a:endParaRPr/>
          </a:p>
        </p:txBody>
      </p:sp>
      <p:sp>
        <p:nvSpPr>
          <p:cNvPr id="6" name="Footer Placeholder"/>
          <p:cNvSpPr>
            <a:spLocks noGrp="1"/>
          </p:cNvSpPr>
          <p:nvPr>
            <p:ph type="ftr" sz="quarter" idx="4"/>
          </p:nvPr>
        </p:nvSpPr>
        <p:spPr>
          <a:prstGeom prst="rect">
            <a:avLst/>
          </a:prstGeom>
        </p:spPr>
        <p:txBody>
          <a:bodyPr lIns="91432" tIns="45715" rIns="91432" bIns="45715"/>
          <a:lstStyle/>
          <a:p>
            <a:endParaRPr/>
          </a:p>
        </p:txBody>
      </p:sp>
      <p:sp>
        <p:nvSpPr>
          <p:cNvPr id="7" name="Slide Number Placeholder"/>
          <p:cNvSpPr>
            <a:spLocks noGrp="1"/>
          </p:cNvSpPr>
          <p:nvPr>
            <p:ph type="sldNum" sz="quarter" idx="5"/>
          </p:nvPr>
        </p:nvSpPr>
        <p:spPr>
          <a:prstGeom prst="rect">
            <a:avLst/>
          </a:prstGeom>
        </p:spPr>
        <p:txBody>
          <a:bodyPr lIns="91432" tIns="45715" rIns="91432" bIns="45715"/>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Aim: create a reporting recommendation, that complements existing </a:t>
            </a:r>
            <a:r>
              <a:rPr lang="en-GB" dirty="0" err="1"/>
              <a:t>guidances</a:t>
            </a:r>
            <a:r>
              <a:rPr lang="en-GB" dirty="0"/>
              <a:t> like TRIPOD, to advise analysts publishing competing risks prognostic models, on what we think should be released from their work, to ensure that if an external validator was to try and recreate their predictions on their own dataset, they would not need to make large guesses or find it impossible to do without needing to contact the author for further information. These are just our thought processes on how one can ensure competing risk prognostic models can be transparently reported.</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t>
            </a:r>
            <a:r>
              <a:rPr dirty="0"/>
              <a:t>tart with a </a:t>
            </a:r>
            <a:r>
              <a:rPr lang="en-GB" dirty="0"/>
              <a:t>simple</a:t>
            </a:r>
            <a:r>
              <a:rPr dirty="0"/>
              <a:t> Cox model </a:t>
            </a:r>
            <a:r>
              <a:rPr lang="en-GB" dirty="0"/>
              <a:t>to show the r</a:t>
            </a:r>
            <a:r>
              <a:rPr dirty="0" err="1"/>
              <a:t>eporting</a:t>
            </a:r>
            <a:r>
              <a:rPr dirty="0"/>
              <a:t> problem.</a:t>
            </a:r>
            <a:r>
              <a:rPr lang="en-GB" dirty="0"/>
              <a:t> On the left side is a results table pulled from a paper we found online. This was not a prognostic model, just a descriptive study looking at gender differences in survival. But it shows the problem we are talking about.</a:t>
            </a:r>
          </a:p>
          <a:p>
            <a:endParaRPr lang="en-GB" dirty="0"/>
          </a:p>
          <a:p>
            <a:r>
              <a:rPr lang="en-GB" dirty="0"/>
              <a:t>If we were interested in recreating and predicting the absolute risk for any patient: </a:t>
            </a:r>
            <a:r>
              <a:rPr lang="en-GB" dirty="0" err="1"/>
              <a:t>eg</a:t>
            </a:r>
            <a:r>
              <a:rPr lang="en-GB" dirty="0"/>
              <a:t> a 70 year old female with diabetes and no statin treatment, how would we do this?</a:t>
            </a:r>
          </a:p>
          <a:p>
            <a:endParaRPr lang="en-GB" dirty="0"/>
          </a:p>
          <a:p>
            <a:r>
              <a:rPr lang="en-GB" dirty="0"/>
              <a:t>First we would calculate the linear predictor, which is a combination of the relevant coefficients (in the blue rectangle) and the covariate coded value. But in this case we don’t know what a 70 year old would be coded as: The paper says 10 year increments but we don’t know if that’s from 0 or say 50. We also don’t know what no statin treatment is coded as: is it 0 or some other value?</a:t>
            </a:r>
          </a:p>
          <a:p>
            <a:endParaRPr lang="en-GB" dirty="0"/>
          </a:p>
          <a:p>
            <a:r>
              <a:rPr lang="en-GB" dirty="0"/>
              <a:t>The survival at 5 years for this patient is calculated as the baseline </a:t>
            </a:r>
            <a:r>
              <a:rPr lang="en-GB" dirty="0" err="1"/>
              <a:t>surv</a:t>
            </a:r>
            <a:r>
              <a:rPr lang="en-GB" dirty="0"/>
              <a:t> at 5 years times the exp of the linear predictor. While we might be able to guess and calculate the linear predictor,  We don’t know what the baseline survival is at 5 years. Hence, the absolute risk, given as 1 – the </a:t>
            </a:r>
            <a:r>
              <a:rPr lang="en-GB" dirty="0" err="1"/>
              <a:t>surv</a:t>
            </a:r>
            <a:r>
              <a:rPr lang="en-GB" dirty="0"/>
              <a:t> probability, is impossible to estimate with just the hazard ratios.  We need to know the baseline function, coefficients and the covariate coded values.</a:t>
            </a:r>
            <a:endParaRPr dirty="0"/>
          </a:p>
          <a:p>
            <a:r>
              <a:rPr lang="en-GB" dirty="0"/>
              <a:t> </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Now </a:t>
            </a:r>
            <a:r>
              <a:rPr lang="en-GB" dirty="0"/>
              <a:t>we </a:t>
            </a:r>
            <a:r>
              <a:rPr dirty="0"/>
              <a:t>add competing events</a:t>
            </a:r>
            <a:r>
              <a:rPr lang="en-GB" dirty="0"/>
              <a:t> to the picture</a:t>
            </a:r>
            <a:r>
              <a:rPr dirty="0"/>
              <a:t>. In </a:t>
            </a:r>
            <a:r>
              <a:rPr dirty="0" err="1"/>
              <a:t>th</a:t>
            </a:r>
            <a:r>
              <a:rPr lang="en-GB" dirty="0"/>
              <a:t>is</a:t>
            </a:r>
            <a:r>
              <a:rPr dirty="0"/>
              <a:t> </a:t>
            </a:r>
            <a:r>
              <a:rPr lang="en-GB" dirty="0"/>
              <a:t>example, a person diagnosed with colorectal cancer can have one of 2 outcomes: colorectal cancer death or death due to other causes. If </a:t>
            </a:r>
            <a:r>
              <a:rPr dirty="0"/>
              <a:t>the event of interest is death from colorectal cancer, </a:t>
            </a:r>
            <a:r>
              <a:rPr lang="en-GB" dirty="0"/>
              <a:t>then</a:t>
            </a:r>
            <a:r>
              <a:rPr dirty="0"/>
              <a:t> death from another cause is </a:t>
            </a:r>
            <a:r>
              <a:rPr lang="en-GB" dirty="0"/>
              <a:t>considered </a:t>
            </a:r>
            <a:r>
              <a:rPr dirty="0"/>
              <a:t>a competing event</a:t>
            </a:r>
            <a:r>
              <a:rPr lang="en-GB" dirty="0"/>
              <a:t> because</a:t>
            </a:r>
            <a:r>
              <a:rPr dirty="0"/>
              <a:t> Once a competing death has occurred, a later cancer death is no longer possible.</a:t>
            </a:r>
          </a:p>
          <a:p>
            <a:endParaRPr dirty="0"/>
          </a:p>
          <a:p>
            <a:r>
              <a:rPr dirty="0"/>
              <a:t>The prediction target is therefore the cumulative incidence function, or CIF. </a:t>
            </a:r>
            <a:r>
              <a:rPr lang="en-GB" dirty="0"/>
              <a:t>calculates the probability that a person experiences </a:t>
            </a:r>
            <a:r>
              <a:rPr lang="en-GB" b="1" dirty="0"/>
              <a:t>event k</a:t>
            </a:r>
            <a:r>
              <a:rPr lang="en-GB" dirty="0"/>
              <a:t> on or before </a:t>
            </a:r>
            <a:r>
              <a:rPr lang="en-GB" b="1" dirty="0"/>
              <a:t>time t</a:t>
            </a:r>
            <a:r>
              <a:rPr lang="en-GB" dirty="0"/>
              <a:t>, while taking into account that other competing events could happen first. (T is the time until an event occurs).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two broad modelling frameworks for competing risks, </a:t>
            </a:r>
            <a:r>
              <a:rPr lang="en-GB" dirty="0" err="1"/>
              <a:t>cif</a:t>
            </a:r>
            <a:r>
              <a:rPr lang="en-GB" dirty="0"/>
              <a:t>-based and cause specific hazard models, and the information needed for prediction is not identical across them.</a:t>
            </a:r>
          </a:p>
          <a:p>
            <a:endParaRPr lang="en-GB" dirty="0"/>
          </a:p>
          <a:p>
            <a:r>
              <a:rPr lang="en-GB" dirty="0"/>
              <a:t>Fine-Gray models target the CIF. Under proportional </a:t>
            </a:r>
            <a:r>
              <a:rPr lang="en-GB" dirty="0" err="1"/>
              <a:t>subhazards</a:t>
            </a:r>
            <a:r>
              <a:rPr lang="en-GB" dirty="0"/>
              <a:t>, Fine-Gray is similar to a cox model, where we combine coefficients with a baseline CIF. If we were interested in more than one cause of death, we would need to fit separate models for each cause. However, this is not ideal as the join risk may not always add up to 1. And if effects change over time, then that transfer becomes more involved. </a:t>
            </a:r>
          </a:p>
          <a:p>
            <a:endParaRPr lang="en-GB" dirty="0"/>
          </a:p>
          <a:p>
            <a:r>
              <a:rPr lang="en-GB" dirty="0"/>
              <a:t>The cause-specific framework instead fits a model for every cause and then combines them using integration methods. For this presentation I am keeping the focus to flexible parametric models as they’ve been shown to be favoured. They also make the reporting problem clear because of the amount of components one would have to manually report to ensure one can recreate the model. In addition, one would also need to state how the different models come together to predict the CIF.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Expanding on that, this is the</a:t>
            </a:r>
            <a:r>
              <a:rPr dirty="0"/>
              <a:t> prediction workflow </a:t>
            </a:r>
            <a:r>
              <a:rPr lang="en-GB" dirty="0"/>
              <a:t>for an FPM</a:t>
            </a:r>
            <a:r>
              <a:rPr dirty="0"/>
              <a:t>. </a:t>
            </a:r>
            <a:r>
              <a:rPr lang="en-GB" dirty="0"/>
              <a:t>We first fit a model for each cause of death and then combine them to obtain the CIF.</a:t>
            </a:r>
            <a:r>
              <a:rPr dirty="0"/>
              <a:t>.</a:t>
            </a:r>
          </a:p>
          <a:p>
            <a:r>
              <a:rPr dirty="0"/>
              <a:t>Th</a:t>
            </a:r>
            <a:r>
              <a:rPr lang="en-GB" dirty="0"/>
              <a:t>is done by multiplying</a:t>
            </a:r>
            <a:r>
              <a:rPr dirty="0"/>
              <a:t> The cancer hazard</a:t>
            </a:r>
            <a:r>
              <a:rPr lang="en-GB" dirty="0"/>
              <a:t> (prob of dying from cancer) by the total survival probability from all causes, </a:t>
            </a:r>
            <a:r>
              <a:rPr dirty="0"/>
              <a:t>integrated from zero to the prediction time.</a:t>
            </a:r>
          </a:p>
          <a:p>
            <a:endParaRPr dirty="0"/>
          </a:p>
          <a:p>
            <a:r>
              <a:rPr dirty="0"/>
              <a:t>In Stata, the predict command with </a:t>
            </a:r>
            <a:r>
              <a:rPr dirty="0" err="1"/>
              <a:t>cif</a:t>
            </a:r>
            <a:r>
              <a:rPr dirty="0"/>
              <a:t> and </a:t>
            </a:r>
            <a:r>
              <a:rPr dirty="0" err="1"/>
              <a:t>crmodels</a:t>
            </a:r>
            <a:r>
              <a:rPr dirty="0"/>
              <a:t> performs this calculation for us</a:t>
            </a:r>
            <a:r>
              <a:rPr lang="en-GB" dirty="0"/>
              <a:t> behind the scenes</a:t>
            </a:r>
            <a:r>
              <a:rPr dirty="0"/>
              <a:t>.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is the Stata implementation for the first cause.</a:t>
            </a:r>
            <a:r>
              <a:rPr lang="en-GB" dirty="0"/>
              <a:t> We used a colorectal cancer dataset from 1975-84 to fit a model.</a:t>
            </a:r>
            <a:r>
              <a:rPr dirty="0"/>
              <a:t> </a:t>
            </a:r>
            <a:r>
              <a:rPr lang="en-GB" dirty="0"/>
              <a:t>We declare survival data using </a:t>
            </a:r>
            <a:r>
              <a:rPr lang="en-GB" dirty="0" err="1"/>
              <a:t>stset</a:t>
            </a:r>
            <a:r>
              <a:rPr lang="en-GB" dirty="0"/>
              <a:t>, with survival time in years, event of interest as status=1 for colorectal cancer death and set the exit time as 5 years since diagnosis.</a:t>
            </a:r>
            <a:r>
              <a:rPr dirty="0"/>
              <a:t> </a:t>
            </a:r>
          </a:p>
          <a:p>
            <a:endParaRPr dirty="0"/>
          </a:p>
          <a:p>
            <a:r>
              <a:rPr dirty="0"/>
              <a:t>The stpm3 command </a:t>
            </a:r>
            <a:r>
              <a:rPr lang="en-GB" dirty="0"/>
              <a:t>then fits the model on the log cum hazard scale</a:t>
            </a:r>
            <a:r>
              <a:rPr dirty="0"/>
              <a:t>.</a:t>
            </a:r>
            <a:r>
              <a:rPr lang="en-GB" dirty="0"/>
              <a:t> We allow main effects for stage, sex and age and an interaction term between </a:t>
            </a:r>
            <a:r>
              <a:rPr lang="en-GB" dirty="0" err="1"/>
              <a:t>stage#sex</a:t>
            </a:r>
            <a:r>
              <a:rPr lang="en-GB" dirty="0"/>
              <a:t>. Age is modelled using restricted cubic splines with 3 </a:t>
            </a:r>
            <a:r>
              <a:rPr lang="en-GB" dirty="0" err="1"/>
              <a:t>df</a:t>
            </a:r>
            <a:r>
              <a:rPr lang="en-GB" dirty="0"/>
              <a:t> and the effect of age is constant in the upper and lower 2.5</a:t>
            </a:r>
            <a:r>
              <a:rPr lang="en-GB" baseline="30000" dirty="0"/>
              <a:t>th</a:t>
            </a:r>
            <a:r>
              <a:rPr lang="en-GB" dirty="0"/>
              <a:t> age percentiles. We allow 3df for the baseline hazard and </a:t>
            </a:r>
            <a:r>
              <a:rPr lang="en-GB" dirty="0" err="1"/>
              <a:t>tde</a:t>
            </a:r>
            <a:r>
              <a:rPr lang="en-GB" dirty="0"/>
              <a:t> for stage and age, with 2df each. </a:t>
            </a:r>
            <a:r>
              <a:rPr dirty="0"/>
              <a:t> </a:t>
            </a:r>
          </a:p>
          <a:p>
            <a:endParaRPr dirty="0"/>
          </a:p>
          <a:p>
            <a:r>
              <a:rPr dirty="0"/>
              <a:t>We then store the estimation result</a:t>
            </a:r>
            <a:r>
              <a:rPr lang="en-GB" dirty="0"/>
              <a:t> as </a:t>
            </a:r>
            <a:r>
              <a:rPr lang="en-GB" dirty="0" err="1"/>
              <a:t>M_time_cancer</a:t>
            </a:r>
            <a:r>
              <a:rPr dirty="0"/>
              <a:t> and save it as a </a:t>
            </a:r>
            <a:r>
              <a:rPr dirty="0" err="1"/>
              <a:t>ster</a:t>
            </a:r>
            <a:r>
              <a:rPr dirty="0"/>
              <a:t> file. For other-cause death we run the same model form, changing the failure definition </a:t>
            </a:r>
            <a:r>
              <a:rPr lang="en-GB" dirty="0"/>
              <a:t>to</a:t>
            </a:r>
            <a:r>
              <a:rPr dirty="0"/>
              <a:t> status</a:t>
            </a:r>
            <a:r>
              <a:rPr lang="en-GB" dirty="0"/>
              <a:t>=2</a:t>
            </a:r>
            <a:r>
              <a:rPr dirty="0"/>
              <a:t>, and save the second object as </a:t>
            </a:r>
            <a:r>
              <a:rPr dirty="0" err="1"/>
              <a:t>M_time_other.ster</a:t>
            </a:r>
            <a:r>
              <a:rPr dirty="0"/>
              <a:t>. </a:t>
            </a:r>
            <a:r>
              <a:rPr lang="en-GB" dirty="0"/>
              <a:t>Weve fitted the same model for simplicity but these can be changed.</a:t>
            </a:r>
          </a:p>
          <a:p>
            <a:endParaRPr lang="en-GB" dirty="0"/>
          </a:p>
          <a:p>
            <a:endParaRPr lang="en-GB" dirty="0"/>
          </a:p>
          <a:p>
            <a:endParaRPr lang="en-GB" dirty="0"/>
          </a:p>
          <a:p>
            <a:endParaRPr lang="en-GB" dirty="0"/>
          </a:p>
          <a:p>
            <a:pPr defTabSz="914313">
              <a:defRPr/>
            </a:pPr>
            <a:r>
              <a:rPr lang="en-GB" dirty="0" err="1"/>
              <a:t>Initvaluesloop</a:t>
            </a:r>
            <a:r>
              <a:rPr lang="en-GB" dirty="0"/>
              <a:t> allows looping over different initial models.</a:t>
            </a:r>
          </a:p>
          <a:p>
            <a:endParaRPr lang="en-GB"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For external validation</a:t>
            </a:r>
            <a:r>
              <a:rPr lang="en-GB" dirty="0"/>
              <a:t> we use a colorectal dataset from 1985-94 and</a:t>
            </a:r>
            <a:r>
              <a:rPr dirty="0"/>
              <a:t> </a:t>
            </a:r>
            <a:r>
              <a:rPr lang="en-GB" dirty="0"/>
              <a:t>again</a:t>
            </a:r>
            <a:r>
              <a:rPr dirty="0"/>
              <a:t> recreate the same survival-data structure. </a:t>
            </a:r>
            <a:r>
              <a:rPr lang="en-GB" dirty="0"/>
              <a:t>Then, we </a:t>
            </a:r>
            <a:r>
              <a:rPr dirty="0"/>
              <a:t>restore both</a:t>
            </a:r>
            <a:r>
              <a:rPr lang="en-GB" dirty="0"/>
              <a:t> fitted models and store them in Stata memory.</a:t>
            </a:r>
            <a:r>
              <a:rPr dirty="0"/>
              <a:t> </a:t>
            </a:r>
          </a:p>
          <a:p>
            <a:r>
              <a:rPr dirty="0"/>
              <a:t>On the right, </a:t>
            </a:r>
            <a:r>
              <a:rPr lang="en-GB" dirty="0"/>
              <a:t>we use the predict command with the </a:t>
            </a:r>
            <a:r>
              <a:rPr lang="en-GB" dirty="0" err="1"/>
              <a:t>cif</a:t>
            </a:r>
            <a:r>
              <a:rPr lang="en-GB" dirty="0"/>
              <a:t> option to calculate the 5 year CIFs. Over here, </a:t>
            </a:r>
            <a:r>
              <a:rPr lang="en-GB" dirty="0" err="1"/>
              <a:t>weve</a:t>
            </a:r>
            <a:r>
              <a:rPr lang="en-GB" dirty="0"/>
              <a:t> told </a:t>
            </a:r>
            <a:r>
              <a:rPr lang="en-GB" dirty="0" err="1"/>
              <a:t>stata</a:t>
            </a:r>
            <a:r>
              <a:rPr lang="en-GB" dirty="0"/>
              <a:t> the names of the fitted models, and use </a:t>
            </a:r>
            <a:r>
              <a:rPr lang="en-GB" dirty="0" err="1"/>
              <a:t>crnames</a:t>
            </a:r>
            <a:r>
              <a:rPr lang="en-GB" dirty="0"/>
              <a:t>() to give a variable name to the </a:t>
            </a:r>
            <a:r>
              <a:rPr lang="en-GB" dirty="0" err="1"/>
              <a:t>cif</a:t>
            </a:r>
            <a:r>
              <a:rPr lang="en-GB" dirty="0"/>
              <a:t> estimates generated.</a:t>
            </a:r>
            <a:endParaRPr dirty="0"/>
          </a:p>
          <a:p>
            <a:endParaRPr dirty="0"/>
          </a:p>
          <a:p>
            <a:r>
              <a:rPr dirty="0"/>
              <a:t>This </a:t>
            </a:r>
            <a:r>
              <a:rPr lang="en-GB" dirty="0"/>
              <a:t>is an idealistic scenario which assumes that between the two datasets; </a:t>
            </a:r>
            <a:r>
              <a:rPr dirty="0"/>
              <a:t>Variable names match, reference levels and transformations </a:t>
            </a:r>
            <a:r>
              <a:rPr lang="en-GB" dirty="0"/>
              <a:t>are </a:t>
            </a:r>
            <a:r>
              <a:rPr dirty="0"/>
              <a:t>identical, and the Stata and commands</a:t>
            </a:r>
            <a:r>
              <a:rPr lang="en-GB" dirty="0"/>
              <a:t> versions</a:t>
            </a:r>
            <a:r>
              <a:rPr dirty="0"/>
              <a:t> </a:t>
            </a:r>
            <a:r>
              <a:rPr lang="en-GB" dirty="0"/>
              <a:t>are</a:t>
            </a:r>
            <a:r>
              <a:rPr dirty="0"/>
              <a:t> compatible with the saved objects.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B052-8E95-17A8-74EF-9DA67B40FF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D33FE-FAF0-006D-1F9B-8D35DD3AD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F137B8-751A-0265-814F-CB8593355AC3}"/>
              </a:ext>
            </a:extLst>
          </p:cNvPr>
          <p:cNvSpPr>
            <a:spLocks noGrp="1"/>
          </p:cNvSpPr>
          <p:nvPr>
            <p:ph type="body" idx="1"/>
          </p:nvPr>
        </p:nvSpPr>
        <p:spPr/>
        <p:txBody>
          <a:bodyPr/>
          <a:lstStyle/>
          <a:p>
            <a:r>
              <a:rPr dirty="0"/>
              <a:t>If the fitted objects were </a:t>
            </a:r>
            <a:r>
              <a:rPr lang="en-GB" dirty="0"/>
              <a:t>not a</a:t>
            </a:r>
            <a:r>
              <a:rPr dirty="0" err="1"/>
              <a:t>vailable</a:t>
            </a:r>
            <a:r>
              <a:rPr dirty="0"/>
              <a:t>, this is what manual reconstruction would require.</a:t>
            </a:r>
          </a:p>
          <a:p>
            <a:endParaRPr dirty="0"/>
          </a:p>
          <a:p>
            <a:r>
              <a:rPr dirty="0"/>
              <a:t>Everything on the left must be supplied for each cause: the </a:t>
            </a:r>
            <a:r>
              <a:rPr lang="en-GB" dirty="0"/>
              <a:t>time scale with units and the </a:t>
            </a:r>
            <a:r>
              <a:rPr dirty="0"/>
              <a:t>outcome </a:t>
            </a:r>
            <a:r>
              <a:rPr lang="en-GB" dirty="0"/>
              <a:t>definition</a:t>
            </a:r>
            <a:r>
              <a:rPr dirty="0"/>
              <a:t>, </a:t>
            </a:r>
            <a:r>
              <a:rPr lang="en-GB" dirty="0"/>
              <a:t>the </a:t>
            </a:r>
            <a:r>
              <a:rPr dirty="0"/>
              <a:t>exact </a:t>
            </a:r>
            <a:r>
              <a:rPr lang="en-GB" dirty="0"/>
              <a:t>covariate</a:t>
            </a:r>
            <a:r>
              <a:rPr dirty="0"/>
              <a:t> definitions</a:t>
            </a:r>
            <a:r>
              <a:rPr lang="en-GB" dirty="0"/>
              <a:t> and how they were coded</a:t>
            </a:r>
            <a:r>
              <a:rPr dirty="0"/>
              <a:t>,</a:t>
            </a:r>
            <a:r>
              <a:rPr lang="en-GB" dirty="0"/>
              <a:t> the</a:t>
            </a:r>
            <a:r>
              <a:rPr dirty="0"/>
              <a:t> model scale, </a:t>
            </a:r>
            <a:r>
              <a:rPr lang="en-GB" dirty="0"/>
              <a:t>what </a:t>
            </a:r>
            <a:r>
              <a:rPr dirty="0"/>
              <a:t>baseline spline </a:t>
            </a:r>
            <a:r>
              <a:rPr lang="en-GB" dirty="0"/>
              <a:t>was used </a:t>
            </a:r>
            <a:r>
              <a:rPr dirty="0"/>
              <a:t>and </a:t>
            </a:r>
            <a:r>
              <a:rPr lang="en-GB" dirty="0"/>
              <a:t>location of </a:t>
            </a:r>
            <a:r>
              <a:rPr dirty="0"/>
              <a:t>knots, the complete coefficient vector, </a:t>
            </a:r>
            <a:r>
              <a:rPr lang="en-GB" dirty="0"/>
              <a:t>the basis and knot locations for any </a:t>
            </a:r>
            <a:r>
              <a:rPr dirty="0"/>
              <a:t>non-linear</a:t>
            </a:r>
            <a:r>
              <a:rPr lang="en-GB" dirty="0"/>
              <a:t> or TDE</a:t>
            </a:r>
            <a:r>
              <a:rPr dirty="0"/>
              <a:t> </a:t>
            </a:r>
            <a:r>
              <a:rPr lang="en-GB" dirty="0"/>
              <a:t>covariates.</a:t>
            </a:r>
          </a:p>
          <a:p>
            <a:endParaRPr lang="en-GB" dirty="0"/>
          </a:p>
          <a:p>
            <a:r>
              <a:rPr dirty="0"/>
              <a:t>Then we still need the right-hand side: the formula for </a:t>
            </a:r>
            <a:r>
              <a:rPr lang="en-GB" dirty="0"/>
              <a:t>calculating the overall survival and hazards from the model. and </a:t>
            </a:r>
            <a:r>
              <a:rPr dirty="0"/>
              <a:t>the integration</a:t>
            </a:r>
            <a:r>
              <a:rPr lang="en-GB" dirty="0"/>
              <a:t> formula and time gid used to calculate the CIF.</a:t>
            </a:r>
          </a:p>
          <a:p>
            <a:r>
              <a:rPr dirty="0"/>
              <a:t>The list is </a:t>
            </a:r>
            <a:r>
              <a:rPr lang="en-GB" dirty="0"/>
              <a:t>quite </a:t>
            </a:r>
            <a:r>
              <a:rPr dirty="0"/>
              <a:t>useful because it </a:t>
            </a:r>
            <a:r>
              <a:rPr lang="en-GB" dirty="0"/>
              <a:t>shows </a:t>
            </a:r>
            <a:r>
              <a:rPr dirty="0"/>
              <a:t>the </a:t>
            </a:r>
            <a:r>
              <a:rPr lang="en-GB" dirty="0"/>
              <a:t>reporting problem</a:t>
            </a:r>
            <a:r>
              <a:rPr dirty="0"/>
              <a:t> </a:t>
            </a:r>
            <a:r>
              <a:rPr lang="en-GB" dirty="0"/>
              <a:t>and </a:t>
            </a:r>
            <a:r>
              <a:rPr dirty="0"/>
              <a:t>explains why </a:t>
            </a:r>
            <a:r>
              <a:rPr lang="en-GB" dirty="0"/>
              <a:t>releasing an </a:t>
            </a:r>
            <a:r>
              <a:rPr lang="en-GB" dirty="0" err="1"/>
              <a:t>ster</a:t>
            </a:r>
            <a:r>
              <a:rPr lang="en-GB" dirty="0"/>
              <a:t> file </a:t>
            </a:r>
            <a:r>
              <a:rPr dirty="0"/>
              <a:t>can be a practical aid.</a:t>
            </a:r>
          </a:p>
        </p:txBody>
      </p:sp>
      <p:sp>
        <p:nvSpPr>
          <p:cNvPr id="4" name="Slide Number Placeholder 3">
            <a:extLst>
              <a:ext uri="{FF2B5EF4-FFF2-40B4-BE49-F238E27FC236}">
                <a16:creationId xmlns:a16="http://schemas.microsoft.com/office/drawing/2014/main" id="{B30DCCC2-FBFA-4740-5821-F44504D59C4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787412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now Once we have patient-level predictions, we can then assess calibration (i.e. measuring agreement between observed and predicted </a:t>
            </a:r>
            <a:r>
              <a:rPr lang="en-GB" dirty="0" err="1"/>
              <a:t>cifs</a:t>
            </a:r>
            <a:r>
              <a:rPr lang="en-GB" dirty="0"/>
              <a:t>).</a:t>
            </a:r>
          </a:p>
          <a:p>
            <a:r>
              <a:rPr lang="en-GB" dirty="0"/>
              <a:t>We initially split the predicted </a:t>
            </a:r>
            <a:r>
              <a:rPr lang="en-GB" dirty="0" err="1"/>
              <a:t>cifs</a:t>
            </a:r>
            <a:r>
              <a:rPr lang="en-GB" dirty="0"/>
              <a:t> into 10 equally sized risk groups. The code then uses </a:t>
            </a:r>
            <a:r>
              <a:rPr lang="en-GB" dirty="0" err="1"/>
              <a:t>calplotcr</a:t>
            </a:r>
            <a:r>
              <a:rPr lang="en-GB" dirty="0"/>
              <a:t>, a user-written Stata command described by Mozumder and colleagues. Here, we tell </a:t>
            </a:r>
            <a:r>
              <a:rPr lang="en-GB" dirty="0" err="1"/>
              <a:t>stata</a:t>
            </a:r>
            <a:r>
              <a:rPr lang="en-GB" dirty="0"/>
              <a:t> the names of our two CIF variables. We use the </a:t>
            </a:r>
            <a:r>
              <a:rPr lang="en-GB" dirty="0" err="1"/>
              <a:t>aj</a:t>
            </a:r>
            <a:r>
              <a:rPr lang="en-GB" dirty="0"/>
              <a:t> option for observed </a:t>
            </a:r>
            <a:r>
              <a:rPr lang="en-GB" dirty="0" err="1"/>
              <a:t>cifs</a:t>
            </a:r>
            <a:r>
              <a:rPr lang="en-GB" dirty="0"/>
              <a:t> to be calculated using the Aalen-Johansen estimator. Models( ) names the two stored models, </a:t>
            </a:r>
            <a:r>
              <a:rPr lang="en-GB" dirty="0" err="1"/>
              <a:t>eventvar</a:t>
            </a:r>
            <a:r>
              <a:rPr lang="en-GB" dirty="0"/>
              <a:t>(status) events(1 2) identifies and maps the variable and its event code.</a:t>
            </a:r>
          </a:p>
          <a:p>
            <a:endParaRPr lang="en-GB" dirty="0"/>
          </a:p>
          <a:p>
            <a:r>
              <a:rPr lang="en-GB" dirty="0" err="1"/>
              <a:t>riskgroups</a:t>
            </a:r>
            <a:r>
              <a:rPr lang="en-GB" dirty="0"/>
              <a:t>(</a:t>
            </a:r>
            <a:r>
              <a:rPr lang="en-GB" dirty="0" err="1"/>
              <a:t>rg_cancer</a:t>
            </a:r>
            <a:r>
              <a:rPr lang="en-GB" dirty="0"/>
              <a:t> </a:t>
            </a:r>
            <a:r>
              <a:rPr lang="en-GB" dirty="0" err="1"/>
              <a:t>rg_other</a:t>
            </a:r>
            <a:r>
              <a:rPr lang="en-GB" dirty="0"/>
              <a:t>) gives the pre-created risk groups for each cause. bin(10) requests ten grouped calibration points. and </a:t>
            </a:r>
            <a:r>
              <a:rPr lang="en-GB" dirty="0" err="1"/>
              <a:t>rcsrmsknots</a:t>
            </a:r>
            <a:r>
              <a:rPr lang="en-GB" dirty="0"/>
              <a:t>(5) fits the smooth calibration curve using </a:t>
            </a:r>
            <a:r>
              <a:rPr lang="en-GB" dirty="0" err="1"/>
              <a:t>rcs</a:t>
            </a:r>
            <a:r>
              <a:rPr lang="en-GB" dirty="0"/>
              <a:t> with 5 knots. This generates the plot on the right.</a:t>
            </a:r>
          </a:p>
          <a:p>
            <a:endParaRPr lang="en-GB" dirty="0"/>
          </a:p>
          <a:p>
            <a:r>
              <a:rPr lang="en-GB" dirty="0"/>
              <a:t>The horizontal axis is predicted five-year cancer </a:t>
            </a:r>
            <a:r>
              <a:rPr lang="en-GB" dirty="0" err="1"/>
              <a:t>cif</a:t>
            </a:r>
            <a:r>
              <a:rPr lang="en-GB" dirty="0"/>
              <a:t>. The vertical axis is the corresponding observed cancer </a:t>
            </a:r>
            <a:r>
              <a:rPr lang="en-GB" dirty="0" err="1"/>
              <a:t>cif</a:t>
            </a:r>
            <a:r>
              <a:rPr lang="en-GB" dirty="0"/>
              <a:t>. Perfect agreement lies on the 45-degree line. </a:t>
            </a:r>
          </a:p>
          <a:p>
            <a:r>
              <a:rPr lang="en-GB" dirty="0"/>
              <a:t>Here, our calibration curve is below the line, which means the earlier model overpredicts in the later cohort. That is plausible because both cancer and other-cause mortality can change and improve over calendar time.</a:t>
            </a:r>
          </a:p>
          <a:p>
            <a:r>
              <a:rPr lang="en-GB" dirty="0"/>
              <a:t>Our focus was on using </a:t>
            </a:r>
            <a:r>
              <a:rPr lang="en-GB" dirty="0" err="1"/>
              <a:t>calplotcr</a:t>
            </a:r>
            <a:r>
              <a:rPr lang="en-GB" dirty="0"/>
              <a:t>, but other metrics can also be calculated such as brier score or CITL (shown in the graph with their ideal values in brackets)</a:t>
            </a:r>
          </a:p>
          <a:p>
            <a:endParaRPr lang="en-GB" dirty="0"/>
          </a:p>
          <a:p>
            <a:endParaRPr lang="en-GB" dirty="0"/>
          </a:p>
          <a:p>
            <a:endParaRPr lang="en-GB" dirty="0"/>
          </a:p>
          <a:p>
            <a:r>
              <a:rPr lang="en-GB" dirty="0" err="1"/>
              <a:t>Rcsknots</a:t>
            </a:r>
            <a:r>
              <a:rPr lang="en-GB" dirty="0"/>
              <a:t>() used when you want manual control over knot locations</a:t>
            </a:r>
          </a:p>
          <a:p>
            <a:r>
              <a:rPr lang="en-GB" dirty="0" err="1"/>
              <a:t>Rcsrmsknots</a:t>
            </a:r>
            <a:r>
              <a:rPr lang="en-GB" dirty="0"/>
              <a:t>() used when you want </a:t>
            </a:r>
            <a:r>
              <a:rPr lang="en-GB" dirty="0" err="1"/>
              <a:t>stata</a:t>
            </a:r>
            <a:r>
              <a:rPr lang="en-GB" dirty="0"/>
              <a:t> to automatically assign standard percentiles for a chosen number of knots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Our current </a:t>
            </a:r>
            <a:r>
              <a:rPr lang="en-GB" dirty="0"/>
              <a:t>advised</a:t>
            </a:r>
            <a:r>
              <a:rPr dirty="0"/>
              <a:t> route is therefore to release </a:t>
            </a:r>
            <a:r>
              <a:rPr lang="en-GB" dirty="0"/>
              <a:t>all</a:t>
            </a:r>
            <a:r>
              <a:rPr dirty="0"/>
              <a:t> </a:t>
            </a:r>
            <a:r>
              <a:rPr dirty="0" err="1"/>
              <a:t>ster</a:t>
            </a:r>
            <a:r>
              <a:rPr dirty="0"/>
              <a:t> files</a:t>
            </a:r>
            <a:r>
              <a:rPr lang="en-GB" dirty="0"/>
              <a:t> in a published prognostic model</a:t>
            </a:r>
            <a:r>
              <a:rPr dirty="0"/>
              <a:t>.</a:t>
            </a:r>
          </a:p>
          <a:p>
            <a:endParaRPr dirty="0"/>
          </a:p>
          <a:p>
            <a:r>
              <a:rPr dirty="0"/>
              <a:t>The advantage is convenience. The objects preserve the fitted </a:t>
            </a:r>
            <a:r>
              <a:rPr lang="en-GB" dirty="0"/>
              <a:t>components</a:t>
            </a:r>
            <a:r>
              <a:rPr dirty="0"/>
              <a:t> and reduce</a:t>
            </a:r>
            <a:r>
              <a:rPr lang="en-GB" dirty="0"/>
              <a:t>s</a:t>
            </a:r>
            <a:r>
              <a:rPr dirty="0"/>
              <a:t> the </a:t>
            </a:r>
            <a:r>
              <a:rPr lang="en-GB" dirty="0"/>
              <a:t>need to</a:t>
            </a:r>
            <a:r>
              <a:rPr dirty="0"/>
              <a:t> manually </a:t>
            </a:r>
            <a:r>
              <a:rPr lang="en-GB" dirty="0"/>
              <a:t>report them</a:t>
            </a:r>
            <a:r>
              <a:rPr dirty="0"/>
              <a:t>. </a:t>
            </a:r>
            <a:r>
              <a:rPr lang="en-GB" dirty="0"/>
              <a:t>This could make</a:t>
            </a:r>
            <a:r>
              <a:rPr dirty="0"/>
              <a:t> external validation much easier</a:t>
            </a:r>
            <a:r>
              <a:rPr lang="en-GB" dirty="0"/>
              <a:t>, especially</a:t>
            </a:r>
            <a:r>
              <a:rPr dirty="0"/>
              <a:t> when the validator is also working in a compatible Stata environment.</a:t>
            </a:r>
          </a:p>
          <a:p>
            <a:endParaRPr dirty="0"/>
          </a:p>
          <a:p>
            <a:r>
              <a:rPr dirty="0"/>
              <a:t>But the object is not self-sufficient. Authors still need to </a:t>
            </a:r>
            <a:r>
              <a:rPr lang="en-GB" dirty="0"/>
              <a:t>transparently </a:t>
            </a:r>
            <a:r>
              <a:rPr dirty="0"/>
              <a:t>report the </a:t>
            </a:r>
            <a:r>
              <a:rPr lang="en-GB" dirty="0"/>
              <a:t>covariate</a:t>
            </a:r>
            <a:r>
              <a:rPr dirty="0"/>
              <a:t> coding, event definitions, </a:t>
            </a:r>
            <a:r>
              <a:rPr lang="en-GB" dirty="0"/>
              <a:t>prediction </a:t>
            </a:r>
            <a:r>
              <a:rPr dirty="0"/>
              <a:t>time </a:t>
            </a:r>
            <a:r>
              <a:rPr lang="en-GB" dirty="0"/>
              <a:t>points and</a:t>
            </a:r>
            <a:r>
              <a:rPr dirty="0"/>
              <a:t> units, </a:t>
            </a:r>
            <a:r>
              <a:rPr lang="en-GB" dirty="0"/>
              <a:t>software and </a:t>
            </a:r>
            <a:r>
              <a:rPr dirty="0"/>
              <a:t>command versions. We should also be cautious about long-term portability across Stata and package versions. So this is one practical route, not a claim that </a:t>
            </a:r>
            <a:r>
              <a:rPr dirty="0" err="1"/>
              <a:t>ster</a:t>
            </a:r>
            <a:r>
              <a:rPr dirty="0"/>
              <a:t> is a permanent </a:t>
            </a:r>
            <a:r>
              <a:rPr lang="en-GB" dirty="0"/>
              <a:t>solution</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We have also built a software-neutral reconstruction workbook as an alternative illustration.</a:t>
            </a:r>
          </a:p>
          <a:p>
            <a:endParaRPr dirty="0"/>
          </a:p>
          <a:p>
            <a:r>
              <a:rPr dirty="0"/>
              <a:t>The workbook makes </a:t>
            </a:r>
            <a:r>
              <a:rPr lang="en-GB" dirty="0"/>
              <a:t>all the ingredients feeding into </a:t>
            </a:r>
            <a:r>
              <a:rPr dirty="0"/>
              <a:t>the prediction </a:t>
            </a:r>
            <a:r>
              <a:rPr lang="en-GB" dirty="0"/>
              <a:t>v</a:t>
            </a:r>
            <a:r>
              <a:rPr dirty="0" err="1"/>
              <a:t>isible</a:t>
            </a:r>
            <a:r>
              <a:rPr dirty="0"/>
              <a:t>. For</a:t>
            </a:r>
            <a:r>
              <a:rPr lang="en-GB" dirty="0"/>
              <a:t> a</a:t>
            </a:r>
            <a:r>
              <a:rPr dirty="0"/>
              <a:t> Fine-Gray</a:t>
            </a:r>
            <a:r>
              <a:rPr lang="en-GB" dirty="0"/>
              <a:t> model,</a:t>
            </a:r>
            <a:r>
              <a:rPr dirty="0"/>
              <a:t> it combines a selected covariate pattern with coefficients and a baseline CIF. For FPMs it is </a:t>
            </a:r>
            <a:r>
              <a:rPr lang="en-GB" dirty="0"/>
              <a:t>more involved to create this because </a:t>
            </a:r>
            <a:r>
              <a:rPr dirty="0"/>
              <a:t>both </a:t>
            </a:r>
            <a:r>
              <a:rPr lang="en-GB" dirty="0"/>
              <a:t>models </a:t>
            </a:r>
            <a:r>
              <a:rPr dirty="0"/>
              <a:t>must be </a:t>
            </a:r>
            <a:r>
              <a:rPr lang="en-GB" dirty="0"/>
              <a:t>shown, including the entire integration process over time</a:t>
            </a:r>
            <a:r>
              <a:rPr dirty="0"/>
              <a:t>.</a:t>
            </a:r>
          </a:p>
          <a:p>
            <a:endParaRPr dirty="0"/>
          </a:p>
          <a:p>
            <a:r>
              <a:rPr dirty="0"/>
              <a:t>I do not see the workbook as a replacement for the model object when the original Stata implementation is available. </a:t>
            </a:r>
            <a:r>
              <a:rPr lang="en-GB" dirty="0"/>
              <a:t>Though </a:t>
            </a:r>
            <a:r>
              <a:rPr lang="en-GB" dirty="0" err="1"/>
              <a:t>i</a:t>
            </a:r>
            <a:r>
              <a:rPr dirty="0"/>
              <a:t>t is a possible fallback if object formats change or another software environment is used. It also shows how much information manual reconstruction actually requires.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three lessons we have learnt from this work in progress.</a:t>
            </a:r>
            <a:endParaRPr dirty="0"/>
          </a:p>
          <a:p>
            <a:r>
              <a:rPr lang="en-GB" dirty="0"/>
              <a:t>First</a:t>
            </a:r>
            <a:r>
              <a:rPr dirty="0"/>
              <a:t>, the exact</a:t>
            </a:r>
            <a:r>
              <a:rPr lang="en-GB" dirty="0"/>
              <a:t> reporting</a:t>
            </a:r>
            <a:r>
              <a:rPr dirty="0"/>
              <a:t> requirements </a:t>
            </a:r>
            <a:r>
              <a:rPr lang="en-GB" dirty="0"/>
              <a:t>for competing risks models </a:t>
            </a:r>
            <a:r>
              <a:rPr dirty="0"/>
              <a:t>are method-specific. Cause-specific prediction is particularly demanding because separate models, spline functions and time-dependent effects all feed into a single CIF.</a:t>
            </a:r>
          </a:p>
          <a:p>
            <a:r>
              <a:rPr lang="en-GB" dirty="0"/>
              <a:t>Second</a:t>
            </a:r>
            <a:r>
              <a:rPr dirty="0"/>
              <a:t>, fitted objects can </a:t>
            </a:r>
            <a:r>
              <a:rPr lang="en-GB" dirty="0"/>
              <a:t>be a practical aid to reporting</a:t>
            </a:r>
            <a:r>
              <a:rPr dirty="0"/>
              <a:t> and make validation easier</a:t>
            </a:r>
            <a:r>
              <a:rPr lang="en-GB" dirty="0"/>
              <a:t> in Stata</a:t>
            </a:r>
            <a:r>
              <a:rPr dirty="0"/>
              <a:t>, but they </a:t>
            </a:r>
            <a:r>
              <a:rPr lang="en-GB" dirty="0"/>
              <a:t>do not replace transparent reporting</a:t>
            </a:r>
            <a:r>
              <a:rPr dirty="0"/>
              <a:t>. </a:t>
            </a:r>
            <a:r>
              <a:rPr lang="en-GB" dirty="0"/>
              <a:t>They may also be limited to users who know and have a license to use </a:t>
            </a:r>
            <a:r>
              <a:rPr lang="en-GB" dirty="0" err="1"/>
              <a:t>stata</a:t>
            </a:r>
            <a:r>
              <a:rPr lang="en-GB" dirty="0"/>
              <a:t>. </a:t>
            </a:r>
          </a:p>
          <a:p>
            <a:r>
              <a:rPr lang="en-GB" dirty="0"/>
              <a:t>Lastly, a</a:t>
            </a:r>
            <a:r>
              <a:rPr dirty="0"/>
              <a:t> software-neutral </a:t>
            </a:r>
            <a:r>
              <a:rPr lang="en-GB" dirty="0"/>
              <a:t>tool</a:t>
            </a:r>
            <a:r>
              <a:rPr dirty="0"/>
              <a:t> may be useful as an additional safeguard</a:t>
            </a:r>
            <a:r>
              <a:rPr lang="en-GB" dirty="0"/>
              <a:t> for situations such as changes to formats of </a:t>
            </a:r>
            <a:r>
              <a:rPr lang="en-GB" dirty="0" err="1"/>
              <a:t>ster</a:t>
            </a:r>
            <a:r>
              <a:rPr lang="en-GB" dirty="0"/>
              <a:t> files or even validators using a different platform such as R.</a:t>
            </a:r>
          </a:p>
          <a:p>
            <a:endParaRPr dirty="0"/>
          </a:p>
          <a:p>
            <a:r>
              <a:rPr dirty="0"/>
              <a:t>This is work in progress</a:t>
            </a:r>
            <a:r>
              <a:rPr lang="en-GB" dirty="0"/>
              <a:t>. </a:t>
            </a:r>
            <a:r>
              <a:rPr lang="en-GB" dirty="0" err="1"/>
              <a:t>weve</a:t>
            </a:r>
            <a:r>
              <a:rPr lang="en-GB" dirty="0"/>
              <a:t> laid out our ideas</a:t>
            </a:r>
            <a:r>
              <a:rPr dirty="0"/>
              <a:t>, </a:t>
            </a:r>
            <a:r>
              <a:rPr lang="en-GB" dirty="0"/>
              <a:t>but</a:t>
            </a:r>
            <a:r>
              <a:rPr dirty="0"/>
              <a:t> these are not the only possible solutions</a:t>
            </a:r>
            <a:r>
              <a:rPr lang="en-GB" dirty="0"/>
              <a:t> for transparent reporting</a:t>
            </a:r>
            <a:r>
              <a:rPr dirty="0"/>
              <a:t>.</a:t>
            </a:r>
            <a:r>
              <a:rPr lang="en-GB" dirty="0"/>
              <a:t> We </a:t>
            </a:r>
            <a:r>
              <a:rPr lang="en-GB" dirty="0" err="1"/>
              <a:t>ofcourse</a:t>
            </a:r>
            <a:r>
              <a:rPr lang="en-GB" dirty="0"/>
              <a:t> welcome any feedback.</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defTabSz="914313">
              <a:defRPr/>
            </a:pPr>
            <a:endParaRPr>
              <a:solidFill>
                <a:srgbClr val="000000"/>
              </a:solidFill>
              <a:latin typeface="Calibri"/>
              <a:cs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doi.org/10.15420/ecr.2012.8.3.152"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74FB41D-9121-40F7-899C-E55C105B7468}"/>
              </a:ext>
            </a:extLst>
          </p:cNvPr>
          <p:cNvSpPr>
            <a:spLocks noGrp="1"/>
          </p:cNvSpPr>
          <p:nvPr/>
        </p:nvSpPr>
        <p:spPr>
          <a:xfrm>
            <a:off x="0" y="0"/>
            <a:ext cx="2238375" cy="6858000"/>
          </a:xfrm>
          <a:prstGeom prst="rect">
            <a:avLst/>
          </a:prstGeom>
          <a:solidFill>
            <a:srgbClr val="1C285E"/>
          </a:solidFill>
          <a:ln w="0">
            <a:noFill/>
            <a:prstDash val="solid"/>
          </a:ln>
        </p:spPr>
        <p:txBody>
          <a:bodyPr/>
          <a:lstStyle/>
          <a:p>
            <a:endParaRPr/>
          </a:p>
        </p:txBody>
      </p:sp>
      <p:sp>
        <p:nvSpPr>
          <p:cNvPr id="2" name="Rectangle 1">
            <a:extLst>
              <a:ext uri="{FF2B5EF4-FFF2-40B4-BE49-F238E27FC236}">
                <a16:creationId xmlns:a16="http://schemas.microsoft.com/office/drawing/2014/main" id="{0C776EC3-F7A8-4A52-B108-CB730C338404}"/>
              </a:ext>
            </a:extLst>
          </p:cNvPr>
          <p:cNvSpPr>
            <a:spLocks noGrp="1"/>
          </p:cNvSpPr>
          <p:nvPr/>
        </p:nvSpPr>
        <p:spPr>
          <a:xfrm>
            <a:off x="2238375" y="0"/>
            <a:ext cx="95250" cy="6858000"/>
          </a:xfrm>
          <a:prstGeom prst="rect">
            <a:avLst/>
          </a:prstGeom>
          <a:solidFill>
            <a:srgbClr val="FC5D5D"/>
          </a:solidFill>
          <a:ln w="0">
            <a:noFill/>
            <a:prstDash val="solid"/>
          </a:ln>
        </p:spPr>
        <p:txBody>
          <a:bodyPr/>
          <a:lstStyle/>
          <a:p>
            <a:endParaRPr/>
          </a:p>
        </p:txBody>
      </p:sp>
      <p:sp>
        <p:nvSpPr>
          <p:cNvPr id="4" name="Rectangle 3">
            <a:extLst>
              <a:ext uri="{FF2B5EF4-FFF2-40B4-BE49-F238E27FC236}">
                <a16:creationId xmlns:a16="http://schemas.microsoft.com/office/drawing/2014/main" id="{03B13B7D-F186-4436-B5C7-26B13E164DBD}"/>
              </a:ext>
            </a:extLst>
          </p:cNvPr>
          <p:cNvSpPr>
            <a:spLocks noGrp="1"/>
          </p:cNvSpPr>
          <p:nvPr/>
        </p:nvSpPr>
        <p:spPr>
          <a:xfrm>
            <a:off x="2876550" y="781050"/>
            <a:ext cx="7277100" cy="1714500"/>
          </a:xfrm>
          <a:prstGeom prst="rect">
            <a:avLst/>
          </a:prstGeom>
          <a:noFill/>
          <a:ln w="0">
            <a:noFill/>
            <a:prstDash val="solid"/>
          </a:ln>
        </p:spPr>
        <p:txBody>
          <a:bodyPr anchor="t"/>
          <a:lstStyle/>
          <a:p>
            <a:pPr algn="l">
              <a:lnSpc>
                <a:spcPct val="98000"/>
              </a:lnSpc>
              <a:buNone/>
              <a:defRPr sz="3825" b="1" i="0">
                <a:solidFill>
                  <a:srgbClr val="1C285E"/>
                </a:solidFill>
                <a:latin typeface="Aptos"/>
                <a:ea typeface="Aptos"/>
                <a:cs typeface="Aptos"/>
              </a:defRPr>
            </a:pPr>
            <a:r>
              <a:rPr lang="en-GB" sz="3825" b="1" i="0" dirty="0">
                <a:solidFill>
                  <a:srgbClr val="1C285E"/>
                </a:solidFill>
                <a:latin typeface="Aptos"/>
                <a:ea typeface="Aptos"/>
                <a:cs typeface="Aptos"/>
              </a:rPr>
              <a:t>Method-specific r</a:t>
            </a:r>
            <a:r>
              <a:rPr sz="3825" b="1" i="0" dirty="0">
                <a:solidFill>
                  <a:srgbClr val="1C285E"/>
                </a:solidFill>
                <a:latin typeface="Aptos"/>
                <a:ea typeface="Aptos"/>
                <a:cs typeface="Aptos"/>
              </a:rPr>
              <a:t>e</a:t>
            </a:r>
            <a:r>
              <a:rPr lang="en-GB" sz="3825" b="1" i="0" dirty="0">
                <a:solidFill>
                  <a:srgbClr val="1C285E"/>
                </a:solidFill>
                <a:latin typeface="Aptos"/>
                <a:ea typeface="Aptos"/>
                <a:cs typeface="Aptos"/>
              </a:rPr>
              <a:t>porting for re</a:t>
            </a:r>
            <a:r>
              <a:rPr sz="3825" b="1" i="0" dirty="0">
                <a:solidFill>
                  <a:srgbClr val="1C285E"/>
                </a:solidFill>
                <a:latin typeface="Aptos"/>
                <a:ea typeface="Aptos"/>
                <a:cs typeface="Aptos"/>
              </a:rPr>
              <a:t>producible competing-risk</a:t>
            </a:r>
          </a:p>
          <a:p>
            <a:pPr algn="l">
              <a:lnSpc>
                <a:spcPct val="98000"/>
              </a:lnSpc>
              <a:buNone/>
              <a:defRPr sz="3825" b="1" i="0">
                <a:solidFill>
                  <a:srgbClr val="1C285E"/>
                </a:solidFill>
                <a:latin typeface="Aptos"/>
                <a:ea typeface="Aptos"/>
                <a:cs typeface="Aptos"/>
              </a:defRPr>
            </a:pPr>
            <a:r>
              <a:rPr sz="3825" b="1" i="0" dirty="0">
                <a:solidFill>
                  <a:srgbClr val="1C285E"/>
                </a:solidFill>
                <a:latin typeface="Aptos"/>
                <a:ea typeface="Aptos"/>
                <a:cs typeface="Aptos"/>
              </a:rPr>
              <a:t>prediction in Stata</a:t>
            </a:r>
          </a:p>
        </p:txBody>
      </p:sp>
      <p:sp>
        <p:nvSpPr>
          <p:cNvPr id="5" name="Rectangle 4">
            <a:extLst>
              <a:ext uri="{FF2B5EF4-FFF2-40B4-BE49-F238E27FC236}">
                <a16:creationId xmlns:a16="http://schemas.microsoft.com/office/drawing/2014/main" id="{79C01958-1450-4758-B91A-95DD250BE6A5}"/>
              </a:ext>
            </a:extLst>
          </p:cNvPr>
          <p:cNvSpPr>
            <a:spLocks noGrp="1"/>
          </p:cNvSpPr>
          <p:nvPr/>
        </p:nvSpPr>
        <p:spPr>
          <a:xfrm>
            <a:off x="2876550" y="2824163"/>
            <a:ext cx="7620000" cy="638173"/>
          </a:xfrm>
          <a:prstGeom prst="rect">
            <a:avLst/>
          </a:prstGeom>
          <a:noFill/>
          <a:ln w="0">
            <a:noFill/>
            <a:prstDash val="solid"/>
          </a:ln>
        </p:spPr>
        <p:txBody>
          <a:bodyPr anchor="t"/>
          <a:lstStyle/>
          <a:p>
            <a:pPr algn="l">
              <a:lnSpc>
                <a:spcPct val="105000"/>
              </a:lnSpc>
              <a:buNone/>
              <a:defRPr sz="1875" b="0" i="0">
                <a:solidFill>
                  <a:srgbClr val="0A5766"/>
                </a:solidFill>
                <a:latin typeface="Aptos"/>
                <a:ea typeface="Aptos"/>
                <a:cs typeface="Aptos"/>
              </a:defRPr>
            </a:pPr>
            <a:r>
              <a:rPr lang="en-GB" sz="1875" b="0" i="0" dirty="0">
                <a:solidFill>
                  <a:srgbClr val="0A5766"/>
                </a:solidFill>
                <a:latin typeface="Aptos"/>
                <a:ea typeface="Aptos"/>
                <a:cs typeface="Aptos"/>
              </a:rPr>
              <a:t>Our thoughts on what can</a:t>
            </a:r>
            <a:r>
              <a:rPr sz="1875" b="0" i="0" dirty="0">
                <a:solidFill>
                  <a:srgbClr val="0A5766"/>
                </a:solidFill>
                <a:latin typeface="Aptos"/>
                <a:ea typeface="Aptos"/>
                <a:cs typeface="Aptos"/>
              </a:rPr>
              <a:t> </a:t>
            </a:r>
            <a:r>
              <a:rPr lang="en-GB" sz="1875" b="0" i="0" dirty="0">
                <a:solidFill>
                  <a:srgbClr val="0A5766"/>
                </a:solidFill>
                <a:latin typeface="Aptos"/>
                <a:ea typeface="Aptos"/>
                <a:cs typeface="Aptos"/>
              </a:rPr>
              <a:t>be reported by authors </a:t>
            </a:r>
            <a:r>
              <a:rPr lang="en-GB" sz="1875" dirty="0">
                <a:solidFill>
                  <a:srgbClr val="0A5766"/>
                </a:solidFill>
                <a:latin typeface="Aptos"/>
                <a:ea typeface="Aptos"/>
                <a:cs typeface="Aptos"/>
              </a:rPr>
              <a:t>publishing competing risks </a:t>
            </a:r>
            <a:r>
              <a:rPr lang="en-GB" sz="1875" b="0" i="0" dirty="0">
                <a:solidFill>
                  <a:srgbClr val="0A5766"/>
                </a:solidFill>
                <a:latin typeface="Aptos"/>
                <a:ea typeface="Aptos"/>
                <a:cs typeface="Aptos"/>
              </a:rPr>
              <a:t>prognostic models, to ensure smooth external validation</a:t>
            </a:r>
            <a:r>
              <a:rPr sz="1875" b="0" i="0" dirty="0">
                <a:solidFill>
                  <a:srgbClr val="0A5766"/>
                </a:solidFill>
                <a:latin typeface="Aptos"/>
                <a:ea typeface="Aptos"/>
                <a:cs typeface="Aptos"/>
              </a:rPr>
              <a:t>?</a:t>
            </a:r>
          </a:p>
        </p:txBody>
      </p:sp>
      <p:sp>
        <p:nvSpPr>
          <p:cNvPr id="6" name="Rectangle 5">
            <a:extLst>
              <a:ext uri="{FF2B5EF4-FFF2-40B4-BE49-F238E27FC236}">
                <a16:creationId xmlns:a16="http://schemas.microsoft.com/office/drawing/2014/main" id="{A4B4032C-4548-4A59-8A57-4DFAE9111B16}"/>
              </a:ext>
            </a:extLst>
          </p:cNvPr>
          <p:cNvSpPr>
            <a:spLocks noGrp="1"/>
          </p:cNvSpPr>
          <p:nvPr/>
        </p:nvSpPr>
        <p:spPr>
          <a:xfrm>
            <a:off x="2876550" y="3681413"/>
            <a:ext cx="1771650" cy="47625"/>
          </a:xfrm>
          <a:prstGeom prst="rect">
            <a:avLst/>
          </a:prstGeom>
          <a:solidFill>
            <a:srgbClr val="FC5D5D"/>
          </a:solidFill>
          <a:ln w="0">
            <a:noFill/>
            <a:prstDash val="solid"/>
          </a:ln>
        </p:spPr>
        <p:txBody>
          <a:bodyPr/>
          <a:lstStyle/>
          <a:p>
            <a:endParaRPr/>
          </a:p>
        </p:txBody>
      </p:sp>
      <p:sp>
        <p:nvSpPr>
          <p:cNvPr id="7" name="Rectangle 6">
            <a:extLst>
              <a:ext uri="{FF2B5EF4-FFF2-40B4-BE49-F238E27FC236}">
                <a16:creationId xmlns:a16="http://schemas.microsoft.com/office/drawing/2014/main" id="{5ACBD672-35E3-4A43-9E4F-701D9D6459B5}"/>
              </a:ext>
            </a:extLst>
          </p:cNvPr>
          <p:cNvSpPr>
            <a:spLocks noGrp="1"/>
          </p:cNvSpPr>
          <p:nvPr/>
        </p:nvSpPr>
        <p:spPr>
          <a:xfrm>
            <a:off x="2876550" y="3790950"/>
            <a:ext cx="6191250" cy="323850"/>
          </a:xfrm>
          <a:prstGeom prst="rect">
            <a:avLst/>
          </a:prstGeom>
          <a:noFill/>
          <a:ln w="0">
            <a:noFill/>
            <a:prstDash val="solid"/>
          </a:ln>
        </p:spPr>
        <p:txBody>
          <a:bodyPr anchor="t"/>
          <a:lstStyle/>
          <a:p>
            <a:pPr algn="l">
              <a:lnSpc>
                <a:spcPct val="105000"/>
              </a:lnSpc>
              <a:buNone/>
              <a:defRPr sz="1575" b="1" i="0">
                <a:solidFill>
                  <a:srgbClr val="3C3C3C"/>
                </a:solidFill>
                <a:latin typeface="Aptos"/>
                <a:ea typeface="Aptos"/>
                <a:cs typeface="Aptos"/>
              </a:defRPr>
            </a:pPr>
            <a:r>
              <a:rPr sz="1575" b="1" i="0" dirty="0">
                <a:solidFill>
                  <a:srgbClr val="3C3C3C"/>
                </a:solidFill>
                <a:latin typeface="Aptos"/>
                <a:ea typeface="Aptos"/>
                <a:cs typeface="Aptos"/>
              </a:rPr>
              <a:t>Aisha Vayani</a:t>
            </a:r>
            <a:r>
              <a:rPr lang="en-GB" sz="1575" b="1" i="0" dirty="0">
                <a:solidFill>
                  <a:srgbClr val="3C3C3C"/>
                </a:solidFill>
                <a:latin typeface="Aptos"/>
                <a:ea typeface="Aptos"/>
                <a:cs typeface="Aptos"/>
              </a:rPr>
              <a:t>, MSc</a:t>
            </a:r>
            <a:r>
              <a:rPr sz="1575" b="1" i="0" dirty="0">
                <a:solidFill>
                  <a:srgbClr val="3C3C3C"/>
                </a:solidFill>
                <a:latin typeface="Aptos"/>
                <a:ea typeface="Aptos"/>
                <a:cs typeface="Aptos"/>
              </a:rPr>
              <a:t>  |  </a:t>
            </a:r>
            <a:r>
              <a:rPr lang="en-GB" sz="1575" b="1" i="0" dirty="0">
                <a:solidFill>
                  <a:srgbClr val="3C3C3C"/>
                </a:solidFill>
                <a:latin typeface="Aptos"/>
                <a:ea typeface="Aptos"/>
                <a:cs typeface="Aptos"/>
              </a:rPr>
              <a:t>Professor </a:t>
            </a:r>
            <a:r>
              <a:rPr sz="1575" b="1" i="0" dirty="0">
                <a:solidFill>
                  <a:srgbClr val="3C3C3C"/>
                </a:solidFill>
                <a:latin typeface="Aptos"/>
                <a:ea typeface="Aptos"/>
                <a:cs typeface="Aptos"/>
              </a:rPr>
              <a:t>Mark Rutherford</a:t>
            </a:r>
            <a:r>
              <a:rPr lang="en-GB" sz="1575" b="1" i="0" dirty="0">
                <a:solidFill>
                  <a:srgbClr val="3C3C3C"/>
                </a:solidFill>
                <a:latin typeface="Aptos"/>
                <a:ea typeface="Aptos"/>
                <a:cs typeface="Aptos"/>
              </a:rPr>
              <a:t>, PhD</a:t>
            </a:r>
            <a:endParaRPr sz="1575" b="1" i="0" dirty="0">
              <a:solidFill>
                <a:srgbClr val="3C3C3C"/>
              </a:solidFill>
              <a:latin typeface="Aptos"/>
              <a:ea typeface="Aptos"/>
              <a:cs typeface="Aptos"/>
            </a:endParaRPr>
          </a:p>
        </p:txBody>
      </p:sp>
      <p:sp>
        <p:nvSpPr>
          <p:cNvPr id="8" name="Rectangle 7">
            <a:extLst>
              <a:ext uri="{FF2B5EF4-FFF2-40B4-BE49-F238E27FC236}">
                <a16:creationId xmlns:a16="http://schemas.microsoft.com/office/drawing/2014/main" id="{E314AD6B-A3C0-4A08-89B1-9756DCBF0902}"/>
              </a:ext>
            </a:extLst>
          </p:cNvPr>
          <p:cNvSpPr>
            <a:spLocks noGrp="1"/>
          </p:cNvSpPr>
          <p:nvPr/>
        </p:nvSpPr>
        <p:spPr>
          <a:xfrm>
            <a:off x="2876550" y="4171950"/>
            <a:ext cx="6572250" cy="685800"/>
          </a:xfrm>
          <a:prstGeom prst="rect">
            <a:avLst/>
          </a:prstGeom>
          <a:noFill/>
          <a:ln w="0">
            <a:noFill/>
            <a:prstDash val="solid"/>
          </a:ln>
        </p:spPr>
        <p:txBody>
          <a:bodyPr anchor="t"/>
          <a:lstStyle/>
          <a:p>
            <a:pPr algn="l">
              <a:lnSpc>
                <a:spcPct val="105000"/>
              </a:lnSpc>
              <a:buNone/>
              <a:defRPr sz="1425" b="0" i="0">
                <a:solidFill>
                  <a:srgbClr val="667085"/>
                </a:solidFill>
                <a:latin typeface="Aptos"/>
                <a:ea typeface="Aptos"/>
                <a:cs typeface="Aptos"/>
              </a:defRPr>
            </a:pPr>
            <a:r>
              <a:rPr sz="1425" b="0" i="0" dirty="0">
                <a:solidFill>
                  <a:srgbClr val="667085"/>
                </a:solidFill>
                <a:latin typeface="Aptos"/>
                <a:ea typeface="Aptos"/>
                <a:cs typeface="Aptos"/>
              </a:rPr>
              <a:t>Biostatistics Research Group, University of Leicester</a:t>
            </a:r>
          </a:p>
          <a:p>
            <a:pPr algn="l">
              <a:lnSpc>
                <a:spcPct val="105000"/>
              </a:lnSpc>
              <a:buNone/>
              <a:defRPr sz="1425" b="0" i="0">
                <a:solidFill>
                  <a:srgbClr val="667085"/>
                </a:solidFill>
                <a:latin typeface="Aptos"/>
                <a:ea typeface="Aptos"/>
                <a:cs typeface="Aptos"/>
              </a:defRPr>
            </a:pPr>
            <a:r>
              <a:rPr sz="1425" dirty="0">
                <a:solidFill>
                  <a:srgbClr val="667085"/>
                </a:solidFill>
                <a:latin typeface="Aptos"/>
                <a:ea typeface="Aptos"/>
                <a:cs typeface="Aptos"/>
              </a:rPr>
              <a:t>Contact email address: av248@leicester.ac.uk</a:t>
            </a:r>
            <a:endParaRPr sz="1425" b="0" i="0" dirty="0">
              <a:solidFill>
                <a:srgbClr val="667085"/>
              </a:solidFill>
              <a:latin typeface="Aptos"/>
              <a:ea typeface="Aptos"/>
              <a:cs typeface="Aptos"/>
            </a:endParaRPr>
          </a:p>
        </p:txBody>
      </p:sp>
      <p:sp>
        <p:nvSpPr>
          <p:cNvPr id="9" name="Rectangle 8">
            <a:extLst>
              <a:ext uri="{FF2B5EF4-FFF2-40B4-BE49-F238E27FC236}">
                <a16:creationId xmlns:a16="http://schemas.microsoft.com/office/drawing/2014/main" id="{E0BAAEE8-A7DD-4022-A916-C764F41A3536}"/>
              </a:ext>
            </a:extLst>
          </p:cNvPr>
          <p:cNvSpPr>
            <a:spLocks noGrp="1"/>
          </p:cNvSpPr>
          <p:nvPr/>
        </p:nvSpPr>
        <p:spPr>
          <a:xfrm>
            <a:off x="2876550" y="4857750"/>
            <a:ext cx="7239000" cy="266700"/>
          </a:xfrm>
          <a:prstGeom prst="rect">
            <a:avLst/>
          </a:prstGeom>
          <a:noFill/>
          <a:ln w="0">
            <a:noFill/>
            <a:prstDash val="solid"/>
          </a:ln>
        </p:spPr>
        <p:txBody>
          <a:bodyPr anchor="t"/>
          <a:lstStyle/>
          <a:p>
            <a:pPr algn="l">
              <a:lnSpc>
                <a:spcPct val="105000"/>
              </a:lnSpc>
              <a:buNone/>
              <a:defRPr sz="1350" b="0" i="0">
                <a:solidFill>
                  <a:srgbClr val="1C285E"/>
                </a:solidFill>
                <a:latin typeface="Aptos"/>
                <a:ea typeface="Aptos"/>
                <a:cs typeface="Aptos"/>
              </a:defRPr>
            </a:pPr>
            <a:r>
              <a:rPr sz="1350" b="0" i="0">
                <a:solidFill>
                  <a:srgbClr val="1C285E"/>
                </a:solidFill>
                <a:latin typeface="Aptos"/>
                <a:ea typeface="Aptos"/>
                <a:cs typeface="Aptos"/>
              </a:rPr>
              <a:t>UK Stata Conference 2026  |  London  |  3–4 September</a:t>
            </a:r>
          </a:p>
        </p:txBody>
      </p:sp>
      <p:pic>
        <p:nvPicPr>
          <p:cNvPr id="22" name="Picture 19"/>
          <p:cNvPicPr>
            <a:picLocks noChangeAspect="1"/>
          </p:cNvPicPr>
          <p:nvPr/>
        </p:nvPicPr>
        <p:blipFill>
          <a:blip r:embed="rId3"/>
          <a:stretch/>
        </p:blipFill>
        <p:spPr>
          <a:xfrm>
            <a:off x="9232526" y="5562600"/>
            <a:ext cx="1918447" cy="685800"/>
          </a:xfrm>
          <a:prstGeom prst="rect">
            <a:avLst/>
          </a:prstGeom>
        </p:spPr>
      </p:pic>
    </p:spTree>
    <p:extLst>
      <p:ext uri="{BB962C8B-B14F-4D97-AF65-F5344CB8AC3E}">
        <p14:creationId xmlns:p14="http://schemas.microsoft.com/office/powerpoint/2010/main" val="880807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DEDEA41-D6CA-4622-9E5A-D1886E86EACF}"/>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lang="en-GB" sz="2775" b="1" i="0" dirty="0">
                <a:solidFill>
                  <a:srgbClr val="1C285E"/>
                </a:solidFill>
                <a:latin typeface="Aptos"/>
                <a:ea typeface="Aptos"/>
                <a:cs typeface="Aptos"/>
              </a:rPr>
              <a:t>A </a:t>
            </a:r>
            <a:r>
              <a:rPr sz="2775" b="1" i="0" dirty="0">
                <a:solidFill>
                  <a:srgbClr val="1C285E"/>
                </a:solidFill>
                <a:latin typeface="Aptos"/>
                <a:ea typeface="Aptos"/>
                <a:cs typeface="Aptos"/>
              </a:rPr>
              <a:t>simple Cox prediction</a:t>
            </a:r>
          </a:p>
        </p:txBody>
      </p:sp>
      <p:sp>
        <p:nvSpPr>
          <p:cNvPr id="2" name="Rectangle 1">
            <a:extLst>
              <a:ext uri="{FF2B5EF4-FFF2-40B4-BE49-F238E27FC236}">
                <a16:creationId xmlns:a16="http://schemas.microsoft.com/office/drawing/2014/main" id="{AC827BE4-153E-44EC-9371-EA50AA567272}"/>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89AD98F4-80DC-4EEC-ADD4-566E5372EE2F}"/>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A9F37AD9-7358-49CA-81C8-452AD4BF9AC5}"/>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E66D9EAB-1F86-4FC6-A352-4165DA7608FE}"/>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A familiar starting point</a:t>
            </a:r>
          </a:p>
        </p:txBody>
      </p:sp>
      <p:sp>
        <p:nvSpPr>
          <p:cNvPr id="6" name="Rectangle 5">
            <a:extLst>
              <a:ext uri="{FF2B5EF4-FFF2-40B4-BE49-F238E27FC236}">
                <a16:creationId xmlns:a16="http://schemas.microsoft.com/office/drawing/2014/main" id="{4E6907F7-C175-40EB-9151-EF264AC8502D}"/>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2</a:t>
            </a:r>
          </a:p>
        </p:txBody>
      </p:sp>
      <p:sp>
        <p:nvSpPr>
          <p:cNvPr id="18" name="Rectangle 17">
            <a:extLst>
              <a:ext uri="{FF2B5EF4-FFF2-40B4-BE49-F238E27FC236}">
                <a16:creationId xmlns:a16="http://schemas.microsoft.com/office/drawing/2014/main" id="{2528CC84-55DD-4059-9452-B4A288000EE9}"/>
              </a:ext>
            </a:extLst>
          </p:cNvPr>
          <p:cNvSpPr>
            <a:spLocks noGrp="1"/>
          </p:cNvSpPr>
          <p:nvPr/>
        </p:nvSpPr>
        <p:spPr>
          <a:xfrm>
            <a:off x="742950" y="1175608"/>
            <a:ext cx="4572000" cy="323850"/>
          </a:xfrm>
          <a:prstGeom prst="rect">
            <a:avLst/>
          </a:prstGeom>
          <a:noFill/>
          <a:ln w="0">
            <a:noFill/>
            <a:prstDash val="solid"/>
          </a:ln>
        </p:spPr>
        <p:txBody>
          <a:bodyPr/>
          <a:lstStyle/>
          <a:p>
            <a:pPr algn="l">
              <a:buNone/>
              <a:defRPr sz="1725" b="1">
                <a:solidFill>
                  <a:srgbClr val="1C285E"/>
                </a:solidFill>
              </a:defRPr>
            </a:pPr>
            <a:r>
              <a:rPr lang="en-GB" sz="1725" b="1" dirty="0">
                <a:solidFill>
                  <a:srgbClr val="1C285E"/>
                </a:solidFill>
              </a:rPr>
              <a:t>Under proportional </a:t>
            </a:r>
            <a:r>
              <a:rPr sz="1725" b="1" dirty="0">
                <a:solidFill>
                  <a:srgbClr val="1C285E"/>
                </a:solidFill>
              </a:rPr>
              <a:t>hazards</a:t>
            </a:r>
          </a:p>
        </p:txBody>
      </p:sp>
      <mc:AlternateContent xmlns:mc="http://schemas.openxmlformats.org/markup-compatibility/2006" xmlns:a14="http://schemas.microsoft.com/office/drawing/2010/main">
        <mc:Choice Requires="a14">
          <p:sp>
            <p:nvSpPr>
              <p:cNvPr id="19" name="Rectangle: Rounded Corners 18">
                <a:extLst>
                  <a:ext uri="{FF2B5EF4-FFF2-40B4-BE49-F238E27FC236}">
                    <a16:creationId xmlns:a16="http://schemas.microsoft.com/office/drawing/2014/main" id="{37098BCF-449D-49A1-9D20-00DDE866097A}"/>
                  </a:ext>
                </a:extLst>
              </p:cNvPr>
              <p:cNvSpPr>
                <a:spLocks noGrp="1"/>
              </p:cNvSpPr>
              <p:nvPr/>
            </p:nvSpPr>
            <p:spPr>
              <a:xfrm>
                <a:off x="6640275" y="1711389"/>
                <a:ext cx="4856400" cy="1619250"/>
              </a:xfrm>
              <a:prstGeom prst="roundRect">
                <a:avLst>
                  <a:gd name="adj" fmla="val 5634"/>
                </a:avLst>
              </a:prstGeom>
              <a:solidFill>
                <a:srgbClr val="C7E9FF"/>
              </a:solidFill>
              <a:ln w="11430">
                <a:solidFill>
                  <a:srgbClr val="0051C2"/>
                </a:solidFill>
                <a:prstDash val="solid"/>
              </a:ln>
            </p:spPr>
            <p:txBody>
              <a:bodyPr anchor="ctr"/>
              <a:lstStyle/>
              <a:p>
                <a:pPr algn="ctr">
                  <a:buNone/>
                  <a:defRPr sz="1875" b="0">
                    <a:solidFill>
                      <a:srgbClr val="1C285E"/>
                    </a:solidFill>
                  </a:defRPr>
                </a:pPr>
                <a:r>
                  <a:rPr lang="en-GB" sz="1875" dirty="0">
                    <a:solidFill>
                      <a:srgbClr val="1C285E"/>
                    </a:solidFill>
                    <a:latin typeface="+mj-lt"/>
                  </a:rPr>
                  <a:t>Covariate profile: F</a:t>
                </a:r>
                <a:r>
                  <a:rPr lang="en-GB" sz="1875" i="0" dirty="0">
                    <a:solidFill>
                      <a:srgbClr val="1C285E"/>
                    </a:solidFill>
                    <a:latin typeface="+mj-lt"/>
                  </a:rPr>
                  <a:t>emale, aged 70, diabetes mellitus = yes, treatment with statins = no.</a:t>
                </a:r>
              </a:p>
              <a:p>
                <a:pPr algn="ctr">
                  <a:buNone/>
                  <a:defRPr sz="1875" b="0">
                    <a:solidFill>
                      <a:srgbClr val="1C285E"/>
                    </a:solidFill>
                  </a:defRPr>
                </a:pPr>
                <a:endParaRPr lang="en-GB" sz="1875" i="0" dirty="0">
                  <a:solidFill>
                    <a:srgbClr val="1C285E"/>
                  </a:solidFill>
                  <a:latin typeface="+mj-lt"/>
                </a:endParaRPr>
              </a:p>
              <a:p>
                <a:pPr algn="ctr">
                  <a:buNone/>
                  <a:defRPr sz="1875" b="0">
                    <a:solidFill>
                      <a:srgbClr val="1C285E"/>
                    </a:solidFill>
                  </a:defRPr>
                </a:pPr>
                <a:r>
                  <a:rPr lang="en-GB" sz="1875" i="0" dirty="0">
                    <a:solidFill>
                      <a:srgbClr val="1C285E"/>
                    </a:solidFill>
                    <a:latin typeface="+mj-lt"/>
                  </a:rPr>
                  <a:t> </a:t>
                </a:r>
                <a14:m>
                  <m:oMath xmlns:m="http://schemas.openxmlformats.org/officeDocument/2006/math">
                    <m:r>
                      <a:rPr lang="en-GB" sz="1600" i="1" dirty="0" smtClean="0">
                        <a:solidFill>
                          <a:srgbClr val="1C285E"/>
                        </a:solidFill>
                        <a:latin typeface="Cambria Math" panose="02040503050406030204" pitchFamily="18" charset="0"/>
                      </a:rPr>
                      <m:t>𝑙𝑖𝑛𝑒𝑎𝑟</m:t>
                    </m:r>
                    <m:r>
                      <a:rPr lang="en-GB" sz="1600" i="1" dirty="0" smtClean="0">
                        <a:solidFill>
                          <a:srgbClr val="1C285E"/>
                        </a:solidFill>
                        <a:latin typeface="Cambria Math" panose="02040503050406030204" pitchFamily="18" charset="0"/>
                      </a:rPr>
                      <m:t> </m:t>
                    </m:r>
                    <m:r>
                      <a:rPr lang="en-GB" sz="1600" i="1" dirty="0" smtClean="0">
                        <a:solidFill>
                          <a:srgbClr val="1C285E"/>
                        </a:solidFill>
                        <a:latin typeface="Cambria Math" panose="02040503050406030204" pitchFamily="18" charset="0"/>
                      </a:rPr>
                      <m:t>𝑝𝑟𝑒𝑑𝑖𝑐𝑡𝑜𝑟</m:t>
                    </m:r>
                    <m:r>
                      <a:rPr lang="en-GB" sz="1600" i="1" dirty="0">
                        <a:solidFill>
                          <a:srgbClr val="1C285E"/>
                        </a:solidFill>
                        <a:latin typeface="Cambria Math" panose="02040503050406030204" pitchFamily="18" charset="0"/>
                      </a:rPr>
                      <m:t>=</m:t>
                    </m:r>
                    <m:d>
                      <m:dPr>
                        <m:ctrlPr>
                          <a:rPr lang="en-GB" sz="1600" b="0" i="1" dirty="0" smtClean="0">
                            <a:solidFill>
                              <a:srgbClr val="1C285E"/>
                            </a:solidFill>
                            <a:latin typeface="Cambria Math" panose="02040503050406030204" pitchFamily="18" charset="0"/>
                          </a:rPr>
                        </m:ctrlPr>
                      </m:dPr>
                      <m:e>
                        <m:r>
                          <a:rPr lang="en-GB" sz="1600" b="0" i="1" dirty="0" smtClean="0">
                            <a:solidFill>
                              <a:srgbClr val="1C285E"/>
                            </a:solidFill>
                            <a:latin typeface="Cambria Math" panose="02040503050406030204" pitchFamily="18" charset="0"/>
                          </a:rPr>
                          <m:t>2</m:t>
                        </m:r>
                        <m:r>
                          <a:rPr lang="en-GB" sz="1600" b="0" i="1" dirty="0" smtClean="0">
                            <a:solidFill>
                              <a:srgbClr val="1C285E"/>
                            </a:solidFill>
                            <a:latin typeface="Cambria Math" panose="02040503050406030204" pitchFamily="18" charset="0"/>
                          </a:rPr>
                          <m:t>.</m:t>
                        </m:r>
                        <m:r>
                          <a:rPr lang="en-GB" sz="1600" b="0" i="1" dirty="0" smtClean="0">
                            <a:solidFill>
                              <a:srgbClr val="1C285E"/>
                            </a:solidFill>
                            <a:latin typeface="Cambria Math" panose="02040503050406030204" pitchFamily="18" charset="0"/>
                          </a:rPr>
                          <m:t>49</m:t>
                        </m:r>
                        <m:r>
                          <a:rPr lang="en-GB" sz="1600" b="0" i="1" dirty="0" smtClean="0">
                            <a:solidFill>
                              <a:srgbClr val="1C285E"/>
                            </a:solidFill>
                            <a:latin typeface="Cambria Math" panose="02040503050406030204" pitchFamily="18" charset="0"/>
                          </a:rPr>
                          <m:t>× ?</m:t>
                        </m:r>
                      </m:e>
                    </m:d>
                    <m:r>
                      <a:rPr lang="en-GB" sz="1600" b="0" i="1" dirty="0" smtClean="0">
                        <a:solidFill>
                          <a:srgbClr val="1C285E"/>
                        </a:solidFill>
                        <a:latin typeface="Cambria Math" panose="02040503050406030204" pitchFamily="18" charset="0"/>
                      </a:rPr>
                      <m:t>+</m:t>
                    </m:r>
                    <m:d>
                      <m:dPr>
                        <m:ctrlPr>
                          <a:rPr lang="en-GB" sz="1600" b="0" i="1" dirty="0" smtClean="0">
                            <a:solidFill>
                              <a:srgbClr val="1C285E"/>
                            </a:solidFill>
                            <a:latin typeface="Cambria Math" panose="02040503050406030204" pitchFamily="18" charset="0"/>
                          </a:rPr>
                        </m:ctrlPr>
                      </m:dPr>
                      <m:e>
                        <m:r>
                          <a:rPr lang="en-GB" sz="1600" b="0" i="1" dirty="0" smtClean="0">
                            <a:solidFill>
                              <a:srgbClr val="1C285E"/>
                            </a:solidFill>
                            <a:latin typeface="Cambria Math" panose="02040503050406030204" pitchFamily="18" charset="0"/>
                          </a:rPr>
                          <m:t>2</m:t>
                        </m:r>
                        <m:r>
                          <a:rPr lang="en-GB" sz="1600" b="0" i="1" dirty="0" smtClean="0">
                            <a:solidFill>
                              <a:srgbClr val="1C285E"/>
                            </a:solidFill>
                            <a:latin typeface="Cambria Math" panose="02040503050406030204" pitchFamily="18" charset="0"/>
                          </a:rPr>
                          <m:t>.</m:t>
                        </m:r>
                        <m:r>
                          <a:rPr lang="en-GB" sz="1600" b="0" i="1" dirty="0" smtClean="0">
                            <a:solidFill>
                              <a:srgbClr val="1C285E"/>
                            </a:solidFill>
                            <a:latin typeface="Cambria Math" panose="02040503050406030204" pitchFamily="18" charset="0"/>
                          </a:rPr>
                          <m:t>45</m:t>
                        </m:r>
                        <m:r>
                          <a:rPr lang="en-GB" sz="1600" b="0" i="1" dirty="0" smtClean="0">
                            <a:solidFill>
                              <a:srgbClr val="1C285E"/>
                            </a:solidFill>
                            <a:latin typeface="Cambria Math" panose="02040503050406030204" pitchFamily="18" charset="0"/>
                          </a:rPr>
                          <m:t>× ?</m:t>
                        </m:r>
                      </m:e>
                    </m:d>
                  </m:oMath>
                </a14:m>
                <a:endParaRPr lang="en-GB" sz="1600" b="0" i="1" dirty="0">
                  <a:solidFill>
                    <a:srgbClr val="1C285E"/>
                  </a:solidFill>
                  <a:latin typeface="Cambria Math" panose="02040503050406030204" pitchFamily="18" charset="0"/>
                </a:endParaRPr>
              </a:p>
              <a:p>
                <a:pPr algn="ctr">
                  <a:buNone/>
                  <a:defRPr sz="1875" b="0">
                    <a:solidFill>
                      <a:srgbClr val="1C285E"/>
                    </a:solidFill>
                  </a:defRPr>
                </a:pPr>
                <a14:m>
                  <m:oMathPara xmlns:m="http://schemas.openxmlformats.org/officeDocument/2006/math">
                    <m:oMathParaPr>
                      <m:jc m:val="centerGroup"/>
                    </m:oMathParaPr>
                    <m:oMath xmlns:m="http://schemas.openxmlformats.org/officeDocument/2006/math">
                      <m:r>
                        <a:rPr lang="en-GB" sz="1600" b="0" i="1" dirty="0" smtClean="0">
                          <a:solidFill>
                            <a:srgbClr val="1C285E"/>
                          </a:solidFill>
                          <a:latin typeface="Cambria Math" panose="02040503050406030204" pitchFamily="18" charset="0"/>
                        </a:rPr>
                        <m:t>+(</m:t>
                      </m:r>
                      <m:r>
                        <a:rPr lang="en-GB" sz="1600" b="0" i="1" dirty="0" smtClean="0">
                          <a:solidFill>
                            <a:srgbClr val="1C285E"/>
                          </a:solidFill>
                          <a:latin typeface="Cambria Math" panose="02040503050406030204" pitchFamily="18" charset="0"/>
                        </a:rPr>
                        <m:t>0</m:t>
                      </m:r>
                      <m:r>
                        <a:rPr lang="en-GB" sz="1600" b="0" i="1" dirty="0" smtClean="0">
                          <a:solidFill>
                            <a:srgbClr val="1C285E"/>
                          </a:solidFill>
                          <a:latin typeface="Cambria Math" panose="02040503050406030204" pitchFamily="18" charset="0"/>
                        </a:rPr>
                        <m:t>.</m:t>
                      </m:r>
                      <m:r>
                        <a:rPr lang="en-GB" sz="1600" b="0" i="1" dirty="0" smtClean="0">
                          <a:solidFill>
                            <a:srgbClr val="1C285E"/>
                          </a:solidFill>
                          <a:latin typeface="Cambria Math" panose="02040503050406030204" pitchFamily="18" charset="0"/>
                        </a:rPr>
                        <m:t>45</m:t>
                      </m:r>
                      <m:r>
                        <a:rPr lang="en-GB" sz="1600" b="0" i="1" dirty="0" smtClean="0">
                          <a:solidFill>
                            <a:srgbClr val="1C285E"/>
                          </a:solidFill>
                          <a:latin typeface="Cambria Math" panose="02040503050406030204" pitchFamily="18" charset="0"/>
                        </a:rPr>
                        <m:t>× ?)</m:t>
                      </m:r>
                    </m:oMath>
                  </m:oMathPara>
                </a14:m>
                <a:endParaRPr lang="en-GB" sz="1600" b="0" i="1" dirty="0">
                  <a:solidFill>
                    <a:srgbClr val="1C285E"/>
                  </a:solidFill>
                  <a:latin typeface="Cambria Math" panose="02040503050406030204" pitchFamily="18" charset="0"/>
                </a:endParaRPr>
              </a:p>
            </p:txBody>
          </p:sp>
        </mc:Choice>
        <mc:Fallback xmlns="">
          <p:sp>
            <p:nvSpPr>
              <p:cNvPr id="19" name="Rectangle: Rounded Corners 18">
                <a:extLst>
                  <a:ext uri="{FF2B5EF4-FFF2-40B4-BE49-F238E27FC236}">
                    <a16:creationId xmlns:a16="http://schemas.microsoft.com/office/drawing/2014/main" id="{37098BCF-449D-49A1-9D20-00DDE866097A}"/>
                  </a:ext>
                </a:extLst>
              </p:cNvPr>
              <p:cNvSpPr>
                <a:spLocks noGrp="1" noRot="1" noChangeAspect="1" noMove="1" noResize="1" noEditPoints="1" noAdjustHandles="1" noChangeArrowheads="1" noChangeShapeType="1" noTextEdit="1"/>
              </p:cNvSpPr>
              <p:nvPr/>
            </p:nvSpPr>
            <p:spPr>
              <a:xfrm>
                <a:off x="6640275" y="1711389"/>
                <a:ext cx="4856400" cy="1619250"/>
              </a:xfrm>
              <a:prstGeom prst="roundRect">
                <a:avLst>
                  <a:gd name="adj" fmla="val 5634"/>
                </a:avLst>
              </a:prstGeom>
              <a:blipFill>
                <a:blip r:embed="rId3"/>
                <a:stretch>
                  <a:fillRect/>
                </a:stretch>
              </a:blipFill>
              <a:ln w="11430">
                <a:solidFill>
                  <a:srgbClr val="0051C2"/>
                </a:solidFill>
                <a:prstDash val="solid"/>
              </a:ln>
            </p:spPr>
            <p:txBody>
              <a:bodyPr/>
              <a:lstStyle/>
              <a:p>
                <a:r>
                  <a:rPr lang="en-GB">
                    <a:noFill/>
                  </a:rPr>
                  <a:t> </a:t>
                </a:r>
              </a:p>
            </p:txBody>
          </p:sp>
        </mc:Fallback>
      </mc:AlternateContent>
      <p:sp>
        <p:nvSpPr>
          <p:cNvPr id="21" name="Rectangle 20">
            <a:extLst>
              <a:ext uri="{FF2B5EF4-FFF2-40B4-BE49-F238E27FC236}">
                <a16:creationId xmlns:a16="http://schemas.microsoft.com/office/drawing/2014/main" id="{659E511B-299F-4980-99D8-91CA94AC17C0}"/>
              </a:ext>
            </a:extLst>
          </p:cNvPr>
          <p:cNvSpPr>
            <a:spLocks noGrp="1"/>
          </p:cNvSpPr>
          <p:nvPr/>
        </p:nvSpPr>
        <p:spPr>
          <a:xfrm>
            <a:off x="6629400" y="1175608"/>
            <a:ext cx="4572000" cy="323850"/>
          </a:xfrm>
          <a:prstGeom prst="rect">
            <a:avLst/>
          </a:prstGeom>
          <a:noFill/>
          <a:ln w="0">
            <a:noFill/>
            <a:prstDash val="solid"/>
          </a:ln>
        </p:spPr>
        <p:txBody>
          <a:bodyPr/>
          <a:lstStyle/>
          <a:p>
            <a:pPr algn="l">
              <a:buNone/>
              <a:defRPr sz="1725" b="1">
                <a:solidFill>
                  <a:srgbClr val="1C285E"/>
                </a:solidFill>
              </a:defRPr>
            </a:pPr>
            <a:r>
              <a:rPr sz="1725" b="1" dirty="0">
                <a:solidFill>
                  <a:srgbClr val="1C285E"/>
                </a:solidFill>
              </a:rPr>
              <a:t>Worked 5-year example</a:t>
            </a:r>
          </a:p>
        </p:txBody>
      </p:sp>
      <mc:AlternateContent xmlns:mc="http://schemas.openxmlformats.org/markup-compatibility/2006" xmlns:a14="http://schemas.microsoft.com/office/drawing/2010/main">
        <mc:Choice Requires="a14">
          <p:sp>
            <p:nvSpPr>
              <p:cNvPr id="22" name="Rectangle: Rounded Corners 21">
                <a:extLst>
                  <a:ext uri="{FF2B5EF4-FFF2-40B4-BE49-F238E27FC236}">
                    <a16:creationId xmlns:a16="http://schemas.microsoft.com/office/drawing/2014/main" id="{36C65D71-775F-4BAE-9848-CFF457BAB952}"/>
                  </a:ext>
                </a:extLst>
              </p:cNvPr>
              <p:cNvSpPr>
                <a:spLocks noGrp="1"/>
              </p:cNvSpPr>
              <p:nvPr/>
            </p:nvSpPr>
            <p:spPr>
              <a:xfrm>
                <a:off x="6629400" y="3542570"/>
                <a:ext cx="4857750" cy="1619250"/>
              </a:xfrm>
              <a:prstGeom prst="roundRect">
                <a:avLst>
                  <a:gd name="adj" fmla="val 4706"/>
                </a:avLst>
              </a:prstGeom>
              <a:solidFill>
                <a:srgbClr val="FDF4EB"/>
              </a:solidFill>
              <a:ln w="13335">
                <a:solidFill>
                  <a:srgbClr val="FC5D5D"/>
                </a:solidFill>
                <a:prstDash val="solid"/>
              </a:ln>
            </p:spPr>
            <p:txBody>
              <a:bodyPr anchor="ctr"/>
              <a:lstStyle/>
              <a:p>
                <a:pPr algn="ctr">
                  <a:defRPr sz="1725" b="0">
                    <a:solidFill>
                      <a:srgbClr val="1C285E"/>
                    </a:solidFill>
                  </a:defRPr>
                </a:pPr>
                <a14:m>
                  <m:oMathPara xmlns:m="http://schemas.openxmlformats.org/officeDocument/2006/math">
                    <m:oMathParaPr>
                      <m:jc m:val="centerGroup"/>
                    </m:oMathParaPr>
                    <m:oMath xmlns:m="http://schemas.openxmlformats.org/officeDocument/2006/math">
                      <m:r>
                        <a:rPr lang="ar-AE" sz="1400" i="1" dirty="0" smtClean="0">
                          <a:solidFill>
                            <a:srgbClr val="1C285E"/>
                          </a:solidFill>
                          <a:latin typeface="Cambria Math" panose="02040503050406030204" pitchFamily="18" charset="0"/>
                        </a:rPr>
                        <m:t>𝑆𝑢𝑟𝑣𝑖𝑣𝑎𝑙</m:t>
                      </m:r>
                      <m:r>
                        <a:rPr lang="ar-AE" sz="1400" i="1" dirty="0" smtClean="0">
                          <a:solidFill>
                            <a:srgbClr val="1C285E"/>
                          </a:solidFill>
                          <a:latin typeface="Cambria Math" panose="02040503050406030204" pitchFamily="18" charset="0"/>
                        </a:rPr>
                        <m:t>(</m:t>
                      </m:r>
                      <m:r>
                        <a:rPr lang="en-GB" sz="1400" b="0" i="1" dirty="0" smtClean="0">
                          <a:solidFill>
                            <a:srgbClr val="1C285E"/>
                          </a:solidFill>
                          <a:latin typeface="Cambria Math" panose="02040503050406030204" pitchFamily="18" charset="0"/>
                        </a:rPr>
                        <m:t>5</m:t>
                      </m:r>
                      <m:r>
                        <a:rPr lang="ar-AE" sz="1400" i="1" dirty="0" smtClean="0">
                          <a:solidFill>
                            <a:srgbClr val="1C285E"/>
                          </a:solidFill>
                          <a:latin typeface="Cambria Math" panose="02040503050406030204" pitchFamily="18" charset="0"/>
                        </a:rPr>
                        <m:t> | </m:t>
                      </m:r>
                      <m:r>
                        <a:rPr lang="ar-AE" sz="1400" i="1" dirty="0" smtClean="0">
                          <a:solidFill>
                            <a:srgbClr val="1C285E"/>
                          </a:solidFill>
                          <a:latin typeface="Cambria Math" panose="02040503050406030204" pitchFamily="18" charset="0"/>
                        </a:rPr>
                        <m:t>𝑥</m:t>
                      </m:r>
                      <m:r>
                        <a:rPr lang="ar-AE" sz="1400" i="1" dirty="0" smtClean="0">
                          <a:solidFill>
                            <a:srgbClr val="1C285E"/>
                          </a:solidFill>
                          <a:latin typeface="Cambria Math" panose="02040503050406030204" pitchFamily="18" charset="0"/>
                        </a:rPr>
                        <m:t>) =</m:t>
                      </m:r>
                      <m:r>
                        <a:rPr lang="en-GB" sz="1400" b="0" i="1" dirty="0" smtClean="0">
                          <a:solidFill>
                            <a:srgbClr val="1C285E"/>
                          </a:solidFill>
                          <a:latin typeface="Cambria Math" panose="02040503050406030204" pitchFamily="18" charset="0"/>
                        </a:rPr>
                        <m:t>𝐵𝑎𝑠𝑒𝑙𝑖𝑛𝑒</m:t>
                      </m:r>
                      <m:r>
                        <a:rPr lang="en-GB" sz="1400" b="0" i="1" dirty="0" smtClean="0">
                          <a:solidFill>
                            <a:srgbClr val="1C285E"/>
                          </a:solidFill>
                          <a:latin typeface="Cambria Math" panose="02040503050406030204" pitchFamily="18" charset="0"/>
                        </a:rPr>
                        <m:t>(</m:t>
                      </m:r>
                      <m:r>
                        <a:rPr lang="en-GB" sz="1400" b="0" i="1" dirty="0" smtClean="0">
                          <a:solidFill>
                            <a:srgbClr val="1C285E"/>
                          </a:solidFill>
                          <a:latin typeface="Cambria Math" panose="02040503050406030204" pitchFamily="18" charset="0"/>
                        </a:rPr>
                        <m:t>5</m:t>
                      </m:r>
                      <m:r>
                        <a:rPr lang="en-GB" sz="1400" b="0" i="1" dirty="0" smtClean="0">
                          <a:solidFill>
                            <a:srgbClr val="1C285E"/>
                          </a:solidFill>
                          <a:latin typeface="Cambria Math" panose="02040503050406030204" pitchFamily="18" charset="0"/>
                        </a:rPr>
                        <m:t>)×</m:t>
                      </m:r>
                      <m:r>
                        <m:rPr>
                          <m:sty m:val="p"/>
                        </m:rPr>
                        <a:rPr lang="en-GB" sz="1400" b="0" i="0" dirty="0" smtClean="0">
                          <a:solidFill>
                            <a:srgbClr val="1C285E"/>
                          </a:solidFill>
                          <a:latin typeface="Cambria Math" panose="02040503050406030204" pitchFamily="18" charset="0"/>
                        </a:rPr>
                        <m:t>exp</m:t>
                      </m:r>
                      <m:r>
                        <a:rPr lang="en-GB" sz="1400" b="0" i="1" dirty="0" smtClean="0">
                          <a:solidFill>
                            <a:srgbClr val="1C285E"/>
                          </a:solidFill>
                          <a:latin typeface="Cambria Math" panose="02040503050406030204" pitchFamily="18" charset="0"/>
                        </a:rPr>
                        <m:t>⁡(</m:t>
                      </m:r>
                      <m:r>
                        <a:rPr lang="en-GB" sz="1400" b="0" i="1" dirty="0" smtClean="0">
                          <a:solidFill>
                            <a:srgbClr val="1C285E"/>
                          </a:solidFill>
                          <a:latin typeface="Cambria Math" panose="02040503050406030204" pitchFamily="18" charset="0"/>
                        </a:rPr>
                        <m:t>𝑙𝑖𝑛𝑒𝑎𝑟</m:t>
                      </m:r>
                      <m:r>
                        <a:rPr lang="en-GB" sz="1400" b="0" i="1" dirty="0" smtClean="0">
                          <a:solidFill>
                            <a:srgbClr val="1C285E"/>
                          </a:solidFill>
                          <a:latin typeface="Cambria Math" panose="02040503050406030204" pitchFamily="18" charset="0"/>
                        </a:rPr>
                        <m:t> </m:t>
                      </m:r>
                      <m:r>
                        <a:rPr lang="en-GB" sz="1400" b="0" i="1" dirty="0" smtClean="0">
                          <a:solidFill>
                            <a:srgbClr val="1C285E"/>
                          </a:solidFill>
                          <a:latin typeface="Cambria Math" panose="02040503050406030204" pitchFamily="18" charset="0"/>
                        </a:rPr>
                        <m:t>𝑝𝑟𝑒𝑑𝑖𝑐𝑡𝑜𝑟</m:t>
                      </m:r>
                      <m:r>
                        <a:rPr lang="en-GB" sz="1400" b="0" i="1" dirty="0" smtClean="0">
                          <a:solidFill>
                            <a:srgbClr val="1C285E"/>
                          </a:solidFill>
                          <a:latin typeface="Cambria Math" panose="02040503050406030204" pitchFamily="18" charset="0"/>
                        </a:rPr>
                        <m:t>)</m:t>
                      </m:r>
                    </m:oMath>
                  </m:oMathPara>
                </a14:m>
                <a:endParaRPr lang="en-GB" sz="1400" b="0" dirty="0">
                  <a:solidFill>
                    <a:srgbClr val="1C285E"/>
                  </a:solidFill>
                </a:endParaRPr>
              </a:p>
              <a:p>
                <a:pPr algn="ctr">
                  <a:buNone/>
                  <a:defRPr sz="1725" b="0">
                    <a:solidFill>
                      <a:srgbClr val="1C285E"/>
                    </a:solidFill>
                  </a:defRPr>
                </a:pPr>
                <a:endParaRPr lang="en-GB" sz="1725" b="0" dirty="0">
                  <a:solidFill>
                    <a:srgbClr val="1C285E"/>
                  </a:solidFill>
                </a:endParaRPr>
              </a:p>
              <a:p>
                <a:pPr algn="ctr">
                  <a:buNone/>
                  <a:defRPr sz="1725" b="0">
                    <a:solidFill>
                      <a:srgbClr val="1C285E"/>
                    </a:solidFill>
                  </a:defRPr>
                </a:pPr>
                <a14:m>
                  <m:oMathPara xmlns:m="http://schemas.openxmlformats.org/officeDocument/2006/math">
                    <m:oMathParaPr>
                      <m:jc m:val="centerGroup"/>
                    </m:oMathParaPr>
                    <m:oMath xmlns:m="http://schemas.openxmlformats.org/officeDocument/2006/math">
                      <m:r>
                        <a:rPr lang="en-GB" sz="1600" b="0" i="1" dirty="0" smtClean="0">
                          <a:solidFill>
                            <a:srgbClr val="1C285E"/>
                          </a:solidFill>
                          <a:latin typeface="Cambria Math" panose="02040503050406030204" pitchFamily="18" charset="0"/>
                        </a:rPr>
                        <m:t>𝐵𝑎𝑠𝑒𝑙𝑖𝑛𝑒</m:t>
                      </m:r>
                      <m:r>
                        <a:rPr lang="en-GB" sz="1600" b="0" i="1" dirty="0" smtClean="0">
                          <a:solidFill>
                            <a:srgbClr val="1C285E"/>
                          </a:solidFill>
                          <a:latin typeface="Cambria Math" panose="02040503050406030204" pitchFamily="18" charset="0"/>
                        </a:rPr>
                        <m:t>(</m:t>
                      </m:r>
                      <m:r>
                        <a:rPr lang="en-GB" sz="1600" b="0" i="1" dirty="0" smtClean="0">
                          <a:solidFill>
                            <a:srgbClr val="1C285E"/>
                          </a:solidFill>
                          <a:latin typeface="Cambria Math" panose="02040503050406030204" pitchFamily="18" charset="0"/>
                        </a:rPr>
                        <m:t>5</m:t>
                      </m:r>
                      <m:r>
                        <a:rPr lang="en-GB" sz="1600" b="0" i="1" dirty="0" smtClean="0">
                          <a:solidFill>
                            <a:srgbClr val="1C285E"/>
                          </a:solidFill>
                          <a:latin typeface="Cambria Math" panose="02040503050406030204" pitchFamily="18" charset="0"/>
                        </a:rPr>
                        <m:t>)= ???,</m:t>
                      </m:r>
                    </m:oMath>
                  </m:oMathPara>
                </a14:m>
                <a:endParaRPr lang="en-GB" sz="1600" b="0" dirty="0">
                  <a:solidFill>
                    <a:srgbClr val="1C285E"/>
                  </a:solidFill>
                </a:endParaRPr>
              </a:p>
              <a:p>
                <a:endParaRPr lang="en-GB" sz="1725" b="0" dirty="0">
                  <a:solidFill>
                    <a:srgbClr val="1C285E"/>
                  </a:solidFill>
                </a:endParaRPr>
              </a:p>
              <a:p>
                <a:pPr algn="ctr">
                  <a:buNone/>
                  <a:defRPr sz="1725" b="0">
                    <a:solidFill>
                      <a:srgbClr val="1C285E"/>
                    </a:solidFill>
                  </a:defRPr>
                </a:pPr>
                <a14:m>
                  <m:oMathPara xmlns:m="http://schemas.openxmlformats.org/officeDocument/2006/math">
                    <m:oMathParaPr>
                      <m:jc m:val="centerGroup"/>
                    </m:oMathParaPr>
                    <m:oMath xmlns:m="http://schemas.openxmlformats.org/officeDocument/2006/math">
                      <m:r>
                        <a:rPr lang="en-GB" sz="1700" b="0" i="1" dirty="0" smtClean="0">
                          <a:solidFill>
                            <a:srgbClr val="1C285E"/>
                          </a:solidFill>
                          <a:latin typeface="Cambria Math" panose="02040503050406030204" pitchFamily="18" charset="0"/>
                        </a:rPr>
                        <m:t>𝐴𝑏𝑠𝑜𝑙𝑢𝑡𝑒</m:t>
                      </m:r>
                      <m:r>
                        <a:rPr lang="en-GB" sz="1700" b="0" i="1" dirty="0" smtClean="0">
                          <a:solidFill>
                            <a:srgbClr val="1C285E"/>
                          </a:solidFill>
                          <a:latin typeface="Cambria Math" panose="02040503050406030204" pitchFamily="18" charset="0"/>
                        </a:rPr>
                        <m:t> </m:t>
                      </m:r>
                      <m:r>
                        <a:rPr lang="en-GB" sz="1700" b="0" i="1" dirty="0" smtClean="0">
                          <a:solidFill>
                            <a:srgbClr val="1C285E"/>
                          </a:solidFill>
                          <a:latin typeface="Cambria Math" panose="02040503050406030204" pitchFamily="18" charset="0"/>
                        </a:rPr>
                        <m:t>𝑟𝑖𝑠𝑘</m:t>
                      </m:r>
                      <m:r>
                        <a:rPr lang="en-GB" sz="1700" b="0" i="1" dirty="0" smtClean="0">
                          <a:solidFill>
                            <a:srgbClr val="1C285E"/>
                          </a:solidFill>
                          <a:latin typeface="Cambria Math" panose="02040503050406030204" pitchFamily="18" charset="0"/>
                        </a:rPr>
                        <m:t>(</m:t>
                      </m:r>
                      <m:r>
                        <a:rPr lang="en-GB" sz="1700" b="0" i="1" dirty="0" smtClean="0">
                          <a:solidFill>
                            <a:srgbClr val="1C285E"/>
                          </a:solidFill>
                          <a:latin typeface="Cambria Math" panose="02040503050406030204" pitchFamily="18" charset="0"/>
                        </a:rPr>
                        <m:t>5</m:t>
                      </m:r>
                      <m:r>
                        <a:rPr lang="en-GB" sz="1700" b="0" i="1" dirty="0" smtClean="0">
                          <a:solidFill>
                            <a:srgbClr val="1C285E"/>
                          </a:solidFill>
                          <a:latin typeface="Cambria Math" panose="02040503050406030204" pitchFamily="18" charset="0"/>
                        </a:rPr>
                        <m:t> | </m:t>
                      </m:r>
                      <m:r>
                        <a:rPr lang="en-GB" sz="1700" b="0" i="1" dirty="0" smtClean="0">
                          <a:solidFill>
                            <a:srgbClr val="1C285E"/>
                          </a:solidFill>
                          <a:latin typeface="Cambria Math" panose="02040503050406030204" pitchFamily="18" charset="0"/>
                        </a:rPr>
                        <m:t>𝑥</m:t>
                      </m:r>
                      <m:r>
                        <a:rPr lang="en-GB" sz="1700" b="0" i="1" dirty="0" smtClean="0">
                          <a:solidFill>
                            <a:srgbClr val="1C285E"/>
                          </a:solidFill>
                          <a:latin typeface="Cambria Math" panose="02040503050406030204" pitchFamily="18" charset="0"/>
                        </a:rPr>
                        <m:t>) = </m:t>
                      </m:r>
                      <m:r>
                        <a:rPr lang="en-GB" sz="1700" b="0" i="1" dirty="0" smtClean="0">
                          <a:solidFill>
                            <a:srgbClr val="1C285E"/>
                          </a:solidFill>
                          <a:latin typeface="Cambria Math" panose="02040503050406030204" pitchFamily="18" charset="0"/>
                        </a:rPr>
                        <m:t>1</m:t>
                      </m:r>
                      <m:r>
                        <a:rPr lang="en-GB" sz="1700" b="0" i="1" dirty="0" smtClean="0">
                          <a:solidFill>
                            <a:srgbClr val="1C285E"/>
                          </a:solidFill>
                          <a:latin typeface="Cambria Math" panose="02040503050406030204" pitchFamily="18" charset="0"/>
                        </a:rPr>
                        <m:t> −</m:t>
                      </m:r>
                      <m:r>
                        <a:rPr lang="en-GB" sz="1700" b="0" i="1" dirty="0" smtClean="0">
                          <a:solidFill>
                            <a:srgbClr val="1C285E"/>
                          </a:solidFill>
                          <a:latin typeface="Cambria Math" panose="02040503050406030204" pitchFamily="18" charset="0"/>
                        </a:rPr>
                        <m:t>𝑆𝑢𝑟𝑣𝑖𝑣𝑎𝑙</m:t>
                      </m:r>
                      <m:r>
                        <a:rPr lang="en-GB" sz="1700" b="0" i="1" dirty="0" smtClean="0">
                          <a:solidFill>
                            <a:srgbClr val="1C285E"/>
                          </a:solidFill>
                          <a:latin typeface="Cambria Math" panose="02040503050406030204" pitchFamily="18" charset="0"/>
                        </a:rPr>
                        <m:t>(</m:t>
                      </m:r>
                      <m:r>
                        <a:rPr lang="en-GB" sz="1700" b="0" i="1" dirty="0" smtClean="0">
                          <a:solidFill>
                            <a:srgbClr val="1C285E"/>
                          </a:solidFill>
                          <a:latin typeface="Cambria Math" panose="02040503050406030204" pitchFamily="18" charset="0"/>
                        </a:rPr>
                        <m:t>𝑡</m:t>
                      </m:r>
                      <m:r>
                        <a:rPr lang="en-GB" sz="1700" b="0" i="1" dirty="0" smtClean="0">
                          <a:solidFill>
                            <a:srgbClr val="1C285E"/>
                          </a:solidFill>
                          <a:latin typeface="Cambria Math" panose="02040503050406030204" pitchFamily="18" charset="0"/>
                        </a:rPr>
                        <m:t>|</m:t>
                      </m:r>
                      <m:r>
                        <a:rPr lang="en-GB" sz="1700" b="0" i="1" dirty="0" smtClean="0">
                          <a:solidFill>
                            <a:srgbClr val="1C285E"/>
                          </a:solidFill>
                          <a:latin typeface="Cambria Math" panose="02040503050406030204" pitchFamily="18" charset="0"/>
                        </a:rPr>
                        <m:t>𝑥</m:t>
                      </m:r>
                      <m:r>
                        <a:rPr lang="en-GB" sz="1700" b="0" i="1" dirty="0" smtClean="0">
                          <a:solidFill>
                            <a:srgbClr val="1C285E"/>
                          </a:solidFill>
                          <a:latin typeface="Cambria Math" panose="02040503050406030204" pitchFamily="18" charset="0"/>
                        </a:rPr>
                        <m:t>) = ??</m:t>
                      </m:r>
                    </m:oMath>
                  </m:oMathPara>
                </a14:m>
                <a:endParaRPr sz="1700" b="0" dirty="0">
                  <a:solidFill>
                    <a:srgbClr val="1C285E"/>
                  </a:solidFill>
                </a:endParaRPr>
              </a:p>
            </p:txBody>
          </p:sp>
        </mc:Choice>
        <mc:Fallback xmlns="">
          <p:sp>
            <p:nvSpPr>
              <p:cNvPr id="22" name="Rectangle: Rounded Corners 21">
                <a:extLst>
                  <a:ext uri="{FF2B5EF4-FFF2-40B4-BE49-F238E27FC236}">
                    <a16:creationId xmlns:a16="http://schemas.microsoft.com/office/drawing/2014/main" id="{36C65D71-775F-4BAE-9848-CFF457BAB952}"/>
                  </a:ext>
                </a:extLst>
              </p:cNvPr>
              <p:cNvSpPr>
                <a:spLocks noGrp="1" noRot="1" noChangeAspect="1" noMove="1" noResize="1" noEditPoints="1" noAdjustHandles="1" noChangeArrowheads="1" noChangeShapeType="1" noTextEdit="1"/>
              </p:cNvSpPr>
              <p:nvPr/>
            </p:nvSpPr>
            <p:spPr>
              <a:xfrm>
                <a:off x="6629400" y="3542570"/>
                <a:ext cx="4857750" cy="1619250"/>
              </a:xfrm>
              <a:prstGeom prst="roundRect">
                <a:avLst>
                  <a:gd name="adj" fmla="val 4706"/>
                </a:avLst>
              </a:prstGeom>
              <a:blipFill>
                <a:blip r:embed="rId4"/>
                <a:stretch>
                  <a:fillRect/>
                </a:stretch>
              </a:blipFill>
              <a:ln w="13335">
                <a:solidFill>
                  <a:srgbClr val="FC5D5D"/>
                </a:solidFill>
                <a:prstDash val="solid"/>
              </a:ln>
            </p:spPr>
            <p:txBody>
              <a:bodyPr/>
              <a:lstStyle/>
              <a:p>
                <a:r>
                  <a:rPr lang="en-GB">
                    <a:noFill/>
                  </a:rPr>
                  <a:t> </a:t>
                </a:r>
              </a:p>
            </p:txBody>
          </p:sp>
        </mc:Fallback>
      </mc:AlternateContent>
      <p:sp>
        <p:nvSpPr>
          <p:cNvPr id="23" name="Rectangle 22">
            <a:extLst>
              <a:ext uri="{FF2B5EF4-FFF2-40B4-BE49-F238E27FC236}">
                <a16:creationId xmlns:a16="http://schemas.microsoft.com/office/drawing/2014/main" id="{ADD1A78F-B5EF-4950-8523-D07D0062E7BC}"/>
              </a:ext>
            </a:extLst>
          </p:cNvPr>
          <p:cNvSpPr>
            <a:spLocks noGrp="1"/>
          </p:cNvSpPr>
          <p:nvPr/>
        </p:nvSpPr>
        <p:spPr>
          <a:xfrm>
            <a:off x="3710662" y="6248775"/>
            <a:ext cx="4856400" cy="208800"/>
          </a:xfrm>
          <a:prstGeom prst="rect">
            <a:avLst/>
          </a:prstGeom>
          <a:noFill/>
          <a:ln w="0">
            <a:noFill/>
            <a:prstDash val="solid"/>
          </a:ln>
        </p:spPr>
        <p:txBody>
          <a:bodyPr/>
          <a:lstStyle/>
          <a:p>
            <a:pPr algn="ctr">
              <a:buNone/>
              <a:defRPr sz="1350" b="0">
                <a:solidFill>
                  <a:srgbClr val="3C3C3C"/>
                </a:solidFill>
              </a:defRPr>
            </a:pPr>
            <a:r>
              <a:rPr sz="1350" b="0" dirty="0">
                <a:solidFill>
                  <a:srgbClr val="3C3C3C"/>
                </a:solidFill>
              </a:rPr>
              <a:t>A hazard ratio alone cannot recover the absolute risk.</a:t>
            </a:r>
          </a:p>
        </p:txBody>
      </p:sp>
      <p:sp>
        <p:nvSpPr>
          <p:cNvPr id="24" name="Rectangle: Rounded Corners 23">
            <a:extLst>
              <a:ext uri="{FF2B5EF4-FFF2-40B4-BE49-F238E27FC236}">
                <a16:creationId xmlns:a16="http://schemas.microsoft.com/office/drawing/2014/main" id="{312D168A-2E81-45B4-8B4D-DAAAD6F74C56}"/>
              </a:ext>
            </a:extLst>
          </p:cNvPr>
          <p:cNvSpPr>
            <a:spLocks noGrp="1"/>
          </p:cNvSpPr>
          <p:nvPr/>
        </p:nvSpPr>
        <p:spPr>
          <a:xfrm>
            <a:off x="1428750" y="5457825"/>
            <a:ext cx="9334500" cy="781050"/>
          </a:xfrm>
          <a:prstGeom prst="roundRect">
            <a:avLst>
              <a:gd name="adj" fmla="val 9756"/>
            </a:avLst>
          </a:prstGeom>
          <a:solidFill>
            <a:srgbClr val="EEF3F6"/>
          </a:solidFill>
          <a:ln w="0">
            <a:noFill/>
            <a:prstDash val="solid"/>
          </a:ln>
        </p:spPr>
        <p:txBody>
          <a:bodyPr anchor="ctr"/>
          <a:lstStyle/>
          <a:p>
            <a:pPr algn="ctr">
              <a:buNone/>
              <a:defRPr sz="1500" b="1">
                <a:solidFill>
                  <a:srgbClr val="1C285E"/>
                </a:solidFill>
              </a:defRPr>
            </a:pPr>
            <a:r>
              <a:rPr sz="1500" b="1" dirty="0">
                <a:solidFill>
                  <a:srgbClr val="1C285E"/>
                </a:solidFill>
              </a:rPr>
              <a:t>We need the baseline function</a:t>
            </a:r>
            <a:r>
              <a:rPr lang="en-GB" sz="1500" b="1" dirty="0">
                <a:solidFill>
                  <a:srgbClr val="1C285E"/>
                </a:solidFill>
              </a:rPr>
              <a:t>, full set of coefficients and the covariate coded values</a:t>
            </a:r>
            <a:r>
              <a:rPr sz="1500" b="1" dirty="0">
                <a:solidFill>
                  <a:srgbClr val="1C285E"/>
                </a:solidFill>
              </a:rPr>
              <a:t>.</a:t>
            </a:r>
          </a:p>
        </p:txBody>
      </p:sp>
      <p:pic>
        <p:nvPicPr>
          <p:cNvPr id="8" name="Picture 7">
            <a:extLst>
              <a:ext uri="{FF2B5EF4-FFF2-40B4-BE49-F238E27FC236}">
                <a16:creationId xmlns:a16="http://schemas.microsoft.com/office/drawing/2014/main" id="{92332CEC-2FA9-70DE-71A8-4E27AA95E9C6}"/>
              </a:ext>
            </a:extLst>
          </p:cNvPr>
          <p:cNvPicPr>
            <a:picLocks noChangeAspect="1"/>
          </p:cNvPicPr>
          <p:nvPr/>
        </p:nvPicPr>
        <p:blipFill>
          <a:blip r:embed="rId5"/>
          <a:stretch>
            <a:fillRect/>
          </a:stretch>
        </p:blipFill>
        <p:spPr>
          <a:xfrm>
            <a:off x="689611" y="1613758"/>
            <a:ext cx="4914968" cy="2721021"/>
          </a:xfrm>
          <a:prstGeom prst="rect">
            <a:avLst/>
          </a:prstGeom>
        </p:spPr>
      </p:pic>
      <p:sp>
        <p:nvSpPr>
          <p:cNvPr id="11" name="TextBox 10">
            <a:extLst>
              <a:ext uri="{FF2B5EF4-FFF2-40B4-BE49-F238E27FC236}">
                <a16:creationId xmlns:a16="http://schemas.microsoft.com/office/drawing/2014/main" id="{67C50836-5407-D4BB-8306-0DA20BA5C891}"/>
              </a:ext>
            </a:extLst>
          </p:cNvPr>
          <p:cNvSpPr txBox="1"/>
          <p:nvPr/>
        </p:nvSpPr>
        <p:spPr>
          <a:xfrm>
            <a:off x="704850" y="4254966"/>
            <a:ext cx="4914968" cy="646331"/>
          </a:xfrm>
          <a:prstGeom prst="rect">
            <a:avLst/>
          </a:prstGeom>
          <a:noFill/>
        </p:spPr>
        <p:txBody>
          <a:bodyPr wrap="square">
            <a:spAutoFit/>
          </a:bodyPr>
          <a:lstStyle/>
          <a:p>
            <a:pPr>
              <a:buNone/>
            </a:pPr>
            <a:r>
              <a:rPr lang="en-GB" sz="900" b="0" i="1" dirty="0">
                <a:solidFill>
                  <a:srgbClr val="000000"/>
                </a:solidFill>
                <a:effectLst/>
              </a:rPr>
              <a:t>Miriam </a:t>
            </a:r>
            <a:r>
              <a:rPr lang="en-GB" sz="900" b="0" i="1" dirty="0" err="1">
                <a:solidFill>
                  <a:srgbClr val="000000"/>
                </a:solidFill>
                <a:effectLst/>
              </a:rPr>
              <a:t>Shteinshnaider</a:t>
            </a:r>
            <a:r>
              <a:rPr lang="en-GB" sz="900" b="0" i="1" dirty="0">
                <a:solidFill>
                  <a:srgbClr val="000000"/>
                </a:solidFill>
                <a:effectLst/>
              </a:rPr>
              <a:t>, Dorit </a:t>
            </a:r>
            <a:r>
              <a:rPr lang="en-GB" sz="900" b="0" i="1" dirty="0" err="1">
                <a:solidFill>
                  <a:srgbClr val="000000"/>
                </a:solidFill>
                <a:effectLst/>
              </a:rPr>
              <a:t>Almoznino</a:t>
            </a:r>
            <a:r>
              <a:rPr lang="en-GB" sz="900" b="0" i="1" dirty="0">
                <a:solidFill>
                  <a:srgbClr val="000000"/>
                </a:solidFill>
                <a:effectLst/>
              </a:rPr>
              <a:t>-Sarafian, Sylvia Berman, Irma Tzur, Natan Cohen, Oleg Gorelik, Gender-related Differences in Clinical Variables Associated with Survival of Patients with Atrial Fibrillation, European Cardiology 2012;8(3):152–7</a:t>
            </a:r>
            <a:endParaRPr lang="en-GB" sz="900" i="1" dirty="0"/>
          </a:p>
          <a:p>
            <a:pPr marL="0" marR="0" indent="0" algn="l">
              <a:buNone/>
            </a:pPr>
            <a:r>
              <a:rPr lang="en-GB" sz="900" b="0" i="1" u="sng" dirty="0">
                <a:solidFill>
                  <a:srgbClr val="007181"/>
                </a:solidFill>
                <a:effectLst/>
                <a:hlinkClick r:id="rId6"/>
              </a:rPr>
              <a:t>https://doi.org/10.15420/ecr.2012.8.3.152</a:t>
            </a:r>
            <a:endParaRPr lang="en-GB" sz="900" b="0" i="1" dirty="0">
              <a:solidFill>
                <a:srgbClr val="000000"/>
              </a:solidFill>
              <a:effectLst/>
            </a:endParaRPr>
          </a:p>
        </p:txBody>
      </p:sp>
      <p:sp>
        <p:nvSpPr>
          <p:cNvPr id="12" name="Rectangle: Rounded Corners 11">
            <a:extLst>
              <a:ext uri="{FF2B5EF4-FFF2-40B4-BE49-F238E27FC236}">
                <a16:creationId xmlns:a16="http://schemas.microsoft.com/office/drawing/2014/main" id="{9F66A7FA-8228-462E-DF5F-D576F6874575}"/>
              </a:ext>
            </a:extLst>
          </p:cNvPr>
          <p:cNvSpPr/>
          <p:nvPr/>
        </p:nvSpPr>
        <p:spPr>
          <a:xfrm>
            <a:off x="2000250" y="3231891"/>
            <a:ext cx="524510" cy="987297"/>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61630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E7B1E8A-B5EF-4E89-AC0B-DB70ACC77EC7}"/>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sz="2775" b="1" i="0" dirty="0">
                <a:solidFill>
                  <a:srgbClr val="1C285E"/>
                </a:solidFill>
                <a:latin typeface="Aptos"/>
                <a:ea typeface="Aptos"/>
                <a:cs typeface="Aptos"/>
              </a:rPr>
              <a:t>Competing </a:t>
            </a:r>
            <a:r>
              <a:rPr lang="en-GB" sz="2775" b="1" dirty="0">
                <a:solidFill>
                  <a:srgbClr val="1C285E"/>
                </a:solidFill>
                <a:latin typeface="Aptos"/>
                <a:ea typeface="Aptos"/>
                <a:cs typeface="Aptos"/>
              </a:rPr>
              <a:t>risks</a:t>
            </a:r>
            <a:endParaRPr sz="2775" b="1" i="0" dirty="0">
              <a:solidFill>
                <a:srgbClr val="1C285E"/>
              </a:solidFill>
              <a:latin typeface="Aptos"/>
              <a:ea typeface="Aptos"/>
              <a:cs typeface="Aptos"/>
            </a:endParaRPr>
          </a:p>
        </p:txBody>
      </p:sp>
      <p:sp>
        <p:nvSpPr>
          <p:cNvPr id="2" name="Rectangle 1">
            <a:extLst>
              <a:ext uri="{FF2B5EF4-FFF2-40B4-BE49-F238E27FC236}">
                <a16:creationId xmlns:a16="http://schemas.microsoft.com/office/drawing/2014/main" id="{590469A4-E55F-4680-81A9-6A3D6C029687}"/>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7258A9DC-2B45-425A-A07F-0D712B170EDB}"/>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94D6A3AB-FE90-4A46-BC0C-BC57D1D2DA1A}"/>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1A1FF674-22D0-4B2C-8408-D03FD4A68F19}"/>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Competing risks</a:t>
            </a:r>
          </a:p>
        </p:txBody>
      </p:sp>
      <p:sp>
        <p:nvSpPr>
          <p:cNvPr id="6" name="Rectangle 5">
            <a:extLst>
              <a:ext uri="{FF2B5EF4-FFF2-40B4-BE49-F238E27FC236}">
                <a16:creationId xmlns:a16="http://schemas.microsoft.com/office/drawing/2014/main" id="{46597C52-10E2-4B47-B83D-C623B0A8D1A6}"/>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3</a:t>
            </a:r>
          </a:p>
        </p:txBody>
      </p:sp>
      <p:sp>
        <p:nvSpPr>
          <p:cNvPr id="7" name="Rectangle: Rounded Corners 6">
            <a:extLst>
              <a:ext uri="{FF2B5EF4-FFF2-40B4-BE49-F238E27FC236}">
                <a16:creationId xmlns:a16="http://schemas.microsoft.com/office/drawing/2014/main" id="{629CB44B-6766-4527-90B7-7F48CD51F4DA}"/>
              </a:ext>
            </a:extLst>
          </p:cNvPr>
          <p:cNvSpPr>
            <a:spLocks noGrp="1"/>
          </p:cNvSpPr>
          <p:nvPr/>
        </p:nvSpPr>
        <p:spPr>
          <a:xfrm>
            <a:off x="952500" y="2571750"/>
            <a:ext cx="2571750" cy="1143000"/>
          </a:xfrm>
          <a:prstGeom prst="roundRect">
            <a:avLst>
              <a:gd name="adj" fmla="val 6667"/>
            </a:avLst>
          </a:prstGeom>
          <a:solidFill>
            <a:srgbClr val="C7E9FF"/>
          </a:solidFill>
          <a:ln w="19050">
            <a:solidFill>
              <a:srgbClr val="0051C2"/>
            </a:solidFill>
            <a:prstDash val="solid"/>
          </a:ln>
        </p:spPr>
        <p:txBody>
          <a:bodyPr/>
          <a:lstStyle/>
          <a:p>
            <a:endParaRPr/>
          </a:p>
        </p:txBody>
      </p:sp>
      <p:sp>
        <p:nvSpPr>
          <p:cNvPr id="8" name="Rectangle 7">
            <a:extLst>
              <a:ext uri="{FF2B5EF4-FFF2-40B4-BE49-F238E27FC236}">
                <a16:creationId xmlns:a16="http://schemas.microsoft.com/office/drawing/2014/main" id="{B072B435-01A9-4E81-82F0-33043A280393}"/>
              </a:ext>
            </a:extLst>
          </p:cNvPr>
          <p:cNvSpPr>
            <a:spLocks noGrp="1"/>
          </p:cNvSpPr>
          <p:nvPr/>
        </p:nvSpPr>
        <p:spPr>
          <a:xfrm>
            <a:off x="1000125" y="2847975"/>
            <a:ext cx="2470150" cy="647700"/>
          </a:xfrm>
          <a:prstGeom prst="rect">
            <a:avLst/>
          </a:prstGeom>
          <a:noFill/>
          <a:ln w="0">
            <a:noFill/>
            <a:prstDash val="solid"/>
          </a:ln>
        </p:spPr>
        <p:txBody>
          <a:bodyPr anchor="ctr"/>
          <a:lstStyle/>
          <a:p>
            <a:pPr algn="ctr">
              <a:lnSpc>
                <a:spcPct val="105000"/>
              </a:lnSpc>
              <a:buNone/>
              <a:defRPr sz="2100" b="1" i="0">
                <a:solidFill>
                  <a:srgbClr val="1C285E"/>
                </a:solidFill>
                <a:latin typeface="Aptos"/>
                <a:ea typeface="Aptos"/>
                <a:cs typeface="Aptos"/>
              </a:defRPr>
            </a:pPr>
            <a:r>
              <a:rPr sz="2100" b="1">
                <a:solidFill>
                  <a:srgbClr val="1C285E"/>
                </a:solidFill>
                <a:latin typeface="Aptos"/>
                <a:ea typeface="Aptos"/>
                <a:cs typeface="Aptos"/>
              </a:rPr>
              <a:t>Colorectal c</a:t>
            </a:r>
            <a:r>
              <a:rPr sz="2100" b="1" i="0">
                <a:solidFill>
                  <a:srgbClr val="1C285E"/>
                </a:solidFill>
                <a:latin typeface="Aptos"/>
                <a:ea typeface="Aptos"/>
                <a:cs typeface="Aptos"/>
              </a:rPr>
              <a:t>ancer</a:t>
            </a:r>
          </a:p>
          <a:p>
            <a:pPr algn="ctr">
              <a:lnSpc>
                <a:spcPct val="105000"/>
              </a:lnSpc>
              <a:buNone/>
              <a:defRPr sz="2100" b="1" i="0">
                <a:solidFill>
                  <a:srgbClr val="1C285E"/>
                </a:solidFill>
                <a:latin typeface="Aptos"/>
                <a:ea typeface="Aptos"/>
                <a:cs typeface="Aptos"/>
              </a:defRPr>
            </a:pPr>
            <a:r>
              <a:rPr sz="2100" b="1" i="0">
                <a:solidFill>
                  <a:srgbClr val="1C285E"/>
                </a:solidFill>
                <a:latin typeface="Aptos"/>
                <a:ea typeface="Aptos"/>
                <a:cs typeface="Aptos"/>
              </a:rPr>
              <a:t>diagnosis</a:t>
            </a:r>
          </a:p>
        </p:txBody>
      </p:sp>
      <p:sp>
        <p:nvSpPr>
          <p:cNvPr id="9" name="Arrow: Chevron 8">
            <a:extLst>
              <a:ext uri="{FF2B5EF4-FFF2-40B4-BE49-F238E27FC236}">
                <a16:creationId xmlns:a16="http://schemas.microsoft.com/office/drawing/2014/main" id="{3D511477-40B1-415C-BF10-8157848711A0}"/>
              </a:ext>
            </a:extLst>
          </p:cNvPr>
          <p:cNvSpPr>
            <a:spLocks noGrp="1"/>
          </p:cNvSpPr>
          <p:nvPr/>
        </p:nvSpPr>
        <p:spPr>
          <a:xfrm>
            <a:off x="3981450" y="2095500"/>
            <a:ext cx="1238250" cy="590550"/>
          </a:xfrm>
          <a:prstGeom prst="chevron">
            <a:avLst/>
          </a:prstGeom>
          <a:solidFill>
            <a:srgbClr val="FC5D5D"/>
          </a:solidFill>
          <a:ln w="0">
            <a:noFill/>
            <a:prstDash val="solid"/>
          </a:ln>
        </p:spPr>
        <p:txBody>
          <a:bodyPr/>
          <a:lstStyle/>
          <a:p>
            <a:endParaRPr/>
          </a:p>
        </p:txBody>
      </p:sp>
      <p:sp>
        <p:nvSpPr>
          <p:cNvPr id="10" name="Arrow: Chevron 9">
            <a:extLst>
              <a:ext uri="{FF2B5EF4-FFF2-40B4-BE49-F238E27FC236}">
                <a16:creationId xmlns:a16="http://schemas.microsoft.com/office/drawing/2014/main" id="{B9D66FD6-8094-42F8-9A24-9CB5432C9486}"/>
              </a:ext>
            </a:extLst>
          </p:cNvPr>
          <p:cNvSpPr>
            <a:spLocks noGrp="1"/>
          </p:cNvSpPr>
          <p:nvPr/>
        </p:nvSpPr>
        <p:spPr>
          <a:xfrm>
            <a:off x="3981450" y="3714750"/>
            <a:ext cx="1238250" cy="590550"/>
          </a:xfrm>
          <a:prstGeom prst="chevron">
            <a:avLst/>
          </a:prstGeom>
          <a:solidFill>
            <a:srgbClr val="0A5766"/>
          </a:solidFill>
          <a:ln w="0">
            <a:noFill/>
            <a:prstDash val="solid"/>
          </a:ln>
        </p:spPr>
        <p:txBody>
          <a:bodyPr/>
          <a:lstStyle/>
          <a:p>
            <a:endParaRPr/>
          </a:p>
        </p:txBody>
      </p:sp>
      <p:sp>
        <p:nvSpPr>
          <p:cNvPr id="11" name="Rectangle: Rounded Corners 10">
            <a:extLst>
              <a:ext uri="{FF2B5EF4-FFF2-40B4-BE49-F238E27FC236}">
                <a16:creationId xmlns:a16="http://schemas.microsoft.com/office/drawing/2014/main" id="{08DBDCD5-74FE-4178-845A-070852E342AB}"/>
              </a:ext>
            </a:extLst>
          </p:cNvPr>
          <p:cNvSpPr>
            <a:spLocks noGrp="1"/>
          </p:cNvSpPr>
          <p:nvPr/>
        </p:nvSpPr>
        <p:spPr>
          <a:xfrm>
            <a:off x="5619750" y="1714500"/>
            <a:ext cx="2952750" cy="1123950"/>
          </a:xfrm>
          <a:prstGeom prst="roundRect">
            <a:avLst>
              <a:gd name="adj" fmla="val 6780"/>
            </a:avLst>
          </a:prstGeom>
          <a:solidFill>
            <a:srgbClr val="FFE3E3"/>
          </a:solidFill>
          <a:ln w="19050">
            <a:solidFill>
              <a:srgbClr val="FC5D5D"/>
            </a:solidFill>
            <a:prstDash val="solid"/>
          </a:ln>
        </p:spPr>
        <p:txBody>
          <a:bodyPr/>
          <a:lstStyle/>
          <a:p>
            <a:endParaRPr/>
          </a:p>
        </p:txBody>
      </p:sp>
      <p:sp>
        <p:nvSpPr>
          <p:cNvPr id="12" name="Rectangle 11">
            <a:extLst>
              <a:ext uri="{FF2B5EF4-FFF2-40B4-BE49-F238E27FC236}">
                <a16:creationId xmlns:a16="http://schemas.microsoft.com/office/drawing/2014/main" id="{954B03EB-46EA-4E26-A929-E67A6A06D409}"/>
              </a:ext>
            </a:extLst>
          </p:cNvPr>
          <p:cNvSpPr>
            <a:spLocks noGrp="1"/>
          </p:cNvSpPr>
          <p:nvPr/>
        </p:nvSpPr>
        <p:spPr>
          <a:xfrm>
            <a:off x="6000750" y="1952625"/>
            <a:ext cx="2190750" cy="647700"/>
          </a:xfrm>
          <a:prstGeom prst="rect">
            <a:avLst/>
          </a:prstGeom>
          <a:noFill/>
          <a:ln w="0">
            <a:noFill/>
            <a:prstDash val="solid"/>
          </a:ln>
        </p:spPr>
        <p:txBody>
          <a:bodyPr anchor="t"/>
          <a:lstStyle/>
          <a:p>
            <a:pPr algn="ctr">
              <a:lnSpc>
                <a:spcPct val="105000"/>
              </a:lnSpc>
              <a:buNone/>
              <a:defRPr sz="1950" b="1" i="0">
                <a:solidFill>
                  <a:srgbClr val="804055"/>
                </a:solidFill>
                <a:latin typeface="Aptos"/>
                <a:ea typeface="Aptos"/>
                <a:cs typeface="Aptos"/>
              </a:defRPr>
            </a:pPr>
            <a:r>
              <a:rPr sz="1950" b="1" i="0">
                <a:solidFill>
                  <a:srgbClr val="804055"/>
                </a:solidFill>
                <a:latin typeface="Aptos"/>
                <a:ea typeface="Aptos"/>
                <a:cs typeface="Aptos"/>
              </a:rPr>
              <a:t>Colorectal</a:t>
            </a:r>
          </a:p>
          <a:p>
            <a:pPr algn="ctr">
              <a:lnSpc>
                <a:spcPct val="105000"/>
              </a:lnSpc>
              <a:buNone/>
              <a:defRPr sz="1950" b="1" i="0">
                <a:solidFill>
                  <a:srgbClr val="804055"/>
                </a:solidFill>
                <a:latin typeface="Aptos"/>
                <a:ea typeface="Aptos"/>
                <a:cs typeface="Aptos"/>
              </a:defRPr>
            </a:pPr>
            <a:r>
              <a:rPr sz="1950" b="1" i="0">
                <a:solidFill>
                  <a:srgbClr val="804055"/>
                </a:solidFill>
                <a:latin typeface="Aptos"/>
                <a:ea typeface="Aptos"/>
                <a:cs typeface="Aptos"/>
              </a:rPr>
              <a:t>cancer death</a:t>
            </a:r>
          </a:p>
        </p:txBody>
      </p:sp>
      <p:sp>
        <p:nvSpPr>
          <p:cNvPr id="13" name="Rectangle: Rounded Corners 12">
            <a:extLst>
              <a:ext uri="{FF2B5EF4-FFF2-40B4-BE49-F238E27FC236}">
                <a16:creationId xmlns:a16="http://schemas.microsoft.com/office/drawing/2014/main" id="{3A0FD143-CEB5-472C-97C6-ABA535A90726}"/>
              </a:ext>
            </a:extLst>
          </p:cNvPr>
          <p:cNvSpPr>
            <a:spLocks noGrp="1"/>
          </p:cNvSpPr>
          <p:nvPr/>
        </p:nvSpPr>
        <p:spPr>
          <a:xfrm>
            <a:off x="5619750" y="3429000"/>
            <a:ext cx="2952750" cy="1123950"/>
          </a:xfrm>
          <a:prstGeom prst="roundRect">
            <a:avLst>
              <a:gd name="adj" fmla="val 6780"/>
            </a:avLst>
          </a:prstGeom>
          <a:solidFill>
            <a:srgbClr val="DDEFF2"/>
          </a:solidFill>
          <a:ln w="19050">
            <a:solidFill>
              <a:srgbClr val="0A5766"/>
            </a:solidFill>
            <a:prstDash val="solid"/>
          </a:ln>
        </p:spPr>
        <p:txBody>
          <a:bodyPr/>
          <a:lstStyle/>
          <a:p>
            <a:endParaRPr/>
          </a:p>
        </p:txBody>
      </p:sp>
      <p:sp>
        <p:nvSpPr>
          <p:cNvPr id="14" name="Rectangle 13">
            <a:extLst>
              <a:ext uri="{FF2B5EF4-FFF2-40B4-BE49-F238E27FC236}">
                <a16:creationId xmlns:a16="http://schemas.microsoft.com/office/drawing/2014/main" id="{20B59B2F-7AE6-43A5-AB8E-5000CB626BE5}"/>
              </a:ext>
            </a:extLst>
          </p:cNvPr>
          <p:cNvSpPr>
            <a:spLocks noGrp="1"/>
          </p:cNvSpPr>
          <p:nvPr/>
        </p:nvSpPr>
        <p:spPr>
          <a:xfrm>
            <a:off x="6000750" y="3667125"/>
            <a:ext cx="2190750" cy="647700"/>
          </a:xfrm>
          <a:prstGeom prst="rect">
            <a:avLst/>
          </a:prstGeom>
          <a:noFill/>
          <a:ln w="0">
            <a:noFill/>
            <a:prstDash val="solid"/>
          </a:ln>
        </p:spPr>
        <p:txBody>
          <a:bodyPr anchor="t"/>
          <a:lstStyle/>
          <a:p>
            <a:pPr algn="ctr">
              <a:lnSpc>
                <a:spcPct val="105000"/>
              </a:lnSpc>
              <a:buNone/>
              <a:defRPr sz="1950" b="1" i="0">
                <a:solidFill>
                  <a:srgbClr val="0A5766"/>
                </a:solidFill>
                <a:latin typeface="Aptos"/>
                <a:ea typeface="Aptos"/>
                <a:cs typeface="Aptos"/>
              </a:defRPr>
            </a:pPr>
            <a:r>
              <a:rPr sz="1950" b="1" i="0">
                <a:solidFill>
                  <a:srgbClr val="0A5766"/>
                </a:solidFill>
                <a:latin typeface="Aptos"/>
                <a:ea typeface="Aptos"/>
                <a:cs typeface="Aptos"/>
              </a:rPr>
              <a:t>Other-cause</a:t>
            </a:r>
          </a:p>
          <a:p>
            <a:pPr algn="ctr">
              <a:lnSpc>
                <a:spcPct val="105000"/>
              </a:lnSpc>
              <a:buNone/>
              <a:defRPr sz="1950" b="1" i="0">
                <a:solidFill>
                  <a:srgbClr val="0A5766"/>
                </a:solidFill>
                <a:latin typeface="Aptos"/>
                <a:ea typeface="Aptos"/>
                <a:cs typeface="Aptos"/>
              </a:defRPr>
            </a:pPr>
            <a:r>
              <a:rPr sz="1950" b="1" i="0">
                <a:solidFill>
                  <a:srgbClr val="0A5766"/>
                </a:solidFill>
                <a:latin typeface="Aptos"/>
                <a:ea typeface="Aptos"/>
                <a:cs typeface="Aptos"/>
              </a:rPr>
              <a:t>death</a:t>
            </a:r>
          </a:p>
        </p:txBody>
      </p:sp>
      <p:sp>
        <p:nvSpPr>
          <p:cNvPr id="15" name="Rectangle 14">
            <a:extLst>
              <a:ext uri="{FF2B5EF4-FFF2-40B4-BE49-F238E27FC236}">
                <a16:creationId xmlns:a16="http://schemas.microsoft.com/office/drawing/2014/main" id="{A849B401-F866-4302-96FE-5331247CA76F}"/>
              </a:ext>
            </a:extLst>
          </p:cNvPr>
          <p:cNvSpPr>
            <a:spLocks noGrp="1"/>
          </p:cNvSpPr>
          <p:nvPr/>
        </p:nvSpPr>
        <p:spPr>
          <a:xfrm>
            <a:off x="8858250" y="2162175"/>
            <a:ext cx="2381250" cy="1047750"/>
          </a:xfrm>
          <a:prstGeom prst="rect">
            <a:avLst/>
          </a:prstGeom>
          <a:noFill/>
          <a:ln w="0">
            <a:noFill/>
            <a:prstDash val="solid"/>
          </a:ln>
        </p:spPr>
        <p:txBody>
          <a:bodyPr anchor="ctr"/>
          <a:lstStyle/>
          <a:p>
            <a:pPr algn="ctr">
              <a:lnSpc>
                <a:spcPct val="105000"/>
              </a:lnSpc>
              <a:buNone/>
              <a:defRPr sz="1650" b="1" i="0">
                <a:solidFill>
                  <a:srgbClr val="1C285E"/>
                </a:solidFill>
                <a:latin typeface="Aptos"/>
                <a:ea typeface="Aptos"/>
                <a:cs typeface="Aptos"/>
              </a:defRPr>
            </a:pPr>
            <a:r>
              <a:rPr sz="1650" b="1" i="0" dirty="0">
                <a:solidFill>
                  <a:srgbClr val="1C285E"/>
                </a:solidFill>
                <a:latin typeface="Aptos"/>
                <a:ea typeface="Aptos"/>
                <a:cs typeface="Aptos"/>
              </a:rPr>
              <a:t>The competing event removes the possibility of a later cancer death.</a:t>
            </a:r>
          </a:p>
        </p:txBody>
      </p:sp>
      <p:sp>
        <p:nvSpPr>
          <p:cNvPr id="16" name="Rectangle 15">
            <a:extLst>
              <a:ext uri="{FF2B5EF4-FFF2-40B4-BE49-F238E27FC236}">
                <a16:creationId xmlns:a16="http://schemas.microsoft.com/office/drawing/2014/main" id="{476D5DED-43FC-42C1-AF3A-73ECC4DCE5E2}"/>
              </a:ext>
            </a:extLst>
          </p:cNvPr>
          <p:cNvSpPr>
            <a:spLocks noGrp="1"/>
          </p:cNvSpPr>
          <p:nvPr/>
        </p:nvSpPr>
        <p:spPr>
          <a:xfrm>
            <a:off x="1891393" y="4995862"/>
            <a:ext cx="8409214" cy="514350"/>
          </a:xfrm>
          <a:prstGeom prst="rect">
            <a:avLst/>
          </a:prstGeom>
          <a:noFill/>
          <a:ln w="0">
            <a:noFill/>
            <a:prstDash val="solid"/>
          </a:ln>
        </p:spPr>
        <p:txBody>
          <a:bodyPr anchor="t"/>
          <a:lstStyle/>
          <a:p>
            <a:pPr algn="ctr">
              <a:lnSpc>
                <a:spcPct val="105000"/>
              </a:lnSpc>
              <a:buNone/>
              <a:defRPr sz="2325" b="1" i="0">
                <a:solidFill>
                  <a:srgbClr val="1C285E"/>
                </a:solidFill>
                <a:latin typeface="Aptos"/>
                <a:ea typeface="Aptos"/>
                <a:cs typeface="Aptos"/>
              </a:defRPr>
            </a:pPr>
            <a:r>
              <a:rPr sz="2325" b="1" i="0" dirty="0">
                <a:solidFill>
                  <a:srgbClr val="1C285E"/>
                </a:solidFill>
                <a:latin typeface="Aptos"/>
                <a:ea typeface="Aptos"/>
                <a:cs typeface="Aptos"/>
              </a:rPr>
              <a:t>Target: a cause-specific cumulative incidence function (CIF)</a:t>
            </a: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D3886AD0-C45E-40FF-BEDB-EBABA47DBD3E}"/>
                  </a:ext>
                </a:extLst>
              </p:cNvPr>
              <p:cNvSpPr>
                <a:spLocks noGrp="1"/>
              </p:cNvSpPr>
              <p:nvPr/>
            </p:nvSpPr>
            <p:spPr>
              <a:xfrm>
                <a:off x="2190750" y="5519737"/>
                <a:ext cx="7810500" cy="766764"/>
              </a:xfrm>
              <a:prstGeom prst="rect">
                <a:avLst/>
              </a:prstGeom>
              <a:noFill/>
              <a:ln w="0">
                <a:noFill/>
                <a:prstDash val="solid"/>
              </a:ln>
            </p:spPr>
            <p:txBody>
              <a:bodyPr lIns="0" tIns="0" rIns="0" bIns="0" anchor="ctr">
                <a:normAutofit lnSpcReduction="10000"/>
              </a:bodyPr>
              <a:lstStyle/>
              <a:p>
                <a:pPr algn="ctr"/>
                <a:r>
                  <a:rPr lang="en-GB" sz="2000" b="1" dirty="0">
                    <a:solidFill>
                      <a:srgbClr val="1C285E"/>
                    </a:solidFill>
                  </a:rPr>
                  <a:t>CIF</a:t>
                </a:r>
                <a14:m>
                  <m:oMath xmlns:m="http://schemas.openxmlformats.org/officeDocument/2006/math">
                    <m:r>
                      <a:rPr lang="en-GB" sz="2000" b="1" i="1" dirty="0" smtClean="0">
                        <a:solidFill>
                          <a:srgbClr val="1C285E"/>
                        </a:solidFill>
                        <a:latin typeface="Cambria Math" panose="02040503050406030204" pitchFamily="18" charset="0"/>
                      </a:rPr>
                      <m:t>ₖ(</m:t>
                    </m:r>
                    <m:r>
                      <a:rPr lang="en-GB" sz="2000" b="1" i="1" dirty="0" smtClean="0">
                        <a:solidFill>
                          <a:srgbClr val="1C285E"/>
                        </a:solidFill>
                        <a:latin typeface="Cambria Math" panose="02040503050406030204" pitchFamily="18" charset="0"/>
                      </a:rPr>
                      <m:t>𝒕</m:t>
                    </m:r>
                    <m:r>
                      <a:rPr lang="en-GB" sz="2000" b="1" i="1" dirty="0" smtClean="0">
                        <a:solidFill>
                          <a:srgbClr val="1C285E"/>
                        </a:solidFill>
                        <a:latin typeface="Cambria Math" panose="02040503050406030204" pitchFamily="18" charset="0"/>
                      </a:rPr>
                      <m:t>|</m:t>
                    </m:r>
                    <m:r>
                      <a:rPr lang="en-GB" sz="2000" b="1" i="1" dirty="0" smtClean="0">
                        <a:solidFill>
                          <a:srgbClr val="1C285E"/>
                        </a:solidFill>
                        <a:latin typeface="Cambria Math" panose="02040503050406030204" pitchFamily="18" charset="0"/>
                      </a:rPr>
                      <m:t>𝒙</m:t>
                    </m:r>
                    <m:r>
                      <a:rPr lang="en-GB" sz="2000" b="1" i="1" dirty="0" smtClean="0">
                        <a:solidFill>
                          <a:srgbClr val="1C285E"/>
                        </a:solidFill>
                        <a:latin typeface="Cambria Math" panose="02040503050406030204" pitchFamily="18" charset="0"/>
                      </a:rPr>
                      <m:t>) = </m:t>
                    </m:r>
                    <m:r>
                      <a:rPr lang="en-GB" sz="2000" b="1" i="1" dirty="0" smtClean="0">
                        <a:solidFill>
                          <a:srgbClr val="1C285E"/>
                        </a:solidFill>
                        <a:latin typeface="Cambria Math" panose="02040503050406030204" pitchFamily="18" charset="0"/>
                      </a:rPr>
                      <m:t>𝑷</m:t>
                    </m:r>
                    <m:r>
                      <a:rPr lang="en-GB" sz="2000" b="1" i="1" dirty="0" smtClean="0">
                        <a:solidFill>
                          <a:srgbClr val="1C285E"/>
                        </a:solidFill>
                        <a:latin typeface="Cambria Math" panose="02040503050406030204" pitchFamily="18" charset="0"/>
                      </a:rPr>
                      <m:t>(</m:t>
                    </m:r>
                    <m:r>
                      <a:rPr lang="en-GB" sz="2000" b="1" i="1" dirty="0" smtClean="0">
                        <a:solidFill>
                          <a:srgbClr val="1C285E"/>
                        </a:solidFill>
                        <a:latin typeface="Cambria Math" panose="02040503050406030204" pitchFamily="18" charset="0"/>
                      </a:rPr>
                      <m:t>𝑻</m:t>
                    </m:r>
                    <m:r>
                      <a:rPr lang="en-GB" sz="2000" b="1" i="1" dirty="0" smtClean="0">
                        <a:solidFill>
                          <a:srgbClr val="1C285E"/>
                        </a:solidFill>
                        <a:latin typeface="Cambria Math" panose="02040503050406030204" pitchFamily="18" charset="0"/>
                      </a:rPr>
                      <m:t> ≤ </m:t>
                    </m:r>
                    <m:r>
                      <a:rPr lang="en-GB" sz="2000" b="1" i="1" dirty="0" smtClean="0">
                        <a:solidFill>
                          <a:srgbClr val="1C285E"/>
                        </a:solidFill>
                        <a:latin typeface="Cambria Math" panose="02040503050406030204" pitchFamily="18" charset="0"/>
                      </a:rPr>
                      <m:t>𝒕</m:t>
                    </m:r>
                    <m:r>
                      <a:rPr lang="en-GB" sz="2000" b="1" i="1" dirty="0" smtClean="0">
                        <a:solidFill>
                          <a:srgbClr val="1C285E"/>
                        </a:solidFill>
                        <a:latin typeface="Cambria Math" panose="02040503050406030204" pitchFamily="18" charset="0"/>
                      </a:rPr>
                      <m:t>, </m:t>
                    </m:r>
                    <m:r>
                      <a:rPr lang="en-GB" sz="2000" b="1" i="1" dirty="0" smtClean="0">
                        <a:solidFill>
                          <a:srgbClr val="1C285E"/>
                        </a:solidFill>
                        <a:latin typeface="Cambria Math" panose="02040503050406030204" pitchFamily="18" charset="0"/>
                      </a:rPr>
                      <m:t>𝑱</m:t>
                    </m:r>
                    <m:r>
                      <a:rPr lang="en-GB" sz="2000" b="1" i="1" dirty="0" smtClean="0">
                        <a:solidFill>
                          <a:srgbClr val="1C285E"/>
                        </a:solidFill>
                        <a:latin typeface="Cambria Math" panose="02040503050406030204" pitchFamily="18" charset="0"/>
                      </a:rPr>
                      <m:t> = </m:t>
                    </m:r>
                    <m:r>
                      <a:rPr lang="en-GB" sz="2000" b="1" i="1" dirty="0" smtClean="0">
                        <a:solidFill>
                          <a:srgbClr val="1C285E"/>
                        </a:solidFill>
                        <a:latin typeface="Cambria Math" panose="02040503050406030204" pitchFamily="18" charset="0"/>
                      </a:rPr>
                      <m:t>𝒌</m:t>
                    </m:r>
                    <m:r>
                      <a:rPr lang="en-GB" sz="2000" b="1" i="1" dirty="0" smtClean="0">
                        <a:solidFill>
                          <a:srgbClr val="1C285E"/>
                        </a:solidFill>
                        <a:latin typeface="Cambria Math" panose="02040503050406030204" pitchFamily="18" charset="0"/>
                      </a:rPr>
                      <m:t> | </m:t>
                    </m:r>
                    <m:r>
                      <a:rPr lang="en-GB" sz="2000" b="1" i="1" dirty="0" smtClean="0">
                        <a:solidFill>
                          <a:srgbClr val="1C285E"/>
                        </a:solidFill>
                        <a:latin typeface="Cambria Math" panose="02040503050406030204" pitchFamily="18" charset="0"/>
                      </a:rPr>
                      <m:t>𝒙</m:t>
                    </m:r>
                    <m:r>
                      <a:rPr lang="en-GB" sz="2000" b="1" i="1" dirty="0" smtClean="0">
                        <a:solidFill>
                          <a:srgbClr val="1C285E"/>
                        </a:solidFill>
                        <a:latin typeface="Cambria Math" panose="02040503050406030204" pitchFamily="18" charset="0"/>
                      </a:rPr>
                      <m:t>)</m:t>
                    </m:r>
                  </m:oMath>
                </a14:m>
                <a:endParaRPr lang="en-GB" sz="2000" b="1" dirty="0">
                  <a:solidFill>
                    <a:srgbClr val="1C285E"/>
                  </a:solidFill>
                </a:endParaRPr>
              </a:p>
              <a:p>
                <a:pPr algn="ctr"/>
                <a:endParaRPr lang="en-GB" sz="2000" b="1" dirty="0">
                  <a:solidFill>
                    <a:srgbClr val="1C285E"/>
                  </a:solidFill>
                </a:endParaRPr>
              </a:p>
              <a:p>
                <a:pPr algn="ctr"/>
                <a:r>
                  <a:rPr lang="en-GB" sz="1500" dirty="0">
                    <a:solidFill>
                      <a:srgbClr val="3C3C3C"/>
                    </a:solidFill>
                  </a:rPr>
                  <a:t>Probability of cause k by time t, knowing that another cause could occur first.</a:t>
                </a:r>
                <a:endParaRPr sz="1500" dirty="0">
                  <a:solidFill>
                    <a:srgbClr val="3C3C3C"/>
                  </a:solidFill>
                </a:endParaRPr>
              </a:p>
            </p:txBody>
          </p:sp>
        </mc:Choice>
        <mc:Fallback xmlns="">
          <p:sp>
            <p:nvSpPr>
              <p:cNvPr id="18" name="Rectangle 17">
                <a:extLst>
                  <a:ext uri="{FF2B5EF4-FFF2-40B4-BE49-F238E27FC236}">
                    <a16:creationId xmlns:a16="http://schemas.microsoft.com/office/drawing/2014/main" id="{D3886AD0-C45E-40FF-BEDB-EBABA47DBD3E}"/>
                  </a:ext>
                </a:extLst>
              </p:cNvPr>
              <p:cNvSpPr>
                <a:spLocks noGrp="1" noRot="1" noChangeAspect="1" noMove="1" noResize="1" noEditPoints="1" noAdjustHandles="1" noChangeArrowheads="1" noChangeShapeType="1" noTextEdit="1"/>
              </p:cNvSpPr>
              <p:nvPr/>
            </p:nvSpPr>
            <p:spPr>
              <a:xfrm>
                <a:off x="2190750" y="5519737"/>
                <a:ext cx="7810500" cy="766764"/>
              </a:xfrm>
              <a:prstGeom prst="rect">
                <a:avLst/>
              </a:prstGeom>
              <a:blipFill>
                <a:blip r:embed="rId3"/>
                <a:stretch>
                  <a:fillRect t="-13492" b="-14286"/>
                </a:stretch>
              </a:blipFill>
              <a:ln w="0">
                <a:noFill/>
                <a:prstDash val="solid"/>
              </a:ln>
            </p:spPr>
            <p:txBody>
              <a:bodyPr/>
              <a:lstStyle/>
              <a:p>
                <a:r>
                  <a:rPr lang="en-GB">
                    <a:noFill/>
                  </a:rPr>
                  <a:t> </a:t>
                </a:r>
              </a:p>
            </p:txBody>
          </p:sp>
        </mc:Fallback>
      </mc:AlternateContent>
    </p:spTree>
    <p:extLst>
      <p:ext uri="{BB962C8B-B14F-4D97-AF65-F5344CB8AC3E}">
        <p14:creationId xmlns:p14="http://schemas.microsoft.com/office/powerpoint/2010/main" val="1451018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D89ADC43-6305-44E7-9A8E-87DBA94543D0}"/>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lang="en-GB" sz="2775" b="1" i="0" dirty="0">
                <a:solidFill>
                  <a:srgbClr val="1C285E"/>
                </a:solidFill>
                <a:latin typeface="Aptos"/>
                <a:ea typeface="Aptos"/>
                <a:cs typeface="Aptos"/>
              </a:rPr>
              <a:t>Reporting needs differ by competing-risks model</a:t>
            </a:r>
            <a:endParaRPr sz="2775" b="1" i="0" dirty="0">
              <a:solidFill>
                <a:srgbClr val="1C285E"/>
              </a:solidFill>
              <a:latin typeface="Aptos"/>
              <a:ea typeface="Aptos"/>
              <a:cs typeface="Aptos"/>
            </a:endParaRPr>
          </a:p>
        </p:txBody>
      </p:sp>
      <p:sp>
        <p:nvSpPr>
          <p:cNvPr id="2" name="Rectangle 1">
            <a:extLst>
              <a:ext uri="{FF2B5EF4-FFF2-40B4-BE49-F238E27FC236}">
                <a16:creationId xmlns:a16="http://schemas.microsoft.com/office/drawing/2014/main" id="{2D4CA4D9-F096-4F48-A032-12FB1CBAC6DE}"/>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3D5D18E7-B260-4F50-97FB-4B8CEE28AAF3}"/>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856C0098-C3C6-40ED-A94D-84675896EABC}"/>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6" name="Rectangle 5">
            <a:extLst>
              <a:ext uri="{FF2B5EF4-FFF2-40B4-BE49-F238E27FC236}">
                <a16:creationId xmlns:a16="http://schemas.microsoft.com/office/drawing/2014/main" id="{FE04C0B4-5692-4407-BE1E-4216914E1986}"/>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lang="en-GB" sz="1050" b="1" i="0" dirty="0">
                <a:solidFill>
                  <a:srgbClr val="1C285E"/>
                </a:solidFill>
                <a:latin typeface="Aptos"/>
                <a:ea typeface="Aptos"/>
                <a:cs typeface="Aptos"/>
              </a:rPr>
              <a:t>4</a:t>
            </a:r>
            <a:endParaRPr sz="1050" b="1" i="0" dirty="0">
              <a:solidFill>
                <a:srgbClr val="1C285E"/>
              </a:solidFill>
              <a:latin typeface="Aptos"/>
              <a:ea typeface="Aptos"/>
              <a:cs typeface="Aptos"/>
            </a:endParaRPr>
          </a:p>
        </p:txBody>
      </p:sp>
      <p:sp>
        <p:nvSpPr>
          <p:cNvPr id="7" name="Rectangle: Rounded Corners 6">
            <a:extLst>
              <a:ext uri="{FF2B5EF4-FFF2-40B4-BE49-F238E27FC236}">
                <a16:creationId xmlns:a16="http://schemas.microsoft.com/office/drawing/2014/main" id="{CDACC159-27E3-4FE1-9FD0-23E08B7A1DC5}"/>
              </a:ext>
            </a:extLst>
          </p:cNvPr>
          <p:cNvSpPr>
            <a:spLocks noGrp="1"/>
          </p:cNvSpPr>
          <p:nvPr/>
        </p:nvSpPr>
        <p:spPr>
          <a:xfrm>
            <a:off x="762000" y="1285875"/>
            <a:ext cx="4762500" cy="400050"/>
          </a:xfrm>
          <a:prstGeom prst="roundRect">
            <a:avLst>
              <a:gd name="adj" fmla="val 19048"/>
            </a:avLst>
          </a:prstGeom>
          <a:solidFill>
            <a:srgbClr val="0051C2"/>
          </a:solidFill>
          <a:ln w="0">
            <a:solidFill>
              <a:srgbClr val="0051C2"/>
            </a:solidFill>
            <a:prstDash val="solid"/>
          </a:ln>
        </p:spPr>
        <p:txBody>
          <a:bodyPr/>
          <a:lstStyle/>
          <a:p>
            <a:endParaRPr/>
          </a:p>
        </p:txBody>
      </p:sp>
      <p:sp>
        <p:nvSpPr>
          <p:cNvPr id="8" name="Rectangle 7">
            <a:extLst>
              <a:ext uri="{FF2B5EF4-FFF2-40B4-BE49-F238E27FC236}">
                <a16:creationId xmlns:a16="http://schemas.microsoft.com/office/drawing/2014/main" id="{A30234DA-8D95-4933-A455-08B389B5E403}"/>
              </a:ext>
            </a:extLst>
          </p:cNvPr>
          <p:cNvSpPr>
            <a:spLocks noGrp="1"/>
          </p:cNvSpPr>
          <p:nvPr/>
        </p:nvSpPr>
        <p:spPr>
          <a:xfrm>
            <a:off x="895350" y="1343025"/>
            <a:ext cx="4495800" cy="285750"/>
          </a:xfrm>
          <a:prstGeom prst="rect">
            <a:avLst/>
          </a:prstGeom>
          <a:noFill/>
          <a:ln w="0">
            <a:noFill/>
            <a:prstDash val="solid"/>
          </a:ln>
        </p:spPr>
        <p:txBody>
          <a:bodyPr anchor="ctr"/>
          <a:lstStyle/>
          <a:p>
            <a:pPr algn="l">
              <a:lnSpc>
                <a:spcPct val="105000"/>
              </a:lnSpc>
              <a:buNone/>
              <a:defRPr sz="1500" b="1" i="0">
                <a:solidFill>
                  <a:srgbClr val="FFFFFF"/>
                </a:solidFill>
                <a:latin typeface="Aptos"/>
                <a:ea typeface="Aptos"/>
                <a:cs typeface="Aptos"/>
              </a:defRPr>
            </a:pPr>
            <a:r>
              <a:rPr lang="en-GB" sz="1500" b="1" dirty="0">
                <a:solidFill>
                  <a:srgbClr val="FFFFFF"/>
                </a:solidFill>
                <a:latin typeface="Aptos"/>
                <a:ea typeface="Aptos"/>
                <a:cs typeface="Aptos"/>
              </a:rPr>
              <a:t>CIF based</a:t>
            </a:r>
            <a:r>
              <a:rPr sz="1500" b="1" i="0" dirty="0">
                <a:solidFill>
                  <a:srgbClr val="FFFFFF"/>
                </a:solidFill>
                <a:latin typeface="Aptos"/>
                <a:ea typeface="Aptos"/>
                <a:cs typeface="Aptos"/>
              </a:rPr>
              <a:t> model</a:t>
            </a:r>
            <a:r>
              <a:rPr lang="en-GB" sz="1500" b="1" i="0" dirty="0">
                <a:solidFill>
                  <a:srgbClr val="FFFFFF"/>
                </a:solidFill>
                <a:latin typeface="Aptos"/>
                <a:ea typeface="Aptos"/>
                <a:cs typeface="Aptos"/>
              </a:rPr>
              <a:t>s</a:t>
            </a:r>
            <a:endParaRPr sz="1500" b="1" i="0" dirty="0">
              <a:solidFill>
                <a:srgbClr val="FFFFFF"/>
              </a:solidFill>
              <a:latin typeface="Aptos"/>
              <a:ea typeface="Aptos"/>
              <a:cs typeface="Aptos"/>
            </a:endParaRPr>
          </a:p>
        </p:txBody>
      </p:sp>
      <p:sp>
        <p:nvSpPr>
          <p:cNvPr id="9" name="Rectangle: Rounded Corners 8">
            <a:extLst>
              <a:ext uri="{FF2B5EF4-FFF2-40B4-BE49-F238E27FC236}">
                <a16:creationId xmlns:a16="http://schemas.microsoft.com/office/drawing/2014/main" id="{B87782C3-6F9A-403B-A5F6-1FA5598FA187}"/>
              </a:ext>
            </a:extLst>
          </p:cNvPr>
          <p:cNvSpPr>
            <a:spLocks noGrp="1"/>
          </p:cNvSpPr>
          <p:nvPr/>
        </p:nvSpPr>
        <p:spPr>
          <a:xfrm>
            <a:off x="6667500" y="1285875"/>
            <a:ext cx="4762500" cy="400050"/>
          </a:xfrm>
          <a:prstGeom prst="roundRect">
            <a:avLst>
              <a:gd name="adj" fmla="val 19048"/>
            </a:avLst>
          </a:prstGeom>
          <a:solidFill>
            <a:srgbClr val="0A5766"/>
          </a:solidFill>
          <a:ln w="0">
            <a:solidFill>
              <a:srgbClr val="0A5766"/>
            </a:solidFill>
            <a:prstDash val="solid"/>
          </a:ln>
        </p:spPr>
        <p:txBody>
          <a:bodyPr/>
          <a:lstStyle/>
          <a:p>
            <a:endParaRPr/>
          </a:p>
        </p:txBody>
      </p:sp>
      <p:sp>
        <p:nvSpPr>
          <p:cNvPr id="10" name="Rectangle 9">
            <a:extLst>
              <a:ext uri="{FF2B5EF4-FFF2-40B4-BE49-F238E27FC236}">
                <a16:creationId xmlns:a16="http://schemas.microsoft.com/office/drawing/2014/main" id="{7EE3FE99-D4A8-4B62-967A-FB10F697259D}"/>
              </a:ext>
            </a:extLst>
          </p:cNvPr>
          <p:cNvSpPr>
            <a:spLocks noGrp="1"/>
          </p:cNvSpPr>
          <p:nvPr/>
        </p:nvSpPr>
        <p:spPr>
          <a:xfrm>
            <a:off x="6800850" y="1343025"/>
            <a:ext cx="4495800" cy="285750"/>
          </a:xfrm>
          <a:prstGeom prst="rect">
            <a:avLst/>
          </a:prstGeom>
          <a:noFill/>
          <a:ln w="0">
            <a:noFill/>
            <a:prstDash val="solid"/>
          </a:ln>
        </p:spPr>
        <p:txBody>
          <a:bodyPr anchor="ctr"/>
          <a:lstStyle/>
          <a:p>
            <a:pPr algn="l">
              <a:lnSpc>
                <a:spcPct val="105000"/>
              </a:lnSpc>
              <a:buNone/>
              <a:defRPr sz="1500" b="1" i="0">
                <a:solidFill>
                  <a:srgbClr val="FFFFFF"/>
                </a:solidFill>
                <a:latin typeface="Aptos"/>
                <a:ea typeface="Aptos"/>
                <a:cs typeface="Aptos"/>
              </a:defRPr>
            </a:pPr>
            <a:r>
              <a:rPr sz="1500" b="1" i="0" dirty="0">
                <a:solidFill>
                  <a:srgbClr val="FFFFFF"/>
                </a:solidFill>
                <a:latin typeface="Aptos"/>
                <a:ea typeface="Aptos"/>
                <a:cs typeface="Aptos"/>
              </a:rPr>
              <a:t>C</a:t>
            </a:r>
            <a:r>
              <a:rPr lang="en-GB" sz="1500" b="1" i="0" dirty="0" err="1">
                <a:solidFill>
                  <a:srgbClr val="FFFFFF"/>
                </a:solidFill>
                <a:latin typeface="Aptos"/>
                <a:ea typeface="Aptos"/>
                <a:cs typeface="Aptos"/>
              </a:rPr>
              <a:t>ause</a:t>
            </a:r>
            <a:r>
              <a:rPr lang="en-GB" sz="1500" b="1" i="0" dirty="0">
                <a:solidFill>
                  <a:srgbClr val="FFFFFF"/>
                </a:solidFill>
                <a:latin typeface="Aptos"/>
                <a:ea typeface="Aptos"/>
                <a:cs typeface="Aptos"/>
              </a:rPr>
              <a:t>-specific hazard models</a:t>
            </a:r>
            <a:endParaRPr sz="1500" b="1" i="0" dirty="0">
              <a:solidFill>
                <a:srgbClr val="FFFFFF"/>
              </a:solidFill>
              <a:latin typeface="Aptos"/>
              <a:ea typeface="Aptos"/>
              <a:cs typeface="Aptos"/>
            </a:endParaRPr>
          </a:p>
        </p:txBody>
      </p:sp>
      <p:sp>
        <p:nvSpPr>
          <p:cNvPr id="12" name="Rectangle 11">
            <a:extLst>
              <a:ext uri="{FF2B5EF4-FFF2-40B4-BE49-F238E27FC236}">
                <a16:creationId xmlns:a16="http://schemas.microsoft.com/office/drawing/2014/main" id="{44841F44-037B-43B0-B314-27D963F1425D}"/>
              </a:ext>
            </a:extLst>
          </p:cNvPr>
          <p:cNvSpPr>
            <a:spLocks noGrp="1"/>
          </p:cNvSpPr>
          <p:nvPr/>
        </p:nvSpPr>
        <p:spPr>
          <a:xfrm>
            <a:off x="1228725" y="1952625"/>
            <a:ext cx="4391025" cy="628650"/>
          </a:xfrm>
          <a:prstGeom prst="rect">
            <a:avLst/>
          </a:prstGeom>
          <a:noFill/>
          <a:ln w="0">
            <a:noFill/>
            <a:prstDash val="solid"/>
          </a:ln>
        </p:spPr>
        <p:txBody>
          <a:bodyPr anchor="t"/>
          <a:lstStyle/>
          <a:p>
            <a:pPr>
              <a:defRPr sz="1800" b="1">
                <a:solidFill>
                  <a:srgbClr val="1C285E"/>
                </a:solidFill>
              </a:defRPr>
            </a:pPr>
            <a:r>
              <a:rPr lang="en-GB" sz="1600" b="1" dirty="0">
                <a:solidFill>
                  <a:srgbClr val="1C285E"/>
                </a:solidFill>
              </a:rPr>
              <a:t>Fine-Gray models</a:t>
            </a:r>
          </a:p>
        </p:txBody>
      </p:sp>
      <p:sp>
        <p:nvSpPr>
          <p:cNvPr id="13" name="Oval 12">
            <a:extLst>
              <a:ext uri="{FF2B5EF4-FFF2-40B4-BE49-F238E27FC236}">
                <a16:creationId xmlns:a16="http://schemas.microsoft.com/office/drawing/2014/main" id="{D5550D49-961F-4DF4-ABFE-E0EB27EDE82E}"/>
              </a:ext>
            </a:extLst>
          </p:cNvPr>
          <p:cNvSpPr>
            <a:spLocks noGrp="1"/>
          </p:cNvSpPr>
          <p:nvPr/>
        </p:nvSpPr>
        <p:spPr>
          <a:xfrm>
            <a:off x="1000125" y="2581275"/>
            <a:ext cx="95250" cy="95250"/>
          </a:xfrm>
          <a:prstGeom prst="ellipse">
            <a:avLst/>
          </a:prstGeom>
          <a:solidFill>
            <a:srgbClr val="FC5D5D"/>
          </a:solidFill>
          <a:ln w="0">
            <a:noFill/>
            <a:prstDash val="solid"/>
          </a:ln>
        </p:spPr>
        <p:txBody>
          <a:bodyPr/>
          <a:lstStyle/>
          <a:p>
            <a:endParaRPr/>
          </a:p>
        </p:txBody>
      </p:sp>
      <p:sp>
        <p:nvSpPr>
          <p:cNvPr id="14" name="Rectangle 13">
            <a:extLst>
              <a:ext uri="{FF2B5EF4-FFF2-40B4-BE49-F238E27FC236}">
                <a16:creationId xmlns:a16="http://schemas.microsoft.com/office/drawing/2014/main" id="{14E4DDD2-A2C5-48E0-96E2-B1DA50159F19}"/>
              </a:ext>
            </a:extLst>
          </p:cNvPr>
          <p:cNvSpPr>
            <a:spLocks noGrp="1"/>
          </p:cNvSpPr>
          <p:nvPr/>
        </p:nvSpPr>
        <p:spPr>
          <a:xfrm>
            <a:off x="1228725" y="2505075"/>
            <a:ext cx="4391025" cy="628650"/>
          </a:xfrm>
          <a:prstGeom prst="rect">
            <a:avLst/>
          </a:prstGeom>
          <a:noFill/>
          <a:ln w="0">
            <a:noFill/>
            <a:prstDash val="solid"/>
          </a:ln>
        </p:spPr>
        <p:txBody>
          <a:bodyPr anchor="t"/>
          <a:lstStyle/>
          <a:p>
            <a:pPr>
              <a:defRPr sz="1350" b="0">
                <a:solidFill>
                  <a:srgbClr val="3C3C3C"/>
                </a:solidFill>
              </a:defRPr>
            </a:pPr>
            <a:r>
              <a:rPr lang="en-GB" sz="1600" dirty="0">
                <a:solidFill>
                  <a:srgbClr val="3C3C3C"/>
                </a:solidFill>
              </a:rPr>
              <a:t>Models the CIF directly</a:t>
            </a:r>
          </a:p>
        </p:txBody>
      </p:sp>
      <p:sp>
        <p:nvSpPr>
          <p:cNvPr id="15" name="Oval 14">
            <a:extLst>
              <a:ext uri="{FF2B5EF4-FFF2-40B4-BE49-F238E27FC236}">
                <a16:creationId xmlns:a16="http://schemas.microsoft.com/office/drawing/2014/main" id="{4BCCD4A1-0528-4311-BD19-A0D903196BEF}"/>
              </a:ext>
            </a:extLst>
          </p:cNvPr>
          <p:cNvSpPr>
            <a:spLocks noGrp="1"/>
          </p:cNvSpPr>
          <p:nvPr/>
        </p:nvSpPr>
        <p:spPr>
          <a:xfrm>
            <a:off x="1000125" y="3133725"/>
            <a:ext cx="95250" cy="95250"/>
          </a:xfrm>
          <a:prstGeom prst="ellipse">
            <a:avLst/>
          </a:prstGeom>
          <a:solidFill>
            <a:srgbClr val="FC5D5D"/>
          </a:solidFill>
          <a:ln w="0">
            <a:noFill/>
            <a:prstDash val="solid"/>
          </a:ln>
        </p:spPr>
        <p:txBody>
          <a:bodyPr/>
          <a:lstStyle/>
          <a:p>
            <a:endParaRPr/>
          </a:p>
        </p:txBody>
      </p:sp>
      <p:sp>
        <p:nvSpPr>
          <p:cNvPr id="16" name="Rectangle 15">
            <a:extLst>
              <a:ext uri="{FF2B5EF4-FFF2-40B4-BE49-F238E27FC236}">
                <a16:creationId xmlns:a16="http://schemas.microsoft.com/office/drawing/2014/main" id="{C3308B9E-2CC4-4383-8D3B-344F52A639EE}"/>
              </a:ext>
            </a:extLst>
          </p:cNvPr>
          <p:cNvSpPr>
            <a:spLocks noGrp="1"/>
          </p:cNvSpPr>
          <p:nvPr/>
        </p:nvSpPr>
        <p:spPr>
          <a:xfrm>
            <a:off x="1228725" y="3057525"/>
            <a:ext cx="4391025" cy="628650"/>
          </a:xfrm>
          <a:prstGeom prst="rect">
            <a:avLst/>
          </a:prstGeom>
          <a:noFill/>
          <a:ln w="0">
            <a:noFill/>
            <a:prstDash val="solid"/>
          </a:ln>
        </p:spPr>
        <p:txBody>
          <a:bodyPr anchor="t"/>
          <a:lstStyle/>
          <a:p>
            <a:pPr>
              <a:lnSpc>
                <a:spcPct val="103000"/>
              </a:lnSpc>
              <a:defRPr sz="1500" b="0" i="0">
                <a:solidFill>
                  <a:srgbClr val="3C3C3C"/>
                </a:solidFill>
                <a:latin typeface="Aptos"/>
                <a:ea typeface="Aptos"/>
                <a:cs typeface="Aptos"/>
              </a:defRPr>
            </a:pPr>
            <a:r>
              <a:rPr lang="en-GB" sz="1600" dirty="0">
                <a:solidFill>
                  <a:srgbClr val="3C3C3C"/>
                </a:solidFill>
              </a:rPr>
              <a:t>Under proportional </a:t>
            </a:r>
            <a:r>
              <a:rPr lang="en-GB" sz="1600" dirty="0" err="1">
                <a:solidFill>
                  <a:srgbClr val="3C3C3C"/>
                </a:solidFill>
              </a:rPr>
              <a:t>subhazards</a:t>
            </a:r>
            <a:r>
              <a:rPr lang="en-GB" sz="1600" dirty="0">
                <a:solidFill>
                  <a:srgbClr val="3C3C3C"/>
                </a:solidFill>
              </a:rPr>
              <a:t>: coefficients + baseline CIF</a:t>
            </a:r>
            <a:endParaRPr sz="1500" b="0" i="0" dirty="0">
              <a:solidFill>
                <a:srgbClr val="3C3C3C"/>
              </a:solidFill>
              <a:latin typeface="Aptos"/>
              <a:ea typeface="Aptos"/>
              <a:cs typeface="Aptos"/>
            </a:endParaRPr>
          </a:p>
        </p:txBody>
      </p:sp>
      <p:sp>
        <p:nvSpPr>
          <p:cNvPr id="17" name="Oval 16">
            <a:extLst>
              <a:ext uri="{FF2B5EF4-FFF2-40B4-BE49-F238E27FC236}">
                <a16:creationId xmlns:a16="http://schemas.microsoft.com/office/drawing/2014/main" id="{E32BE300-BDF9-44EF-A2BA-4795FC458933}"/>
              </a:ext>
            </a:extLst>
          </p:cNvPr>
          <p:cNvSpPr>
            <a:spLocks noGrp="1"/>
          </p:cNvSpPr>
          <p:nvPr/>
        </p:nvSpPr>
        <p:spPr>
          <a:xfrm>
            <a:off x="1000125" y="3686175"/>
            <a:ext cx="95250" cy="95250"/>
          </a:xfrm>
          <a:prstGeom prst="ellipse">
            <a:avLst/>
          </a:prstGeom>
          <a:solidFill>
            <a:srgbClr val="FC5D5D"/>
          </a:solidFill>
          <a:ln w="0">
            <a:noFill/>
            <a:prstDash val="solid"/>
          </a:ln>
        </p:spPr>
        <p:txBody>
          <a:bodyPr/>
          <a:lstStyle/>
          <a:p>
            <a:endParaRPr/>
          </a:p>
        </p:txBody>
      </p:sp>
      <p:sp>
        <p:nvSpPr>
          <p:cNvPr id="18" name="Rectangle 17">
            <a:extLst>
              <a:ext uri="{FF2B5EF4-FFF2-40B4-BE49-F238E27FC236}">
                <a16:creationId xmlns:a16="http://schemas.microsoft.com/office/drawing/2014/main" id="{DEC1A95A-431E-4831-91AB-4DB1DCA425C2}"/>
              </a:ext>
            </a:extLst>
          </p:cNvPr>
          <p:cNvSpPr>
            <a:spLocks noGrp="1"/>
          </p:cNvSpPr>
          <p:nvPr/>
        </p:nvSpPr>
        <p:spPr>
          <a:xfrm>
            <a:off x="1228725" y="3609975"/>
            <a:ext cx="4391025" cy="628650"/>
          </a:xfrm>
          <a:prstGeom prst="rect">
            <a:avLst/>
          </a:prstGeom>
          <a:noFill/>
          <a:ln w="0">
            <a:noFill/>
            <a:prstDash val="solid"/>
          </a:ln>
        </p:spPr>
        <p:txBody>
          <a:bodyPr anchor="t"/>
          <a:lstStyle/>
          <a:p>
            <a:pPr>
              <a:defRPr sz="1350" b="0">
                <a:solidFill>
                  <a:srgbClr val="3C3C3C"/>
                </a:solidFill>
              </a:defRPr>
            </a:pPr>
            <a:r>
              <a:rPr lang="en-GB" sz="1600" dirty="0">
                <a:solidFill>
                  <a:srgbClr val="3C3C3C"/>
                </a:solidFill>
              </a:rPr>
              <a:t>Separate cause models don’t always form a coherent joint risk</a:t>
            </a:r>
          </a:p>
        </p:txBody>
      </p:sp>
      <p:sp>
        <p:nvSpPr>
          <p:cNvPr id="19" name="Oval 18">
            <a:extLst>
              <a:ext uri="{FF2B5EF4-FFF2-40B4-BE49-F238E27FC236}">
                <a16:creationId xmlns:a16="http://schemas.microsoft.com/office/drawing/2014/main" id="{564EEFF9-F209-43E0-AD6A-8D2D0DAD8BB1}"/>
              </a:ext>
            </a:extLst>
          </p:cNvPr>
          <p:cNvSpPr>
            <a:spLocks noGrp="1"/>
          </p:cNvSpPr>
          <p:nvPr/>
        </p:nvSpPr>
        <p:spPr>
          <a:xfrm>
            <a:off x="1000125" y="4310065"/>
            <a:ext cx="95250" cy="95250"/>
          </a:xfrm>
          <a:prstGeom prst="ellipse">
            <a:avLst/>
          </a:prstGeom>
          <a:solidFill>
            <a:srgbClr val="FC5D5D"/>
          </a:solidFill>
          <a:ln w="0">
            <a:noFill/>
            <a:prstDash val="solid"/>
          </a:ln>
        </p:spPr>
        <p:txBody>
          <a:bodyPr/>
          <a:lstStyle/>
          <a:p>
            <a:endParaRPr/>
          </a:p>
        </p:txBody>
      </p:sp>
      <p:sp>
        <p:nvSpPr>
          <p:cNvPr id="20" name="Rectangle 19">
            <a:extLst>
              <a:ext uri="{FF2B5EF4-FFF2-40B4-BE49-F238E27FC236}">
                <a16:creationId xmlns:a16="http://schemas.microsoft.com/office/drawing/2014/main" id="{7AC2F1F0-980B-47DB-AE5C-FB87248E00FB}"/>
              </a:ext>
            </a:extLst>
          </p:cNvPr>
          <p:cNvSpPr>
            <a:spLocks noGrp="1"/>
          </p:cNvSpPr>
          <p:nvPr/>
        </p:nvSpPr>
        <p:spPr>
          <a:xfrm>
            <a:off x="1228725" y="4205289"/>
            <a:ext cx="4391025" cy="628650"/>
          </a:xfrm>
          <a:prstGeom prst="rect">
            <a:avLst/>
          </a:prstGeom>
          <a:noFill/>
          <a:ln w="0">
            <a:noFill/>
            <a:prstDash val="solid"/>
          </a:ln>
        </p:spPr>
        <p:txBody>
          <a:bodyPr anchor="t"/>
          <a:lstStyle/>
          <a:p>
            <a:pPr>
              <a:lnSpc>
                <a:spcPct val="103000"/>
              </a:lnSpc>
              <a:defRPr sz="1500" b="0" i="0">
                <a:solidFill>
                  <a:srgbClr val="3C3C3C"/>
                </a:solidFill>
                <a:latin typeface="Aptos"/>
                <a:ea typeface="Aptos"/>
                <a:cs typeface="Aptos"/>
              </a:defRPr>
            </a:pPr>
            <a:r>
              <a:rPr lang="en-GB" sz="1600" dirty="0">
                <a:solidFill>
                  <a:srgbClr val="3C3C3C"/>
                </a:solidFill>
              </a:rPr>
              <a:t>Time dependent effects makes the reporting more complex</a:t>
            </a:r>
            <a:endParaRPr sz="1500" b="0" i="0" dirty="0">
              <a:solidFill>
                <a:srgbClr val="3C3C3C"/>
              </a:solidFill>
              <a:latin typeface="Aptos"/>
              <a:ea typeface="Aptos"/>
              <a:cs typeface="Aptos"/>
            </a:endParaRPr>
          </a:p>
        </p:txBody>
      </p:sp>
      <p:sp>
        <p:nvSpPr>
          <p:cNvPr id="24" name="Rectangle 23">
            <a:extLst>
              <a:ext uri="{FF2B5EF4-FFF2-40B4-BE49-F238E27FC236}">
                <a16:creationId xmlns:a16="http://schemas.microsoft.com/office/drawing/2014/main" id="{D84EF2E4-CDA7-4E14-8882-073DDCCC375C}"/>
              </a:ext>
            </a:extLst>
          </p:cNvPr>
          <p:cNvSpPr>
            <a:spLocks noGrp="1"/>
          </p:cNvSpPr>
          <p:nvPr/>
        </p:nvSpPr>
        <p:spPr>
          <a:xfrm>
            <a:off x="7134225" y="1952625"/>
            <a:ext cx="4295775" cy="628650"/>
          </a:xfrm>
          <a:prstGeom prst="rect">
            <a:avLst/>
          </a:prstGeom>
          <a:noFill/>
          <a:ln w="0">
            <a:noFill/>
            <a:prstDash val="solid"/>
          </a:ln>
        </p:spPr>
        <p:txBody>
          <a:bodyPr anchor="t"/>
          <a:lstStyle/>
          <a:p>
            <a:pPr>
              <a:defRPr sz="1800" b="1">
                <a:solidFill>
                  <a:srgbClr val="1C285E"/>
                </a:solidFill>
              </a:defRPr>
            </a:pPr>
            <a:r>
              <a:rPr lang="en-GB" sz="1600" b="1" dirty="0">
                <a:solidFill>
                  <a:srgbClr val="1C285E"/>
                </a:solidFill>
              </a:rPr>
              <a:t>Flexible parametric models (FPMs)</a:t>
            </a:r>
          </a:p>
        </p:txBody>
      </p:sp>
      <p:sp>
        <p:nvSpPr>
          <p:cNvPr id="25" name="Oval 24">
            <a:extLst>
              <a:ext uri="{FF2B5EF4-FFF2-40B4-BE49-F238E27FC236}">
                <a16:creationId xmlns:a16="http://schemas.microsoft.com/office/drawing/2014/main" id="{B50A2D5F-4189-4894-8441-9A8F362DB020}"/>
              </a:ext>
            </a:extLst>
          </p:cNvPr>
          <p:cNvSpPr>
            <a:spLocks noGrp="1"/>
          </p:cNvSpPr>
          <p:nvPr/>
        </p:nvSpPr>
        <p:spPr>
          <a:xfrm>
            <a:off x="6905625" y="2581275"/>
            <a:ext cx="95250" cy="95250"/>
          </a:xfrm>
          <a:prstGeom prst="ellipse">
            <a:avLst/>
          </a:prstGeom>
          <a:solidFill>
            <a:srgbClr val="0A5766"/>
          </a:solidFill>
          <a:ln w="0">
            <a:noFill/>
            <a:prstDash val="solid"/>
          </a:ln>
        </p:spPr>
        <p:txBody>
          <a:bodyPr/>
          <a:lstStyle/>
          <a:p>
            <a:endParaRPr/>
          </a:p>
        </p:txBody>
      </p:sp>
      <p:sp>
        <p:nvSpPr>
          <p:cNvPr id="26" name="Rectangle 25">
            <a:extLst>
              <a:ext uri="{FF2B5EF4-FFF2-40B4-BE49-F238E27FC236}">
                <a16:creationId xmlns:a16="http://schemas.microsoft.com/office/drawing/2014/main" id="{B44CD77D-8BC4-4B23-9080-D3E22B6759C9}"/>
              </a:ext>
            </a:extLst>
          </p:cNvPr>
          <p:cNvSpPr>
            <a:spLocks noGrp="1"/>
          </p:cNvSpPr>
          <p:nvPr/>
        </p:nvSpPr>
        <p:spPr>
          <a:xfrm>
            <a:off x="7134225" y="2505075"/>
            <a:ext cx="4295775" cy="628650"/>
          </a:xfrm>
          <a:prstGeom prst="rect">
            <a:avLst/>
          </a:prstGeom>
          <a:noFill/>
          <a:ln w="0">
            <a:noFill/>
            <a:prstDash val="solid"/>
          </a:ln>
        </p:spPr>
        <p:txBody>
          <a:bodyPr anchor="t"/>
          <a:lstStyle/>
          <a:p>
            <a:pPr>
              <a:lnSpc>
                <a:spcPct val="103000"/>
              </a:lnSpc>
              <a:defRPr sz="1500" b="0" i="0">
                <a:solidFill>
                  <a:srgbClr val="3C3C3C"/>
                </a:solidFill>
                <a:latin typeface="Aptos"/>
                <a:ea typeface="Aptos"/>
                <a:cs typeface="Aptos"/>
              </a:defRPr>
            </a:pPr>
            <a:r>
              <a:rPr lang="en-GB" sz="1600" dirty="0">
                <a:solidFill>
                  <a:srgbClr val="3C3C3C"/>
                </a:solidFill>
              </a:rPr>
              <a:t>Fit one cause-specific hazard model for every cause</a:t>
            </a:r>
            <a:endParaRPr sz="1500" b="0" i="0" dirty="0">
              <a:solidFill>
                <a:srgbClr val="3C3C3C"/>
              </a:solidFill>
              <a:latin typeface="Aptos"/>
              <a:ea typeface="Aptos"/>
              <a:cs typeface="Aptos"/>
            </a:endParaRPr>
          </a:p>
        </p:txBody>
      </p:sp>
      <p:sp>
        <p:nvSpPr>
          <p:cNvPr id="22" name="Oval 21">
            <a:extLst>
              <a:ext uri="{FF2B5EF4-FFF2-40B4-BE49-F238E27FC236}">
                <a16:creationId xmlns:a16="http://schemas.microsoft.com/office/drawing/2014/main" id="{10CF54A0-0110-5CB7-27DB-8AC0F9CEAAB7}"/>
              </a:ext>
            </a:extLst>
          </p:cNvPr>
          <p:cNvSpPr>
            <a:spLocks noGrp="1"/>
          </p:cNvSpPr>
          <p:nvPr/>
        </p:nvSpPr>
        <p:spPr>
          <a:xfrm>
            <a:off x="6900857" y="3248040"/>
            <a:ext cx="95250" cy="95250"/>
          </a:xfrm>
          <a:prstGeom prst="ellipse">
            <a:avLst/>
          </a:prstGeom>
          <a:solidFill>
            <a:srgbClr val="0A5766"/>
          </a:solidFill>
          <a:ln w="0">
            <a:noFill/>
            <a:prstDash val="solid"/>
          </a:ln>
        </p:spPr>
        <p:txBody>
          <a:bodyPr/>
          <a:lstStyle/>
          <a:p>
            <a:endParaRPr/>
          </a:p>
        </p:txBody>
      </p:sp>
      <p:sp>
        <p:nvSpPr>
          <p:cNvPr id="28" name="Rectangle 27">
            <a:extLst>
              <a:ext uri="{FF2B5EF4-FFF2-40B4-BE49-F238E27FC236}">
                <a16:creationId xmlns:a16="http://schemas.microsoft.com/office/drawing/2014/main" id="{477979DF-2E7D-B8A8-7320-8FC9244590D9}"/>
              </a:ext>
            </a:extLst>
          </p:cNvPr>
          <p:cNvSpPr>
            <a:spLocks noGrp="1"/>
          </p:cNvSpPr>
          <p:nvPr/>
        </p:nvSpPr>
        <p:spPr>
          <a:xfrm>
            <a:off x="7129457" y="3171840"/>
            <a:ext cx="4295775" cy="628650"/>
          </a:xfrm>
          <a:prstGeom prst="rect">
            <a:avLst/>
          </a:prstGeom>
          <a:noFill/>
          <a:ln w="0">
            <a:noFill/>
            <a:prstDash val="solid"/>
          </a:ln>
        </p:spPr>
        <p:txBody>
          <a:bodyPr anchor="t"/>
          <a:lstStyle/>
          <a:p>
            <a:pPr>
              <a:defRPr sz="1350" b="0">
                <a:solidFill>
                  <a:srgbClr val="3C3C3C"/>
                </a:solidFill>
              </a:defRPr>
            </a:pPr>
            <a:r>
              <a:rPr lang="en-GB" sz="1600" dirty="0">
                <a:solidFill>
                  <a:srgbClr val="3C3C3C"/>
                </a:solidFill>
              </a:rPr>
              <a:t>Report the fitted components for every model</a:t>
            </a:r>
          </a:p>
        </p:txBody>
      </p:sp>
      <p:sp>
        <p:nvSpPr>
          <p:cNvPr id="30" name="Oval 29">
            <a:extLst>
              <a:ext uri="{FF2B5EF4-FFF2-40B4-BE49-F238E27FC236}">
                <a16:creationId xmlns:a16="http://schemas.microsoft.com/office/drawing/2014/main" id="{85A79D50-509E-08BB-3D54-70252486DBC2}"/>
              </a:ext>
            </a:extLst>
          </p:cNvPr>
          <p:cNvSpPr>
            <a:spLocks noGrp="1"/>
          </p:cNvSpPr>
          <p:nvPr/>
        </p:nvSpPr>
        <p:spPr>
          <a:xfrm>
            <a:off x="6896089" y="3814785"/>
            <a:ext cx="95250" cy="95250"/>
          </a:xfrm>
          <a:prstGeom prst="ellipse">
            <a:avLst/>
          </a:prstGeom>
          <a:solidFill>
            <a:srgbClr val="0A5766"/>
          </a:solidFill>
          <a:ln w="0">
            <a:noFill/>
            <a:prstDash val="solid"/>
          </a:ln>
        </p:spPr>
        <p:txBody>
          <a:bodyPr/>
          <a:lstStyle/>
          <a:p>
            <a:endParaRPr/>
          </a:p>
        </p:txBody>
      </p:sp>
      <p:sp>
        <p:nvSpPr>
          <p:cNvPr id="32" name="Rectangle 31">
            <a:extLst>
              <a:ext uri="{FF2B5EF4-FFF2-40B4-BE49-F238E27FC236}">
                <a16:creationId xmlns:a16="http://schemas.microsoft.com/office/drawing/2014/main" id="{3602600C-F142-A85F-68AC-939D2F510A0C}"/>
              </a:ext>
            </a:extLst>
          </p:cNvPr>
          <p:cNvSpPr>
            <a:spLocks noGrp="1"/>
          </p:cNvSpPr>
          <p:nvPr/>
        </p:nvSpPr>
        <p:spPr>
          <a:xfrm>
            <a:off x="7124689" y="3667145"/>
            <a:ext cx="4295775" cy="628650"/>
          </a:xfrm>
          <a:prstGeom prst="rect">
            <a:avLst/>
          </a:prstGeom>
          <a:noFill/>
          <a:ln w="0">
            <a:noFill/>
            <a:prstDash val="solid"/>
          </a:ln>
        </p:spPr>
        <p:txBody>
          <a:bodyPr anchor="t"/>
          <a:lstStyle/>
          <a:p>
            <a:pPr>
              <a:lnSpc>
                <a:spcPct val="103000"/>
              </a:lnSpc>
              <a:defRPr sz="1500" b="0" i="0">
                <a:solidFill>
                  <a:srgbClr val="3C3C3C"/>
                </a:solidFill>
                <a:latin typeface="Aptos"/>
                <a:ea typeface="Aptos"/>
                <a:cs typeface="Aptos"/>
              </a:defRPr>
            </a:pPr>
            <a:r>
              <a:rPr lang="en-GB" sz="1600" dirty="0">
                <a:solidFill>
                  <a:srgbClr val="3C3C3C"/>
                </a:solidFill>
              </a:rPr>
              <a:t>State how the models are combined to obtain the CIF</a:t>
            </a:r>
            <a:endParaRPr sz="1500" b="0" i="0" dirty="0">
              <a:solidFill>
                <a:srgbClr val="3C3C3C"/>
              </a:solidFill>
              <a:latin typeface="Aptos"/>
              <a:ea typeface="Aptos"/>
              <a:cs typeface="Aptos"/>
            </a:endParaRPr>
          </a:p>
        </p:txBody>
      </p:sp>
      <p:sp>
        <p:nvSpPr>
          <p:cNvPr id="34" name="Rectangle 33">
            <a:extLst>
              <a:ext uri="{FF2B5EF4-FFF2-40B4-BE49-F238E27FC236}">
                <a16:creationId xmlns:a16="http://schemas.microsoft.com/office/drawing/2014/main" id="{25D9370C-2DB3-EE85-8261-0E42DEC96950}"/>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dirty="0">
                <a:solidFill>
                  <a:srgbClr val="667085"/>
                </a:solidFill>
                <a:latin typeface="Aptos"/>
                <a:ea typeface="Aptos"/>
                <a:cs typeface="Aptos"/>
              </a:rPr>
              <a:t>Model-specific reporting</a:t>
            </a:r>
          </a:p>
        </p:txBody>
      </p:sp>
    </p:spTree>
    <p:extLst>
      <p:ext uri="{BB962C8B-B14F-4D97-AF65-F5344CB8AC3E}">
        <p14:creationId xmlns:p14="http://schemas.microsoft.com/office/powerpoint/2010/main" val="2114376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36EE2E1-660A-4577-90DE-A533E966EE75}"/>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sz="2775" b="1" i="0">
                <a:solidFill>
                  <a:srgbClr val="1C285E"/>
                </a:solidFill>
                <a:latin typeface="Aptos"/>
                <a:ea typeface="Aptos"/>
                <a:cs typeface="Aptos"/>
              </a:rPr>
              <a:t>Two cause-specific models produce one cancer-death CIF</a:t>
            </a:r>
          </a:p>
        </p:txBody>
      </p:sp>
      <p:sp>
        <p:nvSpPr>
          <p:cNvPr id="2" name="Rectangle 1">
            <a:extLst>
              <a:ext uri="{FF2B5EF4-FFF2-40B4-BE49-F238E27FC236}">
                <a16:creationId xmlns:a16="http://schemas.microsoft.com/office/drawing/2014/main" id="{44862CA9-6302-4817-963C-B31BDFC757DA}"/>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2F2968F9-9776-49C2-91D9-C3FB788D4B99}"/>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36017C70-25E9-4629-94E9-82B934C58064}"/>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DA760E7B-6725-46F0-BD4D-2E308DC36F32}"/>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dirty="0">
                <a:solidFill>
                  <a:srgbClr val="667085"/>
                </a:solidFill>
                <a:latin typeface="Aptos"/>
                <a:ea typeface="Aptos"/>
                <a:cs typeface="Aptos"/>
              </a:rPr>
              <a:t>Cause-specific workflow</a:t>
            </a:r>
          </a:p>
        </p:txBody>
      </p:sp>
      <p:sp>
        <p:nvSpPr>
          <p:cNvPr id="6" name="Rectangle 5">
            <a:extLst>
              <a:ext uri="{FF2B5EF4-FFF2-40B4-BE49-F238E27FC236}">
                <a16:creationId xmlns:a16="http://schemas.microsoft.com/office/drawing/2014/main" id="{F575F6D2-011F-4047-9FCB-700ACD32973E}"/>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5</a:t>
            </a:r>
          </a:p>
        </p:txBody>
      </p:sp>
      <p:sp>
        <p:nvSpPr>
          <p:cNvPr id="23" name="Rectangle: Rounded Corners 22">
            <a:extLst>
              <a:ext uri="{FF2B5EF4-FFF2-40B4-BE49-F238E27FC236}">
                <a16:creationId xmlns:a16="http://schemas.microsoft.com/office/drawing/2014/main" id="{67B45A00-3202-485D-88AA-38AE344A7942}"/>
              </a:ext>
            </a:extLst>
          </p:cNvPr>
          <p:cNvSpPr>
            <a:spLocks noGrp="1"/>
          </p:cNvSpPr>
          <p:nvPr/>
        </p:nvSpPr>
        <p:spPr>
          <a:xfrm>
            <a:off x="714375" y="1819275"/>
            <a:ext cx="3714750" cy="1143000"/>
          </a:xfrm>
          <a:prstGeom prst="roundRect">
            <a:avLst>
              <a:gd name="adj" fmla="val 6667"/>
            </a:avLst>
          </a:prstGeom>
          <a:solidFill>
            <a:srgbClr val="C7E9FF"/>
          </a:solidFill>
          <a:ln w="13335">
            <a:solidFill>
              <a:srgbClr val="0051C2"/>
            </a:solidFill>
            <a:prstDash val="solid"/>
          </a:ln>
        </p:spPr>
        <p:txBody>
          <a:bodyPr anchor="ctr"/>
          <a:lstStyle/>
          <a:p>
            <a:pPr algn="ctr">
              <a:buNone/>
              <a:defRPr sz="1650" b="1">
                <a:solidFill>
                  <a:srgbClr val="1C285E"/>
                </a:solidFill>
              </a:defRPr>
            </a:pPr>
            <a:r>
              <a:rPr lang="en-GB" sz="1650" b="1" dirty="0">
                <a:solidFill>
                  <a:srgbClr val="1C285E"/>
                </a:solidFill>
              </a:rPr>
              <a:t>Cancer-death model hazard</a:t>
            </a:r>
          </a:p>
          <a:p>
            <a:pPr algn="ctr">
              <a:buNone/>
              <a:defRPr sz="1650" b="1">
                <a:solidFill>
                  <a:srgbClr val="1C285E"/>
                </a:solidFill>
              </a:defRPr>
            </a:pPr>
            <a:r>
              <a:rPr sz="1650" b="1" dirty="0">
                <a:solidFill>
                  <a:srgbClr val="1C285E"/>
                </a:solidFill>
              </a:rPr>
              <a:t>h₁(t | x)</a:t>
            </a:r>
          </a:p>
        </p:txBody>
      </p:sp>
      <p:sp>
        <p:nvSpPr>
          <p:cNvPr id="24" name="Rectangle: Rounded Corners 23">
            <a:extLst>
              <a:ext uri="{FF2B5EF4-FFF2-40B4-BE49-F238E27FC236}">
                <a16:creationId xmlns:a16="http://schemas.microsoft.com/office/drawing/2014/main" id="{ABEBC1F9-42D5-46DB-B367-310D42B359FC}"/>
              </a:ext>
            </a:extLst>
          </p:cNvPr>
          <p:cNvSpPr>
            <a:spLocks noGrp="1"/>
          </p:cNvSpPr>
          <p:nvPr/>
        </p:nvSpPr>
        <p:spPr>
          <a:xfrm>
            <a:off x="704850" y="3781425"/>
            <a:ext cx="3714750" cy="1143000"/>
          </a:xfrm>
          <a:prstGeom prst="roundRect">
            <a:avLst>
              <a:gd name="adj" fmla="val 6667"/>
            </a:avLst>
          </a:prstGeom>
          <a:solidFill>
            <a:srgbClr val="C5DCE5"/>
          </a:solidFill>
          <a:ln w="13335">
            <a:solidFill>
              <a:srgbClr val="0A5766"/>
            </a:solidFill>
            <a:prstDash val="solid"/>
          </a:ln>
        </p:spPr>
        <p:txBody>
          <a:bodyPr anchor="ctr"/>
          <a:lstStyle/>
          <a:p>
            <a:pPr algn="ctr">
              <a:buNone/>
              <a:defRPr sz="1650" b="1">
                <a:solidFill>
                  <a:srgbClr val="1C285E"/>
                </a:solidFill>
              </a:defRPr>
            </a:pPr>
            <a:r>
              <a:rPr sz="1650" b="1" dirty="0">
                <a:solidFill>
                  <a:srgbClr val="1C285E"/>
                </a:solidFill>
              </a:rPr>
              <a:t>Other-cause </a:t>
            </a:r>
            <a:r>
              <a:rPr lang="en-GB" sz="1650" b="1" dirty="0">
                <a:solidFill>
                  <a:srgbClr val="1C285E"/>
                </a:solidFill>
              </a:rPr>
              <a:t>model </a:t>
            </a:r>
            <a:r>
              <a:rPr sz="1650" b="1" dirty="0">
                <a:solidFill>
                  <a:srgbClr val="1C285E"/>
                </a:solidFill>
              </a:rPr>
              <a:t>hazard</a:t>
            </a:r>
          </a:p>
          <a:p>
            <a:pPr algn="ctr">
              <a:buNone/>
              <a:defRPr sz="1650" b="1">
                <a:solidFill>
                  <a:srgbClr val="1C285E"/>
                </a:solidFill>
              </a:defRPr>
            </a:pPr>
            <a:r>
              <a:rPr sz="1650" b="1" dirty="0">
                <a:solidFill>
                  <a:srgbClr val="1C285E"/>
                </a:solidFill>
              </a:rPr>
              <a:t>h₂(t | x)</a:t>
            </a:r>
          </a:p>
        </p:txBody>
      </p:sp>
      <mc:AlternateContent xmlns:mc="http://schemas.openxmlformats.org/markup-compatibility/2006" xmlns:a14="http://schemas.microsoft.com/office/drawing/2010/main">
        <mc:Choice Requires="a14">
          <p:sp>
            <p:nvSpPr>
              <p:cNvPr id="25" name="Rectangle: Rounded Corners 24">
                <a:extLst>
                  <a:ext uri="{FF2B5EF4-FFF2-40B4-BE49-F238E27FC236}">
                    <a16:creationId xmlns:a16="http://schemas.microsoft.com/office/drawing/2014/main" id="{016A3695-3318-4C9B-8D94-3852D2830C33}"/>
                  </a:ext>
                </a:extLst>
              </p:cNvPr>
              <p:cNvSpPr>
                <a:spLocks noGrp="1"/>
              </p:cNvSpPr>
              <p:nvPr/>
            </p:nvSpPr>
            <p:spPr>
              <a:xfrm>
                <a:off x="5334000" y="2481265"/>
                <a:ext cx="3714750" cy="1904999"/>
              </a:xfrm>
              <a:prstGeom prst="roundRect">
                <a:avLst>
                  <a:gd name="adj" fmla="val 4706"/>
                </a:avLst>
              </a:prstGeom>
              <a:solidFill>
                <a:srgbClr val="FDF4EB"/>
              </a:solidFill>
              <a:ln w="15240">
                <a:solidFill>
                  <a:srgbClr val="FC5D5D"/>
                </a:solidFill>
                <a:prstDash val="solid"/>
              </a:ln>
            </p:spPr>
            <p:txBody>
              <a:bodyPr anchor="ctr"/>
              <a:lstStyle/>
              <a:p>
                <a:pPr algn="ctr">
                  <a:buNone/>
                  <a:defRPr sz="1500" b="1">
                    <a:solidFill>
                      <a:srgbClr val="1C285E"/>
                    </a:solidFill>
                  </a:defRPr>
                </a:pPr>
                <a:r>
                  <a:rPr lang="en-GB" sz="1500" b="1" dirty="0">
                    <a:solidFill>
                      <a:srgbClr val="1C285E"/>
                    </a:solidFill>
                  </a:rPr>
                  <a:t>predict, </a:t>
                </a:r>
                <a:r>
                  <a:rPr lang="en-GB" sz="1500" b="1" dirty="0" err="1">
                    <a:solidFill>
                      <a:srgbClr val="1C285E"/>
                    </a:solidFill>
                  </a:rPr>
                  <a:t>cif</a:t>
                </a:r>
                <a:r>
                  <a:rPr lang="en-GB" sz="1500" b="1" dirty="0">
                    <a:solidFill>
                      <a:srgbClr val="1C285E"/>
                    </a:solidFill>
                  </a:rPr>
                  <a:t> </a:t>
                </a:r>
                <a:r>
                  <a:rPr lang="en-GB" sz="1500" b="1" dirty="0" err="1">
                    <a:solidFill>
                      <a:srgbClr val="1C285E"/>
                    </a:solidFill>
                  </a:rPr>
                  <a:t>crmodels</a:t>
                </a:r>
                <a:r>
                  <a:rPr lang="en-GB" sz="1500" b="1" dirty="0">
                    <a:solidFill>
                      <a:srgbClr val="1C285E"/>
                    </a:solidFill>
                  </a:rPr>
                  <a:t>()</a:t>
                </a:r>
              </a:p>
              <a:p>
                <a:pPr algn="ctr">
                  <a:buNone/>
                  <a:defRPr sz="1500" b="1">
                    <a:solidFill>
                      <a:srgbClr val="1C285E"/>
                    </a:solidFill>
                  </a:defRPr>
                </a:pPr>
                <a:endParaRPr lang="en-GB" sz="1500" b="1" dirty="0">
                  <a:solidFill>
                    <a:srgbClr val="1C285E"/>
                  </a:solidFill>
                </a:endParaRPr>
              </a:p>
              <a:p>
                <a:pPr algn="ctr">
                  <a:buNone/>
                  <a:defRPr sz="1500" b="1">
                    <a:solidFill>
                      <a:srgbClr val="1C285E"/>
                    </a:solidFill>
                  </a:defRPr>
                </a:pPr>
                <a14:m>
                  <m:oMathPara xmlns:m="http://schemas.openxmlformats.org/officeDocument/2006/math">
                    <m:oMathParaPr>
                      <m:jc m:val="centerGroup"/>
                    </m:oMathParaPr>
                    <m:oMath xmlns:m="http://schemas.openxmlformats.org/officeDocument/2006/math">
                      <m:r>
                        <a:rPr lang="en-GB" sz="1050" b="1" i="1" smtClean="0">
                          <a:solidFill>
                            <a:srgbClr val="1C285E"/>
                          </a:solidFill>
                          <a:latin typeface="Cambria Math" panose="02040503050406030204" pitchFamily="18" charset="0"/>
                        </a:rPr>
                        <m:t>𝑪𝑰</m:t>
                      </m:r>
                      <m:sSub>
                        <m:sSubPr>
                          <m:ctrlPr>
                            <a:rPr lang="en-GB" sz="1050" b="1" i="1" smtClean="0">
                              <a:solidFill>
                                <a:srgbClr val="1C285E"/>
                              </a:solidFill>
                              <a:latin typeface="Cambria Math" panose="02040503050406030204" pitchFamily="18" charset="0"/>
                            </a:rPr>
                          </m:ctrlPr>
                        </m:sSubPr>
                        <m:e>
                          <m:r>
                            <a:rPr lang="en-GB" sz="1050" b="1" i="1" smtClean="0">
                              <a:solidFill>
                                <a:srgbClr val="1C285E"/>
                              </a:solidFill>
                              <a:latin typeface="Cambria Math" panose="02040503050406030204" pitchFamily="18" charset="0"/>
                            </a:rPr>
                            <m:t>𝑭</m:t>
                          </m:r>
                        </m:e>
                        <m:sub>
                          <m:r>
                            <a:rPr lang="en-GB" sz="1050" b="1" i="1" smtClean="0">
                              <a:solidFill>
                                <a:srgbClr val="1C285E"/>
                              </a:solidFill>
                              <a:latin typeface="Cambria Math" panose="02040503050406030204" pitchFamily="18" charset="0"/>
                            </a:rPr>
                            <m:t>𝑪𝒂𝒏𝒄𝒆𝒓</m:t>
                          </m:r>
                        </m:sub>
                      </m:sSub>
                      <m:d>
                        <m:dPr>
                          <m:ctrlPr>
                            <a:rPr lang="en-GB" sz="1050" b="1" i="1" smtClean="0">
                              <a:solidFill>
                                <a:srgbClr val="1C285E"/>
                              </a:solidFill>
                              <a:latin typeface="Cambria Math" panose="02040503050406030204" pitchFamily="18" charset="0"/>
                            </a:rPr>
                          </m:ctrlPr>
                        </m:dPr>
                        <m:e>
                          <m:r>
                            <a:rPr lang="en-GB" sz="1050" b="1" i="1" smtClean="0">
                              <a:solidFill>
                                <a:srgbClr val="1C285E"/>
                              </a:solidFill>
                              <a:latin typeface="Cambria Math" panose="02040503050406030204" pitchFamily="18" charset="0"/>
                            </a:rPr>
                            <m:t>𝟓</m:t>
                          </m:r>
                        </m:e>
                      </m:d>
                      <m:r>
                        <a:rPr lang="en-GB" sz="1050" b="1" i="1" smtClean="0">
                          <a:solidFill>
                            <a:srgbClr val="1C285E"/>
                          </a:solidFill>
                          <a:latin typeface="Cambria Math" panose="02040503050406030204" pitchFamily="18" charset="0"/>
                        </a:rPr>
                        <m:t>=</m:t>
                      </m:r>
                      <m:nary>
                        <m:naryPr>
                          <m:limLoc m:val="undOvr"/>
                          <m:ctrlPr>
                            <a:rPr lang="en-GB" sz="1050" b="1" i="1" smtClean="0">
                              <a:solidFill>
                                <a:srgbClr val="1C285E"/>
                              </a:solidFill>
                              <a:latin typeface="Cambria Math" panose="02040503050406030204" pitchFamily="18" charset="0"/>
                            </a:rPr>
                          </m:ctrlPr>
                        </m:naryPr>
                        <m:sub>
                          <m:r>
                            <m:rPr>
                              <m:brk m:alnAt="24"/>
                            </m:rPr>
                            <a:rPr lang="en-GB" sz="1050" b="1" i="1" smtClean="0">
                              <a:solidFill>
                                <a:srgbClr val="1C285E"/>
                              </a:solidFill>
                              <a:latin typeface="Cambria Math" panose="02040503050406030204" pitchFamily="18" charset="0"/>
                            </a:rPr>
                            <m:t>𝟎</m:t>
                          </m:r>
                        </m:sub>
                        <m:sup>
                          <m:r>
                            <a:rPr lang="en-GB" sz="1050" b="1" i="1" smtClean="0">
                              <a:solidFill>
                                <a:srgbClr val="1C285E"/>
                              </a:solidFill>
                              <a:latin typeface="Cambria Math" panose="02040503050406030204" pitchFamily="18" charset="0"/>
                            </a:rPr>
                            <m:t>𝟓</m:t>
                          </m:r>
                        </m:sup>
                        <m:e>
                          <m:sSub>
                            <m:sSubPr>
                              <m:ctrlPr>
                                <a:rPr lang="en-GB" sz="1050" b="1" i="1" smtClean="0">
                                  <a:solidFill>
                                    <a:srgbClr val="1C285E"/>
                                  </a:solidFill>
                                  <a:latin typeface="Cambria Math" panose="02040503050406030204" pitchFamily="18" charset="0"/>
                                </a:rPr>
                              </m:ctrlPr>
                            </m:sSubPr>
                            <m:e>
                              <m:r>
                                <a:rPr lang="en-GB" sz="1050" b="1" i="1" smtClean="0">
                                  <a:solidFill>
                                    <a:srgbClr val="1C285E"/>
                                  </a:solidFill>
                                  <a:latin typeface="Cambria Math" panose="02040503050406030204" pitchFamily="18" charset="0"/>
                                </a:rPr>
                                <m:t>𝒉</m:t>
                              </m:r>
                            </m:e>
                            <m:sub>
                              <m:r>
                                <a:rPr lang="en-GB" sz="1050" b="1" i="1" smtClean="0">
                                  <a:solidFill>
                                    <a:srgbClr val="1C285E"/>
                                  </a:solidFill>
                                  <a:latin typeface="Cambria Math" panose="02040503050406030204" pitchFamily="18" charset="0"/>
                                </a:rPr>
                                <m:t>𝒄𝒂𝒏𝒄𝒆𝒓</m:t>
                              </m:r>
                            </m:sub>
                          </m:sSub>
                          <m:d>
                            <m:dPr>
                              <m:ctrlPr>
                                <a:rPr lang="en-GB" sz="1050" b="1" i="1" smtClean="0">
                                  <a:solidFill>
                                    <a:srgbClr val="1C285E"/>
                                  </a:solidFill>
                                  <a:latin typeface="Cambria Math" panose="02040503050406030204" pitchFamily="18" charset="0"/>
                                </a:rPr>
                              </m:ctrlPr>
                            </m:dPr>
                            <m:e>
                              <m:r>
                                <a:rPr lang="en-GB" sz="1050" b="1" i="1" smtClean="0">
                                  <a:solidFill>
                                    <a:srgbClr val="1C285E"/>
                                  </a:solidFill>
                                  <a:latin typeface="Cambria Math" panose="02040503050406030204" pitchFamily="18" charset="0"/>
                                </a:rPr>
                                <m:t>𝒖</m:t>
                              </m:r>
                            </m:e>
                          </m:d>
                          <m:r>
                            <a:rPr lang="en-GB" sz="1050" b="1" i="1" smtClean="0">
                              <a:solidFill>
                                <a:srgbClr val="1C285E"/>
                              </a:solidFill>
                              <a:latin typeface="Cambria Math" panose="02040503050406030204" pitchFamily="18" charset="0"/>
                            </a:rPr>
                            <m:t>×</m:t>
                          </m:r>
                          <m:d>
                            <m:dPr>
                              <m:begChr m:val="["/>
                              <m:endChr m:val="]"/>
                              <m:ctrlPr>
                                <a:rPr lang="en-GB" sz="1050" b="1" i="1" smtClean="0">
                                  <a:solidFill>
                                    <a:srgbClr val="1C285E"/>
                                  </a:solidFill>
                                  <a:latin typeface="Cambria Math" panose="02040503050406030204" pitchFamily="18" charset="0"/>
                                </a:rPr>
                              </m:ctrlPr>
                            </m:dPr>
                            <m:e>
                              <m:sSub>
                                <m:sSubPr>
                                  <m:ctrlPr>
                                    <a:rPr lang="en-GB" sz="1050" b="1" i="1" smtClean="0">
                                      <a:solidFill>
                                        <a:srgbClr val="1C285E"/>
                                      </a:solidFill>
                                      <a:latin typeface="Cambria Math" panose="02040503050406030204" pitchFamily="18" charset="0"/>
                                    </a:rPr>
                                  </m:ctrlPr>
                                </m:sSubPr>
                                <m:e>
                                  <m:r>
                                    <a:rPr lang="en-GB" sz="1050" b="1" i="1" smtClean="0">
                                      <a:solidFill>
                                        <a:srgbClr val="1C285E"/>
                                      </a:solidFill>
                                      <a:latin typeface="Cambria Math" panose="02040503050406030204" pitchFamily="18" charset="0"/>
                                    </a:rPr>
                                    <m:t>𝑺</m:t>
                                  </m:r>
                                </m:e>
                                <m:sub>
                                  <m:r>
                                    <a:rPr lang="en-GB" sz="1050" b="1" i="1" smtClean="0">
                                      <a:solidFill>
                                        <a:srgbClr val="1C285E"/>
                                      </a:solidFill>
                                      <a:latin typeface="Cambria Math" panose="02040503050406030204" pitchFamily="18" charset="0"/>
                                    </a:rPr>
                                    <m:t>𝒄𝒂𝒏𝒄𝒆𝒓</m:t>
                                  </m:r>
                                </m:sub>
                              </m:sSub>
                              <m:d>
                                <m:dPr>
                                  <m:ctrlPr>
                                    <a:rPr lang="en-GB" sz="1050" b="1" i="1" smtClean="0">
                                      <a:solidFill>
                                        <a:srgbClr val="1C285E"/>
                                      </a:solidFill>
                                      <a:latin typeface="Cambria Math" panose="02040503050406030204" pitchFamily="18" charset="0"/>
                                    </a:rPr>
                                  </m:ctrlPr>
                                </m:dPr>
                                <m:e>
                                  <m:r>
                                    <a:rPr lang="en-GB" sz="1050" b="1" i="1" smtClean="0">
                                      <a:solidFill>
                                        <a:srgbClr val="1C285E"/>
                                      </a:solidFill>
                                      <a:latin typeface="Cambria Math" panose="02040503050406030204" pitchFamily="18" charset="0"/>
                                    </a:rPr>
                                    <m:t>𝒖</m:t>
                                  </m:r>
                                </m:e>
                              </m:d>
                              <m:r>
                                <a:rPr lang="en-GB" sz="1050" b="1" i="1" smtClean="0">
                                  <a:solidFill>
                                    <a:srgbClr val="1C285E"/>
                                  </a:solidFill>
                                  <a:latin typeface="Cambria Math" panose="02040503050406030204" pitchFamily="18" charset="0"/>
                                </a:rPr>
                                <m:t>×</m:t>
                              </m:r>
                              <m:sSub>
                                <m:sSubPr>
                                  <m:ctrlPr>
                                    <a:rPr lang="en-GB" sz="1050" b="1" i="1" smtClean="0">
                                      <a:solidFill>
                                        <a:srgbClr val="1C285E"/>
                                      </a:solidFill>
                                      <a:latin typeface="Cambria Math" panose="02040503050406030204" pitchFamily="18" charset="0"/>
                                    </a:rPr>
                                  </m:ctrlPr>
                                </m:sSubPr>
                                <m:e>
                                  <m:r>
                                    <a:rPr lang="en-GB" sz="1050" b="1" i="1" smtClean="0">
                                      <a:solidFill>
                                        <a:srgbClr val="1C285E"/>
                                      </a:solidFill>
                                      <a:latin typeface="Cambria Math" panose="02040503050406030204" pitchFamily="18" charset="0"/>
                                    </a:rPr>
                                    <m:t>𝑺</m:t>
                                  </m:r>
                                </m:e>
                                <m:sub>
                                  <m:r>
                                    <a:rPr lang="en-GB" sz="1050" b="1" i="1" smtClean="0">
                                      <a:solidFill>
                                        <a:srgbClr val="1C285E"/>
                                      </a:solidFill>
                                      <a:latin typeface="Cambria Math" panose="02040503050406030204" pitchFamily="18" charset="0"/>
                                    </a:rPr>
                                    <m:t>𝑶𝒕𝒉𝒆𝒓</m:t>
                                  </m:r>
                                </m:sub>
                              </m:sSub>
                              <m:d>
                                <m:dPr>
                                  <m:ctrlPr>
                                    <a:rPr lang="en-GB" sz="1050" b="1" i="1" smtClean="0">
                                      <a:solidFill>
                                        <a:srgbClr val="1C285E"/>
                                      </a:solidFill>
                                      <a:latin typeface="Cambria Math" panose="02040503050406030204" pitchFamily="18" charset="0"/>
                                    </a:rPr>
                                  </m:ctrlPr>
                                </m:dPr>
                                <m:e>
                                  <m:r>
                                    <a:rPr lang="en-GB" sz="1050" b="1" i="1" smtClean="0">
                                      <a:solidFill>
                                        <a:srgbClr val="1C285E"/>
                                      </a:solidFill>
                                      <a:latin typeface="Cambria Math" panose="02040503050406030204" pitchFamily="18" charset="0"/>
                                    </a:rPr>
                                    <m:t>𝒖</m:t>
                                  </m:r>
                                </m:e>
                              </m:d>
                            </m:e>
                          </m:d>
                          <m:r>
                            <a:rPr lang="en-GB" sz="1050" b="1" i="1" smtClean="0">
                              <a:solidFill>
                                <a:srgbClr val="1C285E"/>
                              </a:solidFill>
                              <a:latin typeface="Cambria Math" panose="02040503050406030204" pitchFamily="18" charset="0"/>
                            </a:rPr>
                            <m:t>𝒅𝒖</m:t>
                          </m:r>
                          <m:r>
                            <a:rPr lang="en-GB" sz="1050" b="1" i="1" smtClean="0">
                              <a:solidFill>
                                <a:srgbClr val="1C285E"/>
                              </a:solidFill>
                              <a:latin typeface="Cambria Math" panose="02040503050406030204" pitchFamily="18" charset="0"/>
                            </a:rPr>
                            <m:t> </m:t>
                          </m:r>
                        </m:e>
                      </m:nary>
                    </m:oMath>
                  </m:oMathPara>
                </a14:m>
                <a:endParaRPr sz="1200" b="1" dirty="0">
                  <a:solidFill>
                    <a:srgbClr val="1C285E"/>
                  </a:solidFill>
                </a:endParaRPr>
              </a:p>
            </p:txBody>
          </p:sp>
        </mc:Choice>
        <mc:Fallback xmlns="">
          <p:sp>
            <p:nvSpPr>
              <p:cNvPr id="25" name="Rectangle: Rounded Corners 24">
                <a:extLst>
                  <a:ext uri="{FF2B5EF4-FFF2-40B4-BE49-F238E27FC236}">
                    <a16:creationId xmlns:a16="http://schemas.microsoft.com/office/drawing/2014/main" id="{016A3695-3318-4C9B-8D94-3852D2830C33}"/>
                  </a:ext>
                </a:extLst>
              </p:cNvPr>
              <p:cNvSpPr>
                <a:spLocks noGrp="1" noRot="1" noChangeAspect="1" noMove="1" noResize="1" noEditPoints="1" noAdjustHandles="1" noChangeArrowheads="1" noChangeShapeType="1" noTextEdit="1"/>
              </p:cNvSpPr>
              <p:nvPr/>
            </p:nvSpPr>
            <p:spPr>
              <a:xfrm>
                <a:off x="5334000" y="2481265"/>
                <a:ext cx="3714750" cy="1904999"/>
              </a:xfrm>
              <a:prstGeom prst="roundRect">
                <a:avLst>
                  <a:gd name="adj" fmla="val 4706"/>
                </a:avLst>
              </a:prstGeom>
              <a:blipFill>
                <a:blip r:embed="rId3"/>
                <a:stretch>
                  <a:fillRect b="-22152"/>
                </a:stretch>
              </a:blipFill>
              <a:ln w="15240">
                <a:solidFill>
                  <a:srgbClr val="FC5D5D"/>
                </a:solidFill>
                <a:prstDash val="solid"/>
              </a:ln>
            </p:spPr>
            <p:txBody>
              <a:bodyPr/>
              <a:lstStyle/>
              <a:p>
                <a:r>
                  <a:rPr lang="en-GB">
                    <a:noFill/>
                  </a:rPr>
                  <a:t> </a:t>
                </a:r>
              </a:p>
            </p:txBody>
          </p:sp>
        </mc:Fallback>
      </mc:AlternateContent>
      <p:sp>
        <p:nvSpPr>
          <p:cNvPr id="26" name="Oval 25">
            <a:extLst>
              <a:ext uri="{FF2B5EF4-FFF2-40B4-BE49-F238E27FC236}">
                <a16:creationId xmlns:a16="http://schemas.microsoft.com/office/drawing/2014/main" id="{DAD4E3E6-0590-4555-8456-E3D946A697E1}"/>
              </a:ext>
            </a:extLst>
          </p:cNvPr>
          <p:cNvSpPr>
            <a:spLocks noGrp="1"/>
          </p:cNvSpPr>
          <p:nvPr/>
        </p:nvSpPr>
        <p:spPr>
          <a:xfrm>
            <a:off x="9620250" y="2481259"/>
            <a:ext cx="2095500" cy="1905000"/>
          </a:xfrm>
          <a:prstGeom prst="ellipse">
            <a:avLst/>
          </a:prstGeom>
          <a:solidFill>
            <a:srgbClr val="1C285E"/>
          </a:solidFill>
          <a:ln w="0">
            <a:noFill/>
            <a:prstDash val="solid"/>
          </a:ln>
        </p:spPr>
        <p:txBody>
          <a:bodyPr anchor="ctr"/>
          <a:lstStyle/>
          <a:p>
            <a:pPr algn="ctr">
              <a:buNone/>
              <a:defRPr sz="1575" b="1">
                <a:solidFill>
                  <a:srgbClr val="FFFFFF"/>
                </a:solidFill>
              </a:defRPr>
            </a:pPr>
            <a:r>
              <a:rPr sz="1575" b="1">
                <a:solidFill>
                  <a:srgbClr val="FFFFFF"/>
                </a:solidFill>
              </a:rPr>
              <a:t>5-year</a:t>
            </a:r>
          </a:p>
          <a:p>
            <a:pPr algn="ctr">
              <a:buNone/>
              <a:defRPr sz="1575" b="1">
                <a:solidFill>
                  <a:srgbClr val="FFFFFF"/>
                </a:solidFill>
              </a:defRPr>
            </a:pPr>
            <a:r>
              <a:rPr sz="1575" b="1">
                <a:solidFill>
                  <a:srgbClr val="FFFFFF"/>
                </a:solidFill>
              </a:rPr>
              <a:t>cancer-death</a:t>
            </a:r>
          </a:p>
          <a:p>
            <a:pPr algn="ctr">
              <a:buNone/>
              <a:defRPr sz="1575" b="1">
                <a:solidFill>
                  <a:srgbClr val="FFFFFF"/>
                </a:solidFill>
              </a:defRPr>
            </a:pPr>
            <a:r>
              <a:rPr sz="1575" b="1">
                <a:solidFill>
                  <a:srgbClr val="FFFFFF"/>
                </a:solidFill>
              </a:rPr>
              <a:t>CIF</a:t>
            </a:r>
          </a:p>
        </p:txBody>
      </p:sp>
      <p:cxnSp>
        <p:nvCxnSpPr>
          <p:cNvPr id="118" name="Straight Arrow Connector 39"/>
          <p:cNvCxnSpPr>
            <a:cxnSpLocks/>
            <a:stCxn id="23" idx="3"/>
          </p:cNvCxnSpPr>
          <p:nvPr/>
        </p:nvCxnSpPr>
        <p:spPr>
          <a:xfrm>
            <a:off x="4429125" y="2390775"/>
            <a:ext cx="914400" cy="1038225"/>
          </a:xfrm>
          <a:prstGeom prst="straightConnector1">
            <a:avLst/>
          </a:prstGeom>
          <a:ln w="28575">
            <a:solidFill>
              <a:srgbClr val="FC5D5D"/>
            </a:solidFill>
            <a:prstDash val="solid"/>
            <a:tailEnd type="triangle" w="med" len="med"/>
          </a:ln>
        </p:spPr>
      </p:cxnSp>
      <p:cxnSp>
        <p:nvCxnSpPr>
          <p:cNvPr id="119" name="Straight Arrow Connector 40"/>
          <p:cNvCxnSpPr>
            <a:cxnSpLocks/>
            <a:stCxn id="24" idx="3"/>
          </p:cNvCxnSpPr>
          <p:nvPr/>
        </p:nvCxnSpPr>
        <p:spPr>
          <a:xfrm flipV="1">
            <a:off x="4419600" y="3429000"/>
            <a:ext cx="914400" cy="923925"/>
          </a:xfrm>
          <a:prstGeom prst="straightConnector1">
            <a:avLst/>
          </a:prstGeom>
          <a:ln w="28575">
            <a:solidFill>
              <a:srgbClr val="FC5D5D"/>
            </a:solidFill>
            <a:prstDash val="solid"/>
            <a:tailEnd type="triangle" w="med" len="med"/>
          </a:ln>
        </p:spPr>
      </p:cxnSp>
      <p:cxnSp>
        <p:nvCxnSpPr>
          <p:cNvPr id="120" name="Straight Arrow Connector 41"/>
          <p:cNvCxnSpPr>
            <a:cxnSpLocks/>
            <a:stCxn id="25" idx="3"/>
            <a:endCxn id="26" idx="2"/>
          </p:cNvCxnSpPr>
          <p:nvPr/>
        </p:nvCxnSpPr>
        <p:spPr>
          <a:xfrm flipV="1">
            <a:off x="9048750" y="3433759"/>
            <a:ext cx="571500" cy="6"/>
          </a:xfrm>
          <a:prstGeom prst="straightConnector1">
            <a:avLst/>
          </a:prstGeom>
          <a:ln w="28575">
            <a:solidFill>
              <a:srgbClr val="FC5D5D"/>
            </a:solidFill>
            <a:prstDash val="solid"/>
            <a:tailEnd type="triangle" w="med" len="med"/>
          </a:ln>
        </p:spPr>
      </p:cxnSp>
    </p:spTree>
    <p:extLst>
      <p:ext uri="{BB962C8B-B14F-4D97-AF65-F5344CB8AC3E}">
        <p14:creationId xmlns:p14="http://schemas.microsoft.com/office/powerpoint/2010/main" val="1220028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4917772-D5FD-4B9B-B6C1-D6B2D9BD716B}"/>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sz="2775" b="1" i="0" dirty="0">
                <a:solidFill>
                  <a:srgbClr val="1C285E"/>
                </a:solidFill>
                <a:latin typeface="Aptos"/>
                <a:ea typeface="Aptos"/>
                <a:cs typeface="Aptos"/>
              </a:rPr>
              <a:t>Fit and save </a:t>
            </a:r>
            <a:r>
              <a:rPr lang="en-GB" sz="2775" b="1" i="0" dirty="0">
                <a:solidFill>
                  <a:srgbClr val="1C285E"/>
                </a:solidFill>
                <a:latin typeface="Aptos"/>
                <a:ea typeface="Aptos"/>
                <a:cs typeface="Aptos"/>
              </a:rPr>
              <a:t>one</a:t>
            </a:r>
            <a:r>
              <a:rPr sz="2775" b="1" i="0" dirty="0">
                <a:solidFill>
                  <a:srgbClr val="1C285E"/>
                </a:solidFill>
                <a:latin typeface="Aptos"/>
                <a:ea typeface="Aptos"/>
                <a:cs typeface="Aptos"/>
              </a:rPr>
              <a:t> stpm3 model for each cause</a:t>
            </a:r>
          </a:p>
        </p:txBody>
      </p:sp>
      <p:sp>
        <p:nvSpPr>
          <p:cNvPr id="2" name="Rectangle 1">
            <a:extLst>
              <a:ext uri="{FF2B5EF4-FFF2-40B4-BE49-F238E27FC236}">
                <a16:creationId xmlns:a16="http://schemas.microsoft.com/office/drawing/2014/main" id="{E5B45EF2-2EC6-46E6-889A-B706926AE210}"/>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A59EB345-77BD-4E63-B5E9-BF480AA73A4C}"/>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66A3A29F-105A-4EB0-B7B9-822FF40BE6E5}"/>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6039D7FC-7C84-45F0-9DA2-7971C21936D0}"/>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Fit both causes</a:t>
            </a:r>
          </a:p>
        </p:txBody>
      </p:sp>
      <p:sp>
        <p:nvSpPr>
          <p:cNvPr id="6" name="Rectangle 5">
            <a:extLst>
              <a:ext uri="{FF2B5EF4-FFF2-40B4-BE49-F238E27FC236}">
                <a16:creationId xmlns:a16="http://schemas.microsoft.com/office/drawing/2014/main" id="{3B38E9C4-7DFC-47DB-BC63-8B44AC101CDD}"/>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6</a:t>
            </a:r>
          </a:p>
        </p:txBody>
      </p:sp>
      <p:sp>
        <p:nvSpPr>
          <p:cNvPr id="7" name="Rectangle 6">
            <a:extLst>
              <a:ext uri="{FF2B5EF4-FFF2-40B4-BE49-F238E27FC236}">
                <a16:creationId xmlns:a16="http://schemas.microsoft.com/office/drawing/2014/main" id="{E756F54A-DB61-457B-824C-C4C4A3BDC262}"/>
              </a:ext>
            </a:extLst>
          </p:cNvPr>
          <p:cNvSpPr>
            <a:spLocks noGrp="1"/>
          </p:cNvSpPr>
          <p:nvPr/>
        </p:nvSpPr>
        <p:spPr>
          <a:xfrm>
            <a:off x="704850" y="1238250"/>
            <a:ext cx="6191250" cy="304800"/>
          </a:xfrm>
          <a:prstGeom prst="rect">
            <a:avLst/>
          </a:prstGeom>
          <a:noFill/>
          <a:ln w="0">
            <a:noFill/>
            <a:prstDash val="solid"/>
          </a:ln>
        </p:spPr>
        <p:txBody>
          <a:bodyPr anchor="t"/>
          <a:lstStyle/>
          <a:p>
            <a:pPr algn="l">
              <a:lnSpc>
                <a:spcPct val="105000"/>
              </a:lnSpc>
              <a:buNone/>
              <a:defRPr sz="1725" b="1" i="0">
                <a:solidFill>
                  <a:srgbClr val="FC5D5D"/>
                </a:solidFill>
                <a:latin typeface="Aptos"/>
                <a:ea typeface="Aptos"/>
                <a:cs typeface="Aptos"/>
              </a:defRPr>
            </a:pPr>
            <a:r>
              <a:rPr sz="1725" b="1" i="0" dirty="0">
                <a:solidFill>
                  <a:srgbClr val="FC5D5D"/>
                </a:solidFill>
                <a:latin typeface="Aptos"/>
                <a:ea typeface="Aptos"/>
                <a:cs typeface="Aptos"/>
              </a:rPr>
              <a:t>Cause 1: colorectal cancer death</a:t>
            </a:r>
            <a:r>
              <a:rPr lang="en-GB" sz="1725" b="1" i="0" dirty="0">
                <a:solidFill>
                  <a:srgbClr val="FC5D5D"/>
                </a:solidFill>
                <a:latin typeface="Aptos"/>
                <a:ea typeface="Aptos"/>
                <a:cs typeface="Aptos"/>
              </a:rPr>
              <a:t> in 1975-84 dataset</a:t>
            </a:r>
            <a:endParaRPr sz="1725" b="1" i="0" dirty="0">
              <a:solidFill>
                <a:srgbClr val="FC5D5D"/>
              </a:solidFill>
              <a:latin typeface="Aptos"/>
              <a:ea typeface="Aptos"/>
              <a:cs typeface="Aptos"/>
            </a:endParaRPr>
          </a:p>
        </p:txBody>
      </p:sp>
      <p:sp>
        <p:nvSpPr>
          <p:cNvPr id="8" name="Rectangle: Rounded Corners 7">
            <a:extLst>
              <a:ext uri="{FF2B5EF4-FFF2-40B4-BE49-F238E27FC236}">
                <a16:creationId xmlns:a16="http://schemas.microsoft.com/office/drawing/2014/main" id="{FABAC01E-1448-46B3-A726-FAE42D581310}"/>
              </a:ext>
            </a:extLst>
          </p:cNvPr>
          <p:cNvSpPr>
            <a:spLocks noGrp="1"/>
          </p:cNvSpPr>
          <p:nvPr/>
        </p:nvSpPr>
        <p:spPr>
          <a:xfrm>
            <a:off x="666750" y="1666875"/>
            <a:ext cx="6858000" cy="3714750"/>
          </a:xfrm>
          <a:prstGeom prst="roundRect">
            <a:avLst>
              <a:gd name="adj" fmla="val 2051"/>
            </a:avLst>
          </a:prstGeom>
          <a:solidFill>
            <a:srgbClr val="3C3C3C"/>
          </a:solidFill>
          <a:ln w="9525">
            <a:solidFill>
              <a:srgbClr val="3C3C3C"/>
            </a:solidFill>
            <a:prstDash val="solid"/>
          </a:ln>
        </p:spPr>
        <p:txBody>
          <a:bodyPr/>
          <a:lstStyle/>
          <a:p>
            <a:endParaRPr/>
          </a:p>
        </p:txBody>
      </p:sp>
      <p:sp>
        <p:nvSpPr>
          <p:cNvPr id="10" name="Rectangle 9">
            <a:extLst>
              <a:ext uri="{FF2B5EF4-FFF2-40B4-BE49-F238E27FC236}">
                <a16:creationId xmlns:a16="http://schemas.microsoft.com/office/drawing/2014/main" id="{3DE35E93-D886-4F01-97EE-6EBED43F2C5F}"/>
              </a:ext>
            </a:extLst>
          </p:cNvPr>
          <p:cNvSpPr>
            <a:spLocks noGrp="1"/>
          </p:cNvSpPr>
          <p:nvPr/>
        </p:nvSpPr>
        <p:spPr>
          <a:xfrm>
            <a:off x="8001000" y="1714500"/>
            <a:ext cx="3333750" cy="361950"/>
          </a:xfrm>
          <a:prstGeom prst="rect">
            <a:avLst/>
          </a:prstGeom>
          <a:noFill/>
          <a:ln w="0">
            <a:noFill/>
            <a:prstDash val="solid"/>
          </a:ln>
        </p:spPr>
        <p:txBody>
          <a:bodyPr anchor="t"/>
          <a:lstStyle/>
          <a:p>
            <a:pPr algn="l">
              <a:lnSpc>
                <a:spcPct val="105000"/>
              </a:lnSpc>
              <a:buNone/>
              <a:defRPr sz="1725" b="1" i="0">
                <a:solidFill>
                  <a:srgbClr val="0A5766"/>
                </a:solidFill>
                <a:latin typeface="Aptos"/>
                <a:ea typeface="Aptos"/>
                <a:cs typeface="Aptos"/>
              </a:defRPr>
            </a:pPr>
            <a:r>
              <a:rPr sz="1725" b="1" i="0">
                <a:solidFill>
                  <a:srgbClr val="0A5766"/>
                </a:solidFill>
                <a:latin typeface="Aptos"/>
                <a:ea typeface="Aptos"/>
                <a:cs typeface="Aptos"/>
              </a:rPr>
              <a:t>Repeat for other-cause death</a:t>
            </a:r>
          </a:p>
        </p:txBody>
      </p:sp>
      <p:sp>
        <p:nvSpPr>
          <p:cNvPr id="11" name="Rectangle: Rounded Corners 10">
            <a:extLst>
              <a:ext uri="{FF2B5EF4-FFF2-40B4-BE49-F238E27FC236}">
                <a16:creationId xmlns:a16="http://schemas.microsoft.com/office/drawing/2014/main" id="{B8AC64DD-C380-42F6-A5C4-E2B42AD68618}"/>
              </a:ext>
            </a:extLst>
          </p:cNvPr>
          <p:cNvSpPr>
            <a:spLocks noGrp="1"/>
          </p:cNvSpPr>
          <p:nvPr/>
        </p:nvSpPr>
        <p:spPr>
          <a:xfrm>
            <a:off x="8001000" y="2190750"/>
            <a:ext cx="3333750" cy="2381250"/>
          </a:xfrm>
          <a:prstGeom prst="roundRect">
            <a:avLst>
              <a:gd name="adj" fmla="val 2051"/>
            </a:avLst>
          </a:prstGeom>
          <a:solidFill>
            <a:srgbClr val="FFF4F2"/>
          </a:solidFill>
          <a:ln w="19050">
            <a:solidFill>
              <a:srgbClr val="FC5D5D"/>
            </a:solidFill>
            <a:prstDash val="solid"/>
          </a:ln>
        </p:spPr>
        <p:txBody>
          <a:bodyPr/>
          <a:lstStyle/>
          <a:p>
            <a:endParaRPr/>
          </a:p>
        </p:txBody>
      </p:sp>
      <p:sp>
        <p:nvSpPr>
          <p:cNvPr id="13" name="Rectangle 12">
            <a:extLst>
              <a:ext uri="{FF2B5EF4-FFF2-40B4-BE49-F238E27FC236}">
                <a16:creationId xmlns:a16="http://schemas.microsoft.com/office/drawing/2014/main" id="{BCB6FCE3-1E7F-4BF3-A7D0-1F9BE1D75C30}"/>
              </a:ext>
            </a:extLst>
          </p:cNvPr>
          <p:cNvSpPr>
            <a:spLocks noGrp="1"/>
          </p:cNvSpPr>
          <p:nvPr/>
        </p:nvSpPr>
        <p:spPr>
          <a:xfrm>
            <a:off x="2114550" y="5715000"/>
            <a:ext cx="7962900" cy="342900"/>
          </a:xfrm>
          <a:prstGeom prst="rect">
            <a:avLst/>
          </a:prstGeom>
          <a:noFill/>
          <a:ln w="0">
            <a:noFill/>
            <a:prstDash val="solid"/>
          </a:ln>
        </p:spPr>
        <p:txBody>
          <a:bodyPr anchor="t"/>
          <a:lstStyle/>
          <a:p>
            <a:pPr algn="ctr">
              <a:lnSpc>
                <a:spcPct val="105000"/>
              </a:lnSpc>
              <a:buNone/>
              <a:defRPr sz="1725" b="1" i="0">
                <a:solidFill>
                  <a:srgbClr val="1C285E"/>
                </a:solidFill>
                <a:latin typeface="Aptos"/>
                <a:ea typeface="Aptos"/>
                <a:cs typeface="Aptos"/>
              </a:defRPr>
            </a:pPr>
            <a:r>
              <a:rPr sz="1725" b="1" i="0" dirty="0">
                <a:solidFill>
                  <a:srgbClr val="1C285E"/>
                </a:solidFill>
                <a:latin typeface="Aptos"/>
                <a:ea typeface="Aptos"/>
                <a:cs typeface="Aptos"/>
              </a:rPr>
              <a:t>Same model </a:t>
            </a:r>
            <a:r>
              <a:rPr lang="en-GB" sz="1725" b="1" dirty="0">
                <a:solidFill>
                  <a:srgbClr val="1C285E"/>
                </a:solidFill>
                <a:latin typeface="Aptos"/>
                <a:ea typeface="Aptos"/>
                <a:cs typeface="Aptos"/>
              </a:rPr>
              <a:t>structure for simplicity, with</a:t>
            </a:r>
            <a:r>
              <a:rPr sz="1725" b="1" i="0" dirty="0">
                <a:solidFill>
                  <a:srgbClr val="1C285E"/>
                </a:solidFill>
                <a:latin typeface="Aptos"/>
                <a:ea typeface="Aptos"/>
                <a:cs typeface="Aptos"/>
              </a:rPr>
              <a:t> different failure definition</a:t>
            </a:r>
            <a:r>
              <a:rPr lang="en-GB" sz="1725" b="1" i="0" dirty="0">
                <a:solidFill>
                  <a:srgbClr val="1C285E"/>
                </a:solidFill>
                <a:latin typeface="Aptos"/>
                <a:ea typeface="Aptos"/>
                <a:cs typeface="Aptos"/>
              </a:rPr>
              <a:t>s</a:t>
            </a:r>
            <a:r>
              <a:rPr sz="1725" b="1" i="0" dirty="0">
                <a:solidFill>
                  <a:srgbClr val="1C285E"/>
                </a:solidFill>
                <a:latin typeface="Aptos"/>
                <a:ea typeface="Aptos"/>
                <a:cs typeface="Aptos"/>
              </a:rPr>
              <a:t>.</a:t>
            </a:r>
          </a:p>
        </p:txBody>
      </p:sp>
      <p:sp>
        <p:nvSpPr>
          <p:cNvPr id="15" name="Rectangle 14">
            <a:extLst>
              <a:ext uri="{FF2B5EF4-FFF2-40B4-BE49-F238E27FC236}">
                <a16:creationId xmlns:a16="http://schemas.microsoft.com/office/drawing/2014/main" id="{B0EBC408-26D0-4671-8908-BAEB5CB0AA2F}"/>
              </a:ext>
            </a:extLst>
          </p:cNvPr>
          <p:cNvSpPr>
            <a:spLocks noGrp="1"/>
          </p:cNvSpPr>
          <p:nvPr/>
        </p:nvSpPr>
        <p:spPr>
          <a:xfrm>
            <a:off x="876300" y="1838325"/>
            <a:ext cx="6438900" cy="3429000"/>
          </a:xfrm>
          <a:prstGeom prst="rect">
            <a:avLst/>
          </a:prstGeom>
          <a:solidFill>
            <a:srgbClr val="3C3C3C"/>
          </a:solidFill>
          <a:ln w="0">
            <a:noFill/>
            <a:prstDash val="solid"/>
          </a:ln>
        </p:spPr>
        <p:txBody>
          <a:bodyPr/>
          <a:lstStyle/>
          <a:p>
            <a:pPr>
              <a:buNone/>
              <a:defRPr sz="945">
                <a:solidFill>
                  <a:srgbClr val="FFFFFF"/>
                </a:solidFill>
              </a:defRPr>
            </a:pPr>
            <a:r>
              <a:rPr sz="1600" dirty="0">
                <a:solidFill>
                  <a:srgbClr val="FFFFFF"/>
                </a:solidFill>
              </a:rPr>
              <a:t>use "</a:t>
            </a:r>
            <a:r>
              <a:rPr sz="1600" dirty="0" err="1">
                <a:solidFill>
                  <a:srgbClr val="FFFFFF"/>
                </a:solidFill>
              </a:rPr>
              <a:t>internal.dta</a:t>
            </a:r>
            <a:r>
              <a:rPr sz="1600" dirty="0">
                <a:solidFill>
                  <a:srgbClr val="FFFFFF"/>
                </a:solidFill>
              </a:rPr>
              <a:t>", clear</a:t>
            </a:r>
          </a:p>
          <a:p>
            <a:endParaRPr sz="1600" dirty="0">
              <a:solidFill>
                <a:srgbClr val="FFFFFF"/>
              </a:solidFill>
            </a:endParaRPr>
          </a:p>
          <a:p>
            <a:pPr>
              <a:buNone/>
              <a:defRPr sz="945">
                <a:solidFill>
                  <a:srgbClr val="FFFFFF"/>
                </a:solidFill>
              </a:defRPr>
            </a:pPr>
            <a:r>
              <a:rPr sz="1600" dirty="0" err="1">
                <a:solidFill>
                  <a:srgbClr val="FFFFFF"/>
                </a:solidFill>
              </a:rPr>
              <a:t>stset</a:t>
            </a:r>
            <a:r>
              <a:rPr sz="1600" dirty="0">
                <a:solidFill>
                  <a:srgbClr val="FFFFFF"/>
                </a:solidFill>
              </a:rPr>
              <a:t> </a:t>
            </a:r>
            <a:r>
              <a:rPr sz="1600" dirty="0" err="1">
                <a:solidFill>
                  <a:srgbClr val="FFFFFF"/>
                </a:solidFill>
              </a:rPr>
              <a:t>surv_yy</a:t>
            </a:r>
            <a:r>
              <a:rPr sz="1600" dirty="0">
                <a:solidFill>
                  <a:srgbClr val="FFFFFF"/>
                </a:solidFill>
              </a:rPr>
              <a:t>, failure(status==1) id(id) exit(time 5)</a:t>
            </a:r>
          </a:p>
          <a:p>
            <a:endParaRPr sz="1600" dirty="0">
              <a:solidFill>
                <a:srgbClr val="FFFFFF"/>
              </a:solidFill>
            </a:endParaRPr>
          </a:p>
          <a:p>
            <a:pPr>
              <a:buNone/>
              <a:defRPr sz="945">
                <a:solidFill>
                  <a:srgbClr val="FFFFFF"/>
                </a:solidFill>
              </a:defRPr>
            </a:pPr>
            <a:r>
              <a:rPr sz="1600" dirty="0">
                <a:solidFill>
                  <a:srgbClr val="FFFFFF"/>
                </a:solidFill>
              </a:rPr>
              <a:t>stpm3 </a:t>
            </a:r>
            <a:r>
              <a:rPr sz="1600" dirty="0" err="1">
                <a:solidFill>
                  <a:srgbClr val="FFFFFF"/>
                </a:solidFill>
              </a:rPr>
              <a:t>i.stage</a:t>
            </a:r>
            <a:r>
              <a:rPr sz="1600" dirty="0">
                <a:solidFill>
                  <a:srgbClr val="FFFFFF"/>
                </a:solidFill>
              </a:rPr>
              <a:t> </a:t>
            </a:r>
            <a:r>
              <a:rPr sz="1600" dirty="0" err="1">
                <a:solidFill>
                  <a:srgbClr val="FFFFFF"/>
                </a:solidFill>
              </a:rPr>
              <a:t>i.sex</a:t>
            </a:r>
            <a:r>
              <a:rPr sz="1600" dirty="0">
                <a:solidFill>
                  <a:srgbClr val="FFFFFF"/>
                </a:solidFill>
              </a:rPr>
              <a:t> ///</a:t>
            </a:r>
          </a:p>
          <a:p>
            <a:pPr>
              <a:buNone/>
              <a:defRPr sz="945">
                <a:solidFill>
                  <a:srgbClr val="FFFFFF"/>
                </a:solidFill>
              </a:defRPr>
            </a:pPr>
            <a:r>
              <a:rPr sz="1600" dirty="0">
                <a:solidFill>
                  <a:srgbClr val="FFFFFF"/>
                </a:solidFill>
              </a:rPr>
              <a:t> @rcs(age, </a:t>
            </a:r>
            <a:r>
              <a:rPr sz="1600" dirty="0" err="1">
                <a:solidFill>
                  <a:srgbClr val="FFFFFF"/>
                </a:solidFill>
              </a:rPr>
              <a:t>df</a:t>
            </a:r>
            <a:r>
              <a:rPr sz="1600" dirty="0">
                <a:solidFill>
                  <a:srgbClr val="FFFFFF"/>
                </a:solidFill>
              </a:rPr>
              <a:t>(3) </a:t>
            </a:r>
            <a:r>
              <a:rPr sz="1600" dirty="0" err="1">
                <a:solidFill>
                  <a:srgbClr val="FFFFFF"/>
                </a:solidFill>
              </a:rPr>
              <a:t>winsor</a:t>
            </a:r>
            <a:r>
              <a:rPr sz="1600" dirty="0">
                <a:solidFill>
                  <a:srgbClr val="FFFFFF"/>
                </a:solidFill>
              </a:rPr>
              <a:t>(2.5 97.5)) ///</a:t>
            </a:r>
          </a:p>
          <a:p>
            <a:pPr>
              <a:buNone/>
              <a:defRPr sz="945">
                <a:solidFill>
                  <a:srgbClr val="FFFFFF"/>
                </a:solidFill>
              </a:defRPr>
            </a:pPr>
            <a:r>
              <a:rPr lang="en-GB" sz="1600" dirty="0">
                <a:solidFill>
                  <a:srgbClr val="FFFFFF"/>
                </a:solidFill>
              </a:rPr>
              <a:t>  </a:t>
            </a:r>
            <a:r>
              <a:rPr sz="1600" dirty="0" err="1">
                <a:solidFill>
                  <a:srgbClr val="FFFFFF"/>
                </a:solidFill>
              </a:rPr>
              <a:t>i.stage#i.sex</a:t>
            </a:r>
            <a:r>
              <a:rPr sz="1600" dirty="0">
                <a:solidFill>
                  <a:srgbClr val="FFFFFF"/>
                </a:solidFill>
              </a:rPr>
              <a:t>, ///</a:t>
            </a:r>
          </a:p>
          <a:p>
            <a:pPr>
              <a:buNone/>
              <a:defRPr sz="945">
                <a:solidFill>
                  <a:srgbClr val="FFFFFF"/>
                </a:solidFill>
              </a:defRPr>
            </a:pPr>
            <a:r>
              <a:rPr lang="en-GB" sz="1600" dirty="0">
                <a:solidFill>
                  <a:srgbClr val="FFFFFF"/>
                </a:solidFill>
              </a:rPr>
              <a:t> </a:t>
            </a:r>
            <a:r>
              <a:rPr sz="1600" dirty="0">
                <a:solidFill>
                  <a:srgbClr val="FFFFFF"/>
                </a:solidFill>
              </a:rPr>
              <a:t> </a:t>
            </a:r>
            <a:r>
              <a:rPr sz="1600" dirty="0" err="1">
                <a:solidFill>
                  <a:srgbClr val="FFFFFF"/>
                </a:solidFill>
              </a:rPr>
              <a:t>df</a:t>
            </a:r>
            <a:r>
              <a:rPr sz="1600" dirty="0">
                <a:solidFill>
                  <a:srgbClr val="FFFFFF"/>
                </a:solidFill>
              </a:rPr>
              <a:t>(3) ///</a:t>
            </a:r>
          </a:p>
          <a:p>
            <a:pPr>
              <a:buNone/>
              <a:defRPr sz="945">
                <a:solidFill>
                  <a:srgbClr val="FFFFFF"/>
                </a:solidFill>
              </a:defRPr>
            </a:pPr>
            <a:r>
              <a:rPr lang="en-GB" sz="1600" dirty="0">
                <a:solidFill>
                  <a:srgbClr val="FFFFFF"/>
                </a:solidFill>
              </a:rPr>
              <a:t> </a:t>
            </a:r>
            <a:r>
              <a:rPr sz="1600" dirty="0">
                <a:solidFill>
                  <a:srgbClr val="FFFFFF"/>
                </a:solidFill>
              </a:rPr>
              <a:t> </a:t>
            </a:r>
            <a:r>
              <a:rPr sz="1600" dirty="0" err="1">
                <a:solidFill>
                  <a:srgbClr val="FFFFFF"/>
                </a:solidFill>
              </a:rPr>
              <a:t>tvc</a:t>
            </a:r>
            <a:r>
              <a:rPr sz="1600" dirty="0">
                <a:solidFill>
                  <a:srgbClr val="FFFFFF"/>
                </a:solidFill>
              </a:rPr>
              <a:t>(</a:t>
            </a:r>
            <a:r>
              <a:rPr sz="1600" dirty="0" err="1">
                <a:solidFill>
                  <a:srgbClr val="FFFFFF"/>
                </a:solidFill>
              </a:rPr>
              <a:t>i.stage</a:t>
            </a:r>
            <a:r>
              <a:rPr lang="en-GB" sz="1600" dirty="0">
                <a:solidFill>
                  <a:srgbClr val="FFFFFF"/>
                </a:solidFill>
              </a:rPr>
              <a:t> @rcs(age, </a:t>
            </a:r>
            <a:r>
              <a:rPr lang="en-GB" sz="1600" dirty="0" err="1">
                <a:solidFill>
                  <a:srgbClr val="FFFFFF"/>
                </a:solidFill>
              </a:rPr>
              <a:t>df</a:t>
            </a:r>
            <a:r>
              <a:rPr lang="en-GB" sz="1600" dirty="0">
                <a:solidFill>
                  <a:srgbClr val="FFFFFF"/>
                </a:solidFill>
              </a:rPr>
              <a:t>(3) </a:t>
            </a:r>
            <a:r>
              <a:rPr lang="en-GB" sz="1600" dirty="0" err="1">
                <a:solidFill>
                  <a:srgbClr val="FFFFFF"/>
                </a:solidFill>
              </a:rPr>
              <a:t>winsor</a:t>
            </a:r>
            <a:r>
              <a:rPr lang="en-GB" sz="1600" dirty="0">
                <a:solidFill>
                  <a:srgbClr val="FFFFFF"/>
                </a:solidFill>
              </a:rPr>
              <a:t>(2.5 97.5))</a:t>
            </a:r>
            <a:r>
              <a:rPr sz="1600" dirty="0">
                <a:solidFill>
                  <a:srgbClr val="FFFFFF"/>
                </a:solidFill>
              </a:rPr>
              <a:t>) </a:t>
            </a:r>
            <a:r>
              <a:rPr sz="1600" dirty="0" err="1">
                <a:solidFill>
                  <a:srgbClr val="FFFFFF"/>
                </a:solidFill>
              </a:rPr>
              <a:t>dftvc</a:t>
            </a:r>
            <a:r>
              <a:rPr sz="1600" dirty="0">
                <a:solidFill>
                  <a:srgbClr val="FFFFFF"/>
                </a:solidFill>
              </a:rPr>
              <a:t>(2) ///</a:t>
            </a:r>
          </a:p>
          <a:p>
            <a:pPr>
              <a:buNone/>
              <a:defRPr sz="945">
                <a:solidFill>
                  <a:srgbClr val="FFFFFF"/>
                </a:solidFill>
              </a:defRPr>
            </a:pPr>
            <a:r>
              <a:rPr sz="1600" dirty="0">
                <a:solidFill>
                  <a:srgbClr val="FFFFFF"/>
                </a:solidFill>
              </a:rPr>
              <a:t> </a:t>
            </a:r>
            <a:r>
              <a:rPr lang="en-GB" sz="1600" dirty="0">
                <a:solidFill>
                  <a:srgbClr val="FFFFFF"/>
                </a:solidFill>
              </a:rPr>
              <a:t> </a:t>
            </a:r>
            <a:r>
              <a:rPr sz="1600" dirty="0">
                <a:solidFill>
                  <a:srgbClr val="FFFFFF"/>
                </a:solidFill>
              </a:rPr>
              <a:t>scale(</a:t>
            </a:r>
            <a:r>
              <a:rPr sz="1600" dirty="0" err="1">
                <a:solidFill>
                  <a:srgbClr val="FFFFFF"/>
                </a:solidFill>
              </a:rPr>
              <a:t>lncumhazard</a:t>
            </a:r>
            <a:r>
              <a:rPr sz="1600" dirty="0">
                <a:solidFill>
                  <a:srgbClr val="FFFFFF"/>
                </a:solidFill>
              </a:rPr>
              <a:t>) </a:t>
            </a:r>
            <a:r>
              <a:rPr sz="1600" dirty="0" err="1">
                <a:solidFill>
                  <a:srgbClr val="FFFFFF"/>
                </a:solidFill>
              </a:rPr>
              <a:t>initvaluesloop</a:t>
            </a:r>
            <a:endParaRPr lang="en-GB" sz="1600" dirty="0">
              <a:solidFill>
                <a:srgbClr val="FFFFFF"/>
              </a:solidFill>
            </a:endParaRPr>
          </a:p>
          <a:p>
            <a:pPr>
              <a:buNone/>
              <a:defRPr sz="945">
                <a:solidFill>
                  <a:srgbClr val="FFFFFF"/>
                </a:solidFill>
              </a:defRPr>
            </a:pPr>
            <a:endParaRPr sz="1600" dirty="0">
              <a:solidFill>
                <a:srgbClr val="FFFFFF"/>
              </a:solidFill>
            </a:endParaRPr>
          </a:p>
          <a:p>
            <a:pPr>
              <a:buNone/>
              <a:defRPr sz="945">
                <a:solidFill>
                  <a:srgbClr val="FFFFFF"/>
                </a:solidFill>
              </a:defRPr>
            </a:pPr>
            <a:r>
              <a:rPr sz="1600" dirty="0">
                <a:solidFill>
                  <a:srgbClr val="FFFFFF"/>
                </a:solidFill>
              </a:rPr>
              <a:t>estimates store </a:t>
            </a:r>
            <a:r>
              <a:rPr lang="en-GB" sz="1600" dirty="0" err="1">
                <a:solidFill>
                  <a:srgbClr val="FFFFFF"/>
                </a:solidFill>
              </a:rPr>
              <a:t>M_time</a:t>
            </a:r>
            <a:r>
              <a:rPr lang="en-GB" sz="1600" dirty="0">
                <a:solidFill>
                  <a:srgbClr val="FFFFFF"/>
                </a:solidFill>
              </a:rPr>
              <a:t>_</a:t>
            </a:r>
            <a:r>
              <a:rPr sz="1600" dirty="0">
                <a:solidFill>
                  <a:srgbClr val="FFFFFF"/>
                </a:solidFill>
              </a:rPr>
              <a:t>cancer</a:t>
            </a:r>
          </a:p>
          <a:p>
            <a:pPr>
              <a:buNone/>
              <a:defRPr sz="945">
                <a:solidFill>
                  <a:srgbClr val="FFFFFF"/>
                </a:solidFill>
              </a:defRPr>
            </a:pPr>
            <a:r>
              <a:rPr sz="1600" dirty="0">
                <a:solidFill>
                  <a:srgbClr val="FFFFFF"/>
                </a:solidFill>
              </a:rPr>
              <a:t>estimates save "</a:t>
            </a:r>
            <a:r>
              <a:rPr lang="en-GB" sz="1600" dirty="0" err="1">
                <a:solidFill>
                  <a:srgbClr val="FFFFFF"/>
                </a:solidFill>
              </a:rPr>
              <a:t>M_time</a:t>
            </a:r>
            <a:r>
              <a:rPr lang="en-GB" sz="1600" dirty="0">
                <a:solidFill>
                  <a:srgbClr val="FFFFFF"/>
                </a:solidFill>
              </a:rPr>
              <a:t>_</a:t>
            </a:r>
            <a:r>
              <a:rPr sz="1600" dirty="0" err="1">
                <a:solidFill>
                  <a:srgbClr val="FFFFFF"/>
                </a:solidFill>
              </a:rPr>
              <a:t>cancer.ster</a:t>
            </a:r>
            <a:r>
              <a:rPr sz="1600" dirty="0">
                <a:solidFill>
                  <a:srgbClr val="FFFFFF"/>
                </a:solidFill>
              </a:rPr>
              <a:t>", replace</a:t>
            </a:r>
          </a:p>
        </p:txBody>
      </p:sp>
      <p:sp>
        <p:nvSpPr>
          <p:cNvPr id="16" name="Rectangle 15">
            <a:extLst>
              <a:ext uri="{FF2B5EF4-FFF2-40B4-BE49-F238E27FC236}">
                <a16:creationId xmlns:a16="http://schemas.microsoft.com/office/drawing/2014/main" id="{85D56A8E-9F0A-454D-89E1-56430C3A6B8C}"/>
              </a:ext>
            </a:extLst>
          </p:cNvPr>
          <p:cNvSpPr>
            <a:spLocks noGrp="1"/>
          </p:cNvSpPr>
          <p:nvPr/>
        </p:nvSpPr>
        <p:spPr>
          <a:xfrm>
            <a:off x="8286750" y="2400300"/>
            <a:ext cx="2762250" cy="2000250"/>
          </a:xfrm>
          <a:prstGeom prst="rect">
            <a:avLst/>
          </a:prstGeom>
          <a:noFill/>
          <a:ln w="0">
            <a:noFill/>
            <a:prstDash val="solid"/>
          </a:ln>
        </p:spPr>
        <p:txBody>
          <a:bodyPr anchor="ctr">
            <a:normAutofit fontScale="87788" lnSpcReduction="10000"/>
          </a:bodyPr>
          <a:lstStyle/>
          <a:p>
            <a:pPr algn="ctr">
              <a:buNone/>
              <a:defRPr sz="1800">
                <a:solidFill>
                  <a:srgbClr val="1C285E"/>
                </a:solidFill>
              </a:defRPr>
            </a:pPr>
            <a:r>
              <a:rPr sz="1800" dirty="0">
                <a:solidFill>
                  <a:srgbClr val="1C285E"/>
                </a:solidFill>
              </a:rPr>
              <a:t>Use the same model form.</a:t>
            </a:r>
          </a:p>
          <a:p>
            <a:endParaRPr sz="1200" dirty="0">
              <a:solidFill>
                <a:srgbClr val="FFFFFF"/>
              </a:solidFill>
            </a:endParaRPr>
          </a:p>
          <a:p>
            <a:pPr algn="ctr">
              <a:buNone/>
              <a:defRPr sz="1800">
                <a:solidFill>
                  <a:srgbClr val="1C285E"/>
                </a:solidFill>
              </a:defRPr>
            </a:pPr>
            <a:r>
              <a:rPr sz="1800" dirty="0">
                <a:solidFill>
                  <a:srgbClr val="1C285E"/>
                </a:solidFill>
              </a:rPr>
              <a:t>Change only:</a:t>
            </a:r>
          </a:p>
          <a:p>
            <a:endParaRPr sz="1200" dirty="0">
              <a:solidFill>
                <a:srgbClr val="FFFFFF"/>
              </a:solidFill>
            </a:endParaRPr>
          </a:p>
          <a:p>
            <a:pPr algn="ctr">
              <a:buNone/>
              <a:defRPr sz="1800">
                <a:solidFill>
                  <a:srgbClr val="1C285E"/>
                </a:solidFill>
              </a:defRPr>
            </a:pPr>
            <a:r>
              <a:rPr sz="1800" dirty="0">
                <a:solidFill>
                  <a:srgbClr val="1C285E"/>
                </a:solidFill>
              </a:rPr>
              <a:t>failure(status==1)</a:t>
            </a:r>
          </a:p>
          <a:p>
            <a:pPr algn="ctr">
              <a:buNone/>
              <a:defRPr sz="1800">
                <a:solidFill>
                  <a:srgbClr val="1C285E"/>
                </a:solidFill>
              </a:defRPr>
            </a:pPr>
            <a:r>
              <a:rPr sz="1800" dirty="0">
                <a:solidFill>
                  <a:srgbClr val="1C285E"/>
                </a:solidFill>
              </a:rPr>
              <a:t>        ↓</a:t>
            </a:r>
          </a:p>
          <a:p>
            <a:pPr algn="ctr">
              <a:buNone/>
              <a:defRPr sz="1800">
                <a:solidFill>
                  <a:srgbClr val="1C285E"/>
                </a:solidFill>
              </a:defRPr>
            </a:pPr>
            <a:r>
              <a:rPr sz="1800" dirty="0">
                <a:solidFill>
                  <a:srgbClr val="1C285E"/>
                </a:solidFill>
              </a:rPr>
              <a:t>failure(status==2)</a:t>
            </a:r>
          </a:p>
          <a:p>
            <a:pPr>
              <a:buNone/>
              <a:defRPr sz="945">
                <a:solidFill>
                  <a:srgbClr val="FFFFFF"/>
                </a:solidFill>
              </a:defRPr>
            </a:pPr>
            <a:endParaRPr sz="1800" dirty="0">
              <a:solidFill>
                <a:srgbClr val="1C285E"/>
              </a:solidFill>
            </a:endParaRPr>
          </a:p>
          <a:p>
            <a:pPr algn="ctr">
              <a:buNone/>
              <a:defRPr sz="1800">
                <a:solidFill>
                  <a:srgbClr val="1C285E"/>
                </a:solidFill>
              </a:defRPr>
            </a:pPr>
            <a:r>
              <a:rPr sz="1800" dirty="0">
                <a:solidFill>
                  <a:srgbClr val="1C285E"/>
                </a:solidFill>
              </a:rPr>
              <a:t>Then save </a:t>
            </a:r>
            <a:r>
              <a:rPr lang="en-GB" sz="1800" dirty="0" err="1">
                <a:solidFill>
                  <a:srgbClr val="1C285E"/>
                </a:solidFill>
              </a:rPr>
              <a:t>M_time</a:t>
            </a:r>
            <a:r>
              <a:rPr lang="en-GB" sz="1800" dirty="0">
                <a:solidFill>
                  <a:srgbClr val="1C285E"/>
                </a:solidFill>
              </a:rPr>
              <a:t>_</a:t>
            </a:r>
            <a:r>
              <a:rPr sz="1800" dirty="0" err="1">
                <a:solidFill>
                  <a:srgbClr val="1C285E"/>
                </a:solidFill>
              </a:rPr>
              <a:t>other.ster</a:t>
            </a:r>
            <a:endParaRPr sz="1800" dirty="0">
              <a:solidFill>
                <a:srgbClr val="1C285E"/>
              </a:solidFill>
            </a:endParaRPr>
          </a:p>
        </p:txBody>
      </p:sp>
    </p:spTree>
    <p:extLst>
      <p:ext uri="{BB962C8B-B14F-4D97-AF65-F5344CB8AC3E}">
        <p14:creationId xmlns:p14="http://schemas.microsoft.com/office/powerpoint/2010/main" val="458419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4917772-D5FD-4B9B-B6C1-D6B2D9BD716B}"/>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sz="2775" b="1" i="0">
                <a:solidFill>
                  <a:srgbClr val="1C285E"/>
                </a:solidFill>
                <a:latin typeface="Aptos"/>
                <a:ea typeface="Aptos"/>
                <a:cs typeface="Aptos"/>
              </a:rPr>
              <a:t>Restore both models and predict the 5-year CIF</a:t>
            </a:r>
          </a:p>
        </p:txBody>
      </p:sp>
      <p:sp>
        <p:nvSpPr>
          <p:cNvPr id="2" name="Rectangle 1">
            <a:extLst>
              <a:ext uri="{FF2B5EF4-FFF2-40B4-BE49-F238E27FC236}">
                <a16:creationId xmlns:a16="http://schemas.microsoft.com/office/drawing/2014/main" id="{E5B45EF2-2EC6-46E6-889A-B706926AE210}"/>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A59EB345-77BD-4E63-B5E9-BF480AA73A4C}"/>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66A3A29F-105A-4EB0-B7B9-822FF40BE6E5}"/>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6039D7FC-7C84-45F0-9DA2-7971C21936D0}"/>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Predict with crmodels()</a:t>
            </a:r>
          </a:p>
        </p:txBody>
      </p:sp>
      <p:sp>
        <p:nvSpPr>
          <p:cNvPr id="6" name="Rectangle 5">
            <a:extLst>
              <a:ext uri="{FF2B5EF4-FFF2-40B4-BE49-F238E27FC236}">
                <a16:creationId xmlns:a16="http://schemas.microsoft.com/office/drawing/2014/main" id="{3B38E9C4-7DFC-47DB-BC63-8B44AC101CDD}"/>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7</a:t>
            </a:r>
          </a:p>
        </p:txBody>
      </p:sp>
      <p:sp>
        <p:nvSpPr>
          <p:cNvPr id="7" name="Rectangle 6">
            <a:extLst>
              <a:ext uri="{FF2B5EF4-FFF2-40B4-BE49-F238E27FC236}">
                <a16:creationId xmlns:a16="http://schemas.microsoft.com/office/drawing/2014/main" id="{E756F54A-DB61-457B-824C-C4C4A3BDC262}"/>
              </a:ext>
            </a:extLst>
          </p:cNvPr>
          <p:cNvSpPr>
            <a:spLocks noGrp="1"/>
          </p:cNvSpPr>
          <p:nvPr/>
        </p:nvSpPr>
        <p:spPr>
          <a:xfrm>
            <a:off x="666750" y="1238250"/>
            <a:ext cx="5538788" cy="352425"/>
          </a:xfrm>
          <a:prstGeom prst="rect">
            <a:avLst/>
          </a:prstGeom>
          <a:noFill/>
          <a:ln w="0">
            <a:noFill/>
            <a:prstDash val="solid"/>
          </a:ln>
        </p:spPr>
        <p:txBody>
          <a:bodyPr anchor="t"/>
          <a:lstStyle/>
          <a:p>
            <a:pPr algn="l">
              <a:lnSpc>
                <a:spcPct val="105000"/>
              </a:lnSpc>
              <a:buNone/>
              <a:defRPr sz="1725" b="1" i="0">
                <a:solidFill>
                  <a:srgbClr val="FC5D5D"/>
                </a:solidFill>
                <a:latin typeface="Aptos"/>
                <a:ea typeface="Aptos"/>
                <a:cs typeface="Aptos"/>
              </a:defRPr>
            </a:pPr>
            <a:r>
              <a:rPr sz="1725" b="1" i="0" dirty="0">
                <a:solidFill>
                  <a:srgbClr val="FC5D5D"/>
                </a:solidFill>
                <a:latin typeface="Aptos"/>
                <a:ea typeface="Aptos"/>
                <a:cs typeface="Aptos"/>
              </a:rPr>
              <a:t>Restore fitted models</a:t>
            </a:r>
            <a:r>
              <a:rPr lang="en-GB" sz="1725" b="1" i="0" dirty="0">
                <a:solidFill>
                  <a:srgbClr val="FC5D5D"/>
                </a:solidFill>
                <a:latin typeface="Aptos"/>
                <a:ea typeface="Aptos"/>
                <a:cs typeface="Aptos"/>
              </a:rPr>
              <a:t> in 1985-94 colorectal dataset</a:t>
            </a:r>
            <a:endParaRPr sz="1725" b="1" i="0" dirty="0">
              <a:solidFill>
                <a:srgbClr val="FC5D5D"/>
              </a:solidFill>
              <a:latin typeface="Aptos"/>
              <a:ea typeface="Aptos"/>
              <a:cs typeface="Aptos"/>
            </a:endParaRPr>
          </a:p>
        </p:txBody>
      </p:sp>
      <p:sp>
        <p:nvSpPr>
          <p:cNvPr id="8" name="Rectangle: Rounded Corners 7">
            <a:extLst>
              <a:ext uri="{FF2B5EF4-FFF2-40B4-BE49-F238E27FC236}">
                <a16:creationId xmlns:a16="http://schemas.microsoft.com/office/drawing/2014/main" id="{FABAC01E-1448-46B3-A726-FAE42D581310}"/>
              </a:ext>
            </a:extLst>
          </p:cNvPr>
          <p:cNvSpPr>
            <a:spLocks noGrp="1"/>
          </p:cNvSpPr>
          <p:nvPr/>
        </p:nvSpPr>
        <p:spPr>
          <a:xfrm>
            <a:off x="666750" y="1666875"/>
            <a:ext cx="5238750" cy="3714750"/>
          </a:xfrm>
          <a:prstGeom prst="roundRect">
            <a:avLst>
              <a:gd name="adj" fmla="val 2051"/>
            </a:avLst>
          </a:prstGeom>
          <a:solidFill>
            <a:srgbClr val="3C3C3C"/>
          </a:solidFill>
          <a:ln w="9525">
            <a:solidFill>
              <a:srgbClr val="3C3C3C"/>
            </a:solidFill>
            <a:prstDash val="solid"/>
          </a:ln>
        </p:spPr>
        <p:txBody>
          <a:bodyPr/>
          <a:lstStyle/>
          <a:p>
            <a:endParaRPr/>
          </a:p>
        </p:txBody>
      </p:sp>
      <p:sp>
        <p:nvSpPr>
          <p:cNvPr id="10" name="Rectangle 9">
            <a:extLst>
              <a:ext uri="{FF2B5EF4-FFF2-40B4-BE49-F238E27FC236}">
                <a16:creationId xmlns:a16="http://schemas.microsoft.com/office/drawing/2014/main" id="{3DE35E93-D886-4F01-97EE-6EBED43F2C5F}"/>
              </a:ext>
            </a:extLst>
          </p:cNvPr>
          <p:cNvSpPr>
            <a:spLocks noGrp="1"/>
          </p:cNvSpPr>
          <p:nvPr/>
        </p:nvSpPr>
        <p:spPr>
          <a:xfrm>
            <a:off x="6572250" y="1238250"/>
            <a:ext cx="4762500" cy="304800"/>
          </a:xfrm>
          <a:prstGeom prst="rect">
            <a:avLst/>
          </a:prstGeom>
          <a:noFill/>
          <a:ln w="0">
            <a:noFill/>
            <a:prstDash val="solid"/>
          </a:ln>
        </p:spPr>
        <p:txBody>
          <a:bodyPr anchor="t"/>
          <a:lstStyle/>
          <a:p>
            <a:pPr algn="l">
              <a:lnSpc>
                <a:spcPct val="105000"/>
              </a:lnSpc>
              <a:buNone/>
              <a:defRPr sz="1725" b="1" i="0">
                <a:solidFill>
                  <a:srgbClr val="0A5766"/>
                </a:solidFill>
                <a:latin typeface="Aptos"/>
                <a:ea typeface="Aptos"/>
                <a:cs typeface="Aptos"/>
              </a:defRPr>
            </a:pPr>
            <a:r>
              <a:rPr sz="1725" b="1" i="0" dirty="0">
                <a:solidFill>
                  <a:srgbClr val="0A5766"/>
                </a:solidFill>
                <a:latin typeface="Aptos"/>
                <a:ea typeface="Aptos"/>
                <a:cs typeface="Aptos"/>
              </a:rPr>
              <a:t>Predict the 5-year cancer-death CIF</a:t>
            </a:r>
          </a:p>
        </p:txBody>
      </p:sp>
      <p:sp>
        <p:nvSpPr>
          <p:cNvPr id="11" name="Rectangle: Rounded Corners 10">
            <a:extLst>
              <a:ext uri="{FF2B5EF4-FFF2-40B4-BE49-F238E27FC236}">
                <a16:creationId xmlns:a16="http://schemas.microsoft.com/office/drawing/2014/main" id="{B8AC64DD-C380-42F6-A5C4-E2B42AD68618}"/>
              </a:ext>
            </a:extLst>
          </p:cNvPr>
          <p:cNvSpPr>
            <a:spLocks noGrp="1"/>
          </p:cNvSpPr>
          <p:nvPr/>
        </p:nvSpPr>
        <p:spPr>
          <a:xfrm>
            <a:off x="6381750" y="1666875"/>
            <a:ext cx="5238750" cy="3714750"/>
          </a:xfrm>
          <a:prstGeom prst="roundRect">
            <a:avLst>
              <a:gd name="adj" fmla="val 2051"/>
            </a:avLst>
          </a:prstGeom>
          <a:solidFill>
            <a:srgbClr val="3C3C3C"/>
          </a:solidFill>
          <a:ln w="9525">
            <a:solidFill>
              <a:srgbClr val="3C3C3C"/>
            </a:solidFill>
            <a:prstDash val="solid"/>
          </a:ln>
        </p:spPr>
        <p:txBody>
          <a:bodyPr/>
          <a:lstStyle/>
          <a:p>
            <a:endParaRPr/>
          </a:p>
        </p:txBody>
      </p:sp>
      <p:sp>
        <p:nvSpPr>
          <p:cNvPr id="13" name="Rectangle 12">
            <a:extLst>
              <a:ext uri="{FF2B5EF4-FFF2-40B4-BE49-F238E27FC236}">
                <a16:creationId xmlns:a16="http://schemas.microsoft.com/office/drawing/2014/main" id="{BCB6FCE3-1E7F-4BF3-A7D0-1F9BE1D75C30}"/>
              </a:ext>
            </a:extLst>
          </p:cNvPr>
          <p:cNvSpPr>
            <a:spLocks noGrp="1"/>
          </p:cNvSpPr>
          <p:nvPr/>
        </p:nvSpPr>
        <p:spPr>
          <a:xfrm>
            <a:off x="2114550" y="5714999"/>
            <a:ext cx="7962900" cy="676275"/>
          </a:xfrm>
          <a:prstGeom prst="rect">
            <a:avLst/>
          </a:prstGeom>
          <a:noFill/>
          <a:ln w="0">
            <a:noFill/>
            <a:prstDash val="solid"/>
          </a:ln>
        </p:spPr>
        <p:txBody>
          <a:bodyPr anchor="t"/>
          <a:lstStyle/>
          <a:p>
            <a:pPr algn="ctr">
              <a:lnSpc>
                <a:spcPct val="105000"/>
              </a:lnSpc>
              <a:buNone/>
              <a:defRPr sz="1725" b="1" i="0">
                <a:solidFill>
                  <a:srgbClr val="1C285E"/>
                </a:solidFill>
                <a:latin typeface="Aptos"/>
                <a:ea typeface="Aptos"/>
                <a:cs typeface="Aptos"/>
              </a:defRPr>
            </a:pPr>
            <a:r>
              <a:rPr lang="en-GB" sz="1725" b="1" dirty="0">
                <a:solidFill>
                  <a:srgbClr val="1C285E"/>
                </a:solidFill>
                <a:latin typeface="Aptos"/>
                <a:ea typeface="Aptos"/>
                <a:cs typeface="Aptos"/>
              </a:rPr>
              <a:t>P</a:t>
            </a:r>
            <a:r>
              <a:rPr sz="1725" b="1" i="0" dirty="0" err="1">
                <a:solidFill>
                  <a:srgbClr val="1C285E"/>
                </a:solidFill>
                <a:latin typeface="Aptos"/>
                <a:ea typeface="Aptos"/>
                <a:cs typeface="Aptos"/>
              </a:rPr>
              <a:t>redict</a:t>
            </a:r>
            <a:r>
              <a:rPr sz="1725" b="1" i="0" dirty="0">
                <a:solidFill>
                  <a:srgbClr val="1C285E"/>
                </a:solidFill>
                <a:latin typeface="Aptos"/>
                <a:ea typeface="Aptos"/>
                <a:cs typeface="Aptos"/>
              </a:rPr>
              <a:t> performs the integration</a:t>
            </a:r>
            <a:r>
              <a:rPr lang="en-GB" sz="1725" b="1" i="0" dirty="0">
                <a:solidFill>
                  <a:srgbClr val="1C285E"/>
                </a:solidFill>
                <a:latin typeface="Aptos"/>
                <a:ea typeface="Aptos"/>
                <a:cs typeface="Aptos"/>
              </a:rPr>
              <a:t>.</a:t>
            </a:r>
            <a:r>
              <a:rPr sz="1725" b="1" i="0" dirty="0">
                <a:solidFill>
                  <a:srgbClr val="1C285E"/>
                </a:solidFill>
                <a:latin typeface="Aptos"/>
                <a:ea typeface="Aptos"/>
                <a:cs typeface="Aptos"/>
              </a:rPr>
              <a:t> </a:t>
            </a:r>
            <a:r>
              <a:rPr lang="en-GB" sz="1725" b="1" i="0" dirty="0">
                <a:solidFill>
                  <a:srgbClr val="1C285E"/>
                </a:solidFill>
                <a:latin typeface="Aptos"/>
                <a:ea typeface="Aptos"/>
                <a:cs typeface="Aptos"/>
              </a:rPr>
              <a:t>Matching variable</a:t>
            </a:r>
            <a:r>
              <a:rPr sz="1725" b="1" i="0" dirty="0">
                <a:solidFill>
                  <a:srgbClr val="1C285E"/>
                </a:solidFill>
                <a:latin typeface="Aptos"/>
                <a:ea typeface="Aptos"/>
                <a:cs typeface="Aptos"/>
              </a:rPr>
              <a:t> names,</a:t>
            </a:r>
            <a:r>
              <a:rPr lang="en-GB" sz="1725" b="1" i="0" dirty="0">
                <a:solidFill>
                  <a:srgbClr val="1C285E"/>
                </a:solidFill>
                <a:latin typeface="Aptos"/>
                <a:ea typeface="Aptos"/>
                <a:cs typeface="Aptos"/>
              </a:rPr>
              <a:t> covariate</a:t>
            </a:r>
            <a:r>
              <a:rPr sz="1725" b="1" i="0" dirty="0">
                <a:solidFill>
                  <a:srgbClr val="1C285E"/>
                </a:solidFill>
                <a:latin typeface="Aptos"/>
                <a:ea typeface="Aptos"/>
                <a:cs typeface="Aptos"/>
              </a:rPr>
              <a:t> coding</a:t>
            </a:r>
            <a:r>
              <a:rPr lang="en-GB" sz="1725" b="1" i="0" dirty="0">
                <a:solidFill>
                  <a:srgbClr val="1C285E"/>
                </a:solidFill>
                <a:latin typeface="Aptos"/>
                <a:ea typeface="Aptos"/>
                <a:cs typeface="Aptos"/>
              </a:rPr>
              <a:t> and </a:t>
            </a:r>
            <a:r>
              <a:rPr sz="1725" b="1" i="0" dirty="0">
                <a:solidFill>
                  <a:srgbClr val="1C285E"/>
                </a:solidFill>
                <a:latin typeface="Aptos"/>
                <a:ea typeface="Aptos"/>
                <a:cs typeface="Aptos"/>
              </a:rPr>
              <a:t>compatible </a:t>
            </a:r>
            <a:r>
              <a:rPr lang="en-GB" sz="1725" b="1" i="0" dirty="0">
                <a:solidFill>
                  <a:srgbClr val="1C285E"/>
                </a:solidFill>
                <a:latin typeface="Aptos"/>
                <a:ea typeface="Aptos"/>
                <a:cs typeface="Aptos"/>
              </a:rPr>
              <a:t>Stata</a:t>
            </a:r>
            <a:r>
              <a:rPr sz="1725" b="1" i="0" dirty="0">
                <a:solidFill>
                  <a:srgbClr val="1C285E"/>
                </a:solidFill>
                <a:latin typeface="Aptos"/>
                <a:ea typeface="Aptos"/>
                <a:cs typeface="Aptos"/>
              </a:rPr>
              <a:t> versions are assumed.</a:t>
            </a:r>
          </a:p>
        </p:txBody>
      </p:sp>
      <p:sp>
        <p:nvSpPr>
          <p:cNvPr id="15" name="Rectangle 14">
            <a:extLst>
              <a:ext uri="{FF2B5EF4-FFF2-40B4-BE49-F238E27FC236}">
                <a16:creationId xmlns:a16="http://schemas.microsoft.com/office/drawing/2014/main" id="{474DB446-B925-4F26-B429-BFA48FF61899}"/>
              </a:ext>
            </a:extLst>
          </p:cNvPr>
          <p:cNvSpPr>
            <a:spLocks noGrp="1"/>
          </p:cNvSpPr>
          <p:nvPr/>
        </p:nvSpPr>
        <p:spPr>
          <a:xfrm>
            <a:off x="876300" y="1838325"/>
            <a:ext cx="4819650" cy="3429000"/>
          </a:xfrm>
          <a:prstGeom prst="rect">
            <a:avLst/>
          </a:prstGeom>
          <a:solidFill>
            <a:srgbClr val="3C3C3C"/>
          </a:solidFill>
          <a:ln w="0">
            <a:noFill/>
            <a:prstDash val="solid"/>
          </a:ln>
        </p:spPr>
        <p:txBody>
          <a:bodyPr/>
          <a:lstStyle/>
          <a:p>
            <a:pPr>
              <a:buNone/>
              <a:defRPr sz="1013">
                <a:solidFill>
                  <a:srgbClr val="FFFFFF"/>
                </a:solidFill>
              </a:defRPr>
            </a:pPr>
            <a:r>
              <a:rPr sz="1600" dirty="0">
                <a:solidFill>
                  <a:srgbClr val="FFFFFF"/>
                </a:solidFill>
              </a:rPr>
              <a:t>use "</a:t>
            </a:r>
            <a:r>
              <a:rPr sz="1600" dirty="0" err="1">
                <a:solidFill>
                  <a:srgbClr val="FFFFFF"/>
                </a:solidFill>
              </a:rPr>
              <a:t>external.dta</a:t>
            </a:r>
            <a:r>
              <a:rPr sz="1600" dirty="0">
                <a:solidFill>
                  <a:srgbClr val="FFFFFF"/>
                </a:solidFill>
              </a:rPr>
              <a:t>", clear</a:t>
            </a:r>
          </a:p>
          <a:p>
            <a:endParaRPr sz="1600" dirty="0">
              <a:solidFill>
                <a:srgbClr val="FFFFFF"/>
              </a:solidFill>
            </a:endParaRPr>
          </a:p>
          <a:p>
            <a:pPr>
              <a:buNone/>
              <a:defRPr sz="1013">
                <a:solidFill>
                  <a:srgbClr val="FFFFFF"/>
                </a:solidFill>
              </a:defRPr>
            </a:pPr>
            <a:r>
              <a:rPr sz="1600" dirty="0" err="1">
                <a:solidFill>
                  <a:srgbClr val="FFFFFF"/>
                </a:solidFill>
              </a:rPr>
              <a:t>stset</a:t>
            </a:r>
            <a:r>
              <a:rPr sz="1600" dirty="0">
                <a:solidFill>
                  <a:srgbClr val="FFFFFF"/>
                </a:solidFill>
              </a:rPr>
              <a:t> </a:t>
            </a:r>
            <a:r>
              <a:rPr sz="1600" dirty="0" err="1">
                <a:solidFill>
                  <a:srgbClr val="FFFFFF"/>
                </a:solidFill>
              </a:rPr>
              <a:t>surv_yy</a:t>
            </a:r>
            <a:r>
              <a:rPr sz="1600" dirty="0">
                <a:solidFill>
                  <a:srgbClr val="FFFFFF"/>
                </a:solidFill>
              </a:rPr>
              <a:t>, failure(status==1) id(id) exit(time 5)</a:t>
            </a:r>
          </a:p>
          <a:p>
            <a:pPr>
              <a:buNone/>
              <a:defRPr sz="1200">
                <a:solidFill>
                  <a:srgbClr val="FFFFFF"/>
                </a:solidFill>
              </a:defRPr>
            </a:pPr>
            <a:endParaRPr sz="1600" dirty="0">
              <a:solidFill>
                <a:srgbClr val="FFFFFF"/>
              </a:solidFill>
            </a:endParaRPr>
          </a:p>
          <a:p>
            <a:pPr>
              <a:buNone/>
              <a:defRPr sz="1013">
                <a:solidFill>
                  <a:srgbClr val="FFFFFF"/>
                </a:solidFill>
              </a:defRPr>
            </a:pPr>
            <a:r>
              <a:rPr sz="1600" dirty="0">
                <a:solidFill>
                  <a:srgbClr val="FFFFFF"/>
                </a:solidFill>
              </a:rPr>
              <a:t>estimates use "</a:t>
            </a:r>
            <a:r>
              <a:rPr lang="en-GB" sz="1600" dirty="0" err="1">
                <a:solidFill>
                  <a:srgbClr val="FFFFFF"/>
                </a:solidFill>
              </a:rPr>
              <a:t>M_time</a:t>
            </a:r>
            <a:r>
              <a:rPr lang="en-GB" sz="1600" dirty="0">
                <a:solidFill>
                  <a:srgbClr val="FFFFFF"/>
                </a:solidFill>
              </a:rPr>
              <a:t>_</a:t>
            </a:r>
            <a:r>
              <a:rPr sz="1600" dirty="0" err="1">
                <a:solidFill>
                  <a:srgbClr val="FFFFFF"/>
                </a:solidFill>
              </a:rPr>
              <a:t>other.ster</a:t>
            </a:r>
            <a:r>
              <a:rPr sz="1600" dirty="0">
                <a:solidFill>
                  <a:srgbClr val="FFFFFF"/>
                </a:solidFill>
              </a:rPr>
              <a:t>"</a:t>
            </a:r>
          </a:p>
          <a:p>
            <a:pPr>
              <a:buNone/>
              <a:defRPr sz="1013">
                <a:solidFill>
                  <a:srgbClr val="FFFFFF"/>
                </a:solidFill>
              </a:defRPr>
            </a:pPr>
            <a:r>
              <a:rPr sz="1600" dirty="0">
                <a:solidFill>
                  <a:srgbClr val="FFFFFF"/>
                </a:solidFill>
              </a:rPr>
              <a:t>estimates store </a:t>
            </a:r>
            <a:r>
              <a:rPr lang="en-GB" sz="1600" dirty="0" err="1">
                <a:solidFill>
                  <a:srgbClr val="FFFFFF"/>
                </a:solidFill>
              </a:rPr>
              <a:t>M_time</a:t>
            </a:r>
            <a:r>
              <a:rPr lang="en-GB" sz="1600" dirty="0">
                <a:solidFill>
                  <a:srgbClr val="FFFFFF"/>
                </a:solidFill>
              </a:rPr>
              <a:t>_</a:t>
            </a:r>
            <a:r>
              <a:rPr sz="1600" dirty="0">
                <a:solidFill>
                  <a:srgbClr val="FFFFFF"/>
                </a:solidFill>
              </a:rPr>
              <a:t>other</a:t>
            </a:r>
            <a:endParaRPr lang="en-GB" sz="1600" dirty="0">
              <a:solidFill>
                <a:srgbClr val="FFFFFF"/>
              </a:solidFill>
            </a:endParaRPr>
          </a:p>
          <a:p>
            <a:pPr>
              <a:buNone/>
              <a:defRPr sz="1013">
                <a:solidFill>
                  <a:srgbClr val="FFFFFF"/>
                </a:solidFill>
              </a:defRPr>
            </a:pPr>
            <a:endParaRPr lang="en-GB" sz="1600" dirty="0">
              <a:solidFill>
                <a:srgbClr val="FFFFFF"/>
              </a:solidFill>
            </a:endParaRPr>
          </a:p>
          <a:p>
            <a:pPr>
              <a:buNone/>
              <a:defRPr sz="1013">
                <a:solidFill>
                  <a:srgbClr val="FFFFFF"/>
                </a:solidFill>
              </a:defRPr>
            </a:pPr>
            <a:r>
              <a:rPr lang="en-GB" sz="1600" dirty="0">
                <a:solidFill>
                  <a:srgbClr val="FFFFFF"/>
                </a:solidFill>
              </a:rPr>
              <a:t>estimates use "</a:t>
            </a:r>
            <a:r>
              <a:rPr lang="en-GB" sz="1600" dirty="0" err="1">
                <a:solidFill>
                  <a:srgbClr val="FFFFFF"/>
                </a:solidFill>
              </a:rPr>
              <a:t>M_time_cancer.ster</a:t>
            </a:r>
            <a:r>
              <a:rPr lang="en-GB" sz="1600" dirty="0">
                <a:solidFill>
                  <a:srgbClr val="FFFFFF"/>
                </a:solidFill>
              </a:rPr>
              <a:t>"</a:t>
            </a:r>
          </a:p>
          <a:p>
            <a:pPr>
              <a:buNone/>
              <a:defRPr sz="1013">
                <a:solidFill>
                  <a:srgbClr val="FFFFFF"/>
                </a:solidFill>
              </a:defRPr>
            </a:pPr>
            <a:r>
              <a:rPr lang="en-GB" sz="1600" dirty="0">
                <a:solidFill>
                  <a:srgbClr val="FFFFFF"/>
                </a:solidFill>
              </a:rPr>
              <a:t>estimates store </a:t>
            </a:r>
            <a:r>
              <a:rPr lang="en-GB" sz="1600" dirty="0" err="1">
                <a:solidFill>
                  <a:srgbClr val="FFFFFF"/>
                </a:solidFill>
              </a:rPr>
              <a:t>M_time_cancer</a:t>
            </a:r>
            <a:endParaRPr lang="en-GB" sz="1600" dirty="0">
              <a:solidFill>
                <a:srgbClr val="FFFFFF"/>
              </a:solidFill>
            </a:endParaRPr>
          </a:p>
          <a:p>
            <a:pPr>
              <a:buNone/>
              <a:defRPr sz="1013">
                <a:solidFill>
                  <a:srgbClr val="FFFFFF"/>
                </a:solidFill>
              </a:defRPr>
            </a:pPr>
            <a:endParaRPr sz="1200" dirty="0">
              <a:solidFill>
                <a:srgbClr val="FFFFFF"/>
              </a:solidFill>
            </a:endParaRPr>
          </a:p>
        </p:txBody>
      </p:sp>
      <p:sp>
        <p:nvSpPr>
          <p:cNvPr id="16" name="Rectangle 15">
            <a:extLst>
              <a:ext uri="{FF2B5EF4-FFF2-40B4-BE49-F238E27FC236}">
                <a16:creationId xmlns:a16="http://schemas.microsoft.com/office/drawing/2014/main" id="{2E18554D-CA41-4B21-958B-AB2EA9028157}"/>
              </a:ext>
            </a:extLst>
          </p:cNvPr>
          <p:cNvSpPr>
            <a:spLocks noGrp="1"/>
          </p:cNvSpPr>
          <p:nvPr/>
        </p:nvSpPr>
        <p:spPr>
          <a:xfrm>
            <a:off x="6591300" y="1838325"/>
            <a:ext cx="4819650" cy="3429000"/>
          </a:xfrm>
          <a:prstGeom prst="rect">
            <a:avLst/>
          </a:prstGeom>
          <a:solidFill>
            <a:srgbClr val="3C3C3C"/>
          </a:solidFill>
          <a:ln w="0">
            <a:noFill/>
            <a:prstDash val="solid"/>
          </a:ln>
        </p:spPr>
        <p:txBody>
          <a:bodyPr/>
          <a:lstStyle/>
          <a:p>
            <a:pPr>
              <a:buNone/>
              <a:defRPr sz="1013">
                <a:solidFill>
                  <a:srgbClr val="FFFFFF"/>
                </a:solidFill>
              </a:defRPr>
            </a:pPr>
            <a:r>
              <a:rPr sz="1600" dirty="0">
                <a:solidFill>
                  <a:srgbClr val="FFFFFF"/>
                </a:solidFill>
              </a:rPr>
              <a:t>gen </a:t>
            </a:r>
            <a:r>
              <a:rPr sz="1600" dirty="0" err="1">
                <a:solidFill>
                  <a:srgbClr val="FFFFFF"/>
                </a:solidFill>
              </a:rPr>
              <a:t>prediction_time</a:t>
            </a:r>
            <a:r>
              <a:rPr sz="1600" dirty="0">
                <a:solidFill>
                  <a:srgbClr val="FFFFFF"/>
                </a:solidFill>
              </a:rPr>
              <a:t> = 5</a:t>
            </a:r>
          </a:p>
          <a:p>
            <a:pPr>
              <a:buNone/>
              <a:defRPr sz="1013">
                <a:solidFill>
                  <a:srgbClr val="FFFFFF"/>
                </a:solidFill>
              </a:defRPr>
            </a:pPr>
            <a:endParaRPr sz="1600" dirty="0">
              <a:solidFill>
                <a:srgbClr val="FFFFFF"/>
              </a:solidFill>
            </a:endParaRPr>
          </a:p>
          <a:p>
            <a:pPr>
              <a:buNone/>
              <a:defRPr sz="1013">
                <a:solidFill>
                  <a:srgbClr val="FFFFFF"/>
                </a:solidFill>
              </a:defRPr>
            </a:pPr>
            <a:r>
              <a:rPr sz="1600" dirty="0">
                <a:solidFill>
                  <a:srgbClr val="FFFFFF"/>
                </a:solidFill>
              </a:rPr>
              <a:t>predict cif5, </a:t>
            </a:r>
            <a:r>
              <a:rPr sz="1600" dirty="0" err="1">
                <a:solidFill>
                  <a:srgbClr val="FFFFFF"/>
                </a:solidFill>
              </a:rPr>
              <a:t>cif</a:t>
            </a:r>
            <a:r>
              <a:rPr sz="1600" dirty="0">
                <a:solidFill>
                  <a:srgbClr val="FFFFFF"/>
                </a:solidFill>
              </a:rPr>
              <a:t> ///</a:t>
            </a:r>
          </a:p>
          <a:p>
            <a:pPr>
              <a:buNone/>
              <a:defRPr sz="1013">
                <a:solidFill>
                  <a:srgbClr val="FFFFFF"/>
                </a:solidFill>
              </a:defRPr>
            </a:pPr>
            <a:r>
              <a:rPr sz="1600" dirty="0">
                <a:solidFill>
                  <a:srgbClr val="FFFFFF"/>
                </a:solidFill>
              </a:rPr>
              <a:t> </a:t>
            </a:r>
            <a:r>
              <a:rPr sz="1600" dirty="0" err="1">
                <a:solidFill>
                  <a:srgbClr val="FFFFFF"/>
                </a:solidFill>
              </a:rPr>
              <a:t>crmodels</a:t>
            </a:r>
            <a:r>
              <a:rPr sz="1600" dirty="0">
                <a:solidFill>
                  <a:srgbClr val="FFFFFF"/>
                </a:solidFill>
              </a:rPr>
              <a:t>(</a:t>
            </a:r>
            <a:r>
              <a:rPr lang="en-GB" sz="1600" dirty="0" err="1">
                <a:solidFill>
                  <a:srgbClr val="FFFFFF"/>
                </a:solidFill>
              </a:rPr>
              <a:t>M_time</a:t>
            </a:r>
            <a:r>
              <a:rPr lang="en-GB" sz="1600" dirty="0">
                <a:solidFill>
                  <a:srgbClr val="FFFFFF"/>
                </a:solidFill>
              </a:rPr>
              <a:t>_</a:t>
            </a:r>
            <a:r>
              <a:rPr sz="1600" dirty="0">
                <a:solidFill>
                  <a:srgbClr val="FFFFFF"/>
                </a:solidFill>
              </a:rPr>
              <a:t>cancer </a:t>
            </a:r>
            <a:r>
              <a:rPr lang="en-GB" sz="1600" dirty="0" err="1">
                <a:solidFill>
                  <a:srgbClr val="FFFFFF"/>
                </a:solidFill>
              </a:rPr>
              <a:t>M_time</a:t>
            </a:r>
            <a:r>
              <a:rPr lang="en-GB" sz="1600" dirty="0">
                <a:solidFill>
                  <a:srgbClr val="FFFFFF"/>
                </a:solidFill>
              </a:rPr>
              <a:t>_</a:t>
            </a:r>
            <a:r>
              <a:rPr sz="1600" dirty="0">
                <a:solidFill>
                  <a:srgbClr val="FFFFFF"/>
                </a:solidFill>
              </a:rPr>
              <a:t>other) ///</a:t>
            </a:r>
          </a:p>
          <a:p>
            <a:pPr>
              <a:buNone/>
              <a:defRPr sz="1013">
                <a:solidFill>
                  <a:srgbClr val="FFFFFF"/>
                </a:solidFill>
              </a:defRPr>
            </a:pPr>
            <a:r>
              <a:rPr sz="1600" dirty="0">
                <a:solidFill>
                  <a:srgbClr val="FFFFFF"/>
                </a:solidFill>
              </a:rPr>
              <a:t> </a:t>
            </a:r>
            <a:r>
              <a:rPr sz="1600" dirty="0" err="1">
                <a:solidFill>
                  <a:srgbClr val="FFFFFF"/>
                </a:solidFill>
              </a:rPr>
              <a:t>crnames</a:t>
            </a:r>
            <a:r>
              <a:rPr sz="1600" dirty="0">
                <a:solidFill>
                  <a:srgbClr val="FFFFFF"/>
                </a:solidFill>
              </a:rPr>
              <a:t>(cancer other) ///</a:t>
            </a:r>
          </a:p>
          <a:p>
            <a:pPr>
              <a:buNone/>
              <a:defRPr sz="1013">
                <a:solidFill>
                  <a:srgbClr val="FFFFFF"/>
                </a:solidFill>
              </a:defRPr>
            </a:pPr>
            <a:r>
              <a:rPr sz="1600" dirty="0">
                <a:solidFill>
                  <a:srgbClr val="FFFFFF"/>
                </a:solidFill>
              </a:rPr>
              <a:t> </a:t>
            </a:r>
            <a:r>
              <a:rPr sz="1600" dirty="0" err="1">
                <a:solidFill>
                  <a:srgbClr val="FFFFFF"/>
                </a:solidFill>
              </a:rPr>
              <a:t>timevar</a:t>
            </a:r>
            <a:r>
              <a:rPr sz="1600" dirty="0">
                <a:solidFill>
                  <a:srgbClr val="FFFFFF"/>
                </a:solidFill>
              </a:rPr>
              <a:t>(</a:t>
            </a:r>
            <a:r>
              <a:rPr sz="1600" dirty="0" err="1">
                <a:solidFill>
                  <a:srgbClr val="FFFFFF"/>
                </a:solidFill>
              </a:rPr>
              <a:t>prediction_time</a:t>
            </a:r>
            <a:r>
              <a:rPr sz="1600" dirty="0">
                <a:solidFill>
                  <a:srgbClr val="FFFFFF"/>
                </a:solidFill>
              </a:rPr>
              <a:t>) merge</a:t>
            </a:r>
          </a:p>
          <a:p>
            <a:pPr>
              <a:buNone/>
              <a:defRPr sz="1200">
                <a:solidFill>
                  <a:srgbClr val="FFFFFF"/>
                </a:solidFill>
              </a:defRPr>
            </a:pPr>
            <a:endParaRPr sz="1600" dirty="0">
              <a:solidFill>
                <a:srgbClr val="FFFFFF"/>
              </a:solidFill>
            </a:endParaRPr>
          </a:p>
          <a:p>
            <a:pPr>
              <a:buNone/>
              <a:defRPr sz="1013">
                <a:solidFill>
                  <a:srgbClr val="FFFFFF"/>
                </a:solidFill>
              </a:defRPr>
            </a:pPr>
            <a:r>
              <a:rPr sz="1600" dirty="0">
                <a:solidFill>
                  <a:srgbClr val="FFFFFF"/>
                </a:solidFill>
              </a:rPr>
              <a:t>rename cif5_cancer </a:t>
            </a:r>
            <a:r>
              <a:rPr lang="en-GB" sz="1600" dirty="0">
                <a:solidFill>
                  <a:srgbClr val="FFFFFF"/>
                </a:solidFill>
              </a:rPr>
              <a:t>  </a:t>
            </a:r>
            <a:r>
              <a:rPr sz="1600" dirty="0">
                <a:solidFill>
                  <a:srgbClr val="FFFFFF"/>
                </a:solidFill>
              </a:rPr>
              <a:t>predicted_cif5</a:t>
            </a:r>
          </a:p>
          <a:p>
            <a:pPr>
              <a:buNone/>
              <a:defRPr sz="1013">
                <a:solidFill>
                  <a:srgbClr val="FFFFFF"/>
                </a:solidFill>
              </a:defRPr>
            </a:pPr>
            <a:r>
              <a:rPr sz="1600" dirty="0">
                <a:solidFill>
                  <a:srgbClr val="FFFFFF"/>
                </a:solidFill>
              </a:rPr>
              <a:t>rename cif5_other </a:t>
            </a:r>
            <a:r>
              <a:rPr lang="en-GB" sz="1600" dirty="0">
                <a:solidFill>
                  <a:srgbClr val="FFFFFF"/>
                </a:solidFill>
              </a:rPr>
              <a:t>  </a:t>
            </a:r>
            <a:r>
              <a:rPr sz="1600" dirty="0">
                <a:solidFill>
                  <a:srgbClr val="FFFFFF"/>
                </a:solidFill>
              </a:rPr>
              <a:t>predicted_other_cif5</a:t>
            </a:r>
          </a:p>
        </p:txBody>
      </p:sp>
    </p:spTree>
    <p:extLst>
      <p:ext uri="{BB962C8B-B14F-4D97-AF65-F5344CB8AC3E}">
        <p14:creationId xmlns:p14="http://schemas.microsoft.com/office/powerpoint/2010/main" val="540935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35184BD-87F8-842F-DDB3-607B63D3A1FA}"/>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A4E1A233-D8DC-E332-D2EA-5EE83B964B24}"/>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sz="2775" b="1" i="0">
                <a:solidFill>
                  <a:srgbClr val="1C285E"/>
                </a:solidFill>
                <a:latin typeface="Aptos"/>
                <a:ea typeface="Aptos"/>
                <a:cs typeface="Aptos"/>
              </a:rPr>
              <a:t>Manual reconstruction requires both cause-specific models</a:t>
            </a:r>
          </a:p>
        </p:txBody>
      </p:sp>
      <p:sp>
        <p:nvSpPr>
          <p:cNvPr id="2" name="Rectangle 1">
            <a:extLst>
              <a:ext uri="{FF2B5EF4-FFF2-40B4-BE49-F238E27FC236}">
                <a16:creationId xmlns:a16="http://schemas.microsoft.com/office/drawing/2014/main" id="{79D3589B-DB3D-E176-FC0B-7B5E856F9BCF}"/>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F5E9E5E2-8658-C2D0-8260-CDB47A505C14}"/>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823EB0AD-3668-8223-708D-D3986CD07910}"/>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C353C897-5DE9-FA4E-E175-319CAC854F14}"/>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Minimum for manual reconstruction</a:t>
            </a:r>
          </a:p>
        </p:txBody>
      </p:sp>
      <p:sp>
        <p:nvSpPr>
          <p:cNvPr id="6" name="Rectangle 5">
            <a:extLst>
              <a:ext uri="{FF2B5EF4-FFF2-40B4-BE49-F238E27FC236}">
                <a16:creationId xmlns:a16="http://schemas.microsoft.com/office/drawing/2014/main" id="{92F827B9-F5BF-0D65-5711-9D7FACF98656}"/>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8</a:t>
            </a:r>
          </a:p>
        </p:txBody>
      </p:sp>
      <p:sp>
        <p:nvSpPr>
          <p:cNvPr id="7" name="Rectangle: Rounded Corners 6">
            <a:extLst>
              <a:ext uri="{FF2B5EF4-FFF2-40B4-BE49-F238E27FC236}">
                <a16:creationId xmlns:a16="http://schemas.microsoft.com/office/drawing/2014/main" id="{3AA55C2E-E56E-2784-EE53-EA18ECE05E1D}"/>
              </a:ext>
            </a:extLst>
          </p:cNvPr>
          <p:cNvSpPr>
            <a:spLocks noGrp="1"/>
          </p:cNvSpPr>
          <p:nvPr/>
        </p:nvSpPr>
        <p:spPr>
          <a:xfrm>
            <a:off x="762000" y="1285875"/>
            <a:ext cx="4762500" cy="400050"/>
          </a:xfrm>
          <a:prstGeom prst="roundRect">
            <a:avLst>
              <a:gd name="adj" fmla="val 19048"/>
            </a:avLst>
          </a:prstGeom>
          <a:solidFill>
            <a:srgbClr val="0051C2"/>
          </a:solidFill>
          <a:ln w="0">
            <a:solidFill>
              <a:srgbClr val="0051C2"/>
            </a:solidFill>
            <a:prstDash val="solid"/>
          </a:ln>
        </p:spPr>
        <p:txBody>
          <a:bodyPr/>
          <a:lstStyle/>
          <a:p>
            <a:endParaRPr/>
          </a:p>
        </p:txBody>
      </p:sp>
      <p:sp>
        <p:nvSpPr>
          <p:cNvPr id="8" name="Rectangle 7">
            <a:extLst>
              <a:ext uri="{FF2B5EF4-FFF2-40B4-BE49-F238E27FC236}">
                <a16:creationId xmlns:a16="http://schemas.microsoft.com/office/drawing/2014/main" id="{C5DBD1EB-11E2-621C-4771-CF82F0DA4B24}"/>
              </a:ext>
            </a:extLst>
          </p:cNvPr>
          <p:cNvSpPr>
            <a:spLocks noGrp="1"/>
          </p:cNvSpPr>
          <p:nvPr/>
        </p:nvSpPr>
        <p:spPr>
          <a:xfrm>
            <a:off x="895350" y="1343025"/>
            <a:ext cx="4495800" cy="285750"/>
          </a:xfrm>
          <a:prstGeom prst="rect">
            <a:avLst/>
          </a:prstGeom>
          <a:noFill/>
          <a:ln w="0">
            <a:noFill/>
            <a:prstDash val="solid"/>
          </a:ln>
        </p:spPr>
        <p:txBody>
          <a:bodyPr anchor="ctr"/>
          <a:lstStyle/>
          <a:p>
            <a:pPr algn="l">
              <a:lnSpc>
                <a:spcPct val="105000"/>
              </a:lnSpc>
              <a:buNone/>
              <a:defRPr sz="1500" b="1" i="0">
                <a:solidFill>
                  <a:srgbClr val="FFFFFF"/>
                </a:solidFill>
                <a:latin typeface="Aptos"/>
                <a:ea typeface="Aptos"/>
                <a:cs typeface="Aptos"/>
              </a:defRPr>
            </a:pPr>
            <a:r>
              <a:rPr sz="1500" b="1" i="0">
                <a:solidFill>
                  <a:srgbClr val="FFFFFF"/>
                </a:solidFill>
                <a:latin typeface="Aptos"/>
                <a:ea typeface="Aptos"/>
                <a:cs typeface="Aptos"/>
              </a:rPr>
              <a:t>Each fitted model</a:t>
            </a:r>
          </a:p>
        </p:txBody>
      </p:sp>
      <p:sp>
        <p:nvSpPr>
          <p:cNvPr id="9" name="Rectangle: Rounded Corners 8">
            <a:extLst>
              <a:ext uri="{FF2B5EF4-FFF2-40B4-BE49-F238E27FC236}">
                <a16:creationId xmlns:a16="http://schemas.microsoft.com/office/drawing/2014/main" id="{8E58BCCE-7AAB-A2B0-BFFF-AA581AD58CE3}"/>
              </a:ext>
            </a:extLst>
          </p:cNvPr>
          <p:cNvSpPr>
            <a:spLocks noGrp="1"/>
          </p:cNvSpPr>
          <p:nvPr/>
        </p:nvSpPr>
        <p:spPr>
          <a:xfrm>
            <a:off x="6667500" y="1285875"/>
            <a:ext cx="4762500" cy="400050"/>
          </a:xfrm>
          <a:prstGeom prst="roundRect">
            <a:avLst>
              <a:gd name="adj" fmla="val 19048"/>
            </a:avLst>
          </a:prstGeom>
          <a:solidFill>
            <a:srgbClr val="0A5766"/>
          </a:solidFill>
          <a:ln w="0">
            <a:solidFill>
              <a:srgbClr val="0A5766"/>
            </a:solidFill>
            <a:prstDash val="solid"/>
          </a:ln>
        </p:spPr>
        <p:txBody>
          <a:bodyPr/>
          <a:lstStyle/>
          <a:p>
            <a:endParaRPr/>
          </a:p>
        </p:txBody>
      </p:sp>
      <p:sp>
        <p:nvSpPr>
          <p:cNvPr id="10" name="Rectangle 9">
            <a:extLst>
              <a:ext uri="{FF2B5EF4-FFF2-40B4-BE49-F238E27FC236}">
                <a16:creationId xmlns:a16="http://schemas.microsoft.com/office/drawing/2014/main" id="{10F38E96-BE58-F937-EB60-557EB65BFC01}"/>
              </a:ext>
            </a:extLst>
          </p:cNvPr>
          <p:cNvSpPr>
            <a:spLocks noGrp="1"/>
          </p:cNvSpPr>
          <p:nvPr/>
        </p:nvSpPr>
        <p:spPr>
          <a:xfrm>
            <a:off x="6800850" y="1343025"/>
            <a:ext cx="4495800" cy="285750"/>
          </a:xfrm>
          <a:prstGeom prst="rect">
            <a:avLst/>
          </a:prstGeom>
          <a:noFill/>
          <a:ln w="0">
            <a:noFill/>
            <a:prstDash val="solid"/>
          </a:ln>
        </p:spPr>
        <p:txBody>
          <a:bodyPr anchor="ctr"/>
          <a:lstStyle/>
          <a:p>
            <a:pPr algn="l">
              <a:lnSpc>
                <a:spcPct val="105000"/>
              </a:lnSpc>
              <a:buNone/>
              <a:defRPr sz="1500" b="1" i="0">
                <a:solidFill>
                  <a:srgbClr val="FFFFFF"/>
                </a:solidFill>
                <a:latin typeface="Aptos"/>
                <a:ea typeface="Aptos"/>
                <a:cs typeface="Aptos"/>
              </a:defRPr>
            </a:pPr>
            <a:r>
              <a:rPr sz="1500" b="1" i="0">
                <a:solidFill>
                  <a:srgbClr val="FFFFFF"/>
                </a:solidFill>
                <a:latin typeface="Aptos"/>
                <a:ea typeface="Aptos"/>
                <a:cs typeface="Aptos"/>
              </a:rPr>
              <a:t>Combining step</a:t>
            </a:r>
          </a:p>
        </p:txBody>
      </p:sp>
      <p:sp>
        <p:nvSpPr>
          <p:cNvPr id="11" name="Oval 10">
            <a:extLst>
              <a:ext uri="{FF2B5EF4-FFF2-40B4-BE49-F238E27FC236}">
                <a16:creationId xmlns:a16="http://schemas.microsoft.com/office/drawing/2014/main" id="{C1E01DC3-9EE9-72CC-F683-00E4363B4A5C}"/>
              </a:ext>
            </a:extLst>
          </p:cNvPr>
          <p:cNvSpPr>
            <a:spLocks noGrp="1"/>
          </p:cNvSpPr>
          <p:nvPr/>
        </p:nvSpPr>
        <p:spPr>
          <a:xfrm>
            <a:off x="1000125" y="2028825"/>
            <a:ext cx="95250" cy="95250"/>
          </a:xfrm>
          <a:prstGeom prst="ellipse">
            <a:avLst/>
          </a:prstGeom>
          <a:solidFill>
            <a:srgbClr val="FC5D5D"/>
          </a:solidFill>
          <a:ln w="0">
            <a:noFill/>
            <a:prstDash val="solid"/>
          </a:ln>
        </p:spPr>
        <p:txBody>
          <a:bodyPr/>
          <a:lstStyle/>
          <a:p>
            <a:endParaRPr/>
          </a:p>
        </p:txBody>
      </p:sp>
      <p:sp>
        <p:nvSpPr>
          <p:cNvPr id="12" name="Rectangle 11">
            <a:extLst>
              <a:ext uri="{FF2B5EF4-FFF2-40B4-BE49-F238E27FC236}">
                <a16:creationId xmlns:a16="http://schemas.microsoft.com/office/drawing/2014/main" id="{A756E236-0231-B54A-DEC4-C3A532B310FA}"/>
              </a:ext>
            </a:extLst>
          </p:cNvPr>
          <p:cNvSpPr>
            <a:spLocks noGrp="1"/>
          </p:cNvSpPr>
          <p:nvPr/>
        </p:nvSpPr>
        <p:spPr>
          <a:xfrm>
            <a:off x="1228725" y="1952625"/>
            <a:ext cx="4391025" cy="628650"/>
          </a:xfrm>
          <a:prstGeom prst="rect">
            <a:avLst/>
          </a:prstGeom>
          <a:noFill/>
          <a:ln w="0">
            <a:noFill/>
            <a:prstDash val="solid"/>
          </a:ln>
        </p:spPr>
        <p:txBody>
          <a:bodyPr anchor="t"/>
          <a:lstStyle/>
          <a:p>
            <a:pPr algn="l">
              <a:lnSpc>
                <a:spcPct val="103000"/>
              </a:lnSpc>
              <a:buNone/>
              <a:defRPr sz="1500" b="0" i="0">
                <a:solidFill>
                  <a:srgbClr val="3C3C3C"/>
                </a:solidFill>
                <a:latin typeface="Aptos"/>
                <a:ea typeface="Aptos"/>
                <a:cs typeface="Aptos"/>
              </a:defRPr>
            </a:pPr>
            <a:r>
              <a:rPr lang="en-GB" sz="1500" b="0" i="0" dirty="0">
                <a:solidFill>
                  <a:srgbClr val="3C3C3C"/>
                </a:solidFill>
                <a:latin typeface="Aptos"/>
                <a:ea typeface="Aptos"/>
                <a:cs typeface="Aptos"/>
              </a:rPr>
              <a:t>T</a:t>
            </a:r>
            <a:r>
              <a:rPr lang="en-GB" sz="1500" dirty="0">
                <a:solidFill>
                  <a:srgbClr val="3C3C3C"/>
                </a:solidFill>
                <a:latin typeface="Aptos"/>
                <a:ea typeface="Aptos"/>
                <a:cs typeface="Aptos"/>
              </a:rPr>
              <a:t>ime scale</a:t>
            </a:r>
            <a:r>
              <a:rPr sz="1500" b="0" i="0" dirty="0">
                <a:solidFill>
                  <a:srgbClr val="3C3C3C"/>
                </a:solidFill>
                <a:latin typeface="Aptos"/>
                <a:ea typeface="Aptos"/>
                <a:cs typeface="Aptos"/>
              </a:rPr>
              <a:t>, units and </a:t>
            </a:r>
            <a:r>
              <a:rPr lang="en-GB" sz="1500" dirty="0">
                <a:solidFill>
                  <a:srgbClr val="3C3C3C"/>
                </a:solidFill>
                <a:latin typeface="Aptos"/>
                <a:ea typeface="Aptos"/>
                <a:cs typeface="Aptos"/>
              </a:rPr>
              <a:t>outcome</a:t>
            </a:r>
            <a:r>
              <a:rPr sz="1500" b="0" i="0" dirty="0">
                <a:solidFill>
                  <a:srgbClr val="3C3C3C"/>
                </a:solidFill>
                <a:latin typeface="Aptos"/>
                <a:ea typeface="Aptos"/>
                <a:cs typeface="Aptos"/>
              </a:rPr>
              <a:t> </a:t>
            </a:r>
            <a:r>
              <a:rPr lang="en-GB" sz="1500" b="0" i="0" dirty="0">
                <a:solidFill>
                  <a:srgbClr val="3C3C3C"/>
                </a:solidFill>
                <a:latin typeface="Aptos"/>
                <a:ea typeface="Aptos"/>
                <a:cs typeface="Aptos"/>
              </a:rPr>
              <a:t>definition</a:t>
            </a:r>
            <a:endParaRPr sz="1500" b="0" i="0" dirty="0">
              <a:solidFill>
                <a:srgbClr val="3C3C3C"/>
              </a:solidFill>
              <a:latin typeface="Aptos"/>
              <a:ea typeface="Aptos"/>
              <a:cs typeface="Aptos"/>
            </a:endParaRPr>
          </a:p>
        </p:txBody>
      </p:sp>
      <p:sp>
        <p:nvSpPr>
          <p:cNvPr id="13" name="Oval 12">
            <a:extLst>
              <a:ext uri="{FF2B5EF4-FFF2-40B4-BE49-F238E27FC236}">
                <a16:creationId xmlns:a16="http://schemas.microsoft.com/office/drawing/2014/main" id="{36994409-4B61-3401-0F1B-96ED3ECD1EAD}"/>
              </a:ext>
            </a:extLst>
          </p:cNvPr>
          <p:cNvSpPr>
            <a:spLocks noGrp="1"/>
          </p:cNvSpPr>
          <p:nvPr/>
        </p:nvSpPr>
        <p:spPr>
          <a:xfrm>
            <a:off x="1000125" y="2581275"/>
            <a:ext cx="95250" cy="95250"/>
          </a:xfrm>
          <a:prstGeom prst="ellipse">
            <a:avLst/>
          </a:prstGeom>
          <a:solidFill>
            <a:srgbClr val="FC5D5D"/>
          </a:solidFill>
          <a:ln w="0">
            <a:noFill/>
            <a:prstDash val="solid"/>
          </a:ln>
        </p:spPr>
        <p:txBody>
          <a:bodyPr/>
          <a:lstStyle/>
          <a:p>
            <a:endParaRPr/>
          </a:p>
        </p:txBody>
      </p:sp>
      <p:sp>
        <p:nvSpPr>
          <p:cNvPr id="14" name="Rectangle 13">
            <a:extLst>
              <a:ext uri="{FF2B5EF4-FFF2-40B4-BE49-F238E27FC236}">
                <a16:creationId xmlns:a16="http://schemas.microsoft.com/office/drawing/2014/main" id="{857667A7-8A9A-F600-291A-D6FFE24A5332}"/>
              </a:ext>
            </a:extLst>
          </p:cNvPr>
          <p:cNvSpPr>
            <a:spLocks noGrp="1"/>
          </p:cNvSpPr>
          <p:nvPr/>
        </p:nvSpPr>
        <p:spPr>
          <a:xfrm>
            <a:off x="1228725" y="2505075"/>
            <a:ext cx="4391025" cy="628650"/>
          </a:xfrm>
          <a:prstGeom prst="rect">
            <a:avLst/>
          </a:prstGeom>
          <a:noFill/>
          <a:ln w="0">
            <a:noFill/>
            <a:prstDash val="solid"/>
          </a:ln>
        </p:spPr>
        <p:txBody>
          <a:bodyPr anchor="t"/>
          <a:lstStyle/>
          <a:p>
            <a:pPr algn="l">
              <a:lnSpc>
                <a:spcPct val="103000"/>
              </a:lnSpc>
              <a:buNone/>
              <a:defRPr sz="1500" b="0" i="0">
                <a:solidFill>
                  <a:srgbClr val="3C3C3C"/>
                </a:solidFill>
                <a:latin typeface="Aptos"/>
                <a:ea typeface="Aptos"/>
                <a:cs typeface="Aptos"/>
              </a:defRPr>
            </a:pPr>
            <a:r>
              <a:rPr lang="en-GB" sz="1500" b="0" i="0" dirty="0">
                <a:solidFill>
                  <a:srgbClr val="3C3C3C"/>
                </a:solidFill>
                <a:latin typeface="Aptos"/>
                <a:ea typeface="Aptos"/>
                <a:cs typeface="Aptos"/>
              </a:rPr>
              <a:t>Covariate</a:t>
            </a:r>
            <a:r>
              <a:rPr sz="1500" b="0" i="0" dirty="0">
                <a:solidFill>
                  <a:srgbClr val="3C3C3C"/>
                </a:solidFill>
                <a:latin typeface="Aptos"/>
                <a:ea typeface="Aptos"/>
                <a:cs typeface="Aptos"/>
              </a:rPr>
              <a:t> definitions</a:t>
            </a:r>
            <a:r>
              <a:rPr lang="en-GB" sz="1500" dirty="0">
                <a:solidFill>
                  <a:srgbClr val="3C3C3C"/>
                </a:solidFill>
                <a:latin typeface="Aptos"/>
                <a:ea typeface="Aptos"/>
                <a:cs typeface="Aptos"/>
              </a:rPr>
              <a:t> and</a:t>
            </a:r>
            <a:r>
              <a:rPr sz="1500" b="0" i="0" dirty="0">
                <a:solidFill>
                  <a:srgbClr val="3C3C3C"/>
                </a:solidFill>
                <a:latin typeface="Aptos"/>
                <a:ea typeface="Aptos"/>
                <a:cs typeface="Aptos"/>
              </a:rPr>
              <a:t> coding </a:t>
            </a:r>
          </a:p>
        </p:txBody>
      </p:sp>
      <p:sp>
        <p:nvSpPr>
          <p:cNvPr id="15" name="Oval 14">
            <a:extLst>
              <a:ext uri="{FF2B5EF4-FFF2-40B4-BE49-F238E27FC236}">
                <a16:creationId xmlns:a16="http://schemas.microsoft.com/office/drawing/2014/main" id="{C99F4FD9-FBA7-3202-7187-EDDC82E21A98}"/>
              </a:ext>
            </a:extLst>
          </p:cNvPr>
          <p:cNvSpPr>
            <a:spLocks noGrp="1"/>
          </p:cNvSpPr>
          <p:nvPr/>
        </p:nvSpPr>
        <p:spPr>
          <a:xfrm>
            <a:off x="1000125" y="3133725"/>
            <a:ext cx="95250" cy="95250"/>
          </a:xfrm>
          <a:prstGeom prst="ellipse">
            <a:avLst/>
          </a:prstGeom>
          <a:solidFill>
            <a:srgbClr val="FC5D5D"/>
          </a:solidFill>
          <a:ln w="0">
            <a:noFill/>
            <a:prstDash val="solid"/>
          </a:ln>
        </p:spPr>
        <p:txBody>
          <a:bodyPr/>
          <a:lstStyle/>
          <a:p>
            <a:endParaRPr/>
          </a:p>
        </p:txBody>
      </p:sp>
      <p:sp>
        <p:nvSpPr>
          <p:cNvPr id="16" name="Rectangle 15">
            <a:extLst>
              <a:ext uri="{FF2B5EF4-FFF2-40B4-BE49-F238E27FC236}">
                <a16:creationId xmlns:a16="http://schemas.microsoft.com/office/drawing/2014/main" id="{F05B4995-F15C-47E4-441C-4013DD8CD071}"/>
              </a:ext>
            </a:extLst>
          </p:cNvPr>
          <p:cNvSpPr>
            <a:spLocks noGrp="1"/>
          </p:cNvSpPr>
          <p:nvPr/>
        </p:nvSpPr>
        <p:spPr>
          <a:xfrm>
            <a:off x="1228725" y="3057525"/>
            <a:ext cx="4391025" cy="628650"/>
          </a:xfrm>
          <a:prstGeom prst="rect">
            <a:avLst/>
          </a:prstGeom>
          <a:noFill/>
          <a:ln w="0">
            <a:noFill/>
            <a:prstDash val="solid"/>
          </a:ln>
        </p:spPr>
        <p:txBody>
          <a:bodyPr anchor="t"/>
          <a:lstStyle/>
          <a:p>
            <a:pPr algn="l">
              <a:lnSpc>
                <a:spcPct val="103000"/>
              </a:lnSpc>
              <a:buNone/>
              <a:defRPr sz="1500" b="0" i="0">
                <a:solidFill>
                  <a:srgbClr val="3C3C3C"/>
                </a:solidFill>
                <a:latin typeface="Aptos"/>
                <a:ea typeface="Aptos"/>
                <a:cs typeface="Aptos"/>
              </a:defRPr>
            </a:pPr>
            <a:r>
              <a:rPr sz="1500" b="0" i="0" dirty="0">
                <a:solidFill>
                  <a:srgbClr val="3C3C3C"/>
                </a:solidFill>
                <a:latin typeface="Aptos"/>
                <a:ea typeface="Aptos"/>
                <a:cs typeface="Aptos"/>
              </a:rPr>
              <a:t>Model scale and baseline spline basis and knots</a:t>
            </a:r>
          </a:p>
        </p:txBody>
      </p:sp>
      <p:sp>
        <p:nvSpPr>
          <p:cNvPr id="17" name="Oval 16">
            <a:extLst>
              <a:ext uri="{FF2B5EF4-FFF2-40B4-BE49-F238E27FC236}">
                <a16:creationId xmlns:a16="http://schemas.microsoft.com/office/drawing/2014/main" id="{DC480D34-B4F8-27A3-32C2-F8EDEE734B59}"/>
              </a:ext>
            </a:extLst>
          </p:cNvPr>
          <p:cNvSpPr>
            <a:spLocks noGrp="1"/>
          </p:cNvSpPr>
          <p:nvPr/>
        </p:nvSpPr>
        <p:spPr>
          <a:xfrm>
            <a:off x="1000125" y="3686175"/>
            <a:ext cx="95250" cy="95250"/>
          </a:xfrm>
          <a:prstGeom prst="ellipse">
            <a:avLst/>
          </a:prstGeom>
          <a:solidFill>
            <a:srgbClr val="FC5D5D"/>
          </a:solidFill>
          <a:ln w="0">
            <a:noFill/>
            <a:prstDash val="solid"/>
          </a:ln>
        </p:spPr>
        <p:txBody>
          <a:bodyPr/>
          <a:lstStyle/>
          <a:p>
            <a:endParaRPr/>
          </a:p>
        </p:txBody>
      </p:sp>
      <p:sp>
        <p:nvSpPr>
          <p:cNvPr id="18" name="Rectangle 17">
            <a:extLst>
              <a:ext uri="{FF2B5EF4-FFF2-40B4-BE49-F238E27FC236}">
                <a16:creationId xmlns:a16="http://schemas.microsoft.com/office/drawing/2014/main" id="{35E1CFA9-4866-CB24-AF35-E453197DC946}"/>
              </a:ext>
            </a:extLst>
          </p:cNvPr>
          <p:cNvSpPr>
            <a:spLocks noGrp="1"/>
          </p:cNvSpPr>
          <p:nvPr/>
        </p:nvSpPr>
        <p:spPr>
          <a:xfrm>
            <a:off x="1228725" y="3609975"/>
            <a:ext cx="4391025" cy="628650"/>
          </a:xfrm>
          <a:prstGeom prst="rect">
            <a:avLst/>
          </a:prstGeom>
          <a:noFill/>
          <a:ln w="0">
            <a:noFill/>
            <a:prstDash val="solid"/>
          </a:ln>
        </p:spPr>
        <p:txBody>
          <a:bodyPr anchor="t"/>
          <a:lstStyle/>
          <a:p>
            <a:pPr algn="l">
              <a:lnSpc>
                <a:spcPct val="103000"/>
              </a:lnSpc>
              <a:buNone/>
              <a:defRPr sz="1500" b="0" i="0">
                <a:solidFill>
                  <a:srgbClr val="3C3C3C"/>
                </a:solidFill>
                <a:latin typeface="Aptos"/>
                <a:ea typeface="Aptos"/>
                <a:cs typeface="Aptos"/>
              </a:defRPr>
            </a:pPr>
            <a:r>
              <a:rPr lang="en-GB" sz="1500" dirty="0">
                <a:solidFill>
                  <a:srgbClr val="3C3C3C"/>
                </a:solidFill>
                <a:latin typeface="Aptos"/>
                <a:ea typeface="Aptos"/>
                <a:cs typeface="Aptos"/>
              </a:rPr>
              <a:t>All </a:t>
            </a:r>
            <a:r>
              <a:rPr sz="1500" b="0" i="0" dirty="0">
                <a:solidFill>
                  <a:srgbClr val="3C3C3C"/>
                </a:solidFill>
                <a:latin typeface="Aptos"/>
                <a:ea typeface="Aptos"/>
                <a:cs typeface="Aptos"/>
              </a:rPr>
              <a:t>coefficients, including intercept and baseline terms</a:t>
            </a:r>
          </a:p>
        </p:txBody>
      </p:sp>
      <p:sp>
        <p:nvSpPr>
          <p:cNvPr id="19" name="Oval 18">
            <a:extLst>
              <a:ext uri="{FF2B5EF4-FFF2-40B4-BE49-F238E27FC236}">
                <a16:creationId xmlns:a16="http://schemas.microsoft.com/office/drawing/2014/main" id="{13887800-E28E-AB5B-78A0-8B4F3B114A36}"/>
              </a:ext>
            </a:extLst>
          </p:cNvPr>
          <p:cNvSpPr>
            <a:spLocks noGrp="1"/>
          </p:cNvSpPr>
          <p:nvPr/>
        </p:nvSpPr>
        <p:spPr>
          <a:xfrm>
            <a:off x="1000125" y="4310065"/>
            <a:ext cx="95250" cy="95250"/>
          </a:xfrm>
          <a:prstGeom prst="ellipse">
            <a:avLst/>
          </a:prstGeom>
          <a:solidFill>
            <a:srgbClr val="FC5D5D"/>
          </a:solidFill>
          <a:ln w="0">
            <a:noFill/>
            <a:prstDash val="solid"/>
          </a:ln>
        </p:spPr>
        <p:txBody>
          <a:bodyPr/>
          <a:lstStyle/>
          <a:p>
            <a:endParaRPr/>
          </a:p>
        </p:txBody>
      </p:sp>
      <p:sp>
        <p:nvSpPr>
          <p:cNvPr id="20" name="Rectangle 19">
            <a:extLst>
              <a:ext uri="{FF2B5EF4-FFF2-40B4-BE49-F238E27FC236}">
                <a16:creationId xmlns:a16="http://schemas.microsoft.com/office/drawing/2014/main" id="{08876140-98BA-658B-FA30-42EBA0471AA1}"/>
              </a:ext>
            </a:extLst>
          </p:cNvPr>
          <p:cNvSpPr>
            <a:spLocks noGrp="1"/>
          </p:cNvSpPr>
          <p:nvPr/>
        </p:nvSpPr>
        <p:spPr>
          <a:xfrm>
            <a:off x="1228725" y="4205289"/>
            <a:ext cx="4391025" cy="628650"/>
          </a:xfrm>
          <a:prstGeom prst="rect">
            <a:avLst/>
          </a:prstGeom>
          <a:noFill/>
          <a:ln w="0">
            <a:noFill/>
            <a:prstDash val="solid"/>
          </a:ln>
        </p:spPr>
        <p:txBody>
          <a:bodyPr anchor="t"/>
          <a:lstStyle/>
          <a:p>
            <a:pPr algn="l">
              <a:lnSpc>
                <a:spcPct val="103000"/>
              </a:lnSpc>
              <a:buNone/>
              <a:defRPr sz="1500" b="0" i="0">
                <a:solidFill>
                  <a:srgbClr val="3C3C3C"/>
                </a:solidFill>
                <a:latin typeface="Aptos"/>
                <a:ea typeface="Aptos"/>
                <a:cs typeface="Aptos"/>
              </a:defRPr>
            </a:pPr>
            <a:r>
              <a:rPr sz="1500" b="0" i="0" dirty="0">
                <a:solidFill>
                  <a:srgbClr val="3C3C3C"/>
                </a:solidFill>
                <a:latin typeface="Aptos"/>
                <a:ea typeface="Aptos"/>
                <a:cs typeface="Aptos"/>
              </a:rPr>
              <a:t>Non-linear </a:t>
            </a:r>
            <a:r>
              <a:rPr lang="en-GB" sz="1500" b="0" i="0" dirty="0">
                <a:solidFill>
                  <a:srgbClr val="3C3C3C"/>
                </a:solidFill>
                <a:latin typeface="Aptos"/>
                <a:ea typeface="Aptos"/>
                <a:cs typeface="Aptos"/>
              </a:rPr>
              <a:t>and TDE </a:t>
            </a:r>
            <a:r>
              <a:rPr sz="1500" b="0" i="0" dirty="0">
                <a:solidFill>
                  <a:srgbClr val="3C3C3C"/>
                </a:solidFill>
                <a:latin typeface="Aptos"/>
                <a:ea typeface="Aptos"/>
                <a:cs typeface="Aptos"/>
              </a:rPr>
              <a:t>predictor basis and knot locations</a:t>
            </a:r>
          </a:p>
        </p:txBody>
      </p:sp>
      <p:sp>
        <p:nvSpPr>
          <p:cNvPr id="23" name="Oval 22">
            <a:extLst>
              <a:ext uri="{FF2B5EF4-FFF2-40B4-BE49-F238E27FC236}">
                <a16:creationId xmlns:a16="http://schemas.microsoft.com/office/drawing/2014/main" id="{2158E079-668D-CC15-4B67-4F7F832FF60A}"/>
              </a:ext>
            </a:extLst>
          </p:cNvPr>
          <p:cNvSpPr>
            <a:spLocks noGrp="1"/>
          </p:cNvSpPr>
          <p:nvPr/>
        </p:nvSpPr>
        <p:spPr>
          <a:xfrm>
            <a:off x="6905625" y="2028825"/>
            <a:ext cx="95250" cy="95250"/>
          </a:xfrm>
          <a:prstGeom prst="ellipse">
            <a:avLst/>
          </a:prstGeom>
          <a:solidFill>
            <a:srgbClr val="0A5766"/>
          </a:solidFill>
          <a:ln w="0">
            <a:noFill/>
            <a:prstDash val="solid"/>
          </a:ln>
        </p:spPr>
        <p:txBody>
          <a:bodyPr/>
          <a:lstStyle/>
          <a:p>
            <a:endParaRPr/>
          </a:p>
        </p:txBody>
      </p:sp>
      <p:sp>
        <p:nvSpPr>
          <p:cNvPr id="24" name="Rectangle 23">
            <a:extLst>
              <a:ext uri="{FF2B5EF4-FFF2-40B4-BE49-F238E27FC236}">
                <a16:creationId xmlns:a16="http://schemas.microsoft.com/office/drawing/2014/main" id="{38E30C98-E1C1-5190-94EB-DCFEB8FEED57}"/>
              </a:ext>
            </a:extLst>
          </p:cNvPr>
          <p:cNvSpPr>
            <a:spLocks noGrp="1"/>
          </p:cNvSpPr>
          <p:nvPr/>
        </p:nvSpPr>
        <p:spPr>
          <a:xfrm>
            <a:off x="7134225" y="1952625"/>
            <a:ext cx="4295775" cy="628650"/>
          </a:xfrm>
          <a:prstGeom prst="rect">
            <a:avLst/>
          </a:prstGeom>
          <a:noFill/>
          <a:ln w="0">
            <a:noFill/>
            <a:prstDash val="solid"/>
          </a:ln>
        </p:spPr>
        <p:txBody>
          <a:bodyPr anchor="t"/>
          <a:lstStyle/>
          <a:p>
            <a:pPr>
              <a:lnSpc>
                <a:spcPct val="103000"/>
              </a:lnSpc>
              <a:defRPr sz="1500" b="0" i="0">
                <a:solidFill>
                  <a:srgbClr val="3C3C3C"/>
                </a:solidFill>
                <a:latin typeface="Aptos"/>
                <a:ea typeface="Aptos"/>
                <a:cs typeface="Aptos"/>
              </a:defRPr>
            </a:pPr>
            <a:r>
              <a:rPr lang="en-GB" sz="1500" dirty="0">
                <a:solidFill>
                  <a:srgbClr val="3C3C3C"/>
                </a:solidFill>
                <a:latin typeface="Aptos"/>
                <a:ea typeface="Aptos"/>
                <a:cs typeface="Aptos"/>
              </a:rPr>
              <a:t>Formulas to calculate the overall survival and hazards for each cause </a:t>
            </a:r>
            <a:endParaRPr sz="1500" b="0" i="0" dirty="0">
              <a:solidFill>
                <a:srgbClr val="3C3C3C"/>
              </a:solidFill>
              <a:latin typeface="Aptos"/>
              <a:ea typeface="Aptos"/>
              <a:cs typeface="Aptos"/>
            </a:endParaRPr>
          </a:p>
        </p:txBody>
      </p:sp>
      <p:sp>
        <p:nvSpPr>
          <p:cNvPr id="25" name="Oval 24">
            <a:extLst>
              <a:ext uri="{FF2B5EF4-FFF2-40B4-BE49-F238E27FC236}">
                <a16:creationId xmlns:a16="http://schemas.microsoft.com/office/drawing/2014/main" id="{8B96F6B5-2A94-DE1D-9413-65DBA03F9534}"/>
              </a:ext>
            </a:extLst>
          </p:cNvPr>
          <p:cNvSpPr>
            <a:spLocks noGrp="1"/>
          </p:cNvSpPr>
          <p:nvPr/>
        </p:nvSpPr>
        <p:spPr>
          <a:xfrm>
            <a:off x="6905625" y="2581275"/>
            <a:ext cx="95250" cy="95250"/>
          </a:xfrm>
          <a:prstGeom prst="ellipse">
            <a:avLst/>
          </a:prstGeom>
          <a:solidFill>
            <a:srgbClr val="0A5766"/>
          </a:solidFill>
          <a:ln w="0">
            <a:noFill/>
            <a:prstDash val="solid"/>
          </a:ln>
        </p:spPr>
        <p:txBody>
          <a:bodyPr/>
          <a:lstStyle/>
          <a:p>
            <a:endParaRPr/>
          </a:p>
        </p:txBody>
      </p:sp>
      <p:sp>
        <p:nvSpPr>
          <p:cNvPr id="26" name="Rectangle 25">
            <a:extLst>
              <a:ext uri="{FF2B5EF4-FFF2-40B4-BE49-F238E27FC236}">
                <a16:creationId xmlns:a16="http://schemas.microsoft.com/office/drawing/2014/main" id="{0BB84C07-7ED8-87E5-6330-AD53AE01BBC0}"/>
              </a:ext>
            </a:extLst>
          </p:cNvPr>
          <p:cNvSpPr>
            <a:spLocks noGrp="1"/>
          </p:cNvSpPr>
          <p:nvPr/>
        </p:nvSpPr>
        <p:spPr>
          <a:xfrm>
            <a:off x="7134225" y="2505075"/>
            <a:ext cx="4295775" cy="628650"/>
          </a:xfrm>
          <a:prstGeom prst="rect">
            <a:avLst/>
          </a:prstGeom>
          <a:noFill/>
          <a:ln w="0">
            <a:noFill/>
            <a:prstDash val="solid"/>
          </a:ln>
        </p:spPr>
        <p:txBody>
          <a:bodyPr anchor="t"/>
          <a:lstStyle/>
          <a:p>
            <a:pPr algn="l">
              <a:lnSpc>
                <a:spcPct val="103000"/>
              </a:lnSpc>
              <a:buNone/>
              <a:defRPr sz="1500" b="0" i="0">
                <a:solidFill>
                  <a:srgbClr val="3C3C3C"/>
                </a:solidFill>
                <a:latin typeface="Aptos"/>
                <a:ea typeface="Aptos"/>
                <a:cs typeface="Aptos"/>
              </a:defRPr>
            </a:pPr>
            <a:r>
              <a:rPr lang="en-GB" sz="1500" dirty="0">
                <a:solidFill>
                  <a:srgbClr val="3C3C3C"/>
                </a:solidFill>
                <a:latin typeface="Aptos"/>
                <a:ea typeface="Aptos"/>
                <a:cs typeface="Aptos"/>
              </a:rPr>
              <a:t>Integration formula and time grid </a:t>
            </a:r>
            <a:r>
              <a:rPr lang="en-GB" sz="1500" b="0" i="0" dirty="0">
                <a:solidFill>
                  <a:srgbClr val="3C3C3C"/>
                </a:solidFill>
                <a:latin typeface="Aptos"/>
                <a:ea typeface="Aptos"/>
                <a:cs typeface="Aptos"/>
              </a:rPr>
              <a:t>used to calculate the CIF</a:t>
            </a:r>
            <a:endParaRPr sz="1500" b="0" i="0" dirty="0">
              <a:solidFill>
                <a:srgbClr val="3C3C3C"/>
              </a:solidFill>
              <a:latin typeface="Aptos"/>
              <a:ea typeface="Aptos"/>
              <a:cs typeface="Aptos"/>
            </a:endParaRPr>
          </a:p>
        </p:txBody>
      </p:sp>
      <p:sp>
        <p:nvSpPr>
          <p:cNvPr id="35" name="Oval 34">
            <a:extLst>
              <a:ext uri="{FF2B5EF4-FFF2-40B4-BE49-F238E27FC236}">
                <a16:creationId xmlns:a16="http://schemas.microsoft.com/office/drawing/2014/main" id="{9999D010-B498-A40B-915C-23B8FB6FDB5A}"/>
              </a:ext>
            </a:extLst>
          </p:cNvPr>
          <p:cNvSpPr>
            <a:spLocks noGrp="1"/>
          </p:cNvSpPr>
          <p:nvPr/>
        </p:nvSpPr>
        <p:spPr>
          <a:xfrm>
            <a:off x="2563957" y="5105395"/>
            <a:ext cx="857250" cy="857250"/>
          </a:xfrm>
          <a:prstGeom prst="ellipse">
            <a:avLst/>
          </a:prstGeom>
          <a:solidFill>
            <a:srgbClr val="FC5D5D"/>
          </a:solidFill>
          <a:ln w="0">
            <a:noFill/>
            <a:prstDash val="solid"/>
          </a:ln>
        </p:spPr>
        <p:txBody>
          <a:bodyPr/>
          <a:lstStyle/>
          <a:p>
            <a:endParaRPr/>
          </a:p>
        </p:txBody>
      </p:sp>
      <p:sp>
        <p:nvSpPr>
          <p:cNvPr id="36" name="Rectangle 35">
            <a:extLst>
              <a:ext uri="{FF2B5EF4-FFF2-40B4-BE49-F238E27FC236}">
                <a16:creationId xmlns:a16="http://schemas.microsoft.com/office/drawing/2014/main" id="{2F16D852-CF6D-187F-77D6-78B7D6FD2FBB}"/>
              </a:ext>
            </a:extLst>
          </p:cNvPr>
          <p:cNvSpPr>
            <a:spLocks noGrp="1"/>
          </p:cNvSpPr>
          <p:nvPr/>
        </p:nvSpPr>
        <p:spPr>
          <a:xfrm>
            <a:off x="2563957" y="5267320"/>
            <a:ext cx="857250" cy="476250"/>
          </a:xfrm>
          <a:prstGeom prst="rect">
            <a:avLst/>
          </a:prstGeom>
          <a:noFill/>
          <a:ln w="0">
            <a:noFill/>
            <a:prstDash val="solid"/>
          </a:ln>
        </p:spPr>
        <p:txBody>
          <a:bodyPr anchor="ctr"/>
          <a:lstStyle/>
          <a:p>
            <a:pPr algn="ctr">
              <a:lnSpc>
                <a:spcPct val="105000"/>
              </a:lnSpc>
              <a:buNone/>
              <a:defRPr sz="2475" b="1" i="0">
                <a:solidFill>
                  <a:srgbClr val="FFFFFF"/>
                </a:solidFill>
                <a:latin typeface="Aptos"/>
                <a:ea typeface="Aptos"/>
                <a:cs typeface="Aptos"/>
              </a:defRPr>
            </a:pPr>
            <a:r>
              <a:rPr sz="2475" b="1" i="0" dirty="0">
                <a:solidFill>
                  <a:srgbClr val="FFFFFF"/>
                </a:solidFill>
                <a:latin typeface="Aptos"/>
                <a:ea typeface="Aptos"/>
                <a:cs typeface="Aptos"/>
              </a:rPr>
              <a:t>×2</a:t>
            </a:r>
          </a:p>
        </p:txBody>
      </p:sp>
    </p:spTree>
    <p:extLst>
      <p:ext uri="{BB962C8B-B14F-4D97-AF65-F5344CB8AC3E}">
        <p14:creationId xmlns:p14="http://schemas.microsoft.com/office/powerpoint/2010/main" val="2613144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4917772-D5FD-4B9B-B6C1-D6B2D9BD716B}"/>
              </a:ext>
            </a:extLst>
          </p:cNvPr>
          <p:cNvSpPr>
            <a:spLocks noGrp="1"/>
          </p:cNvSpPr>
          <p:nvPr/>
        </p:nvSpPr>
        <p:spPr>
          <a:xfrm>
            <a:off x="781050" y="295275"/>
            <a:ext cx="10715625" cy="638175"/>
          </a:xfrm>
          <a:prstGeom prst="rect">
            <a:avLst/>
          </a:prstGeom>
          <a:noFill/>
          <a:ln w="0">
            <a:noFill/>
            <a:prstDash val="solid"/>
          </a:ln>
        </p:spPr>
        <p:txBody>
          <a:bodyPr wrap="none" anchor="ctr"/>
          <a:lstStyle/>
          <a:p>
            <a:pPr algn="l">
              <a:lnSpc>
                <a:spcPct val="105000"/>
              </a:lnSpc>
              <a:buNone/>
              <a:defRPr sz="2775" b="1" i="0">
                <a:solidFill>
                  <a:srgbClr val="1C285E"/>
                </a:solidFill>
                <a:latin typeface="Aptos"/>
                <a:ea typeface="Aptos"/>
                <a:cs typeface="Aptos"/>
              </a:defRPr>
            </a:pPr>
            <a:r>
              <a:rPr lang="en-GB" sz="2400" b="1" i="0" dirty="0">
                <a:solidFill>
                  <a:srgbClr val="1C285E"/>
                </a:solidFill>
                <a:latin typeface="Aptos"/>
                <a:ea typeface="Aptos"/>
                <a:cs typeface="Aptos"/>
              </a:rPr>
              <a:t>C</a:t>
            </a:r>
            <a:r>
              <a:rPr sz="2400" b="1" i="0" dirty="0" err="1">
                <a:solidFill>
                  <a:srgbClr val="1C285E"/>
                </a:solidFill>
                <a:latin typeface="Aptos"/>
                <a:ea typeface="Aptos"/>
                <a:cs typeface="Aptos"/>
              </a:rPr>
              <a:t>alibration</a:t>
            </a:r>
            <a:r>
              <a:rPr sz="2400" b="1" i="0" dirty="0">
                <a:solidFill>
                  <a:srgbClr val="1C285E"/>
                </a:solidFill>
                <a:latin typeface="Aptos"/>
                <a:ea typeface="Aptos"/>
                <a:cs typeface="Aptos"/>
              </a:rPr>
              <a:t> with </a:t>
            </a:r>
            <a:r>
              <a:rPr sz="2400" b="1" i="0" dirty="0" err="1">
                <a:solidFill>
                  <a:srgbClr val="1C285E"/>
                </a:solidFill>
                <a:latin typeface="Aptos"/>
                <a:ea typeface="Aptos"/>
                <a:cs typeface="Aptos"/>
              </a:rPr>
              <a:t>calplotcr</a:t>
            </a:r>
            <a:endParaRPr sz="2400" b="1" i="0" dirty="0">
              <a:solidFill>
                <a:srgbClr val="1C285E"/>
              </a:solidFill>
              <a:latin typeface="Aptos"/>
              <a:ea typeface="Aptos"/>
              <a:cs typeface="Aptos"/>
            </a:endParaRPr>
          </a:p>
        </p:txBody>
      </p:sp>
      <p:sp>
        <p:nvSpPr>
          <p:cNvPr id="2" name="Rectangle 1">
            <a:extLst>
              <a:ext uri="{FF2B5EF4-FFF2-40B4-BE49-F238E27FC236}">
                <a16:creationId xmlns:a16="http://schemas.microsoft.com/office/drawing/2014/main" id="{E5B45EF2-2EC6-46E6-889A-B706926AE210}"/>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A59EB345-77BD-4E63-B5E9-BF480AA73A4C}"/>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66A3A29F-105A-4EB0-B7B9-822FF40BE6E5}"/>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6039D7FC-7C84-45F0-9DA2-7971C21936D0}"/>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Worked validation example</a:t>
            </a:r>
          </a:p>
        </p:txBody>
      </p:sp>
      <p:sp>
        <p:nvSpPr>
          <p:cNvPr id="6" name="Rectangle 5">
            <a:extLst>
              <a:ext uri="{FF2B5EF4-FFF2-40B4-BE49-F238E27FC236}">
                <a16:creationId xmlns:a16="http://schemas.microsoft.com/office/drawing/2014/main" id="{3B38E9C4-7DFC-47DB-BC63-8B44AC101CDD}"/>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9</a:t>
            </a:r>
          </a:p>
        </p:txBody>
      </p:sp>
      <p:pic>
        <p:nvPicPr>
          <p:cNvPr id="28" name="Picture 30"/>
          <p:cNvPicPr>
            <a:picLocks noChangeAspect="1"/>
          </p:cNvPicPr>
          <p:nvPr/>
        </p:nvPicPr>
        <p:blipFill>
          <a:blip r:embed="rId3"/>
          <a:stretch/>
        </p:blipFill>
        <p:spPr>
          <a:xfrm>
            <a:off x="6614121" y="1752600"/>
            <a:ext cx="4793057" cy="3486150"/>
          </a:xfrm>
          <a:prstGeom prst="rect">
            <a:avLst/>
          </a:prstGeom>
        </p:spPr>
      </p:pic>
      <p:sp>
        <p:nvSpPr>
          <p:cNvPr id="17" name="Rectangle 16">
            <a:extLst>
              <a:ext uri="{FF2B5EF4-FFF2-40B4-BE49-F238E27FC236}">
                <a16:creationId xmlns:a16="http://schemas.microsoft.com/office/drawing/2014/main" id="{3A4ACF7D-E9D0-4F0A-8520-743D7DECF16E}"/>
              </a:ext>
            </a:extLst>
          </p:cNvPr>
          <p:cNvSpPr>
            <a:spLocks noGrp="1"/>
          </p:cNvSpPr>
          <p:nvPr/>
        </p:nvSpPr>
        <p:spPr>
          <a:xfrm>
            <a:off x="666750" y="1181100"/>
            <a:ext cx="5238750" cy="323850"/>
          </a:xfrm>
          <a:prstGeom prst="rect">
            <a:avLst/>
          </a:prstGeom>
          <a:noFill/>
          <a:ln w="0">
            <a:noFill/>
            <a:prstDash val="solid"/>
          </a:ln>
        </p:spPr>
        <p:txBody>
          <a:bodyPr/>
          <a:lstStyle/>
          <a:p>
            <a:pPr>
              <a:lnSpc>
                <a:spcPct val="105000"/>
              </a:lnSpc>
              <a:defRPr sz="1725" b="1" i="0">
                <a:solidFill>
                  <a:srgbClr val="FC5D5D"/>
                </a:solidFill>
                <a:latin typeface="Aptos"/>
                <a:ea typeface="Aptos"/>
                <a:cs typeface="Aptos"/>
              </a:defRPr>
            </a:pPr>
            <a:r>
              <a:rPr lang="en-GB" sz="1600" b="1" dirty="0">
                <a:solidFill>
                  <a:srgbClr val="FC5D5D"/>
                </a:solidFill>
                <a:latin typeface="Aptos"/>
                <a:ea typeface="Aptos"/>
                <a:cs typeface="Aptos"/>
              </a:rPr>
              <a:t>Assess calibration in 1985-94 colorectal dataset</a:t>
            </a:r>
          </a:p>
        </p:txBody>
      </p:sp>
      <p:sp>
        <p:nvSpPr>
          <p:cNvPr id="18" name="Rectangle 17">
            <a:extLst>
              <a:ext uri="{FF2B5EF4-FFF2-40B4-BE49-F238E27FC236}">
                <a16:creationId xmlns:a16="http://schemas.microsoft.com/office/drawing/2014/main" id="{BDE25634-461A-4EC0-AA88-E7E574367ECF}"/>
              </a:ext>
            </a:extLst>
          </p:cNvPr>
          <p:cNvSpPr>
            <a:spLocks noGrp="1"/>
          </p:cNvSpPr>
          <p:nvPr/>
        </p:nvSpPr>
        <p:spPr>
          <a:xfrm>
            <a:off x="6477000" y="1181100"/>
            <a:ext cx="5048250" cy="323850"/>
          </a:xfrm>
          <a:prstGeom prst="rect">
            <a:avLst/>
          </a:prstGeom>
          <a:noFill/>
          <a:ln w="0">
            <a:noFill/>
            <a:prstDash val="solid"/>
          </a:ln>
        </p:spPr>
        <p:txBody>
          <a:bodyPr/>
          <a:lstStyle/>
          <a:p>
            <a:pPr algn="l">
              <a:buNone/>
              <a:defRPr sz="1575" b="1">
                <a:solidFill>
                  <a:srgbClr val="1C285E"/>
                </a:solidFill>
              </a:defRPr>
            </a:pPr>
            <a:r>
              <a:rPr sz="1575" b="1">
                <a:solidFill>
                  <a:srgbClr val="1C285E"/>
                </a:solidFill>
              </a:rPr>
              <a:t>Predicted versus observed 5-year CIF</a:t>
            </a:r>
          </a:p>
        </p:txBody>
      </p:sp>
      <p:sp>
        <p:nvSpPr>
          <p:cNvPr id="19" name="Rectangle: Rounded Corners 18">
            <a:extLst>
              <a:ext uri="{FF2B5EF4-FFF2-40B4-BE49-F238E27FC236}">
                <a16:creationId xmlns:a16="http://schemas.microsoft.com/office/drawing/2014/main" id="{2BE3D5F1-7726-45B1-A33E-9B47813B4612}"/>
              </a:ext>
            </a:extLst>
          </p:cNvPr>
          <p:cNvSpPr>
            <a:spLocks noGrp="1"/>
          </p:cNvSpPr>
          <p:nvPr/>
        </p:nvSpPr>
        <p:spPr>
          <a:xfrm>
            <a:off x="647700" y="1581150"/>
            <a:ext cx="5448300" cy="4171950"/>
          </a:xfrm>
          <a:prstGeom prst="roundRect">
            <a:avLst>
              <a:gd name="adj" fmla="val 1826"/>
            </a:avLst>
          </a:prstGeom>
          <a:solidFill>
            <a:srgbClr val="3C3C3C"/>
          </a:solidFill>
          <a:ln w="9525">
            <a:solidFill>
              <a:srgbClr val="3C3C3C"/>
            </a:solidFill>
            <a:prstDash val="solid"/>
          </a:ln>
        </p:spPr>
        <p:txBody>
          <a:bodyPr/>
          <a:lstStyle/>
          <a:p>
            <a:pPr algn="l">
              <a:buNone/>
              <a:defRPr sz="1200" b="0">
                <a:solidFill>
                  <a:srgbClr val="FFFFFF"/>
                </a:solidFill>
                <a:latin typeface="Aptos"/>
                <a:ea typeface="Aptos"/>
                <a:cs typeface="Aptos"/>
              </a:defRPr>
            </a:pPr>
            <a:r>
              <a:rPr sz="1600" b="0" dirty="0">
                <a:solidFill>
                  <a:srgbClr val="FFFFFF"/>
                </a:solidFill>
                <a:latin typeface="Aptos"/>
                <a:ea typeface="Aptos"/>
                <a:cs typeface="Aptos"/>
              </a:rPr>
              <a:t>* Predicted-risk groups</a:t>
            </a:r>
          </a:p>
          <a:p>
            <a:pPr algn="l">
              <a:buNone/>
              <a:defRPr sz="1200">
                <a:solidFill>
                  <a:srgbClr val="FFFFFF"/>
                </a:solidFill>
                <a:latin typeface="Aptos"/>
                <a:ea typeface="Aptos"/>
                <a:cs typeface="Aptos"/>
              </a:defRPr>
            </a:pPr>
            <a:r>
              <a:rPr sz="1600" dirty="0" err="1">
                <a:solidFill>
                  <a:srgbClr val="FFFFFF"/>
                </a:solidFill>
                <a:latin typeface="Aptos"/>
                <a:ea typeface="Aptos"/>
                <a:cs typeface="Aptos"/>
              </a:rPr>
              <a:t>xtile</a:t>
            </a:r>
            <a:r>
              <a:rPr sz="1600" dirty="0">
                <a:solidFill>
                  <a:srgbClr val="FFFFFF"/>
                </a:solidFill>
                <a:latin typeface="Aptos"/>
                <a:ea typeface="Aptos"/>
                <a:cs typeface="Aptos"/>
              </a:rPr>
              <a:t> </a:t>
            </a:r>
            <a:r>
              <a:rPr sz="1600" dirty="0" err="1">
                <a:solidFill>
                  <a:srgbClr val="FFFFFF"/>
                </a:solidFill>
                <a:latin typeface="Aptos"/>
                <a:ea typeface="Aptos"/>
                <a:cs typeface="Aptos"/>
              </a:rPr>
              <a:t>rg_cancer</a:t>
            </a:r>
            <a:r>
              <a:rPr sz="1600" dirty="0">
                <a:solidFill>
                  <a:srgbClr val="FFFFFF"/>
                </a:solidFill>
                <a:latin typeface="Aptos"/>
                <a:ea typeface="Aptos"/>
                <a:cs typeface="Aptos"/>
              </a:rPr>
              <a:t> = predicted_cif5, nq(10)</a:t>
            </a:r>
            <a:endParaRPr sz="1600" b="0" dirty="0">
              <a:solidFill>
                <a:srgbClr val="FFFFFF"/>
              </a:solidFill>
            </a:endParaRPr>
          </a:p>
          <a:p>
            <a:pPr algn="l">
              <a:buNone/>
              <a:defRPr sz="1200" b="0">
                <a:solidFill>
                  <a:srgbClr val="FFFFFF"/>
                </a:solidFill>
                <a:latin typeface="Aptos"/>
                <a:ea typeface="Aptos"/>
                <a:cs typeface="Aptos"/>
              </a:defRPr>
            </a:pPr>
            <a:r>
              <a:rPr sz="1600" b="0" dirty="0" err="1">
                <a:solidFill>
                  <a:srgbClr val="FFFFFF"/>
                </a:solidFill>
                <a:latin typeface="Aptos"/>
                <a:ea typeface="Aptos"/>
                <a:cs typeface="Aptos"/>
              </a:rPr>
              <a:t>xtile</a:t>
            </a:r>
            <a:r>
              <a:rPr sz="1600" b="0" dirty="0">
                <a:solidFill>
                  <a:srgbClr val="FFFFFF"/>
                </a:solidFill>
                <a:latin typeface="Aptos"/>
                <a:ea typeface="Aptos"/>
                <a:cs typeface="Aptos"/>
              </a:rPr>
              <a:t> </a:t>
            </a:r>
            <a:r>
              <a:rPr sz="1600" b="0" dirty="0" err="1">
                <a:solidFill>
                  <a:srgbClr val="FFFFFF"/>
                </a:solidFill>
                <a:latin typeface="Aptos"/>
                <a:ea typeface="Aptos"/>
                <a:cs typeface="Aptos"/>
              </a:rPr>
              <a:t>rg_other</a:t>
            </a:r>
            <a:r>
              <a:rPr sz="1600" b="0" dirty="0">
                <a:solidFill>
                  <a:srgbClr val="FFFFFF"/>
                </a:solidFill>
                <a:latin typeface="Aptos"/>
                <a:ea typeface="Aptos"/>
                <a:cs typeface="Aptos"/>
              </a:rPr>
              <a:t>  = predicted_other_cif5, nq(10)</a:t>
            </a:r>
          </a:p>
          <a:p>
            <a:pPr algn="l">
              <a:buNone/>
              <a:defRPr sz="1200" b="0">
                <a:solidFill>
                  <a:srgbClr val="FFFFFF"/>
                </a:solidFill>
                <a:latin typeface="Aptos"/>
                <a:ea typeface="Aptos"/>
                <a:cs typeface="Aptos"/>
              </a:defRPr>
            </a:pPr>
            <a:r>
              <a:rPr sz="1600" b="0" dirty="0">
                <a:solidFill>
                  <a:srgbClr val="FFFFFF"/>
                </a:solidFill>
                <a:latin typeface="Aptos"/>
                <a:ea typeface="Aptos"/>
                <a:cs typeface="Aptos"/>
              </a:rPr>
              <a:t>gen </a:t>
            </a:r>
            <a:r>
              <a:rPr sz="1600" b="0" dirty="0" err="1">
                <a:solidFill>
                  <a:srgbClr val="FFFFFF"/>
                </a:solidFill>
                <a:latin typeface="Aptos"/>
                <a:ea typeface="Aptos"/>
                <a:cs typeface="Aptos"/>
              </a:rPr>
              <a:t>validation_data</a:t>
            </a:r>
            <a:r>
              <a:rPr sz="1600" b="0" dirty="0">
                <a:solidFill>
                  <a:srgbClr val="FFFFFF"/>
                </a:solidFill>
                <a:latin typeface="Aptos"/>
                <a:ea typeface="Aptos"/>
                <a:cs typeface="Aptos"/>
              </a:rPr>
              <a:t> = 1</a:t>
            </a:r>
            <a:endParaRPr sz="1600" b="0" dirty="0">
              <a:solidFill>
                <a:srgbClr val="FFFFFF"/>
              </a:solidFill>
            </a:endParaRPr>
          </a:p>
          <a:p>
            <a:pPr algn="l">
              <a:buNone/>
              <a:defRPr sz="870" b="0">
                <a:solidFill>
                  <a:srgbClr val="FFFFFF"/>
                </a:solidFill>
              </a:defRPr>
            </a:pPr>
            <a:endParaRPr sz="1600" b="0" dirty="0">
              <a:solidFill>
                <a:srgbClr val="FFFFFF"/>
              </a:solidFill>
            </a:endParaRPr>
          </a:p>
          <a:p>
            <a:pPr algn="l">
              <a:buNone/>
              <a:defRPr sz="1200" b="0">
                <a:solidFill>
                  <a:srgbClr val="FFFFFF"/>
                </a:solidFill>
                <a:latin typeface="Aptos"/>
                <a:ea typeface="Aptos"/>
                <a:cs typeface="Aptos"/>
              </a:defRPr>
            </a:pPr>
            <a:r>
              <a:rPr sz="1600" b="0" dirty="0" err="1">
                <a:solidFill>
                  <a:srgbClr val="FFFFFF"/>
                </a:solidFill>
                <a:latin typeface="Aptos"/>
                <a:ea typeface="Aptos"/>
                <a:cs typeface="Aptos"/>
              </a:rPr>
              <a:t>stset</a:t>
            </a:r>
            <a:r>
              <a:rPr sz="1600" b="0" dirty="0">
                <a:solidFill>
                  <a:srgbClr val="FFFFFF"/>
                </a:solidFill>
                <a:latin typeface="Aptos"/>
                <a:ea typeface="Aptos"/>
                <a:cs typeface="Aptos"/>
              </a:rPr>
              <a:t> </a:t>
            </a:r>
            <a:r>
              <a:rPr sz="1600" b="0" dirty="0" err="1">
                <a:solidFill>
                  <a:srgbClr val="FFFFFF"/>
                </a:solidFill>
                <a:latin typeface="Aptos"/>
                <a:ea typeface="Aptos"/>
                <a:cs typeface="Aptos"/>
              </a:rPr>
              <a:t>surv_yy</a:t>
            </a:r>
            <a:r>
              <a:rPr sz="1600" b="0" dirty="0">
                <a:solidFill>
                  <a:srgbClr val="FFFFFF"/>
                </a:solidFill>
                <a:latin typeface="Aptos"/>
                <a:ea typeface="Aptos"/>
                <a:cs typeface="Aptos"/>
              </a:rPr>
              <a:t>, failure(status==1 2) id(id) exit(time 5)</a:t>
            </a:r>
          </a:p>
          <a:p>
            <a:pPr algn="l">
              <a:buNone/>
              <a:defRPr sz="870" b="0">
                <a:solidFill>
                  <a:srgbClr val="FFFFFF"/>
                </a:solidFill>
              </a:defRPr>
            </a:pPr>
            <a:endParaRPr sz="1600" b="0" dirty="0">
              <a:solidFill>
                <a:srgbClr val="FFFFFF"/>
              </a:solidFill>
            </a:endParaRPr>
          </a:p>
          <a:p>
            <a:pPr algn="l">
              <a:buNone/>
              <a:defRPr sz="1200" b="0">
                <a:solidFill>
                  <a:srgbClr val="FFFFFF"/>
                </a:solidFill>
                <a:latin typeface="Aptos"/>
                <a:ea typeface="Aptos"/>
                <a:cs typeface="Aptos"/>
              </a:defRPr>
            </a:pPr>
            <a:r>
              <a:rPr sz="1600" b="0" dirty="0" err="1">
                <a:solidFill>
                  <a:srgbClr val="FFFFFF"/>
                </a:solidFill>
                <a:latin typeface="Aptos"/>
                <a:ea typeface="Aptos"/>
                <a:cs typeface="Aptos"/>
              </a:rPr>
              <a:t>calplotcr</a:t>
            </a:r>
            <a:r>
              <a:rPr sz="1600" b="0" dirty="0">
                <a:solidFill>
                  <a:srgbClr val="FFFFFF"/>
                </a:solidFill>
                <a:latin typeface="Aptos"/>
                <a:ea typeface="Aptos"/>
                <a:cs typeface="Aptos"/>
              </a:rPr>
              <a:t> predicted_cif5 predicted_other_cif5, </a:t>
            </a:r>
            <a:r>
              <a:rPr lang="en-GB" sz="1600" b="0" dirty="0" err="1">
                <a:solidFill>
                  <a:srgbClr val="FFFFFF"/>
                </a:solidFill>
                <a:latin typeface="Aptos"/>
                <a:ea typeface="Aptos"/>
                <a:cs typeface="Aptos"/>
              </a:rPr>
              <a:t>aj</a:t>
            </a:r>
            <a:r>
              <a:rPr lang="en-GB" sz="1600" b="0" dirty="0">
                <a:solidFill>
                  <a:srgbClr val="FFFFFF"/>
                </a:solidFill>
                <a:latin typeface="Aptos"/>
                <a:ea typeface="Aptos"/>
                <a:cs typeface="Aptos"/>
              </a:rPr>
              <a:t> </a:t>
            </a:r>
            <a:r>
              <a:rPr sz="1600" b="0" dirty="0">
                <a:solidFill>
                  <a:srgbClr val="FFFFFF"/>
                </a:solidFill>
                <a:latin typeface="Aptos"/>
                <a:ea typeface="Aptos"/>
                <a:cs typeface="Aptos"/>
              </a:rPr>
              <a:t>///</a:t>
            </a:r>
          </a:p>
          <a:p>
            <a:pPr algn="l">
              <a:buNone/>
              <a:defRPr sz="1200" b="0">
                <a:solidFill>
                  <a:srgbClr val="FFFFFF"/>
                </a:solidFill>
                <a:latin typeface="Aptos"/>
                <a:ea typeface="Aptos"/>
                <a:cs typeface="Aptos"/>
              </a:defRPr>
            </a:pPr>
            <a:r>
              <a:rPr sz="1600" b="0" dirty="0">
                <a:solidFill>
                  <a:srgbClr val="FFFFFF"/>
                </a:solidFill>
                <a:latin typeface="Aptos"/>
                <a:ea typeface="Aptos"/>
                <a:cs typeface="Aptos"/>
              </a:rPr>
              <a:t>    models(</a:t>
            </a:r>
            <a:r>
              <a:rPr lang="en-GB" sz="1600" b="0" dirty="0" err="1">
                <a:solidFill>
                  <a:srgbClr val="FFFFFF"/>
                </a:solidFill>
                <a:latin typeface="Aptos"/>
                <a:ea typeface="Aptos"/>
                <a:cs typeface="Aptos"/>
              </a:rPr>
              <a:t>M_time</a:t>
            </a:r>
            <a:r>
              <a:rPr lang="en-GB" sz="1600" b="0" dirty="0">
                <a:solidFill>
                  <a:srgbClr val="FFFFFF"/>
                </a:solidFill>
                <a:latin typeface="Aptos"/>
                <a:ea typeface="Aptos"/>
                <a:cs typeface="Aptos"/>
              </a:rPr>
              <a:t>_</a:t>
            </a:r>
            <a:r>
              <a:rPr sz="1600" b="0" dirty="0">
                <a:solidFill>
                  <a:srgbClr val="FFFFFF"/>
                </a:solidFill>
                <a:latin typeface="Aptos"/>
                <a:ea typeface="Aptos"/>
                <a:cs typeface="Aptos"/>
              </a:rPr>
              <a:t>cancer </a:t>
            </a:r>
            <a:r>
              <a:rPr lang="en-GB" sz="1600" b="0" dirty="0" err="1">
                <a:solidFill>
                  <a:srgbClr val="FFFFFF"/>
                </a:solidFill>
                <a:latin typeface="Aptos"/>
                <a:ea typeface="Aptos"/>
                <a:cs typeface="Aptos"/>
              </a:rPr>
              <a:t>M_time</a:t>
            </a:r>
            <a:r>
              <a:rPr lang="en-GB" sz="1600" b="0" dirty="0">
                <a:solidFill>
                  <a:srgbClr val="FFFFFF"/>
                </a:solidFill>
                <a:latin typeface="Aptos"/>
                <a:ea typeface="Aptos"/>
                <a:cs typeface="Aptos"/>
              </a:rPr>
              <a:t>_</a:t>
            </a:r>
            <a:r>
              <a:rPr sz="1600" b="0" dirty="0">
                <a:solidFill>
                  <a:srgbClr val="FFFFFF"/>
                </a:solidFill>
                <a:latin typeface="Aptos"/>
                <a:ea typeface="Aptos"/>
                <a:cs typeface="Aptos"/>
              </a:rPr>
              <a:t>other) ///</a:t>
            </a:r>
          </a:p>
          <a:p>
            <a:pPr>
              <a:defRPr sz="1200" b="0">
                <a:solidFill>
                  <a:srgbClr val="FFFFFF"/>
                </a:solidFill>
                <a:latin typeface="Aptos"/>
                <a:ea typeface="Aptos"/>
                <a:cs typeface="Aptos"/>
              </a:defRPr>
            </a:pPr>
            <a:r>
              <a:rPr sz="1600" b="0" dirty="0">
                <a:solidFill>
                  <a:srgbClr val="FFFFFF"/>
                </a:solidFill>
                <a:latin typeface="Aptos"/>
                <a:ea typeface="Aptos"/>
                <a:cs typeface="Aptos"/>
              </a:rPr>
              <a:t>    </a:t>
            </a:r>
            <a:r>
              <a:rPr sz="1600" b="0" dirty="0" err="1">
                <a:solidFill>
                  <a:srgbClr val="FFFFFF"/>
                </a:solidFill>
                <a:latin typeface="Aptos"/>
                <a:ea typeface="Aptos"/>
                <a:cs typeface="Aptos"/>
              </a:rPr>
              <a:t>eventvar</a:t>
            </a:r>
            <a:r>
              <a:rPr sz="1600" b="0" dirty="0">
                <a:solidFill>
                  <a:srgbClr val="FFFFFF"/>
                </a:solidFill>
                <a:latin typeface="Aptos"/>
                <a:ea typeface="Aptos"/>
                <a:cs typeface="Aptos"/>
              </a:rPr>
              <a:t>(status) </a:t>
            </a:r>
            <a:r>
              <a:rPr lang="en-GB" sz="1600" dirty="0">
                <a:solidFill>
                  <a:srgbClr val="FFFFFF"/>
                </a:solidFill>
                <a:latin typeface="Aptos"/>
                <a:ea typeface="Aptos"/>
                <a:cs typeface="Aptos"/>
              </a:rPr>
              <a:t>events(1 2)  </a:t>
            </a:r>
            <a:r>
              <a:rPr sz="1600" b="0" dirty="0">
                <a:solidFill>
                  <a:srgbClr val="FFFFFF"/>
                </a:solidFill>
                <a:latin typeface="Aptos"/>
                <a:ea typeface="Aptos"/>
                <a:cs typeface="Aptos"/>
              </a:rPr>
              <a:t>timepoint(5) ///</a:t>
            </a:r>
          </a:p>
          <a:p>
            <a:pPr algn="l">
              <a:buNone/>
              <a:defRPr sz="1200" b="0">
                <a:solidFill>
                  <a:srgbClr val="FFFFFF"/>
                </a:solidFill>
                <a:latin typeface="Aptos"/>
                <a:ea typeface="Aptos"/>
                <a:cs typeface="Aptos"/>
              </a:defRPr>
            </a:pPr>
            <a:r>
              <a:rPr sz="1600" b="0" dirty="0">
                <a:solidFill>
                  <a:srgbClr val="FFFFFF"/>
                </a:solidFill>
                <a:latin typeface="Aptos"/>
                <a:ea typeface="Aptos"/>
                <a:cs typeface="Aptos"/>
              </a:rPr>
              <a:t>    </a:t>
            </a:r>
            <a:r>
              <a:rPr sz="1600" b="0" dirty="0" err="1">
                <a:solidFill>
                  <a:srgbClr val="FFFFFF"/>
                </a:solidFill>
                <a:latin typeface="Aptos"/>
                <a:ea typeface="Aptos"/>
                <a:cs typeface="Aptos"/>
              </a:rPr>
              <a:t>riskgroups</a:t>
            </a:r>
            <a:r>
              <a:rPr sz="1600" b="0" dirty="0">
                <a:solidFill>
                  <a:srgbClr val="FFFFFF"/>
                </a:solidFill>
                <a:latin typeface="Aptos"/>
                <a:ea typeface="Aptos"/>
                <a:cs typeface="Aptos"/>
              </a:rPr>
              <a:t>(</a:t>
            </a:r>
            <a:r>
              <a:rPr sz="1600" b="0" dirty="0" err="1">
                <a:solidFill>
                  <a:srgbClr val="FFFFFF"/>
                </a:solidFill>
                <a:latin typeface="Aptos"/>
                <a:ea typeface="Aptos"/>
                <a:cs typeface="Aptos"/>
              </a:rPr>
              <a:t>rg_cancer</a:t>
            </a:r>
            <a:r>
              <a:rPr sz="1600" b="0" dirty="0">
                <a:solidFill>
                  <a:srgbClr val="FFFFFF"/>
                </a:solidFill>
                <a:latin typeface="Aptos"/>
                <a:ea typeface="Aptos"/>
                <a:cs typeface="Aptos"/>
              </a:rPr>
              <a:t> </a:t>
            </a:r>
            <a:r>
              <a:rPr sz="1600" b="0" dirty="0" err="1">
                <a:solidFill>
                  <a:srgbClr val="FFFFFF"/>
                </a:solidFill>
                <a:latin typeface="Aptos"/>
                <a:ea typeface="Aptos"/>
                <a:cs typeface="Aptos"/>
              </a:rPr>
              <a:t>rg_other</a:t>
            </a:r>
            <a:r>
              <a:rPr sz="1600" b="0" dirty="0">
                <a:solidFill>
                  <a:srgbClr val="FFFFFF"/>
                </a:solidFill>
                <a:latin typeface="Aptos"/>
                <a:ea typeface="Aptos"/>
                <a:cs typeface="Aptos"/>
              </a:rPr>
              <a:t>) ///</a:t>
            </a:r>
          </a:p>
          <a:p>
            <a:pPr algn="l">
              <a:buNone/>
              <a:defRPr sz="1200" b="0">
                <a:solidFill>
                  <a:srgbClr val="FFFFFF"/>
                </a:solidFill>
                <a:latin typeface="Aptos"/>
                <a:ea typeface="Aptos"/>
                <a:cs typeface="Aptos"/>
              </a:defRPr>
            </a:pPr>
            <a:r>
              <a:rPr sz="1600" b="0" dirty="0">
                <a:solidFill>
                  <a:srgbClr val="FFFFFF"/>
                </a:solidFill>
                <a:latin typeface="Aptos"/>
                <a:ea typeface="Aptos"/>
                <a:cs typeface="Aptos"/>
              </a:rPr>
              <a:t>    </a:t>
            </a:r>
            <a:r>
              <a:rPr sz="1600" b="0" dirty="0" err="1">
                <a:solidFill>
                  <a:srgbClr val="FFFFFF"/>
                </a:solidFill>
                <a:latin typeface="Aptos"/>
                <a:ea typeface="Aptos"/>
                <a:cs typeface="Aptos"/>
              </a:rPr>
              <a:t>datavar</a:t>
            </a:r>
            <a:r>
              <a:rPr sz="1600" b="0" dirty="0">
                <a:solidFill>
                  <a:srgbClr val="FFFFFF"/>
                </a:solidFill>
                <a:latin typeface="Aptos"/>
                <a:ea typeface="Aptos"/>
                <a:cs typeface="Aptos"/>
              </a:rPr>
              <a:t>(</a:t>
            </a:r>
            <a:r>
              <a:rPr sz="1600" b="0" dirty="0" err="1">
                <a:solidFill>
                  <a:srgbClr val="FFFFFF"/>
                </a:solidFill>
                <a:latin typeface="Aptos"/>
                <a:ea typeface="Aptos"/>
                <a:cs typeface="Aptos"/>
              </a:rPr>
              <a:t>validation_data</a:t>
            </a:r>
            <a:r>
              <a:rPr sz="1600" b="0" dirty="0">
                <a:solidFill>
                  <a:srgbClr val="FFFFFF"/>
                </a:solidFill>
                <a:latin typeface="Aptos"/>
                <a:ea typeface="Aptos"/>
                <a:cs typeface="Aptos"/>
              </a:rPr>
              <a:t> 1) bin(10) ///</a:t>
            </a:r>
          </a:p>
          <a:p>
            <a:pPr algn="l">
              <a:buNone/>
              <a:defRPr sz="1200" b="0">
                <a:solidFill>
                  <a:srgbClr val="FFFFFF"/>
                </a:solidFill>
                <a:latin typeface="Aptos"/>
                <a:ea typeface="Aptos"/>
                <a:cs typeface="Aptos"/>
              </a:defRPr>
            </a:pPr>
            <a:r>
              <a:rPr sz="1600" b="0" dirty="0">
                <a:solidFill>
                  <a:srgbClr val="FFFFFF"/>
                </a:solidFill>
                <a:latin typeface="Aptos"/>
                <a:ea typeface="Aptos"/>
                <a:cs typeface="Aptos"/>
              </a:rPr>
              <a:t>    </a:t>
            </a:r>
            <a:r>
              <a:rPr sz="1600" b="0" dirty="0" err="1">
                <a:solidFill>
                  <a:srgbClr val="FFFFFF"/>
                </a:solidFill>
                <a:latin typeface="Aptos"/>
                <a:ea typeface="Aptos"/>
                <a:cs typeface="Aptos"/>
              </a:rPr>
              <a:t>rcsrmsknots</a:t>
            </a:r>
            <a:r>
              <a:rPr sz="1600" b="0" dirty="0">
                <a:solidFill>
                  <a:srgbClr val="FFFFFF"/>
                </a:solidFill>
                <a:latin typeface="Aptos"/>
                <a:ea typeface="Aptos"/>
                <a:cs typeface="Aptos"/>
              </a:rPr>
              <a:t>(5) </a:t>
            </a:r>
          </a:p>
        </p:txBody>
      </p:sp>
      <p:sp>
        <p:nvSpPr>
          <p:cNvPr id="20" name="Rectangle 19">
            <a:extLst>
              <a:ext uri="{FF2B5EF4-FFF2-40B4-BE49-F238E27FC236}">
                <a16:creationId xmlns:a16="http://schemas.microsoft.com/office/drawing/2014/main" id="{19C39699-4181-48FB-8E4C-E7E319106C36}"/>
              </a:ext>
            </a:extLst>
          </p:cNvPr>
          <p:cNvSpPr>
            <a:spLocks noGrp="1"/>
          </p:cNvSpPr>
          <p:nvPr/>
        </p:nvSpPr>
        <p:spPr>
          <a:xfrm>
            <a:off x="6629400" y="5238750"/>
            <a:ext cx="4762500" cy="704850"/>
          </a:xfrm>
          <a:prstGeom prst="rect">
            <a:avLst/>
          </a:prstGeom>
          <a:noFill/>
          <a:ln w="0">
            <a:noFill/>
            <a:prstDash val="solid"/>
          </a:ln>
        </p:spPr>
        <p:txBody>
          <a:bodyPr/>
          <a:lstStyle/>
          <a:p>
            <a:pPr algn="ctr">
              <a:buNone/>
              <a:defRPr sz="1275" b="0">
                <a:solidFill>
                  <a:srgbClr val="3C3C3C"/>
                </a:solidFill>
              </a:defRPr>
            </a:pPr>
            <a:r>
              <a:rPr sz="1275" b="0">
                <a:solidFill>
                  <a:srgbClr val="3C3C3C"/>
                </a:solidFill>
              </a:rPr>
              <a:t>Ideal calibration follows the 45° line. Here the curve is mostly below it: the older model overpredicts risk in the later period.</a:t>
            </a:r>
          </a:p>
        </p:txBody>
      </p:sp>
    </p:spTree>
    <p:extLst>
      <p:ext uri="{BB962C8B-B14F-4D97-AF65-F5344CB8AC3E}">
        <p14:creationId xmlns:p14="http://schemas.microsoft.com/office/powerpoint/2010/main" val="540935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F88D6FA8-9FAF-493F-BB5A-F759C948021A}"/>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sz="2775" b="1" i="0">
                <a:solidFill>
                  <a:srgbClr val="1C285E"/>
                </a:solidFill>
                <a:latin typeface="Aptos"/>
                <a:ea typeface="Aptos"/>
                <a:cs typeface="Aptos"/>
              </a:rPr>
              <a:t>A .ster file is one practical Stata-to-Stata route</a:t>
            </a:r>
          </a:p>
        </p:txBody>
      </p:sp>
      <p:sp>
        <p:nvSpPr>
          <p:cNvPr id="2" name="Rectangle 1">
            <a:extLst>
              <a:ext uri="{FF2B5EF4-FFF2-40B4-BE49-F238E27FC236}">
                <a16:creationId xmlns:a16="http://schemas.microsoft.com/office/drawing/2014/main" id="{06E63EB7-7361-4563-AF6D-53F3AB70EA76}"/>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26C9DD08-A177-44D9-BBB8-AAFB412E31F9}"/>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4E9869F8-E026-4D3C-AF0B-BBFC9C88B15D}"/>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2AC88430-22E1-409E-A28D-DE6E1DD36984}"/>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Recommended Stata release</a:t>
            </a:r>
          </a:p>
        </p:txBody>
      </p:sp>
      <p:sp>
        <p:nvSpPr>
          <p:cNvPr id="6" name="Rectangle 5">
            <a:extLst>
              <a:ext uri="{FF2B5EF4-FFF2-40B4-BE49-F238E27FC236}">
                <a16:creationId xmlns:a16="http://schemas.microsoft.com/office/drawing/2014/main" id="{00D32250-361D-4DED-A828-9B3E6393EDD4}"/>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10</a:t>
            </a:r>
          </a:p>
        </p:txBody>
      </p:sp>
      <p:sp>
        <p:nvSpPr>
          <p:cNvPr id="7" name="Rectangle 6">
            <a:extLst>
              <a:ext uri="{FF2B5EF4-FFF2-40B4-BE49-F238E27FC236}">
                <a16:creationId xmlns:a16="http://schemas.microsoft.com/office/drawing/2014/main" id="{7093701B-2DC0-42B9-8F44-E5D4383099B8}"/>
              </a:ext>
            </a:extLst>
          </p:cNvPr>
          <p:cNvSpPr>
            <a:spLocks noGrp="1"/>
          </p:cNvSpPr>
          <p:nvPr/>
        </p:nvSpPr>
        <p:spPr>
          <a:xfrm>
            <a:off x="857250" y="1428750"/>
            <a:ext cx="4762500" cy="4000500"/>
          </a:xfrm>
          <a:prstGeom prst="rect">
            <a:avLst/>
          </a:prstGeom>
          <a:solidFill>
            <a:srgbClr val="EEF2F5"/>
          </a:solidFill>
          <a:ln w="0">
            <a:noFill/>
            <a:prstDash val="solid"/>
          </a:ln>
        </p:spPr>
        <p:txBody>
          <a:bodyPr/>
          <a:lstStyle/>
          <a:p>
            <a:endParaRPr/>
          </a:p>
        </p:txBody>
      </p:sp>
      <p:sp>
        <p:nvSpPr>
          <p:cNvPr id="8" name="Rectangle 7">
            <a:extLst>
              <a:ext uri="{FF2B5EF4-FFF2-40B4-BE49-F238E27FC236}">
                <a16:creationId xmlns:a16="http://schemas.microsoft.com/office/drawing/2014/main" id="{B40FA617-B4EA-4D9C-9FD5-2F953520C093}"/>
              </a:ext>
            </a:extLst>
          </p:cNvPr>
          <p:cNvSpPr>
            <a:spLocks noGrp="1"/>
          </p:cNvSpPr>
          <p:nvPr/>
        </p:nvSpPr>
        <p:spPr>
          <a:xfrm>
            <a:off x="6572250" y="1428750"/>
            <a:ext cx="4762500" cy="4000500"/>
          </a:xfrm>
          <a:prstGeom prst="rect">
            <a:avLst/>
          </a:prstGeom>
          <a:solidFill>
            <a:srgbClr val="FDF4EB"/>
          </a:solidFill>
          <a:ln w="0">
            <a:noFill/>
            <a:prstDash val="solid"/>
          </a:ln>
        </p:spPr>
        <p:txBody>
          <a:bodyPr/>
          <a:lstStyle/>
          <a:p>
            <a:endParaRPr/>
          </a:p>
        </p:txBody>
      </p:sp>
      <p:sp>
        <p:nvSpPr>
          <p:cNvPr id="9" name="Rectangle 8">
            <a:extLst>
              <a:ext uri="{FF2B5EF4-FFF2-40B4-BE49-F238E27FC236}">
                <a16:creationId xmlns:a16="http://schemas.microsoft.com/office/drawing/2014/main" id="{EC4106C4-C40B-49CE-9F0B-2A3FF091A5E1}"/>
              </a:ext>
            </a:extLst>
          </p:cNvPr>
          <p:cNvSpPr>
            <a:spLocks noGrp="1"/>
          </p:cNvSpPr>
          <p:nvPr/>
        </p:nvSpPr>
        <p:spPr>
          <a:xfrm>
            <a:off x="1143000" y="1714500"/>
            <a:ext cx="4191000" cy="361950"/>
          </a:xfrm>
          <a:prstGeom prst="rect">
            <a:avLst/>
          </a:prstGeom>
          <a:noFill/>
          <a:ln w="0">
            <a:noFill/>
            <a:prstDash val="solid"/>
          </a:ln>
        </p:spPr>
        <p:txBody>
          <a:bodyPr anchor="t"/>
          <a:lstStyle/>
          <a:p>
            <a:pPr algn="ctr">
              <a:lnSpc>
                <a:spcPct val="105000"/>
              </a:lnSpc>
              <a:buNone/>
              <a:defRPr sz="2100" b="1" i="0">
                <a:solidFill>
                  <a:srgbClr val="0A5766"/>
                </a:solidFill>
                <a:latin typeface="Aptos"/>
                <a:ea typeface="Aptos"/>
                <a:cs typeface="Aptos"/>
              </a:defRPr>
            </a:pPr>
            <a:r>
              <a:rPr sz="2100" b="1" i="0">
                <a:solidFill>
                  <a:srgbClr val="0A5766"/>
                </a:solidFill>
                <a:latin typeface="Aptos"/>
                <a:ea typeface="Aptos"/>
                <a:cs typeface="Aptos"/>
              </a:rPr>
              <a:t>.ster + prediction code</a:t>
            </a:r>
          </a:p>
        </p:txBody>
      </p:sp>
      <p:sp>
        <p:nvSpPr>
          <p:cNvPr id="10" name="Oval 9">
            <a:extLst>
              <a:ext uri="{FF2B5EF4-FFF2-40B4-BE49-F238E27FC236}">
                <a16:creationId xmlns:a16="http://schemas.microsoft.com/office/drawing/2014/main" id="{D87CF1E9-D709-42FE-B90B-6B22C4DF8087}"/>
              </a:ext>
            </a:extLst>
          </p:cNvPr>
          <p:cNvSpPr>
            <a:spLocks noGrp="1"/>
          </p:cNvSpPr>
          <p:nvPr/>
        </p:nvSpPr>
        <p:spPr>
          <a:xfrm>
            <a:off x="1238250" y="2457450"/>
            <a:ext cx="95250" cy="95250"/>
          </a:xfrm>
          <a:prstGeom prst="ellipse">
            <a:avLst/>
          </a:prstGeom>
          <a:solidFill>
            <a:srgbClr val="0A5766"/>
          </a:solidFill>
          <a:ln w="0">
            <a:noFill/>
            <a:prstDash val="solid"/>
          </a:ln>
        </p:spPr>
        <p:txBody>
          <a:bodyPr/>
          <a:lstStyle/>
          <a:p>
            <a:endParaRPr/>
          </a:p>
        </p:txBody>
      </p:sp>
      <p:sp>
        <p:nvSpPr>
          <p:cNvPr id="11" name="Rectangle 10">
            <a:extLst>
              <a:ext uri="{FF2B5EF4-FFF2-40B4-BE49-F238E27FC236}">
                <a16:creationId xmlns:a16="http://schemas.microsoft.com/office/drawing/2014/main" id="{E21429D4-1003-4FFB-9253-9903810F8CF1}"/>
              </a:ext>
            </a:extLst>
          </p:cNvPr>
          <p:cNvSpPr>
            <a:spLocks noGrp="1"/>
          </p:cNvSpPr>
          <p:nvPr/>
        </p:nvSpPr>
        <p:spPr>
          <a:xfrm>
            <a:off x="1466850" y="2381250"/>
            <a:ext cx="3771900" cy="609600"/>
          </a:xfrm>
          <a:prstGeom prst="rect">
            <a:avLst/>
          </a:prstGeom>
          <a:noFill/>
          <a:ln w="0">
            <a:noFill/>
            <a:prstDash val="solid"/>
          </a:ln>
        </p:spPr>
        <p:txBody>
          <a:bodyPr anchor="t"/>
          <a:lstStyle/>
          <a:p>
            <a:pPr>
              <a:lnSpc>
                <a:spcPct val="103000"/>
              </a:lnSpc>
              <a:defRPr sz="1575" b="0" i="0">
                <a:solidFill>
                  <a:srgbClr val="3C3C3C"/>
                </a:solidFill>
                <a:latin typeface="Aptos"/>
                <a:ea typeface="Aptos"/>
                <a:cs typeface="Aptos"/>
              </a:defRPr>
            </a:pPr>
            <a:r>
              <a:rPr lang="en-GB" sz="1575" dirty="0">
                <a:solidFill>
                  <a:srgbClr val="3C3C3C"/>
                </a:solidFill>
                <a:latin typeface="Aptos"/>
                <a:ea typeface="Aptos"/>
                <a:cs typeface="Aptos"/>
              </a:rPr>
              <a:t>Preserves fitted components</a:t>
            </a:r>
          </a:p>
        </p:txBody>
      </p:sp>
      <p:sp>
        <p:nvSpPr>
          <p:cNvPr id="12" name="Oval 11">
            <a:extLst>
              <a:ext uri="{FF2B5EF4-FFF2-40B4-BE49-F238E27FC236}">
                <a16:creationId xmlns:a16="http://schemas.microsoft.com/office/drawing/2014/main" id="{7D25D7F8-FEF6-4EBE-B67A-D905C64F68A0}"/>
              </a:ext>
            </a:extLst>
          </p:cNvPr>
          <p:cNvSpPr>
            <a:spLocks noGrp="1"/>
          </p:cNvSpPr>
          <p:nvPr/>
        </p:nvSpPr>
        <p:spPr>
          <a:xfrm>
            <a:off x="1238250" y="3031448"/>
            <a:ext cx="95250" cy="95250"/>
          </a:xfrm>
          <a:prstGeom prst="ellipse">
            <a:avLst/>
          </a:prstGeom>
          <a:solidFill>
            <a:srgbClr val="0A5766"/>
          </a:solidFill>
          <a:ln w="0">
            <a:noFill/>
            <a:prstDash val="solid"/>
          </a:ln>
        </p:spPr>
        <p:txBody>
          <a:bodyPr/>
          <a:lstStyle/>
          <a:p>
            <a:endParaRPr/>
          </a:p>
        </p:txBody>
      </p:sp>
      <p:sp>
        <p:nvSpPr>
          <p:cNvPr id="15" name="Rectangle 14">
            <a:extLst>
              <a:ext uri="{FF2B5EF4-FFF2-40B4-BE49-F238E27FC236}">
                <a16:creationId xmlns:a16="http://schemas.microsoft.com/office/drawing/2014/main" id="{EFB88862-BBAE-47A2-A80D-D9C77F375A96}"/>
              </a:ext>
            </a:extLst>
          </p:cNvPr>
          <p:cNvSpPr>
            <a:spLocks noGrp="1"/>
          </p:cNvSpPr>
          <p:nvPr/>
        </p:nvSpPr>
        <p:spPr>
          <a:xfrm>
            <a:off x="1466850" y="2879052"/>
            <a:ext cx="3771900" cy="517730"/>
          </a:xfrm>
          <a:prstGeom prst="rect">
            <a:avLst/>
          </a:prstGeom>
          <a:noFill/>
          <a:ln w="0">
            <a:noFill/>
            <a:prstDash val="solid"/>
          </a:ln>
        </p:spPr>
        <p:txBody>
          <a:bodyPr anchor="t"/>
          <a:lstStyle/>
          <a:p>
            <a:pPr>
              <a:lnSpc>
                <a:spcPct val="103000"/>
              </a:lnSpc>
              <a:defRPr sz="1575" b="0" i="0">
                <a:solidFill>
                  <a:srgbClr val="3C3C3C"/>
                </a:solidFill>
                <a:latin typeface="Aptos"/>
                <a:ea typeface="Aptos"/>
                <a:cs typeface="Aptos"/>
              </a:defRPr>
            </a:pPr>
            <a:r>
              <a:rPr lang="en-GB" sz="1575" dirty="0">
                <a:solidFill>
                  <a:srgbClr val="3C3C3C"/>
                </a:solidFill>
                <a:latin typeface="Aptos"/>
                <a:ea typeface="Aptos"/>
                <a:cs typeface="Aptos"/>
              </a:rPr>
              <a:t>Avoids manual transcription of fitted components</a:t>
            </a:r>
          </a:p>
        </p:txBody>
      </p:sp>
      <p:sp>
        <p:nvSpPr>
          <p:cNvPr id="16" name="Oval 15">
            <a:extLst>
              <a:ext uri="{FF2B5EF4-FFF2-40B4-BE49-F238E27FC236}">
                <a16:creationId xmlns:a16="http://schemas.microsoft.com/office/drawing/2014/main" id="{DC18D7DD-7755-4C69-A048-038774638A88}"/>
              </a:ext>
            </a:extLst>
          </p:cNvPr>
          <p:cNvSpPr>
            <a:spLocks noGrp="1"/>
          </p:cNvSpPr>
          <p:nvPr/>
        </p:nvSpPr>
        <p:spPr>
          <a:xfrm>
            <a:off x="1238250" y="3681412"/>
            <a:ext cx="95250" cy="95250"/>
          </a:xfrm>
          <a:prstGeom prst="ellipse">
            <a:avLst/>
          </a:prstGeom>
          <a:solidFill>
            <a:srgbClr val="0A5766"/>
          </a:solidFill>
          <a:ln w="0">
            <a:noFill/>
            <a:prstDash val="solid"/>
          </a:ln>
        </p:spPr>
        <p:txBody>
          <a:bodyPr/>
          <a:lstStyle/>
          <a:p>
            <a:endParaRPr/>
          </a:p>
        </p:txBody>
      </p:sp>
      <p:sp>
        <p:nvSpPr>
          <p:cNvPr id="17" name="Rectangle 16">
            <a:extLst>
              <a:ext uri="{FF2B5EF4-FFF2-40B4-BE49-F238E27FC236}">
                <a16:creationId xmlns:a16="http://schemas.microsoft.com/office/drawing/2014/main" id="{21DC3B1C-8613-466E-90BF-50933F6E91F8}"/>
              </a:ext>
            </a:extLst>
          </p:cNvPr>
          <p:cNvSpPr>
            <a:spLocks noGrp="1"/>
          </p:cNvSpPr>
          <p:nvPr/>
        </p:nvSpPr>
        <p:spPr>
          <a:xfrm>
            <a:off x="1466850" y="3541044"/>
            <a:ext cx="3771900" cy="609600"/>
          </a:xfrm>
          <a:prstGeom prst="rect">
            <a:avLst/>
          </a:prstGeom>
          <a:noFill/>
          <a:ln w="0">
            <a:noFill/>
            <a:prstDash val="solid"/>
          </a:ln>
        </p:spPr>
        <p:txBody>
          <a:bodyPr anchor="t"/>
          <a:lstStyle/>
          <a:p>
            <a:pPr>
              <a:lnSpc>
                <a:spcPct val="103000"/>
              </a:lnSpc>
              <a:defRPr sz="1575" b="0" i="0">
                <a:solidFill>
                  <a:srgbClr val="3C3C3C"/>
                </a:solidFill>
                <a:latin typeface="Aptos"/>
                <a:ea typeface="Aptos"/>
                <a:cs typeface="Aptos"/>
              </a:defRPr>
            </a:pPr>
            <a:r>
              <a:rPr lang="en-GB" sz="1575" dirty="0">
                <a:solidFill>
                  <a:srgbClr val="3C3C3C"/>
                </a:solidFill>
                <a:latin typeface="Aptos"/>
                <a:ea typeface="Aptos"/>
                <a:cs typeface="Aptos"/>
              </a:rPr>
              <a:t>Easier route for validation within Stata</a:t>
            </a:r>
          </a:p>
        </p:txBody>
      </p:sp>
      <p:sp>
        <p:nvSpPr>
          <p:cNvPr id="20" name="Rectangle 19">
            <a:extLst>
              <a:ext uri="{FF2B5EF4-FFF2-40B4-BE49-F238E27FC236}">
                <a16:creationId xmlns:a16="http://schemas.microsoft.com/office/drawing/2014/main" id="{CE297A7A-827B-45D8-83D7-16AC1A31A58A}"/>
              </a:ext>
            </a:extLst>
          </p:cNvPr>
          <p:cNvSpPr>
            <a:spLocks noGrp="1"/>
          </p:cNvSpPr>
          <p:nvPr/>
        </p:nvSpPr>
        <p:spPr>
          <a:xfrm>
            <a:off x="6858000" y="1714500"/>
            <a:ext cx="4191000" cy="361950"/>
          </a:xfrm>
          <a:prstGeom prst="rect">
            <a:avLst/>
          </a:prstGeom>
          <a:noFill/>
          <a:ln w="0">
            <a:noFill/>
            <a:prstDash val="solid"/>
          </a:ln>
        </p:spPr>
        <p:txBody>
          <a:bodyPr anchor="t"/>
          <a:lstStyle/>
          <a:p>
            <a:pPr algn="ctr">
              <a:lnSpc>
                <a:spcPct val="105000"/>
              </a:lnSpc>
              <a:buNone/>
              <a:defRPr sz="2100" b="1" i="0">
                <a:solidFill>
                  <a:srgbClr val="804055"/>
                </a:solidFill>
                <a:latin typeface="Aptos"/>
                <a:ea typeface="Aptos"/>
                <a:cs typeface="Aptos"/>
              </a:defRPr>
            </a:pPr>
            <a:r>
              <a:rPr sz="2100" b="1" i="0">
                <a:solidFill>
                  <a:srgbClr val="804055"/>
                </a:solidFill>
                <a:latin typeface="Aptos"/>
                <a:ea typeface="Aptos"/>
                <a:cs typeface="Aptos"/>
              </a:rPr>
              <a:t>Still report clearly</a:t>
            </a:r>
          </a:p>
        </p:txBody>
      </p:sp>
      <p:sp>
        <p:nvSpPr>
          <p:cNvPr id="21" name="Oval 20">
            <a:extLst>
              <a:ext uri="{FF2B5EF4-FFF2-40B4-BE49-F238E27FC236}">
                <a16:creationId xmlns:a16="http://schemas.microsoft.com/office/drawing/2014/main" id="{74DC3921-ECA8-4904-9C03-4EC962F0F244}"/>
              </a:ext>
            </a:extLst>
          </p:cNvPr>
          <p:cNvSpPr>
            <a:spLocks noGrp="1"/>
          </p:cNvSpPr>
          <p:nvPr/>
        </p:nvSpPr>
        <p:spPr>
          <a:xfrm>
            <a:off x="6953250" y="2457450"/>
            <a:ext cx="95250" cy="95250"/>
          </a:xfrm>
          <a:prstGeom prst="ellipse">
            <a:avLst/>
          </a:prstGeom>
          <a:solidFill>
            <a:srgbClr val="FC5D5D"/>
          </a:solidFill>
          <a:ln w="0">
            <a:noFill/>
            <a:prstDash val="solid"/>
          </a:ln>
        </p:spPr>
        <p:txBody>
          <a:bodyPr/>
          <a:lstStyle/>
          <a:p>
            <a:endParaRPr/>
          </a:p>
        </p:txBody>
      </p:sp>
      <p:sp>
        <p:nvSpPr>
          <p:cNvPr id="22" name="Rectangle 21">
            <a:extLst>
              <a:ext uri="{FF2B5EF4-FFF2-40B4-BE49-F238E27FC236}">
                <a16:creationId xmlns:a16="http://schemas.microsoft.com/office/drawing/2014/main" id="{4877AE1F-8F0C-4F12-887D-C976F77A6B15}"/>
              </a:ext>
            </a:extLst>
          </p:cNvPr>
          <p:cNvSpPr>
            <a:spLocks noGrp="1"/>
          </p:cNvSpPr>
          <p:nvPr/>
        </p:nvSpPr>
        <p:spPr>
          <a:xfrm>
            <a:off x="7181850" y="2381250"/>
            <a:ext cx="3771900" cy="609600"/>
          </a:xfrm>
          <a:prstGeom prst="rect">
            <a:avLst/>
          </a:prstGeom>
          <a:noFill/>
          <a:ln w="0">
            <a:noFill/>
            <a:prstDash val="solid"/>
          </a:ln>
        </p:spPr>
        <p:txBody>
          <a:bodyPr anchor="t"/>
          <a:lstStyle/>
          <a:p>
            <a:pPr algn="l">
              <a:lnSpc>
                <a:spcPct val="103000"/>
              </a:lnSpc>
              <a:buNone/>
              <a:defRPr sz="1575" b="0" i="0">
                <a:solidFill>
                  <a:srgbClr val="3C3C3C"/>
                </a:solidFill>
                <a:latin typeface="Aptos"/>
                <a:ea typeface="Aptos"/>
                <a:cs typeface="Aptos"/>
              </a:defRPr>
            </a:pPr>
            <a:r>
              <a:rPr lang="en-GB" sz="1575" dirty="0">
                <a:solidFill>
                  <a:srgbClr val="3C3C3C"/>
                </a:solidFill>
                <a:latin typeface="Aptos"/>
                <a:ea typeface="Aptos"/>
                <a:cs typeface="Aptos"/>
              </a:rPr>
              <a:t>Covariate</a:t>
            </a:r>
            <a:r>
              <a:rPr sz="1575" b="0" i="0" dirty="0">
                <a:solidFill>
                  <a:srgbClr val="3C3C3C"/>
                </a:solidFill>
                <a:latin typeface="Aptos"/>
                <a:ea typeface="Aptos"/>
                <a:cs typeface="Aptos"/>
              </a:rPr>
              <a:t> coding</a:t>
            </a:r>
          </a:p>
        </p:txBody>
      </p:sp>
      <p:sp>
        <p:nvSpPr>
          <p:cNvPr id="23" name="Oval 22">
            <a:extLst>
              <a:ext uri="{FF2B5EF4-FFF2-40B4-BE49-F238E27FC236}">
                <a16:creationId xmlns:a16="http://schemas.microsoft.com/office/drawing/2014/main" id="{D3DB9F07-90B6-457B-B791-696D514510C6}"/>
              </a:ext>
            </a:extLst>
          </p:cNvPr>
          <p:cNvSpPr>
            <a:spLocks noGrp="1"/>
          </p:cNvSpPr>
          <p:nvPr/>
        </p:nvSpPr>
        <p:spPr>
          <a:xfrm>
            <a:off x="6953250" y="2919410"/>
            <a:ext cx="95250" cy="95250"/>
          </a:xfrm>
          <a:prstGeom prst="ellipse">
            <a:avLst/>
          </a:prstGeom>
          <a:solidFill>
            <a:srgbClr val="FC5D5D"/>
          </a:solidFill>
          <a:ln w="0">
            <a:noFill/>
            <a:prstDash val="solid"/>
          </a:ln>
        </p:spPr>
        <p:txBody>
          <a:bodyPr/>
          <a:lstStyle/>
          <a:p>
            <a:endParaRPr/>
          </a:p>
        </p:txBody>
      </p:sp>
      <p:sp>
        <p:nvSpPr>
          <p:cNvPr id="24" name="Rectangle 23">
            <a:extLst>
              <a:ext uri="{FF2B5EF4-FFF2-40B4-BE49-F238E27FC236}">
                <a16:creationId xmlns:a16="http://schemas.microsoft.com/office/drawing/2014/main" id="{537F0C92-8354-4746-B9C9-51718B20CBA7}"/>
              </a:ext>
            </a:extLst>
          </p:cNvPr>
          <p:cNvSpPr>
            <a:spLocks noGrp="1"/>
          </p:cNvSpPr>
          <p:nvPr/>
        </p:nvSpPr>
        <p:spPr>
          <a:xfrm>
            <a:off x="7181850" y="2843210"/>
            <a:ext cx="3771900" cy="609600"/>
          </a:xfrm>
          <a:prstGeom prst="rect">
            <a:avLst/>
          </a:prstGeom>
          <a:noFill/>
          <a:ln w="0">
            <a:noFill/>
            <a:prstDash val="solid"/>
          </a:ln>
        </p:spPr>
        <p:txBody>
          <a:bodyPr anchor="t"/>
          <a:lstStyle/>
          <a:p>
            <a:pPr algn="l">
              <a:lnSpc>
                <a:spcPct val="103000"/>
              </a:lnSpc>
              <a:buNone/>
              <a:defRPr sz="1575" b="0" i="0">
                <a:solidFill>
                  <a:srgbClr val="3C3C3C"/>
                </a:solidFill>
                <a:latin typeface="Aptos"/>
                <a:ea typeface="Aptos"/>
                <a:cs typeface="Aptos"/>
              </a:defRPr>
            </a:pPr>
            <a:r>
              <a:rPr lang="en-GB" sz="1575" dirty="0">
                <a:solidFill>
                  <a:srgbClr val="3C3C3C"/>
                </a:solidFill>
                <a:latin typeface="Aptos"/>
                <a:ea typeface="Aptos"/>
                <a:cs typeface="Aptos"/>
              </a:rPr>
              <a:t>Event definition</a:t>
            </a:r>
            <a:r>
              <a:rPr sz="1575" b="0" i="0" dirty="0">
                <a:solidFill>
                  <a:srgbClr val="3C3C3C"/>
                </a:solidFill>
                <a:latin typeface="Aptos"/>
                <a:ea typeface="Aptos"/>
                <a:cs typeface="Aptos"/>
              </a:rPr>
              <a:t>, </a:t>
            </a:r>
            <a:r>
              <a:rPr lang="en-GB" sz="1575" dirty="0">
                <a:solidFill>
                  <a:srgbClr val="3C3C3C"/>
                </a:solidFill>
                <a:latin typeface="Aptos"/>
                <a:ea typeface="Aptos"/>
                <a:cs typeface="Aptos"/>
              </a:rPr>
              <a:t>prediction time points and </a:t>
            </a:r>
            <a:r>
              <a:rPr sz="1575" b="0" i="0" dirty="0">
                <a:solidFill>
                  <a:srgbClr val="3C3C3C"/>
                </a:solidFill>
                <a:latin typeface="Aptos"/>
                <a:ea typeface="Aptos"/>
                <a:cs typeface="Aptos"/>
              </a:rPr>
              <a:t>units </a:t>
            </a:r>
          </a:p>
        </p:txBody>
      </p:sp>
      <p:sp>
        <p:nvSpPr>
          <p:cNvPr id="25" name="Oval 24">
            <a:extLst>
              <a:ext uri="{FF2B5EF4-FFF2-40B4-BE49-F238E27FC236}">
                <a16:creationId xmlns:a16="http://schemas.microsoft.com/office/drawing/2014/main" id="{929F78CD-BD19-4326-B1B2-5C41B4327325}"/>
              </a:ext>
            </a:extLst>
          </p:cNvPr>
          <p:cNvSpPr>
            <a:spLocks noGrp="1"/>
          </p:cNvSpPr>
          <p:nvPr/>
        </p:nvSpPr>
        <p:spPr>
          <a:xfrm>
            <a:off x="6953250" y="3524250"/>
            <a:ext cx="95250" cy="95250"/>
          </a:xfrm>
          <a:prstGeom prst="ellipse">
            <a:avLst/>
          </a:prstGeom>
          <a:solidFill>
            <a:srgbClr val="FC5D5D"/>
          </a:solidFill>
          <a:ln w="0">
            <a:noFill/>
            <a:prstDash val="solid"/>
          </a:ln>
        </p:spPr>
        <p:txBody>
          <a:bodyPr/>
          <a:lstStyle/>
          <a:p>
            <a:endParaRPr/>
          </a:p>
        </p:txBody>
      </p:sp>
      <p:sp>
        <p:nvSpPr>
          <p:cNvPr id="26" name="Rectangle 25">
            <a:extLst>
              <a:ext uri="{FF2B5EF4-FFF2-40B4-BE49-F238E27FC236}">
                <a16:creationId xmlns:a16="http://schemas.microsoft.com/office/drawing/2014/main" id="{BAEA2159-943E-44EC-9A88-79A28507BD8D}"/>
              </a:ext>
            </a:extLst>
          </p:cNvPr>
          <p:cNvSpPr>
            <a:spLocks noGrp="1"/>
          </p:cNvSpPr>
          <p:nvPr/>
        </p:nvSpPr>
        <p:spPr>
          <a:xfrm>
            <a:off x="7181850" y="3448050"/>
            <a:ext cx="3771900" cy="609600"/>
          </a:xfrm>
          <a:prstGeom prst="rect">
            <a:avLst/>
          </a:prstGeom>
          <a:noFill/>
          <a:ln w="0">
            <a:noFill/>
            <a:prstDash val="solid"/>
          </a:ln>
        </p:spPr>
        <p:txBody>
          <a:bodyPr anchor="t"/>
          <a:lstStyle/>
          <a:p>
            <a:pPr algn="l">
              <a:lnSpc>
                <a:spcPct val="103000"/>
              </a:lnSpc>
              <a:buNone/>
              <a:defRPr sz="1575" b="0" i="0">
                <a:solidFill>
                  <a:srgbClr val="3C3C3C"/>
                </a:solidFill>
                <a:latin typeface="Aptos"/>
                <a:ea typeface="Aptos"/>
                <a:cs typeface="Aptos"/>
              </a:defRPr>
            </a:pPr>
            <a:r>
              <a:rPr lang="en-GB" sz="1575" dirty="0">
                <a:solidFill>
                  <a:srgbClr val="3C3C3C"/>
                </a:solidFill>
                <a:latin typeface="Aptos"/>
                <a:ea typeface="Aptos"/>
                <a:cs typeface="Aptos"/>
              </a:rPr>
              <a:t>Software and </a:t>
            </a:r>
            <a:r>
              <a:rPr sz="1575" b="0" i="0" dirty="0">
                <a:solidFill>
                  <a:srgbClr val="3C3C3C"/>
                </a:solidFill>
                <a:latin typeface="Aptos"/>
                <a:ea typeface="Aptos"/>
                <a:cs typeface="Aptos"/>
              </a:rPr>
              <a:t>command versions</a:t>
            </a:r>
          </a:p>
        </p:txBody>
      </p:sp>
      <p:sp>
        <p:nvSpPr>
          <p:cNvPr id="31" name="Rectangle 30">
            <a:extLst>
              <a:ext uri="{FF2B5EF4-FFF2-40B4-BE49-F238E27FC236}">
                <a16:creationId xmlns:a16="http://schemas.microsoft.com/office/drawing/2014/main" id="{8D75628C-C409-4EFF-96DD-EBE2134CA9EC}"/>
              </a:ext>
            </a:extLst>
          </p:cNvPr>
          <p:cNvSpPr>
            <a:spLocks noGrp="1"/>
          </p:cNvSpPr>
          <p:nvPr/>
        </p:nvSpPr>
        <p:spPr>
          <a:xfrm>
            <a:off x="1802606" y="5761498"/>
            <a:ext cx="8586788" cy="338138"/>
          </a:xfrm>
          <a:prstGeom prst="rect">
            <a:avLst/>
          </a:prstGeom>
          <a:noFill/>
          <a:ln w="0">
            <a:noFill/>
            <a:prstDash val="solid"/>
          </a:ln>
        </p:spPr>
        <p:txBody>
          <a:bodyPr anchor="t"/>
          <a:lstStyle/>
          <a:p>
            <a:pPr algn="ctr">
              <a:lnSpc>
                <a:spcPct val="105000"/>
              </a:lnSpc>
              <a:buNone/>
              <a:defRPr sz="1875" b="1" i="0">
                <a:solidFill>
                  <a:srgbClr val="1C285E"/>
                </a:solidFill>
                <a:latin typeface="Aptos"/>
                <a:ea typeface="Aptos"/>
                <a:cs typeface="Aptos"/>
              </a:defRPr>
            </a:pPr>
            <a:r>
              <a:rPr sz="1875" b="1" i="0" dirty="0">
                <a:solidFill>
                  <a:srgbClr val="1C285E"/>
                </a:solidFill>
                <a:latin typeface="Aptos"/>
                <a:ea typeface="Aptos"/>
                <a:cs typeface="Aptos"/>
              </a:rPr>
              <a:t>The object reduces transcription</a:t>
            </a:r>
            <a:r>
              <a:rPr lang="en-GB" sz="1875" b="1" i="0" dirty="0">
                <a:solidFill>
                  <a:srgbClr val="1C285E"/>
                </a:solidFill>
                <a:latin typeface="Aptos"/>
                <a:ea typeface="Aptos"/>
                <a:cs typeface="Aptos"/>
              </a:rPr>
              <a:t>.</a:t>
            </a:r>
            <a:r>
              <a:rPr sz="1875" b="1" i="0" dirty="0">
                <a:solidFill>
                  <a:srgbClr val="1C285E"/>
                </a:solidFill>
                <a:latin typeface="Aptos"/>
                <a:ea typeface="Aptos"/>
                <a:cs typeface="Aptos"/>
              </a:rPr>
              <a:t> </a:t>
            </a:r>
            <a:r>
              <a:rPr lang="en-GB" sz="1875" b="1" i="0" dirty="0">
                <a:solidFill>
                  <a:srgbClr val="1C285E"/>
                </a:solidFill>
                <a:latin typeface="Aptos"/>
                <a:ea typeface="Aptos"/>
                <a:cs typeface="Aptos"/>
              </a:rPr>
              <a:t>It</a:t>
            </a:r>
            <a:r>
              <a:rPr sz="1875" b="1" i="0" dirty="0">
                <a:solidFill>
                  <a:srgbClr val="1C285E"/>
                </a:solidFill>
                <a:latin typeface="Aptos"/>
                <a:ea typeface="Aptos"/>
                <a:cs typeface="Aptos"/>
              </a:rPr>
              <a:t> does not replace transparent reporting.</a:t>
            </a:r>
          </a:p>
        </p:txBody>
      </p:sp>
    </p:spTree>
    <p:extLst>
      <p:ext uri="{BB962C8B-B14F-4D97-AF65-F5344CB8AC3E}">
        <p14:creationId xmlns:p14="http://schemas.microsoft.com/office/powerpoint/2010/main" val="488123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285E"/>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440415A-5387-4A6E-9D27-288488337A5D}"/>
              </a:ext>
            </a:extLst>
          </p:cNvPr>
          <p:cNvSpPr>
            <a:spLocks noGrp="1"/>
          </p:cNvSpPr>
          <p:nvPr/>
        </p:nvSpPr>
        <p:spPr>
          <a:xfrm>
            <a:off x="819150" y="552450"/>
            <a:ext cx="10414000" cy="533400"/>
          </a:xfrm>
          <a:prstGeom prst="rect">
            <a:avLst/>
          </a:prstGeom>
          <a:noFill/>
          <a:ln w="0">
            <a:noFill/>
            <a:prstDash val="solid"/>
          </a:ln>
        </p:spPr>
        <p:txBody>
          <a:bodyPr wrap="none" anchor="t"/>
          <a:lstStyle/>
          <a:p>
            <a:pPr algn="l">
              <a:lnSpc>
                <a:spcPct val="105000"/>
              </a:lnSpc>
              <a:buNone/>
              <a:defRPr sz="3225" b="1" i="0">
                <a:solidFill>
                  <a:srgbClr val="FFFFFF"/>
                </a:solidFill>
                <a:latin typeface="Aptos"/>
                <a:ea typeface="Aptos"/>
                <a:cs typeface="Aptos"/>
              </a:defRPr>
            </a:pPr>
            <a:r>
              <a:rPr sz="2800" b="1" i="0" dirty="0">
                <a:solidFill>
                  <a:srgbClr val="FFFFFF"/>
                </a:solidFill>
                <a:latin typeface="Aptos"/>
                <a:ea typeface="Aptos"/>
                <a:cs typeface="Aptos"/>
              </a:rPr>
              <a:t>A</a:t>
            </a:r>
            <a:r>
              <a:rPr lang="en-GB" sz="2800" b="1" i="0" dirty="0">
                <a:solidFill>
                  <a:srgbClr val="FFFFFF"/>
                </a:solidFill>
                <a:latin typeface="Aptos"/>
                <a:ea typeface="Aptos"/>
                <a:cs typeface="Aptos"/>
              </a:rPr>
              <a:t>n Excel </a:t>
            </a:r>
            <a:r>
              <a:rPr sz="2800" b="1" i="0" dirty="0">
                <a:solidFill>
                  <a:srgbClr val="FFFFFF"/>
                </a:solidFill>
                <a:latin typeface="Aptos"/>
                <a:ea typeface="Aptos"/>
                <a:cs typeface="Aptos"/>
              </a:rPr>
              <a:t>workbook alternative</a:t>
            </a:r>
          </a:p>
        </p:txBody>
      </p:sp>
      <p:sp>
        <p:nvSpPr>
          <p:cNvPr id="2" name="Rectangle 1">
            <a:extLst>
              <a:ext uri="{FF2B5EF4-FFF2-40B4-BE49-F238E27FC236}">
                <a16:creationId xmlns:a16="http://schemas.microsoft.com/office/drawing/2014/main" id="{53BA7CD7-337D-409E-AD99-0C6158F0DEAE}"/>
              </a:ext>
            </a:extLst>
          </p:cNvPr>
          <p:cNvSpPr>
            <a:spLocks noGrp="1"/>
          </p:cNvSpPr>
          <p:nvPr/>
        </p:nvSpPr>
        <p:spPr>
          <a:xfrm>
            <a:off x="838200" y="1285875"/>
            <a:ext cx="1809750" cy="57150"/>
          </a:xfrm>
          <a:prstGeom prst="rect">
            <a:avLst/>
          </a:prstGeom>
          <a:solidFill>
            <a:srgbClr val="FC5D5D"/>
          </a:solidFill>
          <a:ln w="0">
            <a:noFill/>
            <a:prstDash val="solid"/>
          </a:ln>
        </p:spPr>
        <p:txBody>
          <a:bodyPr/>
          <a:lstStyle/>
          <a:p>
            <a:endParaRPr/>
          </a:p>
        </p:txBody>
      </p:sp>
      <p:sp>
        <p:nvSpPr>
          <p:cNvPr id="15" name="Rectangle 14">
            <a:extLst>
              <a:ext uri="{FF2B5EF4-FFF2-40B4-BE49-F238E27FC236}">
                <a16:creationId xmlns:a16="http://schemas.microsoft.com/office/drawing/2014/main" id="{98679528-5EBF-4C4E-BA49-01BE002B1E49}"/>
              </a:ext>
            </a:extLst>
          </p:cNvPr>
          <p:cNvSpPr>
            <a:spLocks noGrp="1"/>
          </p:cNvSpPr>
          <p:nvPr/>
        </p:nvSpPr>
        <p:spPr>
          <a:xfrm>
            <a:off x="1657350" y="6191250"/>
            <a:ext cx="8877300" cy="361950"/>
          </a:xfrm>
          <a:prstGeom prst="rect">
            <a:avLst/>
          </a:prstGeom>
          <a:noFill/>
          <a:ln w="0">
            <a:noFill/>
            <a:prstDash val="solid"/>
          </a:ln>
        </p:spPr>
        <p:txBody>
          <a:bodyPr anchor="t"/>
          <a:lstStyle/>
          <a:p>
            <a:pPr algn="ctr">
              <a:lnSpc>
                <a:spcPct val="105000"/>
              </a:lnSpc>
              <a:buNone/>
              <a:defRPr sz="1875" b="1" i="0">
                <a:solidFill>
                  <a:srgbClr val="C7E9FF"/>
                </a:solidFill>
                <a:latin typeface="Aptos"/>
                <a:ea typeface="Aptos"/>
                <a:cs typeface="Aptos"/>
              </a:defRPr>
            </a:pPr>
            <a:r>
              <a:rPr sz="1875" b="1" i="0" dirty="0">
                <a:solidFill>
                  <a:srgbClr val="C7E9FF"/>
                </a:solidFill>
                <a:latin typeface="Aptos"/>
                <a:ea typeface="Aptos"/>
                <a:cs typeface="Aptos"/>
              </a:rPr>
              <a:t>Visible coefficients, </a:t>
            </a:r>
            <a:r>
              <a:rPr lang="en-GB" sz="1875" b="1" i="0" dirty="0">
                <a:solidFill>
                  <a:srgbClr val="C7E9FF"/>
                </a:solidFill>
                <a:latin typeface="Aptos"/>
                <a:ea typeface="Aptos"/>
                <a:cs typeface="Aptos"/>
              </a:rPr>
              <a:t>covariate coding</a:t>
            </a:r>
            <a:r>
              <a:rPr sz="1875" b="1" i="0" dirty="0">
                <a:solidFill>
                  <a:srgbClr val="C7E9FF"/>
                </a:solidFill>
                <a:latin typeface="Aptos"/>
                <a:ea typeface="Aptos"/>
                <a:cs typeface="Aptos"/>
              </a:rPr>
              <a:t>, baseline CIFs and the prediction formula</a:t>
            </a:r>
          </a:p>
        </p:txBody>
      </p:sp>
      <p:pic>
        <p:nvPicPr>
          <p:cNvPr id="21" name="Picture 32"/>
          <p:cNvPicPr>
            <a:picLocks noChangeAspect="1"/>
          </p:cNvPicPr>
          <p:nvPr/>
        </p:nvPicPr>
        <p:blipFill>
          <a:blip r:embed="rId3"/>
          <a:srcRect r="18989" b="26924"/>
          <a:stretch>
            <a:fillRect/>
          </a:stretch>
        </p:blipFill>
        <p:spPr>
          <a:xfrm>
            <a:off x="1088107" y="1543050"/>
            <a:ext cx="10015786" cy="4191000"/>
          </a:xfrm>
          <a:prstGeom prst="rect">
            <a:avLst/>
          </a:prstGeom>
        </p:spPr>
      </p:pic>
    </p:spTree>
    <p:extLst>
      <p:ext uri="{BB962C8B-B14F-4D97-AF65-F5344CB8AC3E}">
        <p14:creationId xmlns:p14="http://schemas.microsoft.com/office/powerpoint/2010/main" val="489000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6CC0D00-3C32-448E-9C7B-816F2C806A3E}"/>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lang="en-GB" sz="2775" b="1" i="0" dirty="0">
                <a:solidFill>
                  <a:srgbClr val="1C285E"/>
                </a:solidFill>
                <a:latin typeface="Aptos"/>
                <a:ea typeface="Aptos"/>
                <a:cs typeface="Aptos"/>
              </a:rPr>
              <a:t>This is w</a:t>
            </a:r>
            <a:r>
              <a:rPr sz="2775" b="1" i="0" dirty="0">
                <a:solidFill>
                  <a:srgbClr val="1C285E"/>
                </a:solidFill>
                <a:latin typeface="Aptos"/>
                <a:ea typeface="Aptos"/>
                <a:cs typeface="Aptos"/>
              </a:rPr>
              <a:t>hat have we learned so far</a:t>
            </a:r>
          </a:p>
        </p:txBody>
      </p:sp>
      <p:sp>
        <p:nvSpPr>
          <p:cNvPr id="2" name="Rectangle 1">
            <a:extLst>
              <a:ext uri="{FF2B5EF4-FFF2-40B4-BE49-F238E27FC236}">
                <a16:creationId xmlns:a16="http://schemas.microsoft.com/office/drawing/2014/main" id="{E977523D-EBD6-4C2B-8526-F0D11F2EBC65}"/>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1E271F7E-09A8-4E26-B204-5A17D1E8F9EF}"/>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B93833EF-66E2-4DB0-BEC1-F94E0C4A5CB0}"/>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A44FFFA6-7D8F-43B6-BD00-EEF2D2418EAD}"/>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Conclusions</a:t>
            </a:r>
          </a:p>
        </p:txBody>
      </p:sp>
      <p:sp>
        <p:nvSpPr>
          <p:cNvPr id="6" name="Rectangle 5">
            <a:extLst>
              <a:ext uri="{FF2B5EF4-FFF2-40B4-BE49-F238E27FC236}">
                <a16:creationId xmlns:a16="http://schemas.microsoft.com/office/drawing/2014/main" id="{C077736C-8657-4AD3-943B-8D192B38B6CA}"/>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12</a:t>
            </a:r>
          </a:p>
        </p:txBody>
      </p:sp>
      <p:sp>
        <p:nvSpPr>
          <p:cNvPr id="8" name="Oval 7">
            <a:extLst>
              <a:ext uri="{FF2B5EF4-FFF2-40B4-BE49-F238E27FC236}">
                <a16:creationId xmlns:a16="http://schemas.microsoft.com/office/drawing/2014/main" id="{2EDC7650-941D-4AC9-B5EC-AC67C2C5431A}"/>
              </a:ext>
            </a:extLst>
          </p:cNvPr>
          <p:cNvSpPr>
            <a:spLocks noGrp="1"/>
          </p:cNvSpPr>
          <p:nvPr/>
        </p:nvSpPr>
        <p:spPr>
          <a:xfrm>
            <a:off x="2233612" y="2052630"/>
            <a:ext cx="914400" cy="914400"/>
          </a:xfrm>
          <a:prstGeom prst="ellipse">
            <a:avLst/>
          </a:prstGeom>
          <a:solidFill>
            <a:srgbClr val="FC5D5D"/>
          </a:solidFill>
          <a:ln w="0">
            <a:noFill/>
            <a:prstDash val="solid"/>
          </a:ln>
        </p:spPr>
        <p:txBody>
          <a:bodyPr/>
          <a:lstStyle/>
          <a:p>
            <a:endParaRPr/>
          </a:p>
        </p:txBody>
      </p:sp>
      <p:sp>
        <p:nvSpPr>
          <p:cNvPr id="9" name="Rectangle 8">
            <a:extLst>
              <a:ext uri="{FF2B5EF4-FFF2-40B4-BE49-F238E27FC236}">
                <a16:creationId xmlns:a16="http://schemas.microsoft.com/office/drawing/2014/main" id="{0B2093BD-06AD-47DF-8F53-D47B162E213F}"/>
              </a:ext>
            </a:extLst>
          </p:cNvPr>
          <p:cNvSpPr>
            <a:spLocks noGrp="1"/>
          </p:cNvSpPr>
          <p:nvPr/>
        </p:nvSpPr>
        <p:spPr>
          <a:xfrm>
            <a:off x="2233612" y="2224080"/>
            <a:ext cx="914400" cy="457200"/>
          </a:xfrm>
          <a:prstGeom prst="rect">
            <a:avLst/>
          </a:prstGeom>
          <a:noFill/>
          <a:ln w="0">
            <a:noFill/>
            <a:prstDash val="solid"/>
          </a:ln>
        </p:spPr>
        <p:txBody>
          <a:bodyPr anchor="ctr"/>
          <a:lstStyle/>
          <a:p>
            <a:pPr algn="ctr">
              <a:lnSpc>
                <a:spcPct val="105000"/>
              </a:lnSpc>
              <a:buNone/>
              <a:defRPr sz="2550" b="1" i="0">
                <a:solidFill>
                  <a:srgbClr val="FFFFFF"/>
                </a:solidFill>
                <a:latin typeface="Aptos"/>
                <a:ea typeface="Aptos"/>
                <a:cs typeface="Aptos"/>
              </a:defRPr>
            </a:pPr>
            <a:r>
              <a:rPr sz="2550" b="1" i="0">
                <a:solidFill>
                  <a:srgbClr val="FFFFFF"/>
                </a:solidFill>
                <a:latin typeface="Aptos"/>
                <a:ea typeface="Aptos"/>
                <a:cs typeface="Aptos"/>
              </a:rPr>
              <a:t>1</a:t>
            </a:r>
          </a:p>
        </p:txBody>
      </p:sp>
      <p:sp>
        <p:nvSpPr>
          <p:cNvPr id="10" name="Rectangle 9">
            <a:extLst>
              <a:ext uri="{FF2B5EF4-FFF2-40B4-BE49-F238E27FC236}">
                <a16:creationId xmlns:a16="http://schemas.microsoft.com/office/drawing/2014/main" id="{C957739A-6BCE-40C9-9F63-AB244AC4BAF2}"/>
              </a:ext>
            </a:extLst>
          </p:cNvPr>
          <p:cNvSpPr>
            <a:spLocks noGrp="1"/>
          </p:cNvSpPr>
          <p:nvPr/>
        </p:nvSpPr>
        <p:spPr>
          <a:xfrm>
            <a:off x="1357312" y="3176580"/>
            <a:ext cx="2667000" cy="552450"/>
          </a:xfrm>
          <a:prstGeom prst="rect">
            <a:avLst/>
          </a:prstGeom>
          <a:noFill/>
          <a:ln w="0">
            <a:noFill/>
            <a:prstDash val="solid"/>
          </a:ln>
        </p:spPr>
        <p:txBody>
          <a:bodyPr anchor="ctr"/>
          <a:lstStyle/>
          <a:p>
            <a:pPr algn="ctr">
              <a:lnSpc>
                <a:spcPct val="105000"/>
              </a:lnSpc>
              <a:buNone/>
              <a:defRPr sz="1650" b="1" i="0">
                <a:solidFill>
                  <a:srgbClr val="1C285E"/>
                </a:solidFill>
                <a:latin typeface="Aptos"/>
                <a:ea typeface="Aptos"/>
                <a:cs typeface="Aptos"/>
              </a:defRPr>
            </a:pPr>
            <a:r>
              <a:rPr lang="en-GB" sz="1650" b="1" dirty="0">
                <a:solidFill>
                  <a:srgbClr val="1C285E"/>
                </a:solidFill>
                <a:latin typeface="Aptos"/>
                <a:ea typeface="Aptos"/>
                <a:cs typeface="Aptos"/>
              </a:rPr>
              <a:t>Competing risks reporting are method-specific</a:t>
            </a:r>
          </a:p>
        </p:txBody>
      </p:sp>
      <p:sp>
        <p:nvSpPr>
          <p:cNvPr id="11" name="Rectangle 10">
            <a:extLst>
              <a:ext uri="{FF2B5EF4-FFF2-40B4-BE49-F238E27FC236}">
                <a16:creationId xmlns:a16="http://schemas.microsoft.com/office/drawing/2014/main" id="{930639D2-1DD0-4451-93C9-5B8E809290E3}"/>
              </a:ext>
            </a:extLst>
          </p:cNvPr>
          <p:cNvSpPr>
            <a:spLocks noGrp="1"/>
          </p:cNvSpPr>
          <p:nvPr/>
        </p:nvSpPr>
        <p:spPr>
          <a:xfrm>
            <a:off x="1357312" y="3824279"/>
            <a:ext cx="2667000" cy="904883"/>
          </a:xfrm>
          <a:prstGeom prst="rect">
            <a:avLst/>
          </a:prstGeom>
          <a:noFill/>
          <a:ln w="0">
            <a:noFill/>
            <a:prstDash val="solid"/>
          </a:ln>
        </p:spPr>
        <p:txBody>
          <a:bodyPr anchor="t"/>
          <a:lstStyle/>
          <a:p>
            <a:pPr algn="ctr">
              <a:lnSpc>
                <a:spcPct val="105000"/>
              </a:lnSpc>
              <a:buNone/>
              <a:defRPr sz="1275" b="0" i="0">
                <a:solidFill>
                  <a:srgbClr val="667085"/>
                </a:solidFill>
                <a:latin typeface="Aptos"/>
                <a:ea typeface="Aptos"/>
                <a:cs typeface="Aptos"/>
              </a:defRPr>
            </a:pPr>
            <a:r>
              <a:rPr lang="en-GB" sz="1275" dirty="0">
                <a:solidFill>
                  <a:srgbClr val="667085"/>
                </a:solidFill>
                <a:latin typeface="Aptos"/>
                <a:ea typeface="Aptos"/>
                <a:cs typeface="Aptos"/>
              </a:rPr>
              <a:t>Cause-specific models with splines and time-dependent effects increase the reporting requirement.</a:t>
            </a:r>
          </a:p>
        </p:txBody>
      </p:sp>
      <p:sp>
        <p:nvSpPr>
          <p:cNvPr id="12" name="Oval 11">
            <a:extLst>
              <a:ext uri="{FF2B5EF4-FFF2-40B4-BE49-F238E27FC236}">
                <a16:creationId xmlns:a16="http://schemas.microsoft.com/office/drawing/2014/main" id="{30342097-DE70-422E-8A45-DB717D02DF94}"/>
              </a:ext>
            </a:extLst>
          </p:cNvPr>
          <p:cNvSpPr>
            <a:spLocks noGrp="1"/>
          </p:cNvSpPr>
          <p:nvPr/>
        </p:nvSpPr>
        <p:spPr>
          <a:xfrm>
            <a:off x="5567362" y="2052630"/>
            <a:ext cx="914400" cy="914400"/>
          </a:xfrm>
          <a:prstGeom prst="ellipse">
            <a:avLst/>
          </a:prstGeom>
          <a:solidFill>
            <a:srgbClr val="0A5766"/>
          </a:solidFill>
          <a:ln w="0">
            <a:noFill/>
            <a:prstDash val="solid"/>
          </a:ln>
        </p:spPr>
        <p:txBody>
          <a:bodyPr/>
          <a:lstStyle/>
          <a:p>
            <a:endParaRPr/>
          </a:p>
        </p:txBody>
      </p:sp>
      <p:sp>
        <p:nvSpPr>
          <p:cNvPr id="13" name="Rectangle 12">
            <a:extLst>
              <a:ext uri="{FF2B5EF4-FFF2-40B4-BE49-F238E27FC236}">
                <a16:creationId xmlns:a16="http://schemas.microsoft.com/office/drawing/2014/main" id="{2320418E-DF21-43CD-A972-8E8A7334F9F5}"/>
              </a:ext>
            </a:extLst>
          </p:cNvPr>
          <p:cNvSpPr>
            <a:spLocks noGrp="1"/>
          </p:cNvSpPr>
          <p:nvPr/>
        </p:nvSpPr>
        <p:spPr>
          <a:xfrm>
            <a:off x="5567362" y="2224080"/>
            <a:ext cx="914400" cy="457200"/>
          </a:xfrm>
          <a:prstGeom prst="rect">
            <a:avLst/>
          </a:prstGeom>
          <a:noFill/>
          <a:ln w="0">
            <a:noFill/>
            <a:prstDash val="solid"/>
          </a:ln>
        </p:spPr>
        <p:txBody>
          <a:bodyPr anchor="ctr"/>
          <a:lstStyle/>
          <a:p>
            <a:pPr algn="ctr">
              <a:lnSpc>
                <a:spcPct val="105000"/>
              </a:lnSpc>
              <a:buNone/>
              <a:defRPr sz="2550" b="1" i="0">
                <a:solidFill>
                  <a:srgbClr val="FFFFFF"/>
                </a:solidFill>
                <a:latin typeface="Aptos"/>
                <a:ea typeface="Aptos"/>
                <a:cs typeface="Aptos"/>
              </a:defRPr>
            </a:pPr>
            <a:r>
              <a:rPr sz="2550" b="1" i="0">
                <a:solidFill>
                  <a:srgbClr val="FFFFFF"/>
                </a:solidFill>
                <a:latin typeface="Aptos"/>
                <a:ea typeface="Aptos"/>
                <a:cs typeface="Aptos"/>
              </a:rPr>
              <a:t>2</a:t>
            </a:r>
          </a:p>
        </p:txBody>
      </p:sp>
      <p:sp>
        <p:nvSpPr>
          <p:cNvPr id="14" name="Rectangle 13">
            <a:extLst>
              <a:ext uri="{FF2B5EF4-FFF2-40B4-BE49-F238E27FC236}">
                <a16:creationId xmlns:a16="http://schemas.microsoft.com/office/drawing/2014/main" id="{CC314F70-EE00-413F-8578-A75F46C8CE61}"/>
              </a:ext>
            </a:extLst>
          </p:cNvPr>
          <p:cNvSpPr>
            <a:spLocks noGrp="1"/>
          </p:cNvSpPr>
          <p:nvPr/>
        </p:nvSpPr>
        <p:spPr>
          <a:xfrm>
            <a:off x="4691062" y="3176580"/>
            <a:ext cx="2667000" cy="552450"/>
          </a:xfrm>
          <a:prstGeom prst="rect">
            <a:avLst/>
          </a:prstGeom>
          <a:noFill/>
          <a:ln w="0">
            <a:noFill/>
            <a:prstDash val="solid"/>
          </a:ln>
        </p:spPr>
        <p:txBody>
          <a:bodyPr anchor="ctr"/>
          <a:lstStyle/>
          <a:p>
            <a:pPr algn="ctr">
              <a:lnSpc>
                <a:spcPct val="105000"/>
              </a:lnSpc>
              <a:buNone/>
              <a:defRPr sz="1650" b="1" i="0">
                <a:solidFill>
                  <a:srgbClr val="1C285E"/>
                </a:solidFill>
                <a:latin typeface="Aptos"/>
                <a:ea typeface="Aptos"/>
                <a:cs typeface="Aptos"/>
              </a:defRPr>
            </a:pPr>
            <a:r>
              <a:rPr lang="en-GB" sz="1650" b="1" dirty="0">
                <a:solidFill>
                  <a:srgbClr val="1C285E"/>
                </a:solidFill>
                <a:latin typeface="Aptos"/>
                <a:ea typeface="Aptos"/>
                <a:cs typeface="Aptos"/>
              </a:rPr>
              <a:t>Model objects are a practical reporting aid</a:t>
            </a:r>
          </a:p>
        </p:txBody>
      </p:sp>
      <p:sp>
        <p:nvSpPr>
          <p:cNvPr id="15" name="Rectangle 14">
            <a:extLst>
              <a:ext uri="{FF2B5EF4-FFF2-40B4-BE49-F238E27FC236}">
                <a16:creationId xmlns:a16="http://schemas.microsoft.com/office/drawing/2014/main" id="{9A6DE4D1-56AC-4F2C-B853-F29D909C0FD1}"/>
              </a:ext>
            </a:extLst>
          </p:cNvPr>
          <p:cNvSpPr>
            <a:spLocks noGrp="1"/>
          </p:cNvSpPr>
          <p:nvPr/>
        </p:nvSpPr>
        <p:spPr>
          <a:xfrm>
            <a:off x="4691062" y="3824279"/>
            <a:ext cx="2667000" cy="904884"/>
          </a:xfrm>
          <a:prstGeom prst="rect">
            <a:avLst/>
          </a:prstGeom>
          <a:noFill/>
          <a:ln w="0">
            <a:noFill/>
            <a:prstDash val="solid"/>
          </a:ln>
        </p:spPr>
        <p:txBody>
          <a:bodyPr anchor="t"/>
          <a:lstStyle/>
          <a:p>
            <a:pPr algn="ctr">
              <a:lnSpc>
                <a:spcPct val="105000"/>
              </a:lnSpc>
              <a:buNone/>
              <a:defRPr sz="1275" b="0" i="0">
                <a:solidFill>
                  <a:srgbClr val="667085"/>
                </a:solidFill>
                <a:latin typeface="Aptos"/>
                <a:ea typeface="Aptos"/>
                <a:cs typeface="Aptos"/>
              </a:defRPr>
            </a:pPr>
            <a:r>
              <a:rPr lang="en-GB" sz="1275" dirty="0">
                <a:solidFill>
                  <a:srgbClr val="667085"/>
                </a:solidFill>
                <a:latin typeface="Aptos"/>
                <a:ea typeface="Aptos"/>
                <a:cs typeface="Aptos"/>
              </a:rPr>
              <a:t>Useful for validating models in Stata. Doesn’t replace transparent reporting. Limited to users who know and have a Stata licence.</a:t>
            </a:r>
          </a:p>
        </p:txBody>
      </p:sp>
      <p:sp>
        <p:nvSpPr>
          <p:cNvPr id="16" name="Oval 15">
            <a:extLst>
              <a:ext uri="{FF2B5EF4-FFF2-40B4-BE49-F238E27FC236}">
                <a16:creationId xmlns:a16="http://schemas.microsoft.com/office/drawing/2014/main" id="{52854756-42FC-4FF4-BD1D-1A93FA60B966}"/>
              </a:ext>
            </a:extLst>
          </p:cNvPr>
          <p:cNvSpPr>
            <a:spLocks noGrp="1"/>
          </p:cNvSpPr>
          <p:nvPr/>
        </p:nvSpPr>
        <p:spPr>
          <a:xfrm>
            <a:off x="8901112" y="2052630"/>
            <a:ext cx="914400" cy="914400"/>
          </a:xfrm>
          <a:prstGeom prst="ellipse">
            <a:avLst/>
          </a:prstGeom>
          <a:solidFill>
            <a:srgbClr val="0051C2"/>
          </a:solidFill>
          <a:ln w="0">
            <a:noFill/>
            <a:prstDash val="solid"/>
          </a:ln>
        </p:spPr>
        <p:txBody>
          <a:bodyPr/>
          <a:lstStyle/>
          <a:p>
            <a:endParaRPr/>
          </a:p>
        </p:txBody>
      </p:sp>
      <p:sp>
        <p:nvSpPr>
          <p:cNvPr id="17" name="Rectangle 16">
            <a:extLst>
              <a:ext uri="{FF2B5EF4-FFF2-40B4-BE49-F238E27FC236}">
                <a16:creationId xmlns:a16="http://schemas.microsoft.com/office/drawing/2014/main" id="{939DAB5E-DE45-4E9A-9CD3-B5C69809696D}"/>
              </a:ext>
            </a:extLst>
          </p:cNvPr>
          <p:cNvSpPr>
            <a:spLocks noGrp="1"/>
          </p:cNvSpPr>
          <p:nvPr/>
        </p:nvSpPr>
        <p:spPr>
          <a:xfrm>
            <a:off x="8901112" y="2224080"/>
            <a:ext cx="914400" cy="457200"/>
          </a:xfrm>
          <a:prstGeom prst="rect">
            <a:avLst/>
          </a:prstGeom>
          <a:noFill/>
          <a:ln w="0">
            <a:noFill/>
            <a:prstDash val="solid"/>
          </a:ln>
        </p:spPr>
        <p:txBody>
          <a:bodyPr anchor="ctr"/>
          <a:lstStyle/>
          <a:p>
            <a:pPr algn="ctr">
              <a:lnSpc>
                <a:spcPct val="105000"/>
              </a:lnSpc>
              <a:buNone/>
              <a:defRPr sz="2550" b="1" i="0">
                <a:solidFill>
                  <a:srgbClr val="FFFFFF"/>
                </a:solidFill>
                <a:latin typeface="Aptos"/>
                <a:ea typeface="Aptos"/>
                <a:cs typeface="Aptos"/>
              </a:defRPr>
            </a:pPr>
            <a:r>
              <a:rPr sz="2550" b="1" i="0">
                <a:solidFill>
                  <a:srgbClr val="FFFFFF"/>
                </a:solidFill>
                <a:latin typeface="Aptos"/>
                <a:ea typeface="Aptos"/>
                <a:cs typeface="Aptos"/>
              </a:rPr>
              <a:t>3</a:t>
            </a:r>
          </a:p>
        </p:txBody>
      </p:sp>
      <p:sp>
        <p:nvSpPr>
          <p:cNvPr id="18" name="Rectangle 17">
            <a:extLst>
              <a:ext uri="{FF2B5EF4-FFF2-40B4-BE49-F238E27FC236}">
                <a16:creationId xmlns:a16="http://schemas.microsoft.com/office/drawing/2014/main" id="{6CE35E8F-DED1-4544-A694-C4A1C2AA4548}"/>
              </a:ext>
            </a:extLst>
          </p:cNvPr>
          <p:cNvSpPr>
            <a:spLocks noGrp="1"/>
          </p:cNvSpPr>
          <p:nvPr/>
        </p:nvSpPr>
        <p:spPr>
          <a:xfrm>
            <a:off x="8024812" y="3176580"/>
            <a:ext cx="2667000" cy="552450"/>
          </a:xfrm>
          <a:prstGeom prst="rect">
            <a:avLst/>
          </a:prstGeom>
          <a:noFill/>
          <a:ln w="0">
            <a:noFill/>
            <a:prstDash val="solid"/>
          </a:ln>
        </p:spPr>
        <p:txBody>
          <a:bodyPr anchor="ctr"/>
          <a:lstStyle/>
          <a:p>
            <a:pPr algn="ctr">
              <a:lnSpc>
                <a:spcPct val="105000"/>
              </a:lnSpc>
              <a:buNone/>
              <a:defRPr sz="1650" b="1" i="0">
                <a:solidFill>
                  <a:srgbClr val="1C285E"/>
                </a:solidFill>
                <a:latin typeface="Aptos"/>
                <a:ea typeface="Aptos"/>
                <a:cs typeface="Aptos"/>
              </a:defRPr>
            </a:pPr>
            <a:r>
              <a:rPr lang="en-GB" sz="1650" b="1" dirty="0">
                <a:solidFill>
                  <a:srgbClr val="1C285E"/>
                </a:solidFill>
                <a:latin typeface="Aptos"/>
                <a:ea typeface="Aptos"/>
                <a:cs typeface="Aptos"/>
              </a:rPr>
              <a:t>Software-neutral tools can be an alternative</a:t>
            </a:r>
            <a:endParaRPr sz="1650" b="1" i="0" dirty="0">
              <a:solidFill>
                <a:srgbClr val="1C285E"/>
              </a:solidFill>
              <a:latin typeface="Aptos"/>
              <a:ea typeface="Aptos"/>
              <a:cs typeface="Aptos"/>
            </a:endParaRPr>
          </a:p>
        </p:txBody>
      </p:sp>
      <p:sp>
        <p:nvSpPr>
          <p:cNvPr id="19" name="Rectangle 18">
            <a:extLst>
              <a:ext uri="{FF2B5EF4-FFF2-40B4-BE49-F238E27FC236}">
                <a16:creationId xmlns:a16="http://schemas.microsoft.com/office/drawing/2014/main" id="{C5D3AA3B-C93E-492C-8AC4-731579F43BEE}"/>
              </a:ext>
            </a:extLst>
          </p:cNvPr>
          <p:cNvSpPr>
            <a:spLocks noGrp="1"/>
          </p:cNvSpPr>
          <p:nvPr/>
        </p:nvSpPr>
        <p:spPr>
          <a:xfrm>
            <a:off x="8024812" y="3824280"/>
            <a:ext cx="2667000" cy="685800"/>
          </a:xfrm>
          <a:prstGeom prst="rect">
            <a:avLst/>
          </a:prstGeom>
          <a:noFill/>
          <a:ln w="0">
            <a:noFill/>
            <a:prstDash val="solid"/>
          </a:ln>
        </p:spPr>
        <p:txBody>
          <a:bodyPr anchor="t"/>
          <a:lstStyle/>
          <a:p>
            <a:pPr algn="ctr">
              <a:lnSpc>
                <a:spcPct val="105000"/>
              </a:lnSpc>
              <a:buNone/>
              <a:defRPr sz="1275" b="0" i="0">
                <a:solidFill>
                  <a:srgbClr val="667085"/>
                </a:solidFill>
                <a:latin typeface="Aptos"/>
                <a:ea typeface="Aptos"/>
                <a:cs typeface="Aptos"/>
              </a:defRPr>
            </a:pPr>
            <a:r>
              <a:rPr lang="en-GB" sz="1275" dirty="0">
                <a:solidFill>
                  <a:srgbClr val="667085"/>
                </a:solidFill>
                <a:latin typeface="Aptos"/>
                <a:ea typeface="Aptos"/>
                <a:cs typeface="Aptos"/>
              </a:rPr>
              <a:t>Possible fallback for situations such as changes to the format of an .</a:t>
            </a:r>
            <a:r>
              <a:rPr lang="en-GB" sz="1275" dirty="0" err="1">
                <a:solidFill>
                  <a:srgbClr val="667085"/>
                </a:solidFill>
                <a:latin typeface="Aptos"/>
                <a:ea typeface="Aptos"/>
                <a:cs typeface="Aptos"/>
              </a:rPr>
              <a:t>ster</a:t>
            </a:r>
            <a:r>
              <a:rPr lang="en-GB" sz="1275" dirty="0">
                <a:solidFill>
                  <a:srgbClr val="667085"/>
                </a:solidFill>
                <a:latin typeface="Aptos"/>
                <a:ea typeface="Aptos"/>
                <a:cs typeface="Aptos"/>
              </a:rPr>
              <a:t> file. </a:t>
            </a:r>
            <a:endParaRPr sz="1275" b="0" i="0" dirty="0">
              <a:solidFill>
                <a:srgbClr val="667085"/>
              </a:solidFill>
              <a:latin typeface="Aptos"/>
              <a:ea typeface="Aptos"/>
              <a:cs typeface="Aptos"/>
            </a:endParaRPr>
          </a:p>
        </p:txBody>
      </p:sp>
      <p:sp>
        <p:nvSpPr>
          <p:cNvPr id="20" name="Rectangle 19">
            <a:extLst>
              <a:ext uri="{FF2B5EF4-FFF2-40B4-BE49-F238E27FC236}">
                <a16:creationId xmlns:a16="http://schemas.microsoft.com/office/drawing/2014/main" id="{4780F6FA-B3AB-47CC-86DA-FA438F8B04A1}"/>
              </a:ext>
            </a:extLst>
          </p:cNvPr>
          <p:cNvSpPr>
            <a:spLocks noGrp="1"/>
          </p:cNvSpPr>
          <p:nvPr/>
        </p:nvSpPr>
        <p:spPr>
          <a:xfrm>
            <a:off x="2421731" y="5386387"/>
            <a:ext cx="7434262" cy="542925"/>
          </a:xfrm>
          <a:prstGeom prst="rect">
            <a:avLst/>
          </a:prstGeom>
          <a:noFill/>
          <a:ln w="0">
            <a:noFill/>
            <a:prstDash val="solid"/>
          </a:ln>
        </p:spPr>
        <p:txBody>
          <a:bodyPr anchor="t"/>
          <a:lstStyle/>
          <a:p>
            <a:pPr algn="ctr">
              <a:lnSpc>
                <a:spcPct val="105000"/>
              </a:lnSpc>
              <a:buNone/>
              <a:defRPr sz="2400" b="1" i="0">
                <a:solidFill>
                  <a:srgbClr val="804055"/>
                </a:solidFill>
                <a:latin typeface="Aptos"/>
                <a:ea typeface="Aptos"/>
                <a:cs typeface="Aptos"/>
              </a:defRPr>
            </a:pPr>
            <a:r>
              <a:rPr lang="en-GB" sz="2400" b="1" i="0" dirty="0">
                <a:solidFill>
                  <a:srgbClr val="804055"/>
                </a:solidFill>
                <a:latin typeface="Aptos"/>
                <a:ea typeface="Aptos"/>
                <a:cs typeface="Aptos"/>
              </a:rPr>
              <a:t>This is work in progress. We welcome any feedback</a:t>
            </a:r>
            <a:endParaRPr sz="2400" b="1" i="0" dirty="0">
              <a:solidFill>
                <a:srgbClr val="804055"/>
              </a:solidFill>
              <a:latin typeface="Aptos"/>
              <a:ea typeface="Aptos"/>
              <a:cs typeface="Aptos"/>
            </a:endParaRPr>
          </a:p>
        </p:txBody>
      </p:sp>
    </p:spTree>
    <p:extLst>
      <p:ext uri="{BB962C8B-B14F-4D97-AF65-F5344CB8AC3E}">
        <p14:creationId xmlns:p14="http://schemas.microsoft.com/office/powerpoint/2010/main" val="1337624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6E59C15-4055-40EA-8374-30958D4AF37D}"/>
              </a:ext>
            </a:extLst>
          </p:cNvPr>
          <p:cNvSpPr>
            <a:spLocks noGrp="1"/>
          </p:cNvSpPr>
          <p:nvPr/>
        </p:nvSpPr>
        <p:spPr>
          <a:xfrm>
            <a:off x="781050" y="295275"/>
            <a:ext cx="10715625" cy="638175"/>
          </a:xfrm>
          <a:prstGeom prst="rect">
            <a:avLst/>
          </a:prstGeom>
          <a:noFill/>
          <a:ln w="0">
            <a:noFill/>
            <a:prstDash val="solid"/>
          </a:ln>
        </p:spPr>
        <p:txBody>
          <a:bodyPr anchor="ctr"/>
          <a:lstStyle/>
          <a:p>
            <a:pPr algn="l">
              <a:lnSpc>
                <a:spcPct val="105000"/>
              </a:lnSpc>
              <a:buNone/>
              <a:defRPr sz="2775" b="1" i="0">
                <a:solidFill>
                  <a:srgbClr val="1C285E"/>
                </a:solidFill>
                <a:latin typeface="Aptos"/>
                <a:ea typeface="Aptos"/>
                <a:cs typeface="Aptos"/>
              </a:defRPr>
            </a:pPr>
            <a:r>
              <a:rPr sz="2775" b="1" i="0">
                <a:solidFill>
                  <a:srgbClr val="1C285E"/>
                </a:solidFill>
                <a:latin typeface="Aptos"/>
                <a:ea typeface="Aptos"/>
                <a:cs typeface="Aptos"/>
              </a:rPr>
              <a:t>References</a:t>
            </a:r>
          </a:p>
        </p:txBody>
      </p:sp>
      <p:sp>
        <p:nvSpPr>
          <p:cNvPr id="2" name="Rectangle 1">
            <a:extLst>
              <a:ext uri="{FF2B5EF4-FFF2-40B4-BE49-F238E27FC236}">
                <a16:creationId xmlns:a16="http://schemas.microsoft.com/office/drawing/2014/main" id="{0156B119-0276-44ED-AA92-C16798D8506D}"/>
              </a:ext>
            </a:extLst>
          </p:cNvPr>
          <p:cNvSpPr>
            <a:spLocks noGrp="1"/>
          </p:cNvSpPr>
          <p:nvPr/>
        </p:nvSpPr>
        <p:spPr>
          <a:xfrm>
            <a:off x="514350" y="333375"/>
            <a:ext cx="76200" cy="533400"/>
          </a:xfrm>
          <a:prstGeom prst="rect">
            <a:avLst/>
          </a:prstGeom>
          <a:solidFill>
            <a:srgbClr val="FC5D5D"/>
          </a:solidFill>
          <a:ln w="0">
            <a:noFill/>
            <a:prstDash val="solid"/>
          </a:ln>
        </p:spPr>
        <p:txBody>
          <a:bodyPr/>
          <a:lstStyle/>
          <a:p>
            <a:endParaRPr/>
          </a:p>
        </p:txBody>
      </p:sp>
      <p:sp>
        <p:nvSpPr>
          <p:cNvPr id="3" name="Rectangle 2">
            <a:extLst>
              <a:ext uri="{FF2B5EF4-FFF2-40B4-BE49-F238E27FC236}">
                <a16:creationId xmlns:a16="http://schemas.microsoft.com/office/drawing/2014/main" id="{3D1D8EF3-1D54-4BC7-BFC7-4D825DABD248}"/>
              </a:ext>
            </a:extLst>
          </p:cNvPr>
          <p:cNvSpPr>
            <a:spLocks noGrp="1"/>
          </p:cNvSpPr>
          <p:nvPr/>
        </p:nvSpPr>
        <p:spPr>
          <a:xfrm>
            <a:off x="0" y="6705600"/>
            <a:ext cx="12192000" cy="152400"/>
          </a:xfrm>
          <a:prstGeom prst="rect">
            <a:avLst/>
          </a:prstGeom>
          <a:solidFill>
            <a:srgbClr val="1C285E"/>
          </a:solidFill>
          <a:ln w="0">
            <a:noFill/>
            <a:prstDash val="solid"/>
          </a:ln>
        </p:spPr>
        <p:txBody>
          <a:bodyPr/>
          <a:lstStyle/>
          <a:p>
            <a:endParaRPr/>
          </a:p>
        </p:txBody>
      </p:sp>
      <p:sp>
        <p:nvSpPr>
          <p:cNvPr id="4" name="Rectangle 3">
            <a:extLst>
              <a:ext uri="{FF2B5EF4-FFF2-40B4-BE49-F238E27FC236}">
                <a16:creationId xmlns:a16="http://schemas.microsoft.com/office/drawing/2014/main" id="{44F8E3D7-6AE9-421F-A872-1B0F45456B57}"/>
              </a:ext>
            </a:extLst>
          </p:cNvPr>
          <p:cNvSpPr>
            <a:spLocks noGrp="1"/>
          </p:cNvSpPr>
          <p:nvPr/>
        </p:nvSpPr>
        <p:spPr>
          <a:xfrm>
            <a:off x="0" y="6667500"/>
            <a:ext cx="2000250" cy="38100"/>
          </a:xfrm>
          <a:prstGeom prst="rect">
            <a:avLst/>
          </a:prstGeom>
          <a:solidFill>
            <a:srgbClr val="FC5D5D"/>
          </a:solidFill>
          <a:ln w="0">
            <a:noFill/>
            <a:prstDash val="solid"/>
          </a:ln>
        </p:spPr>
        <p:txBody>
          <a:bodyPr/>
          <a:lstStyle/>
          <a:p>
            <a:endParaRPr/>
          </a:p>
        </p:txBody>
      </p:sp>
      <p:sp>
        <p:nvSpPr>
          <p:cNvPr id="5" name="Rectangle 4">
            <a:extLst>
              <a:ext uri="{FF2B5EF4-FFF2-40B4-BE49-F238E27FC236}">
                <a16:creationId xmlns:a16="http://schemas.microsoft.com/office/drawing/2014/main" id="{C6AAAC84-A7DA-4B56-8E0A-8FBBD7D3BA5F}"/>
              </a:ext>
            </a:extLst>
          </p:cNvPr>
          <p:cNvSpPr>
            <a:spLocks noGrp="1"/>
          </p:cNvSpPr>
          <p:nvPr/>
        </p:nvSpPr>
        <p:spPr>
          <a:xfrm>
            <a:off x="552450" y="6391275"/>
            <a:ext cx="4953000" cy="209550"/>
          </a:xfrm>
          <a:prstGeom prst="rect">
            <a:avLst/>
          </a:prstGeom>
          <a:noFill/>
          <a:ln w="0">
            <a:noFill/>
            <a:prstDash val="solid"/>
          </a:ln>
        </p:spPr>
        <p:txBody>
          <a:bodyPr anchor="t"/>
          <a:lstStyle/>
          <a:p>
            <a:pPr algn="l">
              <a:lnSpc>
                <a:spcPct val="105000"/>
              </a:lnSpc>
              <a:buNone/>
              <a:defRPr sz="900" b="0" i="0">
                <a:solidFill>
                  <a:srgbClr val="667085"/>
                </a:solidFill>
                <a:latin typeface="Aptos"/>
                <a:ea typeface="Aptos"/>
                <a:cs typeface="Aptos"/>
              </a:defRPr>
            </a:pPr>
            <a:r>
              <a:rPr sz="900" b="0" i="0">
                <a:solidFill>
                  <a:srgbClr val="667085"/>
                </a:solidFill>
                <a:latin typeface="Aptos"/>
                <a:ea typeface="Aptos"/>
                <a:cs typeface="Aptos"/>
              </a:rPr>
              <a:t>Key sources</a:t>
            </a:r>
          </a:p>
        </p:txBody>
      </p:sp>
      <p:sp>
        <p:nvSpPr>
          <p:cNvPr id="6" name="Rectangle 5">
            <a:extLst>
              <a:ext uri="{FF2B5EF4-FFF2-40B4-BE49-F238E27FC236}">
                <a16:creationId xmlns:a16="http://schemas.microsoft.com/office/drawing/2014/main" id="{BB668762-1391-441D-9509-272892E15CD1}"/>
              </a:ext>
            </a:extLst>
          </p:cNvPr>
          <p:cNvSpPr>
            <a:spLocks noGrp="1"/>
          </p:cNvSpPr>
          <p:nvPr/>
        </p:nvSpPr>
        <p:spPr>
          <a:xfrm>
            <a:off x="11258550" y="6362700"/>
            <a:ext cx="400050" cy="228600"/>
          </a:xfrm>
          <a:prstGeom prst="rect">
            <a:avLst/>
          </a:prstGeom>
          <a:noFill/>
          <a:ln w="0">
            <a:noFill/>
            <a:prstDash val="solid"/>
          </a:ln>
        </p:spPr>
        <p:txBody>
          <a:bodyPr anchor="t"/>
          <a:lstStyle/>
          <a:p>
            <a:pPr algn="r">
              <a:lnSpc>
                <a:spcPct val="105000"/>
              </a:lnSpc>
              <a:buNone/>
              <a:defRPr sz="1050" b="1" i="0">
                <a:solidFill>
                  <a:srgbClr val="1C285E"/>
                </a:solidFill>
                <a:latin typeface="Aptos"/>
                <a:ea typeface="Aptos"/>
                <a:cs typeface="Aptos"/>
              </a:defRPr>
            </a:pPr>
            <a:r>
              <a:rPr sz="1050" b="1" i="0">
                <a:solidFill>
                  <a:srgbClr val="1C285E"/>
                </a:solidFill>
                <a:latin typeface="Aptos"/>
                <a:ea typeface="Aptos"/>
                <a:cs typeface="Aptos"/>
              </a:rPr>
              <a:t>13</a:t>
            </a:r>
          </a:p>
        </p:txBody>
      </p:sp>
      <p:sp>
        <p:nvSpPr>
          <p:cNvPr id="24" name="Rectangle 23">
            <a:extLst>
              <a:ext uri="{FF2B5EF4-FFF2-40B4-BE49-F238E27FC236}">
                <a16:creationId xmlns:a16="http://schemas.microsoft.com/office/drawing/2014/main" id="{552DAA00-7191-444F-A0F0-D44D3523C005}"/>
              </a:ext>
            </a:extLst>
          </p:cNvPr>
          <p:cNvSpPr>
            <a:spLocks noGrp="1"/>
          </p:cNvSpPr>
          <p:nvPr/>
        </p:nvSpPr>
        <p:spPr>
          <a:xfrm>
            <a:off x="781050" y="1200150"/>
            <a:ext cx="5238750" cy="4762500"/>
          </a:xfrm>
          <a:prstGeom prst="rect">
            <a:avLst/>
          </a:prstGeom>
          <a:noFill/>
          <a:ln w="0">
            <a:noFill/>
            <a:prstDash val="solid"/>
          </a:ln>
        </p:spPr>
        <p:txBody>
          <a:bodyPr/>
          <a:lstStyle/>
          <a:p>
            <a:pPr algn="l">
              <a:buNone/>
              <a:defRPr sz="1238" b="0">
                <a:solidFill>
                  <a:srgbClr val="3C3C3C"/>
                </a:solidFill>
              </a:defRPr>
            </a:pPr>
            <a:r>
              <a:rPr sz="1238" b="0">
                <a:solidFill>
                  <a:srgbClr val="3C3C3C"/>
                </a:solidFill>
              </a:rPr>
              <a:t>Fine JP, Gray RJ. A proportional hazards model for the subdistribution of a competing risk. JASA 1999;94:496–509.</a:t>
            </a:r>
          </a:p>
          <a:p>
            <a:endParaRPr sz="1238" b="0">
              <a:solidFill>
                <a:srgbClr val="3C3C3C"/>
              </a:solidFill>
            </a:endParaRPr>
          </a:p>
          <a:p>
            <a:pPr algn="l">
              <a:buNone/>
              <a:defRPr sz="1238" b="0">
                <a:solidFill>
                  <a:srgbClr val="3C3C3C"/>
                </a:solidFill>
              </a:defRPr>
            </a:pPr>
            <a:r>
              <a:rPr sz="1238" b="0">
                <a:solidFill>
                  <a:srgbClr val="3C3C3C"/>
                </a:solidFill>
              </a:rPr>
              <a:t>Andersen PK, Klein JP, Rosthøj S. Generalised linear models for correlated pseudo-observations. Biometrika 2003;90:15–27.</a:t>
            </a:r>
          </a:p>
          <a:p>
            <a:endParaRPr sz="1238" b="0">
              <a:solidFill>
                <a:srgbClr val="3C3C3C"/>
              </a:solidFill>
            </a:endParaRPr>
          </a:p>
          <a:p>
            <a:pPr algn="l">
              <a:buNone/>
              <a:defRPr sz="1238" b="0">
                <a:solidFill>
                  <a:srgbClr val="3C3C3C"/>
                </a:solidFill>
              </a:defRPr>
            </a:pPr>
            <a:r>
              <a:rPr sz="1238" b="0">
                <a:solidFill>
                  <a:srgbClr val="3C3C3C"/>
                </a:solidFill>
              </a:rPr>
              <a:t>Royston P, Parmar MKB. Flexible parametric proportional-hazards and proportional-odds models. Stat Med 2002;21:2175–2197.</a:t>
            </a:r>
          </a:p>
          <a:p>
            <a:endParaRPr sz="1238" b="0">
              <a:solidFill>
                <a:srgbClr val="3C3C3C"/>
              </a:solidFill>
            </a:endParaRPr>
          </a:p>
          <a:p>
            <a:pPr algn="l">
              <a:buNone/>
              <a:defRPr sz="1238" b="0">
                <a:solidFill>
                  <a:srgbClr val="3C3C3C"/>
                </a:solidFill>
              </a:defRPr>
            </a:pPr>
            <a:r>
              <a:rPr sz="1238" b="0">
                <a:solidFill>
                  <a:srgbClr val="3C3C3C"/>
                </a:solidFill>
              </a:rPr>
              <a:t>Syriopoulou E et al. Regression standardisation with competing events using standsurv. BMC Med Res Methodol 2022;22:226.</a:t>
            </a:r>
          </a:p>
          <a:p>
            <a:endParaRPr sz="1238" b="0">
              <a:solidFill>
                <a:srgbClr val="3C3C3C"/>
              </a:solidFill>
            </a:endParaRPr>
          </a:p>
          <a:p>
            <a:pPr algn="l">
              <a:buNone/>
              <a:defRPr sz="1238" b="0">
                <a:solidFill>
                  <a:srgbClr val="3C3C3C"/>
                </a:solidFill>
              </a:defRPr>
            </a:pPr>
            <a:r>
              <a:rPr sz="1238" b="0">
                <a:solidFill>
                  <a:srgbClr val="3C3C3C"/>
                </a:solidFill>
              </a:rPr>
              <a:t>van Geloven N et al. Validation of prediction models in the presence of competing risks. BMJ 2022;377:e069249.</a:t>
            </a:r>
          </a:p>
        </p:txBody>
      </p:sp>
      <p:sp>
        <p:nvSpPr>
          <p:cNvPr id="25" name="Rectangle 24">
            <a:extLst>
              <a:ext uri="{FF2B5EF4-FFF2-40B4-BE49-F238E27FC236}">
                <a16:creationId xmlns:a16="http://schemas.microsoft.com/office/drawing/2014/main" id="{00D85277-383F-4394-8F63-84ACB1A0140F}"/>
              </a:ext>
            </a:extLst>
          </p:cNvPr>
          <p:cNvSpPr>
            <a:spLocks noGrp="1"/>
          </p:cNvSpPr>
          <p:nvPr/>
        </p:nvSpPr>
        <p:spPr>
          <a:xfrm>
            <a:off x="6381750" y="1200150"/>
            <a:ext cx="5048250" cy="4762500"/>
          </a:xfrm>
          <a:prstGeom prst="rect">
            <a:avLst/>
          </a:prstGeom>
          <a:noFill/>
          <a:ln w="0">
            <a:noFill/>
            <a:prstDash val="solid"/>
          </a:ln>
        </p:spPr>
        <p:txBody>
          <a:bodyPr/>
          <a:lstStyle/>
          <a:p>
            <a:pPr algn="l">
              <a:buNone/>
              <a:defRPr sz="1238" b="0">
                <a:solidFill>
                  <a:srgbClr val="3C3C3C"/>
                </a:solidFill>
              </a:defRPr>
            </a:pPr>
            <a:r>
              <a:rPr sz="1238" b="0">
                <a:solidFill>
                  <a:srgbClr val="3C3C3C"/>
                </a:solidFill>
              </a:rPr>
              <a:t>Collins GS et al. TRIPOD+AI statement. BMJ 2024;385:e078378.</a:t>
            </a:r>
          </a:p>
          <a:p>
            <a:endParaRPr sz="1238" b="0">
              <a:solidFill>
                <a:srgbClr val="3C3C3C"/>
              </a:solidFill>
            </a:endParaRPr>
          </a:p>
          <a:p>
            <a:pPr algn="l">
              <a:buNone/>
              <a:defRPr sz="1238" b="0">
                <a:solidFill>
                  <a:srgbClr val="3C3C3C"/>
                </a:solidFill>
              </a:defRPr>
            </a:pPr>
            <a:r>
              <a:rPr sz="1238" b="0">
                <a:solidFill>
                  <a:srgbClr val="3C3C3C"/>
                </a:solidFill>
              </a:rPr>
              <a:t>Royston P, Altman DG. External validation of a Cox prognostic model. BMC Med Res Methodol 2013;13:33.</a:t>
            </a:r>
          </a:p>
          <a:p>
            <a:endParaRPr sz="1238" b="0">
              <a:solidFill>
                <a:srgbClr val="3C3C3C"/>
              </a:solidFill>
            </a:endParaRPr>
          </a:p>
          <a:p>
            <a:pPr algn="l">
              <a:buNone/>
              <a:defRPr sz="1238" b="0">
                <a:solidFill>
                  <a:srgbClr val="3C3C3C"/>
                </a:solidFill>
              </a:defRPr>
            </a:pPr>
            <a:r>
              <a:rPr sz="1238" b="0">
                <a:solidFill>
                  <a:srgbClr val="3C3C3C"/>
                </a:solidFill>
              </a:rPr>
              <a:t>Booth S et al. Temporal recalibration in competing-risk prediction models. Stat Med 2023;42:5007–5024.</a:t>
            </a:r>
          </a:p>
          <a:p>
            <a:endParaRPr sz="1238" b="0">
              <a:solidFill>
                <a:srgbClr val="3C3C3C"/>
              </a:solidFill>
            </a:endParaRPr>
          </a:p>
          <a:p>
            <a:pPr algn="l">
              <a:buNone/>
              <a:defRPr sz="1238" b="0">
                <a:solidFill>
                  <a:srgbClr val="3C3C3C"/>
                </a:solidFill>
              </a:defRPr>
            </a:pPr>
            <a:r>
              <a:rPr sz="1238" b="0">
                <a:solidFill>
                  <a:srgbClr val="3C3C3C"/>
                </a:solidFill>
              </a:rPr>
              <a:t>Mozumder SI et al. Calibration of cause-specific absolute risk for external validation. Diagn Progn Res 2025;9:23.</a:t>
            </a:r>
          </a:p>
          <a:p>
            <a:endParaRPr sz="1238" b="0">
              <a:solidFill>
                <a:srgbClr val="3C3C3C"/>
              </a:solidFill>
            </a:endParaRPr>
          </a:p>
          <a:p>
            <a:pPr algn="l">
              <a:buNone/>
              <a:defRPr sz="1238" b="0">
                <a:solidFill>
                  <a:srgbClr val="3C3C3C"/>
                </a:solidFill>
              </a:defRPr>
            </a:pPr>
            <a:r>
              <a:rPr sz="1238" b="0">
                <a:solidFill>
                  <a:srgbClr val="3C3C3C"/>
                </a:solidFill>
              </a:rPr>
              <a:t>StataCorp. Stata 19 documentation: estimates save/use, stpm3 and postestimation.</a:t>
            </a:r>
          </a:p>
          <a:p>
            <a:endParaRPr sz="1238" b="0">
              <a:solidFill>
                <a:srgbClr val="3C3C3C"/>
              </a:solidFill>
            </a:endParaRPr>
          </a:p>
          <a:p>
            <a:pPr algn="l">
              <a:buNone/>
              <a:defRPr sz="1238" b="0">
                <a:solidFill>
                  <a:srgbClr val="3C3C3C"/>
                </a:solidFill>
              </a:defRPr>
            </a:pPr>
            <a:r>
              <a:rPr sz="1238" b="0">
                <a:solidFill>
                  <a:srgbClr val="3C3C3C"/>
                </a:solidFill>
              </a:rPr>
              <a:t>Lambert PC. stpm3 resources and Stata conference materials. pclambert.net/software/stpm3/.</a:t>
            </a:r>
          </a:p>
        </p:txBody>
      </p:sp>
    </p:spTree>
    <p:extLst>
      <p:ext uri="{BB962C8B-B14F-4D97-AF65-F5344CB8AC3E}">
        <p14:creationId xmlns:p14="http://schemas.microsoft.com/office/powerpoint/2010/main" val="1793829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C285E"/>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82AD4F-59C3-4A89-B73C-549B09B85DD1}"/>
              </a:ext>
            </a:extLst>
          </p:cNvPr>
          <p:cNvSpPr>
            <a:spLocks noGrp="1"/>
          </p:cNvSpPr>
          <p:nvPr/>
        </p:nvSpPr>
        <p:spPr>
          <a:xfrm>
            <a:off x="1333500" y="1257300"/>
            <a:ext cx="6191250" cy="8572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FFFFFF"/>
                </a:solidFill>
              </a:defRPr>
            </a:pPr>
            <a:r>
              <a:rPr kumimoji="0" sz="2550" b="1" i="0" u="none" strike="noStrike" kern="1200" cap="none" spc="0" normalizeH="0" baseline="0" noProof="0">
                <a:ln>
                  <a:noFill/>
                </a:ln>
                <a:solidFill>
                  <a:srgbClr val="FFFFFF"/>
                </a:solidFill>
                <a:effectLst/>
                <a:uLnTx/>
                <a:uFillTx/>
                <a:latin typeface="Calibri"/>
                <a:cs typeface="Calibri"/>
              </a:rPr>
              <a:t>Thank you</a:t>
            </a:r>
          </a:p>
        </p:txBody>
      </p:sp>
      <p:sp>
        <p:nvSpPr>
          <p:cNvPr id="2" name="Rectangle 1">
            <a:extLst>
              <a:ext uri="{FF2B5EF4-FFF2-40B4-BE49-F238E27FC236}">
                <a16:creationId xmlns:a16="http://schemas.microsoft.com/office/drawing/2014/main" id="{5D7D166C-460A-4E68-B91B-0DA6DC0B754F}"/>
              </a:ext>
            </a:extLst>
          </p:cNvPr>
          <p:cNvSpPr>
            <a:spLocks noGrp="1"/>
          </p:cNvSpPr>
          <p:nvPr/>
        </p:nvSpPr>
        <p:spPr>
          <a:xfrm>
            <a:off x="666750" y="1200150"/>
            <a:ext cx="1809750" cy="38100"/>
          </a:xfrm>
          <a:prstGeom prst="rect">
            <a:avLst/>
          </a:prstGeom>
          <a:solidFill>
            <a:srgbClr val="FC5D5D"/>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
        <p:nvSpPr>
          <p:cNvPr id="4" name="Rectangle 3">
            <a:extLst>
              <a:ext uri="{FF2B5EF4-FFF2-40B4-BE49-F238E27FC236}">
                <a16:creationId xmlns:a16="http://schemas.microsoft.com/office/drawing/2014/main" id="{F9704EEC-7C5F-46EA-B3BD-738976588000}"/>
              </a:ext>
            </a:extLst>
          </p:cNvPr>
          <p:cNvSpPr>
            <a:spLocks noGrp="1"/>
          </p:cNvSpPr>
          <p:nvPr/>
        </p:nvSpPr>
        <p:spPr>
          <a:xfrm>
            <a:off x="1428750" y="2857500"/>
            <a:ext cx="5810250" cy="1619250"/>
          </a:xfrm>
          <a:prstGeom prst="rect">
            <a:avLst/>
          </a:prstGeom>
          <a:noFill/>
          <a:ln w="0">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dirty="0">
                <a:ln>
                  <a:noFill/>
                </a:ln>
                <a:solidFill>
                  <a:srgbClr val="FFFFFF"/>
                </a:solidFill>
                <a:effectLst/>
                <a:uLnTx/>
                <a:uFillTx/>
                <a:latin typeface="Calibri"/>
                <a:cs typeface="Calibri"/>
              </a:rPr>
              <a:t>Aisha Vayani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dirty="0">
                <a:ln>
                  <a:noFill/>
                </a:ln>
                <a:solidFill>
                  <a:srgbClr val="FFFFFF"/>
                </a:solidFill>
                <a:effectLst/>
                <a:uLnTx/>
                <a:uFillTx/>
                <a:latin typeface="Calibri"/>
                <a:cs typeface="Calibri"/>
              </a:rPr>
              <a:t>Biostatistics Research Group, University of Leicester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FFFFFF"/>
                </a:solidFill>
                <a:effectLst/>
                <a:uLnTx/>
                <a:uFillTx/>
                <a:latin typeface="Calibri"/>
                <a:cs typeface="Calibri"/>
              </a:rPr>
              <a:t>av248@leicester.ac.uk</a:t>
            </a:r>
          </a:p>
        </p:txBody>
      </p:sp>
      <p:sp>
        <p:nvSpPr>
          <p:cNvPr id="7" name="Rectangle 6">
            <a:extLst>
              <a:ext uri="{FF2B5EF4-FFF2-40B4-BE49-F238E27FC236}">
                <a16:creationId xmlns:a16="http://schemas.microsoft.com/office/drawing/2014/main" id="{6B8478E5-6DF5-4762-9B10-2A576C86BA18}"/>
              </a:ext>
            </a:extLst>
          </p:cNvPr>
          <p:cNvSpPr>
            <a:spLocks noGrp="1"/>
          </p:cNvSpPr>
          <p:nvPr/>
        </p:nvSpPr>
        <p:spPr>
          <a:xfrm>
            <a:off x="1428750" y="5810250"/>
            <a:ext cx="4762500" cy="285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C5DCE5"/>
                </a:solidFill>
              </a:defRPr>
            </a:pPr>
            <a:r>
              <a:rPr kumimoji="0" sz="1050" b="0" i="0" u="none" strike="noStrike" kern="1200" cap="none" spc="0" normalizeH="0" baseline="0" noProof="0">
                <a:ln>
                  <a:noFill/>
                </a:ln>
                <a:solidFill>
                  <a:srgbClr val="C5DCE5"/>
                </a:solidFill>
                <a:effectLst/>
                <a:uLnTx/>
                <a:uFillTx/>
                <a:latin typeface="Calibri"/>
                <a:cs typeface="Calibri"/>
              </a:rPr>
              <a:t>UK Stata Conference 2026</a:t>
            </a:r>
          </a:p>
        </p:txBody>
      </p:sp>
      <p:sp>
        <p:nvSpPr>
          <p:cNvPr id="10" name="thank-you-subtitle">
            <a:extLst>
              <a:ext uri="{FF2B5EF4-FFF2-40B4-BE49-F238E27FC236}">
                <a16:creationId xmlns:a16="http://schemas.microsoft.com/office/drawing/2014/main" id="{D97430C7-FD69-49FD-8B98-CC08EE214132}"/>
              </a:ext>
            </a:extLst>
          </p:cNvPr>
          <p:cNvSpPr>
            <a:spLocks noGrp="1"/>
          </p:cNvSpPr>
          <p:nvPr/>
        </p:nvSpPr>
        <p:spPr>
          <a:xfrm>
            <a:off x="1428750" y="2143125"/>
            <a:ext cx="5810250" cy="45720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400" b="0">
                <a:solidFill>
                  <a:srgbClr val="FFFFFF"/>
                </a:solidFill>
              </a:defRPr>
            </a:pPr>
            <a:r>
              <a:rPr kumimoji="0" sz="2400" b="0" i="0" u="none" strike="noStrike" kern="1200" cap="none" spc="0" normalizeH="0" baseline="0" noProof="0" dirty="0">
                <a:ln>
                  <a:noFill/>
                </a:ln>
                <a:solidFill>
                  <a:srgbClr val="FFFFFF"/>
                </a:solidFill>
                <a:effectLst/>
                <a:uLnTx/>
                <a:uFillTx/>
                <a:latin typeface="Calibri"/>
                <a:cs typeface="Calibri"/>
              </a:rPr>
              <a:t>Questions and discussion</a:t>
            </a:r>
          </a:p>
        </p:txBody>
      </p:sp>
      <p:sp>
        <p:nvSpPr>
          <p:cNvPr id="11" name="linkedin-label">
            <a:extLst>
              <a:ext uri="{FF2B5EF4-FFF2-40B4-BE49-F238E27FC236}">
                <a16:creationId xmlns:a16="http://schemas.microsoft.com/office/drawing/2014/main" id="{B6BC1A0A-F701-497C-9839-E6D1BFC7A0EB}"/>
              </a:ext>
            </a:extLst>
          </p:cNvPr>
          <p:cNvSpPr>
            <a:spLocks noGrp="1"/>
          </p:cNvSpPr>
          <p:nvPr/>
        </p:nvSpPr>
        <p:spPr>
          <a:xfrm>
            <a:off x="8048625" y="2000250"/>
            <a:ext cx="2476500" cy="3429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2000" b="1">
                <a:solidFill>
                  <a:srgbClr val="FFFFFF"/>
                </a:solidFill>
              </a:defRPr>
            </a:pPr>
            <a:r>
              <a:rPr kumimoji="0" sz="2000" b="1" i="0" u="none" strike="noStrike" kern="1200" cap="none" spc="0" normalizeH="0" baseline="0" noProof="0">
                <a:ln>
                  <a:noFill/>
                </a:ln>
                <a:solidFill>
                  <a:srgbClr val="FFFFFF"/>
                </a:solidFill>
                <a:effectLst/>
                <a:uLnTx/>
                <a:uFillTx/>
                <a:latin typeface="Calibri"/>
                <a:cs typeface="Calibri"/>
              </a:rPr>
              <a:t>Connect on LinkedIn</a:t>
            </a:r>
          </a:p>
        </p:txBody>
      </p:sp>
      <p:sp>
        <p:nvSpPr>
          <p:cNvPr id="12" name="linkedin-qr-placeholder">
            <a:extLst>
              <a:ext uri="{FF2B5EF4-FFF2-40B4-BE49-F238E27FC236}">
                <a16:creationId xmlns:a16="http://schemas.microsoft.com/office/drawing/2014/main" id="{C36C7E0A-EDB9-46E8-83A5-43423F17A16D}"/>
              </a:ext>
            </a:extLst>
          </p:cNvPr>
          <p:cNvSpPr>
            <a:spLocks noGrp="1"/>
          </p:cNvSpPr>
          <p:nvPr/>
        </p:nvSpPr>
        <p:spPr>
          <a:xfrm>
            <a:off x="8239125" y="2524125"/>
            <a:ext cx="2095500" cy="2095500"/>
          </a:xfrm>
          <a:prstGeom prst="rect">
            <a:avLst/>
          </a:prstGeom>
          <a:solidFill>
            <a:srgbClr val="FFFFFF"/>
          </a:solidFill>
          <a:ln w="28575">
            <a:solidFill>
              <a:srgbClr val="FC5D5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a:cs typeface="Calibri"/>
            </a:endParaRPr>
          </a:p>
        </p:txBody>
      </p:sp>
      <p:pic>
        <p:nvPicPr>
          <p:cNvPr id="8" name="Picture 7">
            <a:extLst>
              <a:ext uri="{FF2B5EF4-FFF2-40B4-BE49-F238E27FC236}">
                <a16:creationId xmlns:a16="http://schemas.microsoft.com/office/drawing/2014/main" id="{C8AC7AC5-DB41-0103-861B-46F46AA4A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126" y="2524126"/>
            <a:ext cx="2095500" cy="2095500"/>
          </a:xfrm>
          <a:prstGeom prst="rect">
            <a:avLst/>
          </a:prstGeom>
        </p:spPr>
      </p:pic>
    </p:spTree>
    <p:extLst>
      <p:ext uri="{BB962C8B-B14F-4D97-AF65-F5344CB8AC3E}">
        <p14:creationId xmlns:p14="http://schemas.microsoft.com/office/powerpoint/2010/main" val="389059031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5C40DAA7073242BC6D6633AFEA4AF7" ma:contentTypeVersion="13" ma:contentTypeDescription="Create a new document." ma:contentTypeScope="" ma:versionID="c2f11849264434aac3f61401e7ae39d6">
  <xsd:schema xmlns:xsd="http://www.w3.org/2001/XMLSchema" xmlns:xs="http://www.w3.org/2001/XMLSchema" xmlns:p="http://schemas.microsoft.com/office/2006/metadata/properties" xmlns:ns2="c9c96f7c-bc5a-4c76-8855-cd8353d6c248" xmlns:ns3="a5cf7b09-0ab6-4dd6-9af3-169fa55df140" targetNamespace="http://schemas.microsoft.com/office/2006/metadata/properties" ma:root="true" ma:fieldsID="f95814f42df4a7c53088d86f328cd7fa" ns2:_="" ns3:_="">
    <xsd:import namespace="c9c96f7c-bc5a-4c76-8855-cd8353d6c248"/>
    <xsd:import namespace="a5cf7b09-0ab6-4dd6-9af3-169fa55df14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c96f7c-bc5a-4c76-8855-cd8353d6c2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847ccff-d09e-4503-b42d-4e36f6cec1e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cf7b09-0ab6-4dd6-9af3-169fa55df14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ce86b0b-6427-42d1-8b3c-10e85428851f}" ma:internalName="TaxCatchAll" ma:showField="CatchAllData" ma:web="a5cf7b09-0ab6-4dd6-9af3-169fa55df1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c96f7c-bc5a-4c76-8855-cd8353d6c248">
      <Terms xmlns="http://schemas.microsoft.com/office/infopath/2007/PartnerControls"/>
    </lcf76f155ced4ddcb4097134ff3c332f>
    <TaxCatchAll xmlns="a5cf7b09-0ab6-4dd6-9af3-169fa55df140" xsi:nil="true"/>
  </documentManagement>
</p:properties>
</file>

<file path=customXml/itemProps1.xml><?xml version="1.0" encoding="utf-8"?>
<ds:datastoreItem xmlns:ds="http://schemas.openxmlformats.org/officeDocument/2006/customXml" ds:itemID="{BBB72F35-0482-4745-BDDE-0E939CE893FB}"/>
</file>

<file path=customXml/itemProps2.xml><?xml version="1.0" encoding="utf-8"?>
<ds:datastoreItem xmlns:ds="http://schemas.openxmlformats.org/officeDocument/2006/customXml" ds:itemID="{3A78DA30-71A8-40F5-A04C-793A338E6594}"/>
</file>

<file path=customXml/itemProps3.xml><?xml version="1.0" encoding="utf-8"?>
<ds:datastoreItem xmlns:ds="http://schemas.openxmlformats.org/officeDocument/2006/customXml" ds:itemID="{990B0B80-0693-4035-8BAA-C44F277D0645}"/>
</file>

<file path=docProps/app.xml><?xml version="1.0" encoding="utf-8"?>
<Properties xmlns="http://schemas.openxmlformats.org/officeDocument/2006/extended-properties" xmlns:vt="http://schemas.openxmlformats.org/officeDocument/2006/docPropsVTypes">
  <TotalTime>1618</TotalTime>
  <Words>3339</Words>
  <Application>Microsoft Office PowerPoint</Application>
  <DocSecurity>0</DocSecurity>
  <PresentationFormat>Widescreen</PresentationFormat>
  <Paragraphs>277</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Calibri</vt:lpstr>
      <vt:lpstr>Calibri Light</vt:lpstr>
      <vt:lpstr>Cambria Math</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Vayani, Aisha</cp:lastModifiedBy>
  <cp:revision>1</cp:revision>
  <cp:lastPrinted>2026-08-28T15:38:15Z</cp:lastPrinted>
  <dcterms:created xsi:type="dcterms:W3CDTF">2026-08-27T17:30:40Z</dcterms:created>
  <dcterms:modified xsi:type="dcterms:W3CDTF">2026-09-01T10:44:50Z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0x010100A25C40DAA7073242BC6D6633AFEA4AF7</vt:lpwstr>
  </property>
  <property fmtid="{D5CDD505-2E9C-101B-9397-08002B2CF9AE}" pid="3" name="MediaServiceImageTags">
    <vt:lpwstr/>
  </property>
</Properties>
</file>