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25"/>
  </p:notesMasterIdLst>
  <p:sldIdLst>
    <p:sldId id="256" r:id="rId2"/>
    <p:sldId id="364" r:id="rId3"/>
    <p:sldId id="263" r:id="rId4"/>
    <p:sldId id="261" r:id="rId5"/>
    <p:sldId id="280" r:id="rId6"/>
    <p:sldId id="267" r:id="rId7"/>
    <p:sldId id="264" r:id="rId8"/>
    <p:sldId id="268" r:id="rId9"/>
    <p:sldId id="287" r:id="rId10"/>
    <p:sldId id="293" r:id="rId11"/>
    <p:sldId id="294" r:id="rId12"/>
    <p:sldId id="305" r:id="rId13"/>
    <p:sldId id="307" r:id="rId14"/>
    <p:sldId id="308" r:id="rId15"/>
    <p:sldId id="314" r:id="rId16"/>
    <p:sldId id="316" r:id="rId17"/>
    <p:sldId id="309" r:id="rId18"/>
    <p:sldId id="319" r:id="rId19"/>
    <p:sldId id="321" r:id="rId20"/>
    <p:sldId id="329" r:id="rId21"/>
    <p:sldId id="360" r:id="rId22"/>
    <p:sldId id="365" r:id="rId23"/>
    <p:sldId id="26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rdo Robles Aguilar" userId="74ea9d60a67aa3cf" providerId="LiveId" clId="{D7BF002A-5FBD-4DB2-BA28-DB2D4035AFEC}"/>
    <pc:docChg chg="modSld">
      <pc:chgData name="Gerardo Robles Aguilar" userId="74ea9d60a67aa3cf" providerId="LiveId" clId="{D7BF002A-5FBD-4DB2-BA28-DB2D4035AFEC}" dt="2023-10-25T18:42:41.415" v="6" actId="1038"/>
      <pc:docMkLst>
        <pc:docMk/>
      </pc:docMkLst>
      <pc:sldChg chg="modSp mod">
        <pc:chgData name="Gerardo Robles Aguilar" userId="74ea9d60a67aa3cf" providerId="LiveId" clId="{D7BF002A-5FBD-4DB2-BA28-DB2D4035AFEC}" dt="2023-10-25T18:42:00.408" v="4" actId="20577"/>
        <pc:sldMkLst>
          <pc:docMk/>
          <pc:sldMk cId="658891680" sldId="314"/>
        </pc:sldMkLst>
        <pc:spChg chg="mod">
          <ac:chgData name="Gerardo Robles Aguilar" userId="74ea9d60a67aa3cf" providerId="LiveId" clId="{D7BF002A-5FBD-4DB2-BA28-DB2D4035AFEC}" dt="2023-10-25T18:42:00.408" v="4" actId="20577"/>
          <ac:spMkLst>
            <pc:docMk/>
            <pc:sldMk cId="658891680" sldId="314"/>
            <ac:spMk id="3" creationId="{D0DA90C1-9E60-5656-C8C7-B0320918410E}"/>
          </ac:spMkLst>
        </pc:spChg>
      </pc:sldChg>
      <pc:sldChg chg="modSp mod">
        <pc:chgData name="Gerardo Robles Aguilar" userId="74ea9d60a67aa3cf" providerId="LiveId" clId="{D7BF002A-5FBD-4DB2-BA28-DB2D4035AFEC}" dt="2023-10-25T18:42:41.415" v="6" actId="1038"/>
        <pc:sldMkLst>
          <pc:docMk/>
          <pc:sldMk cId="2686810165" sldId="316"/>
        </pc:sldMkLst>
        <pc:spChg chg="mod">
          <ac:chgData name="Gerardo Robles Aguilar" userId="74ea9d60a67aa3cf" providerId="LiveId" clId="{D7BF002A-5FBD-4DB2-BA28-DB2D4035AFEC}" dt="2023-10-25T18:42:41.415" v="6" actId="1038"/>
          <ac:spMkLst>
            <pc:docMk/>
            <pc:sldMk cId="2686810165" sldId="316"/>
            <ac:spMk id="8" creationId="{ADDBDBE1-5BEF-E51C-C659-9D31A07831A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839EB-0FAA-44D9-82A2-6CFC36D7811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MX"/>
        </a:p>
      </dgm:t>
    </dgm:pt>
    <dgm:pt modelId="{758561E7-A48E-4CC1-BE2E-9356271314A4}">
      <dgm:prSet/>
      <dgm:spPr/>
      <dgm:t>
        <a:bodyPr/>
        <a:lstStyle/>
        <a:p>
          <a:r>
            <a:rPr lang="es-MX" baseline="0"/>
            <a:t>Introducción </a:t>
          </a:r>
          <a:endParaRPr lang="es-MX"/>
        </a:p>
      </dgm:t>
    </dgm:pt>
    <dgm:pt modelId="{2D1963D0-BC05-4733-AFD1-59657DDEAA9B}" type="parTrans" cxnId="{D3B79609-49ED-475B-BB34-1332A3989A14}">
      <dgm:prSet/>
      <dgm:spPr/>
      <dgm:t>
        <a:bodyPr/>
        <a:lstStyle/>
        <a:p>
          <a:endParaRPr lang="es-MX"/>
        </a:p>
      </dgm:t>
    </dgm:pt>
    <dgm:pt modelId="{982B4C89-F1F3-4398-8714-B421558A6C58}" type="sibTrans" cxnId="{D3B79609-49ED-475B-BB34-1332A3989A14}">
      <dgm:prSet/>
      <dgm:spPr/>
      <dgm:t>
        <a:bodyPr/>
        <a:lstStyle/>
        <a:p>
          <a:endParaRPr lang="es-MX"/>
        </a:p>
      </dgm:t>
    </dgm:pt>
    <dgm:pt modelId="{0A587003-7DC2-4745-800C-0F7E0648F4D8}" type="pres">
      <dgm:prSet presAssocID="{15F839EB-0FAA-44D9-82A2-6CFC36D78110}" presName="linear" presStyleCnt="0">
        <dgm:presLayoutVars>
          <dgm:dir/>
          <dgm:animLvl val="lvl"/>
          <dgm:resizeHandles val="exact"/>
        </dgm:presLayoutVars>
      </dgm:prSet>
      <dgm:spPr/>
    </dgm:pt>
    <dgm:pt modelId="{02734786-424A-4246-8EF0-8FB4C37D906E}" type="pres">
      <dgm:prSet presAssocID="{758561E7-A48E-4CC1-BE2E-9356271314A4}" presName="parentLin" presStyleCnt="0"/>
      <dgm:spPr/>
    </dgm:pt>
    <dgm:pt modelId="{4FA2E899-C6AD-4368-B333-EE294872CB9E}" type="pres">
      <dgm:prSet presAssocID="{758561E7-A48E-4CC1-BE2E-9356271314A4}" presName="parentLeftMargin" presStyleLbl="node1" presStyleIdx="0" presStyleCnt="1"/>
      <dgm:spPr/>
    </dgm:pt>
    <dgm:pt modelId="{318FF6AF-F060-42AA-8DB2-58574F4DFC54}" type="pres">
      <dgm:prSet presAssocID="{758561E7-A48E-4CC1-BE2E-9356271314A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9B086A2-493A-4EB9-A3F0-FB954F45EF7B}" type="pres">
      <dgm:prSet presAssocID="{758561E7-A48E-4CC1-BE2E-9356271314A4}" presName="negativeSpace" presStyleCnt="0"/>
      <dgm:spPr/>
    </dgm:pt>
    <dgm:pt modelId="{71D57E45-6DA2-4143-BADE-A3ECAAD043D3}" type="pres">
      <dgm:prSet presAssocID="{758561E7-A48E-4CC1-BE2E-9356271314A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3B79609-49ED-475B-BB34-1332A3989A14}" srcId="{15F839EB-0FAA-44D9-82A2-6CFC36D78110}" destId="{758561E7-A48E-4CC1-BE2E-9356271314A4}" srcOrd="0" destOrd="0" parTransId="{2D1963D0-BC05-4733-AFD1-59657DDEAA9B}" sibTransId="{982B4C89-F1F3-4398-8714-B421558A6C58}"/>
    <dgm:cxn modelId="{E8A14A1A-B98B-4CDB-91B4-F9889CCBFE7B}" type="presOf" srcId="{15F839EB-0FAA-44D9-82A2-6CFC36D78110}" destId="{0A587003-7DC2-4745-800C-0F7E0648F4D8}" srcOrd="0" destOrd="0" presId="urn:microsoft.com/office/officeart/2005/8/layout/list1"/>
    <dgm:cxn modelId="{E8F60179-1647-42F8-AB1F-D526F25C9DFC}" type="presOf" srcId="{758561E7-A48E-4CC1-BE2E-9356271314A4}" destId="{318FF6AF-F060-42AA-8DB2-58574F4DFC54}" srcOrd="1" destOrd="0" presId="urn:microsoft.com/office/officeart/2005/8/layout/list1"/>
    <dgm:cxn modelId="{C2CA4BCA-0EC0-4DF2-AA07-93D6E056C3EB}" type="presOf" srcId="{758561E7-A48E-4CC1-BE2E-9356271314A4}" destId="{4FA2E899-C6AD-4368-B333-EE294872CB9E}" srcOrd="0" destOrd="0" presId="urn:microsoft.com/office/officeart/2005/8/layout/list1"/>
    <dgm:cxn modelId="{5D1BF1D7-1B16-446C-B6B9-584B9E0B1C2A}" type="presParOf" srcId="{0A587003-7DC2-4745-800C-0F7E0648F4D8}" destId="{02734786-424A-4246-8EF0-8FB4C37D906E}" srcOrd="0" destOrd="0" presId="urn:microsoft.com/office/officeart/2005/8/layout/list1"/>
    <dgm:cxn modelId="{8D383CDB-0D0A-409B-8E4A-83FE67D1B7C1}" type="presParOf" srcId="{02734786-424A-4246-8EF0-8FB4C37D906E}" destId="{4FA2E899-C6AD-4368-B333-EE294872CB9E}" srcOrd="0" destOrd="0" presId="urn:microsoft.com/office/officeart/2005/8/layout/list1"/>
    <dgm:cxn modelId="{99FC6B9A-71D7-4505-BCBC-ED2E1F0ED1ED}" type="presParOf" srcId="{02734786-424A-4246-8EF0-8FB4C37D906E}" destId="{318FF6AF-F060-42AA-8DB2-58574F4DFC54}" srcOrd="1" destOrd="0" presId="urn:microsoft.com/office/officeart/2005/8/layout/list1"/>
    <dgm:cxn modelId="{0A7C4F18-301A-4CDF-8391-8C31EC0006D8}" type="presParOf" srcId="{0A587003-7DC2-4745-800C-0F7E0648F4D8}" destId="{A9B086A2-493A-4EB9-A3F0-FB954F45EF7B}" srcOrd="1" destOrd="0" presId="urn:microsoft.com/office/officeart/2005/8/layout/list1"/>
    <dgm:cxn modelId="{81A3FA18-8896-4EDC-804D-FEDD2D7870D4}" type="presParOf" srcId="{0A587003-7DC2-4745-800C-0F7E0648F4D8}" destId="{71D57E45-6DA2-4143-BADE-A3ECAAD043D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927D4-9436-4273-9C60-D8B8BAFE6D26}" type="doc">
      <dgm:prSet loTypeId="urn:microsoft.com/office/officeart/2005/8/layout/list1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s-MX"/>
        </a:p>
      </dgm:t>
    </dgm:pt>
    <dgm:pt modelId="{D0258A18-B689-4899-AECE-5C760EAECAD9}">
      <dgm:prSet/>
      <dgm:spPr>
        <a:solidFill>
          <a:srgbClr val="002060"/>
        </a:solidFill>
      </dgm:spPr>
      <dgm:t>
        <a:bodyPr/>
        <a:lstStyle/>
        <a:p>
          <a:r>
            <a:rPr lang="es-MX" baseline="0"/>
            <a:t>Hipótesis </a:t>
          </a:r>
          <a:endParaRPr lang="es-MX"/>
        </a:p>
      </dgm:t>
    </dgm:pt>
    <dgm:pt modelId="{7FD36813-B432-48F0-B694-7C4C36FEB6E0}" type="parTrans" cxnId="{758602EB-F29D-4192-AE0C-26325549F708}">
      <dgm:prSet/>
      <dgm:spPr/>
      <dgm:t>
        <a:bodyPr/>
        <a:lstStyle/>
        <a:p>
          <a:endParaRPr lang="es-MX"/>
        </a:p>
      </dgm:t>
    </dgm:pt>
    <dgm:pt modelId="{EB5E1619-0BB6-46FF-8869-C8B85FBA82D0}" type="sibTrans" cxnId="{758602EB-F29D-4192-AE0C-26325549F708}">
      <dgm:prSet/>
      <dgm:spPr/>
      <dgm:t>
        <a:bodyPr/>
        <a:lstStyle/>
        <a:p>
          <a:endParaRPr lang="es-MX"/>
        </a:p>
      </dgm:t>
    </dgm:pt>
    <dgm:pt modelId="{A910EBD3-6D08-444F-AFD3-230A76BBBD78}" type="pres">
      <dgm:prSet presAssocID="{87B927D4-9436-4273-9C60-D8B8BAFE6D26}" presName="linear" presStyleCnt="0">
        <dgm:presLayoutVars>
          <dgm:dir/>
          <dgm:animLvl val="lvl"/>
          <dgm:resizeHandles val="exact"/>
        </dgm:presLayoutVars>
      </dgm:prSet>
      <dgm:spPr/>
    </dgm:pt>
    <dgm:pt modelId="{D8545412-152A-4EC1-BB06-55F5BA91A6CA}" type="pres">
      <dgm:prSet presAssocID="{D0258A18-B689-4899-AECE-5C760EAECAD9}" presName="parentLin" presStyleCnt="0"/>
      <dgm:spPr/>
    </dgm:pt>
    <dgm:pt modelId="{0A00A037-45E7-46FC-B082-4AD20832C64E}" type="pres">
      <dgm:prSet presAssocID="{D0258A18-B689-4899-AECE-5C760EAECAD9}" presName="parentLeftMargin" presStyleLbl="node1" presStyleIdx="0" presStyleCnt="1"/>
      <dgm:spPr/>
    </dgm:pt>
    <dgm:pt modelId="{7A2C28BE-AE62-4379-9B4E-7496EFB7FA38}" type="pres">
      <dgm:prSet presAssocID="{D0258A18-B689-4899-AECE-5C760EAECAD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2C9BE80-25A9-4A3F-B7FC-FBEE76F727D0}" type="pres">
      <dgm:prSet presAssocID="{D0258A18-B689-4899-AECE-5C760EAECAD9}" presName="negativeSpace" presStyleCnt="0"/>
      <dgm:spPr/>
    </dgm:pt>
    <dgm:pt modelId="{473CE88E-5D05-4BD7-B845-408626F51B01}" type="pres">
      <dgm:prSet presAssocID="{D0258A18-B689-4899-AECE-5C760EAECAD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5123F0F-300A-4D82-B33D-A6A357966519}" type="presOf" srcId="{D0258A18-B689-4899-AECE-5C760EAECAD9}" destId="{0A00A037-45E7-46FC-B082-4AD20832C64E}" srcOrd="0" destOrd="0" presId="urn:microsoft.com/office/officeart/2005/8/layout/list1"/>
    <dgm:cxn modelId="{CDE7F026-3C53-4A6A-96BD-803B24D56D1D}" type="presOf" srcId="{D0258A18-B689-4899-AECE-5C760EAECAD9}" destId="{7A2C28BE-AE62-4379-9B4E-7496EFB7FA38}" srcOrd="1" destOrd="0" presId="urn:microsoft.com/office/officeart/2005/8/layout/list1"/>
    <dgm:cxn modelId="{D0CFC752-582E-4ACF-A81F-D277BD248F52}" type="presOf" srcId="{87B927D4-9436-4273-9C60-D8B8BAFE6D26}" destId="{A910EBD3-6D08-444F-AFD3-230A76BBBD78}" srcOrd="0" destOrd="0" presId="urn:microsoft.com/office/officeart/2005/8/layout/list1"/>
    <dgm:cxn modelId="{758602EB-F29D-4192-AE0C-26325549F708}" srcId="{87B927D4-9436-4273-9C60-D8B8BAFE6D26}" destId="{D0258A18-B689-4899-AECE-5C760EAECAD9}" srcOrd="0" destOrd="0" parTransId="{7FD36813-B432-48F0-B694-7C4C36FEB6E0}" sibTransId="{EB5E1619-0BB6-46FF-8869-C8B85FBA82D0}"/>
    <dgm:cxn modelId="{14AE31FF-C113-4A30-B593-E4902E156A26}" type="presParOf" srcId="{A910EBD3-6D08-444F-AFD3-230A76BBBD78}" destId="{D8545412-152A-4EC1-BB06-55F5BA91A6CA}" srcOrd="0" destOrd="0" presId="urn:microsoft.com/office/officeart/2005/8/layout/list1"/>
    <dgm:cxn modelId="{484436CA-8D0D-4F81-AA84-068818F2559E}" type="presParOf" srcId="{D8545412-152A-4EC1-BB06-55F5BA91A6CA}" destId="{0A00A037-45E7-46FC-B082-4AD20832C64E}" srcOrd="0" destOrd="0" presId="urn:microsoft.com/office/officeart/2005/8/layout/list1"/>
    <dgm:cxn modelId="{ABE59513-E547-4C95-AEFE-CB57797FAC62}" type="presParOf" srcId="{D8545412-152A-4EC1-BB06-55F5BA91A6CA}" destId="{7A2C28BE-AE62-4379-9B4E-7496EFB7FA38}" srcOrd="1" destOrd="0" presId="urn:microsoft.com/office/officeart/2005/8/layout/list1"/>
    <dgm:cxn modelId="{3B6BACF2-F678-45EE-8516-30E52393E3C2}" type="presParOf" srcId="{A910EBD3-6D08-444F-AFD3-230A76BBBD78}" destId="{F2C9BE80-25A9-4A3F-B7FC-FBEE76F727D0}" srcOrd="1" destOrd="0" presId="urn:microsoft.com/office/officeart/2005/8/layout/list1"/>
    <dgm:cxn modelId="{09FBDEAA-4045-499C-96BE-AE9DA156F29E}" type="presParOf" srcId="{A910EBD3-6D08-444F-AFD3-230A76BBBD78}" destId="{473CE88E-5D05-4BD7-B845-408626F51B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BAD8BE-9851-4A2F-B6AA-40BDB894D651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6EE7DFC5-E1A9-4333-8B36-12E5EB45813C}">
      <dgm:prSet/>
      <dgm:spPr/>
      <dgm:t>
        <a:bodyPr/>
        <a:lstStyle/>
        <a:p>
          <a:r>
            <a:rPr lang="es-MX" baseline="0" dirty="0"/>
            <a:t>Metodología </a:t>
          </a:r>
          <a:endParaRPr lang="es-MX" dirty="0"/>
        </a:p>
      </dgm:t>
    </dgm:pt>
    <dgm:pt modelId="{BD4F5321-915F-471E-9EA8-F095F662B6F3}" type="parTrans" cxnId="{5D59F5D9-77D9-49C9-843A-E0F0566F8D82}">
      <dgm:prSet/>
      <dgm:spPr/>
      <dgm:t>
        <a:bodyPr/>
        <a:lstStyle/>
        <a:p>
          <a:endParaRPr lang="es-MX"/>
        </a:p>
      </dgm:t>
    </dgm:pt>
    <dgm:pt modelId="{DEB944FC-E23E-42C7-BD0A-6EDAFF30E688}" type="sibTrans" cxnId="{5D59F5D9-77D9-49C9-843A-E0F0566F8D82}">
      <dgm:prSet/>
      <dgm:spPr/>
      <dgm:t>
        <a:bodyPr/>
        <a:lstStyle/>
        <a:p>
          <a:endParaRPr lang="es-MX"/>
        </a:p>
      </dgm:t>
    </dgm:pt>
    <dgm:pt modelId="{22CA1449-A0A9-484D-937A-59B295655B97}" type="pres">
      <dgm:prSet presAssocID="{B9BAD8BE-9851-4A2F-B6AA-40BDB894D651}" presName="linear" presStyleCnt="0">
        <dgm:presLayoutVars>
          <dgm:dir/>
          <dgm:animLvl val="lvl"/>
          <dgm:resizeHandles val="exact"/>
        </dgm:presLayoutVars>
      </dgm:prSet>
      <dgm:spPr/>
    </dgm:pt>
    <dgm:pt modelId="{BC7EF9F1-AF54-481C-B553-B72FFF47952D}" type="pres">
      <dgm:prSet presAssocID="{6EE7DFC5-E1A9-4333-8B36-12E5EB45813C}" presName="parentLin" presStyleCnt="0"/>
      <dgm:spPr/>
    </dgm:pt>
    <dgm:pt modelId="{0F0570CB-A0F6-49E7-8244-A0107DA30F98}" type="pres">
      <dgm:prSet presAssocID="{6EE7DFC5-E1A9-4333-8B36-12E5EB45813C}" presName="parentLeftMargin" presStyleLbl="node1" presStyleIdx="0" presStyleCnt="1"/>
      <dgm:spPr/>
    </dgm:pt>
    <dgm:pt modelId="{EE69349D-261D-4E13-B7E1-96173189C657}" type="pres">
      <dgm:prSet presAssocID="{6EE7DFC5-E1A9-4333-8B36-12E5EB45813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19C682B-A203-4386-9E51-26B1EABA3C36}" type="pres">
      <dgm:prSet presAssocID="{6EE7DFC5-E1A9-4333-8B36-12E5EB45813C}" presName="negativeSpace" presStyleCnt="0"/>
      <dgm:spPr/>
    </dgm:pt>
    <dgm:pt modelId="{C8B48EBF-47A3-4937-B93B-11B41A690713}" type="pres">
      <dgm:prSet presAssocID="{6EE7DFC5-E1A9-4333-8B36-12E5EB45813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876999D-70EB-4F61-A8B4-25A3577884BA}" type="presOf" srcId="{6EE7DFC5-E1A9-4333-8B36-12E5EB45813C}" destId="{EE69349D-261D-4E13-B7E1-96173189C657}" srcOrd="1" destOrd="0" presId="urn:microsoft.com/office/officeart/2005/8/layout/list1"/>
    <dgm:cxn modelId="{F43284A5-1C21-40E7-9BBB-FEA4A5A676E0}" type="presOf" srcId="{B9BAD8BE-9851-4A2F-B6AA-40BDB894D651}" destId="{22CA1449-A0A9-484D-937A-59B295655B97}" srcOrd="0" destOrd="0" presId="urn:microsoft.com/office/officeart/2005/8/layout/list1"/>
    <dgm:cxn modelId="{A53404CC-1066-4E00-B03B-0859324EF280}" type="presOf" srcId="{6EE7DFC5-E1A9-4333-8B36-12E5EB45813C}" destId="{0F0570CB-A0F6-49E7-8244-A0107DA30F98}" srcOrd="0" destOrd="0" presId="urn:microsoft.com/office/officeart/2005/8/layout/list1"/>
    <dgm:cxn modelId="{5D59F5D9-77D9-49C9-843A-E0F0566F8D82}" srcId="{B9BAD8BE-9851-4A2F-B6AA-40BDB894D651}" destId="{6EE7DFC5-E1A9-4333-8B36-12E5EB45813C}" srcOrd="0" destOrd="0" parTransId="{BD4F5321-915F-471E-9EA8-F095F662B6F3}" sibTransId="{DEB944FC-E23E-42C7-BD0A-6EDAFF30E688}"/>
    <dgm:cxn modelId="{2DE35916-E785-4EFC-B971-B6363CC6C778}" type="presParOf" srcId="{22CA1449-A0A9-484D-937A-59B295655B97}" destId="{BC7EF9F1-AF54-481C-B553-B72FFF47952D}" srcOrd="0" destOrd="0" presId="urn:microsoft.com/office/officeart/2005/8/layout/list1"/>
    <dgm:cxn modelId="{F9730602-ADE2-4D4C-BD87-C0E03A7A7249}" type="presParOf" srcId="{BC7EF9F1-AF54-481C-B553-B72FFF47952D}" destId="{0F0570CB-A0F6-49E7-8244-A0107DA30F98}" srcOrd="0" destOrd="0" presId="urn:microsoft.com/office/officeart/2005/8/layout/list1"/>
    <dgm:cxn modelId="{5828FEE1-1E20-46C4-9FA0-F57D0B1E4386}" type="presParOf" srcId="{BC7EF9F1-AF54-481C-B553-B72FFF47952D}" destId="{EE69349D-261D-4E13-B7E1-96173189C657}" srcOrd="1" destOrd="0" presId="urn:microsoft.com/office/officeart/2005/8/layout/list1"/>
    <dgm:cxn modelId="{4AC64F4C-6732-44B7-8B0D-08C930D8B74E}" type="presParOf" srcId="{22CA1449-A0A9-484D-937A-59B295655B97}" destId="{219C682B-A203-4386-9E51-26B1EABA3C36}" srcOrd="1" destOrd="0" presId="urn:microsoft.com/office/officeart/2005/8/layout/list1"/>
    <dgm:cxn modelId="{711D2625-C161-4B03-B799-DBF832B6F9E7}" type="presParOf" srcId="{22CA1449-A0A9-484D-937A-59B295655B97}" destId="{C8B48EBF-47A3-4937-B93B-11B41A69071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BAD8BE-9851-4A2F-B6AA-40BDB894D651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s-MX"/>
        </a:p>
      </dgm:t>
    </dgm:pt>
    <dgm:pt modelId="{6EE7DFC5-E1A9-4333-8B36-12E5EB45813C}">
      <dgm:prSet/>
      <dgm:spPr/>
      <dgm:t>
        <a:bodyPr/>
        <a:lstStyle/>
        <a:p>
          <a:r>
            <a:rPr lang="es-MX" baseline="0"/>
            <a:t>Metodología estadística </a:t>
          </a:r>
          <a:endParaRPr lang="es-MX"/>
        </a:p>
      </dgm:t>
    </dgm:pt>
    <dgm:pt modelId="{BD4F5321-915F-471E-9EA8-F095F662B6F3}" type="parTrans" cxnId="{5D59F5D9-77D9-49C9-843A-E0F0566F8D82}">
      <dgm:prSet/>
      <dgm:spPr/>
      <dgm:t>
        <a:bodyPr/>
        <a:lstStyle/>
        <a:p>
          <a:endParaRPr lang="es-MX"/>
        </a:p>
      </dgm:t>
    </dgm:pt>
    <dgm:pt modelId="{DEB944FC-E23E-42C7-BD0A-6EDAFF30E688}" type="sibTrans" cxnId="{5D59F5D9-77D9-49C9-843A-E0F0566F8D82}">
      <dgm:prSet/>
      <dgm:spPr/>
      <dgm:t>
        <a:bodyPr/>
        <a:lstStyle/>
        <a:p>
          <a:endParaRPr lang="es-MX"/>
        </a:p>
      </dgm:t>
    </dgm:pt>
    <dgm:pt modelId="{22CA1449-A0A9-484D-937A-59B295655B97}" type="pres">
      <dgm:prSet presAssocID="{B9BAD8BE-9851-4A2F-B6AA-40BDB894D651}" presName="linear" presStyleCnt="0">
        <dgm:presLayoutVars>
          <dgm:dir/>
          <dgm:animLvl val="lvl"/>
          <dgm:resizeHandles val="exact"/>
        </dgm:presLayoutVars>
      </dgm:prSet>
      <dgm:spPr/>
    </dgm:pt>
    <dgm:pt modelId="{BC7EF9F1-AF54-481C-B553-B72FFF47952D}" type="pres">
      <dgm:prSet presAssocID="{6EE7DFC5-E1A9-4333-8B36-12E5EB45813C}" presName="parentLin" presStyleCnt="0"/>
      <dgm:spPr/>
    </dgm:pt>
    <dgm:pt modelId="{0F0570CB-A0F6-49E7-8244-A0107DA30F98}" type="pres">
      <dgm:prSet presAssocID="{6EE7DFC5-E1A9-4333-8B36-12E5EB45813C}" presName="parentLeftMargin" presStyleLbl="node1" presStyleIdx="0" presStyleCnt="1"/>
      <dgm:spPr/>
    </dgm:pt>
    <dgm:pt modelId="{EE69349D-261D-4E13-B7E1-96173189C657}" type="pres">
      <dgm:prSet presAssocID="{6EE7DFC5-E1A9-4333-8B36-12E5EB45813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19C682B-A203-4386-9E51-26B1EABA3C36}" type="pres">
      <dgm:prSet presAssocID="{6EE7DFC5-E1A9-4333-8B36-12E5EB45813C}" presName="negativeSpace" presStyleCnt="0"/>
      <dgm:spPr/>
    </dgm:pt>
    <dgm:pt modelId="{C8B48EBF-47A3-4937-B93B-11B41A690713}" type="pres">
      <dgm:prSet presAssocID="{6EE7DFC5-E1A9-4333-8B36-12E5EB45813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876999D-70EB-4F61-A8B4-25A3577884BA}" type="presOf" srcId="{6EE7DFC5-E1A9-4333-8B36-12E5EB45813C}" destId="{EE69349D-261D-4E13-B7E1-96173189C657}" srcOrd="1" destOrd="0" presId="urn:microsoft.com/office/officeart/2005/8/layout/list1"/>
    <dgm:cxn modelId="{F43284A5-1C21-40E7-9BBB-FEA4A5A676E0}" type="presOf" srcId="{B9BAD8BE-9851-4A2F-B6AA-40BDB894D651}" destId="{22CA1449-A0A9-484D-937A-59B295655B97}" srcOrd="0" destOrd="0" presId="urn:microsoft.com/office/officeart/2005/8/layout/list1"/>
    <dgm:cxn modelId="{A53404CC-1066-4E00-B03B-0859324EF280}" type="presOf" srcId="{6EE7DFC5-E1A9-4333-8B36-12E5EB45813C}" destId="{0F0570CB-A0F6-49E7-8244-A0107DA30F98}" srcOrd="0" destOrd="0" presId="urn:microsoft.com/office/officeart/2005/8/layout/list1"/>
    <dgm:cxn modelId="{5D59F5D9-77D9-49C9-843A-E0F0566F8D82}" srcId="{B9BAD8BE-9851-4A2F-B6AA-40BDB894D651}" destId="{6EE7DFC5-E1A9-4333-8B36-12E5EB45813C}" srcOrd="0" destOrd="0" parTransId="{BD4F5321-915F-471E-9EA8-F095F662B6F3}" sibTransId="{DEB944FC-E23E-42C7-BD0A-6EDAFF30E688}"/>
    <dgm:cxn modelId="{2DE35916-E785-4EFC-B971-B6363CC6C778}" type="presParOf" srcId="{22CA1449-A0A9-484D-937A-59B295655B97}" destId="{BC7EF9F1-AF54-481C-B553-B72FFF47952D}" srcOrd="0" destOrd="0" presId="urn:microsoft.com/office/officeart/2005/8/layout/list1"/>
    <dgm:cxn modelId="{F9730602-ADE2-4D4C-BD87-C0E03A7A7249}" type="presParOf" srcId="{BC7EF9F1-AF54-481C-B553-B72FFF47952D}" destId="{0F0570CB-A0F6-49E7-8244-A0107DA30F98}" srcOrd="0" destOrd="0" presId="urn:microsoft.com/office/officeart/2005/8/layout/list1"/>
    <dgm:cxn modelId="{5828FEE1-1E20-46C4-9FA0-F57D0B1E4386}" type="presParOf" srcId="{BC7EF9F1-AF54-481C-B553-B72FFF47952D}" destId="{EE69349D-261D-4E13-B7E1-96173189C657}" srcOrd="1" destOrd="0" presId="urn:microsoft.com/office/officeart/2005/8/layout/list1"/>
    <dgm:cxn modelId="{4AC64F4C-6732-44B7-8B0D-08C930D8B74E}" type="presParOf" srcId="{22CA1449-A0A9-484D-937A-59B295655B97}" destId="{219C682B-A203-4386-9E51-26B1EABA3C36}" srcOrd="1" destOrd="0" presId="urn:microsoft.com/office/officeart/2005/8/layout/list1"/>
    <dgm:cxn modelId="{711D2625-C161-4B03-B799-DBF832B6F9E7}" type="presParOf" srcId="{22CA1449-A0A9-484D-937A-59B295655B97}" destId="{C8B48EBF-47A3-4937-B93B-11B41A69071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BAD8BE-9851-4A2F-B6AA-40BDB894D651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s-MX"/>
        </a:p>
      </dgm:t>
    </dgm:pt>
    <dgm:pt modelId="{6EE7DFC5-E1A9-4333-8B36-12E5EB45813C}">
      <dgm:prSet/>
      <dgm:spPr/>
      <dgm:t>
        <a:bodyPr/>
        <a:lstStyle/>
        <a:p>
          <a:r>
            <a:rPr lang="es-MX" baseline="0"/>
            <a:t>Metodología estadística </a:t>
          </a:r>
          <a:endParaRPr lang="es-MX"/>
        </a:p>
      </dgm:t>
    </dgm:pt>
    <dgm:pt modelId="{BD4F5321-915F-471E-9EA8-F095F662B6F3}" type="parTrans" cxnId="{5D59F5D9-77D9-49C9-843A-E0F0566F8D82}">
      <dgm:prSet/>
      <dgm:spPr/>
      <dgm:t>
        <a:bodyPr/>
        <a:lstStyle/>
        <a:p>
          <a:endParaRPr lang="es-MX"/>
        </a:p>
      </dgm:t>
    </dgm:pt>
    <dgm:pt modelId="{DEB944FC-E23E-42C7-BD0A-6EDAFF30E688}" type="sibTrans" cxnId="{5D59F5D9-77D9-49C9-843A-E0F0566F8D82}">
      <dgm:prSet/>
      <dgm:spPr/>
      <dgm:t>
        <a:bodyPr/>
        <a:lstStyle/>
        <a:p>
          <a:endParaRPr lang="es-MX"/>
        </a:p>
      </dgm:t>
    </dgm:pt>
    <dgm:pt modelId="{22CA1449-A0A9-484D-937A-59B295655B97}" type="pres">
      <dgm:prSet presAssocID="{B9BAD8BE-9851-4A2F-B6AA-40BDB894D651}" presName="linear" presStyleCnt="0">
        <dgm:presLayoutVars>
          <dgm:dir/>
          <dgm:animLvl val="lvl"/>
          <dgm:resizeHandles val="exact"/>
        </dgm:presLayoutVars>
      </dgm:prSet>
      <dgm:spPr/>
    </dgm:pt>
    <dgm:pt modelId="{BC7EF9F1-AF54-481C-B553-B72FFF47952D}" type="pres">
      <dgm:prSet presAssocID="{6EE7DFC5-E1A9-4333-8B36-12E5EB45813C}" presName="parentLin" presStyleCnt="0"/>
      <dgm:spPr/>
    </dgm:pt>
    <dgm:pt modelId="{0F0570CB-A0F6-49E7-8244-A0107DA30F98}" type="pres">
      <dgm:prSet presAssocID="{6EE7DFC5-E1A9-4333-8B36-12E5EB45813C}" presName="parentLeftMargin" presStyleLbl="node1" presStyleIdx="0" presStyleCnt="1"/>
      <dgm:spPr/>
    </dgm:pt>
    <dgm:pt modelId="{EE69349D-261D-4E13-B7E1-96173189C657}" type="pres">
      <dgm:prSet presAssocID="{6EE7DFC5-E1A9-4333-8B36-12E5EB45813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19C682B-A203-4386-9E51-26B1EABA3C36}" type="pres">
      <dgm:prSet presAssocID="{6EE7DFC5-E1A9-4333-8B36-12E5EB45813C}" presName="negativeSpace" presStyleCnt="0"/>
      <dgm:spPr/>
    </dgm:pt>
    <dgm:pt modelId="{C8B48EBF-47A3-4937-B93B-11B41A690713}" type="pres">
      <dgm:prSet presAssocID="{6EE7DFC5-E1A9-4333-8B36-12E5EB45813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876999D-70EB-4F61-A8B4-25A3577884BA}" type="presOf" srcId="{6EE7DFC5-E1A9-4333-8B36-12E5EB45813C}" destId="{EE69349D-261D-4E13-B7E1-96173189C657}" srcOrd="1" destOrd="0" presId="urn:microsoft.com/office/officeart/2005/8/layout/list1"/>
    <dgm:cxn modelId="{F43284A5-1C21-40E7-9BBB-FEA4A5A676E0}" type="presOf" srcId="{B9BAD8BE-9851-4A2F-B6AA-40BDB894D651}" destId="{22CA1449-A0A9-484D-937A-59B295655B97}" srcOrd="0" destOrd="0" presId="urn:microsoft.com/office/officeart/2005/8/layout/list1"/>
    <dgm:cxn modelId="{A53404CC-1066-4E00-B03B-0859324EF280}" type="presOf" srcId="{6EE7DFC5-E1A9-4333-8B36-12E5EB45813C}" destId="{0F0570CB-A0F6-49E7-8244-A0107DA30F98}" srcOrd="0" destOrd="0" presId="urn:microsoft.com/office/officeart/2005/8/layout/list1"/>
    <dgm:cxn modelId="{5D59F5D9-77D9-49C9-843A-E0F0566F8D82}" srcId="{B9BAD8BE-9851-4A2F-B6AA-40BDB894D651}" destId="{6EE7DFC5-E1A9-4333-8B36-12E5EB45813C}" srcOrd="0" destOrd="0" parTransId="{BD4F5321-915F-471E-9EA8-F095F662B6F3}" sibTransId="{DEB944FC-E23E-42C7-BD0A-6EDAFF30E688}"/>
    <dgm:cxn modelId="{2DE35916-E785-4EFC-B971-B6363CC6C778}" type="presParOf" srcId="{22CA1449-A0A9-484D-937A-59B295655B97}" destId="{BC7EF9F1-AF54-481C-B553-B72FFF47952D}" srcOrd="0" destOrd="0" presId="urn:microsoft.com/office/officeart/2005/8/layout/list1"/>
    <dgm:cxn modelId="{F9730602-ADE2-4D4C-BD87-C0E03A7A7249}" type="presParOf" srcId="{BC7EF9F1-AF54-481C-B553-B72FFF47952D}" destId="{0F0570CB-A0F6-49E7-8244-A0107DA30F98}" srcOrd="0" destOrd="0" presId="urn:microsoft.com/office/officeart/2005/8/layout/list1"/>
    <dgm:cxn modelId="{5828FEE1-1E20-46C4-9FA0-F57D0B1E4386}" type="presParOf" srcId="{BC7EF9F1-AF54-481C-B553-B72FFF47952D}" destId="{EE69349D-261D-4E13-B7E1-96173189C657}" srcOrd="1" destOrd="0" presId="urn:microsoft.com/office/officeart/2005/8/layout/list1"/>
    <dgm:cxn modelId="{4AC64F4C-6732-44B7-8B0D-08C930D8B74E}" type="presParOf" srcId="{22CA1449-A0A9-484D-937A-59B295655B97}" destId="{219C682B-A203-4386-9E51-26B1EABA3C36}" srcOrd="1" destOrd="0" presId="urn:microsoft.com/office/officeart/2005/8/layout/list1"/>
    <dgm:cxn modelId="{711D2625-C161-4B03-B799-DBF832B6F9E7}" type="presParOf" srcId="{22CA1449-A0A9-484D-937A-59B295655B97}" destId="{C8B48EBF-47A3-4937-B93B-11B41A69071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BAD8BE-9851-4A2F-B6AA-40BDB894D651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s-MX"/>
        </a:p>
      </dgm:t>
    </dgm:pt>
    <dgm:pt modelId="{6EE7DFC5-E1A9-4333-8B36-12E5EB45813C}">
      <dgm:prSet/>
      <dgm:spPr/>
      <dgm:t>
        <a:bodyPr/>
        <a:lstStyle/>
        <a:p>
          <a:r>
            <a:rPr lang="es-MX" baseline="0"/>
            <a:t>Metodología estadística </a:t>
          </a:r>
          <a:endParaRPr lang="es-MX"/>
        </a:p>
      </dgm:t>
    </dgm:pt>
    <dgm:pt modelId="{BD4F5321-915F-471E-9EA8-F095F662B6F3}" type="parTrans" cxnId="{5D59F5D9-77D9-49C9-843A-E0F0566F8D82}">
      <dgm:prSet/>
      <dgm:spPr/>
      <dgm:t>
        <a:bodyPr/>
        <a:lstStyle/>
        <a:p>
          <a:endParaRPr lang="es-MX"/>
        </a:p>
      </dgm:t>
    </dgm:pt>
    <dgm:pt modelId="{DEB944FC-E23E-42C7-BD0A-6EDAFF30E688}" type="sibTrans" cxnId="{5D59F5D9-77D9-49C9-843A-E0F0566F8D82}">
      <dgm:prSet/>
      <dgm:spPr/>
      <dgm:t>
        <a:bodyPr/>
        <a:lstStyle/>
        <a:p>
          <a:endParaRPr lang="es-MX"/>
        </a:p>
      </dgm:t>
    </dgm:pt>
    <dgm:pt modelId="{22CA1449-A0A9-484D-937A-59B295655B97}" type="pres">
      <dgm:prSet presAssocID="{B9BAD8BE-9851-4A2F-B6AA-40BDB894D651}" presName="linear" presStyleCnt="0">
        <dgm:presLayoutVars>
          <dgm:dir/>
          <dgm:animLvl val="lvl"/>
          <dgm:resizeHandles val="exact"/>
        </dgm:presLayoutVars>
      </dgm:prSet>
      <dgm:spPr/>
    </dgm:pt>
    <dgm:pt modelId="{BC7EF9F1-AF54-481C-B553-B72FFF47952D}" type="pres">
      <dgm:prSet presAssocID="{6EE7DFC5-E1A9-4333-8B36-12E5EB45813C}" presName="parentLin" presStyleCnt="0"/>
      <dgm:spPr/>
    </dgm:pt>
    <dgm:pt modelId="{0F0570CB-A0F6-49E7-8244-A0107DA30F98}" type="pres">
      <dgm:prSet presAssocID="{6EE7DFC5-E1A9-4333-8B36-12E5EB45813C}" presName="parentLeftMargin" presStyleLbl="node1" presStyleIdx="0" presStyleCnt="1"/>
      <dgm:spPr/>
    </dgm:pt>
    <dgm:pt modelId="{EE69349D-261D-4E13-B7E1-96173189C657}" type="pres">
      <dgm:prSet presAssocID="{6EE7DFC5-E1A9-4333-8B36-12E5EB45813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19C682B-A203-4386-9E51-26B1EABA3C36}" type="pres">
      <dgm:prSet presAssocID="{6EE7DFC5-E1A9-4333-8B36-12E5EB45813C}" presName="negativeSpace" presStyleCnt="0"/>
      <dgm:spPr/>
    </dgm:pt>
    <dgm:pt modelId="{C8B48EBF-47A3-4937-B93B-11B41A690713}" type="pres">
      <dgm:prSet presAssocID="{6EE7DFC5-E1A9-4333-8B36-12E5EB45813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876999D-70EB-4F61-A8B4-25A3577884BA}" type="presOf" srcId="{6EE7DFC5-E1A9-4333-8B36-12E5EB45813C}" destId="{EE69349D-261D-4E13-B7E1-96173189C657}" srcOrd="1" destOrd="0" presId="urn:microsoft.com/office/officeart/2005/8/layout/list1"/>
    <dgm:cxn modelId="{F43284A5-1C21-40E7-9BBB-FEA4A5A676E0}" type="presOf" srcId="{B9BAD8BE-9851-4A2F-B6AA-40BDB894D651}" destId="{22CA1449-A0A9-484D-937A-59B295655B97}" srcOrd="0" destOrd="0" presId="urn:microsoft.com/office/officeart/2005/8/layout/list1"/>
    <dgm:cxn modelId="{A53404CC-1066-4E00-B03B-0859324EF280}" type="presOf" srcId="{6EE7DFC5-E1A9-4333-8B36-12E5EB45813C}" destId="{0F0570CB-A0F6-49E7-8244-A0107DA30F98}" srcOrd="0" destOrd="0" presId="urn:microsoft.com/office/officeart/2005/8/layout/list1"/>
    <dgm:cxn modelId="{5D59F5D9-77D9-49C9-843A-E0F0566F8D82}" srcId="{B9BAD8BE-9851-4A2F-B6AA-40BDB894D651}" destId="{6EE7DFC5-E1A9-4333-8B36-12E5EB45813C}" srcOrd="0" destOrd="0" parTransId="{BD4F5321-915F-471E-9EA8-F095F662B6F3}" sibTransId="{DEB944FC-E23E-42C7-BD0A-6EDAFF30E688}"/>
    <dgm:cxn modelId="{2DE35916-E785-4EFC-B971-B6363CC6C778}" type="presParOf" srcId="{22CA1449-A0A9-484D-937A-59B295655B97}" destId="{BC7EF9F1-AF54-481C-B553-B72FFF47952D}" srcOrd="0" destOrd="0" presId="urn:microsoft.com/office/officeart/2005/8/layout/list1"/>
    <dgm:cxn modelId="{F9730602-ADE2-4D4C-BD87-C0E03A7A7249}" type="presParOf" srcId="{BC7EF9F1-AF54-481C-B553-B72FFF47952D}" destId="{0F0570CB-A0F6-49E7-8244-A0107DA30F98}" srcOrd="0" destOrd="0" presId="urn:microsoft.com/office/officeart/2005/8/layout/list1"/>
    <dgm:cxn modelId="{5828FEE1-1E20-46C4-9FA0-F57D0B1E4386}" type="presParOf" srcId="{BC7EF9F1-AF54-481C-B553-B72FFF47952D}" destId="{EE69349D-261D-4E13-B7E1-96173189C657}" srcOrd="1" destOrd="0" presId="urn:microsoft.com/office/officeart/2005/8/layout/list1"/>
    <dgm:cxn modelId="{4AC64F4C-6732-44B7-8B0D-08C930D8B74E}" type="presParOf" srcId="{22CA1449-A0A9-484D-937A-59B295655B97}" destId="{219C682B-A203-4386-9E51-26B1EABA3C36}" srcOrd="1" destOrd="0" presId="urn:microsoft.com/office/officeart/2005/8/layout/list1"/>
    <dgm:cxn modelId="{711D2625-C161-4B03-B799-DBF832B6F9E7}" type="presParOf" srcId="{22CA1449-A0A9-484D-937A-59B295655B97}" destId="{C8B48EBF-47A3-4937-B93B-11B41A69071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BAD8BE-9851-4A2F-B6AA-40BDB894D651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s-MX"/>
        </a:p>
      </dgm:t>
    </dgm:pt>
    <dgm:pt modelId="{22CA1449-A0A9-484D-937A-59B295655B97}" type="pres">
      <dgm:prSet presAssocID="{B9BAD8BE-9851-4A2F-B6AA-40BDB894D651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43284A5-1C21-40E7-9BBB-FEA4A5A676E0}" type="presOf" srcId="{B9BAD8BE-9851-4A2F-B6AA-40BDB894D651}" destId="{22CA1449-A0A9-484D-937A-59B295655B97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DA28B4-75E0-4BD9-B3AD-F05E083AB88F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2BB7EDEF-B690-4B3B-A4F5-FB69A2B31071}">
      <dgm:prSet/>
      <dgm:spPr/>
      <dgm:t>
        <a:bodyPr/>
        <a:lstStyle/>
        <a:p>
          <a:r>
            <a:rPr lang="es-MX" b="1" baseline="0" dirty="0"/>
            <a:t>Modelo de ajuste final para evaluar la asociación entre la grasa corporal y el consumo de alimentos procesados</a:t>
          </a:r>
          <a:endParaRPr lang="es-MX" b="1" dirty="0"/>
        </a:p>
      </dgm:t>
    </dgm:pt>
    <dgm:pt modelId="{7CD9AD7C-63FC-4C4E-BB5C-DA9F1570BF3C}" type="parTrans" cxnId="{9686A365-3738-4053-9911-4FE15F8B3045}">
      <dgm:prSet/>
      <dgm:spPr/>
      <dgm:t>
        <a:bodyPr/>
        <a:lstStyle/>
        <a:p>
          <a:endParaRPr lang="es-MX"/>
        </a:p>
      </dgm:t>
    </dgm:pt>
    <dgm:pt modelId="{AACA8B32-67D5-4E81-8273-A062D97F90CC}" type="sibTrans" cxnId="{9686A365-3738-4053-9911-4FE15F8B3045}">
      <dgm:prSet/>
      <dgm:spPr/>
      <dgm:t>
        <a:bodyPr/>
        <a:lstStyle/>
        <a:p>
          <a:endParaRPr lang="es-MX"/>
        </a:p>
      </dgm:t>
    </dgm:pt>
    <dgm:pt modelId="{89075DD0-2CAC-4A43-86DB-5B9E51EED447}" type="pres">
      <dgm:prSet presAssocID="{A5DA28B4-75E0-4BD9-B3AD-F05E083AB88F}" presName="linearFlow" presStyleCnt="0">
        <dgm:presLayoutVars>
          <dgm:dir/>
          <dgm:resizeHandles val="exact"/>
        </dgm:presLayoutVars>
      </dgm:prSet>
      <dgm:spPr/>
    </dgm:pt>
    <dgm:pt modelId="{16C82CB5-D157-4C0A-96B5-B888CA786330}" type="pres">
      <dgm:prSet presAssocID="{2BB7EDEF-B690-4B3B-A4F5-FB69A2B31071}" presName="composite" presStyleCnt="0"/>
      <dgm:spPr/>
    </dgm:pt>
    <dgm:pt modelId="{BABADEB1-6914-4A49-AE50-1BF062582D3B}" type="pres">
      <dgm:prSet presAssocID="{2BB7EDEF-B690-4B3B-A4F5-FB69A2B31071}" presName="imgShp" presStyleLbl="fgImgPlace1" presStyleIdx="0" presStyleCnt="1" custScaleX="9596" custLinFactX="-100000" custLinFactNeighborX="-103507" custLinFactNeighborY="-2929"/>
      <dgm:spPr/>
    </dgm:pt>
    <dgm:pt modelId="{E41C66D3-4201-40A0-A856-1516DD0FFC78}" type="pres">
      <dgm:prSet presAssocID="{2BB7EDEF-B690-4B3B-A4F5-FB69A2B31071}" presName="txShp" presStyleLbl="node1" presStyleIdx="0" presStyleCnt="1" custScaleX="150376" custLinFactY="8710" custLinFactNeighborX="-16372" custLinFactNeighborY="100000">
        <dgm:presLayoutVars>
          <dgm:bulletEnabled val="1"/>
        </dgm:presLayoutVars>
      </dgm:prSet>
      <dgm:spPr/>
    </dgm:pt>
  </dgm:ptLst>
  <dgm:cxnLst>
    <dgm:cxn modelId="{9686A365-3738-4053-9911-4FE15F8B3045}" srcId="{A5DA28B4-75E0-4BD9-B3AD-F05E083AB88F}" destId="{2BB7EDEF-B690-4B3B-A4F5-FB69A2B31071}" srcOrd="0" destOrd="0" parTransId="{7CD9AD7C-63FC-4C4E-BB5C-DA9F1570BF3C}" sibTransId="{AACA8B32-67D5-4E81-8273-A062D97F90CC}"/>
    <dgm:cxn modelId="{FB92CF71-9101-45C9-B77A-B040037D2B26}" type="presOf" srcId="{A5DA28B4-75E0-4BD9-B3AD-F05E083AB88F}" destId="{89075DD0-2CAC-4A43-86DB-5B9E51EED447}" srcOrd="0" destOrd="0" presId="urn:microsoft.com/office/officeart/2005/8/layout/vList3"/>
    <dgm:cxn modelId="{EED014FE-79C5-414F-8949-740E21A3098F}" type="presOf" srcId="{2BB7EDEF-B690-4B3B-A4F5-FB69A2B31071}" destId="{E41C66D3-4201-40A0-A856-1516DD0FFC78}" srcOrd="0" destOrd="0" presId="urn:microsoft.com/office/officeart/2005/8/layout/vList3"/>
    <dgm:cxn modelId="{504BC2EC-12B9-455B-BF3C-7785E6372314}" type="presParOf" srcId="{89075DD0-2CAC-4A43-86DB-5B9E51EED447}" destId="{16C82CB5-D157-4C0A-96B5-B888CA786330}" srcOrd="0" destOrd="0" presId="urn:microsoft.com/office/officeart/2005/8/layout/vList3"/>
    <dgm:cxn modelId="{415F2D7F-516A-48B5-9EED-72AA2ED2CB28}" type="presParOf" srcId="{16C82CB5-D157-4C0A-96B5-B888CA786330}" destId="{BABADEB1-6914-4A49-AE50-1BF062582D3B}" srcOrd="0" destOrd="0" presId="urn:microsoft.com/office/officeart/2005/8/layout/vList3"/>
    <dgm:cxn modelId="{82C4C850-1E3A-4574-AC5F-1809F51017AB}" type="presParOf" srcId="{16C82CB5-D157-4C0A-96B5-B888CA786330}" destId="{E41C66D3-4201-40A0-A856-1516DD0FFC7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2E7B5D-D7A3-413C-A958-C4E32E3D46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F8EAB02-0865-4D5B-B6A7-585B3F433092}">
      <dgm:prSet custT="1"/>
      <dgm:spPr>
        <a:solidFill>
          <a:schemeClr val="tx1"/>
        </a:solidFill>
      </dgm:spPr>
      <dgm:t>
        <a:bodyPr/>
        <a:lstStyle/>
        <a:p>
          <a:r>
            <a:rPr lang="es-MX" sz="4400" baseline="0" dirty="0"/>
            <a:t>Conclusión</a:t>
          </a:r>
          <a:r>
            <a:rPr lang="es-MX" sz="3900" baseline="0" dirty="0"/>
            <a:t> </a:t>
          </a:r>
          <a:endParaRPr lang="es-MX" sz="3900" dirty="0"/>
        </a:p>
      </dgm:t>
    </dgm:pt>
    <dgm:pt modelId="{EA0B8F75-CF07-4D80-8C45-F36068FDA889}" type="parTrans" cxnId="{65DD863D-F618-47FA-864E-814E477B1010}">
      <dgm:prSet/>
      <dgm:spPr/>
      <dgm:t>
        <a:bodyPr/>
        <a:lstStyle/>
        <a:p>
          <a:endParaRPr lang="es-MX"/>
        </a:p>
      </dgm:t>
    </dgm:pt>
    <dgm:pt modelId="{2298B6DB-CF47-41C7-AE48-9DF21A8633DC}" type="sibTrans" cxnId="{65DD863D-F618-47FA-864E-814E477B1010}">
      <dgm:prSet/>
      <dgm:spPr/>
      <dgm:t>
        <a:bodyPr/>
        <a:lstStyle/>
        <a:p>
          <a:endParaRPr lang="es-MX"/>
        </a:p>
      </dgm:t>
    </dgm:pt>
    <dgm:pt modelId="{16DCF165-CEE3-445C-980E-969CC95E3AE2}" type="pres">
      <dgm:prSet presAssocID="{C02E7B5D-D7A3-413C-A958-C4E32E3D466C}" presName="linear" presStyleCnt="0">
        <dgm:presLayoutVars>
          <dgm:animLvl val="lvl"/>
          <dgm:resizeHandles val="exact"/>
        </dgm:presLayoutVars>
      </dgm:prSet>
      <dgm:spPr/>
    </dgm:pt>
    <dgm:pt modelId="{A7F8A8CF-123E-4AB5-8FA9-ED0D9404FC96}" type="pres">
      <dgm:prSet presAssocID="{4F8EAB02-0865-4D5B-B6A7-585B3F43309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5DD863D-F618-47FA-864E-814E477B1010}" srcId="{C02E7B5D-D7A3-413C-A958-C4E32E3D466C}" destId="{4F8EAB02-0865-4D5B-B6A7-585B3F433092}" srcOrd="0" destOrd="0" parTransId="{EA0B8F75-CF07-4D80-8C45-F36068FDA889}" sibTransId="{2298B6DB-CF47-41C7-AE48-9DF21A8633DC}"/>
    <dgm:cxn modelId="{3CA8E462-6A7C-4341-A958-01E83AFF222D}" type="presOf" srcId="{C02E7B5D-D7A3-413C-A958-C4E32E3D466C}" destId="{16DCF165-CEE3-445C-980E-969CC95E3AE2}" srcOrd="0" destOrd="0" presId="urn:microsoft.com/office/officeart/2005/8/layout/vList2"/>
    <dgm:cxn modelId="{4790DBBE-B2A3-45F6-9523-1276621EB599}" type="presOf" srcId="{4F8EAB02-0865-4D5B-B6A7-585B3F433092}" destId="{A7F8A8CF-123E-4AB5-8FA9-ED0D9404FC96}" srcOrd="0" destOrd="0" presId="urn:microsoft.com/office/officeart/2005/8/layout/vList2"/>
    <dgm:cxn modelId="{51F44431-E8DE-4B76-BDA0-821B2DB7802E}" type="presParOf" srcId="{16DCF165-CEE3-445C-980E-969CC95E3AE2}" destId="{A7F8A8CF-123E-4AB5-8FA9-ED0D9404FC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57E45-6DA2-4143-BADE-A3ECAAD043D3}">
      <dsp:nvSpPr>
        <dsp:cNvPr id="0" name=""/>
        <dsp:cNvSpPr/>
      </dsp:nvSpPr>
      <dsp:spPr>
        <a:xfrm>
          <a:off x="0" y="537458"/>
          <a:ext cx="1005839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FF6AF-F060-42AA-8DB2-58574F4DFC54}">
      <dsp:nvSpPr>
        <dsp:cNvPr id="0" name=""/>
        <dsp:cNvSpPr/>
      </dsp:nvSpPr>
      <dsp:spPr>
        <a:xfrm>
          <a:off x="502920" y="6098"/>
          <a:ext cx="7040880" cy="1062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baseline="0"/>
            <a:t>Introducción </a:t>
          </a:r>
          <a:endParaRPr lang="es-MX" sz="3600" kern="1200"/>
        </a:p>
      </dsp:txBody>
      <dsp:txXfrm>
        <a:off x="554798" y="57976"/>
        <a:ext cx="6937124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CE88E-5D05-4BD7-B845-408626F51B01}">
      <dsp:nvSpPr>
        <dsp:cNvPr id="0" name=""/>
        <dsp:cNvSpPr/>
      </dsp:nvSpPr>
      <dsp:spPr>
        <a:xfrm>
          <a:off x="0" y="537458"/>
          <a:ext cx="1005839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C28BE-AE62-4379-9B4E-7496EFB7FA38}">
      <dsp:nvSpPr>
        <dsp:cNvPr id="0" name=""/>
        <dsp:cNvSpPr/>
      </dsp:nvSpPr>
      <dsp:spPr>
        <a:xfrm>
          <a:off x="502920" y="6098"/>
          <a:ext cx="7040880" cy="1062720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baseline="0"/>
            <a:t>Hipótesis </a:t>
          </a:r>
          <a:endParaRPr lang="es-MX" sz="3600" kern="1200"/>
        </a:p>
      </dsp:txBody>
      <dsp:txXfrm>
        <a:off x="554798" y="57976"/>
        <a:ext cx="6937124" cy="958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48EBF-47A3-4937-B93B-11B41A690713}">
      <dsp:nvSpPr>
        <dsp:cNvPr id="0" name=""/>
        <dsp:cNvSpPr/>
      </dsp:nvSpPr>
      <dsp:spPr>
        <a:xfrm>
          <a:off x="0" y="537458"/>
          <a:ext cx="1005839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9349D-261D-4E13-B7E1-96173189C657}">
      <dsp:nvSpPr>
        <dsp:cNvPr id="0" name=""/>
        <dsp:cNvSpPr/>
      </dsp:nvSpPr>
      <dsp:spPr>
        <a:xfrm>
          <a:off x="502920" y="6098"/>
          <a:ext cx="7040880" cy="1062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baseline="0" dirty="0"/>
            <a:t>Metodología </a:t>
          </a:r>
          <a:endParaRPr lang="es-MX" sz="3600" kern="1200" dirty="0"/>
        </a:p>
      </dsp:txBody>
      <dsp:txXfrm>
        <a:off x="554798" y="57976"/>
        <a:ext cx="6937124" cy="958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48EBF-47A3-4937-B93B-11B41A690713}">
      <dsp:nvSpPr>
        <dsp:cNvPr id="0" name=""/>
        <dsp:cNvSpPr/>
      </dsp:nvSpPr>
      <dsp:spPr>
        <a:xfrm>
          <a:off x="0" y="537458"/>
          <a:ext cx="10058399" cy="90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9349D-261D-4E13-B7E1-96173189C657}">
      <dsp:nvSpPr>
        <dsp:cNvPr id="0" name=""/>
        <dsp:cNvSpPr/>
      </dsp:nvSpPr>
      <dsp:spPr>
        <a:xfrm>
          <a:off x="502920" y="6098"/>
          <a:ext cx="7040880" cy="1062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baseline="0"/>
            <a:t>Metodología estadística </a:t>
          </a:r>
          <a:endParaRPr lang="es-MX" sz="3600" kern="1200"/>
        </a:p>
      </dsp:txBody>
      <dsp:txXfrm>
        <a:off x="554798" y="57976"/>
        <a:ext cx="6937124" cy="958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48EBF-47A3-4937-B93B-11B41A690713}">
      <dsp:nvSpPr>
        <dsp:cNvPr id="0" name=""/>
        <dsp:cNvSpPr/>
      </dsp:nvSpPr>
      <dsp:spPr>
        <a:xfrm>
          <a:off x="0" y="537458"/>
          <a:ext cx="10058399" cy="90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9349D-261D-4E13-B7E1-96173189C657}">
      <dsp:nvSpPr>
        <dsp:cNvPr id="0" name=""/>
        <dsp:cNvSpPr/>
      </dsp:nvSpPr>
      <dsp:spPr>
        <a:xfrm>
          <a:off x="502920" y="6098"/>
          <a:ext cx="7040880" cy="1062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baseline="0"/>
            <a:t>Metodología estadística </a:t>
          </a:r>
          <a:endParaRPr lang="es-MX" sz="3600" kern="1200"/>
        </a:p>
      </dsp:txBody>
      <dsp:txXfrm>
        <a:off x="554798" y="57976"/>
        <a:ext cx="6937124" cy="958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48EBF-47A3-4937-B93B-11B41A690713}">
      <dsp:nvSpPr>
        <dsp:cNvPr id="0" name=""/>
        <dsp:cNvSpPr/>
      </dsp:nvSpPr>
      <dsp:spPr>
        <a:xfrm>
          <a:off x="0" y="537458"/>
          <a:ext cx="10058399" cy="90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9349D-261D-4E13-B7E1-96173189C657}">
      <dsp:nvSpPr>
        <dsp:cNvPr id="0" name=""/>
        <dsp:cNvSpPr/>
      </dsp:nvSpPr>
      <dsp:spPr>
        <a:xfrm>
          <a:off x="502920" y="6098"/>
          <a:ext cx="7040880" cy="1062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baseline="0"/>
            <a:t>Metodología estadística </a:t>
          </a:r>
          <a:endParaRPr lang="es-MX" sz="3600" kern="1200"/>
        </a:p>
      </dsp:txBody>
      <dsp:txXfrm>
        <a:off x="554798" y="57976"/>
        <a:ext cx="6937124" cy="9589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C66D3-4201-40A0-A856-1516DD0FFC78}">
      <dsp:nvSpPr>
        <dsp:cNvPr id="0" name=""/>
        <dsp:cNvSpPr/>
      </dsp:nvSpPr>
      <dsp:spPr>
        <a:xfrm rot="10800000">
          <a:off x="-1" y="895"/>
          <a:ext cx="8900163" cy="916461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13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baseline="0" dirty="0"/>
            <a:t>Modelo de ajuste final para evaluar la asociación entre la grasa corporal y el consumo de alimentos procesados</a:t>
          </a:r>
          <a:endParaRPr lang="es-MX" sz="2400" b="1" kern="1200" dirty="0"/>
        </a:p>
      </dsp:txBody>
      <dsp:txXfrm rot="10800000">
        <a:off x="229114" y="895"/>
        <a:ext cx="8671048" cy="916461"/>
      </dsp:txXfrm>
    </dsp:sp>
    <dsp:sp modelId="{BABADEB1-6914-4A49-AE50-1BF062582D3B}">
      <dsp:nvSpPr>
        <dsp:cNvPr id="0" name=""/>
        <dsp:cNvSpPr/>
      </dsp:nvSpPr>
      <dsp:spPr>
        <a:xfrm>
          <a:off x="0" y="0"/>
          <a:ext cx="87943" cy="916461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8A8CF-123E-4AB5-8FA9-ED0D9404FC96}">
      <dsp:nvSpPr>
        <dsp:cNvPr id="0" name=""/>
        <dsp:cNvSpPr/>
      </dsp:nvSpPr>
      <dsp:spPr>
        <a:xfrm>
          <a:off x="0" y="376"/>
          <a:ext cx="10058399" cy="947083"/>
        </a:xfrm>
        <a:prstGeom prst="roundRect">
          <a:avLst/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baseline="0" dirty="0"/>
            <a:t>Conclusión</a:t>
          </a:r>
          <a:r>
            <a:rPr lang="es-MX" sz="3900" kern="1200" baseline="0" dirty="0"/>
            <a:t> </a:t>
          </a:r>
          <a:endParaRPr lang="es-MX" sz="3900" kern="1200" dirty="0"/>
        </a:p>
      </dsp:txBody>
      <dsp:txXfrm>
        <a:off x="46233" y="46609"/>
        <a:ext cx="9965933" cy="854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0ECA7-16B9-4FC7-B774-3E42C147A721}" type="datetimeFigureOut">
              <a:rPr lang="es-MX" smtClean="0"/>
              <a:t>25/10/2023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52F0A-42E1-4C75-8D61-ABD234226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937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BMIP: Puede ser una variable de Y por su naturaleza</a:t>
            </a:r>
          </a:p>
          <a:p>
            <a:r>
              <a:rPr lang="es-MX" dirty="0"/>
              <a:t>WAIST: 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B4C6-C926-403C-892A-4E084B17EF7D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40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B4C6-C926-403C-892A-4E084B17EF7D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916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B4C6-C926-403C-892A-4E084B17EF7D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81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B4C6-C926-403C-892A-4E084B17EF7D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032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97C0C-00BE-4FEE-A039-9919A32A214C}" type="datetime1">
              <a:rPr lang="es-MX" smtClean="0"/>
              <a:t>25/10/2023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92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B69C5-9C03-457C-9051-1BDAAFDACE2F}" type="datetime1">
              <a:rPr lang="es-MX" smtClean="0"/>
              <a:t>25/10/2023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507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5C51-C28F-4F8B-8341-2BE24903393E}" type="datetime1">
              <a:rPr lang="es-MX" smtClean="0"/>
              <a:t>25/10/2023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526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E4D0-BFEF-471E-AEEE-23C07CA931ED}" type="datetime1">
              <a:rPr lang="es-MX" smtClean="0"/>
              <a:t>25/10/2023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81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A861-69DB-4069-907A-407ECDF8E978}" type="datetime1">
              <a:rPr lang="es-MX" smtClean="0"/>
              <a:t>25/10/2023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05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7EE8-F574-4309-AA09-57A350C20562}" type="datetime1">
              <a:rPr lang="es-MX" smtClean="0"/>
              <a:t>25/10/2023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083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0DC7-DBF1-4832-9E7E-DD6B746FE5DF}" type="datetime1">
              <a:rPr lang="es-MX" smtClean="0"/>
              <a:t>25/10/2023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43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A30E-9803-4F9A-8BAD-FDF2D31BA7FF}" type="datetime1">
              <a:rPr lang="es-MX" smtClean="0"/>
              <a:t>25/10/2023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207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0360-84D6-450B-BC47-CF9A0E8C53CE}" type="datetime1">
              <a:rPr lang="es-MX" smtClean="0"/>
              <a:t>25/10/2023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130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0FB5CF0-DE32-457F-89BF-61A1B59AA494}" type="datetime1">
              <a:rPr lang="es-MX" smtClean="0"/>
              <a:t>25/10/2023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267A30-842A-4F3D-828B-1423B1939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56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6219F-B6DA-4190-8623-F1F056C08015}" type="datetime1">
              <a:rPr lang="es-MX" smtClean="0"/>
              <a:t>25/10/2023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204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8B8616-4EE8-443C-9BF6-FF3D219E1D0A}" type="datetime1">
              <a:rPr lang="es-MX" smtClean="0"/>
              <a:t>25/10/2023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267A30-842A-4F3D-828B-1423B1939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54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nyas.13602" TargetMode="External"/><Relationship Id="rId2" Type="http://schemas.openxmlformats.org/officeDocument/2006/relationships/hyperlink" Target="https://www.nutricio.urv.cat/media/upload/domain_1498/imatges/llibres/ULTRAPROCESADOS%2021-0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3305/nh.2010.25.2.4406" TargetMode="External"/><Relationship Id="rId5" Type="http://schemas.openxmlformats.org/officeDocument/2006/relationships/hyperlink" Target="https://www.who.int/es/news-room/fact-sheets/detail/obesity-and-overweight" TargetMode="External"/><Relationship Id="rId4" Type="http://schemas.openxmlformats.org/officeDocument/2006/relationships/hyperlink" Target="https://doi.org/10.20960/nh.0315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E9F5C-42D2-5C89-310B-892552B7F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810" y="2245021"/>
            <a:ext cx="8596667" cy="200311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600" b="1" dirty="0">
                <a:latin typeface="Arial" panose="020B0604020202020204" pitchFamily="34" charset="0"/>
              </a:rPr>
              <a:t>Análisis del consumo de alimentos ultra-procesados y su relación con la grasa corporal en adolescentes empleando regresión lineal múltiple en STATA</a:t>
            </a:r>
            <a:endParaRPr lang="es-MX" sz="8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C4DD81-EEC1-1BBF-674B-528625588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530" y="4712652"/>
            <a:ext cx="9669205" cy="1746914"/>
          </a:xfrm>
        </p:spPr>
        <p:txBody>
          <a:bodyPr>
            <a:normAutofit/>
          </a:bodyPr>
          <a:lstStyle/>
          <a:p>
            <a:r>
              <a:rPr lang="es-MX" sz="2000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Cesar G. Robles Aguilar, Ricardo Terminel Zaragoza, Julián Esparza Romero, Fátima A. Legarreta Muela, Ruth G. Ulloa Mercado, Araceli Serna Gutiérrez, Lourdes M. Díaz Tenorio, Ana M. Rentería Mexía </a:t>
            </a:r>
          </a:p>
          <a:p>
            <a:pPr algn="r"/>
            <a:r>
              <a:rPr lang="es-MX" sz="2000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 2023</a:t>
            </a:r>
          </a:p>
        </p:txBody>
      </p:sp>
      <p:pic>
        <p:nvPicPr>
          <p:cNvPr id="1026" name="Picture 2" descr="Compra boletos para 3er DESTINNO ITSON Guaymas - Boletia">
            <a:extLst>
              <a:ext uri="{FF2B5EF4-FFF2-40B4-BE49-F238E27FC236}">
                <a16:creationId xmlns:a16="http://schemas.microsoft.com/office/drawing/2014/main" id="{4F6DC65F-42CE-BF7E-CD00-81C460D21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22" y="353611"/>
            <a:ext cx="871508" cy="170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5B869F1-8745-0141-BC1D-8A55F3E1E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661" y="774179"/>
            <a:ext cx="1844967" cy="147084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2891EF8-134C-474E-80D3-850A977BB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0785" y="457578"/>
            <a:ext cx="2696029" cy="97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11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C89522-84A4-D82F-EE7E-589243A8A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329751"/>
            <a:ext cx="10058400" cy="963637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tx1"/>
                </a:solidFill>
              </a:rPr>
              <a:t>2. Análisis de asociación potencial: Conclusión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63013D-F341-C90C-EA9C-76934C34C260}"/>
              </a:ext>
            </a:extLst>
          </p:cNvPr>
          <p:cNvSpPr txBox="1"/>
          <p:nvPr/>
        </p:nvSpPr>
        <p:spPr>
          <a:xfrm>
            <a:off x="1419367" y="2238233"/>
            <a:ext cx="559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.</a:t>
            </a: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CBB9CB87-F2F9-6412-9431-C24CD1525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957187"/>
              </p:ext>
            </p:extLst>
          </p:nvPr>
        </p:nvGraphicFramePr>
        <p:xfrm>
          <a:off x="574430" y="1293388"/>
          <a:ext cx="11043139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2615">
                  <a:extLst>
                    <a:ext uri="{9D8B030D-6E8A-4147-A177-3AD203B41FA5}">
                      <a16:colId xmlns:a16="http://schemas.microsoft.com/office/drawing/2014/main" val="2517459460"/>
                    </a:ext>
                  </a:extLst>
                </a:gridCol>
                <a:gridCol w="1226651">
                  <a:extLst>
                    <a:ext uri="{9D8B030D-6E8A-4147-A177-3AD203B41FA5}">
                      <a16:colId xmlns:a16="http://schemas.microsoft.com/office/drawing/2014/main" val="3233473453"/>
                    </a:ext>
                  </a:extLst>
                </a:gridCol>
                <a:gridCol w="1553757">
                  <a:extLst>
                    <a:ext uri="{9D8B030D-6E8A-4147-A177-3AD203B41FA5}">
                      <a16:colId xmlns:a16="http://schemas.microsoft.com/office/drawing/2014/main" val="418362839"/>
                    </a:ext>
                  </a:extLst>
                </a:gridCol>
                <a:gridCol w="1368181">
                  <a:extLst>
                    <a:ext uri="{9D8B030D-6E8A-4147-A177-3AD203B41FA5}">
                      <a16:colId xmlns:a16="http://schemas.microsoft.com/office/drawing/2014/main" val="3159641308"/>
                    </a:ext>
                  </a:extLst>
                </a:gridCol>
                <a:gridCol w="1612641">
                  <a:extLst>
                    <a:ext uri="{9D8B030D-6E8A-4147-A177-3AD203B41FA5}">
                      <a16:colId xmlns:a16="http://schemas.microsoft.com/office/drawing/2014/main" val="1243352798"/>
                    </a:ext>
                  </a:extLst>
                </a:gridCol>
                <a:gridCol w="1469294">
                  <a:extLst>
                    <a:ext uri="{9D8B030D-6E8A-4147-A177-3AD203B41FA5}">
                      <a16:colId xmlns:a16="http://schemas.microsoft.com/office/drawing/2014/main" val="799391405"/>
                    </a:ext>
                  </a:extLst>
                </a:gridCol>
              </a:tblGrid>
              <a:tr h="607430">
                <a:tc>
                  <a:txBody>
                    <a:bodyPr/>
                    <a:lstStyle/>
                    <a:p>
                      <a:r>
                        <a:rPr lang="es-MX" sz="18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Valor de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Criterio estadístico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Plausibilidad biológica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Asociación potencial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729717"/>
                  </a:ext>
                </a:extLst>
              </a:tr>
              <a:tr h="318178">
                <a:tc>
                  <a:txBody>
                    <a:bodyPr/>
                    <a:lstStyle/>
                    <a:p>
                      <a:r>
                        <a:rPr lang="es-MX" sz="1600" b="1" dirty="0"/>
                        <a:t>Alimentos ultra-procesados (kcal/d)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-0.00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22717"/>
                  </a:ext>
                </a:extLst>
              </a:tr>
              <a:tr h="318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highlight>
                            <a:srgbClr val="00FFFF"/>
                          </a:highlight>
                        </a:rPr>
                        <a:t>Peso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u="none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806538"/>
                  </a:ext>
                </a:extLst>
              </a:tr>
              <a:tr h="318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highlight>
                            <a:srgbClr val="00FFFF"/>
                          </a:highlight>
                        </a:rPr>
                        <a:t>IMC (kg/m²)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10796"/>
                  </a:ext>
                </a:extLst>
              </a:tr>
              <a:tr h="318178">
                <a:tc>
                  <a:txBody>
                    <a:bodyPr/>
                    <a:lstStyle/>
                    <a:p>
                      <a:r>
                        <a:rPr lang="es-MX" sz="1600" dirty="0">
                          <a:highlight>
                            <a:srgbClr val="00FFFF"/>
                          </a:highlight>
                        </a:rPr>
                        <a:t>Cintura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872481"/>
                  </a:ext>
                </a:extLst>
              </a:tr>
              <a:tr h="318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Presión sistólica (mm/Hg)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-0.10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603961"/>
                  </a:ext>
                </a:extLst>
              </a:tr>
              <a:tr h="318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Presión diastólica (mm/Hg)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-0.05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0.313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292722"/>
                  </a:ext>
                </a:extLst>
              </a:tr>
              <a:tr h="318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Edad (años)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-2.34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0.059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652838"/>
                  </a:ext>
                </a:extLst>
              </a:tr>
              <a:tr h="318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Caminar (min/</a:t>
                      </a:r>
                      <a:r>
                        <a:rPr lang="es-MX" sz="1600" dirty="0" err="1"/>
                        <a:t>sem</a:t>
                      </a:r>
                      <a:r>
                        <a:rPr lang="es-MX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0.260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437546"/>
                  </a:ext>
                </a:extLst>
              </a:tr>
              <a:tr h="318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highlight>
                            <a:srgbClr val="00FFFF"/>
                          </a:highlight>
                        </a:rPr>
                        <a:t>Actividad moderada (min/</a:t>
                      </a:r>
                      <a:r>
                        <a:rPr lang="es-MX" sz="1600" dirty="0" err="1">
                          <a:highlight>
                            <a:srgbClr val="00FFFF"/>
                          </a:highlight>
                        </a:rPr>
                        <a:t>sem</a:t>
                      </a:r>
                      <a:r>
                        <a:rPr lang="es-MX" sz="1600" dirty="0">
                          <a:highlight>
                            <a:srgbClr val="00FFFF"/>
                          </a:highlight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-0.00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512305"/>
                  </a:ext>
                </a:extLst>
              </a:tr>
              <a:tr h="318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highlight>
                            <a:srgbClr val="00FFFF"/>
                          </a:highlight>
                        </a:rPr>
                        <a:t>Actividad vigorosa (min/</a:t>
                      </a:r>
                      <a:r>
                        <a:rPr lang="es-MX" sz="1600" dirty="0" err="1">
                          <a:highlight>
                            <a:srgbClr val="00FFFF"/>
                          </a:highlight>
                        </a:rPr>
                        <a:t>sem</a:t>
                      </a:r>
                      <a:r>
                        <a:rPr lang="es-MX" sz="1600" dirty="0">
                          <a:highlight>
                            <a:srgbClr val="00FFFF"/>
                          </a:highlight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-.001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0.011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293318"/>
                  </a:ext>
                </a:extLst>
              </a:tr>
              <a:tr h="318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highlight>
                            <a:srgbClr val="00FFFF"/>
                          </a:highlight>
                        </a:rPr>
                        <a:t>Actividad física total (min/sem)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-0.0009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95749"/>
                  </a:ext>
                </a:extLst>
              </a:tr>
              <a:tr h="328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Alimentos minimamente procesado (kcal/d)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446608"/>
                  </a:ext>
                </a:extLst>
              </a:tr>
              <a:tr h="318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Alimentos procesados (kcal/d)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-0.08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98013"/>
                  </a:ext>
                </a:extLst>
              </a:tr>
            </a:tbl>
          </a:graphicData>
        </a:graphic>
      </p:graphicFrame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0A4512-DA1F-C5D9-3FF5-53DE1099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9609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C89522-84A4-D82F-EE7E-589243A8A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329751"/>
            <a:ext cx="10058400" cy="963637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tx1"/>
                </a:solidFill>
              </a:rPr>
              <a:t>2. Análisis de asociación potencial: Conclusión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63013D-F341-C90C-EA9C-76934C34C260}"/>
              </a:ext>
            </a:extLst>
          </p:cNvPr>
          <p:cNvSpPr txBox="1"/>
          <p:nvPr/>
        </p:nvSpPr>
        <p:spPr>
          <a:xfrm>
            <a:off x="1419367" y="2238233"/>
            <a:ext cx="559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.</a:t>
            </a: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CBB9CB87-F2F9-6412-9431-C24CD1525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761222"/>
              </p:ext>
            </p:extLst>
          </p:nvPr>
        </p:nvGraphicFramePr>
        <p:xfrm>
          <a:off x="604911" y="1293388"/>
          <a:ext cx="10941097" cy="487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144">
                  <a:extLst>
                    <a:ext uri="{9D8B030D-6E8A-4147-A177-3AD203B41FA5}">
                      <a16:colId xmlns:a16="http://schemas.microsoft.com/office/drawing/2014/main" val="2517459460"/>
                    </a:ext>
                  </a:extLst>
                </a:gridCol>
                <a:gridCol w="1183870">
                  <a:extLst>
                    <a:ext uri="{9D8B030D-6E8A-4147-A177-3AD203B41FA5}">
                      <a16:colId xmlns:a16="http://schemas.microsoft.com/office/drawing/2014/main" val="3233473453"/>
                    </a:ext>
                  </a:extLst>
                </a:gridCol>
                <a:gridCol w="1499569">
                  <a:extLst>
                    <a:ext uri="{9D8B030D-6E8A-4147-A177-3AD203B41FA5}">
                      <a16:colId xmlns:a16="http://schemas.microsoft.com/office/drawing/2014/main" val="418362839"/>
                    </a:ext>
                  </a:extLst>
                </a:gridCol>
                <a:gridCol w="1474116">
                  <a:extLst>
                    <a:ext uri="{9D8B030D-6E8A-4147-A177-3AD203B41FA5}">
                      <a16:colId xmlns:a16="http://schemas.microsoft.com/office/drawing/2014/main" val="3159641308"/>
                    </a:ext>
                  </a:extLst>
                </a:gridCol>
                <a:gridCol w="1775241">
                  <a:extLst>
                    <a:ext uri="{9D8B030D-6E8A-4147-A177-3AD203B41FA5}">
                      <a16:colId xmlns:a16="http://schemas.microsoft.com/office/drawing/2014/main" val="1243352798"/>
                    </a:ext>
                  </a:extLst>
                </a:gridCol>
                <a:gridCol w="1624157">
                  <a:extLst>
                    <a:ext uri="{9D8B030D-6E8A-4147-A177-3AD203B41FA5}">
                      <a16:colId xmlns:a16="http://schemas.microsoft.com/office/drawing/2014/main" val="799391405"/>
                    </a:ext>
                  </a:extLst>
                </a:gridCol>
              </a:tblGrid>
              <a:tr h="669688">
                <a:tc>
                  <a:txBody>
                    <a:bodyPr/>
                    <a:lstStyle/>
                    <a:p>
                      <a:r>
                        <a:rPr lang="es-MX" sz="18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Valor de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Criterio estadístico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Plausibilidad biológica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Asociación potencial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729717"/>
                  </a:ext>
                </a:extLst>
              </a:tr>
              <a:tr h="350789">
                <a:tc>
                  <a:txBody>
                    <a:bodyPr/>
                    <a:lstStyle/>
                    <a:p>
                      <a:r>
                        <a:rPr lang="es-MX" sz="1600" dirty="0">
                          <a:highlight>
                            <a:srgbClr val="00FFFF"/>
                          </a:highlight>
                        </a:rPr>
                        <a:t>Años practicando deporte (años</a:t>
                      </a:r>
                      <a:r>
                        <a:rPr lang="es-MX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-0.793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22717"/>
                  </a:ext>
                </a:extLst>
              </a:tr>
              <a:tr h="350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Cigarros por día (cigarros)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0.654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806538"/>
                  </a:ext>
                </a:extLst>
              </a:tr>
              <a:tr h="350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highlight>
                            <a:srgbClr val="00FFFF"/>
                          </a:highlight>
                        </a:rPr>
                        <a:t>Sexo (masculino)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-7.43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208121"/>
                  </a:ext>
                </a:extLst>
              </a:tr>
              <a:tr h="350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Trabaja (Si)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-0.463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10796"/>
                  </a:ext>
                </a:extLst>
              </a:tr>
              <a:tr h="350789">
                <a:tc>
                  <a:txBody>
                    <a:bodyPr/>
                    <a:lstStyle/>
                    <a:p>
                      <a:r>
                        <a:rPr lang="es-MX" sz="1600" dirty="0"/>
                        <a:t>Antecedentes cardiovasculares (Si)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872481"/>
                  </a:ext>
                </a:extLst>
              </a:tr>
              <a:tr h="350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Antecedentes diabetes (Si)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0.209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603961"/>
                  </a:ext>
                </a:extLst>
              </a:tr>
              <a:tr h="350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highlight>
                            <a:srgbClr val="00FFFF"/>
                          </a:highlight>
                        </a:rPr>
                        <a:t>Antecedentes hipertensión (Si)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3.74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292722"/>
                  </a:ext>
                </a:extLst>
              </a:tr>
              <a:tr h="350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highlight>
                            <a:srgbClr val="00FFFF"/>
                          </a:highlight>
                        </a:rPr>
                        <a:t>Antecedentes obesidad (Si)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3.14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652838"/>
                  </a:ext>
                </a:extLst>
              </a:tr>
              <a:tr h="350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highlight>
                            <a:srgbClr val="00FFFF"/>
                          </a:highlight>
                        </a:rPr>
                        <a:t>Antecedentes colesterol (Si)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437546"/>
                  </a:ext>
                </a:extLst>
              </a:tr>
              <a:tr h="350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Antecedentes triglicéridos (Si)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-4.07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512305"/>
                  </a:ext>
                </a:extLst>
              </a:tr>
              <a:tr h="350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Tabaquismo (Si)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0.683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293318"/>
                  </a:ext>
                </a:extLst>
              </a:tr>
              <a:tr h="350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Desayuna (SI)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-2.20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95749"/>
                  </a:ext>
                </a:extLst>
              </a:tr>
            </a:tbl>
          </a:graphicData>
        </a:graphic>
      </p:graphicFrame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0975FE-56B6-2D36-DA52-04525BD5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27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C36FE-C351-3D48-94C2-9BE4A77BA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3. Análisis automatizado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74D0B1-88C9-E6E7-F4C7-8DEDE1487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>
                <a:solidFill>
                  <a:schemeClr val="tx1"/>
                </a:solidFill>
              </a:rPr>
              <a:t>Objetivo: </a:t>
            </a:r>
            <a:r>
              <a:rPr lang="es-MX" sz="2400" dirty="0">
                <a:solidFill>
                  <a:schemeClr val="tx1"/>
                </a:solidFill>
              </a:rPr>
              <a:t>Se evaluó la asociación de la variable dependiente (% grasa corporal) con las variables independientes que presentaron una asociación potencial utilizando stepwise forward. </a:t>
            </a:r>
          </a:p>
          <a:p>
            <a:pPr algn="just">
              <a:lnSpc>
                <a:spcPct val="150000"/>
              </a:lnSpc>
            </a:pPr>
            <a:r>
              <a:rPr lang="es-MX" sz="2400" b="1" dirty="0">
                <a:solidFill>
                  <a:schemeClr val="tx1"/>
                </a:solidFill>
              </a:rPr>
              <a:t>Comando: x</a:t>
            </a:r>
            <a:r>
              <a:rPr lang="es-MX" sz="2400" dirty="0">
                <a:solidFill>
                  <a:schemeClr val="tx1"/>
                </a:solidFill>
              </a:rPr>
              <a:t>i: sw regress (variable dependiente) (variables independientes), pe (0.05) pr (0.051) Forward lockterm1. </a:t>
            </a:r>
          </a:p>
          <a:p>
            <a:pPr algn="just">
              <a:lnSpc>
                <a:spcPct val="150000"/>
              </a:lnSpc>
            </a:pP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14C198-6ADB-F24A-93E5-4D1DA0AA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12</a:t>
            </a:fld>
            <a:endParaRPr lang="es-MX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E441D08-FCE1-5CF1-56B4-9C0D8F590DFF}"/>
              </a:ext>
            </a:extLst>
          </p:cNvPr>
          <p:cNvSpPr txBox="1">
            <a:spLocks/>
          </p:cNvSpPr>
          <p:nvPr/>
        </p:nvSpPr>
        <p:spPr>
          <a:xfrm>
            <a:off x="629162" y="5031911"/>
            <a:ext cx="10994636" cy="16284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1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xi:sw</a:t>
            </a:r>
            <a:r>
              <a:rPr lang="es-ES" sz="1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regress</a:t>
            </a:r>
            <a:r>
              <a:rPr lang="es-ES" sz="1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porcentajegrasa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ultraprocesados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actividadmoderada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actividadvigorosa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totalactividad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Añosdeporte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i.sexo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i.trabajo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i.hipertension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i.obesidad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i.colesterol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i.carreras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i.tabaquismo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enfermedadcardio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diabetes, </a:t>
            </a:r>
            <a:r>
              <a:rPr lang="es-ES" sz="1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pe(0.05) </a:t>
            </a:r>
            <a:r>
              <a:rPr lang="es-ES" sz="1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</a:t>
            </a:r>
            <a:r>
              <a:rPr lang="es-ES" sz="1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(0.051) forward lockterm1</a:t>
            </a:r>
            <a:endParaRPr lang="es-MX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00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C36FE-C351-3D48-94C2-9BE4A77B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40572"/>
            <a:ext cx="10058400" cy="973085"/>
          </a:xfrm>
        </p:spPr>
        <p:txBody>
          <a:bodyPr/>
          <a:lstStyle/>
          <a:p>
            <a:r>
              <a:rPr lang="es-MX" dirty="0"/>
              <a:t>3. Análisis automatizado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7E126D-BBF7-6813-0609-C3DAF3735887}"/>
              </a:ext>
            </a:extLst>
          </p:cNvPr>
          <p:cNvSpPr txBox="1"/>
          <p:nvPr/>
        </p:nvSpPr>
        <p:spPr>
          <a:xfrm>
            <a:off x="1221815" y="1438008"/>
            <a:ext cx="98093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accent5">
                    <a:lumMod val="75000"/>
                  </a:schemeClr>
                </a:solidFill>
              </a:rPr>
              <a:t>Evaluación de la asociación de la variable dependiente (% grasa corporal) con las variables independientes con asociación potencial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9DBA25D-97DA-B95A-978C-24BD930AFA99}"/>
              </a:ext>
            </a:extLst>
          </p:cNvPr>
          <p:cNvSpPr txBox="1"/>
          <p:nvPr/>
        </p:nvSpPr>
        <p:spPr>
          <a:xfrm>
            <a:off x="1324411" y="2428999"/>
            <a:ext cx="706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Resultados (salida del programa): Modelo Preliminar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BC631E3-946C-AFC5-8CC0-41E22FF60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43" t="55336" r="33875" b="28981"/>
          <a:stretch/>
        </p:blipFill>
        <p:spPr>
          <a:xfrm>
            <a:off x="1700338" y="3127733"/>
            <a:ext cx="8193621" cy="1550968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D40AA64-D920-EAEC-D8AC-63760375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5816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3DD72-D464-9A0C-B720-0BA4814F1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Evaluación del modelo preliminar: Variables modificadoras de efecto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DA90C1-9E60-5656-C8C7-B03209184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62863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Objetivo: </a:t>
            </a:r>
            <a:r>
              <a:rPr lang="es-E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Evaluar la existencia de terceras variables que puedan modificar la asociación entre la variable respuesta (% grasa corporal) con la variable de hipótesis (alimentos ultra-procesados). </a:t>
            </a:r>
          </a:p>
          <a:p>
            <a:pPr algn="just">
              <a:lnSpc>
                <a:spcPct val="150000"/>
              </a:lnSpc>
            </a:pPr>
            <a:r>
              <a:rPr lang="es-MX" sz="2400" b="1" dirty="0">
                <a:solidFill>
                  <a:schemeClr val="tx1"/>
                </a:solidFill>
              </a:rPr>
              <a:t>Comando: </a:t>
            </a:r>
            <a:r>
              <a:rPr lang="es-MX" sz="2400" dirty="0" err="1">
                <a:solidFill>
                  <a:schemeClr val="tx1"/>
                </a:solidFill>
              </a:rPr>
              <a:t>generate</a:t>
            </a:r>
            <a:r>
              <a:rPr lang="es-MX" sz="2400" dirty="0">
                <a:solidFill>
                  <a:schemeClr val="tx1"/>
                </a:solidFill>
              </a:rPr>
              <a:t> inter1= x1 * x2</a:t>
            </a:r>
          </a:p>
          <a:p>
            <a:pPr>
              <a:lnSpc>
                <a:spcPct val="150000"/>
              </a:lnSpc>
            </a:pPr>
            <a:r>
              <a:rPr lang="es-MX" sz="2400" b="1" dirty="0">
                <a:solidFill>
                  <a:schemeClr val="tx1"/>
                </a:solidFill>
              </a:rPr>
              <a:t>Criterios: </a:t>
            </a:r>
            <a:r>
              <a:rPr lang="es-MX" sz="2400" dirty="0">
                <a:solidFill>
                  <a:schemeClr val="tx1"/>
                </a:solidFill>
              </a:rPr>
              <a:t>Se considera interacción cuando p≤0.1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FDB0BC-FAE1-ECF0-50DF-165C1CB8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2045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3DD72-D464-9A0C-B720-0BA4814F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/>
          <a:lstStyle/>
          <a:p>
            <a:r>
              <a:rPr lang="es-MX" dirty="0"/>
              <a:t>Variables modificadoras de efecto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DA90C1-9E60-5656-C8C7-B03209184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7174"/>
            <a:ext cx="10576560" cy="4463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200" b="1" dirty="0">
                <a:solidFill>
                  <a:schemeClr val="tx1"/>
                </a:solidFill>
              </a:rPr>
              <a:t>Modelo preliminar:  </a:t>
            </a:r>
            <a:r>
              <a:rPr lang="es-MX" sz="2200" dirty="0">
                <a:solidFill>
                  <a:schemeClr val="tx1"/>
                </a:solidFill>
              </a:rPr>
              <a:t>xi: </a:t>
            </a:r>
            <a:r>
              <a:rPr lang="es-MX" sz="2200" dirty="0" err="1">
                <a:solidFill>
                  <a:schemeClr val="tx1"/>
                </a:solidFill>
              </a:rPr>
              <a:t>regress</a:t>
            </a:r>
            <a:r>
              <a:rPr lang="es-MX" sz="2200" dirty="0">
                <a:solidFill>
                  <a:schemeClr val="tx1"/>
                </a:solidFill>
              </a:rPr>
              <a:t> </a:t>
            </a:r>
            <a:r>
              <a:rPr lang="es-MX" sz="2200" dirty="0" err="1">
                <a:solidFill>
                  <a:schemeClr val="tx1"/>
                </a:solidFill>
              </a:rPr>
              <a:t>porcentajegrasa</a:t>
            </a:r>
            <a:r>
              <a:rPr lang="es-MX" sz="2200" dirty="0">
                <a:solidFill>
                  <a:schemeClr val="tx1"/>
                </a:solidFill>
              </a:rPr>
              <a:t> </a:t>
            </a:r>
            <a:r>
              <a:rPr lang="es-MX" sz="2200" dirty="0" err="1">
                <a:solidFill>
                  <a:schemeClr val="tx1"/>
                </a:solidFill>
              </a:rPr>
              <a:t>ultraprocesados</a:t>
            </a:r>
            <a:r>
              <a:rPr lang="es-MX" sz="2200" dirty="0">
                <a:solidFill>
                  <a:schemeClr val="tx1"/>
                </a:solidFill>
              </a:rPr>
              <a:t> </a:t>
            </a:r>
            <a:r>
              <a:rPr lang="es-MX" sz="2200" dirty="0" err="1">
                <a:solidFill>
                  <a:schemeClr val="tx1"/>
                </a:solidFill>
              </a:rPr>
              <a:t>i.sexo</a:t>
            </a:r>
            <a:r>
              <a:rPr lang="es-MX" sz="2200" dirty="0">
                <a:solidFill>
                  <a:schemeClr val="tx1"/>
                </a:solidFill>
              </a:rPr>
              <a:t> </a:t>
            </a:r>
            <a:r>
              <a:rPr lang="es-MX" sz="2200" dirty="0" err="1">
                <a:solidFill>
                  <a:schemeClr val="tx1"/>
                </a:solidFill>
              </a:rPr>
              <a:t>i.hipertension</a:t>
            </a:r>
            <a:r>
              <a:rPr lang="es-MX" sz="2200" dirty="0">
                <a:solidFill>
                  <a:schemeClr val="tx1"/>
                </a:solidFill>
              </a:rPr>
              <a:t> </a:t>
            </a:r>
            <a:r>
              <a:rPr lang="es-MX" sz="2200" dirty="0" err="1">
                <a:solidFill>
                  <a:schemeClr val="tx1"/>
                </a:solidFill>
              </a:rPr>
              <a:t>i.tabaquismo</a:t>
            </a:r>
            <a:r>
              <a:rPr lang="es-MX" sz="22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s-MX" sz="2000" b="1" dirty="0">
                <a:solidFill>
                  <a:schemeClr val="tx1"/>
                </a:solidFill>
              </a:rPr>
              <a:t>Comando para generar la variable de interacción:</a:t>
            </a:r>
            <a:endParaRPr lang="es-MX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sz="2000" b="1" dirty="0" err="1">
                <a:solidFill>
                  <a:schemeClr val="tx1"/>
                </a:solidFill>
              </a:rPr>
              <a:t>generate</a:t>
            </a:r>
            <a:r>
              <a:rPr lang="es-MX" sz="2000" b="1" dirty="0">
                <a:solidFill>
                  <a:schemeClr val="tx1"/>
                </a:solidFill>
              </a:rPr>
              <a:t> inter1</a:t>
            </a:r>
            <a:r>
              <a:rPr lang="es-MX" sz="2000" dirty="0">
                <a:solidFill>
                  <a:schemeClr val="tx1"/>
                </a:solidFill>
              </a:rPr>
              <a:t>= </a:t>
            </a:r>
            <a:r>
              <a:rPr lang="es-ES" sz="20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ultraprocesados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MX" sz="2000" dirty="0">
                <a:solidFill>
                  <a:schemeClr val="tx1"/>
                </a:solidFill>
              </a:rPr>
              <a:t>* tabaquism</a:t>
            </a:r>
            <a:r>
              <a:rPr lang="es-MX" dirty="0">
                <a:solidFill>
                  <a:schemeClr val="tx1"/>
                </a:solidFill>
              </a:rPr>
              <a:t>o</a:t>
            </a:r>
            <a:endParaRPr lang="es-MX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sz="2000" b="1" dirty="0">
                <a:solidFill>
                  <a:schemeClr val="tx1"/>
                </a:solidFill>
              </a:rPr>
              <a:t>xi </a:t>
            </a:r>
            <a:r>
              <a:rPr lang="es-MX" sz="2000" b="1" dirty="0" err="1">
                <a:solidFill>
                  <a:schemeClr val="tx1"/>
                </a:solidFill>
              </a:rPr>
              <a:t>regress</a:t>
            </a:r>
            <a:r>
              <a:rPr lang="es-MX" sz="2000" b="1" dirty="0">
                <a:solidFill>
                  <a:schemeClr val="tx1"/>
                </a:solidFill>
              </a:rPr>
              <a:t> </a:t>
            </a:r>
            <a:r>
              <a:rPr lang="es-MX" sz="2000" dirty="0" err="1">
                <a:solidFill>
                  <a:schemeClr val="tx1"/>
                </a:solidFill>
              </a:rPr>
              <a:t>porcentajegrasa</a:t>
            </a:r>
            <a:r>
              <a:rPr lang="es-MX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ultraprocesados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MX" sz="2000" dirty="0" err="1">
                <a:solidFill>
                  <a:schemeClr val="tx1"/>
                </a:solidFill>
              </a:rPr>
              <a:t>i.tabaquism</a:t>
            </a:r>
            <a:r>
              <a:rPr lang="es-MX" dirty="0" err="1">
                <a:solidFill>
                  <a:schemeClr val="tx1"/>
                </a:solidFill>
              </a:rPr>
              <a:t>o</a:t>
            </a:r>
            <a:r>
              <a:rPr lang="es-MX" sz="2000" dirty="0">
                <a:solidFill>
                  <a:schemeClr val="tx1"/>
                </a:solidFill>
              </a:rPr>
              <a:t> </a:t>
            </a:r>
            <a:r>
              <a:rPr lang="es-MX" sz="2000" dirty="0" err="1">
                <a:solidFill>
                  <a:schemeClr val="tx1"/>
                </a:solidFill>
              </a:rPr>
              <a:t>i.</a:t>
            </a:r>
            <a:r>
              <a:rPr lang="es-MX" dirty="0" err="1">
                <a:solidFill>
                  <a:schemeClr val="tx1"/>
                </a:solidFill>
              </a:rPr>
              <a:t>sexo</a:t>
            </a:r>
            <a:r>
              <a:rPr lang="es-MX" sz="2000" dirty="0">
                <a:solidFill>
                  <a:schemeClr val="tx1"/>
                </a:solidFill>
              </a:rPr>
              <a:t> </a:t>
            </a:r>
            <a:r>
              <a:rPr lang="es-MX" sz="2000" dirty="0" err="1">
                <a:solidFill>
                  <a:schemeClr val="tx1"/>
                </a:solidFill>
              </a:rPr>
              <a:t>i.hipertension</a:t>
            </a:r>
            <a:r>
              <a:rPr lang="es-MX" sz="2000" dirty="0">
                <a:solidFill>
                  <a:schemeClr val="tx1"/>
                </a:solidFill>
              </a:rPr>
              <a:t> inter1</a:t>
            </a:r>
          </a:p>
          <a:p>
            <a:pPr marL="0" indent="0">
              <a:buNone/>
            </a:pPr>
            <a:r>
              <a:rPr lang="es-MX" sz="2000" b="1" dirty="0" err="1">
                <a:solidFill>
                  <a:schemeClr val="tx1"/>
                </a:solidFill>
              </a:rPr>
              <a:t>generate</a:t>
            </a:r>
            <a:r>
              <a:rPr lang="es-MX" sz="2000" b="1" dirty="0">
                <a:solidFill>
                  <a:schemeClr val="tx1"/>
                </a:solidFill>
              </a:rPr>
              <a:t> inter2</a:t>
            </a:r>
            <a:r>
              <a:rPr lang="es-MX" sz="2000" dirty="0">
                <a:solidFill>
                  <a:schemeClr val="tx1"/>
                </a:solidFill>
              </a:rPr>
              <a:t>= </a:t>
            </a:r>
            <a:r>
              <a:rPr lang="es-ES" sz="20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ultraprocesados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MX" sz="2000" dirty="0">
                <a:solidFill>
                  <a:schemeClr val="tx1"/>
                </a:solidFill>
              </a:rPr>
              <a:t>* </a:t>
            </a:r>
            <a:r>
              <a:rPr lang="es-MX" dirty="0">
                <a:solidFill>
                  <a:schemeClr val="tx1"/>
                </a:solidFill>
              </a:rPr>
              <a:t>sexo</a:t>
            </a:r>
            <a:endParaRPr lang="es-MX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sz="2000" b="1" dirty="0">
                <a:solidFill>
                  <a:schemeClr val="tx1"/>
                </a:solidFill>
              </a:rPr>
              <a:t>xi </a:t>
            </a:r>
            <a:r>
              <a:rPr lang="es-MX" sz="2000" b="1" dirty="0" err="1">
                <a:solidFill>
                  <a:schemeClr val="tx1"/>
                </a:solidFill>
              </a:rPr>
              <a:t>regress</a:t>
            </a:r>
            <a:r>
              <a:rPr lang="es-MX" sz="2000" b="1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porcentajegrasa</a:t>
            </a:r>
            <a:r>
              <a:rPr lang="es-MX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ultraprocesados</a:t>
            </a:r>
            <a:r>
              <a:rPr lang="es-MX" sz="2000" dirty="0">
                <a:solidFill>
                  <a:schemeClr val="tx1"/>
                </a:solidFill>
              </a:rPr>
              <a:t> </a:t>
            </a:r>
            <a:r>
              <a:rPr lang="es-MX" sz="2000" dirty="0" err="1">
                <a:solidFill>
                  <a:schemeClr val="tx1"/>
                </a:solidFill>
              </a:rPr>
              <a:t>i.</a:t>
            </a:r>
            <a:r>
              <a:rPr lang="es-MX" dirty="0" err="1">
                <a:solidFill>
                  <a:schemeClr val="tx1"/>
                </a:solidFill>
              </a:rPr>
              <a:t>sexo</a:t>
            </a:r>
            <a:r>
              <a:rPr lang="es-MX" sz="2000" dirty="0">
                <a:solidFill>
                  <a:schemeClr val="tx1"/>
                </a:solidFill>
              </a:rPr>
              <a:t> </a:t>
            </a:r>
            <a:r>
              <a:rPr lang="es-MX" sz="2000" dirty="0" err="1">
                <a:solidFill>
                  <a:schemeClr val="tx1"/>
                </a:solidFill>
              </a:rPr>
              <a:t>i.hipertension</a:t>
            </a:r>
            <a:r>
              <a:rPr lang="es-MX" sz="2000" dirty="0">
                <a:solidFill>
                  <a:schemeClr val="tx1"/>
                </a:solidFill>
              </a:rPr>
              <a:t> </a:t>
            </a:r>
            <a:r>
              <a:rPr lang="es-MX" sz="2000" dirty="0" err="1">
                <a:solidFill>
                  <a:schemeClr val="tx1"/>
                </a:solidFill>
              </a:rPr>
              <a:t>i.tabaquism</a:t>
            </a:r>
            <a:r>
              <a:rPr lang="es-MX" dirty="0" err="1">
                <a:solidFill>
                  <a:schemeClr val="tx1"/>
                </a:solidFill>
              </a:rPr>
              <a:t>o</a:t>
            </a:r>
            <a:r>
              <a:rPr lang="es-MX" sz="2000" dirty="0">
                <a:solidFill>
                  <a:schemeClr val="tx1"/>
                </a:solidFill>
              </a:rPr>
              <a:t> inter2</a:t>
            </a:r>
          </a:p>
          <a:p>
            <a:pPr marL="0" indent="0">
              <a:buNone/>
            </a:pPr>
            <a:r>
              <a:rPr lang="es-MX" sz="2000" b="1" dirty="0" err="1">
                <a:solidFill>
                  <a:schemeClr val="tx1"/>
                </a:solidFill>
              </a:rPr>
              <a:t>generate</a:t>
            </a:r>
            <a:r>
              <a:rPr lang="es-MX" sz="2000" b="1" dirty="0">
                <a:solidFill>
                  <a:schemeClr val="tx1"/>
                </a:solidFill>
              </a:rPr>
              <a:t> inter3</a:t>
            </a:r>
            <a:r>
              <a:rPr lang="es-MX" sz="2000" dirty="0">
                <a:solidFill>
                  <a:schemeClr val="tx1"/>
                </a:solidFill>
              </a:rPr>
              <a:t>= </a:t>
            </a:r>
            <a:r>
              <a:rPr lang="es-ES" sz="20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ultraprocesados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MX" sz="2000" dirty="0">
                <a:solidFill>
                  <a:schemeClr val="tx1"/>
                </a:solidFill>
              </a:rPr>
              <a:t>* </a:t>
            </a:r>
            <a:r>
              <a:rPr lang="es-MX" sz="2000" dirty="0" err="1">
                <a:solidFill>
                  <a:schemeClr val="tx1"/>
                </a:solidFill>
              </a:rPr>
              <a:t>hipertension</a:t>
            </a:r>
            <a:endParaRPr lang="es-MX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sz="2000" b="1" dirty="0">
                <a:solidFill>
                  <a:schemeClr val="tx1"/>
                </a:solidFill>
              </a:rPr>
              <a:t>xi </a:t>
            </a:r>
            <a:r>
              <a:rPr lang="es-MX" sz="2000" b="1" dirty="0" err="1">
                <a:solidFill>
                  <a:schemeClr val="tx1"/>
                </a:solidFill>
              </a:rPr>
              <a:t>regress</a:t>
            </a:r>
            <a:r>
              <a:rPr lang="es-MX" sz="2000" b="1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porcentajegrasa</a:t>
            </a:r>
            <a:r>
              <a:rPr lang="es-MX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ultraprocesados</a:t>
            </a:r>
            <a:r>
              <a:rPr lang="es-MX" sz="2000" dirty="0">
                <a:solidFill>
                  <a:schemeClr val="tx1"/>
                </a:solidFill>
              </a:rPr>
              <a:t> </a:t>
            </a:r>
            <a:r>
              <a:rPr lang="es-MX" sz="2000" dirty="0" err="1">
                <a:solidFill>
                  <a:schemeClr val="tx1"/>
                </a:solidFill>
              </a:rPr>
              <a:t>i.</a:t>
            </a:r>
            <a:r>
              <a:rPr lang="es-MX" dirty="0" err="1">
                <a:solidFill>
                  <a:schemeClr val="tx1"/>
                </a:solidFill>
              </a:rPr>
              <a:t>sexo</a:t>
            </a:r>
            <a:r>
              <a:rPr lang="es-MX" sz="2000" dirty="0">
                <a:solidFill>
                  <a:schemeClr val="tx1"/>
                </a:solidFill>
              </a:rPr>
              <a:t> </a:t>
            </a:r>
            <a:r>
              <a:rPr lang="es-MX" sz="2000" dirty="0" err="1">
                <a:solidFill>
                  <a:schemeClr val="tx1"/>
                </a:solidFill>
              </a:rPr>
              <a:t>i.hipertension</a:t>
            </a:r>
            <a:r>
              <a:rPr lang="es-MX" sz="2000" dirty="0">
                <a:solidFill>
                  <a:schemeClr val="tx1"/>
                </a:solidFill>
              </a:rPr>
              <a:t> </a:t>
            </a:r>
            <a:r>
              <a:rPr lang="es-MX" sz="2000" dirty="0" err="1">
                <a:solidFill>
                  <a:schemeClr val="tx1"/>
                </a:solidFill>
              </a:rPr>
              <a:t>i.tabaquismo</a:t>
            </a:r>
            <a:r>
              <a:rPr lang="es-MX" sz="2000" dirty="0">
                <a:solidFill>
                  <a:schemeClr val="tx1"/>
                </a:solidFill>
              </a:rPr>
              <a:t> inter3</a:t>
            </a: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54E080-5FAB-CB00-6FA1-FF7023F202A8}"/>
              </a:ext>
            </a:extLst>
          </p:cNvPr>
          <p:cNvSpPr txBox="1"/>
          <p:nvPr/>
        </p:nvSpPr>
        <p:spPr>
          <a:xfrm>
            <a:off x="6126480" y="1340032"/>
            <a:ext cx="5481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accent5">
                    <a:lumMod val="75000"/>
                  </a:schemeClr>
                </a:solidFill>
              </a:rPr>
              <a:t>Identificar las variables modificadoras de efecto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0BA0D5-858E-51D2-7A6A-CDAE4140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8891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1DA4B31-1677-CFAB-BE2B-B362F6982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6" t="60672" r="33875" b="20335"/>
          <a:stretch/>
        </p:blipFill>
        <p:spPr>
          <a:xfrm>
            <a:off x="457200" y="3857034"/>
            <a:ext cx="6607344" cy="15091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4AE0EF-0CE3-1DB2-C2D1-8A5D6285B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50" t="21097" r="34000" b="60672"/>
          <a:stretch/>
        </p:blipFill>
        <p:spPr>
          <a:xfrm>
            <a:off x="457200" y="2396362"/>
            <a:ext cx="6607344" cy="144866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9138144-942A-B722-C2DD-A8468E1D4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76" t="52798" r="33875" b="28209"/>
          <a:stretch/>
        </p:blipFill>
        <p:spPr>
          <a:xfrm>
            <a:off x="457200" y="5378228"/>
            <a:ext cx="6607344" cy="15091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EA3DD72-D464-9A0C-B720-0BA4814F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8317"/>
          </a:xfrm>
        </p:spPr>
        <p:txBody>
          <a:bodyPr/>
          <a:lstStyle/>
          <a:p>
            <a:r>
              <a:rPr lang="es-MX" dirty="0"/>
              <a:t>Variables modificadoras de efecto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DA90C1-9E60-5656-C8C7-B03209184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9592"/>
            <a:ext cx="10576560" cy="4372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000" b="1" dirty="0">
                <a:solidFill>
                  <a:schemeClr val="tx1"/>
                </a:solidFill>
              </a:rPr>
              <a:t>Modelo preliminar: </a:t>
            </a:r>
            <a:r>
              <a:rPr lang="es-MX" b="1" dirty="0"/>
              <a:t>No hubo variables modificadoras de efecto</a:t>
            </a: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F8B227-B90E-0FA3-6CCE-81388455E239}"/>
              </a:ext>
            </a:extLst>
          </p:cNvPr>
          <p:cNvSpPr txBox="1"/>
          <p:nvPr/>
        </p:nvSpPr>
        <p:spPr>
          <a:xfrm>
            <a:off x="6126480" y="1340032"/>
            <a:ext cx="5481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accent5">
                    <a:lumMod val="75000"/>
                  </a:schemeClr>
                </a:solidFill>
              </a:rPr>
              <a:t>Identificar las variables modificadoras de efecto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A14F70-58E4-4716-2054-13594A718ED0}"/>
              </a:ext>
            </a:extLst>
          </p:cNvPr>
          <p:cNvSpPr txBox="1"/>
          <p:nvPr/>
        </p:nvSpPr>
        <p:spPr>
          <a:xfrm>
            <a:off x="8354290" y="2746823"/>
            <a:ext cx="4404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1800" dirty="0">
                <a:solidFill>
                  <a:schemeClr val="tx1"/>
                </a:solidFill>
              </a:rPr>
              <a:t>*tabaquism</a:t>
            </a:r>
            <a:r>
              <a:rPr lang="es-MX" dirty="0"/>
              <a:t>o</a:t>
            </a:r>
            <a:r>
              <a:rPr lang="es-MX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F8A1EC7-A082-EE54-9351-219F12FDE4D6}"/>
              </a:ext>
            </a:extLst>
          </p:cNvPr>
          <p:cNvSpPr txBox="1"/>
          <p:nvPr/>
        </p:nvSpPr>
        <p:spPr>
          <a:xfrm>
            <a:off x="8453350" y="4194777"/>
            <a:ext cx="4206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1800" dirty="0">
                <a:solidFill>
                  <a:schemeClr val="tx1"/>
                </a:solidFill>
              </a:rPr>
              <a:t>*</a:t>
            </a:r>
            <a:r>
              <a:rPr lang="es-MX" dirty="0"/>
              <a:t>sexo</a:t>
            </a:r>
            <a:endParaRPr lang="es-MX" sz="1800" dirty="0">
              <a:solidFill>
                <a:schemeClr val="tx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37A5CC3-7353-7046-6B9B-34AFD0360F09}"/>
              </a:ext>
            </a:extLst>
          </p:cNvPr>
          <p:cNvSpPr txBox="1"/>
          <p:nvPr/>
        </p:nvSpPr>
        <p:spPr>
          <a:xfrm>
            <a:off x="8354290" y="5763491"/>
            <a:ext cx="4663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1800" b="1" dirty="0">
                <a:solidFill>
                  <a:schemeClr val="tx1"/>
                </a:solidFill>
              </a:rPr>
              <a:t>*</a:t>
            </a:r>
            <a:r>
              <a:rPr lang="es-MX" sz="1800" dirty="0">
                <a:solidFill>
                  <a:schemeClr val="tx1"/>
                </a:solidFill>
              </a:rPr>
              <a:t>hipertensión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02BFA1-2F5A-12E1-4CA8-A3D55013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16</a:t>
            </a:fld>
            <a:endParaRPr lang="es-MX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B6F1AA1-E510-821D-BB86-4A68F22BED95}"/>
              </a:ext>
            </a:extLst>
          </p:cNvPr>
          <p:cNvSpPr/>
          <p:nvPr/>
        </p:nvSpPr>
        <p:spPr>
          <a:xfrm>
            <a:off x="4391466" y="3312724"/>
            <a:ext cx="665770" cy="26068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DDBDBE1-5BEF-E51C-C659-9D31A07831A6}"/>
              </a:ext>
            </a:extLst>
          </p:cNvPr>
          <p:cNvSpPr/>
          <p:nvPr/>
        </p:nvSpPr>
        <p:spPr>
          <a:xfrm>
            <a:off x="4391046" y="4832393"/>
            <a:ext cx="609600" cy="22488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2DF5BEC-8DEC-515B-3729-FDD2F8FFFDA2}"/>
              </a:ext>
            </a:extLst>
          </p:cNvPr>
          <p:cNvSpPr/>
          <p:nvPr/>
        </p:nvSpPr>
        <p:spPr>
          <a:xfrm>
            <a:off x="4391466" y="6417467"/>
            <a:ext cx="609600" cy="22488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6810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3DD72-D464-9A0C-B720-0BA4814F1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Evaluación del modelo preliminar: Colinealidad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DA90C1-9E60-5656-C8C7-B03209184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83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Objetivo: </a:t>
            </a:r>
            <a:r>
              <a:rPr lang="es-MX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Evaluar si existe una correlación lineal extrema entre las variables independientes del modelo preliminar. </a:t>
            </a:r>
          </a:p>
          <a:p>
            <a:pPr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</a:rPr>
              <a:t>Paso 1. Comando del  Modelo preliminar:  </a:t>
            </a:r>
            <a:r>
              <a:rPr lang="es-MX" sz="1800" dirty="0">
                <a:solidFill>
                  <a:schemeClr val="tx1"/>
                </a:solidFill>
              </a:rPr>
              <a:t>xi: </a:t>
            </a:r>
            <a:r>
              <a:rPr lang="es-MX" sz="1800" dirty="0" err="1">
                <a:solidFill>
                  <a:schemeClr val="tx1"/>
                </a:solidFill>
              </a:rPr>
              <a:t>regress</a:t>
            </a:r>
            <a:r>
              <a:rPr lang="es-MX" sz="1800" dirty="0">
                <a:solidFill>
                  <a:schemeClr val="tx1"/>
                </a:solidFill>
              </a:rPr>
              <a:t> </a:t>
            </a:r>
            <a:r>
              <a:rPr lang="es-MX" sz="1800" dirty="0" err="1">
                <a:solidFill>
                  <a:schemeClr val="tx1"/>
                </a:solidFill>
              </a:rPr>
              <a:t>porcentajegrasa</a:t>
            </a:r>
            <a:r>
              <a:rPr lang="es-MX" sz="1800" dirty="0">
                <a:solidFill>
                  <a:schemeClr val="tx1"/>
                </a:solidFill>
              </a:rPr>
              <a:t> </a:t>
            </a:r>
            <a:r>
              <a:rPr lang="es-MX" sz="1800" dirty="0" err="1">
                <a:solidFill>
                  <a:schemeClr val="tx1"/>
                </a:solidFill>
              </a:rPr>
              <a:t>ultraprocesados</a:t>
            </a:r>
            <a:r>
              <a:rPr lang="es-MX" sz="1800" dirty="0">
                <a:solidFill>
                  <a:schemeClr val="tx1"/>
                </a:solidFill>
              </a:rPr>
              <a:t> </a:t>
            </a:r>
            <a:r>
              <a:rPr lang="es-MX" sz="1800" dirty="0" err="1">
                <a:solidFill>
                  <a:schemeClr val="tx1"/>
                </a:solidFill>
              </a:rPr>
              <a:t>i.sexo</a:t>
            </a:r>
            <a:r>
              <a:rPr lang="es-MX" sz="1800" dirty="0">
                <a:solidFill>
                  <a:schemeClr val="tx1"/>
                </a:solidFill>
              </a:rPr>
              <a:t> </a:t>
            </a:r>
            <a:r>
              <a:rPr lang="es-MX" sz="1800" dirty="0" err="1">
                <a:solidFill>
                  <a:schemeClr val="tx1"/>
                </a:solidFill>
              </a:rPr>
              <a:t>i.hipertension</a:t>
            </a:r>
            <a:r>
              <a:rPr lang="es-MX" sz="1800" dirty="0">
                <a:solidFill>
                  <a:schemeClr val="tx1"/>
                </a:solidFill>
              </a:rPr>
              <a:t> </a:t>
            </a:r>
            <a:r>
              <a:rPr lang="es-MX" sz="1800" dirty="0" err="1">
                <a:solidFill>
                  <a:schemeClr val="tx1"/>
                </a:solidFill>
              </a:rPr>
              <a:t>i.tabaquismo</a:t>
            </a:r>
            <a:endParaRPr lang="es-MX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</a:rPr>
              <a:t>Paso 2. Comando para colinealidad</a:t>
            </a:r>
            <a:r>
              <a:rPr lang="es-MX" sz="1800" dirty="0">
                <a:solidFill>
                  <a:schemeClr val="tx1"/>
                </a:solidFill>
              </a:rPr>
              <a:t>: VIF </a:t>
            </a:r>
          </a:p>
          <a:p>
            <a:pPr>
              <a:lnSpc>
                <a:spcPct val="150000"/>
              </a:lnSpc>
            </a:pPr>
            <a:r>
              <a:rPr lang="es-MX" sz="1800" dirty="0">
                <a:solidFill>
                  <a:schemeClr val="tx1"/>
                </a:solidFill>
              </a:rPr>
              <a:t>Si es valor de VIF es mayor a 10, hay que utilizar el comando:</a:t>
            </a:r>
          </a:p>
          <a:p>
            <a:pPr>
              <a:lnSpc>
                <a:spcPct val="150000"/>
              </a:lnSpc>
            </a:pPr>
            <a:r>
              <a:rPr lang="es-MX" sz="1800" dirty="0">
                <a:solidFill>
                  <a:schemeClr val="tx1"/>
                </a:solidFill>
              </a:rPr>
              <a:t>Criterios: Valor de VIF ≥10, se considera colinealidad.</a:t>
            </a:r>
          </a:p>
          <a:p>
            <a:pPr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</a:rPr>
              <a:t>Paso 3. Correlate x1, x2, … xk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32FB4E-81ED-052E-C0C3-D36439AF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8830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31B541C-49F6-7344-BB07-81074D7884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00" t="55558" r="58386" b="27915"/>
          <a:stretch/>
        </p:blipFill>
        <p:spPr>
          <a:xfrm>
            <a:off x="1237648" y="2374007"/>
            <a:ext cx="4994184" cy="209846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EA3DD72-D464-9A0C-B720-0BA4814F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47837"/>
          </a:xfrm>
        </p:spPr>
        <p:txBody>
          <a:bodyPr/>
          <a:lstStyle/>
          <a:p>
            <a:r>
              <a:rPr lang="es-MX" dirty="0"/>
              <a:t>Colinealidad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2E1A018-AE0F-F072-AFCC-F8A647482F06}"/>
              </a:ext>
            </a:extLst>
          </p:cNvPr>
          <p:cNvSpPr txBox="1"/>
          <p:nvPr/>
        </p:nvSpPr>
        <p:spPr>
          <a:xfrm>
            <a:off x="4358640" y="1340032"/>
            <a:ext cx="7249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accent5">
                    <a:lumMod val="75000"/>
                  </a:schemeClr>
                </a:solidFill>
              </a:rPr>
              <a:t>Evaluar si hay correlación lineal entre las variables independientes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CBC21E-88EC-833A-7FC1-A1D478B7A3E3}"/>
              </a:ext>
            </a:extLst>
          </p:cNvPr>
          <p:cNvSpPr txBox="1"/>
          <p:nvPr/>
        </p:nvSpPr>
        <p:spPr>
          <a:xfrm>
            <a:off x="6601326" y="3161631"/>
            <a:ext cx="539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No se presentó colinealidad</a:t>
            </a:r>
          </a:p>
        </p:txBody>
      </p:sp>
      <p:sp>
        <p:nvSpPr>
          <p:cNvPr id="8" name="Marco 7">
            <a:extLst>
              <a:ext uri="{FF2B5EF4-FFF2-40B4-BE49-F238E27FC236}">
                <a16:creationId xmlns:a16="http://schemas.microsoft.com/office/drawing/2014/main" id="{5D59B6D9-080D-4621-F5D7-08055816562F}"/>
              </a:ext>
            </a:extLst>
          </p:cNvPr>
          <p:cNvSpPr/>
          <p:nvPr/>
        </p:nvSpPr>
        <p:spPr>
          <a:xfrm>
            <a:off x="3523648" y="2837046"/>
            <a:ext cx="1447800" cy="1325879"/>
          </a:xfrm>
          <a:prstGeom prst="fra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AD1BC60-9F2B-E5AE-303A-540429F8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2992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0F860FC-D254-EF34-2BCE-65BB437CDA53}"/>
              </a:ext>
            </a:extLst>
          </p:cNvPr>
          <p:cNvGraphicFramePr/>
          <p:nvPr/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33098-8450-FB2F-4B76-B35F3DB97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80" y="687416"/>
            <a:ext cx="11150220" cy="402609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MX" sz="3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de los supuestos del modelo preliminar:</a:t>
            </a:r>
          </a:p>
          <a:p>
            <a:pPr algn="just">
              <a:lnSpc>
                <a:spcPct val="150000"/>
              </a:lnSpc>
            </a:pPr>
            <a:endParaRPr lang="es-MX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s-MX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MX" sz="3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inealidad</a:t>
            </a:r>
          </a:p>
          <a:p>
            <a:pPr lvl="1">
              <a:lnSpc>
                <a:spcPct val="150000"/>
              </a:lnSpc>
            </a:pPr>
            <a:r>
              <a:rPr lang="es-MX" sz="3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Homocedasticidad</a:t>
            </a:r>
          </a:p>
          <a:p>
            <a:pPr lvl="1">
              <a:lnSpc>
                <a:spcPct val="150000"/>
              </a:lnSpc>
            </a:pPr>
            <a:r>
              <a:rPr lang="es-MX" sz="3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Normalidad</a:t>
            </a:r>
          </a:p>
          <a:p>
            <a:pPr lvl="1" algn="just">
              <a:lnSpc>
                <a:spcPct val="150000"/>
              </a:lnSpc>
            </a:pPr>
            <a:endParaRPr lang="es-MX" sz="3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1168" lvl="1" indent="0" algn="just">
              <a:lnSpc>
                <a:spcPct val="150000"/>
              </a:lnSpc>
              <a:buNone/>
            </a:pPr>
            <a:r>
              <a:rPr lang="es-MX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cumplieron los tres supuestos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C5CDDFC-FADB-1F6F-246D-E67AD697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446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FD7FCEE-FE98-2F3A-746E-FE638C5EF4B5}"/>
              </a:ext>
            </a:extLst>
          </p:cNvPr>
          <p:cNvGraphicFramePr/>
          <p:nvPr/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OMS: Organización Mundial de la Salud - Office of the Secretary-General's  Envoy on Youth">
            <a:extLst>
              <a:ext uri="{FF2B5EF4-FFF2-40B4-BE49-F238E27FC236}">
                <a16:creationId xmlns:a16="http://schemas.microsoft.com/office/drawing/2014/main" id="{89F31A7E-7CE2-D0FA-61F1-569EA40DC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246123"/>
            <a:ext cx="2784144" cy="89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DB5062-5788-D49E-F092-23F08C6D1DCE}"/>
              </a:ext>
            </a:extLst>
          </p:cNvPr>
          <p:cNvSpPr txBox="1"/>
          <p:nvPr/>
        </p:nvSpPr>
        <p:spPr>
          <a:xfrm>
            <a:off x="4945950" y="2246123"/>
            <a:ext cx="62097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Sobrepeso/Obesidad</a:t>
            </a:r>
          </a:p>
          <a:p>
            <a:r>
              <a:rPr lang="es-MX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“Una acumulación anormal o excesiva de grasa que puede ser perjudicial a la salud”. </a:t>
            </a:r>
            <a:endParaRPr lang="es-MX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B837FBD-FB27-E033-7342-E15C1F9BA9C1}"/>
              </a:ext>
            </a:extLst>
          </p:cNvPr>
          <p:cNvSpPr txBox="1"/>
          <p:nvPr/>
        </p:nvSpPr>
        <p:spPr>
          <a:xfrm>
            <a:off x="725948" y="4766698"/>
            <a:ext cx="8104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Los niños y adolescentes con sobrepeso u obesidad tienen cinco veces mayor riesgo de contraer una comorbilidad ligada a una enfermedad cardiometabólica.</a:t>
            </a:r>
            <a:endParaRPr lang="es-MX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2C46E9-9FF2-5782-39C8-1B7430F8D7FD}"/>
              </a:ext>
            </a:extLst>
          </p:cNvPr>
          <p:cNvSpPr txBox="1"/>
          <p:nvPr/>
        </p:nvSpPr>
        <p:spPr>
          <a:xfrm>
            <a:off x="725947" y="3678216"/>
            <a:ext cx="8104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Diversos estudios indican que el alto consumo de alimentos ultra-procesados se asocia con la elevada prevalencia actual de obesidad.</a:t>
            </a:r>
            <a:endParaRPr lang="es-MX" sz="2000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DA20785-5116-BD40-328A-A62306BA48E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84" t="16717" r="50971" b="32140"/>
          <a:stretch/>
        </p:blipFill>
        <p:spPr>
          <a:xfrm>
            <a:off x="9471546" y="3230903"/>
            <a:ext cx="1806964" cy="1155199"/>
          </a:xfrm>
          <a:prstGeom prst="rect">
            <a:avLst/>
          </a:prstGeom>
        </p:spPr>
      </p:pic>
      <p:pic>
        <p:nvPicPr>
          <p:cNvPr id="14" name="Picture 2" descr="Qué es la enfermedad crónica de origen cardiometabólico? - Artículos -  IntraMed">
            <a:extLst>
              <a:ext uri="{FF2B5EF4-FFF2-40B4-BE49-F238E27FC236}">
                <a16:creationId xmlns:a16="http://schemas.microsoft.com/office/drawing/2014/main" id="{BD80DC96-8F1A-BC1B-F305-EAA1A10A2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805" y="4708821"/>
            <a:ext cx="1855864" cy="130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0366559-AA67-6C00-0DF8-0A9343A1F814}"/>
              </a:ext>
            </a:extLst>
          </p:cNvPr>
          <p:cNvSpPr txBox="1"/>
          <p:nvPr/>
        </p:nvSpPr>
        <p:spPr>
          <a:xfrm>
            <a:off x="6418103" y="6025583"/>
            <a:ext cx="540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Chung, et al., 2018; Martí et al., 2021; OMS 2021</a:t>
            </a:r>
            <a:endParaRPr lang="es-MX" b="1" i="1" dirty="0"/>
          </a:p>
        </p:txBody>
      </p:sp>
    </p:spTree>
    <p:extLst>
      <p:ext uri="{BB962C8B-B14F-4D97-AF65-F5344CB8AC3E}">
        <p14:creationId xmlns:p14="http://schemas.microsoft.com/office/powerpoint/2010/main" val="1665330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13C1D8F-2830-86E0-D913-EE0CE3867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270962"/>
              </p:ext>
            </p:extLst>
          </p:nvPr>
        </p:nvGraphicFramePr>
        <p:xfrm>
          <a:off x="1422132" y="414137"/>
          <a:ext cx="8900160" cy="917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7D97FEFA-48C0-4062-16FC-B7175E05F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675415"/>
              </p:ext>
            </p:extLst>
          </p:nvPr>
        </p:nvGraphicFramePr>
        <p:xfrm>
          <a:off x="1792704" y="2515840"/>
          <a:ext cx="8529588" cy="23003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94485">
                  <a:extLst>
                    <a:ext uri="{9D8B030D-6E8A-4147-A177-3AD203B41FA5}">
                      <a16:colId xmlns:a16="http://schemas.microsoft.com/office/drawing/2014/main" val="3622316172"/>
                    </a:ext>
                  </a:extLst>
                </a:gridCol>
                <a:gridCol w="1392435">
                  <a:extLst>
                    <a:ext uri="{9D8B030D-6E8A-4147-A177-3AD203B41FA5}">
                      <a16:colId xmlns:a16="http://schemas.microsoft.com/office/drawing/2014/main" val="2533059304"/>
                    </a:ext>
                  </a:extLst>
                </a:gridCol>
                <a:gridCol w="1442090">
                  <a:extLst>
                    <a:ext uri="{9D8B030D-6E8A-4147-A177-3AD203B41FA5}">
                      <a16:colId xmlns:a16="http://schemas.microsoft.com/office/drawing/2014/main" val="3868986367"/>
                    </a:ext>
                  </a:extLst>
                </a:gridCol>
                <a:gridCol w="1700578">
                  <a:extLst>
                    <a:ext uri="{9D8B030D-6E8A-4147-A177-3AD203B41FA5}">
                      <a16:colId xmlns:a16="http://schemas.microsoft.com/office/drawing/2014/main" val="2696158845"/>
                    </a:ext>
                  </a:extLst>
                </a:gridCol>
              </a:tblGrid>
              <a:tr h="45986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Coeficiente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Valor de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I.C (95%)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955478"/>
                  </a:ext>
                </a:extLst>
              </a:tr>
              <a:tr h="651809">
                <a:tc>
                  <a:txBody>
                    <a:bodyPr/>
                    <a:lstStyle/>
                    <a:p>
                      <a:r>
                        <a:rPr lang="es-MX" sz="2000" b="1" dirty="0"/>
                        <a:t>Alimentos ultra-procesados (kcal/d)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0.02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0.56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-0.49 – 0.09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541730"/>
                  </a:ext>
                </a:extLst>
              </a:tr>
              <a:tr h="368414">
                <a:tc>
                  <a:txBody>
                    <a:bodyPr/>
                    <a:lstStyle/>
                    <a:p>
                      <a:r>
                        <a:rPr lang="es-MX" sz="2000" b="1" dirty="0"/>
                        <a:t>Sexo (masculino)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7.68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6.00 – 9.36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246773"/>
                  </a:ext>
                </a:extLst>
              </a:tr>
              <a:tr h="368414">
                <a:tc>
                  <a:txBody>
                    <a:bodyPr/>
                    <a:lstStyle/>
                    <a:p>
                      <a:r>
                        <a:rPr lang="es-MX" sz="2000" b="1" dirty="0"/>
                        <a:t>Antecedentes de hipertensión (Si)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3.96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1.90 – 6.02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141700"/>
                  </a:ext>
                </a:extLst>
              </a:tr>
              <a:tr h="368414">
                <a:tc>
                  <a:txBody>
                    <a:bodyPr/>
                    <a:lstStyle/>
                    <a:p>
                      <a:r>
                        <a:rPr lang="es-MX" sz="2000" b="1" dirty="0"/>
                        <a:t>Años de tabaquismo (≥1 año)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4.52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0.42 – 8.62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421241"/>
                  </a:ext>
                </a:extLst>
              </a:tr>
            </a:tbl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E32B7CE-5B2A-7637-AA2D-E06A3A00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4599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849046F-3F0B-BB56-BB89-8EB55F4B8A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0609043"/>
              </p:ext>
            </p:extLst>
          </p:nvPr>
        </p:nvGraphicFramePr>
        <p:xfrm>
          <a:off x="1097280" y="286603"/>
          <a:ext cx="10058400" cy="947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1EC1BD-829E-CC14-3B68-D39E49232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627019"/>
          </a:xfrm>
        </p:spPr>
        <p:txBody>
          <a:bodyPr>
            <a:normAutofit/>
          </a:bodyPr>
          <a:lstStyle/>
          <a:p>
            <a:pPr marL="681038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</a:rPr>
              <a:t>No se encontró una asociación lineal significativa entre el consumo de alimentos ultraprocesados y el porcentaje de grasa corporal. </a:t>
            </a:r>
          </a:p>
          <a:p>
            <a:pPr marL="223838" indent="0" algn="just">
              <a:lnSpc>
                <a:spcPct val="150000"/>
              </a:lnSpc>
              <a:buNone/>
            </a:pPr>
            <a:endParaRPr lang="es-MX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09FC359-01E7-8141-46E5-189948D9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162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4CA77-462A-403E-EAE6-B365B0B5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/>
              <a:t>Agradecimientos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CE4A5E-45F6-F65B-CCD8-95C521109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8106"/>
            <a:ext cx="10058400" cy="4121625"/>
          </a:xfrm>
        </p:spPr>
        <p:txBody>
          <a:bodyPr>
            <a:normAutofit fontScale="92500"/>
          </a:bodyPr>
          <a:lstStyle/>
          <a:p>
            <a:pPr algn="just"/>
            <a:r>
              <a:rPr lang="es-MX" sz="2400" b="0" i="0" dirty="0">
                <a:solidFill>
                  <a:schemeClr val="tx1"/>
                </a:solidFill>
                <a:effectLst/>
                <a:latin typeface="+mj-lt"/>
              </a:rPr>
              <a:t>Deseo expresar mi profundo agradecimiento a todas las personas e instituciones que hicieron posible este proyecto:</a:t>
            </a:r>
          </a:p>
          <a:p>
            <a:pPr algn="just"/>
            <a:r>
              <a:rPr lang="es-MX" sz="2400" b="0" i="0" dirty="0">
                <a:solidFill>
                  <a:schemeClr val="tx1"/>
                </a:solidFill>
                <a:effectLst/>
                <a:latin typeface="+mj-lt"/>
              </a:rPr>
              <a:t>A los participantes del proyecto, cuyo compromiso y colaboración fueron fundamentales para su éxito.</a:t>
            </a:r>
          </a:p>
          <a:p>
            <a:pPr algn="just"/>
            <a:r>
              <a:rPr lang="es-MX" sz="2400" b="0" i="0" dirty="0">
                <a:solidFill>
                  <a:schemeClr val="tx1"/>
                </a:solidFill>
                <a:effectLst/>
                <a:latin typeface="+mj-lt"/>
              </a:rPr>
              <a:t>A </a:t>
            </a:r>
            <a:r>
              <a:rPr lang="es-MX" sz="2400" b="1" i="0" dirty="0">
                <a:solidFill>
                  <a:schemeClr val="tx1"/>
                </a:solidFill>
                <a:effectLst/>
                <a:latin typeface="+mj-lt"/>
              </a:rPr>
              <a:t>CONAHCYT</a:t>
            </a:r>
            <a:r>
              <a:rPr lang="es-MX" sz="2400" b="0" i="0" dirty="0">
                <a:solidFill>
                  <a:schemeClr val="tx1"/>
                </a:solidFill>
                <a:effectLst/>
                <a:latin typeface="+mj-lt"/>
              </a:rPr>
              <a:t>, por su apoyo financiero que permitió que este proyecto se concretara.</a:t>
            </a:r>
          </a:p>
          <a:p>
            <a:pPr algn="just"/>
            <a:r>
              <a:rPr lang="es-MX" sz="2400" b="0" i="0" dirty="0">
                <a:solidFill>
                  <a:schemeClr val="tx1"/>
                </a:solidFill>
                <a:effectLst/>
                <a:latin typeface="+mj-lt"/>
              </a:rPr>
              <a:t>Al </a:t>
            </a:r>
            <a:r>
              <a:rPr lang="es-MX" sz="2400" b="1" i="0" dirty="0">
                <a:solidFill>
                  <a:schemeClr val="tx1"/>
                </a:solidFill>
                <a:effectLst/>
                <a:latin typeface="+mj-lt"/>
              </a:rPr>
              <a:t>Instituto Tecnológico de Sonora</a:t>
            </a:r>
            <a:r>
              <a:rPr lang="es-MX" sz="2400" b="0" i="0" dirty="0">
                <a:solidFill>
                  <a:schemeClr val="tx1"/>
                </a:solidFill>
                <a:effectLst/>
                <a:latin typeface="+mj-lt"/>
              </a:rPr>
              <a:t>, por proporcionar el entorno y los recursos necesarios.</a:t>
            </a:r>
          </a:p>
          <a:p>
            <a:pPr algn="just"/>
            <a:r>
              <a:rPr lang="es-MX" sz="2400" b="0" i="0" dirty="0">
                <a:solidFill>
                  <a:schemeClr val="tx1"/>
                </a:solidFill>
                <a:effectLst/>
                <a:latin typeface="+mj-lt"/>
              </a:rPr>
              <a:t>A la </a:t>
            </a:r>
            <a:r>
              <a:rPr lang="es-MX" sz="2400" b="1" i="0" dirty="0">
                <a:solidFill>
                  <a:schemeClr val="tx1"/>
                </a:solidFill>
                <a:effectLst/>
                <a:latin typeface="+mj-lt"/>
              </a:rPr>
              <a:t>Dra. Ana María Rentería</a:t>
            </a:r>
            <a:r>
              <a:rPr lang="es-MX" sz="2400" b="0" i="0" dirty="0">
                <a:solidFill>
                  <a:schemeClr val="tx1"/>
                </a:solidFill>
                <a:effectLst/>
                <a:latin typeface="+mj-lt"/>
              </a:rPr>
              <a:t>, investigadora principal, cuya visión y liderazgo fueron cruciales para llevar a cabo este proyecto y así como a </a:t>
            </a:r>
            <a:r>
              <a:rPr lang="es-MX" sz="2400" dirty="0">
                <a:solidFill>
                  <a:schemeClr val="tx1"/>
                </a:solidFill>
                <a:latin typeface="+mj-lt"/>
              </a:rPr>
              <a:t>los</a:t>
            </a:r>
            <a:r>
              <a:rPr lang="es-MX" sz="2400" b="0" i="0" dirty="0">
                <a:solidFill>
                  <a:schemeClr val="tx1"/>
                </a:solidFill>
                <a:effectLst/>
                <a:latin typeface="+mj-lt"/>
              </a:rPr>
              <a:t> coautores. </a:t>
            </a:r>
          </a:p>
          <a:p>
            <a:pPr algn="just"/>
            <a:r>
              <a:rPr lang="es-MX" sz="2400" dirty="0">
                <a:solidFill>
                  <a:schemeClr val="tx1"/>
                </a:solidFill>
                <a:latin typeface="+mj-lt"/>
              </a:rPr>
              <a:t>Al </a:t>
            </a:r>
            <a:r>
              <a:rPr lang="es-MX" sz="2400" b="1" dirty="0">
                <a:solidFill>
                  <a:schemeClr val="tx1"/>
                </a:solidFill>
                <a:latin typeface="+mj-lt"/>
              </a:rPr>
              <a:t>Dr. Julián Esparza </a:t>
            </a:r>
            <a:r>
              <a:rPr lang="es-MX" sz="2400" dirty="0">
                <a:solidFill>
                  <a:schemeClr val="tx1"/>
                </a:solidFill>
                <a:latin typeface="+mj-lt"/>
              </a:rPr>
              <a:t>por brindarme el conocimiento y aprendizaje acerca del programa estadístico STATA.</a:t>
            </a:r>
            <a:endParaRPr lang="es-MX" sz="2400" b="0" i="0" dirty="0">
              <a:solidFill>
                <a:schemeClr val="tx1"/>
              </a:solidFill>
              <a:effectLst/>
              <a:latin typeface="+mj-lt"/>
            </a:endParaRPr>
          </a:p>
          <a:p>
            <a:pPr algn="just"/>
            <a:endParaRPr lang="es-MX" sz="2400" b="0" i="0" dirty="0">
              <a:solidFill>
                <a:schemeClr val="tx1"/>
              </a:solidFill>
              <a:effectLst/>
              <a:latin typeface="+mj-lt"/>
            </a:endParaRPr>
          </a:p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D2E3C5-AF5A-A9C6-7DBF-17F2B749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8971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A4619-AF3E-F3B4-E24D-DA9EF97A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Referencias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97CA04-D363-079C-784E-B17728B23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-266700">
              <a:lnSpc>
                <a:spcPct val="150000"/>
              </a:lnSpc>
              <a:spcAft>
                <a:spcPts val="800"/>
              </a:spcAft>
            </a:pPr>
            <a:r>
              <a:rPr lang="es-MX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Babio</a:t>
            </a: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N., Casas-</a:t>
            </a:r>
            <a:r>
              <a:rPr lang="es-MX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Agustench</a:t>
            </a: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P., &amp; Salas-</a:t>
            </a:r>
            <a:r>
              <a:rPr lang="es-MX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Salvadó</a:t>
            </a: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(2020). </a:t>
            </a:r>
            <a:r>
              <a:rPr lang="es-MX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ALIMENTOS ULTRAPROCESADOS Revisión crítica, limitaciones del concepto y posible uso en salud pública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Urv.cat. </a:t>
            </a:r>
            <a:r>
              <a:rPr lang="es-MX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https://www.nutricio.urv.cat/media/upload/domain_1498/imatges/llibres/ULTRAPROCESADOS%2021-06.pdf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-266700">
              <a:lnSpc>
                <a:spcPct val="150000"/>
              </a:lnSpc>
              <a:spcAft>
                <a:spcPts val="800"/>
              </a:spcAft>
            </a:pP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Chung, S. T., </a:t>
            </a:r>
            <a:r>
              <a:rPr lang="es-MX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Onuzuruike</a:t>
            </a: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U., &amp; </a:t>
            </a:r>
            <a:r>
              <a:rPr lang="es-MX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Magge</a:t>
            </a: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 N. (2018). </a:t>
            </a:r>
            <a:r>
              <a:rPr lang="es-MX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Cardiometabolic</a:t>
            </a: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obese </a:t>
            </a:r>
            <a:r>
              <a:rPr lang="es-MX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s-MX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Annals</a:t>
            </a:r>
            <a:r>
              <a:rPr lang="es-MX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MX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York </a:t>
            </a:r>
            <a:r>
              <a:rPr lang="es-MX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MX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MX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s-MX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1411</a:t>
            </a: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166–183. </a:t>
            </a:r>
            <a:r>
              <a:rPr lang="es-MX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https://doi.org/10.1111/nyas.13602</a:t>
            </a: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66700">
              <a:lnSpc>
                <a:spcPct val="150000"/>
              </a:lnSpc>
              <a:spcAft>
                <a:spcPts val="800"/>
              </a:spcAft>
            </a:pP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Martí, A., Calvo, C., &amp; Martínez, A. (2021). </a:t>
            </a:r>
            <a:r>
              <a:rPr lang="es-MX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Ultra-processed</a:t>
            </a: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consumption</a:t>
            </a: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MX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obesity</a:t>
            </a: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 </a:t>
            </a:r>
            <a:r>
              <a:rPr lang="es-MX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systematic</a:t>
            </a: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s-MX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Nutricion</a:t>
            </a:r>
            <a:r>
              <a:rPr lang="es-MX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hospitalaria: </a:t>
            </a:r>
            <a:r>
              <a:rPr lang="es-MX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organo</a:t>
            </a:r>
            <a:r>
              <a:rPr lang="es-MX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oficial de la Sociedad </a:t>
            </a:r>
            <a:r>
              <a:rPr lang="es-MX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Espanola</a:t>
            </a:r>
            <a:r>
              <a:rPr lang="es-MX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MX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Nutricion</a:t>
            </a:r>
            <a:r>
              <a:rPr lang="es-MX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Parenteral y Enteral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s-MX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177–185</a:t>
            </a:r>
            <a:r>
              <a:rPr lang="es-MX" sz="18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MX" sz="1800" u="sng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https://doi.org/10.20960/nh.03151</a:t>
            </a:r>
            <a:r>
              <a:rPr lang="es-MX" sz="18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66700">
              <a:lnSpc>
                <a:spcPct val="150000"/>
              </a:lnSpc>
              <a:spcAft>
                <a:spcPts val="800"/>
              </a:spcAft>
            </a:pP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Organización de las Naciones Unidas. (2021). </a:t>
            </a:r>
            <a:r>
              <a:rPr lang="es-MX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Obesidad y sobrepeso</a:t>
            </a: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Who.int. </a:t>
            </a:r>
            <a:r>
              <a:rPr lang="es-MX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https://www.who.int/es/news-room/fact-sheets/detail/obesity-and-overweight</a:t>
            </a: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66700">
              <a:lnSpc>
                <a:spcPct val="150000"/>
              </a:lnSpc>
              <a:spcAft>
                <a:spcPts val="800"/>
              </a:spcAft>
            </a:pP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Pérez </a:t>
            </a:r>
            <a:r>
              <a:rPr lang="es-MX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Miguelsanz</a:t>
            </a: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J., Parra, W. C., Varela </a:t>
            </a:r>
            <a:r>
              <a:rPr lang="es-MX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Moreiras</a:t>
            </a: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G., &amp; </a:t>
            </a:r>
            <a:r>
              <a:rPr lang="es-MX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Garaulet</a:t>
            </a: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(2010). </a:t>
            </a:r>
            <a:r>
              <a:rPr lang="es-MX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 regional de la grasa corporal. Uso de técnicas de imagen como herramienta de diagnóstico nutricional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MX" sz="1800" u="sng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https://doi.org/10.3305/nh.2010.25.2.4406</a:t>
            </a:r>
            <a:r>
              <a:rPr lang="es-MX" sz="18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C890C1-E5E6-3D83-524E-B50F7F60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896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B794F2A-99B0-7369-68F9-8B34D46CE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33371"/>
              </p:ext>
            </p:extLst>
          </p:nvPr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724C14-C1A9-05D9-4E22-E846016FB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 una asociación positiva entre el porcentaje de grasa corporal y el  consumo de alimentos ultra-procesados del grupo NOVA.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30D541D-D106-D166-292C-99EBB5E2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210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0F860FC-D254-EF34-2BCE-65BB437CDA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652841"/>
              </p:ext>
            </p:extLst>
          </p:nvPr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33098-8450-FB2F-4B76-B35F3DB97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489" y="1594633"/>
            <a:ext cx="11081981" cy="4142095"/>
          </a:xfrm>
        </p:spPr>
        <p:txBody>
          <a:bodyPr>
            <a:normAutofit/>
          </a:bodyPr>
          <a:lstStyle/>
          <a:p>
            <a:pPr marL="695325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</a:rPr>
              <a:t>Proyecto realizado en 2018 en el Instituto Tecnológico de Sonora* a alumnos de nuevo ingreso en el Campus Náinari del sur de Sonora.</a:t>
            </a:r>
          </a:p>
          <a:p>
            <a:pPr marL="695325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</a:rPr>
              <a:t>Herramientas y mediciones: cuestionario de frecuencia de consumo de alimentos, historial clínico, antropometría y cuestionario de actividad física IPAQ.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EF461AE-4BE6-2F43-B1B9-B1CE9A7C48BA}"/>
              </a:ext>
            </a:extLst>
          </p:cNvPr>
          <p:cNvSpPr/>
          <p:nvPr/>
        </p:nvSpPr>
        <p:spPr>
          <a:xfrm>
            <a:off x="2871538" y="5736728"/>
            <a:ext cx="903170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* Financiado por el “Programa de Fomento y Apoyo a Proyectos de Investigación” (PROFAPI)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22D2B3-3792-C271-DF33-484A3B79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899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0F860FC-D254-EF34-2BCE-65BB437CDA53}"/>
              </a:ext>
            </a:extLst>
          </p:cNvPr>
          <p:cNvGraphicFramePr/>
          <p:nvPr/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33098-8450-FB2F-4B76-B35F3DB97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934" y="1829632"/>
            <a:ext cx="9799091" cy="4537881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MX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Regresión lineal múltiple usando Stata versión 11.</a:t>
            </a:r>
          </a:p>
          <a:p>
            <a:pPr algn="just">
              <a:lnSpc>
                <a:spcPct val="150000"/>
              </a:lnSpc>
            </a:pPr>
            <a:r>
              <a:rPr lang="es-MX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 respuesta: </a:t>
            </a:r>
            <a:r>
              <a:rPr lang="es-MX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Grasa corporal (%) variable cuantitativa </a:t>
            </a:r>
          </a:p>
          <a:p>
            <a:pPr algn="just">
              <a:lnSpc>
                <a:spcPct val="150000"/>
              </a:lnSpc>
            </a:pPr>
            <a:r>
              <a:rPr lang="es-MX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 de hipótesis</a:t>
            </a:r>
            <a:r>
              <a:rPr lang="es-MX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Consumo de alimentos ultra-procesados (kcal/d) variable cuantitativa </a:t>
            </a:r>
          </a:p>
          <a:p>
            <a:pPr algn="just">
              <a:lnSpc>
                <a:spcPct val="150000"/>
              </a:lnSpc>
            </a:pPr>
            <a:r>
              <a:rPr lang="es-MX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Posibles variables confusoras: </a:t>
            </a: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Sexo, edad, antecedentes familiares, tabaquismo, actividad física, IMC, cintura, presión arterial, alimentos mínimamente procesados, alimentos procesados, actividad moderada, actividad vigorosa, actividad física total, trabajo, desayuna.</a:t>
            </a:r>
            <a:endParaRPr lang="es-MX" sz="28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MX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B7272A9-E68A-F952-09F5-491E67B8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048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0F860FC-D254-EF34-2BCE-65BB437CDA53}"/>
              </a:ext>
            </a:extLst>
          </p:cNvPr>
          <p:cNvGraphicFramePr/>
          <p:nvPr/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33098-8450-FB2F-4B76-B35F3DB97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75105"/>
            <a:ext cx="9860506" cy="327819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MX" sz="3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Generación del modelo de ajuste:</a:t>
            </a:r>
          </a:p>
          <a:p>
            <a:pPr algn="just">
              <a:lnSpc>
                <a:spcPct val="150000"/>
              </a:lnSpc>
            </a:pPr>
            <a:endParaRPr lang="es-MX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s-MX" sz="3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exploratorio.</a:t>
            </a:r>
          </a:p>
          <a:p>
            <a:pPr lvl="1" algn="just">
              <a:lnSpc>
                <a:spcPct val="150000"/>
              </a:lnSpc>
            </a:pPr>
            <a:r>
              <a:rPr lang="es-MX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asociación potencial.</a:t>
            </a:r>
          </a:p>
          <a:p>
            <a:pPr lvl="1" algn="just">
              <a:lnSpc>
                <a:spcPct val="150000"/>
              </a:lnSpc>
            </a:pPr>
            <a:r>
              <a:rPr lang="es-MX" sz="3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automatizado (stepwise, iniciando con forward).</a:t>
            </a:r>
          </a:p>
          <a:p>
            <a:pPr lvl="1" algn="just">
              <a:lnSpc>
                <a:spcPct val="150000"/>
              </a:lnSpc>
            </a:pPr>
            <a:endParaRPr lang="es-MX" sz="2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1F96485-3877-3947-6A3C-44313019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078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0F860FC-D254-EF34-2BCE-65BB437CDA53}"/>
              </a:ext>
            </a:extLst>
          </p:cNvPr>
          <p:cNvGraphicFramePr/>
          <p:nvPr/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33098-8450-FB2F-4B76-B35F3DB97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6519" y="1798514"/>
            <a:ext cx="8439921" cy="48340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modelo preliminar se evaluó con estos pasos: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de la interacción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MX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valuación de la colinealidad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MX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valuación de los supuestos.</a:t>
            </a:r>
          </a:p>
          <a:p>
            <a:pPr lvl="1" algn="just">
              <a:lnSpc>
                <a:spcPct val="150000"/>
              </a:lnSpc>
            </a:pPr>
            <a:r>
              <a:rPr lang="es-MX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Linealidad</a:t>
            </a:r>
            <a:r>
              <a:rPr lang="es-MX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s-MX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Normalidad.</a:t>
            </a:r>
          </a:p>
          <a:p>
            <a:pPr lvl="1" algn="just">
              <a:lnSpc>
                <a:spcPct val="150000"/>
              </a:lnSpc>
            </a:pPr>
            <a:r>
              <a:rPr lang="es-MX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MX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omocedasticidad</a:t>
            </a:r>
            <a:r>
              <a:rPr lang="es-MX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91A3A41-2E01-2E3C-1D25-CA3DE6CE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1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C89522-84A4-D82F-EE7E-589243A8A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329751"/>
            <a:ext cx="10058400" cy="963637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1. Análisis exploratorio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54129E-E148-DE8E-BB94-B7BAAA01E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63847"/>
            <a:ext cx="10058400" cy="387267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800" b="1" dirty="0">
                <a:solidFill>
                  <a:schemeClr val="tx1"/>
                </a:solidFill>
              </a:rPr>
              <a:t>Objetivo: </a:t>
            </a:r>
            <a:r>
              <a:rPr lang="es-MX" sz="2800" dirty="0">
                <a:solidFill>
                  <a:schemeClr val="tx1"/>
                </a:solidFill>
              </a:rPr>
              <a:t>Identificar y clasificar las variables numéricas y categóricas, </a:t>
            </a:r>
            <a:r>
              <a:rPr lang="es-MX" sz="2800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s-MX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uscar errores o anormalidades, detectar valores perdidos, ver la distribución de la variable Y (% de grasa corporal), generación de nuevas variables en caso de ser necesario.</a:t>
            </a:r>
          </a:p>
          <a:p>
            <a:pPr marL="0" indent="0">
              <a:buNone/>
            </a:pPr>
            <a:endParaRPr lang="es-MX" sz="2600" b="1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0ACFC5-CD80-0ED6-49F2-B3BDB8E5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090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C89522-84A4-D82F-EE7E-589243A8A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329751"/>
            <a:ext cx="10058400" cy="963637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2. Análisis de asociación potencial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7997ED-D8CB-9AD4-BB7C-FE3FF4F7B7AE}"/>
              </a:ext>
            </a:extLst>
          </p:cNvPr>
          <p:cNvSpPr txBox="1"/>
          <p:nvPr/>
        </p:nvSpPr>
        <p:spPr>
          <a:xfrm>
            <a:off x="655092" y="1643522"/>
            <a:ext cx="11177517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/>
              <a:t>Objetivo:</a:t>
            </a:r>
          </a:p>
          <a:p>
            <a:pPr algn="just">
              <a:lnSpc>
                <a:spcPct val="150000"/>
              </a:lnSpc>
            </a:pPr>
            <a:r>
              <a:rPr lang="es-MX" sz="2400" dirty="0"/>
              <a:t>Identificar la asociación potencial de las variables independientes con la variable dependiente (% grasa corporal).</a:t>
            </a:r>
          </a:p>
          <a:p>
            <a:pPr algn="just">
              <a:lnSpc>
                <a:spcPct val="150000"/>
              </a:lnSpc>
            </a:pPr>
            <a:endParaRPr lang="es-MX" sz="2400" dirty="0"/>
          </a:p>
          <a:p>
            <a:pPr algn="just">
              <a:lnSpc>
                <a:spcPct val="150000"/>
              </a:lnSpc>
            </a:pPr>
            <a:r>
              <a:rPr lang="es-MX" sz="2400" b="1" dirty="0"/>
              <a:t>Criterios: </a:t>
            </a:r>
            <a:r>
              <a:rPr lang="es-MX" sz="2400" dirty="0"/>
              <a:t>Valor de p </a:t>
            </a:r>
            <a:r>
              <a:rPr lang="es-MX" sz="2400" u="sng" dirty="0"/>
              <a:t>&lt;</a:t>
            </a:r>
            <a:r>
              <a:rPr lang="es-MX" sz="2400" dirty="0"/>
              <a:t>0.2 y la plausibilidad biológica del signo de Beta positivo (riesgo) o negativo (protección) dependiendo del signo a esperar para cada variable.</a:t>
            </a:r>
          </a:p>
          <a:p>
            <a:pPr algn="just">
              <a:lnSpc>
                <a:spcPct val="150000"/>
              </a:lnSpc>
            </a:pPr>
            <a:r>
              <a:rPr lang="es-MX" sz="2400" b="1" dirty="0"/>
              <a:t>Comando: </a:t>
            </a:r>
            <a:r>
              <a:rPr lang="es-MX" sz="2400" b="1" dirty="0" err="1"/>
              <a:t>regress</a:t>
            </a:r>
            <a:r>
              <a:rPr lang="es-MX" sz="2400" dirty="0"/>
              <a:t> (variable dependiente) + (cada variable independiente cuantitativa)</a:t>
            </a:r>
          </a:p>
          <a:p>
            <a:pPr algn="just">
              <a:lnSpc>
                <a:spcPct val="150000"/>
              </a:lnSpc>
            </a:pPr>
            <a:r>
              <a:rPr lang="es-MX" sz="2400" dirty="0"/>
              <a:t>                    </a:t>
            </a:r>
            <a:r>
              <a:rPr lang="es-MX" sz="2400" b="1" dirty="0" err="1"/>
              <a:t>xi:regress</a:t>
            </a:r>
            <a:r>
              <a:rPr lang="es-MX" sz="2400" b="1" dirty="0"/>
              <a:t> </a:t>
            </a:r>
            <a:r>
              <a:rPr lang="es-MX" sz="2400" dirty="0"/>
              <a:t>(variable dependiente) + </a:t>
            </a:r>
            <a:r>
              <a:rPr lang="es-MX" sz="2400" b="1" dirty="0"/>
              <a:t>i.</a:t>
            </a:r>
            <a:r>
              <a:rPr lang="es-MX" sz="2400" dirty="0"/>
              <a:t>(cada variable independiente categórica)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E18E0ED-0CE5-9EAD-BF69-65159324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7A30-842A-4F3D-828B-1423B1939B75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89389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ACC18952578F44850418152D117C85" ma:contentTypeVersion="20" ma:contentTypeDescription="Crear nuevo documento." ma:contentTypeScope="" ma:versionID="14eb5835604bf5eda2acc7c07560e295">
  <xsd:schema xmlns:xsd="http://www.w3.org/2001/XMLSchema" xmlns:xs="http://www.w3.org/2001/XMLSchema" xmlns:p="http://schemas.microsoft.com/office/2006/metadata/properties" xmlns:ns2="16a46911-1179-4f01-8c4e-340f73d20ff3" xmlns:ns3="af203dd6-377d-4a17-965d-90fd43c30c8a" targetNamespace="http://schemas.microsoft.com/office/2006/metadata/properties" ma:root="true" ma:fieldsID="90b50c0f72fb51add7b5f8e32474d5d4" ns2:_="" ns3:_="">
    <xsd:import namespace="16a46911-1179-4f01-8c4e-340f73d20ff3"/>
    <xsd:import namespace="af203dd6-377d-4a17-965d-90fd43c30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46911-1179-4f01-8c4e-340f73d20f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Estado de aprobación" ma:internalName="Estado_x0020_de_x0020_aprobaci_x00f3_n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16e64364-7af0-4e7f-889e-ff02d276d3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203dd6-377d-4a17-965d-90fd43c30c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cf72ea6-4760-478a-aae2-2dd12ac88cc2}" ma:internalName="TaxCatchAll" ma:showField="CatchAllData" ma:web="af203dd6-377d-4a17-965d-90fd43c30c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ABA25C-DD17-4B25-9A32-BF7F14515CC7}"/>
</file>

<file path=customXml/itemProps2.xml><?xml version="1.0" encoding="utf-8"?>
<ds:datastoreItem xmlns:ds="http://schemas.openxmlformats.org/officeDocument/2006/customXml" ds:itemID="{743A05DA-18FF-4A93-8B25-37CACB36EAFE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2489</TotalTime>
  <Words>1744</Words>
  <Application>Microsoft Office PowerPoint</Application>
  <PresentationFormat>Panorámica</PresentationFormat>
  <Paragraphs>318</Paragraphs>
  <Slides>23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Retrospección</vt:lpstr>
      <vt:lpstr>Análisis del consumo de alimentos ultra-procesados y su relación con la grasa corporal en adolescentes empleando regresión lineal múltiple en STATA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Análisis exploratorio</vt:lpstr>
      <vt:lpstr>2. Análisis de asociación potencial </vt:lpstr>
      <vt:lpstr>2. Análisis de asociación potencial: Conclusión </vt:lpstr>
      <vt:lpstr>2. Análisis de asociación potencial: Conclusión </vt:lpstr>
      <vt:lpstr>3. Análisis automatizado </vt:lpstr>
      <vt:lpstr>3. Análisis automatizado </vt:lpstr>
      <vt:lpstr>Evaluación del modelo preliminar: Variables modificadoras de efecto </vt:lpstr>
      <vt:lpstr>Variables modificadoras de efecto </vt:lpstr>
      <vt:lpstr>Variables modificadoras de efecto </vt:lpstr>
      <vt:lpstr>Evaluación del modelo preliminar: Colinealidad</vt:lpstr>
      <vt:lpstr>Colinealidad</vt:lpstr>
      <vt:lpstr>Presentación de PowerPoint</vt:lpstr>
      <vt:lpstr>Presentación de PowerPoint</vt:lpstr>
      <vt:lpstr>Presentación de PowerPoint</vt:lpstr>
      <vt:lpstr>Agradecimientos</vt:lpstr>
      <vt:lpstr>Referencias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de la dieta con el sistema NOVA y su relación la grasa corporal en adolescentes universitarios del Sur de Sonora.</dc:title>
  <dc:creator>Gerardo Robles Aguilar</dc:creator>
  <cp:lastModifiedBy>Gerardo Robles Aguilar</cp:lastModifiedBy>
  <cp:revision>22</cp:revision>
  <dcterms:created xsi:type="dcterms:W3CDTF">2022-11-14T09:42:02Z</dcterms:created>
  <dcterms:modified xsi:type="dcterms:W3CDTF">2023-10-25T18:42:49Z</dcterms:modified>
</cp:coreProperties>
</file>