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45" r:id="rId2"/>
    <p:sldId id="750" r:id="rId3"/>
    <p:sldId id="751" r:id="rId4"/>
    <p:sldId id="752" r:id="rId5"/>
    <p:sldId id="754" r:id="rId6"/>
    <p:sldId id="755" r:id="rId7"/>
    <p:sldId id="748" r:id="rId8"/>
    <p:sldId id="746" r:id="rId9"/>
    <p:sldId id="756" r:id="rId10"/>
    <p:sldId id="757" r:id="rId11"/>
    <p:sldId id="760" r:id="rId12"/>
    <p:sldId id="758" r:id="rId13"/>
    <p:sldId id="759" r:id="rId14"/>
    <p:sldId id="744" r:id="rId15"/>
  </p:sldIdLst>
  <p:sldSz cx="9144000" cy="6858000" type="screen4x3"/>
  <p:notesSz cx="6881813" cy="92964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DA65"/>
    <a:srgbClr val="CC3300"/>
    <a:srgbClr val="333399"/>
    <a:srgbClr val="FFFFCC"/>
    <a:srgbClr val="66FFFF"/>
    <a:srgbClr val="FF7C80"/>
    <a:srgbClr val="99FF33"/>
    <a:srgbClr val="D3BEB1"/>
    <a:srgbClr val="87FD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54" autoAdjust="0"/>
  </p:normalViewPr>
  <p:slideViewPr>
    <p:cSldViewPr snapToGrid="0">
      <p:cViewPr>
        <p:scale>
          <a:sx n="100" d="100"/>
          <a:sy n="100" d="100"/>
        </p:scale>
        <p:origin x="-2424" y="-324"/>
      </p:cViewPr>
      <p:guideLst>
        <p:guide orient="horz" pos="215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t" anchorCtr="0" compatLnSpc="1">
            <a:prstTxWarp prst="textNoShape">
              <a:avLst/>
            </a:prstTxWarp>
          </a:bodyPr>
          <a:lstStyle>
            <a:lvl1pPr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t" anchorCtr="0" compatLnSpc="1">
            <a:prstTxWarp prst="textNoShape">
              <a:avLst/>
            </a:prstTxWarp>
          </a:bodyPr>
          <a:lstStyle>
            <a:lvl1pPr algn="r"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829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b" anchorCtr="0" compatLnSpc="1">
            <a:prstTxWarp prst="textNoShape">
              <a:avLst/>
            </a:prstTxWarp>
          </a:bodyPr>
          <a:lstStyle>
            <a:lvl1pPr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829675"/>
            <a:ext cx="29829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15" tIns="45357" rIns="90715" bIns="45357" numCol="1" anchor="b" anchorCtr="0" compatLnSpc="1">
            <a:prstTxWarp prst="textNoShape">
              <a:avLst/>
            </a:prstTxWarp>
          </a:bodyPr>
          <a:lstStyle>
            <a:lvl1pPr algn="r" defTabSz="907404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8E88866B-2EEE-42DD-AF07-ABE82DB65AA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71779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908AA5EF-7B8F-4E8A-BF38-56476A031A87}" type="datetimeFigureOut">
              <a:rPr lang="es-ES"/>
              <a:pPr>
                <a:defRPr/>
              </a:pPr>
              <a:t>02/05/2013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Times" charset="0"/>
              </a:defRPr>
            </a:lvl1pPr>
          </a:lstStyle>
          <a:p>
            <a:pPr>
              <a:defRPr/>
            </a:pPr>
            <a:fld id="{47095C4B-89BC-42DF-8599-96C2CDA1BF7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361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42F4F57C-0A95-422C-BC9D-91552F1F5469}" type="slidenum">
              <a:rPr lang="es-ES" sz="1200" smtClean="0"/>
              <a:pPr>
                <a:defRPr/>
              </a:pPr>
              <a:t>3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2A572E-E117-4E60-864F-F361B288A5CC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2189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0118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04129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513" y="6551613"/>
            <a:ext cx="1125537" cy="3333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F7A70E3-F05F-498C-A645-932319E9C4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59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36446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5514866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4939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19811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4811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81123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0379416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283912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33400" y="2383989"/>
            <a:ext cx="83915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800" b="1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Análisis geoespacial con STATA. </a:t>
            </a:r>
            <a:endParaRPr lang="es-MX" sz="2800" b="1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es-MX" sz="2800" b="1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Elaboración </a:t>
            </a:r>
            <a:r>
              <a:rPr lang="es-MX" sz="2800" b="1" dirty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de mapas de rezago social a nivel de AGEB urbana para México, 2010.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894379" y="4919436"/>
            <a:ext cx="329580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s-ES_tradnl" sz="1600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s-ES_tradnl" sz="16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   EUSMEX,  Mayo de 2013</a:t>
            </a:r>
            <a:endParaRPr lang="es-ES_tradnl" sz="1600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357554" y="5929330"/>
            <a:ext cx="253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s-ES_tradnl" sz="2000" dirty="0">
                <a:solidFill>
                  <a:schemeClr val="bg1"/>
                </a:solidFill>
                <a:latin typeface="Futura Lt" pitchFamily="34" charset="0"/>
              </a:rPr>
              <a:t>www.</a:t>
            </a:r>
            <a:r>
              <a:rPr lang="es-ES_tradnl" sz="2000" b="1" dirty="0">
                <a:solidFill>
                  <a:schemeClr val="bg1"/>
                </a:solidFill>
                <a:latin typeface="Futura Lt" pitchFamily="34" charset="0"/>
              </a:rPr>
              <a:t>coneval</a:t>
            </a:r>
            <a:r>
              <a:rPr lang="es-ES_tradnl" sz="2000" dirty="0">
                <a:solidFill>
                  <a:schemeClr val="bg1"/>
                </a:solidFill>
                <a:latin typeface="Futura Lt" pitchFamily="34" charset="0"/>
              </a:rPr>
              <a:t>.gob.mx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99952" y="3701092"/>
            <a:ext cx="329580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es-ES_tradnl" sz="2000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s-ES_tradnl" sz="20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   Enrique </a:t>
            </a:r>
            <a:r>
              <a:rPr lang="es-ES_tradnl" sz="2000" dirty="0" err="1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Minor</a:t>
            </a:r>
            <a:endParaRPr lang="es-ES_tradnl" sz="2000" dirty="0" smtClean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s-ES_tradnl" sz="20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     Rodrigo Aranda</a:t>
            </a:r>
          </a:p>
          <a:p>
            <a:pPr algn="ctr" eaLnBrk="0" hangingPunct="0"/>
            <a:r>
              <a:rPr lang="es-ES_tradnl" sz="20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David Rojas</a:t>
            </a:r>
          </a:p>
          <a:p>
            <a:pPr algn="ctr" eaLnBrk="0" hangingPunct="0"/>
            <a:r>
              <a:rPr lang="es-ES_tradnl" sz="2000" dirty="0" smtClean="0">
                <a:solidFill>
                  <a:srgbClr val="1C3F94"/>
                </a:solidFill>
                <a:latin typeface="Tahoma" pitchFamily="34" charset="0"/>
                <a:cs typeface="Tahoma" pitchFamily="34" charset="0"/>
              </a:rPr>
              <a:t> Martin Lima</a:t>
            </a:r>
            <a:endParaRPr lang="es-ES_tradnl" sz="2000" dirty="0">
              <a:solidFill>
                <a:srgbClr val="1C3F94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23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4713" y="320842"/>
            <a:ext cx="5937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Mapas en STATA</a:t>
            </a:r>
            <a:endParaRPr lang="es-ES" sz="3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457200" y="100436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2400" b="1" dirty="0" smtClean="0">
                <a:latin typeface="Arial" pitchFamily="34" charset="0"/>
                <a:cs typeface="Arial" pitchFamily="34" charset="0"/>
              </a:rPr>
              <a:t>Shp2dta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Convierte un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archivo de coordenadas (SHP) y otro de descriptores (DBF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) en formato STATA (DTA).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500" i="1" dirty="0">
                <a:latin typeface="Arial" pitchFamily="34" charset="0"/>
                <a:cs typeface="Arial" pitchFamily="34" charset="0"/>
              </a:rPr>
              <a:t>shp2dta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"D:\mapas\\`y'\\SHP\\`x'\\`x'A", 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500" dirty="0">
                <a:latin typeface="Arial" pitchFamily="34" charset="0"/>
                <a:cs typeface="Arial" pitchFamily="34" charset="0"/>
              </a:rPr>
              <a:t>	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data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("`abr'_A1-d")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coor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("`abr'_A1-c")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genid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aid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) 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;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10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0486" b="65432"/>
          <a:stretch/>
        </p:blipFill>
        <p:spPr bwMode="auto">
          <a:xfrm>
            <a:off x="1689100" y="2919413"/>
            <a:ext cx="53975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886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4713" y="320842"/>
            <a:ext cx="5937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Mapas en STATA</a:t>
            </a:r>
            <a:endParaRPr lang="es-ES" sz="3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457200" y="128376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es-ES" sz="2500" b="1" dirty="0" err="1" smtClean="0">
                <a:latin typeface="Arial" pitchFamily="34" charset="0"/>
                <a:cs typeface="Arial" pitchFamily="34" charset="0"/>
              </a:rPr>
              <a:t>Spmap</a:t>
            </a:r>
            <a:r>
              <a:rPr lang="es-ES" sz="25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mapea utilizando las coordenadas, descriptores e indicadores.</a:t>
            </a:r>
          </a:p>
          <a:p>
            <a:pPr marL="0" indent="0" algn="just">
              <a:buNone/>
            </a:pPr>
            <a:endParaRPr lang="es-ES" sz="2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500" i="1" dirty="0" err="1">
                <a:latin typeface="Arial" pitchFamily="34" charset="0"/>
                <a:cs typeface="Arial" pitchFamily="34" charset="0"/>
              </a:rPr>
              <a:t>spmap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`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var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'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using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"`abr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'_A1-c.dta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" , id(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aid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clm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(u)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cln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(4)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fc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(`color') 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oc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(grey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grey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grey)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osize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none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none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none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) </a:t>
            </a:r>
            <a:endParaRPr lang="es-ES" sz="25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500" dirty="0">
                <a:latin typeface="Arial" pitchFamily="34" charset="0"/>
                <a:cs typeface="Arial" pitchFamily="34" charset="0"/>
              </a:rPr>
              <a:t>ti("`titulo'") 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subtitle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("`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loc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'") note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("`nota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'")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mosize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medium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) 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500" dirty="0">
                <a:latin typeface="Arial" pitchFamily="34" charset="0"/>
                <a:cs typeface="Arial" pitchFamily="34" charset="0"/>
              </a:rPr>
              <a:t>`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leg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' 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point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(data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("`abr'_SIP1-c.dta") 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(geo) 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select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s-ES" sz="2500" dirty="0" err="1" smtClean="0">
                <a:latin typeface="Arial" pitchFamily="34" charset="0"/>
                <a:cs typeface="Arial" pitchFamily="34" charset="0"/>
              </a:rPr>
              <a:t>keep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if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`geo')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shape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(`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shape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')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xcoord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(_X)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ycoord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(_Y)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os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(.2)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fc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(`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fc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')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(`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size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')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ocolor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(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none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)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legc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 legenda(`legenda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'));</a:t>
            </a:r>
            <a:endParaRPr lang="es-ES" sz="25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es-ES" sz="2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11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5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57114"/>
            <a:ext cx="6881068" cy="6056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-756592" y="6525344"/>
            <a:ext cx="1125537" cy="3333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83D1567-B688-4AA7-BDC5-82713F698D1B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12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02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33" y="431801"/>
            <a:ext cx="8242059" cy="602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13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19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44713" y="320842"/>
            <a:ext cx="5937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Tablas dinámicas con mapas hechos en STATA</a:t>
            </a:r>
            <a:endParaRPr lang="es-ES" sz="3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81113" y="3114842"/>
            <a:ext cx="5937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Aplicación en Excel…</a:t>
            </a:r>
            <a:endParaRPr lang="es-ES" sz="3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14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498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7 Marcador de contenido"/>
          <p:cNvSpPr>
            <a:spLocks noGrp="1"/>
          </p:cNvSpPr>
          <p:nvPr>
            <p:ph idx="1"/>
          </p:nvPr>
        </p:nvSpPr>
        <p:spPr bwMode="auto">
          <a:xfrm>
            <a:off x="457200" y="1879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Tx/>
              <a:buNone/>
            </a:pPr>
            <a:r>
              <a:rPr lang="es-MX" sz="2500" b="1" dirty="0" smtClean="0">
                <a:solidFill>
                  <a:srgbClr val="002060"/>
                </a:solidFill>
              </a:rPr>
              <a:t>Funciones principales:</a:t>
            </a:r>
            <a:endParaRPr lang="es-ES" sz="2500" b="1" dirty="0" smtClean="0">
              <a:solidFill>
                <a:srgbClr val="002060"/>
              </a:solidFill>
            </a:endParaRPr>
          </a:p>
          <a:p>
            <a:pPr algn="just"/>
            <a:endParaRPr lang="es-ES" sz="2500" dirty="0" smtClean="0"/>
          </a:p>
          <a:p>
            <a:pPr algn="just"/>
            <a:r>
              <a:rPr lang="es-ES" sz="2500" dirty="0" smtClean="0"/>
              <a:t>La </a:t>
            </a:r>
            <a:r>
              <a:rPr lang="es-ES" sz="2500" dirty="0" smtClean="0"/>
              <a:t>evaluación de la Política Nacional de Desarrollo Social </a:t>
            </a:r>
          </a:p>
          <a:p>
            <a:pPr algn="just"/>
            <a:endParaRPr lang="es-ES" sz="2500" dirty="0"/>
          </a:p>
          <a:p>
            <a:pPr algn="just"/>
            <a:r>
              <a:rPr lang="es-ES" sz="2500" dirty="0" smtClean="0"/>
              <a:t>La medición de la pobreza.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144713" y="441325"/>
            <a:ext cx="5937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¿Qué es el CONEVAL?</a:t>
            </a:r>
          </a:p>
        </p:txBody>
      </p:sp>
      <p:sp>
        <p:nvSpPr>
          <p:cNvPr id="4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2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465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157413" y="414338"/>
            <a:ext cx="7119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r>
              <a:rPr lang="es-ES_tradnl" sz="3200" b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Medición de pobreza por Ley </a:t>
            </a:r>
            <a:endParaRPr lang="es-ES_tradnl" sz="2000" b="1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9 Grupo"/>
          <p:cNvGrpSpPr>
            <a:grpSpLocks/>
          </p:cNvGrpSpPr>
          <p:nvPr/>
        </p:nvGrpSpPr>
        <p:grpSpPr bwMode="auto">
          <a:xfrm>
            <a:off x="195941" y="1156990"/>
            <a:ext cx="2185309" cy="1922107"/>
            <a:chOff x="914400" y="2264229"/>
            <a:chExt cx="1996939" cy="1799771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7 Conector"/>
            <p:cNvSpPr/>
            <p:nvPr/>
          </p:nvSpPr>
          <p:spPr bwMode="auto">
            <a:xfrm>
              <a:off x="914400" y="2264229"/>
              <a:ext cx="1901371" cy="1799771"/>
            </a:xfrm>
            <a:prstGeom prst="flowChartConnector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/>
            <a:lstStyle/>
            <a:p>
              <a:pPr eaLnBrk="0" hangingPunct="0">
                <a:defRPr/>
              </a:pPr>
              <a:endParaRPr lang="es-ES" dirty="0">
                <a:solidFill>
                  <a:schemeClr val="bg1"/>
                </a:solidFill>
                <a:latin typeface="Times" charset="0"/>
                <a:cs typeface="+mn-cs"/>
              </a:endParaRPr>
            </a:p>
          </p:txBody>
        </p:sp>
        <p:sp>
          <p:nvSpPr>
            <p:cNvPr id="23575" name="8 CuadroTexto"/>
            <p:cNvSpPr txBox="1">
              <a:spLocks noChangeArrowheads="1"/>
            </p:cNvSpPr>
            <p:nvPr/>
          </p:nvSpPr>
          <p:spPr bwMode="auto">
            <a:xfrm>
              <a:off x="1001486" y="2618861"/>
              <a:ext cx="1909853" cy="112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s-MX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Ley General de Desarrollo Social</a:t>
              </a:r>
              <a:endParaRPr lang="es-ES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" name="11 Flecha derecha"/>
          <p:cNvSpPr/>
          <p:nvPr/>
        </p:nvSpPr>
        <p:spPr bwMode="auto">
          <a:xfrm rot="3065443">
            <a:off x="1109492" y="3183177"/>
            <a:ext cx="833395" cy="754743"/>
          </a:xfrm>
          <a:prstGeom prst="right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ES">
              <a:latin typeface="Times" charset="0"/>
              <a:cs typeface="+mn-cs"/>
            </a:endParaRPr>
          </a:p>
        </p:txBody>
      </p:sp>
      <p:sp>
        <p:nvSpPr>
          <p:cNvPr id="14" name="13 Proceso alternativo"/>
          <p:cNvSpPr/>
          <p:nvPr/>
        </p:nvSpPr>
        <p:spPr bwMode="auto">
          <a:xfrm>
            <a:off x="2058378" y="2654097"/>
            <a:ext cx="2363962" cy="1750741"/>
          </a:xfrm>
          <a:prstGeom prst="flowChartAlternateProcess">
            <a:avLst/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b="1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Dimensionespara</a:t>
            </a:r>
            <a:r>
              <a:rPr lang="es-MX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la medición de la pobreza</a:t>
            </a:r>
            <a:endParaRPr lang="es-ES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48 Rectángulo redondeado"/>
          <p:cNvSpPr/>
          <p:nvPr/>
        </p:nvSpPr>
        <p:spPr bwMode="auto">
          <a:xfrm>
            <a:off x="4538547" y="1048215"/>
            <a:ext cx="4460488" cy="5307981"/>
          </a:xfrm>
          <a:prstGeom prst="roundRect">
            <a:avLst/>
          </a:prstGeom>
          <a:solidFill>
            <a:srgbClr val="33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eaLnBrk="0" hangingPunct="0">
              <a:defRPr/>
            </a:pPr>
            <a:endParaRPr lang="es-ES" dirty="0">
              <a:latin typeface="Times" charset="0"/>
              <a:cs typeface="+mn-cs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4627563" y="1422400"/>
            <a:ext cx="4237037" cy="443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Ingreso corriente per cápita</a:t>
            </a:r>
            <a:endParaRPr lang="es-ES" sz="18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1" indent="182563" algn="just">
              <a:buFont typeface="Arial" pitchFamily="34" charset="0"/>
              <a:buChar char="•"/>
              <a:defRPr/>
            </a:pPr>
            <a:endParaRPr lang="es-ES" sz="1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Rezago educativo</a:t>
            </a:r>
            <a:endParaRPr lang="es-MX" sz="18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endParaRPr lang="es-ES" sz="1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servicios de salud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MX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seguridad social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Calidad y espacios de la vivienda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180975" indent="-180975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servicios básicos en la vivienda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Acceso a la alimentación</a:t>
            </a:r>
          </a:p>
          <a:p>
            <a:pPr indent="182563" algn="just">
              <a:buFont typeface="Arial" pitchFamily="34" charset="0"/>
              <a:buChar char="•"/>
              <a:defRPr/>
            </a:pPr>
            <a:endParaRPr lang="es-ES" sz="2000" b="1" dirty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indent="182563" algn="just">
              <a:buFont typeface="Arial" pitchFamily="34" charset="0"/>
              <a:buChar char="•"/>
              <a:defRPr/>
            </a:pPr>
            <a:r>
              <a:rPr lang="es-ES" sz="18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Grado de cohesión social</a:t>
            </a: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058378" y="4545877"/>
            <a:ext cx="2399665" cy="1828799"/>
          </a:xfrm>
          <a:prstGeom prst="roundRect">
            <a:avLst>
              <a:gd name="adj" fmla="val 16667"/>
            </a:avLst>
          </a:prstGeom>
          <a:solidFill>
            <a:srgbClr val="00A94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 eaLnBrk="0" hangingPunct="0">
              <a:defRPr/>
            </a:pPr>
            <a:r>
              <a:rPr lang="es-MX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Periodicidad</a:t>
            </a:r>
          </a:p>
          <a:p>
            <a:pPr algn="ctr" eaLnBrk="0" hangingPunct="0">
              <a:defRPr/>
            </a:pP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Estados</a:t>
            </a:r>
          </a:p>
          <a:p>
            <a:pPr algn="ctr" eaLnBrk="0" hangingPunct="0">
              <a:defRPr/>
            </a:pPr>
            <a:r>
              <a:rPr lang="es-MX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(2 años)</a:t>
            </a:r>
          </a:p>
          <a:p>
            <a:pPr algn="ctr" eaLnBrk="0" hangingPunct="0">
              <a:defRPr/>
            </a:pPr>
            <a:r>
              <a:rPr lang="es-MX" sz="20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Municipios</a:t>
            </a:r>
          </a:p>
          <a:p>
            <a:pPr algn="ctr" eaLnBrk="0" hangingPunct="0">
              <a:defRPr/>
            </a:pPr>
            <a:r>
              <a:rPr lang="es-MX" sz="20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(5 años)</a:t>
            </a:r>
            <a:endParaRPr lang="es-ES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3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152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95300" y="1108060"/>
            <a:ext cx="8229600" cy="508954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sz="2000" dirty="0">
                <a:latin typeface="Arial" charset="0"/>
                <a:cs typeface="Arial" charset="0"/>
              </a:rPr>
              <a:t>A partir de los indicadores que marca la Ley General de Desarrollo Social.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sz="2000" dirty="0" smtClean="0">
                <a:latin typeface="Arial" charset="0"/>
                <a:cs typeface="Arial" charset="0"/>
              </a:rPr>
              <a:t>Técnica </a:t>
            </a:r>
            <a:r>
              <a:rPr lang="es-ES" sz="2000" dirty="0">
                <a:latin typeface="Arial" charset="0"/>
                <a:cs typeface="Arial" charset="0"/>
              </a:rPr>
              <a:t>estadística de componentes </a:t>
            </a:r>
            <a:r>
              <a:rPr lang="es-ES" sz="2000" dirty="0" smtClean="0">
                <a:latin typeface="Arial" charset="0"/>
                <a:cs typeface="Arial" charset="0"/>
              </a:rPr>
              <a:t>principales para entidades, municipios y localidades.</a:t>
            </a:r>
            <a:endParaRPr lang="es-ES" sz="2000" dirty="0">
              <a:latin typeface="Arial" charset="0"/>
              <a:cs typeface="Arial" charset="0"/>
            </a:endParaRPr>
          </a:p>
          <a:p>
            <a:pPr algn="just">
              <a:spcAft>
                <a:spcPts val="1200"/>
              </a:spcAft>
            </a:pPr>
            <a:r>
              <a:rPr lang="es-MX" sz="2000" dirty="0">
                <a:latin typeface="Arial" charset="0"/>
                <a:cs typeface="Arial" charset="0"/>
              </a:rPr>
              <a:t>Variables de </a:t>
            </a:r>
            <a:r>
              <a:rPr lang="es-MX" sz="2000" b="1" dirty="0">
                <a:latin typeface="Arial" charset="0"/>
                <a:cs typeface="Arial" charset="0"/>
              </a:rPr>
              <a:t>educación, acceso a servicios de salud, calidad y espacios de la vivienda, servicios básicos en la vivienda y activos en el hogar</a:t>
            </a:r>
            <a:r>
              <a:rPr lang="es-MX" sz="2000" dirty="0">
                <a:latin typeface="Arial" charset="0"/>
                <a:cs typeface="Arial" charset="0"/>
              </a:rPr>
              <a:t>. </a:t>
            </a:r>
          </a:p>
          <a:p>
            <a:pPr algn="just">
              <a:spcAft>
                <a:spcPts val="1200"/>
              </a:spcAft>
            </a:pPr>
            <a:r>
              <a:rPr lang="es-MX" sz="2000" b="1" dirty="0">
                <a:latin typeface="Arial" charset="0"/>
                <a:cs typeface="Arial" charset="0"/>
              </a:rPr>
              <a:t>Ordena entidades federativas, municipios y localidades</a:t>
            </a:r>
            <a:r>
              <a:rPr lang="es-MX" sz="2000" dirty="0">
                <a:latin typeface="Arial" charset="0"/>
                <a:cs typeface="Arial" charset="0"/>
              </a:rPr>
              <a:t> de mayor a menor rezago social en un momento en el tiempo. </a:t>
            </a:r>
            <a:endParaRPr lang="es-MX" sz="2000" b="1" dirty="0">
              <a:latin typeface="Arial" charset="0"/>
              <a:cs typeface="Arial" charset="0"/>
            </a:endParaRPr>
          </a:p>
          <a:p>
            <a:pPr algn="just">
              <a:spcAft>
                <a:spcPts val="1200"/>
              </a:spcAft>
            </a:pPr>
            <a:r>
              <a:rPr lang="es-MX" sz="2000" b="1" dirty="0">
                <a:latin typeface="Arial" charset="0"/>
                <a:cs typeface="Arial" charset="0"/>
              </a:rPr>
              <a:t>No se trata de una medición de pobreza</a:t>
            </a:r>
            <a:r>
              <a:rPr lang="es-MX" sz="2000" b="1" dirty="0" smtClean="0">
                <a:latin typeface="Arial" charset="0"/>
                <a:cs typeface="Arial" charset="0"/>
              </a:rPr>
              <a:t>.</a:t>
            </a:r>
            <a:endParaRPr lang="es-MX" sz="2000" dirty="0">
              <a:latin typeface="Arial" charset="0"/>
              <a:cs typeface="Arial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2135212" y="413048"/>
            <a:ext cx="59372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" sz="32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Grado </a:t>
            </a:r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rezago social</a:t>
            </a:r>
            <a:endParaRPr lang="es-ES_tradnl" sz="3200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4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479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8904C9E9-AC7F-4CA8-AF07-A6E0F144176C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5</a:t>
            </a:fld>
            <a:endParaRPr lang="es-ES" sz="12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2143125" y="528638"/>
            <a:ext cx="5937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ES_tradnl" sz="2000" b="1" dirty="0">
                <a:solidFill>
                  <a:schemeClr val="bg2"/>
                </a:solidFill>
                <a:latin typeface="Arial" charset="0"/>
              </a:rPr>
              <a:t>Grado de rezago social a nivel municipal, </a:t>
            </a:r>
            <a:r>
              <a:rPr lang="es-ES_tradnl" sz="2000" b="1" dirty="0" smtClean="0">
                <a:solidFill>
                  <a:schemeClr val="bg2"/>
                </a:solidFill>
                <a:latin typeface="Arial" charset="0"/>
              </a:rPr>
              <a:t>2010</a:t>
            </a:r>
            <a:endParaRPr lang="es-ES_tradnl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5846" name="1 CuadroTexto"/>
          <p:cNvSpPr txBox="1">
            <a:spLocks noChangeArrowheads="1"/>
          </p:cNvSpPr>
          <p:nvPr/>
        </p:nvSpPr>
        <p:spPr bwMode="auto">
          <a:xfrm>
            <a:off x="0" y="6500813"/>
            <a:ext cx="7000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/>
            <a:r>
              <a:rPr lang="es-ES" sz="1100" b="1" dirty="0">
                <a:solidFill>
                  <a:schemeClr val="bg1"/>
                </a:solidFill>
                <a:latin typeface="Calibri" pitchFamily="34" charset="0"/>
              </a:rPr>
              <a:t>Fuente: estimaciones del CONEVAL con base en  el  </a:t>
            </a:r>
            <a:r>
              <a:rPr lang="es-ES" sz="1100" b="1" dirty="0" smtClean="0">
                <a:solidFill>
                  <a:schemeClr val="bg1"/>
                </a:solidFill>
                <a:latin typeface="Calibri" pitchFamily="34" charset="0"/>
              </a:rPr>
              <a:t>Censo de </a:t>
            </a:r>
            <a:r>
              <a:rPr lang="es-ES" sz="1100" b="1" dirty="0">
                <a:solidFill>
                  <a:schemeClr val="bg1"/>
                </a:solidFill>
                <a:latin typeface="Calibri" pitchFamily="34" charset="0"/>
              </a:rPr>
              <a:t>Población y Vivienda </a:t>
            </a:r>
            <a:r>
              <a:rPr lang="es-ES" sz="1100" b="1" dirty="0" smtClean="0">
                <a:solidFill>
                  <a:schemeClr val="bg1"/>
                </a:solidFill>
                <a:latin typeface="Calibri" pitchFamily="34" charset="0"/>
              </a:rPr>
              <a:t>2010 </a:t>
            </a:r>
            <a:endParaRPr lang="es-ES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9722" r="23853" b="4630"/>
          <a:stretch/>
        </p:blipFill>
        <p:spPr bwMode="auto">
          <a:xfrm>
            <a:off x="304800" y="1176338"/>
            <a:ext cx="8080375" cy="516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1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6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143124" y="528638"/>
            <a:ext cx="67530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s-ES_tradnl" sz="2000" b="1" dirty="0">
                <a:solidFill>
                  <a:schemeClr val="bg2"/>
                </a:solidFill>
                <a:latin typeface="Arial" charset="0"/>
              </a:rPr>
              <a:t>Grado de rezago social </a:t>
            </a:r>
            <a:r>
              <a:rPr lang="es-ES_tradnl" sz="2000" b="1" dirty="0" smtClean="0">
                <a:solidFill>
                  <a:schemeClr val="bg2"/>
                </a:solidFill>
                <a:latin typeface="Arial" charset="0"/>
              </a:rPr>
              <a:t>para localidades rurales, 2010</a:t>
            </a:r>
            <a:endParaRPr lang="es-ES_tradnl" sz="2000" b="1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6870" name="1 CuadroTexto"/>
          <p:cNvSpPr txBox="1">
            <a:spLocks noChangeArrowheads="1"/>
          </p:cNvSpPr>
          <p:nvPr/>
        </p:nvSpPr>
        <p:spPr bwMode="auto">
          <a:xfrm>
            <a:off x="0" y="6500813"/>
            <a:ext cx="70008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lvl="1" eaLnBrk="1" hangingPunct="1"/>
            <a:r>
              <a:rPr lang="es-ES" sz="1100" b="1" dirty="0">
                <a:solidFill>
                  <a:schemeClr val="bg1"/>
                </a:solidFill>
                <a:latin typeface="Calibri" pitchFamily="34" charset="0"/>
              </a:rPr>
              <a:t>Fuente: estimaciones del CONEVAL con base </a:t>
            </a:r>
            <a:r>
              <a:rPr lang="es-ES" sz="1100" b="1" dirty="0" smtClean="0">
                <a:solidFill>
                  <a:schemeClr val="bg1"/>
                </a:solidFill>
                <a:latin typeface="Calibri" pitchFamily="34" charset="0"/>
              </a:rPr>
              <a:t>Censo de </a:t>
            </a:r>
            <a:r>
              <a:rPr lang="es-ES" sz="1100" b="1" dirty="0">
                <a:solidFill>
                  <a:schemeClr val="bg1"/>
                </a:solidFill>
                <a:latin typeface="Calibri" pitchFamily="34" charset="0"/>
              </a:rPr>
              <a:t>Población y Vivienda </a:t>
            </a:r>
            <a:r>
              <a:rPr lang="es-ES" sz="1100" b="1" dirty="0" smtClean="0">
                <a:solidFill>
                  <a:schemeClr val="bg1"/>
                </a:solidFill>
                <a:latin typeface="Calibri" pitchFamily="34" charset="0"/>
              </a:rPr>
              <a:t>2010</a:t>
            </a:r>
            <a:endParaRPr lang="es-ES" sz="11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9722" r="23854" b="4444"/>
          <a:stretch/>
        </p:blipFill>
        <p:spPr bwMode="auto">
          <a:xfrm>
            <a:off x="280178" y="1142478"/>
            <a:ext cx="8025622" cy="5117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lipse"/>
          <p:cNvSpPr/>
          <p:nvPr/>
        </p:nvSpPr>
        <p:spPr bwMode="auto">
          <a:xfrm>
            <a:off x="365760" y="6042933"/>
            <a:ext cx="76979" cy="79738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365760" y="5907202"/>
            <a:ext cx="76979" cy="79738"/>
          </a:xfrm>
          <a:prstGeom prst="ellipse">
            <a:avLst/>
          </a:prstGeom>
          <a:solidFill>
            <a:srgbClr val="CC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365759" y="5747658"/>
            <a:ext cx="76979" cy="79738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11 Elipse"/>
          <p:cNvSpPr/>
          <p:nvPr/>
        </p:nvSpPr>
        <p:spPr bwMode="auto">
          <a:xfrm>
            <a:off x="365760" y="5607164"/>
            <a:ext cx="76979" cy="7973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12 Elipse"/>
          <p:cNvSpPr/>
          <p:nvPr/>
        </p:nvSpPr>
        <p:spPr bwMode="auto">
          <a:xfrm>
            <a:off x="365760" y="5454764"/>
            <a:ext cx="76979" cy="79738"/>
          </a:xfrm>
          <a:prstGeom prst="ellipse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197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4713" y="206542"/>
            <a:ext cx="59372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Grado de Rezago Social a nivel de AGEB urbanas</a:t>
            </a:r>
            <a:endParaRPr lang="es-ES" sz="3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457199" y="1674285"/>
            <a:ext cx="8172451" cy="478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Mayor información de indicadores de desarrollo social  en mayores niveles de desagregación territorial.</a:t>
            </a:r>
          </a:p>
          <a:p>
            <a:pPr algn="just"/>
            <a:endParaRPr lang="es-ES" sz="10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Estratificación de Áreas </a:t>
            </a:r>
            <a:r>
              <a:rPr lang="es-ES" sz="2000" dirty="0" err="1" smtClean="0">
                <a:latin typeface="Arial" pitchFamily="34" charset="0"/>
                <a:cs typeface="Arial" pitchFamily="34" charset="0"/>
              </a:rPr>
              <a:t>Geoestadísticas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 Básicas (AGEB) en localidades con población mayor o igual a 2,500 habitantes.</a:t>
            </a:r>
          </a:p>
          <a:p>
            <a:pPr algn="just"/>
            <a:endParaRPr lang="es-ES" sz="10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Metodología de Análisis de Clases Latentes (ACL</a:t>
            </a:r>
            <a:r>
              <a:rPr lang="es-E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lvl="1"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Heterogeneidad no observable (clases) en AGEB.</a:t>
            </a:r>
          </a:p>
          <a:p>
            <a:pPr lvl="1"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Cantidad de clases se determina por el mismo modelo.</a:t>
            </a:r>
          </a:p>
          <a:p>
            <a:pPr lvl="1" algn="just"/>
            <a:r>
              <a:rPr lang="es-ES" sz="1800" dirty="0" smtClean="0">
                <a:latin typeface="Arial" pitchFamily="34" charset="0"/>
                <a:cs typeface="Arial" pitchFamily="34" charset="0"/>
              </a:rPr>
              <a:t>ACL asigna una probabilidad a cada AGEB de pertenecer a cada clase.</a:t>
            </a:r>
          </a:p>
          <a:p>
            <a:pPr lvl="1" algn="just"/>
            <a:endParaRPr lang="es-ES" sz="105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000" dirty="0" smtClean="0">
                <a:latin typeface="Arial" pitchFamily="34" charset="0"/>
                <a:cs typeface="Arial" pitchFamily="34" charset="0"/>
              </a:rPr>
              <a:t>Se estimó Grado de Rezago Social Alto, Medio y Bajo entre las 51,034 AGEB (Censo de Población y Vivienda 2010).</a:t>
            </a: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7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5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fld id="{E5003FE2-7F0D-4890-91B3-E5D6ACE3154C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8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" y="1340768"/>
            <a:ext cx="9096122" cy="281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143108" y="214860"/>
            <a:ext cx="6893388" cy="1197916"/>
          </a:xfrm>
        </p:spPr>
        <p:txBody>
          <a:bodyPr/>
          <a:lstStyle/>
          <a:p>
            <a:pPr algn="l"/>
            <a:r>
              <a:rPr lang="es-MX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Promedio de variables por estrato  </a:t>
            </a:r>
            <a:br>
              <a:rPr lang="es-MX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</a:br>
            <a:r>
              <a:rPr lang="es-MX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(3 estratos)</a:t>
            </a:r>
            <a:endParaRPr lang="en-US" sz="2800" u="sng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786696" y="4556879"/>
            <a:ext cx="792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kern="0" dirty="0">
                <a:latin typeface="Tahoma" pitchFamily="34" charset="0"/>
                <a:cs typeface="Tahoma" pitchFamily="34" charset="0"/>
              </a:rPr>
              <a:t>Número mínimo de estratos identificables</a:t>
            </a:r>
            <a:endParaRPr lang="es-MX" kern="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70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144713" y="320842"/>
            <a:ext cx="5937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9pPr>
          </a:lstStyle>
          <a:p>
            <a:pPr eaLnBrk="1" hangingPunct="1"/>
            <a:r>
              <a:rPr lang="es-ES" sz="32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Problemática</a:t>
            </a:r>
            <a:endParaRPr lang="es-ES" sz="3200" b="1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7 Marcador de contenido"/>
          <p:cNvSpPr txBox="1">
            <a:spLocks/>
          </p:cNvSpPr>
          <p:nvPr/>
        </p:nvSpPr>
        <p:spPr bwMode="auto">
          <a:xfrm>
            <a:off x="457200" y="1712385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es-ES" sz="2500" dirty="0" smtClean="0">
                <a:latin typeface="Arial" pitchFamily="34" charset="0"/>
                <a:cs typeface="Arial" pitchFamily="34" charset="0"/>
              </a:rPr>
              <a:t>Publicación de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más de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11 mil mapas de localidades urbanas.</a:t>
            </a:r>
          </a:p>
          <a:p>
            <a:pPr algn="just"/>
            <a:r>
              <a:rPr lang="es-ES" sz="2500" dirty="0" smtClean="0">
                <a:latin typeface="Arial" pitchFamily="34" charset="0"/>
                <a:cs typeface="Arial" pitchFamily="34" charset="0"/>
              </a:rPr>
              <a:t>Opciones:</a:t>
            </a:r>
          </a:p>
          <a:p>
            <a:pPr lvl="1" algn="just"/>
            <a:r>
              <a:rPr lang="es-ES" sz="2100" dirty="0" smtClean="0">
                <a:latin typeface="Arial" pitchFamily="34" charset="0"/>
                <a:cs typeface="Arial" pitchFamily="34" charset="0"/>
              </a:rPr>
              <a:t>Realizar cada mapa manualmente utilizando 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Arcgis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o Iris.</a:t>
            </a:r>
          </a:p>
          <a:p>
            <a:pPr lvl="1" algn="just"/>
            <a:r>
              <a:rPr lang="es-ES" sz="2100" b="1" dirty="0" smtClean="0">
                <a:latin typeface="Arial" pitchFamily="34" charset="0"/>
                <a:cs typeface="Arial" pitchFamily="34" charset="0"/>
              </a:rPr>
              <a:t>Realizar con una sola rutina los mapas en </a:t>
            </a:r>
            <a:r>
              <a:rPr lang="es-ES" sz="2100" b="1" dirty="0" smtClean="0">
                <a:latin typeface="Arial" pitchFamily="34" charset="0"/>
                <a:cs typeface="Arial" pitchFamily="34" charset="0"/>
              </a:rPr>
              <a:t>STATA.</a:t>
            </a:r>
            <a:endParaRPr lang="es-ES" sz="21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" sz="2500" dirty="0">
                <a:latin typeface="Arial" pitchFamily="34" charset="0"/>
                <a:cs typeface="Arial" pitchFamily="34" charset="0"/>
              </a:rPr>
              <a:t>Requerimientos:</a:t>
            </a:r>
          </a:p>
          <a:p>
            <a:pPr lvl="1" algn="just"/>
            <a:r>
              <a:rPr lang="es-ES" sz="2500" dirty="0">
                <a:latin typeface="Arial" pitchFamily="34" charset="0"/>
                <a:cs typeface="Arial" pitchFamily="34" charset="0"/>
              </a:rPr>
              <a:t>Marco </a:t>
            </a:r>
            <a:r>
              <a:rPr lang="es-ES" sz="2500" dirty="0" err="1">
                <a:latin typeface="Arial" pitchFamily="34" charset="0"/>
                <a:cs typeface="Arial" pitchFamily="34" charset="0"/>
              </a:rPr>
              <a:t>geoestadístico</a:t>
            </a:r>
            <a:r>
              <a:rPr lang="es-ES" sz="2500" dirty="0">
                <a:latin typeface="Arial" pitchFamily="34" charset="0"/>
                <a:cs typeface="Arial" pitchFamily="34" charset="0"/>
              </a:rPr>
              <a:t> </a:t>
            </a:r>
            <a:r>
              <a:rPr lang="es-ES" sz="2500" dirty="0" smtClean="0">
                <a:latin typeface="Arial" pitchFamily="34" charset="0"/>
                <a:cs typeface="Arial" pitchFamily="34" charset="0"/>
              </a:rPr>
              <a:t>nacional.</a:t>
            </a:r>
            <a:endParaRPr lang="es-ES" sz="2500" dirty="0">
              <a:latin typeface="Arial" pitchFamily="34" charset="0"/>
              <a:cs typeface="Arial" pitchFamily="34" charset="0"/>
            </a:endParaRPr>
          </a:p>
          <a:p>
            <a:pPr lvl="2" algn="just"/>
            <a:r>
              <a:rPr lang="es-ES" sz="2100" dirty="0">
                <a:latin typeface="Arial" pitchFamily="34" charset="0"/>
                <a:cs typeface="Arial" pitchFamily="34" charset="0"/>
              </a:rPr>
              <a:t>Archivos 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*.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shp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2100" dirty="0">
                <a:latin typeface="Arial" pitchFamily="34" charset="0"/>
                <a:cs typeface="Arial" pitchFamily="34" charset="0"/>
              </a:rPr>
              <a:t>y 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*.</a:t>
            </a:r>
            <a:r>
              <a:rPr lang="es-ES" sz="2100" dirty="0" err="1" smtClean="0">
                <a:latin typeface="Arial" pitchFamily="34" charset="0"/>
                <a:cs typeface="Arial" pitchFamily="34" charset="0"/>
              </a:rPr>
              <a:t>dbf</a:t>
            </a:r>
            <a:r>
              <a:rPr lang="es-ES" sz="2100" dirty="0" smtClean="0">
                <a:latin typeface="Arial" pitchFamily="34" charset="0"/>
                <a:cs typeface="Arial" pitchFamily="34" charset="0"/>
              </a:rPr>
              <a:t>.</a:t>
            </a:r>
            <a:endParaRPr lang="es-ES" sz="2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sz="25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1 Marcador de número de diapositiva"/>
          <p:cNvSpPr txBox="1">
            <a:spLocks/>
          </p:cNvSpPr>
          <p:nvPr/>
        </p:nvSpPr>
        <p:spPr>
          <a:xfrm>
            <a:off x="7910513" y="6551613"/>
            <a:ext cx="1125537" cy="3333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s-ES_trad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pitchFamily="18" charset="0"/>
                <a:ea typeface="+mn-ea"/>
                <a:cs typeface="+mn-cs"/>
              </a:defRPr>
            </a:lvl9pPr>
          </a:lstStyle>
          <a:p>
            <a:pPr eaLnBrk="1" hangingPunct="1"/>
            <a:fld id="{74D955FD-637C-4858-9D1D-E1A1A743ED92}" type="slidenum">
              <a:rPr lang="es-ES" sz="1200" smtClean="0">
                <a:solidFill>
                  <a:schemeClr val="bg1"/>
                </a:solidFill>
                <a:latin typeface="Arial" charset="0"/>
              </a:rPr>
              <a:pPr eaLnBrk="1" hangingPunct="1"/>
              <a:t>9</a:t>
            </a:fld>
            <a:endParaRPr lang="es-ES" sz="12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3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ción 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A94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1400" dirty="0" smtClean="0">
            <a:solidFill>
              <a:schemeClr val="bg1"/>
            </a:solidFill>
            <a:latin typeface="Tahoma" pitchFamily="34" charset="0"/>
            <a:cs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14935</TotalTime>
  <Words>594</Words>
  <Application>Microsoft Office PowerPoint</Application>
  <PresentationFormat>Presentación en pantalla (4:3)</PresentationFormat>
  <Paragraphs>99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Presentación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Promedio de variables por estrato   (3 estratos)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Sedesol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González</dc:creator>
  <cp:lastModifiedBy>Rodrigo  Aranda Balcazar</cp:lastModifiedBy>
  <cp:revision>1201</cp:revision>
  <dcterms:created xsi:type="dcterms:W3CDTF">2007-06-13T22:45:12Z</dcterms:created>
  <dcterms:modified xsi:type="dcterms:W3CDTF">2013-05-02T22:23:22Z</dcterms:modified>
</cp:coreProperties>
</file>