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Default Extension="pdf" ContentType="application/pdf"/>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sldIdLst>
    <p:sldId id="256" r:id="rId2"/>
    <p:sldId id="257" r:id="rId3"/>
    <p:sldId id="258" r:id="rId4"/>
    <p:sldId id="259" r:id="rId5"/>
    <p:sldId id="261" r:id="rId6"/>
    <p:sldId id="263" r:id="rId7"/>
    <p:sldId id="262" r:id="rId8"/>
    <p:sldId id="264" r:id="rId9"/>
    <p:sldId id="266" r:id="rId10"/>
    <p:sldId id="265" r:id="rId11"/>
    <p:sldId id="268" r:id="rId12"/>
    <p:sldId id="267" r:id="rId13"/>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6" d="100"/>
          <a:sy n="86" d="100"/>
        </p:scale>
        <p:origin x="-848"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4D6DE-D3A9-784E-9121-538CA47D7632}" type="datetimeFigureOut">
              <a:rPr lang="es-ES_tradnl" smtClean="0"/>
              <a:t>2/5/13</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D7A98-D6E1-0248-9F8F-8027FF9A8ED7}" type="slidenum">
              <a:rPr lang="es-ES_tradnl" smtClean="0"/>
              <a:t>‹Nr.›</a:t>
            </a:fld>
            <a:endParaRPr lang="es-ES_tradnl"/>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BAB8797-4D8C-B345-9FBC-2EBEFCB19967}" type="slidenum">
              <a:rPr lang="en-GB"/>
              <a:pPr/>
              <a:t>5</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BAB8797-4D8C-B345-9FBC-2EBEFCB19967}" type="slidenum">
              <a:rPr lang="en-GB"/>
              <a:pPr/>
              <a:t>6</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BAB8797-4D8C-B345-9FBC-2EBEFCB19967}" type="slidenum">
              <a:rPr lang="en-GB"/>
              <a:pPr/>
              <a:t>7</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BAB8797-4D8C-B345-9FBC-2EBEFCB19967}" type="slidenum">
              <a:rPr lang="en-GB"/>
              <a:pPr/>
              <a:t>8</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BAB8797-4D8C-B345-9FBC-2EBEFCB19967}" type="slidenum">
              <a:rPr lang="en-GB"/>
              <a:pPr/>
              <a:t>9</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BAB8797-4D8C-B345-9FBC-2EBEFCB19967}" type="slidenum">
              <a:rPr lang="en-GB"/>
              <a:pPr/>
              <a:t>10</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BAB8797-4D8C-B345-9FBC-2EBEFCB19967}" type="slidenum">
              <a:rPr lang="en-GB"/>
              <a:pPr/>
              <a:t>11</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06BFAE14-3D2F-E94F-AB19-88DD31CA8A17}" type="datetimeFigureOut">
              <a:rPr lang="es-ES_tradnl" smtClean="0"/>
              <a:t>2/5/13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A5AFB1D-62F4-D34D-A30F-B0E3A27292B4}" type="slidenum">
              <a:rPr lang="es-ES_tradnl" smtClean="0"/>
              <a:t>‹Nr.›</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06BFAE14-3D2F-E94F-AB19-88DD31CA8A17}" type="datetimeFigureOut">
              <a:rPr lang="es-ES_tradnl" smtClean="0"/>
              <a:t>2/5/13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A5AFB1D-62F4-D34D-A30F-B0E3A27292B4}" type="slidenum">
              <a:rPr lang="es-ES_tradnl" smtClean="0"/>
              <a:t>‹Nr.›</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06BFAE14-3D2F-E94F-AB19-88DD31CA8A17}" type="datetimeFigureOut">
              <a:rPr lang="es-ES_tradnl" smtClean="0"/>
              <a:t>2/5/13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A5AFB1D-62F4-D34D-A30F-B0E3A27292B4}" type="slidenum">
              <a:rPr lang="es-ES_tradnl" smtClean="0"/>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06BFAE14-3D2F-E94F-AB19-88DD31CA8A17}" type="datetimeFigureOut">
              <a:rPr lang="es-ES_tradnl" smtClean="0"/>
              <a:t>2/5/13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A5AFB1D-62F4-D34D-A30F-B0E3A27292B4}" type="slidenum">
              <a:rPr lang="es-ES_tradnl" smtClean="0"/>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06BFAE14-3D2F-E94F-AB19-88DD31CA8A17}" type="datetimeFigureOut">
              <a:rPr lang="es-ES_tradnl" smtClean="0"/>
              <a:t>2/5/13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A5AFB1D-62F4-D34D-A30F-B0E3A27292B4}" type="slidenum">
              <a:rPr lang="es-ES_tradnl" smtClean="0"/>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06BFAE14-3D2F-E94F-AB19-88DD31CA8A17}" type="datetimeFigureOut">
              <a:rPr lang="es-ES_tradnl" smtClean="0"/>
              <a:t>2/5/13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A5AFB1D-62F4-D34D-A30F-B0E3A27292B4}" type="slidenum">
              <a:rPr lang="es-ES_tradnl" smtClean="0"/>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06BFAE14-3D2F-E94F-AB19-88DD31CA8A17}" type="datetimeFigureOut">
              <a:rPr lang="es-ES_tradnl" smtClean="0"/>
              <a:t>2/5/13</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8A5AFB1D-62F4-D34D-A30F-B0E3A27292B4}" type="slidenum">
              <a:rPr lang="es-ES_tradnl" smtClean="0"/>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06BFAE14-3D2F-E94F-AB19-88DD31CA8A17}" type="datetimeFigureOut">
              <a:rPr lang="es-ES_tradnl" smtClean="0"/>
              <a:t>2/5/13</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8A5AFB1D-62F4-D34D-A30F-B0E3A27292B4}" type="slidenum">
              <a:rPr lang="es-ES_tradnl" smtClean="0"/>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BFAE14-3D2F-E94F-AB19-88DD31CA8A17}" type="datetimeFigureOut">
              <a:rPr lang="es-ES_tradnl" smtClean="0"/>
              <a:t>2/5/13</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8A5AFB1D-62F4-D34D-A30F-B0E3A27292B4}" type="slidenum">
              <a:rPr lang="es-ES_tradnl" smtClean="0"/>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6BFAE14-3D2F-E94F-AB19-88DD31CA8A17}" type="datetimeFigureOut">
              <a:rPr lang="es-ES_tradnl" smtClean="0"/>
              <a:t>2/5/13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A5AFB1D-62F4-D34D-A30F-B0E3A27292B4}" type="slidenum">
              <a:rPr lang="es-ES_tradnl" smtClean="0"/>
              <a:t>‹Nr.›</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6BFAE14-3D2F-E94F-AB19-88DD31CA8A17}" type="datetimeFigureOut">
              <a:rPr lang="es-ES_tradnl" smtClean="0"/>
              <a:t>2/5/13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A5AFB1D-62F4-D34D-A30F-B0E3A27292B4}" type="slidenum">
              <a:rPr lang="es-ES_tradnl" smtClean="0"/>
              <a:t>‹Nr.›</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FAE14-3D2F-E94F-AB19-88DD31CA8A17}" type="datetimeFigureOut">
              <a:rPr lang="es-ES_tradnl" smtClean="0"/>
              <a:t>2/5/13</a:t>
            </a:fld>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AFB1D-62F4-D34D-A30F-B0E3A27292B4}" type="slidenum">
              <a:rPr lang="es-ES_tradnl" smtClean="0"/>
              <a:t>‹Nr.›</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gnacio_ibarra@msn.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df"/><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900862"/>
            <a:ext cx="7772400" cy="2259542"/>
          </a:xfrm>
        </p:spPr>
        <p:txBody>
          <a:bodyPr>
            <a:normAutofit fontScale="90000"/>
          </a:bodyPr>
          <a:lstStyle/>
          <a:p>
            <a:r>
              <a:rPr lang="es-ES_tradnl" dirty="0" smtClean="0"/>
              <a:t>Sistemas </a:t>
            </a:r>
            <a:r>
              <a:rPr lang="es-ES_tradnl" dirty="0" err="1" smtClean="0"/>
              <a:t>geo</a:t>
            </a:r>
            <a:r>
              <a:rPr lang="es-ES_tradnl" dirty="0" smtClean="0"/>
              <a:t>-referenciados en </a:t>
            </a:r>
            <a:r>
              <a:rPr lang="es-ES_tradnl" dirty="0" err="1" smtClean="0"/>
              <a:t>Stata</a:t>
            </a:r>
            <a:r>
              <a:rPr lang="es-ES_tradnl" dirty="0" smtClean="0"/>
              <a:t> y su aplicación a los procesos de focalización de acciones en desarrollo social.</a:t>
            </a:r>
            <a:endParaRPr lang="es-ES_tradnl" dirty="0"/>
          </a:p>
        </p:txBody>
      </p:sp>
      <p:sp>
        <p:nvSpPr>
          <p:cNvPr id="3" name="Subtítulo 2"/>
          <p:cNvSpPr>
            <a:spLocks noGrp="1"/>
          </p:cNvSpPr>
          <p:nvPr>
            <p:ph type="subTitle" idx="1"/>
          </p:nvPr>
        </p:nvSpPr>
        <p:spPr>
          <a:xfrm>
            <a:off x="1371600" y="3886199"/>
            <a:ext cx="6400800" cy="2523215"/>
          </a:xfrm>
        </p:spPr>
        <p:txBody>
          <a:bodyPr>
            <a:normAutofit lnSpcReduction="10000"/>
          </a:bodyPr>
          <a:lstStyle/>
          <a:p>
            <a:r>
              <a:rPr lang="es-ES_tradnl" dirty="0" smtClean="0"/>
              <a:t>Ignacio Ibarra L</a:t>
            </a:r>
            <a:r>
              <a:rPr lang="es-ES_tradnl" dirty="0" smtClean="0"/>
              <a:t>ópez </a:t>
            </a:r>
          </a:p>
          <a:p>
            <a:r>
              <a:rPr lang="es-ES_tradnl" dirty="0" smtClean="0"/>
              <a:t>Centro de Investigación e Inteligencia Económica, UPAEP.</a:t>
            </a:r>
          </a:p>
          <a:p>
            <a:r>
              <a:rPr lang="es-ES_tradnl" dirty="0" smtClean="0"/>
              <a:t>Instituto de Ciencias de Gobierno y Desarrollo Estratégico, BUAP.</a:t>
            </a:r>
          </a:p>
          <a:p>
            <a:endParaRPr lang="es-ES_tradnl" dirty="0" smtClean="0"/>
          </a:p>
          <a:p>
            <a:endParaRPr lang="es-ES_tradnl"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631626" y="716354"/>
            <a:ext cx="3657600" cy="4864100"/>
          </a:xfrm>
          <a:prstGeom prst="rect">
            <a:avLst/>
          </a:prstGeom>
        </p:spPr>
      </p:pic>
      <p:pic>
        <p:nvPicPr>
          <p:cNvPr id="9" name="Imagen 8"/>
          <p:cNvPicPr>
            <a:picLocks noChangeAspect="1"/>
          </p:cNvPicPr>
          <p:nvPr/>
        </p:nvPicPr>
        <p:blipFill>
          <a:blip r:embed="rId4"/>
          <a:stretch>
            <a:fillRect/>
          </a:stretch>
        </p:blipFill>
        <p:spPr>
          <a:xfrm>
            <a:off x="4047360" y="716354"/>
            <a:ext cx="3657600" cy="48641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914400" y="1631974"/>
            <a:ext cx="3657600" cy="4864100"/>
          </a:xfrm>
          <a:prstGeom prst="rect">
            <a:avLst/>
          </a:prstGeom>
        </p:spPr>
      </p:pic>
      <p:sp>
        <p:nvSpPr>
          <p:cNvPr id="5" name="CuadroTexto 4"/>
          <p:cNvSpPr txBox="1"/>
          <p:nvPr/>
        </p:nvSpPr>
        <p:spPr>
          <a:xfrm>
            <a:off x="4805446" y="1691166"/>
            <a:ext cx="3596550" cy="5078314"/>
          </a:xfrm>
          <a:prstGeom prst="rect">
            <a:avLst/>
          </a:prstGeom>
          <a:noFill/>
        </p:spPr>
        <p:txBody>
          <a:bodyPr wrap="square" rtlCol="0">
            <a:spAutoFit/>
          </a:bodyPr>
          <a:lstStyle/>
          <a:p>
            <a:r>
              <a:rPr lang="es-ES_tradnl" dirty="0" smtClean="0">
                <a:latin typeface="Courier New"/>
                <a:cs typeface="Courier New"/>
              </a:rPr>
              <a:t>use ”</a:t>
            </a:r>
            <a:r>
              <a:rPr lang="es-ES_tradnl" dirty="0" err="1" smtClean="0">
                <a:latin typeface="Courier New"/>
                <a:cs typeface="Courier New"/>
              </a:rPr>
              <a:t>puebla.dta</a:t>
            </a:r>
            <a:r>
              <a:rPr lang="es-ES_tradnl" dirty="0" smtClean="0">
                <a:latin typeface="Courier New"/>
                <a:cs typeface="Courier New"/>
              </a:rPr>
              <a:t>", </a:t>
            </a:r>
            <a:r>
              <a:rPr lang="es-ES_tradnl" dirty="0" err="1" smtClean="0">
                <a:latin typeface="Courier New"/>
                <a:cs typeface="Courier New"/>
              </a:rPr>
              <a:t>clear</a:t>
            </a:r>
            <a:endParaRPr lang="es-ES_tradnl" dirty="0" smtClean="0">
              <a:latin typeface="Courier New"/>
              <a:cs typeface="Courier New"/>
            </a:endParaRPr>
          </a:p>
          <a:p>
            <a:r>
              <a:rPr lang="es-ES_tradnl" dirty="0" smtClean="0">
                <a:latin typeface="Courier New"/>
                <a:cs typeface="Courier New"/>
              </a:rPr>
              <a:t>#</a:t>
            </a:r>
            <a:r>
              <a:rPr lang="es-ES_tradnl" dirty="0" err="1" smtClean="0">
                <a:latin typeface="Courier New"/>
                <a:cs typeface="Courier New"/>
              </a:rPr>
              <a:t>delimit</a:t>
            </a:r>
            <a:r>
              <a:rPr lang="es-ES_tradnl" dirty="0" smtClean="0">
                <a:latin typeface="Courier New"/>
                <a:cs typeface="Courier New"/>
              </a:rPr>
              <a:t> </a:t>
            </a:r>
          </a:p>
          <a:p>
            <a:r>
              <a:rPr lang="es-ES_tradnl" dirty="0" smtClean="0">
                <a:latin typeface="Courier New"/>
                <a:cs typeface="Courier New"/>
              </a:rPr>
              <a:t>qui </a:t>
            </a:r>
            <a:r>
              <a:rPr lang="es-ES_tradnl" dirty="0" err="1" smtClean="0">
                <a:latin typeface="Courier New"/>
                <a:cs typeface="Courier New"/>
              </a:rPr>
              <a:t>spmap</a:t>
            </a:r>
            <a:r>
              <a:rPr lang="es-ES_tradnl" dirty="0" smtClean="0">
                <a:latin typeface="Courier New"/>
                <a:cs typeface="Courier New"/>
              </a:rPr>
              <a:t> </a:t>
            </a:r>
            <a:r>
              <a:rPr lang="es-ES_tradnl" dirty="0" err="1" smtClean="0">
                <a:latin typeface="Courier New"/>
                <a:cs typeface="Courier New"/>
              </a:rPr>
              <a:t>NUM_CAR</a:t>
            </a:r>
            <a:r>
              <a:rPr lang="es-ES_tradnl" dirty="0" smtClean="0">
                <a:latin typeface="Courier New"/>
                <a:cs typeface="Courier New"/>
              </a:rPr>
              <a:t> </a:t>
            </a:r>
            <a:r>
              <a:rPr lang="es-ES_tradnl" dirty="0" err="1" smtClean="0">
                <a:latin typeface="Courier New"/>
                <a:cs typeface="Courier New"/>
              </a:rPr>
              <a:t>using</a:t>
            </a:r>
            <a:r>
              <a:rPr lang="es-ES_tradnl" dirty="0" smtClean="0">
                <a:latin typeface="Courier New"/>
                <a:cs typeface="Courier New"/>
              </a:rPr>
              <a:t> “</a:t>
            </a:r>
            <a:r>
              <a:rPr lang="es-ES_tradnl" dirty="0" err="1" smtClean="0">
                <a:latin typeface="Courier New"/>
                <a:cs typeface="Courier New"/>
              </a:rPr>
              <a:t>puebla_coord.dta</a:t>
            </a:r>
            <a:r>
              <a:rPr lang="es-ES_tradnl" dirty="0" smtClean="0">
                <a:latin typeface="Courier New"/>
                <a:cs typeface="Courier New"/>
              </a:rPr>
              <a:t>”, </a:t>
            </a:r>
          </a:p>
          <a:p>
            <a:r>
              <a:rPr lang="es-ES_tradnl" dirty="0" err="1" smtClean="0">
                <a:latin typeface="Courier New"/>
                <a:cs typeface="Courier New"/>
              </a:rPr>
              <a:t>id(id</a:t>
            </a:r>
            <a:r>
              <a:rPr lang="es-ES_tradnl" dirty="0" smtClean="0">
                <a:latin typeface="Courier New"/>
                <a:cs typeface="Courier New"/>
              </a:rPr>
              <a:t>) </a:t>
            </a:r>
            <a:r>
              <a:rPr lang="es-ES_tradnl" dirty="0" err="1" smtClean="0">
                <a:latin typeface="Courier New"/>
                <a:cs typeface="Courier New"/>
              </a:rPr>
              <a:t>title</a:t>
            </a:r>
            <a:r>
              <a:rPr lang="es-ES_tradnl" dirty="0" smtClean="0">
                <a:latin typeface="Courier New"/>
                <a:cs typeface="Courier New"/>
              </a:rPr>
              <a:t>("Prioridad en Rezago en Salud",</a:t>
            </a:r>
          </a:p>
          <a:p>
            <a:r>
              <a:rPr lang="es-ES_tradnl" dirty="0" err="1" smtClean="0">
                <a:latin typeface="Courier New"/>
                <a:cs typeface="Courier New"/>
              </a:rPr>
              <a:t>size</a:t>
            </a:r>
            <a:r>
              <a:rPr lang="es-ES_tradnl" dirty="0" smtClean="0">
                <a:latin typeface="Courier New"/>
                <a:cs typeface="Courier New"/>
              </a:rPr>
              <a:t>(*0.8)) </a:t>
            </a:r>
          </a:p>
          <a:p>
            <a:r>
              <a:rPr lang="es-ES_tradnl" dirty="0" err="1" smtClean="0">
                <a:latin typeface="Courier New"/>
                <a:cs typeface="Courier New"/>
              </a:rPr>
              <a:t>legend</a:t>
            </a:r>
            <a:r>
              <a:rPr lang="es-ES_tradnl" dirty="0" smtClean="0">
                <a:latin typeface="Courier New"/>
                <a:cs typeface="Courier New"/>
              </a:rPr>
              <a:t>( </a:t>
            </a:r>
            <a:r>
              <a:rPr lang="es-ES_tradnl" dirty="0" err="1" smtClean="0">
                <a:latin typeface="Courier New"/>
                <a:cs typeface="Courier New"/>
              </a:rPr>
              <a:t>title</a:t>
            </a:r>
            <a:r>
              <a:rPr lang="es-ES_tradnl" dirty="0" smtClean="0">
                <a:latin typeface="Courier New"/>
                <a:cs typeface="Courier New"/>
              </a:rPr>
              <a:t>("Personas", </a:t>
            </a:r>
            <a:r>
              <a:rPr lang="es-ES_tradnl" dirty="0" err="1" smtClean="0">
                <a:latin typeface="Courier New"/>
                <a:cs typeface="Courier New"/>
              </a:rPr>
              <a:t>size</a:t>
            </a:r>
            <a:r>
              <a:rPr lang="es-ES_tradnl" dirty="0" smtClean="0">
                <a:latin typeface="Courier New"/>
                <a:cs typeface="Courier New"/>
              </a:rPr>
              <a:t>(*0.6))) </a:t>
            </a:r>
          </a:p>
          <a:p>
            <a:r>
              <a:rPr lang="es-ES_tradnl" dirty="0" err="1" smtClean="0">
                <a:latin typeface="Courier New"/>
                <a:cs typeface="Courier New"/>
              </a:rPr>
              <a:t>point(data(”localidades.dta</a:t>
            </a:r>
            <a:r>
              <a:rPr lang="es-ES_tradnl" dirty="0" smtClean="0">
                <a:latin typeface="Courier New"/>
                <a:cs typeface="Courier New"/>
              </a:rPr>
              <a:t>") </a:t>
            </a:r>
          </a:p>
          <a:p>
            <a:r>
              <a:rPr lang="es-ES_tradnl" dirty="0" err="1" smtClean="0">
                <a:latin typeface="Courier New"/>
                <a:cs typeface="Courier New"/>
              </a:rPr>
              <a:t>psize(relative</a:t>
            </a:r>
            <a:r>
              <a:rPr lang="es-ES_tradnl" dirty="0" smtClean="0">
                <a:latin typeface="Courier New"/>
                <a:cs typeface="Courier New"/>
              </a:rPr>
              <a:t>) </a:t>
            </a:r>
            <a:r>
              <a:rPr lang="es-ES_tradnl" dirty="0" err="1" smtClean="0">
                <a:latin typeface="Courier New"/>
                <a:cs typeface="Courier New"/>
              </a:rPr>
              <a:t>proportional(rs</a:t>
            </a:r>
            <a:r>
              <a:rPr lang="es-ES_tradnl" dirty="0" smtClean="0">
                <a:latin typeface="Courier New"/>
                <a:cs typeface="Courier New"/>
              </a:rPr>
              <a:t>) </a:t>
            </a:r>
            <a:r>
              <a:rPr lang="es-ES_tradnl" dirty="0" err="1" smtClean="0">
                <a:latin typeface="Courier New"/>
                <a:cs typeface="Courier New"/>
              </a:rPr>
              <a:t>legenda(on</a:t>
            </a:r>
            <a:r>
              <a:rPr lang="es-ES_tradnl" dirty="0" smtClean="0">
                <a:latin typeface="Courier New"/>
                <a:cs typeface="Courier New"/>
              </a:rPr>
              <a:t>) </a:t>
            </a:r>
            <a:r>
              <a:rPr lang="es-ES_tradnl" dirty="0" err="1" smtClean="0">
                <a:latin typeface="Courier New"/>
                <a:cs typeface="Courier New"/>
              </a:rPr>
              <a:t>legcount</a:t>
            </a:r>
            <a:r>
              <a:rPr lang="es-ES_tradnl" dirty="0" smtClean="0">
                <a:latin typeface="Courier New"/>
                <a:cs typeface="Courier New"/>
              </a:rPr>
              <a:t>) </a:t>
            </a:r>
            <a:r>
              <a:rPr lang="es-ES_tradnl" dirty="0" err="1" smtClean="0">
                <a:latin typeface="Courier New"/>
                <a:cs typeface="Courier New"/>
              </a:rPr>
              <a:t>fcolor(Blues</a:t>
            </a:r>
            <a:r>
              <a:rPr lang="es-ES_tradnl" dirty="0" smtClean="0">
                <a:latin typeface="Courier New"/>
                <a:cs typeface="Courier New"/>
              </a:rPr>
              <a:t>) </a:t>
            </a:r>
            <a:r>
              <a:rPr lang="es-ES_tradnl" dirty="0" err="1" smtClean="0">
                <a:latin typeface="Courier New"/>
                <a:cs typeface="Courier New"/>
              </a:rPr>
              <a:t>graphregion(fcolor(gs10</a:t>
            </a:r>
            <a:r>
              <a:rPr lang="es-ES_tradnl" dirty="0" smtClean="0">
                <a:latin typeface="Courier New"/>
                <a:cs typeface="Courier New"/>
              </a:rPr>
              <a:t>));</a:t>
            </a:r>
          </a:p>
          <a:p>
            <a:endParaRPr lang="es-ES_tradnl" dirty="0"/>
          </a:p>
        </p:txBody>
      </p:sp>
      <p:sp>
        <p:nvSpPr>
          <p:cNvPr id="7" name="Rectángulo 6"/>
          <p:cNvSpPr/>
          <p:nvPr/>
        </p:nvSpPr>
        <p:spPr>
          <a:xfrm>
            <a:off x="914400" y="350619"/>
            <a:ext cx="7517128" cy="1200329"/>
          </a:xfrm>
          <a:prstGeom prst="rect">
            <a:avLst/>
          </a:prstGeom>
        </p:spPr>
        <p:txBody>
          <a:bodyPr wrap="square">
            <a:spAutoFit/>
          </a:bodyPr>
          <a:lstStyle/>
          <a:p>
            <a:r>
              <a:rPr lang="de-DE" sz="3600" dirty="0" err="1" smtClean="0"/>
              <a:t>Focalizaci</a:t>
            </a:r>
            <a:r>
              <a:rPr lang="de-DE" sz="3600" dirty="0" err="1" smtClean="0"/>
              <a:t>ón</a:t>
            </a:r>
            <a:r>
              <a:rPr lang="de-DE" sz="3600" dirty="0" smtClean="0"/>
              <a:t> </a:t>
            </a:r>
            <a:r>
              <a:rPr lang="de-DE" sz="3600" dirty="0" err="1" smtClean="0"/>
              <a:t>alternativa</a:t>
            </a:r>
            <a:r>
              <a:rPr lang="de-DE" sz="3600" dirty="0" smtClean="0"/>
              <a:t>: </a:t>
            </a:r>
            <a:r>
              <a:rPr lang="de-DE" sz="3600" dirty="0" err="1" smtClean="0"/>
              <a:t>Número</a:t>
            </a:r>
            <a:r>
              <a:rPr lang="de-DE" sz="3600" dirty="0" smtClean="0"/>
              <a:t> de </a:t>
            </a:r>
            <a:r>
              <a:rPr lang="de-DE" sz="3600" dirty="0" err="1" smtClean="0"/>
              <a:t>personas</a:t>
            </a:r>
            <a:r>
              <a:rPr lang="de-DE" sz="3600" dirty="0" smtClean="0"/>
              <a:t> con </a:t>
            </a:r>
            <a:r>
              <a:rPr lang="de-DE" sz="3600" dirty="0" err="1" smtClean="0"/>
              <a:t>rezago</a:t>
            </a:r>
            <a:r>
              <a:rPr lang="de-DE" sz="3600" dirty="0" smtClean="0"/>
              <a:t> en </a:t>
            </a:r>
            <a:r>
              <a:rPr lang="de-DE" sz="3600" dirty="0" err="1" smtClean="0"/>
              <a:t>salud</a:t>
            </a:r>
            <a:endParaRPr lang="es-ES_tradnl" sz="36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buNone/>
            </a:pPr>
            <a:endParaRPr lang="es-ES_tradnl" dirty="0" smtClean="0"/>
          </a:p>
          <a:p>
            <a:pPr algn="ctr">
              <a:buNone/>
            </a:pPr>
            <a:r>
              <a:rPr lang="es-ES_tradnl" dirty="0"/>
              <a:t>¡</a:t>
            </a:r>
            <a:r>
              <a:rPr lang="es-ES_tradnl" dirty="0" smtClean="0"/>
              <a:t>Muchas gracias por su tiempo!</a:t>
            </a:r>
          </a:p>
          <a:p>
            <a:pPr algn="ctr">
              <a:buNone/>
            </a:pPr>
            <a:r>
              <a:rPr lang="es-ES_tradnl" dirty="0" smtClean="0">
                <a:hlinkClick r:id="rId2"/>
              </a:rPr>
              <a:t>Ignacio_ibarra@msn.com</a:t>
            </a:r>
            <a:endParaRPr lang="es-ES_tradnl" dirty="0" smtClean="0"/>
          </a:p>
          <a:p>
            <a:pPr algn="ctr">
              <a:buNone/>
            </a:pPr>
            <a:endParaRPr lang="es-ES_tradnl" dirty="0" smtClean="0"/>
          </a:p>
          <a:p>
            <a:pPr algn="ctr">
              <a:buNone/>
            </a:pPr>
            <a:r>
              <a:rPr lang="es-ES_tradnl" dirty="0" smtClean="0"/>
              <a:t>Agradecimientos: </a:t>
            </a:r>
          </a:p>
          <a:p>
            <a:pPr algn="ctr">
              <a:buNone/>
            </a:pPr>
            <a:r>
              <a:rPr lang="es-ES_tradnl" dirty="0" smtClean="0"/>
              <a:t>Coordinaci</a:t>
            </a:r>
            <a:r>
              <a:rPr lang="es-ES_tradnl" dirty="0" smtClean="0"/>
              <a:t>ón General de Proyectos Estratégicos de la Secretaría de Desarrollo Social del Gobierno del Estado de Puebla. </a:t>
            </a:r>
            <a:endParaRPr lang="es-ES_tradnl"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Motivaci</a:t>
            </a:r>
            <a:r>
              <a:rPr lang="es-ES_tradnl" dirty="0" smtClean="0"/>
              <a:t>ón</a:t>
            </a:r>
            <a:endParaRPr lang="es-ES_tradnl" dirty="0"/>
          </a:p>
        </p:txBody>
      </p:sp>
      <p:sp>
        <p:nvSpPr>
          <p:cNvPr id="3" name="Marcador de contenido 2"/>
          <p:cNvSpPr>
            <a:spLocks noGrp="1"/>
          </p:cNvSpPr>
          <p:nvPr>
            <p:ph idx="1"/>
          </p:nvPr>
        </p:nvSpPr>
        <p:spPr/>
        <p:txBody>
          <a:bodyPr>
            <a:normAutofit fontScale="92500" lnSpcReduction="10000"/>
          </a:bodyPr>
          <a:lstStyle/>
          <a:p>
            <a:r>
              <a:rPr lang="es-ES_tradnl" dirty="0" smtClean="0"/>
              <a:t>Existe el reto de integrar la mayor cantidad y calidad de información. </a:t>
            </a:r>
          </a:p>
          <a:p>
            <a:r>
              <a:rPr lang="es-ES_tradnl" dirty="0" smtClean="0"/>
              <a:t>Es importante que en este proceso se considere la estética y la presentación de la información (las personas demandan información, pero de fácil interpretación)</a:t>
            </a:r>
          </a:p>
          <a:p>
            <a:r>
              <a:rPr lang="es-ES_tradnl" dirty="0" err="1" smtClean="0"/>
              <a:t>Stata</a:t>
            </a:r>
            <a:r>
              <a:rPr lang="es-ES_tradnl" dirty="0" smtClean="0"/>
              <a:t> es un software que permite crear una serie de recursos gráficos que a lo largo de los años han sido mejorados y expandidos por la comunidad de usuarios. </a:t>
            </a:r>
          </a:p>
          <a:p>
            <a:endParaRPr lang="es-ES_tradnl"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Motivación</a:t>
            </a:r>
            <a:endParaRPr lang="es-ES_tradnl" dirty="0"/>
          </a:p>
        </p:txBody>
      </p:sp>
      <p:sp>
        <p:nvSpPr>
          <p:cNvPr id="3" name="Marcador de contenido 2"/>
          <p:cNvSpPr>
            <a:spLocks noGrp="1"/>
          </p:cNvSpPr>
          <p:nvPr>
            <p:ph idx="1"/>
          </p:nvPr>
        </p:nvSpPr>
        <p:spPr/>
        <p:txBody>
          <a:bodyPr>
            <a:normAutofit/>
          </a:bodyPr>
          <a:lstStyle/>
          <a:p>
            <a:r>
              <a:rPr lang="es-ES_tradnl" dirty="0" smtClean="0"/>
              <a:t>Caso del comando </a:t>
            </a:r>
            <a:r>
              <a:rPr lang="es-ES_tradnl" dirty="0" err="1" smtClean="0">
                <a:latin typeface="Courier New"/>
                <a:cs typeface="Courier New"/>
              </a:rPr>
              <a:t>spmap</a:t>
            </a:r>
            <a:r>
              <a:rPr lang="es-ES_tradnl" dirty="0" smtClean="0"/>
              <a:t>, desarrollado por Maurizio </a:t>
            </a:r>
            <a:r>
              <a:rPr lang="es-ES_tradnl" dirty="0" err="1" smtClean="0"/>
              <a:t>Pisati</a:t>
            </a:r>
            <a:r>
              <a:rPr lang="es-ES_tradnl" dirty="0" smtClean="0"/>
              <a:t> (</a:t>
            </a:r>
            <a:r>
              <a:rPr lang="es-ES_tradnl" dirty="0" err="1" smtClean="0"/>
              <a:t>Pisati</a:t>
            </a:r>
            <a:r>
              <a:rPr lang="es-ES_tradnl" dirty="0" smtClean="0"/>
              <a:t>, 2008).</a:t>
            </a:r>
          </a:p>
          <a:p>
            <a:r>
              <a:rPr lang="es-ES_tradnl" dirty="0" smtClean="0"/>
              <a:t>En la aplicaci</a:t>
            </a:r>
            <a:r>
              <a:rPr lang="es-ES_tradnl" dirty="0" smtClean="0"/>
              <a:t>ón de acciones de desarrollo social un problema es el tema de la focalización. </a:t>
            </a:r>
          </a:p>
          <a:p>
            <a:r>
              <a:rPr lang="es-ES_tradnl" dirty="0" smtClean="0"/>
              <a:t>Al mismo tiempo al focalizar se deben contemplar cuestiones geográficas (</a:t>
            </a:r>
            <a:r>
              <a:rPr lang="es-ES_tradnl" i="1" dirty="0" err="1" smtClean="0"/>
              <a:t>e.g</a:t>
            </a:r>
            <a:r>
              <a:rPr lang="es-ES_tradnl" i="1" dirty="0" smtClean="0"/>
              <a:t>.</a:t>
            </a:r>
            <a:r>
              <a:rPr lang="es-ES_tradnl" dirty="0" smtClean="0"/>
              <a:t> La cercanía o lejanía hacia algún centro urbano).</a:t>
            </a:r>
            <a:endParaRPr lang="es-ES_tradnl" dirty="0"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t>Sistemas de Informaci</a:t>
            </a:r>
            <a:r>
              <a:rPr lang="es-ES_tradnl" dirty="0" smtClean="0"/>
              <a:t>ón Geográfica</a:t>
            </a:r>
            <a:endParaRPr lang="es-ES_tradnl" dirty="0"/>
          </a:p>
        </p:txBody>
      </p:sp>
      <p:sp>
        <p:nvSpPr>
          <p:cNvPr id="3" name="Marcador de contenido 2"/>
          <p:cNvSpPr>
            <a:spLocks noGrp="1"/>
          </p:cNvSpPr>
          <p:nvPr>
            <p:ph idx="1"/>
          </p:nvPr>
        </p:nvSpPr>
        <p:spPr/>
        <p:txBody>
          <a:bodyPr>
            <a:normAutofit/>
          </a:bodyPr>
          <a:lstStyle/>
          <a:p>
            <a:r>
              <a:rPr lang="es-ES_tradnl" i="1" dirty="0" smtClean="0"/>
              <a:t>“…es una integración organizada de hardware, software y datos geográficos diseñada para capturar, almacenar, manipular, analizar y desplegar en todas sus formas la información geográficamente referenciada con el fin de resolver problemas complejos de planificación y gestión geográfica.” </a:t>
            </a:r>
            <a:r>
              <a:rPr lang="es-ES_tradnl" dirty="0" smtClean="0"/>
              <a:t>(Wikipedia)</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9"/>
          <p:cNvSpPr>
            <a:spLocks noGrp="1" noChangeArrowheads="1"/>
          </p:cNvSpPr>
          <p:nvPr>
            <p:ph type="title"/>
          </p:nvPr>
        </p:nvSpPr>
        <p:spPr/>
        <p:txBody>
          <a:bodyPr/>
          <a:lstStyle/>
          <a:p>
            <a:pPr eaLnBrk="1" hangingPunct="1"/>
            <a:r>
              <a:rPr lang="de-DE" dirty="0" smtClean="0"/>
              <a:t>¿</a:t>
            </a:r>
            <a:r>
              <a:rPr lang="de-DE" dirty="0" err="1" smtClean="0"/>
              <a:t>Cómo</a:t>
            </a:r>
            <a:r>
              <a:rPr lang="de-DE" dirty="0" smtClean="0"/>
              <a:t> </a:t>
            </a:r>
            <a:r>
              <a:rPr lang="de-DE" dirty="0" err="1" smtClean="0"/>
              <a:t>funciona</a:t>
            </a:r>
            <a:r>
              <a:rPr lang="de-DE" dirty="0" smtClean="0"/>
              <a:t>?</a:t>
            </a:r>
          </a:p>
        </p:txBody>
      </p:sp>
      <p:pic>
        <p:nvPicPr>
          <p:cNvPr id="4" name="Imagen 3"/>
          <p:cNvPicPr>
            <a:picLocks noChangeAspect="1"/>
          </p:cNvPicPr>
          <p:nvPr/>
        </p:nvPicPr>
        <p:blipFill>
          <a:blip r:embed="rId3"/>
          <a:stretch>
            <a:fillRect/>
          </a:stretch>
        </p:blipFill>
        <p:spPr>
          <a:xfrm>
            <a:off x="3174743" y="2203176"/>
            <a:ext cx="2495497" cy="2617654"/>
          </a:xfrm>
          <a:prstGeom prst="rect">
            <a:avLst/>
          </a:prstGeom>
        </p:spPr>
      </p:pic>
      <p:pic>
        <p:nvPicPr>
          <p:cNvPr id="6" name="Imagen 5"/>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6068928" y="2259540"/>
            <a:ext cx="2037744" cy="2584443"/>
          </a:xfrm>
          <a:prstGeom prst="rect">
            <a:avLst/>
          </a:prstGeom>
          <a:noFill/>
          <a:ln w="9525">
            <a:noFill/>
            <a:miter lim="800000"/>
            <a:headEnd/>
            <a:tailEnd/>
          </a:ln>
        </p:spPr>
      </p:pic>
      <p:pic>
        <p:nvPicPr>
          <p:cNvPr id="7" name="Imagen 6"/>
          <p:cNvPicPr>
            <a:picLocks noChangeAspect="1"/>
          </p:cNvPicPr>
          <p:nvPr/>
        </p:nvPicPr>
        <p:blipFill>
          <a:blip r:embed="rId6"/>
          <a:stretch>
            <a:fillRect/>
          </a:stretch>
        </p:blipFill>
        <p:spPr>
          <a:xfrm>
            <a:off x="191961" y="2529505"/>
            <a:ext cx="2778272" cy="2084662"/>
          </a:xfrm>
          <a:prstGeom prst="rect">
            <a:avLst/>
          </a:prstGeom>
        </p:spPr>
      </p:pic>
      <p:sp>
        <p:nvSpPr>
          <p:cNvPr id="8" name="Flecha curvada hacia abajo 7"/>
          <p:cNvSpPr/>
          <p:nvPr/>
        </p:nvSpPr>
        <p:spPr bwMode="auto">
          <a:xfrm>
            <a:off x="2480730" y="1580201"/>
            <a:ext cx="1107469" cy="383974"/>
          </a:xfrm>
          <a:prstGeom prst="curved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a:ln>
                <a:noFill/>
              </a:ln>
              <a:solidFill>
                <a:schemeClr val="tx1"/>
              </a:solidFill>
              <a:effectLst/>
              <a:latin typeface="Arial" charset="0"/>
            </a:endParaRPr>
          </a:p>
        </p:txBody>
      </p:sp>
      <p:sp>
        <p:nvSpPr>
          <p:cNvPr id="11" name="Flecha curvada hacia arriba 10"/>
          <p:cNvSpPr/>
          <p:nvPr/>
        </p:nvSpPr>
        <p:spPr bwMode="auto">
          <a:xfrm>
            <a:off x="5315850" y="4991663"/>
            <a:ext cx="1107469" cy="443048"/>
          </a:xfrm>
          <a:prstGeom prst="curved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9"/>
          <p:cNvSpPr>
            <a:spLocks noGrp="1" noChangeArrowheads="1"/>
          </p:cNvSpPr>
          <p:nvPr>
            <p:ph type="title"/>
          </p:nvPr>
        </p:nvSpPr>
        <p:spPr>
          <a:xfrm>
            <a:off x="457200" y="245102"/>
            <a:ext cx="8229600" cy="1143000"/>
          </a:xfrm>
        </p:spPr>
        <p:txBody>
          <a:bodyPr/>
          <a:lstStyle/>
          <a:p>
            <a:pPr eaLnBrk="1" hangingPunct="1"/>
            <a:r>
              <a:rPr lang="de-DE" dirty="0" smtClean="0"/>
              <a:t>¿</a:t>
            </a:r>
            <a:r>
              <a:rPr lang="de-DE" dirty="0" err="1" smtClean="0"/>
              <a:t>Cómo</a:t>
            </a:r>
            <a:r>
              <a:rPr lang="de-DE" dirty="0" smtClean="0"/>
              <a:t> </a:t>
            </a:r>
            <a:r>
              <a:rPr lang="de-DE" dirty="0" err="1" smtClean="0"/>
              <a:t>hacerlo</a:t>
            </a:r>
            <a:r>
              <a:rPr lang="de-DE" dirty="0" smtClean="0"/>
              <a:t> en STATA?</a:t>
            </a:r>
            <a:endParaRPr lang="de-DE" dirty="0" smtClean="0"/>
          </a:p>
        </p:txBody>
      </p:sp>
      <p:sp>
        <p:nvSpPr>
          <p:cNvPr id="9" name="Marcador de contenido 2"/>
          <p:cNvSpPr>
            <a:spLocks noGrp="1"/>
          </p:cNvSpPr>
          <p:nvPr>
            <p:ph idx="1"/>
          </p:nvPr>
        </p:nvSpPr>
        <p:spPr>
          <a:xfrm>
            <a:off x="457200" y="1600200"/>
            <a:ext cx="8229600" cy="4525963"/>
          </a:xfrm>
        </p:spPr>
        <p:txBody>
          <a:bodyPr>
            <a:normAutofit fontScale="55000" lnSpcReduction="20000"/>
          </a:bodyPr>
          <a:lstStyle/>
          <a:p>
            <a:pPr algn="just"/>
            <a:r>
              <a:rPr lang="es-ES_tradnl" sz="3840" dirty="0" smtClean="0"/>
              <a:t>Instalar </a:t>
            </a:r>
            <a:r>
              <a:rPr lang="es-ES_tradnl" sz="3840" dirty="0" err="1">
                <a:latin typeface="Courier New"/>
                <a:cs typeface="Courier New"/>
              </a:rPr>
              <a:t>spmap</a:t>
            </a:r>
            <a:r>
              <a:rPr lang="es-ES_tradnl" sz="3840" dirty="0">
                <a:latin typeface="Courier New"/>
                <a:cs typeface="Courier New"/>
              </a:rPr>
              <a:t>, shp2dta</a:t>
            </a:r>
            <a:r>
              <a:rPr lang="es-ES_tradnl" sz="3840" dirty="0" smtClean="0"/>
              <a:t> y </a:t>
            </a:r>
            <a:r>
              <a:rPr lang="es-ES_tradnl" sz="3840" dirty="0">
                <a:latin typeface="Courier New"/>
                <a:cs typeface="Courier New"/>
              </a:rPr>
              <a:t>mif2dta</a:t>
            </a:r>
            <a:r>
              <a:rPr lang="es-ES_tradnl" sz="3840" dirty="0" smtClean="0"/>
              <a:t>.</a:t>
            </a:r>
          </a:p>
          <a:p>
            <a:pPr algn="just"/>
            <a:r>
              <a:rPr lang="es-ES_tradnl" sz="3840" dirty="0" smtClean="0"/>
              <a:t>Contar con los archivos que contienen la informaci</a:t>
            </a:r>
            <a:r>
              <a:rPr lang="es-ES_tradnl" sz="3840" dirty="0" smtClean="0"/>
              <a:t>ón de un mapa: </a:t>
            </a:r>
            <a:r>
              <a:rPr lang="es-ES_tradnl" sz="3840" dirty="0" smtClean="0"/>
              <a:t>un archivo </a:t>
            </a:r>
            <a:r>
              <a:rPr lang="es-ES_tradnl" sz="3840" dirty="0" err="1" smtClean="0"/>
              <a:t>shape</a:t>
            </a:r>
            <a:r>
              <a:rPr lang="es-ES_tradnl" sz="3840" dirty="0" smtClean="0"/>
              <a:t> (*.</a:t>
            </a:r>
            <a:r>
              <a:rPr lang="es-ES_tradnl" sz="3840" dirty="0" err="1" smtClean="0"/>
              <a:t>shp</a:t>
            </a:r>
            <a:r>
              <a:rPr lang="es-ES_tradnl" sz="3840" dirty="0" smtClean="0"/>
              <a:t>), un archivo en </a:t>
            </a:r>
            <a:r>
              <a:rPr lang="es-ES_tradnl" sz="3840" dirty="0" err="1" smtClean="0"/>
              <a:t>dBASE</a:t>
            </a:r>
            <a:r>
              <a:rPr lang="es-ES_tradnl" sz="3840" dirty="0" smtClean="0"/>
              <a:t> (*.</a:t>
            </a:r>
            <a:r>
              <a:rPr lang="es-ES_tradnl" sz="3840" dirty="0" err="1" smtClean="0"/>
              <a:t>dbf</a:t>
            </a:r>
            <a:r>
              <a:rPr lang="es-ES_tradnl" sz="3840" dirty="0" smtClean="0"/>
              <a:t>) y un archivo </a:t>
            </a:r>
            <a:r>
              <a:rPr lang="es-ES_tradnl" sz="3840" dirty="0" err="1" smtClean="0"/>
              <a:t>shx</a:t>
            </a:r>
            <a:r>
              <a:rPr lang="es-ES_tradnl" sz="3840" dirty="0" smtClean="0"/>
              <a:t>.</a:t>
            </a:r>
          </a:p>
          <a:p>
            <a:pPr lvl="1" algn="just"/>
            <a:r>
              <a:rPr lang="es-ES_tradnl" sz="3200" dirty="0" smtClean="0"/>
              <a:t>.</a:t>
            </a:r>
            <a:r>
              <a:rPr lang="es-ES_tradnl" sz="3200" dirty="0" err="1" smtClean="0"/>
              <a:t>shp</a:t>
            </a:r>
            <a:r>
              <a:rPr lang="es-ES_tradnl" sz="3200" dirty="0" smtClean="0"/>
              <a:t> </a:t>
            </a:r>
            <a:r>
              <a:rPr lang="es-ES_tradnl" sz="3200" dirty="0" err="1" smtClean="0"/>
              <a:t>–</a:t>
            </a:r>
            <a:r>
              <a:rPr lang="es-ES_tradnl" sz="3200" dirty="0" smtClean="0"/>
              <a:t> es la forma de cada cada objeto (</a:t>
            </a:r>
            <a:r>
              <a:rPr lang="es-ES_tradnl" sz="3200" dirty="0" err="1" smtClean="0"/>
              <a:t>e.g</a:t>
            </a:r>
            <a:r>
              <a:rPr lang="es-ES_tradnl" sz="3200" dirty="0" smtClean="0"/>
              <a:t>. Municipios, estados).</a:t>
            </a:r>
          </a:p>
          <a:p>
            <a:pPr lvl="1" algn="just"/>
            <a:r>
              <a:rPr lang="es-ES_tradnl" sz="3200" dirty="0" smtClean="0"/>
              <a:t>.</a:t>
            </a:r>
            <a:r>
              <a:rPr lang="es-ES_tradnl" sz="3200" dirty="0" err="1" smtClean="0"/>
              <a:t>shx</a:t>
            </a:r>
            <a:r>
              <a:rPr lang="es-ES_tradnl" sz="3200" dirty="0" smtClean="0"/>
              <a:t> -  almacena el índice (identificador) de cada objeto.</a:t>
            </a:r>
          </a:p>
          <a:p>
            <a:pPr lvl="1" algn="just"/>
            <a:r>
              <a:rPr lang="es-ES_tradnl" sz="3200" dirty="0" smtClean="0"/>
              <a:t>.</a:t>
            </a:r>
            <a:r>
              <a:rPr lang="es-ES_tradnl" sz="3200" dirty="0" err="1" smtClean="0"/>
              <a:t>dbf</a:t>
            </a:r>
            <a:r>
              <a:rPr lang="es-ES_tradnl" sz="3200" dirty="0" smtClean="0"/>
              <a:t> </a:t>
            </a:r>
            <a:r>
              <a:rPr lang="es-ES_tradnl" sz="3200" dirty="0" err="1" smtClean="0"/>
              <a:t>–</a:t>
            </a:r>
            <a:r>
              <a:rPr lang="es-ES_tradnl" sz="3200" dirty="0" smtClean="0"/>
              <a:t> contiene la informaci</a:t>
            </a:r>
            <a:r>
              <a:rPr lang="es-ES_tradnl" sz="3200" dirty="0" smtClean="0"/>
              <a:t>ón de las </a:t>
            </a:r>
            <a:r>
              <a:rPr lang="es-ES_tradnl" sz="3200" dirty="0" err="1" smtClean="0"/>
              <a:t>carácterísticas</a:t>
            </a:r>
            <a:r>
              <a:rPr lang="es-ES_tradnl" sz="3200" dirty="0" smtClean="0"/>
              <a:t> de cada objeto. En particular coordenadas.</a:t>
            </a:r>
            <a:endParaRPr lang="es-ES_tradnl" sz="3200" dirty="0" smtClean="0"/>
          </a:p>
          <a:p>
            <a:pPr algn="just"/>
            <a:r>
              <a:rPr lang="es-ES_tradnl" sz="3840" dirty="0" smtClean="0"/>
              <a:t>Con </a:t>
            </a:r>
            <a:r>
              <a:rPr lang="es-ES_tradnl" sz="3840" dirty="0" smtClean="0">
                <a:latin typeface="Courier New"/>
                <a:cs typeface="Courier New"/>
              </a:rPr>
              <a:t>shp2dtase</a:t>
            </a:r>
            <a:r>
              <a:rPr lang="es-ES_tradnl" sz="3840" dirty="0" smtClean="0"/>
              <a:t> transcriben el archivo *.</a:t>
            </a:r>
            <a:r>
              <a:rPr lang="es-ES_tradnl" sz="3840" dirty="0" err="1" smtClean="0"/>
              <a:t>shp</a:t>
            </a:r>
            <a:r>
              <a:rPr lang="es-ES_tradnl" sz="3840" dirty="0" smtClean="0"/>
              <a:t> y el *.</a:t>
            </a:r>
            <a:r>
              <a:rPr lang="es-ES_tradnl" sz="3840" dirty="0" err="1" smtClean="0"/>
              <a:t>dbf</a:t>
            </a:r>
            <a:r>
              <a:rPr lang="es-ES_tradnl" sz="3840" dirty="0" smtClean="0"/>
              <a:t> en archivos que puede leer STATA (*.</a:t>
            </a:r>
            <a:r>
              <a:rPr lang="es-ES_tradnl" sz="3840" dirty="0" err="1" smtClean="0"/>
              <a:t>dta</a:t>
            </a:r>
            <a:r>
              <a:rPr lang="es-ES_tradnl" sz="3840" dirty="0" smtClean="0"/>
              <a:t>). </a:t>
            </a:r>
          </a:p>
          <a:p>
            <a:pPr algn="just"/>
            <a:r>
              <a:rPr lang="es-ES_tradnl" sz="3840" dirty="0" smtClean="0"/>
              <a:t>La transcripci</a:t>
            </a:r>
            <a:r>
              <a:rPr lang="es-ES_tradnl" sz="3840" dirty="0" smtClean="0"/>
              <a:t>ón del archivo *.</a:t>
            </a:r>
            <a:r>
              <a:rPr lang="es-ES_tradnl" sz="3840" dirty="0" err="1" smtClean="0"/>
              <a:t>dbf</a:t>
            </a:r>
            <a:r>
              <a:rPr lang="es-ES_tradnl" sz="3840" dirty="0" smtClean="0"/>
              <a:t> asocia a cada objeto geográfico una clave la cual nos sirve para referenciar geográficamente información de dicho objeto. Si se quiere realizar un mapa, es necesario crear otra base de datos con información específica a nivel geográfico, respetando dicha clave. La clave generalmente se nombra </a:t>
            </a:r>
            <a:r>
              <a:rPr lang="es-ES_tradnl" sz="3840" dirty="0" err="1" smtClean="0">
                <a:latin typeface="Courier New"/>
                <a:cs typeface="Courier New"/>
              </a:rPr>
              <a:t>id</a:t>
            </a:r>
            <a:r>
              <a:rPr lang="es-ES_tradnl" sz="3840" dirty="0" smtClean="0"/>
              <a:t> en la base de datos y </a:t>
            </a:r>
            <a:r>
              <a:rPr lang="es-ES_tradnl" sz="3840" dirty="0" smtClean="0">
                <a:latin typeface="Courier New"/>
                <a:cs typeface="Courier New"/>
              </a:rPr>
              <a:t>_ID</a:t>
            </a:r>
            <a:r>
              <a:rPr lang="es-ES_tradnl" sz="3840" dirty="0" smtClean="0"/>
              <a:t> en la base de datos de coordenadas. </a:t>
            </a:r>
          </a:p>
          <a:p>
            <a:pPr algn="just"/>
            <a:endParaRPr lang="es-ES_tradnl"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9"/>
          <p:cNvSpPr>
            <a:spLocks noGrp="1" noChangeArrowheads="1"/>
          </p:cNvSpPr>
          <p:nvPr>
            <p:ph type="title"/>
          </p:nvPr>
        </p:nvSpPr>
        <p:spPr/>
        <p:txBody>
          <a:bodyPr>
            <a:noAutofit/>
          </a:bodyPr>
          <a:lstStyle/>
          <a:p>
            <a:pPr eaLnBrk="1" hangingPunct="1"/>
            <a:r>
              <a:rPr lang="de-DE" sz="3600" dirty="0" err="1" smtClean="0"/>
              <a:t>M</a:t>
            </a:r>
            <a:r>
              <a:rPr lang="de-DE" sz="3600" dirty="0" err="1" smtClean="0"/>
              <a:t>ortalidad</a:t>
            </a:r>
            <a:r>
              <a:rPr lang="de-DE" sz="3600" dirty="0" smtClean="0"/>
              <a:t> </a:t>
            </a:r>
            <a:r>
              <a:rPr lang="de-DE" sz="3600" dirty="0" err="1" smtClean="0"/>
              <a:t>por</a:t>
            </a:r>
            <a:r>
              <a:rPr lang="de-DE" sz="3600" dirty="0" smtClean="0"/>
              <a:t> </a:t>
            </a:r>
            <a:r>
              <a:rPr lang="de-DE" sz="3600" dirty="0" err="1" smtClean="0"/>
              <a:t>enfermedades</a:t>
            </a:r>
            <a:r>
              <a:rPr lang="de-DE" sz="3600" dirty="0" smtClean="0"/>
              <a:t> </a:t>
            </a:r>
            <a:r>
              <a:rPr lang="de-DE" sz="3600" dirty="0" err="1" smtClean="0"/>
              <a:t>infecciosas</a:t>
            </a:r>
            <a:r>
              <a:rPr lang="de-DE" sz="3600" dirty="0" smtClean="0"/>
              <a:t> y </a:t>
            </a:r>
            <a:r>
              <a:rPr lang="de-DE" sz="3600" dirty="0" err="1" smtClean="0"/>
              <a:t>carencia</a:t>
            </a:r>
            <a:r>
              <a:rPr lang="de-DE" sz="3600" dirty="0" smtClean="0"/>
              <a:t> en </a:t>
            </a:r>
            <a:r>
              <a:rPr lang="de-DE" sz="3600" dirty="0" err="1" smtClean="0"/>
              <a:t>salud</a:t>
            </a:r>
            <a:r>
              <a:rPr lang="de-DE" sz="3600" dirty="0" smtClean="0"/>
              <a:t> en Puebla en 2010.</a:t>
            </a:r>
            <a:endParaRPr lang="de-DE" sz="3600" dirty="0" smtClean="0"/>
          </a:p>
        </p:txBody>
      </p:sp>
      <p:sp>
        <p:nvSpPr>
          <p:cNvPr id="9" name="Marcador de contenido 2"/>
          <p:cNvSpPr>
            <a:spLocks noGrp="1"/>
          </p:cNvSpPr>
          <p:nvPr>
            <p:ph idx="1"/>
          </p:nvPr>
        </p:nvSpPr>
        <p:spPr>
          <a:xfrm>
            <a:off x="457200" y="1600200"/>
            <a:ext cx="8229600" cy="4525963"/>
          </a:xfrm>
        </p:spPr>
        <p:txBody>
          <a:bodyPr>
            <a:normAutofit fontScale="70000" lnSpcReduction="20000"/>
          </a:bodyPr>
          <a:lstStyle/>
          <a:p>
            <a:r>
              <a:rPr lang="es-ES_tradnl" dirty="0" smtClean="0"/>
              <a:t>Datos: Registros Administrativos CIE-10 del INEGI (2010).</a:t>
            </a:r>
          </a:p>
          <a:p>
            <a:r>
              <a:rPr lang="es-ES_tradnl" dirty="0" smtClean="0"/>
              <a:t>C</a:t>
            </a:r>
            <a:r>
              <a:rPr lang="es-ES_tradnl" dirty="0" smtClean="0"/>
              <a:t>ódigo:</a:t>
            </a:r>
          </a:p>
          <a:p>
            <a:pPr lvl="1">
              <a:buNone/>
            </a:pPr>
            <a:r>
              <a:rPr lang="es-ES_tradnl" dirty="0" smtClean="0">
                <a:latin typeface="Courier New"/>
                <a:cs typeface="Courier New"/>
              </a:rPr>
              <a:t>shp2dta </a:t>
            </a:r>
            <a:r>
              <a:rPr lang="es-ES_tradnl" dirty="0" err="1" smtClean="0">
                <a:latin typeface="Courier New"/>
                <a:cs typeface="Courier New"/>
              </a:rPr>
              <a:t>using</a:t>
            </a:r>
            <a:r>
              <a:rPr lang="es-ES_tradnl" dirty="0" smtClean="0">
                <a:latin typeface="Courier New"/>
                <a:cs typeface="Courier New"/>
              </a:rPr>
              <a:t> “Puebla”, </a:t>
            </a:r>
            <a:r>
              <a:rPr lang="es-ES_tradnl" dirty="0" err="1" smtClean="0">
                <a:latin typeface="Courier New"/>
                <a:cs typeface="Courier New"/>
              </a:rPr>
              <a:t>database(puebla_data</a:t>
            </a:r>
            <a:r>
              <a:rPr lang="es-ES_tradnl" dirty="0" smtClean="0">
                <a:latin typeface="Courier New"/>
                <a:cs typeface="Courier New"/>
              </a:rPr>
              <a:t>) </a:t>
            </a:r>
            <a:r>
              <a:rPr lang="es-ES_tradnl" dirty="0" err="1" smtClean="0">
                <a:latin typeface="Courier New"/>
                <a:cs typeface="Courier New"/>
              </a:rPr>
              <a:t>coordinates(puebla_coord</a:t>
            </a:r>
            <a:r>
              <a:rPr lang="es-ES_tradnl" dirty="0" smtClean="0">
                <a:latin typeface="Courier New"/>
                <a:cs typeface="Courier New"/>
              </a:rPr>
              <a:t>) </a:t>
            </a:r>
          </a:p>
          <a:p>
            <a:pPr lvl="1">
              <a:buNone/>
            </a:pPr>
            <a:r>
              <a:rPr lang="es-ES_tradnl" dirty="0" smtClean="0">
                <a:latin typeface="Courier New"/>
                <a:cs typeface="Courier New"/>
              </a:rPr>
              <a:t>use “</a:t>
            </a:r>
            <a:r>
              <a:rPr lang="es-ES_tradnl" dirty="0" err="1" smtClean="0">
                <a:latin typeface="Courier New"/>
                <a:cs typeface="Courier New"/>
              </a:rPr>
              <a:t>puebla.dta</a:t>
            </a:r>
            <a:r>
              <a:rPr lang="es-ES_tradnl" dirty="0" smtClean="0">
                <a:latin typeface="Courier New"/>
                <a:cs typeface="Courier New"/>
              </a:rPr>
              <a:t>”, </a:t>
            </a:r>
            <a:r>
              <a:rPr lang="es-ES_tradnl" dirty="0" err="1" smtClean="0">
                <a:latin typeface="Courier New"/>
                <a:cs typeface="Courier New"/>
              </a:rPr>
              <a:t>clear</a:t>
            </a:r>
            <a:endParaRPr lang="es-ES_tradnl" dirty="0" smtClean="0">
              <a:latin typeface="Courier New"/>
              <a:cs typeface="Courier New"/>
            </a:endParaRPr>
          </a:p>
          <a:p>
            <a:pPr lvl="1">
              <a:buNone/>
            </a:pPr>
            <a:r>
              <a:rPr lang="es-ES_tradnl" dirty="0" smtClean="0">
                <a:latin typeface="Courier New"/>
                <a:cs typeface="Courier New"/>
              </a:rPr>
              <a:t>gen </a:t>
            </a:r>
            <a:r>
              <a:rPr lang="es-ES_tradnl" dirty="0" err="1" smtClean="0">
                <a:latin typeface="Courier New"/>
                <a:cs typeface="Courier New"/>
              </a:rPr>
              <a:t>prob_inf</a:t>
            </a:r>
            <a:r>
              <a:rPr lang="es-ES_tradnl" dirty="0" smtClean="0">
                <a:latin typeface="Courier New"/>
                <a:cs typeface="Courier New"/>
              </a:rPr>
              <a:t>=infecciosas/</a:t>
            </a:r>
            <a:r>
              <a:rPr lang="es-ES_tradnl" dirty="0" err="1" smtClean="0">
                <a:latin typeface="Courier New"/>
                <a:cs typeface="Courier New"/>
              </a:rPr>
              <a:t>pob</a:t>
            </a:r>
            <a:endParaRPr lang="es-ES_tradnl" dirty="0" smtClean="0">
              <a:latin typeface="Courier New"/>
              <a:cs typeface="Courier New"/>
            </a:endParaRPr>
          </a:p>
          <a:p>
            <a:pPr lvl="1">
              <a:buNone/>
            </a:pPr>
            <a:r>
              <a:rPr lang="es-ES_tradnl" dirty="0" err="1" smtClean="0">
                <a:latin typeface="Courier New"/>
                <a:cs typeface="Courier New"/>
              </a:rPr>
              <a:t>xtile</a:t>
            </a:r>
            <a:r>
              <a:rPr lang="es-ES_tradnl" dirty="0" smtClean="0">
                <a:latin typeface="Courier New"/>
                <a:cs typeface="Courier New"/>
              </a:rPr>
              <a:t> grupo=infecciosas, </a:t>
            </a:r>
            <a:r>
              <a:rPr lang="es-ES_tradnl" dirty="0" err="1" smtClean="0">
                <a:latin typeface="Courier New"/>
                <a:cs typeface="Courier New"/>
              </a:rPr>
              <a:t>nq</a:t>
            </a:r>
            <a:r>
              <a:rPr lang="es-ES_tradnl" dirty="0" smtClean="0">
                <a:latin typeface="Courier New"/>
                <a:cs typeface="Courier New"/>
              </a:rPr>
              <a:t>(10)</a:t>
            </a:r>
          </a:p>
          <a:p>
            <a:pPr lvl="1">
              <a:buNone/>
            </a:pPr>
            <a:r>
              <a:rPr lang="es-ES_tradnl" dirty="0" smtClean="0">
                <a:latin typeface="Courier New"/>
                <a:cs typeface="Courier New"/>
              </a:rPr>
              <a:t>#</a:t>
            </a:r>
            <a:r>
              <a:rPr lang="es-ES_tradnl" dirty="0" err="1" smtClean="0">
                <a:latin typeface="Courier New"/>
                <a:cs typeface="Courier New"/>
              </a:rPr>
              <a:t>delimit</a:t>
            </a:r>
            <a:endParaRPr lang="es-ES_tradnl" dirty="0" smtClean="0">
              <a:latin typeface="Courier New"/>
              <a:cs typeface="Courier New"/>
            </a:endParaRPr>
          </a:p>
          <a:p>
            <a:pPr lvl="1">
              <a:buNone/>
            </a:pPr>
            <a:r>
              <a:rPr lang="es-ES_tradnl" dirty="0" smtClean="0">
                <a:latin typeface="Courier New"/>
                <a:cs typeface="Courier New"/>
              </a:rPr>
              <a:t>     qui </a:t>
            </a:r>
            <a:r>
              <a:rPr lang="es-ES_tradnl" dirty="0" err="1" smtClean="0">
                <a:latin typeface="Courier New"/>
                <a:cs typeface="Courier New"/>
              </a:rPr>
              <a:t>spmap</a:t>
            </a:r>
            <a:r>
              <a:rPr lang="es-ES_tradnl" dirty="0" smtClean="0">
                <a:latin typeface="Courier New"/>
                <a:cs typeface="Courier New"/>
              </a:rPr>
              <a:t> </a:t>
            </a:r>
            <a:r>
              <a:rPr lang="es-ES_tradnl" dirty="0" err="1" smtClean="0">
                <a:latin typeface="Courier New"/>
                <a:cs typeface="Courier New"/>
              </a:rPr>
              <a:t>prob_inf</a:t>
            </a:r>
            <a:r>
              <a:rPr lang="es-ES_tradnl" dirty="0" smtClean="0">
                <a:latin typeface="Courier New"/>
                <a:cs typeface="Courier New"/>
              </a:rPr>
              <a:t> </a:t>
            </a:r>
            <a:r>
              <a:rPr lang="es-ES_tradnl" dirty="0" err="1" smtClean="0">
                <a:latin typeface="Courier New"/>
                <a:cs typeface="Courier New"/>
              </a:rPr>
              <a:t>using</a:t>
            </a:r>
            <a:r>
              <a:rPr lang="es-ES_tradnl" dirty="0" smtClean="0">
                <a:latin typeface="Courier New"/>
                <a:cs typeface="Courier New"/>
              </a:rPr>
              <a:t> “</a:t>
            </a:r>
            <a:r>
              <a:rPr lang="es-ES_tradnl" dirty="0" err="1" smtClean="0">
                <a:latin typeface="Courier New"/>
                <a:cs typeface="Courier New"/>
              </a:rPr>
              <a:t>puebla_coord.dta</a:t>
            </a:r>
            <a:r>
              <a:rPr lang="es-ES_tradnl" dirty="0" smtClean="0">
                <a:latin typeface="Courier New"/>
                <a:cs typeface="Courier New"/>
              </a:rPr>
              <a:t>”, </a:t>
            </a:r>
          </a:p>
          <a:p>
            <a:pPr lvl="1">
              <a:buNone/>
            </a:pPr>
            <a:r>
              <a:rPr lang="es-ES_tradnl" dirty="0" smtClean="0">
                <a:latin typeface="Courier New"/>
                <a:cs typeface="Courier New"/>
              </a:rPr>
              <a:t>		  </a:t>
            </a:r>
            <a:r>
              <a:rPr lang="es-ES_tradnl" dirty="0" err="1" smtClean="0">
                <a:latin typeface="Courier New"/>
                <a:cs typeface="Courier New"/>
              </a:rPr>
              <a:t>id(id</a:t>
            </a:r>
            <a:r>
              <a:rPr lang="es-ES_tradnl" dirty="0" smtClean="0">
                <a:latin typeface="Courier New"/>
                <a:cs typeface="Courier New"/>
              </a:rPr>
              <a:t>) </a:t>
            </a:r>
            <a:r>
              <a:rPr lang="es-ES_tradnl" dirty="0" err="1" smtClean="0">
                <a:latin typeface="Courier New"/>
                <a:cs typeface="Courier New"/>
              </a:rPr>
              <a:t>titl</a:t>
            </a:r>
            <a:r>
              <a:rPr lang="es-ES_tradnl" dirty="0" err="1">
                <a:latin typeface="Courier New"/>
                <a:cs typeface="Courier New"/>
              </a:rPr>
              <a:t>e</a:t>
            </a:r>
            <a:r>
              <a:rPr lang="es-ES_tradnl" dirty="0" smtClean="0">
                <a:latin typeface="Courier New"/>
                <a:cs typeface="Courier New"/>
              </a:rPr>
              <a:t>("Mortalidad por enfermedades 		  infecciosas en 2010", </a:t>
            </a:r>
            <a:r>
              <a:rPr lang="es-ES_tradnl" dirty="0" err="1" smtClean="0">
                <a:latin typeface="Courier New"/>
                <a:cs typeface="Courier New"/>
              </a:rPr>
              <a:t>size</a:t>
            </a:r>
            <a:r>
              <a:rPr lang="es-ES_tradnl" dirty="0" smtClean="0">
                <a:latin typeface="Courier New"/>
                <a:cs typeface="Courier New"/>
              </a:rPr>
              <a:t>(*0.8))</a:t>
            </a:r>
          </a:p>
          <a:p>
            <a:pPr lvl="1">
              <a:buNone/>
            </a:pPr>
            <a:r>
              <a:rPr lang="es-ES_tradnl" dirty="0" smtClean="0">
                <a:latin typeface="Courier New"/>
                <a:cs typeface="Courier New"/>
              </a:rPr>
              <a:t>     note("</a:t>
            </a:r>
            <a:r>
              <a:rPr lang="es-ES_tradnl" dirty="0" err="1" smtClean="0">
                <a:latin typeface="Courier New"/>
                <a:cs typeface="Courier New"/>
              </a:rPr>
              <a:t>Fuente:elaboración</a:t>
            </a:r>
            <a:r>
              <a:rPr lang="es-ES_tradnl" dirty="0" smtClean="0">
                <a:latin typeface="Courier New"/>
                <a:cs typeface="Courier New"/>
              </a:rPr>
              <a:t> propia con datos de 	  INEGI (2010)",</a:t>
            </a:r>
            <a:r>
              <a:rPr lang="es-ES_tradnl" dirty="0" err="1" smtClean="0">
                <a:latin typeface="Courier New"/>
                <a:cs typeface="Courier New"/>
              </a:rPr>
              <a:t>size(small</a:t>
            </a:r>
            <a:r>
              <a:rPr lang="es-ES_tradnl" dirty="0" smtClean="0">
                <a:latin typeface="Courier New"/>
                <a:cs typeface="Courier New"/>
              </a:rPr>
              <a:t>))  </a:t>
            </a:r>
            <a:r>
              <a:rPr lang="es-ES_tradnl" dirty="0" err="1" smtClean="0">
                <a:latin typeface="Courier New"/>
                <a:cs typeface="Courier New"/>
              </a:rPr>
              <a:t>fcolor(Heat</a:t>
            </a:r>
            <a:r>
              <a:rPr lang="es-ES_tradnl" dirty="0" smtClean="0">
                <a:latin typeface="Courier New"/>
                <a:cs typeface="Courier New"/>
              </a:rPr>
              <a:t>) 		  </a:t>
            </a:r>
            <a:r>
              <a:rPr lang="es-ES_tradnl" dirty="0" err="1" smtClean="0">
                <a:latin typeface="Courier New"/>
                <a:cs typeface="Courier New"/>
              </a:rPr>
              <a:t>legend</a:t>
            </a:r>
            <a:r>
              <a:rPr lang="es-ES_tradnl" dirty="0" smtClean="0">
                <a:latin typeface="Courier New"/>
                <a:cs typeface="Courier New"/>
              </a:rPr>
              <a:t> (off);</a:t>
            </a:r>
          </a:p>
          <a:p>
            <a:pPr lvl="1">
              <a:buNone/>
            </a:pPr>
            <a:r>
              <a:rPr lang="es-ES_tradnl" dirty="0" err="1" smtClean="0">
                <a:latin typeface="Courier New"/>
                <a:cs typeface="Courier New"/>
              </a:rPr>
              <a:t>list</a:t>
            </a:r>
            <a:r>
              <a:rPr lang="es-ES_tradnl" dirty="0" smtClean="0">
                <a:latin typeface="Courier New"/>
                <a:cs typeface="Courier New"/>
              </a:rPr>
              <a:t> </a:t>
            </a:r>
            <a:r>
              <a:rPr lang="es-ES_tradnl" dirty="0" err="1" smtClean="0">
                <a:latin typeface="Courier New"/>
                <a:cs typeface="Courier New"/>
              </a:rPr>
              <a:t>if</a:t>
            </a:r>
            <a:r>
              <a:rPr lang="es-ES_tradnl" dirty="0" smtClean="0">
                <a:latin typeface="Courier New"/>
                <a:cs typeface="Courier New"/>
              </a:rPr>
              <a:t> grupo==10</a:t>
            </a:r>
          </a:p>
          <a:p>
            <a:pPr>
              <a:buNone/>
            </a:pPr>
            <a:endParaRPr lang="es-ES_tradnl"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631626" y="716354"/>
            <a:ext cx="3657600" cy="4864100"/>
          </a:xfrm>
          <a:prstGeom prst="rect">
            <a:avLst/>
          </a:prstGeom>
        </p:spPr>
      </p:pic>
      <p:pic>
        <p:nvPicPr>
          <p:cNvPr id="7" name="Imagen 6"/>
          <p:cNvPicPr>
            <a:picLocks noChangeAspect="1"/>
          </p:cNvPicPr>
          <p:nvPr/>
        </p:nvPicPr>
        <p:blipFill>
          <a:blip r:embed="rId4"/>
          <a:stretch>
            <a:fillRect/>
          </a:stretch>
        </p:blipFill>
        <p:spPr>
          <a:xfrm>
            <a:off x="4289226" y="234950"/>
            <a:ext cx="4592204" cy="6062674"/>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4246374" y="241300"/>
            <a:ext cx="4886078" cy="6056324"/>
          </a:xfrm>
          <a:prstGeom prst="rect">
            <a:avLst/>
          </a:prstGeom>
        </p:spPr>
      </p:pic>
      <p:pic>
        <p:nvPicPr>
          <p:cNvPr id="4" name="Imagen 3"/>
          <p:cNvPicPr>
            <a:picLocks noChangeAspect="1"/>
          </p:cNvPicPr>
          <p:nvPr/>
        </p:nvPicPr>
        <p:blipFill>
          <a:blip r:embed="rId4"/>
          <a:stretch>
            <a:fillRect/>
          </a:stretch>
        </p:blipFill>
        <p:spPr>
          <a:xfrm>
            <a:off x="631626" y="716354"/>
            <a:ext cx="3657600" cy="48641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507</TotalTime>
  <Words>693</Words>
  <Application>Microsoft Macintosh PowerPoint</Application>
  <PresentationFormat>Presentación en pantalla (4:3)</PresentationFormat>
  <Paragraphs>57</Paragraphs>
  <Slides>12</Slides>
  <Notes>7</Notes>
  <HiddenSlides>0</HiddenSlides>
  <MMClips>0</MMClips>
  <ScaleCrop>false</ScaleCrop>
  <HeadingPairs>
    <vt:vector size="4" baseType="variant">
      <vt:variant>
        <vt:lpstr>Plantilla de diseño</vt:lpstr>
      </vt:variant>
      <vt:variant>
        <vt:i4>1</vt:i4>
      </vt:variant>
      <vt:variant>
        <vt:lpstr>Títulos de diapositiva</vt:lpstr>
      </vt:variant>
      <vt:variant>
        <vt:i4>12</vt:i4>
      </vt:variant>
    </vt:vector>
  </HeadingPairs>
  <TitlesOfParts>
    <vt:vector size="13" baseType="lpstr">
      <vt:lpstr>Tema de Office</vt:lpstr>
      <vt:lpstr>Sistemas geo-referenciados en Stata y su aplicación a los procesos de focalización de acciones en desarrollo social.</vt:lpstr>
      <vt:lpstr>Motivación</vt:lpstr>
      <vt:lpstr>Motivación</vt:lpstr>
      <vt:lpstr>Sistemas de Información Geográfica</vt:lpstr>
      <vt:lpstr>¿Cómo funciona?</vt:lpstr>
      <vt:lpstr>¿Cómo hacerlo en STATA?</vt:lpstr>
      <vt:lpstr>Mortalidad por enfermedades infecciosas y carencia en salud en Puebla en 2010.</vt:lpstr>
      <vt:lpstr>Diapositiva 8</vt:lpstr>
      <vt:lpstr>Diapositiva 9</vt:lpstr>
      <vt:lpstr>Diapositiva 10</vt:lpstr>
      <vt:lpstr>Diapositiva 11</vt:lpstr>
      <vt:lpstr>Diapositiva 12</vt:lpstr>
    </vt:vector>
  </TitlesOfParts>
  <Company>UPAEP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geo-referenciados en Stata y su aplicación a los procesos de focalización de acciones en desarrollo social.</dc:title>
  <dc:creator>Ignacio  Ibarra</dc:creator>
  <cp:lastModifiedBy>Ignacio  Ibarra</cp:lastModifiedBy>
  <cp:revision>15</cp:revision>
  <dcterms:created xsi:type="dcterms:W3CDTF">2013-05-03T00:08:53Z</dcterms:created>
  <dcterms:modified xsi:type="dcterms:W3CDTF">2013-05-03T08:35:57Z</dcterms:modified>
</cp:coreProperties>
</file>