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7"/>
  </p:notesMasterIdLst>
  <p:sldIdLst>
    <p:sldId id="280" r:id="rId2"/>
    <p:sldId id="257" r:id="rId3"/>
    <p:sldId id="281" r:id="rId4"/>
    <p:sldId id="258" r:id="rId5"/>
    <p:sldId id="406" r:id="rId6"/>
    <p:sldId id="263" r:id="rId7"/>
    <p:sldId id="410" r:id="rId8"/>
    <p:sldId id="330" r:id="rId9"/>
    <p:sldId id="329" r:id="rId10"/>
    <p:sldId id="331" r:id="rId11"/>
    <p:sldId id="332" r:id="rId12"/>
    <p:sldId id="333" r:id="rId13"/>
    <p:sldId id="334" r:id="rId14"/>
    <p:sldId id="269" r:id="rId15"/>
    <p:sldId id="356" r:id="rId16"/>
    <p:sldId id="357" r:id="rId17"/>
    <p:sldId id="358" r:id="rId18"/>
    <p:sldId id="361" r:id="rId19"/>
    <p:sldId id="362" r:id="rId20"/>
    <p:sldId id="407" r:id="rId21"/>
    <p:sldId id="363" r:id="rId22"/>
    <p:sldId id="364" r:id="rId23"/>
    <p:sldId id="408" r:id="rId24"/>
    <p:sldId id="365" r:id="rId25"/>
    <p:sldId id="366" r:id="rId26"/>
    <p:sldId id="412" r:id="rId27"/>
    <p:sldId id="369" r:id="rId28"/>
    <p:sldId id="370" r:id="rId29"/>
    <p:sldId id="371" r:id="rId30"/>
    <p:sldId id="372" r:id="rId31"/>
    <p:sldId id="411" r:id="rId32"/>
    <p:sldId id="374" r:id="rId33"/>
    <p:sldId id="375" r:id="rId34"/>
    <p:sldId id="377" r:id="rId35"/>
    <p:sldId id="376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  <p188:author id="{D9A7D395-6583-35E5-9DBC-6ABE7660D05A}" name="David Miller" initials="DM" userId="98a306729de98b8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4676"/>
  </p:normalViewPr>
  <p:slideViewPr>
    <p:cSldViewPr snapToGrid="0" snapToObjects="1">
      <p:cViewPr varScale="1">
        <p:scale>
          <a:sx n="106" d="100"/>
          <a:sy n="106" d="100"/>
        </p:scale>
        <p:origin x="69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8/10/relationships/authors" Target="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E1FB1-1555-A341-B6BB-9CCFE20B7C07}" type="datetimeFigureOut">
              <a:rPr lang="en-US" smtClean="0"/>
              <a:t>9/14/25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8F0E3-DF4D-4346-AD3E-AEFC1A540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3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68F0E3-DF4D-4346-AD3E-AEFC1A54016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D603-A42D-244F-ADEB-7E2D3DB72278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EE12-3380-4444-A453-15714FA94594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40FF8-BF0A-8045-8287-452C97F483DF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E7A68-BBAE-0745-85CC-9F0669BA2EFC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07707-E8D6-BA4C-8CD8-B0230B10A45D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5313D-3F3B-1E4C-9C1D-55521415EBF8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F6E37-57BF-2244-AAF2-1F727097DF6B}" type="datetime1">
              <a:rPr lang="en-US" smtClean="0"/>
              <a:t>9/14/25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5752-714E-AE46-A29E-F2B6F434AA62}" type="datetime1">
              <a:rPr lang="en-US" smtClean="0"/>
              <a:t>9/14/25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08BB-9FBA-C54A-9A80-5D339B718F0B}" type="datetime1">
              <a:rPr lang="en-US" smtClean="0"/>
              <a:t>9/14/25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DAABB-AEED-F04B-A330-1E3020A138D4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AF9C9-B2BA-2C46-9B0E-CA373555B889}" type="datetime1">
              <a:rPr lang="en-US" smtClean="0"/>
              <a:t>9/14/25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02592-7BE8-6448-BF88-74E89E0AF737}" type="datetime1">
              <a:rPr lang="en-US" smtClean="0"/>
              <a:t>9/14/25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ta-analysis-workshops.com/download/commonmistakes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ta-analysis-workshops.com/download/commonmistakes.pdf" TargetMode="Externa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n8c1ytMZjA" TargetMode="External"/><Relationship Id="rId2" Type="http://schemas.openxmlformats.org/officeDocument/2006/relationships/hyperlink" Target="https://www.youtube.com/watch?v=kXGY0_pKc8w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ta-analysis-workshops.com/download/commonmistakes.pdf" TargetMode="External"/><Relationship Id="rId5" Type="http://schemas.openxmlformats.org/officeDocument/2006/relationships/hyperlink" Target="https://www.youtube.com/watch?v=PewCmsItvRY" TargetMode="External"/><Relationship Id="rId4" Type="http://schemas.openxmlformats.org/officeDocument/2006/relationships/hyperlink" Target="https://www.youtube.com/watch?v=38wRNJIcqe0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n8c1ytMZjA" TargetMode="External"/><Relationship Id="rId2" Type="http://schemas.openxmlformats.org/officeDocument/2006/relationships/hyperlink" Target="https://www.youtube.com/watch?v=kXGY0_pKc8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kf7KWkod3Zw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41813-9CB7-889E-1E29-AA3C9E9D0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709" y="1069145"/>
            <a:ext cx="8018584" cy="175260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Prediction Intervals in Meta-analysis:</a:t>
            </a:r>
            <a:br>
              <a:rPr lang="en-US" dirty="0"/>
            </a:br>
            <a:r>
              <a:rPr lang="en-US" sz="3600" dirty="0"/>
              <a:t>A Clearer View of Heterogeneity and Expected Future Findings Using Stata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EA05A-C238-118B-0427-5A6F6F6E90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8216" y="3038622"/>
            <a:ext cx="8018584" cy="2600178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David J. Miller, 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U.S. Environmental Protection Agency (retired)</a:t>
            </a:r>
          </a:p>
          <a:p>
            <a:br>
              <a:rPr lang="en-US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Northern European Stata Conference 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Karolinska Institute, Stockholm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August 29, 2025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F6DBA5-64E6-BF82-07B1-83B32D310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0863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1A24E-EB96-2F69-3496-D4C78213C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6837EA-7814-4C98-2769-DE490387C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EC9FFD-2056-A537-2678-1D7716D3F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06551"/>
            <a:ext cx="7781544" cy="3931871"/>
          </a:xfrm>
          <a:prstGeom prst="rect">
            <a:avLst/>
          </a:prstGeom>
        </p:spPr>
      </p:pic>
      <p:sp>
        <p:nvSpPr>
          <p:cNvPr id="4" name="Oval Callout 3">
            <a:extLst>
              <a:ext uri="{FF2B5EF4-FFF2-40B4-BE49-F238E27FC236}">
                <a16:creationId xmlns:a16="http://schemas.microsoft.com/office/drawing/2014/main" id="{78FFCFBB-4B2C-F33C-BBD8-4E259AD6DA62}"/>
              </a:ext>
            </a:extLst>
          </p:cNvPr>
          <p:cNvSpPr/>
          <p:nvPr/>
        </p:nvSpPr>
        <p:spPr>
          <a:xfrm>
            <a:off x="5483726" y="732485"/>
            <a:ext cx="3106821" cy="2783863"/>
          </a:xfrm>
          <a:prstGeom prst="wedgeEllipseCallout">
            <a:avLst/>
          </a:prstGeom>
          <a:gradFill>
            <a:gsLst>
              <a:gs pos="0">
                <a:srgbClr val="FFFF00">
                  <a:alpha val="60000"/>
                </a:srgb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FD0D4B-E150-AAEA-239A-F2C8A1056580}"/>
              </a:ext>
            </a:extLst>
          </p:cNvPr>
          <p:cNvSpPr txBox="1"/>
          <p:nvPr/>
        </p:nvSpPr>
        <p:spPr>
          <a:xfrm>
            <a:off x="5763126" y="1319578"/>
            <a:ext cx="28274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Only </a:t>
            </a:r>
            <a:r>
              <a:rPr lang="en-US" sz="1600" b="1" dirty="0"/>
              <a:t>endpoints</a:t>
            </a:r>
            <a:r>
              <a:rPr lang="en-US" sz="1600" dirty="0"/>
              <a:t> (whiskers) are shown </a:t>
            </a:r>
          </a:p>
          <a:p>
            <a:pPr lvl="1"/>
            <a:r>
              <a:rPr lang="en-US" sz="1600" dirty="0"/>
              <a:t>• No indication of </a:t>
            </a:r>
            <a:r>
              <a:rPr lang="en-US" sz="1600" b="1" dirty="0"/>
              <a:t>likelihood</a:t>
            </a:r>
            <a:r>
              <a:rPr lang="en-US" sz="1600" dirty="0"/>
              <a:t> within the interval</a:t>
            </a:r>
          </a:p>
          <a:p>
            <a:pPr lvl="1"/>
            <a:r>
              <a:rPr lang="en-US" sz="1600" dirty="0"/>
              <a:t> • All values appear equally probable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0FBFC1-A511-F069-E6B7-B269DB872450}"/>
              </a:ext>
            </a:extLst>
          </p:cNvPr>
          <p:cNvSpPr txBox="1"/>
          <p:nvPr/>
        </p:nvSpPr>
        <p:spPr>
          <a:xfrm>
            <a:off x="553453" y="139624"/>
            <a:ext cx="608530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Limitations of Stata’s Default PI Visuals</a:t>
            </a:r>
          </a:p>
        </p:txBody>
      </p:sp>
    </p:spTree>
    <p:extLst>
      <p:ext uri="{BB962C8B-B14F-4D97-AF65-F5344CB8AC3E}">
        <p14:creationId xmlns:p14="http://schemas.microsoft.com/office/powerpoint/2010/main" val="2429490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83AED-A35B-DABE-7364-B12CB6891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93DE16-B652-E94E-995B-D08C664C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A2DD6A-68C4-C2EA-9F72-87BCFB169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06551"/>
            <a:ext cx="7781544" cy="3931871"/>
          </a:xfrm>
          <a:prstGeom prst="rect">
            <a:avLst/>
          </a:prstGeom>
        </p:spPr>
      </p:pic>
      <p:sp>
        <p:nvSpPr>
          <p:cNvPr id="4" name="Oval Callout 3">
            <a:extLst>
              <a:ext uri="{FF2B5EF4-FFF2-40B4-BE49-F238E27FC236}">
                <a16:creationId xmlns:a16="http://schemas.microsoft.com/office/drawing/2014/main" id="{4ADB729A-8B72-FBCF-72CA-2BC0ADA8597C}"/>
              </a:ext>
            </a:extLst>
          </p:cNvPr>
          <p:cNvSpPr/>
          <p:nvPr/>
        </p:nvSpPr>
        <p:spPr>
          <a:xfrm flipH="1">
            <a:off x="3642892" y="1606550"/>
            <a:ext cx="2249907" cy="1909795"/>
          </a:xfrm>
          <a:prstGeom prst="wedgeEllipseCallout">
            <a:avLst/>
          </a:prstGeom>
          <a:gradFill>
            <a:gsLst>
              <a:gs pos="0">
                <a:srgbClr val="FFFF00">
                  <a:alpha val="60000"/>
                </a:srgb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511B82-3493-1355-2CC5-0213D3AB6C02}"/>
              </a:ext>
            </a:extLst>
          </p:cNvPr>
          <p:cNvSpPr txBox="1"/>
          <p:nvPr/>
        </p:nvSpPr>
        <p:spPr>
          <a:xfrm>
            <a:off x="3642892" y="2019664"/>
            <a:ext cx="224990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No visual cue for </a:t>
            </a:r>
            <a:r>
              <a:rPr lang="en-US" sz="1600" b="1" dirty="0"/>
              <a:t>direction</a:t>
            </a:r>
            <a:r>
              <a:rPr lang="en-US" sz="1600" dirty="0"/>
              <a:t>  (e.g., leaning toward benefit vs. harm)</a:t>
            </a:r>
          </a:p>
          <a:p>
            <a:endParaRPr lang="en-US" sz="1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CD2328-B704-E890-6D84-8FF563CB74F5}"/>
              </a:ext>
            </a:extLst>
          </p:cNvPr>
          <p:cNvSpPr txBox="1"/>
          <p:nvPr/>
        </p:nvSpPr>
        <p:spPr>
          <a:xfrm>
            <a:off x="553453" y="139624"/>
            <a:ext cx="608530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Limitations of Stata’s Default PI Visuals</a:t>
            </a:r>
          </a:p>
        </p:txBody>
      </p:sp>
    </p:spTree>
    <p:extLst>
      <p:ext uri="{BB962C8B-B14F-4D97-AF65-F5344CB8AC3E}">
        <p14:creationId xmlns:p14="http://schemas.microsoft.com/office/powerpoint/2010/main" val="3579659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6AA83-1E22-3A43-0DF9-795CB44D6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E0FF067-B3FE-1CCE-9740-0140E6580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A5C307-CED6-24E2-9C73-D5F54302D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06551"/>
            <a:ext cx="7781544" cy="3931871"/>
          </a:xfrm>
          <a:prstGeom prst="rect">
            <a:avLst/>
          </a:prstGeom>
        </p:spPr>
      </p:pic>
      <p:sp>
        <p:nvSpPr>
          <p:cNvPr id="4" name="Oval Callout 3">
            <a:extLst>
              <a:ext uri="{FF2B5EF4-FFF2-40B4-BE49-F238E27FC236}">
                <a16:creationId xmlns:a16="http://schemas.microsoft.com/office/drawing/2014/main" id="{855DC463-57A5-DA21-3725-DE06AD984CE4}"/>
              </a:ext>
            </a:extLst>
          </p:cNvPr>
          <p:cNvSpPr/>
          <p:nvPr/>
        </p:nvSpPr>
        <p:spPr>
          <a:xfrm flipH="1">
            <a:off x="517358" y="2755232"/>
            <a:ext cx="2580015" cy="2301299"/>
          </a:xfrm>
          <a:prstGeom prst="wedgeEllipseCallout">
            <a:avLst/>
          </a:prstGeom>
          <a:gradFill>
            <a:gsLst>
              <a:gs pos="0">
                <a:srgbClr val="FFFF00">
                  <a:alpha val="60000"/>
                </a:srgb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Any </a:t>
            </a:r>
            <a:r>
              <a:rPr lang="en-US" b="1" dirty="0">
                <a:solidFill>
                  <a:schemeClr val="tx1"/>
                </a:solidFill>
              </a:rPr>
              <a:t>numerical annotation</a:t>
            </a:r>
            <a:r>
              <a:rPr lang="en-US" dirty="0">
                <a:solidFill>
                  <a:schemeClr val="tx1"/>
                </a:solidFill>
              </a:rPr>
              <a:t> of the PI (e.g., limits) must be </a:t>
            </a:r>
            <a:r>
              <a:rPr lang="en-US" b="1" dirty="0">
                <a:solidFill>
                  <a:schemeClr val="tx1"/>
                </a:solidFill>
              </a:rPr>
              <a:t>manually entered</a:t>
            </a:r>
          </a:p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488F24-48D6-CF4B-EEA3-0459ADDC9576}"/>
              </a:ext>
            </a:extLst>
          </p:cNvPr>
          <p:cNvSpPr txBox="1"/>
          <p:nvPr/>
        </p:nvSpPr>
        <p:spPr>
          <a:xfrm>
            <a:off x="553453" y="139624"/>
            <a:ext cx="608530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Limitations of Stata’s Default PI Visuals</a:t>
            </a:r>
          </a:p>
        </p:txBody>
      </p:sp>
    </p:spTree>
    <p:extLst>
      <p:ext uri="{BB962C8B-B14F-4D97-AF65-F5344CB8AC3E}">
        <p14:creationId xmlns:p14="http://schemas.microsoft.com/office/powerpoint/2010/main" val="2501001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2C37B-1C76-28EB-E8B1-FD1B4F6E7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E1FBF1-307B-127F-ACC0-66D46A7EB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661D97-CF48-754D-4BDE-5C37D03FA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06551"/>
            <a:ext cx="7781544" cy="3931871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55695CA-AE79-1235-3E3C-F4676E2E2842}"/>
              </a:ext>
            </a:extLst>
          </p:cNvPr>
          <p:cNvSpPr/>
          <p:nvPr/>
        </p:nvSpPr>
        <p:spPr>
          <a:xfrm>
            <a:off x="3693694" y="2394284"/>
            <a:ext cx="3465095" cy="1888957"/>
          </a:xfrm>
          <a:prstGeom prst="roundRect">
            <a:avLst/>
          </a:prstGeom>
          <a:gradFill>
            <a:gsLst>
              <a:gs pos="0">
                <a:srgbClr val="FFFF00">
                  <a:alpha val="60000"/>
                </a:srgb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</a:rPr>
              <a:t>Prediction intervals  not widely used !!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8F6190-3B26-BCA2-90F3-B1B5654E3CCE}"/>
              </a:ext>
            </a:extLst>
          </p:cNvPr>
          <p:cNvSpPr txBox="1"/>
          <p:nvPr/>
        </p:nvSpPr>
        <p:spPr>
          <a:xfrm>
            <a:off x="553453" y="139624"/>
            <a:ext cx="6085305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Limitations of Stata’s Default PI Visuals</a:t>
            </a:r>
          </a:p>
        </p:txBody>
      </p:sp>
    </p:spTree>
    <p:extLst>
      <p:ext uri="{BB962C8B-B14F-4D97-AF65-F5344CB8AC3E}">
        <p14:creationId xmlns:p14="http://schemas.microsoft.com/office/powerpoint/2010/main" val="254720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Introducing PDFs for PIs</a:t>
            </a:r>
            <a:r>
              <a:rPr lang="en-US" dirty="0">
                <a:solidFill>
                  <a:schemeClr val="bg1"/>
                </a:solidFill>
              </a:rPr>
              <a:t>*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50AD80-24A6-4550-47A3-9A704193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  <p:pic>
        <p:nvPicPr>
          <p:cNvPr id="1026" name="Picture 2" descr="Introduction to Meta-Analysis">
            <a:extLst>
              <a:ext uri="{FF2B5EF4-FFF2-40B4-BE49-F238E27FC236}">
                <a16:creationId xmlns:a16="http://schemas.microsoft.com/office/drawing/2014/main" id="{D80AC165-A096-8CF3-B3FB-FA438BEA124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2" y="1417638"/>
            <a:ext cx="2372894" cy="323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mmon Mistakes in Meta-Analysis and How to Avoid Them">
            <a:extLst>
              <a:ext uri="{FF2B5EF4-FFF2-40B4-BE49-F238E27FC236}">
                <a16:creationId xmlns:a16="http://schemas.microsoft.com/office/drawing/2014/main" id="{2348FBEA-BC07-7EBD-D253-E666B82D61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718" y="2116889"/>
            <a:ext cx="2731166" cy="372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4CB9FB-EBD8-1E59-ED6A-66613F7427F0}"/>
              </a:ext>
            </a:extLst>
          </p:cNvPr>
          <p:cNvSpPr txBox="1"/>
          <p:nvPr/>
        </p:nvSpPr>
        <p:spPr>
          <a:xfrm>
            <a:off x="4223083" y="5979695"/>
            <a:ext cx="44516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hlinkClick r:id="rId4"/>
              </a:rPr>
              <a:t>https://meta-analysis-</a:t>
            </a:r>
            <a:r>
              <a:rPr lang="en-US" sz="1100" dirty="0" err="1">
                <a:hlinkClick r:id="rId4"/>
              </a:rPr>
              <a:t>workshops.com</a:t>
            </a:r>
            <a:r>
              <a:rPr lang="en-US" sz="1100" dirty="0">
                <a:hlinkClick r:id="rId4"/>
              </a:rPr>
              <a:t>/download/</a:t>
            </a:r>
            <a:r>
              <a:rPr lang="en-US" sz="1100" dirty="0" err="1">
                <a:hlinkClick r:id="rId4"/>
              </a:rPr>
              <a:t>commonmistakes.pdf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12E05-58DC-191C-126B-9F6FB3B56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38B0-75DB-8B8C-35C2-D57341FD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Introducing PDFs for PIs</a:t>
            </a:r>
            <a:r>
              <a:rPr lang="en-US" dirty="0">
                <a:solidFill>
                  <a:srgbClr val="FF0000"/>
                </a:solidFill>
              </a:rPr>
              <a:t>*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EAACE-FDD4-04F4-66F1-A8687FF5A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 descr="Introduction to Meta-Analysis">
            <a:extLst>
              <a:ext uri="{FF2B5EF4-FFF2-40B4-BE49-F238E27FC236}">
                <a16:creationId xmlns:a16="http://schemas.microsoft.com/office/drawing/2014/main" id="{F71DAA44-81C9-5FA3-78C0-F18F00FCB93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202" y="1417638"/>
            <a:ext cx="2372894" cy="323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mmon Mistakes in Meta-Analysis and How to Avoid Them">
            <a:extLst>
              <a:ext uri="{FF2B5EF4-FFF2-40B4-BE49-F238E27FC236}">
                <a16:creationId xmlns:a16="http://schemas.microsoft.com/office/drawing/2014/main" id="{493B7957-8796-15A6-6316-6A2525487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718" y="2116889"/>
            <a:ext cx="2731166" cy="3721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C33D75-E336-D1CE-40FC-66C1519561EA}"/>
              </a:ext>
            </a:extLst>
          </p:cNvPr>
          <p:cNvSpPr txBox="1"/>
          <p:nvPr/>
        </p:nvSpPr>
        <p:spPr>
          <a:xfrm>
            <a:off x="4223083" y="5979695"/>
            <a:ext cx="445168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>
                <a:hlinkClick r:id="rId5"/>
              </a:rPr>
              <a:t>https://meta-analysis-</a:t>
            </a:r>
            <a:r>
              <a:rPr lang="en-US" sz="1100" dirty="0" err="1">
                <a:hlinkClick r:id="rId5"/>
              </a:rPr>
              <a:t>workshops.com</a:t>
            </a:r>
            <a:r>
              <a:rPr lang="en-US" sz="1100" dirty="0">
                <a:hlinkClick r:id="rId5"/>
              </a:rPr>
              <a:t>/download/</a:t>
            </a:r>
            <a:r>
              <a:rPr lang="en-US" sz="1100" dirty="0" err="1">
                <a:hlinkClick r:id="rId5"/>
              </a:rPr>
              <a:t>commonmistakes.pdf</a:t>
            </a:r>
            <a:endParaRPr lang="en-US" sz="11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DACC81A-9954-B1AB-63EE-182F0F040E04}"/>
              </a:ext>
            </a:extLst>
          </p:cNvPr>
          <p:cNvSpPr txBox="1"/>
          <p:nvPr/>
        </p:nvSpPr>
        <p:spPr>
          <a:xfrm>
            <a:off x="261450" y="5153255"/>
            <a:ext cx="3528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(</a:t>
            </a:r>
            <a:r>
              <a:rPr lang="en-US" sz="2400" dirty="0">
                <a:solidFill>
                  <a:srgbClr val="FF0000"/>
                </a:solidFill>
              </a:rPr>
              <a:t>*</a:t>
            </a:r>
            <a:r>
              <a:rPr lang="en-US" sz="2400" b="1" dirty="0">
                <a:solidFill>
                  <a:srgbClr val="FF0000"/>
                </a:solidFill>
              </a:rPr>
              <a:t>…</a:t>
            </a:r>
            <a:r>
              <a:rPr lang="en-US" sz="1600" b="1" dirty="0">
                <a:solidFill>
                  <a:srgbClr val="FF0000"/>
                </a:solidFill>
              </a:rPr>
              <a:t>. giving credit where credit is due</a:t>
            </a:r>
            <a:r>
              <a:rPr lang="en-US" sz="16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9EEB514-DE95-AB2B-864B-D9E805227639}"/>
              </a:ext>
            </a:extLst>
          </p:cNvPr>
          <p:cNvSpPr/>
          <p:nvPr/>
        </p:nvSpPr>
        <p:spPr>
          <a:xfrm>
            <a:off x="965202" y="2532185"/>
            <a:ext cx="1215290" cy="25321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4B81966-A34B-440E-BD0F-A85B690295F9}"/>
              </a:ext>
            </a:extLst>
          </p:cNvPr>
          <p:cNvSpPr/>
          <p:nvPr/>
        </p:nvSpPr>
        <p:spPr>
          <a:xfrm>
            <a:off x="5664827" y="5614920"/>
            <a:ext cx="1568196" cy="33822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92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656B8-6624-E443-9EF7-9E6C382FC4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88ED6-07DC-DB98-76FF-E94F4CDA0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Introducing PDFs for PIs</a:t>
            </a:r>
            <a:r>
              <a:rPr lang="en-US" dirty="0">
                <a:solidFill>
                  <a:schemeClr val="bg1"/>
                </a:solidFill>
              </a:rPr>
              <a:t>*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9108E-1865-FD59-2AF0-E575C539B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166017"/>
            <a:ext cx="8482263" cy="5555457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/>
              <a:t>Overlay a </a:t>
            </a:r>
            <a:r>
              <a:rPr lang="en-US" sz="6000" b="1" dirty="0"/>
              <a:t>PDF</a:t>
            </a:r>
            <a:r>
              <a:rPr lang="en-US" sz="6000" dirty="0"/>
              <a:t> based on pooled effect and </a:t>
            </a:r>
            <a:r>
              <a:rPr lang="el-GR" sz="6000" dirty="0"/>
              <a:t>τ²</a:t>
            </a:r>
            <a:endParaRPr lang="en-US" sz="6000" dirty="0"/>
          </a:p>
          <a:p>
            <a:endParaRPr lang="en-US" sz="5000" dirty="0"/>
          </a:p>
          <a:p>
            <a:r>
              <a:rPr lang="en-US" sz="6000" dirty="0"/>
              <a:t>The PDF shows two things at once: </a:t>
            </a:r>
          </a:p>
          <a:p>
            <a:pPr lvl="1"/>
            <a:r>
              <a:rPr lang="en-US" sz="5000" dirty="0"/>
              <a:t>the </a:t>
            </a:r>
            <a:r>
              <a:rPr lang="en-US" sz="5000" b="1" dirty="0"/>
              <a:t>spread</a:t>
            </a:r>
            <a:r>
              <a:rPr lang="en-US" sz="5000" dirty="0"/>
              <a:t> of effects — which reflects heterogeneity  </a:t>
            </a:r>
          </a:p>
          <a:p>
            <a:pPr lvl="1"/>
            <a:r>
              <a:rPr lang="en-US" sz="5000" dirty="0"/>
              <a:t> the </a:t>
            </a:r>
            <a:r>
              <a:rPr lang="en-US" sz="5000" b="1" dirty="0"/>
              <a:t>most likely</a:t>
            </a:r>
            <a:r>
              <a:rPr lang="en-US" sz="5000" dirty="0"/>
              <a:t> places where a future study might land</a:t>
            </a:r>
          </a:p>
          <a:p>
            <a:endParaRPr lang="en-US" sz="5000" dirty="0"/>
          </a:p>
          <a:p>
            <a:r>
              <a:rPr lang="en-US" sz="6000" dirty="0"/>
              <a:t>Width of PDF illustrates  </a:t>
            </a:r>
            <a:r>
              <a:rPr lang="en-US" sz="6000" b="1" dirty="0"/>
              <a:t>variability</a:t>
            </a:r>
            <a:r>
              <a:rPr lang="en-US" sz="6000" dirty="0"/>
              <a:t>, the peak shows </a:t>
            </a:r>
            <a:r>
              <a:rPr lang="en-US" sz="6000" b="1" dirty="0"/>
              <a:t>probability</a:t>
            </a:r>
          </a:p>
          <a:p>
            <a:pPr lvl="1"/>
            <a:r>
              <a:rPr lang="en-US" sz="5000" dirty="0"/>
              <a:t>Peak height and shape show </a:t>
            </a:r>
            <a:r>
              <a:rPr lang="en-US" sz="5000" b="1" dirty="0"/>
              <a:t>how concentrated or dispersed</a:t>
            </a:r>
            <a:r>
              <a:rPr lang="en-US" sz="5000" dirty="0"/>
              <a:t> future effects are likely to be</a:t>
            </a:r>
          </a:p>
          <a:p>
            <a:pPr lvl="1"/>
            <a:endParaRPr lang="en-US" sz="4000" dirty="0"/>
          </a:p>
          <a:p>
            <a:r>
              <a:rPr lang="en-US" sz="6000" b="1" dirty="0"/>
              <a:t>Width</a:t>
            </a:r>
            <a:r>
              <a:rPr lang="en-US" sz="6000" dirty="0"/>
              <a:t> of the curve reflects the </a:t>
            </a:r>
            <a:r>
              <a:rPr lang="en-US" sz="6000" b="1" dirty="0"/>
              <a:t>heterogeneity</a:t>
            </a:r>
            <a:r>
              <a:rPr lang="en-US" sz="6000" dirty="0"/>
              <a:t> in the  meta-analysis — essentially the between-study variance, </a:t>
            </a:r>
            <a:r>
              <a:rPr lang="el-GR" sz="6000" dirty="0"/>
              <a:t>τ². </a:t>
            </a:r>
            <a:endParaRPr lang="en-US" sz="6000" dirty="0"/>
          </a:p>
          <a:p>
            <a:pPr lvl="1"/>
            <a:r>
              <a:rPr lang="en-US" sz="5000" dirty="0"/>
              <a:t>The </a:t>
            </a:r>
            <a:r>
              <a:rPr lang="en-US" sz="5000" b="1" dirty="0"/>
              <a:t>wider</a:t>
            </a:r>
            <a:r>
              <a:rPr lang="en-US" sz="5000" dirty="0"/>
              <a:t> the curve, </a:t>
            </a:r>
            <a:r>
              <a:rPr lang="en-US" sz="5000" b="1" dirty="0"/>
              <a:t>the more variable the true effects </a:t>
            </a:r>
            <a:r>
              <a:rPr lang="en-US" sz="5000" dirty="0"/>
              <a:t>across studies. </a:t>
            </a:r>
          </a:p>
          <a:p>
            <a:pPr lvl="1"/>
            <a:r>
              <a:rPr lang="en-US" sz="5000" dirty="0"/>
              <a:t>Provides an immediate </a:t>
            </a:r>
            <a:r>
              <a:rPr lang="en-US" sz="5000" b="1" dirty="0"/>
              <a:t>visual read </a:t>
            </a:r>
            <a:r>
              <a:rPr lang="en-US" sz="5000" dirty="0"/>
              <a:t>on heterogeneity without having to over-interpret I² or </a:t>
            </a:r>
            <a:r>
              <a:rPr lang="el-GR" sz="5000" dirty="0"/>
              <a:t>τ² </a:t>
            </a:r>
            <a:r>
              <a:rPr lang="en-US" sz="5000" dirty="0"/>
              <a:t>numbers in isolation</a:t>
            </a:r>
            <a:r>
              <a:rPr lang="en-US" sz="4000" dirty="0"/>
              <a:t>.</a:t>
            </a:r>
          </a:p>
          <a:p>
            <a:pPr lvl="1"/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DFBF3C-A9D5-D54F-AF71-5040B1B07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196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CDF71-0CC5-B51E-96BA-93621CFD8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22A19-AE0C-6AF7-250C-B054A24F7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Introducing PDFs for P</a:t>
            </a:r>
            <a:r>
              <a:rPr lang="en-US" dirty="0"/>
              <a:t>I</a:t>
            </a:r>
            <a:r>
              <a:rPr dirty="0"/>
              <a:t>s</a:t>
            </a:r>
            <a:r>
              <a:rPr lang="en-US" dirty="0">
                <a:solidFill>
                  <a:schemeClr val="bg1"/>
                </a:solidFill>
              </a:rPr>
              <a:t>*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009D3-2F9D-0A95-DFA7-AA1235A44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868" y="1302543"/>
            <a:ext cx="8482263" cy="5555457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/>
              <a:t>Visually connects </a:t>
            </a:r>
            <a:r>
              <a:rPr lang="en-US" sz="11200" dirty="0"/>
              <a:t>heterogeneity to prediction</a:t>
            </a:r>
          </a:p>
          <a:p>
            <a:pPr lvl="1"/>
            <a:r>
              <a:rPr lang="en-US" sz="9600" b="1" dirty="0"/>
              <a:t>Narrow, tall curve </a:t>
            </a:r>
            <a:r>
              <a:rPr lang="en-US" sz="9600" dirty="0"/>
              <a:t>→ low heterogeneity, precise forecast</a:t>
            </a:r>
          </a:p>
          <a:p>
            <a:pPr lvl="1"/>
            <a:r>
              <a:rPr lang="en-US" sz="9600" b="1" dirty="0"/>
              <a:t>Wide, flat curve </a:t>
            </a:r>
            <a:r>
              <a:rPr lang="en-US" sz="9600" dirty="0"/>
              <a:t>→ high heterogeneity, broad forecast range</a:t>
            </a:r>
          </a:p>
          <a:p>
            <a:pPr lvl="1"/>
            <a:endParaRPr lang="en-US" sz="9600" dirty="0"/>
          </a:p>
          <a:p>
            <a:r>
              <a:rPr lang="en-US" sz="11200" dirty="0"/>
              <a:t>Mark </a:t>
            </a:r>
            <a:r>
              <a:rPr lang="en-US" sz="11200" b="1" dirty="0"/>
              <a:t>policy-relevant thresholds</a:t>
            </a:r>
            <a:r>
              <a:rPr lang="en-US" sz="11200" dirty="0"/>
              <a:t> (e.g., OR = 1.5, 2.0, 3.0) to show their probability regions</a:t>
            </a:r>
          </a:p>
          <a:p>
            <a:endParaRPr lang="en-US" sz="7400" dirty="0"/>
          </a:p>
          <a:p>
            <a:r>
              <a:rPr lang="en-US" sz="11200" dirty="0"/>
              <a:t>Goes beyond interval endpoints </a:t>
            </a:r>
          </a:p>
          <a:p>
            <a:pPr lvl="1"/>
            <a:r>
              <a:rPr lang="en-US" sz="9600" dirty="0"/>
              <a:t>Helps communicate: “Where in the range of the PI are  future effects </a:t>
            </a:r>
            <a:r>
              <a:rPr lang="en-US" sz="9600" b="1" i="1" dirty="0"/>
              <a:t>most</a:t>
            </a:r>
            <a:r>
              <a:rPr lang="en-US" sz="9600" b="1" dirty="0"/>
              <a:t> likely to fall </a:t>
            </a:r>
            <a:r>
              <a:rPr lang="en-US" sz="9600" dirty="0"/>
              <a:t>and </a:t>
            </a:r>
            <a:r>
              <a:rPr lang="en-US" sz="9600" b="1" dirty="0"/>
              <a:t>how variable might they be</a:t>
            </a:r>
            <a:r>
              <a:rPr lang="en-US" sz="9600" dirty="0"/>
              <a:t>?”</a:t>
            </a:r>
          </a:p>
          <a:p>
            <a:pPr lvl="1"/>
            <a:r>
              <a:rPr lang="en-US" sz="9600" dirty="0"/>
              <a:t>Avoids </a:t>
            </a:r>
            <a:r>
              <a:rPr lang="en-US" sz="9600" b="1" dirty="0"/>
              <a:t>over-reliance</a:t>
            </a:r>
            <a:r>
              <a:rPr lang="en-US" sz="9600" dirty="0"/>
              <a:t> on a single ’best’ number and its CI</a:t>
            </a:r>
          </a:p>
          <a:p>
            <a:pPr lvl="1"/>
            <a:endParaRPr lang="en-US" sz="4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7B2A5-945A-0F47-8C65-6FD46E275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539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F769D8E-62EE-01FB-B406-0FFE388FD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9B5221-433B-FDD5-DEF7-5AA0CA61CE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351" y="348917"/>
            <a:ext cx="4786136" cy="2418346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65EFE870-948C-B8EC-109D-B71FA1ED03A2}"/>
              </a:ext>
            </a:extLst>
          </p:cNvPr>
          <p:cNvSpPr/>
          <p:nvPr/>
        </p:nvSpPr>
        <p:spPr>
          <a:xfrm>
            <a:off x="5852159" y="1619331"/>
            <a:ext cx="1434906" cy="306395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830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9D17A-DB1B-D1D4-1B2D-56DBB8013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897D395-6D30-69F3-3C22-3255CED77A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74" y="252663"/>
            <a:ext cx="8734926" cy="582328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33AA8D-25B8-C79A-6B1E-0CFD19112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5A525D-B62F-9329-5AD6-B629D41DD2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351" y="348917"/>
            <a:ext cx="4786136" cy="241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30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Meta-analyses often </a:t>
            </a:r>
            <a:r>
              <a:rPr lang="en-US" dirty="0"/>
              <a:t>emphasize</a:t>
            </a:r>
            <a:r>
              <a:rPr dirty="0"/>
              <a:t> 95% confidence intervals (CIs)</a:t>
            </a:r>
          </a:p>
          <a:p>
            <a:r>
              <a:rPr dirty="0"/>
              <a:t>CIs are commonly misinterpreted</a:t>
            </a:r>
            <a:endParaRPr lang="en-US" dirty="0"/>
          </a:p>
          <a:p>
            <a:pPr lvl="1"/>
            <a:r>
              <a:rPr lang="en-US" dirty="0"/>
              <a:t>CIs are narrower and often misleadingly precise</a:t>
            </a:r>
            <a:endParaRPr dirty="0"/>
          </a:p>
          <a:p>
            <a:r>
              <a:rPr lang="en-US" dirty="0"/>
              <a:t>CIs d</a:t>
            </a:r>
            <a:r>
              <a:rPr dirty="0"/>
              <a:t>o not address how much results vary or what we expect next</a:t>
            </a:r>
            <a:endParaRPr lang="en-US" dirty="0"/>
          </a:p>
          <a:p>
            <a:r>
              <a:rPr lang="en-US" dirty="0"/>
              <a:t>PIs often better suited to risk management/risk communication</a:t>
            </a:r>
            <a:endParaRPr dirty="0"/>
          </a:p>
          <a:p>
            <a:r>
              <a:rPr lang="en-US" dirty="0"/>
              <a:t>PIs </a:t>
            </a:r>
            <a:r>
              <a:rPr dirty="0"/>
              <a:t>reflect </a:t>
            </a:r>
            <a:r>
              <a:rPr lang="en-US" dirty="0"/>
              <a:t>both</a:t>
            </a:r>
          </a:p>
          <a:p>
            <a:pPr lvl="1"/>
            <a:r>
              <a:rPr lang="en-US" dirty="0"/>
              <a:t>H</a:t>
            </a:r>
            <a:r>
              <a:rPr dirty="0"/>
              <a:t>eterogeneity</a:t>
            </a:r>
            <a:r>
              <a:rPr lang="en-US" dirty="0"/>
              <a:t> in current results </a:t>
            </a:r>
            <a:r>
              <a:rPr dirty="0"/>
              <a:t> </a:t>
            </a:r>
            <a:endParaRPr lang="en-US" dirty="0"/>
          </a:p>
          <a:p>
            <a:pPr lvl="1"/>
            <a:r>
              <a:rPr lang="en-US" dirty="0"/>
              <a:t>E</a:t>
            </a:r>
            <a:r>
              <a:rPr dirty="0"/>
              <a:t>xpected future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71C45-B52A-8E58-58AA-FCD92BFB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EAD6E3-3D57-26FD-870D-3F1CD1BD21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264D78-E5E7-871C-28FD-402A24F84C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74" y="252663"/>
            <a:ext cx="8734926" cy="582328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86A19B-DB19-EE01-14CB-7F574BA1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20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82EC31-4246-D12E-7B16-3FF92E11A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351" y="348917"/>
            <a:ext cx="4786136" cy="24183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912215E-B2F7-9FD6-A43F-A2C5E099F95A}"/>
              </a:ext>
            </a:extLst>
          </p:cNvPr>
          <p:cNvSpPr/>
          <p:nvPr/>
        </p:nvSpPr>
        <p:spPr>
          <a:xfrm>
            <a:off x="4905829" y="2767263"/>
            <a:ext cx="3352800" cy="1180623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68AF74-E2D4-B6BB-A6FE-522842785F46}"/>
              </a:ext>
            </a:extLst>
          </p:cNvPr>
          <p:cNvSpPr txBox="1"/>
          <p:nvPr/>
        </p:nvSpPr>
        <p:spPr>
          <a:xfrm>
            <a:off x="4949371" y="2767263"/>
            <a:ext cx="33092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“Where in the range of the PI are  future effects </a:t>
            </a:r>
            <a:r>
              <a:rPr lang="en-US" b="1" i="1" dirty="0">
                <a:solidFill>
                  <a:srgbClr val="FF0000"/>
                </a:solidFill>
              </a:rPr>
              <a:t>most</a:t>
            </a:r>
            <a:r>
              <a:rPr lang="en-US" b="1" dirty="0">
                <a:solidFill>
                  <a:srgbClr val="FF0000"/>
                </a:solidFill>
              </a:rPr>
              <a:t> likely to fall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how variable might they be</a:t>
            </a:r>
            <a:r>
              <a:rPr lang="en-US" dirty="0">
                <a:solidFill>
                  <a:srgbClr val="FF0000"/>
                </a:solidFill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1703110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9F376DF-A3C2-F728-4BE4-A2E7FBB86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A36BA2-2082-18DF-0DCF-14BC84C22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3196" y="1027028"/>
            <a:ext cx="3583604" cy="33765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71C0E0B-AD7E-159F-2C7E-DC958DD2D804}"/>
              </a:ext>
            </a:extLst>
          </p:cNvPr>
          <p:cNvSpPr txBox="1"/>
          <p:nvPr/>
        </p:nvSpPr>
        <p:spPr>
          <a:xfrm>
            <a:off x="4213058" y="5830972"/>
            <a:ext cx="46802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Figure from: Higgins, JPT, SG Thomson, JJ Deeks, and DG Altman. 2003. Measuring inconsistency in meta-analyses. BMJ 627: 557-560</a:t>
            </a:r>
          </a:p>
        </p:txBody>
      </p:sp>
    </p:spTree>
    <p:extLst>
      <p:ext uri="{BB962C8B-B14F-4D97-AF65-F5344CB8AC3E}">
        <p14:creationId xmlns:p14="http://schemas.microsoft.com/office/powerpoint/2010/main" val="2247434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03216-9C3A-5438-FD19-F22B52379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75B3E42-E134-065A-E53E-BEF309B20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22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C3A7698-5C82-1597-90C4-1DFA23126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46" y="729748"/>
            <a:ext cx="8897354" cy="59315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1A083DA-4D1D-F5F9-E228-41DE3FD514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196" y="1027028"/>
            <a:ext cx="3583604" cy="337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2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4A6714-D774-DB8D-D0A1-2EBB7BC9F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5BD512-72B8-3258-76F8-11883CC8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97997C-5AAD-358A-620D-E0A3063748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46" y="729748"/>
            <a:ext cx="8897354" cy="593156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3DE91A9-CCC5-8C01-A45D-75FEB1D727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3196" y="1027028"/>
            <a:ext cx="3583604" cy="3376529"/>
          </a:xfrm>
          <a:prstGeom prst="rect">
            <a:avLst/>
          </a:prstGeom>
        </p:spPr>
      </p:pic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B879A99-2AB0-89FB-9C28-CD6E1F53B1A3}"/>
              </a:ext>
            </a:extLst>
          </p:cNvPr>
          <p:cNvSpPr/>
          <p:nvPr/>
        </p:nvSpPr>
        <p:spPr>
          <a:xfrm>
            <a:off x="5163457" y="3517726"/>
            <a:ext cx="3309258" cy="1325766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7B2630-49FC-2792-5135-E69A2544D60B}"/>
              </a:ext>
            </a:extLst>
          </p:cNvPr>
          <p:cNvSpPr txBox="1"/>
          <p:nvPr/>
        </p:nvSpPr>
        <p:spPr>
          <a:xfrm>
            <a:off x="5270500" y="3475304"/>
            <a:ext cx="33092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“Where in the range of the PI are  future effects </a:t>
            </a:r>
            <a:r>
              <a:rPr lang="en-US" b="1" i="1" dirty="0">
                <a:solidFill>
                  <a:srgbClr val="FF0000"/>
                </a:solidFill>
              </a:rPr>
              <a:t>most</a:t>
            </a:r>
            <a:r>
              <a:rPr lang="en-US" b="1" dirty="0">
                <a:solidFill>
                  <a:srgbClr val="FF0000"/>
                </a:solidFill>
              </a:rPr>
              <a:t> likely to fall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b="1" dirty="0">
                <a:solidFill>
                  <a:srgbClr val="FF0000"/>
                </a:solidFill>
              </a:rPr>
              <a:t>how variable might they be</a:t>
            </a:r>
            <a:r>
              <a:rPr lang="en-US" dirty="0">
                <a:solidFill>
                  <a:srgbClr val="FF0000"/>
                </a:solidFill>
              </a:rPr>
              <a:t>?”</a:t>
            </a:r>
          </a:p>
        </p:txBody>
      </p:sp>
    </p:spTree>
    <p:extLst>
      <p:ext uri="{BB962C8B-B14F-4D97-AF65-F5344CB8AC3E}">
        <p14:creationId xmlns:p14="http://schemas.microsoft.com/office/powerpoint/2010/main" val="3238571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Stata </a:t>
            </a:r>
            <a:r>
              <a:rPr b="1" dirty="0"/>
              <a:t>Code for PDF</a:t>
            </a:r>
            <a:r>
              <a:rPr lang="en-US" b="1" dirty="0"/>
              <a:t>-enhanced PI</a:t>
            </a:r>
            <a:r>
              <a:rPr b="1" dirty="0"/>
              <a:t> Visualization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twoway</a:t>
            </a:r>
            <a:r>
              <a:rPr dirty="0"/>
              <a:t> function and overlay</a:t>
            </a:r>
          </a:p>
          <a:p>
            <a:r>
              <a:rPr dirty="0"/>
              <a:t>Visualizes density using pooled estimate and tau²</a:t>
            </a:r>
          </a:p>
          <a:p>
            <a:r>
              <a:rPr dirty="0"/>
              <a:t>Labels highlight mean, CI, and PI ranges</a:t>
            </a:r>
            <a:endParaRPr lang="en-US" dirty="0"/>
          </a:p>
          <a:p>
            <a:r>
              <a:rPr lang="en-US" dirty="0"/>
              <a:t>Descriptive caption (from Borenstein et al.)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D161CD-8723-C475-7B55-D7B15A0D8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353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A0DED-7EF2-4B29-F564-2190DE6C0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9973-81C5-1908-377B-32D101479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Stata </a:t>
            </a:r>
            <a:r>
              <a:rPr b="1" dirty="0"/>
              <a:t>Code for PDF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3E9E0-32E7-F72E-9595-9E6888C0A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twoway</a:t>
            </a:r>
            <a:r>
              <a:rPr dirty="0"/>
              <a:t> function and overlay</a:t>
            </a:r>
          </a:p>
          <a:p>
            <a:r>
              <a:rPr dirty="0"/>
              <a:t>Visualizes density using pooled estimate and tau²</a:t>
            </a:r>
          </a:p>
          <a:p>
            <a:r>
              <a:rPr dirty="0"/>
              <a:t>Labels highlight mean, CI, and PI ranges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7048B6-6203-063E-C110-9C7FBEA0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25</a:t>
            </a:fld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1886CF4-0D1C-C1EF-536D-B2D3D57EF084}"/>
              </a:ext>
            </a:extLst>
          </p:cNvPr>
          <p:cNvSpPr/>
          <p:nvPr/>
        </p:nvSpPr>
        <p:spPr>
          <a:xfrm>
            <a:off x="457199" y="1253374"/>
            <a:ext cx="8373979" cy="560462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*** SHORT FORMAT *****</a:t>
            </a:r>
          </a:p>
          <a:p>
            <a:endParaRPr lang="en-US" sz="11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#delimit ;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graph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twoway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(function y=(1/x)*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normalden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(ln(x),`r(theta)',`=sqrt(`r(tau2)')'),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medthick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plotregion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lcolor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(black)) range(`=exp(`r(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pi_lb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 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pi_ub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lcolor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(gs3))  ||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pci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 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ci_lb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 0 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ci_ub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)')',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(thick)) ||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scatteri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0 `=exp(`r(theta)')',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msymbol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(O)),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xline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(`=exp(`r(theta)')',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(red)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lpatt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(dash))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xline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pi_lb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)')',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(gs10)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lpatt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(dot))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xline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(`=exp(`r(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pi_ub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)')',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lcol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(gs10)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lpatt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(dot))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//title("Meta-analysis of Influenza Prevention")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xtitle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("Odds Ratio")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xlabel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(0.1(0.1)1 ,grid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nogextend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ylabel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("",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nogextend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yscale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(off)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xscale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medthick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xscale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titlegap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(2))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yscale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lw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medthick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legend(off)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graphregion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fcolor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(white))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note("The mean effect size is  `=round(exp(`r(theta)'),0.01)' with a 95% CI of `=round(exp(`r(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ci_lb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)'), 0.01)' to `=round(exp(`r(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ci_ub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)'), 0.01)' 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The true effect size in 95% of all comparable populations"  "falls in the interval of `=round(exp(`r(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pi_lb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)'),0.01)' to `=round(exp(`r(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pi_ub</a:t>
            </a:r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)'), 0.01)' (p. 148, Borenstein) as illustrated in the above distributional limits")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scheme(lean2)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;</a:t>
            </a:r>
          </a:p>
          <a:p>
            <a:r>
              <a:rPr lang="en-US" sz="11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#delimit </a:t>
            </a:r>
            <a:r>
              <a:rPr lang="en-US" sz="1100" b="1" dirty="0" err="1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cr</a:t>
            </a:r>
            <a:endParaRPr lang="en-US" sz="11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51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F61-4244-E236-0E89-A2F0B133A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E4271-C8E1-EC22-D9D3-3E24ADBA9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36525"/>
            <a:ext cx="8879305" cy="1143000"/>
          </a:xfrm>
        </p:spPr>
        <p:txBody>
          <a:bodyPr>
            <a:normAutofit fontScale="90000"/>
          </a:bodyPr>
          <a:lstStyle/>
          <a:p>
            <a:r>
              <a:rPr b="1" dirty="0"/>
              <a:t>How the PDF Enhances </a:t>
            </a:r>
            <a:r>
              <a:rPr lang="en-US" b="1" dirty="0"/>
              <a:t>PI </a:t>
            </a:r>
            <a:r>
              <a:rPr b="1" dirty="0"/>
              <a:t>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45828A-523B-DDC8-30EC-A8974D951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58" y="1143920"/>
            <a:ext cx="8969542" cy="5425322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/>
              <a:t>Overlaying a </a:t>
            </a:r>
            <a:r>
              <a:rPr lang="en-US" sz="4400" b="1" dirty="0"/>
              <a:t>probability density function (PDF)</a:t>
            </a:r>
            <a:r>
              <a:rPr lang="en-US" sz="4400" dirty="0"/>
              <a:t> on the PI shows:</a:t>
            </a:r>
          </a:p>
          <a:p>
            <a:pPr lvl="1"/>
            <a:r>
              <a:rPr lang="en-US" dirty="0"/>
              <a:t>Where effects are </a:t>
            </a:r>
            <a:r>
              <a:rPr lang="en-US" b="1" dirty="0"/>
              <a:t>centered</a:t>
            </a:r>
            <a:r>
              <a:rPr lang="en-US" dirty="0"/>
              <a:t> (direction of association)</a:t>
            </a:r>
          </a:p>
          <a:p>
            <a:pPr lvl="1"/>
            <a:r>
              <a:rPr lang="en-US" dirty="0"/>
              <a:t>How widely results </a:t>
            </a:r>
            <a:r>
              <a:rPr lang="en-US" b="1" dirty="0"/>
              <a:t>vary</a:t>
            </a:r>
            <a:r>
              <a:rPr lang="en-US" dirty="0"/>
              <a:t> (dispersion/heterogeneity)</a:t>
            </a:r>
          </a:p>
          <a:p>
            <a:endParaRPr lang="en-US" dirty="0"/>
          </a:p>
          <a:p>
            <a:r>
              <a:rPr lang="en-US" sz="4400" dirty="0"/>
              <a:t>Makes variability intuitive:</a:t>
            </a:r>
          </a:p>
          <a:p>
            <a:pPr lvl="1"/>
            <a:r>
              <a:rPr lang="en-US" dirty="0"/>
              <a:t>Narrow/tall curve → low heterogeneity, precise forecast</a:t>
            </a:r>
          </a:p>
          <a:p>
            <a:pPr lvl="1"/>
            <a:r>
              <a:rPr lang="en-US" dirty="0"/>
              <a:t>Wide/flat curve → high heterogeneity, broad forecast</a:t>
            </a:r>
          </a:p>
          <a:p>
            <a:endParaRPr lang="en-US" dirty="0"/>
          </a:p>
          <a:p>
            <a:r>
              <a:rPr lang="en-US" sz="4400" dirty="0"/>
              <a:t>Emphasizes to </a:t>
            </a:r>
            <a:r>
              <a:rPr lang="en-US" sz="4400" b="1" dirty="0"/>
              <a:t>policy-makers</a:t>
            </a:r>
            <a:r>
              <a:rPr lang="en-US" sz="4400" dirty="0"/>
              <a:t> and </a:t>
            </a:r>
            <a:r>
              <a:rPr lang="en-US" sz="4400" b="1" dirty="0"/>
              <a:t>non-technical audiences </a:t>
            </a:r>
            <a:r>
              <a:rPr lang="en-US" sz="4400" dirty="0"/>
              <a:t>that there is </a:t>
            </a:r>
            <a:r>
              <a:rPr lang="en-US" sz="4400" b="1" dirty="0"/>
              <a:t>range</a:t>
            </a:r>
            <a:r>
              <a:rPr lang="en-US" sz="4400" dirty="0"/>
              <a:t> of expected results</a:t>
            </a:r>
          </a:p>
          <a:p>
            <a:pPr lvl="1"/>
            <a:r>
              <a:rPr lang="en-US" sz="4000" dirty="0"/>
              <a:t>some values </a:t>
            </a:r>
            <a:r>
              <a:rPr lang="en-US" sz="4000" b="1" dirty="0"/>
              <a:t>more plausible </a:t>
            </a:r>
            <a:r>
              <a:rPr lang="en-US" sz="4000" dirty="0"/>
              <a:t>than others </a:t>
            </a:r>
          </a:p>
          <a:p>
            <a:endParaRPr lang="en-US" b="1" dirty="0"/>
          </a:p>
          <a:p>
            <a:r>
              <a:rPr lang="en-US" sz="4400" b="1" dirty="0"/>
              <a:t>More informative </a:t>
            </a:r>
            <a:r>
              <a:rPr lang="en-US" sz="4400" dirty="0"/>
              <a:t>than whiskers or intervals alone</a:t>
            </a:r>
          </a:p>
          <a:p>
            <a:pPr lvl="1"/>
            <a:r>
              <a:rPr lang="en-US" sz="3600" b="1" u="sng" dirty="0"/>
              <a:t>Traditional</a:t>
            </a:r>
            <a:r>
              <a:rPr lang="en-US" sz="3600" dirty="0"/>
              <a:t> CIs or PIs only tell you the </a:t>
            </a:r>
            <a:r>
              <a:rPr lang="en-US" sz="3600" b="1" i="1" dirty="0"/>
              <a:t>boundaries</a:t>
            </a:r>
          </a:p>
          <a:p>
            <a:pPr lvl="2"/>
            <a:r>
              <a:rPr lang="en-US" sz="3300" dirty="0"/>
              <a:t>~ </a:t>
            </a:r>
            <a:r>
              <a:rPr lang="en-US" sz="3300" b="1" dirty="0"/>
              <a:t>fence posts </a:t>
            </a:r>
            <a:r>
              <a:rPr lang="en-US" sz="3300" dirty="0"/>
              <a:t>marking the edges</a:t>
            </a:r>
          </a:p>
          <a:p>
            <a:pPr lvl="1"/>
            <a:r>
              <a:rPr lang="en-US" sz="3600" b="1" u="sng" dirty="0"/>
              <a:t>PDF-enhanced PIs </a:t>
            </a:r>
            <a:r>
              <a:rPr lang="en-US" sz="3600" dirty="0"/>
              <a:t>Illustrate where the </a:t>
            </a:r>
            <a:r>
              <a:rPr lang="en-US" sz="3600" b="1" dirty="0"/>
              <a:t>bulk of future findings </a:t>
            </a:r>
            <a:r>
              <a:rPr lang="en-US" sz="3600" dirty="0"/>
              <a:t>are expected to fall </a:t>
            </a:r>
          </a:p>
          <a:p>
            <a:pPr lvl="2"/>
            <a:r>
              <a:rPr lang="en-US" sz="3300" b="1" i="1" dirty="0"/>
              <a:t>landscape</a:t>
            </a:r>
            <a:r>
              <a:rPr lang="en-US" sz="3300" dirty="0"/>
              <a:t> between boundaries—peaks, slopes, and all</a:t>
            </a:r>
            <a:br>
              <a:rPr lang="en-US" dirty="0"/>
            </a:br>
            <a:r>
              <a:rPr lang="en-US" dirty="0"/>
              <a:t>		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30738-F1F3-21EC-0FA5-B36A67E38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26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When to Use PDF-Enhanced PIs</a:t>
            </a:r>
            <a:br>
              <a:rPr lang="en-US" b="1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852" y="1022684"/>
            <a:ext cx="8470231" cy="466825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For decision-making</a:t>
            </a:r>
            <a:r>
              <a:rPr lang="en-US" dirty="0"/>
              <a:t> based on synthesized evidence</a:t>
            </a:r>
          </a:p>
          <a:p>
            <a:pPr lvl="1"/>
            <a:r>
              <a:rPr lang="en-US" dirty="0"/>
              <a:t>Especially when </a:t>
            </a:r>
            <a:r>
              <a:rPr lang="en-US" b="1" dirty="0"/>
              <a:t>policy</a:t>
            </a:r>
            <a:r>
              <a:rPr lang="en-US" dirty="0"/>
              <a:t>, </a:t>
            </a:r>
            <a:r>
              <a:rPr lang="en-US" b="1" dirty="0"/>
              <a:t>guidelines</a:t>
            </a:r>
            <a:r>
              <a:rPr lang="en-US" dirty="0"/>
              <a:t>, or </a:t>
            </a:r>
            <a:r>
              <a:rPr lang="en-US" b="1" dirty="0"/>
              <a:t>interventions</a:t>
            </a:r>
            <a:r>
              <a:rPr lang="en-US" dirty="0"/>
              <a:t> are under consideration</a:t>
            </a:r>
          </a:p>
          <a:p>
            <a:r>
              <a:rPr lang="en-US" dirty="0"/>
              <a:t>To show both</a:t>
            </a:r>
            <a:r>
              <a:rPr lang="en-US" b="1" dirty="0"/>
              <a:t> range </a:t>
            </a:r>
            <a:r>
              <a:rPr lang="en-US" dirty="0"/>
              <a:t>and</a:t>
            </a:r>
            <a:r>
              <a:rPr lang="en-US" b="1" dirty="0"/>
              <a:t> central tendency</a:t>
            </a:r>
            <a:r>
              <a:rPr lang="en-US" dirty="0"/>
              <a:t> — the PDF-enhanced PI makes both visible at a glance</a:t>
            </a:r>
          </a:p>
          <a:p>
            <a:r>
              <a:rPr lang="en-US" dirty="0"/>
              <a:t>When </a:t>
            </a:r>
            <a:r>
              <a:rPr lang="en-US" b="1" dirty="0"/>
              <a:t>between-study heterogeneity </a:t>
            </a:r>
            <a:r>
              <a:rPr lang="en-US" dirty="0"/>
              <a:t>matters</a:t>
            </a:r>
            <a:br>
              <a:rPr lang="en-US" dirty="0"/>
            </a:br>
            <a:r>
              <a:rPr lang="en-US" dirty="0"/>
              <a:t>    – e.g., </a:t>
            </a:r>
            <a:r>
              <a:rPr lang="en-US" b="1" dirty="0"/>
              <a:t>substantial </a:t>
            </a:r>
            <a:r>
              <a:rPr lang="el-GR" b="1" dirty="0"/>
              <a:t>τ²</a:t>
            </a:r>
            <a:r>
              <a:rPr lang="el-GR" dirty="0"/>
              <a:t> </a:t>
            </a:r>
            <a:r>
              <a:rPr lang="en-US" dirty="0"/>
              <a:t>or a </a:t>
            </a:r>
            <a:r>
              <a:rPr lang="en-US" b="1" dirty="0"/>
              <a:t>wide PI</a:t>
            </a:r>
          </a:p>
          <a:p>
            <a:r>
              <a:rPr lang="en-US" b="1" dirty="0"/>
              <a:t>To communicate uncertainty clearly</a:t>
            </a:r>
            <a:r>
              <a:rPr lang="en-US" dirty="0"/>
              <a:t> to non-technical audiences</a:t>
            </a:r>
          </a:p>
          <a:p>
            <a:pPr lvl="1"/>
            <a:r>
              <a:rPr lang="en-US" dirty="0"/>
              <a:t>Clinicians, funders, students, reviewers, regulators</a:t>
            </a:r>
          </a:p>
          <a:p>
            <a:r>
              <a:rPr lang="en-US" b="1" dirty="0"/>
              <a:t>To plan future research </a:t>
            </a:r>
            <a:r>
              <a:rPr lang="en-US" dirty="0"/>
              <a:t> or </a:t>
            </a:r>
            <a:r>
              <a:rPr lang="en-US" b="1" dirty="0"/>
              <a:t>communicate risk</a:t>
            </a:r>
          </a:p>
          <a:p>
            <a:pPr lvl="1"/>
            <a:r>
              <a:rPr lang="en-US" dirty="0"/>
              <a:t>Estimating </a:t>
            </a:r>
            <a:r>
              <a:rPr lang="en-US" b="1" dirty="0"/>
              <a:t>plausible results </a:t>
            </a:r>
            <a:r>
              <a:rPr lang="en-US" dirty="0"/>
              <a:t>in similar future populations</a:t>
            </a:r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8641D8-5BE5-CBEC-B626-170ECEBA5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574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912D6C-2D00-217D-2163-3DEDFCE93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133AC-B0FE-9F8A-410F-B860530F9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252" y="427479"/>
            <a:ext cx="8229600" cy="942534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Why This Matters for Epidemiology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C7B45-5E86-94F2-D495-15FF08667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252" y="857919"/>
            <a:ext cx="8782148" cy="5702538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CIs show only the </a:t>
            </a:r>
            <a:r>
              <a:rPr lang="en-US" sz="2800" b="1" i="1" dirty="0"/>
              <a:t>average effect</a:t>
            </a:r>
            <a:r>
              <a:rPr lang="en-US" sz="2800" b="1" dirty="0"/>
              <a:t> </a:t>
            </a:r>
            <a:r>
              <a:rPr lang="en-US" sz="2800" dirty="0"/>
              <a:t>→ may </a:t>
            </a:r>
            <a:r>
              <a:rPr lang="en-US" sz="2800" i="1" u="sng" dirty="0"/>
              <a:t>look</a:t>
            </a:r>
            <a:r>
              <a:rPr lang="en-US" sz="2800" dirty="0"/>
              <a:t> </a:t>
            </a:r>
            <a:r>
              <a:rPr lang="en-US" sz="2800" b="1" dirty="0"/>
              <a:t>precise</a:t>
            </a:r>
            <a:r>
              <a:rPr lang="en-US" sz="2800" dirty="0"/>
              <a:t> but miss </a:t>
            </a:r>
            <a:r>
              <a:rPr lang="en-US" sz="2800" b="1" dirty="0"/>
              <a:t>variability</a:t>
            </a:r>
          </a:p>
          <a:p>
            <a:r>
              <a:rPr lang="en-US" sz="2800" u="sng" dirty="0"/>
              <a:t>Traditional</a:t>
            </a:r>
            <a:r>
              <a:rPr lang="en-US" sz="2800" dirty="0"/>
              <a:t> PIs show the </a:t>
            </a:r>
            <a:r>
              <a:rPr lang="en-US" sz="2800" b="1" i="1" dirty="0"/>
              <a:t>range of plausible effects</a:t>
            </a:r>
            <a:r>
              <a:rPr lang="en-US" sz="2800" b="1" dirty="0"/>
              <a:t> </a:t>
            </a:r>
            <a:r>
              <a:rPr lang="en-US" sz="2800" dirty="0"/>
              <a:t>across populations</a:t>
            </a:r>
          </a:p>
          <a:p>
            <a:r>
              <a:rPr lang="en-US" sz="2800" u="sng" dirty="0"/>
              <a:t>PDF-enhanced</a:t>
            </a:r>
            <a:r>
              <a:rPr lang="en-US" sz="2800" dirty="0"/>
              <a:t> PIs make variability intuitive — </a:t>
            </a:r>
            <a:r>
              <a:rPr lang="en-US" sz="2800" b="1" dirty="0"/>
              <a:t>tall/narrow </a:t>
            </a:r>
            <a:r>
              <a:rPr lang="en-US" sz="2800" dirty="0"/>
              <a:t>vs </a:t>
            </a:r>
            <a:r>
              <a:rPr lang="en-US" sz="2800" b="1" dirty="0"/>
              <a:t>wide/flat </a:t>
            </a:r>
            <a:r>
              <a:rPr lang="en-US" sz="2800" dirty="0"/>
              <a:t>curves</a:t>
            </a:r>
          </a:p>
          <a:p>
            <a:pPr lvl="1"/>
            <a:r>
              <a:rPr lang="en-US" sz="2600" dirty="0"/>
              <a:t>Narrow, tall curve → low heterogeneity, precise forecast range</a:t>
            </a:r>
          </a:p>
          <a:p>
            <a:pPr lvl="1"/>
            <a:r>
              <a:rPr lang="en-US" sz="2600" dirty="0"/>
              <a:t>Wide, flat curve → high heterogeneity, broad forecast range</a:t>
            </a:r>
          </a:p>
          <a:p>
            <a:r>
              <a:rPr lang="en-US" sz="2800" dirty="0"/>
              <a:t>Clarifies what portion of the distribution lies in </a:t>
            </a:r>
            <a:r>
              <a:rPr lang="en-US" sz="2800" b="1" dirty="0"/>
              <a:t>clinical-</a:t>
            </a:r>
            <a:r>
              <a:rPr lang="en-US" sz="2800" dirty="0"/>
              <a:t>,</a:t>
            </a:r>
            <a:r>
              <a:rPr lang="en-US" sz="2800" b="1" dirty="0"/>
              <a:t> public health-</a:t>
            </a:r>
            <a:r>
              <a:rPr lang="en-US" sz="2800" dirty="0"/>
              <a:t>,</a:t>
            </a:r>
            <a:r>
              <a:rPr lang="en-US" sz="2800" b="1" dirty="0"/>
              <a:t>  or policy-relevant regions</a:t>
            </a:r>
            <a:endParaRPr lang="en-US" sz="2800" dirty="0"/>
          </a:p>
          <a:p>
            <a:r>
              <a:rPr lang="en-US" sz="2800" dirty="0"/>
              <a:t>Helps communicate results to </a:t>
            </a:r>
            <a:r>
              <a:rPr lang="en-US" sz="2800" b="1" dirty="0"/>
              <a:t>mixed</a:t>
            </a:r>
            <a:r>
              <a:rPr lang="en-US" sz="2800" dirty="0"/>
              <a:t> or </a:t>
            </a:r>
            <a:r>
              <a:rPr lang="en-US" sz="2800" b="1" dirty="0"/>
              <a:t>non-technical</a:t>
            </a:r>
            <a:r>
              <a:rPr lang="en-US" sz="2800" dirty="0"/>
              <a:t> audiences, guiding policy or risk-benefit assessments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b="1" u="sng" dirty="0"/>
              <a:t>BOTTOM LINE</a:t>
            </a:r>
            <a:r>
              <a:rPr lang="en-US" dirty="0"/>
              <a:t>: In a field where uncertainty often drives controversy, </a:t>
            </a:r>
            <a:r>
              <a:rPr lang="en-US" u="sng" dirty="0"/>
              <a:t>PDF-enhanced PIs </a:t>
            </a:r>
            <a:r>
              <a:rPr lang="en-US" dirty="0"/>
              <a:t>help make uncertainty </a:t>
            </a:r>
            <a:r>
              <a:rPr lang="en-US" b="1" dirty="0"/>
              <a:t>clear</a:t>
            </a:r>
            <a:r>
              <a:rPr lang="en-US" dirty="0"/>
              <a:t>,</a:t>
            </a:r>
            <a:r>
              <a:rPr lang="en-US" b="1" dirty="0"/>
              <a:t> quantitative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communicable</a:t>
            </a:r>
            <a:endParaRPr lang="en-US" dirty="0"/>
          </a:p>
          <a:p>
            <a:endParaRPr lang="en-US" dirty="0"/>
          </a:p>
          <a:p>
            <a:pPr lvl="1"/>
            <a:endParaRPr lang="en-US" sz="2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88F32-6348-F26B-8E8F-D8B600F53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484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9C6DE-EB1D-9CE2-67B2-E34205BFC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EBC4D-6CB8-8C8C-B4CC-1BF7094D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Limitations and Assumptions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6F7D9-19EA-F111-9B36-2BB9D76FE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8315"/>
            <a:ext cx="8446168" cy="551316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Assumes random-effects model</a:t>
            </a:r>
            <a:r>
              <a:rPr lang="en-US" dirty="0"/>
              <a:t> with approximate </a:t>
            </a:r>
            <a:r>
              <a:rPr lang="en-US" i="1" dirty="0"/>
              <a:t>normal</a:t>
            </a:r>
            <a:r>
              <a:rPr lang="en-US" dirty="0"/>
              <a:t> distribution of true effects (log scale)</a:t>
            </a:r>
          </a:p>
          <a:p>
            <a:r>
              <a:rPr lang="en-US" dirty="0"/>
              <a:t>Requires reliable estimate of </a:t>
            </a:r>
            <a:r>
              <a:rPr lang="en-US" b="1" dirty="0"/>
              <a:t>between-study variance (</a:t>
            </a:r>
            <a:r>
              <a:rPr lang="el-GR" b="1" dirty="0"/>
              <a:t>τ²)</a:t>
            </a:r>
            <a:endParaRPr lang="el-GR" dirty="0"/>
          </a:p>
          <a:p>
            <a:r>
              <a:rPr lang="en-US" b="1" dirty="0"/>
              <a:t>Small number of studies → unstable </a:t>
            </a:r>
            <a:r>
              <a:rPr lang="en-US" dirty="0"/>
              <a:t>or</a:t>
            </a:r>
            <a:r>
              <a:rPr lang="en-US" b="1" dirty="0"/>
              <a:t> implausible PIs</a:t>
            </a:r>
            <a:r>
              <a:rPr lang="en-US" dirty="0"/>
              <a:t>; Bayesian methods may be preferable</a:t>
            </a:r>
          </a:p>
          <a:p>
            <a:r>
              <a:rPr lang="en-US" dirty="0"/>
              <a:t>Sensitive to </a:t>
            </a:r>
            <a:r>
              <a:rPr lang="en-US" b="1" dirty="0"/>
              <a:t>outliers</a:t>
            </a:r>
            <a:r>
              <a:rPr lang="en-US" dirty="0"/>
              <a:t>, which can inflate the interval</a:t>
            </a:r>
          </a:p>
          <a:p>
            <a:pPr lvl="1"/>
            <a:r>
              <a:rPr lang="en-US" dirty="0"/>
              <a:t>Extreme effect sizes can disproportionately influence </a:t>
            </a:r>
            <a:r>
              <a:rPr lang="el-GR" dirty="0"/>
              <a:t>τ² </a:t>
            </a:r>
            <a:r>
              <a:rPr lang="en-US" dirty="0"/>
              <a:t>and hence the PI</a:t>
            </a:r>
          </a:p>
          <a:p>
            <a:r>
              <a:rPr lang="en-US" b="1" dirty="0"/>
              <a:t>Exchangeability assumption</a:t>
            </a:r>
            <a:r>
              <a:rPr lang="en-US" dirty="0"/>
              <a:t>: future studies drawn from same distribution as included studies</a:t>
            </a:r>
          </a:p>
          <a:p>
            <a:pPr lvl="1"/>
            <a:r>
              <a:rPr lang="en-US" dirty="0"/>
              <a:t>Matters if there are substantial differences in populations, exposures, or study quality </a:t>
            </a:r>
          </a:p>
          <a:p>
            <a:pPr lvl="1"/>
            <a:endParaRPr lang="en-US"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DE430A-FEE5-43B3-118A-4D5FEF6A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61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A8E1B-A66C-EA78-18B1-AE10518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813" y="136525"/>
            <a:ext cx="8683282" cy="1143000"/>
          </a:xfrm>
        </p:spPr>
        <p:txBody>
          <a:bodyPr>
            <a:noAutofit/>
          </a:bodyPr>
          <a:lstStyle/>
          <a:p>
            <a:r>
              <a:rPr lang="en-US" sz="3200" b="1" dirty="0"/>
              <a:t>Common Misinterpretation of CIs in Meta-analysis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B62E6-4581-9A73-DDB0-FECC865E0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609" y="708025"/>
            <a:ext cx="8848579" cy="6149975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sz="3500" dirty="0"/>
          </a:p>
          <a:p>
            <a:r>
              <a:rPr lang="en-US" sz="7000" b="1" dirty="0"/>
              <a:t>Common assumption</a:t>
            </a:r>
            <a:r>
              <a:rPr lang="en-US" sz="7000" dirty="0"/>
              <a:t>:</a:t>
            </a:r>
            <a:r>
              <a:rPr lang="en-US" sz="6000" dirty="0"/>
              <a:t> “If the CI excludes the null, then there is a real effect.”</a:t>
            </a:r>
          </a:p>
          <a:p>
            <a:pPr lvl="1"/>
            <a:r>
              <a:rPr lang="en-US" sz="4500" dirty="0"/>
              <a:t>Sometimes taken to mean the effect exists </a:t>
            </a:r>
            <a:r>
              <a:rPr lang="en-US" sz="4500" i="1" u="sng" dirty="0"/>
              <a:t>and</a:t>
            </a:r>
            <a:r>
              <a:rPr lang="en-US" sz="4500" dirty="0"/>
              <a:t> future studies will confirm it.</a:t>
            </a:r>
          </a:p>
          <a:p>
            <a:pPr lvl="1"/>
            <a:r>
              <a:rPr lang="en-US" sz="4500" dirty="0"/>
              <a:t>In forest plots, narrow CIs may falsely suggest high certainty across studies</a:t>
            </a:r>
          </a:p>
          <a:p>
            <a:pPr marL="0" indent="0">
              <a:buNone/>
            </a:pPr>
            <a:endParaRPr lang="en-US" sz="4500" dirty="0"/>
          </a:p>
          <a:p>
            <a:r>
              <a:rPr lang="en-US" sz="7000" b="1" dirty="0"/>
              <a:t>What's </a:t>
            </a:r>
            <a:r>
              <a:rPr lang="en-US" sz="7000" b="1" i="1" dirty="0"/>
              <a:t>true</a:t>
            </a:r>
            <a:r>
              <a:rPr lang="en-US" sz="7000" dirty="0"/>
              <a:t>:</a:t>
            </a:r>
          </a:p>
          <a:p>
            <a:pPr lvl="1"/>
            <a:r>
              <a:rPr lang="en-US" sz="4500" dirty="0"/>
              <a:t>A CI that excludes the null suggests the </a:t>
            </a:r>
            <a:r>
              <a:rPr lang="en-US" sz="4500" b="1" i="1" dirty="0"/>
              <a:t>average/pooled effect</a:t>
            </a:r>
            <a:r>
              <a:rPr lang="en-US" sz="4500" b="1" dirty="0"/>
              <a:t> </a:t>
            </a:r>
            <a:r>
              <a:rPr lang="en-US" sz="4500" dirty="0"/>
              <a:t>is unlikely to be null.</a:t>
            </a:r>
          </a:p>
          <a:p>
            <a:pPr lvl="2"/>
            <a:r>
              <a:rPr lang="en-US" sz="4000" dirty="0"/>
              <a:t>This overlooks </a:t>
            </a:r>
            <a:r>
              <a:rPr lang="en-US" sz="4000" b="1" dirty="0"/>
              <a:t>between-study variability</a:t>
            </a:r>
            <a:r>
              <a:rPr lang="en-US" sz="4000" dirty="0"/>
              <a:t> and </a:t>
            </a:r>
            <a:r>
              <a:rPr lang="en-US" sz="4000" b="1" dirty="0"/>
              <a:t>prediction</a:t>
            </a:r>
          </a:p>
          <a:p>
            <a:pPr lvl="2"/>
            <a:endParaRPr lang="en-US" sz="4000" dirty="0"/>
          </a:p>
          <a:p>
            <a:r>
              <a:rPr lang="en-US" sz="7000" b="1" dirty="0"/>
              <a:t>What’s </a:t>
            </a:r>
            <a:r>
              <a:rPr lang="en-US" sz="7000" b="1" i="1" dirty="0"/>
              <a:t>NOT necessarily true</a:t>
            </a:r>
            <a:r>
              <a:rPr lang="en-US" sz="7000" dirty="0"/>
              <a:t>:</a:t>
            </a:r>
          </a:p>
          <a:p>
            <a:pPr lvl="1"/>
            <a:r>
              <a:rPr lang="en-US" sz="5000" dirty="0"/>
              <a:t>It does </a:t>
            </a:r>
            <a:r>
              <a:rPr lang="en-US" sz="5000" b="1" u="sng" dirty="0"/>
              <a:t>not</a:t>
            </a:r>
            <a:r>
              <a:rPr lang="en-US" sz="5000" dirty="0"/>
              <a:t> guarantee the effect is "real" in a </a:t>
            </a:r>
            <a:r>
              <a:rPr lang="en-US" sz="5000" b="1" dirty="0"/>
              <a:t>causal</a:t>
            </a:r>
            <a:r>
              <a:rPr lang="en-US" sz="5000" dirty="0"/>
              <a:t> sense.</a:t>
            </a:r>
          </a:p>
          <a:p>
            <a:pPr lvl="1"/>
            <a:r>
              <a:rPr lang="en-US" sz="5000" dirty="0"/>
              <a:t>It does </a:t>
            </a:r>
            <a:r>
              <a:rPr lang="en-US" sz="5000" b="1" u="sng" dirty="0"/>
              <a:t>not</a:t>
            </a:r>
            <a:r>
              <a:rPr lang="en-US" sz="5000" dirty="0"/>
              <a:t> mean </a:t>
            </a:r>
            <a:r>
              <a:rPr lang="en-US" sz="5000" b="1" dirty="0"/>
              <a:t>future studies </a:t>
            </a:r>
            <a:r>
              <a:rPr lang="en-US" sz="5000" dirty="0"/>
              <a:t>will show effects of that </a:t>
            </a:r>
            <a:r>
              <a:rPr lang="en-US" sz="5000" b="1" dirty="0"/>
              <a:t>magnitude</a:t>
            </a:r>
            <a:r>
              <a:rPr lang="en-US" sz="5000" dirty="0"/>
              <a:t> or in the </a:t>
            </a:r>
            <a:r>
              <a:rPr lang="en-US" sz="5000" b="1" dirty="0"/>
              <a:t>same direction</a:t>
            </a:r>
            <a:r>
              <a:rPr lang="en-US" sz="5000" dirty="0"/>
              <a:t>.</a:t>
            </a:r>
          </a:p>
          <a:p>
            <a:pPr lvl="1"/>
            <a:endParaRPr lang="en-US" sz="5000" dirty="0"/>
          </a:p>
          <a:p>
            <a:r>
              <a:rPr lang="en-US" sz="7000" b="1" dirty="0"/>
              <a:t>Better interpretation</a:t>
            </a:r>
            <a:r>
              <a:rPr lang="en-US" sz="7000" dirty="0"/>
              <a:t>:</a:t>
            </a:r>
          </a:p>
          <a:p>
            <a:pPr lvl="1"/>
            <a:r>
              <a:rPr lang="en-US" sz="4500" dirty="0"/>
              <a:t>"The evidence suggests that, on </a:t>
            </a:r>
            <a:r>
              <a:rPr lang="en-US" sz="4500" b="1" dirty="0"/>
              <a:t>average</a:t>
            </a:r>
            <a:r>
              <a:rPr lang="en-US" sz="4500" dirty="0"/>
              <a:t>, there is a </a:t>
            </a:r>
            <a:r>
              <a:rPr lang="en-US" sz="4500" b="1" dirty="0"/>
              <a:t>non-null effect </a:t>
            </a:r>
            <a:r>
              <a:rPr lang="en-US" sz="4500" dirty="0"/>
              <a:t>across the included studies—but results in </a:t>
            </a:r>
            <a:r>
              <a:rPr lang="en-US" sz="4500" b="1" dirty="0"/>
              <a:t>future studies may still vary widely</a:t>
            </a:r>
            <a:r>
              <a:rPr lang="en-US" sz="4500" dirty="0"/>
              <a:t>."</a:t>
            </a:r>
          </a:p>
          <a:p>
            <a:pPr lvl="2"/>
            <a:r>
              <a:rPr lang="en-US" sz="4000" dirty="0"/>
              <a:t>To assess </a:t>
            </a:r>
            <a:r>
              <a:rPr lang="en-US" sz="4000" b="1" dirty="0"/>
              <a:t>likely future results</a:t>
            </a:r>
            <a:r>
              <a:rPr lang="en-US" sz="4000" dirty="0"/>
              <a:t>, look at the </a:t>
            </a:r>
            <a:r>
              <a:rPr lang="en-US" sz="4000" b="1" dirty="0"/>
              <a:t>prediction interval (PI)</a:t>
            </a:r>
            <a:r>
              <a:rPr lang="en-US" sz="4000" dirty="0"/>
              <a:t>, </a:t>
            </a:r>
            <a:r>
              <a:rPr lang="en-US" sz="4000" u="sng" dirty="0"/>
              <a:t>not</a:t>
            </a:r>
            <a:r>
              <a:rPr lang="en-US" sz="4000" dirty="0"/>
              <a:t>  the CI.</a:t>
            </a:r>
          </a:p>
          <a:p>
            <a:endParaRPr lang="en-US" sz="4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B9298-6D75-4D71-8836-F95F517E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167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056" y="1166018"/>
            <a:ext cx="8614229" cy="503158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CI</a:t>
            </a:r>
            <a:r>
              <a:rPr lang="en-US" dirty="0"/>
              <a:t>s describe </a:t>
            </a:r>
            <a:r>
              <a:rPr lang="en-US" b="1" i="1" dirty="0"/>
              <a:t>precision</a:t>
            </a:r>
            <a:r>
              <a:rPr lang="en-US" b="1" dirty="0"/>
              <a:t> of average effect</a:t>
            </a:r>
          </a:p>
          <a:p>
            <a:pPr lvl="1"/>
            <a:r>
              <a:rPr lang="en-US" dirty="0"/>
              <a:t>narrow and often misleadingly precise</a:t>
            </a:r>
          </a:p>
          <a:p>
            <a:r>
              <a:rPr b="1" dirty="0"/>
              <a:t>PI</a:t>
            </a:r>
            <a:r>
              <a:rPr dirty="0"/>
              <a:t>s describe </a:t>
            </a:r>
            <a:r>
              <a:rPr b="1" i="1" dirty="0"/>
              <a:t>heterogeneity</a:t>
            </a:r>
            <a:r>
              <a:rPr dirty="0"/>
              <a:t> and </a:t>
            </a:r>
            <a:r>
              <a:rPr b="1" i="1" dirty="0"/>
              <a:t>forecast</a:t>
            </a:r>
            <a:r>
              <a:rPr lang="en-US" b="1" i="1" dirty="0"/>
              <a:t> plausible </a:t>
            </a:r>
            <a:r>
              <a:rPr b="1" dirty="0"/>
              <a:t>expected results</a:t>
            </a:r>
            <a:r>
              <a:rPr lang="en-US" b="1" dirty="0"/>
              <a:t> in future studies</a:t>
            </a:r>
            <a:endParaRPr b="1" dirty="0"/>
          </a:p>
          <a:p>
            <a:r>
              <a:rPr lang="en-US" b="1" dirty="0"/>
              <a:t>Key Difference</a:t>
            </a:r>
            <a:endParaRPr lang="en-US" dirty="0"/>
          </a:p>
          <a:p>
            <a:pPr lvl="1"/>
            <a:r>
              <a:rPr lang="en-US" b="1" dirty="0"/>
              <a:t>CI</a:t>
            </a:r>
            <a:r>
              <a:rPr lang="en-US" dirty="0"/>
              <a:t> answers: </a:t>
            </a:r>
            <a:r>
              <a:rPr lang="en-US" i="1" dirty="0"/>
              <a:t>"What is our best estimate of the mean effect?"</a:t>
            </a:r>
            <a:endParaRPr lang="en-US" dirty="0"/>
          </a:p>
          <a:p>
            <a:pPr lvl="1"/>
            <a:r>
              <a:rPr lang="en-US" b="1" dirty="0"/>
              <a:t>PI</a:t>
            </a:r>
            <a:r>
              <a:rPr lang="en-US" dirty="0"/>
              <a:t> answers: </a:t>
            </a:r>
            <a:r>
              <a:rPr lang="en-US" i="1" dirty="0"/>
              <a:t>"Where might a future study's effect lie?"</a:t>
            </a:r>
            <a:endParaRPr dirty="0"/>
          </a:p>
          <a:p>
            <a:r>
              <a:rPr lang="en-US" b="1" dirty="0"/>
              <a:t>PI</a:t>
            </a:r>
            <a:r>
              <a:rPr lang="en-US" b="1" baseline="-25000" dirty="0"/>
              <a:t>PDF -enhanced</a:t>
            </a:r>
            <a:r>
              <a:rPr b="1" dirty="0"/>
              <a:t> </a:t>
            </a:r>
            <a:r>
              <a:rPr dirty="0"/>
              <a:t>make interpretation accessible and intuitive</a:t>
            </a:r>
            <a:endParaRPr lang="en-US" dirty="0"/>
          </a:p>
          <a:p>
            <a:pPr lvl="1"/>
            <a:r>
              <a:rPr lang="en-US" dirty="0"/>
              <a:t>Especially helpful for:</a:t>
            </a:r>
          </a:p>
          <a:p>
            <a:pPr lvl="2"/>
            <a:r>
              <a:rPr lang="en-US" b="1" dirty="0"/>
              <a:t>Policy relevance</a:t>
            </a:r>
            <a:r>
              <a:rPr lang="en-US" dirty="0"/>
              <a:t>: How likely  are future studies to show meaningful benefit or harm?</a:t>
            </a:r>
          </a:p>
          <a:p>
            <a:pPr lvl="2"/>
            <a:r>
              <a:rPr lang="en-US" b="1" dirty="0"/>
              <a:t>Communicating uncertainty</a:t>
            </a:r>
            <a:r>
              <a:rPr lang="en-US" dirty="0"/>
              <a:t>: Not just boundaries or "wide or narrow" but "how probable in each part of the range?"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F4D0F3-A454-A593-3256-766D4CB4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079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2216F2-01EB-8BCB-B5B9-58BBA3EC0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0D296-53ED-F8C3-92FE-0ACA0B6A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765A5-32B1-3992-3A5C-AD3178869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056" y="1166018"/>
            <a:ext cx="8614229" cy="5031582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CI + PI</a:t>
            </a:r>
            <a:r>
              <a:rPr lang="en-US" baseline="-25000" dirty="0"/>
              <a:t>PDF –enhanced </a:t>
            </a:r>
            <a:r>
              <a:rPr lang="en-US" dirty="0"/>
              <a:t>are</a:t>
            </a:r>
            <a:r>
              <a:rPr lang="en-US" baseline="-25000" dirty="0"/>
              <a:t> </a:t>
            </a:r>
            <a:r>
              <a:rPr lang="en-US" dirty="0"/>
              <a:t>complementary tools</a:t>
            </a:r>
          </a:p>
          <a:p>
            <a:pPr lvl="1"/>
            <a:r>
              <a:rPr lang="en-US" dirty="0"/>
              <a:t> transparent, expectation-based results synthesis</a:t>
            </a:r>
          </a:p>
          <a:p>
            <a:pPr lvl="1"/>
            <a:r>
              <a:rPr lang="en-US" dirty="0"/>
              <a:t>better evidence communication to diverse audiences (researchers, students, reviewers, policymakers)</a:t>
            </a:r>
          </a:p>
          <a:p>
            <a:r>
              <a:rPr lang="en-US" sz="3000" dirty="0"/>
              <a:t>Despite being better aligned with decision-making amid heterogeneity, PIs are under-utilized — a missed opportunity for more informative meta-analytic summaries.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sz="3300" b="1" u="sng" dirty="0"/>
              <a:t>Bottom line</a:t>
            </a:r>
            <a:r>
              <a:rPr lang="en-US" sz="3300" dirty="0"/>
              <a:t>: PDF-enhanced PIs transform meta-analysis from reporting averages to showing the </a:t>
            </a:r>
            <a:r>
              <a:rPr lang="en-US" sz="3300" b="1" i="1" dirty="0"/>
              <a:t>expected range</a:t>
            </a:r>
            <a:r>
              <a:rPr lang="en-US" sz="3300" i="1" dirty="0"/>
              <a:t> </a:t>
            </a:r>
            <a:r>
              <a:rPr lang="en-US" sz="3300" dirty="0"/>
              <a:t>and</a:t>
            </a:r>
            <a:r>
              <a:rPr lang="en-US" sz="3300" i="1" dirty="0"/>
              <a:t> </a:t>
            </a:r>
            <a:r>
              <a:rPr lang="en-US" sz="3300" b="1" i="1" dirty="0"/>
              <a:t>likelihood of future effects </a:t>
            </a:r>
            <a:r>
              <a:rPr lang="en-US" sz="3300" i="1" dirty="0"/>
              <a:t>through </a:t>
            </a:r>
            <a:r>
              <a:rPr lang="en-US" sz="3300" b="1" i="1" dirty="0"/>
              <a:t>actionable probability statements</a:t>
            </a:r>
            <a:endParaRPr lang="en-US" sz="3300" i="1" dirty="0"/>
          </a:p>
          <a:p>
            <a:endParaRPr lang="en-US" sz="3000" dirty="0"/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60B39-A61F-A1E7-0EF3-46700EB66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197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729AD-B2F4-F545-F713-4B5286BB7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23A64-13C5-2F57-4523-3F1644259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3756" y="1282450"/>
            <a:ext cx="7772400" cy="1500187"/>
          </a:xfrm>
        </p:spPr>
        <p:txBody>
          <a:bodyPr>
            <a:normAutofit/>
          </a:bodyPr>
          <a:lstStyle/>
          <a:p>
            <a:r>
              <a:rPr lang="en-US" sz="5400" dirty="0"/>
              <a:t>Thank you !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74503A-A682-8576-4DD0-E25E59EC8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859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CB8DF-DC8D-C590-636E-0B960F379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3D817D-5048-9EE0-20DA-8552F9194B35}"/>
              </a:ext>
            </a:extLst>
          </p:cNvPr>
          <p:cNvSpPr txBox="1"/>
          <p:nvPr/>
        </p:nvSpPr>
        <p:spPr>
          <a:xfrm>
            <a:off x="776513" y="5456427"/>
            <a:ext cx="6059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Contact info</a:t>
            </a:r>
            <a:r>
              <a:rPr lang="en-US" sz="2800" dirty="0"/>
              <a:t>: </a:t>
            </a:r>
            <a:r>
              <a:rPr lang="en-US" sz="2800" dirty="0" err="1"/>
              <a:t>davjmiller@mac.com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43445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F405-7914-87F4-A6D1-18788D01AE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9CADA-D28E-C00A-6B6F-E0EB603FBF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AD278-6282-7D4C-9B32-004041638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365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89" y="136525"/>
            <a:ext cx="8229600" cy="663825"/>
          </a:xfrm>
        </p:spPr>
        <p:txBody>
          <a:bodyPr>
            <a:normAutofit fontScale="90000"/>
          </a:bodyPr>
          <a:lstStyle/>
          <a:p>
            <a:r>
              <a:rPr dirty="0"/>
              <a:t>References</a:t>
            </a:r>
            <a:r>
              <a:rPr lang="en-US" dirty="0"/>
              <a:t> and Additional Reading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789" y="800350"/>
            <a:ext cx="8951495" cy="591377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dirty="0"/>
              <a:t>Borenstein M. Videos on prediction intervals. </a:t>
            </a:r>
            <a:r>
              <a:rPr lang="en-US" sz="6400" i="1" dirty="0"/>
              <a:t>Meta-Analysis Workshops</a:t>
            </a:r>
            <a:r>
              <a:rPr lang="en-US" sz="6400" dirty="0"/>
              <a:t>. Various dates</a:t>
            </a:r>
            <a:br>
              <a:rPr lang="en-US" sz="5600" dirty="0"/>
            </a:br>
            <a:r>
              <a:rPr lang="en-US" sz="5600" dirty="0"/>
              <a:t>	↳ Accessible teaching resources:</a:t>
            </a:r>
          </a:p>
          <a:p>
            <a:pPr marL="800100" lvl="2" indent="0">
              <a:buNone/>
            </a:pPr>
            <a:r>
              <a:rPr lang="en-US" sz="4400" dirty="0">
                <a:hlinkClick r:id="rId2"/>
              </a:rPr>
              <a:t>Prediction Intervals Part 1</a:t>
            </a:r>
            <a:endParaRPr lang="en-US" sz="4400" dirty="0"/>
          </a:p>
          <a:p>
            <a:pPr marL="800100" lvl="2" indent="0">
              <a:buNone/>
            </a:pPr>
            <a:r>
              <a:rPr lang="en-US" sz="4400" dirty="0">
                <a:hlinkClick r:id="rId3"/>
              </a:rPr>
              <a:t>Prediction Intervals Part 2</a:t>
            </a:r>
            <a:endParaRPr lang="en-US" sz="4400" dirty="0"/>
          </a:p>
          <a:p>
            <a:pPr marL="800100" lvl="2" indent="0">
              <a:buNone/>
            </a:pPr>
            <a:r>
              <a:rPr lang="en-US" sz="4400" dirty="0">
                <a:hlinkClick r:id="rId4"/>
              </a:rPr>
              <a:t>I2 Does Not Tell Us How Much the Effect Size Varies</a:t>
            </a:r>
            <a:endParaRPr lang="en-US" sz="4400" dirty="0"/>
          </a:p>
          <a:p>
            <a:pPr marL="800100" lvl="2" indent="0">
              <a:buNone/>
            </a:pPr>
            <a:r>
              <a:rPr lang="en-US" sz="4400" dirty="0">
                <a:hlinkClick r:id="rId5"/>
              </a:rPr>
              <a:t>Heterogeneity - Meta-Analysis Workshop Online Video</a:t>
            </a:r>
            <a:endParaRPr lang="en-US" sz="4400" dirty="0"/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6400" dirty="0"/>
              <a:t>Borenstein, M. </a:t>
            </a:r>
            <a:r>
              <a:rPr lang="en-US" sz="6400" i="1" dirty="0"/>
              <a:t>Common Mistakes in Meta-analysis and How to Avoid Them</a:t>
            </a:r>
            <a:r>
              <a:rPr lang="en-US" sz="6400" dirty="0"/>
              <a:t>. </a:t>
            </a:r>
            <a:r>
              <a:rPr lang="en-US" sz="6400" dirty="0" err="1"/>
              <a:t>Biostat</a:t>
            </a:r>
            <a:r>
              <a:rPr lang="en-US" sz="6400" dirty="0"/>
              <a:t> Inc. 2019. available for download at </a:t>
            </a:r>
            <a:r>
              <a:rPr lang="en-US" sz="6400" dirty="0">
                <a:hlinkClick r:id="rId6"/>
              </a:rPr>
              <a:t>https://meta-analysis-workshops.com/download/commonmistakes.pdf</a:t>
            </a:r>
            <a:endParaRPr lang="en-US" sz="6400" dirty="0"/>
          </a:p>
          <a:p>
            <a:endParaRPr lang="en-US" sz="5600" dirty="0"/>
          </a:p>
          <a:p>
            <a:pPr marL="0" indent="0">
              <a:buNone/>
            </a:pPr>
            <a:r>
              <a:rPr lang="en-US" sz="6400" dirty="0"/>
              <a:t>Borenstein, M. 2023. How to understand and report heterogeneity in a meta-analysis: The diﬀerence between I-squared and prediction intervals. </a:t>
            </a:r>
            <a:r>
              <a:rPr lang="en-US" sz="6400" i="1" dirty="0"/>
              <a:t>Integrated Medicine Research</a:t>
            </a:r>
            <a:r>
              <a:rPr lang="en-US" sz="6400" dirty="0"/>
              <a:t> 12:e0101014 </a:t>
            </a:r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6400" dirty="0"/>
              <a:t>Borenstein M, Higgins JPT, Hedges LV, Rothstein HR. 2017 Basics of meta-analysis: I2 is not an absolute measure of heterogeneity. </a:t>
            </a:r>
            <a:r>
              <a:rPr lang="en-US" sz="6400" i="1" dirty="0"/>
              <a:t>Res Synth Methods </a:t>
            </a:r>
            <a:r>
              <a:rPr lang="en-US" sz="6400" dirty="0"/>
              <a:t>8(1):5-18. doi:10.1002/jrsm.1230 </a:t>
            </a:r>
          </a:p>
          <a:p>
            <a:pPr marL="0" indent="0">
              <a:buNone/>
            </a:pPr>
            <a:endParaRPr lang="en-US" sz="6400" dirty="0"/>
          </a:p>
          <a:p>
            <a:pPr marL="0" indent="0">
              <a:buNone/>
            </a:pPr>
            <a:r>
              <a:rPr lang="en-US" sz="6400" dirty="0"/>
              <a:t>Borenstein M, Hedges LV, Higgins JPT, Rothstein HR. </a:t>
            </a:r>
            <a:r>
              <a:rPr lang="en-US" sz="6400" i="1" dirty="0"/>
              <a:t>Introduction to Meta-Analysis.</a:t>
            </a:r>
            <a:r>
              <a:rPr lang="en-US" sz="6400" dirty="0"/>
              <a:t> 2</a:t>
            </a:r>
            <a:r>
              <a:rPr lang="en-US" sz="6400" baseline="30000" dirty="0"/>
              <a:t>nd</a:t>
            </a:r>
            <a:r>
              <a:rPr lang="en-US" sz="6400" dirty="0"/>
              <a:t> ed. Wiley, 2021</a:t>
            </a:r>
          </a:p>
          <a:p>
            <a:pPr marL="0" indent="0">
              <a:buNone/>
            </a:pPr>
            <a:endParaRPr lang="en-US" sz="6400" dirty="0"/>
          </a:p>
          <a:p>
            <a:pPr marL="0" indent="0">
              <a:buNone/>
            </a:pPr>
            <a:r>
              <a:rPr lang="en-US" sz="6400" dirty="0" err="1"/>
              <a:t>Chiolero</a:t>
            </a:r>
            <a:r>
              <a:rPr lang="en-US" sz="6400" dirty="0"/>
              <a:t> A, Santschi V, Burnand B, et al. 2012 Meta-analyses: with confidence or prediction intervals? </a:t>
            </a:r>
            <a:r>
              <a:rPr lang="en-US" sz="6400" i="1" dirty="0" err="1"/>
              <a:t>Eur</a:t>
            </a:r>
            <a:r>
              <a:rPr lang="en-US" sz="6400" i="1" dirty="0"/>
              <a:t> J Epidemiol </a:t>
            </a:r>
            <a:r>
              <a:rPr lang="en-US" sz="6400" dirty="0"/>
              <a:t>27:823–5</a:t>
            </a:r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6400" dirty="0"/>
              <a:t>Higgins, JPT, Thompson. 2002. Quantifying heterogeneity in a meta-analysis. </a:t>
            </a:r>
            <a:r>
              <a:rPr lang="en-US" sz="6400" i="1" dirty="0"/>
              <a:t>Stat. Med</a:t>
            </a:r>
            <a:r>
              <a:rPr lang="en-US" sz="6400" dirty="0"/>
              <a:t>. 21:1539-58. </a:t>
            </a:r>
            <a:endParaRPr lang="en-US" sz="5600" dirty="0"/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6400" dirty="0"/>
              <a:t>Higgins JPT, Thompson SG, Deeks JJ, Altman DG. 2003. Measuring inconsistency in meta-analyses. </a:t>
            </a:r>
            <a:r>
              <a:rPr lang="en-US" sz="6400" i="1" dirty="0"/>
              <a:t>BMJ </a:t>
            </a:r>
            <a:r>
              <a:rPr lang="en-US" sz="6400" dirty="0"/>
              <a:t>327:557–560</a:t>
            </a:r>
          </a:p>
          <a:p>
            <a:pPr marL="0" indent="0">
              <a:buNone/>
            </a:pPr>
            <a:endParaRPr lang="en-US" sz="5600" dirty="0"/>
          </a:p>
          <a:p>
            <a:pPr marL="0" indent="0">
              <a:buNone/>
            </a:pPr>
            <a:r>
              <a:rPr lang="en-US" sz="6400" dirty="0" err="1"/>
              <a:t>IntHout</a:t>
            </a:r>
            <a:r>
              <a:rPr lang="en-US" sz="6400" dirty="0"/>
              <a:t> J, Ioannidis JPA, Rovers MM, Goeman JJ. 2016. Plea for routinely presenting prediction intervals in meta-analysis. </a:t>
            </a:r>
            <a:r>
              <a:rPr lang="en-US" sz="6400" i="1" dirty="0"/>
              <a:t>BMJ Open</a:t>
            </a:r>
            <a:r>
              <a:rPr lang="en-US" sz="6400" dirty="0"/>
              <a:t> 6:e010247.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.</a:t>
            </a:r>
          </a:p>
          <a:p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7354D0-6F73-7142-E909-DC200D18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88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/>
              <a:t>What Prediction Intervals (PIs) </a:t>
            </a:r>
            <a:r>
              <a:rPr lang="en-US" sz="3200" b="1" dirty="0"/>
              <a:t>Might </a:t>
            </a:r>
            <a:r>
              <a:rPr sz="3200" b="1" dirty="0"/>
              <a:t>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Heterogeneity</a:t>
            </a:r>
            <a:r>
              <a:rPr lang="en-US" dirty="0"/>
              <a:t>: PIs show how much effects may vary across studies or settings</a:t>
            </a:r>
          </a:p>
          <a:p>
            <a:pPr lvl="1"/>
            <a:r>
              <a:rPr lang="en-US" sz="2400" dirty="0"/>
              <a:t>directly reflect between-study heterogeneity (</a:t>
            </a:r>
            <a:r>
              <a:rPr lang="el-GR" sz="2400" dirty="0"/>
              <a:t>τ²)</a:t>
            </a:r>
            <a:r>
              <a:rPr lang="en-US" sz="2400" dirty="0"/>
              <a:t>*</a:t>
            </a:r>
          </a:p>
          <a:p>
            <a:r>
              <a:rPr lang="en-US" b="1" dirty="0"/>
              <a:t>Prediction/Forecasting</a:t>
            </a:r>
            <a:r>
              <a:rPr lang="en-US" dirty="0"/>
              <a:t>: PIs estimate the range where a future study’s result might plausibly fall</a:t>
            </a:r>
          </a:p>
          <a:p>
            <a:pPr lvl="1"/>
            <a:r>
              <a:rPr sz="2400" dirty="0"/>
              <a:t>describe the expected distribution of </a:t>
            </a:r>
            <a:r>
              <a:rPr lang="en-US" sz="2400" dirty="0"/>
              <a:t>true</a:t>
            </a:r>
            <a:r>
              <a:rPr sz="2400" dirty="0"/>
              <a:t> effects</a:t>
            </a:r>
            <a:r>
              <a:rPr lang="en-US" sz="2400" dirty="0"/>
              <a:t> in comparable populations</a:t>
            </a: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1800" dirty="0"/>
              <a:t>*I</a:t>
            </a:r>
            <a:r>
              <a:rPr lang="en-US" sz="1800" baseline="30000" dirty="0"/>
              <a:t>2</a:t>
            </a:r>
            <a:r>
              <a:rPr lang="en-US" sz="1800" dirty="0"/>
              <a:t> does not</a:t>
            </a:r>
            <a:endParaRPr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07ECB-5046-7B75-B5A7-838A34F79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61FD7-3D4B-9729-99D8-2C9123811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8A795-CA66-D58D-1955-0657A1127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b="1" dirty="0">
                <a:solidFill>
                  <a:schemeClr val="bg1">
                    <a:lumMod val="65000"/>
                  </a:schemeClr>
                </a:solidFill>
              </a:rPr>
              <a:t>What Prediction Intervals (PIs) </a:t>
            </a:r>
            <a:r>
              <a:rPr lang="en-US" sz="3200" b="1" dirty="0">
                <a:solidFill>
                  <a:schemeClr val="bg1">
                    <a:lumMod val="65000"/>
                  </a:schemeClr>
                </a:solidFill>
              </a:rPr>
              <a:t>Might </a:t>
            </a:r>
            <a:r>
              <a:rPr sz="3200" b="1" dirty="0">
                <a:solidFill>
                  <a:schemeClr val="bg1">
                    <a:lumMod val="65000"/>
                  </a:schemeClr>
                </a:solidFill>
              </a:rPr>
              <a:t>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8D06D-D216-A387-D640-1A9528550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Heterogeneity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PIs show how much effects may vary across studies or settings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directly reflect between-study heterogeneity (</a:t>
            </a:r>
            <a:r>
              <a:rPr lang="el-GR" sz="2400" dirty="0">
                <a:solidFill>
                  <a:schemeClr val="bg1">
                    <a:lumMod val="65000"/>
                  </a:schemeClr>
                </a:solidFill>
              </a:rPr>
              <a:t>τ²)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*</a:t>
            </a:r>
          </a:p>
          <a:p>
            <a:r>
              <a:rPr lang="en-US" b="1" dirty="0">
                <a:solidFill>
                  <a:schemeClr val="bg1">
                    <a:lumMod val="65000"/>
                  </a:schemeClr>
                </a:solidFill>
              </a:rPr>
              <a:t>Prediction/Forecasting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: PIs estimate the range where a future study’s result might plausibly fall</a:t>
            </a:r>
          </a:p>
          <a:p>
            <a:pPr lvl="1"/>
            <a:r>
              <a:rPr sz="2400" dirty="0">
                <a:solidFill>
                  <a:schemeClr val="bg1">
                    <a:lumMod val="65000"/>
                  </a:schemeClr>
                </a:solidFill>
              </a:rPr>
              <a:t>describe the expected distribution of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true</a:t>
            </a:r>
            <a:r>
              <a:rPr sz="2400" dirty="0">
                <a:solidFill>
                  <a:schemeClr val="bg1">
                    <a:lumMod val="65000"/>
                  </a:schemeClr>
                </a:solidFill>
              </a:rPr>
              <a:t> effects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in comparable populations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en-US" dirty="0"/>
          </a:p>
          <a:p>
            <a:pPr marL="457200" lvl="1" indent="0">
              <a:buNone/>
            </a:pP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*I</a:t>
            </a:r>
            <a:r>
              <a:rPr lang="en-US" sz="1800" baseline="30000" dirty="0">
                <a:solidFill>
                  <a:schemeClr val="bg1">
                    <a:lumMod val="65000"/>
                  </a:schemeClr>
                </a:solidFill>
              </a:rPr>
              <a:t>2</a:t>
            </a:r>
            <a:r>
              <a:rPr lang="en-US" sz="1800" dirty="0">
                <a:solidFill>
                  <a:schemeClr val="bg1">
                    <a:lumMod val="65000"/>
                  </a:schemeClr>
                </a:solidFill>
              </a:rPr>
              <a:t> does not</a:t>
            </a:r>
            <a:endParaRPr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49866-1E47-26AD-751F-5D5B824AA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9B7A013-35BA-5881-D558-886F8D675C09}"/>
              </a:ext>
            </a:extLst>
          </p:cNvPr>
          <p:cNvSpPr/>
          <p:nvPr/>
        </p:nvSpPr>
        <p:spPr>
          <a:xfrm>
            <a:off x="1828800" y="1166017"/>
            <a:ext cx="6557211" cy="4609141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C3A791-1821-0305-5894-DBF372134E30}"/>
              </a:ext>
            </a:extLst>
          </p:cNvPr>
          <p:cNvSpPr txBox="1"/>
          <p:nvPr/>
        </p:nvSpPr>
        <p:spPr>
          <a:xfrm>
            <a:off x="2286000" y="1109405"/>
            <a:ext cx="58565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Takeaway:</a:t>
            </a:r>
            <a:endParaRPr lang="en-US" sz="4000" dirty="0">
              <a:solidFill>
                <a:srgbClr val="FF0000"/>
              </a:solidFill>
            </a:endParaRPr>
          </a:p>
          <a:p>
            <a:r>
              <a:rPr lang="en-US" sz="4000" b="1" dirty="0">
                <a:solidFill>
                  <a:srgbClr val="FF0000"/>
                </a:solidFill>
              </a:rPr>
              <a:t>CIs</a:t>
            </a:r>
            <a:r>
              <a:rPr lang="en-US" sz="4000" dirty="0">
                <a:solidFill>
                  <a:srgbClr val="FF0000"/>
                </a:solidFill>
              </a:rPr>
              <a:t> → </a:t>
            </a:r>
            <a:r>
              <a:rPr lang="en-US" sz="4000" i="1" u="sng" dirty="0">
                <a:solidFill>
                  <a:srgbClr val="FF0000"/>
                </a:solidFill>
              </a:rPr>
              <a:t>Precision</a:t>
            </a:r>
            <a:r>
              <a:rPr lang="en-US" sz="4000" i="1" dirty="0">
                <a:solidFill>
                  <a:srgbClr val="FF0000"/>
                </a:solidFill>
              </a:rPr>
              <a:t> of the average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4000" b="1" dirty="0">
              <a:solidFill>
                <a:srgbClr val="FF0000"/>
              </a:solidFill>
            </a:endParaRPr>
          </a:p>
          <a:p>
            <a:r>
              <a:rPr lang="en-US" sz="4000" b="1" dirty="0">
                <a:solidFill>
                  <a:srgbClr val="FF0000"/>
                </a:solidFill>
              </a:rPr>
              <a:t>PIs</a:t>
            </a:r>
            <a:r>
              <a:rPr lang="en-US" sz="4000" dirty="0">
                <a:solidFill>
                  <a:srgbClr val="FF0000"/>
                </a:solidFill>
              </a:rPr>
              <a:t> → </a:t>
            </a:r>
            <a:r>
              <a:rPr lang="en-US" sz="4000" u="sng" dirty="0">
                <a:solidFill>
                  <a:srgbClr val="FF0000"/>
                </a:solidFill>
              </a:rPr>
              <a:t>Dispersion</a:t>
            </a:r>
            <a:r>
              <a:rPr lang="en-US" sz="4000" dirty="0">
                <a:solidFill>
                  <a:srgbClr val="FF0000"/>
                </a:solidFill>
              </a:rPr>
              <a:t>, or </a:t>
            </a:r>
            <a:r>
              <a:rPr lang="en-US" sz="4000" i="1" dirty="0">
                <a:solidFill>
                  <a:srgbClr val="FF0000"/>
                </a:solidFill>
              </a:rPr>
              <a:t>spread and likely range of future effects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84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PI</a:t>
            </a:r>
            <a:r>
              <a:rPr lang="en-US" b="1" dirty="0"/>
              <a:t>s</a:t>
            </a:r>
            <a:r>
              <a:rPr b="1" dirty="0"/>
              <a:t> as a Bridge Between Description and Prediction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46168" cy="486075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One</a:t>
            </a:r>
            <a:r>
              <a:rPr lang="en-US" dirty="0"/>
              <a:t> tool,  </a:t>
            </a:r>
            <a:r>
              <a:rPr lang="en-US" b="1" dirty="0"/>
              <a:t>two</a:t>
            </a:r>
            <a:r>
              <a:rPr lang="en-US" dirty="0"/>
              <a:t> purposes:</a:t>
            </a:r>
          </a:p>
          <a:p>
            <a:pPr lvl="1"/>
            <a:r>
              <a:rPr dirty="0"/>
              <a:t>Describe </a:t>
            </a:r>
            <a:r>
              <a:rPr b="1" dirty="0"/>
              <a:t>heterogeneity</a:t>
            </a:r>
            <a:r>
              <a:rPr dirty="0"/>
              <a:t> in </a:t>
            </a:r>
            <a:r>
              <a:rPr lang="en-US" dirty="0"/>
              <a:t>interpretable, </a:t>
            </a:r>
            <a:r>
              <a:rPr dirty="0"/>
              <a:t>practical terms</a:t>
            </a:r>
          </a:p>
          <a:p>
            <a:pPr lvl="1"/>
            <a:r>
              <a:rPr lang="en-US" dirty="0"/>
              <a:t>Predict the </a:t>
            </a:r>
            <a:r>
              <a:rPr lang="en-US" b="1" dirty="0"/>
              <a:t>range of plausible results</a:t>
            </a:r>
            <a:r>
              <a:rPr lang="en-US" dirty="0"/>
              <a:t> in </a:t>
            </a:r>
            <a:r>
              <a:rPr dirty="0"/>
              <a:t>future </a:t>
            </a:r>
            <a:r>
              <a:rPr lang="en-US" dirty="0"/>
              <a:t>studies</a:t>
            </a:r>
          </a:p>
          <a:p>
            <a:r>
              <a:rPr lang="en-US" dirty="0"/>
              <a:t>PIs can </a:t>
            </a:r>
            <a:r>
              <a:rPr lang="en-US" i="1" dirty="0"/>
              <a:t>complement</a:t>
            </a:r>
            <a:r>
              <a:rPr lang="en-US" dirty="0"/>
              <a:t> CIs:</a:t>
            </a:r>
          </a:p>
          <a:p>
            <a:pPr lvl="1"/>
            <a:r>
              <a:rPr lang="en-US" dirty="0"/>
              <a:t>CI: uncertainty around </a:t>
            </a:r>
            <a:r>
              <a:rPr lang="en-US" b="1" dirty="0"/>
              <a:t>average</a:t>
            </a:r>
            <a:r>
              <a:rPr lang="en-US" dirty="0"/>
              <a:t> (pooled) effect</a:t>
            </a:r>
          </a:p>
          <a:p>
            <a:pPr lvl="1"/>
            <a:r>
              <a:rPr lang="en-US" dirty="0"/>
              <a:t>PI: uncertainty around an </a:t>
            </a:r>
            <a:r>
              <a:rPr lang="en-US" b="1" dirty="0"/>
              <a:t>individual future effects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u="sng" dirty="0"/>
              <a:t>Why it matters</a:t>
            </a:r>
            <a:r>
              <a:rPr lang="en-US" b="1" dirty="0"/>
              <a:t>:</a:t>
            </a:r>
            <a:endParaRPr lang="en-US" dirty="0"/>
          </a:p>
          <a:p>
            <a:r>
              <a:rPr lang="en-US" dirty="0"/>
              <a:t>Helps translate </a:t>
            </a:r>
            <a:r>
              <a:rPr lang="en-US" b="1" dirty="0"/>
              <a:t>statistical variation </a:t>
            </a:r>
            <a:r>
              <a:rPr lang="en-US" dirty="0"/>
              <a:t>into real-world </a:t>
            </a:r>
            <a:r>
              <a:rPr lang="en-US" b="1" dirty="0"/>
              <a:t>expectations</a:t>
            </a:r>
            <a:endParaRPr lang="en-US" dirty="0"/>
          </a:p>
          <a:p>
            <a:r>
              <a:rPr lang="en-US" dirty="0"/>
              <a:t>Anchors interpretation in both </a:t>
            </a:r>
            <a:r>
              <a:rPr lang="en-US" b="1" dirty="0"/>
              <a:t>what has been observed</a:t>
            </a:r>
            <a:r>
              <a:rPr lang="en-US" dirty="0"/>
              <a:t> and </a:t>
            </a:r>
            <a:r>
              <a:rPr lang="en-US" b="1" dirty="0"/>
              <a:t>what may come next</a:t>
            </a:r>
            <a:endParaRPr lang="en-US" dirty="0"/>
          </a:p>
          <a:p>
            <a:pPr lvl="1"/>
            <a:endParaRPr lang="en-US" dirty="0"/>
          </a:p>
          <a:p>
            <a:pPr lvl="1"/>
            <a:endParaRPr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F20AD4-4314-9978-0193-8445164AE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5B470-F4B9-7322-F781-E2959198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Misinterpretation and Misuse of I²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64FA3-7826-18A0-419B-E78E0127E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896" y="846137"/>
            <a:ext cx="8711184" cy="5875337"/>
          </a:xfrm>
        </p:spPr>
        <p:txBody>
          <a:bodyPr>
            <a:normAutofit fontScale="62500" lnSpcReduction="20000"/>
          </a:bodyPr>
          <a:lstStyle/>
          <a:p>
            <a:r>
              <a:rPr lang="en-US" sz="4500" dirty="0"/>
              <a:t>I² is often treated as a measure of inconsistency or heterogeneity – </a:t>
            </a:r>
            <a:r>
              <a:rPr lang="en-US" sz="4500" b="1" u="sng" dirty="0"/>
              <a:t>it is not</a:t>
            </a:r>
          </a:p>
          <a:p>
            <a:pPr lvl="1"/>
            <a:r>
              <a:rPr lang="en-US" sz="3800" dirty="0"/>
              <a:t>Thresholds (25%, 50%, 75%) are often </a:t>
            </a:r>
            <a:r>
              <a:rPr lang="en-US" sz="3800" b="1" dirty="0"/>
              <a:t>over-interpreted</a:t>
            </a:r>
            <a:endParaRPr lang="en-US" sz="3800" dirty="0"/>
          </a:p>
          <a:p>
            <a:r>
              <a:rPr lang="en-US" sz="4500" dirty="0"/>
              <a:t>Can be </a:t>
            </a:r>
            <a:r>
              <a:rPr lang="en-US" sz="4500" b="1" dirty="0"/>
              <a:t>high with large studies -</a:t>
            </a:r>
            <a:r>
              <a:rPr lang="en-US" sz="4500" dirty="0"/>
              <a:t> even if </a:t>
            </a:r>
            <a:r>
              <a:rPr lang="el-GR" sz="4500" dirty="0"/>
              <a:t>τ² </a:t>
            </a:r>
            <a:r>
              <a:rPr lang="en-US" sz="4500" dirty="0"/>
              <a:t>is small</a:t>
            </a:r>
          </a:p>
          <a:p>
            <a:r>
              <a:rPr lang="en-US" sz="4500" dirty="0"/>
              <a:t>Can be </a:t>
            </a:r>
            <a:r>
              <a:rPr lang="en-US" sz="4500" b="1" dirty="0"/>
              <a:t>low with small studies-</a:t>
            </a:r>
            <a:r>
              <a:rPr lang="en-US" sz="4500" dirty="0"/>
              <a:t> even if </a:t>
            </a:r>
            <a:r>
              <a:rPr lang="el-GR" sz="4500" dirty="0"/>
              <a:t>τ² </a:t>
            </a:r>
            <a:r>
              <a:rPr lang="en-US" sz="4500" dirty="0"/>
              <a:t>is large</a:t>
            </a:r>
          </a:p>
          <a:p>
            <a:r>
              <a:rPr lang="en-US" sz="4500" dirty="0"/>
              <a:t>Does not show </a:t>
            </a:r>
            <a:r>
              <a:rPr lang="en-US" sz="4500" b="1" dirty="0"/>
              <a:t>direction, consistency, or importance</a:t>
            </a:r>
            <a:r>
              <a:rPr lang="en-US" sz="4500" dirty="0"/>
              <a:t> of heterogeneity</a:t>
            </a:r>
          </a:p>
          <a:p>
            <a:r>
              <a:rPr lang="en-US" sz="4500" dirty="0"/>
              <a:t>Bottom line: </a:t>
            </a:r>
          </a:p>
          <a:p>
            <a:pPr lvl="1"/>
            <a:r>
              <a:rPr lang="en-US" sz="4500" dirty="0"/>
              <a:t>I² ≠ what many think it represents</a:t>
            </a:r>
          </a:p>
          <a:p>
            <a:pPr lvl="1"/>
            <a:r>
              <a:rPr lang="en-US" sz="4500" dirty="0"/>
              <a:t>Over-reliance on I² may lead to </a:t>
            </a:r>
            <a:r>
              <a:rPr lang="en-US" sz="4500" b="1" dirty="0"/>
              <a:t>inappropriate conclusions </a:t>
            </a:r>
            <a:r>
              <a:rPr lang="en-US" sz="4500" dirty="0"/>
              <a:t>about </a:t>
            </a:r>
            <a:r>
              <a:rPr lang="en-US" sz="4500" b="1" dirty="0"/>
              <a:t>robustness</a:t>
            </a:r>
            <a:r>
              <a:rPr lang="en-US" sz="4500" dirty="0"/>
              <a:t> or </a:t>
            </a:r>
            <a:r>
              <a:rPr lang="en-US" sz="4500" b="1" dirty="0"/>
              <a:t>generalizability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900" dirty="0"/>
              <a:t>NOTE: Michael Borenstein Prediction Interval videos: </a:t>
            </a:r>
          </a:p>
          <a:p>
            <a:pPr marL="457200" lvl="1" indent="0">
              <a:buNone/>
            </a:pPr>
            <a:r>
              <a:rPr lang="en-US" sz="1900" dirty="0"/>
              <a:t>	</a:t>
            </a:r>
            <a:r>
              <a:rPr lang="en-US" sz="1900" dirty="0">
                <a:hlinkClick r:id="rId2"/>
              </a:rPr>
              <a:t>https://www.youtube.com/watch?v=kXGY0_pKc8w</a:t>
            </a:r>
            <a:endParaRPr lang="en-US" sz="1900" dirty="0"/>
          </a:p>
          <a:p>
            <a:pPr marL="457200" lvl="1" indent="0">
              <a:buNone/>
            </a:pPr>
            <a:r>
              <a:rPr lang="en-US" sz="1900" dirty="0"/>
              <a:t>	</a:t>
            </a:r>
            <a:r>
              <a:rPr lang="en-US" sz="1900" dirty="0">
                <a:hlinkClick r:id="rId3"/>
              </a:rPr>
              <a:t>https://www.youtube.com/watch?v=Wn8c1ytMZjA</a:t>
            </a:r>
            <a:endParaRPr lang="en-US" sz="19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0A6E2-C20D-3853-93A5-4F8BA5418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00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4771BB-55D7-DD15-1714-FF2AB8346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3C0AB3-89C2-4220-71E9-1D71580CE0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76400"/>
            <a:ext cx="7527235" cy="36576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E89A86-3B2B-F42A-9EC4-8C1549D680FC}"/>
              </a:ext>
            </a:extLst>
          </p:cNvPr>
          <p:cNvSpPr txBox="1"/>
          <p:nvPr/>
        </p:nvSpPr>
        <p:spPr>
          <a:xfrm>
            <a:off x="5065295" y="5745841"/>
            <a:ext cx="342714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dirty="0"/>
              <a:t>Data from: Higgins, JPT, SG Thomson, JJ Deeks, and DG Altman. 2003. Measuring inconsistency in meta-analyses. BMJ 627: 557-560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BB9829-D918-51E0-105A-DE9A89CD37F4}"/>
              </a:ext>
            </a:extLst>
          </p:cNvPr>
          <p:cNvSpPr txBox="1"/>
          <p:nvPr/>
        </p:nvSpPr>
        <p:spPr>
          <a:xfrm>
            <a:off x="651565" y="6346005"/>
            <a:ext cx="41033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u="sng" strike="noStrike" dirty="0">
                <a:effectLst/>
                <a:latin typeface="YouTube Noto"/>
                <a:hlinkClick r:id="rId3" tooltip="Share lin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See also </a:t>
            </a:r>
            <a:r>
              <a:rPr lang="en-US" b="0" i="0" u="none" strike="noStrike" dirty="0">
                <a:solidFill>
                  <a:srgbClr val="0000FF"/>
                </a:solidFill>
                <a:effectLst/>
                <a:latin typeface="YouTube Noto"/>
                <a:hlinkClick r:id="rId3" tooltip="Share link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https://youtu.be/kf7KWkod3Zw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89F0B0-70BE-A022-008E-559A6CE30006}"/>
              </a:ext>
            </a:extLst>
          </p:cNvPr>
          <p:cNvSpPr txBox="1"/>
          <p:nvPr/>
        </p:nvSpPr>
        <p:spPr>
          <a:xfrm>
            <a:off x="965200" y="142663"/>
            <a:ext cx="48529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Stata Output – CI only </a:t>
            </a:r>
          </a:p>
        </p:txBody>
      </p:sp>
    </p:spTree>
    <p:extLst>
      <p:ext uri="{BB962C8B-B14F-4D97-AF65-F5344CB8AC3E}">
        <p14:creationId xmlns:p14="http://schemas.microsoft.com/office/powerpoint/2010/main" val="741869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8C8904-0803-BCC4-4F4B-DAFC64EF2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95C5B5-CFBF-35ED-AA88-6612B26391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606551"/>
            <a:ext cx="7781544" cy="393187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76D8B9-7661-060F-F172-F54D9CEA1038}"/>
              </a:ext>
            </a:extLst>
          </p:cNvPr>
          <p:cNvSpPr txBox="1"/>
          <p:nvPr/>
        </p:nvSpPr>
        <p:spPr>
          <a:xfrm>
            <a:off x="965200" y="142663"/>
            <a:ext cx="47070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Stata Output – CI &amp; PI</a:t>
            </a:r>
          </a:p>
        </p:txBody>
      </p:sp>
    </p:spTree>
    <p:extLst>
      <p:ext uri="{BB962C8B-B14F-4D97-AF65-F5344CB8AC3E}">
        <p14:creationId xmlns:p14="http://schemas.microsoft.com/office/powerpoint/2010/main" val="3950472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11743</TotalTime>
  <Words>2402</Words>
  <Application>Microsoft Macintosh PowerPoint</Application>
  <PresentationFormat>On-screen Show (4:3)</PresentationFormat>
  <Paragraphs>280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Aptos</vt:lpstr>
      <vt:lpstr>Arial</vt:lpstr>
      <vt:lpstr>Calibri</vt:lpstr>
      <vt:lpstr>Courier New</vt:lpstr>
      <vt:lpstr>YouTube Noto</vt:lpstr>
      <vt:lpstr>Office Theme</vt:lpstr>
      <vt:lpstr>Prediction Intervals in Meta-analysis: A Clearer View of Heterogeneity and Expected Future Findings Using Stata </vt:lpstr>
      <vt:lpstr>Motivation</vt:lpstr>
      <vt:lpstr>Common Misinterpretation of CIs in Meta-analysis </vt:lpstr>
      <vt:lpstr>What Prediction Intervals (PIs) Might Add</vt:lpstr>
      <vt:lpstr>What Prediction Intervals (PIs) Might Add</vt:lpstr>
      <vt:lpstr>PIs as a Bridge Between Description and Prediction</vt:lpstr>
      <vt:lpstr>Misinterpretation and Misuse of I²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Introducing PDFs for PIs*</vt:lpstr>
      <vt:lpstr>Introducing PDFs for PIs*</vt:lpstr>
      <vt:lpstr>Introducing PDFs for PIs*</vt:lpstr>
      <vt:lpstr>Introducing PDFs for PIs*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Stata Code for PDF-enhanced PI Visualization</vt:lpstr>
      <vt:lpstr>Stata Code for PDF Visualization</vt:lpstr>
      <vt:lpstr>How the PDF Enhances PI Interpretation</vt:lpstr>
      <vt:lpstr>When to Use PDF-Enhanced PIs </vt:lpstr>
      <vt:lpstr>Why This Matters for Epidemiology </vt:lpstr>
      <vt:lpstr>Limitations and Assumptions</vt:lpstr>
      <vt:lpstr>Key Takeaways</vt:lpstr>
      <vt:lpstr>Key Takeaways</vt:lpstr>
      <vt:lpstr>PowerPoint Presentation</vt:lpstr>
      <vt:lpstr>Questions?</vt:lpstr>
      <vt:lpstr>END</vt:lpstr>
      <vt:lpstr>References and Additional Reading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Microsoft Office User</cp:lastModifiedBy>
  <cp:revision>78</cp:revision>
  <dcterms:created xsi:type="dcterms:W3CDTF">2013-01-27T09:14:16Z</dcterms:created>
  <dcterms:modified xsi:type="dcterms:W3CDTF">2025-09-15T01:45:31Z</dcterms:modified>
  <cp:category/>
</cp:coreProperties>
</file>