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</p:sldMasterIdLst>
  <p:notesMasterIdLst>
    <p:notesMasterId r:id="rId42"/>
  </p:notesMasterIdLst>
  <p:handoutMasterIdLst>
    <p:handoutMasterId r:id="rId43"/>
  </p:handoutMasterIdLst>
  <p:sldIdLst>
    <p:sldId id="288" r:id="rId3"/>
    <p:sldId id="306" r:id="rId4"/>
    <p:sldId id="370" r:id="rId5"/>
    <p:sldId id="371" r:id="rId6"/>
    <p:sldId id="372" r:id="rId7"/>
    <p:sldId id="373" r:id="rId8"/>
    <p:sldId id="374" r:id="rId9"/>
    <p:sldId id="375" r:id="rId10"/>
    <p:sldId id="381" r:id="rId11"/>
    <p:sldId id="383" r:id="rId12"/>
    <p:sldId id="384" r:id="rId13"/>
    <p:sldId id="385" r:id="rId14"/>
    <p:sldId id="386" r:id="rId15"/>
    <p:sldId id="376" r:id="rId16"/>
    <p:sldId id="377" r:id="rId17"/>
    <p:sldId id="378" r:id="rId18"/>
    <p:sldId id="338" r:id="rId19"/>
    <p:sldId id="339" r:id="rId20"/>
    <p:sldId id="326" r:id="rId21"/>
    <p:sldId id="327" r:id="rId22"/>
    <p:sldId id="337" r:id="rId23"/>
    <p:sldId id="387" r:id="rId24"/>
    <p:sldId id="389" r:id="rId25"/>
    <p:sldId id="343" r:id="rId26"/>
    <p:sldId id="390" r:id="rId27"/>
    <p:sldId id="379" r:id="rId28"/>
    <p:sldId id="344" r:id="rId29"/>
    <p:sldId id="354" r:id="rId30"/>
    <p:sldId id="382" r:id="rId31"/>
    <p:sldId id="345" r:id="rId32"/>
    <p:sldId id="346" r:id="rId33"/>
    <p:sldId id="355" r:id="rId34"/>
    <p:sldId id="347" r:id="rId35"/>
    <p:sldId id="348" r:id="rId36"/>
    <p:sldId id="369" r:id="rId37"/>
    <p:sldId id="349" r:id="rId38"/>
    <p:sldId id="388" r:id="rId39"/>
    <p:sldId id="328" r:id="rId40"/>
    <p:sldId id="316" r:id="rId41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695F"/>
    <a:srgbClr val="9A044B"/>
    <a:srgbClr val="FF9966"/>
    <a:srgbClr val="DC8703"/>
    <a:srgbClr val="A3915D"/>
    <a:srgbClr val="607869"/>
    <a:srgbClr val="005C66"/>
    <a:srgbClr val="706E00"/>
    <a:srgbClr val="871E69"/>
    <a:srgbClr val="EB6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6217" autoAdjust="0"/>
  </p:normalViewPr>
  <p:slideViewPr>
    <p:cSldViewPr showGuides="1">
      <p:cViewPr>
        <p:scale>
          <a:sx n="70" d="100"/>
          <a:sy n="70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059BD6AE-06E4-4840-AF0F-90C7DC0502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812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08F841B4-5B42-4987-A92D-203A38A452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13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841B4-5B42-4987-A92D-203A38A4522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697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1399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319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4932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8476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754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77032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45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7306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0054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1083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1642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1399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985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6466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918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449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945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381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290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7699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4824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2703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84" charset="0"/>
              <a:ea typeface="+mn-ea"/>
            </a:endParaRPr>
          </a:p>
        </p:txBody>
      </p:sp>
      <p:pic>
        <p:nvPicPr>
          <p:cNvPr id="1027" name="Picture 14" descr="mrc_powerpoint_logo_warm_gra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53200"/>
            <a:ext cx="9048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UCL_MRC_JOINT-210mm.ai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963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8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84" charset="0"/>
              <a:ea typeface="+mn-ea"/>
            </a:endParaRPr>
          </a:p>
        </p:txBody>
      </p:sp>
      <p:pic>
        <p:nvPicPr>
          <p:cNvPr id="13317" name="Picture 9" descr="mrc_powerpoint_logo_warm_gra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00800"/>
            <a:ext cx="9048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8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pitchFamily="-8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8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68312" y="2132856"/>
            <a:ext cx="8424168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en-US" sz="3200" dirty="0" smtClean="0">
                <a:solidFill>
                  <a:srgbClr val="9A044B"/>
                </a:solidFill>
                <a:latin typeface="Verdana" pitchFamily="-1" charset="0"/>
              </a:rPr>
              <a:t>Reference based multiple imputation;</a:t>
            </a:r>
          </a:p>
          <a:p>
            <a:pPr>
              <a:spcBef>
                <a:spcPts val="0"/>
              </a:spcBef>
            </a:pPr>
            <a:r>
              <a:rPr lang="en-GB" altLang="en-US" sz="3200" dirty="0">
                <a:solidFill>
                  <a:srgbClr val="9A044B"/>
                </a:solidFill>
                <a:latin typeface="Verdana" pitchFamily="-1" charset="0"/>
              </a:rPr>
              <a:t>f</a:t>
            </a:r>
            <a:r>
              <a:rPr lang="en-GB" altLang="en-US" sz="3200" dirty="0" smtClean="0">
                <a:solidFill>
                  <a:srgbClr val="9A044B"/>
                </a:solidFill>
                <a:latin typeface="Verdana" pitchFamily="-1" charset="0"/>
              </a:rPr>
              <a:t>or sensitivity analysis of clinical trials with missing data</a:t>
            </a:r>
            <a:endParaRPr lang="en-GB" altLang="en-US" sz="3200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spcBef>
                <a:spcPct val="50000"/>
              </a:spcBef>
            </a:pPr>
            <a:endParaRPr lang="en-GB" altLang="en-US" dirty="0" smtClean="0">
              <a:solidFill>
                <a:srgbClr val="9A044B"/>
              </a:solidFill>
              <a:latin typeface="Verdana" pitchFamily="-1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GB" altLang="en-US" b="1" dirty="0">
              <a:latin typeface="Verdana" pitchFamily="-1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en-US" b="1" dirty="0" smtClean="0">
                <a:latin typeface="Verdana" pitchFamily="-1" charset="0"/>
              </a:rPr>
              <a:t>Suzie Cro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GB" altLang="en-US" sz="2000" dirty="0" smtClean="0">
              <a:latin typeface="Verdana" pitchFamily="-1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en-US" sz="1800" dirty="0" smtClean="0">
                <a:latin typeface="Verdana" pitchFamily="-1" charset="0"/>
              </a:rPr>
              <a:t>MRC Clinical Trials Unit at UCL</a:t>
            </a:r>
            <a:endParaRPr lang="en-GB" altLang="en-US" sz="1800" dirty="0">
              <a:latin typeface="Verdana" pitchFamily="-1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en-US" sz="1800" dirty="0" smtClean="0">
                <a:latin typeface="Verdana" pitchFamily="-1" charset="0"/>
              </a:rPr>
              <a:t>The London School of Hygiene and Tropical Medicine</a:t>
            </a:r>
            <a:endParaRPr lang="en-GB" altLang="en-US" sz="1800" dirty="0">
              <a:latin typeface="Verdana" pitchFamily="-1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09" y="241524"/>
            <a:ext cx="1584176" cy="8331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imputation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31075" r="73026" b="14957"/>
          <a:stretch/>
        </p:blipFill>
        <p:spPr bwMode="auto">
          <a:xfrm>
            <a:off x="1259632" y="1505840"/>
            <a:ext cx="2844535" cy="43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9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imputation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31075" r="63680" b="14957"/>
          <a:stretch/>
        </p:blipFill>
        <p:spPr bwMode="auto">
          <a:xfrm>
            <a:off x="1259633" y="1505840"/>
            <a:ext cx="4625064" cy="43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884697" y="2025050"/>
            <a:ext cx="216024" cy="216024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84697" y="2852936"/>
            <a:ext cx="216024" cy="216024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84697" y="4653136"/>
            <a:ext cx="216024" cy="216024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9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imputation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31075" r="53464" b="14957"/>
          <a:stretch/>
        </p:blipFill>
        <p:spPr bwMode="auto">
          <a:xfrm>
            <a:off x="1259632" y="1505840"/>
            <a:ext cx="6572039" cy="43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9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imputation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31075" r="53464" b="14957"/>
          <a:stretch/>
        </p:blipFill>
        <p:spPr bwMode="auto">
          <a:xfrm>
            <a:off x="1259632" y="1505840"/>
            <a:ext cx="6572039" cy="43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stCxn id="1027" idx="0"/>
          </p:cNvCxnSpPr>
          <p:nvPr/>
        </p:nvCxnSpPr>
        <p:spPr bwMode="auto">
          <a:xfrm>
            <a:off x="4545652" y="1505840"/>
            <a:ext cx="26348" cy="486030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4" t="63848" r="35782" b="33960"/>
          <a:stretch/>
        </p:blipFill>
        <p:spPr bwMode="auto">
          <a:xfrm>
            <a:off x="2123728" y="6067766"/>
            <a:ext cx="2160240" cy="33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0" t="37895" r="36756" b="59195"/>
          <a:stretch/>
        </p:blipFill>
        <p:spPr bwMode="auto">
          <a:xfrm>
            <a:off x="5211874" y="6019423"/>
            <a:ext cx="1678310" cy="43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9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 trial </a:t>
            </a:r>
            <a:r>
              <a:rPr lang="en-GB" dirty="0"/>
              <a:t>- MAR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4"/>
          <a:stretch/>
        </p:blipFill>
        <p:spPr>
          <a:xfrm>
            <a:off x="980128" y="1988841"/>
            <a:ext cx="7183743" cy="3699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1" t="41413" r="13786" b="53752"/>
          <a:stretch/>
        </p:blipFill>
        <p:spPr>
          <a:xfrm>
            <a:off x="5154636" y="6306814"/>
            <a:ext cx="262393" cy="2146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7658" y="6252318"/>
            <a:ext cx="1140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83968" y="2420888"/>
            <a:ext cx="648072" cy="216024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22775" r="61347" b="73065"/>
          <a:stretch/>
        </p:blipFill>
        <p:spPr>
          <a:xfrm>
            <a:off x="2843808" y="6313449"/>
            <a:ext cx="329184" cy="1847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2573" y="6267303"/>
            <a:ext cx="125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2" t="87571" r="36478" b="3982"/>
          <a:stretch/>
        </p:blipFill>
        <p:spPr>
          <a:xfrm>
            <a:off x="4930716" y="5877273"/>
            <a:ext cx="601308" cy="375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5447" y="592629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7658" y="5943354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0870" y="5649296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87571" r="67806" b="3307"/>
          <a:stretch/>
        </p:blipFill>
        <p:spPr>
          <a:xfrm>
            <a:off x="2686456" y="5862284"/>
            <a:ext cx="578991" cy="4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32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8134672" cy="809625"/>
          </a:xfrm>
        </p:spPr>
        <p:txBody>
          <a:bodyPr/>
          <a:lstStyle/>
          <a:p>
            <a:r>
              <a:rPr lang="en-GB" dirty="0"/>
              <a:t>Asthma trial - J</a:t>
            </a:r>
            <a:r>
              <a:rPr lang="en-GB" dirty="0" smtClean="0"/>
              <a:t>ump to reference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4"/>
          <a:stretch/>
        </p:blipFill>
        <p:spPr>
          <a:xfrm>
            <a:off x="980128" y="1988841"/>
            <a:ext cx="7183743" cy="36994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067945" y="2348880"/>
            <a:ext cx="1349084" cy="28803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1" t="41413" r="13786" b="53752"/>
          <a:stretch/>
        </p:blipFill>
        <p:spPr>
          <a:xfrm>
            <a:off x="5154636" y="6306814"/>
            <a:ext cx="262393" cy="2146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27658" y="6252318"/>
            <a:ext cx="1140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22775" r="61347" b="73065"/>
          <a:stretch/>
        </p:blipFill>
        <p:spPr>
          <a:xfrm>
            <a:off x="2843808" y="6313449"/>
            <a:ext cx="329184" cy="1847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72573" y="6267303"/>
            <a:ext cx="125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2" t="87571" r="36478" b="3982"/>
          <a:stretch/>
        </p:blipFill>
        <p:spPr>
          <a:xfrm>
            <a:off x="4930716" y="5877273"/>
            <a:ext cx="601308" cy="375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447" y="592629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7658" y="5943354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0870" y="5649296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87571" r="67806" b="3307"/>
          <a:stretch/>
        </p:blipFill>
        <p:spPr>
          <a:xfrm>
            <a:off x="2686456" y="5862284"/>
            <a:ext cx="578991" cy="4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15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8134672" cy="809625"/>
          </a:xfrm>
        </p:spPr>
        <p:txBody>
          <a:bodyPr/>
          <a:lstStyle/>
          <a:p>
            <a:r>
              <a:rPr lang="en-GB" dirty="0"/>
              <a:t>Asthma trial - </a:t>
            </a:r>
            <a:r>
              <a:rPr lang="en-GB" dirty="0" smtClean="0"/>
              <a:t>Copy reference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67945" y="2348880"/>
            <a:ext cx="1349084" cy="28803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1" t="41413" r="13786" b="53752"/>
          <a:stretch/>
        </p:blipFill>
        <p:spPr>
          <a:xfrm>
            <a:off x="5154636" y="6306814"/>
            <a:ext cx="262393" cy="2146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27658" y="6252318"/>
            <a:ext cx="1140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22775" r="61347" b="73065"/>
          <a:stretch/>
        </p:blipFill>
        <p:spPr>
          <a:xfrm>
            <a:off x="2843808" y="6313449"/>
            <a:ext cx="329184" cy="1847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72573" y="6267303"/>
            <a:ext cx="125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2" t="87571" r="36478" b="3982"/>
          <a:stretch/>
        </p:blipFill>
        <p:spPr>
          <a:xfrm>
            <a:off x="4930716" y="5877273"/>
            <a:ext cx="601308" cy="375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447" y="592629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7658" y="5943354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0870" y="5649296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87571" r="67806" b="3307"/>
          <a:stretch/>
        </p:blipFill>
        <p:spPr>
          <a:xfrm>
            <a:off x="2686456" y="5862284"/>
            <a:ext cx="578991" cy="4050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6"/>
          <a:stretch/>
        </p:blipFill>
        <p:spPr>
          <a:xfrm>
            <a:off x="980127" y="1988840"/>
            <a:ext cx="7183743" cy="369944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3666328" y="2348880"/>
            <a:ext cx="1349084" cy="28803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9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8134672" cy="809625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sthma trial - Copy increments in reference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2"/>
          <a:stretch/>
        </p:blipFill>
        <p:spPr>
          <a:xfrm>
            <a:off x="980128" y="1988841"/>
            <a:ext cx="7183743" cy="3688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718860" y="2214444"/>
            <a:ext cx="2069163" cy="28803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1" t="41413" r="13786" b="53752"/>
          <a:stretch/>
        </p:blipFill>
        <p:spPr>
          <a:xfrm>
            <a:off x="5154636" y="6306814"/>
            <a:ext cx="262393" cy="2146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7658" y="6252318"/>
            <a:ext cx="1140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22775" r="61347" b="73065"/>
          <a:stretch/>
        </p:blipFill>
        <p:spPr>
          <a:xfrm>
            <a:off x="2843808" y="6313449"/>
            <a:ext cx="329184" cy="1847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2573" y="6267303"/>
            <a:ext cx="125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2" t="87571" r="36478" b="3982"/>
          <a:stretch/>
        </p:blipFill>
        <p:spPr>
          <a:xfrm>
            <a:off x="4930716" y="5877273"/>
            <a:ext cx="601308" cy="375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65447" y="592629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7658" y="5943354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87571" r="67806" b="3307"/>
          <a:stretch/>
        </p:blipFill>
        <p:spPr>
          <a:xfrm>
            <a:off x="2686456" y="5862284"/>
            <a:ext cx="578991" cy="4050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0870" y="5649296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30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8134672" cy="809625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sthma trial - Last mean carried forward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0"/>
          <a:stretch/>
        </p:blipFill>
        <p:spPr>
          <a:xfrm>
            <a:off x="980127" y="1988841"/>
            <a:ext cx="7183743" cy="36690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139952" y="2317752"/>
            <a:ext cx="2069163" cy="28803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1" t="41413" r="13786" b="53752"/>
          <a:stretch/>
        </p:blipFill>
        <p:spPr>
          <a:xfrm>
            <a:off x="5154636" y="6306814"/>
            <a:ext cx="262393" cy="2146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7658" y="6252318"/>
            <a:ext cx="1140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22775" r="61347" b="73065"/>
          <a:stretch/>
        </p:blipFill>
        <p:spPr>
          <a:xfrm>
            <a:off x="2843808" y="6313449"/>
            <a:ext cx="329184" cy="1847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2573" y="6267303"/>
            <a:ext cx="125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2" t="87571" r="36478" b="3982"/>
          <a:stretch/>
        </p:blipFill>
        <p:spPr>
          <a:xfrm>
            <a:off x="4930716" y="5877273"/>
            <a:ext cx="601308" cy="375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65447" y="592629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7658" y="5943354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87571" r="67806" b="3307"/>
          <a:stretch/>
        </p:blipFill>
        <p:spPr>
          <a:xfrm>
            <a:off x="2686456" y="5862284"/>
            <a:ext cx="578991" cy="4050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0870" y="5649296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30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 based sensitivity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Comparison of results under different reference based assumptions allows us to determine the robustness of results</a:t>
            </a:r>
          </a:p>
          <a:p>
            <a:endParaRPr lang="en-GB" dirty="0"/>
          </a:p>
          <a:p>
            <a:r>
              <a:rPr lang="en-GB" dirty="0" smtClean="0"/>
              <a:t>Interim missing observations may often be imputed under on-treatment MAR, or under one of the outlined assumptions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412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Reference based multiple imputation; asthma trial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The mimix command</a:t>
            </a:r>
          </a:p>
          <a:p>
            <a:pPr eaLnBrk="1" hangingPunct="1"/>
            <a:endParaRPr lang="en-US" altLang="en-US" dirty="0"/>
          </a:p>
          <a:p>
            <a:pPr lvl="0" eaLnBrk="1" hangingPunct="1"/>
            <a:r>
              <a:rPr lang="en-GB" dirty="0" smtClean="0"/>
              <a:t>Sensitivity analysis example 1; asthma trial</a:t>
            </a:r>
            <a:endParaRPr lang="en-GB" dirty="0"/>
          </a:p>
          <a:p>
            <a:pPr eaLnBrk="1" hangingPunct="1"/>
            <a:endParaRPr lang="en-US" altLang="en-US" dirty="0"/>
          </a:p>
          <a:p>
            <a:pPr lvl="0" eaLnBrk="1" hangingPunct="1"/>
            <a:r>
              <a:rPr lang="en-GB" dirty="0"/>
              <a:t>Sensitivity analysis example </a:t>
            </a:r>
            <a:r>
              <a:rPr lang="en-GB" dirty="0" smtClean="0"/>
              <a:t>2; </a:t>
            </a:r>
            <a:r>
              <a:rPr lang="en-GB" dirty="0" smtClean="0">
                <a:ea typeface="ＭＳ Ｐゴシック" pitchFamily="34" charset="-128"/>
              </a:rPr>
              <a:t>peer review study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mimix command conducts multiple imputation under the 5 reference based assumptions</a:t>
            </a:r>
          </a:p>
          <a:p>
            <a:endParaRPr lang="en-GB" dirty="0"/>
          </a:p>
          <a:p>
            <a:r>
              <a:rPr lang="en-GB" dirty="0" smtClean="0"/>
              <a:t>Optionally allows users to conduct analysis with two in-built analysis options; regress or mixed</a:t>
            </a:r>
          </a:p>
          <a:p>
            <a:endParaRPr lang="en-GB" dirty="0"/>
          </a:p>
          <a:p>
            <a:r>
              <a:rPr lang="en-GB" dirty="0" smtClean="0"/>
              <a:t>Syntax: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56865" r="58843" b="22928"/>
          <a:stretch/>
        </p:blipFill>
        <p:spPr bwMode="auto">
          <a:xfrm>
            <a:off x="709653" y="4221088"/>
            <a:ext cx="813563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412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39552" y="5949280"/>
            <a:ext cx="2448272" cy="7200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 trial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6" t="14728" r="10613" b="25534"/>
          <a:stretch/>
        </p:blipFill>
        <p:spPr bwMode="auto">
          <a:xfrm>
            <a:off x="827584" y="1628800"/>
            <a:ext cx="6048672" cy="490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18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 trial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9" t="20016" r="11432" b="76361"/>
          <a:stretch/>
        </p:blipFill>
        <p:spPr bwMode="auto">
          <a:xfrm>
            <a:off x="819396" y="1648291"/>
            <a:ext cx="6200875" cy="31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39552" y="5949280"/>
            <a:ext cx="2448272" cy="7200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36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9552" y="5949280"/>
            <a:ext cx="2448272" cy="7200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 trial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9" t="20016" r="11432" b="72515"/>
          <a:stretch/>
        </p:blipFill>
        <p:spPr bwMode="auto">
          <a:xfrm>
            <a:off x="819396" y="1648291"/>
            <a:ext cx="6200875" cy="64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9" t="29402" r="11432" b="24792"/>
          <a:stretch/>
        </p:blipFill>
        <p:spPr bwMode="auto">
          <a:xfrm>
            <a:off x="819396" y="2292436"/>
            <a:ext cx="6200875" cy="39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12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9552" y="5949280"/>
            <a:ext cx="2448272" cy="7200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 trial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8" t="23952" r="11490" b="72534"/>
          <a:stretch/>
        </p:blipFill>
        <p:spPr bwMode="auto">
          <a:xfrm>
            <a:off x="827584" y="1661458"/>
            <a:ext cx="6192688" cy="3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515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9552" y="5949280"/>
            <a:ext cx="2448272" cy="7200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Asthma trial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8" t="23952" r="11490" b="69020"/>
          <a:stretch/>
        </p:blipFill>
        <p:spPr bwMode="auto">
          <a:xfrm>
            <a:off x="827584" y="1661458"/>
            <a:ext cx="6192688" cy="6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8" t="33185" r="11490" b="19545"/>
          <a:stretch/>
        </p:blipFill>
        <p:spPr bwMode="auto">
          <a:xfrm>
            <a:off x="827584" y="2280562"/>
            <a:ext cx="6192688" cy="40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0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Specifying the imputation method - 1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15004"/>
              </p:ext>
            </p:extLst>
          </p:nvPr>
        </p:nvGraphicFramePr>
        <p:xfrm>
          <a:off x="1524000" y="1916832"/>
          <a:ext cx="6432376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24064"/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 </a:t>
                      </a:r>
                      <a:endParaRPr lang="en-GB" dirty="0"/>
                    </a:p>
                  </a:txBody>
                  <a:tcPr>
                    <a:solidFill>
                      <a:srgbClr val="9A044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 to specify in </a:t>
                      </a:r>
                    </a:p>
                    <a:p>
                      <a:r>
                        <a:rPr lang="en-GB" dirty="0" smtClean="0"/>
                        <a:t>method()</a:t>
                      </a:r>
                      <a:endParaRPr lang="en-GB" dirty="0"/>
                    </a:p>
                  </a:txBody>
                  <a:tcPr>
                    <a:solidFill>
                      <a:srgbClr val="9A044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Missing at random (MAR)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Jump to reference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j2r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Last mean carried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forward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lmcf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Copy increments in reference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cir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or </a:t>
                      </a:r>
                      <a:r>
                        <a:rPr lang="en-GB" baseline="0" dirty="0" err="1" smtClean="0">
                          <a:solidFill>
                            <a:schemeClr val="bg1"/>
                          </a:solidFill>
                        </a:rPr>
                        <a:t>ciir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Copy reference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bg1"/>
                          </a:solidFill>
                        </a:rPr>
                        <a:t>cr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1695F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4797152"/>
            <a:ext cx="7772400" cy="1370856"/>
          </a:xfrm>
        </p:spPr>
        <p:txBody>
          <a:bodyPr/>
          <a:lstStyle/>
          <a:p>
            <a:r>
              <a:rPr lang="en-GB" dirty="0" smtClean="0"/>
              <a:t>For j2r, </a:t>
            </a:r>
            <a:r>
              <a:rPr lang="en-GB" dirty="0" err="1" smtClean="0"/>
              <a:t>cir</a:t>
            </a:r>
            <a:r>
              <a:rPr lang="en-GB" dirty="0" smtClean="0"/>
              <a:t> or </a:t>
            </a:r>
            <a:r>
              <a:rPr lang="en-GB" dirty="0" err="1" smtClean="0"/>
              <a:t>cr</a:t>
            </a:r>
            <a:r>
              <a:rPr lang="en-GB" dirty="0" smtClean="0"/>
              <a:t> also require </a:t>
            </a:r>
            <a:r>
              <a:rPr lang="en-GB" dirty="0" err="1" smtClean="0"/>
              <a:t>refgroup</a:t>
            </a:r>
            <a:r>
              <a:rPr lang="en-GB" dirty="0" smtClean="0"/>
              <a:t>() to specify the reference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915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824788" cy="809625"/>
          </a:xfrm>
        </p:spPr>
        <p:txBody>
          <a:bodyPr/>
          <a:lstStyle/>
          <a:p>
            <a:r>
              <a:rPr lang="en-GB" dirty="0" smtClean="0"/>
              <a:t>Asthma trial - results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625407"/>
              </p:ext>
            </p:extLst>
          </p:nvPr>
        </p:nvGraphicFramePr>
        <p:xfrm>
          <a:off x="683568" y="1916832"/>
          <a:ext cx="7380820" cy="333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6"/>
                <a:gridCol w="1296144"/>
                <a:gridCol w="1224136"/>
                <a:gridCol w="1116124"/>
              </a:tblGrid>
              <a:tr h="298832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Analysis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Treat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Est.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Std. Err.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P-value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Primary</a:t>
                      </a:r>
                      <a:r>
                        <a:rPr lang="en-GB" baseline="0" dirty="0" smtClean="0"/>
                        <a:t> – </a:t>
                      </a:r>
                      <a:r>
                        <a:rPr lang="en-GB" dirty="0" smtClean="0"/>
                        <a:t>MAR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0.323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0.104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0.002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Last mean carried forward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Copy placebo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Copy active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Jump</a:t>
                      </a:r>
                      <a:r>
                        <a:rPr lang="en-GB" baseline="0" dirty="0" smtClean="0"/>
                        <a:t> to placebo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0.029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Jump</a:t>
                      </a:r>
                      <a:r>
                        <a:rPr lang="en-GB" baseline="0" dirty="0" smtClean="0"/>
                        <a:t> to active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0.181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Copy increments in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Copy increments in active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0.277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0.082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0.001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698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556381"/>
              </p:ext>
            </p:extLst>
          </p:nvPr>
        </p:nvGraphicFramePr>
        <p:xfrm>
          <a:off x="683568" y="1916832"/>
          <a:ext cx="7380820" cy="333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6"/>
                <a:gridCol w="1296144"/>
                <a:gridCol w="1224136"/>
                <a:gridCol w="1116124"/>
              </a:tblGrid>
              <a:tr h="298832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Analysis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Treat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Est.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Std. Err.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P-value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Primary</a:t>
                      </a:r>
                      <a:r>
                        <a:rPr lang="en-GB" baseline="0" dirty="0" smtClean="0"/>
                        <a:t> – </a:t>
                      </a:r>
                      <a:r>
                        <a:rPr lang="en-GB" dirty="0" smtClean="0"/>
                        <a:t>MAR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0.323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0.104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0.002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Last mean carried forward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Copy placebo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Copy active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Jump</a:t>
                      </a:r>
                      <a:r>
                        <a:rPr lang="en-GB" baseline="0" dirty="0" smtClean="0"/>
                        <a:t> to placebo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0.029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Jump</a:t>
                      </a:r>
                      <a:r>
                        <a:rPr lang="en-GB" b="1" baseline="0" dirty="0" smtClean="0"/>
                        <a:t> to active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0.128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0.095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0.181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Copy increments in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Copy increments in active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0.277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0.082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0.001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824788" cy="809625"/>
          </a:xfrm>
        </p:spPr>
        <p:txBody>
          <a:bodyPr/>
          <a:lstStyle/>
          <a:p>
            <a:r>
              <a:rPr lang="en-GB" dirty="0" smtClean="0"/>
              <a:t>Asthma trial -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346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39552" y="5949280"/>
            <a:ext cx="2448272" cy="7200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mimix - behind the scenes…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31075" r="53464" b="14957"/>
          <a:stretch/>
        </p:blipFill>
        <p:spPr bwMode="auto">
          <a:xfrm>
            <a:off x="1259631" y="1417863"/>
            <a:ext cx="6572039" cy="43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4" t="63848" r="35782" b="33960"/>
          <a:stretch/>
        </p:blipFill>
        <p:spPr bwMode="auto">
          <a:xfrm>
            <a:off x="1907704" y="5852179"/>
            <a:ext cx="2160240" cy="33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0" t="37895" r="36756" b="59195"/>
          <a:stretch/>
        </p:blipFill>
        <p:spPr bwMode="auto">
          <a:xfrm>
            <a:off x="5192001" y="5803836"/>
            <a:ext cx="1678310" cy="43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9" t="67181" r="33062" b="30270"/>
          <a:stretch/>
        </p:blipFill>
        <p:spPr bwMode="auto">
          <a:xfrm>
            <a:off x="1466851" y="6113318"/>
            <a:ext cx="3041945" cy="3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stCxn id="1027" idx="0"/>
          </p:cNvCxnSpPr>
          <p:nvPr/>
        </p:nvCxnSpPr>
        <p:spPr bwMode="auto">
          <a:xfrm>
            <a:off x="4545651" y="1417863"/>
            <a:ext cx="26348" cy="486030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43547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- asthma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6640" cy="4572000"/>
          </a:xfrm>
        </p:spPr>
        <p:txBody>
          <a:bodyPr/>
          <a:lstStyle/>
          <a:p>
            <a:r>
              <a:rPr lang="en-GB" dirty="0" smtClean="0"/>
              <a:t>Placebo  vs. Budesonide for patients with chronic asthma</a:t>
            </a:r>
          </a:p>
          <a:p>
            <a:endParaRPr lang="en-GB" dirty="0"/>
          </a:p>
          <a:p>
            <a:r>
              <a:rPr lang="en-GB" dirty="0" smtClean="0"/>
              <a:t>Forced Expiratory Volume in 1 second (FEV</a:t>
            </a:r>
            <a:r>
              <a:rPr lang="en-GB" baseline="-25000" dirty="0" smtClean="0"/>
              <a:t>1</a:t>
            </a:r>
            <a:r>
              <a:rPr lang="en-GB" dirty="0" smtClean="0"/>
              <a:t>) recorded at baseline, 2, 4, 8 and 12 weeks</a:t>
            </a:r>
          </a:p>
          <a:p>
            <a:endParaRPr lang="en-GB" dirty="0"/>
          </a:p>
          <a:p>
            <a:r>
              <a:rPr lang="en-GB" dirty="0" smtClean="0"/>
              <a:t>Primary outcome: mean treatment group difference at 12 weeks adjusted for baseline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Only </a:t>
            </a:r>
            <a:r>
              <a:rPr lang="en-GB" dirty="0" smtClean="0"/>
              <a:t>38/90 </a:t>
            </a:r>
            <a:r>
              <a:rPr lang="en-GB" dirty="0"/>
              <a:t>Placebo and </a:t>
            </a:r>
            <a:r>
              <a:rPr lang="en-GB" dirty="0" smtClean="0"/>
              <a:t>72/90 </a:t>
            </a:r>
            <a:r>
              <a:rPr lang="en-GB" dirty="0"/>
              <a:t>Budesonide </a:t>
            </a:r>
            <a:r>
              <a:rPr lang="en-GB" dirty="0" smtClean="0"/>
              <a:t>were observed at 12 weeks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sz="1600" dirty="0" err="1" smtClean="0"/>
              <a:t>Busse</a:t>
            </a:r>
            <a:r>
              <a:rPr lang="en-GB" sz="1600" dirty="0" smtClean="0"/>
              <a:t> </a:t>
            </a:r>
            <a:r>
              <a:rPr lang="en-GB" sz="1600" dirty="0"/>
              <a:t>et al. (1998)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330036"/>
            <a:ext cx="1486272" cy="13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2 - Reviewer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Schroter</a:t>
            </a:r>
            <a:r>
              <a:rPr lang="en-GB" dirty="0" smtClean="0"/>
              <a:t> et al. (2004) performed a single blind RCT among BMJ reviewers to compare: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no training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self-taught training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Participants sent a baseline paper to review (paper 1)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2-3 months later sent second paper to review </a:t>
            </a:r>
          </a:p>
          <a:p>
            <a:endParaRPr lang="en-GB" dirty="0"/>
          </a:p>
          <a:p>
            <a:r>
              <a:rPr lang="en-GB" dirty="0"/>
              <a:t>Quality of review measured by the mean  (2 raters) Review Quality </a:t>
            </a:r>
            <a:r>
              <a:rPr lang="en-GB" dirty="0" smtClean="0"/>
              <a:t>Instrument, </a:t>
            </a:r>
            <a:r>
              <a:rPr lang="en-GB" dirty="0"/>
              <a:t>range 1 to </a:t>
            </a:r>
            <a:r>
              <a:rPr lang="en-GB" dirty="0" smtClean="0"/>
              <a:t>5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45631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2 - Reviewer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r>
              <a:rPr lang="en-GB" dirty="0" smtClean="0"/>
              <a:t>Quality of baseline review: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56359"/>
              </p:ext>
            </p:extLst>
          </p:nvPr>
        </p:nvGraphicFramePr>
        <p:xfrm>
          <a:off x="683568" y="2276872"/>
          <a:ext cx="7776864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0041"/>
                <a:gridCol w="737927"/>
                <a:gridCol w="1008112"/>
                <a:gridCol w="738536"/>
                <a:gridCol w="648072"/>
                <a:gridCol w="845640"/>
                <a:gridCol w="73853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intervention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Self training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Returned paper 2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2.65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0.81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0.62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Did not return</a:t>
                      </a:r>
                      <a:r>
                        <a:rPr lang="en-GB" baseline="0" dirty="0" smtClean="0"/>
                        <a:t> paper 2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3.02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2.55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024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2 - Reviewer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r>
              <a:rPr lang="en-GB" dirty="0" smtClean="0"/>
              <a:t>Quality of baseline review: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Primary analysis – MAR assumption</a:t>
            </a:r>
          </a:p>
          <a:p>
            <a:endParaRPr lang="en-GB" dirty="0"/>
          </a:p>
          <a:p>
            <a:r>
              <a:rPr lang="en-GB" dirty="0" smtClean="0"/>
              <a:t>What if participants who did not return paper 2 behaved like the no intervention group?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42867"/>
              </p:ext>
            </p:extLst>
          </p:nvPr>
        </p:nvGraphicFramePr>
        <p:xfrm>
          <a:off x="683568" y="2276872"/>
          <a:ext cx="7776864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0041"/>
                <a:gridCol w="737927"/>
                <a:gridCol w="1008112"/>
                <a:gridCol w="738536"/>
                <a:gridCol w="648072"/>
                <a:gridCol w="845640"/>
                <a:gridCol w="73853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intervention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Self training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mean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Returned paper 2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2.65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0.81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0.62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Did not return</a:t>
                      </a:r>
                      <a:r>
                        <a:rPr lang="en-GB" baseline="0" dirty="0" smtClean="0"/>
                        <a:t> paper 2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3.02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2.55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93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39552" y="5949280"/>
            <a:ext cx="2448272" cy="7200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2 - Reviewer study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8" t="20094" r="9216" b="25366"/>
          <a:stretch/>
        </p:blipFill>
        <p:spPr bwMode="auto">
          <a:xfrm>
            <a:off x="827583" y="1628800"/>
            <a:ext cx="6875253" cy="486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336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2 - Reviewer study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9552" y="5949280"/>
            <a:ext cx="2448272" cy="7200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7" t="21658" r="4812" b="24734"/>
          <a:stretch/>
        </p:blipFill>
        <p:spPr bwMode="auto">
          <a:xfrm>
            <a:off x="827584" y="1632408"/>
            <a:ext cx="7632848" cy="46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108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2 - Reviewer study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9552" y="5949280"/>
            <a:ext cx="2448272" cy="72008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4" t="19949" r="3778" b="24983"/>
          <a:stretch/>
        </p:blipFill>
        <p:spPr bwMode="auto">
          <a:xfrm>
            <a:off x="827584" y="1628801"/>
            <a:ext cx="763010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03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2 - Reviewer </a:t>
            </a:r>
            <a:r>
              <a:rPr lang="en-GB" dirty="0" smtClean="0"/>
              <a:t>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33056"/>
            <a:ext cx="7772400" cy="2162944"/>
          </a:xfrm>
        </p:spPr>
        <p:txBody>
          <a:bodyPr/>
          <a:lstStyle/>
          <a:p>
            <a:r>
              <a:rPr lang="en-GB" dirty="0" smtClean="0"/>
              <a:t>The intervention effect is slightly reduced under copy no intervention but it remains statistically significant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099629"/>
              </p:ext>
            </p:extLst>
          </p:nvPr>
        </p:nvGraphicFramePr>
        <p:xfrm>
          <a:off x="683568" y="2321560"/>
          <a:ext cx="7380820" cy="110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6"/>
                <a:gridCol w="1296144"/>
                <a:gridCol w="1224136"/>
                <a:gridCol w="1116124"/>
              </a:tblGrid>
              <a:tr h="298832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Analysis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Treat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Est.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Std. Err.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P-value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Primary</a:t>
                      </a:r>
                      <a:r>
                        <a:rPr lang="en-GB" baseline="0" dirty="0" smtClean="0"/>
                        <a:t> – </a:t>
                      </a:r>
                      <a:r>
                        <a:rPr lang="en-GB" dirty="0" smtClean="0"/>
                        <a:t>MAR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0.239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0.070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0.001</a:t>
                      </a:r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Copy no intervention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0.172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0.069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0.013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177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Specifying the imputation method -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individual specific imputation methods use </a:t>
            </a:r>
            <a:r>
              <a:rPr lang="en-GB" dirty="0" err="1" smtClean="0"/>
              <a:t>methodvar</a:t>
            </a:r>
            <a:r>
              <a:rPr lang="en-GB" dirty="0" smtClean="0"/>
              <a:t>(</a:t>
            </a:r>
            <a:r>
              <a:rPr lang="en-GB" i="1" dirty="0" err="1" smtClean="0"/>
              <a:t>varname</a:t>
            </a:r>
            <a:r>
              <a:rPr lang="en-GB" dirty="0" smtClean="0"/>
              <a:t>) option</a:t>
            </a:r>
          </a:p>
          <a:p>
            <a:endParaRPr lang="en-GB" dirty="0"/>
          </a:p>
          <a:p>
            <a:r>
              <a:rPr lang="en-GB" dirty="0" smtClean="0"/>
              <a:t>Where</a:t>
            </a:r>
            <a:r>
              <a:rPr lang="en-GB" i="1" dirty="0" smtClean="0"/>
              <a:t> </a:t>
            </a:r>
            <a:r>
              <a:rPr lang="en-GB" i="1" dirty="0" err="1" smtClean="0"/>
              <a:t>varname</a:t>
            </a:r>
            <a:r>
              <a:rPr lang="en-GB" i="1" dirty="0" smtClean="0"/>
              <a:t> </a:t>
            </a:r>
            <a:r>
              <a:rPr lang="en-GB" dirty="0" smtClean="0"/>
              <a:t>defines the imputation method for each individual – must be constant over time</a:t>
            </a:r>
          </a:p>
          <a:p>
            <a:endParaRPr lang="en-GB" i="1" dirty="0"/>
          </a:p>
          <a:p>
            <a:r>
              <a:rPr lang="en-GB" dirty="0" err="1" smtClean="0"/>
              <a:t>refgroupvar</a:t>
            </a:r>
            <a:r>
              <a:rPr lang="en-GB" dirty="0" smtClean="0"/>
              <a:t>(</a:t>
            </a:r>
            <a:r>
              <a:rPr lang="en-GB" i="1" dirty="0" err="1"/>
              <a:t>varname</a:t>
            </a:r>
            <a:r>
              <a:rPr lang="en-GB" dirty="0" smtClean="0"/>
              <a:t>) defines individual specific reference group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383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Adaptation of a SAS macro written by James Roger</a:t>
            </a:r>
          </a:p>
          <a:p>
            <a:endParaRPr lang="en-GB" dirty="0"/>
          </a:p>
          <a:p>
            <a:r>
              <a:rPr lang="en-GB" dirty="0" smtClean="0"/>
              <a:t>Thanks to Tim Morris for his comments and editions which helped to improve the programme</a:t>
            </a:r>
          </a:p>
          <a:p>
            <a:endParaRPr lang="en-GB" dirty="0"/>
          </a:p>
          <a:p>
            <a:r>
              <a:rPr lang="en-GB" dirty="0" smtClean="0"/>
              <a:t>James Carpenter, Mike Kenward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243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UCL_MRC_JOINT-210mm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2400"/>
            <a:ext cx="87963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09" y="241524"/>
            <a:ext cx="1584176" cy="83311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24000"/>
            <a:ext cx="777240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500" dirty="0"/>
              <a:t>Carpenter JR, Roger JH, Kenward MG, Analysis of Longitudinal Trials with protocol deviation: a framework for relevant accessible assumptions and inference via multiple imputation, </a:t>
            </a:r>
            <a:r>
              <a:rPr lang="en-GB" sz="1500" i="1" dirty="0"/>
              <a:t>Journal of Biopharmaceutical Statistics</a:t>
            </a:r>
            <a:r>
              <a:rPr lang="en-GB" sz="1500" dirty="0"/>
              <a:t>, 23:1352-1371, 2013</a:t>
            </a:r>
            <a:r>
              <a:rPr lang="en-GB" sz="1500" dirty="0" smtClean="0"/>
              <a:t>.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500" dirty="0" smtClean="0"/>
              <a:t>Cro S, Morris TP, Kenward MG, Carpenter JR, Reference-based sensitivity analysis via multiple imputation for longitudinal trials with protocol deviation, </a:t>
            </a:r>
            <a:r>
              <a:rPr lang="en-GB" sz="1500" i="1" dirty="0" smtClean="0"/>
              <a:t>Stata Journal</a:t>
            </a:r>
            <a:r>
              <a:rPr lang="en-GB" sz="1500" dirty="0" smtClean="0"/>
              <a:t>, 16:2:443-463, 2016.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 smtClean="0"/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en-GB" sz="1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- asthma trial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analysis must make an </a:t>
            </a:r>
            <a:r>
              <a:rPr lang="en-GB" i="1" dirty="0" smtClean="0"/>
              <a:t>untestable</a:t>
            </a:r>
            <a:r>
              <a:rPr lang="en-GB" dirty="0" smtClean="0"/>
              <a:t> assumption about the unobserved data</a:t>
            </a:r>
          </a:p>
          <a:p>
            <a:endParaRPr lang="en-GB" dirty="0"/>
          </a:p>
          <a:p>
            <a:r>
              <a:rPr lang="en-GB" dirty="0" smtClean="0"/>
              <a:t>Wrong assumption </a:t>
            </a:r>
            <a:r>
              <a:rPr lang="en-GB" dirty="0" smtClean="0">
                <a:sym typeface="Wingdings"/>
              </a:rPr>
              <a:t> biased treatment estimate</a:t>
            </a:r>
          </a:p>
          <a:p>
            <a:endParaRPr lang="en-GB" dirty="0">
              <a:sym typeface="Wingdings"/>
            </a:endParaRPr>
          </a:p>
          <a:p>
            <a:r>
              <a:rPr lang="en-GB" dirty="0" smtClean="0">
                <a:sym typeface="Wingdings"/>
              </a:rPr>
              <a:t>Primary analysis – Missing-at-Random (MAR)</a:t>
            </a:r>
          </a:p>
          <a:p>
            <a:endParaRPr lang="en-GB" dirty="0">
              <a:sym typeface="Wingdings"/>
            </a:endParaRPr>
          </a:p>
          <a:p>
            <a:r>
              <a:rPr lang="en-GB" dirty="0" smtClean="0">
                <a:sym typeface="Wingdings"/>
              </a:rPr>
              <a:t>A set of analyses where the missing data is handled in different ways as compared to the primary analysis should be undertaken</a:t>
            </a:r>
          </a:p>
          <a:p>
            <a:pPr marL="0" indent="0">
              <a:buNone/>
            </a:pPr>
            <a:endParaRPr lang="en-GB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57805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- asthma trial - MAR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0"/>
          <a:stretch/>
        </p:blipFill>
        <p:spPr>
          <a:xfrm>
            <a:off x="980128" y="1988841"/>
            <a:ext cx="7183743" cy="3675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87571" r="67806" b="3307"/>
          <a:stretch/>
        </p:blipFill>
        <p:spPr>
          <a:xfrm>
            <a:off x="2686456" y="5862284"/>
            <a:ext cx="578991" cy="405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2" t="87571" r="36478" b="3982"/>
          <a:stretch/>
        </p:blipFill>
        <p:spPr>
          <a:xfrm>
            <a:off x="4930716" y="5877273"/>
            <a:ext cx="601308" cy="375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447" y="592629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7658" y="5943354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0870" y="5649296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27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- asthma trial </a:t>
            </a:r>
            <a:r>
              <a:rPr lang="en-GB" dirty="0"/>
              <a:t>- MAR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5"/>
          <a:stretch/>
        </p:blipFill>
        <p:spPr>
          <a:xfrm>
            <a:off x="980127" y="1988840"/>
            <a:ext cx="7183743" cy="3699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22775" r="61347" b="73065"/>
          <a:stretch/>
        </p:blipFill>
        <p:spPr>
          <a:xfrm>
            <a:off x="2843808" y="6313449"/>
            <a:ext cx="329184" cy="184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2573" y="6267303"/>
            <a:ext cx="125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2" t="87571" r="36478" b="3982"/>
          <a:stretch/>
        </p:blipFill>
        <p:spPr>
          <a:xfrm>
            <a:off x="4930716" y="5877273"/>
            <a:ext cx="601308" cy="375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5447" y="592629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7658" y="5943354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0870" y="5649296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87571" r="67806" b="3307"/>
          <a:stretch/>
        </p:blipFill>
        <p:spPr>
          <a:xfrm>
            <a:off x="2686456" y="5862284"/>
            <a:ext cx="578991" cy="4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- asthma trial </a:t>
            </a:r>
            <a:r>
              <a:rPr lang="en-GB" dirty="0"/>
              <a:t>- MAR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22775" r="61347" b="73065"/>
          <a:stretch/>
        </p:blipFill>
        <p:spPr>
          <a:xfrm>
            <a:off x="2843808" y="6313449"/>
            <a:ext cx="329184" cy="184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283968" y="2348880"/>
            <a:ext cx="720080" cy="28803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2"/>
          <a:stretch/>
        </p:blipFill>
        <p:spPr>
          <a:xfrm>
            <a:off x="980127" y="1994739"/>
            <a:ext cx="7183743" cy="3669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2573" y="6267303"/>
            <a:ext cx="125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2" t="87571" r="36478" b="3982"/>
          <a:stretch/>
        </p:blipFill>
        <p:spPr>
          <a:xfrm>
            <a:off x="4930716" y="5877273"/>
            <a:ext cx="601308" cy="375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5447" y="592629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7658" y="5943354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0870" y="5649296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87571" r="67806" b="3307"/>
          <a:stretch/>
        </p:blipFill>
        <p:spPr>
          <a:xfrm>
            <a:off x="2686456" y="5862284"/>
            <a:ext cx="578991" cy="4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4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- asthma trial </a:t>
            </a:r>
            <a:r>
              <a:rPr lang="en-GB" dirty="0"/>
              <a:t>- MAR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4"/>
          <a:stretch/>
        </p:blipFill>
        <p:spPr>
          <a:xfrm>
            <a:off x="980128" y="1988841"/>
            <a:ext cx="7183743" cy="3699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1" t="41413" r="13786" b="53752"/>
          <a:stretch/>
        </p:blipFill>
        <p:spPr>
          <a:xfrm>
            <a:off x="5154636" y="6306814"/>
            <a:ext cx="262393" cy="2146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7658" y="6252318"/>
            <a:ext cx="1140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83968" y="2420888"/>
            <a:ext cx="648072" cy="216024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1" t="22775" r="61347" b="73065"/>
          <a:stretch/>
        </p:blipFill>
        <p:spPr>
          <a:xfrm>
            <a:off x="2843808" y="6313449"/>
            <a:ext cx="329184" cy="1847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2573" y="6267303"/>
            <a:ext cx="1250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FEV</a:t>
            </a:r>
            <a:r>
              <a:rPr lang="en-GB" sz="1200" baseline="-25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2" t="87571" r="36478" b="3982"/>
          <a:stretch/>
        </p:blipFill>
        <p:spPr>
          <a:xfrm>
            <a:off x="4930716" y="5877273"/>
            <a:ext cx="601308" cy="375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5447" y="5926295"/>
            <a:ext cx="162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7658" y="5943354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MAR means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0870" y="5649296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(weeks)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4" t="87571" r="67806" b="3307"/>
          <a:stretch/>
        </p:blipFill>
        <p:spPr>
          <a:xfrm>
            <a:off x="2686456" y="5862284"/>
            <a:ext cx="578991" cy="4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4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imputation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31075" r="82703" b="14957"/>
          <a:stretch/>
        </p:blipFill>
        <p:spPr bwMode="auto">
          <a:xfrm>
            <a:off x="1259633" y="1505840"/>
            <a:ext cx="1000764" cy="43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195736" y="3645024"/>
            <a:ext cx="144016" cy="60136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58838" y="3068960"/>
            <a:ext cx="144016" cy="60136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60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1405</TotalTime>
  <Words>932</Words>
  <Application>Microsoft Office PowerPoint</Application>
  <PresentationFormat>On-screen Show (4:3)</PresentationFormat>
  <Paragraphs>302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</vt:lpstr>
      <vt:lpstr>MRC slides template</vt:lpstr>
      <vt:lpstr>PowerPoint Presentation</vt:lpstr>
      <vt:lpstr>Outline</vt:lpstr>
      <vt:lpstr>Example - asthma trial</vt:lpstr>
      <vt:lpstr>Example - asthma trial</vt:lpstr>
      <vt:lpstr>Example - asthma trial - MAR</vt:lpstr>
      <vt:lpstr>Example - asthma trial - MAR</vt:lpstr>
      <vt:lpstr>Example - asthma trial - MAR</vt:lpstr>
      <vt:lpstr>Example - asthma trial - MAR</vt:lpstr>
      <vt:lpstr>Multiple imputation</vt:lpstr>
      <vt:lpstr>Multiple imputation</vt:lpstr>
      <vt:lpstr>Multiple imputation</vt:lpstr>
      <vt:lpstr>Multiple imputation</vt:lpstr>
      <vt:lpstr>Multiple imputation</vt:lpstr>
      <vt:lpstr>Asthma trial - MAR</vt:lpstr>
      <vt:lpstr>Asthma trial - Jump to reference</vt:lpstr>
      <vt:lpstr>Asthma trial - Copy reference</vt:lpstr>
      <vt:lpstr>Asthma trial - Copy increments in reference</vt:lpstr>
      <vt:lpstr>Asthma trial - Last mean carried forward</vt:lpstr>
      <vt:lpstr>Reference based sensitivity analysis</vt:lpstr>
      <vt:lpstr>mimix</vt:lpstr>
      <vt:lpstr>Asthma trial</vt:lpstr>
      <vt:lpstr>Asthma trial</vt:lpstr>
      <vt:lpstr>Asthma trial</vt:lpstr>
      <vt:lpstr>Asthma trial</vt:lpstr>
      <vt:lpstr>Asthma trial</vt:lpstr>
      <vt:lpstr>Specifying the imputation method - 1</vt:lpstr>
      <vt:lpstr>Asthma trial - results</vt:lpstr>
      <vt:lpstr>Asthma trial - results</vt:lpstr>
      <vt:lpstr>mimix - behind the scenes…</vt:lpstr>
      <vt:lpstr>Example 2 - Reviewer study</vt:lpstr>
      <vt:lpstr>Example 2 - Reviewer study</vt:lpstr>
      <vt:lpstr>Example 2 - Reviewer study</vt:lpstr>
      <vt:lpstr>Example 2 - Reviewer study</vt:lpstr>
      <vt:lpstr>Example 2 - Reviewer study</vt:lpstr>
      <vt:lpstr>Example 2 - Reviewer study</vt:lpstr>
      <vt:lpstr>Example 2 - Reviewer study</vt:lpstr>
      <vt:lpstr>Specifying the imputation method - 2</vt:lpstr>
      <vt:lpstr>Acknowledgements</vt:lpstr>
      <vt:lpstr>PowerPoint Presentation</vt:lpstr>
    </vt:vector>
  </TitlesOfParts>
  <Company>MRC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Charlotte Ridgway</dc:creator>
  <cp:lastModifiedBy>Suzie Cro</cp:lastModifiedBy>
  <cp:revision>92</cp:revision>
  <cp:lastPrinted>2002-07-16T15:27:40Z</cp:lastPrinted>
  <dcterms:created xsi:type="dcterms:W3CDTF">2012-10-17T09:13:44Z</dcterms:created>
  <dcterms:modified xsi:type="dcterms:W3CDTF">2016-09-07T20:31:42Z</dcterms:modified>
</cp:coreProperties>
</file>