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703" r:id="rId3"/>
  </p:sldMasterIdLst>
  <p:handoutMasterIdLst>
    <p:handoutMasterId r:id="rId25"/>
  </p:handoutMasterIdLst>
  <p:sldIdLst>
    <p:sldId id="256" r:id="rId4"/>
    <p:sldId id="260" r:id="rId5"/>
    <p:sldId id="258" r:id="rId6"/>
    <p:sldId id="279" r:id="rId7"/>
    <p:sldId id="276" r:id="rId8"/>
    <p:sldId id="259" r:id="rId9"/>
    <p:sldId id="267" r:id="rId10"/>
    <p:sldId id="268" r:id="rId11"/>
    <p:sldId id="261" r:id="rId12"/>
    <p:sldId id="262" r:id="rId13"/>
    <p:sldId id="272" r:id="rId14"/>
    <p:sldId id="263" r:id="rId15"/>
    <p:sldId id="264" r:id="rId16"/>
    <p:sldId id="265" r:id="rId17"/>
    <p:sldId id="273" r:id="rId18"/>
    <p:sldId id="266" r:id="rId19"/>
    <p:sldId id="269" r:id="rId20"/>
    <p:sldId id="270" r:id="rId21"/>
    <p:sldId id="271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E4107-A070-4F00-8EB4-628D26105778}" type="datetimeFigureOut">
              <a:rPr lang="en-GB" smtClean="0"/>
              <a:t>11/09/2017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0E2A8-DAFA-4417-BFED-F8106AA15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817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AF8F-99F2-4FCD-98F4-57E1FF81BD9B}" type="datetimeFigureOut">
              <a:rPr lang="en-GB" smtClean="0"/>
              <a:t>11/09/2017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D144-12C0-4347-835D-92C2BCC93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02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8184" y="6356350"/>
            <a:ext cx="245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MRC Clinical Trials Unit at UCL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3122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911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235803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0911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803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228184" y="6356350"/>
            <a:ext cx="245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MRC Clinical Trials Unit at UCL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568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8184" y="6356350"/>
            <a:ext cx="245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MRC Clinical Trials Unit at UCL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991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8184" y="6356350"/>
            <a:ext cx="245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MRC Clinical Trials Unit at UCL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3565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8184" y="6356350"/>
            <a:ext cx="245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MRC Clinical Trials Unit at UCL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853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8184" y="6356350"/>
            <a:ext cx="245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MRC Clinical Trials Unit at UCL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80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8184" y="6356350"/>
            <a:ext cx="245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MRC Clinical Trials Unit at UCL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831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8184" y="6356350"/>
            <a:ext cx="245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MRC Clinical Trials Unit at UCL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1631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228184" y="6356350"/>
            <a:ext cx="245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MRC Clinical Trials Unit at UCL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709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8184" y="6356350"/>
            <a:ext cx="245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MRC Clinical Trials Unit at UCL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346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00503000000020004" pitchFamily="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AF8F-99F2-4FCD-98F4-57E1FF81BD9B}" type="datetimeFigureOut">
              <a:rPr lang="en-GB" smtClean="0"/>
              <a:t>11/09/2017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D144-12C0-4347-835D-92C2BCC93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079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8184" y="6356350"/>
            <a:ext cx="245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MRC Clinical Trials Unit at UCL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663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8184" y="6356350"/>
            <a:ext cx="245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MRC Clinical Trials Unit at UCL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851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8184" y="6356350"/>
            <a:ext cx="245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MRC Clinical Trials Unit at UCL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356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8184" y="6356350"/>
            <a:ext cx="245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MRC Clinical Trials Unit at UCL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224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Helvetica Neue" panose="02000503000000020004" pitchFamily="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AF8F-99F2-4FCD-98F4-57E1FF81BD9B}" type="datetimeFigureOut">
              <a:rPr lang="en-GB" smtClean="0"/>
              <a:t>11/09/2017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D144-12C0-4347-835D-92C2BCC93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900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AF8F-99F2-4FCD-98F4-57E1FF81BD9B}" type="datetimeFigureOut">
              <a:rPr lang="en-GB" smtClean="0"/>
              <a:t>11/09/2017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D144-12C0-4347-835D-92C2BCC93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841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AF8F-99F2-4FCD-98F4-57E1FF81BD9B}" type="datetimeFigureOut">
              <a:rPr lang="en-GB" smtClean="0"/>
              <a:t>11/09/2017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D144-12C0-4347-835D-92C2BCC93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020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AF8F-99F2-4FCD-98F4-57E1FF81BD9B}" type="datetimeFigureOut">
              <a:rPr lang="en-GB" smtClean="0"/>
              <a:t>11/09/2017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D144-12C0-4347-835D-92C2BCC93D5B}" type="slidenum">
              <a:rPr lang="en-GB" smtClean="0"/>
              <a:t>‹#›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39750" y="1844675"/>
            <a:ext cx="7993063" cy="41767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29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380584" y="6376243"/>
            <a:ext cx="245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Helvetica Neue" panose="02000503000000020004" pitchFamily="2"/>
              </a:rPr>
              <a:t>MRC Clinical Trials Unit at UCL</a:t>
            </a:r>
            <a:endParaRPr lang="en-GB" dirty="0">
              <a:latin typeface="Helvetica Neue" panose="020005030000000200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76736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8184" y="6356350"/>
            <a:ext cx="245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MRC Clinical Trials Unit at UCL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662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8184" y="6356350"/>
            <a:ext cx="245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MRC Clinical Trials Unit at UCL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4773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" panose="02000503000000020004" pitchFamily="2"/>
              </a:defRPr>
            </a:lvl1pPr>
          </a:lstStyle>
          <a:p>
            <a:fld id="{5844AF8F-99F2-4FCD-98F4-57E1FF81BD9B}" type="datetimeFigureOut">
              <a:rPr lang="en-GB" smtClean="0"/>
              <a:pPr/>
              <a:t>11/09/2017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" panose="02000503000000020004" pitchFamily="2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" panose="02000503000000020004" pitchFamily="2"/>
              </a:defRPr>
            </a:lvl1pPr>
          </a:lstStyle>
          <a:p>
            <a:fld id="{DBFCD144-12C0-4347-835D-92C2BCC93D5B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23528" y="1484784"/>
            <a:ext cx="8496944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5" y="332656"/>
            <a:ext cx="3313176" cy="792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32656"/>
            <a:ext cx="2685627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5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panose="02000503000000020004" pitchFamily="2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Helvetica Neue" panose="02000503000000020004" pitchFamily="2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panose="02000503000000020004" pitchFamily="2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" panose="02000503000000020004" pitchFamily="2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Helvetica Neue" panose="02000503000000020004" pitchFamily="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8184" y="6356350"/>
            <a:ext cx="245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" panose="02000503000000020004" pitchFamily="2"/>
              </a:defRPr>
            </a:lvl1pPr>
          </a:lstStyle>
          <a:p>
            <a:r>
              <a:rPr lang="en-GB" dirty="0" smtClean="0"/>
              <a:t>MRC Clinical Trials Unit at UCL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23528" y="1484784"/>
            <a:ext cx="8496944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34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90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Helvetica Neue" panose="02000503000000020004" pitchFamily="2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panose="02000503000000020004" pitchFamily="2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Helvetica Neue" panose="02000503000000020004" pitchFamily="2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panose="02000503000000020004" pitchFamily="2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" panose="02000503000000020004" pitchFamily="2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Helvetica Neue" panose="02000503000000020004" pitchFamily="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8184" y="6356350"/>
            <a:ext cx="245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" panose="02000503000000020004" pitchFamily="2"/>
              </a:defRPr>
            </a:lvl1pPr>
          </a:lstStyle>
          <a:p>
            <a:r>
              <a:rPr lang="en-GB" dirty="0" smtClean="0"/>
              <a:t>MRC Clinical Trials Unit at UCL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3528" y="1484784"/>
            <a:ext cx="8496944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81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7" r:id="rId3"/>
    <p:sldLayoutId id="2147483708" r:id="rId4"/>
    <p:sldLayoutId id="2147483710" r:id="rId5"/>
    <p:sldLayoutId id="2147483711" r:id="rId6"/>
    <p:sldLayoutId id="2147483712" r:id="rId7"/>
    <p:sldLayoutId id="2147483713" r:id="rId8"/>
    <p:sldLayoutId id="2147483714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Helvetica Neue" panose="02000503000000020004" pitchFamily="2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panose="02000503000000020004" pitchFamily="2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Helvetica Neue" panose="02000503000000020004" pitchFamily="2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panose="02000503000000020004" pitchFamily="2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" panose="02000503000000020004" pitchFamily="2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Helvetica Neue" panose="02000503000000020004" pitchFamily="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68313" y="2619020"/>
            <a:ext cx="8102600" cy="300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4000" dirty="0" smtClean="0">
                <a:solidFill>
                  <a:schemeClr val="bg2"/>
                </a:solidFill>
                <a:latin typeface="Helvetica Neue" panose="02000503000000020004" pitchFamily="2"/>
              </a:rPr>
              <a:t>Scheme </a:t>
            </a:r>
            <a:r>
              <a:rPr lang="en-GB" altLang="en-US" sz="4000" dirty="0" err="1" smtClean="0">
                <a:solidFill>
                  <a:schemeClr val="bg2"/>
                </a:solidFill>
                <a:latin typeface="Helvetica Neue" panose="02000503000000020004" pitchFamily="2"/>
              </a:rPr>
              <a:t>scheme</a:t>
            </a:r>
            <a:r>
              <a:rPr lang="en-GB" altLang="en-US" sz="4000" dirty="0" smtClean="0">
                <a:solidFill>
                  <a:schemeClr val="bg2"/>
                </a:solidFill>
                <a:latin typeface="Helvetica Neue" panose="02000503000000020004" pitchFamily="2"/>
              </a:rPr>
              <a:t>, plot </a:t>
            </a:r>
            <a:r>
              <a:rPr lang="en-GB" altLang="en-US" sz="4000" dirty="0" err="1" smtClean="0">
                <a:solidFill>
                  <a:schemeClr val="bg2"/>
                </a:solidFill>
                <a:latin typeface="Helvetica Neue" panose="02000503000000020004" pitchFamily="2"/>
              </a:rPr>
              <a:t>plot</a:t>
            </a:r>
            <a:r>
              <a:rPr lang="en-GB" altLang="en-US" sz="4000" dirty="0" smtClean="0">
                <a:solidFill>
                  <a:schemeClr val="bg2"/>
                </a:solidFill>
                <a:latin typeface="Helvetica Neue" panose="02000503000000020004" pitchFamily="2"/>
              </a:rPr>
              <a:t>: crafting graph schemes in Stata</a:t>
            </a:r>
            <a:endParaRPr lang="en-GB" altLang="en-US" sz="4000" dirty="0">
              <a:solidFill>
                <a:schemeClr val="bg2"/>
              </a:solidFill>
              <a:latin typeface="Helvetica Neue" panose="02000503000000020004" pitchFamily="2"/>
            </a:endParaRPr>
          </a:p>
          <a:p>
            <a:pPr algn="l">
              <a:spcBef>
                <a:spcPct val="50000"/>
              </a:spcBef>
            </a:pPr>
            <a:endParaRPr lang="en-GB" altLang="en-US" sz="2800" dirty="0">
              <a:solidFill>
                <a:srgbClr val="9A044B"/>
              </a:solidFill>
              <a:latin typeface="Helvetica Neue" panose="02000503000000020004" pitchFamily="2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GB" altLang="en-US" sz="2800" b="1" dirty="0" smtClean="0">
                <a:latin typeface="Helvetica Neue" panose="02000503000000020004" pitchFamily="2"/>
              </a:rPr>
              <a:t>Tim Morris </a:t>
            </a:r>
            <a:r>
              <a:rPr lang="en-GB" altLang="en-US" sz="2800" dirty="0" smtClean="0">
                <a:latin typeface="Helvetica Neue" panose="02000503000000020004" pitchFamily="2"/>
              </a:rPr>
              <a:t>MRC </a:t>
            </a:r>
            <a:r>
              <a:rPr lang="en-GB" altLang="en-US" sz="2800" dirty="0">
                <a:latin typeface="Helvetica Neue" panose="02000503000000020004" pitchFamily="2"/>
              </a:rPr>
              <a:t>Clinical Trials Unit at UCL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GB" altLang="en-US" sz="2800" dirty="0" smtClean="0">
                <a:latin typeface="Helvetica Neue" panose="02000503000000020004" pitchFamily="2"/>
              </a:rPr>
              <a:t>7 Sep 2017</a:t>
            </a:r>
            <a:endParaRPr lang="en-GB" altLang="en-US" sz="2800" dirty="0">
              <a:latin typeface="Helvetica Neue" panose="020005030000000200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7974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Why? Let’s r</a:t>
            </a:r>
            <a:r>
              <a:rPr lang="en-GB" dirty="0" smtClean="0"/>
              <a:t>ecode </a:t>
            </a:r>
            <a:r>
              <a:rPr lang="en-GB" dirty="0"/>
              <a:t>$ to ¢</a:t>
            </a:r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1568450" y="1838325"/>
            <a:ext cx="6005513" cy="4398963"/>
            <a:chOff x="988" y="1158"/>
            <a:chExt cx="3783" cy="2771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988" y="1158"/>
              <a:ext cx="3783" cy="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021" y="1191"/>
              <a:ext cx="3717" cy="27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024" y="1194"/>
              <a:ext cx="3711" cy="26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027" y="1197"/>
              <a:ext cx="3705" cy="2693"/>
            </a:xfrm>
            <a:prstGeom prst="rect">
              <a:avLst/>
            </a:pr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764" y="1291"/>
              <a:ext cx="2874" cy="1994"/>
            </a:xfrm>
            <a:prstGeom prst="rect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2706" y="2057"/>
              <a:ext cx="52" cy="51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2710" y="2061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2059" y="2458"/>
              <a:ext cx="51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2063" y="2462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2553" y="2051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2557" y="2055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2314" y="2466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2318" y="2470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2016" y="2660"/>
              <a:ext cx="52" cy="51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2020" y="2664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2238" y="2602"/>
              <a:ext cx="51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2242" y="2606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2638" y="2241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2642" y="2245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2110" y="2694"/>
              <a:ext cx="51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2114" y="2698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2204" y="2517"/>
              <a:ext cx="51" cy="51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2208" y="2521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1795" y="2670"/>
              <a:ext cx="51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1799" y="2674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1982" y="2730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1986" y="2734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8" name="Oval 32"/>
            <p:cNvSpPr>
              <a:spLocks noChangeArrowheads="1"/>
            </p:cNvSpPr>
            <p:nvPr/>
          </p:nvSpPr>
          <p:spPr bwMode="auto">
            <a:xfrm>
              <a:off x="3209" y="1667"/>
              <a:ext cx="52" cy="51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9" name="Oval 33"/>
            <p:cNvSpPr>
              <a:spLocks noChangeArrowheads="1"/>
            </p:cNvSpPr>
            <p:nvPr/>
          </p:nvSpPr>
          <p:spPr bwMode="auto">
            <a:xfrm>
              <a:off x="3213" y="1671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1" name="Oval 34"/>
            <p:cNvSpPr>
              <a:spLocks noChangeArrowheads="1"/>
            </p:cNvSpPr>
            <p:nvPr/>
          </p:nvSpPr>
          <p:spPr bwMode="auto">
            <a:xfrm>
              <a:off x="1854" y="2742"/>
              <a:ext cx="52" cy="51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2" name="Oval 35"/>
            <p:cNvSpPr>
              <a:spLocks noChangeArrowheads="1"/>
            </p:cNvSpPr>
            <p:nvPr/>
          </p:nvSpPr>
          <p:spPr bwMode="auto">
            <a:xfrm>
              <a:off x="1858" y="2746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3" name="Oval 36"/>
            <p:cNvSpPr>
              <a:spLocks noChangeArrowheads="1"/>
            </p:cNvSpPr>
            <p:nvPr/>
          </p:nvSpPr>
          <p:spPr bwMode="auto">
            <a:xfrm>
              <a:off x="2042" y="2753"/>
              <a:ext cx="51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4" name="Oval 37"/>
            <p:cNvSpPr>
              <a:spLocks noChangeArrowheads="1"/>
            </p:cNvSpPr>
            <p:nvPr/>
          </p:nvSpPr>
          <p:spPr bwMode="auto">
            <a:xfrm>
              <a:off x="2046" y="2757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5" name="Oval 38"/>
            <p:cNvSpPr>
              <a:spLocks noChangeArrowheads="1"/>
            </p:cNvSpPr>
            <p:nvPr/>
          </p:nvSpPr>
          <p:spPr bwMode="auto">
            <a:xfrm>
              <a:off x="2348" y="2505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6" name="Oval 39"/>
            <p:cNvSpPr>
              <a:spLocks noChangeArrowheads="1"/>
            </p:cNvSpPr>
            <p:nvPr/>
          </p:nvSpPr>
          <p:spPr bwMode="auto">
            <a:xfrm>
              <a:off x="2352" y="2509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7" name="Oval 40"/>
            <p:cNvSpPr>
              <a:spLocks noChangeArrowheads="1"/>
            </p:cNvSpPr>
            <p:nvPr/>
          </p:nvSpPr>
          <p:spPr bwMode="auto">
            <a:xfrm>
              <a:off x="2170" y="2759"/>
              <a:ext cx="51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8" name="Oval 41"/>
            <p:cNvSpPr>
              <a:spLocks noChangeArrowheads="1"/>
            </p:cNvSpPr>
            <p:nvPr/>
          </p:nvSpPr>
          <p:spPr bwMode="auto">
            <a:xfrm>
              <a:off x="2174" y="2763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9" name="Oval 42"/>
            <p:cNvSpPr>
              <a:spLocks noChangeArrowheads="1"/>
            </p:cNvSpPr>
            <p:nvPr/>
          </p:nvSpPr>
          <p:spPr bwMode="auto">
            <a:xfrm>
              <a:off x="2570" y="2526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0" name="Oval 43"/>
            <p:cNvSpPr>
              <a:spLocks noChangeArrowheads="1"/>
            </p:cNvSpPr>
            <p:nvPr/>
          </p:nvSpPr>
          <p:spPr bwMode="auto">
            <a:xfrm>
              <a:off x="2574" y="2530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1" name="Oval 44"/>
            <p:cNvSpPr>
              <a:spLocks noChangeArrowheads="1"/>
            </p:cNvSpPr>
            <p:nvPr/>
          </p:nvSpPr>
          <p:spPr bwMode="auto">
            <a:xfrm>
              <a:off x="2135" y="2358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2" name="Oval 45"/>
            <p:cNvSpPr>
              <a:spLocks noChangeArrowheads="1"/>
            </p:cNvSpPr>
            <p:nvPr/>
          </p:nvSpPr>
          <p:spPr bwMode="auto">
            <a:xfrm>
              <a:off x="2139" y="2362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3" name="Oval 46"/>
            <p:cNvSpPr>
              <a:spLocks noChangeArrowheads="1"/>
            </p:cNvSpPr>
            <p:nvPr/>
          </p:nvSpPr>
          <p:spPr bwMode="auto">
            <a:xfrm>
              <a:off x="2033" y="2564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4" name="Oval 47"/>
            <p:cNvSpPr>
              <a:spLocks noChangeArrowheads="1"/>
            </p:cNvSpPr>
            <p:nvPr/>
          </p:nvSpPr>
          <p:spPr bwMode="auto">
            <a:xfrm>
              <a:off x="2037" y="2568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5" name="Oval 48"/>
            <p:cNvSpPr>
              <a:spLocks noChangeArrowheads="1"/>
            </p:cNvSpPr>
            <p:nvPr/>
          </p:nvSpPr>
          <p:spPr bwMode="auto">
            <a:xfrm>
              <a:off x="1939" y="2647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6" name="Oval 49"/>
            <p:cNvSpPr>
              <a:spLocks noChangeArrowheads="1"/>
            </p:cNvSpPr>
            <p:nvPr/>
          </p:nvSpPr>
          <p:spPr bwMode="auto">
            <a:xfrm>
              <a:off x="1944" y="2651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7" name="Oval 50"/>
            <p:cNvSpPr>
              <a:spLocks noChangeArrowheads="1"/>
            </p:cNvSpPr>
            <p:nvPr/>
          </p:nvSpPr>
          <p:spPr bwMode="auto">
            <a:xfrm>
              <a:off x="1991" y="2393"/>
              <a:ext cx="51" cy="51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8" name="Oval 51"/>
            <p:cNvSpPr>
              <a:spLocks noChangeArrowheads="1"/>
            </p:cNvSpPr>
            <p:nvPr/>
          </p:nvSpPr>
          <p:spPr bwMode="auto">
            <a:xfrm>
              <a:off x="1995" y="2397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9" name="Oval 52"/>
            <p:cNvSpPr>
              <a:spLocks noChangeArrowheads="1"/>
            </p:cNvSpPr>
            <p:nvPr/>
          </p:nvSpPr>
          <p:spPr bwMode="auto">
            <a:xfrm>
              <a:off x="2996" y="1784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0" name="Oval 53"/>
            <p:cNvSpPr>
              <a:spLocks noChangeArrowheads="1"/>
            </p:cNvSpPr>
            <p:nvPr/>
          </p:nvSpPr>
          <p:spPr bwMode="auto">
            <a:xfrm>
              <a:off x="3000" y="1788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1" name="Freeform 54"/>
            <p:cNvSpPr>
              <a:spLocks/>
            </p:cNvSpPr>
            <p:nvPr/>
          </p:nvSpPr>
          <p:spPr bwMode="auto">
            <a:xfrm>
              <a:off x="2781" y="2707"/>
              <a:ext cx="72" cy="73"/>
            </a:xfrm>
            <a:custGeom>
              <a:avLst/>
              <a:gdLst>
                <a:gd name="T0" fmla="*/ 36 w 72"/>
                <a:gd name="T1" fmla="*/ 0 h 73"/>
                <a:gd name="T2" fmla="*/ 0 w 72"/>
                <a:gd name="T3" fmla="*/ 36 h 73"/>
                <a:gd name="T4" fmla="*/ 36 w 72"/>
                <a:gd name="T5" fmla="*/ 73 h 73"/>
                <a:gd name="T6" fmla="*/ 72 w 72"/>
                <a:gd name="T7" fmla="*/ 36 h 73"/>
                <a:gd name="T8" fmla="*/ 36 w 72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3">
                  <a:moveTo>
                    <a:pt x="36" y="0"/>
                  </a:moveTo>
                  <a:lnTo>
                    <a:pt x="0" y="36"/>
                  </a:lnTo>
                  <a:lnTo>
                    <a:pt x="36" y="73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2" name="Freeform 55"/>
            <p:cNvSpPr>
              <a:spLocks/>
            </p:cNvSpPr>
            <p:nvPr/>
          </p:nvSpPr>
          <p:spPr bwMode="auto">
            <a:xfrm>
              <a:off x="2787" y="2713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3" name="Freeform 56"/>
            <p:cNvSpPr>
              <a:spLocks/>
            </p:cNvSpPr>
            <p:nvPr/>
          </p:nvSpPr>
          <p:spPr bwMode="auto">
            <a:xfrm>
              <a:off x="3139" y="2631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4" name="Freeform 57"/>
            <p:cNvSpPr>
              <a:spLocks/>
            </p:cNvSpPr>
            <p:nvPr/>
          </p:nvSpPr>
          <p:spPr bwMode="auto">
            <a:xfrm>
              <a:off x="3145" y="2636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1 h 61"/>
                <a:gd name="T4" fmla="*/ 30 w 60"/>
                <a:gd name="T5" fmla="*/ 61 h 61"/>
                <a:gd name="T6" fmla="*/ 60 w 60"/>
                <a:gd name="T7" fmla="*/ 31 h 61"/>
                <a:gd name="T8" fmla="*/ 30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0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5" name="Freeform 58"/>
            <p:cNvSpPr>
              <a:spLocks/>
            </p:cNvSpPr>
            <p:nvPr/>
          </p:nvSpPr>
          <p:spPr bwMode="auto">
            <a:xfrm>
              <a:off x="2534" y="2743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6" name="Freeform 59"/>
            <p:cNvSpPr>
              <a:spLocks/>
            </p:cNvSpPr>
            <p:nvPr/>
          </p:nvSpPr>
          <p:spPr bwMode="auto">
            <a:xfrm>
              <a:off x="2540" y="2749"/>
              <a:ext cx="60" cy="60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0" y="30"/>
                  </a:lnTo>
                  <a:lnTo>
                    <a:pt x="30" y="60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7" name="Freeform 60"/>
            <p:cNvSpPr>
              <a:spLocks/>
            </p:cNvSpPr>
            <p:nvPr/>
          </p:nvSpPr>
          <p:spPr bwMode="auto">
            <a:xfrm>
              <a:off x="3054" y="2623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8" name="Freeform 61"/>
            <p:cNvSpPr>
              <a:spLocks/>
            </p:cNvSpPr>
            <p:nvPr/>
          </p:nvSpPr>
          <p:spPr bwMode="auto">
            <a:xfrm>
              <a:off x="3060" y="2628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1 h 61"/>
                <a:gd name="T4" fmla="*/ 30 w 60"/>
                <a:gd name="T5" fmla="*/ 61 h 61"/>
                <a:gd name="T6" fmla="*/ 60 w 60"/>
                <a:gd name="T7" fmla="*/ 31 h 61"/>
                <a:gd name="T8" fmla="*/ 30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0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9" name="Freeform 62"/>
            <p:cNvSpPr>
              <a:spLocks/>
            </p:cNvSpPr>
            <p:nvPr/>
          </p:nvSpPr>
          <p:spPr bwMode="auto">
            <a:xfrm>
              <a:off x="3761" y="2267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44" name="Freeform 63"/>
            <p:cNvSpPr>
              <a:spLocks/>
            </p:cNvSpPr>
            <p:nvPr/>
          </p:nvSpPr>
          <p:spPr bwMode="auto">
            <a:xfrm>
              <a:off x="3767" y="2273"/>
              <a:ext cx="60" cy="60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0" y="30"/>
                  </a:lnTo>
                  <a:lnTo>
                    <a:pt x="30" y="60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45" name="Freeform 64"/>
            <p:cNvSpPr>
              <a:spLocks/>
            </p:cNvSpPr>
            <p:nvPr/>
          </p:nvSpPr>
          <p:spPr bwMode="auto">
            <a:xfrm>
              <a:off x="3412" y="2508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47" name="Freeform 65"/>
            <p:cNvSpPr>
              <a:spLocks/>
            </p:cNvSpPr>
            <p:nvPr/>
          </p:nvSpPr>
          <p:spPr bwMode="auto">
            <a:xfrm>
              <a:off x="3417" y="2514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48" name="Freeform 66"/>
            <p:cNvSpPr>
              <a:spLocks/>
            </p:cNvSpPr>
            <p:nvPr/>
          </p:nvSpPr>
          <p:spPr bwMode="auto">
            <a:xfrm>
              <a:off x="2185" y="266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49" name="Freeform 67"/>
            <p:cNvSpPr>
              <a:spLocks/>
            </p:cNvSpPr>
            <p:nvPr/>
          </p:nvSpPr>
          <p:spPr bwMode="auto">
            <a:xfrm>
              <a:off x="2190" y="2671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1 h 61"/>
                <a:gd name="T4" fmla="*/ 31 w 61"/>
                <a:gd name="T5" fmla="*/ 61 h 61"/>
                <a:gd name="T6" fmla="*/ 61 w 61"/>
                <a:gd name="T7" fmla="*/ 31 h 61"/>
                <a:gd name="T8" fmla="*/ 31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0" y="31"/>
                  </a:lnTo>
                  <a:lnTo>
                    <a:pt x="31" y="61"/>
                  </a:lnTo>
                  <a:lnTo>
                    <a:pt x="61" y="31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50" name="Freeform 68"/>
            <p:cNvSpPr>
              <a:spLocks/>
            </p:cNvSpPr>
            <p:nvPr/>
          </p:nvSpPr>
          <p:spPr bwMode="auto">
            <a:xfrm>
              <a:off x="3079" y="2579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51" name="Freeform 69"/>
            <p:cNvSpPr>
              <a:spLocks/>
            </p:cNvSpPr>
            <p:nvPr/>
          </p:nvSpPr>
          <p:spPr bwMode="auto">
            <a:xfrm>
              <a:off x="3085" y="2584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1 h 61"/>
                <a:gd name="T4" fmla="*/ 30 w 61"/>
                <a:gd name="T5" fmla="*/ 61 h 61"/>
                <a:gd name="T6" fmla="*/ 61 w 61"/>
                <a:gd name="T7" fmla="*/ 31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1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52" name="Freeform 70"/>
            <p:cNvSpPr>
              <a:spLocks/>
            </p:cNvSpPr>
            <p:nvPr/>
          </p:nvSpPr>
          <p:spPr bwMode="auto">
            <a:xfrm>
              <a:off x="3591" y="196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53" name="Freeform 71"/>
            <p:cNvSpPr>
              <a:spLocks/>
            </p:cNvSpPr>
            <p:nvPr/>
          </p:nvSpPr>
          <p:spPr bwMode="auto">
            <a:xfrm>
              <a:off x="3596" y="1972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54" name="Freeform 72"/>
            <p:cNvSpPr>
              <a:spLocks/>
            </p:cNvSpPr>
            <p:nvPr/>
          </p:nvSpPr>
          <p:spPr bwMode="auto">
            <a:xfrm>
              <a:off x="3182" y="2709"/>
              <a:ext cx="72" cy="73"/>
            </a:xfrm>
            <a:custGeom>
              <a:avLst/>
              <a:gdLst>
                <a:gd name="T0" fmla="*/ 36 w 72"/>
                <a:gd name="T1" fmla="*/ 0 h 73"/>
                <a:gd name="T2" fmla="*/ 0 w 72"/>
                <a:gd name="T3" fmla="*/ 37 h 73"/>
                <a:gd name="T4" fmla="*/ 36 w 72"/>
                <a:gd name="T5" fmla="*/ 73 h 73"/>
                <a:gd name="T6" fmla="*/ 72 w 72"/>
                <a:gd name="T7" fmla="*/ 37 h 73"/>
                <a:gd name="T8" fmla="*/ 36 w 72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3">
                  <a:moveTo>
                    <a:pt x="36" y="0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3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55" name="Freeform 73"/>
            <p:cNvSpPr>
              <a:spLocks/>
            </p:cNvSpPr>
            <p:nvPr/>
          </p:nvSpPr>
          <p:spPr bwMode="auto">
            <a:xfrm>
              <a:off x="3187" y="2715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1 h 61"/>
                <a:gd name="T4" fmla="*/ 31 w 61"/>
                <a:gd name="T5" fmla="*/ 61 h 61"/>
                <a:gd name="T6" fmla="*/ 61 w 61"/>
                <a:gd name="T7" fmla="*/ 31 h 61"/>
                <a:gd name="T8" fmla="*/ 31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0" y="31"/>
                  </a:lnTo>
                  <a:lnTo>
                    <a:pt x="31" y="61"/>
                  </a:lnTo>
                  <a:lnTo>
                    <a:pt x="61" y="31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56" name="Freeform 74"/>
            <p:cNvSpPr>
              <a:spLocks/>
            </p:cNvSpPr>
            <p:nvPr/>
          </p:nvSpPr>
          <p:spPr bwMode="auto">
            <a:xfrm>
              <a:off x="3974" y="184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57" name="Freeform 75"/>
            <p:cNvSpPr>
              <a:spLocks/>
            </p:cNvSpPr>
            <p:nvPr/>
          </p:nvSpPr>
          <p:spPr bwMode="auto">
            <a:xfrm>
              <a:off x="3980" y="1852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58" name="Freeform 76"/>
            <p:cNvSpPr>
              <a:spLocks/>
            </p:cNvSpPr>
            <p:nvPr/>
          </p:nvSpPr>
          <p:spPr bwMode="auto">
            <a:xfrm>
              <a:off x="3608" y="1478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59" name="Freeform 77"/>
            <p:cNvSpPr>
              <a:spLocks/>
            </p:cNvSpPr>
            <p:nvPr/>
          </p:nvSpPr>
          <p:spPr bwMode="auto">
            <a:xfrm>
              <a:off x="3613" y="1484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60" name="Freeform 78"/>
            <p:cNvSpPr>
              <a:spLocks/>
            </p:cNvSpPr>
            <p:nvPr/>
          </p:nvSpPr>
          <p:spPr bwMode="auto">
            <a:xfrm>
              <a:off x="3940" y="1312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61" name="Freeform 79"/>
            <p:cNvSpPr>
              <a:spLocks/>
            </p:cNvSpPr>
            <p:nvPr/>
          </p:nvSpPr>
          <p:spPr bwMode="auto">
            <a:xfrm>
              <a:off x="3946" y="1318"/>
              <a:ext cx="60" cy="60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0" y="30"/>
                  </a:lnTo>
                  <a:lnTo>
                    <a:pt x="30" y="60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62" name="Freeform 80"/>
            <p:cNvSpPr>
              <a:spLocks/>
            </p:cNvSpPr>
            <p:nvPr/>
          </p:nvSpPr>
          <p:spPr bwMode="auto">
            <a:xfrm>
              <a:off x="2083" y="2802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63" name="Freeform 81"/>
            <p:cNvSpPr>
              <a:spLocks/>
            </p:cNvSpPr>
            <p:nvPr/>
          </p:nvSpPr>
          <p:spPr bwMode="auto">
            <a:xfrm>
              <a:off x="2088" y="2808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64" name="Freeform 82"/>
            <p:cNvSpPr>
              <a:spLocks/>
            </p:cNvSpPr>
            <p:nvPr/>
          </p:nvSpPr>
          <p:spPr bwMode="auto">
            <a:xfrm>
              <a:off x="3429" y="2518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65" name="Freeform 83"/>
            <p:cNvSpPr>
              <a:spLocks/>
            </p:cNvSpPr>
            <p:nvPr/>
          </p:nvSpPr>
          <p:spPr bwMode="auto">
            <a:xfrm>
              <a:off x="3434" y="2523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1 h 61"/>
                <a:gd name="T4" fmla="*/ 31 w 61"/>
                <a:gd name="T5" fmla="*/ 61 h 61"/>
                <a:gd name="T6" fmla="*/ 61 w 61"/>
                <a:gd name="T7" fmla="*/ 31 h 61"/>
                <a:gd name="T8" fmla="*/ 31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0" y="31"/>
                  </a:lnTo>
                  <a:lnTo>
                    <a:pt x="31" y="61"/>
                  </a:lnTo>
                  <a:lnTo>
                    <a:pt x="61" y="31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66" name="Freeform 84"/>
            <p:cNvSpPr>
              <a:spLocks/>
            </p:cNvSpPr>
            <p:nvPr/>
          </p:nvSpPr>
          <p:spPr bwMode="auto">
            <a:xfrm>
              <a:off x="2994" y="2660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67" name="Freeform 85"/>
            <p:cNvSpPr>
              <a:spLocks/>
            </p:cNvSpPr>
            <p:nvPr/>
          </p:nvSpPr>
          <p:spPr bwMode="auto">
            <a:xfrm>
              <a:off x="3000" y="2665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1 h 61"/>
                <a:gd name="T4" fmla="*/ 30 w 61"/>
                <a:gd name="T5" fmla="*/ 61 h 61"/>
                <a:gd name="T6" fmla="*/ 61 w 61"/>
                <a:gd name="T7" fmla="*/ 31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1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68" name="Freeform 86"/>
            <p:cNvSpPr>
              <a:spLocks/>
            </p:cNvSpPr>
            <p:nvPr/>
          </p:nvSpPr>
          <p:spPr bwMode="auto">
            <a:xfrm>
              <a:off x="3028" y="2589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69" name="Freeform 87"/>
            <p:cNvSpPr>
              <a:spLocks/>
            </p:cNvSpPr>
            <p:nvPr/>
          </p:nvSpPr>
          <p:spPr bwMode="auto">
            <a:xfrm>
              <a:off x="3034" y="2594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1 h 61"/>
                <a:gd name="T4" fmla="*/ 30 w 61"/>
                <a:gd name="T5" fmla="*/ 61 h 61"/>
                <a:gd name="T6" fmla="*/ 61 w 61"/>
                <a:gd name="T7" fmla="*/ 31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1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70" name="Freeform 88"/>
            <p:cNvSpPr>
              <a:spLocks/>
            </p:cNvSpPr>
            <p:nvPr/>
          </p:nvSpPr>
          <p:spPr bwMode="auto">
            <a:xfrm>
              <a:off x="2628" y="2758"/>
              <a:ext cx="72" cy="73"/>
            </a:xfrm>
            <a:custGeom>
              <a:avLst/>
              <a:gdLst>
                <a:gd name="T0" fmla="*/ 36 w 72"/>
                <a:gd name="T1" fmla="*/ 0 h 73"/>
                <a:gd name="T2" fmla="*/ 0 w 72"/>
                <a:gd name="T3" fmla="*/ 37 h 73"/>
                <a:gd name="T4" fmla="*/ 36 w 72"/>
                <a:gd name="T5" fmla="*/ 73 h 73"/>
                <a:gd name="T6" fmla="*/ 72 w 72"/>
                <a:gd name="T7" fmla="*/ 37 h 73"/>
                <a:gd name="T8" fmla="*/ 36 w 72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3">
                  <a:moveTo>
                    <a:pt x="36" y="0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3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71" name="Freeform 89"/>
            <p:cNvSpPr>
              <a:spLocks/>
            </p:cNvSpPr>
            <p:nvPr/>
          </p:nvSpPr>
          <p:spPr bwMode="auto">
            <a:xfrm>
              <a:off x="2633" y="2764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1 h 61"/>
                <a:gd name="T4" fmla="*/ 31 w 61"/>
                <a:gd name="T5" fmla="*/ 61 h 61"/>
                <a:gd name="T6" fmla="*/ 61 w 61"/>
                <a:gd name="T7" fmla="*/ 31 h 61"/>
                <a:gd name="T8" fmla="*/ 31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0" y="31"/>
                  </a:lnTo>
                  <a:lnTo>
                    <a:pt x="31" y="61"/>
                  </a:lnTo>
                  <a:lnTo>
                    <a:pt x="61" y="31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72" name="Freeform 90"/>
            <p:cNvSpPr>
              <a:spLocks/>
            </p:cNvSpPr>
            <p:nvPr/>
          </p:nvSpPr>
          <p:spPr bwMode="auto">
            <a:xfrm>
              <a:off x="3207" y="2724"/>
              <a:ext cx="72" cy="73"/>
            </a:xfrm>
            <a:custGeom>
              <a:avLst/>
              <a:gdLst>
                <a:gd name="T0" fmla="*/ 36 w 72"/>
                <a:gd name="T1" fmla="*/ 0 h 73"/>
                <a:gd name="T2" fmla="*/ 0 w 72"/>
                <a:gd name="T3" fmla="*/ 37 h 73"/>
                <a:gd name="T4" fmla="*/ 36 w 72"/>
                <a:gd name="T5" fmla="*/ 73 h 73"/>
                <a:gd name="T6" fmla="*/ 72 w 72"/>
                <a:gd name="T7" fmla="*/ 37 h 73"/>
                <a:gd name="T8" fmla="*/ 36 w 72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3">
                  <a:moveTo>
                    <a:pt x="36" y="0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3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73" name="Freeform 91"/>
            <p:cNvSpPr>
              <a:spLocks/>
            </p:cNvSpPr>
            <p:nvPr/>
          </p:nvSpPr>
          <p:spPr bwMode="auto">
            <a:xfrm>
              <a:off x="3213" y="2730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1 h 61"/>
                <a:gd name="T4" fmla="*/ 30 w 61"/>
                <a:gd name="T5" fmla="*/ 61 h 61"/>
                <a:gd name="T6" fmla="*/ 61 w 61"/>
                <a:gd name="T7" fmla="*/ 31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1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74" name="Freeform 92"/>
            <p:cNvSpPr>
              <a:spLocks/>
            </p:cNvSpPr>
            <p:nvPr/>
          </p:nvSpPr>
          <p:spPr bwMode="auto">
            <a:xfrm>
              <a:off x="2091" y="2721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75" name="Freeform 93"/>
            <p:cNvSpPr>
              <a:spLocks/>
            </p:cNvSpPr>
            <p:nvPr/>
          </p:nvSpPr>
          <p:spPr bwMode="auto">
            <a:xfrm>
              <a:off x="2097" y="2727"/>
              <a:ext cx="60" cy="60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0" y="30"/>
                  </a:lnTo>
                  <a:lnTo>
                    <a:pt x="30" y="60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76" name="Freeform 94"/>
            <p:cNvSpPr>
              <a:spLocks/>
            </p:cNvSpPr>
            <p:nvPr/>
          </p:nvSpPr>
          <p:spPr bwMode="auto">
            <a:xfrm>
              <a:off x="3352" y="2718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77" name="Freeform 95"/>
            <p:cNvSpPr>
              <a:spLocks/>
            </p:cNvSpPr>
            <p:nvPr/>
          </p:nvSpPr>
          <p:spPr bwMode="auto">
            <a:xfrm>
              <a:off x="3358" y="2724"/>
              <a:ext cx="60" cy="60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0" y="30"/>
                  </a:lnTo>
                  <a:lnTo>
                    <a:pt x="30" y="60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78" name="Freeform 96"/>
            <p:cNvSpPr>
              <a:spLocks/>
            </p:cNvSpPr>
            <p:nvPr/>
          </p:nvSpPr>
          <p:spPr bwMode="auto">
            <a:xfrm>
              <a:off x="3352" y="249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79" name="Freeform 97"/>
            <p:cNvSpPr>
              <a:spLocks/>
            </p:cNvSpPr>
            <p:nvPr/>
          </p:nvSpPr>
          <p:spPr bwMode="auto">
            <a:xfrm>
              <a:off x="3358" y="2502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0 h 61"/>
                <a:gd name="T4" fmla="*/ 30 w 60"/>
                <a:gd name="T5" fmla="*/ 61 h 61"/>
                <a:gd name="T6" fmla="*/ 60 w 60"/>
                <a:gd name="T7" fmla="*/ 30 h 61"/>
                <a:gd name="T8" fmla="*/ 30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80" name="Freeform 98"/>
            <p:cNvSpPr>
              <a:spLocks/>
            </p:cNvSpPr>
            <p:nvPr/>
          </p:nvSpPr>
          <p:spPr bwMode="auto">
            <a:xfrm>
              <a:off x="3471" y="2442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81" name="Freeform 99"/>
            <p:cNvSpPr>
              <a:spLocks/>
            </p:cNvSpPr>
            <p:nvPr/>
          </p:nvSpPr>
          <p:spPr bwMode="auto">
            <a:xfrm>
              <a:off x="3477" y="2448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82" name="Freeform 100"/>
            <p:cNvSpPr>
              <a:spLocks/>
            </p:cNvSpPr>
            <p:nvPr/>
          </p:nvSpPr>
          <p:spPr bwMode="auto">
            <a:xfrm>
              <a:off x="1818" y="2673"/>
              <a:ext cx="73" cy="72"/>
            </a:xfrm>
            <a:custGeom>
              <a:avLst/>
              <a:gdLst>
                <a:gd name="T0" fmla="*/ 37 w 73"/>
                <a:gd name="T1" fmla="*/ 0 h 72"/>
                <a:gd name="T2" fmla="*/ 0 w 73"/>
                <a:gd name="T3" fmla="*/ 36 h 72"/>
                <a:gd name="T4" fmla="*/ 37 w 73"/>
                <a:gd name="T5" fmla="*/ 72 h 72"/>
                <a:gd name="T6" fmla="*/ 73 w 73"/>
                <a:gd name="T7" fmla="*/ 36 h 72"/>
                <a:gd name="T8" fmla="*/ 37 w 7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37" y="0"/>
                  </a:moveTo>
                  <a:lnTo>
                    <a:pt x="0" y="36"/>
                  </a:lnTo>
                  <a:lnTo>
                    <a:pt x="37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83" name="Freeform 101"/>
            <p:cNvSpPr>
              <a:spLocks/>
            </p:cNvSpPr>
            <p:nvPr/>
          </p:nvSpPr>
          <p:spPr bwMode="auto">
            <a:xfrm>
              <a:off x="1824" y="2679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0 h 61"/>
                <a:gd name="T4" fmla="*/ 31 w 61"/>
                <a:gd name="T5" fmla="*/ 61 h 61"/>
                <a:gd name="T6" fmla="*/ 61 w 61"/>
                <a:gd name="T7" fmla="*/ 30 h 61"/>
                <a:gd name="T8" fmla="*/ 31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0" y="30"/>
                  </a:lnTo>
                  <a:lnTo>
                    <a:pt x="31" y="61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84" name="Freeform 102"/>
            <p:cNvSpPr>
              <a:spLocks/>
            </p:cNvSpPr>
            <p:nvPr/>
          </p:nvSpPr>
          <p:spPr bwMode="auto">
            <a:xfrm>
              <a:off x="2543" y="2697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85" name="Freeform 103"/>
            <p:cNvSpPr>
              <a:spLocks/>
            </p:cNvSpPr>
            <p:nvPr/>
          </p:nvSpPr>
          <p:spPr bwMode="auto">
            <a:xfrm>
              <a:off x="2548" y="2703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86" name="Freeform 104"/>
            <p:cNvSpPr>
              <a:spLocks/>
            </p:cNvSpPr>
            <p:nvPr/>
          </p:nvSpPr>
          <p:spPr bwMode="auto">
            <a:xfrm>
              <a:off x="4408" y="1833"/>
              <a:ext cx="73" cy="72"/>
            </a:xfrm>
            <a:custGeom>
              <a:avLst/>
              <a:gdLst>
                <a:gd name="T0" fmla="*/ 36 w 73"/>
                <a:gd name="T1" fmla="*/ 0 h 72"/>
                <a:gd name="T2" fmla="*/ 0 w 73"/>
                <a:gd name="T3" fmla="*/ 36 h 72"/>
                <a:gd name="T4" fmla="*/ 36 w 73"/>
                <a:gd name="T5" fmla="*/ 72 h 72"/>
                <a:gd name="T6" fmla="*/ 73 w 73"/>
                <a:gd name="T7" fmla="*/ 36 h 72"/>
                <a:gd name="T8" fmla="*/ 36 w 7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87" name="Freeform 105"/>
            <p:cNvSpPr>
              <a:spLocks/>
            </p:cNvSpPr>
            <p:nvPr/>
          </p:nvSpPr>
          <p:spPr bwMode="auto">
            <a:xfrm>
              <a:off x="4414" y="1839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88" name="Freeform 106"/>
            <p:cNvSpPr>
              <a:spLocks/>
            </p:cNvSpPr>
            <p:nvPr/>
          </p:nvSpPr>
          <p:spPr bwMode="auto">
            <a:xfrm>
              <a:off x="4306" y="1585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89" name="Freeform 107"/>
            <p:cNvSpPr>
              <a:spLocks/>
            </p:cNvSpPr>
            <p:nvPr/>
          </p:nvSpPr>
          <p:spPr bwMode="auto">
            <a:xfrm>
              <a:off x="4312" y="1591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90" name="Freeform 108"/>
            <p:cNvSpPr>
              <a:spLocks/>
            </p:cNvSpPr>
            <p:nvPr/>
          </p:nvSpPr>
          <p:spPr bwMode="auto">
            <a:xfrm>
              <a:off x="3548" y="1600"/>
              <a:ext cx="72" cy="73"/>
            </a:xfrm>
            <a:custGeom>
              <a:avLst/>
              <a:gdLst>
                <a:gd name="T0" fmla="*/ 36 w 72"/>
                <a:gd name="T1" fmla="*/ 0 h 73"/>
                <a:gd name="T2" fmla="*/ 0 w 72"/>
                <a:gd name="T3" fmla="*/ 36 h 73"/>
                <a:gd name="T4" fmla="*/ 36 w 72"/>
                <a:gd name="T5" fmla="*/ 73 h 73"/>
                <a:gd name="T6" fmla="*/ 72 w 72"/>
                <a:gd name="T7" fmla="*/ 36 h 73"/>
                <a:gd name="T8" fmla="*/ 36 w 72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3">
                  <a:moveTo>
                    <a:pt x="36" y="0"/>
                  </a:moveTo>
                  <a:lnTo>
                    <a:pt x="0" y="36"/>
                  </a:lnTo>
                  <a:lnTo>
                    <a:pt x="36" y="73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91" name="Freeform 109"/>
            <p:cNvSpPr>
              <a:spLocks/>
            </p:cNvSpPr>
            <p:nvPr/>
          </p:nvSpPr>
          <p:spPr bwMode="auto">
            <a:xfrm>
              <a:off x="3554" y="1606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0 h 61"/>
                <a:gd name="T4" fmla="*/ 30 w 60"/>
                <a:gd name="T5" fmla="*/ 61 h 61"/>
                <a:gd name="T6" fmla="*/ 60 w 60"/>
                <a:gd name="T7" fmla="*/ 30 h 61"/>
                <a:gd name="T8" fmla="*/ 30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92" name="Freeform 110"/>
            <p:cNvSpPr>
              <a:spLocks/>
            </p:cNvSpPr>
            <p:nvPr/>
          </p:nvSpPr>
          <p:spPr bwMode="auto">
            <a:xfrm>
              <a:off x="2483" y="2739"/>
              <a:ext cx="72" cy="73"/>
            </a:xfrm>
            <a:custGeom>
              <a:avLst/>
              <a:gdLst>
                <a:gd name="T0" fmla="*/ 36 w 72"/>
                <a:gd name="T1" fmla="*/ 0 h 73"/>
                <a:gd name="T2" fmla="*/ 0 w 72"/>
                <a:gd name="T3" fmla="*/ 36 h 73"/>
                <a:gd name="T4" fmla="*/ 36 w 72"/>
                <a:gd name="T5" fmla="*/ 73 h 73"/>
                <a:gd name="T6" fmla="*/ 72 w 72"/>
                <a:gd name="T7" fmla="*/ 36 h 73"/>
                <a:gd name="T8" fmla="*/ 36 w 72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3">
                  <a:moveTo>
                    <a:pt x="36" y="0"/>
                  </a:moveTo>
                  <a:lnTo>
                    <a:pt x="0" y="36"/>
                  </a:lnTo>
                  <a:lnTo>
                    <a:pt x="36" y="73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93" name="Freeform 111"/>
            <p:cNvSpPr>
              <a:spLocks/>
            </p:cNvSpPr>
            <p:nvPr/>
          </p:nvSpPr>
          <p:spPr bwMode="auto">
            <a:xfrm>
              <a:off x="2489" y="2745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0 h 61"/>
                <a:gd name="T4" fmla="*/ 30 w 60"/>
                <a:gd name="T5" fmla="*/ 61 h 61"/>
                <a:gd name="T6" fmla="*/ 60 w 60"/>
                <a:gd name="T7" fmla="*/ 30 h 61"/>
                <a:gd name="T8" fmla="*/ 30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94" name="Freeform 112"/>
            <p:cNvSpPr>
              <a:spLocks/>
            </p:cNvSpPr>
            <p:nvPr/>
          </p:nvSpPr>
          <p:spPr bwMode="auto">
            <a:xfrm>
              <a:off x="3744" y="255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95" name="Freeform 113"/>
            <p:cNvSpPr>
              <a:spLocks/>
            </p:cNvSpPr>
            <p:nvPr/>
          </p:nvSpPr>
          <p:spPr bwMode="auto">
            <a:xfrm>
              <a:off x="3750" y="2562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0 h 61"/>
                <a:gd name="T4" fmla="*/ 30 w 60"/>
                <a:gd name="T5" fmla="*/ 61 h 61"/>
                <a:gd name="T6" fmla="*/ 60 w 60"/>
                <a:gd name="T7" fmla="*/ 30 h 61"/>
                <a:gd name="T8" fmla="*/ 30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96" name="Freeform 114"/>
            <p:cNvSpPr>
              <a:spLocks/>
            </p:cNvSpPr>
            <p:nvPr/>
          </p:nvSpPr>
          <p:spPr bwMode="auto">
            <a:xfrm>
              <a:off x="3454" y="2463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97" name="Freeform 115"/>
            <p:cNvSpPr>
              <a:spLocks/>
            </p:cNvSpPr>
            <p:nvPr/>
          </p:nvSpPr>
          <p:spPr bwMode="auto">
            <a:xfrm>
              <a:off x="3460" y="2469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98" name="Freeform 116"/>
            <p:cNvSpPr>
              <a:spLocks/>
            </p:cNvSpPr>
            <p:nvPr/>
          </p:nvSpPr>
          <p:spPr bwMode="auto">
            <a:xfrm>
              <a:off x="3156" y="2658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99" name="Freeform 117"/>
            <p:cNvSpPr>
              <a:spLocks/>
            </p:cNvSpPr>
            <p:nvPr/>
          </p:nvSpPr>
          <p:spPr bwMode="auto">
            <a:xfrm>
              <a:off x="3162" y="2664"/>
              <a:ext cx="60" cy="60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0" y="30"/>
                  </a:lnTo>
                  <a:lnTo>
                    <a:pt x="30" y="60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00" name="Freeform 118"/>
            <p:cNvSpPr>
              <a:spLocks/>
            </p:cNvSpPr>
            <p:nvPr/>
          </p:nvSpPr>
          <p:spPr bwMode="auto">
            <a:xfrm>
              <a:off x="3804" y="2447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01" name="Freeform 119"/>
            <p:cNvSpPr>
              <a:spLocks/>
            </p:cNvSpPr>
            <p:nvPr/>
          </p:nvSpPr>
          <p:spPr bwMode="auto">
            <a:xfrm>
              <a:off x="3809" y="2453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02" name="Freeform 120"/>
            <p:cNvSpPr>
              <a:spLocks/>
            </p:cNvSpPr>
            <p:nvPr/>
          </p:nvSpPr>
          <p:spPr bwMode="auto">
            <a:xfrm>
              <a:off x="2696" y="2803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03" name="Freeform 121"/>
            <p:cNvSpPr>
              <a:spLocks/>
            </p:cNvSpPr>
            <p:nvPr/>
          </p:nvSpPr>
          <p:spPr bwMode="auto">
            <a:xfrm>
              <a:off x="2702" y="2809"/>
              <a:ext cx="60" cy="60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0" y="30"/>
                  </a:lnTo>
                  <a:lnTo>
                    <a:pt x="30" y="60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04" name="Freeform 122"/>
            <p:cNvSpPr>
              <a:spLocks/>
            </p:cNvSpPr>
            <p:nvPr/>
          </p:nvSpPr>
          <p:spPr bwMode="auto">
            <a:xfrm>
              <a:off x="3744" y="2150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05" name="Freeform 123"/>
            <p:cNvSpPr>
              <a:spLocks/>
            </p:cNvSpPr>
            <p:nvPr/>
          </p:nvSpPr>
          <p:spPr bwMode="auto">
            <a:xfrm>
              <a:off x="3750" y="2156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0 h 61"/>
                <a:gd name="T4" fmla="*/ 30 w 60"/>
                <a:gd name="T5" fmla="*/ 61 h 61"/>
                <a:gd name="T6" fmla="*/ 60 w 60"/>
                <a:gd name="T7" fmla="*/ 30 h 61"/>
                <a:gd name="T8" fmla="*/ 30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06" name="Freeform 124"/>
            <p:cNvSpPr>
              <a:spLocks/>
            </p:cNvSpPr>
            <p:nvPr/>
          </p:nvSpPr>
          <p:spPr bwMode="auto">
            <a:xfrm>
              <a:off x="3105" y="2581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07" name="Freeform 125"/>
            <p:cNvSpPr>
              <a:spLocks/>
            </p:cNvSpPr>
            <p:nvPr/>
          </p:nvSpPr>
          <p:spPr bwMode="auto">
            <a:xfrm>
              <a:off x="3111" y="2586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1 h 61"/>
                <a:gd name="T4" fmla="*/ 30 w 60"/>
                <a:gd name="T5" fmla="*/ 61 h 61"/>
                <a:gd name="T6" fmla="*/ 60 w 60"/>
                <a:gd name="T7" fmla="*/ 31 h 61"/>
                <a:gd name="T8" fmla="*/ 30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0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08" name="Freeform 126"/>
            <p:cNvSpPr>
              <a:spLocks/>
            </p:cNvSpPr>
            <p:nvPr/>
          </p:nvSpPr>
          <p:spPr bwMode="auto">
            <a:xfrm>
              <a:off x="3096" y="2632"/>
              <a:ext cx="73" cy="73"/>
            </a:xfrm>
            <a:custGeom>
              <a:avLst/>
              <a:gdLst>
                <a:gd name="T0" fmla="*/ 36 w 73"/>
                <a:gd name="T1" fmla="*/ 0 h 73"/>
                <a:gd name="T2" fmla="*/ 0 w 73"/>
                <a:gd name="T3" fmla="*/ 37 h 73"/>
                <a:gd name="T4" fmla="*/ 36 w 73"/>
                <a:gd name="T5" fmla="*/ 73 h 73"/>
                <a:gd name="T6" fmla="*/ 73 w 73"/>
                <a:gd name="T7" fmla="*/ 37 h 73"/>
                <a:gd name="T8" fmla="*/ 36 w 73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3">
                  <a:moveTo>
                    <a:pt x="36" y="0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3" y="3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09" name="Freeform 127"/>
            <p:cNvSpPr>
              <a:spLocks/>
            </p:cNvSpPr>
            <p:nvPr/>
          </p:nvSpPr>
          <p:spPr bwMode="auto">
            <a:xfrm>
              <a:off x="3102" y="2638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1 h 61"/>
                <a:gd name="T4" fmla="*/ 30 w 61"/>
                <a:gd name="T5" fmla="*/ 61 h 61"/>
                <a:gd name="T6" fmla="*/ 61 w 61"/>
                <a:gd name="T7" fmla="*/ 31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1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10" name="Freeform 128"/>
            <p:cNvSpPr>
              <a:spLocks/>
            </p:cNvSpPr>
            <p:nvPr/>
          </p:nvSpPr>
          <p:spPr bwMode="auto">
            <a:xfrm>
              <a:off x="3429" y="2614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11" name="Freeform 129"/>
            <p:cNvSpPr>
              <a:spLocks/>
            </p:cNvSpPr>
            <p:nvPr/>
          </p:nvSpPr>
          <p:spPr bwMode="auto">
            <a:xfrm>
              <a:off x="3434" y="2620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12" name="Freeform 130"/>
            <p:cNvSpPr>
              <a:spLocks/>
            </p:cNvSpPr>
            <p:nvPr/>
          </p:nvSpPr>
          <p:spPr bwMode="auto">
            <a:xfrm>
              <a:off x="3156" y="2698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13" name="Freeform 131"/>
            <p:cNvSpPr>
              <a:spLocks/>
            </p:cNvSpPr>
            <p:nvPr/>
          </p:nvSpPr>
          <p:spPr bwMode="auto">
            <a:xfrm>
              <a:off x="3162" y="2703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1 h 61"/>
                <a:gd name="T4" fmla="*/ 30 w 60"/>
                <a:gd name="T5" fmla="*/ 61 h 61"/>
                <a:gd name="T6" fmla="*/ 60 w 60"/>
                <a:gd name="T7" fmla="*/ 31 h 61"/>
                <a:gd name="T8" fmla="*/ 30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0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14" name="Freeform 132"/>
            <p:cNvSpPr>
              <a:spLocks/>
            </p:cNvSpPr>
            <p:nvPr/>
          </p:nvSpPr>
          <p:spPr bwMode="auto">
            <a:xfrm>
              <a:off x="2611" y="269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15" name="Freeform 133"/>
            <p:cNvSpPr>
              <a:spLocks/>
            </p:cNvSpPr>
            <p:nvPr/>
          </p:nvSpPr>
          <p:spPr bwMode="auto">
            <a:xfrm>
              <a:off x="2616" y="2702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0 h 61"/>
                <a:gd name="T4" fmla="*/ 31 w 61"/>
                <a:gd name="T5" fmla="*/ 61 h 61"/>
                <a:gd name="T6" fmla="*/ 61 w 61"/>
                <a:gd name="T7" fmla="*/ 30 h 61"/>
                <a:gd name="T8" fmla="*/ 31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0" y="30"/>
                  </a:lnTo>
                  <a:lnTo>
                    <a:pt x="31" y="61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16" name="Freeform 134"/>
            <p:cNvSpPr>
              <a:spLocks/>
            </p:cNvSpPr>
            <p:nvPr/>
          </p:nvSpPr>
          <p:spPr bwMode="auto">
            <a:xfrm>
              <a:off x="3718" y="1966"/>
              <a:ext cx="73" cy="72"/>
            </a:xfrm>
            <a:custGeom>
              <a:avLst/>
              <a:gdLst>
                <a:gd name="T0" fmla="*/ 36 w 73"/>
                <a:gd name="T1" fmla="*/ 0 h 72"/>
                <a:gd name="T2" fmla="*/ 0 w 73"/>
                <a:gd name="T3" fmla="*/ 36 h 72"/>
                <a:gd name="T4" fmla="*/ 36 w 73"/>
                <a:gd name="T5" fmla="*/ 72 h 72"/>
                <a:gd name="T6" fmla="*/ 73 w 73"/>
                <a:gd name="T7" fmla="*/ 36 h 72"/>
                <a:gd name="T8" fmla="*/ 36 w 7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17" name="Freeform 135"/>
            <p:cNvSpPr>
              <a:spLocks/>
            </p:cNvSpPr>
            <p:nvPr/>
          </p:nvSpPr>
          <p:spPr bwMode="auto">
            <a:xfrm>
              <a:off x="3724" y="1972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18" name="Freeform 136"/>
            <p:cNvSpPr>
              <a:spLocks/>
            </p:cNvSpPr>
            <p:nvPr/>
          </p:nvSpPr>
          <p:spPr bwMode="auto">
            <a:xfrm>
              <a:off x="3062" y="2643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19" name="Freeform 137"/>
            <p:cNvSpPr>
              <a:spLocks/>
            </p:cNvSpPr>
            <p:nvPr/>
          </p:nvSpPr>
          <p:spPr bwMode="auto">
            <a:xfrm>
              <a:off x="3068" y="2648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1 h 61"/>
                <a:gd name="T4" fmla="*/ 30 w 61"/>
                <a:gd name="T5" fmla="*/ 61 h 61"/>
                <a:gd name="T6" fmla="*/ 61 w 61"/>
                <a:gd name="T7" fmla="*/ 31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1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20" name="Freeform 138"/>
            <p:cNvSpPr>
              <a:spLocks/>
            </p:cNvSpPr>
            <p:nvPr/>
          </p:nvSpPr>
          <p:spPr bwMode="auto">
            <a:xfrm>
              <a:off x="1818" y="2669"/>
              <a:ext cx="73" cy="72"/>
            </a:xfrm>
            <a:custGeom>
              <a:avLst/>
              <a:gdLst>
                <a:gd name="T0" fmla="*/ 37 w 73"/>
                <a:gd name="T1" fmla="*/ 0 h 72"/>
                <a:gd name="T2" fmla="*/ 0 w 73"/>
                <a:gd name="T3" fmla="*/ 36 h 72"/>
                <a:gd name="T4" fmla="*/ 37 w 73"/>
                <a:gd name="T5" fmla="*/ 72 h 72"/>
                <a:gd name="T6" fmla="*/ 73 w 73"/>
                <a:gd name="T7" fmla="*/ 36 h 72"/>
                <a:gd name="T8" fmla="*/ 37 w 7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37" y="0"/>
                  </a:moveTo>
                  <a:lnTo>
                    <a:pt x="0" y="36"/>
                  </a:lnTo>
                  <a:lnTo>
                    <a:pt x="37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21" name="Freeform 139"/>
            <p:cNvSpPr>
              <a:spLocks/>
            </p:cNvSpPr>
            <p:nvPr/>
          </p:nvSpPr>
          <p:spPr bwMode="auto">
            <a:xfrm>
              <a:off x="1824" y="2675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22" name="Freeform 140"/>
            <p:cNvSpPr>
              <a:spLocks/>
            </p:cNvSpPr>
            <p:nvPr/>
          </p:nvSpPr>
          <p:spPr bwMode="auto">
            <a:xfrm>
              <a:off x="2159" y="2662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23" name="Freeform 141"/>
            <p:cNvSpPr>
              <a:spLocks/>
            </p:cNvSpPr>
            <p:nvPr/>
          </p:nvSpPr>
          <p:spPr bwMode="auto">
            <a:xfrm>
              <a:off x="2165" y="2668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24" name="Freeform 142"/>
            <p:cNvSpPr>
              <a:spLocks/>
            </p:cNvSpPr>
            <p:nvPr/>
          </p:nvSpPr>
          <p:spPr bwMode="auto">
            <a:xfrm>
              <a:off x="2432" y="2425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25" name="Freeform 143"/>
            <p:cNvSpPr>
              <a:spLocks/>
            </p:cNvSpPr>
            <p:nvPr/>
          </p:nvSpPr>
          <p:spPr bwMode="auto">
            <a:xfrm>
              <a:off x="2438" y="2431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0 h 61"/>
                <a:gd name="T4" fmla="*/ 30 w 60"/>
                <a:gd name="T5" fmla="*/ 61 h 61"/>
                <a:gd name="T6" fmla="*/ 60 w 60"/>
                <a:gd name="T7" fmla="*/ 30 h 61"/>
                <a:gd name="T8" fmla="*/ 30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26" name="Freeform 144"/>
            <p:cNvSpPr>
              <a:spLocks/>
            </p:cNvSpPr>
            <p:nvPr/>
          </p:nvSpPr>
          <p:spPr bwMode="auto">
            <a:xfrm>
              <a:off x="3122" y="2712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27" name="Freeform 145"/>
            <p:cNvSpPr>
              <a:spLocks/>
            </p:cNvSpPr>
            <p:nvPr/>
          </p:nvSpPr>
          <p:spPr bwMode="auto">
            <a:xfrm>
              <a:off x="3128" y="2718"/>
              <a:ext cx="60" cy="60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0" y="30"/>
                  </a:lnTo>
                  <a:lnTo>
                    <a:pt x="30" y="60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28" name="Freeform 146"/>
            <p:cNvSpPr>
              <a:spLocks/>
            </p:cNvSpPr>
            <p:nvPr/>
          </p:nvSpPr>
          <p:spPr bwMode="auto">
            <a:xfrm>
              <a:off x="3437" y="2507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29" name="Freeform 147"/>
            <p:cNvSpPr>
              <a:spLocks/>
            </p:cNvSpPr>
            <p:nvPr/>
          </p:nvSpPr>
          <p:spPr bwMode="auto">
            <a:xfrm>
              <a:off x="3443" y="2512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1 h 61"/>
                <a:gd name="T4" fmla="*/ 30 w 61"/>
                <a:gd name="T5" fmla="*/ 61 h 61"/>
                <a:gd name="T6" fmla="*/ 61 w 61"/>
                <a:gd name="T7" fmla="*/ 31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1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30" name="Freeform 148"/>
            <p:cNvSpPr>
              <a:spLocks/>
            </p:cNvSpPr>
            <p:nvPr/>
          </p:nvSpPr>
          <p:spPr bwMode="auto">
            <a:xfrm>
              <a:off x="3241" y="2609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31" name="Freeform 149"/>
            <p:cNvSpPr>
              <a:spLocks/>
            </p:cNvSpPr>
            <p:nvPr/>
          </p:nvSpPr>
          <p:spPr bwMode="auto">
            <a:xfrm>
              <a:off x="3247" y="2614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1 h 61"/>
                <a:gd name="T4" fmla="*/ 30 w 61"/>
                <a:gd name="T5" fmla="*/ 61 h 61"/>
                <a:gd name="T6" fmla="*/ 61 w 61"/>
                <a:gd name="T7" fmla="*/ 31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1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32" name="Freeform 150"/>
            <p:cNvSpPr>
              <a:spLocks/>
            </p:cNvSpPr>
            <p:nvPr/>
          </p:nvSpPr>
          <p:spPr bwMode="auto">
            <a:xfrm>
              <a:off x="3020" y="2575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33" name="Freeform 151"/>
            <p:cNvSpPr>
              <a:spLocks/>
            </p:cNvSpPr>
            <p:nvPr/>
          </p:nvSpPr>
          <p:spPr bwMode="auto">
            <a:xfrm>
              <a:off x="3025" y="2580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1 h 61"/>
                <a:gd name="T4" fmla="*/ 31 w 61"/>
                <a:gd name="T5" fmla="*/ 61 h 61"/>
                <a:gd name="T6" fmla="*/ 61 w 61"/>
                <a:gd name="T7" fmla="*/ 31 h 61"/>
                <a:gd name="T8" fmla="*/ 31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0" y="31"/>
                  </a:lnTo>
                  <a:lnTo>
                    <a:pt x="31" y="61"/>
                  </a:lnTo>
                  <a:lnTo>
                    <a:pt x="61" y="31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34" name="Freeform 152"/>
            <p:cNvSpPr>
              <a:spLocks/>
            </p:cNvSpPr>
            <p:nvPr/>
          </p:nvSpPr>
          <p:spPr bwMode="auto">
            <a:xfrm>
              <a:off x="3011" y="2634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35" name="Freeform 153"/>
            <p:cNvSpPr>
              <a:spLocks/>
            </p:cNvSpPr>
            <p:nvPr/>
          </p:nvSpPr>
          <p:spPr bwMode="auto">
            <a:xfrm>
              <a:off x="3017" y="2639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1 h 61"/>
                <a:gd name="T4" fmla="*/ 30 w 61"/>
                <a:gd name="T5" fmla="*/ 61 h 61"/>
                <a:gd name="T6" fmla="*/ 61 w 61"/>
                <a:gd name="T7" fmla="*/ 31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1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36" name="Freeform 154"/>
            <p:cNvSpPr>
              <a:spLocks/>
            </p:cNvSpPr>
            <p:nvPr/>
          </p:nvSpPr>
          <p:spPr bwMode="auto">
            <a:xfrm>
              <a:off x="3199" y="2669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37" name="Freeform 155"/>
            <p:cNvSpPr>
              <a:spLocks/>
            </p:cNvSpPr>
            <p:nvPr/>
          </p:nvSpPr>
          <p:spPr bwMode="auto">
            <a:xfrm>
              <a:off x="3204" y="2675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38" name="Freeform 156"/>
            <p:cNvSpPr>
              <a:spLocks/>
            </p:cNvSpPr>
            <p:nvPr/>
          </p:nvSpPr>
          <p:spPr bwMode="auto">
            <a:xfrm>
              <a:off x="2577" y="2699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39" name="Freeform 157"/>
            <p:cNvSpPr>
              <a:spLocks/>
            </p:cNvSpPr>
            <p:nvPr/>
          </p:nvSpPr>
          <p:spPr bwMode="auto">
            <a:xfrm>
              <a:off x="2582" y="2705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40" name="Line 158"/>
            <p:cNvSpPr>
              <a:spLocks noChangeShapeType="1"/>
            </p:cNvSpPr>
            <p:nvPr/>
          </p:nvSpPr>
          <p:spPr bwMode="auto">
            <a:xfrm flipV="1">
              <a:off x="1761" y="1289"/>
              <a:ext cx="0" cy="1998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41" name="Line 159"/>
            <p:cNvSpPr>
              <a:spLocks noChangeShapeType="1"/>
            </p:cNvSpPr>
            <p:nvPr/>
          </p:nvSpPr>
          <p:spPr bwMode="auto">
            <a:xfrm flipH="1">
              <a:off x="1724" y="3228"/>
              <a:ext cx="37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42" name="Rectangle 160"/>
            <p:cNvSpPr>
              <a:spLocks noChangeArrowheads="1"/>
            </p:cNvSpPr>
            <p:nvPr/>
          </p:nvSpPr>
          <p:spPr bwMode="auto">
            <a:xfrm>
              <a:off x="1651" y="3181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43" name="Line 161"/>
            <p:cNvSpPr>
              <a:spLocks noChangeShapeType="1"/>
            </p:cNvSpPr>
            <p:nvPr/>
          </p:nvSpPr>
          <p:spPr bwMode="auto">
            <a:xfrm flipH="1">
              <a:off x="1724" y="2933"/>
              <a:ext cx="37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44" name="Rectangle 162"/>
            <p:cNvSpPr>
              <a:spLocks noChangeArrowheads="1"/>
            </p:cNvSpPr>
            <p:nvPr/>
          </p:nvSpPr>
          <p:spPr bwMode="auto">
            <a:xfrm>
              <a:off x="1363" y="2886"/>
              <a:ext cx="38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250,000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45" name="Line 163"/>
            <p:cNvSpPr>
              <a:spLocks noChangeShapeType="1"/>
            </p:cNvSpPr>
            <p:nvPr/>
          </p:nvSpPr>
          <p:spPr bwMode="auto">
            <a:xfrm flipH="1">
              <a:off x="1724" y="2637"/>
              <a:ext cx="37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46" name="Rectangle 164"/>
            <p:cNvSpPr>
              <a:spLocks noChangeArrowheads="1"/>
            </p:cNvSpPr>
            <p:nvPr/>
          </p:nvSpPr>
          <p:spPr bwMode="auto">
            <a:xfrm>
              <a:off x="1363" y="2590"/>
              <a:ext cx="38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500,000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47" name="Line 165"/>
            <p:cNvSpPr>
              <a:spLocks noChangeShapeType="1"/>
            </p:cNvSpPr>
            <p:nvPr/>
          </p:nvSpPr>
          <p:spPr bwMode="auto">
            <a:xfrm flipH="1">
              <a:off x="1724" y="2341"/>
              <a:ext cx="37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48" name="Rectangle 166"/>
            <p:cNvSpPr>
              <a:spLocks noChangeArrowheads="1"/>
            </p:cNvSpPr>
            <p:nvPr/>
          </p:nvSpPr>
          <p:spPr bwMode="auto">
            <a:xfrm>
              <a:off x="1363" y="2295"/>
              <a:ext cx="38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750,000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49" name="Line 167"/>
            <p:cNvSpPr>
              <a:spLocks noChangeShapeType="1"/>
            </p:cNvSpPr>
            <p:nvPr/>
          </p:nvSpPr>
          <p:spPr bwMode="auto">
            <a:xfrm flipH="1">
              <a:off x="1724" y="2046"/>
              <a:ext cx="37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0" name="Rectangle 168"/>
            <p:cNvSpPr>
              <a:spLocks noChangeArrowheads="1"/>
            </p:cNvSpPr>
            <p:nvPr/>
          </p:nvSpPr>
          <p:spPr bwMode="auto">
            <a:xfrm>
              <a:off x="1284" y="2000"/>
              <a:ext cx="46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1,000,000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1" name="Line 169"/>
            <p:cNvSpPr>
              <a:spLocks noChangeShapeType="1"/>
            </p:cNvSpPr>
            <p:nvPr/>
          </p:nvSpPr>
          <p:spPr bwMode="auto">
            <a:xfrm flipH="1">
              <a:off x="1724" y="1750"/>
              <a:ext cx="37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2" name="Rectangle 170"/>
            <p:cNvSpPr>
              <a:spLocks noChangeArrowheads="1"/>
            </p:cNvSpPr>
            <p:nvPr/>
          </p:nvSpPr>
          <p:spPr bwMode="auto">
            <a:xfrm>
              <a:off x="1284" y="1703"/>
              <a:ext cx="46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1,250,000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3" name="Line 171"/>
            <p:cNvSpPr>
              <a:spLocks noChangeShapeType="1"/>
            </p:cNvSpPr>
            <p:nvPr/>
          </p:nvSpPr>
          <p:spPr bwMode="auto">
            <a:xfrm flipH="1">
              <a:off x="1724" y="1455"/>
              <a:ext cx="37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4" name="Rectangle 172"/>
            <p:cNvSpPr>
              <a:spLocks noChangeArrowheads="1"/>
            </p:cNvSpPr>
            <p:nvPr/>
          </p:nvSpPr>
          <p:spPr bwMode="auto">
            <a:xfrm>
              <a:off x="1284" y="1408"/>
              <a:ext cx="46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1,500,000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5" name="Rectangle 173"/>
            <p:cNvSpPr>
              <a:spLocks noChangeArrowheads="1"/>
            </p:cNvSpPr>
            <p:nvPr/>
          </p:nvSpPr>
          <p:spPr bwMode="auto">
            <a:xfrm rot="16200000">
              <a:off x="1132" y="2348"/>
              <a:ext cx="10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6" name="Rectangle 174"/>
            <p:cNvSpPr>
              <a:spLocks noChangeArrowheads="1"/>
            </p:cNvSpPr>
            <p:nvPr/>
          </p:nvSpPr>
          <p:spPr bwMode="auto">
            <a:xfrm rot="16200000">
              <a:off x="1149" y="2302"/>
              <a:ext cx="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" name="Rectangle 175"/>
            <p:cNvSpPr>
              <a:spLocks noChangeArrowheads="1"/>
            </p:cNvSpPr>
            <p:nvPr/>
          </p:nvSpPr>
          <p:spPr bwMode="auto">
            <a:xfrm rot="16200000">
              <a:off x="1154" y="2276"/>
              <a:ext cx="6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8" name="Rectangle 176"/>
            <p:cNvSpPr>
              <a:spLocks noChangeArrowheads="1"/>
            </p:cNvSpPr>
            <p:nvPr/>
          </p:nvSpPr>
          <p:spPr bwMode="auto">
            <a:xfrm rot="16200000">
              <a:off x="1140" y="2240"/>
              <a:ext cx="9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9" name="Rectangle 177"/>
            <p:cNvSpPr>
              <a:spLocks noChangeArrowheads="1"/>
            </p:cNvSpPr>
            <p:nvPr/>
          </p:nvSpPr>
          <p:spPr bwMode="auto">
            <a:xfrm rot="16200000">
              <a:off x="1138" y="2191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60" name="Rectangle 178"/>
            <p:cNvSpPr>
              <a:spLocks noChangeArrowheads="1"/>
            </p:cNvSpPr>
            <p:nvPr/>
          </p:nvSpPr>
          <p:spPr bwMode="auto">
            <a:xfrm rot="16200000">
              <a:off x="1149" y="2124"/>
              <a:ext cx="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(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61" name="Rectangle 179"/>
            <p:cNvSpPr>
              <a:spLocks noChangeArrowheads="1"/>
            </p:cNvSpPr>
            <p:nvPr/>
          </p:nvSpPr>
          <p:spPr bwMode="auto">
            <a:xfrm rot="16200000">
              <a:off x="1138" y="2082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¢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62" name="Rectangle 180"/>
            <p:cNvSpPr>
              <a:spLocks noChangeArrowheads="1"/>
            </p:cNvSpPr>
            <p:nvPr/>
          </p:nvSpPr>
          <p:spPr bwMode="auto">
            <a:xfrm rot="16200000">
              <a:off x="1149" y="2040"/>
              <a:ext cx="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63" name="Line 181"/>
            <p:cNvSpPr>
              <a:spLocks noChangeShapeType="1"/>
            </p:cNvSpPr>
            <p:nvPr/>
          </p:nvSpPr>
          <p:spPr bwMode="auto">
            <a:xfrm>
              <a:off x="1761" y="3287"/>
              <a:ext cx="2879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64" name="Line 182"/>
            <p:cNvSpPr>
              <a:spLocks noChangeShapeType="1"/>
            </p:cNvSpPr>
            <p:nvPr/>
          </p:nvSpPr>
          <p:spPr bwMode="auto">
            <a:xfrm>
              <a:off x="2025" y="3287"/>
              <a:ext cx="0" cy="38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65" name="Rectangle 183"/>
            <p:cNvSpPr>
              <a:spLocks noChangeArrowheads="1"/>
            </p:cNvSpPr>
            <p:nvPr/>
          </p:nvSpPr>
          <p:spPr bwMode="auto">
            <a:xfrm>
              <a:off x="1905" y="3345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66" name="Line 184"/>
            <p:cNvSpPr>
              <a:spLocks noChangeShapeType="1"/>
            </p:cNvSpPr>
            <p:nvPr/>
          </p:nvSpPr>
          <p:spPr bwMode="auto">
            <a:xfrm>
              <a:off x="2877" y="3287"/>
              <a:ext cx="0" cy="38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67" name="Rectangle 185"/>
            <p:cNvSpPr>
              <a:spLocks noChangeArrowheads="1"/>
            </p:cNvSpPr>
            <p:nvPr/>
          </p:nvSpPr>
          <p:spPr bwMode="auto">
            <a:xfrm>
              <a:off x="2757" y="3345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68" name="Line 186"/>
            <p:cNvSpPr>
              <a:spLocks noChangeShapeType="1"/>
            </p:cNvSpPr>
            <p:nvPr/>
          </p:nvSpPr>
          <p:spPr bwMode="auto">
            <a:xfrm>
              <a:off x="3729" y="3287"/>
              <a:ext cx="0" cy="38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69" name="Rectangle 187"/>
            <p:cNvSpPr>
              <a:spLocks noChangeArrowheads="1"/>
            </p:cNvSpPr>
            <p:nvPr/>
          </p:nvSpPr>
          <p:spPr bwMode="auto">
            <a:xfrm>
              <a:off x="3609" y="3345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70" name="Line 188"/>
            <p:cNvSpPr>
              <a:spLocks noChangeShapeType="1"/>
            </p:cNvSpPr>
            <p:nvPr/>
          </p:nvSpPr>
          <p:spPr bwMode="auto">
            <a:xfrm>
              <a:off x="4581" y="3287"/>
              <a:ext cx="0" cy="38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71" name="Rectangle 189"/>
            <p:cNvSpPr>
              <a:spLocks noChangeArrowheads="1"/>
            </p:cNvSpPr>
            <p:nvPr/>
          </p:nvSpPr>
          <p:spPr bwMode="auto">
            <a:xfrm>
              <a:off x="4461" y="3345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72" name="Rectangle 190"/>
            <p:cNvSpPr>
              <a:spLocks noChangeArrowheads="1"/>
            </p:cNvSpPr>
            <p:nvPr/>
          </p:nvSpPr>
          <p:spPr bwMode="auto">
            <a:xfrm>
              <a:off x="2935" y="3436"/>
              <a:ext cx="58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Weight (lbs.)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73" name="Rectangle 191"/>
            <p:cNvSpPr>
              <a:spLocks noChangeArrowheads="1"/>
            </p:cNvSpPr>
            <p:nvPr/>
          </p:nvSpPr>
          <p:spPr bwMode="auto">
            <a:xfrm>
              <a:off x="2628" y="3592"/>
              <a:ext cx="1145" cy="1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74" name="Rectangle 192"/>
            <p:cNvSpPr>
              <a:spLocks noChangeArrowheads="1"/>
            </p:cNvSpPr>
            <p:nvPr/>
          </p:nvSpPr>
          <p:spPr bwMode="auto">
            <a:xfrm>
              <a:off x="2631" y="3594"/>
              <a:ext cx="1140" cy="170"/>
            </a:xfrm>
            <a:prstGeom prst="rect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75" name="Oval 193"/>
            <p:cNvSpPr>
              <a:spLocks noChangeArrowheads="1"/>
            </p:cNvSpPr>
            <p:nvPr/>
          </p:nvSpPr>
          <p:spPr bwMode="auto">
            <a:xfrm>
              <a:off x="2663" y="3653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76" name="Oval 194"/>
            <p:cNvSpPr>
              <a:spLocks noChangeArrowheads="1"/>
            </p:cNvSpPr>
            <p:nvPr/>
          </p:nvSpPr>
          <p:spPr bwMode="auto">
            <a:xfrm>
              <a:off x="2668" y="3657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77" name="Freeform 195"/>
            <p:cNvSpPr>
              <a:spLocks/>
            </p:cNvSpPr>
            <p:nvPr/>
          </p:nvSpPr>
          <p:spPr bwMode="auto">
            <a:xfrm>
              <a:off x="3251" y="3643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78" name="Freeform 196"/>
            <p:cNvSpPr>
              <a:spLocks/>
            </p:cNvSpPr>
            <p:nvPr/>
          </p:nvSpPr>
          <p:spPr bwMode="auto">
            <a:xfrm>
              <a:off x="3257" y="3649"/>
              <a:ext cx="60" cy="60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0" y="30"/>
                  </a:lnTo>
                  <a:lnTo>
                    <a:pt x="30" y="60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79" name="Rectangle 197"/>
            <p:cNvSpPr>
              <a:spLocks noChangeArrowheads="1"/>
            </p:cNvSpPr>
            <p:nvPr/>
          </p:nvSpPr>
          <p:spPr bwMode="auto">
            <a:xfrm>
              <a:off x="2766" y="3632"/>
              <a:ext cx="40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Price (¢)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80" name="Rectangle 198"/>
            <p:cNvSpPr>
              <a:spLocks noChangeArrowheads="1"/>
            </p:cNvSpPr>
            <p:nvPr/>
          </p:nvSpPr>
          <p:spPr bwMode="auto">
            <a:xfrm>
              <a:off x="3364" y="3632"/>
              <a:ext cx="40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Price (¢)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664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118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Source Code Pro" pitchFamily="49" charset="0"/>
              </a:rPr>
              <a:t>. </a:t>
            </a:r>
            <a:r>
              <a:rPr lang="en-GB" sz="2400" dirty="0" err="1" smtClean="0">
                <a:latin typeface="Source Code Pro" pitchFamily="49" charset="0"/>
              </a:rPr>
              <a:t>tw</a:t>
            </a:r>
            <a:r>
              <a:rPr lang="en-GB" sz="2400" dirty="0" smtClean="0">
                <a:latin typeface="Source Code Pro" pitchFamily="49" charset="0"/>
              </a:rPr>
              <a:t> </a:t>
            </a:r>
            <a:r>
              <a:rPr lang="en-GB" sz="2400" dirty="0">
                <a:latin typeface="Source Code Pro" pitchFamily="49" charset="0"/>
              </a:rPr>
              <a:t>(scatter </a:t>
            </a:r>
            <a:r>
              <a:rPr lang="en-GB" sz="2400" dirty="0" smtClean="0">
                <a:latin typeface="Source Code Pro" pitchFamily="49" charset="0"/>
              </a:rPr>
              <a:t>…, </a:t>
            </a:r>
            <a:r>
              <a:rPr lang="en-GB" sz="2400" dirty="0" err="1" smtClean="0">
                <a:latin typeface="Source Code Pro" pitchFamily="49" charset="0"/>
              </a:rPr>
              <a:t>msymbol</a:t>
            </a:r>
            <a:r>
              <a:rPr lang="en-GB" sz="2400" dirty="0" smtClean="0">
                <a:latin typeface="Source Code Pro" pitchFamily="49" charset="0"/>
              </a:rPr>
              <a:t>(Oh</a:t>
            </a:r>
            <a:r>
              <a:rPr lang="en-GB" sz="2400" dirty="0">
                <a:latin typeface="Source Code Pro" pitchFamily="49" charset="0"/>
              </a:rPr>
              <a:t>))</a:t>
            </a:r>
            <a:endParaRPr lang="en-GB" sz="2400" dirty="0" smtClean="0">
              <a:latin typeface="Source Code Pro" pitchFamily="49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Source Code Pro" pitchFamily="49" charset="0"/>
              </a:rPr>
              <a:t>&gt; (scatter …, </a:t>
            </a:r>
            <a:r>
              <a:rPr lang="en-GB" sz="2400" dirty="0" err="1" smtClean="0">
                <a:latin typeface="Source Code Pro" pitchFamily="49" charset="0"/>
              </a:rPr>
              <a:t>msymbol</a:t>
            </a:r>
            <a:r>
              <a:rPr lang="en-GB" sz="2400" dirty="0" smtClean="0">
                <a:latin typeface="Source Code Pro" pitchFamily="49" charset="0"/>
              </a:rPr>
              <a:t>(Oh)), …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568453" y="1838324"/>
            <a:ext cx="6005522" cy="4398965"/>
            <a:chOff x="988" y="1158"/>
            <a:chExt cx="3783" cy="2771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988" y="1158"/>
              <a:ext cx="3783" cy="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021" y="1191"/>
              <a:ext cx="3717" cy="27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024" y="1194"/>
              <a:ext cx="3711" cy="26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027" y="1197"/>
              <a:ext cx="3705" cy="2693"/>
            </a:xfrm>
            <a:prstGeom prst="rect">
              <a:avLst/>
            </a:pr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627" y="1291"/>
              <a:ext cx="3011" cy="1994"/>
            </a:xfrm>
            <a:prstGeom prst="rect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2619" y="2061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939" y="2462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458" y="2055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2207" y="2470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894" y="2664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2127" y="2606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547" y="2245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993" y="2698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2091" y="2521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662" y="2674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859" y="2734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3146" y="1671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725" y="2746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1921" y="2757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2243" y="2509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2055" y="2763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2476" y="2530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2020" y="2362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1912" y="2568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1814" y="2651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1868" y="2397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2923" y="1788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68" name="Oval 31"/>
            <p:cNvSpPr>
              <a:spLocks noChangeArrowheads="1"/>
            </p:cNvSpPr>
            <p:nvPr/>
          </p:nvSpPr>
          <p:spPr bwMode="auto">
            <a:xfrm>
              <a:off x="2708" y="2722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69" name="Oval 32"/>
            <p:cNvSpPr>
              <a:spLocks noChangeArrowheads="1"/>
            </p:cNvSpPr>
            <p:nvPr/>
          </p:nvSpPr>
          <p:spPr bwMode="auto">
            <a:xfrm>
              <a:off x="3084" y="2645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71" name="Oval 33"/>
            <p:cNvSpPr>
              <a:spLocks noChangeArrowheads="1"/>
            </p:cNvSpPr>
            <p:nvPr/>
          </p:nvSpPr>
          <p:spPr bwMode="auto">
            <a:xfrm>
              <a:off x="2449" y="2757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72" name="Oval 34"/>
            <p:cNvSpPr>
              <a:spLocks noChangeArrowheads="1"/>
            </p:cNvSpPr>
            <p:nvPr/>
          </p:nvSpPr>
          <p:spPr bwMode="auto">
            <a:xfrm>
              <a:off x="2994" y="2637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73" name="Oval 35"/>
            <p:cNvSpPr>
              <a:spLocks noChangeArrowheads="1"/>
            </p:cNvSpPr>
            <p:nvPr/>
          </p:nvSpPr>
          <p:spPr bwMode="auto">
            <a:xfrm>
              <a:off x="3736" y="2281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74" name="Oval 36"/>
            <p:cNvSpPr>
              <a:spLocks noChangeArrowheads="1"/>
            </p:cNvSpPr>
            <p:nvPr/>
          </p:nvSpPr>
          <p:spPr bwMode="auto">
            <a:xfrm>
              <a:off x="3370" y="2522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75" name="Oval 37"/>
            <p:cNvSpPr>
              <a:spLocks noChangeArrowheads="1"/>
            </p:cNvSpPr>
            <p:nvPr/>
          </p:nvSpPr>
          <p:spPr bwMode="auto">
            <a:xfrm>
              <a:off x="2082" y="2680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76" name="Oval 38"/>
            <p:cNvSpPr>
              <a:spLocks noChangeArrowheads="1"/>
            </p:cNvSpPr>
            <p:nvPr/>
          </p:nvSpPr>
          <p:spPr bwMode="auto">
            <a:xfrm>
              <a:off x="3021" y="2593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77" name="Oval 39"/>
            <p:cNvSpPr>
              <a:spLocks noChangeArrowheads="1"/>
            </p:cNvSpPr>
            <p:nvPr/>
          </p:nvSpPr>
          <p:spPr bwMode="auto">
            <a:xfrm>
              <a:off x="3558" y="1980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78" name="Oval 40"/>
            <p:cNvSpPr>
              <a:spLocks noChangeArrowheads="1"/>
            </p:cNvSpPr>
            <p:nvPr/>
          </p:nvSpPr>
          <p:spPr bwMode="auto">
            <a:xfrm>
              <a:off x="3128" y="2724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79" name="Oval 41"/>
            <p:cNvSpPr>
              <a:spLocks noChangeArrowheads="1"/>
            </p:cNvSpPr>
            <p:nvPr/>
          </p:nvSpPr>
          <p:spPr bwMode="auto">
            <a:xfrm>
              <a:off x="3960" y="1861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80" name="Oval 42"/>
            <p:cNvSpPr>
              <a:spLocks noChangeArrowheads="1"/>
            </p:cNvSpPr>
            <p:nvPr/>
          </p:nvSpPr>
          <p:spPr bwMode="auto">
            <a:xfrm>
              <a:off x="3576" y="1492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81" name="Oval 43"/>
            <p:cNvSpPr>
              <a:spLocks noChangeArrowheads="1"/>
            </p:cNvSpPr>
            <p:nvPr/>
          </p:nvSpPr>
          <p:spPr bwMode="auto">
            <a:xfrm>
              <a:off x="3924" y="1326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82" name="Oval 44"/>
            <p:cNvSpPr>
              <a:spLocks noChangeArrowheads="1"/>
            </p:cNvSpPr>
            <p:nvPr/>
          </p:nvSpPr>
          <p:spPr bwMode="auto">
            <a:xfrm>
              <a:off x="1975" y="2816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83" name="Oval 45"/>
            <p:cNvSpPr>
              <a:spLocks noChangeArrowheads="1"/>
            </p:cNvSpPr>
            <p:nvPr/>
          </p:nvSpPr>
          <p:spPr bwMode="auto">
            <a:xfrm>
              <a:off x="3388" y="2532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84" name="Oval 46"/>
            <p:cNvSpPr>
              <a:spLocks noChangeArrowheads="1"/>
            </p:cNvSpPr>
            <p:nvPr/>
          </p:nvSpPr>
          <p:spPr bwMode="auto">
            <a:xfrm>
              <a:off x="2932" y="2674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85" name="Oval 47"/>
            <p:cNvSpPr>
              <a:spLocks noChangeArrowheads="1"/>
            </p:cNvSpPr>
            <p:nvPr/>
          </p:nvSpPr>
          <p:spPr bwMode="auto">
            <a:xfrm>
              <a:off x="2967" y="2603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86" name="Oval 48"/>
            <p:cNvSpPr>
              <a:spLocks noChangeArrowheads="1"/>
            </p:cNvSpPr>
            <p:nvPr/>
          </p:nvSpPr>
          <p:spPr bwMode="auto">
            <a:xfrm>
              <a:off x="2547" y="2773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87" name="Freeform 49"/>
            <p:cNvSpPr>
              <a:spLocks/>
            </p:cNvSpPr>
            <p:nvPr/>
          </p:nvSpPr>
          <p:spPr bwMode="auto">
            <a:xfrm>
              <a:off x="3155" y="2739"/>
              <a:ext cx="44" cy="43"/>
            </a:xfrm>
            <a:custGeom>
              <a:avLst/>
              <a:gdLst>
                <a:gd name="T0" fmla="*/ 44 w 44"/>
                <a:gd name="T1" fmla="*/ 22 h 43"/>
                <a:gd name="T2" fmla="*/ 22 w 44"/>
                <a:gd name="T3" fmla="*/ 43 h 43"/>
                <a:gd name="T4" fmla="*/ 0 w 44"/>
                <a:gd name="T5" fmla="*/ 22 h 43"/>
                <a:gd name="T6" fmla="*/ 22 w 44"/>
                <a:gd name="T7" fmla="*/ 0 h 43"/>
                <a:gd name="T8" fmla="*/ 44 w 44"/>
                <a:gd name="T9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3">
                  <a:moveTo>
                    <a:pt x="44" y="22"/>
                  </a:moveTo>
                  <a:cubicBezTo>
                    <a:pt x="44" y="33"/>
                    <a:pt x="34" y="43"/>
                    <a:pt x="22" y="43"/>
                  </a:cubicBezTo>
                  <a:cubicBezTo>
                    <a:pt x="10" y="43"/>
                    <a:pt x="0" y="33"/>
                    <a:pt x="0" y="22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34" y="0"/>
                    <a:pt x="44" y="9"/>
                    <a:pt x="44" y="22"/>
                  </a:cubicBezTo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88" name="Oval 50"/>
            <p:cNvSpPr>
              <a:spLocks noChangeArrowheads="1"/>
            </p:cNvSpPr>
            <p:nvPr/>
          </p:nvSpPr>
          <p:spPr bwMode="auto">
            <a:xfrm>
              <a:off x="1984" y="2735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89" name="Oval 51"/>
            <p:cNvSpPr>
              <a:spLocks noChangeArrowheads="1"/>
            </p:cNvSpPr>
            <p:nvPr/>
          </p:nvSpPr>
          <p:spPr bwMode="auto">
            <a:xfrm>
              <a:off x="3307" y="2732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90" name="Oval 52"/>
            <p:cNvSpPr>
              <a:spLocks noChangeArrowheads="1"/>
            </p:cNvSpPr>
            <p:nvPr/>
          </p:nvSpPr>
          <p:spPr bwMode="auto">
            <a:xfrm>
              <a:off x="3307" y="2511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91" name="Oval 53"/>
            <p:cNvSpPr>
              <a:spLocks noChangeArrowheads="1"/>
            </p:cNvSpPr>
            <p:nvPr/>
          </p:nvSpPr>
          <p:spPr bwMode="auto">
            <a:xfrm>
              <a:off x="3433" y="2457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92" name="Oval 54"/>
            <p:cNvSpPr>
              <a:spLocks noChangeArrowheads="1"/>
            </p:cNvSpPr>
            <p:nvPr/>
          </p:nvSpPr>
          <p:spPr bwMode="auto">
            <a:xfrm>
              <a:off x="1698" y="2687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93" name="Oval 55"/>
            <p:cNvSpPr>
              <a:spLocks noChangeArrowheads="1"/>
            </p:cNvSpPr>
            <p:nvPr/>
          </p:nvSpPr>
          <p:spPr bwMode="auto">
            <a:xfrm>
              <a:off x="2458" y="2711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94" name="Oval 56"/>
            <p:cNvSpPr>
              <a:spLocks noChangeArrowheads="1"/>
            </p:cNvSpPr>
            <p:nvPr/>
          </p:nvSpPr>
          <p:spPr bwMode="auto">
            <a:xfrm>
              <a:off x="4416" y="1847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95" name="Freeform 57"/>
            <p:cNvSpPr>
              <a:spLocks/>
            </p:cNvSpPr>
            <p:nvPr/>
          </p:nvSpPr>
          <p:spPr bwMode="auto">
            <a:xfrm>
              <a:off x="4309" y="1599"/>
              <a:ext cx="43" cy="44"/>
            </a:xfrm>
            <a:custGeom>
              <a:avLst/>
              <a:gdLst>
                <a:gd name="T0" fmla="*/ 43 w 43"/>
                <a:gd name="T1" fmla="*/ 22 h 44"/>
                <a:gd name="T2" fmla="*/ 21 w 43"/>
                <a:gd name="T3" fmla="*/ 44 h 44"/>
                <a:gd name="T4" fmla="*/ 0 w 43"/>
                <a:gd name="T5" fmla="*/ 22 h 44"/>
                <a:gd name="T6" fmla="*/ 21 w 43"/>
                <a:gd name="T7" fmla="*/ 0 h 44"/>
                <a:gd name="T8" fmla="*/ 43 w 43"/>
                <a:gd name="T9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4">
                  <a:moveTo>
                    <a:pt x="43" y="22"/>
                  </a:moveTo>
                  <a:cubicBezTo>
                    <a:pt x="43" y="34"/>
                    <a:pt x="34" y="44"/>
                    <a:pt x="21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34" y="0"/>
                    <a:pt x="43" y="10"/>
                    <a:pt x="43" y="22"/>
                  </a:cubicBezTo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96" name="Oval 58"/>
            <p:cNvSpPr>
              <a:spLocks noChangeArrowheads="1"/>
            </p:cNvSpPr>
            <p:nvPr/>
          </p:nvSpPr>
          <p:spPr bwMode="auto">
            <a:xfrm>
              <a:off x="3513" y="1615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97" name="Oval 59"/>
            <p:cNvSpPr>
              <a:spLocks noChangeArrowheads="1"/>
            </p:cNvSpPr>
            <p:nvPr/>
          </p:nvSpPr>
          <p:spPr bwMode="auto">
            <a:xfrm>
              <a:off x="2395" y="2754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98" name="Oval 60"/>
            <p:cNvSpPr>
              <a:spLocks noChangeArrowheads="1"/>
            </p:cNvSpPr>
            <p:nvPr/>
          </p:nvSpPr>
          <p:spPr bwMode="auto">
            <a:xfrm>
              <a:off x="3719" y="2571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99" name="Oval 61"/>
            <p:cNvSpPr>
              <a:spLocks noChangeArrowheads="1"/>
            </p:cNvSpPr>
            <p:nvPr/>
          </p:nvSpPr>
          <p:spPr bwMode="auto">
            <a:xfrm>
              <a:off x="3415" y="2478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00" name="Oval 62"/>
            <p:cNvSpPr>
              <a:spLocks noChangeArrowheads="1"/>
            </p:cNvSpPr>
            <p:nvPr/>
          </p:nvSpPr>
          <p:spPr bwMode="auto">
            <a:xfrm>
              <a:off x="3102" y="2672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01" name="Oval 63"/>
            <p:cNvSpPr>
              <a:spLocks noChangeArrowheads="1"/>
            </p:cNvSpPr>
            <p:nvPr/>
          </p:nvSpPr>
          <p:spPr bwMode="auto">
            <a:xfrm>
              <a:off x="3781" y="2461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02" name="Oval 64"/>
            <p:cNvSpPr>
              <a:spLocks noChangeArrowheads="1"/>
            </p:cNvSpPr>
            <p:nvPr/>
          </p:nvSpPr>
          <p:spPr bwMode="auto">
            <a:xfrm>
              <a:off x="2619" y="2817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03" name="Oval 65"/>
            <p:cNvSpPr>
              <a:spLocks noChangeArrowheads="1"/>
            </p:cNvSpPr>
            <p:nvPr/>
          </p:nvSpPr>
          <p:spPr bwMode="auto">
            <a:xfrm>
              <a:off x="3719" y="2164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04" name="Oval 66"/>
            <p:cNvSpPr>
              <a:spLocks noChangeArrowheads="1"/>
            </p:cNvSpPr>
            <p:nvPr/>
          </p:nvSpPr>
          <p:spPr bwMode="auto">
            <a:xfrm>
              <a:off x="3048" y="2595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05" name="Oval 67"/>
            <p:cNvSpPr>
              <a:spLocks noChangeArrowheads="1"/>
            </p:cNvSpPr>
            <p:nvPr/>
          </p:nvSpPr>
          <p:spPr bwMode="auto">
            <a:xfrm>
              <a:off x="3039" y="2647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06" name="Oval 68"/>
            <p:cNvSpPr>
              <a:spLocks noChangeArrowheads="1"/>
            </p:cNvSpPr>
            <p:nvPr/>
          </p:nvSpPr>
          <p:spPr bwMode="auto">
            <a:xfrm>
              <a:off x="3388" y="2628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07" name="Oval 69"/>
            <p:cNvSpPr>
              <a:spLocks noChangeArrowheads="1"/>
            </p:cNvSpPr>
            <p:nvPr/>
          </p:nvSpPr>
          <p:spPr bwMode="auto">
            <a:xfrm>
              <a:off x="3102" y="2712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08" name="Oval 70"/>
            <p:cNvSpPr>
              <a:spLocks noChangeArrowheads="1"/>
            </p:cNvSpPr>
            <p:nvPr/>
          </p:nvSpPr>
          <p:spPr bwMode="auto">
            <a:xfrm>
              <a:off x="2529" y="2710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09" name="Oval 71"/>
            <p:cNvSpPr>
              <a:spLocks noChangeArrowheads="1"/>
            </p:cNvSpPr>
            <p:nvPr/>
          </p:nvSpPr>
          <p:spPr bwMode="auto">
            <a:xfrm>
              <a:off x="3692" y="1980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10" name="Oval 72"/>
            <p:cNvSpPr>
              <a:spLocks noChangeArrowheads="1"/>
            </p:cNvSpPr>
            <p:nvPr/>
          </p:nvSpPr>
          <p:spPr bwMode="auto">
            <a:xfrm>
              <a:off x="3003" y="2657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11" name="Oval 73"/>
            <p:cNvSpPr>
              <a:spLocks noChangeArrowheads="1"/>
            </p:cNvSpPr>
            <p:nvPr/>
          </p:nvSpPr>
          <p:spPr bwMode="auto">
            <a:xfrm>
              <a:off x="1698" y="2683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12" name="Oval 74"/>
            <p:cNvSpPr>
              <a:spLocks noChangeArrowheads="1"/>
            </p:cNvSpPr>
            <p:nvPr/>
          </p:nvSpPr>
          <p:spPr bwMode="auto">
            <a:xfrm>
              <a:off x="2055" y="2676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13" name="Oval 75"/>
            <p:cNvSpPr>
              <a:spLocks noChangeArrowheads="1"/>
            </p:cNvSpPr>
            <p:nvPr/>
          </p:nvSpPr>
          <p:spPr bwMode="auto">
            <a:xfrm>
              <a:off x="2342" y="2440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14" name="Oval 76"/>
            <p:cNvSpPr>
              <a:spLocks noChangeArrowheads="1"/>
            </p:cNvSpPr>
            <p:nvPr/>
          </p:nvSpPr>
          <p:spPr bwMode="auto">
            <a:xfrm>
              <a:off x="3066" y="2726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15" name="Freeform 77"/>
            <p:cNvSpPr>
              <a:spLocks/>
            </p:cNvSpPr>
            <p:nvPr/>
          </p:nvSpPr>
          <p:spPr bwMode="auto">
            <a:xfrm>
              <a:off x="3397" y="2521"/>
              <a:ext cx="43" cy="43"/>
            </a:xfrm>
            <a:custGeom>
              <a:avLst/>
              <a:gdLst>
                <a:gd name="T0" fmla="*/ 43 w 43"/>
                <a:gd name="T1" fmla="*/ 22 h 43"/>
                <a:gd name="T2" fmla="*/ 22 w 43"/>
                <a:gd name="T3" fmla="*/ 43 h 43"/>
                <a:gd name="T4" fmla="*/ 0 w 43"/>
                <a:gd name="T5" fmla="*/ 22 h 43"/>
                <a:gd name="T6" fmla="*/ 22 w 43"/>
                <a:gd name="T7" fmla="*/ 0 h 43"/>
                <a:gd name="T8" fmla="*/ 43 w 43"/>
                <a:gd name="T9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43" y="22"/>
                  </a:moveTo>
                  <a:cubicBezTo>
                    <a:pt x="43" y="34"/>
                    <a:pt x="33" y="43"/>
                    <a:pt x="22" y="43"/>
                  </a:cubicBezTo>
                  <a:cubicBezTo>
                    <a:pt x="9" y="43"/>
                    <a:pt x="0" y="34"/>
                    <a:pt x="0" y="22"/>
                  </a:cubicBezTo>
                  <a:cubicBezTo>
                    <a:pt x="0" y="10"/>
                    <a:pt x="9" y="0"/>
                    <a:pt x="22" y="0"/>
                  </a:cubicBezTo>
                  <a:cubicBezTo>
                    <a:pt x="33" y="0"/>
                    <a:pt x="43" y="10"/>
                    <a:pt x="43" y="22"/>
                  </a:cubicBezTo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16" name="Oval 78"/>
            <p:cNvSpPr>
              <a:spLocks noChangeArrowheads="1"/>
            </p:cNvSpPr>
            <p:nvPr/>
          </p:nvSpPr>
          <p:spPr bwMode="auto">
            <a:xfrm>
              <a:off x="3191" y="2623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17" name="Oval 79"/>
            <p:cNvSpPr>
              <a:spLocks noChangeArrowheads="1"/>
            </p:cNvSpPr>
            <p:nvPr/>
          </p:nvSpPr>
          <p:spPr bwMode="auto">
            <a:xfrm>
              <a:off x="2959" y="2589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18" name="Oval 80"/>
            <p:cNvSpPr>
              <a:spLocks noChangeArrowheads="1"/>
            </p:cNvSpPr>
            <p:nvPr/>
          </p:nvSpPr>
          <p:spPr bwMode="auto">
            <a:xfrm>
              <a:off x="2950" y="2648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19" name="Oval 81"/>
            <p:cNvSpPr>
              <a:spLocks noChangeArrowheads="1"/>
            </p:cNvSpPr>
            <p:nvPr/>
          </p:nvSpPr>
          <p:spPr bwMode="auto">
            <a:xfrm>
              <a:off x="3146" y="2683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20" name="Oval 82"/>
            <p:cNvSpPr>
              <a:spLocks noChangeArrowheads="1"/>
            </p:cNvSpPr>
            <p:nvPr/>
          </p:nvSpPr>
          <p:spPr bwMode="auto">
            <a:xfrm>
              <a:off x="2494" y="2713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21" name="Line 83"/>
            <p:cNvSpPr>
              <a:spLocks noChangeShapeType="1"/>
            </p:cNvSpPr>
            <p:nvPr/>
          </p:nvSpPr>
          <p:spPr bwMode="auto">
            <a:xfrm flipV="1">
              <a:off x="1624" y="1289"/>
              <a:ext cx="0" cy="1998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22" name="Line 84"/>
            <p:cNvSpPr>
              <a:spLocks noChangeShapeType="1"/>
            </p:cNvSpPr>
            <p:nvPr/>
          </p:nvSpPr>
          <p:spPr bwMode="auto">
            <a:xfrm flipH="1">
              <a:off x="1587" y="3228"/>
              <a:ext cx="37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23" name="Rectangle 85"/>
            <p:cNvSpPr>
              <a:spLocks noChangeArrowheads="1"/>
            </p:cNvSpPr>
            <p:nvPr/>
          </p:nvSpPr>
          <p:spPr bwMode="auto">
            <a:xfrm>
              <a:off x="1515" y="3181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24" name="Line 86"/>
            <p:cNvSpPr>
              <a:spLocks noChangeShapeType="1"/>
            </p:cNvSpPr>
            <p:nvPr/>
          </p:nvSpPr>
          <p:spPr bwMode="auto">
            <a:xfrm flipH="1">
              <a:off x="1587" y="2637"/>
              <a:ext cx="37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25" name="Rectangle 87"/>
            <p:cNvSpPr>
              <a:spLocks noChangeArrowheads="1"/>
            </p:cNvSpPr>
            <p:nvPr/>
          </p:nvSpPr>
          <p:spPr bwMode="auto">
            <a:xfrm>
              <a:off x="1330" y="2590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26" name="Line 88"/>
            <p:cNvSpPr>
              <a:spLocks noChangeShapeType="1"/>
            </p:cNvSpPr>
            <p:nvPr/>
          </p:nvSpPr>
          <p:spPr bwMode="auto">
            <a:xfrm flipH="1">
              <a:off x="1587" y="2046"/>
              <a:ext cx="37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27" name="Rectangle 89"/>
            <p:cNvSpPr>
              <a:spLocks noChangeArrowheads="1"/>
            </p:cNvSpPr>
            <p:nvPr/>
          </p:nvSpPr>
          <p:spPr bwMode="auto">
            <a:xfrm>
              <a:off x="1278" y="2000"/>
              <a:ext cx="33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28" name="Line 90"/>
            <p:cNvSpPr>
              <a:spLocks noChangeShapeType="1"/>
            </p:cNvSpPr>
            <p:nvPr/>
          </p:nvSpPr>
          <p:spPr bwMode="auto">
            <a:xfrm flipH="1">
              <a:off x="1587" y="1455"/>
              <a:ext cx="37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29" name="Rectangle 91"/>
            <p:cNvSpPr>
              <a:spLocks noChangeArrowheads="1"/>
            </p:cNvSpPr>
            <p:nvPr/>
          </p:nvSpPr>
          <p:spPr bwMode="auto">
            <a:xfrm>
              <a:off x="1278" y="1408"/>
              <a:ext cx="33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15,000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30" name="Rectangle 92"/>
            <p:cNvSpPr>
              <a:spLocks noChangeArrowheads="1"/>
            </p:cNvSpPr>
            <p:nvPr/>
          </p:nvSpPr>
          <p:spPr bwMode="auto">
            <a:xfrm rot="16200000">
              <a:off x="1132" y="2277"/>
              <a:ext cx="10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31" name="Rectangle 93"/>
            <p:cNvSpPr>
              <a:spLocks noChangeArrowheads="1"/>
            </p:cNvSpPr>
            <p:nvPr/>
          </p:nvSpPr>
          <p:spPr bwMode="auto">
            <a:xfrm rot="16200000">
              <a:off x="1149" y="2231"/>
              <a:ext cx="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32" name="Rectangle 94"/>
            <p:cNvSpPr>
              <a:spLocks noChangeArrowheads="1"/>
            </p:cNvSpPr>
            <p:nvPr/>
          </p:nvSpPr>
          <p:spPr bwMode="auto">
            <a:xfrm rot="16200000">
              <a:off x="1154" y="2205"/>
              <a:ext cx="6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33" name="Rectangle 95"/>
            <p:cNvSpPr>
              <a:spLocks noChangeArrowheads="1"/>
            </p:cNvSpPr>
            <p:nvPr/>
          </p:nvSpPr>
          <p:spPr bwMode="auto">
            <a:xfrm rot="16200000">
              <a:off x="1140" y="2169"/>
              <a:ext cx="9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34" name="Rectangle 96"/>
            <p:cNvSpPr>
              <a:spLocks noChangeArrowheads="1"/>
            </p:cNvSpPr>
            <p:nvPr/>
          </p:nvSpPr>
          <p:spPr bwMode="auto">
            <a:xfrm rot="16200000">
              <a:off x="1138" y="2121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35" name="Line 97"/>
            <p:cNvSpPr>
              <a:spLocks noChangeShapeType="1"/>
            </p:cNvSpPr>
            <p:nvPr/>
          </p:nvSpPr>
          <p:spPr bwMode="auto">
            <a:xfrm>
              <a:off x="1624" y="3287"/>
              <a:ext cx="3016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36" name="Line 98"/>
            <p:cNvSpPr>
              <a:spLocks noChangeShapeType="1"/>
            </p:cNvSpPr>
            <p:nvPr/>
          </p:nvSpPr>
          <p:spPr bwMode="auto">
            <a:xfrm>
              <a:off x="1898" y="3287"/>
              <a:ext cx="0" cy="38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37" name="Rectangle 99"/>
            <p:cNvSpPr>
              <a:spLocks noChangeArrowheads="1"/>
            </p:cNvSpPr>
            <p:nvPr/>
          </p:nvSpPr>
          <p:spPr bwMode="auto">
            <a:xfrm>
              <a:off x="1779" y="3345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38" name="Line 100"/>
            <p:cNvSpPr>
              <a:spLocks noChangeShapeType="1"/>
            </p:cNvSpPr>
            <p:nvPr/>
          </p:nvSpPr>
          <p:spPr bwMode="auto">
            <a:xfrm>
              <a:off x="2793" y="3287"/>
              <a:ext cx="0" cy="38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39" name="Rectangle 101"/>
            <p:cNvSpPr>
              <a:spLocks noChangeArrowheads="1"/>
            </p:cNvSpPr>
            <p:nvPr/>
          </p:nvSpPr>
          <p:spPr bwMode="auto">
            <a:xfrm>
              <a:off x="2673" y="3345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40" name="Line 102"/>
            <p:cNvSpPr>
              <a:spLocks noChangeShapeType="1"/>
            </p:cNvSpPr>
            <p:nvPr/>
          </p:nvSpPr>
          <p:spPr bwMode="auto">
            <a:xfrm>
              <a:off x="3687" y="3287"/>
              <a:ext cx="0" cy="38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41" name="Rectangle 103"/>
            <p:cNvSpPr>
              <a:spLocks noChangeArrowheads="1"/>
            </p:cNvSpPr>
            <p:nvPr/>
          </p:nvSpPr>
          <p:spPr bwMode="auto">
            <a:xfrm>
              <a:off x="3568" y="3345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42" name="Line 104"/>
            <p:cNvSpPr>
              <a:spLocks noChangeShapeType="1"/>
            </p:cNvSpPr>
            <p:nvPr/>
          </p:nvSpPr>
          <p:spPr bwMode="auto">
            <a:xfrm>
              <a:off x="4581" y="3287"/>
              <a:ext cx="0" cy="38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43" name="Rectangle 105"/>
            <p:cNvSpPr>
              <a:spLocks noChangeArrowheads="1"/>
            </p:cNvSpPr>
            <p:nvPr/>
          </p:nvSpPr>
          <p:spPr bwMode="auto">
            <a:xfrm>
              <a:off x="4461" y="3345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44" name="Rectangle 106"/>
            <p:cNvSpPr>
              <a:spLocks noChangeArrowheads="1"/>
            </p:cNvSpPr>
            <p:nvPr/>
          </p:nvSpPr>
          <p:spPr bwMode="auto">
            <a:xfrm>
              <a:off x="2866" y="3436"/>
              <a:ext cx="58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Weight (lbs.)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45" name="Rectangle 107"/>
            <p:cNvSpPr>
              <a:spLocks noChangeArrowheads="1"/>
            </p:cNvSpPr>
            <p:nvPr/>
          </p:nvSpPr>
          <p:spPr bwMode="auto">
            <a:xfrm>
              <a:off x="2707" y="3592"/>
              <a:ext cx="850" cy="1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46" name="Rectangle 108"/>
            <p:cNvSpPr>
              <a:spLocks noChangeArrowheads="1"/>
            </p:cNvSpPr>
            <p:nvPr/>
          </p:nvSpPr>
          <p:spPr bwMode="auto">
            <a:xfrm>
              <a:off x="2710" y="3594"/>
              <a:ext cx="845" cy="170"/>
            </a:xfrm>
            <a:prstGeom prst="rect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47" name="Oval 109"/>
            <p:cNvSpPr>
              <a:spLocks noChangeArrowheads="1"/>
            </p:cNvSpPr>
            <p:nvPr/>
          </p:nvSpPr>
          <p:spPr bwMode="auto">
            <a:xfrm>
              <a:off x="2747" y="3657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48" name="Oval 110"/>
            <p:cNvSpPr>
              <a:spLocks noChangeArrowheads="1"/>
            </p:cNvSpPr>
            <p:nvPr/>
          </p:nvSpPr>
          <p:spPr bwMode="auto">
            <a:xfrm>
              <a:off x="3197" y="3657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49" name="Rectangle 111"/>
            <p:cNvSpPr>
              <a:spLocks noChangeArrowheads="1"/>
            </p:cNvSpPr>
            <p:nvPr/>
          </p:nvSpPr>
          <p:spPr bwMode="auto">
            <a:xfrm>
              <a:off x="2845" y="3632"/>
              <a:ext cx="26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Price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50" name="Rectangle 112"/>
            <p:cNvSpPr>
              <a:spLocks noChangeArrowheads="1"/>
            </p:cNvSpPr>
            <p:nvPr/>
          </p:nvSpPr>
          <p:spPr bwMode="auto">
            <a:xfrm>
              <a:off x="3295" y="3632"/>
              <a:ext cx="26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Price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73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Source Code Pro" pitchFamily="49" charset="0"/>
              </a:rPr>
              <a:t>… </a:t>
            </a:r>
            <a:r>
              <a:rPr lang="en-GB" sz="2400" dirty="0" err="1" smtClean="0">
                <a:latin typeface="Source Code Pro" pitchFamily="49" charset="0"/>
              </a:rPr>
              <a:t>ytitle</a:t>
            </a:r>
            <a:r>
              <a:rPr lang="en-GB" sz="2400" dirty="0" smtClean="0">
                <a:latin typeface="Source Code Pro" pitchFamily="49" charset="0"/>
              </a:rPr>
              <a:t>(,orientation(0))</a:t>
            </a:r>
          </a:p>
          <a:p>
            <a:pPr marL="0" indent="0">
              <a:buNone/>
            </a:pPr>
            <a:r>
              <a:rPr lang="en-GB" sz="2400" dirty="0" smtClean="0">
                <a:latin typeface="Source Code Pro" pitchFamily="49" charset="0"/>
              </a:rPr>
              <a:t>&gt; </a:t>
            </a:r>
            <a:r>
              <a:rPr lang="en-GB" sz="2400" dirty="0" err="1" smtClean="0">
                <a:latin typeface="Source Code Pro" pitchFamily="49" charset="0"/>
              </a:rPr>
              <a:t>plotregion</a:t>
            </a:r>
            <a:r>
              <a:rPr lang="en-GB" sz="2400" dirty="0" smtClean="0">
                <a:latin typeface="Source Code Pro" pitchFamily="49" charset="0"/>
              </a:rPr>
              <a:t>(style(none))</a:t>
            </a:r>
          </a:p>
          <a:p>
            <a:pPr marL="0" indent="0">
              <a:buNone/>
            </a:pPr>
            <a:r>
              <a:rPr lang="en-GB" sz="2400" dirty="0" smtClean="0">
                <a:latin typeface="Source Code Pro" pitchFamily="49" charset="0"/>
              </a:rPr>
              <a:t>&gt; </a:t>
            </a:r>
            <a:r>
              <a:rPr lang="en-GB" sz="2400" dirty="0" err="1" smtClean="0">
                <a:latin typeface="Source Code Pro" pitchFamily="49" charset="0"/>
              </a:rPr>
              <a:t>ylabel</a:t>
            </a:r>
            <a:r>
              <a:rPr lang="en-GB" sz="2400" dirty="0" smtClean="0">
                <a:latin typeface="Source Code Pro" pitchFamily="49" charset="0"/>
              </a:rPr>
              <a:t>(,</a:t>
            </a:r>
            <a:r>
              <a:rPr lang="en-GB" sz="2400" dirty="0">
                <a:latin typeface="Source Code Pro" pitchFamily="49" charset="0"/>
              </a:rPr>
              <a:t>angle(0) </a:t>
            </a:r>
            <a:r>
              <a:rPr lang="en-GB" sz="2400" dirty="0" err="1">
                <a:latin typeface="Source Code Pro" pitchFamily="49" charset="0"/>
              </a:rPr>
              <a:t>noticks</a:t>
            </a:r>
            <a:r>
              <a:rPr lang="en-GB" sz="2400" dirty="0">
                <a:latin typeface="Source Code Pro" pitchFamily="49" charset="0"/>
              </a:rPr>
              <a:t> grid </a:t>
            </a:r>
            <a:r>
              <a:rPr lang="en-GB" sz="2400" dirty="0" err="1" smtClean="0">
                <a:latin typeface="Source Code Pro" pitchFamily="49" charset="0"/>
              </a:rPr>
              <a:t>gmin</a:t>
            </a:r>
            <a:r>
              <a:rPr lang="en-GB" sz="2400" dirty="0" smtClean="0">
                <a:latin typeface="Source Code Pro" pitchFamily="49" charset="0"/>
              </a:rPr>
              <a:t>) </a:t>
            </a:r>
          </a:p>
          <a:p>
            <a:pPr marL="0" indent="0">
              <a:buNone/>
            </a:pPr>
            <a:r>
              <a:rPr lang="en-GB" sz="2400" dirty="0" smtClean="0">
                <a:latin typeface="Source Code Pro" pitchFamily="49" charset="0"/>
              </a:rPr>
              <a:t>&gt; </a:t>
            </a:r>
            <a:r>
              <a:rPr lang="en-GB" sz="2400" dirty="0" err="1" smtClean="0">
                <a:latin typeface="Source Code Pro" pitchFamily="49" charset="0"/>
              </a:rPr>
              <a:t>xlabel</a:t>
            </a:r>
            <a:r>
              <a:rPr lang="en-GB" sz="2400" dirty="0" smtClean="0">
                <a:latin typeface="Source Code Pro" pitchFamily="49" charset="0"/>
              </a:rPr>
              <a:t>(,</a:t>
            </a:r>
            <a:r>
              <a:rPr lang="en-GB" sz="2400" dirty="0" err="1">
                <a:latin typeface="Source Code Pro" pitchFamily="49" charset="0"/>
              </a:rPr>
              <a:t>noticks</a:t>
            </a:r>
            <a:r>
              <a:rPr lang="en-GB" sz="2400" dirty="0">
                <a:latin typeface="Source Code Pro" pitchFamily="49" charset="0"/>
              </a:rPr>
              <a:t>)</a:t>
            </a:r>
          </a:p>
          <a:p>
            <a:pPr marL="0" indent="0">
              <a:buNone/>
            </a:pPr>
            <a:r>
              <a:rPr lang="en-GB" sz="2400" dirty="0" smtClean="0">
                <a:latin typeface="Source Code Pro" pitchFamily="49" charset="0"/>
              </a:rPr>
              <a:t>&gt; </a:t>
            </a:r>
            <a:r>
              <a:rPr lang="en-GB" sz="2400" dirty="0" err="1" smtClean="0">
                <a:latin typeface="Source Code Pro" pitchFamily="49" charset="0"/>
              </a:rPr>
              <a:t>yscale</a:t>
            </a:r>
            <a:r>
              <a:rPr lang="en-GB" sz="2400" dirty="0" smtClean="0">
                <a:latin typeface="Source Code Pro" pitchFamily="49" charset="0"/>
              </a:rPr>
              <a:t>(</a:t>
            </a:r>
            <a:r>
              <a:rPr lang="en-GB" sz="2400" dirty="0" err="1" smtClean="0">
                <a:latin typeface="Source Code Pro" pitchFamily="49" charset="0"/>
              </a:rPr>
              <a:t>noline</a:t>
            </a:r>
            <a:r>
              <a:rPr lang="en-GB" sz="2400" dirty="0">
                <a:latin typeface="Source Code Pro" pitchFamily="49" charset="0"/>
              </a:rPr>
              <a:t>) </a:t>
            </a:r>
            <a:r>
              <a:rPr lang="en-GB" sz="2400" dirty="0" err="1">
                <a:latin typeface="Source Code Pro" pitchFamily="49" charset="0"/>
              </a:rPr>
              <a:t>xscale</a:t>
            </a:r>
            <a:r>
              <a:rPr lang="en-GB" sz="2400" dirty="0">
                <a:latin typeface="Source Code Pro" pitchFamily="49" charset="0"/>
              </a:rPr>
              <a:t>(</a:t>
            </a:r>
            <a:r>
              <a:rPr lang="en-GB" sz="2400" dirty="0" err="1">
                <a:latin typeface="Source Code Pro" pitchFamily="49" charset="0"/>
              </a:rPr>
              <a:t>noline</a:t>
            </a:r>
            <a:r>
              <a:rPr lang="en-GB" sz="2400" dirty="0" smtClean="0">
                <a:latin typeface="Source Code Pro" pitchFamily="49" charset="0"/>
              </a:rPr>
              <a:t>)</a:t>
            </a:r>
            <a:endParaRPr lang="en-GB" sz="2400" dirty="0">
              <a:latin typeface="Source Code Pro" pitchFamily="49" charset="0"/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568450" y="1838325"/>
            <a:ext cx="6005513" cy="4398963"/>
            <a:chOff x="988" y="1158"/>
            <a:chExt cx="3783" cy="2771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988" y="1158"/>
              <a:ext cx="3783" cy="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021" y="1191"/>
              <a:ext cx="3717" cy="27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024" y="1194"/>
              <a:ext cx="3711" cy="26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027" y="1197"/>
              <a:ext cx="3705" cy="2693"/>
            </a:xfrm>
            <a:prstGeom prst="rect">
              <a:avLst/>
            </a:pr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715" y="3266"/>
              <a:ext cx="2925" cy="0"/>
            </a:xfrm>
            <a:prstGeom prst="line">
              <a:avLst/>
            </a:prstGeom>
            <a:noFill/>
            <a:ln w="12700" cap="flat">
              <a:solidFill>
                <a:srgbClr val="E0E0E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1715" y="2663"/>
              <a:ext cx="2925" cy="0"/>
            </a:xfrm>
            <a:prstGeom prst="line">
              <a:avLst/>
            </a:prstGeom>
            <a:noFill/>
            <a:ln w="12700" cap="flat">
              <a:solidFill>
                <a:srgbClr val="E0E0E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1715" y="2060"/>
              <a:ext cx="2925" cy="0"/>
            </a:xfrm>
            <a:prstGeom prst="line">
              <a:avLst/>
            </a:prstGeom>
            <a:noFill/>
            <a:ln w="12700" cap="flat">
              <a:solidFill>
                <a:srgbClr val="E0E0E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1715" y="1457"/>
              <a:ext cx="2925" cy="0"/>
            </a:xfrm>
            <a:prstGeom prst="line">
              <a:avLst/>
            </a:prstGeom>
            <a:noFill/>
            <a:ln w="12700" cap="flat">
              <a:solidFill>
                <a:srgbClr val="E0E0E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2679" y="2075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2021" y="2485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2523" y="2070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281" y="2493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977" y="2690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2203" y="2631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610" y="2264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2073" y="2726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2168" y="2545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752" y="2701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1943" y="2762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3190" y="1678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1813" y="2774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2003" y="2786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2315" y="2533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2133" y="2792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2540" y="2554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2099" y="2383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1995" y="2593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92" name="Oval 31"/>
            <p:cNvSpPr>
              <a:spLocks noChangeArrowheads="1"/>
            </p:cNvSpPr>
            <p:nvPr/>
          </p:nvSpPr>
          <p:spPr bwMode="auto">
            <a:xfrm>
              <a:off x="1899" y="2677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93" name="Oval 32"/>
            <p:cNvSpPr>
              <a:spLocks noChangeArrowheads="1"/>
            </p:cNvSpPr>
            <p:nvPr/>
          </p:nvSpPr>
          <p:spPr bwMode="auto">
            <a:xfrm>
              <a:off x="1951" y="2418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94" name="Oval 33"/>
            <p:cNvSpPr>
              <a:spLocks noChangeArrowheads="1"/>
            </p:cNvSpPr>
            <p:nvPr/>
          </p:nvSpPr>
          <p:spPr bwMode="auto">
            <a:xfrm>
              <a:off x="2974" y="1798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96" name="Oval 34"/>
            <p:cNvSpPr>
              <a:spLocks noChangeArrowheads="1"/>
            </p:cNvSpPr>
            <p:nvPr/>
          </p:nvSpPr>
          <p:spPr bwMode="auto">
            <a:xfrm>
              <a:off x="2766" y="2749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97" name="Oval 35"/>
            <p:cNvSpPr>
              <a:spLocks noChangeArrowheads="1"/>
            </p:cNvSpPr>
            <p:nvPr/>
          </p:nvSpPr>
          <p:spPr bwMode="auto">
            <a:xfrm>
              <a:off x="3130" y="2671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98" name="Oval 36"/>
            <p:cNvSpPr>
              <a:spLocks noChangeArrowheads="1"/>
            </p:cNvSpPr>
            <p:nvPr/>
          </p:nvSpPr>
          <p:spPr bwMode="auto">
            <a:xfrm>
              <a:off x="2515" y="2786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99" name="Oval 37"/>
            <p:cNvSpPr>
              <a:spLocks noChangeArrowheads="1"/>
            </p:cNvSpPr>
            <p:nvPr/>
          </p:nvSpPr>
          <p:spPr bwMode="auto">
            <a:xfrm>
              <a:off x="3043" y="2663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00" name="Oval 38"/>
            <p:cNvSpPr>
              <a:spLocks noChangeArrowheads="1"/>
            </p:cNvSpPr>
            <p:nvPr/>
          </p:nvSpPr>
          <p:spPr bwMode="auto">
            <a:xfrm>
              <a:off x="3762" y="2300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01" name="Oval 39"/>
            <p:cNvSpPr>
              <a:spLocks noChangeArrowheads="1"/>
            </p:cNvSpPr>
            <p:nvPr/>
          </p:nvSpPr>
          <p:spPr bwMode="auto">
            <a:xfrm>
              <a:off x="3407" y="2546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02" name="Oval 40"/>
            <p:cNvSpPr>
              <a:spLocks noChangeArrowheads="1"/>
            </p:cNvSpPr>
            <p:nvPr/>
          </p:nvSpPr>
          <p:spPr bwMode="auto">
            <a:xfrm>
              <a:off x="2159" y="2707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03" name="Oval 41"/>
            <p:cNvSpPr>
              <a:spLocks noChangeArrowheads="1"/>
            </p:cNvSpPr>
            <p:nvPr/>
          </p:nvSpPr>
          <p:spPr bwMode="auto">
            <a:xfrm>
              <a:off x="3069" y="2618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04" name="Oval 42"/>
            <p:cNvSpPr>
              <a:spLocks noChangeArrowheads="1"/>
            </p:cNvSpPr>
            <p:nvPr/>
          </p:nvSpPr>
          <p:spPr bwMode="auto">
            <a:xfrm>
              <a:off x="3589" y="1993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05" name="Oval 43"/>
            <p:cNvSpPr>
              <a:spLocks noChangeArrowheads="1"/>
            </p:cNvSpPr>
            <p:nvPr/>
          </p:nvSpPr>
          <p:spPr bwMode="auto">
            <a:xfrm>
              <a:off x="3173" y="2752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06" name="Oval 44"/>
            <p:cNvSpPr>
              <a:spLocks noChangeArrowheads="1"/>
            </p:cNvSpPr>
            <p:nvPr/>
          </p:nvSpPr>
          <p:spPr bwMode="auto">
            <a:xfrm>
              <a:off x="3979" y="1871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07" name="Freeform 45"/>
            <p:cNvSpPr>
              <a:spLocks/>
            </p:cNvSpPr>
            <p:nvPr/>
          </p:nvSpPr>
          <p:spPr bwMode="auto">
            <a:xfrm>
              <a:off x="3606" y="1496"/>
              <a:ext cx="44" cy="43"/>
            </a:xfrm>
            <a:custGeom>
              <a:avLst/>
              <a:gdLst>
                <a:gd name="T0" fmla="*/ 44 w 44"/>
                <a:gd name="T1" fmla="*/ 22 h 43"/>
                <a:gd name="T2" fmla="*/ 22 w 44"/>
                <a:gd name="T3" fmla="*/ 43 h 43"/>
                <a:gd name="T4" fmla="*/ 0 w 44"/>
                <a:gd name="T5" fmla="*/ 22 h 43"/>
                <a:gd name="T6" fmla="*/ 22 w 44"/>
                <a:gd name="T7" fmla="*/ 0 h 43"/>
                <a:gd name="T8" fmla="*/ 44 w 44"/>
                <a:gd name="T9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3">
                  <a:moveTo>
                    <a:pt x="44" y="22"/>
                  </a:moveTo>
                  <a:cubicBezTo>
                    <a:pt x="44" y="33"/>
                    <a:pt x="34" y="43"/>
                    <a:pt x="22" y="43"/>
                  </a:cubicBezTo>
                  <a:cubicBezTo>
                    <a:pt x="10" y="43"/>
                    <a:pt x="0" y="33"/>
                    <a:pt x="0" y="22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34" y="0"/>
                    <a:pt x="44" y="9"/>
                    <a:pt x="44" y="22"/>
                  </a:cubicBezTo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08" name="Oval 46"/>
            <p:cNvSpPr>
              <a:spLocks noChangeArrowheads="1"/>
            </p:cNvSpPr>
            <p:nvPr/>
          </p:nvSpPr>
          <p:spPr bwMode="auto">
            <a:xfrm>
              <a:off x="3944" y="1326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09" name="Oval 47"/>
            <p:cNvSpPr>
              <a:spLocks noChangeArrowheads="1"/>
            </p:cNvSpPr>
            <p:nvPr/>
          </p:nvSpPr>
          <p:spPr bwMode="auto">
            <a:xfrm>
              <a:off x="2055" y="2846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10" name="Oval 48"/>
            <p:cNvSpPr>
              <a:spLocks noChangeArrowheads="1"/>
            </p:cNvSpPr>
            <p:nvPr/>
          </p:nvSpPr>
          <p:spPr bwMode="auto">
            <a:xfrm>
              <a:off x="3424" y="2556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11" name="Oval 49"/>
            <p:cNvSpPr>
              <a:spLocks noChangeArrowheads="1"/>
            </p:cNvSpPr>
            <p:nvPr/>
          </p:nvSpPr>
          <p:spPr bwMode="auto">
            <a:xfrm>
              <a:off x="2982" y="2701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12" name="Oval 50"/>
            <p:cNvSpPr>
              <a:spLocks noChangeArrowheads="1"/>
            </p:cNvSpPr>
            <p:nvPr/>
          </p:nvSpPr>
          <p:spPr bwMode="auto">
            <a:xfrm>
              <a:off x="3017" y="2628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13" name="Oval 51"/>
            <p:cNvSpPr>
              <a:spLocks noChangeArrowheads="1"/>
            </p:cNvSpPr>
            <p:nvPr/>
          </p:nvSpPr>
          <p:spPr bwMode="auto">
            <a:xfrm>
              <a:off x="2610" y="2802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14" name="Oval 52"/>
            <p:cNvSpPr>
              <a:spLocks noChangeArrowheads="1"/>
            </p:cNvSpPr>
            <p:nvPr/>
          </p:nvSpPr>
          <p:spPr bwMode="auto">
            <a:xfrm>
              <a:off x="3199" y="2767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15" name="Oval 53"/>
            <p:cNvSpPr>
              <a:spLocks noChangeArrowheads="1"/>
            </p:cNvSpPr>
            <p:nvPr/>
          </p:nvSpPr>
          <p:spPr bwMode="auto">
            <a:xfrm>
              <a:off x="2064" y="2763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16" name="Oval 54"/>
            <p:cNvSpPr>
              <a:spLocks noChangeArrowheads="1"/>
            </p:cNvSpPr>
            <p:nvPr/>
          </p:nvSpPr>
          <p:spPr bwMode="auto">
            <a:xfrm>
              <a:off x="3346" y="2760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17" name="Oval 55"/>
            <p:cNvSpPr>
              <a:spLocks noChangeArrowheads="1"/>
            </p:cNvSpPr>
            <p:nvPr/>
          </p:nvSpPr>
          <p:spPr bwMode="auto">
            <a:xfrm>
              <a:off x="3346" y="2534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18" name="Oval 56"/>
            <p:cNvSpPr>
              <a:spLocks noChangeArrowheads="1"/>
            </p:cNvSpPr>
            <p:nvPr/>
          </p:nvSpPr>
          <p:spPr bwMode="auto">
            <a:xfrm>
              <a:off x="3467" y="2479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19" name="Oval 57"/>
            <p:cNvSpPr>
              <a:spLocks noChangeArrowheads="1"/>
            </p:cNvSpPr>
            <p:nvPr/>
          </p:nvSpPr>
          <p:spPr bwMode="auto">
            <a:xfrm>
              <a:off x="1787" y="2715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20" name="Oval 58"/>
            <p:cNvSpPr>
              <a:spLocks noChangeArrowheads="1"/>
            </p:cNvSpPr>
            <p:nvPr/>
          </p:nvSpPr>
          <p:spPr bwMode="auto">
            <a:xfrm>
              <a:off x="2523" y="2739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21" name="Oval 59"/>
            <p:cNvSpPr>
              <a:spLocks noChangeArrowheads="1"/>
            </p:cNvSpPr>
            <p:nvPr/>
          </p:nvSpPr>
          <p:spPr bwMode="auto">
            <a:xfrm>
              <a:off x="4421" y="1858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22" name="Oval 60"/>
            <p:cNvSpPr>
              <a:spLocks noChangeArrowheads="1"/>
            </p:cNvSpPr>
            <p:nvPr/>
          </p:nvSpPr>
          <p:spPr bwMode="auto">
            <a:xfrm>
              <a:off x="4317" y="1605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23" name="Oval 61"/>
            <p:cNvSpPr>
              <a:spLocks noChangeArrowheads="1"/>
            </p:cNvSpPr>
            <p:nvPr/>
          </p:nvSpPr>
          <p:spPr bwMode="auto">
            <a:xfrm>
              <a:off x="3545" y="1620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24" name="Oval 62"/>
            <p:cNvSpPr>
              <a:spLocks noChangeArrowheads="1"/>
            </p:cNvSpPr>
            <p:nvPr/>
          </p:nvSpPr>
          <p:spPr bwMode="auto">
            <a:xfrm>
              <a:off x="2463" y="2782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25" name="Oval 63"/>
            <p:cNvSpPr>
              <a:spLocks noChangeArrowheads="1"/>
            </p:cNvSpPr>
            <p:nvPr/>
          </p:nvSpPr>
          <p:spPr bwMode="auto">
            <a:xfrm>
              <a:off x="3745" y="2595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26" name="Oval 64"/>
            <p:cNvSpPr>
              <a:spLocks noChangeArrowheads="1"/>
            </p:cNvSpPr>
            <p:nvPr/>
          </p:nvSpPr>
          <p:spPr bwMode="auto">
            <a:xfrm>
              <a:off x="3450" y="2501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27" name="Oval 65"/>
            <p:cNvSpPr>
              <a:spLocks noChangeArrowheads="1"/>
            </p:cNvSpPr>
            <p:nvPr/>
          </p:nvSpPr>
          <p:spPr bwMode="auto">
            <a:xfrm>
              <a:off x="3147" y="2699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28" name="Oval 66"/>
            <p:cNvSpPr>
              <a:spLocks noChangeArrowheads="1"/>
            </p:cNvSpPr>
            <p:nvPr/>
          </p:nvSpPr>
          <p:spPr bwMode="auto">
            <a:xfrm>
              <a:off x="3805" y="2484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29" name="Oval 67"/>
            <p:cNvSpPr>
              <a:spLocks noChangeArrowheads="1"/>
            </p:cNvSpPr>
            <p:nvPr/>
          </p:nvSpPr>
          <p:spPr bwMode="auto">
            <a:xfrm>
              <a:off x="2679" y="2847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30" name="Oval 68"/>
            <p:cNvSpPr>
              <a:spLocks noChangeArrowheads="1"/>
            </p:cNvSpPr>
            <p:nvPr/>
          </p:nvSpPr>
          <p:spPr bwMode="auto">
            <a:xfrm>
              <a:off x="3745" y="2181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31" name="Oval 69"/>
            <p:cNvSpPr>
              <a:spLocks noChangeArrowheads="1"/>
            </p:cNvSpPr>
            <p:nvPr/>
          </p:nvSpPr>
          <p:spPr bwMode="auto">
            <a:xfrm>
              <a:off x="3095" y="2620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32" name="Oval 70"/>
            <p:cNvSpPr>
              <a:spLocks noChangeArrowheads="1"/>
            </p:cNvSpPr>
            <p:nvPr/>
          </p:nvSpPr>
          <p:spPr bwMode="auto">
            <a:xfrm>
              <a:off x="3086" y="2673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33" name="Oval 71"/>
            <p:cNvSpPr>
              <a:spLocks noChangeArrowheads="1"/>
            </p:cNvSpPr>
            <p:nvPr/>
          </p:nvSpPr>
          <p:spPr bwMode="auto">
            <a:xfrm>
              <a:off x="3424" y="2654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34" name="Oval 72"/>
            <p:cNvSpPr>
              <a:spLocks noChangeArrowheads="1"/>
            </p:cNvSpPr>
            <p:nvPr/>
          </p:nvSpPr>
          <p:spPr bwMode="auto">
            <a:xfrm>
              <a:off x="3147" y="2740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35" name="Oval 73"/>
            <p:cNvSpPr>
              <a:spLocks noChangeArrowheads="1"/>
            </p:cNvSpPr>
            <p:nvPr/>
          </p:nvSpPr>
          <p:spPr bwMode="auto">
            <a:xfrm>
              <a:off x="2593" y="2738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36" name="Oval 74"/>
            <p:cNvSpPr>
              <a:spLocks noChangeArrowheads="1"/>
            </p:cNvSpPr>
            <p:nvPr/>
          </p:nvSpPr>
          <p:spPr bwMode="auto">
            <a:xfrm>
              <a:off x="3719" y="1993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37" name="Oval 75"/>
            <p:cNvSpPr>
              <a:spLocks noChangeArrowheads="1"/>
            </p:cNvSpPr>
            <p:nvPr/>
          </p:nvSpPr>
          <p:spPr bwMode="auto">
            <a:xfrm>
              <a:off x="3052" y="2684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38" name="Oval 76"/>
            <p:cNvSpPr>
              <a:spLocks noChangeArrowheads="1"/>
            </p:cNvSpPr>
            <p:nvPr/>
          </p:nvSpPr>
          <p:spPr bwMode="auto">
            <a:xfrm>
              <a:off x="1787" y="2710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39" name="Oval 77"/>
            <p:cNvSpPr>
              <a:spLocks noChangeArrowheads="1"/>
            </p:cNvSpPr>
            <p:nvPr/>
          </p:nvSpPr>
          <p:spPr bwMode="auto">
            <a:xfrm>
              <a:off x="2133" y="2703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40" name="Oval 78"/>
            <p:cNvSpPr>
              <a:spLocks noChangeArrowheads="1"/>
            </p:cNvSpPr>
            <p:nvPr/>
          </p:nvSpPr>
          <p:spPr bwMode="auto">
            <a:xfrm>
              <a:off x="2411" y="2462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41" name="Oval 79"/>
            <p:cNvSpPr>
              <a:spLocks noChangeArrowheads="1"/>
            </p:cNvSpPr>
            <p:nvPr/>
          </p:nvSpPr>
          <p:spPr bwMode="auto">
            <a:xfrm>
              <a:off x="3112" y="2754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42" name="Oval 80"/>
            <p:cNvSpPr>
              <a:spLocks noChangeArrowheads="1"/>
            </p:cNvSpPr>
            <p:nvPr/>
          </p:nvSpPr>
          <p:spPr bwMode="auto">
            <a:xfrm>
              <a:off x="3433" y="2545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43" name="Oval 81"/>
            <p:cNvSpPr>
              <a:spLocks noChangeArrowheads="1"/>
            </p:cNvSpPr>
            <p:nvPr/>
          </p:nvSpPr>
          <p:spPr bwMode="auto">
            <a:xfrm>
              <a:off x="3234" y="2649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44" name="Oval 82"/>
            <p:cNvSpPr>
              <a:spLocks noChangeArrowheads="1"/>
            </p:cNvSpPr>
            <p:nvPr/>
          </p:nvSpPr>
          <p:spPr bwMode="auto">
            <a:xfrm>
              <a:off x="3008" y="2614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45" name="Oval 83"/>
            <p:cNvSpPr>
              <a:spLocks noChangeArrowheads="1"/>
            </p:cNvSpPr>
            <p:nvPr/>
          </p:nvSpPr>
          <p:spPr bwMode="auto">
            <a:xfrm>
              <a:off x="3000" y="2674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46" name="Oval 84"/>
            <p:cNvSpPr>
              <a:spLocks noChangeArrowheads="1"/>
            </p:cNvSpPr>
            <p:nvPr/>
          </p:nvSpPr>
          <p:spPr bwMode="auto">
            <a:xfrm>
              <a:off x="3190" y="2710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47" name="Oval 85"/>
            <p:cNvSpPr>
              <a:spLocks noChangeArrowheads="1"/>
            </p:cNvSpPr>
            <p:nvPr/>
          </p:nvSpPr>
          <p:spPr bwMode="auto">
            <a:xfrm>
              <a:off x="2558" y="2741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48" name="Rectangle 86"/>
            <p:cNvSpPr>
              <a:spLocks noChangeArrowheads="1"/>
            </p:cNvSpPr>
            <p:nvPr/>
          </p:nvSpPr>
          <p:spPr bwMode="auto">
            <a:xfrm>
              <a:off x="1642" y="3219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49" name="Rectangle 87"/>
            <p:cNvSpPr>
              <a:spLocks noChangeArrowheads="1"/>
            </p:cNvSpPr>
            <p:nvPr/>
          </p:nvSpPr>
          <p:spPr bwMode="auto">
            <a:xfrm>
              <a:off x="1457" y="2615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50" name="Rectangle 88"/>
            <p:cNvSpPr>
              <a:spLocks noChangeArrowheads="1"/>
            </p:cNvSpPr>
            <p:nvPr/>
          </p:nvSpPr>
          <p:spPr bwMode="auto">
            <a:xfrm>
              <a:off x="1405" y="2013"/>
              <a:ext cx="33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51" name="Rectangle 89"/>
            <p:cNvSpPr>
              <a:spLocks noChangeArrowheads="1"/>
            </p:cNvSpPr>
            <p:nvPr/>
          </p:nvSpPr>
          <p:spPr bwMode="auto">
            <a:xfrm>
              <a:off x="1405" y="1411"/>
              <a:ext cx="33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15,000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52" name="Rectangle 90"/>
            <p:cNvSpPr>
              <a:spLocks noChangeArrowheads="1"/>
            </p:cNvSpPr>
            <p:nvPr/>
          </p:nvSpPr>
          <p:spPr bwMode="auto">
            <a:xfrm>
              <a:off x="1140" y="2249"/>
              <a:ext cx="26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Price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53" name="Rectangle 91"/>
            <p:cNvSpPr>
              <a:spLocks noChangeArrowheads="1"/>
            </p:cNvSpPr>
            <p:nvPr/>
          </p:nvSpPr>
          <p:spPr bwMode="auto">
            <a:xfrm>
              <a:off x="1862" y="3345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54" name="Rectangle 92"/>
            <p:cNvSpPr>
              <a:spLocks noChangeArrowheads="1"/>
            </p:cNvSpPr>
            <p:nvPr/>
          </p:nvSpPr>
          <p:spPr bwMode="auto">
            <a:xfrm>
              <a:off x="2729" y="3345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55" name="Rectangle 93"/>
            <p:cNvSpPr>
              <a:spLocks noChangeArrowheads="1"/>
            </p:cNvSpPr>
            <p:nvPr/>
          </p:nvSpPr>
          <p:spPr bwMode="auto">
            <a:xfrm>
              <a:off x="3596" y="3345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56" name="Rectangle 94"/>
            <p:cNvSpPr>
              <a:spLocks noChangeArrowheads="1"/>
            </p:cNvSpPr>
            <p:nvPr/>
          </p:nvSpPr>
          <p:spPr bwMode="auto">
            <a:xfrm>
              <a:off x="4461" y="3345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57" name="Rectangle 95"/>
            <p:cNvSpPr>
              <a:spLocks noChangeArrowheads="1"/>
            </p:cNvSpPr>
            <p:nvPr/>
          </p:nvSpPr>
          <p:spPr bwMode="auto">
            <a:xfrm>
              <a:off x="2911" y="3436"/>
              <a:ext cx="58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Weight (lbs.)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58" name="Rectangle 96"/>
            <p:cNvSpPr>
              <a:spLocks noChangeArrowheads="1"/>
            </p:cNvSpPr>
            <p:nvPr/>
          </p:nvSpPr>
          <p:spPr bwMode="auto">
            <a:xfrm>
              <a:off x="2753" y="3592"/>
              <a:ext cx="849" cy="1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59" name="Rectangle 97"/>
            <p:cNvSpPr>
              <a:spLocks noChangeArrowheads="1"/>
            </p:cNvSpPr>
            <p:nvPr/>
          </p:nvSpPr>
          <p:spPr bwMode="auto">
            <a:xfrm>
              <a:off x="2755" y="3594"/>
              <a:ext cx="845" cy="170"/>
            </a:xfrm>
            <a:prstGeom prst="rect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60" name="Oval 98"/>
            <p:cNvSpPr>
              <a:spLocks noChangeArrowheads="1"/>
            </p:cNvSpPr>
            <p:nvPr/>
          </p:nvSpPr>
          <p:spPr bwMode="auto">
            <a:xfrm>
              <a:off x="2792" y="3657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61" name="Oval 99"/>
            <p:cNvSpPr>
              <a:spLocks noChangeArrowheads="1"/>
            </p:cNvSpPr>
            <p:nvPr/>
          </p:nvSpPr>
          <p:spPr bwMode="auto">
            <a:xfrm>
              <a:off x="3242" y="3657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62" name="Rectangle 100"/>
            <p:cNvSpPr>
              <a:spLocks noChangeArrowheads="1"/>
            </p:cNvSpPr>
            <p:nvPr/>
          </p:nvSpPr>
          <p:spPr bwMode="auto">
            <a:xfrm>
              <a:off x="2890" y="3632"/>
              <a:ext cx="26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Price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63" name="Rectangle 101"/>
            <p:cNvSpPr>
              <a:spLocks noChangeArrowheads="1"/>
            </p:cNvSpPr>
            <p:nvPr/>
          </p:nvSpPr>
          <p:spPr bwMode="auto">
            <a:xfrm>
              <a:off x="3340" y="3632"/>
              <a:ext cx="26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Price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318" name="Picture 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936204"/>
            <a:ext cx="805815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64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Every. Single. Time.</a:t>
            </a:r>
            <a:r>
              <a:rPr lang="en-GB" dirty="0" smtClean="0"/>
              <a:t> (almost)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 smtClean="0">
                <a:latin typeface="Source Code Pro" pitchFamily="49" charset="0"/>
              </a:rPr>
              <a:t>. </a:t>
            </a:r>
            <a:r>
              <a:rPr lang="en-GB" sz="2000" dirty="0" err="1" smtClean="0">
                <a:latin typeface="Source Code Pro" pitchFamily="49" charset="0"/>
              </a:rPr>
              <a:t>tw</a:t>
            </a:r>
            <a:r>
              <a:rPr lang="en-GB" sz="2000" dirty="0" smtClean="0">
                <a:latin typeface="Source Code Pro" pitchFamily="49" charset="0"/>
              </a:rPr>
              <a:t> </a:t>
            </a:r>
            <a:r>
              <a:rPr lang="en-GB" sz="2000" dirty="0">
                <a:latin typeface="Source Code Pro" pitchFamily="49" charset="0"/>
              </a:rPr>
              <a:t>(scatter price weight if </a:t>
            </a:r>
            <a:r>
              <a:rPr lang="en-GB" sz="2000" dirty="0" smtClean="0">
                <a:latin typeface="Source Code Pro" pitchFamily="49" charset="0"/>
              </a:rPr>
              <a:t> foreign,</a:t>
            </a:r>
          </a:p>
          <a:p>
            <a:pPr marL="0" indent="0">
              <a:buNone/>
            </a:pPr>
            <a:r>
              <a:rPr lang="en-GB" sz="2000" dirty="0">
                <a:latin typeface="Source Code Pro" pitchFamily="49" charset="0"/>
              </a:rPr>
              <a:t> </a:t>
            </a:r>
            <a:r>
              <a:rPr lang="en-GB" sz="2000" dirty="0" smtClean="0">
                <a:latin typeface="Source Code Pro" pitchFamily="49" charset="0"/>
              </a:rPr>
              <a:t>     </a:t>
            </a:r>
            <a:r>
              <a:rPr lang="en-GB" sz="2000" dirty="0" err="1" smtClean="0">
                <a:solidFill>
                  <a:schemeClr val="tx2"/>
                </a:solidFill>
                <a:latin typeface="Source Code Pro" pitchFamily="49" charset="0"/>
              </a:rPr>
              <a:t>msymbol</a:t>
            </a:r>
            <a:r>
              <a:rPr lang="en-GB" sz="2000" dirty="0" smtClean="0">
                <a:solidFill>
                  <a:schemeClr val="tx2"/>
                </a:solidFill>
                <a:latin typeface="Source Code Pro" pitchFamily="49" charset="0"/>
              </a:rPr>
              <a:t>(Oh</a:t>
            </a:r>
            <a:r>
              <a:rPr lang="en-GB" sz="2000" dirty="0">
                <a:solidFill>
                  <a:schemeClr val="tx2"/>
                </a:solidFill>
                <a:latin typeface="Source Code Pro" pitchFamily="49" charset="0"/>
              </a:rPr>
              <a:t>) </a:t>
            </a:r>
            <a:r>
              <a:rPr lang="en-GB" sz="2000" dirty="0" err="1">
                <a:solidFill>
                  <a:schemeClr val="tx2"/>
                </a:solidFill>
                <a:latin typeface="Source Code Pro" pitchFamily="49" charset="0"/>
              </a:rPr>
              <a:t>mcolor</a:t>
            </a:r>
            <a:r>
              <a:rPr lang="en-GB" sz="2000" dirty="0">
                <a:solidFill>
                  <a:schemeClr val="tx2"/>
                </a:solidFill>
                <a:latin typeface="Source Code Pro" pitchFamily="49" charset="0"/>
              </a:rPr>
              <a:t>("33 103 126</a:t>
            </a:r>
            <a:r>
              <a:rPr lang="en-GB" sz="2000" dirty="0" smtClean="0">
                <a:solidFill>
                  <a:schemeClr val="tx2"/>
                </a:solidFill>
                <a:latin typeface="Source Code Pro" pitchFamily="49" charset="0"/>
              </a:rPr>
              <a:t>")</a:t>
            </a:r>
            <a:r>
              <a:rPr lang="en-GB" sz="2000" dirty="0" smtClean="0">
                <a:latin typeface="Source Code Pro" pitchFamily="49" charset="0"/>
              </a:rPr>
              <a:t>)</a:t>
            </a:r>
            <a:endParaRPr lang="en-GB" sz="2000" dirty="0">
              <a:latin typeface="Source Code Pro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Source Code Pro" pitchFamily="49" charset="0"/>
              </a:rPr>
              <a:t> </a:t>
            </a:r>
            <a:r>
              <a:rPr lang="en-GB" sz="2000" dirty="0" smtClean="0">
                <a:latin typeface="Source Code Pro" pitchFamily="49" charset="0"/>
              </a:rPr>
              <a:t>    (</a:t>
            </a:r>
            <a:r>
              <a:rPr lang="en-GB" sz="2000" dirty="0">
                <a:latin typeface="Source Code Pro" pitchFamily="49" charset="0"/>
              </a:rPr>
              <a:t>scatter price weight if !</a:t>
            </a:r>
            <a:r>
              <a:rPr lang="en-GB" sz="2000" dirty="0" smtClean="0">
                <a:latin typeface="Source Code Pro" pitchFamily="49" charset="0"/>
              </a:rPr>
              <a:t>foreign,</a:t>
            </a:r>
          </a:p>
          <a:p>
            <a:pPr marL="0" indent="0">
              <a:buNone/>
            </a:pPr>
            <a:r>
              <a:rPr lang="en-GB" sz="2000" dirty="0">
                <a:latin typeface="Source Code Pro" pitchFamily="49" charset="0"/>
              </a:rPr>
              <a:t> </a:t>
            </a:r>
            <a:r>
              <a:rPr lang="en-GB" sz="2000" dirty="0" smtClean="0">
                <a:latin typeface="Source Code Pro" pitchFamily="49" charset="0"/>
              </a:rPr>
              <a:t>     </a:t>
            </a:r>
            <a:r>
              <a:rPr lang="en-GB" sz="2000" dirty="0" err="1" smtClean="0">
                <a:solidFill>
                  <a:schemeClr val="tx2"/>
                </a:solidFill>
                <a:latin typeface="Source Code Pro" pitchFamily="49" charset="0"/>
              </a:rPr>
              <a:t>msymbol</a:t>
            </a:r>
            <a:r>
              <a:rPr lang="en-GB" sz="2000" dirty="0" smtClean="0">
                <a:solidFill>
                  <a:schemeClr val="tx2"/>
                </a:solidFill>
                <a:latin typeface="Source Code Pro" pitchFamily="49" charset="0"/>
              </a:rPr>
              <a:t>(Oh) </a:t>
            </a:r>
            <a:r>
              <a:rPr lang="en-GB" sz="2000" dirty="0" err="1" smtClean="0">
                <a:solidFill>
                  <a:schemeClr val="tx2"/>
                </a:solidFill>
                <a:latin typeface="Source Code Pro" pitchFamily="49" charset="0"/>
              </a:rPr>
              <a:t>mcolor</a:t>
            </a:r>
            <a:r>
              <a:rPr lang="en-GB" sz="2000" dirty="0" smtClean="0">
                <a:solidFill>
                  <a:schemeClr val="tx2"/>
                </a:solidFill>
                <a:latin typeface="Source Code Pro" pitchFamily="49" charset="0"/>
              </a:rPr>
              <a:t>("</a:t>
            </a:r>
            <a:r>
              <a:rPr lang="en-GB" sz="2000" dirty="0">
                <a:solidFill>
                  <a:schemeClr val="tx2"/>
                </a:solidFill>
                <a:latin typeface="Source Code Pro" pitchFamily="49" charset="0"/>
              </a:rPr>
              <a:t>106 59 119</a:t>
            </a:r>
            <a:r>
              <a:rPr lang="en-GB" sz="2000" dirty="0" smtClean="0">
                <a:solidFill>
                  <a:schemeClr val="tx2"/>
                </a:solidFill>
                <a:latin typeface="Source Code Pro" pitchFamily="49" charset="0"/>
              </a:rPr>
              <a:t>")</a:t>
            </a:r>
            <a:r>
              <a:rPr lang="en-GB" sz="2000" dirty="0" smtClean="0">
                <a:latin typeface="Source Code Pro" pitchFamily="49" charset="0"/>
              </a:rPr>
              <a:t>)</a:t>
            </a:r>
          </a:p>
          <a:p>
            <a:pPr marL="0" indent="0">
              <a:buNone/>
            </a:pPr>
            <a:r>
              <a:rPr lang="en-GB" sz="2000" dirty="0">
                <a:latin typeface="Source Code Pro" pitchFamily="49" charset="0"/>
              </a:rPr>
              <a:t> </a:t>
            </a:r>
            <a:r>
              <a:rPr lang="en-GB" sz="2000" dirty="0" smtClean="0">
                <a:latin typeface="Source Code Pro" pitchFamily="49" charset="0"/>
              </a:rPr>
              <a:t> , </a:t>
            </a:r>
          </a:p>
          <a:p>
            <a:pPr marL="0" indent="0">
              <a:buNone/>
            </a:pPr>
            <a:r>
              <a:rPr lang="en-GB" sz="2000" dirty="0">
                <a:latin typeface="Source Code Pro" pitchFamily="49" charset="0"/>
              </a:rPr>
              <a:t> </a:t>
            </a:r>
            <a:r>
              <a:rPr lang="en-GB" sz="2000" dirty="0" smtClean="0">
                <a:latin typeface="Source Code Pro" pitchFamily="49" charset="0"/>
              </a:rPr>
              <a:t> </a:t>
            </a:r>
            <a:r>
              <a:rPr lang="en-GB" sz="2000" dirty="0" err="1" smtClean="0">
                <a:solidFill>
                  <a:schemeClr val="tx2"/>
                </a:solidFill>
                <a:latin typeface="Source Code Pro" pitchFamily="49" charset="0"/>
              </a:rPr>
              <a:t>ytitle</a:t>
            </a:r>
            <a:r>
              <a:rPr lang="en-GB" sz="2000" dirty="0" smtClean="0">
                <a:solidFill>
                  <a:schemeClr val="tx2"/>
                </a:solidFill>
                <a:latin typeface="Source Code Pro" pitchFamily="49" charset="0"/>
              </a:rPr>
              <a:t>(,orientation(0))</a:t>
            </a:r>
            <a:endParaRPr lang="en-GB" sz="2000" dirty="0">
              <a:solidFill>
                <a:schemeClr val="tx2"/>
              </a:solidFill>
              <a:latin typeface="Source Code Pro" pitchFamily="49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tx2"/>
                </a:solidFill>
                <a:latin typeface="Source Code Pro" pitchFamily="49" charset="0"/>
              </a:rPr>
              <a:t>  </a:t>
            </a:r>
            <a:r>
              <a:rPr lang="en-GB" sz="2000" dirty="0" err="1" smtClean="0">
                <a:solidFill>
                  <a:schemeClr val="tx2"/>
                </a:solidFill>
                <a:latin typeface="Source Code Pro" pitchFamily="49" charset="0"/>
              </a:rPr>
              <a:t>ylabe</a:t>
            </a:r>
            <a:r>
              <a:rPr lang="en-GB" sz="2000" dirty="0" err="1">
                <a:solidFill>
                  <a:schemeClr val="tx2"/>
                </a:solidFill>
                <a:latin typeface="Source Code Pro" pitchFamily="49" charset="0"/>
              </a:rPr>
              <a:t>l</a:t>
            </a:r>
            <a:r>
              <a:rPr lang="en-GB" sz="2000" dirty="0" smtClean="0">
                <a:solidFill>
                  <a:schemeClr val="tx2"/>
                </a:solidFill>
                <a:latin typeface="Source Code Pro" pitchFamily="49" charset="0"/>
              </a:rPr>
              <a:t>(,</a:t>
            </a:r>
            <a:r>
              <a:rPr lang="en-GB" sz="2000" dirty="0">
                <a:solidFill>
                  <a:schemeClr val="tx2"/>
                </a:solidFill>
                <a:latin typeface="Source Code Pro" pitchFamily="49" charset="0"/>
              </a:rPr>
              <a:t>angle(0) </a:t>
            </a:r>
            <a:r>
              <a:rPr lang="en-GB" sz="2000" dirty="0" err="1">
                <a:solidFill>
                  <a:schemeClr val="tx2"/>
                </a:solidFill>
                <a:latin typeface="Source Code Pro" pitchFamily="49" charset="0"/>
              </a:rPr>
              <a:t>noticks</a:t>
            </a:r>
            <a:r>
              <a:rPr lang="en-GB" sz="2000" dirty="0">
                <a:solidFill>
                  <a:schemeClr val="tx2"/>
                </a:solidFill>
                <a:latin typeface="Source Code Pro" pitchFamily="49" charset="0"/>
              </a:rPr>
              <a:t> grid </a:t>
            </a:r>
            <a:r>
              <a:rPr lang="en-GB" sz="2000" dirty="0" err="1" smtClean="0">
                <a:solidFill>
                  <a:schemeClr val="tx2"/>
                </a:solidFill>
                <a:latin typeface="Source Code Pro" pitchFamily="49" charset="0"/>
              </a:rPr>
              <a:t>gmin</a:t>
            </a:r>
            <a:r>
              <a:rPr lang="en-GB" sz="2000" dirty="0" smtClean="0">
                <a:solidFill>
                  <a:schemeClr val="tx2"/>
                </a:solidFill>
                <a:latin typeface="Source Code Pro" pitchFamily="49" charset="0"/>
              </a:rPr>
              <a:t>) 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tx2"/>
                </a:solidFill>
                <a:latin typeface="Source Code Pro" pitchFamily="49" charset="0"/>
              </a:rPr>
              <a:t>  </a:t>
            </a:r>
            <a:r>
              <a:rPr lang="en-GB" sz="2000" dirty="0" err="1" smtClean="0">
                <a:solidFill>
                  <a:schemeClr val="tx2"/>
                </a:solidFill>
                <a:latin typeface="Source Code Pro" pitchFamily="49" charset="0"/>
              </a:rPr>
              <a:t>xlabel</a:t>
            </a:r>
            <a:r>
              <a:rPr lang="en-GB" sz="2000" dirty="0" smtClean="0">
                <a:solidFill>
                  <a:schemeClr val="tx2"/>
                </a:solidFill>
                <a:latin typeface="Source Code Pro" pitchFamily="49" charset="0"/>
              </a:rPr>
              <a:t>(,</a:t>
            </a:r>
            <a:r>
              <a:rPr lang="en-GB" sz="2000" dirty="0" err="1">
                <a:solidFill>
                  <a:schemeClr val="tx2"/>
                </a:solidFill>
                <a:latin typeface="Source Code Pro" pitchFamily="49" charset="0"/>
              </a:rPr>
              <a:t>noticks</a:t>
            </a:r>
            <a:r>
              <a:rPr lang="en-GB" sz="2000" dirty="0" smtClean="0">
                <a:solidFill>
                  <a:schemeClr val="tx2"/>
                </a:solidFill>
                <a:latin typeface="Source Code Pro" pitchFamily="49" charset="0"/>
              </a:rPr>
              <a:t>)</a:t>
            </a:r>
            <a:endParaRPr lang="en-GB" sz="2000" dirty="0">
              <a:solidFill>
                <a:schemeClr val="tx2"/>
              </a:solidFill>
              <a:latin typeface="Source Code Pro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tx2"/>
                </a:solidFill>
                <a:latin typeface="Source Code Pro" pitchFamily="49" charset="0"/>
              </a:rPr>
              <a:t> </a:t>
            </a:r>
            <a:r>
              <a:rPr lang="en-GB" sz="2000" dirty="0" smtClean="0">
                <a:solidFill>
                  <a:schemeClr val="tx2"/>
                </a:solidFill>
                <a:latin typeface="Source Code Pro" pitchFamily="49" charset="0"/>
              </a:rPr>
              <a:t> </a:t>
            </a:r>
            <a:r>
              <a:rPr lang="en-GB" sz="2000" dirty="0" err="1" smtClean="0">
                <a:solidFill>
                  <a:schemeClr val="tx2"/>
                </a:solidFill>
                <a:latin typeface="Source Code Pro" pitchFamily="49" charset="0"/>
              </a:rPr>
              <a:t>yscale</a:t>
            </a:r>
            <a:r>
              <a:rPr lang="en-GB" sz="2000" dirty="0" smtClean="0">
                <a:solidFill>
                  <a:schemeClr val="tx2"/>
                </a:solidFill>
                <a:latin typeface="Source Code Pro" pitchFamily="49" charset="0"/>
              </a:rPr>
              <a:t>(</a:t>
            </a:r>
            <a:r>
              <a:rPr lang="en-GB" sz="2000" dirty="0" err="1" smtClean="0">
                <a:solidFill>
                  <a:schemeClr val="tx2"/>
                </a:solidFill>
                <a:latin typeface="Source Code Pro" pitchFamily="49" charset="0"/>
              </a:rPr>
              <a:t>noline</a:t>
            </a:r>
            <a:r>
              <a:rPr lang="en-GB" sz="2000" dirty="0" smtClean="0">
                <a:solidFill>
                  <a:schemeClr val="tx2"/>
                </a:solidFill>
                <a:latin typeface="Source Code Pro" pitchFamily="49" charset="0"/>
              </a:rPr>
              <a:t>)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2"/>
                </a:solidFill>
                <a:latin typeface="Source Code Pro" pitchFamily="49" charset="0"/>
              </a:rPr>
              <a:t> </a:t>
            </a:r>
            <a:r>
              <a:rPr lang="en-GB" sz="2000" dirty="0" smtClean="0">
                <a:solidFill>
                  <a:schemeClr val="tx2"/>
                </a:solidFill>
                <a:latin typeface="Source Code Pro" pitchFamily="49" charset="0"/>
              </a:rPr>
              <a:t> </a:t>
            </a:r>
            <a:r>
              <a:rPr lang="en-GB" sz="2000" dirty="0" err="1" smtClean="0">
                <a:solidFill>
                  <a:schemeClr val="tx2"/>
                </a:solidFill>
                <a:latin typeface="Source Code Pro" pitchFamily="49" charset="0"/>
              </a:rPr>
              <a:t>xscale</a:t>
            </a:r>
            <a:r>
              <a:rPr lang="en-GB" sz="2000" dirty="0" smtClean="0">
                <a:solidFill>
                  <a:schemeClr val="tx2"/>
                </a:solidFill>
                <a:latin typeface="Source Code Pro" pitchFamily="49" charset="0"/>
              </a:rPr>
              <a:t>(</a:t>
            </a:r>
            <a:r>
              <a:rPr lang="en-GB" sz="2000" dirty="0" err="1" smtClean="0">
                <a:solidFill>
                  <a:schemeClr val="tx2"/>
                </a:solidFill>
                <a:latin typeface="Source Code Pro" pitchFamily="49" charset="0"/>
              </a:rPr>
              <a:t>noline</a:t>
            </a:r>
            <a:r>
              <a:rPr lang="en-GB" sz="2000" dirty="0" smtClean="0">
                <a:solidFill>
                  <a:schemeClr val="tx2"/>
                </a:solidFill>
                <a:latin typeface="Source Code Pro" pitchFamily="49" charset="0"/>
              </a:rPr>
              <a:t>)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tx2"/>
                </a:solidFill>
                <a:latin typeface="Source Code Pro" pitchFamily="49" charset="0"/>
              </a:rPr>
              <a:t>  </a:t>
            </a:r>
            <a:r>
              <a:rPr lang="en-GB" sz="2000" dirty="0" err="1">
                <a:solidFill>
                  <a:schemeClr val="tx2"/>
                </a:solidFill>
                <a:latin typeface="Source Code Pro" pitchFamily="49" charset="0"/>
              </a:rPr>
              <a:t>plotregion</a:t>
            </a:r>
            <a:r>
              <a:rPr lang="en-GB" sz="2000" dirty="0">
                <a:solidFill>
                  <a:schemeClr val="tx2"/>
                </a:solidFill>
                <a:latin typeface="Source Code Pro" pitchFamily="49" charset="0"/>
              </a:rPr>
              <a:t>(style(none</a:t>
            </a:r>
            <a:r>
              <a:rPr lang="en-GB" sz="2000" dirty="0" smtClean="0">
                <a:solidFill>
                  <a:schemeClr val="tx2"/>
                </a:solidFill>
                <a:latin typeface="Source Code Pro" pitchFamily="49" charset="0"/>
              </a:rPr>
              <a:t>))</a:t>
            </a:r>
            <a:endParaRPr lang="en-GB" sz="2000" dirty="0">
              <a:solidFill>
                <a:schemeClr val="tx2"/>
              </a:solidFill>
              <a:latin typeface="Source Code Pro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64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Discovering scheme files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en-GB" dirty="0" smtClean="0"/>
              <a:t>Several years ago, Rachel Jinks and I were looking through our </a:t>
            </a:r>
            <a:r>
              <a:rPr lang="en-GB" dirty="0" err="1" smtClean="0"/>
              <a:t>adopaths</a:t>
            </a:r>
            <a:r>
              <a:rPr lang="en-GB" dirty="0" smtClean="0"/>
              <a:t>, as you do, and stumbled across the base\style directory</a:t>
            </a:r>
          </a:p>
          <a:p>
            <a:r>
              <a:rPr lang="en-GB" dirty="0" smtClean="0"/>
              <a:t>Opened something like </a:t>
            </a:r>
            <a:r>
              <a:rPr lang="en-GB" dirty="0" err="1" smtClean="0"/>
              <a:t>color-blue.style</a:t>
            </a:r>
            <a:r>
              <a:rPr lang="en-GB" dirty="0" smtClean="0"/>
              <a:t> and saw that it contains</a:t>
            </a:r>
          </a:p>
          <a:p>
            <a:pPr marL="0" indent="0">
              <a:buNone/>
            </a:pPr>
            <a:r>
              <a:rPr lang="da-DK" sz="2800" dirty="0" smtClean="0">
                <a:latin typeface="Source Code Pro" pitchFamily="49" charset="0"/>
              </a:rPr>
              <a:t>. set </a:t>
            </a:r>
            <a:r>
              <a:rPr lang="da-DK" sz="2800" dirty="0">
                <a:latin typeface="Source Code Pro" pitchFamily="49" charset="0"/>
              </a:rPr>
              <a:t>rgb "0 0 255"</a:t>
            </a:r>
            <a:endParaRPr lang="da-DK" dirty="0">
              <a:latin typeface="Source Code Pro" pitchFamily="49" charset="0"/>
            </a:endParaRPr>
          </a:p>
          <a:p>
            <a:r>
              <a:rPr lang="en-GB" dirty="0" smtClean="0"/>
              <a:t>I </a:t>
            </a:r>
            <a:r>
              <a:rPr lang="en-GB" dirty="0"/>
              <a:t>s</a:t>
            </a:r>
            <a:r>
              <a:rPr lang="en-GB" dirty="0" smtClean="0"/>
              <a:t>et-to writing my own to match MRC’s branding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664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Discovering scheme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43192" cy="4525963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Not yet content, we stumbled across scheme-s2color.scheme</a:t>
            </a:r>
          </a:p>
          <a:p>
            <a:r>
              <a:rPr lang="en-GB" dirty="0" smtClean="0"/>
              <a:t>It was easy enough to read, so I started tinkering…</a:t>
            </a:r>
          </a:p>
          <a:p>
            <a:r>
              <a:rPr lang="en-GB" dirty="0" smtClean="0"/>
              <a:t>Within a few hours, had done </a:t>
            </a:r>
            <a:r>
              <a:rPr lang="en-GB" b="1" dirty="0" smtClean="0"/>
              <a:t>all</a:t>
            </a:r>
            <a:r>
              <a:rPr lang="en-GB" dirty="0" smtClean="0"/>
              <a:t> of the </a:t>
            </a:r>
            <a:r>
              <a:rPr lang="en-GB" i="1" dirty="0" smtClean="0"/>
              <a:t>every-single-time</a:t>
            </a:r>
            <a:r>
              <a:rPr lang="en-GB" dirty="0" smtClean="0"/>
              <a:t> changes so I had to do them </a:t>
            </a:r>
            <a:r>
              <a:rPr lang="en-GB" b="1" dirty="0" smtClean="0"/>
              <a:t>No. More. Times.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1052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Help: scheme entries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At the time, I wasn’t aware of the ‘scheme entries’ help</a:t>
            </a:r>
          </a:p>
          <a:p>
            <a:r>
              <a:rPr lang="en-GB" dirty="0" smtClean="0"/>
              <a:t>It’s helpful</a:t>
            </a:r>
          </a:p>
          <a:p>
            <a:r>
              <a:rPr lang="en-GB" dirty="0" smtClean="0"/>
              <a:t>Importantly: you don’t have to write a </a:t>
            </a:r>
            <a:r>
              <a:rPr lang="en-GB" b="1" dirty="0" smtClean="0">
                <a:solidFill>
                  <a:schemeClr val="tx2"/>
                </a:solidFill>
              </a:rPr>
              <a:t>full</a:t>
            </a:r>
            <a:r>
              <a:rPr lang="en-GB" dirty="0" smtClean="0"/>
              <a:t> scheme file. Of Stata’s base schemes, only s2color is ‘full’</a:t>
            </a:r>
          </a:p>
          <a:p>
            <a:r>
              <a:rPr lang="en-GB" dirty="0" smtClean="0"/>
              <a:t>To write your own scheme</a:t>
            </a:r>
            <a:r>
              <a:rPr lang="en-GB" dirty="0"/>
              <a:t>, </a:t>
            </a:r>
            <a:r>
              <a:rPr lang="en-GB" dirty="0" smtClean="0"/>
              <a:t>start file with:</a:t>
            </a:r>
          </a:p>
          <a:p>
            <a:pPr marL="0" indent="0">
              <a:buNone/>
            </a:pPr>
            <a:r>
              <a:rPr lang="en-GB" sz="2800" dirty="0" smtClean="0">
                <a:latin typeface="Source Code Pro" pitchFamily="49" charset="0"/>
              </a:rPr>
              <a:t>	#</a:t>
            </a:r>
            <a:r>
              <a:rPr lang="en-GB" sz="2800" dirty="0">
                <a:latin typeface="Source Code Pro" pitchFamily="49" charset="0"/>
              </a:rPr>
              <a:t>include s2color</a:t>
            </a:r>
          </a:p>
          <a:p>
            <a:r>
              <a:rPr lang="en-GB" dirty="0" smtClean="0"/>
              <a:t>Inherits everything that you don’t change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664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Example: </a:t>
            </a:r>
            <a:r>
              <a:rPr lang="en-GB" b="1" dirty="0" smtClean="0"/>
              <a:t>scheme</a:t>
            </a:r>
            <a:r>
              <a:rPr lang="en-GB" dirty="0" smtClean="0"/>
              <a:t>-</a:t>
            </a:r>
            <a:r>
              <a:rPr lang="en-GB" dirty="0" err="1" smtClean="0"/>
              <a:t>my.</a:t>
            </a:r>
            <a:r>
              <a:rPr lang="en-GB" b="1" dirty="0" err="1" smtClean="0"/>
              <a:t>scheme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(goes </a:t>
            </a:r>
            <a:r>
              <a:rPr lang="en-GB" dirty="0" smtClean="0"/>
              <a:t>in </a:t>
            </a:r>
            <a:r>
              <a:rPr lang="en-GB" dirty="0" err="1" smtClean="0"/>
              <a:t>adopath</a:t>
            </a:r>
            <a:r>
              <a:rPr lang="en-GB" dirty="0" smtClean="0"/>
              <a:t> at personal\s)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000" dirty="0" smtClean="0">
              <a:latin typeface="Source Code Pro" pitchFamily="49" charset="0"/>
            </a:endParaRPr>
          </a:p>
          <a:p>
            <a:pPr marL="0" indent="0">
              <a:buNone/>
            </a:pPr>
            <a:endParaRPr lang="en-GB" sz="2000" dirty="0">
              <a:latin typeface="Source Code Pro" pitchFamily="49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Source Code Pro" pitchFamily="49" charset="0"/>
              </a:rPr>
              <a:t>#</a:t>
            </a:r>
            <a:r>
              <a:rPr lang="en-GB" sz="2000" dirty="0">
                <a:latin typeface="Source Code Pro" pitchFamily="49" charset="0"/>
              </a:rPr>
              <a:t>include s2color</a:t>
            </a:r>
          </a:p>
          <a:p>
            <a:pPr marL="0" indent="0">
              <a:buNone/>
            </a:pPr>
            <a:r>
              <a:rPr lang="en-GB" sz="2000" dirty="0" err="1">
                <a:latin typeface="Source Code Pro" pitchFamily="49" charset="0"/>
              </a:rPr>
              <a:t>color</a:t>
            </a:r>
            <a:r>
              <a:rPr lang="en-GB" sz="2000" dirty="0">
                <a:latin typeface="Source Code Pro" pitchFamily="49" charset="0"/>
              </a:rPr>
              <a:t> background white</a:t>
            </a:r>
          </a:p>
          <a:p>
            <a:pPr marL="0" indent="0">
              <a:buNone/>
            </a:pPr>
            <a:r>
              <a:rPr lang="en-GB" sz="2000" dirty="0" err="1">
                <a:latin typeface="Source Code Pro" pitchFamily="49" charset="0"/>
              </a:rPr>
              <a:t>anglestyle</a:t>
            </a:r>
            <a:r>
              <a:rPr lang="en-GB" sz="2000" dirty="0">
                <a:latin typeface="Source Code Pro" pitchFamily="49" charset="0"/>
              </a:rPr>
              <a:t> </a:t>
            </a:r>
            <a:r>
              <a:rPr lang="en-GB" sz="2000" dirty="0" err="1">
                <a:latin typeface="Source Code Pro" pitchFamily="49" charset="0"/>
              </a:rPr>
              <a:t>vertical_tick</a:t>
            </a:r>
            <a:r>
              <a:rPr lang="en-GB" sz="2000" dirty="0">
                <a:latin typeface="Source Code Pro" pitchFamily="49" charset="0"/>
              </a:rPr>
              <a:t> horizontal</a:t>
            </a:r>
          </a:p>
          <a:p>
            <a:pPr marL="0" indent="0">
              <a:buNone/>
            </a:pPr>
            <a:r>
              <a:rPr lang="en-GB" sz="2000" dirty="0">
                <a:latin typeface="Source Code Pro" pitchFamily="49" charset="0"/>
              </a:rPr>
              <a:t>symbol p </a:t>
            </a:r>
            <a:r>
              <a:rPr lang="en-GB" sz="2000" dirty="0" err="1">
                <a:latin typeface="Source Code Pro" pitchFamily="49" charset="0"/>
              </a:rPr>
              <a:t>circle_hollow</a:t>
            </a:r>
            <a:endParaRPr lang="en-GB" sz="2000" dirty="0">
              <a:latin typeface="Source Code Pro" pitchFamily="49" charset="0"/>
            </a:endParaRPr>
          </a:p>
          <a:p>
            <a:pPr marL="0" indent="0">
              <a:buNone/>
            </a:pPr>
            <a:r>
              <a:rPr lang="en-GB" sz="2000" dirty="0" err="1">
                <a:latin typeface="Source Code Pro" pitchFamily="49" charset="0"/>
              </a:rPr>
              <a:t>color</a:t>
            </a:r>
            <a:r>
              <a:rPr lang="en-GB" sz="2000" dirty="0">
                <a:latin typeface="Source Code Pro" pitchFamily="49" charset="0"/>
              </a:rPr>
              <a:t> </a:t>
            </a:r>
            <a:r>
              <a:rPr lang="en-GB" sz="2000" dirty="0" err="1">
                <a:latin typeface="Source Code Pro" pitchFamily="49" charset="0"/>
              </a:rPr>
              <a:t>plotregion_line</a:t>
            </a:r>
            <a:r>
              <a:rPr lang="en-GB" sz="2000" dirty="0">
                <a:latin typeface="Source Code Pro" pitchFamily="49" charset="0"/>
              </a:rPr>
              <a:t>    none</a:t>
            </a:r>
          </a:p>
          <a:p>
            <a:pPr marL="0" indent="0">
              <a:buNone/>
            </a:pPr>
            <a:r>
              <a:rPr lang="en-GB" sz="2000" dirty="0" err="1">
                <a:latin typeface="Source Code Pro" pitchFamily="49" charset="0"/>
              </a:rPr>
              <a:t>yesno</a:t>
            </a:r>
            <a:r>
              <a:rPr lang="en-GB" sz="2000" dirty="0">
                <a:latin typeface="Source Code Pro" pitchFamily="49" charset="0"/>
              </a:rPr>
              <a:t> </a:t>
            </a:r>
            <a:r>
              <a:rPr lang="en-GB" sz="2000" dirty="0" err="1">
                <a:latin typeface="Source Code Pro" pitchFamily="49" charset="0"/>
              </a:rPr>
              <a:t>draw_major_vgrid</a:t>
            </a:r>
            <a:r>
              <a:rPr lang="en-GB" sz="2000" dirty="0">
                <a:latin typeface="Source Code Pro" pitchFamily="49" charset="0"/>
              </a:rPr>
              <a:t>       yes</a:t>
            </a:r>
          </a:p>
          <a:p>
            <a:pPr marL="0" indent="0">
              <a:buNone/>
            </a:pPr>
            <a:r>
              <a:rPr lang="en-GB" sz="2000" dirty="0" err="1">
                <a:latin typeface="Source Code Pro" pitchFamily="49" charset="0"/>
              </a:rPr>
              <a:t>yesno</a:t>
            </a:r>
            <a:r>
              <a:rPr lang="en-GB" sz="2000" dirty="0">
                <a:latin typeface="Source Code Pro" pitchFamily="49" charset="0"/>
              </a:rPr>
              <a:t> </a:t>
            </a:r>
            <a:r>
              <a:rPr lang="en-GB" sz="2000" dirty="0" err="1">
                <a:latin typeface="Source Code Pro" pitchFamily="49" charset="0"/>
              </a:rPr>
              <a:t>extend_axes_full_low</a:t>
            </a:r>
            <a:r>
              <a:rPr lang="en-GB" sz="2000" dirty="0">
                <a:latin typeface="Source Code Pro" pitchFamily="49" charset="0"/>
              </a:rPr>
              <a:t>   no</a:t>
            </a:r>
          </a:p>
          <a:p>
            <a:pPr marL="0" indent="0">
              <a:buNone/>
            </a:pPr>
            <a:r>
              <a:rPr lang="en-GB" sz="2000" dirty="0" err="1">
                <a:latin typeface="Source Code Pro" pitchFamily="49" charset="0"/>
              </a:rPr>
              <a:t>yesno</a:t>
            </a:r>
            <a:r>
              <a:rPr lang="en-GB" sz="2000" dirty="0">
                <a:latin typeface="Source Code Pro" pitchFamily="49" charset="0"/>
              </a:rPr>
              <a:t> </a:t>
            </a:r>
            <a:r>
              <a:rPr lang="en-GB" sz="2000" dirty="0" err="1">
                <a:latin typeface="Source Code Pro" pitchFamily="49" charset="0"/>
              </a:rPr>
              <a:t>extend_axes_full_high</a:t>
            </a:r>
            <a:r>
              <a:rPr lang="en-GB" sz="2000" dirty="0">
                <a:latin typeface="Source Code Pro" pitchFamily="49" charset="0"/>
              </a:rPr>
              <a:t>  no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2915816" y="1838325"/>
            <a:ext cx="6005513" cy="4398963"/>
            <a:chOff x="988" y="1158"/>
            <a:chExt cx="3783" cy="2771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988" y="1158"/>
              <a:ext cx="3783" cy="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021" y="1191"/>
              <a:ext cx="3717" cy="27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027" y="1197"/>
              <a:ext cx="3705" cy="2693"/>
            </a:xfrm>
            <a:prstGeom prst="rect">
              <a:avLst/>
            </a:pr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627" y="1291"/>
              <a:ext cx="3011" cy="1994"/>
            </a:xfrm>
            <a:prstGeom prst="rect">
              <a:avLst/>
            </a:pr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1624" y="2637"/>
              <a:ext cx="3016" cy="0"/>
            </a:xfrm>
            <a:prstGeom prst="line">
              <a:avLst/>
            </a:prstGeom>
            <a:noFill/>
            <a:ln w="12700" cap="flat">
              <a:solidFill>
                <a:srgbClr val="EAF2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1624" y="2046"/>
              <a:ext cx="3016" cy="0"/>
            </a:xfrm>
            <a:prstGeom prst="line">
              <a:avLst/>
            </a:prstGeom>
            <a:noFill/>
            <a:ln w="12700" cap="flat">
              <a:solidFill>
                <a:srgbClr val="EAF2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1624" y="1455"/>
              <a:ext cx="3016" cy="0"/>
            </a:xfrm>
            <a:prstGeom prst="line">
              <a:avLst/>
            </a:prstGeom>
            <a:noFill/>
            <a:ln w="12700" cap="flat">
              <a:solidFill>
                <a:srgbClr val="EAF2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2619" y="2061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939" y="2462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458" y="2055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2207" y="2470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94" y="2664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127" y="2606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2547" y="2245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993" y="2698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2091" y="2521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1662" y="2674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1859" y="2734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3146" y="1671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1725" y="2746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1921" y="2757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2243" y="2509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2055" y="2763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2476" y="2530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2020" y="2362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40" name="Oval 31"/>
            <p:cNvSpPr>
              <a:spLocks noChangeArrowheads="1"/>
            </p:cNvSpPr>
            <p:nvPr/>
          </p:nvSpPr>
          <p:spPr bwMode="auto">
            <a:xfrm>
              <a:off x="1912" y="2568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41" name="Oval 32"/>
            <p:cNvSpPr>
              <a:spLocks noChangeArrowheads="1"/>
            </p:cNvSpPr>
            <p:nvPr/>
          </p:nvSpPr>
          <p:spPr bwMode="auto">
            <a:xfrm>
              <a:off x="1814" y="2651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43" name="Oval 33"/>
            <p:cNvSpPr>
              <a:spLocks noChangeArrowheads="1"/>
            </p:cNvSpPr>
            <p:nvPr/>
          </p:nvSpPr>
          <p:spPr bwMode="auto">
            <a:xfrm>
              <a:off x="1868" y="2397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44" name="Oval 34"/>
            <p:cNvSpPr>
              <a:spLocks noChangeArrowheads="1"/>
            </p:cNvSpPr>
            <p:nvPr/>
          </p:nvSpPr>
          <p:spPr bwMode="auto">
            <a:xfrm>
              <a:off x="2923" y="1788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45" name="Oval 35"/>
            <p:cNvSpPr>
              <a:spLocks noChangeArrowheads="1"/>
            </p:cNvSpPr>
            <p:nvPr/>
          </p:nvSpPr>
          <p:spPr bwMode="auto">
            <a:xfrm>
              <a:off x="2708" y="2722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46" name="Oval 36"/>
            <p:cNvSpPr>
              <a:spLocks noChangeArrowheads="1"/>
            </p:cNvSpPr>
            <p:nvPr/>
          </p:nvSpPr>
          <p:spPr bwMode="auto">
            <a:xfrm>
              <a:off x="3084" y="2645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47" name="Oval 37"/>
            <p:cNvSpPr>
              <a:spLocks noChangeArrowheads="1"/>
            </p:cNvSpPr>
            <p:nvPr/>
          </p:nvSpPr>
          <p:spPr bwMode="auto">
            <a:xfrm>
              <a:off x="2449" y="2757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48" name="Oval 38"/>
            <p:cNvSpPr>
              <a:spLocks noChangeArrowheads="1"/>
            </p:cNvSpPr>
            <p:nvPr/>
          </p:nvSpPr>
          <p:spPr bwMode="auto">
            <a:xfrm>
              <a:off x="2994" y="2637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49" name="Oval 39"/>
            <p:cNvSpPr>
              <a:spLocks noChangeArrowheads="1"/>
            </p:cNvSpPr>
            <p:nvPr/>
          </p:nvSpPr>
          <p:spPr bwMode="auto">
            <a:xfrm>
              <a:off x="3736" y="2281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50" name="Oval 40"/>
            <p:cNvSpPr>
              <a:spLocks noChangeArrowheads="1"/>
            </p:cNvSpPr>
            <p:nvPr/>
          </p:nvSpPr>
          <p:spPr bwMode="auto">
            <a:xfrm>
              <a:off x="3370" y="2522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51" name="Oval 41"/>
            <p:cNvSpPr>
              <a:spLocks noChangeArrowheads="1"/>
            </p:cNvSpPr>
            <p:nvPr/>
          </p:nvSpPr>
          <p:spPr bwMode="auto">
            <a:xfrm>
              <a:off x="2082" y="2680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52" name="Oval 42"/>
            <p:cNvSpPr>
              <a:spLocks noChangeArrowheads="1"/>
            </p:cNvSpPr>
            <p:nvPr/>
          </p:nvSpPr>
          <p:spPr bwMode="auto">
            <a:xfrm>
              <a:off x="3021" y="2593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53" name="Oval 43"/>
            <p:cNvSpPr>
              <a:spLocks noChangeArrowheads="1"/>
            </p:cNvSpPr>
            <p:nvPr/>
          </p:nvSpPr>
          <p:spPr bwMode="auto">
            <a:xfrm>
              <a:off x="3558" y="1980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54" name="Oval 44"/>
            <p:cNvSpPr>
              <a:spLocks noChangeArrowheads="1"/>
            </p:cNvSpPr>
            <p:nvPr/>
          </p:nvSpPr>
          <p:spPr bwMode="auto">
            <a:xfrm>
              <a:off x="3128" y="2724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55" name="Oval 45"/>
            <p:cNvSpPr>
              <a:spLocks noChangeArrowheads="1"/>
            </p:cNvSpPr>
            <p:nvPr/>
          </p:nvSpPr>
          <p:spPr bwMode="auto">
            <a:xfrm>
              <a:off x="3960" y="1861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56" name="Oval 46"/>
            <p:cNvSpPr>
              <a:spLocks noChangeArrowheads="1"/>
            </p:cNvSpPr>
            <p:nvPr/>
          </p:nvSpPr>
          <p:spPr bwMode="auto">
            <a:xfrm>
              <a:off x="3576" y="1492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57" name="Oval 47"/>
            <p:cNvSpPr>
              <a:spLocks noChangeArrowheads="1"/>
            </p:cNvSpPr>
            <p:nvPr/>
          </p:nvSpPr>
          <p:spPr bwMode="auto">
            <a:xfrm>
              <a:off x="3924" y="1326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58" name="Oval 48"/>
            <p:cNvSpPr>
              <a:spLocks noChangeArrowheads="1"/>
            </p:cNvSpPr>
            <p:nvPr/>
          </p:nvSpPr>
          <p:spPr bwMode="auto">
            <a:xfrm>
              <a:off x="1975" y="2816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59" name="Oval 49"/>
            <p:cNvSpPr>
              <a:spLocks noChangeArrowheads="1"/>
            </p:cNvSpPr>
            <p:nvPr/>
          </p:nvSpPr>
          <p:spPr bwMode="auto">
            <a:xfrm>
              <a:off x="3388" y="2532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60" name="Oval 50"/>
            <p:cNvSpPr>
              <a:spLocks noChangeArrowheads="1"/>
            </p:cNvSpPr>
            <p:nvPr/>
          </p:nvSpPr>
          <p:spPr bwMode="auto">
            <a:xfrm>
              <a:off x="2932" y="2674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61" name="Oval 51"/>
            <p:cNvSpPr>
              <a:spLocks noChangeArrowheads="1"/>
            </p:cNvSpPr>
            <p:nvPr/>
          </p:nvSpPr>
          <p:spPr bwMode="auto">
            <a:xfrm>
              <a:off x="2967" y="2603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62" name="Oval 52"/>
            <p:cNvSpPr>
              <a:spLocks noChangeArrowheads="1"/>
            </p:cNvSpPr>
            <p:nvPr/>
          </p:nvSpPr>
          <p:spPr bwMode="auto">
            <a:xfrm>
              <a:off x="2547" y="2773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63" name="Freeform 53"/>
            <p:cNvSpPr>
              <a:spLocks/>
            </p:cNvSpPr>
            <p:nvPr/>
          </p:nvSpPr>
          <p:spPr bwMode="auto">
            <a:xfrm>
              <a:off x="3155" y="2739"/>
              <a:ext cx="44" cy="43"/>
            </a:xfrm>
            <a:custGeom>
              <a:avLst/>
              <a:gdLst>
                <a:gd name="T0" fmla="*/ 44 w 44"/>
                <a:gd name="T1" fmla="*/ 22 h 43"/>
                <a:gd name="T2" fmla="*/ 22 w 44"/>
                <a:gd name="T3" fmla="*/ 43 h 43"/>
                <a:gd name="T4" fmla="*/ 0 w 44"/>
                <a:gd name="T5" fmla="*/ 22 h 43"/>
                <a:gd name="T6" fmla="*/ 22 w 44"/>
                <a:gd name="T7" fmla="*/ 0 h 43"/>
                <a:gd name="T8" fmla="*/ 44 w 44"/>
                <a:gd name="T9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3">
                  <a:moveTo>
                    <a:pt x="44" y="22"/>
                  </a:moveTo>
                  <a:cubicBezTo>
                    <a:pt x="44" y="33"/>
                    <a:pt x="34" y="43"/>
                    <a:pt x="22" y="43"/>
                  </a:cubicBezTo>
                  <a:cubicBezTo>
                    <a:pt x="10" y="43"/>
                    <a:pt x="0" y="33"/>
                    <a:pt x="0" y="22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34" y="0"/>
                    <a:pt x="44" y="9"/>
                    <a:pt x="44" y="22"/>
                  </a:cubicBezTo>
                </a:path>
              </a:pathLst>
            </a:cu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64" name="Oval 54"/>
            <p:cNvSpPr>
              <a:spLocks noChangeArrowheads="1"/>
            </p:cNvSpPr>
            <p:nvPr/>
          </p:nvSpPr>
          <p:spPr bwMode="auto">
            <a:xfrm>
              <a:off x="1984" y="2735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65" name="Oval 55"/>
            <p:cNvSpPr>
              <a:spLocks noChangeArrowheads="1"/>
            </p:cNvSpPr>
            <p:nvPr/>
          </p:nvSpPr>
          <p:spPr bwMode="auto">
            <a:xfrm>
              <a:off x="3307" y="2732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66" name="Oval 56"/>
            <p:cNvSpPr>
              <a:spLocks noChangeArrowheads="1"/>
            </p:cNvSpPr>
            <p:nvPr/>
          </p:nvSpPr>
          <p:spPr bwMode="auto">
            <a:xfrm>
              <a:off x="3307" y="2511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67" name="Oval 57"/>
            <p:cNvSpPr>
              <a:spLocks noChangeArrowheads="1"/>
            </p:cNvSpPr>
            <p:nvPr/>
          </p:nvSpPr>
          <p:spPr bwMode="auto">
            <a:xfrm>
              <a:off x="3433" y="2457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68" name="Oval 58"/>
            <p:cNvSpPr>
              <a:spLocks noChangeArrowheads="1"/>
            </p:cNvSpPr>
            <p:nvPr/>
          </p:nvSpPr>
          <p:spPr bwMode="auto">
            <a:xfrm>
              <a:off x="1698" y="2687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69" name="Oval 59"/>
            <p:cNvSpPr>
              <a:spLocks noChangeArrowheads="1"/>
            </p:cNvSpPr>
            <p:nvPr/>
          </p:nvSpPr>
          <p:spPr bwMode="auto">
            <a:xfrm>
              <a:off x="2458" y="2711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70" name="Oval 60"/>
            <p:cNvSpPr>
              <a:spLocks noChangeArrowheads="1"/>
            </p:cNvSpPr>
            <p:nvPr/>
          </p:nvSpPr>
          <p:spPr bwMode="auto">
            <a:xfrm>
              <a:off x="4416" y="1847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71" name="Freeform 61"/>
            <p:cNvSpPr>
              <a:spLocks/>
            </p:cNvSpPr>
            <p:nvPr/>
          </p:nvSpPr>
          <p:spPr bwMode="auto">
            <a:xfrm>
              <a:off x="4309" y="1599"/>
              <a:ext cx="43" cy="44"/>
            </a:xfrm>
            <a:custGeom>
              <a:avLst/>
              <a:gdLst>
                <a:gd name="T0" fmla="*/ 43 w 43"/>
                <a:gd name="T1" fmla="*/ 22 h 44"/>
                <a:gd name="T2" fmla="*/ 21 w 43"/>
                <a:gd name="T3" fmla="*/ 44 h 44"/>
                <a:gd name="T4" fmla="*/ 0 w 43"/>
                <a:gd name="T5" fmla="*/ 22 h 44"/>
                <a:gd name="T6" fmla="*/ 21 w 43"/>
                <a:gd name="T7" fmla="*/ 0 h 44"/>
                <a:gd name="T8" fmla="*/ 43 w 43"/>
                <a:gd name="T9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4">
                  <a:moveTo>
                    <a:pt x="43" y="22"/>
                  </a:moveTo>
                  <a:cubicBezTo>
                    <a:pt x="43" y="34"/>
                    <a:pt x="34" y="44"/>
                    <a:pt x="21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34" y="0"/>
                    <a:pt x="43" y="10"/>
                    <a:pt x="43" y="22"/>
                  </a:cubicBezTo>
                </a:path>
              </a:pathLst>
            </a:cu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72" name="Oval 62"/>
            <p:cNvSpPr>
              <a:spLocks noChangeArrowheads="1"/>
            </p:cNvSpPr>
            <p:nvPr/>
          </p:nvSpPr>
          <p:spPr bwMode="auto">
            <a:xfrm>
              <a:off x="3513" y="1615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73" name="Oval 63"/>
            <p:cNvSpPr>
              <a:spLocks noChangeArrowheads="1"/>
            </p:cNvSpPr>
            <p:nvPr/>
          </p:nvSpPr>
          <p:spPr bwMode="auto">
            <a:xfrm>
              <a:off x="2395" y="2754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74" name="Oval 64"/>
            <p:cNvSpPr>
              <a:spLocks noChangeArrowheads="1"/>
            </p:cNvSpPr>
            <p:nvPr/>
          </p:nvSpPr>
          <p:spPr bwMode="auto">
            <a:xfrm>
              <a:off x="3719" y="2571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75" name="Oval 65"/>
            <p:cNvSpPr>
              <a:spLocks noChangeArrowheads="1"/>
            </p:cNvSpPr>
            <p:nvPr/>
          </p:nvSpPr>
          <p:spPr bwMode="auto">
            <a:xfrm>
              <a:off x="3415" y="2478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76" name="Oval 66"/>
            <p:cNvSpPr>
              <a:spLocks noChangeArrowheads="1"/>
            </p:cNvSpPr>
            <p:nvPr/>
          </p:nvSpPr>
          <p:spPr bwMode="auto">
            <a:xfrm>
              <a:off x="3102" y="2672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77" name="Oval 67"/>
            <p:cNvSpPr>
              <a:spLocks noChangeArrowheads="1"/>
            </p:cNvSpPr>
            <p:nvPr/>
          </p:nvSpPr>
          <p:spPr bwMode="auto">
            <a:xfrm>
              <a:off x="3781" y="2461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78" name="Oval 68"/>
            <p:cNvSpPr>
              <a:spLocks noChangeArrowheads="1"/>
            </p:cNvSpPr>
            <p:nvPr/>
          </p:nvSpPr>
          <p:spPr bwMode="auto">
            <a:xfrm>
              <a:off x="2619" y="2817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79" name="Oval 69"/>
            <p:cNvSpPr>
              <a:spLocks noChangeArrowheads="1"/>
            </p:cNvSpPr>
            <p:nvPr/>
          </p:nvSpPr>
          <p:spPr bwMode="auto">
            <a:xfrm>
              <a:off x="3719" y="2164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80" name="Oval 70"/>
            <p:cNvSpPr>
              <a:spLocks noChangeArrowheads="1"/>
            </p:cNvSpPr>
            <p:nvPr/>
          </p:nvSpPr>
          <p:spPr bwMode="auto">
            <a:xfrm>
              <a:off x="3048" y="2595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81" name="Oval 71"/>
            <p:cNvSpPr>
              <a:spLocks noChangeArrowheads="1"/>
            </p:cNvSpPr>
            <p:nvPr/>
          </p:nvSpPr>
          <p:spPr bwMode="auto">
            <a:xfrm>
              <a:off x="3039" y="2647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82" name="Oval 72"/>
            <p:cNvSpPr>
              <a:spLocks noChangeArrowheads="1"/>
            </p:cNvSpPr>
            <p:nvPr/>
          </p:nvSpPr>
          <p:spPr bwMode="auto">
            <a:xfrm>
              <a:off x="3388" y="2628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83" name="Oval 73"/>
            <p:cNvSpPr>
              <a:spLocks noChangeArrowheads="1"/>
            </p:cNvSpPr>
            <p:nvPr/>
          </p:nvSpPr>
          <p:spPr bwMode="auto">
            <a:xfrm>
              <a:off x="3102" y="2712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84" name="Oval 74"/>
            <p:cNvSpPr>
              <a:spLocks noChangeArrowheads="1"/>
            </p:cNvSpPr>
            <p:nvPr/>
          </p:nvSpPr>
          <p:spPr bwMode="auto">
            <a:xfrm>
              <a:off x="2529" y="2710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85" name="Oval 75"/>
            <p:cNvSpPr>
              <a:spLocks noChangeArrowheads="1"/>
            </p:cNvSpPr>
            <p:nvPr/>
          </p:nvSpPr>
          <p:spPr bwMode="auto">
            <a:xfrm>
              <a:off x="3692" y="1980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86" name="Oval 76"/>
            <p:cNvSpPr>
              <a:spLocks noChangeArrowheads="1"/>
            </p:cNvSpPr>
            <p:nvPr/>
          </p:nvSpPr>
          <p:spPr bwMode="auto">
            <a:xfrm>
              <a:off x="3003" y="2657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87" name="Oval 77"/>
            <p:cNvSpPr>
              <a:spLocks noChangeArrowheads="1"/>
            </p:cNvSpPr>
            <p:nvPr/>
          </p:nvSpPr>
          <p:spPr bwMode="auto">
            <a:xfrm>
              <a:off x="1698" y="2683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88" name="Oval 78"/>
            <p:cNvSpPr>
              <a:spLocks noChangeArrowheads="1"/>
            </p:cNvSpPr>
            <p:nvPr/>
          </p:nvSpPr>
          <p:spPr bwMode="auto">
            <a:xfrm>
              <a:off x="2055" y="2676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89" name="Oval 79"/>
            <p:cNvSpPr>
              <a:spLocks noChangeArrowheads="1"/>
            </p:cNvSpPr>
            <p:nvPr/>
          </p:nvSpPr>
          <p:spPr bwMode="auto">
            <a:xfrm>
              <a:off x="2342" y="2440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90" name="Oval 80"/>
            <p:cNvSpPr>
              <a:spLocks noChangeArrowheads="1"/>
            </p:cNvSpPr>
            <p:nvPr/>
          </p:nvSpPr>
          <p:spPr bwMode="auto">
            <a:xfrm>
              <a:off x="3066" y="2726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91" name="Freeform 81"/>
            <p:cNvSpPr>
              <a:spLocks/>
            </p:cNvSpPr>
            <p:nvPr/>
          </p:nvSpPr>
          <p:spPr bwMode="auto">
            <a:xfrm>
              <a:off x="3397" y="2521"/>
              <a:ext cx="43" cy="43"/>
            </a:xfrm>
            <a:custGeom>
              <a:avLst/>
              <a:gdLst>
                <a:gd name="T0" fmla="*/ 43 w 43"/>
                <a:gd name="T1" fmla="*/ 22 h 43"/>
                <a:gd name="T2" fmla="*/ 22 w 43"/>
                <a:gd name="T3" fmla="*/ 43 h 43"/>
                <a:gd name="T4" fmla="*/ 0 w 43"/>
                <a:gd name="T5" fmla="*/ 22 h 43"/>
                <a:gd name="T6" fmla="*/ 22 w 43"/>
                <a:gd name="T7" fmla="*/ 0 h 43"/>
                <a:gd name="T8" fmla="*/ 43 w 43"/>
                <a:gd name="T9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43" y="22"/>
                  </a:moveTo>
                  <a:cubicBezTo>
                    <a:pt x="43" y="34"/>
                    <a:pt x="33" y="43"/>
                    <a:pt x="22" y="43"/>
                  </a:cubicBezTo>
                  <a:cubicBezTo>
                    <a:pt x="9" y="43"/>
                    <a:pt x="0" y="34"/>
                    <a:pt x="0" y="22"/>
                  </a:cubicBezTo>
                  <a:cubicBezTo>
                    <a:pt x="0" y="10"/>
                    <a:pt x="9" y="0"/>
                    <a:pt x="22" y="0"/>
                  </a:cubicBezTo>
                  <a:cubicBezTo>
                    <a:pt x="33" y="0"/>
                    <a:pt x="43" y="10"/>
                    <a:pt x="43" y="22"/>
                  </a:cubicBezTo>
                </a:path>
              </a:pathLst>
            </a:cu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92" name="Oval 82"/>
            <p:cNvSpPr>
              <a:spLocks noChangeArrowheads="1"/>
            </p:cNvSpPr>
            <p:nvPr/>
          </p:nvSpPr>
          <p:spPr bwMode="auto">
            <a:xfrm>
              <a:off x="3191" y="2623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93" name="Oval 83"/>
            <p:cNvSpPr>
              <a:spLocks noChangeArrowheads="1"/>
            </p:cNvSpPr>
            <p:nvPr/>
          </p:nvSpPr>
          <p:spPr bwMode="auto">
            <a:xfrm>
              <a:off x="2959" y="2589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94" name="Oval 84"/>
            <p:cNvSpPr>
              <a:spLocks noChangeArrowheads="1"/>
            </p:cNvSpPr>
            <p:nvPr/>
          </p:nvSpPr>
          <p:spPr bwMode="auto">
            <a:xfrm>
              <a:off x="2950" y="2648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95" name="Oval 85"/>
            <p:cNvSpPr>
              <a:spLocks noChangeArrowheads="1"/>
            </p:cNvSpPr>
            <p:nvPr/>
          </p:nvSpPr>
          <p:spPr bwMode="auto">
            <a:xfrm>
              <a:off x="3146" y="2683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96" name="Oval 86"/>
            <p:cNvSpPr>
              <a:spLocks noChangeArrowheads="1"/>
            </p:cNvSpPr>
            <p:nvPr/>
          </p:nvSpPr>
          <p:spPr bwMode="auto">
            <a:xfrm>
              <a:off x="2494" y="2713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97" name="Line 87"/>
            <p:cNvSpPr>
              <a:spLocks noChangeShapeType="1"/>
            </p:cNvSpPr>
            <p:nvPr/>
          </p:nvSpPr>
          <p:spPr bwMode="auto">
            <a:xfrm flipH="1">
              <a:off x="1587" y="3228"/>
              <a:ext cx="37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98" name="Rectangle 88"/>
            <p:cNvSpPr>
              <a:spLocks noChangeArrowheads="1"/>
            </p:cNvSpPr>
            <p:nvPr/>
          </p:nvSpPr>
          <p:spPr bwMode="auto">
            <a:xfrm>
              <a:off x="1515" y="3181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9" name="Line 89"/>
            <p:cNvSpPr>
              <a:spLocks noChangeShapeType="1"/>
            </p:cNvSpPr>
            <p:nvPr/>
          </p:nvSpPr>
          <p:spPr bwMode="auto">
            <a:xfrm flipH="1">
              <a:off x="1587" y="2637"/>
              <a:ext cx="37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0" name="Rectangle 90"/>
            <p:cNvSpPr>
              <a:spLocks noChangeArrowheads="1"/>
            </p:cNvSpPr>
            <p:nvPr/>
          </p:nvSpPr>
          <p:spPr bwMode="auto">
            <a:xfrm>
              <a:off x="1330" y="2590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1" name="Line 91"/>
            <p:cNvSpPr>
              <a:spLocks noChangeShapeType="1"/>
            </p:cNvSpPr>
            <p:nvPr/>
          </p:nvSpPr>
          <p:spPr bwMode="auto">
            <a:xfrm flipH="1">
              <a:off x="1587" y="2046"/>
              <a:ext cx="37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2" name="Rectangle 92"/>
            <p:cNvSpPr>
              <a:spLocks noChangeArrowheads="1"/>
            </p:cNvSpPr>
            <p:nvPr/>
          </p:nvSpPr>
          <p:spPr bwMode="auto">
            <a:xfrm>
              <a:off x="1278" y="2000"/>
              <a:ext cx="33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3" name="Line 93"/>
            <p:cNvSpPr>
              <a:spLocks noChangeShapeType="1"/>
            </p:cNvSpPr>
            <p:nvPr/>
          </p:nvSpPr>
          <p:spPr bwMode="auto">
            <a:xfrm flipH="1">
              <a:off x="1587" y="1455"/>
              <a:ext cx="37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4" name="Rectangle 94"/>
            <p:cNvSpPr>
              <a:spLocks noChangeArrowheads="1"/>
            </p:cNvSpPr>
            <p:nvPr/>
          </p:nvSpPr>
          <p:spPr bwMode="auto">
            <a:xfrm>
              <a:off x="1278" y="1408"/>
              <a:ext cx="33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15,000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5" name="Line 95"/>
            <p:cNvSpPr>
              <a:spLocks noChangeShapeType="1"/>
            </p:cNvSpPr>
            <p:nvPr/>
          </p:nvSpPr>
          <p:spPr bwMode="auto">
            <a:xfrm flipV="1">
              <a:off x="1624" y="1455"/>
              <a:ext cx="0" cy="1773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6" name="Rectangle 96"/>
            <p:cNvSpPr>
              <a:spLocks noChangeArrowheads="1"/>
            </p:cNvSpPr>
            <p:nvPr/>
          </p:nvSpPr>
          <p:spPr bwMode="auto">
            <a:xfrm rot="16200000">
              <a:off x="1132" y="2277"/>
              <a:ext cx="10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7" name="Rectangle 97"/>
            <p:cNvSpPr>
              <a:spLocks noChangeArrowheads="1"/>
            </p:cNvSpPr>
            <p:nvPr/>
          </p:nvSpPr>
          <p:spPr bwMode="auto">
            <a:xfrm rot="16200000">
              <a:off x="1149" y="2231"/>
              <a:ext cx="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8" name="Rectangle 98"/>
            <p:cNvSpPr>
              <a:spLocks noChangeArrowheads="1"/>
            </p:cNvSpPr>
            <p:nvPr/>
          </p:nvSpPr>
          <p:spPr bwMode="auto">
            <a:xfrm rot="16200000">
              <a:off x="1154" y="2205"/>
              <a:ext cx="6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9" name="Rectangle 99"/>
            <p:cNvSpPr>
              <a:spLocks noChangeArrowheads="1"/>
            </p:cNvSpPr>
            <p:nvPr/>
          </p:nvSpPr>
          <p:spPr bwMode="auto">
            <a:xfrm rot="16200000">
              <a:off x="1140" y="2169"/>
              <a:ext cx="9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0" name="Rectangle 100"/>
            <p:cNvSpPr>
              <a:spLocks noChangeArrowheads="1"/>
            </p:cNvSpPr>
            <p:nvPr/>
          </p:nvSpPr>
          <p:spPr bwMode="auto">
            <a:xfrm rot="16200000">
              <a:off x="1138" y="2121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1" name="Line 101"/>
            <p:cNvSpPr>
              <a:spLocks noChangeShapeType="1"/>
            </p:cNvSpPr>
            <p:nvPr/>
          </p:nvSpPr>
          <p:spPr bwMode="auto">
            <a:xfrm>
              <a:off x="1898" y="3287"/>
              <a:ext cx="0" cy="38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2" name="Rectangle 102"/>
            <p:cNvSpPr>
              <a:spLocks noChangeArrowheads="1"/>
            </p:cNvSpPr>
            <p:nvPr/>
          </p:nvSpPr>
          <p:spPr bwMode="auto">
            <a:xfrm>
              <a:off x="1779" y="3345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3" name="Line 103"/>
            <p:cNvSpPr>
              <a:spLocks noChangeShapeType="1"/>
            </p:cNvSpPr>
            <p:nvPr/>
          </p:nvSpPr>
          <p:spPr bwMode="auto">
            <a:xfrm>
              <a:off x="2793" y="3287"/>
              <a:ext cx="0" cy="38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4" name="Rectangle 104"/>
            <p:cNvSpPr>
              <a:spLocks noChangeArrowheads="1"/>
            </p:cNvSpPr>
            <p:nvPr/>
          </p:nvSpPr>
          <p:spPr bwMode="auto">
            <a:xfrm>
              <a:off x="2673" y="3345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5" name="Line 105"/>
            <p:cNvSpPr>
              <a:spLocks noChangeShapeType="1"/>
            </p:cNvSpPr>
            <p:nvPr/>
          </p:nvSpPr>
          <p:spPr bwMode="auto">
            <a:xfrm>
              <a:off x="3687" y="3287"/>
              <a:ext cx="0" cy="38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6" name="Rectangle 106"/>
            <p:cNvSpPr>
              <a:spLocks noChangeArrowheads="1"/>
            </p:cNvSpPr>
            <p:nvPr/>
          </p:nvSpPr>
          <p:spPr bwMode="auto">
            <a:xfrm>
              <a:off x="3568" y="3345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7" name="Line 107"/>
            <p:cNvSpPr>
              <a:spLocks noChangeShapeType="1"/>
            </p:cNvSpPr>
            <p:nvPr/>
          </p:nvSpPr>
          <p:spPr bwMode="auto">
            <a:xfrm>
              <a:off x="4581" y="3287"/>
              <a:ext cx="0" cy="38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8" name="Rectangle 108"/>
            <p:cNvSpPr>
              <a:spLocks noChangeArrowheads="1"/>
            </p:cNvSpPr>
            <p:nvPr/>
          </p:nvSpPr>
          <p:spPr bwMode="auto">
            <a:xfrm>
              <a:off x="4461" y="3345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9" name="Line 109"/>
            <p:cNvSpPr>
              <a:spLocks noChangeShapeType="1"/>
            </p:cNvSpPr>
            <p:nvPr/>
          </p:nvSpPr>
          <p:spPr bwMode="auto">
            <a:xfrm>
              <a:off x="1898" y="3287"/>
              <a:ext cx="2683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0" name="Rectangle 110"/>
            <p:cNvSpPr>
              <a:spLocks noChangeArrowheads="1"/>
            </p:cNvSpPr>
            <p:nvPr/>
          </p:nvSpPr>
          <p:spPr bwMode="auto">
            <a:xfrm>
              <a:off x="2866" y="3436"/>
              <a:ext cx="58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Weight (lbs.)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1" name="Rectangle 111"/>
            <p:cNvSpPr>
              <a:spLocks noChangeArrowheads="1"/>
            </p:cNvSpPr>
            <p:nvPr/>
          </p:nvSpPr>
          <p:spPr bwMode="auto">
            <a:xfrm>
              <a:off x="2707" y="3592"/>
              <a:ext cx="850" cy="1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2" name="Rectangle 112"/>
            <p:cNvSpPr>
              <a:spLocks noChangeArrowheads="1"/>
            </p:cNvSpPr>
            <p:nvPr/>
          </p:nvSpPr>
          <p:spPr bwMode="auto">
            <a:xfrm>
              <a:off x="2710" y="3594"/>
              <a:ext cx="845" cy="170"/>
            </a:xfrm>
            <a:prstGeom prst="rect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3" name="Oval 113"/>
            <p:cNvSpPr>
              <a:spLocks noChangeArrowheads="1"/>
            </p:cNvSpPr>
            <p:nvPr/>
          </p:nvSpPr>
          <p:spPr bwMode="auto">
            <a:xfrm>
              <a:off x="2747" y="3657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1A47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4" name="Oval 114"/>
            <p:cNvSpPr>
              <a:spLocks noChangeArrowheads="1"/>
            </p:cNvSpPr>
            <p:nvPr/>
          </p:nvSpPr>
          <p:spPr bwMode="auto">
            <a:xfrm>
              <a:off x="3197" y="3657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5" name="Rectangle 115"/>
            <p:cNvSpPr>
              <a:spLocks noChangeArrowheads="1"/>
            </p:cNvSpPr>
            <p:nvPr/>
          </p:nvSpPr>
          <p:spPr bwMode="auto">
            <a:xfrm>
              <a:off x="2845" y="3632"/>
              <a:ext cx="26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Price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6" name="Rectangle 116"/>
            <p:cNvSpPr>
              <a:spLocks noChangeArrowheads="1"/>
            </p:cNvSpPr>
            <p:nvPr/>
          </p:nvSpPr>
          <p:spPr bwMode="auto">
            <a:xfrm>
              <a:off x="3295" y="3632"/>
              <a:ext cx="26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Price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148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Writing your own scheme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Work cautiously when writing a scheme</a:t>
            </a:r>
          </a:p>
          <a:p>
            <a:r>
              <a:rPr lang="en-GB" dirty="0" smtClean="0"/>
              <a:t>Nice effects on one plot type may have unintended consequences on others</a:t>
            </a:r>
          </a:p>
          <a:p>
            <a:r>
              <a:rPr lang="en-GB" dirty="0" smtClean="0"/>
              <a:t>Build scheme with a primary plot but have a battery of others to check against</a:t>
            </a:r>
          </a:p>
          <a:p>
            <a:r>
              <a:rPr lang="en-GB" dirty="0" smtClean="0"/>
              <a:t>Can spend a long time on a scheme then suddenly realise you’ve broken something and can’t get 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148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Why don’t many people know?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It’s </a:t>
            </a:r>
            <a:r>
              <a:rPr lang="en-GB" b="1" dirty="0" smtClean="0">
                <a:solidFill>
                  <a:schemeClr val="tx2"/>
                </a:solidFill>
              </a:rPr>
              <a:t>mostly</a:t>
            </a:r>
            <a:r>
              <a:rPr lang="en-GB" dirty="0" smtClean="0"/>
              <a:t> </a:t>
            </a:r>
            <a:r>
              <a:rPr lang="en-GB" dirty="0"/>
              <a:t>because Vince didn’t use a Ludacris </a:t>
            </a:r>
            <a:r>
              <a:rPr lang="en-GB" dirty="0" smtClean="0"/>
              <a:t>lyric </a:t>
            </a:r>
            <a:r>
              <a:rPr lang="en-GB" dirty="0"/>
              <a:t>as his </a:t>
            </a:r>
            <a:r>
              <a:rPr lang="en-GB" dirty="0" smtClean="0"/>
              <a:t>presentation title…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91519"/>
            <a:ext cx="7709726" cy="202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48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poets</a:t>
            </a:r>
            <a:endParaRPr lang="en-GB" dirty="0"/>
          </a:p>
        </p:txBody>
      </p:sp>
      <p:pic>
        <p:nvPicPr>
          <p:cNvPr id="2052" name="Picture 4" descr="TheRedLightDistrictLudacr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72" y="2099244"/>
            <a:ext cx="3589193" cy="358919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robert bringhur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r="16512"/>
          <a:stretch/>
        </p:blipFill>
        <p:spPr bwMode="auto">
          <a:xfrm>
            <a:off x="5042410" y="2101380"/>
            <a:ext cx="3588061" cy="358919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ages-na.ssl-images-amazon.com/images/I/51I-bty6iS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3299"/>
            <a:ext cx="3528392" cy="654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64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 lot of scheme-changing is about colour. I </a:t>
            </a:r>
            <a:r>
              <a:rPr lang="en-GB" dirty="0" smtClean="0"/>
              <a:t>wrote a brief how-to </a:t>
            </a:r>
            <a:r>
              <a:rPr lang="en-GB" dirty="0" smtClean="0"/>
              <a:t>paper.</a:t>
            </a:r>
            <a:r>
              <a:rPr lang="en-GB" dirty="0"/>
              <a:t> </a:t>
            </a:r>
            <a:r>
              <a:rPr lang="en-GB" dirty="0" smtClean="0"/>
              <a:t>Then </a:t>
            </a:r>
            <a:r>
              <a:rPr lang="en-GB" dirty="0" smtClean="0"/>
              <a:t>realised: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d</a:t>
            </a:r>
            <a:r>
              <a:rPr lang="en-GB" dirty="0" smtClean="0"/>
              <a:t>oesn’t do colour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4984"/>
            <a:ext cx="731406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3284984"/>
            <a:ext cx="731406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Why don’t many people know?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5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Finally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In the spirit of keeping Wishes and Grumbles to time: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Grumble: </a:t>
            </a:r>
            <a:r>
              <a:rPr lang="en-GB" i="1" dirty="0" smtClean="0"/>
              <a:t>The </a:t>
            </a:r>
            <a:r>
              <a:rPr lang="en-GB" i="1" dirty="0"/>
              <a:t>Stata Journal</a:t>
            </a:r>
            <a:r>
              <a:rPr lang="en-GB" dirty="0"/>
              <a:t> </a:t>
            </a:r>
            <a:r>
              <a:rPr lang="en-GB" dirty="0" smtClean="0"/>
              <a:t>doesn’t </a:t>
            </a:r>
            <a:r>
              <a:rPr lang="en-GB" dirty="0"/>
              <a:t>allow </a:t>
            </a:r>
            <a:r>
              <a:rPr lang="en-GB" dirty="0" smtClean="0"/>
              <a:t>colour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Wish: That </a:t>
            </a:r>
            <a:r>
              <a:rPr lang="en-GB" i="1" dirty="0" smtClean="0"/>
              <a:t>The Stata Journal</a:t>
            </a:r>
            <a:r>
              <a:rPr lang="en-GB" dirty="0" smtClean="0"/>
              <a:t> would allow colour</a:t>
            </a:r>
          </a:p>
          <a:p>
            <a:pPr marL="0" indent="0">
              <a:buNone/>
            </a:pPr>
            <a:r>
              <a:rPr lang="en-GB" dirty="0" smtClean="0"/>
              <a:t>    (and put my paper in the first issue)</a:t>
            </a:r>
          </a:p>
        </p:txBody>
      </p:sp>
    </p:spTree>
    <p:extLst>
      <p:ext uri="{BB962C8B-B14F-4D97-AF65-F5344CB8AC3E}">
        <p14:creationId xmlns:p14="http://schemas.microsoft.com/office/powerpoint/2010/main" val="67092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By </a:t>
            </a:r>
            <a:r>
              <a:rPr lang="en-GB" dirty="0"/>
              <a:t>all means break the rules, and break them beautifully, deliberately and well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– Robert </a:t>
            </a:r>
            <a:r>
              <a:rPr lang="en-GB" dirty="0" err="1" smtClean="0"/>
              <a:t>Bringhurst</a:t>
            </a:r>
            <a:endParaRPr lang="en-GB" dirty="0" smtClean="0"/>
          </a:p>
          <a:p>
            <a:pPr marL="0" indent="0">
              <a:buNone/>
            </a:pPr>
            <a:r>
              <a:rPr lang="en-GB" i="1" dirty="0"/>
              <a:t>The Elements of Typographic </a:t>
            </a:r>
            <a:r>
              <a:rPr lang="en-GB" i="1" dirty="0" smtClean="0"/>
              <a:t>Style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63983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Removing the ‘</a:t>
            </a:r>
            <a:r>
              <a:rPr lang="en-GB" i="1" dirty="0" smtClean="0"/>
              <a:t>typo</a:t>
            </a:r>
            <a:r>
              <a:rPr lang="en-GB" dirty="0" smtClean="0"/>
              <a:t>’s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trike="sngStrike" dirty="0" smtClean="0"/>
              <a:t>Typo</a:t>
            </a:r>
            <a:r>
              <a:rPr lang="en-GB" dirty="0" smtClean="0"/>
              <a:t>graphy </a:t>
            </a:r>
            <a:r>
              <a:rPr lang="en-GB" dirty="0"/>
              <a:t>should </a:t>
            </a:r>
            <a:r>
              <a:rPr lang="en-GB" dirty="0" smtClean="0"/>
              <a:t>honour </a:t>
            </a:r>
            <a:r>
              <a:rPr lang="en-GB" dirty="0"/>
              <a:t>the </a:t>
            </a:r>
            <a:r>
              <a:rPr lang="en-GB" strike="sngStrike" dirty="0" smtClean="0"/>
              <a:t>text</a:t>
            </a:r>
            <a:r>
              <a:rPr lang="en-GB" dirty="0" smtClean="0"/>
              <a:t> </a:t>
            </a:r>
            <a:r>
              <a:rPr lang="en-GB" b="1" dirty="0" smtClean="0">
                <a:solidFill>
                  <a:schemeClr val="tx2"/>
                </a:solidFill>
              </a:rPr>
              <a:t>data</a:t>
            </a:r>
            <a:r>
              <a:rPr lang="en-GB" dirty="0" smtClean="0"/>
              <a:t> for </a:t>
            </a:r>
            <a:r>
              <a:rPr lang="en-GB" dirty="0"/>
              <a:t>its own sake – </a:t>
            </a:r>
            <a:r>
              <a:rPr lang="en-GB" dirty="0" smtClean="0"/>
              <a:t>always </a:t>
            </a:r>
            <a:r>
              <a:rPr lang="en-GB" dirty="0"/>
              <a:t>assuming that the </a:t>
            </a:r>
            <a:r>
              <a:rPr lang="en-GB" strike="sngStrike" dirty="0"/>
              <a:t>text</a:t>
            </a:r>
            <a:r>
              <a:rPr lang="en-GB" dirty="0"/>
              <a:t> </a:t>
            </a:r>
            <a:r>
              <a:rPr lang="en-GB" b="1" dirty="0" smtClean="0">
                <a:solidFill>
                  <a:schemeClr val="tx2"/>
                </a:solidFill>
              </a:rPr>
              <a:t>data</a:t>
            </a:r>
            <a:r>
              <a:rPr lang="en-GB" dirty="0" smtClean="0"/>
              <a:t> is </a:t>
            </a:r>
            <a:r>
              <a:rPr lang="en-GB" dirty="0"/>
              <a:t>worth a </a:t>
            </a:r>
            <a:r>
              <a:rPr lang="en-GB" strike="sngStrike" dirty="0" smtClean="0"/>
              <a:t>typo</a:t>
            </a:r>
            <a:r>
              <a:rPr lang="en-GB" dirty="0" smtClean="0"/>
              <a:t>grapher’s trouble </a:t>
            </a:r>
            <a:r>
              <a:rPr lang="en-GB" dirty="0"/>
              <a:t>– and it should </a:t>
            </a:r>
            <a:r>
              <a:rPr lang="en-GB" dirty="0" smtClean="0"/>
              <a:t>honour </a:t>
            </a:r>
            <a:r>
              <a:rPr lang="en-GB" dirty="0"/>
              <a:t>and contribute to its </a:t>
            </a:r>
            <a:r>
              <a:rPr lang="en-GB" dirty="0" smtClean="0"/>
              <a:t>own tradition</a:t>
            </a:r>
            <a:r>
              <a:rPr lang="en-GB" dirty="0"/>
              <a:t>: that of </a:t>
            </a:r>
            <a:r>
              <a:rPr lang="en-GB" strike="sngStrike" dirty="0"/>
              <a:t>typo</a:t>
            </a:r>
            <a:r>
              <a:rPr lang="en-GB" dirty="0"/>
              <a:t>graphy itself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– </a:t>
            </a:r>
            <a:r>
              <a:rPr lang="en-GB" strike="sngStrike" dirty="0" smtClean="0"/>
              <a:t>Robert </a:t>
            </a:r>
            <a:r>
              <a:rPr lang="en-GB" strike="sngStrike" dirty="0" err="1" smtClean="0"/>
              <a:t>Bringhurst</a:t>
            </a:r>
            <a:endParaRPr lang="en-GB" strike="sngStrike" dirty="0" smtClean="0"/>
          </a:p>
          <a:p>
            <a:pPr marL="0" indent="0">
              <a:buNone/>
            </a:pPr>
            <a:r>
              <a:rPr lang="en-GB" i="1" dirty="0" smtClean="0"/>
              <a:t>The Elements of </a:t>
            </a:r>
            <a:r>
              <a:rPr lang="en-GB" i="1" strike="sngStrike" dirty="0" smtClean="0"/>
              <a:t>Typo</a:t>
            </a:r>
            <a:r>
              <a:rPr lang="en-GB" i="1" dirty="0" smtClean="0"/>
              <a:t>graphic Style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72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Source Code Pro" pitchFamily="49" charset="0"/>
              </a:rPr>
              <a:t>. </a:t>
            </a:r>
            <a:r>
              <a:rPr lang="en-GB" sz="2400" dirty="0" err="1" smtClean="0">
                <a:latin typeface="Source Code Pro" pitchFamily="49" charset="0"/>
              </a:rPr>
              <a:t>tw</a:t>
            </a:r>
            <a:r>
              <a:rPr lang="en-GB" sz="2400" dirty="0" smtClean="0">
                <a:latin typeface="Source Code Pro" pitchFamily="49" charset="0"/>
              </a:rPr>
              <a:t> </a:t>
            </a:r>
            <a:r>
              <a:rPr lang="en-GB" sz="2400" dirty="0">
                <a:latin typeface="Source Code Pro" pitchFamily="49" charset="0"/>
              </a:rPr>
              <a:t>(scatter price weight if </a:t>
            </a:r>
            <a:r>
              <a:rPr lang="en-GB" sz="2400" dirty="0" smtClean="0">
                <a:latin typeface="Source Code Pro" pitchFamily="49" charset="0"/>
              </a:rPr>
              <a:t>foreign)</a:t>
            </a:r>
          </a:p>
          <a:p>
            <a:pPr marL="0" indent="0">
              <a:buNone/>
            </a:pPr>
            <a:r>
              <a:rPr lang="en-GB" sz="2400" dirty="0" smtClean="0">
                <a:latin typeface="Source Code Pro" pitchFamily="49" charset="0"/>
              </a:rPr>
              <a:t>&gt; (scatter </a:t>
            </a:r>
            <a:r>
              <a:rPr lang="en-GB" sz="2400" dirty="0">
                <a:latin typeface="Source Code Pro" pitchFamily="49" charset="0"/>
              </a:rPr>
              <a:t>price weight if !foreign)</a:t>
            </a:r>
          </a:p>
          <a:p>
            <a:pPr marL="0" indent="0">
              <a:buNone/>
            </a:pPr>
            <a:endParaRPr lang="en-GB" sz="2400" dirty="0">
              <a:latin typeface="Source Code Pro" pitchFamily="49" charset="0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68450" y="1838325"/>
            <a:ext cx="6005513" cy="4398963"/>
            <a:chOff x="988" y="1158"/>
            <a:chExt cx="3783" cy="2771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988" y="1158"/>
              <a:ext cx="3783" cy="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7" name="Group 205"/>
            <p:cNvGrpSpPr>
              <a:grpSpLocks/>
            </p:cNvGrpSpPr>
            <p:nvPr/>
          </p:nvGrpSpPr>
          <p:grpSpPr bwMode="auto">
            <a:xfrm>
              <a:off x="1021" y="1191"/>
              <a:ext cx="3721" cy="2705"/>
              <a:chOff x="1021" y="1191"/>
              <a:chExt cx="3721" cy="2705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1021" y="1191"/>
                <a:ext cx="3717" cy="2705"/>
              </a:xfrm>
              <a:prstGeom prst="rect">
                <a:avLst/>
              </a:prstGeom>
              <a:solidFill>
                <a:srgbClr val="EAF2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auto">
              <a:xfrm>
                <a:off x="1024" y="1194"/>
                <a:ext cx="3711" cy="2699"/>
              </a:xfrm>
              <a:prstGeom prst="rect">
                <a:avLst/>
              </a:prstGeom>
              <a:solidFill>
                <a:srgbClr val="EAF2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1027" y="1197"/>
                <a:ext cx="3705" cy="2693"/>
              </a:xfrm>
              <a:prstGeom prst="rect">
                <a:avLst/>
              </a:prstGeom>
              <a:noFill/>
              <a:ln w="7938" cap="flat">
                <a:solidFill>
                  <a:srgbClr val="EAF2F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1390" y="1289"/>
                <a:ext cx="3250" cy="19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Rectangle 9"/>
              <p:cNvSpPr>
                <a:spLocks noChangeArrowheads="1"/>
              </p:cNvSpPr>
              <p:nvPr/>
            </p:nvSpPr>
            <p:spPr bwMode="auto">
              <a:xfrm>
                <a:off x="1393" y="1291"/>
                <a:ext cx="3245" cy="1994"/>
              </a:xfrm>
              <a:prstGeom prst="rect">
                <a:avLst/>
              </a:prstGeom>
              <a:noFill/>
              <a:ln w="793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Line 10"/>
              <p:cNvSpPr>
                <a:spLocks noChangeShapeType="1"/>
              </p:cNvSpPr>
              <p:nvPr/>
            </p:nvSpPr>
            <p:spPr bwMode="auto">
              <a:xfrm>
                <a:off x="1390" y="2637"/>
                <a:ext cx="3250" cy="0"/>
              </a:xfrm>
              <a:prstGeom prst="line">
                <a:avLst/>
              </a:prstGeom>
              <a:noFill/>
              <a:ln w="12700" cap="flat">
                <a:solidFill>
                  <a:srgbClr val="EAF2F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Line 11"/>
              <p:cNvSpPr>
                <a:spLocks noChangeShapeType="1"/>
              </p:cNvSpPr>
              <p:nvPr/>
            </p:nvSpPr>
            <p:spPr bwMode="auto">
              <a:xfrm>
                <a:off x="1390" y="2046"/>
                <a:ext cx="3250" cy="0"/>
              </a:xfrm>
              <a:prstGeom prst="line">
                <a:avLst/>
              </a:prstGeom>
              <a:noFill/>
              <a:ln w="12700" cap="flat">
                <a:solidFill>
                  <a:srgbClr val="EAF2F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Line 12"/>
              <p:cNvSpPr>
                <a:spLocks noChangeShapeType="1"/>
              </p:cNvSpPr>
              <p:nvPr/>
            </p:nvSpPr>
            <p:spPr bwMode="auto">
              <a:xfrm>
                <a:off x="1390" y="1455"/>
                <a:ext cx="3250" cy="0"/>
              </a:xfrm>
              <a:prstGeom prst="line">
                <a:avLst/>
              </a:prstGeom>
              <a:noFill/>
              <a:ln w="12700" cap="flat">
                <a:solidFill>
                  <a:srgbClr val="EAF2F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Oval 13"/>
              <p:cNvSpPr>
                <a:spLocks noChangeArrowheads="1"/>
              </p:cNvSpPr>
              <p:nvPr/>
            </p:nvSpPr>
            <p:spPr bwMode="auto">
              <a:xfrm>
                <a:off x="2458" y="2057"/>
                <a:ext cx="51" cy="51"/>
              </a:xfrm>
              <a:prstGeom prst="ellipse">
                <a:avLst/>
              </a:prstGeom>
              <a:solidFill>
                <a:srgbClr val="1A476F"/>
              </a:solidFill>
              <a:ln w="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Oval 14"/>
              <p:cNvSpPr>
                <a:spLocks noChangeArrowheads="1"/>
              </p:cNvSpPr>
              <p:nvPr/>
            </p:nvSpPr>
            <p:spPr bwMode="auto">
              <a:xfrm>
                <a:off x="2462" y="2061"/>
                <a:ext cx="43" cy="43"/>
              </a:xfrm>
              <a:prstGeom prst="ellipse">
                <a:avLst/>
              </a:prstGeom>
              <a:noFill/>
              <a:ln w="12700" cap="flat">
                <a:solidFill>
                  <a:srgbClr val="1A476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Oval 15"/>
              <p:cNvSpPr>
                <a:spLocks noChangeArrowheads="1"/>
              </p:cNvSpPr>
              <p:nvPr/>
            </p:nvSpPr>
            <p:spPr bwMode="auto">
              <a:xfrm>
                <a:off x="1723" y="2458"/>
                <a:ext cx="52" cy="52"/>
              </a:xfrm>
              <a:prstGeom prst="ellipse">
                <a:avLst/>
              </a:prstGeom>
              <a:solidFill>
                <a:srgbClr val="1A476F"/>
              </a:solidFill>
              <a:ln w="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Oval 16"/>
              <p:cNvSpPr>
                <a:spLocks noChangeArrowheads="1"/>
              </p:cNvSpPr>
              <p:nvPr/>
            </p:nvSpPr>
            <p:spPr bwMode="auto">
              <a:xfrm>
                <a:off x="1727" y="2462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1A476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Oval 17"/>
              <p:cNvSpPr>
                <a:spLocks noChangeArrowheads="1"/>
              </p:cNvSpPr>
              <p:nvPr/>
            </p:nvSpPr>
            <p:spPr bwMode="auto">
              <a:xfrm>
                <a:off x="2284" y="2051"/>
                <a:ext cx="51" cy="52"/>
              </a:xfrm>
              <a:prstGeom prst="ellipse">
                <a:avLst/>
              </a:prstGeom>
              <a:solidFill>
                <a:srgbClr val="1A476F"/>
              </a:solidFill>
              <a:ln w="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Oval 18"/>
              <p:cNvSpPr>
                <a:spLocks noChangeArrowheads="1"/>
              </p:cNvSpPr>
              <p:nvPr/>
            </p:nvSpPr>
            <p:spPr bwMode="auto">
              <a:xfrm>
                <a:off x="2288" y="2055"/>
                <a:ext cx="43" cy="44"/>
              </a:xfrm>
              <a:prstGeom prst="ellipse">
                <a:avLst/>
              </a:prstGeom>
              <a:noFill/>
              <a:ln w="12700" cap="flat">
                <a:solidFill>
                  <a:srgbClr val="1A476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Oval 19"/>
              <p:cNvSpPr>
                <a:spLocks noChangeArrowheads="1"/>
              </p:cNvSpPr>
              <p:nvPr/>
            </p:nvSpPr>
            <p:spPr bwMode="auto">
              <a:xfrm>
                <a:off x="2013" y="2466"/>
                <a:ext cx="52" cy="52"/>
              </a:xfrm>
              <a:prstGeom prst="ellipse">
                <a:avLst/>
              </a:prstGeom>
              <a:solidFill>
                <a:srgbClr val="1A476F"/>
              </a:solidFill>
              <a:ln w="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Oval 20"/>
              <p:cNvSpPr>
                <a:spLocks noChangeArrowheads="1"/>
              </p:cNvSpPr>
              <p:nvPr/>
            </p:nvSpPr>
            <p:spPr bwMode="auto">
              <a:xfrm>
                <a:off x="2017" y="2470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1A476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Oval 21"/>
              <p:cNvSpPr>
                <a:spLocks noChangeArrowheads="1"/>
              </p:cNvSpPr>
              <p:nvPr/>
            </p:nvSpPr>
            <p:spPr bwMode="auto">
              <a:xfrm>
                <a:off x="1675" y="2660"/>
                <a:ext cx="52" cy="51"/>
              </a:xfrm>
              <a:prstGeom prst="ellipse">
                <a:avLst/>
              </a:prstGeom>
              <a:solidFill>
                <a:srgbClr val="1A476F"/>
              </a:solidFill>
              <a:ln w="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Oval 22"/>
              <p:cNvSpPr>
                <a:spLocks noChangeArrowheads="1"/>
              </p:cNvSpPr>
              <p:nvPr/>
            </p:nvSpPr>
            <p:spPr bwMode="auto">
              <a:xfrm>
                <a:off x="1679" y="2664"/>
                <a:ext cx="44" cy="43"/>
              </a:xfrm>
              <a:prstGeom prst="ellipse">
                <a:avLst/>
              </a:prstGeom>
              <a:noFill/>
              <a:ln w="12700" cap="flat">
                <a:solidFill>
                  <a:srgbClr val="1A476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Oval 23"/>
              <p:cNvSpPr>
                <a:spLocks noChangeArrowheads="1"/>
              </p:cNvSpPr>
              <p:nvPr/>
            </p:nvSpPr>
            <p:spPr bwMode="auto">
              <a:xfrm>
                <a:off x="1926" y="2602"/>
                <a:ext cx="52" cy="52"/>
              </a:xfrm>
              <a:prstGeom prst="ellipse">
                <a:avLst/>
              </a:prstGeom>
              <a:solidFill>
                <a:srgbClr val="1A476F"/>
              </a:solidFill>
              <a:ln w="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Oval 24"/>
              <p:cNvSpPr>
                <a:spLocks noChangeArrowheads="1"/>
              </p:cNvSpPr>
              <p:nvPr/>
            </p:nvSpPr>
            <p:spPr bwMode="auto">
              <a:xfrm>
                <a:off x="1930" y="2606"/>
                <a:ext cx="44" cy="43"/>
              </a:xfrm>
              <a:prstGeom prst="ellipse">
                <a:avLst/>
              </a:prstGeom>
              <a:noFill/>
              <a:ln w="12700" cap="flat">
                <a:solidFill>
                  <a:srgbClr val="1A476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Oval 25"/>
              <p:cNvSpPr>
                <a:spLocks noChangeArrowheads="1"/>
              </p:cNvSpPr>
              <p:nvPr/>
            </p:nvSpPr>
            <p:spPr bwMode="auto">
              <a:xfrm>
                <a:off x="2380" y="2241"/>
                <a:ext cx="52" cy="52"/>
              </a:xfrm>
              <a:prstGeom prst="ellipse">
                <a:avLst/>
              </a:prstGeom>
              <a:solidFill>
                <a:srgbClr val="1A476F"/>
              </a:solidFill>
              <a:ln w="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Oval 26"/>
              <p:cNvSpPr>
                <a:spLocks noChangeArrowheads="1"/>
              </p:cNvSpPr>
              <p:nvPr/>
            </p:nvSpPr>
            <p:spPr bwMode="auto">
              <a:xfrm>
                <a:off x="2385" y="2245"/>
                <a:ext cx="43" cy="44"/>
              </a:xfrm>
              <a:prstGeom prst="ellipse">
                <a:avLst/>
              </a:prstGeom>
              <a:noFill/>
              <a:ln w="12700" cap="flat">
                <a:solidFill>
                  <a:srgbClr val="1A476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4" name="Oval 27"/>
              <p:cNvSpPr>
                <a:spLocks noChangeArrowheads="1"/>
              </p:cNvSpPr>
              <p:nvPr/>
            </p:nvSpPr>
            <p:spPr bwMode="auto">
              <a:xfrm>
                <a:off x="1781" y="2694"/>
                <a:ext cx="52" cy="52"/>
              </a:xfrm>
              <a:prstGeom prst="ellipse">
                <a:avLst/>
              </a:prstGeom>
              <a:solidFill>
                <a:srgbClr val="1A476F"/>
              </a:solidFill>
              <a:ln w="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5" name="Oval 28"/>
              <p:cNvSpPr>
                <a:spLocks noChangeArrowheads="1"/>
              </p:cNvSpPr>
              <p:nvPr/>
            </p:nvSpPr>
            <p:spPr bwMode="auto">
              <a:xfrm>
                <a:off x="1785" y="2698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1A476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7" name="Oval 29"/>
              <p:cNvSpPr>
                <a:spLocks noChangeArrowheads="1"/>
              </p:cNvSpPr>
              <p:nvPr/>
            </p:nvSpPr>
            <p:spPr bwMode="auto">
              <a:xfrm>
                <a:off x="1888" y="2517"/>
                <a:ext cx="51" cy="51"/>
              </a:xfrm>
              <a:prstGeom prst="ellipse">
                <a:avLst/>
              </a:prstGeom>
              <a:solidFill>
                <a:srgbClr val="1A476F"/>
              </a:solidFill>
              <a:ln w="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8" name="Oval 30"/>
              <p:cNvSpPr>
                <a:spLocks noChangeArrowheads="1"/>
              </p:cNvSpPr>
              <p:nvPr/>
            </p:nvSpPr>
            <p:spPr bwMode="auto">
              <a:xfrm>
                <a:off x="1892" y="2521"/>
                <a:ext cx="43" cy="43"/>
              </a:xfrm>
              <a:prstGeom prst="ellipse">
                <a:avLst/>
              </a:prstGeom>
              <a:noFill/>
              <a:ln w="12700" cap="flat">
                <a:solidFill>
                  <a:srgbClr val="1A476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9" name="Oval 31"/>
              <p:cNvSpPr>
                <a:spLocks noChangeArrowheads="1"/>
              </p:cNvSpPr>
              <p:nvPr/>
            </p:nvSpPr>
            <p:spPr bwMode="auto">
              <a:xfrm>
                <a:off x="1424" y="2670"/>
                <a:ext cx="51" cy="52"/>
              </a:xfrm>
              <a:prstGeom prst="ellipse">
                <a:avLst/>
              </a:prstGeom>
              <a:solidFill>
                <a:srgbClr val="1A476F"/>
              </a:solidFill>
              <a:ln w="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0" name="Oval 32"/>
              <p:cNvSpPr>
                <a:spLocks noChangeArrowheads="1"/>
              </p:cNvSpPr>
              <p:nvPr/>
            </p:nvSpPr>
            <p:spPr bwMode="auto">
              <a:xfrm>
                <a:off x="1428" y="2674"/>
                <a:ext cx="43" cy="44"/>
              </a:xfrm>
              <a:prstGeom prst="ellipse">
                <a:avLst/>
              </a:prstGeom>
              <a:noFill/>
              <a:ln w="12700" cap="flat">
                <a:solidFill>
                  <a:srgbClr val="1A476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1" name="Oval 33"/>
              <p:cNvSpPr>
                <a:spLocks noChangeArrowheads="1"/>
              </p:cNvSpPr>
              <p:nvPr/>
            </p:nvSpPr>
            <p:spPr bwMode="auto">
              <a:xfrm>
                <a:off x="1636" y="2730"/>
                <a:ext cx="52" cy="52"/>
              </a:xfrm>
              <a:prstGeom prst="ellipse">
                <a:avLst/>
              </a:prstGeom>
              <a:solidFill>
                <a:srgbClr val="1A476F"/>
              </a:solidFill>
              <a:ln w="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2" name="Oval 34"/>
              <p:cNvSpPr>
                <a:spLocks noChangeArrowheads="1"/>
              </p:cNvSpPr>
              <p:nvPr/>
            </p:nvSpPr>
            <p:spPr bwMode="auto">
              <a:xfrm>
                <a:off x="1640" y="2734"/>
                <a:ext cx="44" cy="43"/>
              </a:xfrm>
              <a:prstGeom prst="ellipse">
                <a:avLst/>
              </a:prstGeom>
              <a:noFill/>
              <a:ln w="12700" cap="flat">
                <a:solidFill>
                  <a:srgbClr val="1A476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3" name="Oval 35"/>
              <p:cNvSpPr>
                <a:spLocks noChangeArrowheads="1"/>
              </p:cNvSpPr>
              <p:nvPr/>
            </p:nvSpPr>
            <p:spPr bwMode="auto">
              <a:xfrm>
                <a:off x="3028" y="1667"/>
                <a:ext cx="52" cy="51"/>
              </a:xfrm>
              <a:prstGeom prst="ellipse">
                <a:avLst/>
              </a:prstGeom>
              <a:solidFill>
                <a:srgbClr val="1A476F"/>
              </a:solidFill>
              <a:ln w="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4" name="Oval 36"/>
              <p:cNvSpPr>
                <a:spLocks noChangeArrowheads="1"/>
              </p:cNvSpPr>
              <p:nvPr/>
            </p:nvSpPr>
            <p:spPr bwMode="auto">
              <a:xfrm>
                <a:off x="3032" y="1671"/>
                <a:ext cx="44" cy="43"/>
              </a:xfrm>
              <a:prstGeom prst="ellipse">
                <a:avLst/>
              </a:prstGeom>
              <a:noFill/>
              <a:ln w="12700" cap="flat">
                <a:solidFill>
                  <a:srgbClr val="1A476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5" name="Oval 37"/>
              <p:cNvSpPr>
                <a:spLocks noChangeArrowheads="1"/>
              </p:cNvSpPr>
              <p:nvPr/>
            </p:nvSpPr>
            <p:spPr bwMode="auto">
              <a:xfrm>
                <a:off x="1491" y="2742"/>
                <a:ext cx="52" cy="51"/>
              </a:xfrm>
              <a:prstGeom prst="ellipse">
                <a:avLst/>
              </a:prstGeom>
              <a:solidFill>
                <a:srgbClr val="1A476F"/>
              </a:solidFill>
              <a:ln w="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6" name="Oval 38"/>
              <p:cNvSpPr>
                <a:spLocks noChangeArrowheads="1"/>
              </p:cNvSpPr>
              <p:nvPr/>
            </p:nvSpPr>
            <p:spPr bwMode="auto">
              <a:xfrm>
                <a:off x="1495" y="2746"/>
                <a:ext cx="44" cy="43"/>
              </a:xfrm>
              <a:prstGeom prst="ellipse">
                <a:avLst/>
              </a:prstGeom>
              <a:noFill/>
              <a:ln w="12700" cap="flat">
                <a:solidFill>
                  <a:srgbClr val="1A476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7" name="Oval 39"/>
              <p:cNvSpPr>
                <a:spLocks noChangeArrowheads="1"/>
              </p:cNvSpPr>
              <p:nvPr/>
            </p:nvSpPr>
            <p:spPr bwMode="auto">
              <a:xfrm>
                <a:off x="1704" y="2753"/>
                <a:ext cx="52" cy="52"/>
              </a:xfrm>
              <a:prstGeom prst="ellipse">
                <a:avLst/>
              </a:prstGeom>
              <a:solidFill>
                <a:srgbClr val="1A476F"/>
              </a:solidFill>
              <a:ln w="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8" name="Oval 40"/>
              <p:cNvSpPr>
                <a:spLocks noChangeArrowheads="1"/>
              </p:cNvSpPr>
              <p:nvPr/>
            </p:nvSpPr>
            <p:spPr bwMode="auto">
              <a:xfrm>
                <a:off x="1708" y="2757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1A476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9" name="Oval 41"/>
              <p:cNvSpPr>
                <a:spLocks noChangeArrowheads="1"/>
              </p:cNvSpPr>
              <p:nvPr/>
            </p:nvSpPr>
            <p:spPr bwMode="auto">
              <a:xfrm>
                <a:off x="2052" y="2505"/>
                <a:ext cx="52" cy="52"/>
              </a:xfrm>
              <a:prstGeom prst="ellipse">
                <a:avLst/>
              </a:prstGeom>
              <a:solidFill>
                <a:srgbClr val="1A476F"/>
              </a:solidFill>
              <a:ln w="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0" name="Oval 42"/>
              <p:cNvSpPr>
                <a:spLocks noChangeArrowheads="1"/>
              </p:cNvSpPr>
              <p:nvPr/>
            </p:nvSpPr>
            <p:spPr bwMode="auto">
              <a:xfrm>
                <a:off x="2056" y="2509"/>
                <a:ext cx="44" cy="43"/>
              </a:xfrm>
              <a:prstGeom prst="ellipse">
                <a:avLst/>
              </a:prstGeom>
              <a:noFill/>
              <a:ln w="12700" cap="flat">
                <a:solidFill>
                  <a:srgbClr val="1A476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1" name="Oval 43"/>
              <p:cNvSpPr>
                <a:spLocks noChangeArrowheads="1"/>
              </p:cNvSpPr>
              <p:nvPr/>
            </p:nvSpPr>
            <p:spPr bwMode="auto">
              <a:xfrm>
                <a:off x="1849" y="2759"/>
                <a:ext cx="52" cy="52"/>
              </a:xfrm>
              <a:prstGeom prst="ellipse">
                <a:avLst/>
              </a:prstGeom>
              <a:solidFill>
                <a:srgbClr val="1A476F"/>
              </a:solidFill>
              <a:ln w="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2" name="Oval 44"/>
              <p:cNvSpPr>
                <a:spLocks noChangeArrowheads="1"/>
              </p:cNvSpPr>
              <p:nvPr/>
            </p:nvSpPr>
            <p:spPr bwMode="auto">
              <a:xfrm>
                <a:off x="1853" y="2763"/>
                <a:ext cx="43" cy="44"/>
              </a:xfrm>
              <a:prstGeom prst="ellipse">
                <a:avLst/>
              </a:prstGeom>
              <a:noFill/>
              <a:ln w="12700" cap="flat">
                <a:solidFill>
                  <a:srgbClr val="1A476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3" name="Oval 45"/>
              <p:cNvSpPr>
                <a:spLocks noChangeArrowheads="1"/>
              </p:cNvSpPr>
              <p:nvPr/>
            </p:nvSpPr>
            <p:spPr bwMode="auto">
              <a:xfrm>
                <a:off x="2303" y="2526"/>
                <a:ext cx="52" cy="52"/>
              </a:xfrm>
              <a:prstGeom prst="ellipse">
                <a:avLst/>
              </a:prstGeom>
              <a:solidFill>
                <a:srgbClr val="1A476F"/>
              </a:solidFill>
              <a:ln w="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4" name="Oval 46"/>
              <p:cNvSpPr>
                <a:spLocks noChangeArrowheads="1"/>
              </p:cNvSpPr>
              <p:nvPr/>
            </p:nvSpPr>
            <p:spPr bwMode="auto">
              <a:xfrm>
                <a:off x="2307" y="2530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1A476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5" name="Oval 47"/>
              <p:cNvSpPr>
                <a:spLocks noChangeArrowheads="1"/>
              </p:cNvSpPr>
              <p:nvPr/>
            </p:nvSpPr>
            <p:spPr bwMode="auto">
              <a:xfrm>
                <a:off x="1810" y="2358"/>
                <a:ext cx="52" cy="52"/>
              </a:xfrm>
              <a:prstGeom prst="ellipse">
                <a:avLst/>
              </a:prstGeom>
              <a:solidFill>
                <a:srgbClr val="1A476F"/>
              </a:solidFill>
              <a:ln w="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6" name="Oval 48"/>
              <p:cNvSpPr>
                <a:spLocks noChangeArrowheads="1"/>
              </p:cNvSpPr>
              <p:nvPr/>
            </p:nvSpPr>
            <p:spPr bwMode="auto">
              <a:xfrm>
                <a:off x="1814" y="2362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1A476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7" name="Oval 49"/>
              <p:cNvSpPr>
                <a:spLocks noChangeArrowheads="1"/>
              </p:cNvSpPr>
              <p:nvPr/>
            </p:nvSpPr>
            <p:spPr bwMode="auto">
              <a:xfrm>
                <a:off x="1694" y="2564"/>
                <a:ext cx="52" cy="52"/>
              </a:xfrm>
              <a:prstGeom prst="ellipse">
                <a:avLst/>
              </a:prstGeom>
              <a:solidFill>
                <a:srgbClr val="1A476F"/>
              </a:solidFill>
              <a:ln w="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8" name="Oval 50"/>
              <p:cNvSpPr>
                <a:spLocks noChangeArrowheads="1"/>
              </p:cNvSpPr>
              <p:nvPr/>
            </p:nvSpPr>
            <p:spPr bwMode="auto">
              <a:xfrm>
                <a:off x="1698" y="2568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1A476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9" name="Oval 51"/>
              <p:cNvSpPr>
                <a:spLocks noChangeArrowheads="1"/>
              </p:cNvSpPr>
              <p:nvPr/>
            </p:nvSpPr>
            <p:spPr bwMode="auto">
              <a:xfrm>
                <a:off x="1588" y="2647"/>
                <a:ext cx="52" cy="52"/>
              </a:xfrm>
              <a:prstGeom prst="ellipse">
                <a:avLst/>
              </a:prstGeom>
              <a:solidFill>
                <a:srgbClr val="1A476F"/>
              </a:solidFill>
              <a:ln w="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0" name="Oval 52"/>
              <p:cNvSpPr>
                <a:spLocks noChangeArrowheads="1"/>
              </p:cNvSpPr>
              <p:nvPr/>
            </p:nvSpPr>
            <p:spPr bwMode="auto">
              <a:xfrm>
                <a:off x="1592" y="2651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1A476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1" name="Oval 53"/>
              <p:cNvSpPr>
                <a:spLocks noChangeArrowheads="1"/>
              </p:cNvSpPr>
              <p:nvPr/>
            </p:nvSpPr>
            <p:spPr bwMode="auto">
              <a:xfrm>
                <a:off x="1646" y="2393"/>
                <a:ext cx="52" cy="51"/>
              </a:xfrm>
              <a:prstGeom prst="ellipse">
                <a:avLst/>
              </a:prstGeom>
              <a:solidFill>
                <a:srgbClr val="1A476F"/>
              </a:solidFill>
              <a:ln w="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2" name="Oval 54"/>
              <p:cNvSpPr>
                <a:spLocks noChangeArrowheads="1"/>
              </p:cNvSpPr>
              <p:nvPr/>
            </p:nvSpPr>
            <p:spPr bwMode="auto">
              <a:xfrm>
                <a:off x="1650" y="2397"/>
                <a:ext cx="43" cy="43"/>
              </a:xfrm>
              <a:prstGeom prst="ellipse">
                <a:avLst/>
              </a:prstGeom>
              <a:noFill/>
              <a:ln w="12700" cap="flat">
                <a:solidFill>
                  <a:srgbClr val="1A476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3" name="Oval 55"/>
              <p:cNvSpPr>
                <a:spLocks noChangeArrowheads="1"/>
              </p:cNvSpPr>
              <p:nvPr/>
            </p:nvSpPr>
            <p:spPr bwMode="auto">
              <a:xfrm>
                <a:off x="2786" y="1784"/>
                <a:ext cx="52" cy="52"/>
              </a:xfrm>
              <a:prstGeom prst="ellipse">
                <a:avLst/>
              </a:prstGeom>
              <a:solidFill>
                <a:srgbClr val="1A476F"/>
              </a:solidFill>
              <a:ln w="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4" name="Oval 56"/>
              <p:cNvSpPr>
                <a:spLocks noChangeArrowheads="1"/>
              </p:cNvSpPr>
              <p:nvPr/>
            </p:nvSpPr>
            <p:spPr bwMode="auto">
              <a:xfrm>
                <a:off x="2790" y="1788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1A476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5" name="Oval 57"/>
              <p:cNvSpPr>
                <a:spLocks noChangeArrowheads="1"/>
              </p:cNvSpPr>
              <p:nvPr/>
            </p:nvSpPr>
            <p:spPr bwMode="auto">
              <a:xfrm>
                <a:off x="2554" y="2718"/>
                <a:ext cx="52" cy="51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6" name="Oval 58"/>
              <p:cNvSpPr>
                <a:spLocks noChangeArrowheads="1"/>
              </p:cNvSpPr>
              <p:nvPr/>
            </p:nvSpPr>
            <p:spPr bwMode="auto">
              <a:xfrm>
                <a:off x="2558" y="2722"/>
                <a:ext cx="44" cy="43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7" name="Oval 59"/>
              <p:cNvSpPr>
                <a:spLocks noChangeArrowheads="1"/>
              </p:cNvSpPr>
              <p:nvPr/>
            </p:nvSpPr>
            <p:spPr bwMode="auto">
              <a:xfrm>
                <a:off x="2960" y="2641"/>
                <a:ext cx="52" cy="51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8" name="Oval 60"/>
              <p:cNvSpPr>
                <a:spLocks noChangeArrowheads="1"/>
              </p:cNvSpPr>
              <p:nvPr/>
            </p:nvSpPr>
            <p:spPr bwMode="auto">
              <a:xfrm>
                <a:off x="2964" y="2645"/>
                <a:ext cx="44" cy="43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9" name="Oval 61"/>
              <p:cNvSpPr>
                <a:spLocks noChangeArrowheads="1"/>
              </p:cNvSpPr>
              <p:nvPr/>
            </p:nvSpPr>
            <p:spPr bwMode="auto">
              <a:xfrm>
                <a:off x="2274" y="2753"/>
                <a:ext cx="52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0" name="Oval 62"/>
              <p:cNvSpPr>
                <a:spLocks noChangeArrowheads="1"/>
              </p:cNvSpPr>
              <p:nvPr/>
            </p:nvSpPr>
            <p:spPr bwMode="auto">
              <a:xfrm>
                <a:off x="2278" y="2757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1" name="Oval 63"/>
              <p:cNvSpPr>
                <a:spLocks noChangeArrowheads="1"/>
              </p:cNvSpPr>
              <p:nvPr/>
            </p:nvSpPr>
            <p:spPr bwMode="auto">
              <a:xfrm>
                <a:off x="2864" y="2633"/>
                <a:ext cx="51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2" name="Oval 64"/>
              <p:cNvSpPr>
                <a:spLocks noChangeArrowheads="1"/>
              </p:cNvSpPr>
              <p:nvPr/>
            </p:nvSpPr>
            <p:spPr bwMode="auto">
              <a:xfrm>
                <a:off x="2868" y="2637"/>
                <a:ext cx="43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3" name="Oval 65"/>
              <p:cNvSpPr>
                <a:spLocks noChangeArrowheads="1"/>
              </p:cNvSpPr>
              <p:nvPr/>
            </p:nvSpPr>
            <p:spPr bwMode="auto">
              <a:xfrm>
                <a:off x="3666" y="2277"/>
                <a:ext cx="52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4" name="Oval 66"/>
              <p:cNvSpPr>
                <a:spLocks noChangeArrowheads="1"/>
              </p:cNvSpPr>
              <p:nvPr/>
            </p:nvSpPr>
            <p:spPr bwMode="auto">
              <a:xfrm>
                <a:off x="3670" y="2281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5" name="Oval 67"/>
              <p:cNvSpPr>
                <a:spLocks noChangeArrowheads="1"/>
              </p:cNvSpPr>
              <p:nvPr/>
            </p:nvSpPr>
            <p:spPr bwMode="auto">
              <a:xfrm>
                <a:off x="3270" y="2518"/>
                <a:ext cx="51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6" name="Oval 68"/>
              <p:cNvSpPr>
                <a:spLocks noChangeArrowheads="1"/>
              </p:cNvSpPr>
              <p:nvPr/>
            </p:nvSpPr>
            <p:spPr bwMode="auto">
              <a:xfrm>
                <a:off x="3274" y="2522"/>
                <a:ext cx="43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7" name="Oval 69"/>
              <p:cNvSpPr>
                <a:spLocks noChangeArrowheads="1"/>
              </p:cNvSpPr>
              <p:nvPr/>
            </p:nvSpPr>
            <p:spPr bwMode="auto">
              <a:xfrm>
                <a:off x="1878" y="2676"/>
                <a:ext cx="52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8" name="Oval 70"/>
              <p:cNvSpPr>
                <a:spLocks noChangeArrowheads="1"/>
              </p:cNvSpPr>
              <p:nvPr/>
            </p:nvSpPr>
            <p:spPr bwMode="auto">
              <a:xfrm>
                <a:off x="1882" y="2680"/>
                <a:ext cx="43" cy="43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9" name="Oval 71"/>
              <p:cNvSpPr>
                <a:spLocks noChangeArrowheads="1"/>
              </p:cNvSpPr>
              <p:nvPr/>
            </p:nvSpPr>
            <p:spPr bwMode="auto">
              <a:xfrm>
                <a:off x="2893" y="2589"/>
                <a:ext cx="51" cy="51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0" name="Oval 72"/>
              <p:cNvSpPr>
                <a:spLocks noChangeArrowheads="1"/>
              </p:cNvSpPr>
              <p:nvPr/>
            </p:nvSpPr>
            <p:spPr bwMode="auto">
              <a:xfrm>
                <a:off x="2897" y="2593"/>
                <a:ext cx="43" cy="43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1" name="Oval 73"/>
              <p:cNvSpPr>
                <a:spLocks noChangeArrowheads="1"/>
              </p:cNvSpPr>
              <p:nvPr/>
            </p:nvSpPr>
            <p:spPr bwMode="auto">
              <a:xfrm>
                <a:off x="3473" y="1976"/>
                <a:ext cx="51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2" name="Oval 74"/>
              <p:cNvSpPr>
                <a:spLocks noChangeArrowheads="1"/>
              </p:cNvSpPr>
              <p:nvPr/>
            </p:nvSpPr>
            <p:spPr bwMode="auto">
              <a:xfrm>
                <a:off x="3477" y="1980"/>
                <a:ext cx="43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3" name="Oval 75"/>
              <p:cNvSpPr>
                <a:spLocks noChangeArrowheads="1"/>
              </p:cNvSpPr>
              <p:nvPr/>
            </p:nvSpPr>
            <p:spPr bwMode="auto">
              <a:xfrm>
                <a:off x="3009" y="2720"/>
                <a:ext cx="51" cy="51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4" name="Oval 76"/>
              <p:cNvSpPr>
                <a:spLocks noChangeArrowheads="1"/>
              </p:cNvSpPr>
              <p:nvPr/>
            </p:nvSpPr>
            <p:spPr bwMode="auto">
              <a:xfrm>
                <a:off x="3013" y="2724"/>
                <a:ext cx="43" cy="43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5" name="Oval 77"/>
              <p:cNvSpPr>
                <a:spLocks noChangeArrowheads="1"/>
              </p:cNvSpPr>
              <p:nvPr/>
            </p:nvSpPr>
            <p:spPr bwMode="auto">
              <a:xfrm>
                <a:off x="3908" y="1856"/>
                <a:ext cx="51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6" name="Oval 78"/>
              <p:cNvSpPr>
                <a:spLocks noChangeArrowheads="1"/>
              </p:cNvSpPr>
              <p:nvPr/>
            </p:nvSpPr>
            <p:spPr bwMode="auto">
              <a:xfrm>
                <a:off x="3912" y="1861"/>
                <a:ext cx="43" cy="43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7" name="Oval 79"/>
              <p:cNvSpPr>
                <a:spLocks noChangeArrowheads="1"/>
              </p:cNvSpPr>
              <p:nvPr/>
            </p:nvSpPr>
            <p:spPr bwMode="auto">
              <a:xfrm>
                <a:off x="3492" y="1488"/>
                <a:ext cx="52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8" name="Oval 80"/>
              <p:cNvSpPr>
                <a:spLocks noChangeArrowheads="1"/>
              </p:cNvSpPr>
              <p:nvPr/>
            </p:nvSpPr>
            <p:spPr bwMode="auto">
              <a:xfrm>
                <a:off x="3496" y="1492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9" name="Oval 81"/>
              <p:cNvSpPr>
                <a:spLocks noChangeArrowheads="1"/>
              </p:cNvSpPr>
              <p:nvPr/>
            </p:nvSpPr>
            <p:spPr bwMode="auto">
              <a:xfrm>
                <a:off x="3869" y="1322"/>
                <a:ext cx="52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0" name="Oval 82"/>
              <p:cNvSpPr>
                <a:spLocks noChangeArrowheads="1"/>
              </p:cNvSpPr>
              <p:nvPr/>
            </p:nvSpPr>
            <p:spPr bwMode="auto">
              <a:xfrm>
                <a:off x="3873" y="1326"/>
                <a:ext cx="43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1" name="Oval 83"/>
              <p:cNvSpPr>
                <a:spLocks noChangeArrowheads="1"/>
              </p:cNvSpPr>
              <p:nvPr/>
            </p:nvSpPr>
            <p:spPr bwMode="auto">
              <a:xfrm>
                <a:off x="1762" y="2812"/>
                <a:ext cx="52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2" name="Oval 84"/>
              <p:cNvSpPr>
                <a:spLocks noChangeArrowheads="1"/>
              </p:cNvSpPr>
              <p:nvPr/>
            </p:nvSpPr>
            <p:spPr bwMode="auto">
              <a:xfrm>
                <a:off x="1766" y="2816"/>
                <a:ext cx="43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3" name="Oval 85"/>
              <p:cNvSpPr>
                <a:spLocks noChangeArrowheads="1"/>
              </p:cNvSpPr>
              <p:nvPr/>
            </p:nvSpPr>
            <p:spPr bwMode="auto">
              <a:xfrm>
                <a:off x="3289" y="2528"/>
                <a:ext cx="52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4" name="Oval 86"/>
              <p:cNvSpPr>
                <a:spLocks noChangeArrowheads="1"/>
              </p:cNvSpPr>
              <p:nvPr/>
            </p:nvSpPr>
            <p:spPr bwMode="auto">
              <a:xfrm>
                <a:off x="3293" y="2532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5" name="Oval 87"/>
              <p:cNvSpPr>
                <a:spLocks noChangeArrowheads="1"/>
              </p:cNvSpPr>
              <p:nvPr/>
            </p:nvSpPr>
            <p:spPr bwMode="auto">
              <a:xfrm>
                <a:off x="2796" y="2670"/>
                <a:ext cx="52" cy="51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6" name="Oval 88"/>
              <p:cNvSpPr>
                <a:spLocks noChangeArrowheads="1"/>
              </p:cNvSpPr>
              <p:nvPr/>
            </p:nvSpPr>
            <p:spPr bwMode="auto">
              <a:xfrm>
                <a:off x="2800" y="2674"/>
                <a:ext cx="44" cy="43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7" name="Oval 89"/>
              <p:cNvSpPr>
                <a:spLocks noChangeArrowheads="1"/>
              </p:cNvSpPr>
              <p:nvPr/>
            </p:nvSpPr>
            <p:spPr bwMode="auto">
              <a:xfrm>
                <a:off x="2835" y="2599"/>
                <a:ext cx="51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8" name="Oval 90"/>
              <p:cNvSpPr>
                <a:spLocks noChangeArrowheads="1"/>
              </p:cNvSpPr>
              <p:nvPr/>
            </p:nvSpPr>
            <p:spPr bwMode="auto">
              <a:xfrm>
                <a:off x="2839" y="2603"/>
                <a:ext cx="43" cy="43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9" name="Oval 91"/>
              <p:cNvSpPr>
                <a:spLocks noChangeArrowheads="1"/>
              </p:cNvSpPr>
              <p:nvPr/>
            </p:nvSpPr>
            <p:spPr bwMode="auto">
              <a:xfrm>
                <a:off x="2380" y="2769"/>
                <a:ext cx="52" cy="51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0" name="Oval 92"/>
              <p:cNvSpPr>
                <a:spLocks noChangeArrowheads="1"/>
              </p:cNvSpPr>
              <p:nvPr/>
            </p:nvSpPr>
            <p:spPr bwMode="auto">
              <a:xfrm>
                <a:off x="2385" y="2773"/>
                <a:ext cx="43" cy="43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1" name="Oval 93"/>
              <p:cNvSpPr>
                <a:spLocks noChangeArrowheads="1"/>
              </p:cNvSpPr>
              <p:nvPr/>
            </p:nvSpPr>
            <p:spPr bwMode="auto">
              <a:xfrm>
                <a:off x="3038" y="2735"/>
                <a:ext cx="51" cy="51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2" name="Freeform 94"/>
              <p:cNvSpPr>
                <a:spLocks/>
              </p:cNvSpPr>
              <p:nvPr/>
            </p:nvSpPr>
            <p:spPr bwMode="auto">
              <a:xfrm>
                <a:off x="3042" y="2739"/>
                <a:ext cx="43" cy="43"/>
              </a:xfrm>
              <a:custGeom>
                <a:avLst/>
                <a:gdLst>
                  <a:gd name="T0" fmla="*/ 43 w 43"/>
                  <a:gd name="T1" fmla="*/ 22 h 43"/>
                  <a:gd name="T2" fmla="*/ 21 w 43"/>
                  <a:gd name="T3" fmla="*/ 43 h 43"/>
                  <a:gd name="T4" fmla="*/ 0 w 43"/>
                  <a:gd name="T5" fmla="*/ 22 h 43"/>
                  <a:gd name="T6" fmla="*/ 21 w 43"/>
                  <a:gd name="T7" fmla="*/ 0 h 43"/>
                  <a:gd name="T8" fmla="*/ 43 w 43"/>
                  <a:gd name="T9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43" y="22"/>
                    </a:moveTo>
                    <a:cubicBezTo>
                      <a:pt x="43" y="33"/>
                      <a:pt x="33" y="43"/>
                      <a:pt x="21" y="43"/>
                    </a:cubicBezTo>
                    <a:cubicBezTo>
                      <a:pt x="9" y="43"/>
                      <a:pt x="0" y="33"/>
                      <a:pt x="0" y="22"/>
                    </a:cubicBezTo>
                    <a:cubicBezTo>
                      <a:pt x="0" y="9"/>
                      <a:pt x="9" y="0"/>
                      <a:pt x="21" y="0"/>
                    </a:cubicBezTo>
                    <a:cubicBezTo>
                      <a:pt x="33" y="0"/>
                      <a:pt x="43" y="9"/>
                      <a:pt x="43" y="22"/>
                    </a:cubicBezTo>
                  </a:path>
                </a:pathLst>
              </a:cu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3" name="Oval 95"/>
              <p:cNvSpPr>
                <a:spLocks noChangeArrowheads="1"/>
              </p:cNvSpPr>
              <p:nvPr/>
            </p:nvSpPr>
            <p:spPr bwMode="auto">
              <a:xfrm>
                <a:off x="1772" y="2731"/>
                <a:ext cx="51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4" name="Oval 96"/>
              <p:cNvSpPr>
                <a:spLocks noChangeArrowheads="1"/>
              </p:cNvSpPr>
              <p:nvPr/>
            </p:nvSpPr>
            <p:spPr bwMode="auto">
              <a:xfrm>
                <a:off x="1776" y="2735"/>
                <a:ext cx="43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5" name="Oval 97"/>
              <p:cNvSpPr>
                <a:spLocks noChangeArrowheads="1"/>
              </p:cNvSpPr>
              <p:nvPr/>
            </p:nvSpPr>
            <p:spPr bwMode="auto">
              <a:xfrm>
                <a:off x="3202" y="2728"/>
                <a:ext cx="52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6" name="Oval 98"/>
              <p:cNvSpPr>
                <a:spLocks noChangeArrowheads="1"/>
              </p:cNvSpPr>
              <p:nvPr/>
            </p:nvSpPr>
            <p:spPr bwMode="auto">
              <a:xfrm>
                <a:off x="3206" y="2732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7" name="Oval 99"/>
              <p:cNvSpPr>
                <a:spLocks noChangeArrowheads="1"/>
              </p:cNvSpPr>
              <p:nvPr/>
            </p:nvSpPr>
            <p:spPr bwMode="auto">
              <a:xfrm>
                <a:off x="3202" y="2506"/>
                <a:ext cx="52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8" name="Oval 100"/>
              <p:cNvSpPr>
                <a:spLocks noChangeArrowheads="1"/>
              </p:cNvSpPr>
              <p:nvPr/>
            </p:nvSpPr>
            <p:spPr bwMode="auto">
              <a:xfrm>
                <a:off x="3206" y="2510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9" name="Oval 101"/>
              <p:cNvSpPr>
                <a:spLocks noChangeArrowheads="1"/>
              </p:cNvSpPr>
              <p:nvPr/>
            </p:nvSpPr>
            <p:spPr bwMode="auto">
              <a:xfrm>
                <a:off x="3337" y="2453"/>
                <a:ext cx="52" cy="51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0" name="Oval 102"/>
              <p:cNvSpPr>
                <a:spLocks noChangeArrowheads="1"/>
              </p:cNvSpPr>
              <p:nvPr/>
            </p:nvSpPr>
            <p:spPr bwMode="auto">
              <a:xfrm>
                <a:off x="3341" y="2457"/>
                <a:ext cx="44" cy="43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1" name="Oval 103"/>
              <p:cNvSpPr>
                <a:spLocks noChangeArrowheads="1"/>
              </p:cNvSpPr>
              <p:nvPr/>
            </p:nvSpPr>
            <p:spPr bwMode="auto">
              <a:xfrm>
                <a:off x="1462" y="2683"/>
                <a:ext cx="52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2" name="Oval 104"/>
              <p:cNvSpPr>
                <a:spLocks noChangeArrowheads="1"/>
              </p:cNvSpPr>
              <p:nvPr/>
            </p:nvSpPr>
            <p:spPr bwMode="auto">
              <a:xfrm>
                <a:off x="1466" y="2687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3" name="Oval 105"/>
              <p:cNvSpPr>
                <a:spLocks noChangeArrowheads="1"/>
              </p:cNvSpPr>
              <p:nvPr/>
            </p:nvSpPr>
            <p:spPr bwMode="auto">
              <a:xfrm>
                <a:off x="2284" y="2707"/>
                <a:ext cx="51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4" name="Oval 106"/>
              <p:cNvSpPr>
                <a:spLocks noChangeArrowheads="1"/>
              </p:cNvSpPr>
              <p:nvPr/>
            </p:nvSpPr>
            <p:spPr bwMode="auto">
              <a:xfrm>
                <a:off x="2288" y="2711"/>
                <a:ext cx="43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5" name="Oval 107"/>
              <p:cNvSpPr>
                <a:spLocks noChangeArrowheads="1"/>
              </p:cNvSpPr>
              <p:nvPr/>
            </p:nvSpPr>
            <p:spPr bwMode="auto">
              <a:xfrm>
                <a:off x="4401" y="1843"/>
                <a:ext cx="51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6" name="Oval 108"/>
              <p:cNvSpPr>
                <a:spLocks noChangeArrowheads="1"/>
              </p:cNvSpPr>
              <p:nvPr/>
            </p:nvSpPr>
            <p:spPr bwMode="auto">
              <a:xfrm>
                <a:off x="4404" y="1847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7" name="Oval 109"/>
              <p:cNvSpPr>
                <a:spLocks noChangeArrowheads="1"/>
              </p:cNvSpPr>
              <p:nvPr/>
            </p:nvSpPr>
            <p:spPr bwMode="auto">
              <a:xfrm>
                <a:off x="4284" y="1595"/>
                <a:ext cx="52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8" name="Oval 110"/>
              <p:cNvSpPr>
                <a:spLocks noChangeArrowheads="1"/>
              </p:cNvSpPr>
              <p:nvPr/>
            </p:nvSpPr>
            <p:spPr bwMode="auto">
              <a:xfrm>
                <a:off x="4288" y="1599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9" name="Oval 111"/>
              <p:cNvSpPr>
                <a:spLocks noChangeArrowheads="1"/>
              </p:cNvSpPr>
              <p:nvPr/>
            </p:nvSpPr>
            <p:spPr bwMode="auto">
              <a:xfrm>
                <a:off x="3424" y="1611"/>
                <a:ext cx="52" cy="51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0" name="Oval 112"/>
              <p:cNvSpPr>
                <a:spLocks noChangeArrowheads="1"/>
              </p:cNvSpPr>
              <p:nvPr/>
            </p:nvSpPr>
            <p:spPr bwMode="auto">
              <a:xfrm>
                <a:off x="3428" y="1615"/>
                <a:ext cx="44" cy="43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1" name="Oval 113"/>
              <p:cNvSpPr>
                <a:spLocks noChangeArrowheads="1"/>
              </p:cNvSpPr>
              <p:nvPr/>
            </p:nvSpPr>
            <p:spPr bwMode="auto">
              <a:xfrm>
                <a:off x="2216" y="2750"/>
                <a:ext cx="52" cy="51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2" name="Oval 114"/>
              <p:cNvSpPr>
                <a:spLocks noChangeArrowheads="1"/>
              </p:cNvSpPr>
              <p:nvPr/>
            </p:nvSpPr>
            <p:spPr bwMode="auto">
              <a:xfrm>
                <a:off x="2220" y="2754"/>
                <a:ext cx="44" cy="43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3" name="Oval 115"/>
              <p:cNvSpPr>
                <a:spLocks noChangeArrowheads="1"/>
              </p:cNvSpPr>
              <p:nvPr/>
            </p:nvSpPr>
            <p:spPr bwMode="auto">
              <a:xfrm>
                <a:off x="3647" y="2566"/>
                <a:ext cx="51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4" name="Oval 116"/>
              <p:cNvSpPr>
                <a:spLocks noChangeArrowheads="1"/>
              </p:cNvSpPr>
              <p:nvPr/>
            </p:nvSpPr>
            <p:spPr bwMode="auto">
              <a:xfrm>
                <a:off x="3651" y="2571"/>
                <a:ext cx="43" cy="43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5" name="Oval 117"/>
              <p:cNvSpPr>
                <a:spLocks noChangeArrowheads="1"/>
              </p:cNvSpPr>
              <p:nvPr/>
            </p:nvSpPr>
            <p:spPr bwMode="auto">
              <a:xfrm>
                <a:off x="3318" y="2474"/>
                <a:ext cx="52" cy="51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6" name="Oval 118"/>
              <p:cNvSpPr>
                <a:spLocks noChangeArrowheads="1"/>
              </p:cNvSpPr>
              <p:nvPr/>
            </p:nvSpPr>
            <p:spPr bwMode="auto">
              <a:xfrm>
                <a:off x="3322" y="2478"/>
                <a:ext cx="43" cy="43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7" name="Oval 119"/>
              <p:cNvSpPr>
                <a:spLocks noChangeArrowheads="1"/>
              </p:cNvSpPr>
              <p:nvPr/>
            </p:nvSpPr>
            <p:spPr bwMode="auto">
              <a:xfrm>
                <a:off x="2980" y="2668"/>
                <a:ext cx="51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8" name="Oval 120"/>
              <p:cNvSpPr>
                <a:spLocks noChangeArrowheads="1"/>
              </p:cNvSpPr>
              <p:nvPr/>
            </p:nvSpPr>
            <p:spPr bwMode="auto">
              <a:xfrm>
                <a:off x="2984" y="2672"/>
                <a:ext cx="43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9" name="Oval 121"/>
              <p:cNvSpPr>
                <a:spLocks noChangeArrowheads="1"/>
              </p:cNvSpPr>
              <p:nvPr/>
            </p:nvSpPr>
            <p:spPr bwMode="auto">
              <a:xfrm>
                <a:off x="3714" y="2457"/>
                <a:ext cx="52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0" name="Oval 122"/>
              <p:cNvSpPr>
                <a:spLocks noChangeArrowheads="1"/>
              </p:cNvSpPr>
              <p:nvPr/>
            </p:nvSpPr>
            <p:spPr bwMode="auto">
              <a:xfrm>
                <a:off x="3718" y="2461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1" name="Oval 123"/>
              <p:cNvSpPr>
                <a:spLocks noChangeArrowheads="1"/>
              </p:cNvSpPr>
              <p:nvPr/>
            </p:nvSpPr>
            <p:spPr bwMode="auto">
              <a:xfrm>
                <a:off x="2458" y="2813"/>
                <a:ext cx="51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2" name="Oval 124"/>
              <p:cNvSpPr>
                <a:spLocks noChangeArrowheads="1"/>
              </p:cNvSpPr>
              <p:nvPr/>
            </p:nvSpPr>
            <p:spPr bwMode="auto">
              <a:xfrm>
                <a:off x="2462" y="2817"/>
                <a:ext cx="43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3" name="Oval 125"/>
              <p:cNvSpPr>
                <a:spLocks noChangeArrowheads="1"/>
              </p:cNvSpPr>
              <p:nvPr/>
            </p:nvSpPr>
            <p:spPr bwMode="auto">
              <a:xfrm>
                <a:off x="3647" y="2160"/>
                <a:ext cx="51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4" name="Oval 126"/>
              <p:cNvSpPr>
                <a:spLocks noChangeArrowheads="1"/>
              </p:cNvSpPr>
              <p:nvPr/>
            </p:nvSpPr>
            <p:spPr bwMode="auto">
              <a:xfrm>
                <a:off x="3651" y="2164"/>
                <a:ext cx="43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5" name="Oval 127"/>
              <p:cNvSpPr>
                <a:spLocks noChangeArrowheads="1"/>
              </p:cNvSpPr>
              <p:nvPr/>
            </p:nvSpPr>
            <p:spPr bwMode="auto">
              <a:xfrm>
                <a:off x="2922" y="2591"/>
                <a:ext cx="51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6" name="Oval 128"/>
              <p:cNvSpPr>
                <a:spLocks noChangeArrowheads="1"/>
              </p:cNvSpPr>
              <p:nvPr/>
            </p:nvSpPr>
            <p:spPr bwMode="auto">
              <a:xfrm>
                <a:off x="2926" y="2595"/>
                <a:ext cx="43" cy="43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7" name="Oval 129"/>
              <p:cNvSpPr>
                <a:spLocks noChangeArrowheads="1"/>
              </p:cNvSpPr>
              <p:nvPr/>
            </p:nvSpPr>
            <p:spPr bwMode="auto">
              <a:xfrm>
                <a:off x="2912" y="2643"/>
                <a:ext cx="52" cy="51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8" name="Oval 130"/>
              <p:cNvSpPr>
                <a:spLocks noChangeArrowheads="1"/>
              </p:cNvSpPr>
              <p:nvPr/>
            </p:nvSpPr>
            <p:spPr bwMode="auto">
              <a:xfrm>
                <a:off x="2916" y="2647"/>
                <a:ext cx="44" cy="43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9" name="Oval 131"/>
              <p:cNvSpPr>
                <a:spLocks noChangeArrowheads="1"/>
              </p:cNvSpPr>
              <p:nvPr/>
            </p:nvSpPr>
            <p:spPr bwMode="auto">
              <a:xfrm>
                <a:off x="3289" y="2624"/>
                <a:ext cx="52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0" name="Oval 132"/>
              <p:cNvSpPr>
                <a:spLocks noChangeArrowheads="1"/>
              </p:cNvSpPr>
              <p:nvPr/>
            </p:nvSpPr>
            <p:spPr bwMode="auto">
              <a:xfrm>
                <a:off x="3293" y="2628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1" name="Oval 133"/>
              <p:cNvSpPr>
                <a:spLocks noChangeArrowheads="1"/>
              </p:cNvSpPr>
              <p:nvPr/>
            </p:nvSpPr>
            <p:spPr bwMode="auto">
              <a:xfrm>
                <a:off x="2980" y="2708"/>
                <a:ext cx="51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2" name="Oval 134"/>
              <p:cNvSpPr>
                <a:spLocks noChangeArrowheads="1"/>
              </p:cNvSpPr>
              <p:nvPr/>
            </p:nvSpPr>
            <p:spPr bwMode="auto">
              <a:xfrm>
                <a:off x="2984" y="2712"/>
                <a:ext cx="43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3" name="Oval 135"/>
              <p:cNvSpPr>
                <a:spLocks noChangeArrowheads="1"/>
              </p:cNvSpPr>
              <p:nvPr/>
            </p:nvSpPr>
            <p:spPr bwMode="auto">
              <a:xfrm>
                <a:off x="2361" y="2706"/>
                <a:ext cx="52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4" name="Oval 136"/>
              <p:cNvSpPr>
                <a:spLocks noChangeArrowheads="1"/>
              </p:cNvSpPr>
              <p:nvPr/>
            </p:nvSpPr>
            <p:spPr bwMode="auto">
              <a:xfrm>
                <a:off x="2365" y="2710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5" name="Oval 137"/>
              <p:cNvSpPr>
                <a:spLocks noChangeArrowheads="1"/>
              </p:cNvSpPr>
              <p:nvPr/>
            </p:nvSpPr>
            <p:spPr bwMode="auto">
              <a:xfrm>
                <a:off x="3618" y="1976"/>
                <a:ext cx="51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6" name="Oval 138"/>
              <p:cNvSpPr>
                <a:spLocks noChangeArrowheads="1"/>
              </p:cNvSpPr>
              <p:nvPr/>
            </p:nvSpPr>
            <p:spPr bwMode="auto">
              <a:xfrm>
                <a:off x="3622" y="1980"/>
                <a:ext cx="43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7" name="Oval 139"/>
              <p:cNvSpPr>
                <a:spLocks noChangeArrowheads="1"/>
              </p:cNvSpPr>
              <p:nvPr/>
            </p:nvSpPr>
            <p:spPr bwMode="auto">
              <a:xfrm>
                <a:off x="2873" y="2653"/>
                <a:ext cx="52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8" name="Oval 140"/>
              <p:cNvSpPr>
                <a:spLocks noChangeArrowheads="1"/>
              </p:cNvSpPr>
              <p:nvPr/>
            </p:nvSpPr>
            <p:spPr bwMode="auto">
              <a:xfrm>
                <a:off x="2877" y="2657"/>
                <a:ext cx="44" cy="43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9" name="Oval 141"/>
              <p:cNvSpPr>
                <a:spLocks noChangeArrowheads="1"/>
              </p:cNvSpPr>
              <p:nvPr/>
            </p:nvSpPr>
            <p:spPr bwMode="auto">
              <a:xfrm>
                <a:off x="1462" y="2679"/>
                <a:ext cx="52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0" name="Oval 142"/>
              <p:cNvSpPr>
                <a:spLocks noChangeArrowheads="1"/>
              </p:cNvSpPr>
              <p:nvPr/>
            </p:nvSpPr>
            <p:spPr bwMode="auto">
              <a:xfrm>
                <a:off x="1466" y="2683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1" name="Oval 143"/>
              <p:cNvSpPr>
                <a:spLocks noChangeArrowheads="1"/>
              </p:cNvSpPr>
              <p:nvPr/>
            </p:nvSpPr>
            <p:spPr bwMode="auto">
              <a:xfrm>
                <a:off x="1849" y="2672"/>
                <a:ext cx="52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2" name="Oval 144"/>
              <p:cNvSpPr>
                <a:spLocks noChangeArrowheads="1"/>
              </p:cNvSpPr>
              <p:nvPr/>
            </p:nvSpPr>
            <p:spPr bwMode="auto">
              <a:xfrm>
                <a:off x="1853" y="2676"/>
                <a:ext cx="43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3" name="Oval 145"/>
              <p:cNvSpPr>
                <a:spLocks noChangeArrowheads="1"/>
              </p:cNvSpPr>
              <p:nvPr/>
            </p:nvSpPr>
            <p:spPr bwMode="auto">
              <a:xfrm>
                <a:off x="2158" y="2436"/>
                <a:ext cx="52" cy="51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4" name="Oval 146"/>
              <p:cNvSpPr>
                <a:spLocks noChangeArrowheads="1"/>
              </p:cNvSpPr>
              <p:nvPr/>
            </p:nvSpPr>
            <p:spPr bwMode="auto">
              <a:xfrm>
                <a:off x="2162" y="2440"/>
                <a:ext cx="44" cy="43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5" name="Oval 147"/>
              <p:cNvSpPr>
                <a:spLocks noChangeArrowheads="1"/>
              </p:cNvSpPr>
              <p:nvPr/>
            </p:nvSpPr>
            <p:spPr bwMode="auto">
              <a:xfrm>
                <a:off x="2941" y="2722"/>
                <a:ext cx="52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6" name="Oval 148"/>
              <p:cNvSpPr>
                <a:spLocks noChangeArrowheads="1"/>
              </p:cNvSpPr>
              <p:nvPr/>
            </p:nvSpPr>
            <p:spPr bwMode="auto">
              <a:xfrm>
                <a:off x="2945" y="2726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7" name="Oval 149"/>
              <p:cNvSpPr>
                <a:spLocks noChangeArrowheads="1"/>
              </p:cNvSpPr>
              <p:nvPr/>
            </p:nvSpPr>
            <p:spPr bwMode="auto">
              <a:xfrm>
                <a:off x="3299" y="2517"/>
                <a:ext cx="51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8" name="Oval 150"/>
              <p:cNvSpPr>
                <a:spLocks noChangeArrowheads="1"/>
              </p:cNvSpPr>
              <p:nvPr/>
            </p:nvSpPr>
            <p:spPr bwMode="auto">
              <a:xfrm>
                <a:off x="3303" y="2521"/>
                <a:ext cx="43" cy="43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9" name="Oval 151"/>
              <p:cNvSpPr>
                <a:spLocks noChangeArrowheads="1"/>
              </p:cNvSpPr>
              <p:nvPr/>
            </p:nvSpPr>
            <p:spPr bwMode="auto">
              <a:xfrm>
                <a:off x="3076" y="2619"/>
                <a:ext cx="52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0" name="Oval 152"/>
              <p:cNvSpPr>
                <a:spLocks noChangeArrowheads="1"/>
              </p:cNvSpPr>
              <p:nvPr/>
            </p:nvSpPr>
            <p:spPr bwMode="auto">
              <a:xfrm>
                <a:off x="3080" y="2623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1" name="Oval 153"/>
              <p:cNvSpPr>
                <a:spLocks noChangeArrowheads="1"/>
              </p:cNvSpPr>
              <p:nvPr/>
            </p:nvSpPr>
            <p:spPr bwMode="auto">
              <a:xfrm>
                <a:off x="2825" y="2585"/>
                <a:ext cx="52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2" name="Oval 154"/>
              <p:cNvSpPr>
                <a:spLocks noChangeArrowheads="1"/>
              </p:cNvSpPr>
              <p:nvPr/>
            </p:nvSpPr>
            <p:spPr bwMode="auto">
              <a:xfrm>
                <a:off x="2829" y="2589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3" name="Oval 155"/>
              <p:cNvSpPr>
                <a:spLocks noChangeArrowheads="1"/>
              </p:cNvSpPr>
              <p:nvPr/>
            </p:nvSpPr>
            <p:spPr bwMode="auto">
              <a:xfrm>
                <a:off x="2815" y="2644"/>
                <a:ext cx="52" cy="51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4" name="Oval 156"/>
              <p:cNvSpPr>
                <a:spLocks noChangeArrowheads="1"/>
              </p:cNvSpPr>
              <p:nvPr/>
            </p:nvSpPr>
            <p:spPr bwMode="auto">
              <a:xfrm>
                <a:off x="2820" y="2648"/>
                <a:ext cx="43" cy="43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5" name="Oval 157"/>
              <p:cNvSpPr>
                <a:spLocks noChangeArrowheads="1"/>
              </p:cNvSpPr>
              <p:nvPr/>
            </p:nvSpPr>
            <p:spPr bwMode="auto">
              <a:xfrm>
                <a:off x="3028" y="2679"/>
                <a:ext cx="52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6" name="Oval 158"/>
              <p:cNvSpPr>
                <a:spLocks noChangeArrowheads="1"/>
              </p:cNvSpPr>
              <p:nvPr/>
            </p:nvSpPr>
            <p:spPr bwMode="auto">
              <a:xfrm>
                <a:off x="3032" y="2683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7" name="Oval 159"/>
              <p:cNvSpPr>
                <a:spLocks noChangeArrowheads="1"/>
              </p:cNvSpPr>
              <p:nvPr/>
            </p:nvSpPr>
            <p:spPr bwMode="auto">
              <a:xfrm>
                <a:off x="2322" y="2709"/>
                <a:ext cx="52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8" name="Oval 160"/>
              <p:cNvSpPr>
                <a:spLocks noChangeArrowheads="1"/>
              </p:cNvSpPr>
              <p:nvPr/>
            </p:nvSpPr>
            <p:spPr bwMode="auto">
              <a:xfrm>
                <a:off x="2327" y="2713"/>
                <a:ext cx="43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9" name="Line 161"/>
              <p:cNvSpPr>
                <a:spLocks noChangeShapeType="1"/>
              </p:cNvSpPr>
              <p:nvPr/>
            </p:nvSpPr>
            <p:spPr bwMode="auto">
              <a:xfrm flipV="1">
                <a:off x="1390" y="1289"/>
                <a:ext cx="0" cy="1998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0" name="Line 162"/>
              <p:cNvSpPr>
                <a:spLocks noChangeShapeType="1"/>
              </p:cNvSpPr>
              <p:nvPr/>
            </p:nvSpPr>
            <p:spPr bwMode="auto">
              <a:xfrm flipH="1">
                <a:off x="1353" y="3228"/>
                <a:ext cx="37" cy="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1" name="Rectangle 163"/>
              <p:cNvSpPr>
                <a:spLocks noChangeArrowheads="1"/>
              </p:cNvSpPr>
              <p:nvPr/>
            </p:nvSpPr>
            <p:spPr bwMode="auto">
              <a:xfrm rot="16200000">
                <a:off x="1242" y="3143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2" name="Line 164"/>
              <p:cNvSpPr>
                <a:spLocks noChangeShapeType="1"/>
              </p:cNvSpPr>
              <p:nvPr/>
            </p:nvSpPr>
            <p:spPr bwMode="auto">
              <a:xfrm flipH="1">
                <a:off x="1353" y="2637"/>
                <a:ext cx="37" cy="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3" name="Rectangle 165"/>
              <p:cNvSpPr>
                <a:spLocks noChangeArrowheads="1"/>
              </p:cNvSpPr>
              <p:nvPr/>
            </p:nvSpPr>
            <p:spPr bwMode="auto">
              <a:xfrm rot="16200000">
                <a:off x="1242" y="2644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4" name="Rectangle 166"/>
              <p:cNvSpPr>
                <a:spLocks noChangeArrowheads="1"/>
              </p:cNvSpPr>
              <p:nvPr/>
            </p:nvSpPr>
            <p:spPr bwMode="auto">
              <a:xfrm rot="16200000">
                <a:off x="1255" y="2604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5" name="Rectangle 167"/>
              <p:cNvSpPr>
                <a:spLocks noChangeArrowheads="1"/>
              </p:cNvSpPr>
              <p:nvPr/>
            </p:nvSpPr>
            <p:spPr bwMode="auto">
              <a:xfrm rot="16200000">
                <a:off x="1242" y="2565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6" name="Rectangle 168"/>
              <p:cNvSpPr>
                <a:spLocks noChangeArrowheads="1"/>
              </p:cNvSpPr>
              <p:nvPr/>
            </p:nvSpPr>
            <p:spPr bwMode="auto">
              <a:xfrm rot="16200000">
                <a:off x="1242" y="2512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7" name="Rectangle 169"/>
              <p:cNvSpPr>
                <a:spLocks noChangeArrowheads="1"/>
              </p:cNvSpPr>
              <p:nvPr/>
            </p:nvSpPr>
            <p:spPr bwMode="auto">
              <a:xfrm rot="16200000">
                <a:off x="1242" y="2460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8" name="Line 170"/>
              <p:cNvSpPr>
                <a:spLocks noChangeShapeType="1"/>
              </p:cNvSpPr>
              <p:nvPr/>
            </p:nvSpPr>
            <p:spPr bwMode="auto">
              <a:xfrm flipH="1">
                <a:off x="1353" y="2046"/>
                <a:ext cx="37" cy="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9" name="Rectangle 171"/>
              <p:cNvSpPr>
                <a:spLocks noChangeArrowheads="1"/>
              </p:cNvSpPr>
              <p:nvPr/>
            </p:nvSpPr>
            <p:spPr bwMode="auto">
              <a:xfrm rot="16200000">
                <a:off x="1242" y="2080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0" name="Rectangle 172"/>
              <p:cNvSpPr>
                <a:spLocks noChangeArrowheads="1"/>
              </p:cNvSpPr>
              <p:nvPr/>
            </p:nvSpPr>
            <p:spPr bwMode="auto">
              <a:xfrm rot="16200000">
                <a:off x="1242" y="2027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1" name="Rectangle 173"/>
              <p:cNvSpPr>
                <a:spLocks noChangeArrowheads="1"/>
              </p:cNvSpPr>
              <p:nvPr/>
            </p:nvSpPr>
            <p:spPr bwMode="auto">
              <a:xfrm rot="16200000">
                <a:off x="1255" y="1987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2" name="Rectangle 174"/>
              <p:cNvSpPr>
                <a:spLocks noChangeArrowheads="1"/>
              </p:cNvSpPr>
              <p:nvPr/>
            </p:nvSpPr>
            <p:spPr bwMode="auto">
              <a:xfrm rot="16200000">
                <a:off x="1242" y="1948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3" name="Rectangle 175"/>
              <p:cNvSpPr>
                <a:spLocks noChangeArrowheads="1"/>
              </p:cNvSpPr>
              <p:nvPr/>
            </p:nvSpPr>
            <p:spPr bwMode="auto">
              <a:xfrm rot="16200000">
                <a:off x="1242" y="1895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4" name="Rectangle 176"/>
              <p:cNvSpPr>
                <a:spLocks noChangeArrowheads="1"/>
              </p:cNvSpPr>
              <p:nvPr/>
            </p:nvSpPr>
            <p:spPr bwMode="auto">
              <a:xfrm rot="16200000">
                <a:off x="1242" y="1843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5" name="Line 177"/>
              <p:cNvSpPr>
                <a:spLocks noChangeShapeType="1"/>
              </p:cNvSpPr>
              <p:nvPr/>
            </p:nvSpPr>
            <p:spPr bwMode="auto">
              <a:xfrm flipH="1">
                <a:off x="1353" y="1455"/>
                <a:ext cx="37" cy="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6" name="Rectangle 178"/>
              <p:cNvSpPr>
                <a:spLocks noChangeArrowheads="1"/>
              </p:cNvSpPr>
              <p:nvPr/>
            </p:nvSpPr>
            <p:spPr bwMode="auto">
              <a:xfrm rot="16200000">
                <a:off x="1242" y="1487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7" name="Rectangle 179"/>
              <p:cNvSpPr>
                <a:spLocks noChangeArrowheads="1"/>
              </p:cNvSpPr>
              <p:nvPr/>
            </p:nvSpPr>
            <p:spPr bwMode="auto">
              <a:xfrm rot="16200000">
                <a:off x="1242" y="1435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8" name="Rectangle 180"/>
              <p:cNvSpPr>
                <a:spLocks noChangeArrowheads="1"/>
              </p:cNvSpPr>
              <p:nvPr/>
            </p:nvSpPr>
            <p:spPr bwMode="auto">
              <a:xfrm rot="16200000">
                <a:off x="1255" y="1395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9" name="Rectangle 181"/>
              <p:cNvSpPr>
                <a:spLocks noChangeArrowheads="1"/>
              </p:cNvSpPr>
              <p:nvPr/>
            </p:nvSpPr>
            <p:spPr bwMode="auto">
              <a:xfrm rot="16200000">
                <a:off x="1242" y="1356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0" name="Rectangle 182"/>
              <p:cNvSpPr>
                <a:spLocks noChangeArrowheads="1"/>
              </p:cNvSpPr>
              <p:nvPr/>
            </p:nvSpPr>
            <p:spPr bwMode="auto">
              <a:xfrm rot="16200000">
                <a:off x="1242" y="1303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1" name="Rectangle 183"/>
              <p:cNvSpPr>
                <a:spLocks noChangeArrowheads="1"/>
              </p:cNvSpPr>
              <p:nvPr/>
            </p:nvSpPr>
            <p:spPr bwMode="auto">
              <a:xfrm rot="16200000">
                <a:off x="1242" y="1251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2" name="Rectangle 184"/>
              <p:cNvSpPr>
                <a:spLocks noChangeArrowheads="1"/>
              </p:cNvSpPr>
              <p:nvPr/>
            </p:nvSpPr>
            <p:spPr bwMode="auto">
              <a:xfrm rot="16200000">
                <a:off x="1132" y="2277"/>
                <a:ext cx="107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3" name="Rectangle 185"/>
              <p:cNvSpPr>
                <a:spLocks noChangeArrowheads="1"/>
              </p:cNvSpPr>
              <p:nvPr/>
            </p:nvSpPr>
            <p:spPr bwMode="auto">
              <a:xfrm rot="16200000">
                <a:off x="1149" y="2231"/>
                <a:ext cx="74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4" name="Rectangle 186"/>
              <p:cNvSpPr>
                <a:spLocks noChangeArrowheads="1"/>
              </p:cNvSpPr>
              <p:nvPr/>
            </p:nvSpPr>
            <p:spPr bwMode="auto">
              <a:xfrm rot="16200000">
                <a:off x="1154" y="2205"/>
                <a:ext cx="64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5" name="Rectangle 187"/>
              <p:cNvSpPr>
                <a:spLocks noChangeArrowheads="1"/>
              </p:cNvSpPr>
              <p:nvPr/>
            </p:nvSpPr>
            <p:spPr bwMode="auto">
              <a:xfrm rot="16200000">
                <a:off x="1140" y="2169"/>
                <a:ext cx="91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6" name="Rectangle 188"/>
              <p:cNvSpPr>
                <a:spLocks noChangeArrowheads="1"/>
              </p:cNvSpPr>
              <p:nvPr/>
            </p:nvSpPr>
            <p:spPr bwMode="auto">
              <a:xfrm rot="16200000">
                <a:off x="1138" y="2121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7" name="Line 189"/>
              <p:cNvSpPr>
                <a:spLocks noChangeShapeType="1"/>
              </p:cNvSpPr>
              <p:nvPr/>
            </p:nvSpPr>
            <p:spPr bwMode="auto">
              <a:xfrm>
                <a:off x="1390" y="3287"/>
                <a:ext cx="3250" cy="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8" name="Line 190"/>
              <p:cNvSpPr>
                <a:spLocks noChangeShapeType="1"/>
              </p:cNvSpPr>
              <p:nvPr/>
            </p:nvSpPr>
            <p:spPr bwMode="auto">
              <a:xfrm>
                <a:off x="1681" y="3287"/>
                <a:ext cx="0" cy="38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9" name="Rectangle 191"/>
              <p:cNvSpPr>
                <a:spLocks noChangeArrowheads="1"/>
              </p:cNvSpPr>
              <p:nvPr/>
            </p:nvSpPr>
            <p:spPr bwMode="auto">
              <a:xfrm>
                <a:off x="1562" y="3345"/>
                <a:ext cx="281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2,000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0" name="Line 192"/>
              <p:cNvSpPr>
                <a:spLocks noChangeShapeType="1"/>
              </p:cNvSpPr>
              <p:nvPr/>
            </p:nvSpPr>
            <p:spPr bwMode="auto">
              <a:xfrm>
                <a:off x="2648" y="3287"/>
                <a:ext cx="0" cy="38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1" name="Rectangle 193"/>
              <p:cNvSpPr>
                <a:spLocks noChangeArrowheads="1"/>
              </p:cNvSpPr>
              <p:nvPr/>
            </p:nvSpPr>
            <p:spPr bwMode="auto">
              <a:xfrm>
                <a:off x="2529" y="3345"/>
                <a:ext cx="281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3,000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2" name="Line 194"/>
              <p:cNvSpPr>
                <a:spLocks noChangeShapeType="1"/>
              </p:cNvSpPr>
              <p:nvPr/>
            </p:nvSpPr>
            <p:spPr bwMode="auto">
              <a:xfrm>
                <a:off x="3615" y="3287"/>
                <a:ext cx="0" cy="38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3" name="Rectangle 195"/>
              <p:cNvSpPr>
                <a:spLocks noChangeArrowheads="1"/>
              </p:cNvSpPr>
              <p:nvPr/>
            </p:nvSpPr>
            <p:spPr bwMode="auto">
              <a:xfrm>
                <a:off x="3496" y="3345"/>
                <a:ext cx="281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4,000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4" name="Line 196"/>
              <p:cNvSpPr>
                <a:spLocks noChangeShapeType="1"/>
              </p:cNvSpPr>
              <p:nvPr/>
            </p:nvSpPr>
            <p:spPr bwMode="auto">
              <a:xfrm>
                <a:off x="4581" y="3287"/>
                <a:ext cx="0" cy="38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5" name="Rectangle 197"/>
              <p:cNvSpPr>
                <a:spLocks noChangeArrowheads="1"/>
              </p:cNvSpPr>
              <p:nvPr/>
            </p:nvSpPr>
            <p:spPr bwMode="auto">
              <a:xfrm>
                <a:off x="4461" y="3345"/>
                <a:ext cx="281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5,000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6" name="Rectangle 198"/>
              <p:cNvSpPr>
                <a:spLocks noChangeArrowheads="1"/>
              </p:cNvSpPr>
              <p:nvPr/>
            </p:nvSpPr>
            <p:spPr bwMode="auto">
              <a:xfrm>
                <a:off x="2749" y="3436"/>
                <a:ext cx="58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Weight (lbs.)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7" name="Rectangle 199"/>
              <p:cNvSpPr>
                <a:spLocks noChangeArrowheads="1"/>
              </p:cNvSpPr>
              <p:nvPr/>
            </p:nvSpPr>
            <p:spPr bwMode="auto">
              <a:xfrm>
                <a:off x="2590" y="3592"/>
                <a:ext cx="850" cy="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8" name="Rectangle 200"/>
              <p:cNvSpPr>
                <a:spLocks noChangeArrowheads="1"/>
              </p:cNvSpPr>
              <p:nvPr/>
            </p:nvSpPr>
            <p:spPr bwMode="auto">
              <a:xfrm>
                <a:off x="2593" y="3594"/>
                <a:ext cx="844" cy="170"/>
              </a:xfrm>
              <a:prstGeom prst="rect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9" name="Oval 201"/>
              <p:cNvSpPr>
                <a:spLocks noChangeArrowheads="1"/>
              </p:cNvSpPr>
              <p:nvPr/>
            </p:nvSpPr>
            <p:spPr bwMode="auto">
              <a:xfrm>
                <a:off x="2626" y="3653"/>
                <a:ext cx="51" cy="52"/>
              </a:xfrm>
              <a:prstGeom prst="ellipse">
                <a:avLst/>
              </a:prstGeom>
              <a:solidFill>
                <a:srgbClr val="1A476F"/>
              </a:solidFill>
              <a:ln w="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0" name="Oval 202"/>
              <p:cNvSpPr>
                <a:spLocks noChangeArrowheads="1"/>
              </p:cNvSpPr>
              <p:nvPr/>
            </p:nvSpPr>
            <p:spPr bwMode="auto">
              <a:xfrm>
                <a:off x="2630" y="3657"/>
                <a:ext cx="43" cy="44"/>
              </a:xfrm>
              <a:prstGeom prst="ellipse">
                <a:avLst/>
              </a:prstGeom>
              <a:noFill/>
              <a:ln w="12700" cap="flat">
                <a:solidFill>
                  <a:srgbClr val="1A476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1" name="Oval 203"/>
              <p:cNvSpPr>
                <a:spLocks noChangeArrowheads="1"/>
              </p:cNvSpPr>
              <p:nvPr/>
            </p:nvSpPr>
            <p:spPr bwMode="auto">
              <a:xfrm>
                <a:off x="3076" y="3653"/>
                <a:ext cx="51" cy="52"/>
              </a:xfrm>
              <a:prstGeom prst="ellipse">
                <a:avLst/>
              </a:prstGeom>
              <a:solidFill>
                <a:srgbClr val="90353B"/>
              </a:solidFill>
              <a:ln w="0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2" name="Oval 204"/>
              <p:cNvSpPr>
                <a:spLocks noChangeArrowheads="1"/>
              </p:cNvSpPr>
              <p:nvPr/>
            </p:nvSpPr>
            <p:spPr bwMode="auto">
              <a:xfrm>
                <a:off x="3080" y="3657"/>
                <a:ext cx="43" cy="44"/>
              </a:xfrm>
              <a:prstGeom prst="ellipse">
                <a:avLst/>
              </a:prstGeom>
              <a:noFill/>
              <a:ln w="12700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8" name="Rectangle 206"/>
            <p:cNvSpPr>
              <a:spLocks noChangeArrowheads="1"/>
            </p:cNvSpPr>
            <p:nvPr/>
          </p:nvSpPr>
          <p:spPr bwMode="auto">
            <a:xfrm>
              <a:off x="2728" y="3632"/>
              <a:ext cx="26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Price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207"/>
            <p:cNvSpPr>
              <a:spLocks noChangeArrowheads="1"/>
            </p:cNvSpPr>
            <p:nvPr/>
          </p:nvSpPr>
          <p:spPr bwMode="auto">
            <a:xfrm>
              <a:off x="3178" y="3632"/>
              <a:ext cx="26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Price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44402" y="6165304"/>
            <a:ext cx="8064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Helvetica Neue" panose="02000503000000020004" pitchFamily="2"/>
              </a:rPr>
              <a:t>Wow, </a:t>
            </a:r>
            <a:r>
              <a:rPr lang="en-GB" sz="2800" dirty="0" err="1" smtClean="0">
                <a:latin typeface="Helvetica Neue" panose="02000503000000020004" pitchFamily="2"/>
              </a:rPr>
              <a:t>ggp</a:t>
            </a:r>
            <a:r>
              <a:rPr lang="en-GB" sz="2800" dirty="0" smtClean="0">
                <a:latin typeface="Helvetica Neue" panose="02000503000000020004" pitchFamily="2"/>
              </a:rPr>
              <a:t>%*t default also looks this bad!</a:t>
            </a:r>
            <a:endParaRPr lang="en-GB" sz="2800" dirty="0">
              <a:latin typeface="Helvetica Neue" panose="020005030000000200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41310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Legibility</a:t>
            </a:r>
            <a:r>
              <a:rPr lang="en-GB" dirty="0"/>
              <a:t>, </a:t>
            </a:r>
            <a:r>
              <a:rPr lang="en-GB" dirty="0" smtClean="0"/>
              <a:t>in practice</a:t>
            </a:r>
            <a:r>
              <a:rPr lang="en-GB" dirty="0"/>
              <a:t>, amounts simply to what one is accustomed </a:t>
            </a:r>
            <a:r>
              <a:rPr lang="en-GB" dirty="0" smtClean="0"/>
              <a:t>to.</a:t>
            </a:r>
          </a:p>
          <a:p>
            <a:pPr marL="0" indent="0">
              <a:buNone/>
            </a:pPr>
            <a:r>
              <a:rPr lang="en-GB" dirty="0" smtClean="0"/>
              <a:t>– Eric Gill</a:t>
            </a:r>
          </a:p>
          <a:p>
            <a:pPr marL="0" indent="0">
              <a:buNone/>
            </a:pPr>
            <a:r>
              <a:rPr lang="en-GB" i="1" dirty="0" smtClean="0"/>
              <a:t>An </a:t>
            </a:r>
            <a:r>
              <a:rPr lang="en-GB" i="1" dirty="0"/>
              <a:t>essay on </a:t>
            </a:r>
            <a:r>
              <a:rPr lang="en-GB" i="1" dirty="0" smtClean="0"/>
              <a:t>typography</a:t>
            </a:r>
            <a:r>
              <a:rPr lang="en-GB" dirty="0" smtClean="0"/>
              <a:t>, 1936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48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Source Code Pro" pitchFamily="49" charset="0"/>
              </a:rPr>
              <a:t>… , scheme(s1mono)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568450" y="1838325"/>
            <a:ext cx="6005513" cy="4398963"/>
            <a:chOff x="988" y="1158"/>
            <a:chExt cx="3783" cy="2771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988" y="1158"/>
              <a:ext cx="3783" cy="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021" y="1191"/>
              <a:ext cx="3717" cy="27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024" y="1194"/>
              <a:ext cx="3711" cy="26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027" y="1197"/>
              <a:ext cx="3705" cy="2693"/>
            </a:xfrm>
            <a:prstGeom prst="rect">
              <a:avLst/>
            </a:pr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393" y="1291"/>
              <a:ext cx="3245" cy="1994"/>
            </a:xfrm>
            <a:prstGeom prst="rect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2458" y="2057"/>
              <a:ext cx="51" cy="51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2462" y="2061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723" y="2458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727" y="2462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2284" y="2051"/>
              <a:ext cx="51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2288" y="2055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013" y="2466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2017" y="2470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675" y="2660"/>
              <a:ext cx="52" cy="51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679" y="2664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926" y="2602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930" y="2606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2380" y="2241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2385" y="2245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1781" y="2694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1785" y="2698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1888" y="2517"/>
              <a:ext cx="51" cy="51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1892" y="2521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1424" y="2670"/>
              <a:ext cx="51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1428" y="2674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1636" y="2730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1640" y="2734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2" name="Oval 31"/>
            <p:cNvSpPr>
              <a:spLocks noChangeArrowheads="1"/>
            </p:cNvSpPr>
            <p:nvPr/>
          </p:nvSpPr>
          <p:spPr bwMode="auto">
            <a:xfrm>
              <a:off x="3028" y="1667"/>
              <a:ext cx="52" cy="51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3" name="Oval 32"/>
            <p:cNvSpPr>
              <a:spLocks noChangeArrowheads="1"/>
            </p:cNvSpPr>
            <p:nvPr/>
          </p:nvSpPr>
          <p:spPr bwMode="auto">
            <a:xfrm>
              <a:off x="3032" y="1671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5" name="Oval 33"/>
            <p:cNvSpPr>
              <a:spLocks noChangeArrowheads="1"/>
            </p:cNvSpPr>
            <p:nvPr/>
          </p:nvSpPr>
          <p:spPr bwMode="auto">
            <a:xfrm>
              <a:off x="1491" y="2742"/>
              <a:ext cx="52" cy="51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6" name="Oval 34"/>
            <p:cNvSpPr>
              <a:spLocks noChangeArrowheads="1"/>
            </p:cNvSpPr>
            <p:nvPr/>
          </p:nvSpPr>
          <p:spPr bwMode="auto">
            <a:xfrm>
              <a:off x="1495" y="2746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7" name="Oval 35"/>
            <p:cNvSpPr>
              <a:spLocks noChangeArrowheads="1"/>
            </p:cNvSpPr>
            <p:nvPr/>
          </p:nvSpPr>
          <p:spPr bwMode="auto">
            <a:xfrm>
              <a:off x="1704" y="2753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8" name="Oval 36"/>
            <p:cNvSpPr>
              <a:spLocks noChangeArrowheads="1"/>
            </p:cNvSpPr>
            <p:nvPr/>
          </p:nvSpPr>
          <p:spPr bwMode="auto">
            <a:xfrm>
              <a:off x="1708" y="2757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9" name="Oval 37"/>
            <p:cNvSpPr>
              <a:spLocks noChangeArrowheads="1"/>
            </p:cNvSpPr>
            <p:nvPr/>
          </p:nvSpPr>
          <p:spPr bwMode="auto">
            <a:xfrm>
              <a:off x="2052" y="2505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0" name="Oval 38"/>
            <p:cNvSpPr>
              <a:spLocks noChangeArrowheads="1"/>
            </p:cNvSpPr>
            <p:nvPr/>
          </p:nvSpPr>
          <p:spPr bwMode="auto">
            <a:xfrm>
              <a:off x="2056" y="2509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1" name="Oval 39"/>
            <p:cNvSpPr>
              <a:spLocks noChangeArrowheads="1"/>
            </p:cNvSpPr>
            <p:nvPr/>
          </p:nvSpPr>
          <p:spPr bwMode="auto">
            <a:xfrm>
              <a:off x="1849" y="2759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2" name="Oval 40"/>
            <p:cNvSpPr>
              <a:spLocks noChangeArrowheads="1"/>
            </p:cNvSpPr>
            <p:nvPr/>
          </p:nvSpPr>
          <p:spPr bwMode="auto">
            <a:xfrm>
              <a:off x="1853" y="2763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3" name="Oval 41"/>
            <p:cNvSpPr>
              <a:spLocks noChangeArrowheads="1"/>
            </p:cNvSpPr>
            <p:nvPr/>
          </p:nvSpPr>
          <p:spPr bwMode="auto">
            <a:xfrm>
              <a:off x="2303" y="2526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4" name="Oval 42"/>
            <p:cNvSpPr>
              <a:spLocks noChangeArrowheads="1"/>
            </p:cNvSpPr>
            <p:nvPr/>
          </p:nvSpPr>
          <p:spPr bwMode="auto">
            <a:xfrm>
              <a:off x="2307" y="2530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5" name="Oval 43"/>
            <p:cNvSpPr>
              <a:spLocks noChangeArrowheads="1"/>
            </p:cNvSpPr>
            <p:nvPr/>
          </p:nvSpPr>
          <p:spPr bwMode="auto">
            <a:xfrm>
              <a:off x="1810" y="2358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6" name="Oval 44"/>
            <p:cNvSpPr>
              <a:spLocks noChangeArrowheads="1"/>
            </p:cNvSpPr>
            <p:nvPr/>
          </p:nvSpPr>
          <p:spPr bwMode="auto">
            <a:xfrm>
              <a:off x="1814" y="2362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7" name="Oval 45"/>
            <p:cNvSpPr>
              <a:spLocks noChangeArrowheads="1"/>
            </p:cNvSpPr>
            <p:nvPr/>
          </p:nvSpPr>
          <p:spPr bwMode="auto">
            <a:xfrm>
              <a:off x="1694" y="2564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8" name="Oval 46"/>
            <p:cNvSpPr>
              <a:spLocks noChangeArrowheads="1"/>
            </p:cNvSpPr>
            <p:nvPr/>
          </p:nvSpPr>
          <p:spPr bwMode="auto">
            <a:xfrm>
              <a:off x="1698" y="2568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9" name="Oval 47"/>
            <p:cNvSpPr>
              <a:spLocks noChangeArrowheads="1"/>
            </p:cNvSpPr>
            <p:nvPr/>
          </p:nvSpPr>
          <p:spPr bwMode="auto">
            <a:xfrm>
              <a:off x="1588" y="2647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0" name="Oval 48"/>
            <p:cNvSpPr>
              <a:spLocks noChangeArrowheads="1"/>
            </p:cNvSpPr>
            <p:nvPr/>
          </p:nvSpPr>
          <p:spPr bwMode="auto">
            <a:xfrm>
              <a:off x="1592" y="2651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1" name="Oval 49"/>
            <p:cNvSpPr>
              <a:spLocks noChangeArrowheads="1"/>
            </p:cNvSpPr>
            <p:nvPr/>
          </p:nvSpPr>
          <p:spPr bwMode="auto">
            <a:xfrm>
              <a:off x="1646" y="2393"/>
              <a:ext cx="52" cy="51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2" name="Oval 50"/>
            <p:cNvSpPr>
              <a:spLocks noChangeArrowheads="1"/>
            </p:cNvSpPr>
            <p:nvPr/>
          </p:nvSpPr>
          <p:spPr bwMode="auto">
            <a:xfrm>
              <a:off x="1650" y="2397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3" name="Oval 51"/>
            <p:cNvSpPr>
              <a:spLocks noChangeArrowheads="1"/>
            </p:cNvSpPr>
            <p:nvPr/>
          </p:nvSpPr>
          <p:spPr bwMode="auto">
            <a:xfrm>
              <a:off x="2786" y="1784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4" name="Oval 52"/>
            <p:cNvSpPr>
              <a:spLocks noChangeArrowheads="1"/>
            </p:cNvSpPr>
            <p:nvPr/>
          </p:nvSpPr>
          <p:spPr bwMode="auto">
            <a:xfrm>
              <a:off x="2790" y="1788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5" name="Freeform 53"/>
            <p:cNvSpPr>
              <a:spLocks/>
            </p:cNvSpPr>
            <p:nvPr/>
          </p:nvSpPr>
          <p:spPr bwMode="auto">
            <a:xfrm>
              <a:off x="2544" y="2707"/>
              <a:ext cx="72" cy="73"/>
            </a:xfrm>
            <a:custGeom>
              <a:avLst/>
              <a:gdLst>
                <a:gd name="T0" fmla="*/ 36 w 72"/>
                <a:gd name="T1" fmla="*/ 0 h 73"/>
                <a:gd name="T2" fmla="*/ 0 w 72"/>
                <a:gd name="T3" fmla="*/ 36 h 73"/>
                <a:gd name="T4" fmla="*/ 36 w 72"/>
                <a:gd name="T5" fmla="*/ 73 h 73"/>
                <a:gd name="T6" fmla="*/ 72 w 72"/>
                <a:gd name="T7" fmla="*/ 36 h 73"/>
                <a:gd name="T8" fmla="*/ 36 w 72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3">
                  <a:moveTo>
                    <a:pt x="36" y="0"/>
                  </a:moveTo>
                  <a:lnTo>
                    <a:pt x="0" y="36"/>
                  </a:lnTo>
                  <a:lnTo>
                    <a:pt x="36" y="73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6" name="Freeform 54"/>
            <p:cNvSpPr>
              <a:spLocks/>
            </p:cNvSpPr>
            <p:nvPr/>
          </p:nvSpPr>
          <p:spPr bwMode="auto">
            <a:xfrm>
              <a:off x="2550" y="2713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7" name="Freeform 55"/>
            <p:cNvSpPr>
              <a:spLocks/>
            </p:cNvSpPr>
            <p:nvPr/>
          </p:nvSpPr>
          <p:spPr bwMode="auto">
            <a:xfrm>
              <a:off x="2950" y="2631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8" name="Freeform 56"/>
            <p:cNvSpPr>
              <a:spLocks/>
            </p:cNvSpPr>
            <p:nvPr/>
          </p:nvSpPr>
          <p:spPr bwMode="auto">
            <a:xfrm>
              <a:off x="2956" y="2636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1 h 61"/>
                <a:gd name="T4" fmla="*/ 30 w 61"/>
                <a:gd name="T5" fmla="*/ 61 h 61"/>
                <a:gd name="T6" fmla="*/ 61 w 61"/>
                <a:gd name="T7" fmla="*/ 31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1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9" name="Freeform 57"/>
            <p:cNvSpPr>
              <a:spLocks/>
            </p:cNvSpPr>
            <p:nvPr/>
          </p:nvSpPr>
          <p:spPr bwMode="auto">
            <a:xfrm>
              <a:off x="2264" y="2743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0" name="Freeform 58"/>
            <p:cNvSpPr>
              <a:spLocks/>
            </p:cNvSpPr>
            <p:nvPr/>
          </p:nvSpPr>
          <p:spPr bwMode="auto">
            <a:xfrm>
              <a:off x="2270" y="2749"/>
              <a:ext cx="60" cy="60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0" y="30"/>
                  </a:lnTo>
                  <a:lnTo>
                    <a:pt x="30" y="60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1" name="Freeform 59"/>
            <p:cNvSpPr>
              <a:spLocks/>
            </p:cNvSpPr>
            <p:nvPr/>
          </p:nvSpPr>
          <p:spPr bwMode="auto">
            <a:xfrm>
              <a:off x="2853" y="2623"/>
              <a:ext cx="73" cy="72"/>
            </a:xfrm>
            <a:custGeom>
              <a:avLst/>
              <a:gdLst>
                <a:gd name="T0" fmla="*/ 37 w 73"/>
                <a:gd name="T1" fmla="*/ 0 h 72"/>
                <a:gd name="T2" fmla="*/ 0 w 73"/>
                <a:gd name="T3" fmla="*/ 36 h 72"/>
                <a:gd name="T4" fmla="*/ 37 w 73"/>
                <a:gd name="T5" fmla="*/ 72 h 72"/>
                <a:gd name="T6" fmla="*/ 73 w 73"/>
                <a:gd name="T7" fmla="*/ 36 h 72"/>
                <a:gd name="T8" fmla="*/ 37 w 7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37" y="0"/>
                  </a:moveTo>
                  <a:lnTo>
                    <a:pt x="0" y="36"/>
                  </a:lnTo>
                  <a:lnTo>
                    <a:pt x="37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2" name="Freeform 60"/>
            <p:cNvSpPr>
              <a:spLocks/>
            </p:cNvSpPr>
            <p:nvPr/>
          </p:nvSpPr>
          <p:spPr bwMode="auto">
            <a:xfrm>
              <a:off x="2859" y="2628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1 h 61"/>
                <a:gd name="T4" fmla="*/ 31 w 61"/>
                <a:gd name="T5" fmla="*/ 61 h 61"/>
                <a:gd name="T6" fmla="*/ 61 w 61"/>
                <a:gd name="T7" fmla="*/ 31 h 61"/>
                <a:gd name="T8" fmla="*/ 31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0" y="31"/>
                  </a:lnTo>
                  <a:lnTo>
                    <a:pt x="31" y="61"/>
                  </a:lnTo>
                  <a:lnTo>
                    <a:pt x="61" y="31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3" name="Freeform 61"/>
            <p:cNvSpPr>
              <a:spLocks/>
            </p:cNvSpPr>
            <p:nvPr/>
          </p:nvSpPr>
          <p:spPr bwMode="auto">
            <a:xfrm>
              <a:off x="3656" y="2267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4" name="Freeform 62"/>
            <p:cNvSpPr>
              <a:spLocks/>
            </p:cNvSpPr>
            <p:nvPr/>
          </p:nvSpPr>
          <p:spPr bwMode="auto">
            <a:xfrm>
              <a:off x="3662" y="2273"/>
              <a:ext cx="60" cy="60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0" y="30"/>
                  </a:lnTo>
                  <a:lnTo>
                    <a:pt x="30" y="60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5" name="Freeform 63"/>
            <p:cNvSpPr>
              <a:spLocks/>
            </p:cNvSpPr>
            <p:nvPr/>
          </p:nvSpPr>
          <p:spPr bwMode="auto">
            <a:xfrm>
              <a:off x="3259" y="2508"/>
              <a:ext cx="73" cy="72"/>
            </a:xfrm>
            <a:custGeom>
              <a:avLst/>
              <a:gdLst>
                <a:gd name="T0" fmla="*/ 37 w 73"/>
                <a:gd name="T1" fmla="*/ 0 h 72"/>
                <a:gd name="T2" fmla="*/ 0 w 73"/>
                <a:gd name="T3" fmla="*/ 36 h 72"/>
                <a:gd name="T4" fmla="*/ 37 w 73"/>
                <a:gd name="T5" fmla="*/ 72 h 72"/>
                <a:gd name="T6" fmla="*/ 73 w 73"/>
                <a:gd name="T7" fmla="*/ 36 h 72"/>
                <a:gd name="T8" fmla="*/ 37 w 7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37" y="0"/>
                  </a:moveTo>
                  <a:lnTo>
                    <a:pt x="0" y="36"/>
                  </a:lnTo>
                  <a:lnTo>
                    <a:pt x="37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6" name="Freeform 64"/>
            <p:cNvSpPr>
              <a:spLocks/>
            </p:cNvSpPr>
            <p:nvPr/>
          </p:nvSpPr>
          <p:spPr bwMode="auto">
            <a:xfrm>
              <a:off x="3265" y="2514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7" name="Freeform 65"/>
            <p:cNvSpPr>
              <a:spLocks/>
            </p:cNvSpPr>
            <p:nvPr/>
          </p:nvSpPr>
          <p:spPr bwMode="auto">
            <a:xfrm>
              <a:off x="1868" y="266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8" name="Freeform 66"/>
            <p:cNvSpPr>
              <a:spLocks/>
            </p:cNvSpPr>
            <p:nvPr/>
          </p:nvSpPr>
          <p:spPr bwMode="auto">
            <a:xfrm>
              <a:off x="1873" y="2671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1 h 61"/>
                <a:gd name="T4" fmla="*/ 31 w 61"/>
                <a:gd name="T5" fmla="*/ 61 h 61"/>
                <a:gd name="T6" fmla="*/ 61 w 61"/>
                <a:gd name="T7" fmla="*/ 31 h 61"/>
                <a:gd name="T8" fmla="*/ 31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0" y="31"/>
                  </a:lnTo>
                  <a:lnTo>
                    <a:pt x="31" y="61"/>
                  </a:lnTo>
                  <a:lnTo>
                    <a:pt x="61" y="31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9" name="Freeform 67"/>
            <p:cNvSpPr>
              <a:spLocks/>
            </p:cNvSpPr>
            <p:nvPr/>
          </p:nvSpPr>
          <p:spPr bwMode="auto">
            <a:xfrm>
              <a:off x="2882" y="2579"/>
              <a:ext cx="73" cy="72"/>
            </a:xfrm>
            <a:custGeom>
              <a:avLst/>
              <a:gdLst>
                <a:gd name="T0" fmla="*/ 37 w 73"/>
                <a:gd name="T1" fmla="*/ 0 h 72"/>
                <a:gd name="T2" fmla="*/ 0 w 73"/>
                <a:gd name="T3" fmla="*/ 36 h 72"/>
                <a:gd name="T4" fmla="*/ 37 w 73"/>
                <a:gd name="T5" fmla="*/ 72 h 72"/>
                <a:gd name="T6" fmla="*/ 73 w 73"/>
                <a:gd name="T7" fmla="*/ 36 h 72"/>
                <a:gd name="T8" fmla="*/ 37 w 7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37" y="0"/>
                  </a:moveTo>
                  <a:lnTo>
                    <a:pt x="0" y="36"/>
                  </a:lnTo>
                  <a:lnTo>
                    <a:pt x="37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0" name="Freeform 68"/>
            <p:cNvSpPr>
              <a:spLocks/>
            </p:cNvSpPr>
            <p:nvPr/>
          </p:nvSpPr>
          <p:spPr bwMode="auto">
            <a:xfrm>
              <a:off x="2888" y="2584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1 h 61"/>
                <a:gd name="T4" fmla="*/ 31 w 61"/>
                <a:gd name="T5" fmla="*/ 61 h 61"/>
                <a:gd name="T6" fmla="*/ 61 w 61"/>
                <a:gd name="T7" fmla="*/ 31 h 61"/>
                <a:gd name="T8" fmla="*/ 31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0" y="31"/>
                  </a:lnTo>
                  <a:lnTo>
                    <a:pt x="31" y="61"/>
                  </a:lnTo>
                  <a:lnTo>
                    <a:pt x="61" y="31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1" name="Freeform 69"/>
            <p:cNvSpPr>
              <a:spLocks/>
            </p:cNvSpPr>
            <p:nvPr/>
          </p:nvSpPr>
          <p:spPr bwMode="auto">
            <a:xfrm>
              <a:off x="3462" y="1966"/>
              <a:ext cx="73" cy="72"/>
            </a:xfrm>
            <a:custGeom>
              <a:avLst/>
              <a:gdLst>
                <a:gd name="T0" fmla="*/ 36 w 73"/>
                <a:gd name="T1" fmla="*/ 0 h 72"/>
                <a:gd name="T2" fmla="*/ 0 w 73"/>
                <a:gd name="T3" fmla="*/ 36 h 72"/>
                <a:gd name="T4" fmla="*/ 36 w 73"/>
                <a:gd name="T5" fmla="*/ 72 h 72"/>
                <a:gd name="T6" fmla="*/ 73 w 73"/>
                <a:gd name="T7" fmla="*/ 36 h 72"/>
                <a:gd name="T8" fmla="*/ 36 w 7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2" name="Freeform 70"/>
            <p:cNvSpPr>
              <a:spLocks/>
            </p:cNvSpPr>
            <p:nvPr/>
          </p:nvSpPr>
          <p:spPr bwMode="auto">
            <a:xfrm>
              <a:off x="3468" y="1972"/>
              <a:ext cx="61" cy="60"/>
            </a:xfrm>
            <a:custGeom>
              <a:avLst/>
              <a:gdLst>
                <a:gd name="T0" fmla="*/ 30 w 61"/>
                <a:gd name="T1" fmla="*/ 0 h 60"/>
                <a:gd name="T2" fmla="*/ 0 w 61"/>
                <a:gd name="T3" fmla="*/ 30 h 60"/>
                <a:gd name="T4" fmla="*/ 30 w 61"/>
                <a:gd name="T5" fmla="*/ 60 h 60"/>
                <a:gd name="T6" fmla="*/ 61 w 61"/>
                <a:gd name="T7" fmla="*/ 30 h 60"/>
                <a:gd name="T8" fmla="*/ 30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0" y="30"/>
                  </a:lnTo>
                  <a:lnTo>
                    <a:pt x="30" y="60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3" name="Freeform 71"/>
            <p:cNvSpPr>
              <a:spLocks/>
            </p:cNvSpPr>
            <p:nvPr/>
          </p:nvSpPr>
          <p:spPr bwMode="auto">
            <a:xfrm>
              <a:off x="2998" y="2709"/>
              <a:ext cx="73" cy="73"/>
            </a:xfrm>
            <a:custGeom>
              <a:avLst/>
              <a:gdLst>
                <a:gd name="T0" fmla="*/ 36 w 73"/>
                <a:gd name="T1" fmla="*/ 0 h 73"/>
                <a:gd name="T2" fmla="*/ 0 w 73"/>
                <a:gd name="T3" fmla="*/ 37 h 73"/>
                <a:gd name="T4" fmla="*/ 36 w 73"/>
                <a:gd name="T5" fmla="*/ 73 h 73"/>
                <a:gd name="T6" fmla="*/ 73 w 73"/>
                <a:gd name="T7" fmla="*/ 37 h 73"/>
                <a:gd name="T8" fmla="*/ 36 w 73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3">
                  <a:moveTo>
                    <a:pt x="36" y="0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3" y="3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4" name="Freeform 72"/>
            <p:cNvSpPr>
              <a:spLocks/>
            </p:cNvSpPr>
            <p:nvPr/>
          </p:nvSpPr>
          <p:spPr bwMode="auto">
            <a:xfrm>
              <a:off x="3004" y="2715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1 h 61"/>
                <a:gd name="T4" fmla="*/ 30 w 61"/>
                <a:gd name="T5" fmla="*/ 61 h 61"/>
                <a:gd name="T6" fmla="*/ 61 w 61"/>
                <a:gd name="T7" fmla="*/ 31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1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5" name="Freeform 73"/>
            <p:cNvSpPr>
              <a:spLocks/>
            </p:cNvSpPr>
            <p:nvPr/>
          </p:nvSpPr>
          <p:spPr bwMode="auto">
            <a:xfrm>
              <a:off x="3897" y="184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6" name="Freeform 74"/>
            <p:cNvSpPr>
              <a:spLocks/>
            </p:cNvSpPr>
            <p:nvPr/>
          </p:nvSpPr>
          <p:spPr bwMode="auto">
            <a:xfrm>
              <a:off x="3903" y="1852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7" name="Freeform 75"/>
            <p:cNvSpPr>
              <a:spLocks/>
            </p:cNvSpPr>
            <p:nvPr/>
          </p:nvSpPr>
          <p:spPr bwMode="auto">
            <a:xfrm>
              <a:off x="3482" y="1478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8" name="Freeform 76"/>
            <p:cNvSpPr>
              <a:spLocks/>
            </p:cNvSpPr>
            <p:nvPr/>
          </p:nvSpPr>
          <p:spPr bwMode="auto">
            <a:xfrm>
              <a:off x="3487" y="1484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9" name="Freeform 77"/>
            <p:cNvSpPr>
              <a:spLocks/>
            </p:cNvSpPr>
            <p:nvPr/>
          </p:nvSpPr>
          <p:spPr bwMode="auto">
            <a:xfrm>
              <a:off x="3859" y="1312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0" name="Freeform 78"/>
            <p:cNvSpPr>
              <a:spLocks/>
            </p:cNvSpPr>
            <p:nvPr/>
          </p:nvSpPr>
          <p:spPr bwMode="auto">
            <a:xfrm>
              <a:off x="3864" y="1318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1" name="Freeform 79"/>
            <p:cNvSpPr>
              <a:spLocks/>
            </p:cNvSpPr>
            <p:nvPr/>
          </p:nvSpPr>
          <p:spPr bwMode="auto">
            <a:xfrm>
              <a:off x="1752" y="2802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2" name="Freeform 80"/>
            <p:cNvSpPr>
              <a:spLocks/>
            </p:cNvSpPr>
            <p:nvPr/>
          </p:nvSpPr>
          <p:spPr bwMode="auto">
            <a:xfrm>
              <a:off x="1757" y="2808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3" name="Freeform 81"/>
            <p:cNvSpPr>
              <a:spLocks/>
            </p:cNvSpPr>
            <p:nvPr/>
          </p:nvSpPr>
          <p:spPr bwMode="auto">
            <a:xfrm>
              <a:off x="3279" y="2518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4" name="Freeform 82"/>
            <p:cNvSpPr>
              <a:spLocks/>
            </p:cNvSpPr>
            <p:nvPr/>
          </p:nvSpPr>
          <p:spPr bwMode="auto">
            <a:xfrm>
              <a:off x="3284" y="2523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1 h 61"/>
                <a:gd name="T4" fmla="*/ 31 w 61"/>
                <a:gd name="T5" fmla="*/ 61 h 61"/>
                <a:gd name="T6" fmla="*/ 61 w 61"/>
                <a:gd name="T7" fmla="*/ 31 h 61"/>
                <a:gd name="T8" fmla="*/ 31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0" y="31"/>
                  </a:lnTo>
                  <a:lnTo>
                    <a:pt x="31" y="61"/>
                  </a:lnTo>
                  <a:lnTo>
                    <a:pt x="61" y="31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5" name="Freeform 83"/>
            <p:cNvSpPr>
              <a:spLocks/>
            </p:cNvSpPr>
            <p:nvPr/>
          </p:nvSpPr>
          <p:spPr bwMode="auto">
            <a:xfrm>
              <a:off x="2786" y="2660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6" name="Freeform 84"/>
            <p:cNvSpPr>
              <a:spLocks/>
            </p:cNvSpPr>
            <p:nvPr/>
          </p:nvSpPr>
          <p:spPr bwMode="auto">
            <a:xfrm>
              <a:off x="2792" y="2665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1 h 61"/>
                <a:gd name="T4" fmla="*/ 30 w 60"/>
                <a:gd name="T5" fmla="*/ 61 h 61"/>
                <a:gd name="T6" fmla="*/ 60 w 60"/>
                <a:gd name="T7" fmla="*/ 31 h 61"/>
                <a:gd name="T8" fmla="*/ 30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0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7" name="Freeform 85"/>
            <p:cNvSpPr>
              <a:spLocks/>
            </p:cNvSpPr>
            <p:nvPr/>
          </p:nvSpPr>
          <p:spPr bwMode="auto">
            <a:xfrm>
              <a:off x="2824" y="2589"/>
              <a:ext cx="73" cy="72"/>
            </a:xfrm>
            <a:custGeom>
              <a:avLst/>
              <a:gdLst>
                <a:gd name="T0" fmla="*/ 37 w 73"/>
                <a:gd name="T1" fmla="*/ 0 h 72"/>
                <a:gd name="T2" fmla="*/ 0 w 73"/>
                <a:gd name="T3" fmla="*/ 36 h 72"/>
                <a:gd name="T4" fmla="*/ 37 w 73"/>
                <a:gd name="T5" fmla="*/ 72 h 72"/>
                <a:gd name="T6" fmla="*/ 73 w 73"/>
                <a:gd name="T7" fmla="*/ 36 h 72"/>
                <a:gd name="T8" fmla="*/ 37 w 7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37" y="0"/>
                  </a:moveTo>
                  <a:lnTo>
                    <a:pt x="0" y="36"/>
                  </a:lnTo>
                  <a:lnTo>
                    <a:pt x="37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8" name="Freeform 86"/>
            <p:cNvSpPr>
              <a:spLocks/>
            </p:cNvSpPr>
            <p:nvPr/>
          </p:nvSpPr>
          <p:spPr bwMode="auto">
            <a:xfrm>
              <a:off x="2830" y="2594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1 h 61"/>
                <a:gd name="T4" fmla="*/ 31 w 61"/>
                <a:gd name="T5" fmla="*/ 61 h 61"/>
                <a:gd name="T6" fmla="*/ 61 w 61"/>
                <a:gd name="T7" fmla="*/ 31 h 61"/>
                <a:gd name="T8" fmla="*/ 31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0" y="31"/>
                  </a:lnTo>
                  <a:lnTo>
                    <a:pt x="31" y="61"/>
                  </a:lnTo>
                  <a:lnTo>
                    <a:pt x="61" y="31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9" name="Freeform 87"/>
            <p:cNvSpPr>
              <a:spLocks/>
            </p:cNvSpPr>
            <p:nvPr/>
          </p:nvSpPr>
          <p:spPr bwMode="auto">
            <a:xfrm>
              <a:off x="2370" y="2758"/>
              <a:ext cx="72" cy="73"/>
            </a:xfrm>
            <a:custGeom>
              <a:avLst/>
              <a:gdLst>
                <a:gd name="T0" fmla="*/ 36 w 72"/>
                <a:gd name="T1" fmla="*/ 0 h 73"/>
                <a:gd name="T2" fmla="*/ 0 w 72"/>
                <a:gd name="T3" fmla="*/ 37 h 73"/>
                <a:gd name="T4" fmla="*/ 36 w 72"/>
                <a:gd name="T5" fmla="*/ 73 h 73"/>
                <a:gd name="T6" fmla="*/ 72 w 72"/>
                <a:gd name="T7" fmla="*/ 37 h 73"/>
                <a:gd name="T8" fmla="*/ 36 w 72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3">
                  <a:moveTo>
                    <a:pt x="36" y="0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3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0" name="Freeform 88"/>
            <p:cNvSpPr>
              <a:spLocks/>
            </p:cNvSpPr>
            <p:nvPr/>
          </p:nvSpPr>
          <p:spPr bwMode="auto">
            <a:xfrm>
              <a:off x="2376" y="2764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1 h 61"/>
                <a:gd name="T4" fmla="*/ 30 w 61"/>
                <a:gd name="T5" fmla="*/ 61 h 61"/>
                <a:gd name="T6" fmla="*/ 61 w 61"/>
                <a:gd name="T7" fmla="*/ 31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1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1" name="Freeform 89"/>
            <p:cNvSpPr>
              <a:spLocks/>
            </p:cNvSpPr>
            <p:nvPr/>
          </p:nvSpPr>
          <p:spPr bwMode="auto">
            <a:xfrm>
              <a:off x="3027" y="2724"/>
              <a:ext cx="73" cy="73"/>
            </a:xfrm>
            <a:custGeom>
              <a:avLst/>
              <a:gdLst>
                <a:gd name="T0" fmla="*/ 36 w 73"/>
                <a:gd name="T1" fmla="*/ 0 h 73"/>
                <a:gd name="T2" fmla="*/ 0 w 73"/>
                <a:gd name="T3" fmla="*/ 37 h 73"/>
                <a:gd name="T4" fmla="*/ 36 w 73"/>
                <a:gd name="T5" fmla="*/ 73 h 73"/>
                <a:gd name="T6" fmla="*/ 73 w 73"/>
                <a:gd name="T7" fmla="*/ 37 h 73"/>
                <a:gd name="T8" fmla="*/ 36 w 73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3">
                  <a:moveTo>
                    <a:pt x="36" y="0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3" y="3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2" name="Freeform 90"/>
            <p:cNvSpPr>
              <a:spLocks/>
            </p:cNvSpPr>
            <p:nvPr/>
          </p:nvSpPr>
          <p:spPr bwMode="auto">
            <a:xfrm>
              <a:off x="3033" y="2730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1 h 61"/>
                <a:gd name="T4" fmla="*/ 30 w 61"/>
                <a:gd name="T5" fmla="*/ 61 h 61"/>
                <a:gd name="T6" fmla="*/ 61 w 61"/>
                <a:gd name="T7" fmla="*/ 31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1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3" name="Freeform 91"/>
            <p:cNvSpPr>
              <a:spLocks/>
            </p:cNvSpPr>
            <p:nvPr/>
          </p:nvSpPr>
          <p:spPr bwMode="auto">
            <a:xfrm>
              <a:off x="1761" y="2721"/>
              <a:ext cx="73" cy="72"/>
            </a:xfrm>
            <a:custGeom>
              <a:avLst/>
              <a:gdLst>
                <a:gd name="T0" fmla="*/ 36 w 73"/>
                <a:gd name="T1" fmla="*/ 0 h 72"/>
                <a:gd name="T2" fmla="*/ 0 w 73"/>
                <a:gd name="T3" fmla="*/ 36 h 72"/>
                <a:gd name="T4" fmla="*/ 36 w 73"/>
                <a:gd name="T5" fmla="*/ 72 h 72"/>
                <a:gd name="T6" fmla="*/ 73 w 73"/>
                <a:gd name="T7" fmla="*/ 36 h 72"/>
                <a:gd name="T8" fmla="*/ 36 w 7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4" name="Freeform 92"/>
            <p:cNvSpPr>
              <a:spLocks/>
            </p:cNvSpPr>
            <p:nvPr/>
          </p:nvSpPr>
          <p:spPr bwMode="auto">
            <a:xfrm>
              <a:off x="1767" y="2727"/>
              <a:ext cx="61" cy="60"/>
            </a:xfrm>
            <a:custGeom>
              <a:avLst/>
              <a:gdLst>
                <a:gd name="T0" fmla="*/ 30 w 61"/>
                <a:gd name="T1" fmla="*/ 0 h 60"/>
                <a:gd name="T2" fmla="*/ 0 w 61"/>
                <a:gd name="T3" fmla="*/ 30 h 60"/>
                <a:gd name="T4" fmla="*/ 30 w 61"/>
                <a:gd name="T5" fmla="*/ 60 h 60"/>
                <a:gd name="T6" fmla="*/ 61 w 61"/>
                <a:gd name="T7" fmla="*/ 30 h 60"/>
                <a:gd name="T8" fmla="*/ 30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0" y="30"/>
                  </a:lnTo>
                  <a:lnTo>
                    <a:pt x="30" y="60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5" name="Freeform 93"/>
            <p:cNvSpPr>
              <a:spLocks/>
            </p:cNvSpPr>
            <p:nvPr/>
          </p:nvSpPr>
          <p:spPr bwMode="auto">
            <a:xfrm>
              <a:off x="3192" y="2718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6" name="Freeform 94"/>
            <p:cNvSpPr>
              <a:spLocks/>
            </p:cNvSpPr>
            <p:nvPr/>
          </p:nvSpPr>
          <p:spPr bwMode="auto">
            <a:xfrm>
              <a:off x="3197" y="2724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7" name="Freeform 95"/>
            <p:cNvSpPr>
              <a:spLocks/>
            </p:cNvSpPr>
            <p:nvPr/>
          </p:nvSpPr>
          <p:spPr bwMode="auto">
            <a:xfrm>
              <a:off x="3192" y="249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8" name="Freeform 96"/>
            <p:cNvSpPr>
              <a:spLocks/>
            </p:cNvSpPr>
            <p:nvPr/>
          </p:nvSpPr>
          <p:spPr bwMode="auto">
            <a:xfrm>
              <a:off x="3197" y="2502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0 h 61"/>
                <a:gd name="T4" fmla="*/ 31 w 61"/>
                <a:gd name="T5" fmla="*/ 61 h 61"/>
                <a:gd name="T6" fmla="*/ 61 w 61"/>
                <a:gd name="T7" fmla="*/ 30 h 61"/>
                <a:gd name="T8" fmla="*/ 31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0" y="30"/>
                  </a:lnTo>
                  <a:lnTo>
                    <a:pt x="31" y="61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9" name="Freeform 97"/>
            <p:cNvSpPr>
              <a:spLocks/>
            </p:cNvSpPr>
            <p:nvPr/>
          </p:nvSpPr>
          <p:spPr bwMode="auto">
            <a:xfrm>
              <a:off x="3327" y="2442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40" name="Freeform 98"/>
            <p:cNvSpPr>
              <a:spLocks/>
            </p:cNvSpPr>
            <p:nvPr/>
          </p:nvSpPr>
          <p:spPr bwMode="auto">
            <a:xfrm>
              <a:off x="3333" y="2448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0 h 61"/>
                <a:gd name="T4" fmla="*/ 30 w 60"/>
                <a:gd name="T5" fmla="*/ 61 h 61"/>
                <a:gd name="T6" fmla="*/ 60 w 60"/>
                <a:gd name="T7" fmla="*/ 30 h 61"/>
                <a:gd name="T8" fmla="*/ 30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41" name="Freeform 99"/>
            <p:cNvSpPr>
              <a:spLocks/>
            </p:cNvSpPr>
            <p:nvPr/>
          </p:nvSpPr>
          <p:spPr bwMode="auto">
            <a:xfrm>
              <a:off x="1452" y="2673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42" name="Freeform 100"/>
            <p:cNvSpPr>
              <a:spLocks/>
            </p:cNvSpPr>
            <p:nvPr/>
          </p:nvSpPr>
          <p:spPr bwMode="auto">
            <a:xfrm>
              <a:off x="1458" y="2679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43" name="Freeform 101"/>
            <p:cNvSpPr>
              <a:spLocks/>
            </p:cNvSpPr>
            <p:nvPr/>
          </p:nvSpPr>
          <p:spPr bwMode="auto">
            <a:xfrm>
              <a:off x="2274" y="2697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44" name="Freeform 102"/>
            <p:cNvSpPr>
              <a:spLocks/>
            </p:cNvSpPr>
            <p:nvPr/>
          </p:nvSpPr>
          <p:spPr bwMode="auto">
            <a:xfrm>
              <a:off x="2279" y="2703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45" name="Freeform 103"/>
            <p:cNvSpPr>
              <a:spLocks/>
            </p:cNvSpPr>
            <p:nvPr/>
          </p:nvSpPr>
          <p:spPr bwMode="auto">
            <a:xfrm>
              <a:off x="4390" y="1833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46" name="Freeform 104"/>
            <p:cNvSpPr>
              <a:spLocks/>
            </p:cNvSpPr>
            <p:nvPr/>
          </p:nvSpPr>
          <p:spPr bwMode="auto">
            <a:xfrm>
              <a:off x="4396" y="1839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47" name="Freeform 105"/>
            <p:cNvSpPr>
              <a:spLocks/>
            </p:cNvSpPr>
            <p:nvPr/>
          </p:nvSpPr>
          <p:spPr bwMode="auto">
            <a:xfrm>
              <a:off x="4274" y="1585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48" name="Freeform 106"/>
            <p:cNvSpPr>
              <a:spLocks/>
            </p:cNvSpPr>
            <p:nvPr/>
          </p:nvSpPr>
          <p:spPr bwMode="auto">
            <a:xfrm>
              <a:off x="4280" y="1591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49" name="Freeform 107"/>
            <p:cNvSpPr>
              <a:spLocks/>
            </p:cNvSpPr>
            <p:nvPr/>
          </p:nvSpPr>
          <p:spPr bwMode="auto">
            <a:xfrm>
              <a:off x="3414" y="1600"/>
              <a:ext cx="72" cy="73"/>
            </a:xfrm>
            <a:custGeom>
              <a:avLst/>
              <a:gdLst>
                <a:gd name="T0" fmla="*/ 36 w 72"/>
                <a:gd name="T1" fmla="*/ 0 h 73"/>
                <a:gd name="T2" fmla="*/ 0 w 72"/>
                <a:gd name="T3" fmla="*/ 36 h 73"/>
                <a:gd name="T4" fmla="*/ 36 w 72"/>
                <a:gd name="T5" fmla="*/ 73 h 73"/>
                <a:gd name="T6" fmla="*/ 72 w 72"/>
                <a:gd name="T7" fmla="*/ 36 h 73"/>
                <a:gd name="T8" fmla="*/ 36 w 72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3">
                  <a:moveTo>
                    <a:pt x="36" y="0"/>
                  </a:moveTo>
                  <a:lnTo>
                    <a:pt x="0" y="36"/>
                  </a:lnTo>
                  <a:lnTo>
                    <a:pt x="36" y="73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50" name="Freeform 108"/>
            <p:cNvSpPr>
              <a:spLocks/>
            </p:cNvSpPr>
            <p:nvPr/>
          </p:nvSpPr>
          <p:spPr bwMode="auto">
            <a:xfrm>
              <a:off x="3420" y="1606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0 h 61"/>
                <a:gd name="T4" fmla="*/ 30 w 60"/>
                <a:gd name="T5" fmla="*/ 61 h 61"/>
                <a:gd name="T6" fmla="*/ 60 w 60"/>
                <a:gd name="T7" fmla="*/ 30 h 61"/>
                <a:gd name="T8" fmla="*/ 30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51" name="Freeform 109"/>
            <p:cNvSpPr>
              <a:spLocks/>
            </p:cNvSpPr>
            <p:nvPr/>
          </p:nvSpPr>
          <p:spPr bwMode="auto">
            <a:xfrm>
              <a:off x="2206" y="2739"/>
              <a:ext cx="72" cy="73"/>
            </a:xfrm>
            <a:custGeom>
              <a:avLst/>
              <a:gdLst>
                <a:gd name="T0" fmla="*/ 36 w 72"/>
                <a:gd name="T1" fmla="*/ 0 h 73"/>
                <a:gd name="T2" fmla="*/ 0 w 72"/>
                <a:gd name="T3" fmla="*/ 36 h 73"/>
                <a:gd name="T4" fmla="*/ 36 w 72"/>
                <a:gd name="T5" fmla="*/ 73 h 73"/>
                <a:gd name="T6" fmla="*/ 72 w 72"/>
                <a:gd name="T7" fmla="*/ 36 h 73"/>
                <a:gd name="T8" fmla="*/ 36 w 72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3">
                  <a:moveTo>
                    <a:pt x="36" y="0"/>
                  </a:moveTo>
                  <a:lnTo>
                    <a:pt x="0" y="36"/>
                  </a:lnTo>
                  <a:lnTo>
                    <a:pt x="36" y="73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52" name="Freeform 110"/>
            <p:cNvSpPr>
              <a:spLocks/>
            </p:cNvSpPr>
            <p:nvPr/>
          </p:nvSpPr>
          <p:spPr bwMode="auto">
            <a:xfrm>
              <a:off x="2212" y="2745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0 h 61"/>
                <a:gd name="T4" fmla="*/ 30 w 60"/>
                <a:gd name="T5" fmla="*/ 61 h 61"/>
                <a:gd name="T6" fmla="*/ 60 w 60"/>
                <a:gd name="T7" fmla="*/ 30 h 61"/>
                <a:gd name="T8" fmla="*/ 30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53" name="Freeform 111"/>
            <p:cNvSpPr>
              <a:spLocks/>
            </p:cNvSpPr>
            <p:nvPr/>
          </p:nvSpPr>
          <p:spPr bwMode="auto">
            <a:xfrm>
              <a:off x="3636" y="255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54" name="Freeform 112"/>
            <p:cNvSpPr>
              <a:spLocks/>
            </p:cNvSpPr>
            <p:nvPr/>
          </p:nvSpPr>
          <p:spPr bwMode="auto">
            <a:xfrm>
              <a:off x="3642" y="2562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55" name="Freeform 113"/>
            <p:cNvSpPr>
              <a:spLocks/>
            </p:cNvSpPr>
            <p:nvPr/>
          </p:nvSpPr>
          <p:spPr bwMode="auto">
            <a:xfrm>
              <a:off x="3308" y="2463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56" name="Freeform 114"/>
            <p:cNvSpPr>
              <a:spLocks/>
            </p:cNvSpPr>
            <p:nvPr/>
          </p:nvSpPr>
          <p:spPr bwMode="auto">
            <a:xfrm>
              <a:off x="3313" y="2469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0 h 61"/>
                <a:gd name="T4" fmla="*/ 31 w 61"/>
                <a:gd name="T5" fmla="*/ 61 h 61"/>
                <a:gd name="T6" fmla="*/ 61 w 61"/>
                <a:gd name="T7" fmla="*/ 30 h 61"/>
                <a:gd name="T8" fmla="*/ 31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0" y="30"/>
                  </a:lnTo>
                  <a:lnTo>
                    <a:pt x="31" y="61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57" name="Freeform 115"/>
            <p:cNvSpPr>
              <a:spLocks/>
            </p:cNvSpPr>
            <p:nvPr/>
          </p:nvSpPr>
          <p:spPr bwMode="auto">
            <a:xfrm>
              <a:off x="2969" y="2658"/>
              <a:ext cx="73" cy="72"/>
            </a:xfrm>
            <a:custGeom>
              <a:avLst/>
              <a:gdLst>
                <a:gd name="T0" fmla="*/ 36 w 73"/>
                <a:gd name="T1" fmla="*/ 0 h 72"/>
                <a:gd name="T2" fmla="*/ 0 w 73"/>
                <a:gd name="T3" fmla="*/ 36 h 72"/>
                <a:gd name="T4" fmla="*/ 36 w 73"/>
                <a:gd name="T5" fmla="*/ 72 h 72"/>
                <a:gd name="T6" fmla="*/ 73 w 73"/>
                <a:gd name="T7" fmla="*/ 36 h 72"/>
                <a:gd name="T8" fmla="*/ 36 w 7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58" name="Freeform 116"/>
            <p:cNvSpPr>
              <a:spLocks/>
            </p:cNvSpPr>
            <p:nvPr/>
          </p:nvSpPr>
          <p:spPr bwMode="auto">
            <a:xfrm>
              <a:off x="2975" y="2664"/>
              <a:ext cx="61" cy="60"/>
            </a:xfrm>
            <a:custGeom>
              <a:avLst/>
              <a:gdLst>
                <a:gd name="T0" fmla="*/ 30 w 61"/>
                <a:gd name="T1" fmla="*/ 0 h 60"/>
                <a:gd name="T2" fmla="*/ 0 w 61"/>
                <a:gd name="T3" fmla="*/ 30 h 60"/>
                <a:gd name="T4" fmla="*/ 30 w 61"/>
                <a:gd name="T5" fmla="*/ 60 h 60"/>
                <a:gd name="T6" fmla="*/ 61 w 61"/>
                <a:gd name="T7" fmla="*/ 30 h 60"/>
                <a:gd name="T8" fmla="*/ 30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0" y="30"/>
                  </a:lnTo>
                  <a:lnTo>
                    <a:pt x="30" y="60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59" name="Freeform 117"/>
            <p:cNvSpPr>
              <a:spLocks/>
            </p:cNvSpPr>
            <p:nvPr/>
          </p:nvSpPr>
          <p:spPr bwMode="auto">
            <a:xfrm>
              <a:off x="3704" y="2447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60" name="Freeform 118"/>
            <p:cNvSpPr>
              <a:spLocks/>
            </p:cNvSpPr>
            <p:nvPr/>
          </p:nvSpPr>
          <p:spPr bwMode="auto">
            <a:xfrm>
              <a:off x="3710" y="2453"/>
              <a:ext cx="60" cy="60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0" y="30"/>
                  </a:lnTo>
                  <a:lnTo>
                    <a:pt x="30" y="60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61" name="Freeform 119"/>
            <p:cNvSpPr>
              <a:spLocks/>
            </p:cNvSpPr>
            <p:nvPr/>
          </p:nvSpPr>
          <p:spPr bwMode="auto">
            <a:xfrm>
              <a:off x="2448" y="2803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62" name="Freeform 120"/>
            <p:cNvSpPr>
              <a:spLocks/>
            </p:cNvSpPr>
            <p:nvPr/>
          </p:nvSpPr>
          <p:spPr bwMode="auto">
            <a:xfrm>
              <a:off x="2453" y="2809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63" name="Freeform 121"/>
            <p:cNvSpPr>
              <a:spLocks/>
            </p:cNvSpPr>
            <p:nvPr/>
          </p:nvSpPr>
          <p:spPr bwMode="auto">
            <a:xfrm>
              <a:off x="3636" y="2150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64" name="Freeform 122"/>
            <p:cNvSpPr>
              <a:spLocks/>
            </p:cNvSpPr>
            <p:nvPr/>
          </p:nvSpPr>
          <p:spPr bwMode="auto">
            <a:xfrm>
              <a:off x="3642" y="2156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65" name="Freeform 123"/>
            <p:cNvSpPr>
              <a:spLocks/>
            </p:cNvSpPr>
            <p:nvPr/>
          </p:nvSpPr>
          <p:spPr bwMode="auto">
            <a:xfrm>
              <a:off x="2911" y="2581"/>
              <a:ext cx="73" cy="72"/>
            </a:xfrm>
            <a:custGeom>
              <a:avLst/>
              <a:gdLst>
                <a:gd name="T0" fmla="*/ 36 w 73"/>
                <a:gd name="T1" fmla="*/ 0 h 72"/>
                <a:gd name="T2" fmla="*/ 0 w 73"/>
                <a:gd name="T3" fmla="*/ 36 h 72"/>
                <a:gd name="T4" fmla="*/ 36 w 73"/>
                <a:gd name="T5" fmla="*/ 72 h 72"/>
                <a:gd name="T6" fmla="*/ 73 w 73"/>
                <a:gd name="T7" fmla="*/ 36 h 72"/>
                <a:gd name="T8" fmla="*/ 36 w 7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66" name="Freeform 124"/>
            <p:cNvSpPr>
              <a:spLocks/>
            </p:cNvSpPr>
            <p:nvPr/>
          </p:nvSpPr>
          <p:spPr bwMode="auto">
            <a:xfrm>
              <a:off x="2917" y="2586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1 h 61"/>
                <a:gd name="T4" fmla="*/ 30 w 61"/>
                <a:gd name="T5" fmla="*/ 61 h 61"/>
                <a:gd name="T6" fmla="*/ 61 w 61"/>
                <a:gd name="T7" fmla="*/ 31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1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67" name="Freeform 125"/>
            <p:cNvSpPr>
              <a:spLocks/>
            </p:cNvSpPr>
            <p:nvPr/>
          </p:nvSpPr>
          <p:spPr bwMode="auto">
            <a:xfrm>
              <a:off x="2902" y="2632"/>
              <a:ext cx="72" cy="73"/>
            </a:xfrm>
            <a:custGeom>
              <a:avLst/>
              <a:gdLst>
                <a:gd name="T0" fmla="*/ 36 w 72"/>
                <a:gd name="T1" fmla="*/ 0 h 73"/>
                <a:gd name="T2" fmla="*/ 0 w 72"/>
                <a:gd name="T3" fmla="*/ 37 h 73"/>
                <a:gd name="T4" fmla="*/ 36 w 72"/>
                <a:gd name="T5" fmla="*/ 73 h 73"/>
                <a:gd name="T6" fmla="*/ 72 w 72"/>
                <a:gd name="T7" fmla="*/ 37 h 73"/>
                <a:gd name="T8" fmla="*/ 36 w 72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3">
                  <a:moveTo>
                    <a:pt x="36" y="0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3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68" name="Freeform 126"/>
            <p:cNvSpPr>
              <a:spLocks/>
            </p:cNvSpPr>
            <p:nvPr/>
          </p:nvSpPr>
          <p:spPr bwMode="auto">
            <a:xfrm>
              <a:off x="2908" y="2638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1 h 61"/>
                <a:gd name="T4" fmla="*/ 30 w 60"/>
                <a:gd name="T5" fmla="*/ 61 h 61"/>
                <a:gd name="T6" fmla="*/ 60 w 60"/>
                <a:gd name="T7" fmla="*/ 31 h 61"/>
                <a:gd name="T8" fmla="*/ 30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0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69" name="Freeform 127"/>
            <p:cNvSpPr>
              <a:spLocks/>
            </p:cNvSpPr>
            <p:nvPr/>
          </p:nvSpPr>
          <p:spPr bwMode="auto">
            <a:xfrm>
              <a:off x="3279" y="2614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70" name="Freeform 128"/>
            <p:cNvSpPr>
              <a:spLocks/>
            </p:cNvSpPr>
            <p:nvPr/>
          </p:nvSpPr>
          <p:spPr bwMode="auto">
            <a:xfrm>
              <a:off x="3284" y="2620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71" name="Freeform 129"/>
            <p:cNvSpPr>
              <a:spLocks/>
            </p:cNvSpPr>
            <p:nvPr/>
          </p:nvSpPr>
          <p:spPr bwMode="auto">
            <a:xfrm>
              <a:off x="2969" y="2698"/>
              <a:ext cx="73" cy="72"/>
            </a:xfrm>
            <a:custGeom>
              <a:avLst/>
              <a:gdLst>
                <a:gd name="T0" fmla="*/ 36 w 73"/>
                <a:gd name="T1" fmla="*/ 0 h 72"/>
                <a:gd name="T2" fmla="*/ 0 w 73"/>
                <a:gd name="T3" fmla="*/ 36 h 72"/>
                <a:gd name="T4" fmla="*/ 36 w 73"/>
                <a:gd name="T5" fmla="*/ 72 h 72"/>
                <a:gd name="T6" fmla="*/ 73 w 73"/>
                <a:gd name="T7" fmla="*/ 36 h 72"/>
                <a:gd name="T8" fmla="*/ 36 w 7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72" name="Freeform 130"/>
            <p:cNvSpPr>
              <a:spLocks/>
            </p:cNvSpPr>
            <p:nvPr/>
          </p:nvSpPr>
          <p:spPr bwMode="auto">
            <a:xfrm>
              <a:off x="2975" y="2703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1 h 61"/>
                <a:gd name="T4" fmla="*/ 30 w 61"/>
                <a:gd name="T5" fmla="*/ 61 h 61"/>
                <a:gd name="T6" fmla="*/ 61 w 61"/>
                <a:gd name="T7" fmla="*/ 31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1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73" name="Freeform 131"/>
            <p:cNvSpPr>
              <a:spLocks/>
            </p:cNvSpPr>
            <p:nvPr/>
          </p:nvSpPr>
          <p:spPr bwMode="auto">
            <a:xfrm>
              <a:off x="2351" y="269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74" name="Freeform 132"/>
            <p:cNvSpPr>
              <a:spLocks/>
            </p:cNvSpPr>
            <p:nvPr/>
          </p:nvSpPr>
          <p:spPr bwMode="auto">
            <a:xfrm>
              <a:off x="2357" y="2702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0 h 61"/>
                <a:gd name="T4" fmla="*/ 30 w 60"/>
                <a:gd name="T5" fmla="*/ 61 h 61"/>
                <a:gd name="T6" fmla="*/ 60 w 60"/>
                <a:gd name="T7" fmla="*/ 30 h 61"/>
                <a:gd name="T8" fmla="*/ 30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75" name="Freeform 133"/>
            <p:cNvSpPr>
              <a:spLocks/>
            </p:cNvSpPr>
            <p:nvPr/>
          </p:nvSpPr>
          <p:spPr bwMode="auto">
            <a:xfrm>
              <a:off x="3607" y="1966"/>
              <a:ext cx="73" cy="72"/>
            </a:xfrm>
            <a:custGeom>
              <a:avLst/>
              <a:gdLst>
                <a:gd name="T0" fmla="*/ 36 w 73"/>
                <a:gd name="T1" fmla="*/ 0 h 72"/>
                <a:gd name="T2" fmla="*/ 0 w 73"/>
                <a:gd name="T3" fmla="*/ 36 h 72"/>
                <a:gd name="T4" fmla="*/ 36 w 73"/>
                <a:gd name="T5" fmla="*/ 72 h 72"/>
                <a:gd name="T6" fmla="*/ 73 w 73"/>
                <a:gd name="T7" fmla="*/ 36 h 72"/>
                <a:gd name="T8" fmla="*/ 36 w 7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76" name="Freeform 134"/>
            <p:cNvSpPr>
              <a:spLocks/>
            </p:cNvSpPr>
            <p:nvPr/>
          </p:nvSpPr>
          <p:spPr bwMode="auto">
            <a:xfrm>
              <a:off x="3613" y="1972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77" name="Freeform 135"/>
            <p:cNvSpPr>
              <a:spLocks/>
            </p:cNvSpPr>
            <p:nvPr/>
          </p:nvSpPr>
          <p:spPr bwMode="auto">
            <a:xfrm>
              <a:off x="2863" y="2643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78" name="Freeform 136"/>
            <p:cNvSpPr>
              <a:spLocks/>
            </p:cNvSpPr>
            <p:nvPr/>
          </p:nvSpPr>
          <p:spPr bwMode="auto">
            <a:xfrm>
              <a:off x="2869" y="2648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1 h 61"/>
                <a:gd name="T4" fmla="*/ 30 w 61"/>
                <a:gd name="T5" fmla="*/ 61 h 61"/>
                <a:gd name="T6" fmla="*/ 61 w 61"/>
                <a:gd name="T7" fmla="*/ 31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1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79" name="Freeform 137"/>
            <p:cNvSpPr>
              <a:spLocks/>
            </p:cNvSpPr>
            <p:nvPr/>
          </p:nvSpPr>
          <p:spPr bwMode="auto">
            <a:xfrm>
              <a:off x="1452" y="2669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80" name="Freeform 138"/>
            <p:cNvSpPr>
              <a:spLocks/>
            </p:cNvSpPr>
            <p:nvPr/>
          </p:nvSpPr>
          <p:spPr bwMode="auto">
            <a:xfrm>
              <a:off x="1458" y="2675"/>
              <a:ext cx="61" cy="60"/>
            </a:xfrm>
            <a:custGeom>
              <a:avLst/>
              <a:gdLst>
                <a:gd name="T0" fmla="*/ 30 w 61"/>
                <a:gd name="T1" fmla="*/ 0 h 60"/>
                <a:gd name="T2" fmla="*/ 0 w 61"/>
                <a:gd name="T3" fmla="*/ 30 h 60"/>
                <a:gd name="T4" fmla="*/ 30 w 61"/>
                <a:gd name="T5" fmla="*/ 60 h 60"/>
                <a:gd name="T6" fmla="*/ 61 w 61"/>
                <a:gd name="T7" fmla="*/ 30 h 60"/>
                <a:gd name="T8" fmla="*/ 30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0" y="30"/>
                  </a:lnTo>
                  <a:lnTo>
                    <a:pt x="30" y="60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81" name="Freeform 139"/>
            <p:cNvSpPr>
              <a:spLocks/>
            </p:cNvSpPr>
            <p:nvPr/>
          </p:nvSpPr>
          <p:spPr bwMode="auto">
            <a:xfrm>
              <a:off x="1839" y="2662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82" name="Freeform 140"/>
            <p:cNvSpPr>
              <a:spLocks/>
            </p:cNvSpPr>
            <p:nvPr/>
          </p:nvSpPr>
          <p:spPr bwMode="auto">
            <a:xfrm>
              <a:off x="1844" y="2668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0 h 61"/>
                <a:gd name="T4" fmla="*/ 31 w 61"/>
                <a:gd name="T5" fmla="*/ 61 h 61"/>
                <a:gd name="T6" fmla="*/ 61 w 61"/>
                <a:gd name="T7" fmla="*/ 30 h 61"/>
                <a:gd name="T8" fmla="*/ 31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0" y="30"/>
                  </a:lnTo>
                  <a:lnTo>
                    <a:pt x="31" y="61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83" name="Freeform 141"/>
            <p:cNvSpPr>
              <a:spLocks/>
            </p:cNvSpPr>
            <p:nvPr/>
          </p:nvSpPr>
          <p:spPr bwMode="auto">
            <a:xfrm>
              <a:off x="2148" y="2425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84" name="Freeform 142"/>
            <p:cNvSpPr>
              <a:spLocks/>
            </p:cNvSpPr>
            <p:nvPr/>
          </p:nvSpPr>
          <p:spPr bwMode="auto">
            <a:xfrm>
              <a:off x="2154" y="2431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0 h 61"/>
                <a:gd name="T4" fmla="*/ 30 w 60"/>
                <a:gd name="T5" fmla="*/ 61 h 61"/>
                <a:gd name="T6" fmla="*/ 60 w 60"/>
                <a:gd name="T7" fmla="*/ 30 h 61"/>
                <a:gd name="T8" fmla="*/ 30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85" name="Freeform 143"/>
            <p:cNvSpPr>
              <a:spLocks/>
            </p:cNvSpPr>
            <p:nvPr/>
          </p:nvSpPr>
          <p:spPr bwMode="auto">
            <a:xfrm>
              <a:off x="2931" y="2712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86" name="Freeform 144"/>
            <p:cNvSpPr>
              <a:spLocks/>
            </p:cNvSpPr>
            <p:nvPr/>
          </p:nvSpPr>
          <p:spPr bwMode="auto">
            <a:xfrm>
              <a:off x="2937" y="2718"/>
              <a:ext cx="60" cy="60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0" y="30"/>
                  </a:lnTo>
                  <a:lnTo>
                    <a:pt x="30" y="60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87" name="Freeform 145"/>
            <p:cNvSpPr>
              <a:spLocks/>
            </p:cNvSpPr>
            <p:nvPr/>
          </p:nvSpPr>
          <p:spPr bwMode="auto">
            <a:xfrm>
              <a:off x="3289" y="2507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88" name="Freeform 146"/>
            <p:cNvSpPr>
              <a:spLocks/>
            </p:cNvSpPr>
            <p:nvPr/>
          </p:nvSpPr>
          <p:spPr bwMode="auto">
            <a:xfrm>
              <a:off x="3294" y="2512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1 h 61"/>
                <a:gd name="T4" fmla="*/ 31 w 61"/>
                <a:gd name="T5" fmla="*/ 61 h 61"/>
                <a:gd name="T6" fmla="*/ 61 w 61"/>
                <a:gd name="T7" fmla="*/ 31 h 61"/>
                <a:gd name="T8" fmla="*/ 31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0" y="31"/>
                  </a:lnTo>
                  <a:lnTo>
                    <a:pt x="31" y="61"/>
                  </a:lnTo>
                  <a:lnTo>
                    <a:pt x="61" y="31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89" name="Freeform 147"/>
            <p:cNvSpPr>
              <a:spLocks/>
            </p:cNvSpPr>
            <p:nvPr/>
          </p:nvSpPr>
          <p:spPr bwMode="auto">
            <a:xfrm>
              <a:off x="3066" y="2609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90" name="Freeform 148"/>
            <p:cNvSpPr>
              <a:spLocks/>
            </p:cNvSpPr>
            <p:nvPr/>
          </p:nvSpPr>
          <p:spPr bwMode="auto">
            <a:xfrm>
              <a:off x="3072" y="2614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1 h 61"/>
                <a:gd name="T4" fmla="*/ 30 w 61"/>
                <a:gd name="T5" fmla="*/ 61 h 61"/>
                <a:gd name="T6" fmla="*/ 61 w 61"/>
                <a:gd name="T7" fmla="*/ 31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1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91" name="Freeform 149"/>
            <p:cNvSpPr>
              <a:spLocks/>
            </p:cNvSpPr>
            <p:nvPr/>
          </p:nvSpPr>
          <p:spPr bwMode="auto">
            <a:xfrm>
              <a:off x="2815" y="2575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92" name="Freeform 150"/>
            <p:cNvSpPr>
              <a:spLocks/>
            </p:cNvSpPr>
            <p:nvPr/>
          </p:nvSpPr>
          <p:spPr bwMode="auto">
            <a:xfrm>
              <a:off x="2821" y="2580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1 h 61"/>
                <a:gd name="T4" fmla="*/ 30 w 60"/>
                <a:gd name="T5" fmla="*/ 61 h 61"/>
                <a:gd name="T6" fmla="*/ 60 w 60"/>
                <a:gd name="T7" fmla="*/ 31 h 61"/>
                <a:gd name="T8" fmla="*/ 30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0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93" name="Freeform 151"/>
            <p:cNvSpPr>
              <a:spLocks/>
            </p:cNvSpPr>
            <p:nvPr/>
          </p:nvSpPr>
          <p:spPr bwMode="auto">
            <a:xfrm>
              <a:off x="2805" y="2634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94" name="Freeform 152"/>
            <p:cNvSpPr>
              <a:spLocks/>
            </p:cNvSpPr>
            <p:nvPr/>
          </p:nvSpPr>
          <p:spPr bwMode="auto">
            <a:xfrm>
              <a:off x="2811" y="2639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1 h 61"/>
                <a:gd name="T4" fmla="*/ 30 w 61"/>
                <a:gd name="T5" fmla="*/ 61 h 61"/>
                <a:gd name="T6" fmla="*/ 61 w 61"/>
                <a:gd name="T7" fmla="*/ 31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1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95" name="Freeform 153"/>
            <p:cNvSpPr>
              <a:spLocks/>
            </p:cNvSpPr>
            <p:nvPr/>
          </p:nvSpPr>
          <p:spPr bwMode="auto">
            <a:xfrm>
              <a:off x="3018" y="2669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96" name="Freeform 154"/>
            <p:cNvSpPr>
              <a:spLocks/>
            </p:cNvSpPr>
            <p:nvPr/>
          </p:nvSpPr>
          <p:spPr bwMode="auto">
            <a:xfrm>
              <a:off x="3023" y="2675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97" name="Freeform 155"/>
            <p:cNvSpPr>
              <a:spLocks/>
            </p:cNvSpPr>
            <p:nvPr/>
          </p:nvSpPr>
          <p:spPr bwMode="auto">
            <a:xfrm>
              <a:off x="2312" y="2699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98" name="Freeform 156"/>
            <p:cNvSpPr>
              <a:spLocks/>
            </p:cNvSpPr>
            <p:nvPr/>
          </p:nvSpPr>
          <p:spPr bwMode="auto">
            <a:xfrm>
              <a:off x="2318" y="2705"/>
              <a:ext cx="61" cy="60"/>
            </a:xfrm>
            <a:custGeom>
              <a:avLst/>
              <a:gdLst>
                <a:gd name="T0" fmla="*/ 30 w 61"/>
                <a:gd name="T1" fmla="*/ 0 h 60"/>
                <a:gd name="T2" fmla="*/ 0 w 61"/>
                <a:gd name="T3" fmla="*/ 30 h 60"/>
                <a:gd name="T4" fmla="*/ 30 w 61"/>
                <a:gd name="T5" fmla="*/ 60 h 60"/>
                <a:gd name="T6" fmla="*/ 61 w 61"/>
                <a:gd name="T7" fmla="*/ 30 h 60"/>
                <a:gd name="T8" fmla="*/ 30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0" y="30"/>
                  </a:lnTo>
                  <a:lnTo>
                    <a:pt x="30" y="60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99" name="Line 157"/>
            <p:cNvSpPr>
              <a:spLocks noChangeShapeType="1"/>
            </p:cNvSpPr>
            <p:nvPr/>
          </p:nvSpPr>
          <p:spPr bwMode="auto">
            <a:xfrm flipV="1">
              <a:off x="1390" y="1289"/>
              <a:ext cx="0" cy="1998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00" name="Line 158"/>
            <p:cNvSpPr>
              <a:spLocks noChangeShapeType="1"/>
            </p:cNvSpPr>
            <p:nvPr/>
          </p:nvSpPr>
          <p:spPr bwMode="auto">
            <a:xfrm flipH="1">
              <a:off x="1353" y="3228"/>
              <a:ext cx="37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01" name="Rectangle 159"/>
            <p:cNvSpPr>
              <a:spLocks noChangeArrowheads="1"/>
            </p:cNvSpPr>
            <p:nvPr/>
          </p:nvSpPr>
          <p:spPr bwMode="auto">
            <a:xfrm rot="16200000">
              <a:off x="1242" y="3143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2" name="Line 160"/>
            <p:cNvSpPr>
              <a:spLocks noChangeShapeType="1"/>
            </p:cNvSpPr>
            <p:nvPr/>
          </p:nvSpPr>
          <p:spPr bwMode="auto">
            <a:xfrm flipH="1">
              <a:off x="1353" y="2637"/>
              <a:ext cx="37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03" name="Rectangle 161"/>
            <p:cNvSpPr>
              <a:spLocks noChangeArrowheads="1"/>
            </p:cNvSpPr>
            <p:nvPr/>
          </p:nvSpPr>
          <p:spPr bwMode="auto">
            <a:xfrm rot="16200000">
              <a:off x="1242" y="2644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4" name="Rectangle 162"/>
            <p:cNvSpPr>
              <a:spLocks noChangeArrowheads="1"/>
            </p:cNvSpPr>
            <p:nvPr/>
          </p:nvSpPr>
          <p:spPr bwMode="auto">
            <a:xfrm rot="16200000">
              <a:off x="1255" y="2604"/>
              <a:ext cx="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,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5" name="Rectangle 163"/>
            <p:cNvSpPr>
              <a:spLocks noChangeArrowheads="1"/>
            </p:cNvSpPr>
            <p:nvPr/>
          </p:nvSpPr>
          <p:spPr bwMode="auto">
            <a:xfrm rot="16200000">
              <a:off x="1242" y="2565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6" name="Rectangle 164"/>
            <p:cNvSpPr>
              <a:spLocks noChangeArrowheads="1"/>
            </p:cNvSpPr>
            <p:nvPr/>
          </p:nvSpPr>
          <p:spPr bwMode="auto">
            <a:xfrm rot="16200000">
              <a:off x="1242" y="2512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7" name="Rectangle 165"/>
            <p:cNvSpPr>
              <a:spLocks noChangeArrowheads="1"/>
            </p:cNvSpPr>
            <p:nvPr/>
          </p:nvSpPr>
          <p:spPr bwMode="auto">
            <a:xfrm rot="16200000">
              <a:off x="1242" y="2460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8" name="Line 166"/>
            <p:cNvSpPr>
              <a:spLocks noChangeShapeType="1"/>
            </p:cNvSpPr>
            <p:nvPr/>
          </p:nvSpPr>
          <p:spPr bwMode="auto">
            <a:xfrm flipH="1">
              <a:off x="1353" y="2046"/>
              <a:ext cx="37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09" name="Rectangle 167"/>
            <p:cNvSpPr>
              <a:spLocks noChangeArrowheads="1"/>
            </p:cNvSpPr>
            <p:nvPr/>
          </p:nvSpPr>
          <p:spPr bwMode="auto">
            <a:xfrm rot="16200000">
              <a:off x="1242" y="2080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0" name="Rectangle 168"/>
            <p:cNvSpPr>
              <a:spLocks noChangeArrowheads="1"/>
            </p:cNvSpPr>
            <p:nvPr/>
          </p:nvSpPr>
          <p:spPr bwMode="auto">
            <a:xfrm rot="16200000">
              <a:off x="1242" y="2027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1" name="Rectangle 169"/>
            <p:cNvSpPr>
              <a:spLocks noChangeArrowheads="1"/>
            </p:cNvSpPr>
            <p:nvPr/>
          </p:nvSpPr>
          <p:spPr bwMode="auto">
            <a:xfrm rot="16200000">
              <a:off x="1255" y="1987"/>
              <a:ext cx="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,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2" name="Rectangle 170"/>
            <p:cNvSpPr>
              <a:spLocks noChangeArrowheads="1"/>
            </p:cNvSpPr>
            <p:nvPr/>
          </p:nvSpPr>
          <p:spPr bwMode="auto">
            <a:xfrm rot="16200000">
              <a:off x="1242" y="1948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3" name="Rectangle 171"/>
            <p:cNvSpPr>
              <a:spLocks noChangeArrowheads="1"/>
            </p:cNvSpPr>
            <p:nvPr/>
          </p:nvSpPr>
          <p:spPr bwMode="auto">
            <a:xfrm rot="16200000">
              <a:off x="1242" y="1895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4" name="Rectangle 172"/>
            <p:cNvSpPr>
              <a:spLocks noChangeArrowheads="1"/>
            </p:cNvSpPr>
            <p:nvPr/>
          </p:nvSpPr>
          <p:spPr bwMode="auto">
            <a:xfrm rot="16200000">
              <a:off x="1242" y="1843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5" name="Line 173"/>
            <p:cNvSpPr>
              <a:spLocks noChangeShapeType="1"/>
            </p:cNvSpPr>
            <p:nvPr/>
          </p:nvSpPr>
          <p:spPr bwMode="auto">
            <a:xfrm flipH="1">
              <a:off x="1353" y="1455"/>
              <a:ext cx="37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16" name="Rectangle 174"/>
            <p:cNvSpPr>
              <a:spLocks noChangeArrowheads="1"/>
            </p:cNvSpPr>
            <p:nvPr/>
          </p:nvSpPr>
          <p:spPr bwMode="auto">
            <a:xfrm rot="16200000">
              <a:off x="1242" y="1487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7" name="Rectangle 175"/>
            <p:cNvSpPr>
              <a:spLocks noChangeArrowheads="1"/>
            </p:cNvSpPr>
            <p:nvPr/>
          </p:nvSpPr>
          <p:spPr bwMode="auto">
            <a:xfrm rot="16200000">
              <a:off x="1242" y="1435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8" name="Rectangle 176"/>
            <p:cNvSpPr>
              <a:spLocks noChangeArrowheads="1"/>
            </p:cNvSpPr>
            <p:nvPr/>
          </p:nvSpPr>
          <p:spPr bwMode="auto">
            <a:xfrm rot="16200000">
              <a:off x="1255" y="1395"/>
              <a:ext cx="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,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9" name="Rectangle 177"/>
            <p:cNvSpPr>
              <a:spLocks noChangeArrowheads="1"/>
            </p:cNvSpPr>
            <p:nvPr/>
          </p:nvSpPr>
          <p:spPr bwMode="auto">
            <a:xfrm rot="16200000">
              <a:off x="1242" y="1356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0" name="Rectangle 178"/>
            <p:cNvSpPr>
              <a:spLocks noChangeArrowheads="1"/>
            </p:cNvSpPr>
            <p:nvPr/>
          </p:nvSpPr>
          <p:spPr bwMode="auto">
            <a:xfrm rot="16200000">
              <a:off x="1242" y="1303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1" name="Rectangle 179"/>
            <p:cNvSpPr>
              <a:spLocks noChangeArrowheads="1"/>
            </p:cNvSpPr>
            <p:nvPr/>
          </p:nvSpPr>
          <p:spPr bwMode="auto">
            <a:xfrm rot="16200000">
              <a:off x="1242" y="1251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2" name="Rectangle 180"/>
            <p:cNvSpPr>
              <a:spLocks noChangeArrowheads="1"/>
            </p:cNvSpPr>
            <p:nvPr/>
          </p:nvSpPr>
          <p:spPr bwMode="auto">
            <a:xfrm rot="16200000">
              <a:off x="1132" y="2277"/>
              <a:ext cx="10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3" name="Rectangle 181"/>
            <p:cNvSpPr>
              <a:spLocks noChangeArrowheads="1"/>
            </p:cNvSpPr>
            <p:nvPr/>
          </p:nvSpPr>
          <p:spPr bwMode="auto">
            <a:xfrm rot="16200000">
              <a:off x="1149" y="2231"/>
              <a:ext cx="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4" name="Rectangle 182"/>
            <p:cNvSpPr>
              <a:spLocks noChangeArrowheads="1"/>
            </p:cNvSpPr>
            <p:nvPr/>
          </p:nvSpPr>
          <p:spPr bwMode="auto">
            <a:xfrm rot="16200000">
              <a:off x="1154" y="2205"/>
              <a:ext cx="6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5" name="Rectangle 183"/>
            <p:cNvSpPr>
              <a:spLocks noChangeArrowheads="1"/>
            </p:cNvSpPr>
            <p:nvPr/>
          </p:nvSpPr>
          <p:spPr bwMode="auto">
            <a:xfrm rot="16200000">
              <a:off x="1140" y="2169"/>
              <a:ext cx="9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6" name="Rectangle 184"/>
            <p:cNvSpPr>
              <a:spLocks noChangeArrowheads="1"/>
            </p:cNvSpPr>
            <p:nvPr/>
          </p:nvSpPr>
          <p:spPr bwMode="auto">
            <a:xfrm rot="16200000">
              <a:off x="1138" y="2121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7" name="Line 185"/>
            <p:cNvSpPr>
              <a:spLocks noChangeShapeType="1"/>
            </p:cNvSpPr>
            <p:nvPr/>
          </p:nvSpPr>
          <p:spPr bwMode="auto">
            <a:xfrm>
              <a:off x="1390" y="3287"/>
              <a:ext cx="325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28" name="Line 186"/>
            <p:cNvSpPr>
              <a:spLocks noChangeShapeType="1"/>
            </p:cNvSpPr>
            <p:nvPr/>
          </p:nvSpPr>
          <p:spPr bwMode="auto">
            <a:xfrm>
              <a:off x="1681" y="3287"/>
              <a:ext cx="0" cy="38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29" name="Rectangle 187"/>
            <p:cNvSpPr>
              <a:spLocks noChangeArrowheads="1"/>
            </p:cNvSpPr>
            <p:nvPr/>
          </p:nvSpPr>
          <p:spPr bwMode="auto">
            <a:xfrm>
              <a:off x="1562" y="3345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0" name="Line 188"/>
            <p:cNvSpPr>
              <a:spLocks noChangeShapeType="1"/>
            </p:cNvSpPr>
            <p:nvPr/>
          </p:nvSpPr>
          <p:spPr bwMode="auto">
            <a:xfrm>
              <a:off x="2648" y="3287"/>
              <a:ext cx="0" cy="38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31" name="Rectangle 189"/>
            <p:cNvSpPr>
              <a:spLocks noChangeArrowheads="1"/>
            </p:cNvSpPr>
            <p:nvPr/>
          </p:nvSpPr>
          <p:spPr bwMode="auto">
            <a:xfrm>
              <a:off x="2529" y="3345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2" name="Line 190"/>
            <p:cNvSpPr>
              <a:spLocks noChangeShapeType="1"/>
            </p:cNvSpPr>
            <p:nvPr/>
          </p:nvSpPr>
          <p:spPr bwMode="auto">
            <a:xfrm>
              <a:off x="3615" y="3287"/>
              <a:ext cx="0" cy="38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33" name="Rectangle 191"/>
            <p:cNvSpPr>
              <a:spLocks noChangeArrowheads="1"/>
            </p:cNvSpPr>
            <p:nvPr/>
          </p:nvSpPr>
          <p:spPr bwMode="auto">
            <a:xfrm>
              <a:off x="3496" y="3345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4" name="Line 192"/>
            <p:cNvSpPr>
              <a:spLocks noChangeShapeType="1"/>
            </p:cNvSpPr>
            <p:nvPr/>
          </p:nvSpPr>
          <p:spPr bwMode="auto">
            <a:xfrm>
              <a:off x="4581" y="3287"/>
              <a:ext cx="0" cy="38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35" name="Rectangle 193"/>
            <p:cNvSpPr>
              <a:spLocks noChangeArrowheads="1"/>
            </p:cNvSpPr>
            <p:nvPr/>
          </p:nvSpPr>
          <p:spPr bwMode="auto">
            <a:xfrm>
              <a:off x="4461" y="3345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6" name="Rectangle 194"/>
            <p:cNvSpPr>
              <a:spLocks noChangeArrowheads="1"/>
            </p:cNvSpPr>
            <p:nvPr/>
          </p:nvSpPr>
          <p:spPr bwMode="auto">
            <a:xfrm>
              <a:off x="2749" y="3436"/>
              <a:ext cx="58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Weight (lbs.)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7" name="Rectangle 195"/>
            <p:cNvSpPr>
              <a:spLocks noChangeArrowheads="1"/>
            </p:cNvSpPr>
            <p:nvPr/>
          </p:nvSpPr>
          <p:spPr bwMode="auto">
            <a:xfrm>
              <a:off x="2590" y="3592"/>
              <a:ext cx="850" cy="1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38" name="Rectangle 196"/>
            <p:cNvSpPr>
              <a:spLocks noChangeArrowheads="1"/>
            </p:cNvSpPr>
            <p:nvPr/>
          </p:nvSpPr>
          <p:spPr bwMode="auto">
            <a:xfrm>
              <a:off x="2593" y="3594"/>
              <a:ext cx="844" cy="170"/>
            </a:xfrm>
            <a:prstGeom prst="rect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39" name="Oval 197"/>
            <p:cNvSpPr>
              <a:spLocks noChangeArrowheads="1"/>
            </p:cNvSpPr>
            <p:nvPr/>
          </p:nvSpPr>
          <p:spPr bwMode="auto">
            <a:xfrm>
              <a:off x="2626" y="3653"/>
              <a:ext cx="51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40" name="Oval 198"/>
            <p:cNvSpPr>
              <a:spLocks noChangeArrowheads="1"/>
            </p:cNvSpPr>
            <p:nvPr/>
          </p:nvSpPr>
          <p:spPr bwMode="auto">
            <a:xfrm>
              <a:off x="2630" y="3657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41" name="Freeform 199"/>
            <p:cNvSpPr>
              <a:spLocks/>
            </p:cNvSpPr>
            <p:nvPr/>
          </p:nvSpPr>
          <p:spPr bwMode="auto">
            <a:xfrm>
              <a:off x="3065" y="3643"/>
              <a:ext cx="73" cy="72"/>
            </a:xfrm>
            <a:custGeom>
              <a:avLst/>
              <a:gdLst>
                <a:gd name="T0" fmla="*/ 37 w 73"/>
                <a:gd name="T1" fmla="*/ 0 h 72"/>
                <a:gd name="T2" fmla="*/ 0 w 73"/>
                <a:gd name="T3" fmla="*/ 36 h 72"/>
                <a:gd name="T4" fmla="*/ 37 w 73"/>
                <a:gd name="T5" fmla="*/ 72 h 72"/>
                <a:gd name="T6" fmla="*/ 73 w 73"/>
                <a:gd name="T7" fmla="*/ 36 h 72"/>
                <a:gd name="T8" fmla="*/ 37 w 7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37" y="0"/>
                  </a:moveTo>
                  <a:lnTo>
                    <a:pt x="0" y="36"/>
                  </a:lnTo>
                  <a:lnTo>
                    <a:pt x="37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42" name="Freeform 200"/>
            <p:cNvSpPr>
              <a:spLocks/>
            </p:cNvSpPr>
            <p:nvPr/>
          </p:nvSpPr>
          <p:spPr bwMode="auto">
            <a:xfrm>
              <a:off x="3071" y="3649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43" name="Rectangle 201"/>
            <p:cNvSpPr>
              <a:spLocks noChangeArrowheads="1"/>
            </p:cNvSpPr>
            <p:nvPr/>
          </p:nvSpPr>
          <p:spPr bwMode="auto">
            <a:xfrm>
              <a:off x="2728" y="3632"/>
              <a:ext cx="26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Price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4" name="Rectangle 202"/>
            <p:cNvSpPr>
              <a:spLocks noChangeArrowheads="1"/>
            </p:cNvSpPr>
            <p:nvPr/>
          </p:nvSpPr>
          <p:spPr bwMode="auto">
            <a:xfrm>
              <a:off x="3178" y="3632"/>
              <a:ext cx="26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Price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566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Source Code Pro" pitchFamily="49" charset="0"/>
              </a:rPr>
              <a:t>… , … </a:t>
            </a:r>
            <a:r>
              <a:rPr lang="en-GB" sz="2400" dirty="0" err="1" smtClean="0">
                <a:latin typeface="Source Code Pro" pitchFamily="49" charset="0"/>
              </a:rPr>
              <a:t>ylabel</a:t>
            </a:r>
            <a:r>
              <a:rPr lang="en-GB" sz="2400" dirty="0" smtClean="0">
                <a:latin typeface="Source Code Pro" pitchFamily="49" charset="0"/>
              </a:rPr>
              <a:t>(,</a:t>
            </a:r>
            <a:r>
              <a:rPr lang="en-GB" sz="2400" dirty="0">
                <a:latin typeface="Source Code Pro" pitchFamily="49" charset="0"/>
              </a:rPr>
              <a:t>angle(0))</a:t>
            </a:r>
          </a:p>
          <a:p>
            <a:pPr marL="0" indent="0">
              <a:buNone/>
            </a:pPr>
            <a:endParaRPr lang="en-GB" sz="2400" dirty="0">
              <a:latin typeface="Source Code Pro" pitchFamily="49" charset="0"/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568450" y="1838325"/>
            <a:ext cx="6005513" cy="4398963"/>
            <a:chOff x="988" y="1158"/>
            <a:chExt cx="3783" cy="2771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988" y="1158"/>
              <a:ext cx="3783" cy="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021" y="1191"/>
              <a:ext cx="3717" cy="27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024" y="1194"/>
              <a:ext cx="3711" cy="26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027" y="1197"/>
              <a:ext cx="3705" cy="2693"/>
            </a:xfrm>
            <a:prstGeom prst="rect">
              <a:avLst/>
            </a:pr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627" y="1291"/>
              <a:ext cx="3011" cy="1994"/>
            </a:xfrm>
            <a:prstGeom prst="rect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2615" y="2057"/>
              <a:ext cx="51" cy="51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2619" y="2061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935" y="2458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939" y="2462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2454" y="2051"/>
              <a:ext cx="51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2458" y="2055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203" y="2466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2207" y="2470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90" y="2660"/>
              <a:ext cx="52" cy="51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894" y="2664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2123" y="2602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2127" y="2606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2543" y="2241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2547" y="2245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1989" y="2694"/>
              <a:ext cx="51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1993" y="2698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2087" y="2517"/>
              <a:ext cx="52" cy="51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2091" y="2521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1658" y="2670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1662" y="2674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1855" y="2730"/>
              <a:ext cx="51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1859" y="2734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96" name="Oval 31"/>
            <p:cNvSpPr>
              <a:spLocks noChangeArrowheads="1"/>
            </p:cNvSpPr>
            <p:nvPr/>
          </p:nvSpPr>
          <p:spPr bwMode="auto">
            <a:xfrm>
              <a:off x="3142" y="1667"/>
              <a:ext cx="52" cy="51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97" name="Oval 32"/>
            <p:cNvSpPr>
              <a:spLocks noChangeArrowheads="1"/>
            </p:cNvSpPr>
            <p:nvPr/>
          </p:nvSpPr>
          <p:spPr bwMode="auto">
            <a:xfrm>
              <a:off x="3146" y="1671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99" name="Oval 33"/>
            <p:cNvSpPr>
              <a:spLocks noChangeArrowheads="1"/>
            </p:cNvSpPr>
            <p:nvPr/>
          </p:nvSpPr>
          <p:spPr bwMode="auto">
            <a:xfrm>
              <a:off x="1721" y="2742"/>
              <a:ext cx="51" cy="51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0" name="Oval 34"/>
            <p:cNvSpPr>
              <a:spLocks noChangeArrowheads="1"/>
            </p:cNvSpPr>
            <p:nvPr/>
          </p:nvSpPr>
          <p:spPr bwMode="auto">
            <a:xfrm>
              <a:off x="1725" y="2746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1" name="Oval 35"/>
            <p:cNvSpPr>
              <a:spLocks noChangeArrowheads="1"/>
            </p:cNvSpPr>
            <p:nvPr/>
          </p:nvSpPr>
          <p:spPr bwMode="auto">
            <a:xfrm>
              <a:off x="1917" y="2753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2" name="Oval 36"/>
            <p:cNvSpPr>
              <a:spLocks noChangeArrowheads="1"/>
            </p:cNvSpPr>
            <p:nvPr/>
          </p:nvSpPr>
          <p:spPr bwMode="auto">
            <a:xfrm>
              <a:off x="1921" y="2757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3" name="Oval 37"/>
            <p:cNvSpPr>
              <a:spLocks noChangeArrowheads="1"/>
            </p:cNvSpPr>
            <p:nvPr/>
          </p:nvSpPr>
          <p:spPr bwMode="auto">
            <a:xfrm>
              <a:off x="2239" y="2505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4" name="Oval 38"/>
            <p:cNvSpPr>
              <a:spLocks noChangeArrowheads="1"/>
            </p:cNvSpPr>
            <p:nvPr/>
          </p:nvSpPr>
          <p:spPr bwMode="auto">
            <a:xfrm>
              <a:off x="2243" y="2509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5" name="Oval 39"/>
            <p:cNvSpPr>
              <a:spLocks noChangeArrowheads="1"/>
            </p:cNvSpPr>
            <p:nvPr/>
          </p:nvSpPr>
          <p:spPr bwMode="auto">
            <a:xfrm>
              <a:off x="2051" y="2759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6" name="Oval 40"/>
            <p:cNvSpPr>
              <a:spLocks noChangeArrowheads="1"/>
            </p:cNvSpPr>
            <p:nvPr/>
          </p:nvSpPr>
          <p:spPr bwMode="auto">
            <a:xfrm>
              <a:off x="2055" y="2763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7" name="Oval 41"/>
            <p:cNvSpPr>
              <a:spLocks noChangeArrowheads="1"/>
            </p:cNvSpPr>
            <p:nvPr/>
          </p:nvSpPr>
          <p:spPr bwMode="auto">
            <a:xfrm>
              <a:off x="2472" y="2526"/>
              <a:ext cx="51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8" name="Oval 42"/>
            <p:cNvSpPr>
              <a:spLocks noChangeArrowheads="1"/>
            </p:cNvSpPr>
            <p:nvPr/>
          </p:nvSpPr>
          <p:spPr bwMode="auto">
            <a:xfrm>
              <a:off x="2476" y="2530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9" name="Oval 43"/>
            <p:cNvSpPr>
              <a:spLocks noChangeArrowheads="1"/>
            </p:cNvSpPr>
            <p:nvPr/>
          </p:nvSpPr>
          <p:spPr bwMode="auto">
            <a:xfrm>
              <a:off x="2016" y="2358"/>
              <a:ext cx="51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10" name="Oval 44"/>
            <p:cNvSpPr>
              <a:spLocks noChangeArrowheads="1"/>
            </p:cNvSpPr>
            <p:nvPr/>
          </p:nvSpPr>
          <p:spPr bwMode="auto">
            <a:xfrm>
              <a:off x="2020" y="2362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11" name="Oval 45"/>
            <p:cNvSpPr>
              <a:spLocks noChangeArrowheads="1"/>
            </p:cNvSpPr>
            <p:nvPr/>
          </p:nvSpPr>
          <p:spPr bwMode="auto">
            <a:xfrm>
              <a:off x="1908" y="2564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12" name="Oval 46"/>
            <p:cNvSpPr>
              <a:spLocks noChangeArrowheads="1"/>
            </p:cNvSpPr>
            <p:nvPr/>
          </p:nvSpPr>
          <p:spPr bwMode="auto">
            <a:xfrm>
              <a:off x="1912" y="2568"/>
              <a:ext cx="44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13" name="Oval 47"/>
            <p:cNvSpPr>
              <a:spLocks noChangeArrowheads="1"/>
            </p:cNvSpPr>
            <p:nvPr/>
          </p:nvSpPr>
          <p:spPr bwMode="auto">
            <a:xfrm>
              <a:off x="1810" y="2647"/>
              <a:ext cx="52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14" name="Oval 48"/>
            <p:cNvSpPr>
              <a:spLocks noChangeArrowheads="1"/>
            </p:cNvSpPr>
            <p:nvPr/>
          </p:nvSpPr>
          <p:spPr bwMode="auto">
            <a:xfrm>
              <a:off x="1814" y="2651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15" name="Oval 49"/>
            <p:cNvSpPr>
              <a:spLocks noChangeArrowheads="1"/>
            </p:cNvSpPr>
            <p:nvPr/>
          </p:nvSpPr>
          <p:spPr bwMode="auto">
            <a:xfrm>
              <a:off x="1864" y="2393"/>
              <a:ext cx="51" cy="51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16" name="Oval 50"/>
            <p:cNvSpPr>
              <a:spLocks noChangeArrowheads="1"/>
            </p:cNvSpPr>
            <p:nvPr/>
          </p:nvSpPr>
          <p:spPr bwMode="auto">
            <a:xfrm>
              <a:off x="1868" y="2397"/>
              <a:ext cx="43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17" name="Oval 51"/>
            <p:cNvSpPr>
              <a:spLocks noChangeArrowheads="1"/>
            </p:cNvSpPr>
            <p:nvPr/>
          </p:nvSpPr>
          <p:spPr bwMode="auto">
            <a:xfrm>
              <a:off x="2919" y="1784"/>
              <a:ext cx="51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18" name="Oval 52"/>
            <p:cNvSpPr>
              <a:spLocks noChangeArrowheads="1"/>
            </p:cNvSpPr>
            <p:nvPr/>
          </p:nvSpPr>
          <p:spPr bwMode="auto">
            <a:xfrm>
              <a:off x="2923" y="1788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19" name="Freeform 53"/>
            <p:cNvSpPr>
              <a:spLocks/>
            </p:cNvSpPr>
            <p:nvPr/>
          </p:nvSpPr>
          <p:spPr bwMode="auto">
            <a:xfrm>
              <a:off x="2694" y="2707"/>
              <a:ext cx="72" cy="73"/>
            </a:xfrm>
            <a:custGeom>
              <a:avLst/>
              <a:gdLst>
                <a:gd name="T0" fmla="*/ 36 w 72"/>
                <a:gd name="T1" fmla="*/ 0 h 73"/>
                <a:gd name="T2" fmla="*/ 0 w 72"/>
                <a:gd name="T3" fmla="*/ 36 h 73"/>
                <a:gd name="T4" fmla="*/ 36 w 72"/>
                <a:gd name="T5" fmla="*/ 73 h 73"/>
                <a:gd name="T6" fmla="*/ 72 w 72"/>
                <a:gd name="T7" fmla="*/ 36 h 73"/>
                <a:gd name="T8" fmla="*/ 36 w 72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3">
                  <a:moveTo>
                    <a:pt x="36" y="0"/>
                  </a:moveTo>
                  <a:lnTo>
                    <a:pt x="0" y="36"/>
                  </a:lnTo>
                  <a:lnTo>
                    <a:pt x="36" y="73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20" name="Freeform 54"/>
            <p:cNvSpPr>
              <a:spLocks/>
            </p:cNvSpPr>
            <p:nvPr/>
          </p:nvSpPr>
          <p:spPr bwMode="auto">
            <a:xfrm>
              <a:off x="2700" y="2713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0 h 61"/>
                <a:gd name="T4" fmla="*/ 30 w 60"/>
                <a:gd name="T5" fmla="*/ 61 h 61"/>
                <a:gd name="T6" fmla="*/ 60 w 60"/>
                <a:gd name="T7" fmla="*/ 30 h 61"/>
                <a:gd name="T8" fmla="*/ 30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21" name="Freeform 55"/>
            <p:cNvSpPr>
              <a:spLocks/>
            </p:cNvSpPr>
            <p:nvPr/>
          </p:nvSpPr>
          <p:spPr bwMode="auto">
            <a:xfrm>
              <a:off x="3069" y="2631"/>
              <a:ext cx="73" cy="72"/>
            </a:xfrm>
            <a:custGeom>
              <a:avLst/>
              <a:gdLst>
                <a:gd name="T0" fmla="*/ 36 w 73"/>
                <a:gd name="T1" fmla="*/ 0 h 72"/>
                <a:gd name="T2" fmla="*/ 0 w 73"/>
                <a:gd name="T3" fmla="*/ 36 h 72"/>
                <a:gd name="T4" fmla="*/ 36 w 73"/>
                <a:gd name="T5" fmla="*/ 72 h 72"/>
                <a:gd name="T6" fmla="*/ 73 w 73"/>
                <a:gd name="T7" fmla="*/ 36 h 72"/>
                <a:gd name="T8" fmla="*/ 36 w 7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22" name="Freeform 56"/>
            <p:cNvSpPr>
              <a:spLocks/>
            </p:cNvSpPr>
            <p:nvPr/>
          </p:nvSpPr>
          <p:spPr bwMode="auto">
            <a:xfrm>
              <a:off x="3075" y="2636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1 h 61"/>
                <a:gd name="T4" fmla="*/ 30 w 61"/>
                <a:gd name="T5" fmla="*/ 61 h 61"/>
                <a:gd name="T6" fmla="*/ 61 w 61"/>
                <a:gd name="T7" fmla="*/ 31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1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23" name="Freeform 57"/>
            <p:cNvSpPr>
              <a:spLocks/>
            </p:cNvSpPr>
            <p:nvPr/>
          </p:nvSpPr>
          <p:spPr bwMode="auto">
            <a:xfrm>
              <a:off x="2435" y="2743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24" name="Freeform 58"/>
            <p:cNvSpPr>
              <a:spLocks/>
            </p:cNvSpPr>
            <p:nvPr/>
          </p:nvSpPr>
          <p:spPr bwMode="auto">
            <a:xfrm>
              <a:off x="2440" y="2749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25" name="Freeform 59"/>
            <p:cNvSpPr>
              <a:spLocks/>
            </p:cNvSpPr>
            <p:nvPr/>
          </p:nvSpPr>
          <p:spPr bwMode="auto">
            <a:xfrm>
              <a:off x="2980" y="2623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26" name="Freeform 60"/>
            <p:cNvSpPr>
              <a:spLocks/>
            </p:cNvSpPr>
            <p:nvPr/>
          </p:nvSpPr>
          <p:spPr bwMode="auto">
            <a:xfrm>
              <a:off x="2986" y="2628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1 h 61"/>
                <a:gd name="T4" fmla="*/ 30 w 60"/>
                <a:gd name="T5" fmla="*/ 61 h 61"/>
                <a:gd name="T6" fmla="*/ 60 w 60"/>
                <a:gd name="T7" fmla="*/ 31 h 61"/>
                <a:gd name="T8" fmla="*/ 30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0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27" name="Freeform 61"/>
            <p:cNvSpPr>
              <a:spLocks/>
            </p:cNvSpPr>
            <p:nvPr/>
          </p:nvSpPr>
          <p:spPr bwMode="auto">
            <a:xfrm>
              <a:off x="3722" y="2267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28" name="Freeform 62"/>
            <p:cNvSpPr>
              <a:spLocks/>
            </p:cNvSpPr>
            <p:nvPr/>
          </p:nvSpPr>
          <p:spPr bwMode="auto">
            <a:xfrm>
              <a:off x="3728" y="2273"/>
              <a:ext cx="61" cy="60"/>
            </a:xfrm>
            <a:custGeom>
              <a:avLst/>
              <a:gdLst>
                <a:gd name="T0" fmla="*/ 30 w 61"/>
                <a:gd name="T1" fmla="*/ 0 h 60"/>
                <a:gd name="T2" fmla="*/ 0 w 61"/>
                <a:gd name="T3" fmla="*/ 30 h 60"/>
                <a:gd name="T4" fmla="*/ 30 w 61"/>
                <a:gd name="T5" fmla="*/ 60 h 60"/>
                <a:gd name="T6" fmla="*/ 61 w 61"/>
                <a:gd name="T7" fmla="*/ 30 h 60"/>
                <a:gd name="T8" fmla="*/ 30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0" y="30"/>
                  </a:lnTo>
                  <a:lnTo>
                    <a:pt x="30" y="60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29" name="Freeform 63"/>
            <p:cNvSpPr>
              <a:spLocks/>
            </p:cNvSpPr>
            <p:nvPr/>
          </p:nvSpPr>
          <p:spPr bwMode="auto">
            <a:xfrm>
              <a:off x="3356" y="2508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30" name="Freeform 64"/>
            <p:cNvSpPr>
              <a:spLocks/>
            </p:cNvSpPr>
            <p:nvPr/>
          </p:nvSpPr>
          <p:spPr bwMode="auto">
            <a:xfrm>
              <a:off x="3361" y="2514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31" name="Freeform 65"/>
            <p:cNvSpPr>
              <a:spLocks/>
            </p:cNvSpPr>
            <p:nvPr/>
          </p:nvSpPr>
          <p:spPr bwMode="auto">
            <a:xfrm>
              <a:off x="2068" y="266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32" name="Freeform 66"/>
            <p:cNvSpPr>
              <a:spLocks/>
            </p:cNvSpPr>
            <p:nvPr/>
          </p:nvSpPr>
          <p:spPr bwMode="auto">
            <a:xfrm>
              <a:off x="2074" y="2671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1 h 61"/>
                <a:gd name="T4" fmla="*/ 30 w 60"/>
                <a:gd name="T5" fmla="*/ 61 h 61"/>
                <a:gd name="T6" fmla="*/ 60 w 60"/>
                <a:gd name="T7" fmla="*/ 31 h 61"/>
                <a:gd name="T8" fmla="*/ 30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0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33" name="Freeform 67"/>
            <p:cNvSpPr>
              <a:spLocks/>
            </p:cNvSpPr>
            <p:nvPr/>
          </p:nvSpPr>
          <p:spPr bwMode="auto">
            <a:xfrm>
              <a:off x="3007" y="2579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34" name="Freeform 68"/>
            <p:cNvSpPr>
              <a:spLocks/>
            </p:cNvSpPr>
            <p:nvPr/>
          </p:nvSpPr>
          <p:spPr bwMode="auto">
            <a:xfrm>
              <a:off x="3013" y="2584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1 h 61"/>
                <a:gd name="T4" fmla="*/ 30 w 60"/>
                <a:gd name="T5" fmla="*/ 61 h 61"/>
                <a:gd name="T6" fmla="*/ 60 w 60"/>
                <a:gd name="T7" fmla="*/ 31 h 61"/>
                <a:gd name="T8" fmla="*/ 30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0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35" name="Freeform 69"/>
            <p:cNvSpPr>
              <a:spLocks/>
            </p:cNvSpPr>
            <p:nvPr/>
          </p:nvSpPr>
          <p:spPr bwMode="auto">
            <a:xfrm>
              <a:off x="3543" y="196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36" name="Freeform 70"/>
            <p:cNvSpPr>
              <a:spLocks/>
            </p:cNvSpPr>
            <p:nvPr/>
          </p:nvSpPr>
          <p:spPr bwMode="auto">
            <a:xfrm>
              <a:off x="3549" y="1972"/>
              <a:ext cx="61" cy="60"/>
            </a:xfrm>
            <a:custGeom>
              <a:avLst/>
              <a:gdLst>
                <a:gd name="T0" fmla="*/ 30 w 61"/>
                <a:gd name="T1" fmla="*/ 0 h 60"/>
                <a:gd name="T2" fmla="*/ 0 w 61"/>
                <a:gd name="T3" fmla="*/ 30 h 60"/>
                <a:gd name="T4" fmla="*/ 30 w 61"/>
                <a:gd name="T5" fmla="*/ 60 h 60"/>
                <a:gd name="T6" fmla="*/ 61 w 61"/>
                <a:gd name="T7" fmla="*/ 30 h 60"/>
                <a:gd name="T8" fmla="*/ 30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0" y="30"/>
                  </a:lnTo>
                  <a:lnTo>
                    <a:pt x="30" y="60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37" name="Freeform 71"/>
            <p:cNvSpPr>
              <a:spLocks/>
            </p:cNvSpPr>
            <p:nvPr/>
          </p:nvSpPr>
          <p:spPr bwMode="auto">
            <a:xfrm>
              <a:off x="3114" y="2709"/>
              <a:ext cx="72" cy="73"/>
            </a:xfrm>
            <a:custGeom>
              <a:avLst/>
              <a:gdLst>
                <a:gd name="T0" fmla="*/ 36 w 72"/>
                <a:gd name="T1" fmla="*/ 0 h 73"/>
                <a:gd name="T2" fmla="*/ 0 w 72"/>
                <a:gd name="T3" fmla="*/ 37 h 73"/>
                <a:gd name="T4" fmla="*/ 36 w 72"/>
                <a:gd name="T5" fmla="*/ 73 h 73"/>
                <a:gd name="T6" fmla="*/ 72 w 72"/>
                <a:gd name="T7" fmla="*/ 37 h 73"/>
                <a:gd name="T8" fmla="*/ 36 w 72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3">
                  <a:moveTo>
                    <a:pt x="36" y="0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3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38" name="Freeform 72"/>
            <p:cNvSpPr>
              <a:spLocks/>
            </p:cNvSpPr>
            <p:nvPr/>
          </p:nvSpPr>
          <p:spPr bwMode="auto">
            <a:xfrm>
              <a:off x="3120" y="2715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1 h 61"/>
                <a:gd name="T4" fmla="*/ 30 w 61"/>
                <a:gd name="T5" fmla="*/ 61 h 61"/>
                <a:gd name="T6" fmla="*/ 61 w 61"/>
                <a:gd name="T7" fmla="*/ 31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1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39" name="Freeform 73"/>
            <p:cNvSpPr>
              <a:spLocks/>
            </p:cNvSpPr>
            <p:nvPr/>
          </p:nvSpPr>
          <p:spPr bwMode="auto">
            <a:xfrm>
              <a:off x="3946" y="184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40" name="Freeform 74"/>
            <p:cNvSpPr>
              <a:spLocks/>
            </p:cNvSpPr>
            <p:nvPr/>
          </p:nvSpPr>
          <p:spPr bwMode="auto">
            <a:xfrm>
              <a:off x="3951" y="1852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0 h 61"/>
                <a:gd name="T4" fmla="*/ 31 w 61"/>
                <a:gd name="T5" fmla="*/ 61 h 61"/>
                <a:gd name="T6" fmla="*/ 61 w 61"/>
                <a:gd name="T7" fmla="*/ 30 h 61"/>
                <a:gd name="T8" fmla="*/ 31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0" y="30"/>
                  </a:lnTo>
                  <a:lnTo>
                    <a:pt x="31" y="61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41" name="Freeform 75"/>
            <p:cNvSpPr>
              <a:spLocks/>
            </p:cNvSpPr>
            <p:nvPr/>
          </p:nvSpPr>
          <p:spPr bwMode="auto">
            <a:xfrm>
              <a:off x="3561" y="1478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42" name="Freeform 76"/>
            <p:cNvSpPr>
              <a:spLocks/>
            </p:cNvSpPr>
            <p:nvPr/>
          </p:nvSpPr>
          <p:spPr bwMode="auto">
            <a:xfrm>
              <a:off x="3567" y="1484"/>
              <a:ext cx="61" cy="60"/>
            </a:xfrm>
            <a:custGeom>
              <a:avLst/>
              <a:gdLst>
                <a:gd name="T0" fmla="*/ 30 w 61"/>
                <a:gd name="T1" fmla="*/ 0 h 60"/>
                <a:gd name="T2" fmla="*/ 0 w 61"/>
                <a:gd name="T3" fmla="*/ 30 h 60"/>
                <a:gd name="T4" fmla="*/ 30 w 61"/>
                <a:gd name="T5" fmla="*/ 60 h 60"/>
                <a:gd name="T6" fmla="*/ 61 w 61"/>
                <a:gd name="T7" fmla="*/ 30 h 60"/>
                <a:gd name="T8" fmla="*/ 30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0" y="30"/>
                  </a:lnTo>
                  <a:lnTo>
                    <a:pt x="30" y="60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43" name="Freeform 77"/>
            <p:cNvSpPr>
              <a:spLocks/>
            </p:cNvSpPr>
            <p:nvPr/>
          </p:nvSpPr>
          <p:spPr bwMode="auto">
            <a:xfrm>
              <a:off x="3910" y="1312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44" name="Freeform 78"/>
            <p:cNvSpPr>
              <a:spLocks/>
            </p:cNvSpPr>
            <p:nvPr/>
          </p:nvSpPr>
          <p:spPr bwMode="auto">
            <a:xfrm>
              <a:off x="3916" y="1318"/>
              <a:ext cx="60" cy="60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0" y="30"/>
                  </a:lnTo>
                  <a:lnTo>
                    <a:pt x="30" y="60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45" name="Freeform 79"/>
            <p:cNvSpPr>
              <a:spLocks/>
            </p:cNvSpPr>
            <p:nvPr/>
          </p:nvSpPr>
          <p:spPr bwMode="auto">
            <a:xfrm>
              <a:off x="1961" y="2802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46" name="Freeform 80"/>
            <p:cNvSpPr>
              <a:spLocks/>
            </p:cNvSpPr>
            <p:nvPr/>
          </p:nvSpPr>
          <p:spPr bwMode="auto">
            <a:xfrm>
              <a:off x="1966" y="2808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47" name="Freeform 81"/>
            <p:cNvSpPr>
              <a:spLocks/>
            </p:cNvSpPr>
            <p:nvPr/>
          </p:nvSpPr>
          <p:spPr bwMode="auto">
            <a:xfrm>
              <a:off x="3374" y="2518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48" name="Freeform 82"/>
            <p:cNvSpPr>
              <a:spLocks/>
            </p:cNvSpPr>
            <p:nvPr/>
          </p:nvSpPr>
          <p:spPr bwMode="auto">
            <a:xfrm>
              <a:off x="3379" y="2523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1 h 61"/>
                <a:gd name="T4" fmla="*/ 31 w 61"/>
                <a:gd name="T5" fmla="*/ 61 h 61"/>
                <a:gd name="T6" fmla="*/ 61 w 61"/>
                <a:gd name="T7" fmla="*/ 31 h 61"/>
                <a:gd name="T8" fmla="*/ 31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0" y="31"/>
                  </a:lnTo>
                  <a:lnTo>
                    <a:pt x="31" y="61"/>
                  </a:lnTo>
                  <a:lnTo>
                    <a:pt x="61" y="31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49" name="Freeform 83"/>
            <p:cNvSpPr>
              <a:spLocks/>
            </p:cNvSpPr>
            <p:nvPr/>
          </p:nvSpPr>
          <p:spPr bwMode="auto">
            <a:xfrm>
              <a:off x="2917" y="2660"/>
              <a:ext cx="73" cy="72"/>
            </a:xfrm>
            <a:custGeom>
              <a:avLst/>
              <a:gdLst>
                <a:gd name="T0" fmla="*/ 37 w 73"/>
                <a:gd name="T1" fmla="*/ 0 h 72"/>
                <a:gd name="T2" fmla="*/ 0 w 73"/>
                <a:gd name="T3" fmla="*/ 36 h 72"/>
                <a:gd name="T4" fmla="*/ 37 w 73"/>
                <a:gd name="T5" fmla="*/ 72 h 72"/>
                <a:gd name="T6" fmla="*/ 73 w 73"/>
                <a:gd name="T7" fmla="*/ 36 h 72"/>
                <a:gd name="T8" fmla="*/ 37 w 7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37" y="0"/>
                  </a:moveTo>
                  <a:lnTo>
                    <a:pt x="0" y="36"/>
                  </a:lnTo>
                  <a:lnTo>
                    <a:pt x="37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50" name="Freeform 84"/>
            <p:cNvSpPr>
              <a:spLocks/>
            </p:cNvSpPr>
            <p:nvPr/>
          </p:nvSpPr>
          <p:spPr bwMode="auto">
            <a:xfrm>
              <a:off x="2923" y="2665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1 h 61"/>
                <a:gd name="T4" fmla="*/ 31 w 61"/>
                <a:gd name="T5" fmla="*/ 61 h 61"/>
                <a:gd name="T6" fmla="*/ 61 w 61"/>
                <a:gd name="T7" fmla="*/ 31 h 61"/>
                <a:gd name="T8" fmla="*/ 31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0" y="31"/>
                  </a:lnTo>
                  <a:lnTo>
                    <a:pt x="31" y="61"/>
                  </a:lnTo>
                  <a:lnTo>
                    <a:pt x="61" y="31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51" name="Freeform 85"/>
            <p:cNvSpPr>
              <a:spLocks/>
            </p:cNvSpPr>
            <p:nvPr/>
          </p:nvSpPr>
          <p:spPr bwMode="auto">
            <a:xfrm>
              <a:off x="2953" y="2589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52" name="Freeform 86"/>
            <p:cNvSpPr>
              <a:spLocks/>
            </p:cNvSpPr>
            <p:nvPr/>
          </p:nvSpPr>
          <p:spPr bwMode="auto">
            <a:xfrm>
              <a:off x="2959" y="2594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1 h 61"/>
                <a:gd name="T4" fmla="*/ 30 w 61"/>
                <a:gd name="T5" fmla="*/ 61 h 61"/>
                <a:gd name="T6" fmla="*/ 61 w 61"/>
                <a:gd name="T7" fmla="*/ 31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1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53" name="Freeform 87"/>
            <p:cNvSpPr>
              <a:spLocks/>
            </p:cNvSpPr>
            <p:nvPr/>
          </p:nvSpPr>
          <p:spPr bwMode="auto">
            <a:xfrm>
              <a:off x="2533" y="2758"/>
              <a:ext cx="72" cy="73"/>
            </a:xfrm>
            <a:custGeom>
              <a:avLst/>
              <a:gdLst>
                <a:gd name="T0" fmla="*/ 36 w 72"/>
                <a:gd name="T1" fmla="*/ 0 h 73"/>
                <a:gd name="T2" fmla="*/ 0 w 72"/>
                <a:gd name="T3" fmla="*/ 37 h 73"/>
                <a:gd name="T4" fmla="*/ 36 w 72"/>
                <a:gd name="T5" fmla="*/ 73 h 73"/>
                <a:gd name="T6" fmla="*/ 72 w 72"/>
                <a:gd name="T7" fmla="*/ 37 h 73"/>
                <a:gd name="T8" fmla="*/ 36 w 72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3">
                  <a:moveTo>
                    <a:pt x="36" y="0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3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54" name="Freeform 88"/>
            <p:cNvSpPr>
              <a:spLocks/>
            </p:cNvSpPr>
            <p:nvPr/>
          </p:nvSpPr>
          <p:spPr bwMode="auto">
            <a:xfrm>
              <a:off x="2539" y="2764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1 h 61"/>
                <a:gd name="T4" fmla="*/ 30 w 60"/>
                <a:gd name="T5" fmla="*/ 61 h 61"/>
                <a:gd name="T6" fmla="*/ 60 w 60"/>
                <a:gd name="T7" fmla="*/ 31 h 61"/>
                <a:gd name="T8" fmla="*/ 30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0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55" name="Freeform 89"/>
            <p:cNvSpPr>
              <a:spLocks/>
            </p:cNvSpPr>
            <p:nvPr/>
          </p:nvSpPr>
          <p:spPr bwMode="auto">
            <a:xfrm>
              <a:off x="3141" y="2724"/>
              <a:ext cx="72" cy="73"/>
            </a:xfrm>
            <a:custGeom>
              <a:avLst/>
              <a:gdLst>
                <a:gd name="T0" fmla="*/ 36 w 72"/>
                <a:gd name="T1" fmla="*/ 0 h 73"/>
                <a:gd name="T2" fmla="*/ 0 w 72"/>
                <a:gd name="T3" fmla="*/ 37 h 73"/>
                <a:gd name="T4" fmla="*/ 36 w 72"/>
                <a:gd name="T5" fmla="*/ 73 h 73"/>
                <a:gd name="T6" fmla="*/ 72 w 72"/>
                <a:gd name="T7" fmla="*/ 37 h 73"/>
                <a:gd name="T8" fmla="*/ 36 w 72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3">
                  <a:moveTo>
                    <a:pt x="36" y="0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3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56" name="Freeform 90"/>
            <p:cNvSpPr>
              <a:spLocks/>
            </p:cNvSpPr>
            <p:nvPr/>
          </p:nvSpPr>
          <p:spPr bwMode="auto">
            <a:xfrm>
              <a:off x="3147" y="2730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1 h 61"/>
                <a:gd name="T4" fmla="*/ 30 w 60"/>
                <a:gd name="T5" fmla="*/ 61 h 61"/>
                <a:gd name="T6" fmla="*/ 60 w 60"/>
                <a:gd name="T7" fmla="*/ 31 h 61"/>
                <a:gd name="T8" fmla="*/ 30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0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57" name="Freeform 91"/>
            <p:cNvSpPr>
              <a:spLocks/>
            </p:cNvSpPr>
            <p:nvPr/>
          </p:nvSpPr>
          <p:spPr bwMode="auto">
            <a:xfrm>
              <a:off x="1970" y="2721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58" name="Freeform 92"/>
            <p:cNvSpPr>
              <a:spLocks/>
            </p:cNvSpPr>
            <p:nvPr/>
          </p:nvSpPr>
          <p:spPr bwMode="auto">
            <a:xfrm>
              <a:off x="1975" y="2727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59" name="Freeform 93"/>
            <p:cNvSpPr>
              <a:spLocks/>
            </p:cNvSpPr>
            <p:nvPr/>
          </p:nvSpPr>
          <p:spPr bwMode="auto">
            <a:xfrm>
              <a:off x="3293" y="2718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60" name="Freeform 94"/>
            <p:cNvSpPr>
              <a:spLocks/>
            </p:cNvSpPr>
            <p:nvPr/>
          </p:nvSpPr>
          <p:spPr bwMode="auto">
            <a:xfrm>
              <a:off x="3299" y="2724"/>
              <a:ext cx="60" cy="60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0" y="30"/>
                  </a:lnTo>
                  <a:lnTo>
                    <a:pt x="30" y="60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61" name="Freeform 95"/>
            <p:cNvSpPr>
              <a:spLocks/>
            </p:cNvSpPr>
            <p:nvPr/>
          </p:nvSpPr>
          <p:spPr bwMode="auto">
            <a:xfrm>
              <a:off x="3293" y="249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62" name="Freeform 96"/>
            <p:cNvSpPr>
              <a:spLocks/>
            </p:cNvSpPr>
            <p:nvPr/>
          </p:nvSpPr>
          <p:spPr bwMode="auto">
            <a:xfrm>
              <a:off x="3299" y="2502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0 h 61"/>
                <a:gd name="T4" fmla="*/ 30 w 60"/>
                <a:gd name="T5" fmla="*/ 61 h 61"/>
                <a:gd name="T6" fmla="*/ 60 w 60"/>
                <a:gd name="T7" fmla="*/ 30 h 61"/>
                <a:gd name="T8" fmla="*/ 30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63" name="Freeform 97"/>
            <p:cNvSpPr>
              <a:spLocks/>
            </p:cNvSpPr>
            <p:nvPr/>
          </p:nvSpPr>
          <p:spPr bwMode="auto">
            <a:xfrm>
              <a:off x="3418" y="2442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64" name="Freeform 98"/>
            <p:cNvSpPr>
              <a:spLocks/>
            </p:cNvSpPr>
            <p:nvPr/>
          </p:nvSpPr>
          <p:spPr bwMode="auto">
            <a:xfrm>
              <a:off x="3424" y="2448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65" name="Freeform 99"/>
            <p:cNvSpPr>
              <a:spLocks/>
            </p:cNvSpPr>
            <p:nvPr/>
          </p:nvSpPr>
          <p:spPr bwMode="auto">
            <a:xfrm>
              <a:off x="1683" y="2673"/>
              <a:ext cx="73" cy="72"/>
            </a:xfrm>
            <a:custGeom>
              <a:avLst/>
              <a:gdLst>
                <a:gd name="T0" fmla="*/ 37 w 73"/>
                <a:gd name="T1" fmla="*/ 0 h 72"/>
                <a:gd name="T2" fmla="*/ 0 w 73"/>
                <a:gd name="T3" fmla="*/ 36 h 72"/>
                <a:gd name="T4" fmla="*/ 37 w 73"/>
                <a:gd name="T5" fmla="*/ 72 h 72"/>
                <a:gd name="T6" fmla="*/ 73 w 73"/>
                <a:gd name="T7" fmla="*/ 36 h 72"/>
                <a:gd name="T8" fmla="*/ 37 w 7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37" y="0"/>
                  </a:moveTo>
                  <a:lnTo>
                    <a:pt x="0" y="36"/>
                  </a:lnTo>
                  <a:lnTo>
                    <a:pt x="37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66" name="Freeform 100"/>
            <p:cNvSpPr>
              <a:spLocks/>
            </p:cNvSpPr>
            <p:nvPr/>
          </p:nvSpPr>
          <p:spPr bwMode="auto">
            <a:xfrm>
              <a:off x="1689" y="2679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0 h 61"/>
                <a:gd name="T4" fmla="*/ 31 w 61"/>
                <a:gd name="T5" fmla="*/ 61 h 61"/>
                <a:gd name="T6" fmla="*/ 61 w 61"/>
                <a:gd name="T7" fmla="*/ 30 h 61"/>
                <a:gd name="T8" fmla="*/ 31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0" y="30"/>
                  </a:lnTo>
                  <a:lnTo>
                    <a:pt x="31" y="61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67" name="Freeform 101"/>
            <p:cNvSpPr>
              <a:spLocks/>
            </p:cNvSpPr>
            <p:nvPr/>
          </p:nvSpPr>
          <p:spPr bwMode="auto">
            <a:xfrm>
              <a:off x="2444" y="2697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68" name="Freeform 102"/>
            <p:cNvSpPr>
              <a:spLocks/>
            </p:cNvSpPr>
            <p:nvPr/>
          </p:nvSpPr>
          <p:spPr bwMode="auto">
            <a:xfrm>
              <a:off x="2449" y="2703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69" name="Freeform 103"/>
            <p:cNvSpPr>
              <a:spLocks/>
            </p:cNvSpPr>
            <p:nvPr/>
          </p:nvSpPr>
          <p:spPr bwMode="auto">
            <a:xfrm>
              <a:off x="4402" y="1833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70" name="Freeform 104"/>
            <p:cNvSpPr>
              <a:spLocks/>
            </p:cNvSpPr>
            <p:nvPr/>
          </p:nvSpPr>
          <p:spPr bwMode="auto">
            <a:xfrm>
              <a:off x="4407" y="1839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0 h 61"/>
                <a:gd name="T4" fmla="*/ 31 w 61"/>
                <a:gd name="T5" fmla="*/ 61 h 61"/>
                <a:gd name="T6" fmla="*/ 61 w 61"/>
                <a:gd name="T7" fmla="*/ 30 h 61"/>
                <a:gd name="T8" fmla="*/ 31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0" y="30"/>
                  </a:lnTo>
                  <a:lnTo>
                    <a:pt x="31" y="61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71" name="Freeform 105"/>
            <p:cNvSpPr>
              <a:spLocks/>
            </p:cNvSpPr>
            <p:nvPr/>
          </p:nvSpPr>
          <p:spPr bwMode="auto">
            <a:xfrm>
              <a:off x="4294" y="1585"/>
              <a:ext cx="73" cy="72"/>
            </a:xfrm>
            <a:custGeom>
              <a:avLst/>
              <a:gdLst>
                <a:gd name="T0" fmla="*/ 36 w 73"/>
                <a:gd name="T1" fmla="*/ 0 h 72"/>
                <a:gd name="T2" fmla="*/ 0 w 73"/>
                <a:gd name="T3" fmla="*/ 36 h 72"/>
                <a:gd name="T4" fmla="*/ 36 w 73"/>
                <a:gd name="T5" fmla="*/ 72 h 72"/>
                <a:gd name="T6" fmla="*/ 73 w 73"/>
                <a:gd name="T7" fmla="*/ 36 h 72"/>
                <a:gd name="T8" fmla="*/ 36 w 7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72" name="Freeform 106"/>
            <p:cNvSpPr>
              <a:spLocks/>
            </p:cNvSpPr>
            <p:nvPr/>
          </p:nvSpPr>
          <p:spPr bwMode="auto">
            <a:xfrm>
              <a:off x="4300" y="1591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73" name="Freeform 107"/>
            <p:cNvSpPr>
              <a:spLocks/>
            </p:cNvSpPr>
            <p:nvPr/>
          </p:nvSpPr>
          <p:spPr bwMode="auto">
            <a:xfrm>
              <a:off x="3499" y="1600"/>
              <a:ext cx="72" cy="73"/>
            </a:xfrm>
            <a:custGeom>
              <a:avLst/>
              <a:gdLst>
                <a:gd name="T0" fmla="*/ 36 w 72"/>
                <a:gd name="T1" fmla="*/ 0 h 73"/>
                <a:gd name="T2" fmla="*/ 0 w 72"/>
                <a:gd name="T3" fmla="*/ 36 h 73"/>
                <a:gd name="T4" fmla="*/ 36 w 72"/>
                <a:gd name="T5" fmla="*/ 73 h 73"/>
                <a:gd name="T6" fmla="*/ 72 w 72"/>
                <a:gd name="T7" fmla="*/ 36 h 73"/>
                <a:gd name="T8" fmla="*/ 36 w 72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3">
                  <a:moveTo>
                    <a:pt x="36" y="0"/>
                  </a:moveTo>
                  <a:lnTo>
                    <a:pt x="0" y="36"/>
                  </a:lnTo>
                  <a:lnTo>
                    <a:pt x="36" y="73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74" name="Freeform 108"/>
            <p:cNvSpPr>
              <a:spLocks/>
            </p:cNvSpPr>
            <p:nvPr/>
          </p:nvSpPr>
          <p:spPr bwMode="auto">
            <a:xfrm>
              <a:off x="3504" y="1606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0 h 61"/>
                <a:gd name="T4" fmla="*/ 31 w 61"/>
                <a:gd name="T5" fmla="*/ 61 h 61"/>
                <a:gd name="T6" fmla="*/ 61 w 61"/>
                <a:gd name="T7" fmla="*/ 30 h 61"/>
                <a:gd name="T8" fmla="*/ 31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0" y="30"/>
                  </a:lnTo>
                  <a:lnTo>
                    <a:pt x="31" y="61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75" name="Freeform 109"/>
            <p:cNvSpPr>
              <a:spLocks/>
            </p:cNvSpPr>
            <p:nvPr/>
          </p:nvSpPr>
          <p:spPr bwMode="auto">
            <a:xfrm>
              <a:off x="2381" y="2739"/>
              <a:ext cx="72" cy="73"/>
            </a:xfrm>
            <a:custGeom>
              <a:avLst/>
              <a:gdLst>
                <a:gd name="T0" fmla="*/ 36 w 72"/>
                <a:gd name="T1" fmla="*/ 0 h 73"/>
                <a:gd name="T2" fmla="*/ 0 w 72"/>
                <a:gd name="T3" fmla="*/ 36 h 73"/>
                <a:gd name="T4" fmla="*/ 36 w 72"/>
                <a:gd name="T5" fmla="*/ 73 h 73"/>
                <a:gd name="T6" fmla="*/ 72 w 72"/>
                <a:gd name="T7" fmla="*/ 36 h 73"/>
                <a:gd name="T8" fmla="*/ 36 w 72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3">
                  <a:moveTo>
                    <a:pt x="36" y="0"/>
                  </a:moveTo>
                  <a:lnTo>
                    <a:pt x="0" y="36"/>
                  </a:lnTo>
                  <a:lnTo>
                    <a:pt x="36" y="73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76" name="Freeform 110"/>
            <p:cNvSpPr>
              <a:spLocks/>
            </p:cNvSpPr>
            <p:nvPr/>
          </p:nvSpPr>
          <p:spPr bwMode="auto">
            <a:xfrm>
              <a:off x="2387" y="2745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0 h 61"/>
                <a:gd name="T4" fmla="*/ 30 w 60"/>
                <a:gd name="T5" fmla="*/ 61 h 61"/>
                <a:gd name="T6" fmla="*/ 60 w 60"/>
                <a:gd name="T7" fmla="*/ 30 h 61"/>
                <a:gd name="T8" fmla="*/ 30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77" name="Freeform 111"/>
            <p:cNvSpPr>
              <a:spLocks/>
            </p:cNvSpPr>
            <p:nvPr/>
          </p:nvSpPr>
          <p:spPr bwMode="auto">
            <a:xfrm>
              <a:off x="3704" y="255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78" name="Freeform 112"/>
            <p:cNvSpPr>
              <a:spLocks/>
            </p:cNvSpPr>
            <p:nvPr/>
          </p:nvSpPr>
          <p:spPr bwMode="auto">
            <a:xfrm>
              <a:off x="3710" y="2562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79" name="Freeform 113"/>
            <p:cNvSpPr>
              <a:spLocks/>
            </p:cNvSpPr>
            <p:nvPr/>
          </p:nvSpPr>
          <p:spPr bwMode="auto">
            <a:xfrm>
              <a:off x="3400" y="2463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80" name="Freeform 114"/>
            <p:cNvSpPr>
              <a:spLocks/>
            </p:cNvSpPr>
            <p:nvPr/>
          </p:nvSpPr>
          <p:spPr bwMode="auto">
            <a:xfrm>
              <a:off x="3406" y="2469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81" name="Freeform 115"/>
            <p:cNvSpPr>
              <a:spLocks/>
            </p:cNvSpPr>
            <p:nvPr/>
          </p:nvSpPr>
          <p:spPr bwMode="auto">
            <a:xfrm>
              <a:off x="3087" y="2658"/>
              <a:ext cx="73" cy="72"/>
            </a:xfrm>
            <a:custGeom>
              <a:avLst/>
              <a:gdLst>
                <a:gd name="T0" fmla="*/ 36 w 73"/>
                <a:gd name="T1" fmla="*/ 0 h 72"/>
                <a:gd name="T2" fmla="*/ 0 w 73"/>
                <a:gd name="T3" fmla="*/ 36 h 72"/>
                <a:gd name="T4" fmla="*/ 36 w 73"/>
                <a:gd name="T5" fmla="*/ 72 h 72"/>
                <a:gd name="T6" fmla="*/ 73 w 73"/>
                <a:gd name="T7" fmla="*/ 36 h 72"/>
                <a:gd name="T8" fmla="*/ 36 w 7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82" name="Freeform 116"/>
            <p:cNvSpPr>
              <a:spLocks/>
            </p:cNvSpPr>
            <p:nvPr/>
          </p:nvSpPr>
          <p:spPr bwMode="auto">
            <a:xfrm>
              <a:off x="3093" y="2664"/>
              <a:ext cx="61" cy="60"/>
            </a:xfrm>
            <a:custGeom>
              <a:avLst/>
              <a:gdLst>
                <a:gd name="T0" fmla="*/ 30 w 61"/>
                <a:gd name="T1" fmla="*/ 0 h 60"/>
                <a:gd name="T2" fmla="*/ 0 w 61"/>
                <a:gd name="T3" fmla="*/ 30 h 60"/>
                <a:gd name="T4" fmla="*/ 30 w 61"/>
                <a:gd name="T5" fmla="*/ 60 h 60"/>
                <a:gd name="T6" fmla="*/ 61 w 61"/>
                <a:gd name="T7" fmla="*/ 30 h 60"/>
                <a:gd name="T8" fmla="*/ 30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0" y="30"/>
                  </a:lnTo>
                  <a:lnTo>
                    <a:pt x="30" y="60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83" name="Freeform 117"/>
            <p:cNvSpPr>
              <a:spLocks/>
            </p:cNvSpPr>
            <p:nvPr/>
          </p:nvSpPr>
          <p:spPr bwMode="auto">
            <a:xfrm>
              <a:off x="3767" y="2447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84" name="Freeform 118"/>
            <p:cNvSpPr>
              <a:spLocks/>
            </p:cNvSpPr>
            <p:nvPr/>
          </p:nvSpPr>
          <p:spPr bwMode="auto">
            <a:xfrm>
              <a:off x="3773" y="2453"/>
              <a:ext cx="60" cy="60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0" y="30"/>
                  </a:lnTo>
                  <a:lnTo>
                    <a:pt x="30" y="60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85" name="Freeform 119"/>
            <p:cNvSpPr>
              <a:spLocks/>
            </p:cNvSpPr>
            <p:nvPr/>
          </p:nvSpPr>
          <p:spPr bwMode="auto">
            <a:xfrm>
              <a:off x="2604" y="2803"/>
              <a:ext cx="73" cy="72"/>
            </a:xfrm>
            <a:custGeom>
              <a:avLst/>
              <a:gdLst>
                <a:gd name="T0" fmla="*/ 37 w 73"/>
                <a:gd name="T1" fmla="*/ 0 h 72"/>
                <a:gd name="T2" fmla="*/ 0 w 73"/>
                <a:gd name="T3" fmla="*/ 36 h 72"/>
                <a:gd name="T4" fmla="*/ 37 w 73"/>
                <a:gd name="T5" fmla="*/ 72 h 72"/>
                <a:gd name="T6" fmla="*/ 73 w 73"/>
                <a:gd name="T7" fmla="*/ 36 h 72"/>
                <a:gd name="T8" fmla="*/ 37 w 7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37" y="0"/>
                  </a:moveTo>
                  <a:lnTo>
                    <a:pt x="0" y="36"/>
                  </a:lnTo>
                  <a:lnTo>
                    <a:pt x="37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86" name="Freeform 120"/>
            <p:cNvSpPr>
              <a:spLocks/>
            </p:cNvSpPr>
            <p:nvPr/>
          </p:nvSpPr>
          <p:spPr bwMode="auto">
            <a:xfrm>
              <a:off x="2610" y="2809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87" name="Freeform 121"/>
            <p:cNvSpPr>
              <a:spLocks/>
            </p:cNvSpPr>
            <p:nvPr/>
          </p:nvSpPr>
          <p:spPr bwMode="auto">
            <a:xfrm>
              <a:off x="3704" y="2150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88" name="Freeform 122"/>
            <p:cNvSpPr>
              <a:spLocks/>
            </p:cNvSpPr>
            <p:nvPr/>
          </p:nvSpPr>
          <p:spPr bwMode="auto">
            <a:xfrm>
              <a:off x="3710" y="2156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89" name="Freeform 123"/>
            <p:cNvSpPr>
              <a:spLocks/>
            </p:cNvSpPr>
            <p:nvPr/>
          </p:nvSpPr>
          <p:spPr bwMode="auto">
            <a:xfrm>
              <a:off x="3034" y="2581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0" name="Freeform 124"/>
            <p:cNvSpPr>
              <a:spLocks/>
            </p:cNvSpPr>
            <p:nvPr/>
          </p:nvSpPr>
          <p:spPr bwMode="auto">
            <a:xfrm>
              <a:off x="3039" y="2586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1 h 61"/>
                <a:gd name="T4" fmla="*/ 31 w 61"/>
                <a:gd name="T5" fmla="*/ 61 h 61"/>
                <a:gd name="T6" fmla="*/ 61 w 61"/>
                <a:gd name="T7" fmla="*/ 31 h 61"/>
                <a:gd name="T8" fmla="*/ 31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0" y="31"/>
                  </a:lnTo>
                  <a:lnTo>
                    <a:pt x="31" y="61"/>
                  </a:lnTo>
                  <a:lnTo>
                    <a:pt x="61" y="31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1" name="Freeform 125"/>
            <p:cNvSpPr>
              <a:spLocks/>
            </p:cNvSpPr>
            <p:nvPr/>
          </p:nvSpPr>
          <p:spPr bwMode="auto">
            <a:xfrm>
              <a:off x="3025" y="2632"/>
              <a:ext cx="72" cy="73"/>
            </a:xfrm>
            <a:custGeom>
              <a:avLst/>
              <a:gdLst>
                <a:gd name="T0" fmla="*/ 36 w 72"/>
                <a:gd name="T1" fmla="*/ 0 h 73"/>
                <a:gd name="T2" fmla="*/ 0 w 72"/>
                <a:gd name="T3" fmla="*/ 37 h 73"/>
                <a:gd name="T4" fmla="*/ 36 w 72"/>
                <a:gd name="T5" fmla="*/ 73 h 73"/>
                <a:gd name="T6" fmla="*/ 72 w 72"/>
                <a:gd name="T7" fmla="*/ 37 h 73"/>
                <a:gd name="T8" fmla="*/ 36 w 72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3">
                  <a:moveTo>
                    <a:pt x="36" y="0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3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2" name="Freeform 126"/>
            <p:cNvSpPr>
              <a:spLocks/>
            </p:cNvSpPr>
            <p:nvPr/>
          </p:nvSpPr>
          <p:spPr bwMode="auto">
            <a:xfrm>
              <a:off x="3030" y="2638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1 h 61"/>
                <a:gd name="T4" fmla="*/ 31 w 61"/>
                <a:gd name="T5" fmla="*/ 61 h 61"/>
                <a:gd name="T6" fmla="*/ 61 w 61"/>
                <a:gd name="T7" fmla="*/ 31 h 61"/>
                <a:gd name="T8" fmla="*/ 31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0" y="31"/>
                  </a:lnTo>
                  <a:lnTo>
                    <a:pt x="31" y="61"/>
                  </a:lnTo>
                  <a:lnTo>
                    <a:pt x="61" y="31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3" name="Freeform 127"/>
            <p:cNvSpPr>
              <a:spLocks/>
            </p:cNvSpPr>
            <p:nvPr/>
          </p:nvSpPr>
          <p:spPr bwMode="auto">
            <a:xfrm>
              <a:off x="3374" y="2614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4" name="Freeform 128"/>
            <p:cNvSpPr>
              <a:spLocks/>
            </p:cNvSpPr>
            <p:nvPr/>
          </p:nvSpPr>
          <p:spPr bwMode="auto">
            <a:xfrm>
              <a:off x="3379" y="2620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5" name="Freeform 129"/>
            <p:cNvSpPr>
              <a:spLocks/>
            </p:cNvSpPr>
            <p:nvPr/>
          </p:nvSpPr>
          <p:spPr bwMode="auto">
            <a:xfrm>
              <a:off x="3087" y="2698"/>
              <a:ext cx="73" cy="72"/>
            </a:xfrm>
            <a:custGeom>
              <a:avLst/>
              <a:gdLst>
                <a:gd name="T0" fmla="*/ 36 w 73"/>
                <a:gd name="T1" fmla="*/ 0 h 72"/>
                <a:gd name="T2" fmla="*/ 0 w 73"/>
                <a:gd name="T3" fmla="*/ 36 h 72"/>
                <a:gd name="T4" fmla="*/ 36 w 73"/>
                <a:gd name="T5" fmla="*/ 72 h 72"/>
                <a:gd name="T6" fmla="*/ 73 w 73"/>
                <a:gd name="T7" fmla="*/ 36 h 72"/>
                <a:gd name="T8" fmla="*/ 36 w 7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6" name="Freeform 130"/>
            <p:cNvSpPr>
              <a:spLocks/>
            </p:cNvSpPr>
            <p:nvPr/>
          </p:nvSpPr>
          <p:spPr bwMode="auto">
            <a:xfrm>
              <a:off x="3093" y="2703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1 h 61"/>
                <a:gd name="T4" fmla="*/ 30 w 61"/>
                <a:gd name="T5" fmla="*/ 61 h 61"/>
                <a:gd name="T6" fmla="*/ 61 w 61"/>
                <a:gd name="T7" fmla="*/ 31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1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7" name="Freeform 131"/>
            <p:cNvSpPr>
              <a:spLocks/>
            </p:cNvSpPr>
            <p:nvPr/>
          </p:nvSpPr>
          <p:spPr bwMode="auto">
            <a:xfrm>
              <a:off x="2515" y="269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8" name="Freeform 132"/>
            <p:cNvSpPr>
              <a:spLocks/>
            </p:cNvSpPr>
            <p:nvPr/>
          </p:nvSpPr>
          <p:spPr bwMode="auto">
            <a:xfrm>
              <a:off x="2521" y="2702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0 h 61"/>
                <a:gd name="T4" fmla="*/ 30 w 60"/>
                <a:gd name="T5" fmla="*/ 61 h 61"/>
                <a:gd name="T6" fmla="*/ 60 w 60"/>
                <a:gd name="T7" fmla="*/ 30 h 61"/>
                <a:gd name="T8" fmla="*/ 30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9" name="Freeform 133"/>
            <p:cNvSpPr>
              <a:spLocks/>
            </p:cNvSpPr>
            <p:nvPr/>
          </p:nvSpPr>
          <p:spPr bwMode="auto">
            <a:xfrm>
              <a:off x="3678" y="196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0" name="Freeform 134"/>
            <p:cNvSpPr>
              <a:spLocks/>
            </p:cNvSpPr>
            <p:nvPr/>
          </p:nvSpPr>
          <p:spPr bwMode="auto">
            <a:xfrm>
              <a:off x="3683" y="1972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0 h 61"/>
                <a:gd name="T4" fmla="*/ 31 w 61"/>
                <a:gd name="T5" fmla="*/ 61 h 61"/>
                <a:gd name="T6" fmla="*/ 61 w 61"/>
                <a:gd name="T7" fmla="*/ 30 h 61"/>
                <a:gd name="T8" fmla="*/ 31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0" y="30"/>
                  </a:lnTo>
                  <a:lnTo>
                    <a:pt x="31" y="61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" name="Freeform 135"/>
            <p:cNvSpPr>
              <a:spLocks/>
            </p:cNvSpPr>
            <p:nvPr/>
          </p:nvSpPr>
          <p:spPr bwMode="auto">
            <a:xfrm>
              <a:off x="2989" y="2643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" name="Freeform 136"/>
            <p:cNvSpPr>
              <a:spLocks/>
            </p:cNvSpPr>
            <p:nvPr/>
          </p:nvSpPr>
          <p:spPr bwMode="auto">
            <a:xfrm>
              <a:off x="2995" y="2648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1 h 61"/>
                <a:gd name="T4" fmla="*/ 30 w 60"/>
                <a:gd name="T5" fmla="*/ 61 h 61"/>
                <a:gd name="T6" fmla="*/ 60 w 60"/>
                <a:gd name="T7" fmla="*/ 31 h 61"/>
                <a:gd name="T8" fmla="*/ 30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0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" name="Freeform 137"/>
            <p:cNvSpPr>
              <a:spLocks/>
            </p:cNvSpPr>
            <p:nvPr/>
          </p:nvSpPr>
          <p:spPr bwMode="auto">
            <a:xfrm>
              <a:off x="1683" y="2669"/>
              <a:ext cx="73" cy="72"/>
            </a:xfrm>
            <a:custGeom>
              <a:avLst/>
              <a:gdLst>
                <a:gd name="T0" fmla="*/ 37 w 73"/>
                <a:gd name="T1" fmla="*/ 0 h 72"/>
                <a:gd name="T2" fmla="*/ 0 w 73"/>
                <a:gd name="T3" fmla="*/ 36 h 72"/>
                <a:gd name="T4" fmla="*/ 37 w 73"/>
                <a:gd name="T5" fmla="*/ 72 h 72"/>
                <a:gd name="T6" fmla="*/ 73 w 73"/>
                <a:gd name="T7" fmla="*/ 36 h 72"/>
                <a:gd name="T8" fmla="*/ 37 w 7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37" y="0"/>
                  </a:moveTo>
                  <a:lnTo>
                    <a:pt x="0" y="36"/>
                  </a:lnTo>
                  <a:lnTo>
                    <a:pt x="37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" name="Freeform 138"/>
            <p:cNvSpPr>
              <a:spLocks/>
            </p:cNvSpPr>
            <p:nvPr/>
          </p:nvSpPr>
          <p:spPr bwMode="auto">
            <a:xfrm>
              <a:off x="1689" y="2675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" name="Freeform 139"/>
            <p:cNvSpPr>
              <a:spLocks/>
            </p:cNvSpPr>
            <p:nvPr/>
          </p:nvSpPr>
          <p:spPr bwMode="auto">
            <a:xfrm>
              <a:off x="2041" y="2662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" name="Freeform 140"/>
            <p:cNvSpPr>
              <a:spLocks/>
            </p:cNvSpPr>
            <p:nvPr/>
          </p:nvSpPr>
          <p:spPr bwMode="auto">
            <a:xfrm>
              <a:off x="2047" y="2668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" name="Freeform 141"/>
            <p:cNvSpPr>
              <a:spLocks/>
            </p:cNvSpPr>
            <p:nvPr/>
          </p:nvSpPr>
          <p:spPr bwMode="auto">
            <a:xfrm>
              <a:off x="2327" y="2425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" name="Freeform 142"/>
            <p:cNvSpPr>
              <a:spLocks/>
            </p:cNvSpPr>
            <p:nvPr/>
          </p:nvSpPr>
          <p:spPr bwMode="auto">
            <a:xfrm>
              <a:off x="2333" y="2431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0"/>
                  </a:lnTo>
                  <a:lnTo>
                    <a:pt x="30" y="61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" name="Freeform 143"/>
            <p:cNvSpPr>
              <a:spLocks/>
            </p:cNvSpPr>
            <p:nvPr/>
          </p:nvSpPr>
          <p:spPr bwMode="auto">
            <a:xfrm>
              <a:off x="3052" y="2712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" name="Freeform 144"/>
            <p:cNvSpPr>
              <a:spLocks/>
            </p:cNvSpPr>
            <p:nvPr/>
          </p:nvSpPr>
          <p:spPr bwMode="auto">
            <a:xfrm>
              <a:off x="3057" y="2718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" name="Freeform 145"/>
            <p:cNvSpPr>
              <a:spLocks/>
            </p:cNvSpPr>
            <p:nvPr/>
          </p:nvSpPr>
          <p:spPr bwMode="auto">
            <a:xfrm>
              <a:off x="3382" y="2507"/>
              <a:ext cx="73" cy="72"/>
            </a:xfrm>
            <a:custGeom>
              <a:avLst/>
              <a:gdLst>
                <a:gd name="T0" fmla="*/ 37 w 73"/>
                <a:gd name="T1" fmla="*/ 0 h 72"/>
                <a:gd name="T2" fmla="*/ 0 w 73"/>
                <a:gd name="T3" fmla="*/ 36 h 72"/>
                <a:gd name="T4" fmla="*/ 37 w 73"/>
                <a:gd name="T5" fmla="*/ 72 h 72"/>
                <a:gd name="T6" fmla="*/ 73 w 73"/>
                <a:gd name="T7" fmla="*/ 36 h 72"/>
                <a:gd name="T8" fmla="*/ 37 w 7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37" y="0"/>
                  </a:moveTo>
                  <a:lnTo>
                    <a:pt x="0" y="36"/>
                  </a:lnTo>
                  <a:lnTo>
                    <a:pt x="37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" name="Freeform 146"/>
            <p:cNvSpPr>
              <a:spLocks/>
            </p:cNvSpPr>
            <p:nvPr/>
          </p:nvSpPr>
          <p:spPr bwMode="auto">
            <a:xfrm>
              <a:off x="3388" y="2512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1 h 61"/>
                <a:gd name="T4" fmla="*/ 31 w 61"/>
                <a:gd name="T5" fmla="*/ 61 h 61"/>
                <a:gd name="T6" fmla="*/ 61 w 61"/>
                <a:gd name="T7" fmla="*/ 31 h 61"/>
                <a:gd name="T8" fmla="*/ 31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0" y="31"/>
                  </a:lnTo>
                  <a:lnTo>
                    <a:pt x="31" y="61"/>
                  </a:lnTo>
                  <a:lnTo>
                    <a:pt x="61" y="31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" name="Freeform 147"/>
            <p:cNvSpPr>
              <a:spLocks/>
            </p:cNvSpPr>
            <p:nvPr/>
          </p:nvSpPr>
          <p:spPr bwMode="auto">
            <a:xfrm>
              <a:off x="3177" y="2609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" name="Freeform 148"/>
            <p:cNvSpPr>
              <a:spLocks/>
            </p:cNvSpPr>
            <p:nvPr/>
          </p:nvSpPr>
          <p:spPr bwMode="auto">
            <a:xfrm>
              <a:off x="3182" y="2614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1 h 61"/>
                <a:gd name="T4" fmla="*/ 31 w 61"/>
                <a:gd name="T5" fmla="*/ 61 h 61"/>
                <a:gd name="T6" fmla="*/ 61 w 61"/>
                <a:gd name="T7" fmla="*/ 31 h 61"/>
                <a:gd name="T8" fmla="*/ 31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0" y="31"/>
                  </a:lnTo>
                  <a:lnTo>
                    <a:pt x="31" y="61"/>
                  </a:lnTo>
                  <a:lnTo>
                    <a:pt x="61" y="31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" name="Freeform 149"/>
            <p:cNvSpPr>
              <a:spLocks/>
            </p:cNvSpPr>
            <p:nvPr/>
          </p:nvSpPr>
          <p:spPr bwMode="auto">
            <a:xfrm>
              <a:off x="2944" y="2575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" name="Freeform 150"/>
            <p:cNvSpPr>
              <a:spLocks/>
            </p:cNvSpPr>
            <p:nvPr/>
          </p:nvSpPr>
          <p:spPr bwMode="auto">
            <a:xfrm>
              <a:off x="2950" y="2580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1 h 61"/>
                <a:gd name="T4" fmla="*/ 30 w 61"/>
                <a:gd name="T5" fmla="*/ 61 h 61"/>
                <a:gd name="T6" fmla="*/ 61 w 61"/>
                <a:gd name="T7" fmla="*/ 31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1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" name="Freeform 151"/>
            <p:cNvSpPr>
              <a:spLocks/>
            </p:cNvSpPr>
            <p:nvPr/>
          </p:nvSpPr>
          <p:spPr bwMode="auto">
            <a:xfrm>
              <a:off x="2935" y="2634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" name="Freeform 152"/>
            <p:cNvSpPr>
              <a:spLocks/>
            </p:cNvSpPr>
            <p:nvPr/>
          </p:nvSpPr>
          <p:spPr bwMode="auto">
            <a:xfrm>
              <a:off x="2941" y="2639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1 h 61"/>
                <a:gd name="T4" fmla="*/ 30 w 61"/>
                <a:gd name="T5" fmla="*/ 61 h 61"/>
                <a:gd name="T6" fmla="*/ 61 w 61"/>
                <a:gd name="T7" fmla="*/ 31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0" y="31"/>
                  </a:lnTo>
                  <a:lnTo>
                    <a:pt x="30" y="61"/>
                  </a:lnTo>
                  <a:lnTo>
                    <a:pt x="61" y="31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" name="Freeform 153"/>
            <p:cNvSpPr>
              <a:spLocks/>
            </p:cNvSpPr>
            <p:nvPr/>
          </p:nvSpPr>
          <p:spPr bwMode="auto">
            <a:xfrm>
              <a:off x="3132" y="2669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" name="Freeform 154"/>
            <p:cNvSpPr>
              <a:spLocks/>
            </p:cNvSpPr>
            <p:nvPr/>
          </p:nvSpPr>
          <p:spPr bwMode="auto">
            <a:xfrm>
              <a:off x="3138" y="2675"/>
              <a:ext cx="60" cy="60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0" y="30"/>
                  </a:lnTo>
                  <a:lnTo>
                    <a:pt x="30" y="60"/>
                  </a:lnTo>
                  <a:lnTo>
                    <a:pt x="60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1" name="Freeform 155"/>
            <p:cNvSpPr>
              <a:spLocks/>
            </p:cNvSpPr>
            <p:nvPr/>
          </p:nvSpPr>
          <p:spPr bwMode="auto">
            <a:xfrm>
              <a:off x="2479" y="2699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2" name="Freeform 156"/>
            <p:cNvSpPr>
              <a:spLocks/>
            </p:cNvSpPr>
            <p:nvPr/>
          </p:nvSpPr>
          <p:spPr bwMode="auto">
            <a:xfrm>
              <a:off x="2485" y="2705"/>
              <a:ext cx="61" cy="60"/>
            </a:xfrm>
            <a:custGeom>
              <a:avLst/>
              <a:gdLst>
                <a:gd name="T0" fmla="*/ 30 w 61"/>
                <a:gd name="T1" fmla="*/ 0 h 60"/>
                <a:gd name="T2" fmla="*/ 0 w 61"/>
                <a:gd name="T3" fmla="*/ 30 h 60"/>
                <a:gd name="T4" fmla="*/ 30 w 61"/>
                <a:gd name="T5" fmla="*/ 60 h 60"/>
                <a:gd name="T6" fmla="*/ 61 w 61"/>
                <a:gd name="T7" fmla="*/ 30 h 60"/>
                <a:gd name="T8" fmla="*/ 30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0" y="30"/>
                  </a:lnTo>
                  <a:lnTo>
                    <a:pt x="30" y="60"/>
                  </a:lnTo>
                  <a:lnTo>
                    <a:pt x="61" y="3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3" name="Line 157"/>
            <p:cNvSpPr>
              <a:spLocks noChangeShapeType="1"/>
            </p:cNvSpPr>
            <p:nvPr/>
          </p:nvSpPr>
          <p:spPr bwMode="auto">
            <a:xfrm flipV="1">
              <a:off x="1624" y="1289"/>
              <a:ext cx="0" cy="1998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4" name="Line 158"/>
            <p:cNvSpPr>
              <a:spLocks noChangeShapeType="1"/>
            </p:cNvSpPr>
            <p:nvPr/>
          </p:nvSpPr>
          <p:spPr bwMode="auto">
            <a:xfrm flipH="1">
              <a:off x="1587" y="3228"/>
              <a:ext cx="37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5" name="Rectangle 159"/>
            <p:cNvSpPr>
              <a:spLocks noChangeArrowheads="1"/>
            </p:cNvSpPr>
            <p:nvPr/>
          </p:nvSpPr>
          <p:spPr bwMode="auto">
            <a:xfrm>
              <a:off x="1515" y="3181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26" name="Line 160"/>
            <p:cNvSpPr>
              <a:spLocks noChangeShapeType="1"/>
            </p:cNvSpPr>
            <p:nvPr/>
          </p:nvSpPr>
          <p:spPr bwMode="auto">
            <a:xfrm flipH="1">
              <a:off x="1587" y="2637"/>
              <a:ext cx="37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7" name="Rectangle 161"/>
            <p:cNvSpPr>
              <a:spLocks noChangeArrowheads="1"/>
            </p:cNvSpPr>
            <p:nvPr/>
          </p:nvSpPr>
          <p:spPr bwMode="auto">
            <a:xfrm>
              <a:off x="1330" y="2590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28" name="Line 162"/>
            <p:cNvSpPr>
              <a:spLocks noChangeShapeType="1"/>
            </p:cNvSpPr>
            <p:nvPr/>
          </p:nvSpPr>
          <p:spPr bwMode="auto">
            <a:xfrm flipH="1">
              <a:off x="1587" y="2046"/>
              <a:ext cx="37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9" name="Rectangle 163"/>
            <p:cNvSpPr>
              <a:spLocks noChangeArrowheads="1"/>
            </p:cNvSpPr>
            <p:nvPr/>
          </p:nvSpPr>
          <p:spPr bwMode="auto">
            <a:xfrm>
              <a:off x="1278" y="2000"/>
              <a:ext cx="33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0" name="Line 164"/>
            <p:cNvSpPr>
              <a:spLocks noChangeShapeType="1"/>
            </p:cNvSpPr>
            <p:nvPr/>
          </p:nvSpPr>
          <p:spPr bwMode="auto">
            <a:xfrm flipH="1">
              <a:off x="1587" y="1455"/>
              <a:ext cx="37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31" name="Rectangle 165"/>
            <p:cNvSpPr>
              <a:spLocks noChangeArrowheads="1"/>
            </p:cNvSpPr>
            <p:nvPr/>
          </p:nvSpPr>
          <p:spPr bwMode="auto">
            <a:xfrm>
              <a:off x="1278" y="1408"/>
              <a:ext cx="33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15,000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2" name="Rectangle 166"/>
            <p:cNvSpPr>
              <a:spLocks noChangeArrowheads="1"/>
            </p:cNvSpPr>
            <p:nvPr/>
          </p:nvSpPr>
          <p:spPr bwMode="auto">
            <a:xfrm rot="16200000">
              <a:off x="1132" y="2277"/>
              <a:ext cx="10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3" name="Rectangle 167"/>
            <p:cNvSpPr>
              <a:spLocks noChangeArrowheads="1"/>
            </p:cNvSpPr>
            <p:nvPr/>
          </p:nvSpPr>
          <p:spPr bwMode="auto">
            <a:xfrm rot="16200000">
              <a:off x="1149" y="2231"/>
              <a:ext cx="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4" name="Rectangle 168"/>
            <p:cNvSpPr>
              <a:spLocks noChangeArrowheads="1"/>
            </p:cNvSpPr>
            <p:nvPr/>
          </p:nvSpPr>
          <p:spPr bwMode="auto">
            <a:xfrm rot="16200000">
              <a:off x="1154" y="2205"/>
              <a:ext cx="6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5" name="Rectangle 169"/>
            <p:cNvSpPr>
              <a:spLocks noChangeArrowheads="1"/>
            </p:cNvSpPr>
            <p:nvPr/>
          </p:nvSpPr>
          <p:spPr bwMode="auto">
            <a:xfrm rot="16200000">
              <a:off x="1140" y="2169"/>
              <a:ext cx="9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6" name="Rectangle 170"/>
            <p:cNvSpPr>
              <a:spLocks noChangeArrowheads="1"/>
            </p:cNvSpPr>
            <p:nvPr/>
          </p:nvSpPr>
          <p:spPr bwMode="auto">
            <a:xfrm rot="16200000">
              <a:off x="1138" y="2121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7" name="Line 171"/>
            <p:cNvSpPr>
              <a:spLocks noChangeShapeType="1"/>
            </p:cNvSpPr>
            <p:nvPr/>
          </p:nvSpPr>
          <p:spPr bwMode="auto">
            <a:xfrm>
              <a:off x="1624" y="3287"/>
              <a:ext cx="3016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38" name="Line 172"/>
            <p:cNvSpPr>
              <a:spLocks noChangeShapeType="1"/>
            </p:cNvSpPr>
            <p:nvPr/>
          </p:nvSpPr>
          <p:spPr bwMode="auto">
            <a:xfrm>
              <a:off x="1898" y="3287"/>
              <a:ext cx="0" cy="38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39" name="Rectangle 173"/>
            <p:cNvSpPr>
              <a:spLocks noChangeArrowheads="1"/>
            </p:cNvSpPr>
            <p:nvPr/>
          </p:nvSpPr>
          <p:spPr bwMode="auto">
            <a:xfrm>
              <a:off x="1779" y="3345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0" name="Line 174"/>
            <p:cNvSpPr>
              <a:spLocks noChangeShapeType="1"/>
            </p:cNvSpPr>
            <p:nvPr/>
          </p:nvSpPr>
          <p:spPr bwMode="auto">
            <a:xfrm>
              <a:off x="2793" y="3287"/>
              <a:ext cx="0" cy="38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41" name="Rectangle 175"/>
            <p:cNvSpPr>
              <a:spLocks noChangeArrowheads="1"/>
            </p:cNvSpPr>
            <p:nvPr/>
          </p:nvSpPr>
          <p:spPr bwMode="auto">
            <a:xfrm>
              <a:off x="2673" y="3345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2" name="Line 176"/>
            <p:cNvSpPr>
              <a:spLocks noChangeShapeType="1"/>
            </p:cNvSpPr>
            <p:nvPr/>
          </p:nvSpPr>
          <p:spPr bwMode="auto">
            <a:xfrm>
              <a:off x="3687" y="3287"/>
              <a:ext cx="0" cy="38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43" name="Rectangle 177"/>
            <p:cNvSpPr>
              <a:spLocks noChangeArrowheads="1"/>
            </p:cNvSpPr>
            <p:nvPr/>
          </p:nvSpPr>
          <p:spPr bwMode="auto">
            <a:xfrm>
              <a:off x="3568" y="3345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4" name="Line 178"/>
            <p:cNvSpPr>
              <a:spLocks noChangeShapeType="1"/>
            </p:cNvSpPr>
            <p:nvPr/>
          </p:nvSpPr>
          <p:spPr bwMode="auto">
            <a:xfrm>
              <a:off x="4581" y="3287"/>
              <a:ext cx="0" cy="38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45" name="Rectangle 179"/>
            <p:cNvSpPr>
              <a:spLocks noChangeArrowheads="1"/>
            </p:cNvSpPr>
            <p:nvPr/>
          </p:nvSpPr>
          <p:spPr bwMode="auto">
            <a:xfrm>
              <a:off x="4461" y="3345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6" name="Rectangle 180"/>
            <p:cNvSpPr>
              <a:spLocks noChangeArrowheads="1"/>
            </p:cNvSpPr>
            <p:nvPr/>
          </p:nvSpPr>
          <p:spPr bwMode="auto">
            <a:xfrm>
              <a:off x="2866" y="3436"/>
              <a:ext cx="58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Weight (lbs.)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7" name="Rectangle 181"/>
            <p:cNvSpPr>
              <a:spLocks noChangeArrowheads="1"/>
            </p:cNvSpPr>
            <p:nvPr/>
          </p:nvSpPr>
          <p:spPr bwMode="auto">
            <a:xfrm>
              <a:off x="2707" y="3592"/>
              <a:ext cx="850" cy="1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48" name="Rectangle 182"/>
            <p:cNvSpPr>
              <a:spLocks noChangeArrowheads="1"/>
            </p:cNvSpPr>
            <p:nvPr/>
          </p:nvSpPr>
          <p:spPr bwMode="auto">
            <a:xfrm>
              <a:off x="2710" y="3594"/>
              <a:ext cx="845" cy="170"/>
            </a:xfrm>
            <a:prstGeom prst="rect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49" name="Oval 183"/>
            <p:cNvSpPr>
              <a:spLocks noChangeArrowheads="1"/>
            </p:cNvSpPr>
            <p:nvPr/>
          </p:nvSpPr>
          <p:spPr bwMode="auto">
            <a:xfrm>
              <a:off x="2743" y="3653"/>
              <a:ext cx="51" cy="52"/>
            </a:xfrm>
            <a:prstGeom prst="ellipse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50" name="Oval 184"/>
            <p:cNvSpPr>
              <a:spLocks noChangeArrowheads="1"/>
            </p:cNvSpPr>
            <p:nvPr/>
          </p:nvSpPr>
          <p:spPr bwMode="auto">
            <a:xfrm>
              <a:off x="2747" y="3657"/>
              <a:ext cx="43" cy="44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51" name="Freeform 185"/>
            <p:cNvSpPr>
              <a:spLocks/>
            </p:cNvSpPr>
            <p:nvPr/>
          </p:nvSpPr>
          <p:spPr bwMode="auto">
            <a:xfrm>
              <a:off x="3183" y="3643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  <a:lnTo>
                    <a:pt x="72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52" name="Freeform 186"/>
            <p:cNvSpPr>
              <a:spLocks/>
            </p:cNvSpPr>
            <p:nvPr/>
          </p:nvSpPr>
          <p:spPr bwMode="auto">
            <a:xfrm>
              <a:off x="3188" y="3649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0 w 61"/>
                <a:gd name="T3" fmla="*/ 30 h 60"/>
                <a:gd name="T4" fmla="*/ 31 w 61"/>
                <a:gd name="T5" fmla="*/ 60 h 60"/>
                <a:gd name="T6" fmla="*/ 61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0" y="30"/>
                  </a:lnTo>
                  <a:lnTo>
                    <a:pt x="31" y="60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53" name="Rectangle 187"/>
            <p:cNvSpPr>
              <a:spLocks noChangeArrowheads="1"/>
            </p:cNvSpPr>
            <p:nvPr/>
          </p:nvSpPr>
          <p:spPr bwMode="auto">
            <a:xfrm>
              <a:off x="2845" y="3632"/>
              <a:ext cx="26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Price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54" name="Rectangle 188"/>
            <p:cNvSpPr>
              <a:spLocks noChangeArrowheads="1"/>
            </p:cNvSpPr>
            <p:nvPr/>
          </p:nvSpPr>
          <p:spPr bwMode="auto">
            <a:xfrm>
              <a:off x="3295" y="3632"/>
              <a:ext cx="26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Price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125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Why? Let’s recode </a:t>
            </a:r>
            <a:r>
              <a:rPr lang="en-GB" dirty="0"/>
              <a:t>$ to ¢</a:t>
            </a:r>
          </a:p>
        </p:txBody>
      </p:sp>
      <p:grpSp>
        <p:nvGrpSpPr>
          <p:cNvPr id="4" name="Group 6"/>
          <p:cNvGrpSpPr>
            <a:grpSpLocks noChangeAspect="1"/>
          </p:cNvGrpSpPr>
          <p:nvPr/>
        </p:nvGrpSpPr>
        <p:grpSpPr bwMode="auto">
          <a:xfrm>
            <a:off x="1538288" y="1795463"/>
            <a:ext cx="6065837" cy="4441825"/>
            <a:chOff x="969" y="1131"/>
            <a:chExt cx="3821" cy="2798"/>
          </a:xfrm>
        </p:grpSpPr>
        <p:sp>
          <p:nvSpPr>
            <p:cNvPr id="5" name="AutoShape 5"/>
            <p:cNvSpPr>
              <a:spLocks noChangeAspect="1" noChangeArrowheads="1" noTextEdit="1"/>
            </p:cNvSpPr>
            <p:nvPr/>
          </p:nvSpPr>
          <p:spPr bwMode="auto">
            <a:xfrm>
              <a:off x="969" y="1131"/>
              <a:ext cx="3821" cy="2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6" name="Group 207"/>
            <p:cNvGrpSpPr>
              <a:grpSpLocks/>
            </p:cNvGrpSpPr>
            <p:nvPr/>
          </p:nvGrpSpPr>
          <p:grpSpPr bwMode="auto">
            <a:xfrm>
              <a:off x="1002" y="1164"/>
              <a:ext cx="3755" cy="2732"/>
              <a:chOff x="1002" y="1164"/>
              <a:chExt cx="3755" cy="2732"/>
            </a:xfrm>
          </p:grpSpPr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1002" y="1164"/>
                <a:ext cx="3755" cy="27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1005" y="1167"/>
                <a:ext cx="3749" cy="27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1008" y="1170"/>
                <a:ext cx="3743" cy="2720"/>
              </a:xfrm>
              <a:prstGeom prst="rect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1378" y="1266"/>
                <a:ext cx="3277" cy="2012"/>
              </a:xfrm>
              <a:prstGeom prst="rect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0" name="Oval 11"/>
              <p:cNvSpPr>
                <a:spLocks noChangeArrowheads="1"/>
              </p:cNvSpPr>
              <p:nvPr/>
            </p:nvSpPr>
            <p:spPr bwMode="auto">
              <a:xfrm>
                <a:off x="2454" y="2039"/>
                <a:ext cx="52" cy="52"/>
              </a:xfrm>
              <a:prstGeom prst="ellipse">
                <a:avLst/>
              </a:prstGeom>
              <a:solidFill>
                <a:srgbClr val="606060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1" name="Oval 12"/>
              <p:cNvSpPr>
                <a:spLocks noChangeArrowheads="1"/>
              </p:cNvSpPr>
              <p:nvPr/>
            </p:nvSpPr>
            <p:spPr bwMode="auto">
              <a:xfrm>
                <a:off x="2458" y="2043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2" name="Oval 13"/>
              <p:cNvSpPr>
                <a:spLocks noChangeArrowheads="1"/>
              </p:cNvSpPr>
              <p:nvPr/>
            </p:nvSpPr>
            <p:spPr bwMode="auto">
              <a:xfrm>
                <a:off x="1712" y="2444"/>
                <a:ext cx="52" cy="52"/>
              </a:xfrm>
              <a:prstGeom prst="ellipse">
                <a:avLst/>
              </a:prstGeom>
              <a:solidFill>
                <a:srgbClr val="606060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3" name="Oval 14"/>
              <p:cNvSpPr>
                <a:spLocks noChangeArrowheads="1"/>
              </p:cNvSpPr>
              <p:nvPr/>
            </p:nvSpPr>
            <p:spPr bwMode="auto">
              <a:xfrm>
                <a:off x="1716" y="2448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4" name="Oval 15"/>
              <p:cNvSpPr>
                <a:spLocks noChangeArrowheads="1"/>
              </p:cNvSpPr>
              <p:nvPr/>
            </p:nvSpPr>
            <p:spPr bwMode="auto">
              <a:xfrm>
                <a:off x="2278" y="2033"/>
                <a:ext cx="52" cy="52"/>
              </a:xfrm>
              <a:prstGeom prst="ellipse">
                <a:avLst/>
              </a:prstGeom>
              <a:solidFill>
                <a:srgbClr val="606060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5" name="Oval 16"/>
              <p:cNvSpPr>
                <a:spLocks noChangeArrowheads="1"/>
              </p:cNvSpPr>
              <p:nvPr/>
            </p:nvSpPr>
            <p:spPr bwMode="auto">
              <a:xfrm>
                <a:off x="2282" y="2037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6" name="Oval 17"/>
              <p:cNvSpPr>
                <a:spLocks noChangeArrowheads="1"/>
              </p:cNvSpPr>
              <p:nvPr/>
            </p:nvSpPr>
            <p:spPr bwMode="auto">
              <a:xfrm>
                <a:off x="2005" y="2452"/>
                <a:ext cx="52" cy="52"/>
              </a:xfrm>
              <a:prstGeom prst="ellipse">
                <a:avLst/>
              </a:prstGeom>
              <a:solidFill>
                <a:srgbClr val="606060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7" name="Oval 18"/>
              <p:cNvSpPr>
                <a:spLocks noChangeArrowheads="1"/>
              </p:cNvSpPr>
              <p:nvPr/>
            </p:nvSpPr>
            <p:spPr bwMode="auto">
              <a:xfrm>
                <a:off x="2009" y="2456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8" name="Oval 19"/>
              <p:cNvSpPr>
                <a:spLocks noChangeArrowheads="1"/>
              </p:cNvSpPr>
              <p:nvPr/>
            </p:nvSpPr>
            <p:spPr bwMode="auto">
              <a:xfrm>
                <a:off x="1663" y="2647"/>
                <a:ext cx="52" cy="53"/>
              </a:xfrm>
              <a:prstGeom prst="ellipse">
                <a:avLst/>
              </a:prstGeom>
              <a:solidFill>
                <a:srgbClr val="606060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9" name="Oval 20"/>
              <p:cNvSpPr>
                <a:spLocks noChangeArrowheads="1"/>
              </p:cNvSpPr>
              <p:nvPr/>
            </p:nvSpPr>
            <p:spPr bwMode="auto">
              <a:xfrm>
                <a:off x="1667" y="2652"/>
                <a:ext cx="44" cy="43"/>
              </a:xfrm>
              <a:prstGeom prst="ellipse">
                <a:avLst/>
              </a:prstGeom>
              <a:noFill/>
              <a:ln w="12700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0" name="Oval 21"/>
              <p:cNvSpPr>
                <a:spLocks noChangeArrowheads="1"/>
              </p:cNvSpPr>
              <p:nvPr/>
            </p:nvSpPr>
            <p:spPr bwMode="auto">
              <a:xfrm>
                <a:off x="1917" y="2589"/>
                <a:ext cx="52" cy="52"/>
              </a:xfrm>
              <a:prstGeom prst="ellipse">
                <a:avLst/>
              </a:prstGeom>
              <a:solidFill>
                <a:srgbClr val="606060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1" name="Oval 22"/>
              <p:cNvSpPr>
                <a:spLocks noChangeArrowheads="1"/>
              </p:cNvSpPr>
              <p:nvPr/>
            </p:nvSpPr>
            <p:spPr bwMode="auto">
              <a:xfrm>
                <a:off x="1921" y="2593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2" name="Oval 23"/>
              <p:cNvSpPr>
                <a:spLocks noChangeArrowheads="1"/>
              </p:cNvSpPr>
              <p:nvPr/>
            </p:nvSpPr>
            <p:spPr bwMode="auto">
              <a:xfrm>
                <a:off x="2376" y="2225"/>
                <a:ext cx="52" cy="52"/>
              </a:xfrm>
              <a:prstGeom prst="ellipse">
                <a:avLst/>
              </a:prstGeom>
              <a:solidFill>
                <a:srgbClr val="606060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3" name="Oval 24"/>
              <p:cNvSpPr>
                <a:spLocks noChangeArrowheads="1"/>
              </p:cNvSpPr>
              <p:nvPr/>
            </p:nvSpPr>
            <p:spPr bwMode="auto">
              <a:xfrm>
                <a:off x="2380" y="2229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4" name="Oval 25"/>
              <p:cNvSpPr>
                <a:spLocks noChangeArrowheads="1"/>
              </p:cNvSpPr>
              <p:nvPr/>
            </p:nvSpPr>
            <p:spPr bwMode="auto">
              <a:xfrm>
                <a:off x="1770" y="2682"/>
                <a:ext cx="52" cy="53"/>
              </a:xfrm>
              <a:prstGeom prst="ellipse">
                <a:avLst/>
              </a:prstGeom>
              <a:solidFill>
                <a:srgbClr val="606060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5" name="Oval 26"/>
              <p:cNvSpPr>
                <a:spLocks noChangeArrowheads="1"/>
              </p:cNvSpPr>
              <p:nvPr/>
            </p:nvSpPr>
            <p:spPr bwMode="auto">
              <a:xfrm>
                <a:off x="1774" y="2686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20" name="Oval 27"/>
              <p:cNvSpPr>
                <a:spLocks noChangeArrowheads="1"/>
              </p:cNvSpPr>
              <p:nvPr/>
            </p:nvSpPr>
            <p:spPr bwMode="auto">
              <a:xfrm>
                <a:off x="1878" y="2503"/>
                <a:ext cx="52" cy="52"/>
              </a:xfrm>
              <a:prstGeom prst="ellipse">
                <a:avLst/>
              </a:prstGeom>
              <a:solidFill>
                <a:srgbClr val="606060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21" name="Oval 28"/>
              <p:cNvSpPr>
                <a:spLocks noChangeArrowheads="1"/>
              </p:cNvSpPr>
              <p:nvPr/>
            </p:nvSpPr>
            <p:spPr bwMode="auto">
              <a:xfrm>
                <a:off x="1882" y="2507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23" name="Oval 29"/>
              <p:cNvSpPr>
                <a:spLocks noChangeArrowheads="1"/>
              </p:cNvSpPr>
              <p:nvPr/>
            </p:nvSpPr>
            <p:spPr bwMode="auto">
              <a:xfrm>
                <a:off x="1409" y="2658"/>
                <a:ext cx="52" cy="52"/>
              </a:xfrm>
              <a:prstGeom prst="ellipse">
                <a:avLst/>
              </a:prstGeom>
              <a:solidFill>
                <a:srgbClr val="606060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24" name="Oval 30"/>
              <p:cNvSpPr>
                <a:spLocks noChangeArrowheads="1"/>
              </p:cNvSpPr>
              <p:nvPr/>
            </p:nvSpPr>
            <p:spPr bwMode="auto">
              <a:xfrm>
                <a:off x="1413" y="2662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25" name="Oval 31"/>
              <p:cNvSpPr>
                <a:spLocks noChangeArrowheads="1"/>
              </p:cNvSpPr>
              <p:nvPr/>
            </p:nvSpPr>
            <p:spPr bwMode="auto">
              <a:xfrm>
                <a:off x="1624" y="2718"/>
                <a:ext cx="52" cy="52"/>
              </a:xfrm>
              <a:prstGeom prst="ellipse">
                <a:avLst/>
              </a:prstGeom>
              <a:solidFill>
                <a:srgbClr val="606060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26" name="Oval 32"/>
              <p:cNvSpPr>
                <a:spLocks noChangeArrowheads="1"/>
              </p:cNvSpPr>
              <p:nvPr/>
            </p:nvSpPr>
            <p:spPr bwMode="auto">
              <a:xfrm>
                <a:off x="1628" y="2722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27" name="Oval 33"/>
              <p:cNvSpPr>
                <a:spLocks noChangeArrowheads="1"/>
              </p:cNvSpPr>
              <p:nvPr/>
            </p:nvSpPr>
            <p:spPr bwMode="auto">
              <a:xfrm>
                <a:off x="3030" y="1645"/>
                <a:ext cx="52" cy="52"/>
              </a:xfrm>
              <a:prstGeom prst="ellipse">
                <a:avLst/>
              </a:prstGeom>
              <a:solidFill>
                <a:srgbClr val="606060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28" name="Oval 34"/>
              <p:cNvSpPr>
                <a:spLocks noChangeArrowheads="1"/>
              </p:cNvSpPr>
              <p:nvPr/>
            </p:nvSpPr>
            <p:spPr bwMode="auto">
              <a:xfrm>
                <a:off x="3034" y="1649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29" name="Oval 35"/>
              <p:cNvSpPr>
                <a:spLocks noChangeArrowheads="1"/>
              </p:cNvSpPr>
              <p:nvPr/>
            </p:nvSpPr>
            <p:spPr bwMode="auto">
              <a:xfrm>
                <a:off x="1477" y="2730"/>
                <a:ext cx="53" cy="52"/>
              </a:xfrm>
              <a:prstGeom prst="ellipse">
                <a:avLst/>
              </a:prstGeom>
              <a:solidFill>
                <a:srgbClr val="606060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30" name="Oval 36"/>
              <p:cNvSpPr>
                <a:spLocks noChangeArrowheads="1"/>
              </p:cNvSpPr>
              <p:nvPr/>
            </p:nvSpPr>
            <p:spPr bwMode="auto">
              <a:xfrm>
                <a:off x="1482" y="2734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31" name="Oval 37"/>
              <p:cNvSpPr>
                <a:spLocks noChangeArrowheads="1"/>
              </p:cNvSpPr>
              <p:nvPr/>
            </p:nvSpPr>
            <p:spPr bwMode="auto">
              <a:xfrm>
                <a:off x="1692" y="2742"/>
                <a:ext cx="52" cy="52"/>
              </a:xfrm>
              <a:prstGeom prst="ellipse">
                <a:avLst/>
              </a:prstGeom>
              <a:solidFill>
                <a:srgbClr val="606060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32" name="Oval 38"/>
              <p:cNvSpPr>
                <a:spLocks noChangeArrowheads="1"/>
              </p:cNvSpPr>
              <p:nvPr/>
            </p:nvSpPr>
            <p:spPr bwMode="auto">
              <a:xfrm>
                <a:off x="1696" y="2746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33" name="Oval 39"/>
              <p:cNvSpPr>
                <a:spLocks noChangeArrowheads="1"/>
              </p:cNvSpPr>
              <p:nvPr/>
            </p:nvSpPr>
            <p:spPr bwMode="auto">
              <a:xfrm>
                <a:off x="2044" y="2491"/>
                <a:ext cx="52" cy="52"/>
              </a:xfrm>
              <a:prstGeom prst="ellipse">
                <a:avLst/>
              </a:prstGeom>
              <a:solidFill>
                <a:srgbClr val="606060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34" name="Oval 40"/>
              <p:cNvSpPr>
                <a:spLocks noChangeArrowheads="1"/>
              </p:cNvSpPr>
              <p:nvPr/>
            </p:nvSpPr>
            <p:spPr bwMode="auto">
              <a:xfrm>
                <a:off x="2048" y="2495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35" name="Oval 41"/>
              <p:cNvSpPr>
                <a:spLocks noChangeArrowheads="1"/>
              </p:cNvSpPr>
              <p:nvPr/>
            </p:nvSpPr>
            <p:spPr bwMode="auto">
              <a:xfrm>
                <a:off x="1839" y="2748"/>
                <a:ext cx="52" cy="52"/>
              </a:xfrm>
              <a:prstGeom prst="ellipse">
                <a:avLst/>
              </a:prstGeom>
              <a:solidFill>
                <a:srgbClr val="606060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36" name="Oval 42"/>
              <p:cNvSpPr>
                <a:spLocks noChangeArrowheads="1"/>
              </p:cNvSpPr>
              <p:nvPr/>
            </p:nvSpPr>
            <p:spPr bwMode="auto">
              <a:xfrm>
                <a:off x="1843" y="2752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37" name="Oval 43"/>
              <p:cNvSpPr>
                <a:spLocks noChangeArrowheads="1"/>
              </p:cNvSpPr>
              <p:nvPr/>
            </p:nvSpPr>
            <p:spPr bwMode="auto">
              <a:xfrm>
                <a:off x="2297" y="2513"/>
                <a:ext cx="53" cy="52"/>
              </a:xfrm>
              <a:prstGeom prst="ellipse">
                <a:avLst/>
              </a:prstGeom>
              <a:solidFill>
                <a:srgbClr val="606060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38" name="Oval 44"/>
              <p:cNvSpPr>
                <a:spLocks noChangeArrowheads="1"/>
              </p:cNvSpPr>
              <p:nvPr/>
            </p:nvSpPr>
            <p:spPr bwMode="auto">
              <a:xfrm>
                <a:off x="2301" y="2517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39" name="Oval 45"/>
              <p:cNvSpPr>
                <a:spLocks noChangeArrowheads="1"/>
              </p:cNvSpPr>
              <p:nvPr/>
            </p:nvSpPr>
            <p:spPr bwMode="auto">
              <a:xfrm>
                <a:off x="1800" y="2343"/>
                <a:ext cx="52" cy="52"/>
              </a:xfrm>
              <a:prstGeom prst="ellipse">
                <a:avLst/>
              </a:prstGeom>
              <a:solidFill>
                <a:srgbClr val="606060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40" name="Oval 46"/>
              <p:cNvSpPr>
                <a:spLocks noChangeArrowheads="1"/>
              </p:cNvSpPr>
              <p:nvPr/>
            </p:nvSpPr>
            <p:spPr bwMode="auto">
              <a:xfrm>
                <a:off x="1804" y="2347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41" name="Oval 47"/>
              <p:cNvSpPr>
                <a:spLocks noChangeArrowheads="1"/>
              </p:cNvSpPr>
              <p:nvPr/>
            </p:nvSpPr>
            <p:spPr bwMode="auto">
              <a:xfrm>
                <a:off x="1682" y="2551"/>
                <a:ext cx="53" cy="52"/>
              </a:xfrm>
              <a:prstGeom prst="ellipse">
                <a:avLst/>
              </a:prstGeom>
              <a:solidFill>
                <a:srgbClr val="606060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42" name="Oval 48"/>
              <p:cNvSpPr>
                <a:spLocks noChangeArrowheads="1"/>
              </p:cNvSpPr>
              <p:nvPr/>
            </p:nvSpPr>
            <p:spPr bwMode="auto">
              <a:xfrm>
                <a:off x="1687" y="2555"/>
                <a:ext cx="43" cy="44"/>
              </a:xfrm>
              <a:prstGeom prst="ellipse">
                <a:avLst/>
              </a:prstGeom>
              <a:noFill/>
              <a:ln w="12700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43" name="Oval 49"/>
              <p:cNvSpPr>
                <a:spLocks noChangeArrowheads="1"/>
              </p:cNvSpPr>
              <p:nvPr/>
            </p:nvSpPr>
            <p:spPr bwMode="auto">
              <a:xfrm>
                <a:off x="1575" y="2635"/>
                <a:ext cx="52" cy="52"/>
              </a:xfrm>
              <a:prstGeom prst="ellipse">
                <a:avLst/>
              </a:prstGeom>
              <a:solidFill>
                <a:srgbClr val="606060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44" name="Oval 50"/>
              <p:cNvSpPr>
                <a:spLocks noChangeArrowheads="1"/>
              </p:cNvSpPr>
              <p:nvPr/>
            </p:nvSpPr>
            <p:spPr bwMode="auto">
              <a:xfrm>
                <a:off x="1579" y="2639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45" name="Oval 51"/>
              <p:cNvSpPr>
                <a:spLocks noChangeArrowheads="1"/>
              </p:cNvSpPr>
              <p:nvPr/>
            </p:nvSpPr>
            <p:spPr bwMode="auto">
              <a:xfrm>
                <a:off x="1634" y="2378"/>
                <a:ext cx="52" cy="52"/>
              </a:xfrm>
              <a:prstGeom prst="ellipse">
                <a:avLst/>
              </a:prstGeom>
              <a:solidFill>
                <a:srgbClr val="606060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46" name="Oval 52"/>
              <p:cNvSpPr>
                <a:spLocks noChangeArrowheads="1"/>
              </p:cNvSpPr>
              <p:nvPr/>
            </p:nvSpPr>
            <p:spPr bwMode="auto">
              <a:xfrm>
                <a:off x="1638" y="2382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47" name="Oval 53"/>
              <p:cNvSpPr>
                <a:spLocks noChangeArrowheads="1"/>
              </p:cNvSpPr>
              <p:nvPr/>
            </p:nvSpPr>
            <p:spPr bwMode="auto">
              <a:xfrm>
                <a:off x="2785" y="1763"/>
                <a:ext cx="53" cy="53"/>
              </a:xfrm>
              <a:prstGeom prst="ellipse">
                <a:avLst/>
              </a:prstGeom>
              <a:solidFill>
                <a:srgbClr val="606060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48" name="Oval 54"/>
              <p:cNvSpPr>
                <a:spLocks noChangeArrowheads="1"/>
              </p:cNvSpPr>
              <p:nvPr/>
            </p:nvSpPr>
            <p:spPr bwMode="auto">
              <a:xfrm>
                <a:off x="2790" y="1768"/>
                <a:ext cx="44" cy="44"/>
              </a:xfrm>
              <a:prstGeom prst="ellipse">
                <a:avLst/>
              </a:prstGeom>
              <a:noFill/>
              <a:ln w="12700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49" name="Freeform 55"/>
              <p:cNvSpPr>
                <a:spLocks/>
              </p:cNvSpPr>
              <p:nvPr/>
            </p:nvSpPr>
            <p:spPr bwMode="auto">
              <a:xfrm>
                <a:off x="2541" y="2696"/>
                <a:ext cx="73" cy="72"/>
              </a:xfrm>
              <a:custGeom>
                <a:avLst/>
                <a:gdLst>
                  <a:gd name="T0" fmla="*/ 36 w 73"/>
                  <a:gd name="T1" fmla="*/ 0 h 72"/>
                  <a:gd name="T2" fmla="*/ 0 w 73"/>
                  <a:gd name="T3" fmla="*/ 36 h 72"/>
                  <a:gd name="T4" fmla="*/ 36 w 73"/>
                  <a:gd name="T5" fmla="*/ 72 h 72"/>
                  <a:gd name="T6" fmla="*/ 73 w 73"/>
                  <a:gd name="T7" fmla="*/ 36 h 72"/>
                  <a:gd name="T8" fmla="*/ 36 w 73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2">
                    <a:moveTo>
                      <a:pt x="36" y="0"/>
                    </a:moveTo>
                    <a:lnTo>
                      <a:pt x="0" y="36"/>
                    </a:lnTo>
                    <a:lnTo>
                      <a:pt x="36" y="72"/>
                    </a:lnTo>
                    <a:lnTo>
                      <a:pt x="73" y="3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50" name="Freeform 56"/>
              <p:cNvSpPr>
                <a:spLocks/>
              </p:cNvSpPr>
              <p:nvPr/>
            </p:nvSpPr>
            <p:spPr bwMode="auto">
              <a:xfrm>
                <a:off x="2547" y="2701"/>
                <a:ext cx="61" cy="62"/>
              </a:xfrm>
              <a:custGeom>
                <a:avLst/>
                <a:gdLst>
                  <a:gd name="T0" fmla="*/ 30 w 61"/>
                  <a:gd name="T1" fmla="*/ 0 h 62"/>
                  <a:gd name="T2" fmla="*/ 0 w 61"/>
                  <a:gd name="T3" fmla="*/ 31 h 62"/>
                  <a:gd name="T4" fmla="*/ 30 w 61"/>
                  <a:gd name="T5" fmla="*/ 62 h 62"/>
                  <a:gd name="T6" fmla="*/ 61 w 61"/>
                  <a:gd name="T7" fmla="*/ 31 h 62"/>
                  <a:gd name="T8" fmla="*/ 30 w 61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2">
                    <a:moveTo>
                      <a:pt x="30" y="0"/>
                    </a:moveTo>
                    <a:lnTo>
                      <a:pt x="0" y="31"/>
                    </a:lnTo>
                    <a:lnTo>
                      <a:pt x="30" y="62"/>
                    </a:lnTo>
                    <a:lnTo>
                      <a:pt x="61" y="31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51" name="Freeform 57"/>
              <p:cNvSpPr>
                <a:spLocks/>
              </p:cNvSpPr>
              <p:nvPr/>
            </p:nvSpPr>
            <p:spPr bwMode="auto">
              <a:xfrm>
                <a:off x="2951" y="2618"/>
                <a:ext cx="73" cy="73"/>
              </a:xfrm>
              <a:custGeom>
                <a:avLst/>
                <a:gdLst>
                  <a:gd name="T0" fmla="*/ 36 w 73"/>
                  <a:gd name="T1" fmla="*/ 0 h 73"/>
                  <a:gd name="T2" fmla="*/ 0 w 73"/>
                  <a:gd name="T3" fmla="*/ 36 h 73"/>
                  <a:gd name="T4" fmla="*/ 36 w 73"/>
                  <a:gd name="T5" fmla="*/ 73 h 73"/>
                  <a:gd name="T6" fmla="*/ 73 w 73"/>
                  <a:gd name="T7" fmla="*/ 36 h 73"/>
                  <a:gd name="T8" fmla="*/ 36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6" y="0"/>
                    </a:moveTo>
                    <a:lnTo>
                      <a:pt x="0" y="36"/>
                    </a:lnTo>
                    <a:lnTo>
                      <a:pt x="36" y="73"/>
                    </a:lnTo>
                    <a:lnTo>
                      <a:pt x="73" y="3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52" name="Freeform 58"/>
              <p:cNvSpPr>
                <a:spLocks/>
              </p:cNvSpPr>
              <p:nvPr/>
            </p:nvSpPr>
            <p:spPr bwMode="auto">
              <a:xfrm>
                <a:off x="2957" y="2624"/>
                <a:ext cx="61" cy="61"/>
              </a:xfrm>
              <a:custGeom>
                <a:avLst/>
                <a:gdLst>
                  <a:gd name="T0" fmla="*/ 30 w 61"/>
                  <a:gd name="T1" fmla="*/ 0 h 61"/>
                  <a:gd name="T2" fmla="*/ 0 w 61"/>
                  <a:gd name="T3" fmla="*/ 30 h 61"/>
                  <a:gd name="T4" fmla="*/ 30 w 61"/>
                  <a:gd name="T5" fmla="*/ 61 h 61"/>
                  <a:gd name="T6" fmla="*/ 61 w 61"/>
                  <a:gd name="T7" fmla="*/ 30 h 61"/>
                  <a:gd name="T8" fmla="*/ 30 w 6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1">
                    <a:moveTo>
                      <a:pt x="30" y="0"/>
                    </a:moveTo>
                    <a:lnTo>
                      <a:pt x="0" y="30"/>
                    </a:lnTo>
                    <a:lnTo>
                      <a:pt x="30" y="61"/>
                    </a:lnTo>
                    <a:lnTo>
                      <a:pt x="61" y="30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53" name="Freeform 59"/>
              <p:cNvSpPr>
                <a:spLocks/>
              </p:cNvSpPr>
              <p:nvPr/>
            </p:nvSpPr>
            <p:spPr bwMode="auto">
              <a:xfrm>
                <a:off x="2258" y="2731"/>
                <a:ext cx="73" cy="73"/>
              </a:xfrm>
              <a:custGeom>
                <a:avLst/>
                <a:gdLst>
                  <a:gd name="T0" fmla="*/ 36 w 73"/>
                  <a:gd name="T1" fmla="*/ 0 h 73"/>
                  <a:gd name="T2" fmla="*/ 0 w 73"/>
                  <a:gd name="T3" fmla="*/ 37 h 73"/>
                  <a:gd name="T4" fmla="*/ 36 w 73"/>
                  <a:gd name="T5" fmla="*/ 73 h 73"/>
                  <a:gd name="T6" fmla="*/ 73 w 73"/>
                  <a:gd name="T7" fmla="*/ 37 h 73"/>
                  <a:gd name="T8" fmla="*/ 36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6" y="0"/>
                    </a:moveTo>
                    <a:lnTo>
                      <a:pt x="0" y="37"/>
                    </a:lnTo>
                    <a:lnTo>
                      <a:pt x="36" y="73"/>
                    </a:lnTo>
                    <a:lnTo>
                      <a:pt x="73" y="3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54" name="Freeform 60"/>
              <p:cNvSpPr>
                <a:spLocks/>
              </p:cNvSpPr>
              <p:nvPr/>
            </p:nvSpPr>
            <p:spPr bwMode="auto">
              <a:xfrm>
                <a:off x="2263" y="2737"/>
                <a:ext cx="62" cy="61"/>
              </a:xfrm>
              <a:custGeom>
                <a:avLst/>
                <a:gdLst>
                  <a:gd name="T0" fmla="*/ 31 w 62"/>
                  <a:gd name="T1" fmla="*/ 0 h 61"/>
                  <a:gd name="T2" fmla="*/ 0 w 62"/>
                  <a:gd name="T3" fmla="*/ 31 h 61"/>
                  <a:gd name="T4" fmla="*/ 31 w 62"/>
                  <a:gd name="T5" fmla="*/ 61 h 61"/>
                  <a:gd name="T6" fmla="*/ 62 w 62"/>
                  <a:gd name="T7" fmla="*/ 31 h 61"/>
                  <a:gd name="T8" fmla="*/ 31 w 62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61">
                    <a:moveTo>
                      <a:pt x="31" y="0"/>
                    </a:moveTo>
                    <a:lnTo>
                      <a:pt x="0" y="31"/>
                    </a:lnTo>
                    <a:lnTo>
                      <a:pt x="31" y="61"/>
                    </a:lnTo>
                    <a:lnTo>
                      <a:pt x="62" y="31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55" name="Freeform 61"/>
              <p:cNvSpPr>
                <a:spLocks/>
              </p:cNvSpPr>
              <p:nvPr/>
            </p:nvSpPr>
            <p:spPr bwMode="auto">
              <a:xfrm>
                <a:off x="2853" y="2610"/>
                <a:ext cx="73" cy="73"/>
              </a:xfrm>
              <a:custGeom>
                <a:avLst/>
                <a:gdLst>
                  <a:gd name="T0" fmla="*/ 37 w 73"/>
                  <a:gd name="T1" fmla="*/ 0 h 73"/>
                  <a:gd name="T2" fmla="*/ 0 w 73"/>
                  <a:gd name="T3" fmla="*/ 36 h 73"/>
                  <a:gd name="T4" fmla="*/ 37 w 73"/>
                  <a:gd name="T5" fmla="*/ 73 h 73"/>
                  <a:gd name="T6" fmla="*/ 73 w 73"/>
                  <a:gd name="T7" fmla="*/ 36 h 73"/>
                  <a:gd name="T8" fmla="*/ 37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7" y="0"/>
                    </a:moveTo>
                    <a:lnTo>
                      <a:pt x="0" y="36"/>
                    </a:lnTo>
                    <a:lnTo>
                      <a:pt x="37" y="73"/>
                    </a:lnTo>
                    <a:lnTo>
                      <a:pt x="73" y="3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56" name="Freeform 62"/>
              <p:cNvSpPr>
                <a:spLocks/>
              </p:cNvSpPr>
              <p:nvPr/>
            </p:nvSpPr>
            <p:spPr bwMode="auto">
              <a:xfrm>
                <a:off x="2859" y="2616"/>
                <a:ext cx="61" cy="61"/>
              </a:xfrm>
              <a:custGeom>
                <a:avLst/>
                <a:gdLst>
                  <a:gd name="T0" fmla="*/ 31 w 61"/>
                  <a:gd name="T1" fmla="*/ 0 h 61"/>
                  <a:gd name="T2" fmla="*/ 0 w 61"/>
                  <a:gd name="T3" fmla="*/ 30 h 61"/>
                  <a:gd name="T4" fmla="*/ 31 w 61"/>
                  <a:gd name="T5" fmla="*/ 61 h 61"/>
                  <a:gd name="T6" fmla="*/ 61 w 61"/>
                  <a:gd name="T7" fmla="*/ 30 h 61"/>
                  <a:gd name="T8" fmla="*/ 31 w 6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lnTo>
                      <a:pt x="0" y="30"/>
                    </a:lnTo>
                    <a:lnTo>
                      <a:pt x="31" y="61"/>
                    </a:lnTo>
                    <a:lnTo>
                      <a:pt x="61" y="30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57" name="Freeform 63"/>
              <p:cNvSpPr>
                <a:spLocks/>
              </p:cNvSpPr>
              <p:nvPr/>
            </p:nvSpPr>
            <p:spPr bwMode="auto">
              <a:xfrm>
                <a:off x="3664" y="2251"/>
                <a:ext cx="72" cy="73"/>
              </a:xfrm>
              <a:custGeom>
                <a:avLst/>
                <a:gdLst>
                  <a:gd name="T0" fmla="*/ 36 w 72"/>
                  <a:gd name="T1" fmla="*/ 0 h 73"/>
                  <a:gd name="T2" fmla="*/ 0 w 72"/>
                  <a:gd name="T3" fmla="*/ 36 h 73"/>
                  <a:gd name="T4" fmla="*/ 36 w 72"/>
                  <a:gd name="T5" fmla="*/ 73 h 73"/>
                  <a:gd name="T6" fmla="*/ 72 w 72"/>
                  <a:gd name="T7" fmla="*/ 36 h 73"/>
                  <a:gd name="T8" fmla="*/ 36 w 72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3">
                    <a:moveTo>
                      <a:pt x="36" y="0"/>
                    </a:moveTo>
                    <a:lnTo>
                      <a:pt x="0" y="36"/>
                    </a:lnTo>
                    <a:lnTo>
                      <a:pt x="36" y="73"/>
                    </a:lnTo>
                    <a:lnTo>
                      <a:pt x="72" y="3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58" name="Freeform 64"/>
              <p:cNvSpPr>
                <a:spLocks/>
              </p:cNvSpPr>
              <p:nvPr/>
            </p:nvSpPr>
            <p:spPr bwMode="auto">
              <a:xfrm>
                <a:off x="3669" y="2256"/>
                <a:ext cx="62" cy="62"/>
              </a:xfrm>
              <a:custGeom>
                <a:avLst/>
                <a:gdLst>
                  <a:gd name="T0" fmla="*/ 31 w 62"/>
                  <a:gd name="T1" fmla="*/ 0 h 62"/>
                  <a:gd name="T2" fmla="*/ 0 w 62"/>
                  <a:gd name="T3" fmla="*/ 31 h 62"/>
                  <a:gd name="T4" fmla="*/ 31 w 62"/>
                  <a:gd name="T5" fmla="*/ 62 h 62"/>
                  <a:gd name="T6" fmla="*/ 62 w 62"/>
                  <a:gd name="T7" fmla="*/ 31 h 62"/>
                  <a:gd name="T8" fmla="*/ 31 w 62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62">
                    <a:moveTo>
                      <a:pt x="31" y="0"/>
                    </a:moveTo>
                    <a:lnTo>
                      <a:pt x="0" y="31"/>
                    </a:lnTo>
                    <a:lnTo>
                      <a:pt x="31" y="62"/>
                    </a:lnTo>
                    <a:lnTo>
                      <a:pt x="62" y="31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59" name="Freeform 65"/>
              <p:cNvSpPr>
                <a:spLocks/>
              </p:cNvSpPr>
              <p:nvPr/>
            </p:nvSpPr>
            <p:spPr bwMode="auto">
              <a:xfrm>
                <a:off x="3263" y="2494"/>
                <a:ext cx="73" cy="73"/>
              </a:xfrm>
              <a:custGeom>
                <a:avLst/>
                <a:gdLst>
                  <a:gd name="T0" fmla="*/ 37 w 73"/>
                  <a:gd name="T1" fmla="*/ 0 h 73"/>
                  <a:gd name="T2" fmla="*/ 0 w 73"/>
                  <a:gd name="T3" fmla="*/ 36 h 73"/>
                  <a:gd name="T4" fmla="*/ 37 w 73"/>
                  <a:gd name="T5" fmla="*/ 73 h 73"/>
                  <a:gd name="T6" fmla="*/ 73 w 73"/>
                  <a:gd name="T7" fmla="*/ 36 h 73"/>
                  <a:gd name="T8" fmla="*/ 37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7" y="0"/>
                    </a:moveTo>
                    <a:lnTo>
                      <a:pt x="0" y="36"/>
                    </a:lnTo>
                    <a:lnTo>
                      <a:pt x="37" y="73"/>
                    </a:lnTo>
                    <a:lnTo>
                      <a:pt x="73" y="3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60" name="Freeform 66"/>
              <p:cNvSpPr>
                <a:spLocks/>
              </p:cNvSpPr>
              <p:nvPr/>
            </p:nvSpPr>
            <p:spPr bwMode="auto">
              <a:xfrm>
                <a:off x="3269" y="2500"/>
                <a:ext cx="61" cy="61"/>
              </a:xfrm>
              <a:custGeom>
                <a:avLst/>
                <a:gdLst>
                  <a:gd name="T0" fmla="*/ 31 w 61"/>
                  <a:gd name="T1" fmla="*/ 0 h 61"/>
                  <a:gd name="T2" fmla="*/ 0 w 61"/>
                  <a:gd name="T3" fmla="*/ 30 h 61"/>
                  <a:gd name="T4" fmla="*/ 31 w 61"/>
                  <a:gd name="T5" fmla="*/ 61 h 61"/>
                  <a:gd name="T6" fmla="*/ 61 w 61"/>
                  <a:gd name="T7" fmla="*/ 30 h 61"/>
                  <a:gd name="T8" fmla="*/ 31 w 6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lnTo>
                      <a:pt x="0" y="30"/>
                    </a:lnTo>
                    <a:lnTo>
                      <a:pt x="31" y="61"/>
                    </a:lnTo>
                    <a:lnTo>
                      <a:pt x="61" y="30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61" name="Freeform 67"/>
              <p:cNvSpPr>
                <a:spLocks/>
              </p:cNvSpPr>
              <p:nvPr/>
            </p:nvSpPr>
            <p:spPr bwMode="auto">
              <a:xfrm>
                <a:off x="1857" y="2653"/>
                <a:ext cx="73" cy="73"/>
              </a:xfrm>
              <a:custGeom>
                <a:avLst/>
                <a:gdLst>
                  <a:gd name="T0" fmla="*/ 37 w 73"/>
                  <a:gd name="T1" fmla="*/ 0 h 73"/>
                  <a:gd name="T2" fmla="*/ 0 w 73"/>
                  <a:gd name="T3" fmla="*/ 37 h 73"/>
                  <a:gd name="T4" fmla="*/ 37 w 73"/>
                  <a:gd name="T5" fmla="*/ 73 h 73"/>
                  <a:gd name="T6" fmla="*/ 73 w 73"/>
                  <a:gd name="T7" fmla="*/ 37 h 73"/>
                  <a:gd name="T8" fmla="*/ 37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7" y="0"/>
                    </a:moveTo>
                    <a:lnTo>
                      <a:pt x="0" y="37"/>
                    </a:lnTo>
                    <a:lnTo>
                      <a:pt x="37" y="73"/>
                    </a:lnTo>
                    <a:lnTo>
                      <a:pt x="73" y="37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62" name="Freeform 68"/>
              <p:cNvSpPr>
                <a:spLocks/>
              </p:cNvSpPr>
              <p:nvPr/>
            </p:nvSpPr>
            <p:spPr bwMode="auto">
              <a:xfrm>
                <a:off x="1863" y="2659"/>
                <a:ext cx="62" cy="61"/>
              </a:xfrm>
              <a:custGeom>
                <a:avLst/>
                <a:gdLst>
                  <a:gd name="T0" fmla="*/ 31 w 62"/>
                  <a:gd name="T1" fmla="*/ 0 h 61"/>
                  <a:gd name="T2" fmla="*/ 0 w 62"/>
                  <a:gd name="T3" fmla="*/ 31 h 61"/>
                  <a:gd name="T4" fmla="*/ 31 w 62"/>
                  <a:gd name="T5" fmla="*/ 61 h 61"/>
                  <a:gd name="T6" fmla="*/ 62 w 62"/>
                  <a:gd name="T7" fmla="*/ 31 h 61"/>
                  <a:gd name="T8" fmla="*/ 31 w 62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61">
                    <a:moveTo>
                      <a:pt x="31" y="0"/>
                    </a:moveTo>
                    <a:lnTo>
                      <a:pt x="0" y="31"/>
                    </a:lnTo>
                    <a:lnTo>
                      <a:pt x="31" y="61"/>
                    </a:lnTo>
                    <a:lnTo>
                      <a:pt x="62" y="31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63" name="Freeform 69"/>
              <p:cNvSpPr>
                <a:spLocks/>
              </p:cNvSpPr>
              <p:nvPr/>
            </p:nvSpPr>
            <p:spPr bwMode="auto">
              <a:xfrm>
                <a:off x="2882" y="2565"/>
                <a:ext cx="73" cy="73"/>
              </a:xfrm>
              <a:custGeom>
                <a:avLst/>
                <a:gdLst>
                  <a:gd name="T0" fmla="*/ 37 w 73"/>
                  <a:gd name="T1" fmla="*/ 0 h 73"/>
                  <a:gd name="T2" fmla="*/ 0 w 73"/>
                  <a:gd name="T3" fmla="*/ 37 h 73"/>
                  <a:gd name="T4" fmla="*/ 37 w 73"/>
                  <a:gd name="T5" fmla="*/ 73 h 73"/>
                  <a:gd name="T6" fmla="*/ 73 w 73"/>
                  <a:gd name="T7" fmla="*/ 37 h 73"/>
                  <a:gd name="T8" fmla="*/ 37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7" y="0"/>
                    </a:moveTo>
                    <a:lnTo>
                      <a:pt x="0" y="37"/>
                    </a:lnTo>
                    <a:lnTo>
                      <a:pt x="37" y="73"/>
                    </a:lnTo>
                    <a:lnTo>
                      <a:pt x="73" y="37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64" name="Freeform 70"/>
              <p:cNvSpPr>
                <a:spLocks/>
              </p:cNvSpPr>
              <p:nvPr/>
            </p:nvSpPr>
            <p:spPr bwMode="auto">
              <a:xfrm>
                <a:off x="2888" y="2571"/>
                <a:ext cx="62" cy="61"/>
              </a:xfrm>
              <a:custGeom>
                <a:avLst/>
                <a:gdLst>
                  <a:gd name="T0" fmla="*/ 31 w 62"/>
                  <a:gd name="T1" fmla="*/ 0 h 61"/>
                  <a:gd name="T2" fmla="*/ 0 w 62"/>
                  <a:gd name="T3" fmla="*/ 31 h 61"/>
                  <a:gd name="T4" fmla="*/ 31 w 62"/>
                  <a:gd name="T5" fmla="*/ 61 h 61"/>
                  <a:gd name="T6" fmla="*/ 62 w 62"/>
                  <a:gd name="T7" fmla="*/ 31 h 61"/>
                  <a:gd name="T8" fmla="*/ 31 w 62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61">
                    <a:moveTo>
                      <a:pt x="31" y="0"/>
                    </a:moveTo>
                    <a:lnTo>
                      <a:pt x="0" y="31"/>
                    </a:lnTo>
                    <a:lnTo>
                      <a:pt x="31" y="61"/>
                    </a:lnTo>
                    <a:lnTo>
                      <a:pt x="62" y="31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65" name="Freeform 71"/>
              <p:cNvSpPr>
                <a:spLocks/>
              </p:cNvSpPr>
              <p:nvPr/>
            </p:nvSpPr>
            <p:spPr bwMode="auto">
              <a:xfrm>
                <a:off x="3468" y="1947"/>
                <a:ext cx="73" cy="73"/>
              </a:xfrm>
              <a:custGeom>
                <a:avLst/>
                <a:gdLst>
                  <a:gd name="T0" fmla="*/ 37 w 73"/>
                  <a:gd name="T1" fmla="*/ 0 h 73"/>
                  <a:gd name="T2" fmla="*/ 0 w 73"/>
                  <a:gd name="T3" fmla="*/ 36 h 73"/>
                  <a:gd name="T4" fmla="*/ 37 w 73"/>
                  <a:gd name="T5" fmla="*/ 73 h 73"/>
                  <a:gd name="T6" fmla="*/ 73 w 73"/>
                  <a:gd name="T7" fmla="*/ 36 h 73"/>
                  <a:gd name="T8" fmla="*/ 37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7" y="0"/>
                    </a:moveTo>
                    <a:lnTo>
                      <a:pt x="0" y="36"/>
                    </a:lnTo>
                    <a:lnTo>
                      <a:pt x="37" y="73"/>
                    </a:lnTo>
                    <a:lnTo>
                      <a:pt x="73" y="3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66" name="Freeform 72"/>
              <p:cNvSpPr>
                <a:spLocks/>
              </p:cNvSpPr>
              <p:nvPr/>
            </p:nvSpPr>
            <p:spPr bwMode="auto">
              <a:xfrm>
                <a:off x="3474" y="1953"/>
                <a:ext cx="61" cy="61"/>
              </a:xfrm>
              <a:custGeom>
                <a:avLst/>
                <a:gdLst>
                  <a:gd name="T0" fmla="*/ 31 w 61"/>
                  <a:gd name="T1" fmla="*/ 0 h 61"/>
                  <a:gd name="T2" fmla="*/ 0 w 61"/>
                  <a:gd name="T3" fmla="*/ 30 h 61"/>
                  <a:gd name="T4" fmla="*/ 31 w 61"/>
                  <a:gd name="T5" fmla="*/ 61 h 61"/>
                  <a:gd name="T6" fmla="*/ 61 w 61"/>
                  <a:gd name="T7" fmla="*/ 30 h 61"/>
                  <a:gd name="T8" fmla="*/ 31 w 6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lnTo>
                      <a:pt x="0" y="30"/>
                    </a:lnTo>
                    <a:lnTo>
                      <a:pt x="31" y="61"/>
                    </a:lnTo>
                    <a:lnTo>
                      <a:pt x="61" y="30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67" name="Freeform 73"/>
              <p:cNvSpPr>
                <a:spLocks/>
              </p:cNvSpPr>
              <p:nvPr/>
            </p:nvSpPr>
            <p:spPr bwMode="auto">
              <a:xfrm>
                <a:off x="3000" y="2698"/>
                <a:ext cx="72" cy="72"/>
              </a:xfrm>
              <a:custGeom>
                <a:avLst/>
                <a:gdLst>
                  <a:gd name="T0" fmla="*/ 36 w 72"/>
                  <a:gd name="T1" fmla="*/ 0 h 72"/>
                  <a:gd name="T2" fmla="*/ 0 w 72"/>
                  <a:gd name="T3" fmla="*/ 36 h 72"/>
                  <a:gd name="T4" fmla="*/ 36 w 72"/>
                  <a:gd name="T5" fmla="*/ 72 h 72"/>
                  <a:gd name="T6" fmla="*/ 72 w 72"/>
                  <a:gd name="T7" fmla="*/ 36 h 72"/>
                  <a:gd name="T8" fmla="*/ 36 w 72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2">
                    <a:moveTo>
                      <a:pt x="36" y="0"/>
                    </a:moveTo>
                    <a:lnTo>
                      <a:pt x="0" y="36"/>
                    </a:lnTo>
                    <a:lnTo>
                      <a:pt x="36" y="72"/>
                    </a:lnTo>
                    <a:lnTo>
                      <a:pt x="72" y="3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68" name="Freeform 74"/>
              <p:cNvSpPr>
                <a:spLocks/>
              </p:cNvSpPr>
              <p:nvPr/>
            </p:nvSpPr>
            <p:spPr bwMode="auto">
              <a:xfrm>
                <a:off x="3005" y="2703"/>
                <a:ext cx="62" cy="62"/>
              </a:xfrm>
              <a:custGeom>
                <a:avLst/>
                <a:gdLst>
                  <a:gd name="T0" fmla="*/ 31 w 62"/>
                  <a:gd name="T1" fmla="*/ 0 h 62"/>
                  <a:gd name="T2" fmla="*/ 0 w 62"/>
                  <a:gd name="T3" fmla="*/ 31 h 62"/>
                  <a:gd name="T4" fmla="*/ 31 w 62"/>
                  <a:gd name="T5" fmla="*/ 62 h 62"/>
                  <a:gd name="T6" fmla="*/ 62 w 62"/>
                  <a:gd name="T7" fmla="*/ 31 h 62"/>
                  <a:gd name="T8" fmla="*/ 31 w 62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62">
                    <a:moveTo>
                      <a:pt x="31" y="0"/>
                    </a:moveTo>
                    <a:lnTo>
                      <a:pt x="0" y="31"/>
                    </a:lnTo>
                    <a:lnTo>
                      <a:pt x="31" y="62"/>
                    </a:lnTo>
                    <a:lnTo>
                      <a:pt x="62" y="31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69" name="Freeform 75"/>
              <p:cNvSpPr>
                <a:spLocks/>
              </p:cNvSpPr>
              <p:nvPr/>
            </p:nvSpPr>
            <p:spPr bwMode="auto">
              <a:xfrm>
                <a:off x="3908" y="1826"/>
                <a:ext cx="72" cy="73"/>
              </a:xfrm>
              <a:custGeom>
                <a:avLst/>
                <a:gdLst>
                  <a:gd name="T0" fmla="*/ 36 w 72"/>
                  <a:gd name="T1" fmla="*/ 0 h 73"/>
                  <a:gd name="T2" fmla="*/ 0 w 72"/>
                  <a:gd name="T3" fmla="*/ 36 h 73"/>
                  <a:gd name="T4" fmla="*/ 36 w 72"/>
                  <a:gd name="T5" fmla="*/ 73 h 73"/>
                  <a:gd name="T6" fmla="*/ 72 w 72"/>
                  <a:gd name="T7" fmla="*/ 36 h 73"/>
                  <a:gd name="T8" fmla="*/ 36 w 72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3">
                    <a:moveTo>
                      <a:pt x="36" y="0"/>
                    </a:moveTo>
                    <a:lnTo>
                      <a:pt x="0" y="36"/>
                    </a:lnTo>
                    <a:lnTo>
                      <a:pt x="36" y="73"/>
                    </a:lnTo>
                    <a:lnTo>
                      <a:pt x="72" y="3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70" name="Freeform 76"/>
              <p:cNvSpPr>
                <a:spLocks/>
              </p:cNvSpPr>
              <p:nvPr/>
            </p:nvSpPr>
            <p:spPr bwMode="auto">
              <a:xfrm>
                <a:off x="3913" y="1832"/>
                <a:ext cx="62" cy="61"/>
              </a:xfrm>
              <a:custGeom>
                <a:avLst/>
                <a:gdLst>
                  <a:gd name="T0" fmla="*/ 31 w 62"/>
                  <a:gd name="T1" fmla="*/ 0 h 61"/>
                  <a:gd name="T2" fmla="*/ 0 w 62"/>
                  <a:gd name="T3" fmla="*/ 30 h 61"/>
                  <a:gd name="T4" fmla="*/ 31 w 62"/>
                  <a:gd name="T5" fmla="*/ 61 h 61"/>
                  <a:gd name="T6" fmla="*/ 62 w 62"/>
                  <a:gd name="T7" fmla="*/ 30 h 61"/>
                  <a:gd name="T8" fmla="*/ 31 w 62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61">
                    <a:moveTo>
                      <a:pt x="31" y="0"/>
                    </a:moveTo>
                    <a:lnTo>
                      <a:pt x="0" y="30"/>
                    </a:lnTo>
                    <a:lnTo>
                      <a:pt x="31" y="61"/>
                    </a:lnTo>
                    <a:lnTo>
                      <a:pt x="62" y="30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71" name="Freeform 77"/>
              <p:cNvSpPr>
                <a:spLocks/>
              </p:cNvSpPr>
              <p:nvPr/>
            </p:nvSpPr>
            <p:spPr bwMode="auto">
              <a:xfrm>
                <a:off x="3488" y="1454"/>
                <a:ext cx="73" cy="73"/>
              </a:xfrm>
              <a:custGeom>
                <a:avLst/>
                <a:gdLst>
                  <a:gd name="T0" fmla="*/ 36 w 73"/>
                  <a:gd name="T1" fmla="*/ 0 h 73"/>
                  <a:gd name="T2" fmla="*/ 0 w 73"/>
                  <a:gd name="T3" fmla="*/ 37 h 73"/>
                  <a:gd name="T4" fmla="*/ 36 w 73"/>
                  <a:gd name="T5" fmla="*/ 73 h 73"/>
                  <a:gd name="T6" fmla="*/ 73 w 73"/>
                  <a:gd name="T7" fmla="*/ 37 h 73"/>
                  <a:gd name="T8" fmla="*/ 36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6" y="0"/>
                    </a:moveTo>
                    <a:lnTo>
                      <a:pt x="0" y="37"/>
                    </a:lnTo>
                    <a:lnTo>
                      <a:pt x="36" y="73"/>
                    </a:lnTo>
                    <a:lnTo>
                      <a:pt x="73" y="3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72" name="Freeform 78"/>
              <p:cNvSpPr>
                <a:spLocks/>
              </p:cNvSpPr>
              <p:nvPr/>
            </p:nvSpPr>
            <p:spPr bwMode="auto">
              <a:xfrm>
                <a:off x="3493" y="1460"/>
                <a:ext cx="62" cy="61"/>
              </a:xfrm>
              <a:custGeom>
                <a:avLst/>
                <a:gdLst>
                  <a:gd name="T0" fmla="*/ 31 w 62"/>
                  <a:gd name="T1" fmla="*/ 0 h 61"/>
                  <a:gd name="T2" fmla="*/ 0 w 62"/>
                  <a:gd name="T3" fmla="*/ 31 h 61"/>
                  <a:gd name="T4" fmla="*/ 31 w 62"/>
                  <a:gd name="T5" fmla="*/ 61 h 61"/>
                  <a:gd name="T6" fmla="*/ 62 w 62"/>
                  <a:gd name="T7" fmla="*/ 31 h 61"/>
                  <a:gd name="T8" fmla="*/ 31 w 62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61">
                    <a:moveTo>
                      <a:pt x="31" y="0"/>
                    </a:moveTo>
                    <a:lnTo>
                      <a:pt x="0" y="31"/>
                    </a:lnTo>
                    <a:lnTo>
                      <a:pt x="31" y="61"/>
                    </a:lnTo>
                    <a:lnTo>
                      <a:pt x="62" y="31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73" name="Freeform 79"/>
              <p:cNvSpPr>
                <a:spLocks/>
              </p:cNvSpPr>
              <p:nvPr/>
            </p:nvSpPr>
            <p:spPr bwMode="auto">
              <a:xfrm>
                <a:off x="3868" y="1286"/>
                <a:ext cx="73" cy="73"/>
              </a:xfrm>
              <a:custGeom>
                <a:avLst/>
                <a:gdLst>
                  <a:gd name="T0" fmla="*/ 37 w 73"/>
                  <a:gd name="T1" fmla="*/ 0 h 73"/>
                  <a:gd name="T2" fmla="*/ 0 w 73"/>
                  <a:gd name="T3" fmla="*/ 37 h 73"/>
                  <a:gd name="T4" fmla="*/ 37 w 73"/>
                  <a:gd name="T5" fmla="*/ 73 h 73"/>
                  <a:gd name="T6" fmla="*/ 73 w 73"/>
                  <a:gd name="T7" fmla="*/ 37 h 73"/>
                  <a:gd name="T8" fmla="*/ 37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7" y="0"/>
                    </a:moveTo>
                    <a:lnTo>
                      <a:pt x="0" y="37"/>
                    </a:lnTo>
                    <a:lnTo>
                      <a:pt x="37" y="73"/>
                    </a:lnTo>
                    <a:lnTo>
                      <a:pt x="73" y="37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74" name="Freeform 80"/>
              <p:cNvSpPr>
                <a:spLocks/>
              </p:cNvSpPr>
              <p:nvPr/>
            </p:nvSpPr>
            <p:spPr bwMode="auto">
              <a:xfrm>
                <a:off x="3874" y="1292"/>
                <a:ext cx="62" cy="62"/>
              </a:xfrm>
              <a:custGeom>
                <a:avLst/>
                <a:gdLst>
                  <a:gd name="T0" fmla="*/ 31 w 62"/>
                  <a:gd name="T1" fmla="*/ 0 h 62"/>
                  <a:gd name="T2" fmla="*/ 0 w 62"/>
                  <a:gd name="T3" fmla="*/ 31 h 62"/>
                  <a:gd name="T4" fmla="*/ 31 w 62"/>
                  <a:gd name="T5" fmla="*/ 62 h 62"/>
                  <a:gd name="T6" fmla="*/ 62 w 62"/>
                  <a:gd name="T7" fmla="*/ 31 h 62"/>
                  <a:gd name="T8" fmla="*/ 31 w 62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62">
                    <a:moveTo>
                      <a:pt x="31" y="0"/>
                    </a:moveTo>
                    <a:lnTo>
                      <a:pt x="0" y="31"/>
                    </a:lnTo>
                    <a:lnTo>
                      <a:pt x="31" y="62"/>
                    </a:lnTo>
                    <a:lnTo>
                      <a:pt x="62" y="31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75" name="Freeform 81"/>
              <p:cNvSpPr>
                <a:spLocks/>
              </p:cNvSpPr>
              <p:nvPr/>
            </p:nvSpPr>
            <p:spPr bwMode="auto">
              <a:xfrm>
                <a:off x="1740" y="2791"/>
                <a:ext cx="73" cy="73"/>
              </a:xfrm>
              <a:custGeom>
                <a:avLst/>
                <a:gdLst>
                  <a:gd name="T0" fmla="*/ 37 w 73"/>
                  <a:gd name="T1" fmla="*/ 0 h 73"/>
                  <a:gd name="T2" fmla="*/ 0 w 73"/>
                  <a:gd name="T3" fmla="*/ 36 h 73"/>
                  <a:gd name="T4" fmla="*/ 37 w 73"/>
                  <a:gd name="T5" fmla="*/ 73 h 73"/>
                  <a:gd name="T6" fmla="*/ 73 w 73"/>
                  <a:gd name="T7" fmla="*/ 36 h 73"/>
                  <a:gd name="T8" fmla="*/ 37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7" y="0"/>
                    </a:moveTo>
                    <a:lnTo>
                      <a:pt x="0" y="36"/>
                    </a:lnTo>
                    <a:lnTo>
                      <a:pt x="37" y="73"/>
                    </a:lnTo>
                    <a:lnTo>
                      <a:pt x="73" y="3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76" name="Freeform 82"/>
              <p:cNvSpPr>
                <a:spLocks/>
              </p:cNvSpPr>
              <p:nvPr/>
            </p:nvSpPr>
            <p:spPr bwMode="auto">
              <a:xfrm>
                <a:off x="1746" y="2797"/>
                <a:ext cx="61" cy="61"/>
              </a:xfrm>
              <a:custGeom>
                <a:avLst/>
                <a:gdLst>
                  <a:gd name="T0" fmla="*/ 31 w 61"/>
                  <a:gd name="T1" fmla="*/ 0 h 61"/>
                  <a:gd name="T2" fmla="*/ 0 w 61"/>
                  <a:gd name="T3" fmla="*/ 30 h 61"/>
                  <a:gd name="T4" fmla="*/ 31 w 61"/>
                  <a:gd name="T5" fmla="*/ 61 h 61"/>
                  <a:gd name="T6" fmla="*/ 61 w 61"/>
                  <a:gd name="T7" fmla="*/ 30 h 61"/>
                  <a:gd name="T8" fmla="*/ 31 w 6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lnTo>
                      <a:pt x="0" y="30"/>
                    </a:lnTo>
                    <a:lnTo>
                      <a:pt x="31" y="61"/>
                    </a:lnTo>
                    <a:lnTo>
                      <a:pt x="61" y="30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77" name="Freeform 83"/>
              <p:cNvSpPr>
                <a:spLocks/>
              </p:cNvSpPr>
              <p:nvPr/>
            </p:nvSpPr>
            <p:spPr bwMode="auto">
              <a:xfrm>
                <a:off x="3283" y="2504"/>
                <a:ext cx="73" cy="73"/>
              </a:xfrm>
              <a:custGeom>
                <a:avLst/>
                <a:gdLst>
                  <a:gd name="T0" fmla="*/ 36 w 73"/>
                  <a:gd name="T1" fmla="*/ 0 h 73"/>
                  <a:gd name="T2" fmla="*/ 0 w 73"/>
                  <a:gd name="T3" fmla="*/ 36 h 73"/>
                  <a:gd name="T4" fmla="*/ 36 w 73"/>
                  <a:gd name="T5" fmla="*/ 73 h 73"/>
                  <a:gd name="T6" fmla="*/ 73 w 73"/>
                  <a:gd name="T7" fmla="*/ 36 h 73"/>
                  <a:gd name="T8" fmla="*/ 36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6" y="0"/>
                    </a:moveTo>
                    <a:lnTo>
                      <a:pt x="0" y="36"/>
                    </a:lnTo>
                    <a:lnTo>
                      <a:pt x="36" y="73"/>
                    </a:lnTo>
                    <a:lnTo>
                      <a:pt x="73" y="3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78" name="Freeform 84"/>
              <p:cNvSpPr>
                <a:spLocks/>
              </p:cNvSpPr>
              <p:nvPr/>
            </p:nvSpPr>
            <p:spPr bwMode="auto">
              <a:xfrm>
                <a:off x="3289" y="2510"/>
                <a:ext cx="61" cy="61"/>
              </a:xfrm>
              <a:custGeom>
                <a:avLst/>
                <a:gdLst>
                  <a:gd name="T0" fmla="*/ 30 w 61"/>
                  <a:gd name="T1" fmla="*/ 0 h 61"/>
                  <a:gd name="T2" fmla="*/ 0 w 61"/>
                  <a:gd name="T3" fmla="*/ 30 h 61"/>
                  <a:gd name="T4" fmla="*/ 30 w 61"/>
                  <a:gd name="T5" fmla="*/ 61 h 61"/>
                  <a:gd name="T6" fmla="*/ 61 w 61"/>
                  <a:gd name="T7" fmla="*/ 30 h 61"/>
                  <a:gd name="T8" fmla="*/ 30 w 6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1">
                    <a:moveTo>
                      <a:pt x="30" y="0"/>
                    </a:moveTo>
                    <a:lnTo>
                      <a:pt x="0" y="30"/>
                    </a:lnTo>
                    <a:lnTo>
                      <a:pt x="30" y="61"/>
                    </a:lnTo>
                    <a:lnTo>
                      <a:pt x="61" y="30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79" name="Freeform 85"/>
              <p:cNvSpPr>
                <a:spLocks/>
              </p:cNvSpPr>
              <p:nvPr/>
            </p:nvSpPr>
            <p:spPr bwMode="auto">
              <a:xfrm>
                <a:off x="2785" y="2647"/>
                <a:ext cx="73" cy="73"/>
              </a:xfrm>
              <a:custGeom>
                <a:avLst/>
                <a:gdLst>
                  <a:gd name="T0" fmla="*/ 36 w 73"/>
                  <a:gd name="T1" fmla="*/ 0 h 73"/>
                  <a:gd name="T2" fmla="*/ 0 w 73"/>
                  <a:gd name="T3" fmla="*/ 37 h 73"/>
                  <a:gd name="T4" fmla="*/ 36 w 73"/>
                  <a:gd name="T5" fmla="*/ 73 h 73"/>
                  <a:gd name="T6" fmla="*/ 73 w 73"/>
                  <a:gd name="T7" fmla="*/ 37 h 73"/>
                  <a:gd name="T8" fmla="*/ 36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6" y="0"/>
                    </a:moveTo>
                    <a:lnTo>
                      <a:pt x="0" y="37"/>
                    </a:lnTo>
                    <a:lnTo>
                      <a:pt x="36" y="73"/>
                    </a:lnTo>
                    <a:lnTo>
                      <a:pt x="73" y="3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80" name="Freeform 86"/>
              <p:cNvSpPr>
                <a:spLocks/>
              </p:cNvSpPr>
              <p:nvPr/>
            </p:nvSpPr>
            <p:spPr bwMode="auto">
              <a:xfrm>
                <a:off x="2791" y="2653"/>
                <a:ext cx="61" cy="61"/>
              </a:xfrm>
              <a:custGeom>
                <a:avLst/>
                <a:gdLst>
                  <a:gd name="T0" fmla="*/ 30 w 61"/>
                  <a:gd name="T1" fmla="*/ 0 h 61"/>
                  <a:gd name="T2" fmla="*/ 0 w 61"/>
                  <a:gd name="T3" fmla="*/ 31 h 61"/>
                  <a:gd name="T4" fmla="*/ 30 w 61"/>
                  <a:gd name="T5" fmla="*/ 61 h 61"/>
                  <a:gd name="T6" fmla="*/ 61 w 61"/>
                  <a:gd name="T7" fmla="*/ 31 h 61"/>
                  <a:gd name="T8" fmla="*/ 30 w 6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1">
                    <a:moveTo>
                      <a:pt x="30" y="0"/>
                    </a:moveTo>
                    <a:lnTo>
                      <a:pt x="0" y="31"/>
                    </a:lnTo>
                    <a:lnTo>
                      <a:pt x="30" y="61"/>
                    </a:lnTo>
                    <a:lnTo>
                      <a:pt x="61" y="31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81" name="Freeform 87"/>
              <p:cNvSpPr>
                <a:spLocks/>
              </p:cNvSpPr>
              <p:nvPr/>
            </p:nvSpPr>
            <p:spPr bwMode="auto">
              <a:xfrm>
                <a:off x="2824" y="2576"/>
                <a:ext cx="73" cy="72"/>
              </a:xfrm>
              <a:custGeom>
                <a:avLst/>
                <a:gdLst>
                  <a:gd name="T0" fmla="*/ 36 w 73"/>
                  <a:gd name="T1" fmla="*/ 0 h 72"/>
                  <a:gd name="T2" fmla="*/ 0 w 73"/>
                  <a:gd name="T3" fmla="*/ 36 h 72"/>
                  <a:gd name="T4" fmla="*/ 36 w 73"/>
                  <a:gd name="T5" fmla="*/ 72 h 72"/>
                  <a:gd name="T6" fmla="*/ 73 w 73"/>
                  <a:gd name="T7" fmla="*/ 36 h 72"/>
                  <a:gd name="T8" fmla="*/ 36 w 73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2">
                    <a:moveTo>
                      <a:pt x="36" y="0"/>
                    </a:moveTo>
                    <a:lnTo>
                      <a:pt x="0" y="36"/>
                    </a:lnTo>
                    <a:lnTo>
                      <a:pt x="36" y="72"/>
                    </a:lnTo>
                    <a:lnTo>
                      <a:pt x="73" y="3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82" name="Freeform 88"/>
              <p:cNvSpPr>
                <a:spLocks/>
              </p:cNvSpPr>
              <p:nvPr/>
            </p:nvSpPr>
            <p:spPr bwMode="auto">
              <a:xfrm>
                <a:off x="2830" y="2581"/>
                <a:ext cx="61" cy="62"/>
              </a:xfrm>
              <a:custGeom>
                <a:avLst/>
                <a:gdLst>
                  <a:gd name="T0" fmla="*/ 30 w 61"/>
                  <a:gd name="T1" fmla="*/ 0 h 62"/>
                  <a:gd name="T2" fmla="*/ 0 w 61"/>
                  <a:gd name="T3" fmla="*/ 31 h 62"/>
                  <a:gd name="T4" fmla="*/ 30 w 61"/>
                  <a:gd name="T5" fmla="*/ 62 h 62"/>
                  <a:gd name="T6" fmla="*/ 61 w 61"/>
                  <a:gd name="T7" fmla="*/ 31 h 62"/>
                  <a:gd name="T8" fmla="*/ 30 w 61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2">
                    <a:moveTo>
                      <a:pt x="30" y="0"/>
                    </a:moveTo>
                    <a:lnTo>
                      <a:pt x="0" y="31"/>
                    </a:lnTo>
                    <a:lnTo>
                      <a:pt x="30" y="62"/>
                    </a:lnTo>
                    <a:lnTo>
                      <a:pt x="61" y="31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83" name="Freeform 89"/>
              <p:cNvSpPr>
                <a:spLocks/>
              </p:cNvSpPr>
              <p:nvPr/>
            </p:nvSpPr>
            <p:spPr bwMode="auto">
              <a:xfrm>
                <a:off x="2365" y="2747"/>
                <a:ext cx="73" cy="73"/>
              </a:xfrm>
              <a:custGeom>
                <a:avLst/>
                <a:gdLst>
                  <a:gd name="T0" fmla="*/ 37 w 73"/>
                  <a:gd name="T1" fmla="*/ 0 h 73"/>
                  <a:gd name="T2" fmla="*/ 0 w 73"/>
                  <a:gd name="T3" fmla="*/ 37 h 73"/>
                  <a:gd name="T4" fmla="*/ 37 w 73"/>
                  <a:gd name="T5" fmla="*/ 73 h 73"/>
                  <a:gd name="T6" fmla="*/ 73 w 73"/>
                  <a:gd name="T7" fmla="*/ 37 h 73"/>
                  <a:gd name="T8" fmla="*/ 37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7" y="0"/>
                    </a:moveTo>
                    <a:lnTo>
                      <a:pt x="0" y="37"/>
                    </a:lnTo>
                    <a:lnTo>
                      <a:pt x="37" y="73"/>
                    </a:lnTo>
                    <a:lnTo>
                      <a:pt x="73" y="37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84" name="Freeform 90"/>
              <p:cNvSpPr>
                <a:spLocks/>
              </p:cNvSpPr>
              <p:nvPr/>
            </p:nvSpPr>
            <p:spPr bwMode="auto">
              <a:xfrm>
                <a:off x="2371" y="2753"/>
                <a:ext cx="61" cy="61"/>
              </a:xfrm>
              <a:custGeom>
                <a:avLst/>
                <a:gdLst>
                  <a:gd name="T0" fmla="*/ 31 w 61"/>
                  <a:gd name="T1" fmla="*/ 0 h 61"/>
                  <a:gd name="T2" fmla="*/ 0 w 61"/>
                  <a:gd name="T3" fmla="*/ 31 h 61"/>
                  <a:gd name="T4" fmla="*/ 31 w 61"/>
                  <a:gd name="T5" fmla="*/ 61 h 61"/>
                  <a:gd name="T6" fmla="*/ 61 w 61"/>
                  <a:gd name="T7" fmla="*/ 31 h 61"/>
                  <a:gd name="T8" fmla="*/ 31 w 6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lnTo>
                      <a:pt x="0" y="31"/>
                    </a:lnTo>
                    <a:lnTo>
                      <a:pt x="31" y="61"/>
                    </a:lnTo>
                    <a:lnTo>
                      <a:pt x="61" y="31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85" name="Freeform 91"/>
              <p:cNvSpPr>
                <a:spLocks/>
              </p:cNvSpPr>
              <p:nvPr/>
            </p:nvSpPr>
            <p:spPr bwMode="auto">
              <a:xfrm>
                <a:off x="3029" y="2713"/>
                <a:ext cx="73" cy="73"/>
              </a:xfrm>
              <a:custGeom>
                <a:avLst/>
                <a:gdLst>
                  <a:gd name="T0" fmla="*/ 36 w 73"/>
                  <a:gd name="T1" fmla="*/ 0 h 73"/>
                  <a:gd name="T2" fmla="*/ 0 w 73"/>
                  <a:gd name="T3" fmla="*/ 36 h 73"/>
                  <a:gd name="T4" fmla="*/ 36 w 73"/>
                  <a:gd name="T5" fmla="*/ 73 h 73"/>
                  <a:gd name="T6" fmla="*/ 73 w 73"/>
                  <a:gd name="T7" fmla="*/ 36 h 73"/>
                  <a:gd name="T8" fmla="*/ 36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6" y="0"/>
                    </a:moveTo>
                    <a:lnTo>
                      <a:pt x="0" y="36"/>
                    </a:lnTo>
                    <a:lnTo>
                      <a:pt x="36" y="73"/>
                    </a:lnTo>
                    <a:lnTo>
                      <a:pt x="73" y="3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86" name="Freeform 92"/>
              <p:cNvSpPr>
                <a:spLocks/>
              </p:cNvSpPr>
              <p:nvPr/>
            </p:nvSpPr>
            <p:spPr bwMode="auto">
              <a:xfrm>
                <a:off x="3035" y="2718"/>
                <a:ext cx="61" cy="62"/>
              </a:xfrm>
              <a:custGeom>
                <a:avLst/>
                <a:gdLst>
                  <a:gd name="T0" fmla="*/ 30 w 61"/>
                  <a:gd name="T1" fmla="*/ 0 h 62"/>
                  <a:gd name="T2" fmla="*/ 0 w 61"/>
                  <a:gd name="T3" fmla="*/ 31 h 62"/>
                  <a:gd name="T4" fmla="*/ 30 w 61"/>
                  <a:gd name="T5" fmla="*/ 62 h 62"/>
                  <a:gd name="T6" fmla="*/ 61 w 61"/>
                  <a:gd name="T7" fmla="*/ 31 h 62"/>
                  <a:gd name="T8" fmla="*/ 30 w 61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2">
                    <a:moveTo>
                      <a:pt x="30" y="0"/>
                    </a:moveTo>
                    <a:lnTo>
                      <a:pt x="0" y="31"/>
                    </a:lnTo>
                    <a:lnTo>
                      <a:pt x="30" y="62"/>
                    </a:lnTo>
                    <a:lnTo>
                      <a:pt x="61" y="31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87" name="Freeform 93"/>
              <p:cNvSpPr>
                <a:spLocks/>
              </p:cNvSpPr>
              <p:nvPr/>
            </p:nvSpPr>
            <p:spPr bwMode="auto">
              <a:xfrm>
                <a:off x="1750" y="2709"/>
                <a:ext cx="73" cy="73"/>
              </a:xfrm>
              <a:custGeom>
                <a:avLst/>
                <a:gdLst>
                  <a:gd name="T0" fmla="*/ 37 w 73"/>
                  <a:gd name="T1" fmla="*/ 0 h 73"/>
                  <a:gd name="T2" fmla="*/ 0 w 73"/>
                  <a:gd name="T3" fmla="*/ 37 h 73"/>
                  <a:gd name="T4" fmla="*/ 37 w 73"/>
                  <a:gd name="T5" fmla="*/ 73 h 73"/>
                  <a:gd name="T6" fmla="*/ 73 w 73"/>
                  <a:gd name="T7" fmla="*/ 37 h 73"/>
                  <a:gd name="T8" fmla="*/ 37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7" y="0"/>
                    </a:moveTo>
                    <a:lnTo>
                      <a:pt x="0" y="37"/>
                    </a:lnTo>
                    <a:lnTo>
                      <a:pt x="37" y="73"/>
                    </a:lnTo>
                    <a:lnTo>
                      <a:pt x="73" y="37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88" name="Freeform 94"/>
              <p:cNvSpPr>
                <a:spLocks/>
              </p:cNvSpPr>
              <p:nvPr/>
            </p:nvSpPr>
            <p:spPr bwMode="auto">
              <a:xfrm>
                <a:off x="1756" y="2715"/>
                <a:ext cx="61" cy="61"/>
              </a:xfrm>
              <a:custGeom>
                <a:avLst/>
                <a:gdLst>
                  <a:gd name="T0" fmla="*/ 31 w 61"/>
                  <a:gd name="T1" fmla="*/ 0 h 61"/>
                  <a:gd name="T2" fmla="*/ 0 w 61"/>
                  <a:gd name="T3" fmla="*/ 31 h 61"/>
                  <a:gd name="T4" fmla="*/ 31 w 61"/>
                  <a:gd name="T5" fmla="*/ 61 h 61"/>
                  <a:gd name="T6" fmla="*/ 61 w 61"/>
                  <a:gd name="T7" fmla="*/ 31 h 61"/>
                  <a:gd name="T8" fmla="*/ 31 w 6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lnTo>
                      <a:pt x="0" y="31"/>
                    </a:lnTo>
                    <a:lnTo>
                      <a:pt x="31" y="61"/>
                    </a:lnTo>
                    <a:lnTo>
                      <a:pt x="61" y="31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89" name="Freeform 95"/>
              <p:cNvSpPr>
                <a:spLocks/>
              </p:cNvSpPr>
              <p:nvPr/>
            </p:nvSpPr>
            <p:spPr bwMode="auto">
              <a:xfrm>
                <a:off x="3195" y="2706"/>
                <a:ext cx="73" cy="73"/>
              </a:xfrm>
              <a:custGeom>
                <a:avLst/>
                <a:gdLst>
                  <a:gd name="T0" fmla="*/ 36 w 73"/>
                  <a:gd name="T1" fmla="*/ 0 h 73"/>
                  <a:gd name="T2" fmla="*/ 0 w 73"/>
                  <a:gd name="T3" fmla="*/ 37 h 73"/>
                  <a:gd name="T4" fmla="*/ 36 w 73"/>
                  <a:gd name="T5" fmla="*/ 73 h 73"/>
                  <a:gd name="T6" fmla="*/ 73 w 73"/>
                  <a:gd name="T7" fmla="*/ 37 h 73"/>
                  <a:gd name="T8" fmla="*/ 36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6" y="0"/>
                    </a:moveTo>
                    <a:lnTo>
                      <a:pt x="0" y="37"/>
                    </a:lnTo>
                    <a:lnTo>
                      <a:pt x="36" y="73"/>
                    </a:lnTo>
                    <a:lnTo>
                      <a:pt x="73" y="3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90" name="Freeform 96"/>
              <p:cNvSpPr>
                <a:spLocks/>
              </p:cNvSpPr>
              <p:nvPr/>
            </p:nvSpPr>
            <p:spPr bwMode="auto">
              <a:xfrm>
                <a:off x="3201" y="2712"/>
                <a:ext cx="61" cy="61"/>
              </a:xfrm>
              <a:custGeom>
                <a:avLst/>
                <a:gdLst>
                  <a:gd name="T0" fmla="*/ 30 w 61"/>
                  <a:gd name="T1" fmla="*/ 0 h 61"/>
                  <a:gd name="T2" fmla="*/ 0 w 61"/>
                  <a:gd name="T3" fmla="*/ 31 h 61"/>
                  <a:gd name="T4" fmla="*/ 30 w 61"/>
                  <a:gd name="T5" fmla="*/ 61 h 61"/>
                  <a:gd name="T6" fmla="*/ 61 w 61"/>
                  <a:gd name="T7" fmla="*/ 31 h 61"/>
                  <a:gd name="T8" fmla="*/ 30 w 6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1">
                    <a:moveTo>
                      <a:pt x="30" y="0"/>
                    </a:moveTo>
                    <a:lnTo>
                      <a:pt x="0" y="31"/>
                    </a:lnTo>
                    <a:lnTo>
                      <a:pt x="30" y="61"/>
                    </a:lnTo>
                    <a:lnTo>
                      <a:pt x="61" y="31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91" name="Freeform 97"/>
              <p:cNvSpPr>
                <a:spLocks/>
              </p:cNvSpPr>
              <p:nvPr/>
            </p:nvSpPr>
            <p:spPr bwMode="auto">
              <a:xfrm>
                <a:off x="3195" y="2482"/>
                <a:ext cx="73" cy="73"/>
              </a:xfrm>
              <a:custGeom>
                <a:avLst/>
                <a:gdLst>
                  <a:gd name="T0" fmla="*/ 36 w 73"/>
                  <a:gd name="T1" fmla="*/ 0 h 73"/>
                  <a:gd name="T2" fmla="*/ 0 w 73"/>
                  <a:gd name="T3" fmla="*/ 37 h 73"/>
                  <a:gd name="T4" fmla="*/ 36 w 73"/>
                  <a:gd name="T5" fmla="*/ 73 h 73"/>
                  <a:gd name="T6" fmla="*/ 73 w 73"/>
                  <a:gd name="T7" fmla="*/ 37 h 73"/>
                  <a:gd name="T8" fmla="*/ 36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6" y="0"/>
                    </a:moveTo>
                    <a:lnTo>
                      <a:pt x="0" y="37"/>
                    </a:lnTo>
                    <a:lnTo>
                      <a:pt x="36" y="73"/>
                    </a:lnTo>
                    <a:lnTo>
                      <a:pt x="73" y="3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92" name="Freeform 98"/>
              <p:cNvSpPr>
                <a:spLocks/>
              </p:cNvSpPr>
              <p:nvPr/>
            </p:nvSpPr>
            <p:spPr bwMode="auto">
              <a:xfrm>
                <a:off x="3201" y="2488"/>
                <a:ext cx="61" cy="61"/>
              </a:xfrm>
              <a:custGeom>
                <a:avLst/>
                <a:gdLst>
                  <a:gd name="T0" fmla="*/ 30 w 61"/>
                  <a:gd name="T1" fmla="*/ 0 h 61"/>
                  <a:gd name="T2" fmla="*/ 0 w 61"/>
                  <a:gd name="T3" fmla="*/ 31 h 61"/>
                  <a:gd name="T4" fmla="*/ 30 w 61"/>
                  <a:gd name="T5" fmla="*/ 61 h 61"/>
                  <a:gd name="T6" fmla="*/ 61 w 61"/>
                  <a:gd name="T7" fmla="*/ 31 h 61"/>
                  <a:gd name="T8" fmla="*/ 30 w 6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1">
                    <a:moveTo>
                      <a:pt x="30" y="0"/>
                    </a:moveTo>
                    <a:lnTo>
                      <a:pt x="0" y="31"/>
                    </a:lnTo>
                    <a:lnTo>
                      <a:pt x="30" y="61"/>
                    </a:lnTo>
                    <a:lnTo>
                      <a:pt x="61" y="31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93" name="Freeform 99"/>
              <p:cNvSpPr>
                <a:spLocks/>
              </p:cNvSpPr>
              <p:nvPr/>
            </p:nvSpPr>
            <p:spPr bwMode="auto">
              <a:xfrm>
                <a:off x="3332" y="2428"/>
                <a:ext cx="72" cy="73"/>
              </a:xfrm>
              <a:custGeom>
                <a:avLst/>
                <a:gdLst>
                  <a:gd name="T0" fmla="*/ 36 w 72"/>
                  <a:gd name="T1" fmla="*/ 0 h 73"/>
                  <a:gd name="T2" fmla="*/ 0 w 72"/>
                  <a:gd name="T3" fmla="*/ 36 h 73"/>
                  <a:gd name="T4" fmla="*/ 36 w 72"/>
                  <a:gd name="T5" fmla="*/ 73 h 73"/>
                  <a:gd name="T6" fmla="*/ 72 w 72"/>
                  <a:gd name="T7" fmla="*/ 36 h 73"/>
                  <a:gd name="T8" fmla="*/ 36 w 72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3">
                    <a:moveTo>
                      <a:pt x="36" y="0"/>
                    </a:moveTo>
                    <a:lnTo>
                      <a:pt x="0" y="36"/>
                    </a:lnTo>
                    <a:lnTo>
                      <a:pt x="36" y="73"/>
                    </a:lnTo>
                    <a:lnTo>
                      <a:pt x="72" y="3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94" name="Freeform 100"/>
              <p:cNvSpPr>
                <a:spLocks/>
              </p:cNvSpPr>
              <p:nvPr/>
            </p:nvSpPr>
            <p:spPr bwMode="auto">
              <a:xfrm>
                <a:off x="3337" y="2434"/>
                <a:ext cx="62" cy="61"/>
              </a:xfrm>
              <a:custGeom>
                <a:avLst/>
                <a:gdLst>
                  <a:gd name="T0" fmla="*/ 31 w 62"/>
                  <a:gd name="T1" fmla="*/ 0 h 61"/>
                  <a:gd name="T2" fmla="*/ 0 w 62"/>
                  <a:gd name="T3" fmla="*/ 30 h 61"/>
                  <a:gd name="T4" fmla="*/ 31 w 62"/>
                  <a:gd name="T5" fmla="*/ 61 h 61"/>
                  <a:gd name="T6" fmla="*/ 62 w 62"/>
                  <a:gd name="T7" fmla="*/ 30 h 61"/>
                  <a:gd name="T8" fmla="*/ 31 w 62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61">
                    <a:moveTo>
                      <a:pt x="31" y="0"/>
                    </a:moveTo>
                    <a:lnTo>
                      <a:pt x="0" y="30"/>
                    </a:lnTo>
                    <a:lnTo>
                      <a:pt x="31" y="61"/>
                    </a:lnTo>
                    <a:lnTo>
                      <a:pt x="62" y="30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95" name="Freeform 101"/>
              <p:cNvSpPr>
                <a:spLocks/>
              </p:cNvSpPr>
              <p:nvPr/>
            </p:nvSpPr>
            <p:spPr bwMode="auto">
              <a:xfrm>
                <a:off x="1438" y="2661"/>
                <a:ext cx="73" cy="73"/>
              </a:xfrm>
              <a:custGeom>
                <a:avLst/>
                <a:gdLst>
                  <a:gd name="T0" fmla="*/ 36 w 73"/>
                  <a:gd name="T1" fmla="*/ 0 h 73"/>
                  <a:gd name="T2" fmla="*/ 0 w 73"/>
                  <a:gd name="T3" fmla="*/ 36 h 73"/>
                  <a:gd name="T4" fmla="*/ 36 w 73"/>
                  <a:gd name="T5" fmla="*/ 73 h 73"/>
                  <a:gd name="T6" fmla="*/ 73 w 73"/>
                  <a:gd name="T7" fmla="*/ 36 h 73"/>
                  <a:gd name="T8" fmla="*/ 36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6" y="0"/>
                    </a:moveTo>
                    <a:lnTo>
                      <a:pt x="0" y="36"/>
                    </a:lnTo>
                    <a:lnTo>
                      <a:pt x="36" y="73"/>
                    </a:lnTo>
                    <a:lnTo>
                      <a:pt x="73" y="3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96" name="Freeform 102"/>
              <p:cNvSpPr>
                <a:spLocks/>
              </p:cNvSpPr>
              <p:nvPr/>
            </p:nvSpPr>
            <p:spPr bwMode="auto">
              <a:xfrm>
                <a:off x="1444" y="2667"/>
                <a:ext cx="61" cy="61"/>
              </a:xfrm>
              <a:custGeom>
                <a:avLst/>
                <a:gdLst>
                  <a:gd name="T0" fmla="*/ 30 w 61"/>
                  <a:gd name="T1" fmla="*/ 0 h 61"/>
                  <a:gd name="T2" fmla="*/ 0 w 61"/>
                  <a:gd name="T3" fmla="*/ 30 h 61"/>
                  <a:gd name="T4" fmla="*/ 30 w 61"/>
                  <a:gd name="T5" fmla="*/ 61 h 61"/>
                  <a:gd name="T6" fmla="*/ 61 w 61"/>
                  <a:gd name="T7" fmla="*/ 30 h 61"/>
                  <a:gd name="T8" fmla="*/ 30 w 6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1">
                    <a:moveTo>
                      <a:pt x="30" y="0"/>
                    </a:moveTo>
                    <a:lnTo>
                      <a:pt x="0" y="30"/>
                    </a:lnTo>
                    <a:lnTo>
                      <a:pt x="30" y="61"/>
                    </a:lnTo>
                    <a:lnTo>
                      <a:pt x="61" y="30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97" name="Freeform 103"/>
              <p:cNvSpPr>
                <a:spLocks/>
              </p:cNvSpPr>
              <p:nvPr/>
            </p:nvSpPr>
            <p:spPr bwMode="auto">
              <a:xfrm>
                <a:off x="2268" y="2685"/>
                <a:ext cx="72" cy="73"/>
              </a:xfrm>
              <a:custGeom>
                <a:avLst/>
                <a:gdLst>
                  <a:gd name="T0" fmla="*/ 36 w 72"/>
                  <a:gd name="T1" fmla="*/ 0 h 73"/>
                  <a:gd name="T2" fmla="*/ 0 w 72"/>
                  <a:gd name="T3" fmla="*/ 37 h 73"/>
                  <a:gd name="T4" fmla="*/ 36 w 72"/>
                  <a:gd name="T5" fmla="*/ 73 h 73"/>
                  <a:gd name="T6" fmla="*/ 72 w 72"/>
                  <a:gd name="T7" fmla="*/ 37 h 73"/>
                  <a:gd name="T8" fmla="*/ 36 w 72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3">
                    <a:moveTo>
                      <a:pt x="36" y="0"/>
                    </a:moveTo>
                    <a:lnTo>
                      <a:pt x="0" y="37"/>
                    </a:lnTo>
                    <a:lnTo>
                      <a:pt x="36" y="73"/>
                    </a:lnTo>
                    <a:lnTo>
                      <a:pt x="72" y="3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98" name="Freeform 104"/>
              <p:cNvSpPr>
                <a:spLocks/>
              </p:cNvSpPr>
              <p:nvPr/>
            </p:nvSpPr>
            <p:spPr bwMode="auto">
              <a:xfrm>
                <a:off x="2273" y="2691"/>
                <a:ext cx="62" cy="61"/>
              </a:xfrm>
              <a:custGeom>
                <a:avLst/>
                <a:gdLst>
                  <a:gd name="T0" fmla="*/ 31 w 62"/>
                  <a:gd name="T1" fmla="*/ 0 h 61"/>
                  <a:gd name="T2" fmla="*/ 0 w 62"/>
                  <a:gd name="T3" fmla="*/ 31 h 61"/>
                  <a:gd name="T4" fmla="*/ 31 w 62"/>
                  <a:gd name="T5" fmla="*/ 61 h 61"/>
                  <a:gd name="T6" fmla="*/ 62 w 62"/>
                  <a:gd name="T7" fmla="*/ 31 h 61"/>
                  <a:gd name="T8" fmla="*/ 31 w 62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61">
                    <a:moveTo>
                      <a:pt x="31" y="0"/>
                    </a:moveTo>
                    <a:lnTo>
                      <a:pt x="0" y="31"/>
                    </a:lnTo>
                    <a:lnTo>
                      <a:pt x="31" y="61"/>
                    </a:lnTo>
                    <a:lnTo>
                      <a:pt x="62" y="31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99" name="Freeform 105"/>
              <p:cNvSpPr>
                <a:spLocks/>
              </p:cNvSpPr>
              <p:nvPr/>
            </p:nvSpPr>
            <p:spPr bwMode="auto">
              <a:xfrm>
                <a:off x="4405" y="1813"/>
                <a:ext cx="73" cy="72"/>
              </a:xfrm>
              <a:custGeom>
                <a:avLst/>
                <a:gdLst>
                  <a:gd name="T0" fmla="*/ 37 w 73"/>
                  <a:gd name="T1" fmla="*/ 0 h 72"/>
                  <a:gd name="T2" fmla="*/ 0 w 73"/>
                  <a:gd name="T3" fmla="*/ 36 h 72"/>
                  <a:gd name="T4" fmla="*/ 37 w 73"/>
                  <a:gd name="T5" fmla="*/ 72 h 72"/>
                  <a:gd name="T6" fmla="*/ 73 w 73"/>
                  <a:gd name="T7" fmla="*/ 36 h 72"/>
                  <a:gd name="T8" fmla="*/ 37 w 73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2">
                    <a:moveTo>
                      <a:pt x="37" y="0"/>
                    </a:moveTo>
                    <a:lnTo>
                      <a:pt x="0" y="36"/>
                    </a:lnTo>
                    <a:lnTo>
                      <a:pt x="37" y="72"/>
                    </a:lnTo>
                    <a:lnTo>
                      <a:pt x="73" y="3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00" name="Freeform 106"/>
              <p:cNvSpPr>
                <a:spLocks/>
              </p:cNvSpPr>
              <p:nvPr/>
            </p:nvSpPr>
            <p:spPr bwMode="auto">
              <a:xfrm>
                <a:off x="4411" y="1818"/>
                <a:ext cx="62" cy="62"/>
              </a:xfrm>
              <a:custGeom>
                <a:avLst/>
                <a:gdLst>
                  <a:gd name="T0" fmla="*/ 31 w 62"/>
                  <a:gd name="T1" fmla="*/ 0 h 62"/>
                  <a:gd name="T2" fmla="*/ 0 w 62"/>
                  <a:gd name="T3" fmla="*/ 31 h 62"/>
                  <a:gd name="T4" fmla="*/ 31 w 62"/>
                  <a:gd name="T5" fmla="*/ 62 h 62"/>
                  <a:gd name="T6" fmla="*/ 62 w 62"/>
                  <a:gd name="T7" fmla="*/ 31 h 62"/>
                  <a:gd name="T8" fmla="*/ 31 w 62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62">
                    <a:moveTo>
                      <a:pt x="31" y="0"/>
                    </a:moveTo>
                    <a:lnTo>
                      <a:pt x="0" y="31"/>
                    </a:lnTo>
                    <a:lnTo>
                      <a:pt x="31" y="62"/>
                    </a:lnTo>
                    <a:lnTo>
                      <a:pt x="62" y="31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01" name="Freeform 107"/>
              <p:cNvSpPr>
                <a:spLocks/>
              </p:cNvSpPr>
              <p:nvPr/>
            </p:nvSpPr>
            <p:spPr bwMode="auto">
              <a:xfrm>
                <a:off x="4288" y="1562"/>
                <a:ext cx="73" cy="73"/>
              </a:xfrm>
              <a:custGeom>
                <a:avLst/>
                <a:gdLst>
                  <a:gd name="T0" fmla="*/ 37 w 73"/>
                  <a:gd name="T1" fmla="*/ 0 h 73"/>
                  <a:gd name="T2" fmla="*/ 0 w 73"/>
                  <a:gd name="T3" fmla="*/ 37 h 73"/>
                  <a:gd name="T4" fmla="*/ 37 w 73"/>
                  <a:gd name="T5" fmla="*/ 73 h 73"/>
                  <a:gd name="T6" fmla="*/ 73 w 73"/>
                  <a:gd name="T7" fmla="*/ 37 h 73"/>
                  <a:gd name="T8" fmla="*/ 37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7" y="0"/>
                    </a:moveTo>
                    <a:lnTo>
                      <a:pt x="0" y="37"/>
                    </a:lnTo>
                    <a:lnTo>
                      <a:pt x="37" y="73"/>
                    </a:lnTo>
                    <a:lnTo>
                      <a:pt x="73" y="37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02" name="Freeform 108"/>
              <p:cNvSpPr>
                <a:spLocks/>
              </p:cNvSpPr>
              <p:nvPr/>
            </p:nvSpPr>
            <p:spPr bwMode="auto">
              <a:xfrm>
                <a:off x="4294" y="1568"/>
                <a:ext cx="61" cy="61"/>
              </a:xfrm>
              <a:custGeom>
                <a:avLst/>
                <a:gdLst>
                  <a:gd name="T0" fmla="*/ 31 w 61"/>
                  <a:gd name="T1" fmla="*/ 0 h 61"/>
                  <a:gd name="T2" fmla="*/ 0 w 61"/>
                  <a:gd name="T3" fmla="*/ 31 h 61"/>
                  <a:gd name="T4" fmla="*/ 31 w 61"/>
                  <a:gd name="T5" fmla="*/ 61 h 61"/>
                  <a:gd name="T6" fmla="*/ 61 w 61"/>
                  <a:gd name="T7" fmla="*/ 31 h 61"/>
                  <a:gd name="T8" fmla="*/ 31 w 6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lnTo>
                      <a:pt x="0" y="31"/>
                    </a:lnTo>
                    <a:lnTo>
                      <a:pt x="31" y="61"/>
                    </a:lnTo>
                    <a:lnTo>
                      <a:pt x="61" y="31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03" name="Freeform 109"/>
              <p:cNvSpPr>
                <a:spLocks/>
              </p:cNvSpPr>
              <p:nvPr/>
            </p:nvSpPr>
            <p:spPr bwMode="auto">
              <a:xfrm>
                <a:off x="3419" y="1578"/>
                <a:ext cx="73" cy="73"/>
              </a:xfrm>
              <a:custGeom>
                <a:avLst/>
                <a:gdLst>
                  <a:gd name="T0" fmla="*/ 37 w 73"/>
                  <a:gd name="T1" fmla="*/ 0 h 73"/>
                  <a:gd name="T2" fmla="*/ 0 w 73"/>
                  <a:gd name="T3" fmla="*/ 36 h 73"/>
                  <a:gd name="T4" fmla="*/ 37 w 73"/>
                  <a:gd name="T5" fmla="*/ 73 h 73"/>
                  <a:gd name="T6" fmla="*/ 73 w 73"/>
                  <a:gd name="T7" fmla="*/ 36 h 73"/>
                  <a:gd name="T8" fmla="*/ 37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7" y="0"/>
                    </a:moveTo>
                    <a:lnTo>
                      <a:pt x="0" y="36"/>
                    </a:lnTo>
                    <a:lnTo>
                      <a:pt x="37" y="73"/>
                    </a:lnTo>
                    <a:lnTo>
                      <a:pt x="73" y="3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04" name="Freeform 110"/>
              <p:cNvSpPr>
                <a:spLocks/>
              </p:cNvSpPr>
              <p:nvPr/>
            </p:nvSpPr>
            <p:spPr bwMode="auto">
              <a:xfrm>
                <a:off x="3425" y="1583"/>
                <a:ext cx="61" cy="62"/>
              </a:xfrm>
              <a:custGeom>
                <a:avLst/>
                <a:gdLst>
                  <a:gd name="T0" fmla="*/ 31 w 61"/>
                  <a:gd name="T1" fmla="*/ 0 h 62"/>
                  <a:gd name="T2" fmla="*/ 0 w 61"/>
                  <a:gd name="T3" fmla="*/ 31 h 62"/>
                  <a:gd name="T4" fmla="*/ 31 w 61"/>
                  <a:gd name="T5" fmla="*/ 62 h 62"/>
                  <a:gd name="T6" fmla="*/ 61 w 61"/>
                  <a:gd name="T7" fmla="*/ 31 h 62"/>
                  <a:gd name="T8" fmla="*/ 31 w 61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2">
                    <a:moveTo>
                      <a:pt x="31" y="0"/>
                    </a:moveTo>
                    <a:lnTo>
                      <a:pt x="0" y="31"/>
                    </a:lnTo>
                    <a:lnTo>
                      <a:pt x="31" y="62"/>
                    </a:lnTo>
                    <a:lnTo>
                      <a:pt x="61" y="31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05" name="Freeform 111"/>
              <p:cNvSpPr>
                <a:spLocks/>
              </p:cNvSpPr>
              <p:nvPr/>
            </p:nvSpPr>
            <p:spPr bwMode="auto">
              <a:xfrm>
                <a:off x="2199" y="2728"/>
                <a:ext cx="73" cy="73"/>
              </a:xfrm>
              <a:custGeom>
                <a:avLst/>
                <a:gdLst>
                  <a:gd name="T0" fmla="*/ 37 w 73"/>
                  <a:gd name="T1" fmla="*/ 0 h 73"/>
                  <a:gd name="T2" fmla="*/ 0 w 73"/>
                  <a:gd name="T3" fmla="*/ 36 h 73"/>
                  <a:gd name="T4" fmla="*/ 37 w 73"/>
                  <a:gd name="T5" fmla="*/ 73 h 73"/>
                  <a:gd name="T6" fmla="*/ 73 w 73"/>
                  <a:gd name="T7" fmla="*/ 36 h 73"/>
                  <a:gd name="T8" fmla="*/ 37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7" y="0"/>
                    </a:moveTo>
                    <a:lnTo>
                      <a:pt x="0" y="36"/>
                    </a:lnTo>
                    <a:lnTo>
                      <a:pt x="37" y="73"/>
                    </a:lnTo>
                    <a:lnTo>
                      <a:pt x="73" y="3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06" name="Freeform 112"/>
              <p:cNvSpPr>
                <a:spLocks/>
              </p:cNvSpPr>
              <p:nvPr/>
            </p:nvSpPr>
            <p:spPr bwMode="auto">
              <a:xfrm>
                <a:off x="2205" y="2734"/>
                <a:ext cx="61" cy="61"/>
              </a:xfrm>
              <a:custGeom>
                <a:avLst/>
                <a:gdLst>
                  <a:gd name="T0" fmla="*/ 31 w 61"/>
                  <a:gd name="T1" fmla="*/ 0 h 61"/>
                  <a:gd name="T2" fmla="*/ 0 w 61"/>
                  <a:gd name="T3" fmla="*/ 30 h 61"/>
                  <a:gd name="T4" fmla="*/ 31 w 61"/>
                  <a:gd name="T5" fmla="*/ 61 h 61"/>
                  <a:gd name="T6" fmla="*/ 61 w 61"/>
                  <a:gd name="T7" fmla="*/ 30 h 61"/>
                  <a:gd name="T8" fmla="*/ 31 w 6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lnTo>
                      <a:pt x="0" y="30"/>
                    </a:lnTo>
                    <a:lnTo>
                      <a:pt x="31" y="61"/>
                    </a:lnTo>
                    <a:lnTo>
                      <a:pt x="61" y="30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07" name="Freeform 113"/>
              <p:cNvSpPr>
                <a:spLocks/>
              </p:cNvSpPr>
              <p:nvPr/>
            </p:nvSpPr>
            <p:spPr bwMode="auto">
              <a:xfrm>
                <a:off x="3644" y="2543"/>
                <a:ext cx="73" cy="73"/>
              </a:xfrm>
              <a:custGeom>
                <a:avLst/>
                <a:gdLst>
                  <a:gd name="T0" fmla="*/ 36 w 73"/>
                  <a:gd name="T1" fmla="*/ 0 h 73"/>
                  <a:gd name="T2" fmla="*/ 0 w 73"/>
                  <a:gd name="T3" fmla="*/ 36 h 73"/>
                  <a:gd name="T4" fmla="*/ 36 w 73"/>
                  <a:gd name="T5" fmla="*/ 73 h 73"/>
                  <a:gd name="T6" fmla="*/ 73 w 73"/>
                  <a:gd name="T7" fmla="*/ 36 h 73"/>
                  <a:gd name="T8" fmla="*/ 36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6" y="0"/>
                    </a:moveTo>
                    <a:lnTo>
                      <a:pt x="0" y="36"/>
                    </a:lnTo>
                    <a:lnTo>
                      <a:pt x="36" y="73"/>
                    </a:lnTo>
                    <a:lnTo>
                      <a:pt x="73" y="3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08" name="Freeform 114"/>
              <p:cNvSpPr>
                <a:spLocks/>
              </p:cNvSpPr>
              <p:nvPr/>
            </p:nvSpPr>
            <p:spPr bwMode="auto">
              <a:xfrm>
                <a:off x="3650" y="2549"/>
                <a:ext cx="61" cy="61"/>
              </a:xfrm>
              <a:custGeom>
                <a:avLst/>
                <a:gdLst>
                  <a:gd name="T0" fmla="*/ 30 w 61"/>
                  <a:gd name="T1" fmla="*/ 0 h 61"/>
                  <a:gd name="T2" fmla="*/ 0 w 61"/>
                  <a:gd name="T3" fmla="*/ 30 h 61"/>
                  <a:gd name="T4" fmla="*/ 30 w 61"/>
                  <a:gd name="T5" fmla="*/ 61 h 61"/>
                  <a:gd name="T6" fmla="*/ 61 w 61"/>
                  <a:gd name="T7" fmla="*/ 30 h 61"/>
                  <a:gd name="T8" fmla="*/ 30 w 6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1">
                    <a:moveTo>
                      <a:pt x="30" y="0"/>
                    </a:moveTo>
                    <a:lnTo>
                      <a:pt x="0" y="30"/>
                    </a:lnTo>
                    <a:lnTo>
                      <a:pt x="30" y="61"/>
                    </a:lnTo>
                    <a:lnTo>
                      <a:pt x="61" y="30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09" name="Freeform 115"/>
              <p:cNvSpPr>
                <a:spLocks/>
              </p:cNvSpPr>
              <p:nvPr/>
            </p:nvSpPr>
            <p:spPr bwMode="auto">
              <a:xfrm>
                <a:off x="3312" y="2449"/>
                <a:ext cx="73" cy="73"/>
              </a:xfrm>
              <a:custGeom>
                <a:avLst/>
                <a:gdLst>
                  <a:gd name="T0" fmla="*/ 37 w 73"/>
                  <a:gd name="T1" fmla="*/ 0 h 73"/>
                  <a:gd name="T2" fmla="*/ 0 w 73"/>
                  <a:gd name="T3" fmla="*/ 36 h 73"/>
                  <a:gd name="T4" fmla="*/ 37 w 73"/>
                  <a:gd name="T5" fmla="*/ 73 h 73"/>
                  <a:gd name="T6" fmla="*/ 73 w 73"/>
                  <a:gd name="T7" fmla="*/ 36 h 73"/>
                  <a:gd name="T8" fmla="*/ 37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7" y="0"/>
                    </a:moveTo>
                    <a:lnTo>
                      <a:pt x="0" y="36"/>
                    </a:lnTo>
                    <a:lnTo>
                      <a:pt x="37" y="73"/>
                    </a:lnTo>
                    <a:lnTo>
                      <a:pt x="73" y="3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10" name="Freeform 116"/>
              <p:cNvSpPr>
                <a:spLocks/>
              </p:cNvSpPr>
              <p:nvPr/>
            </p:nvSpPr>
            <p:spPr bwMode="auto">
              <a:xfrm>
                <a:off x="3318" y="2455"/>
                <a:ext cx="61" cy="61"/>
              </a:xfrm>
              <a:custGeom>
                <a:avLst/>
                <a:gdLst>
                  <a:gd name="T0" fmla="*/ 31 w 61"/>
                  <a:gd name="T1" fmla="*/ 0 h 61"/>
                  <a:gd name="T2" fmla="*/ 0 w 61"/>
                  <a:gd name="T3" fmla="*/ 30 h 61"/>
                  <a:gd name="T4" fmla="*/ 31 w 61"/>
                  <a:gd name="T5" fmla="*/ 61 h 61"/>
                  <a:gd name="T6" fmla="*/ 61 w 61"/>
                  <a:gd name="T7" fmla="*/ 30 h 61"/>
                  <a:gd name="T8" fmla="*/ 31 w 6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lnTo>
                      <a:pt x="0" y="30"/>
                    </a:lnTo>
                    <a:lnTo>
                      <a:pt x="31" y="61"/>
                    </a:lnTo>
                    <a:lnTo>
                      <a:pt x="61" y="30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11" name="Freeform 117"/>
              <p:cNvSpPr>
                <a:spLocks/>
              </p:cNvSpPr>
              <p:nvPr/>
            </p:nvSpPr>
            <p:spPr bwMode="auto">
              <a:xfrm>
                <a:off x="2970" y="2646"/>
                <a:ext cx="73" cy="73"/>
              </a:xfrm>
              <a:custGeom>
                <a:avLst/>
                <a:gdLst>
                  <a:gd name="T0" fmla="*/ 37 w 73"/>
                  <a:gd name="T1" fmla="*/ 0 h 73"/>
                  <a:gd name="T2" fmla="*/ 0 w 73"/>
                  <a:gd name="T3" fmla="*/ 36 h 73"/>
                  <a:gd name="T4" fmla="*/ 37 w 73"/>
                  <a:gd name="T5" fmla="*/ 73 h 73"/>
                  <a:gd name="T6" fmla="*/ 73 w 73"/>
                  <a:gd name="T7" fmla="*/ 36 h 73"/>
                  <a:gd name="T8" fmla="*/ 37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7" y="0"/>
                    </a:moveTo>
                    <a:lnTo>
                      <a:pt x="0" y="36"/>
                    </a:lnTo>
                    <a:lnTo>
                      <a:pt x="37" y="73"/>
                    </a:lnTo>
                    <a:lnTo>
                      <a:pt x="73" y="3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12" name="Freeform 118"/>
              <p:cNvSpPr>
                <a:spLocks/>
              </p:cNvSpPr>
              <p:nvPr/>
            </p:nvSpPr>
            <p:spPr bwMode="auto">
              <a:xfrm>
                <a:off x="2976" y="2652"/>
                <a:ext cx="61" cy="61"/>
              </a:xfrm>
              <a:custGeom>
                <a:avLst/>
                <a:gdLst>
                  <a:gd name="T0" fmla="*/ 31 w 61"/>
                  <a:gd name="T1" fmla="*/ 0 h 61"/>
                  <a:gd name="T2" fmla="*/ 0 w 61"/>
                  <a:gd name="T3" fmla="*/ 30 h 61"/>
                  <a:gd name="T4" fmla="*/ 31 w 61"/>
                  <a:gd name="T5" fmla="*/ 61 h 61"/>
                  <a:gd name="T6" fmla="*/ 61 w 61"/>
                  <a:gd name="T7" fmla="*/ 30 h 61"/>
                  <a:gd name="T8" fmla="*/ 31 w 6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lnTo>
                      <a:pt x="0" y="30"/>
                    </a:lnTo>
                    <a:lnTo>
                      <a:pt x="31" y="61"/>
                    </a:lnTo>
                    <a:lnTo>
                      <a:pt x="61" y="30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13" name="Freeform 119"/>
              <p:cNvSpPr>
                <a:spLocks/>
              </p:cNvSpPr>
              <p:nvPr/>
            </p:nvSpPr>
            <p:spPr bwMode="auto">
              <a:xfrm>
                <a:off x="3712" y="2433"/>
                <a:ext cx="73" cy="72"/>
              </a:xfrm>
              <a:custGeom>
                <a:avLst/>
                <a:gdLst>
                  <a:gd name="T0" fmla="*/ 37 w 73"/>
                  <a:gd name="T1" fmla="*/ 0 h 72"/>
                  <a:gd name="T2" fmla="*/ 0 w 73"/>
                  <a:gd name="T3" fmla="*/ 36 h 72"/>
                  <a:gd name="T4" fmla="*/ 37 w 73"/>
                  <a:gd name="T5" fmla="*/ 72 h 72"/>
                  <a:gd name="T6" fmla="*/ 73 w 73"/>
                  <a:gd name="T7" fmla="*/ 36 h 72"/>
                  <a:gd name="T8" fmla="*/ 37 w 73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2">
                    <a:moveTo>
                      <a:pt x="37" y="0"/>
                    </a:moveTo>
                    <a:lnTo>
                      <a:pt x="0" y="36"/>
                    </a:lnTo>
                    <a:lnTo>
                      <a:pt x="37" y="72"/>
                    </a:lnTo>
                    <a:lnTo>
                      <a:pt x="73" y="3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14" name="Freeform 120"/>
              <p:cNvSpPr>
                <a:spLocks/>
              </p:cNvSpPr>
              <p:nvPr/>
            </p:nvSpPr>
            <p:spPr bwMode="auto">
              <a:xfrm>
                <a:off x="3718" y="2438"/>
                <a:ext cx="61" cy="62"/>
              </a:xfrm>
              <a:custGeom>
                <a:avLst/>
                <a:gdLst>
                  <a:gd name="T0" fmla="*/ 31 w 61"/>
                  <a:gd name="T1" fmla="*/ 0 h 62"/>
                  <a:gd name="T2" fmla="*/ 0 w 61"/>
                  <a:gd name="T3" fmla="*/ 31 h 62"/>
                  <a:gd name="T4" fmla="*/ 31 w 61"/>
                  <a:gd name="T5" fmla="*/ 62 h 62"/>
                  <a:gd name="T6" fmla="*/ 61 w 61"/>
                  <a:gd name="T7" fmla="*/ 31 h 62"/>
                  <a:gd name="T8" fmla="*/ 31 w 61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2">
                    <a:moveTo>
                      <a:pt x="31" y="0"/>
                    </a:moveTo>
                    <a:lnTo>
                      <a:pt x="0" y="31"/>
                    </a:lnTo>
                    <a:lnTo>
                      <a:pt x="31" y="62"/>
                    </a:lnTo>
                    <a:lnTo>
                      <a:pt x="61" y="31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15" name="Freeform 121"/>
              <p:cNvSpPr>
                <a:spLocks/>
              </p:cNvSpPr>
              <p:nvPr/>
            </p:nvSpPr>
            <p:spPr bwMode="auto">
              <a:xfrm>
                <a:off x="2443" y="2792"/>
                <a:ext cx="73" cy="73"/>
              </a:xfrm>
              <a:custGeom>
                <a:avLst/>
                <a:gdLst>
                  <a:gd name="T0" fmla="*/ 37 w 73"/>
                  <a:gd name="T1" fmla="*/ 0 h 73"/>
                  <a:gd name="T2" fmla="*/ 0 w 73"/>
                  <a:gd name="T3" fmla="*/ 36 h 73"/>
                  <a:gd name="T4" fmla="*/ 37 w 73"/>
                  <a:gd name="T5" fmla="*/ 73 h 73"/>
                  <a:gd name="T6" fmla="*/ 73 w 73"/>
                  <a:gd name="T7" fmla="*/ 36 h 73"/>
                  <a:gd name="T8" fmla="*/ 37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7" y="0"/>
                    </a:moveTo>
                    <a:lnTo>
                      <a:pt x="0" y="36"/>
                    </a:lnTo>
                    <a:lnTo>
                      <a:pt x="37" y="73"/>
                    </a:lnTo>
                    <a:lnTo>
                      <a:pt x="73" y="3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16" name="Freeform 122"/>
              <p:cNvSpPr>
                <a:spLocks/>
              </p:cNvSpPr>
              <p:nvPr/>
            </p:nvSpPr>
            <p:spPr bwMode="auto">
              <a:xfrm>
                <a:off x="2449" y="2798"/>
                <a:ext cx="61" cy="61"/>
              </a:xfrm>
              <a:custGeom>
                <a:avLst/>
                <a:gdLst>
                  <a:gd name="T0" fmla="*/ 31 w 61"/>
                  <a:gd name="T1" fmla="*/ 0 h 61"/>
                  <a:gd name="T2" fmla="*/ 0 w 61"/>
                  <a:gd name="T3" fmla="*/ 30 h 61"/>
                  <a:gd name="T4" fmla="*/ 31 w 61"/>
                  <a:gd name="T5" fmla="*/ 61 h 61"/>
                  <a:gd name="T6" fmla="*/ 61 w 61"/>
                  <a:gd name="T7" fmla="*/ 30 h 61"/>
                  <a:gd name="T8" fmla="*/ 31 w 6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lnTo>
                      <a:pt x="0" y="30"/>
                    </a:lnTo>
                    <a:lnTo>
                      <a:pt x="31" y="61"/>
                    </a:lnTo>
                    <a:lnTo>
                      <a:pt x="61" y="30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17" name="Freeform 123"/>
              <p:cNvSpPr>
                <a:spLocks/>
              </p:cNvSpPr>
              <p:nvPr/>
            </p:nvSpPr>
            <p:spPr bwMode="auto">
              <a:xfrm>
                <a:off x="3644" y="2133"/>
                <a:ext cx="73" cy="73"/>
              </a:xfrm>
              <a:custGeom>
                <a:avLst/>
                <a:gdLst>
                  <a:gd name="T0" fmla="*/ 36 w 73"/>
                  <a:gd name="T1" fmla="*/ 0 h 73"/>
                  <a:gd name="T2" fmla="*/ 0 w 73"/>
                  <a:gd name="T3" fmla="*/ 36 h 73"/>
                  <a:gd name="T4" fmla="*/ 36 w 73"/>
                  <a:gd name="T5" fmla="*/ 73 h 73"/>
                  <a:gd name="T6" fmla="*/ 73 w 73"/>
                  <a:gd name="T7" fmla="*/ 36 h 73"/>
                  <a:gd name="T8" fmla="*/ 36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6" y="0"/>
                    </a:moveTo>
                    <a:lnTo>
                      <a:pt x="0" y="36"/>
                    </a:lnTo>
                    <a:lnTo>
                      <a:pt x="36" y="73"/>
                    </a:lnTo>
                    <a:lnTo>
                      <a:pt x="73" y="3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18" name="Freeform 124"/>
              <p:cNvSpPr>
                <a:spLocks/>
              </p:cNvSpPr>
              <p:nvPr/>
            </p:nvSpPr>
            <p:spPr bwMode="auto">
              <a:xfrm>
                <a:off x="3650" y="2139"/>
                <a:ext cx="61" cy="61"/>
              </a:xfrm>
              <a:custGeom>
                <a:avLst/>
                <a:gdLst>
                  <a:gd name="T0" fmla="*/ 30 w 61"/>
                  <a:gd name="T1" fmla="*/ 0 h 61"/>
                  <a:gd name="T2" fmla="*/ 0 w 61"/>
                  <a:gd name="T3" fmla="*/ 30 h 61"/>
                  <a:gd name="T4" fmla="*/ 30 w 61"/>
                  <a:gd name="T5" fmla="*/ 61 h 61"/>
                  <a:gd name="T6" fmla="*/ 61 w 61"/>
                  <a:gd name="T7" fmla="*/ 30 h 61"/>
                  <a:gd name="T8" fmla="*/ 30 w 6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1">
                    <a:moveTo>
                      <a:pt x="30" y="0"/>
                    </a:moveTo>
                    <a:lnTo>
                      <a:pt x="0" y="30"/>
                    </a:lnTo>
                    <a:lnTo>
                      <a:pt x="30" y="61"/>
                    </a:lnTo>
                    <a:lnTo>
                      <a:pt x="61" y="30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19" name="Freeform 125"/>
              <p:cNvSpPr>
                <a:spLocks/>
              </p:cNvSpPr>
              <p:nvPr/>
            </p:nvSpPr>
            <p:spPr bwMode="auto">
              <a:xfrm>
                <a:off x="2912" y="2567"/>
                <a:ext cx="73" cy="73"/>
              </a:xfrm>
              <a:custGeom>
                <a:avLst/>
                <a:gdLst>
                  <a:gd name="T0" fmla="*/ 36 w 73"/>
                  <a:gd name="T1" fmla="*/ 0 h 73"/>
                  <a:gd name="T2" fmla="*/ 0 w 73"/>
                  <a:gd name="T3" fmla="*/ 37 h 73"/>
                  <a:gd name="T4" fmla="*/ 36 w 73"/>
                  <a:gd name="T5" fmla="*/ 73 h 73"/>
                  <a:gd name="T6" fmla="*/ 73 w 73"/>
                  <a:gd name="T7" fmla="*/ 37 h 73"/>
                  <a:gd name="T8" fmla="*/ 36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6" y="0"/>
                    </a:moveTo>
                    <a:lnTo>
                      <a:pt x="0" y="37"/>
                    </a:lnTo>
                    <a:lnTo>
                      <a:pt x="36" y="73"/>
                    </a:lnTo>
                    <a:lnTo>
                      <a:pt x="73" y="3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20" name="Freeform 126"/>
              <p:cNvSpPr>
                <a:spLocks/>
              </p:cNvSpPr>
              <p:nvPr/>
            </p:nvSpPr>
            <p:spPr bwMode="auto">
              <a:xfrm>
                <a:off x="2918" y="2573"/>
                <a:ext cx="61" cy="62"/>
              </a:xfrm>
              <a:custGeom>
                <a:avLst/>
                <a:gdLst>
                  <a:gd name="T0" fmla="*/ 30 w 61"/>
                  <a:gd name="T1" fmla="*/ 0 h 62"/>
                  <a:gd name="T2" fmla="*/ 0 w 61"/>
                  <a:gd name="T3" fmla="*/ 31 h 62"/>
                  <a:gd name="T4" fmla="*/ 30 w 61"/>
                  <a:gd name="T5" fmla="*/ 62 h 62"/>
                  <a:gd name="T6" fmla="*/ 61 w 61"/>
                  <a:gd name="T7" fmla="*/ 31 h 62"/>
                  <a:gd name="T8" fmla="*/ 30 w 61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2">
                    <a:moveTo>
                      <a:pt x="30" y="0"/>
                    </a:moveTo>
                    <a:lnTo>
                      <a:pt x="0" y="31"/>
                    </a:lnTo>
                    <a:lnTo>
                      <a:pt x="30" y="62"/>
                    </a:lnTo>
                    <a:lnTo>
                      <a:pt x="61" y="31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21" name="Freeform 127"/>
              <p:cNvSpPr>
                <a:spLocks/>
              </p:cNvSpPr>
              <p:nvPr/>
            </p:nvSpPr>
            <p:spPr bwMode="auto">
              <a:xfrm>
                <a:off x="2902" y="2620"/>
                <a:ext cx="73" cy="73"/>
              </a:xfrm>
              <a:custGeom>
                <a:avLst/>
                <a:gdLst>
                  <a:gd name="T0" fmla="*/ 36 w 73"/>
                  <a:gd name="T1" fmla="*/ 0 h 73"/>
                  <a:gd name="T2" fmla="*/ 0 w 73"/>
                  <a:gd name="T3" fmla="*/ 36 h 73"/>
                  <a:gd name="T4" fmla="*/ 36 w 73"/>
                  <a:gd name="T5" fmla="*/ 73 h 73"/>
                  <a:gd name="T6" fmla="*/ 73 w 73"/>
                  <a:gd name="T7" fmla="*/ 36 h 73"/>
                  <a:gd name="T8" fmla="*/ 36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6" y="0"/>
                    </a:moveTo>
                    <a:lnTo>
                      <a:pt x="0" y="36"/>
                    </a:lnTo>
                    <a:lnTo>
                      <a:pt x="36" y="73"/>
                    </a:lnTo>
                    <a:lnTo>
                      <a:pt x="73" y="3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22" name="Freeform 128"/>
              <p:cNvSpPr>
                <a:spLocks/>
              </p:cNvSpPr>
              <p:nvPr/>
            </p:nvSpPr>
            <p:spPr bwMode="auto">
              <a:xfrm>
                <a:off x="2908" y="2626"/>
                <a:ext cx="61" cy="61"/>
              </a:xfrm>
              <a:custGeom>
                <a:avLst/>
                <a:gdLst>
                  <a:gd name="T0" fmla="*/ 30 w 61"/>
                  <a:gd name="T1" fmla="*/ 0 h 61"/>
                  <a:gd name="T2" fmla="*/ 0 w 61"/>
                  <a:gd name="T3" fmla="*/ 30 h 61"/>
                  <a:gd name="T4" fmla="*/ 30 w 61"/>
                  <a:gd name="T5" fmla="*/ 61 h 61"/>
                  <a:gd name="T6" fmla="*/ 61 w 61"/>
                  <a:gd name="T7" fmla="*/ 30 h 61"/>
                  <a:gd name="T8" fmla="*/ 30 w 6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1">
                    <a:moveTo>
                      <a:pt x="30" y="0"/>
                    </a:moveTo>
                    <a:lnTo>
                      <a:pt x="0" y="30"/>
                    </a:lnTo>
                    <a:lnTo>
                      <a:pt x="30" y="61"/>
                    </a:lnTo>
                    <a:lnTo>
                      <a:pt x="61" y="30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23" name="Freeform 129"/>
              <p:cNvSpPr>
                <a:spLocks/>
              </p:cNvSpPr>
              <p:nvPr/>
            </p:nvSpPr>
            <p:spPr bwMode="auto">
              <a:xfrm>
                <a:off x="3283" y="2601"/>
                <a:ext cx="73" cy="73"/>
              </a:xfrm>
              <a:custGeom>
                <a:avLst/>
                <a:gdLst>
                  <a:gd name="T0" fmla="*/ 36 w 73"/>
                  <a:gd name="T1" fmla="*/ 0 h 73"/>
                  <a:gd name="T2" fmla="*/ 0 w 73"/>
                  <a:gd name="T3" fmla="*/ 37 h 73"/>
                  <a:gd name="T4" fmla="*/ 36 w 73"/>
                  <a:gd name="T5" fmla="*/ 73 h 73"/>
                  <a:gd name="T6" fmla="*/ 73 w 73"/>
                  <a:gd name="T7" fmla="*/ 37 h 73"/>
                  <a:gd name="T8" fmla="*/ 36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6" y="0"/>
                    </a:moveTo>
                    <a:lnTo>
                      <a:pt x="0" y="37"/>
                    </a:lnTo>
                    <a:lnTo>
                      <a:pt x="36" y="73"/>
                    </a:lnTo>
                    <a:lnTo>
                      <a:pt x="73" y="3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24" name="Freeform 130"/>
              <p:cNvSpPr>
                <a:spLocks/>
              </p:cNvSpPr>
              <p:nvPr/>
            </p:nvSpPr>
            <p:spPr bwMode="auto">
              <a:xfrm>
                <a:off x="3289" y="2607"/>
                <a:ext cx="61" cy="61"/>
              </a:xfrm>
              <a:custGeom>
                <a:avLst/>
                <a:gdLst>
                  <a:gd name="T0" fmla="*/ 30 w 61"/>
                  <a:gd name="T1" fmla="*/ 0 h 61"/>
                  <a:gd name="T2" fmla="*/ 0 w 61"/>
                  <a:gd name="T3" fmla="*/ 31 h 61"/>
                  <a:gd name="T4" fmla="*/ 30 w 61"/>
                  <a:gd name="T5" fmla="*/ 61 h 61"/>
                  <a:gd name="T6" fmla="*/ 61 w 61"/>
                  <a:gd name="T7" fmla="*/ 31 h 61"/>
                  <a:gd name="T8" fmla="*/ 30 w 6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1">
                    <a:moveTo>
                      <a:pt x="30" y="0"/>
                    </a:moveTo>
                    <a:lnTo>
                      <a:pt x="0" y="31"/>
                    </a:lnTo>
                    <a:lnTo>
                      <a:pt x="30" y="61"/>
                    </a:lnTo>
                    <a:lnTo>
                      <a:pt x="61" y="31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25" name="Freeform 131"/>
              <p:cNvSpPr>
                <a:spLocks/>
              </p:cNvSpPr>
              <p:nvPr/>
            </p:nvSpPr>
            <p:spPr bwMode="auto">
              <a:xfrm>
                <a:off x="2970" y="2686"/>
                <a:ext cx="73" cy="73"/>
              </a:xfrm>
              <a:custGeom>
                <a:avLst/>
                <a:gdLst>
                  <a:gd name="T0" fmla="*/ 37 w 73"/>
                  <a:gd name="T1" fmla="*/ 0 h 73"/>
                  <a:gd name="T2" fmla="*/ 0 w 73"/>
                  <a:gd name="T3" fmla="*/ 36 h 73"/>
                  <a:gd name="T4" fmla="*/ 37 w 73"/>
                  <a:gd name="T5" fmla="*/ 73 h 73"/>
                  <a:gd name="T6" fmla="*/ 73 w 73"/>
                  <a:gd name="T7" fmla="*/ 36 h 73"/>
                  <a:gd name="T8" fmla="*/ 37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7" y="0"/>
                    </a:moveTo>
                    <a:lnTo>
                      <a:pt x="0" y="36"/>
                    </a:lnTo>
                    <a:lnTo>
                      <a:pt x="37" y="73"/>
                    </a:lnTo>
                    <a:lnTo>
                      <a:pt x="73" y="3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26" name="Freeform 132"/>
              <p:cNvSpPr>
                <a:spLocks/>
              </p:cNvSpPr>
              <p:nvPr/>
            </p:nvSpPr>
            <p:spPr bwMode="auto">
              <a:xfrm>
                <a:off x="2976" y="2692"/>
                <a:ext cx="61" cy="61"/>
              </a:xfrm>
              <a:custGeom>
                <a:avLst/>
                <a:gdLst>
                  <a:gd name="T0" fmla="*/ 31 w 61"/>
                  <a:gd name="T1" fmla="*/ 0 h 61"/>
                  <a:gd name="T2" fmla="*/ 0 w 61"/>
                  <a:gd name="T3" fmla="*/ 30 h 61"/>
                  <a:gd name="T4" fmla="*/ 31 w 61"/>
                  <a:gd name="T5" fmla="*/ 61 h 61"/>
                  <a:gd name="T6" fmla="*/ 61 w 61"/>
                  <a:gd name="T7" fmla="*/ 30 h 61"/>
                  <a:gd name="T8" fmla="*/ 31 w 6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lnTo>
                      <a:pt x="0" y="30"/>
                    </a:lnTo>
                    <a:lnTo>
                      <a:pt x="31" y="61"/>
                    </a:lnTo>
                    <a:lnTo>
                      <a:pt x="61" y="30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27" name="Freeform 133"/>
              <p:cNvSpPr>
                <a:spLocks/>
              </p:cNvSpPr>
              <p:nvPr/>
            </p:nvSpPr>
            <p:spPr bwMode="auto">
              <a:xfrm>
                <a:off x="2346" y="2684"/>
                <a:ext cx="72" cy="73"/>
              </a:xfrm>
              <a:custGeom>
                <a:avLst/>
                <a:gdLst>
                  <a:gd name="T0" fmla="*/ 36 w 72"/>
                  <a:gd name="T1" fmla="*/ 0 h 73"/>
                  <a:gd name="T2" fmla="*/ 0 w 72"/>
                  <a:gd name="T3" fmla="*/ 37 h 73"/>
                  <a:gd name="T4" fmla="*/ 36 w 72"/>
                  <a:gd name="T5" fmla="*/ 73 h 73"/>
                  <a:gd name="T6" fmla="*/ 72 w 72"/>
                  <a:gd name="T7" fmla="*/ 37 h 73"/>
                  <a:gd name="T8" fmla="*/ 36 w 72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3">
                    <a:moveTo>
                      <a:pt x="36" y="0"/>
                    </a:moveTo>
                    <a:lnTo>
                      <a:pt x="0" y="37"/>
                    </a:lnTo>
                    <a:lnTo>
                      <a:pt x="36" y="73"/>
                    </a:lnTo>
                    <a:lnTo>
                      <a:pt x="72" y="3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28" name="Freeform 134"/>
              <p:cNvSpPr>
                <a:spLocks/>
              </p:cNvSpPr>
              <p:nvPr/>
            </p:nvSpPr>
            <p:spPr bwMode="auto">
              <a:xfrm>
                <a:off x="2351" y="2690"/>
                <a:ext cx="62" cy="61"/>
              </a:xfrm>
              <a:custGeom>
                <a:avLst/>
                <a:gdLst>
                  <a:gd name="T0" fmla="*/ 31 w 62"/>
                  <a:gd name="T1" fmla="*/ 0 h 61"/>
                  <a:gd name="T2" fmla="*/ 0 w 62"/>
                  <a:gd name="T3" fmla="*/ 31 h 61"/>
                  <a:gd name="T4" fmla="*/ 31 w 62"/>
                  <a:gd name="T5" fmla="*/ 61 h 61"/>
                  <a:gd name="T6" fmla="*/ 62 w 62"/>
                  <a:gd name="T7" fmla="*/ 31 h 61"/>
                  <a:gd name="T8" fmla="*/ 31 w 62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61">
                    <a:moveTo>
                      <a:pt x="31" y="0"/>
                    </a:moveTo>
                    <a:lnTo>
                      <a:pt x="0" y="31"/>
                    </a:lnTo>
                    <a:lnTo>
                      <a:pt x="31" y="61"/>
                    </a:lnTo>
                    <a:lnTo>
                      <a:pt x="62" y="31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29" name="Freeform 135"/>
              <p:cNvSpPr>
                <a:spLocks/>
              </p:cNvSpPr>
              <p:nvPr/>
            </p:nvSpPr>
            <p:spPr bwMode="auto">
              <a:xfrm>
                <a:off x="3615" y="1947"/>
                <a:ext cx="73" cy="73"/>
              </a:xfrm>
              <a:custGeom>
                <a:avLst/>
                <a:gdLst>
                  <a:gd name="T0" fmla="*/ 36 w 73"/>
                  <a:gd name="T1" fmla="*/ 0 h 73"/>
                  <a:gd name="T2" fmla="*/ 0 w 73"/>
                  <a:gd name="T3" fmla="*/ 36 h 73"/>
                  <a:gd name="T4" fmla="*/ 36 w 73"/>
                  <a:gd name="T5" fmla="*/ 73 h 73"/>
                  <a:gd name="T6" fmla="*/ 73 w 73"/>
                  <a:gd name="T7" fmla="*/ 36 h 73"/>
                  <a:gd name="T8" fmla="*/ 36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6" y="0"/>
                    </a:moveTo>
                    <a:lnTo>
                      <a:pt x="0" y="36"/>
                    </a:lnTo>
                    <a:lnTo>
                      <a:pt x="36" y="73"/>
                    </a:lnTo>
                    <a:lnTo>
                      <a:pt x="73" y="3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30" name="Freeform 136"/>
              <p:cNvSpPr>
                <a:spLocks/>
              </p:cNvSpPr>
              <p:nvPr/>
            </p:nvSpPr>
            <p:spPr bwMode="auto">
              <a:xfrm>
                <a:off x="3620" y="1953"/>
                <a:ext cx="62" cy="61"/>
              </a:xfrm>
              <a:custGeom>
                <a:avLst/>
                <a:gdLst>
                  <a:gd name="T0" fmla="*/ 31 w 62"/>
                  <a:gd name="T1" fmla="*/ 0 h 61"/>
                  <a:gd name="T2" fmla="*/ 0 w 62"/>
                  <a:gd name="T3" fmla="*/ 30 h 61"/>
                  <a:gd name="T4" fmla="*/ 31 w 62"/>
                  <a:gd name="T5" fmla="*/ 61 h 61"/>
                  <a:gd name="T6" fmla="*/ 62 w 62"/>
                  <a:gd name="T7" fmla="*/ 30 h 61"/>
                  <a:gd name="T8" fmla="*/ 31 w 62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61">
                    <a:moveTo>
                      <a:pt x="31" y="0"/>
                    </a:moveTo>
                    <a:lnTo>
                      <a:pt x="0" y="30"/>
                    </a:lnTo>
                    <a:lnTo>
                      <a:pt x="31" y="61"/>
                    </a:lnTo>
                    <a:lnTo>
                      <a:pt x="62" y="30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31" name="Freeform 137"/>
              <p:cNvSpPr>
                <a:spLocks/>
              </p:cNvSpPr>
              <p:nvPr/>
            </p:nvSpPr>
            <p:spPr bwMode="auto">
              <a:xfrm>
                <a:off x="2863" y="2630"/>
                <a:ext cx="73" cy="73"/>
              </a:xfrm>
              <a:custGeom>
                <a:avLst/>
                <a:gdLst>
                  <a:gd name="T0" fmla="*/ 36 w 73"/>
                  <a:gd name="T1" fmla="*/ 0 h 73"/>
                  <a:gd name="T2" fmla="*/ 0 w 73"/>
                  <a:gd name="T3" fmla="*/ 37 h 73"/>
                  <a:gd name="T4" fmla="*/ 36 w 73"/>
                  <a:gd name="T5" fmla="*/ 73 h 73"/>
                  <a:gd name="T6" fmla="*/ 73 w 73"/>
                  <a:gd name="T7" fmla="*/ 37 h 73"/>
                  <a:gd name="T8" fmla="*/ 36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6" y="0"/>
                    </a:moveTo>
                    <a:lnTo>
                      <a:pt x="0" y="37"/>
                    </a:lnTo>
                    <a:lnTo>
                      <a:pt x="36" y="73"/>
                    </a:lnTo>
                    <a:lnTo>
                      <a:pt x="73" y="3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32" name="Freeform 138"/>
              <p:cNvSpPr>
                <a:spLocks/>
              </p:cNvSpPr>
              <p:nvPr/>
            </p:nvSpPr>
            <p:spPr bwMode="auto">
              <a:xfrm>
                <a:off x="2869" y="2636"/>
                <a:ext cx="61" cy="61"/>
              </a:xfrm>
              <a:custGeom>
                <a:avLst/>
                <a:gdLst>
                  <a:gd name="T0" fmla="*/ 30 w 61"/>
                  <a:gd name="T1" fmla="*/ 0 h 61"/>
                  <a:gd name="T2" fmla="*/ 0 w 61"/>
                  <a:gd name="T3" fmla="*/ 31 h 61"/>
                  <a:gd name="T4" fmla="*/ 30 w 61"/>
                  <a:gd name="T5" fmla="*/ 61 h 61"/>
                  <a:gd name="T6" fmla="*/ 61 w 61"/>
                  <a:gd name="T7" fmla="*/ 31 h 61"/>
                  <a:gd name="T8" fmla="*/ 30 w 6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1">
                    <a:moveTo>
                      <a:pt x="30" y="0"/>
                    </a:moveTo>
                    <a:lnTo>
                      <a:pt x="0" y="31"/>
                    </a:lnTo>
                    <a:lnTo>
                      <a:pt x="30" y="61"/>
                    </a:lnTo>
                    <a:lnTo>
                      <a:pt x="61" y="31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33" name="Freeform 139"/>
              <p:cNvSpPr>
                <a:spLocks/>
              </p:cNvSpPr>
              <p:nvPr/>
            </p:nvSpPr>
            <p:spPr bwMode="auto">
              <a:xfrm>
                <a:off x="1438" y="2657"/>
                <a:ext cx="73" cy="72"/>
              </a:xfrm>
              <a:custGeom>
                <a:avLst/>
                <a:gdLst>
                  <a:gd name="T0" fmla="*/ 36 w 73"/>
                  <a:gd name="T1" fmla="*/ 0 h 72"/>
                  <a:gd name="T2" fmla="*/ 0 w 73"/>
                  <a:gd name="T3" fmla="*/ 36 h 72"/>
                  <a:gd name="T4" fmla="*/ 36 w 73"/>
                  <a:gd name="T5" fmla="*/ 72 h 72"/>
                  <a:gd name="T6" fmla="*/ 73 w 73"/>
                  <a:gd name="T7" fmla="*/ 36 h 72"/>
                  <a:gd name="T8" fmla="*/ 36 w 73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2">
                    <a:moveTo>
                      <a:pt x="36" y="0"/>
                    </a:moveTo>
                    <a:lnTo>
                      <a:pt x="0" y="36"/>
                    </a:lnTo>
                    <a:lnTo>
                      <a:pt x="36" y="72"/>
                    </a:lnTo>
                    <a:lnTo>
                      <a:pt x="73" y="3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34" name="Freeform 140"/>
              <p:cNvSpPr>
                <a:spLocks/>
              </p:cNvSpPr>
              <p:nvPr/>
            </p:nvSpPr>
            <p:spPr bwMode="auto">
              <a:xfrm>
                <a:off x="1444" y="2662"/>
                <a:ext cx="61" cy="62"/>
              </a:xfrm>
              <a:custGeom>
                <a:avLst/>
                <a:gdLst>
                  <a:gd name="T0" fmla="*/ 30 w 61"/>
                  <a:gd name="T1" fmla="*/ 0 h 62"/>
                  <a:gd name="T2" fmla="*/ 0 w 61"/>
                  <a:gd name="T3" fmla="*/ 31 h 62"/>
                  <a:gd name="T4" fmla="*/ 30 w 61"/>
                  <a:gd name="T5" fmla="*/ 62 h 62"/>
                  <a:gd name="T6" fmla="*/ 61 w 61"/>
                  <a:gd name="T7" fmla="*/ 31 h 62"/>
                  <a:gd name="T8" fmla="*/ 30 w 61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2">
                    <a:moveTo>
                      <a:pt x="30" y="0"/>
                    </a:moveTo>
                    <a:lnTo>
                      <a:pt x="0" y="31"/>
                    </a:lnTo>
                    <a:lnTo>
                      <a:pt x="30" y="62"/>
                    </a:lnTo>
                    <a:lnTo>
                      <a:pt x="61" y="31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35" name="Freeform 141"/>
              <p:cNvSpPr>
                <a:spLocks/>
              </p:cNvSpPr>
              <p:nvPr/>
            </p:nvSpPr>
            <p:spPr bwMode="auto">
              <a:xfrm>
                <a:off x="1828" y="2650"/>
                <a:ext cx="73" cy="73"/>
              </a:xfrm>
              <a:custGeom>
                <a:avLst/>
                <a:gdLst>
                  <a:gd name="T0" fmla="*/ 37 w 73"/>
                  <a:gd name="T1" fmla="*/ 0 h 73"/>
                  <a:gd name="T2" fmla="*/ 0 w 73"/>
                  <a:gd name="T3" fmla="*/ 36 h 73"/>
                  <a:gd name="T4" fmla="*/ 37 w 73"/>
                  <a:gd name="T5" fmla="*/ 73 h 73"/>
                  <a:gd name="T6" fmla="*/ 73 w 73"/>
                  <a:gd name="T7" fmla="*/ 36 h 73"/>
                  <a:gd name="T8" fmla="*/ 37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7" y="0"/>
                    </a:moveTo>
                    <a:lnTo>
                      <a:pt x="0" y="36"/>
                    </a:lnTo>
                    <a:lnTo>
                      <a:pt x="37" y="73"/>
                    </a:lnTo>
                    <a:lnTo>
                      <a:pt x="73" y="3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36" name="Freeform 142"/>
              <p:cNvSpPr>
                <a:spLocks/>
              </p:cNvSpPr>
              <p:nvPr/>
            </p:nvSpPr>
            <p:spPr bwMode="auto">
              <a:xfrm>
                <a:off x="1834" y="2656"/>
                <a:ext cx="61" cy="61"/>
              </a:xfrm>
              <a:custGeom>
                <a:avLst/>
                <a:gdLst>
                  <a:gd name="T0" fmla="*/ 31 w 61"/>
                  <a:gd name="T1" fmla="*/ 0 h 61"/>
                  <a:gd name="T2" fmla="*/ 0 w 61"/>
                  <a:gd name="T3" fmla="*/ 30 h 61"/>
                  <a:gd name="T4" fmla="*/ 31 w 61"/>
                  <a:gd name="T5" fmla="*/ 61 h 61"/>
                  <a:gd name="T6" fmla="*/ 61 w 61"/>
                  <a:gd name="T7" fmla="*/ 30 h 61"/>
                  <a:gd name="T8" fmla="*/ 31 w 6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lnTo>
                      <a:pt x="0" y="30"/>
                    </a:lnTo>
                    <a:lnTo>
                      <a:pt x="31" y="61"/>
                    </a:lnTo>
                    <a:lnTo>
                      <a:pt x="61" y="30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37" name="Freeform 143"/>
              <p:cNvSpPr>
                <a:spLocks/>
              </p:cNvSpPr>
              <p:nvPr/>
            </p:nvSpPr>
            <p:spPr bwMode="auto">
              <a:xfrm>
                <a:off x="2141" y="2411"/>
                <a:ext cx="72" cy="73"/>
              </a:xfrm>
              <a:custGeom>
                <a:avLst/>
                <a:gdLst>
                  <a:gd name="T0" fmla="*/ 36 w 72"/>
                  <a:gd name="T1" fmla="*/ 0 h 73"/>
                  <a:gd name="T2" fmla="*/ 0 w 72"/>
                  <a:gd name="T3" fmla="*/ 36 h 73"/>
                  <a:gd name="T4" fmla="*/ 36 w 72"/>
                  <a:gd name="T5" fmla="*/ 73 h 73"/>
                  <a:gd name="T6" fmla="*/ 72 w 72"/>
                  <a:gd name="T7" fmla="*/ 36 h 73"/>
                  <a:gd name="T8" fmla="*/ 36 w 72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3">
                    <a:moveTo>
                      <a:pt x="36" y="0"/>
                    </a:moveTo>
                    <a:lnTo>
                      <a:pt x="0" y="36"/>
                    </a:lnTo>
                    <a:lnTo>
                      <a:pt x="36" y="73"/>
                    </a:lnTo>
                    <a:lnTo>
                      <a:pt x="72" y="3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38" name="Freeform 144"/>
              <p:cNvSpPr>
                <a:spLocks/>
              </p:cNvSpPr>
              <p:nvPr/>
            </p:nvSpPr>
            <p:spPr bwMode="auto">
              <a:xfrm>
                <a:off x="2146" y="2416"/>
                <a:ext cx="62" cy="62"/>
              </a:xfrm>
              <a:custGeom>
                <a:avLst/>
                <a:gdLst>
                  <a:gd name="T0" fmla="*/ 31 w 62"/>
                  <a:gd name="T1" fmla="*/ 0 h 62"/>
                  <a:gd name="T2" fmla="*/ 0 w 62"/>
                  <a:gd name="T3" fmla="*/ 31 h 62"/>
                  <a:gd name="T4" fmla="*/ 31 w 62"/>
                  <a:gd name="T5" fmla="*/ 62 h 62"/>
                  <a:gd name="T6" fmla="*/ 62 w 62"/>
                  <a:gd name="T7" fmla="*/ 31 h 62"/>
                  <a:gd name="T8" fmla="*/ 31 w 62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62">
                    <a:moveTo>
                      <a:pt x="31" y="0"/>
                    </a:moveTo>
                    <a:lnTo>
                      <a:pt x="0" y="31"/>
                    </a:lnTo>
                    <a:lnTo>
                      <a:pt x="31" y="62"/>
                    </a:lnTo>
                    <a:lnTo>
                      <a:pt x="62" y="31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39" name="Freeform 145"/>
              <p:cNvSpPr>
                <a:spLocks/>
              </p:cNvSpPr>
              <p:nvPr/>
            </p:nvSpPr>
            <p:spPr bwMode="auto">
              <a:xfrm>
                <a:off x="2931" y="2700"/>
                <a:ext cx="73" cy="73"/>
              </a:xfrm>
              <a:custGeom>
                <a:avLst/>
                <a:gdLst>
                  <a:gd name="T0" fmla="*/ 37 w 73"/>
                  <a:gd name="T1" fmla="*/ 0 h 73"/>
                  <a:gd name="T2" fmla="*/ 0 w 73"/>
                  <a:gd name="T3" fmla="*/ 37 h 73"/>
                  <a:gd name="T4" fmla="*/ 37 w 73"/>
                  <a:gd name="T5" fmla="*/ 73 h 73"/>
                  <a:gd name="T6" fmla="*/ 73 w 73"/>
                  <a:gd name="T7" fmla="*/ 37 h 73"/>
                  <a:gd name="T8" fmla="*/ 37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7" y="0"/>
                    </a:moveTo>
                    <a:lnTo>
                      <a:pt x="0" y="37"/>
                    </a:lnTo>
                    <a:lnTo>
                      <a:pt x="37" y="73"/>
                    </a:lnTo>
                    <a:lnTo>
                      <a:pt x="73" y="37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40" name="Freeform 146"/>
              <p:cNvSpPr>
                <a:spLocks/>
              </p:cNvSpPr>
              <p:nvPr/>
            </p:nvSpPr>
            <p:spPr bwMode="auto">
              <a:xfrm>
                <a:off x="2937" y="2706"/>
                <a:ext cx="61" cy="61"/>
              </a:xfrm>
              <a:custGeom>
                <a:avLst/>
                <a:gdLst>
                  <a:gd name="T0" fmla="*/ 31 w 61"/>
                  <a:gd name="T1" fmla="*/ 0 h 61"/>
                  <a:gd name="T2" fmla="*/ 0 w 61"/>
                  <a:gd name="T3" fmla="*/ 31 h 61"/>
                  <a:gd name="T4" fmla="*/ 31 w 61"/>
                  <a:gd name="T5" fmla="*/ 61 h 61"/>
                  <a:gd name="T6" fmla="*/ 61 w 61"/>
                  <a:gd name="T7" fmla="*/ 31 h 61"/>
                  <a:gd name="T8" fmla="*/ 31 w 6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lnTo>
                      <a:pt x="0" y="31"/>
                    </a:lnTo>
                    <a:lnTo>
                      <a:pt x="31" y="61"/>
                    </a:lnTo>
                    <a:lnTo>
                      <a:pt x="61" y="31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41" name="Freeform 147"/>
              <p:cNvSpPr>
                <a:spLocks/>
              </p:cNvSpPr>
              <p:nvPr/>
            </p:nvSpPr>
            <p:spPr bwMode="auto">
              <a:xfrm>
                <a:off x="3293" y="2493"/>
                <a:ext cx="72" cy="73"/>
              </a:xfrm>
              <a:custGeom>
                <a:avLst/>
                <a:gdLst>
                  <a:gd name="T0" fmla="*/ 36 w 72"/>
                  <a:gd name="T1" fmla="*/ 0 h 73"/>
                  <a:gd name="T2" fmla="*/ 0 w 72"/>
                  <a:gd name="T3" fmla="*/ 36 h 73"/>
                  <a:gd name="T4" fmla="*/ 36 w 72"/>
                  <a:gd name="T5" fmla="*/ 73 h 73"/>
                  <a:gd name="T6" fmla="*/ 72 w 72"/>
                  <a:gd name="T7" fmla="*/ 36 h 73"/>
                  <a:gd name="T8" fmla="*/ 36 w 72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3">
                    <a:moveTo>
                      <a:pt x="36" y="0"/>
                    </a:moveTo>
                    <a:lnTo>
                      <a:pt x="0" y="36"/>
                    </a:lnTo>
                    <a:lnTo>
                      <a:pt x="36" y="73"/>
                    </a:lnTo>
                    <a:lnTo>
                      <a:pt x="72" y="3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42" name="Freeform 148"/>
              <p:cNvSpPr>
                <a:spLocks/>
              </p:cNvSpPr>
              <p:nvPr/>
            </p:nvSpPr>
            <p:spPr bwMode="auto">
              <a:xfrm>
                <a:off x="3298" y="2499"/>
                <a:ext cx="62" cy="61"/>
              </a:xfrm>
              <a:custGeom>
                <a:avLst/>
                <a:gdLst>
                  <a:gd name="T0" fmla="*/ 31 w 62"/>
                  <a:gd name="T1" fmla="*/ 0 h 61"/>
                  <a:gd name="T2" fmla="*/ 0 w 62"/>
                  <a:gd name="T3" fmla="*/ 30 h 61"/>
                  <a:gd name="T4" fmla="*/ 31 w 62"/>
                  <a:gd name="T5" fmla="*/ 61 h 61"/>
                  <a:gd name="T6" fmla="*/ 62 w 62"/>
                  <a:gd name="T7" fmla="*/ 30 h 61"/>
                  <a:gd name="T8" fmla="*/ 31 w 62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61">
                    <a:moveTo>
                      <a:pt x="31" y="0"/>
                    </a:moveTo>
                    <a:lnTo>
                      <a:pt x="0" y="30"/>
                    </a:lnTo>
                    <a:lnTo>
                      <a:pt x="31" y="61"/>
                    </a:lnTo>
                    <a:lnTo>
                      <a:pt x="62" y="30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43" name="Freeform 149"/>
              <p:cNvSpPr>
                <a:spLocks/>
              </p:cNvSpPr>
              <p:nvPr/>
            </p:nvSpPr>
            <p:spPr bwMode="auto">
              <a:xfrm>
                <a:off x="3068" y="2596"/>
                <a:ext cx="73" cy="73"/>
              </a:xfrm>
              <a:custGeom>
                <a:avLst/>
                <a:gdLst>
                  <a:gd name="T0" fmla="*/ 36 w 73"/>
                  <a:gd name="T1" fmla="*/ 0 h 73"/>
                  <a:gd name="T2" fmla="*/ 0 w 73"/>
                  <a:gd name="T3" fmla="*/ 36 h 73"/>
                  <a:gd name="T4" fmla="*/ 36 w 73"/>
                  <a:gd name="T5" fmla="*/ 73 h 73"/>
                  <a:gd name="T6" fmla="*/ 73 w 73"/>
                  <a:gd name="T7" fmla="*/ 36 h 73"/>
                  <a:gd name="T8" fmla="*/ 36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6" y="0"/>
                    </a:moveTo>
                    <a:lnTo>
                      <a:pt x="0" y="36"/>
                    </a:lnTo>
                    <a:lnTo>
                      <a:pt x="36" y="73"/>
                    </a:lnTo>
                    <a:lnTo>
                      <a:pt x="73" y="3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44" name="Freeform 150"/>
              <p:cNvSpPr>
                <a:spLocks/>
              </p:cNvSpPr>
              <p:nvPr/>
            </p:nvSpPr>
            <p:spPr bwMode="auto">
              <a:xfrm>
                <a:off x="3074" y="2602"/>
                <a:ext cx="61" cy="61"/>
              </a:xfrm>
              <a:custGeom>
                <a:avLst/>
                <a:gdLst>
                  <a:gd name="T0" fmla="*/ 30 w 61"/>
                  <a:gd name="T1" fmla="*/ 0 h 61"/>
                  <a:gd name="T2" fmla="*/ 0 w 61"/>
                  <a:gd name="T3" fmla="*/ 30 h 61"/>
                  <a:gd name="T4" fmla="*/ 30 w 61"/>
                  <a:gd name="T5" fmla="*/ 61 h 61"/>
                  <a:gd name="T6" fmla="*/ 61 w 61"/>
                  <a:gd name="T7" fmla="*/ 30 h 61"/>
                  <a:gd name="T8" fmla="*/ 30 w 6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1">
                    <a:moveTo>
                      <a:pt x="30" y="0"/>
                    </a:moveTo>
                    <a:lnTo>
                      <a:pt x="0" y="30"/>
                    </a:lnTo>
                    <a:lnTo>
                      <a:pt x="30" y="61"/>
                    </a:lnTo>
                    <a:lnTo>
                      <a:pt x="61" y="30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45" name="Freeform 151"/>
              <p:cNvSpPr>
                <a:spLocks/>
              </p:cNvSpPr>
              <p:nvPr/>
            </p:nvSpPr>
            <p:spPr bwMode="auto">
              <a:xfrm>
                <a:off x="2814" y="2561"/>
                <a:ext cx="73" cy="73"/>
              </a:xfrm>
              <a:custGeom>
                <a:avLst/>
                <a:gdLst>
                  <a:gd name="T0" fmla="*/ 37 w 73"/>
                  <a:gd name="T1" fmla="*/ 0 h 73"/>
                  <a:gd name="T2" fmla="*/ 0 w 73"/>
                  <a:gd name="T3" fmla="*/ 37 h 73"/>
                  <a:gd name="T4" fmla="*/ 37 w 73"/>
                  <a:gd name="T5" fmla="*/ 73 h 73"/>
                  <a:gd name="T6" fmla="*/ 73 w 73"/>
                  <a:gd name="T7" fmla="*/ 37 h 73"/>
                  <a:gd name="T8" fmla="*/ 37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7" y="0"/>
                    </a:moveTo>
                    <a:lnTo>
                      <a:pt x="0" y="37"/>
                    </a:lnTo>
                    <a:lnTo>
                      <a:pt x="37" y="73"/>
                    </a:lnTo>
                    <a:lnTo>
                      <a:pt x="73" y="37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46" name="Freeform 152"/>
              <p:cNvSpPr>
                <a:spLocks/>
              </p:cNvSpPr>
              <p:nvPr/>
            </p:nvSpPr>
            <p:spPr bwMode="auto">
              <a:xfrm>
                <a:off x="2820" y="2567"/>
                <a:ext cx="61" cy="62"/>
              </a:xfrm>
              <a:custGeom>
                <a:avLst/>
                <a:gdLst>
                  <a:gd name="T0" fmla="*/ 31 w 61"/>
                  <a:gd name="T1" fmla="*/ 0 h 62"/>
                  <a:gd name="T2" fmla="*/ 0 w 61"/>
                  <a:gd name="T3" fmla="*/ 31 h 62"/>
                  <a:gd name="T4" fmla="*/ 31 w 61"/>
                  <a:gd name="T5" fmla="*/ 62 h 62"/>
                  <a:gd name="T6" fmla="*/ 61 w 61"/>
                  <a:gd name="T7" fmla="*/ 31 h 62"/>
                  <a:gd name="T8" fmla="*/ 31 w 61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2">
                    <a:moveTo>
                      <a:pt x="31" y="0"/>
                    </a:moveTo>
                    <a:lnTo>
                      <a:pt x="0" y="31"/>
                    </a:lnTo>
                    <a:lnTo>
                      <a:pt x="31" y="62"/>
                    </a:lnTo>
                    <a:lnTo>
                      <a:pt x="61" y="31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47" name="Freeform 153"/>
              <p:cNvSpPr>
                <a:spLocks/>
              </p:cNvSpPr>
              <p:nvPr/>
            </p:nvSpPr>
            <p:spPr bwMode="auto">
              <a:xfrm>
                <a:off x="2804" y="2621"/>
                <a:ext cx="73" cy="73"/>
              </a:xfrm>
              <a:custGeom>
                <a:avLst/>
                <a:gdLst>
                  <a:gd name="T0" fmla="*/ 37 w 73"/>
                  <a:gd name="T1" fmla="*/ 0 h 73"/>
                  <a:gd name="T2" fmla="*/ 0 w 73"/>
                  <a:gd name="T3" fmla="*/ 36 h 73"/>
                  <a:gd name="T4" fmla="*/ 37 w 73"/>
                  <a:gd name="T5" fmla="*/ 73 h 73"/>
                  <a:gd name="T6" fmla="*/ 73 w 73"/>
                  <a:gd name="T7" fmla="*/ 36 h 73"/>
                  <a:gd name="T8" fmla="*/ 37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7" y="0"/>
                    </a:moveTo>
                    <a:lnTo>
                      <a:pt x="0" y="36"/>
                    </a:lnTo>
                    <a:lnTo>
                      <a:pt x="37" y="73"/>
                    </a:lnTo>
                    <a:lnTo>
                      <a:pt x="73" y="3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48" name="Freeform 154"/>
              <p:cNvSpPr>
                <a:spLocks/>
              </p:cNvSpPr>
              <p:nvPr/>
            </p:nvSpPr>
            <p:spPr bwMode="auto">
              <a:xfrm>
                <a:off x="2810" y="2627"/>
                <a:ext cx="62" cy="61"/>
              </a:xfrm>
              <a:custGeom>
                <a:avLst/>
                <a:gdLst>
                  <a:gd name="T0" fmla="*/ 31 w 62"/>
                  <a:gd name="T1" fmla="*/ 0 h 61"/>
                  <a:gd name="T2" fmla="*/ 0 w 62"/>
                  <a:gd name="T3" fmla="*/ 30 h 61"/>
                  <a:gd name="T4" fmla="*/ 31 w 62"/>
                  <a:gd name="T5" fmla="*/ 61 h 61"/>
                  <a:gd name="T6" fmla="*/ 62 w 62"/>
                  <a:gd name="T7" fmla="*/ 30 h 61"/>
                  <a:gd name="T8" fmla="*/ 31 w 62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61">
                    <a:moveTo>
                      <a:pt x="31" y="0"/>
                    </a:moveTo>
                    <a:lnTo>
                      <a:pt x="0" y="30"/>
                    </a:lnTo>
                    <a:lnTo>
                      <a:pt x="31" y="61"/>
                    </a:lnTo>
                    <a:lnTo>
                      <a:pt x="62" y="30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49" name="Freeform 155"/>
              <p:cNvSpPr>
                <a:spLocks/>
              </p:cNvSpPr>
              <p:nvPr/>
            </p:nvSpPr>
            <p:spPr bwMode="auto">
              <a:xfrm>
                <a:off x="3019" y="2657"/>
                <a:ext cx="73" cy="73"/>
              </a:xfrm>
              <a:custGeom>
                <a:avLst/>
                <a:gdLst>
                  <a:gd name="T0" fmla="*/ 37 w 73"/>
                  <a:gd name="T1" fmla="*/ 0 h 73"/>
                  <a:gd name="T2" fmla="*/ 0 w 73"/>
                  <a:gd name="T3" fmla="*/ 36 h 73"/>
                  <a:gd name="T4" fmla="*/ 37 w 73"/>
                  <a:gd name="T5" fmla="*/ 73 h 73"/>
                  <a:gd name="T6" fmla="*/ 73 w 73"/>
                  <a:gd name="T7" fmla="*/ 36 h 73"/>
                  <a:gd name="T8" fmla="*/ 37 w 7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37" y="0"/>
                    </a:moveTo>
                    <a:lnTo>
                      <a:pt x="0" y="36"/>
                    </a:lnTo>
                    <a:lnTo>
                      <a:pt x="37" y="73"/>
                    </a:lnTo>
                    <a:lnTo>
                      <a:pt x="73" y="3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50" name="Freeform 156"/>
              <p:cNvSpPr>
                <a:spLocks/>
              </p:cNvSpPr>
              <p:nvPr/>
            </p:nvSpPr>
            <p:spPr bwMode="auto">
              <a:xfrm>
                <a:off x="3025" y="2663"/>
                <a:ext cx="61" cy="61"/>
              </a:xfrm>
              <a:custGeom>
                <a:avLst/>
                <a:gdLst>
                  <a:gd name="T0" fmla="*/ 31 w 61"/>
                  <a:gd name="T1" fmla="*/ 0 h 61"/>
                  <a:gd name="T2" fmla="*/ 0 w 61"/>
                  <a:gd name="T3" fmla="*/ 30 h 61"/>
                  <a:gd name="T4" fmla="*/ 31 w 61"/>
                  <a:gd name="T5" fmla="*/ 61 h 61"/>
                  <a:gd name="T6" fmla="*/ 61 w 61"/>
                  <a:gd name="T7" fmla="*/ 30 h 61"/>
                  <a:gd name="T8" fmla="*/ 31 w 6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lnTo>
                      <a:pt x="0" y="30"/>
                    </a:lnTo>
                    <a:lnTo>
                      <a:pt x="31" y="61"/>
                    </a:lnTo>
                    <a:lnTo>
                      <a:pt x="61" y="30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51" name="Freeform 157"/>
              <p:cNvSpPr>
                <a:spLocks/>
              </p:cNvSpPr>
              <p:nvPr/>
            </p:nvSpPr>
            <p:spPr bwMode="auto">
              <a:xfrm>
                <a:off x="2307" y="2687"/>
                <a:ext cx="72" cy="73"/>
              </a:xfrm>
              <a:custGeom>
                <a:avLst/>
                <a:gdLst>
                  <a:gd name="T0" fmla="*/ 36 w 72"/>
                  <a:gd name="T1" fmla="*/ 0 h 73"/>
                  <a:gd name="T2" fmla="*/ 0 w 72"/>
                  <a:gd name="T3" fmla="*/ 36 h 73"/>
                  <a:gd name="T4" fmla="*/ 36 w 72"/>
                  <a:gd name="T5" fmla="*/ 73 h 73"/>
                  <a:gd name="T6" fmla="*/ 72 w 72"/>
                  <a:gd name="T7" fmla="*/ 36 h 73"/>
                  <a:gd name="T8" fmla="*/ 36 w 72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3">
                    <a:moveTo>
                      <a:pt x="36" y="0"/>
                    </a:moveTo>
                    <a:lnTo>
                      <a:pt x="0" y="36"/>
                    </a:lnTo>
                    <a:lnTo>
                      <a:pt x="36" y="73"/>
                    </a:lnTo>
                    <a:lnTo>
                      <a:pt x="72" y="3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52" name="Freeform 158"/>
              <p:cNvSpPr>
                <a:spLocks/>
              </p:cNvSpPr>
              <p:nvPr/>
            </p:nvSpPr>
            <p:spPr bwMode="auto">
              <a:xfrm>
                <a:off x="2312" y="2693"/>
                <a:ext cx="62" cy="61"/>
              </a:xfrm>
              <a:custGeom>
                <a:avLst/>
                <a:gdLst>
                  <a:gd name="T0" fmla="*/ 31 w 62"/>
                  <a:gd name="T1" fmla="*/ 0 h 61"/>
                  <a:gd name="T2" fmla="*/ 0 w 62"/>
                  <a:gd name="T3" fmla="*/ 30 h 61"/>
                  <a:gd name="T4" fmla="*/ 31 w 62"/>
                  <a:gd name="T5" fmla="*/ 61 h 61"/>
                  <a:gd name="T6" fmla="*/ 62 w 62"/>
                  <a:gd name="T7" fmla="*/ 30 h 61"/>
                  <a:gd name="T8" fmla="*/ 31 w 62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61">
                    <a:moveTo>
                      <a:pt x="31" y="0"/>
                    </a:moveTo>
                    <a:lnTo>
                      <a:pt x="0" y="30"/>
                    </a:lnTo>
                    <a:lnTo>
                      <a:pt x="31" y="61"/>
                    </a:lnTo>
                    <a:lnTo>
                      <a:pt x="62" y="30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A0A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53" name="Line 159"/>
              <p:cNvSpPr>
                <a:spLocks noChangeShapeType="1"/>
              </p:cNvSpPr>
              <p:nvPr/>
            </p:nvSpPr>
            <p:spPr bwMode="auto">
              <a:xfrm flipV="1">
                <a:off x="1375" y="1263"/>
                <a:ext cx="0" cy="201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54" name="Line 160"/>
              <p:cNvSpPr>
                <a:spLocks noChangeShapeType="1"/>
              </p:cNvSpPr>
              <p:nvPr/>
            </p:nvSpPr>
            <p:spPr bwMode="auto">
              <a:xfrm flipH="1">
                <a:off x="1337" y="3221"/>
                <a:ext cx="38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55" name="Rectangle 161"/>
              <p:cNvSpPr>
                <a:spLocks noChangeArrowheads="1"/>
              </p:cNvSpPr>
              <p:nvPr/>
            </p:nvSpPr>
            <p:spPr bwMode="auto">
              <a:xfrm rot="16200000">
                <a:off x="1227" y="3136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56" name="Line 162"/>
              <p:cNvSpPr>
                <a:spLocks noChangeShapeType="1"/>
              </p:cNvSpPr>
              <p:nvPr/>
            </p:nvSpPr>
            <p:spPr bwMode="auto">
              <a:xfrm flipH="1">
                <a:off x="1337" y="2923"/>
                <a:ext cx="38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57" name="Rectangle 163"/>
              <p:cNvSpPr>
                <a:spLocks noChangeArrowheads="1"/>
              </p:cNvSpPr>
              <p:nvPr/>
            </p:nvSpPr>
            <p:spPr bwMode="auto">
              <a:xfrm rot="16200000">
                <a:off x="1227" y="2984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58" name="Rectangle 164"/>
              <p:cNvSpPr>
                <a:spLocks noChangeArrowheads="1"/>
              </p:cNvSpPr>
              <p:nvPr/>
            </p:nvSpPr>
            <p:spPr bwMode="auto">
              <a:xfrm rot="16200000">
                <a:off x="1227" y="2929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59" name="Rectangle 165"/>
              <p:cNvSpPr>
                <a:spLocks noChangeArrowheads="1"/>
              </p:cNvSpPr>
              <p:nvPr/>
            </p:nvSpPr>
            <p:spPr bwMode="auto">
              <a:xfrm rot="16200000">
                <a:off x="1227" y="2876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60" name="Rectangle 166"/>
              <p:cNvSpPr>
                <a:spLocks noChangeArrowheads="1"/>
              </p:cNvSpPr>
              <p:nvPr/>
            </p:nvSpPr>
            <p:spPr bwMode="auto">
              <a:xfrm rot="16200000">
                <a:off x="1240" y="2835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61" name="Rectangle 167"/>
              <p:cNvSpPr>
                <a:spLocks noChangeArrowheads="1"/>
              </p:cNvSpPr>
              <p:nvPr/>
            </p:nvSpPr>
            <p:spPr bwMode="auto">
              <a:xfrm rot="16200000">
                <a:off x="1227" y="2796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62" name="Rectangle 168"/>
              <p:cNvSpPr>
                <a:spLocks noChangeArrowheads="1"/>
              </p:cNvSpPr>
              <p:nvPr/>
            </p:nvSpPr>
            <p:spPr bwMode="auto">
              <a:xfrm rot="16200000">
                <a:off x="1227" y="2743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63" name="Rectangle 169"/>
              <p:cNvSpPr>
                <a:spLocks noChangeArrowheads="1"/>
              </p:cNvSpPr>
              <p:nvPr/>
            </p:nvSpPr>
            <p:spPr bwMode="auto">
              <a:xfrm rot="16200000">
                <a:off x="1227" y="2690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64" name="Line 170"/>
              <p:cNvSpPr>
                <a:spLocks noChangeShapeType="1"/>
              </p:cNvSpPr>
              <p:nvPr/>
            </p:nvSpPr>
            <p:spPr bwMode="auto">
              <a:xfrm flipH="1">
                <a:off x="1337" y="2624"/>
                <a:ext cx="38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65" name="Rectangle 171"/>
              <p:cNvSpPr>
                <a:spLocks noChangeArrowheads="1"/>
              </p:cNvSpPr>
              <p:nvPr/>
            </p:nvSpPr>
            <p:spPr bwMode="auto">
              <a:xfrm rot="16200000">
                <a:off x="1227" y="2684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66" name="Rectangle 172"/>
              <p:cNvSpPr>
                <a:spLocks noChangeArrowheads="1"/>
              </p:cNvSpPr>
              <p:nvPr/>
            </p:nvSpPr>
            <p:spPr bwMode="auto">
              <a:xfrm rot="16200000">
                <a:off x="1227" y="2631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67" name="Rectangle 173"/>
              <p:cNvSpPr>
                <a:spLocks noChangeArrowheads="1"/>
              </p:cNvSpPr>
              <p:nvPr/>
            </p:nvSpPr>
            <p:spPr bwMode="auto">
              <a:xfrm rot="16200000">
                <a:off x="1227" y="2578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68" name="Rectangle 174"/>
              <p:cNvSpPr>
                <a:spLocks noChangeArrowheads="1"/>
              </p:cNvSpPr>
              <p:nvPr/>
            </p:nvSpPr>
            <p:spPr bwMode="auto">
              <a:xfrm rot="16200000">
                <a:off x="1240" y="2537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69" name="Rectangle 175"/>
              <p:cNvSpPr>
                <a:spLocks noChangeArrowheads="1"/>
              </p:cNvSpPr>
              <p:nvPr/>
            </p:nvSpPr>
            <p:spPr bwMode="auto">
              <a:xfrm rot="16200000">
                <a:off x="1227" y="2498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70" name="Rectangle 176"/>
              <p:cNvSpPr>
                <a:spLocks noChangeArrowheads="1"/>
              </p:cNvSpPr>
              <p:nvPr/>
            </p:nvSpPr>
            <p:spPr bwMode="auto">
              <a:xfrm rot="16200000">
                <a:off x="1227" y="2446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71" name="Rectangle 177"/>
              <p:cNvSpPr>
                <a:spLocks noChangeArrowheads="1"/>
              </p:cNvSpPr>
              <p:nvPr/>
            </p:nvSpPr>
            <p:spPr bwMode="auto">
              <a:xfrm rot="16200000">
                <a:off x="1227" y="2394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72" name="Line 178"/>
              <p:cNvSpPr>
                <a:spLocks noChangeShapeType="1"/>
              </p:cNvSpPr>
              <p:nvPr/>
            </p:nvSpPr>
            <p:spPr bwMode="auto">
              <a:xfrm flipH="1">
                <a:off x="1337" y="2326"/>
                <a:ext cx="38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73" name="Rectangle 179"/>
              <p:cNvSpPr>
                <a:spLocks noChangeArrowheads="1"/>
              </p:cNvSpPr>
              <p:nvPr/>
            </p:nvSpPr>
            <p:spPr bwMode="auto">
              <a:xfrm rot="16200000">
                <a:off x="1227" y="2387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74" name="Rectangle 180"/>
              <p:cNvSpPr>
                <a:spLocks noChangeArrowheads="1"/>
              </p:cNvSpPr>
              <p:nvPr/>
            </p:nvSpPr>
            <p:spPr bwMode="auto">
              <a:xfrm rot="16200000">
                <a:off x="1227" y="2333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75" name="Rectangle 181"/>
              <p:cNvSpPr>
                <a:spLocks noChangeArrowheads="1"/>
              </p:cNvSpPr>
              <p:nvPr/>
            </p:nvSpPr>
            <p:spPr bwMode="auto">
              <a:xfrm rot="16200000">
                <a:off x="1227" y="2280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76" name="Rectangle 182"/>
              <p:cNvSpPr>
                <a:spLocks noChangeArrowheads="1"/>
              </p:cNvSpPr>
              <p:nvPr/>
            </p:nvSpPr>
            <p:spPr bwMode="auto">
              <a:xfrm rot="16200000">
                <a:off x="1240" y="2239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77" name="Rectangle 183"/>
              <p:cNvSpPr>
                <a:spLocks noChangeArrowheads="1"/>
              </p:cNvSpPr>
              <p:nvPr/>
            </p:nvSpPr>
            <p:spPr bwMode="auto">
              <a:xfrm rot="16200000">
                <a:off x="1227" y="2200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78" name="Rectangle 184"/>
              <p:cNvSpPr>
                <a:spLocks noChangeArrowheads="1"/>
              </p:cNvSpPr>
              <p:nvPr/>
            </p:nvSpPr>
            <p:spPr bwMode="auto">
              <a:xfrm rot="16200000">
                <a:off x="1227" y="2147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79" name="Rectangle 185"/>
              <p:cNvSpPr>
                <a:spLocks noChangeArrowheads="1"/>
              </p:cNvSpPr>
              <p:nvPr/>
            </p:nvSpPr>
            <p:spPr bwMode="auto">
              <a:xfrm rot="16200000">
                <a:off x="1227" y="2095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80" name="Line 186"/>
              <p:cNvSpPr>
                <a:spLocks noChangeShapeType="1"/>
              </p:cNvSpPr>
              <p:nvPr/>
            </p:nvSpPr>
            <p:spPr bwMode="auto">
              <a:xfrm flipH="1">
                <a:off x="1337" y="2028"/>
                <a:ext cx="38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81" name="Rectangle 187"/>
              <p:cNvSpPr>
                <a:spLocks noChangeArrowheads="1"/>
              </p:cNvSpPr>
              <p:nvPr/>
            </p:nvSpPr>
            <p:spPr bwMode="auto">
              <a:xfrm rot="16200000">
                <a:off x="1227" y="2129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82" name="Rectangle 188"/>
              <p:cNvSpPr>
                <a:spLocks noChangeArrowheads="1"/>
              </p:cNvSpPr>
              <p:nvPr/>
            </p:nvSpPr>
            <p:spPr bwMode="auto">
              <a:xfrm rot="16200000">
                <a:off x="1240" y="2088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83" name="Rectangle 189"/>
              <p:cNvSpPr>
                <a:spLocks noChangeArrowheads="1"/>
              </p:cNvSpPr>
              <p:nvPr/>
            </p:nvSpPr>
            <p:spPr bwMode="auto">
              <a:xfrm rot="16200000">
                <a:off x="1227" y="2049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84" name="Rectangle 190"/>
              <p:cNvSpPr>
                <a:spLocks noChangeArrowheads="1"/>
              </p:cNvSpPr>
              <p:nvPr/>
            </p:nvSpPr>
            <p:spPr bwMode="auto">
              <a:xfrm rot="16200000">
                <a:off x="1227" y="1996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85" name="Rectangle 191"/>
              <p:cNvSpPr>
                <a:spLocks noChangeArrowheads="1"/>
              </p:cNvSpPr>
              <p:nvPr/>
            </p:nvSpPr>
            <p:spPr bwMode="auto">
              <a:xfrm rot="16200000">
                <a:off x="1227" y="1942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86" name="Rectangle 192"/>
              <p:cNvSpPr>
                <a:spLocks noChangeArrowheads="1"/>
              </p:cNvSpPr>
              <p:nvPr/>
            </p:nvSpPr>
            <p:spPr bwMode="auto">
              <a:xfrm rot="16200000">
                <a:off x="1240" y="1902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87" name="Rectangle 193"/>
              <p:cNvSpPr>
                <a:spLocks noChangeArrowheads="1"/>
              </p:cNvSpPr>
              <p:nvPr/>
            </p:nvSpPr>
            <p:spPr bwMode="auto">
              <a:xfrm rot="16200000">
                <a:off x="1227" y="1863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88" name="Rectangle 194"/>
              <p:cNvSpPr>
                <a:spLocks noChangeArrowheads="1"/>
              </p:cNvSpPr>
              <p:nvPr/>
            </p:nvSpPr>
            <p:spPr bwMode="auto">
              <a:xfrm rot="16200000">
                <a:off x="1227" y="1809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89" name="Rectangle 195"/>
              <p:cNvSpPr>
                <a:spLocks noChangeArrowheads="1"/>
              </p:cNvSpPr>
              <p:nvPr/>
            </p:nvSpPr>
            <p:spPr bwMode="auto">
              <a:xfrm rot="16200000">
                <a:off x="1227" y="1757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90" name="Line 196"/>
              <p:cNvSpPr>
                <a:spLocks noChangeShapeType="1"/>
              </p:cNvSpPr>
              <p:nvPr/>
            </p:nvSpPr>
            <p:spPr bwMode="auto">
              <a:xfrm flipH="1">
                <a:off x="1337" y="1729"/>
                <a:ext cx="38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91" name="Rectangle 197"/>
              <p:cNvSpPr>
                <a:spLocks noChangeArrowheads="1"/>
              </p:cNvSpPr>
              <p:nvPr/>
            </p:nvSpPr>
            <p:spPr bwMode="auto">
              <a:xfrm rot="16200000">
                <a:off x="1227" y="1830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92" name="Rectangle 198"/>
              <p:cNvSpPr>
                <a:spLocks noChangeArrowheads="1"/>
              </p:cNvSpPr>
              <p:nvPr/>
            </p:nvSpPr>
            <p:spPr bwMode="auto">
              <a:xfrm rot="16200000">
                <a:off x="1240" y="1789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93" name="Rectangle 199"/>
              <p:cNvSpPr>
                <a:spLocks noChangeArrowheads="1"/>
              </p:cNvSpPr>
              <p:nvPr/>
            </p:nvSpPr>
            <p:spPr bwMode="auto">
              <a:xfrm rot="16200000">
                <a:off x="1227" y="1750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94" name="Rectangle 200"/>
              <p:cNvSpPr>
                <a:spLocks noChangeArrowheads="1"/>
              </p:cNvSpPr>
              <p:nvPr/>
            </p:nvSpPr>
            <p:spPr bwMode="auto">
              <a:xfrm rot="16200000">
                <a:off x="1227" y="1696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95" name="Rectangle 201"/>
              <p:cNvSpPr>
                <a:spLocks noChangeArrowheads="1"/>
              </p:cNvSpPr>
              <p:nvPr/>
            </p:nvSpPr>
            <p:spPr bwMode="auto">
              <a:xfrm rot="16200000">
                <a:off x="1227" y="1642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96" name="Rectangle 202"/>
              <p:cNvSpPr>
                <a:spLocks noChangeArrowheads="1"/>
              </p:cNvSpPr>
              <p:nvPr/>
            </p:nvSpPr>
            <p:spPr bwMode="auto">
              <a:xfrm rot="16200000">
                <a:off x="1240" y="1602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97" name="Rectangle 203"/>
              <p:cNvSpPr>
                <a:spLocks noChangeArrowheads="1"/>
              </p:cNvSpPr>
              <p:nvPr/>
            </p:nvSpPr>
            <p:spPr bwMode="auto">
              <a:xfrm rot="16200000">
                <a:off x="1227" y="1563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98" name="Rectangle 204"/>
              <p:cNvSpPr>
                <a:spLocks noChangeArrowheads="1"/>
              </p:cNvSpPr>
              <p:nvPr/>
            </p:nvSpPr>
            <p:spPr bwMode="auto">
              <a:xfrm rot="16200000">
                <a:off x="1227" y="1509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99" name="Rectangle 205"/>
              <p:cNvSpPr>
                <a:spLocks noChangeArrowheads="1"/>
              </p:cNvSpPr>
              <p:nvPr/>
            </p:nvSpPr>
            <p:spPr bwMode="auto">
              <a:xfrm rot="16200000">
                <a:off x="1227" y="1457"/>
                <a:ext cx="9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00" name="Line 206"/>
              <p:cNvSpPr>
                <a:spLocks noChangeShapeType="1"/>
              </p:cNvSpPr>
              <p:nvPr/>
            </p:nvSpPr>
            <p:spPr bwMode="auto">
              <a:xfrm flipH="1">
                <a:off x="1337" y="1431"/>
                <a:ext cx="38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7" name="Rectangle 208"/>
            <p:cNvSpPr>
              <a:spLocks noChangeArrowheads="1"/>
            </p:cNvSpPr>
            <p:nvPr/>
          </p:nvSpPr>
          <p:spPr bwMode="auto">
            <a:xfrm rot="16200000">
              <a:off x="1227" y="1531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209"/>
            <p:cNvSpPr>
              <a:spLocks noChangeArrowheads="1"/>
            </p:cNvSpPr>
            <p:nvPr/>
          </p:nvSpPr>
          <p:spPr bwMode="auto">
            <a:xfrm rot="16200000">
              <a:off x="1240" y="1490"/>
              <a:ext cx="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,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210"/>
            <p:cNvSpPr>
              <a:spLocks noChangeArrowheads="1"/>
            </p:cNvSpPr>
            <p:nvPr/>
          </p:nvSpPr>
          <p:spPr bwMode="auto">
            <a:xfrm rot="16200000">
              <a:off x="1227" y="1451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211"/>
            <p:cNvSpPr>
              <a:spLocks noChangeArrowheads="1"/>
            </p:cNvSpPr>
            <p:nvPr/>
          </p:nvSpPr>
          <p:spPr bwMode="auto">
            <a:xfrm rot="16200000">
              <a:off x="1227" y="1398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212"/>
            <p:cNvSpPr>
              <a:spLocks noChangeArrowheads="1"/>
            </p:cNvSpPr>
            <p:nvPr/>
          </p:nvSpPr>
          <p:spPr bwMode="auto">
            <a:xfrm rot="16200000">
              <a:off x="1227" y="1344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213"/>
            <p:cNvSpPr>
              <a:spLocks noChangeArrowheads="1"/>
            </p:cNvSpPr>
            <p:nvPr/>
          </p:nvSpPr>
          <p:spPr bwMode="auto">
            <a:xfrm rot="16200000">
              <a:off x="1240" y="1304"/>
              <a:ext cx="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,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214"/>
            <p:cNvSpPr>
              <a:spLocks noChangeArrowheads="1"/>
            </p:cNvSpPr>
            <p:nvPr/>
          </p:nvSpPr>
          <p:spPr bwMode="auto">
            <a:xfrm rot="16200000">
              <a:off x="1227" y="1265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215"/>
            <p:cNvSpPr>
              <a:spLocks noChangeArrowheads="1"/>
            </p:cNvSpPr>
            <p:nvPr/>
          </p:nvSpPr>
          <p:spPr bwMode="auto">
            <a:xfrm rot="16200000">
              <a:off x="1227" y="1211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216"/>
            <p:cNvSpPr>
              <a:spLocks noChangeArrowheads="1"/>
            </p:cNvSpPr>
            <p:nvPr/>
          </p:nvSpPr>
          <p:spPr bwMode="auto">
            <a:xfrm rot="16200000">
              <a:off x="1227" y="1159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217"/>
            <p:cNvSpPr>
              <a:spLocks noChangeArrowheads="1"/>
            </p:cNvSpPr>
            <p:nvPr/>
          </p:nvSpPr>
          <p:spPr bwMode="auto">
            <a:xfrm rot="16200000">
              <a:off x="1116" y="2335"/>
              <a:ext cx="10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218"/>
            <p:cNvSpPr>
              <a:spLocks noChangeArrowheads="1"/>
            </p:cNvSpPr>
            <p:nvPr/>
          </p:nvSpPr>
          <p:spPr bwMode="auto">
            <a:xfrm rot="16200000">
              <a:off x="1132" y="2287"/>
              <a:ext cx="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219"/>
            <p:cNvSpPr>
              <a:spLocks noChangeArrowheads="1"/>
            </p:cNvSpPr>
            <p:nvPr/>
          </p:nvSpPr>
          <p:spPr bwMode="auto">
            <a:xfrm rot="16200000">
              <a:off x="1137" y="2261"/>
              <a:ext cx="6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220"/>
            <p:cNvSpPr>
              <a:spLocks noChangeArrowheads="1"/>
            </p:cNvSpPr>
            <p:nvPr/>
          </p:nvSpPr>
          <p:spPr bwMode="auto">
            <a:xfrm rot="16200000">
              <a:off x="1124" y="2226"/>
              <a:ext cx="9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221"/>
            <p:cNvSpPr>
              <a:spLocks noChangeArrowheads="1"/>
            </p:cNvSpPr>
            <p:nvPr/>
          </p:nvSpPr>
          <p:spPr bwMode="auto">
            <a:xfrm rot="16200000">
              <a:off x="1121" y="2175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22"/>
            <p:cNvSpPr>
              <a:spLocks noChangeArrowheads="1"/>
            </p:cNvSpPr>
            <p:nvPr/>
          </p:nvSpPr>
          <p:spPr bwMode="auto">
            <a:xfrm rot="16200000">
              <a:off x="1132" y="2108"/>
              <a:ext cx="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(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23"/>
            <p:cNvSpPr>
              <a:spLocks noChangeArrowheads="1"/>
            </p:cNvSpPr>
            <p:nvPr/>
          </p:nvSpPr>
          <p:spPr bwMode="auto">
            <a:xfrm rot="16200000">
              <a:off x="1121" y="2065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¢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24"/>
            <p:cNvSpPr>
              <a:spLocks noChangeArrowheads="1"/>
            </p:cNvSpPr>
            <p:nvPr/>
          </p:nvSpPr>
          <p:spPr bwMode="auto">
            <a:xfrm rot="16200000">
              <a:off x="1132" y="2023"/>
              <a:ext cx="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Line 225"/>
            <p:cNvSpPr>
              <a:spLocks noChangeShapeType="1"/>
            </p:cNvSpPr>
            <p:nvPr/>
          </p:nvSpPr>
          <p:spPr bwMode="auto">
            <a:xfrm>
              <a:off x="1375" y="3281"/>
              <a:ext cx="3283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Line 226"/>
            <p:cNvSpPr>
              <a:spLocks noChangeShapeType="1"/>
            </p:cNvSpPr>
            <p:nvPr/>
          </p:nvSpPr>
          <p:spPr bwMode="auto">
            <a:xfrm>
              <a:off x="1669" y="3281"/>
              <a:ext cx="0" cy="3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Rectangle 227"/>
            <p:cNvSpPr>
              <a:spLocks noChangeArrowheads="1"/>
            </p:cNvSpPr>
            <p:nvPr/>
          </p:nvSpPr>
          <p:spPr bwMode="auto">
            <a:xfrm>
              <a:off x="1549" y="3337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Line 228"/>
            <p:cNvSpPr>
              <a:spLocks noChangeShapeType="1"/>
            </p:cNvSpPr>
            <p:nvPr/>
          </p:nvSpPr>
          <p:spPr bwMode="auto">
            <a:xfrm>
              <a:off x="2646" y="3281"/>
              <a:ext cx="0" cy="3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229"/>
            <p:cNvSpPr>
              <a:spLocks noChangeArrowheads="1"/>
            </p:cNvSpPr>
            <p:nvPr/>
          </p:nvSpPr>
          <p:spPr bwMode="auto">
            <a:xfrm>
              <a:off x="2525" y="3337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Line 230"/>
            <p:cNvSpPr>
              <a:spLocks noChangeShapeType="1"/>
            </p:cNvSpPr>
            <p:nvPr/>
          </p:nvSpPr>
          <p:spPr bwMode="auto">
            <a:xfrm>
              <a:off x="3622" y="3281"/>
              <a:ext cx="0" cy="3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231"/>
            <p:cNvSpPr>
              <a:spLocks noChangeArrowheads="1"/>
            </p:cNvSpPr>
            <p:nvPr/>
          </p:nvSpPr>
          <p:spPr bwMode="auto">
            <a:xfrm>
              <a:off x="3502" y="3337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Line 232"/>
            <p:cNvSpPr>
              <a:spLocks noChangeShapeType="1"/>
            </p:cNvSpPr>
            <p:nvPr/>
          </p:nvSpPr>
          <p:spPr bwMode="auto">
            <a:xfrm>
              <a:off x="4598" y="3281"/>
              <a:ext cx="0" cy="3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4" name="Rectangle 233"/>
            <p:cNvSpPr>
              <a:spLocks noChangeArrowheads="1"/>
            </p:cNvSpPr>
            <p:nvPr/>
          </p:nvSpPr>
          <p:spPr bwMode="auto">
            <a:xfrm>
              <a:off x="4477" y="3337"/>
              <a:ext cx="2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" name="Rectangle 234"/>
            <p:cNvSpPr>
              <a:spLocks noChangeArrowheads="1"/>
            </p:cNvSpPr>
            <p:nvPr/>
          </p:nvSpPr>
          <p:spPr bwMode="auto">
            <a:xfrm>
              <a:off x="2748" y="3429"/>
              <a:ext cx="58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Weight (lbs.)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Rectangle 235"/>
            <p:cNvSpPr>
              <a:spLocks noChangeArrowheads="1"/>
            </p:cNvSpPr>
            <p:nvPr/>
          </p:nvSpPr>
          <p:spPr bwMode="auto">
            <a:xfrm>
              <a:off x="2438" y="3588"/>
              <a:ext cx="1157" cy="1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9" name="Rectangle 236"/>
            <p:cNvSpPr>
              <a:spLocks noChangeArrowheads="1"/>
            </p:cNvSpPr>
            <p:nvPr/>
          </p:nvSpPr>
          <p:spPr bwMode="auto">
            <a:xfrm>
              <a:off x="2441" y="3591"/>
              <a:ext cx="1151" cy="171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Oval 237"/>
            <p:cNvSpPr>
              <a:spLocks noChangeArrowheads="1"/>
            </p:cNvSpPr>
            <p:nvPr/>
          </p:nvSpPr>
          <p:spPr bwMode="auto">
            <a:xfrm>
              <a:off x="2474" y="3650"/>
              <a:ext cx="52" cy="53"/>
            </a:xfrm>
            <a:prstGeom prst="ellipse">
              <a:avLst/>
            </a:prstGeom>
            <a:solidFill>
              <a:srgbClr val="606060"/>
            </a:solidFill>
            <a:ln w="1588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Oval 238"/>
            <p:cNvSpPr>
              <a:spLocks noChangeArrowheads="1"/>
            </p:cNvSpPr>
            <p:nvPr/>
          </p:nvSpPr>
          <p:spPr bwMode="auto">
            <a:xfrm>
              <a:off x="2478" y="3655"/>
              <a:ext cx="44" cy="43"/>
            </a:xfrm>
            <a:prstGeom prst="ellipse">
              <a:avLst/>
            </a:prstGeom>
            <a:noFill/>
            <a:ln w="12700" cap="flat">
              <a:solidFill>
                <a:srgbClr val="606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239"/>
            <p:cNvSpPr>
              <a:spLocks/>
            </p:cNvSpPr>
            <p:nvPr/>
          </p:nvSpPr>
          <p:spPr bwMode="auto">
            <a:xfrm>
              <a:off x="3067" y="3640"/>
              <a:ext cx="73" cy="73"/>
            </a:xfrm>
            <a:custGeom>
              <a:avLst/>
              <a:gdLst>
                <a:gd name="T0" fmla="*/ 37 w 73"/>
                <a:gd name="T1" fmla="*/ 0 h 73"/>
                <a:gd name="T2" fmla="*/ 0 w 73"/>
                <a:gd name="T3" fmla="*/ 36 h 73"/>
                <a:gd name="T4" fmla="*/ 37 w 73"/>
                <a:gd name="T5" fmla="*/ 73 h 73"/>
                <a:gd name="T6" fmla="*/ 73 w 73"/>
                <a:gd name="T7" fmla="*/ 36 h 73"/>
                <a:gd name="T8" fmla="*/ 37 w 73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3">
                  <a:moveTo>
                    <a:pt x="37" y="0"/>
                  </a:moveTo>
                  <a:lnTo>
                    <a:pt x="0" y="36"/>
                  </a:lnTo>
                  <a:lnTo>
                    <a:pt x="37" y="73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240"/>
            <p:cNvSpPr>
              <a:spLocks/>
            </p:cNvSpPr>
            <p:nvPr/>
          </p:nvSpPr>
          <p:spPr bwMode="auto">
            <a:xfrm>
              <a:off x="3073" y="3646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0 h 61"/>
                <a:gd name="T4" fmla="*/ 31 w 61"/>
                <a:gd name="T5" fmla="*/ 61 h 61"/>
                <a:gd name="T6" fmla="*/ 61 w 61"/>
                <a:gd name="T7" fmla="*/ 30 h 61"/>
                <a:gd name="T8" fmla="*/ 31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0" y="30"/>
                  </a:lnTo>
                  <a:lnTo>
                    <a:pt x="31" y="61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2700" cap="flat">
              <a:solidFill>
                <a:srgbClr val="A0A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Rectangle 241"/>
            <p:cNvSpPr>
              <a:spLocks noChangeArrowheads="1"/>
            </p:cNvSpPr>
            <p:nvPr/>
          </p:nvSpPr>
          <p:spPr bwMode="auto">
            <a:xfrm>
              <a:off x="2578" y="3627"/>
              <a:ext cx="40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Price (¢)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Rectangle 242"/>
            <p:cNvSpPr>
              <a:spLocks noChangeArrowheads="1"/>
            </p:cNvSpPr>
            <p:nvPr/>
          </p:nvSpPr>
          <p:spPr bwMode="auto">
            <a:xfrm>
              <a:off x="3181" y="3627"/>
              <a:ext cx="40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Price (¢)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664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template_v2">
  <a:themeElements>
    <a:clrScheme name="MRC Colour Palette">
      <a:dk1>
        <a:srgbClr val="1E1400"/>
      </a:dk1>
      <a:lt1>
        <a:srgbClr val="FFFFFF"/>
      </a:lt1>
      <a:dk2>
        <a:srgbClr val="21677E"/>
      </a:dk2>
      <a:lt2>
        <a:srgbClr val="6A3B77"/>
      </a:lt2>
      <a:accent1>
        <a:srgbClr val="822F5A"/>
      </a:accent1>
      <a:accent2>
        <a:srgbClr val="D07232"/>
      </a:accent2>
      <a:accent3>
        <a:srgbClr val="FFDB00"/>
      </a:accent3>
      <a:accent4>
        <a:srgbClr val="B5D334"/>
      </a:accent4>
      <a:accent5>
        <a:srgbClr val="8A7967"/>
      </a:accent5>
      <a:accent6>
        <a:srgbClr val="822F5A"/>
      </a:accent6>
      <a:hlink>
        <a:srgbClr val="21677E"/>
      </a:hlink>
      <a:folHlink>
        <a:srgbClr val="6A3B7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RC-Branding">
  <a:themeElements>
    <a:clrScheme name="MRC Colour Palette">
      <a:dk1>
        <a:srgbClr val="1E1400"/>
      </a:dk1>
      <a:lt1>
        <a:srgbClr val="FFFFFF"/>
      </a:lt1>
      <a:dk2>
        <a:srgbClr val="21677E"/>
      </a:dk2>
      <a:lt2>
        <a:srgbClr val="6A3B77"/>
      </a:lt2>
      <a:accent1>
        <a:srgbClr val="822F5A"/>
      </a:accent1>
      <a:accent2>
        <a:srgbClr val="D07232"/>
      </a:accent2>
      <a:accent3>
        <a:srgbClr val="FFDB00"/>
      </a:accent3>
      <a:accent4>
        <a:srgbClr val="B5D334"/>
      </a:accent4>
      <a:accent5>
        <a:srgbClr val="8A7967"/>
      </a:accent5>
      <a:accent6>
        <a:srgbClr val="822F5A"/>
      </a:accent6>
      <a:hlink>
        <a:srgbClr val="21677E"/>
      </a:hlink>
      <a:folHlink>
        <a:srgbClr val="6A3B7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RC-Branding">
  <a:themeElements>
    <a:clrScheme name="MRC Colour Palette">
      <a:dk1>
        <a:srgbClr val="1E1400"/>
      </a:dk1>
      <a:lt1>
        <a:srgbClr val="FFFFFF"/>
      </a:lt1>
      <a:dk2>
        <a:srgbClr val="21677E"/>
      </a:dk2>
      <a:lt2>
        <a:srgbClr val="6A3B77"/>
      </a:lt2>
      <a:accent1>
        <a:srgbClr val="822F5A"/>
      </a:accent1>
      <a:accent2>
        <a:srgbClr val="D07232"/>
      </a:accent2>
      <a:accent3>
        <a:srgbClr val="FFDB00"/>
      </a:accent3>
      <a:accent4>
        <a:srgbClr val="B5D334"/>
      </a:accent4>
      <a:accent5>
        <a:srgbClr val="8A7967"/>
      </a:accent5>
      <a:accent6>
        <a:srgbClr val="822F5A"/>
      </a:accent6>
      <a:hlink>
        <a:srgbClr val="21677E"/>
      </a:hlink>
      <a:folHlink>
        <a:srgbClr val="6A3B7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presentation_template_v2</Template>
  <TotalTime>367</TotalTime>
  <Words>848</Words>
  <Application>Microsoft Office PowerPoint</Application>
  <PresentationFormat>On-screen Show (4:3)</PresentationFormat>
  <Paragraphs>307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presentation_template_v2</vt:lpstr>
      <vt:lpstr>1_MRC-Branding</vt:lpstr>
      <vt:lpstr>2_MRC-Branding</vt:lpstr>
      <vt:lpstr>PowerPoint Presentation</vt:lpstr>
      <vt:lpstr>Two poets</vt:lpstr>
      <vt:lpstr>PowerPoint Presentation</vt:lpstr>
      <vt:lpstr>Removing the ‘typo’s</vt:lpstr>
      <vt:lpstr>PowerPoint Presentation</vt:lpstr>
      <vt:lpstr>PowerPoint Presentation</vt:lpstr>
      <vt:lpstr>PowerPoint Presentation</vt:lpstr>
      <vt:lpstr>PowerPoint Presentation</vt:lpstr>
      <vt:lpstr>Why? Let’s recode $ to ¢</vt:lpstr>
      <vt:lpstr>Why? Let’s recode $ to ¢</vt:lpstr>
      <vt:lpstr>PowerPoint Presentation</vt:lpstr>
      <vt:lpstr>PowerPoint Presentation</vt:lpstr>
      <vt:lpstr>Every. Single. Time. (almost)</vt:lpstr>
      <vt:lpstr>Discovering scheme files</vt:lpstr>
      <vt:lpstr>Discovering scheme files</vt:lpstr>
      <vt:lpstr>Help: scheme entries</vt:lpstr>
      <vt:lpstr>Example: scheme-my.scheme (goes in adopath at personal\s)</vt:lpstr>
      <vt:lpstr>Writing your own scheme</vt:lpstr>
      <vt:lpstr>Why don’t many people know?</vt:lpstr>
      <vt:lpstr>Why don’t many people know?</vt:lpstr>
      <vt:lpstr>Finally</vt:lpstr>
    </vt:vector>
  </TitlesOfParts>
  <Company>MRC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Mikaela Bartlett</dc:creator>
  <cp:lastModifiedBy>Tim Morris</cp:lastModifiedBy>
  <cp:revision>34</cp:revision>
  <dcterms:created xsi:type="dcterms:W3CDTF">2016-09-23T09:01:48Z</dcterms:created>
  <dcterms:modified xsi:type="dcterms:W3CDTF">2017-09-11T09:24:32Z</dcterms:modified>
</cp:coreProperties>
</file>