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95" r:id="rId3"/>
    <p:sldId id="388" r:id="rId4"/>
    <p:sldId id="396" r:id="rId5"/>
    <p:sldId id="394" r:id="rId6"/>
    <p:sldId id="391" r:id="rId7"/>
    <p:sldId id="397" r:id="rId8"/>
    <p:sldId id="398" r:id="rId9"/>
    <p:sldId id="399" r:id="rId10"/>
    <p:sldId id="400" r:id="rId11"/>
    <p:sldId id="401" r:id="rId12"/>
    <p:sldId id="392" r:id="rId13"/>
    <p:sldId id="402" r:id="rId14"/>
    <p:sldId id="403" r:id="rId15"/>
    <p:sldId id="404" r:id="rId16"/>
    <p:sldId id="408" r:id="rId17"/>
    <p:sldId id="405" r:id="rId18"/>
    <p:sldId id="409" r:id="rId19"/>
    <p:sldId id="410" r:id="rId20"/>
    <p:sldId id="411" r:id="rId21"/>
    <p:sldId id="412" r:id="rId22"/>
    <p:sldId id="413" r:id="rId23"/>
    <p:sldId id="415" r:id="rId24"/>
    <p:sldId id="414" r:id="rId25"/>
    <p:sldId id="418" r:id="rId26"/>
    <p:sldId id="422" r:id="rId27"/>
    <p:sldId id="416" r:id="rId28"/>
    <p:sldId id="417" r:id="rId29"/>
    <p:sldId id="419" r:id="rId30"/>
    <p:sldId id="421" r:id="rId31"/>
    <p:sldId id="423" r:id="rId32"/>
    <p:sldId id="424" r:id="rId33"/>
    <p:sldId id="425" r:id="rId34"/>
    <p:sldId id="426" r:id="rId35"/>
    <p:sldId id="427" r:id="rId36"/>
    <p:sldId id="430" r:id="rId37"/>
    <p:sldId id="428" r:id="rId38"/>
    <p:sldId id="429" r:id="rId39"/>
    <p:sldId id="431" r:id="rId40"/>
    <p:sldId id="432" r:id="rId41"/>
    <p:sldId id="433" r:id="rId42"/>
    <p:sldId id="434" r:id="rId43"/>
    <p:sldId id="435" r:id="rId44"/>
    <p:sldId id="436" r:id="rId45"/>
    <p:sldId id="420" r:id="rId46"/>
    <p:sldId id="387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FB78-EEA4-4A6C-A616-63A3627EB257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CE46-6172-498F-A417-1BCAF579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9DC4-0616-4C16-ABA3-1CEEFC84929F}" type="datetime1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D59-4644-4754-A7DB-7A41D3468AD0}" type="datetime1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863B-1455-493C-8FDA-5B46EC2E6D68}" type="datetime1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5FF-D6AD-46B4-ADE7-14955D69E59B}" type="datetime1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7BB6-5757-40F7-8804-914539F00DA4}" type="datetime1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9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F85-44B0-4B59-BCBE-46616341674D}" type="datetime1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9EA7-1E83-437E-B991-4C0D1A816ED4}" type="datetime1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0B88-BE48-4750-B1F8-8F9C3ACF1082}" type="datetime1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01F9-1B64-428D-8B00-C18FE093C559}" type="datetime1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8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AD4-8D77-4289-B345-7BF0B2DE0566}" type="datetime1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B18-5CF3-47EE-A35E-9503FD6C83F6}" type="datetime1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7B71-801A-4FDF-A666-000CBB08953B}" type="datetime1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j.1468-0475.2010.00513.x" TargetMode="External"/><Relationship Id="rId2" Type="http://schemas.openxmlformats.org/officeDocument/2006/relationships/hyperlink" Target="http://statmath.wu.ac.at/~zeileis/papers/Kleiber+Zeileis-201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a-journal.com/article.html?article=gr007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alist.org/forums/forum/general-stata-discussion/general/270264-subsetplot-available-on-ssc/page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a-journal.com/sjpdf.html?articlenum=gr004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a-journal.com/sjpdf.html?articlenum=gr002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review/RVIIR7L4RMN2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Spaghetti, paella and alternatives: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Graphics for multiple series and groups</a:t>
            </a:r>
            <a:br>
              <a:rPr lang="en-GB" sz="3600" dirty="0"/>
            </a:br>
            <a:endParaRPr lang="en-GB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309" y="3886200"/>
            <a:ext cx="7135091" cy="1752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Nicholas J. Cox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Department of Geography</a:t>
            </a:r>
          </a:p>
        </p:txBody>
      </p:sp>
      <p:pic>
        <p:nvPicPr>
          <p:cNvPr id="1026" name="Picture 2" descr="C:\Users\dgg0njc\Downloads\DU_Logo_Small_2col (1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3" y="5134795"/>
            <a:ext cx="279806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</a:t>
            </a:fld>
            <a:endParaRPr lang="en-GB"/>
          </a:p>
        </p:txBody>
      </p:sp>
      <p:pic>
        <p:nvPicPr>
          <p:cNvPr id="8196" name="Picture 4" descr="https://s-media-cache-ak0.pinimg.com/236x/23/63/b3/2363b3e7147f33b5ac40ba9eb6fbc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3" y="3863016"/>
            <a:ext cx="2247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Juxtapose? Trees within the wood…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10</a:t>
            </a:fld>
            <a:endParaRPr lang="en-GB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8" y="1193311"/>
            <a:ext cx="8045946" cy="58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4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Superimpose?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11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5" y="1220059"/>
            <a:ext cx="8045946" cy="58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Grunfeld</a:t>
            </a:r>
            <a:r>
              <a:rPr lang="en-GB" dirty="0" smtClean="0"/>
              <a:t> data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One version of several is bundled with Stata:                </a:t>
            </a:r>
            <a:r>
              <a:rPr lang="en-GB" sz="2400" dirty="0" err="1" smtClean="0">
                <a:latin typeface="Lucida Console" panose="020B0609040504020204" pitchFamily="49" charset="0"/>
              </a:rPr>
              <a:t>webuse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err="1" smtClean="0">
                <a:latin typeface="Lucida Console" panose="020B0609040504020204" pitchFamily="49" charset="0"/>
              </a:rPr>
              <a:t>grunfeld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Named for Yehuda </a:t>
            </a:r>
            <a:r>
              <a:rPr lang="en-GB" sz="2400" dirty="0" err="1"/>
              <a:t>Grunfeld</a:t>
            </a:r>
            <a:r>
              <a:rPr lang="en-GB" sz="2400" dirty="0"/>
              <a:t> </a:t>
            </a:r>
            <a:r>
              <a:rPr lang="en-GB" sz="2400" dirty="0" smtClean="0"/>
              <a:t>(1930–1960</a:t>
            </a:r>
            <a:r>
              <a:rPr lang="en-GB" sz="2400" dirty="0"/>
              <a:t>) 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/>
              <a:t>Kleiber</a:t>
            </a:r>
            <a:r>
              <a:rPr lang="en-GB" sz="2400" dirty="0" smtClean="0"/>
              <a:t>, C. and </a:t>
            </a:r>
            <a:r>
              <a:rPr lang="en-GB" sz="2400" dirty="0" err="1" smtClean="0"/>
              <a:t>Zeileis</a:t>
            </a:r>
            <a:r>
              <a:rPr lang="en-GB" sz="2400" dirty="0" smtClean="0"/>
              <a:t>, A.  2010. </a:t>
            </a:r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The </a:t>
            </a:r>
            <a:r>
              <a:rPr lang="en-GB" sz="2400" dirty="0" err="1">
                <a:hlinkClick r:id="rId2"/>
              </a:rPr>
              <a:t>Grunfeld</a:t>
            </a:r>
            <a:r>
              <a:rPr lang="en-GB" sz="2400" dirty="0">
                <a:hlinkClick r:id="rId2"/>
              </a:rPr>
              <a:t> Data at </a:t>
            </a:r>
            <a:r>
              <a:rPr lang="en-GB" sz="2400" dirty="0" smtClean="0">
                <a:hlinkClick r:id="rId2"/>
              </a:rPr>
              <a:t>50</a:t>
            </a:r>
            <a:r>
              <a:rPr lang="en-GB" sz="2400" dirty="0"/>
              <a:t>. 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German </a:t>
            </a:r>
            <a:r>
              <a:rPr lang="en-GB" sz="2400" i="1" dirty="0"/>
              <a:t>Economic </a:t>
            </a:r>
            <a:r>
              <a:rPr lang="en-GB" sz="2400" i="1" dirty="0" smtClean="0"/>
              <a:t>Review</a:t>
            </a:r>
            <a:r>
              <a:rPr lang="en-GB" sz="2400" dirty="0"/>
              <a:t> </a:t>
            </a:r>
            <a:r>
              <a:rPr lang="en-GB" sz="2400" dirty="0" smtClean="0"/>
              <a:t>11:</a:t>
            </a:r>
            <a:r>
              <a:rPr lang="en-GB" sz="2400" b="1" dirty="0" smtClean="0"/>
              <a:t> </a:t>
            </a:r>
            <a:r>
              <a:rPr lang="en-GB" sz="2400" dirty="0" smtClean="0"/>
              <a:t>404-417.</a:t>
            </a:r>
            <a:r>
              <a:rPr lang="en-GB" sz="2400" dirty="0"/>
              <a:t> 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doi:10.1111/j.1468-0475.2010.00513.x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5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Juxtapose?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13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" y="1107324"/>
            <a:ext cx="8045946" cy="58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72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Generic grumbles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previous two graphs came from easy commands: </a:t>
            </a: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xtline</a:t>
            </a:r>
            <a:r>
              <a:rPr lang="en-GB" sz="2400" dirty="0" smtClean="0">
                <a:latin typeface="Lucida Console" panose="020B0609040504020204" pitchFamily="49" charset="0"/>
              </a:rPr>
              <a:t> invest, overlay </a:t>
            </a: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xtline</a:t>
            </a:r>
            <a:r>
              <a:rPr lang="en-GB" sz="2400" dirty="0" smtClean="0">
                <a:latin typeface="Lucida Console" panose="020B0609040504020204" pitchFamily="49" charset="0"/>
              </a:rPr>
              <a:t> invest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Necessarily the results of default choices are often poor – </a:t>
            </a:r>
          </a:p>
          <a:p>
            <a:pPr marL="0" indent="0">
              <a:buNone/>
            </a:pPr>
            <a:r>
              <a:rPr lang="en-GB" sz="2400" dirty="0" smtClean="0"/>
              <a:t>even with a few panels and few observations in each.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At best, </a:t>
            </a:r>
            <a:r>
              <a:rPr lang="en-GB" sz="2400" dirty="0" err="1" smtClean="0">
                <a:latin typeface="Lucida Console" panose="020B0609040504020204" pitchFamily="49" charset="0"/>
              </a:rPr>
              <a:t>xtline</a:t>
            </a:r>
            <a:r>
              <a:rPr lang="en-GB" sz="2400" dirty="0" smtClean="0"/>
              <a:t> and </a:t>
            </a:r>
            <a:r>
              <a:rPr lang="en-GB" sz="2400" dirty="0" err="1" smtClean="0">
                <a:latin typeface="Lucida Console" panose="020B0609040504020204" pitchFamily="49" charset="0"/>
              </a:rPr>
              <a:t>tsline</a:t>
            </a:r>
            <a:r>
              <a:rPr lang="en-GB" sz="2400" dirty="0" smtClean="0"/>
              <a:t> are starting points.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2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Transform the response! Here logarithms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15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6" y="1005421"/>
            <a:ext cx="8045946" cy="58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0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16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0" y="1182480"/>
            <a:ext cx="8045946" cy="58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7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Other transformations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err="1" smtClean="0"/>
              <a:t>neglog</a:t>
            </a:r>
            <a:r>
              <a:rPr lang="en-GB" sz="2400" dirty="0" smtClean="0"/>
              <a:t> = </a:t>
            </a:r>
            <a:r>
              <a:rPr lang="en-GB" sz="2400" dirty="0" smtClean="0">
                <a:latin typeface="Lucida Console" panose="020B0609040504020204" pitchFamily="49" charset="0"/>
              </a:rPr>
              <a:t>sign(x) * log(1 + abs(x))</a:t>
            </a:r>
          </a:p>
          <a:p>
            <a:pPr marL="0" indent="0">
              <a:buNone/>
            </a:pPr>
            <a:r>
              <a:rPr lang="en-GB" sz="2400" dirty="0" smtClean="0"/>
              <a:t>are like logarithms, but for zero and negative values too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Stata 15.1 updated 7 August 2018 plus: easier using      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sign(x) * log1p(abs(x))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inverse hyperbolic sine  </a:t>
            </a:r>
            <a:r>
              <a:rPr lang="en-GB" sz="2400" dirty="0" err="1" smtClean="0">
                <a:latin typeface="Lucida Console" panose="020B0609040504020204" pitchFamily="49" charset="0"/>
              </a:rPr>
              <a:t>asinh</a:t>
            </a:r>
            <a:r>
              <a:rPr lang="en-GB" sz="2400" dirty="0" smtClean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square </a:t>
            </a:r>
            <a:r>
              <a:rPr lang="en-GB" sz="2400" dirty="0"/>
              <a:t>or cube </a:t>
            </a:r>
            <a:r>
              <a:rPr lang="en-GB" sz="2400" dirty="0" smtClean="0"/>
              <a:t>roots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reciprocals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logits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4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Tiny tips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+"/>
            </a:pPr>
            <a:r>
              <a:rPr lang="en-GB" sz="2400" dirty="0" smtClean="0"/>
              <a:t>Lose the default </a:t>
            </a:r>
            <a:r>
              <a:rPr lang="en-GB" sz="2400" dirty="0" smtClean="0">
                <a:latin typeface="Lucida Console" panose="020B0609040504020204" pitchFamily="49" charset="0"/>
              </a:rPr>
              <a:t>note()</a:t>
            </a:r>
            <a:r>
              <a:rPr lang="en-GB" sz="2400" dirty="0" smtClean="0"/>
              <a:t> with </a:t>
            </a:r>
            <a:r>
              <a:rPr lang="en-GB" sz="2400" dirty="0" smtClean="0">
                <a:latin typeface="Lucida Console" panose="020B0609040504020204" pitchFamily="49" charset="0"/>
              </a:rPr>
              <a:t>by()</a:t>
            </a:r>
            <a:r>
              <a:rPr lang="en-GB" sz="2400" dirty="0" smtClean="0"/>
              <a:t>: usually  groups are best explained outside the graph. </a:t>
            </a:r>
          </a:p>
          <a:p>
            <a:pPr>
              <a:buFontTx/>
              <a:buChar char="+"/>
            </a:pPr>
            <a:endParaRPr lang="en-GB" sz="2400" dirty="0"/>
          </a:p>
          <a:p>
            <a:pPr>
              <a:buFontTx/>
              <a:buChar char="+"/>
            </a:pPr>
            <a:r>
              <a:rPr lang="en-GB" sz="2400" dirty="0" smtClean="0"/>
              <a:t>Lose default </a:t>
            </a:r>
            <a:r>
              <a:rPr lang="en-GB" sz="2400" dirty="0" err="1" smtClean="0">
                <a:latin typeface="Lucida Console" panose="020B0609040504020204" pitchFamily="49" charset="0"/>
              </a:rPr>
              <a:t>xtitle</a:t>
            </a:r>
            <a:r>
              <a:rPr lang="en-GB" sz="2400" dirty="0" smtClean="0">
                <a:latin typeface="Lucida Console" panose="020B0609040504020204" pitchFamily="49" charset="0"/>
              </a:rPr>
              <a:t>()</a:t>
            </a:r>
            <a:r>
              <a:rPr lang="en-GB" sz="2400" dirty="0" smtClean="0"/>
              <a:t>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that are merely </a:t>
            </a:r>
            <a:r>
              <a:rPr lang="en-GB" sz="2400" dirty="0" smtClean="0">
                <a:latin typeface="Lucida Console" panose="020B0609040504020204" pitchFamily="49" charset="0"/>
              </a:rPr>
              <a:t>year</a:t>
            </a:r>
            <a:r>
              <a:rPr lang="en-GB" sz="2400" dirty="0" smtClean="0"/>
              <a:t>, </a:t>
            </a:r>
            <a:r>
              <a:rPr lang="en-GB" sz="2400" dirty="0" smtClean="0">
                <a:latin typeface="Lucida Console" panose="020B0609040504020204" pitchFamily="49" charset="0"/>
              </a:rPr>
              <a:t>date</a:t>
            </a:r>
            <a:r>
              <a:rPr lang="en-GB" sz="2400" dirty="0" smtClean="0"/>
              <a:t> or the like: your readers don’t need them! </a:t>
            </a:r>
          </a:p>
          <a:p>
            <a:pPr>
              <a:buFontTx/>
              <a:buChar char="+"/>
            </a:pPr>
            <a:endParaRPr lang="en-GB" sz="2400" dirty="0"/>
          </a:p>
          <a:p>
            <a:pPr>
              <a:buFontTx/>
              <a:buChar char="+"/>
            </a:pPr>
            <a:r>
              <a:rPr lang="en-GB" sz="2400" dirty="0" smtClean="0"/>
              <a:t>Stata’s defaults for logarithmic axis labels are often lousy, but for discussion and help see 2018. Logarithmic </a:t>
            </a:r>
            <a:r>
              <a:rPr lang="en-GB" sz="2400" dirty="0"/>
              <a:t>binning and </a:t>
            </a:r>
            <a:r>
              <a:rPr lang="en-GB" sz="2400" dirty="0" err="1" smtClean="0"/>
              <a:t>labeling</a:t>
            </a:r>
            <a:r>
              <a:rPr lang="en-GB" sz="2400" dirty="0" smtClean="0"/>
              <a:t>. </a:t>
            </a:r>
            <a:r>
              <a:rPr lang="en-GB" sz="2400" i="1" dirty="0" smtClean="0"/>
              <a:t>Stata Journal </a:t>
            </a:r>
            <a:r>
              <a:rPr lang="en-GB" sz="2400" dirty="0" smtClean="0"/>
              <a:t>18: 262–286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http://www.stata-journal.com/article.html?article=gr0072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0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Prominent problems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Do these graphs really work well?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Again, this is the easy end of plotting panel data: </a:t>
            </a:r>
          </a:p>
          <a:p>
            <a:pPr marL="0" indent="0">
              <a:buNone/>
            </a:pPr>
            <a:r>
              <a:rPr lang="en-GB" sz="2400" dirty="0" smtClean="0"/>
              <a:t>there are only 10 panels in the </a:t>
            </a:r>
            <a:r>
              <a:rPr lang="en-GB" sz="2400" dirty="0" err="1" smtClean="0"/>
              <a:t>Grunfeld</a:t>
            </a:r>
            <a:r>
              <a:rPr lang="en-GB" sz="2400" dirty="0" smtClean="0"/>
              <a:t> data.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Improvements on various levels: </a:t>
            </a:r>
          </a:p>
          <a:p>
            <a:pPr>
              <a:buFont typeface="Georgia" panose="02040502050405020303" pitchFamily="18" charset="0"/>
              <a:buChar char="+"/>
            </a:pPr>
            <a:r>
              <a:rPr lang="en-GB" sz="2400" dirty="0" smtClean="0"/>
              <a:t>Lose the legend! Kill the key! It grabs too much space. </a:t>
            </a:r>
          </a:p>
          <a:p>
            <a:pPr>
              <a:buFont typeface="Georgia" panose="02040502050405020303" pitchFamily="18" charset="0"/>
              <a:buChar char="+"/>
            </a:pPr>
            <a:r>
              <a:rPr lang="en-GB" sz="2400" dirty="0" smtClean="0"/>
              <a:t>Two or three colours are great, but not ten or twelve. </a:t>
            </a:r>
          </a:p>
          <a:p>
            <a:pPr>
              <a:buFont typeface="Georgia" panose="02040502050405020303" pitchFamily="18" charset="0"/>
              <a:buChar char="+"/>
            </a:pPr>
            <a:r>
              <a:rPr lang="en-GB" sz="2400" dirty="0" smtClean="0"/>
              <a:t>Front-and-back plots!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9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Spaghetti is a tangle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Spaghetti plots show many tangled lines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–  say </a:t>
            </a:r>
            <a:r>
              <a:rPr lang="en-GB" sz="2400" dirty="0"/>
              <a:t>for multiple time </a:t>
            </a:r>
            <a:r>
              <a:rPr lang="en-GB" sz="2400" dirty="0" smtClean="0"/>
              <a:t>series or </a:t>
            </a:r>
            <a:r>
              <a:rPr lang="en-GB" sz="2400" dirty="0"/>
              <a:t>other functional </a:t>
            </a:r>
            <a:r>
              <a:rPr lang="en-GB" sz="2400" dirty="0" smtClean="0"/>
              <a:t>traces –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which can be hard </a:t>
            </a:r>
            <a:r>
              <a:rPr lang="en-GB" sz="2400" dirty="0"/>
              <a:t>to </a:t>
            </a:r>
            <a:r>
              <a:rPr lang="en-GB" sz="2400" dirty="0" smtClean="0"/>
              <a:t>distinguish and </a:t>
            </a:r>
            <a:r>
              <a:rPr lang="en-GB" sz="2400" dirty="0"/>
              <a:t>interpret.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</a:t>
            </a:r>
            <a:r>
              <a:rPr lang="en-GB" sz="2400" dirty="0" smtClean="0"/>
              <a:t>may </a:t>
            </a:r>
            <a:r>
              <a:rPr lang="en-GB" sz="2400" dirty="0"/>
              <a:t>see broad collective patterns,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but </a:t>
            </a:r>
            <a:r>
              <a:rPr lang="en-GB" sz="2400" dirty="0"/>
              <a:t>can we tell apart fine structure and mere noise?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1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Lose the legend: Explanatory marker labels?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34214" y="1600200"/>
            <a:ext cx="42525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Suppress the marker symbol and put an identifier in a marker label in its place.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This works for small integers, US states (MA, TX),               ISO country codes (DE, FR), etc.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It can work best if you care mostly about extremes.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20</a:t>
            </a:fld>
            <a:endParaRPr lang="en-GB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4353"/>
            <a:ext cx="4038600" cy="29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5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Lose the legend: trailing text labels?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Add marker labels as  scatter plot elements at the ends of the series. The default marker label position of 3 o’clock is exactly right.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This can be elaborated with starting text labels as well and/or different groups with matched line and marker label colours.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21</a:t>
            </a:fld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4353"/>
            <a:ext cx="4038600" cy="29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4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Colours are not so crucial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If we explain each series otherwise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– with self-explanatory labels or trailing text labels –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we can often dispense with the “fruit salad” or “technicolour </a:t>
            </a:r>
            <a:r>
              <a:rPr lang="en-GB" sz="2400" dirty="0" err="1" smtClean="0"/>
              <a:t>dreamcoat</a:t>
            </a:r>
            <a:r>
              <a:rPr lang="en-GB" sz="2400" dirty="0" smtClean="0"/>
              <a:t>” effects.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 smtClean="0"/>
              <a:t>Never use red and green together: use red or orange and blue.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9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34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Front-and-back plots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New name (14 June 2018) for a slightly old idea!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https://www.statalist.org/forums/forum/general-stata-discussion/general/270264-subsetplot-available-on-ssc/page2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current Stata implementation is </a:t>
            </a:r>
            <a:r>
              <a:rPr lang="en-GB" sz="2400" dirty="0" err="1" smtClean="0">
                <a:latin typeface="Lucida Console" panose="020B0609040504020204" pitchFamily="49" charset="0"/>
              </a:rPr>
              <a:t>fabplot</a:t>
            </a:r>
            <a:r>
              <a:rPr lang="en-GB" sz="2400" dirty="0" smtClean="0"/>
              <a:t> (SSC). </a:t>
            </a:r>
          </a:p>
          <a:p>
            <a:pPr marL="0" indent="0">
              <a:buNone/>
            </a:pPr>
            <a:r>
              <a:rPr lang="en-GB" sz="2400" dirty="0" smtClean="0"/>
              <a:t>Read that </a:t>
            </a:r>
            <a:r>
              <a:rPr lang="en-GB" sz="2400" dirty="0" smtClean="0"/>
              <a:t>alternatively as  “</a:t>
            </a:r>
            <a:r>
              <a:rPr lang="en-GB" sz="2400" dirty="0" smtClean="0"/>
              <a:t>foreground and backdrop”.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1900" dirty="0" smtClean="0"/>
              <a:t>Names should not matter, but they do. </a:t>
            </a:r>
            <a:endParaRPr lang="en-GB" sz="1900" dirty="0" smtClean="0"/>
          </a:p>
          <a:p>
            <a:pPr marL="0" indent="0">
              <a:buNone/>
            </a:pPr>
            <a:r>
              <a:rPr lang="en-GB" sz="1800" dirty="0" smtClean="0"/>
              <a:t>If now </a:t>
            </a:r>
            <a:r>
              <a:rPr lang="en-GB" sz="1800" dirty="0" err="1" smtClean="0">
                <a:latin typeface="Lucida Console" panose="020B0609040504020204" pitchFamily="49" charset="0"/>
              </a:rPr>
              <a:t>fabplot</a:t>
            </a:r>
            <a:r>
              <a:rPr lang="en-GB" sz="1800" dirty="0" smtClean="0"/>
              <a:t>, can </a:t>
            </a:r>
            <a:r>
              <a:rPr lang="en-GB" sz="1800" dirty="0" err="1" smtClean="0">
                <a:latin typeface="Lucida Console" panose="020B0609040504020204" pitchFamily="49" charset="0"/>
              </a:rPr>
              <a:t>groovyplot</a:t>
            </a:r>
            <a:r>
              <a:rPr lang="en-GB" sz="1800" dirty="0" smtClean="0"/>
              <a:t> be far behind?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8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The main idea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Superimpose </a:t>
            </a:r>
            <a:r>
              <a:rPr lang="en-GB" sz="2400" b="1" i="1" dirty="0" smtClean="0"/>
              <a:t>and </a:t>
            </a:r>
            <a:r>
              <a:rPr lang="en-GB" sz="2400" dirty="0" smtClean="0"/>
              <a:t>juxtapose! </a:t>
            </a:r>
          </a:p>
          <a:p>
            <a:pPr marL="0" indent="0">
              <a:buNone/>
            </a:pPr>
            <a:r>
              <a:rPr lang="en-GB" sz="2400" dirty="0" smtClean="0"/>
              <a:t>Show each </a:t>
            </a:r>
            <a:r>
              <a:rPr lang="en-GB" sz="2400" dirty="0" smtClean="0"/>
              <a:t>group </a:t>
            </a:r>
            <a:r>
              <a:rPr lang="en-GB" sz="2400" dirty="0" smtClean="0"/>
              <a:t>in turn with </a:t>
            </a:r>
            <a:r>
              <a:rPr lang="en-GB" sz="2400" dirty="0" smtClean="0"/>
              <a:t>the </a:t>
            </a:r>
            <a:r>
              <a:rPr lang="en-GB" sz="2400" dirty="0" smtClean="0"/>
              <a:t>others as backdrop. </a:t>
            </a:r>
          </a:p>
          <a:p>
            <a:pPr marL="0" indent="0">
              <a:buNone/>
            </a:pPr>
            <a:r>
              <a:rPr lang="en-GB" sz="2400" dirty="0" smtClean="0"/>
              <a:t>Contrast line width and line colour (or marker properties).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The Stata machinery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The major trick lies in temporary restructuring of the data. </a:t>
            </a:r>
            <a:r>
              <a:rPr lang="en-GB" sz="2400" dirty="0" err="1" smtClean="0">
                <a:latin typeface="Lucida Console" panose="020B0609040504020204" pitchFamily="49" charset="0"/>
              </a:rPr>
              <a:t>twoway</a:t>
            </a:r>
            <a:r>
              <a:rPr lang="en-GB" sz="2400" dirty="0" smtClean="0">
                <a:latin typeface="Lucida Console" panose="020B0609040504020204" pitchFamily="49" charset="0"/>
              </a:rPr>
              <a:t>, by() </a:t>
            </a:r>
            <a:r>
              <a:rPr lang="en-GB" sz="2400" dirty="0" smtClean="0"/>
              <a:t>is used to do the hard graphics work.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Going grey is good!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2009</a:t>
            </a:r>
            <a:r>
              <a:rPr lang="en-GB" sz="2400" dirty="0" smtClean="0"/>
              <a:t>. </a:t>
            </a:r>
            <a:r>
              <a:rPr lang="en-GB" sz="2400" dirty="0"/>
              <a:t>Going </a:t>
            </a:r>
            <a:r>
              <a:rPr lang="en-GB" sz="2400" dirty="0" err="1"/>
              <a:t>gray</a:t>
            </a:r>
            <a:r>
              <a:rPr lang="en-GB" sz="2400" dirty="0"/>
              <a:t> gracefully: Highlighting subsets and downplaying substrates. </a:t>
            </a:r>
            <a:r>
              <a:rPr lang="en-GB" sz="2400" i="1" dirty="0"/>
              <a:t>Stata Journal</a:t>
            </a:r>
            <a:r>
              <a:rPr lang="en-GB" sz="2400" dirty="0"/>
              <a:t> </a:t>
            </a:r>
            <a:r>
              <a:rPr lang="en-GB" sz="2400" dirty="0" smtClean="0"/>
              <a:t>9:499–503</a:t>
            </a:r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www.stata-journal.com/sjpdf.html?articlenum=gr0040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/>
              <a:t>The spelling of this </a:t>
            </a:r>
            <a:r>
              <a:rPr lang="en-GB" sz="1800" dirty="0" err="1"/>
              <a:t>colo</a:t>
            </a:r>
            <a:r>
              <a:rPr lang="en-GB" sz="1800" dirty="0"/>
              <a:t>[u]r can change mid-Atlantic.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4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Some references on front-and-back plots 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 err="1" smtClean="0"/>
              <a:t>Wallgren</a:t>
            </a:r>
            <a:r>
              <a:rPr lang="en-GB" sz="7200" dirty="0"/>
              <a:t>, A., B. </a:t>
            </a:r>
            <a:r>
              <a:rPr lang="en-GB" sz="7200" dirty="0" err="1"/>
              <a:t>Wallgren</a:t>
            </a:r>
            <a:r>
              <a:rPr lang="en-GB" sz="7200" dirty="0"/>
              <a:t>, R. </a:t>
            </a:r>
            <a:r>
              <a:rPr lang="en-GB" sz="7200" dirty="0" err="1"/>
              <a:t>Persson</a:t>
            </a:r>
            <a:r>
              <a:rPr lang="en-GB" sz="7200" dirty="0"/>
              <a:t>, U. </a:t>
            </a:r>
            <a:r>
              <a:rPr lang="en-GB" sz="7200" dirty="0" err="1"/>
              <a:t>Jorner</a:t>
            </a:r>
            <a:r>
              <a:rPr lang="en-GB" sz="7200" dirty="0"/>
              <a:t>, and J.-A. </a:t>
            </a:r>
            <a:r>
              <a:rPr lang="en-GB" sz="7200" dirty="0" err="1"/>
              <a:t>Haaland</a:t>
            </a:r>
            <a:r>
              <a:rPr lang="en-GB" sz="7200" dirty="0"/>
              <a:t>.  1996.  </a:t>
            </a:r>
            <a:r>
              <a:rPr lang="en-GB" sz="7200" i="1" dirty="0" smtClean="0"/>
              <a:t>Graphing Statistics </a:t>
            </a:r>
            <a:r>
              <a:rPr lang="en-GB" sz="7200" i="1" dirty="0"/>
              <a:t>and Data: Creating Better Charts.</a:t>
            </a:r>
            <a:r>
              <a:rPr lang="en-GB" sz="7200" dirty="0"/>
              <a:t>  Newbury Park, CA: Sage</a:t>
            </a:r>
            <a:r>
              <a:rPr lang="en-GB" sz="7200" dirty="0" smtClean="0"/>
              <a:t>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err="1" smtClean="0"/>
              <a:t>Koenker</a:t>
            </a:r>
            <a:r>
              <a:rPr lang="en-GB" sz="7200" dirty="0"/>
              <a:t>, R. 2005.  </a:t>
            </a:r>
            <a:r>
              <a:rPr lang="en-GB" sz="7200" i="1" dirty="0" smtClean="0"/>
              <a:t>Quantile </a:t>
            </a:r>
            <a:r>
              <a:rPr lang="en-GB" sz="7200" i="1" dirty="0"/>
              <a:t>Regression.  </a:t>
            </a:r>
            <a:r>
              <a:rPr lang="en-GB" sz="7200" dirty="0"/>
              <a:t>Cambridge: Cambridge University Press. </a:t>
            </a:r>
            <a:r>
              <a:rPr lang="en-GB" sz="7200" dirty="0" smtClean="0"/>
              <a:t>See pp.12</a:t>
            </a:r>
            <a:r>
              <a:rPr lang="en-GB" sz="7200" i="1" dirty="0" smtClean="0"/>
              <a:t>–</a:t>
            </a:r>
            <a:r>
              <a:rPr lang="en-GB" sz="7200" dirty="0" smtClean="0"/>
              <a:t>13</a:t>
            </a:r>
            <a:r>
              <a:rPr lang="en-GB" sz="7200" dirty="0"/>
              <a:t>.</a:t>
            </a:r>
            <a:endParaRPr lang="en-GB" sz="7200" dirty="0" smtClean="0"/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err="1" smtClean="0"/>
              <a:t>Carr</a:t>
            </a:r>
            <a:r>
              <a:rPr lang="en-GB" sz="7200" dirty="0"/>
              <a:t>, D.B. and L.W. Pickle. 2010.  </a:t>
            </a:r>
            <a:r>
              <a:rPr lang="en-GB" sz="7200" i="1" dirty="0"/>
              <a:t>Visualizing Data Patterns with </a:t>
            </a:r>
            <a:r>
              <a:rPr lang="en-GB" sz="7200" i="1" dirty="0" err="1"/>
              <a:t>Micromaps</a:t>
            </a:r>
            <a:r>
              <a:rPr lang="en-GB" sz="7200" i="1" dirty="0"/>
              <a:t>.</a:t>
            </a:r>
            <a:r>
              <a:rPr lang="en-GB" sz="7200" dirty="0"/>
              <a:t>  </a:t>
            </a:r>
            <a:r>
              <a:rPr lang="en-GB" sz="7200" dirty="0" smtClean="0"/>
              <a:t>Boca Raton</a:t>
            </a:r>
            <a:r>
              <a:rPr lang="en-GB" sz="7200" dirty="0"/>
              <a:t>, FL: CRC Press. p.85.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smtClean="0"/>
              <a:t>Cox</a:t>
            </a:r>
            <a:r>
              <a:rPr lang="en-GB" sz="7200" dirty="0"/>
              <a:t>, N.J. 2010. Graphing subsets.  </a:t>
            </a:r>
            <a:r>
              <a:rPr lang="en-GB" sz="7200" i="1" dirty="0"/>
              <a:t>Stata Journal </a:t>
            </a:r>
            <a:r>
              <a:rPr lang="en-GB" sz="7200" dirty="0"/>
              <a:t>10: </a:t>
            </a:r>
            <a:r>
              <a:rPr lang="en-GB" sz="7200" dirty="0" smtClean="0"/>
              <a:t>670</a:t>
            </a:r>
            <a:r>
              <a:rPr lang="en-GB" sz="7200" i="1" dirty="0" smtClean="0"/>
              <a:t>–</a:t>
            </a:r>
            <a:r>
              <a:rPr lang="en-GB" sz="7200" dirty="0" smtClean="0"/>
              <a:t>681</a:t>
            </a:r>
            <a:r>
              <a:rPr lang="en-GB" sz="7200" dirty="0"/>
              <a:t>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err="1" smtClean="0"/>
              <a:t>Rougier</a:t>
            </a:r>
            <a:r>
              <a:rPr lang="en-GB" sz="7200" dirty="0"/>
              <a:t>, N.P., </a:t>
            </a:r>
            <a:r>
              <a:rPr lang="en-GB" sz="7200" dirty="0" err="1"/>
              <a:t>Droettboom</a:t>
            </a:r>
            <a:r>
              <a:rPr lang="en-GB" sz="7200" dirty="0"/>
              <a:t>, M. and Bourne, P.E. 2014.  Ten simple rules for </a:t>
            </a:r>
            <a:r>
              <a:rPr lang="en-GB" sz="7200" dirty="0" smtClean="0"/>
              <a:t>better figures</a:t>
            </a:r>
            <a:r>
              <a:rPr lang="en-GB" sz="7200" dirty="0"/>
              <a:t>.  </a:t>
            </a:r>
            <a:r>
              <a:rPr lang="en-GB" sz="7200" i="1" dirty="0"/>
              <a:t>PLOS Computational Biology</a:t>
            </a:r>
            <a:r>
              <a:rPr lang="en-GB" sz="7200" dirty="0"/>
              <a:t> 10(9): e1003833.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err="1" smtClean="0"/>
              <a:t>Schwabish</a:t>
            </a:r>
            <a:r>
              <a:rPr lang="en-GB" sz="7200" dirty="0"/>
              <a:t>, J.A. 2014. An economist's guide to visualizing data.  </a:t>
            </a:r>
            <a:endParaRPr lang="en-GB" sz="7200" dirty="0" smtClean="0"/>
          </a:p>
          <a:p>
            <a:pPr marL="0" indent="0">
              <a:buNone/>
            </a:pPr>
            <a:r>
              <a:rPr lang="en-GB" sz="7200" i="1" dirty="0" smtClean="0"/>
              <a:t>Journal </a:t>
            </a:r>
            <a:r>
              <a:rPr lang="en-GB" sz="7200" i="1" dirty="0"/>
              <a:t>of </a:t>
            </a:r>
            <a:r>
              <a:rPr lang="en-GB" sz="7200" i="1" dirty="0" smtClean="0"/>
              <a:t>Economic Perspectives </a:t>
            </a:r>
            <a:r>
              <a:rPr lang="en-GB" sz="7200" dirty="0"/>
              <a:t>28: </a:t>
            </a:r>
            <a:r>
              <a:rPr lang="en-GB" sz="7200" dirty="0" smtClean="0"/>
              <a:t>209</a:t>
            </a:r>
            <a:r>
              <a:rPr lang="en-GB" sz="7200" i="1" dirty="0" smtClean="0"/>
              <a:t>–</a:t>
            </a:r>
            <a:r>
              <a:rPr lang="en-GB" sz="7200" dirty="0" smtClean="0"/>
              <a:t>234</a:t>
            </a:r>
            <a:r>
              <a:rPr lang="en-GB" sz="7200" dirty="0"/>
              <a:t>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85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Some references on front-and-back plots </a:t>
            </a:r>
            <a:r>
              <a:rPr lang="en-GB" sz="3200" dirty="0" smtClean="0"/>
              <a:t>II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800" dirty="0" err="1" smtClean="0"/>
              <a:t>Knaflic</a:t>
            </a:r>
            <a:r>
              <a:rPr lang="en-GB" sz="3800" dirty="0"/>
              <a:t>, C.N. 2015.  </a:t>
            </a:r>
            <a:r>
              <a:rPr lang="en-GB" sz="3800" i="1" dirty="0"/>
              <a:t>Storytelling with Data: A Data Visualization Guide for </a:t>
            </a:r>
            <a:r>
              <a:rPr lang="en-GB" sz="3800" i="1" dirty="0" smtClean="0"/>
              <a:t>Business Professionals</a:t>
            </a:r>
            <a:r>
              <a:rPr lang="en-GB" sz="3800" i="1" dirty="0"/>
              <a:t>.</a:t>
            </a:r>
            <a:r>
              <a:rPr lang="en-GB" sz="3800" dirty="0"/>
              <a:t>  Hoboken, NJ: Wiley</a:t>
            </a:r>
            <a:r>
              <a:rPr lang="en-GB" sz="3800" dirty="0" smtClean="0"/>
              <a:t>.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/>
              <a:t>Unwin, A. 2015.  </a:t>
            </a:r>
            <a:r>
              <a:rPr lang="en-GB" sz="3800" i="1" dirty="0"/>
              <a:t>Graphical Data Analysis with R</a:t>
            </a:r>
            <a:r>
              <a:rPr lang="en-GB" sz="3800" dirty="0"/>
              <a:t>.  Boca Raton, FL: CRC Press.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smtClean="0"/>
              <a:t>Cairo</a:t>
            </a:r>
            <a:r>
              <a:rPr lang="en-GB" sz="3800" dirty="0"/>
              <a:t>, A. 2016.  </a:t>
            </a:r>
            <a:r>
              <a:rPr lang="en-GB" sz="3800" i="1" dirty="0"/>
              <a:t>The Truthful Art: Data, Charts, and Maps for Communication.  </a:t>
            </a:r>
            <a:endParaRPr lang="en-GB" sz="3800" i="1" dirty="0" smtClean="0"/>
          </a:p>
          <a:p>
            <a:pPr marL="0" indent="0">
              <a:buNone/>
            </a:pPr>
            <a:r>
              <a:rPr lang="en-GB" sz="3800" dirty="0" smtClean="0"/>
              <a:t>San Francisco</a:t>
            </a:r>
            <a:r>
              <a:rPr lang="en-GB" sz="3800" dirty="0"/>
              <a:t>, CA: New Riders. p.211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smtClean="0"/>
              <a:t>Camões</a:t>
            </a:r>
            <a:r>
              <a:rPr lang="en-GB" sz="3800" dirty="0"/>
              <a:t>, J. 2016.  </a:t>
            </a:r>
            <a:r>
              <a:rPr lang="en-GB" sz="3800" i="1" dirty="0"/>
              <a:t>Data at Work: Best Practices for Creating Effective Charts </a:t>
            </a:r>
            <a:r>
              <a:rPr lang="en-GB" sz="3800" i="1" dirty="0" smtClean="0"/>
              <a:t>and Information </a:t>
            </a:r>
            <a:r>
              <a:rPr lang="en-GB" sz="3800" i="1" dirty="0"/>
              <a:t>Graphics in Microsoft Excel</a:t>
            </a:r>
            <a:r>
              <a:rPr lang="en-GB" sz="3800" dirty="0"/>
              <a:t>.  San Francisco, CA: New Ride</a:t>
            </a:r>
            <a:r>
              <a:rPr lang="en-GB" sz="3800" b="1" dirty="0"/>
              <a:t>r</a:t>
            </a:r>
            <a:r>
              <a:rPr lang="en-GB" sz="3800" dirty="0"/>
              <a:t>s. </a:t>
            </a:r>
            <a:r>
              <a:rPr lang="en-GB" sz="3800" dirty="0" smtClean="0"/>
              <a:t>See p.354 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/>
              <a:t>Wickham, H. 2016.  </a:t>
            </a:r>
            <a:r>
              <a:rPr lang="en-GB" sz="3800" i="1" dirty="0"/>
              <a:t>ggplot2: Elegant Graphics for Data Analysis.  </a:t>
            </a:r>
            <a:r>
              <a:rPr lang="en-GB" sz="3800" dirty="0"/>
              <a:t>Cham: Springer. </a:t>
            </a:r>
            <a:r>
              <a:rPr lang="en-GB" sz="3800" dirty="0" smtClean="0"/>
              <a:t>See p.157</a:t>
            </a:r>
            <a:r>
              <a:rPr lang="en-GB" sz="3800" dirty="0"/>
              <a:t>.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dirty="0" err="1" smtClean="0"/>
              <a:t>Schwabish</a:t>
            </a:r>
            <a:r>
              <a:rPr lang="en-GB" sz="3800" dirty="0"/>
              <a:t>, J. 2017.  </a:t>
            </a:r>
            <a:r>
              <a:rPr lang="en-GB" sz="3800" i="1" dirty="0"/>
              <a:t>Better Presentations: A Guide for Scholars, Researchers, </a:t>
            </a:r>
            <a:r>
              <a:rPr lang="en-GB" sz="3800" i="1" dirty="0" smtClean="0"/>
              <a:t>and Wonks</a:t>
            </a:r>
            <a:r>
              <a:rPr lang="en-GB" sz="3800" i="1" dirty="0"/>
              <a:t>.  New York: Columbia University Press. </a:t>
            </a:r>
            <a:r>
              <a:rPr lang="en-GB" sz="3800" dirty="0"/>
              <a:t>See p.98.</a:t>
            </a:r>
            <a:endParaRPr lang="en-GB" sz="3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53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If you know other references, please let the author know.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6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pasta                     Stata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1" y="1577682"/>
            <a:ext cx="3730752" cy="373075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01" y="1549879"/>
            <a:ext cx="5040313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More strategies: we will see some….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Select.</a:t>
            </a:r>
            <a:r>
              <a:rPr lang="en-GB" sz="2400" dirty="0" smtClean="0"/>
              <a:t>  Don’t try to show everything. Focus on what is of greatest interest or importance.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Smooth.</a:t>
            </a:r>
            <a:r>
              <a:rPr lang="en-GB" sz="2400" dirty="0" smtClean="0"/>
              <a:t> Remove minor fluctuations that are likely to be just noise.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Subtract.</a:t>
            </a:r>
            <a:r>
              <a:rPr lang="en-GB" sz="2400" dirty="0" smtClean="0"/>
              <a:t> Remove summaries or model fits and show residuals to see what is idiosyncratic.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Subdivide</a:t>
            </a:r>
            <a:r>
              <a:rPr lang="en-GB" sz="2400" dirty="0" smtClean="0"/>
              <a:t>. Subsets or groups can identified helpfully.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7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31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1" y="273848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59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New York Choral Society 1979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Data used in 2007. Turning over a new leaf. </a:t>
            </a:r>
            <a:r>
              <a:rPr lang="en-GB" sz="2400" i="1" dirty="0" smtClean="0"/>
              <a:t>Stata Journal </a:t>
            </a:r>
            <a:r>
              <a:rPr lang="en-GB" sz="2400" dirty="0" smtClean="0"/>
              <a:t>7: 413–433, which in turn gives references. </a:t>
            </a:r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https://www.stata-journal.com/sjpdf.html?articlenum=gr0028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Quantile plots show ordered values for each singer part against plotting position, so (e.g.) 0.25, 0.5, 0.75 would be plotting positions for lower quartile, median, upper quartile.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Measurements are given in inches. We add a metric axis.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73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8" y="273848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79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Quantiles can be smoothed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An appropriate smoothing </a:t>
            </a:r>
            <a:r>
              <a:rPr lang="en-GB" sz="2400" dirty="0"/>
              <a:t>comes from  Harrell, F.E. and C.E. Davis. 1982.  A new distribution-free quantile estimator</a:t>
            </a:r>
            <a:r>
              <a:rPr lang="en-GB" sz="2400" dirty="0" smtClean="0"/>
              <a:t>. </a:t>
            </a:r>
            <a:r>
              <a:rPr lang="en-GB" sz="2400" i="1" dirty="0" err="1" smtClean="0"/>
              <a:t>Biometrika</a:t>
            </a:r>
            <a:r>
              <a:rPr lang="en-GB" sz="2400" i="1" dirty="0" smtClean="0"/>
              <a:t> </a:t>
            </a:r>
            <a:r>
              <a:rPr lang="en-GB" sz="2400" dirty="0"/>
              <a:t>69: </a:t>
            </a:r>
            <a:r>
              <a:rPr lang="en-GB" sz="2400" dirty="0" smtClean="0"/>
              <a:t>635–640.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There is a Stata implementation in </a:t>
            </a:r>
            <a:r>
              <a:rPr lang="en-GB" sz="2400" dirty="0" err="1" smtClean="0">
                <a:latin typeface="Lucida Console" panose="020B0609040504020204" pitchFamily="49" charset="0"/>
              </a:rPr>
              <a:t>hdquantile</a:t>
            </a:r>
            <a:r>
              <a:rPr lang="en-GB" sz="2400" dirty="0" smtClean="0"/>
              <a:t> (SSC). </a:t>
            </a:r>
            <a:endParaRPr lang="en-GB" sz="2400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These quantile plots are both obtained using </a:t>
            </a:r>
            <a:r>
              <a:rPr lang="en-GB" sz="2400" dirty="0" err="1" smtClean="0">
                <a:latin typeface="Lucida Console" panose="020B0609040504020204" pitchFamily="49" charset="0"/>
              </a:rPr>
              <a:t>fabplot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3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8" y="273848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7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Select!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2 × 2, 3 </a:t>
            </a:r>
            <a:r>
              <a:rPr lang="en-GB" sz="2400" dirty="0"/>
              <a:t>× </a:t>
            </a:r>
            <a:r>
              <a:rPr lang="en-GB" sz="2400" dirty="0" smtClean="0"/>
              <a:t>3, 4 </a:t>
            </a:r>
            <a:r>
              <a:rPr lang="en-GB" sz="2400" dirty="0"/>
              <a:t>× </a:t>
            </a:r>
            <a:r>
              <a:rPr lang="en-GB" sz="2400" dirty="0" smtClean="0"/>
              <a:t>4 and other displays can look good.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91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1" y="273848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46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Subtract summaries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recipe here – one of many possible – is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Georgia" panose="02040502050405020303" pitchFamily="18" charset="0"/>
              <a:buChar char="+"/>
            </a:pPr>
            <a:r>
              <a:rPr lang="en-GB" sz="2400" dirty="0" smtClean="0"/>
              <a:t>Interpolate a few gaps using piecewise cubic </a:t>
            </a:r>
            <a:r>
              <a:rPr lang="en-GB" sz="2400" dirty="0" err="1" smtClean="0"/>
              <a:t>Hermite</a:t>
            </a:r>
            <a:r>
              <a:rPr lang="en-GB" sz="2400" dirty="0" smtClean="0"/>
              <a:t> method (</a:t>
            </a:r>
            <a:r>
              <a:rPr lang="en-GB" sz="2400" dirty="0" err="1" smtClean="0">
                <a:latin typeface="Lucida Console" panose="020B0609040504020204" pitchFamily="49" charset="0"/>
              </a:rPr>
              <a:t>mipolate</a:t>
            </a:r>
            <a:r>
              <a:rPr lang="en-GB" sz="2400" dirty="0" smtClean="0"/>
              <a:t>, SSC). </a:t>
            </a:r>
          </a:p>
          <a:p>
            <a:pPr>
              <a:buFont typeface="Georgia" panose="02040502050405020303" pitchFamily="18" charset="0"/>
              <a:buChar char="+"/>
            </a:pPr>
            <a:r>
              <a:rPr lang="en-GB" sz="2400" dirty="0" smtClean="0"/>
              <a:t>Calculate mean and SD over months for reference period 1981–2010. </a:t>
            </a:r>
          </a:p>
          <a:p>
            <a:pPr>
              <a:buFont typeface="Georgia" panose="02040502050405020303" pitchFamily="18" charset="0"/>
              <a:buChar char="+"/>
            </a:pPr>
            <a:r>
              <a:rPr lang="en-GB" sz="2400" dirty="0" smtClean="0"/>
              <a:t>Show selected recent years in standard scores defined by those means and SDs. </a:t>
            </a:r>
          </a:p>
          <a:p>
            <a:pPr>
              <a:buFont typeface="Georgia" panose="02040502050405020303" pitchFamily="18" charset="0"/>
              <a:buChar char="+"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Evidently, the more general idea is to look at residuals from any model or summary of interest.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40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auto</a:t>
            </a:r>
            <a:r>
              <a:rPr lang="en-GB" sz="3200" dirty="0" smtClean="0"/>
              <a:t>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It would be remiss to ignore the auto data bundled with Stata.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8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Paella is problematic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Paella </a:t>
            </a:r>
            <a:r>
              <a:rPr lang="en-GB" sz="2400" dirty="0"/>
              <a:t>plots show multiple point patterns for </a:t>
            </a:r>
            <a:r>
              <a:rPr lang="en-GB" sz="2400" dirty="0" smtClean="0"/>
              <a:t>many groups</a:t>
            </a:r>
            <a:r>
              <a:rPr lang="en-GB" sz="2400" dirty="0"/>
              <a:t>, sufficiently mixed up that comparisons are made </a:t>
            </a:r>
            <a:r>
              <a:rPr lang="en-GB" sz="2400" dirty="0" smtClean="0"/>
              <a:t>difficult.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88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0" y="147354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82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41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2" y="273848"/>
            <a:ext cx="9051689" cy="6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9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fabplot</a:t>
            </a:r>
            <a:r>
              <a:rPr lang="en-GB" sz="3200" dirty="0" smtClean="0">
                <a:latin typeface="Lucida Console" panose="020B0609040504020204" pitchFamily="49" charset="0"/>
              </a:rPr>
              <a:t> </a:t>
            </a:r>
            <a:r>
              <a:rPr lang="en-GB" sz="3200" dirty="0" smtClean="0"/>
              <a:t>syntax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fabplot</a:t>
            </a:r>
            <a:r>
              <a:rPr lang="en-GB" sz="2400" dirty="0"/>
              <a:t> </a:t>
            </a:r>
            <a:r>
              <a:rPr lang="en-GB" sz="2400" i="1" dirty="0"/>
              <a:t>command </a:t>
            </a:r>
            <a:r>
              <a:rPr lang="en-GB" sz="2400" i="1" dirty="0" err="1"/>
              <a:t>yvar</a:t>
            </a:r>
            <a:r>
              <a:rPr lang="en-GB" sz="2400" i="1" dirty="0"/>
              <a:t> </a:t>
            </a:r>
            <a:r>
              <a:rPr lang="en-GB" sz="2400" i="1" dirty="0" err="1"/>
              <a:t>xvar</a:t>
            </a:r>
            <a:r>
              <a:rPr lang="en-GB" sz="2400" i="1" dirty="0"/>
              <a:t> </a:t>
            </a:r>
            <a:r>
              <a:rPr lang="en-GB" sz="2400" dirty="0"/>
              <a:t>[</a:t>
            </a:r>
            <a:r>
              <a:rPr lang="en-GB" sz="2400" i="1" dirty="0"/>
              <a:t>if</a:t>
            </a:r>
            <a:r>
              <a:rPr lang="en-GB" sz="2400" dirty="0"/>
              <a:t>] [</a:t>
            </a:r>
            <a:r>
              <a:rPr lang="en-GB" sz="2400" i="1" dirty="0"/>
              <a:t>in</a:t>
            </a:r>
            <a:r>
              <a:rPr lang="en-GB" sz="2400" dirty="0"/>
              <a:t>] , </a:t>
            </a:r>
            <a:r>
              <a:rPr lang="en-GB" sz="2400" dirty="0" smtClean="0"/>
              <a:t>                       </a:t>
            </a:r>
            <a:r>
              <a:rPr lang="en-GB" sz="2400" dirty="0" smtClean="0">
                <a:latin typeface="Lucida Console" panose="020B0609040504020204" pitchFamily="49" charset="0"/>
              </a:rPr>
              <a:t>by</a:t>
            </a:r>
            <a:r>
              <a:rPr lang="en-GB" sz="2400" dirty="0" smtClean="0"/>
              <a:t>(</a:t>
            </a:r>
            <a:r>
              <a:rPr lang="en-GB" sz="2400" i="1" dirty="0" err="1" smtClean="0"/>
              <a:t>byvar</a:t>
            </a:r>
            <a:r>
              <a:rPr lang="en-GB" sz="2400" dirty="0" smtClean="0"/>
              <a:t> </a:t>
            </a:r>
            <a:r>
              <a:rPr lang="en-GB" sz="2400" dirty="0"/>
              <a:t>[, </a:t>
            </a:r>
            <a:r>
              <a:rPr lang="en-GB" sz="2400" i="1" dirty="0" err="1"/>
              <a:t>byopts</a:t>
            </a:r>
            <a:r>
              <a:rPr lang="en-GB" sz="2400" dirty="0"/>
              <a:t>])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[ </a:t>
            </a:r>
            <a:r>
              <a:rPr lang="en-GB" sz="2400" dirty="0">
                <a:latin typeface="Lucida Console" panose="020B0609040504020204" pitchFamily="49" charset="0"/>
              </a:rPr>
              <a:t>front(</a:t>
            </a:r>
            <a:r>
              <a:rPr lang="en-GB" sz="2400" i="1" dirty="0" err="1"/>
              <a:t>twoway_command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frontopts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i="1" dirty="0" err="1" smtClean="0"/>
              <a:t>twoway_options</a:t>
            </a:r>
            <a:r>
              <a:rPr lang="en-GB" sz="2400" dirty="0">
                <a:latin typeface="Lucida Console" panose="020B0609040504020204" pitchFamily="49" charset="0"/>
              </a:rPr>
              <a:t>) </a:t>
            </a:r>
            <a:r>
              <a:rPr lang="en-GB" sz="2400" dirty="0" smtClean="0">
                <a:latin typeface="Lucida Console" panose="020B0609040504020204" pitchFamily="49" charset="0"/>
              </a:rPr>
              <a:t>               </a:t>
            </a:r>
            <a:r>
              <a:rPr lang="en-GB" sz="2400" i="1" dirty="0" err="1" smtClean="0"/>
              <a:t>graph_options</a:t>
            </a:r>
            <a:r>
              <a:rPr lang="en-GB" sz="2400" dirty="0" smtClean="0"/>
              <a:t> ]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where </a:t>
            </a:r>
            <a:r>
              <a:rPr lang="en-GB" sz="2400" i="1" dirty="0" smtClean="0"/>
              <a:t>command</a:t>
            </a:r>
            <a:r>
              <a:rPr lang="en-GB" sz="2400" dirty="0" smtClean="0"/>
              <a:t> can be </a:t>
            </a:r>
            <a:r>
              <a:rPr lang="en-GB" sz="2400" dirty="0" smtClean="0">
                <a:latin typeface="Lucida Console" panose="020B0609040504020204" pitchFamily="49" charset="0"/>
              </a:rPr>
              <a:t>scatter</a:t>
            </a:r>
            <a:r>
              <a:rPr lang="en-GB" sz="2400" dirty="0" smtClean="0"/>
              <a:t>, </a:t>
            </a:r>
            <a:r>
              <a:rPr lang="en-GB" sz="2400" dirty="0" smtClean="0">
                <a:latin typeface="Lucida Console" panose="020B0609040504020204" pitchFamily="49" charset="0"/>
              </a:rPr>
              <a:t>line</a:t>
            </a:r>
            <a:r>
              <a:rPr lang="en-GB" sz="2400" dirty="0" smtClean="0"/>
              <a:t>, </a:t>
            </a:r>
            <a:r>
              <a:rPr lang="en-GB" sz="2400" dirty="0" smtClean="0">
                <a:latin typeface="Lucida Console" panose="020B0609040504020204" pitchFamily="49" charset="0"/>
              </a:rPr>
              <a:t>connected</a:t>
            </a:r>
            <a:r>
              <a:rPr lang="en-GB" sz="2400" dirty="0" smtClean="0"/>
              <a:t>, etc.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57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Words from the wise? Stephen M. </a:t>
            </a:r>
            <a:r>
              <a:rPr lang="en-GB" sz="3200" dirty="0" err="1" smtClean="0"/>
              <a:t>Kosslyn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To communicate </a:t>
            </a:r>
            <a:r>
              <a:rPr lang="en-GB" sz="2400" dirty="0"/>
              <a:t>effectively, your display should be understood at a </a:t>
            </a:r>
            <a:r>
              <a:rPr lang="en-GB" sz="2400" dirty="0" smtClean="0"/>
              <a:t>glance and </a:t>
            </a:r>
            <a:r>
              <a:rPr lang="en-GB" sz="2400" dirty="0"/>
              <a:t>later recalled without </a:t>
            </a:r>
            <a:r>
              <a:rPr lang="en-GB" sz="2400" dirty="0" smtClean="0"/>
              <a:t>effort. </a:t>
            </a:r>
          </a:p>
          <a:p>
            <a:pPr marL="0" indent="0">
              <a:buNone/>
            </a:pPr>
            <a:r>
              <a:rPr lang="en-GB" sz="2400" dirty="0" smtClean="0"/>
              <a:t>(2006. </a:t>
            </a:r>
            <a:r>
              <a:rPr lang="en-GB" sz="2400" i="1" dirty="0" smtClean="0"/>
              <a:t>Graph Design for the Eye and Mind</a:t>
            </a:r>
            <a:r>
              <a:rPr lang="en-GB" sz="2400" dirty="0" smtClean="0"/>
              <a:t>, p.14)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an incisive review, see </a:t>
            </a:r>
            <a:r>
              <a:rPr lang="en-GB" sz="2400" u="sng" dirty="0" smtClean="0">
                <a:hlinkClick r:id="rId2"/>
              </a:rPr>
              <a:t>https</a:t>
            </a:r>
            <a:r>
              <a:rPr lang="en-GB" sz="2400" u="sng" dirty="0">
                <a:hlinkClick r:id="rId2"/>
              </a:rPr>
              <a:t>://www.amazon.com/review/RVIIR7L4RMN25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34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Words from the wise? William S. Cleveland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Many useful graphs require careful, detailed study. </a:t>
            </a:r>
            <a:r>
              <a:rPr lang="en-GB" sz="2400" dirty="0" smtClean="0"/>
              <a:t>            (1994. </a:t>
            </a:r>
            <a:r>
              <a:rPr lang="en-GB" sz="2400" i="1" dirty="0" smtClean="0"/>
              <a:t>The Elements of Graphing Data</a:t>
            </a:r>
            <a:r>
              <a:rPr lang="en-GB" sz="2400" dirty="0" smtClean="0"/>
              <a:t>, p.115</a:t>
            </a:r>
            <a:r>
              <a:rPr lang="en-GB" sz="24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77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Words from the wise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purpose of computing is insight, not numbers. </a:t>
            </a:r>
          </a:p>
          <a:p>
            <a:pPr marL="0" indent="0">
              <a:buNone/>
            </a:pPr>
            <a:r>
              <a:rPr lang="en-GB" sz="2400" dirty="0" smtClean="0"/>
              <a:t>                    Richard Wesley Hamming (1915–1998)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purpose of computing is insight, not pictures.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Lloyd Nicholas </a:t>
            </a:r>
            <a:r>
              <a:rPr lang="en-GB" sz="2400" dirty="0" err="1" smtClean="0"/>
              <a:t>Trefethen</a:t>
            </a:r>
            <a:r>
              <a:rPr lang="en-GB" sz="2400" dirty="0" smtClean="0"/>
              <a:t> (1955–)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82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98" y="1600200"/>
            <a:ext cx="600260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All graphs use Stata scheme </a:t>
            </a:r>
            <a:r>
              <a:rPr lang="en-GB" sz="2400" dirty="0" smtClean="0">
                <a:latin typeface="Lucida Console" panose="020B0609040504020204" pitchFamily="49" charset="0"/>
              </a:rPr>
              <a:t>s1color</a:t>
            </a:r>
            <a:r>
              <a:rPr lang="en-GB" sz="2400" dirty="0" smtClean="0"/>
              <a:t>, which I strongly recommend as a lazy but good default.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font is Georgia.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This </a:t>
            </a:r>
            <a:r>
              <a:rPr lang="en-GB" sz="2400" dirty="0">
                <a:latin typeface="Lucida Console" panose="020B0609040504020204" pitchFamily="49" charset="0"/>
              </a:rPr>
              <a:t>font is Lucida Console.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         appealing?                          appalling?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</a:t>
            </a:fld>
            <a:endParaRPr lang="en-GB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52" y="1655317"/>
            <a:ext cx="6034459" cy="43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" y="1600200"/>
            <a:ext cx="36817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7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This talk surveys </a:t>
            </a:r>
            <a:r>
              <a:rPr lang="en-GB" sz="2400" dirty="0"/>
              <a:t>several </a:t>
            </a:r>
            <a:r>
              <a:rPr lang="en-GB" sz="2400" b="1" dirty="0"/>
              <a:t>strategies </a:t>
            </a:r>
            <a:r>
              <a:rPr lang="en-GB" sz="2400" b="1" dirty="0" smtClean="0"/>
              <a:t>and </a:t>
            </a:r>
            <a:r>
              <a:rPr lang="en-GB" sz="2400" b="1" dirty="0"/>
              <a:t>tactics </a:t>
            </a:r>
            <a:r>
              <a:rPr lang="en-GB" sz="2400" dirty="0" smtClean="0"/>
              <a:t>for </a:t>
            </a:r>
            <a:r>
              <a:rPr lang="en-GB" sz="2400" dirty="0"/>
              <a:t>better, </a:t>
            </a:r>
            <a:r>
              <a:rPr lang="en-GB" sz="2400" dirty="0" smtClean="0"/>
              <a:t>friendlier comparisons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Devices </a:t>
            </a:r>
            <a:r>
              <a:rPr lang="en-GB" sz="2400" dirty="0"/>
              <a:t>range from showing data several times over </a:t>
            </a:r>
            <a:r>
              <a:rPr lang="en-GB" sz="2400" dirty="0" smtClean="0"/>
              <a:t>to selection</a:t>
            </a:r>
            <a:r>
              <a:rPr lang="en-GB" sz="2400" dirty="0"/>
              <a:t>, smoothing and transformation.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Headline for those marginally interested: the least standard and possibly most interesting idea here is what are now called </a:t>
            </a:r>
            <a:r>
              <a:rPr lang="en-GB" sz="2400" b="1" dirty="0" smtClean="0"/>
              <a:t>front-and-back plots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6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Superimpose? Wood for trees…  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7</a:t>
            </a:fld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8" y="1093972"/>
            <a:ext cx="8045946" cy="58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2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Arctic sea ice extent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Seasonality is clear: ice melts in summer, freezes in winter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Trend is not so clear from this graph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Source: </a:t>
            </a:r>
          </a:p>
          <a:p>
            <a:pPr marL="0" indent="0">
              <a:buNone/>
            </a:pPr>
            <a:r>
              <a:rPr lang="en-GB" sz="2400" dirty="0"/>
              <a:t>ftp://sidads.colorado.edu/DATASETS/NOAA/G02135/north/monthly/data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5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One graph to summarize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26" y="1371207"/>
            <a:ext cx="7543074" cy="548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8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1607</Words>
  <Application>Microsoft Office PowerPoint</Application>
  <PresentationFormat>On-screen Show (4:3)</PresentationFormat>
  <Paragraphs>272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Spaghetti, paella and alternatives:  Graphics for multiple series and groups </vt:lpstr>
      <vt:lpstr>Spaghetti is a tangle</vt:lpstr>
      <vt:lpstr>pasta                     Stata</vt:lpstr>
      <vt:lpstr>Paella is problematic</vt:lpstr>
      <vt:lpstr>         appealing?                          appalling?</vt:lpstr>
      <vt:lpstr>PowerPoint Presentation</vt:lpstr>
      <vt:lpstr>Superimpose? Wood for trees…   </vt:lpstr>
      <vt:lpstr>Arctic sea ice extent</vt:lpstr>
      <vt:lpstr>One graph to summarize</vt:lpstr>
      <vt:lpstr>Juxtapose? Trees within the wood…</vt:lpstr>
      <vt:lpstr>Superimpose?</vt:lpstr>
      <vt:lpstr>Grunfeld data </vt:lpstr>
      <vt:lpstr>Juxtapose?</vt:lpstr>
      <vt:lpstr>Generic grumbles</vt:lpstr>
      <vt:lpstr>Transform the response! Here logarithms </vt:lpstr>
      <vt:lpstr>PowerPoint Presentation</vt:lpstr>
      <vt:lpstr>Other transformations</vt:lpstr>
      <vt:lpstr>Tiny tips</vt:lpstr>
      <vt:lpstr>Prominent problems</vt:lpstr>
      <vt:lpstr>Lose the legend: Explanatory marker labels?</vt:lpstr>
      <vt:lpstr>Lose the legend: trailing text labels?</vt:lpstr>
      <vt:lpstr>Colours are not so crucial</vt:lpstr>
      <vt:lpstr>PowerPoint Presentation</vt:lpstr>
      <vt:lpstr>Front-and-back plots </vt:lpstr>
      <vt:lpstr>The main idea</vt:lpstr>
      <vt:lpstr>Going grey is good! </vt:lpstr>
      <vt:lpstr>Some references on front-and-back plots I</vt:lpstr>
      <vt:lpstr>Some references on front-and-back plots II</vt:lpstr>
      <vt:lpstr>PowerPoint Presentation</vt:lpstr>
      <vt:lpstr>More strategies: we will see some…. </vt:lpstr>
      <vt:lpstr>PowerPoint Presentation</vt:lpstr>
      <vt:lpstr>New York Choral Society 1979</vt:lpstr>
      <vt:lpstr>PowerPoint Presentation</vt:lpstr>
      <vt:lpstr>Quantiles can be smoothed</vt:lpstr>
      <vt:lpstr>PowerPoint Presentation</vt:lpstr>
      <vt:lpstr>Select!</vt:lpstr>
      <vt:lpstr>PowerPoint Presentation</vt:lpstr>
      <vt:lpstr>Subtract summaries</vt:lpstr>
      <vt:lpstr>auto data</vt:lpstr>
      <vt:lpstr>PowerPoint Presentation</vt:lpstr>
      <vt:lpstr>PowerPoint Presentation</vt:lpstr>
      <vt:lpstr>fabplot syntax</vt:lpstr>
      <vt:lpstr>Words from the wise? Stephen M. Kosslyn </vt:lpstr>
      <vt:lpstr>Words from the wise? William S. Cleveland</vt:lpstr>
      <vt:lpstr>Words from the wise</vt:lpstr>
      <vt:lpstr>PowerPoint Presentation</vt:lpstr>
      <vt:lpstr>PowerPoint Presentation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for quantile plots!  New planks in an old campaign</dc:title>
  <dc:creator>Nick Cox</dc:creator>
  <cp:lastModifiedBy>Nick Cox</cp:lastModifiedBy>
  <cp:revision>189</cp:revision>
  <dcterms:created xsi:type="dcterms:W3CDTF">2016-07-17T16:03:03Z</dcterms:created>
  <dcterms:modified xsi:type="dcterms:W3CDTF">2018-09-05T10:32:36Z</dcterms:modified>
</cp:coreProperties>
</file>