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65" r:id="rId6"/>
    <p:sldId id="267" r:id="rId7"/>
    <p:sldId id="270" r:id="rId8"/>
    <p:sldId id="272" r:id="rId9"/>
    <p:sldId id="273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8D8"/>
    <a:srgbClr val="BADA15"/>
    <a:srgbClr val="7DD4F2"/>
    <a:srgbClr val="B9E7E0"/>
    <a:srgbClr val="FFB2B2"/>
    <a:srgbClr val="00AAE5"/>
    <a:srgbClr val="FF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41" autoAdjust="0"/>
    <p:restoredTop sz="94660"/>
  </p:normalViewPr>
  <p:slideViewPr>
    <p:cSldViewPr snapToGrid="0">
      <p:cViewPr>
        <p:scale>
          <a:sx n="112" d="100"/>
          <a:sy n="112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8000" indent="-2880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</a:defRPr>
            </a:lvl1pPr>
            <a:lvl2pPr marL="576000" indent="-216000">
              <a:spcBef>
                <a:spcPts val="600"/>
              </a:spcBef>
              <a:spcAft>
                <a:spcPts val="0"/>
              </a:spcAft>
              <a:defRPr/>
            </a:lvl2pPr>
            <a:lvl3pPr marL="864000" indent="-216000">
              <a:spcBef>
                <a:spcPts val="600"/>
              </a:spcBef>
              <a:spcAft>
                <a:spcPts val="0"/>
              </a:spcAft>
              <a:defRPr/>
            </a:lvl3pPr>
            <a:lvl4pPr marL="1152000" indent="-216000">
              <a:spcBef>
                <a:spcPts val="600"/>
              </a:spcBef>
              <a:spcAft>
                <a:spcPts val="0"/>
              </a:spcAft>
              <a:defRPr/>
            </a:lvl4pPr>
            <a:lvl5pPr marL="1440000" indent="-216000"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0C99-0C10-4F11-B985-BB6A5D994424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62275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78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7D676-DEB1-4A99-B4F2-2D824D150DC6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18783" y="1235502"/>
            <a:ext cx="8496944" cy="5145826"/>
          </a:xfrm>
        </p:spPr>
        <p:txBody>
          <a:bodyPr/>
          <a:lstStyle>
            <a:lvl1pPr marL="288000" indent="-288000"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</a:defRPr>
            </a:lvl1pPr>
            <a:lvl2pPr marL="576000" indent="-216000">
              <a:defRPr/>
            </a:lvl2pPr>
            <a:lvl3pPr marL="864000" indent="-216000">
              <a:defRPr/>
            </a:lvl3pPr>
            <a:lvl4pPr marL="1152000" indent="-216000">
              <a:defRPr/>
            </a:lvl4pPr>
            <a:lvl5pPr marL="1440000" indent="-216000">
              <a:defRPr/>
            </a:lvl5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6" name="Inhaltsplatzhalter 2"/>
          <p:cNvSpPr>
            <a:spLocks noGrp="1"/>
          </p:cNvSpPr>
          <p:nvPr>
            <p:ph idx="11"/>
          </p:nvPr>
        </p:nvSpPr>
        <p:spPr>
          <a:xfrm>
            <a:off x="322420" y="712071"/>
            <a:ext cx="8493306" cy="43204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00AAE5"/>
                </a:solidFill>
              </a:defRPr>
            </a:lvl1pPr>
            <a:lvl2pPr marL="720000">
              <a:defRPr/>
            </a:lvl2pPr>
            <a:lvl3pPr marL="1080000" indent="-270000">
              <a:defRPr/>
            </a:lvl3pPr>
            <a:lvl4pPr marL="1440000" indent="-270000">
              <a:defRPr/>
            </a:lvl4pPr>
            <a:lvl5pPr marL="1800000" indent="-270000">
              <a:defRPr/>
            </a:lvl5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31751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7D676-DEB1-4A99-B4F2-2D824D150DC6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90" y="1199804"/>
            <a:ext cx="8745418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196752"/>
            <a:chOff x="395536" y="2914734"/>
            <a:chExt cx="8352928" cy="576000"/>
          </a:xfrm>
        </p:grpSpPr>
        <p:sp>
          <p:nvSpPr>
            <p:cNvPr id="8" name="Rectangle 7"/>
            <p:cNvSpPr/>
            <p:nvPr/>
          </p:nvSpPr>
          <p:spPr>
            <a:xfrm>
              <a:off x="534010" y="2914734"/>
              <a:ext cx="8214454" cy="576000"/>
            </a:xfrm>
            <a:prstGeom prst="rect">
              <a:avLst/>
            </a:prstGeom>
            <a:gradFill flip="none" rotWithShape="1">
              <a:gsLst>
                <a:gs pos="99000">
                  <a:schemeClr val="bg1"/>
                </a:gs>
                <a:gs pos="0">
                  <a:srgbClr val="00AAE5"/>
                </a:gs>
                <a:gs pos="25000">
                  <a:srgbClr val="00AAE5">
                    <a:alpha val="75000"/>
                  </a:srgbClr>
                </a:gs>
              </a:gsLst>
              <a:lin ang="0" scaled="1"/>
              <a:tileRect/>
            </a:gradFill>
            <a:ln w="88900" cap="rnd">
              <a:noFill/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5536" y="2914734"/>
              <a:ext cx="144016" cy="576000"/>
            </a:xfrm>
            <a:prstGeom prst="rect">
              <a:avLst/>
            </a:prstGeom>
            <a:solidFill>
              <a:srgbClr val="00AAE5"/>
            </a:solidFill>
            <a:ln w="88900" cap="rnd">
              <a:noFill/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90" y="127071"/>
            <a:ext cx="6858000" cy="942609"/>
          </a:xfrm>
        </p:spPr>
        <p:txBody>
          <a:bodyPr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53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496" y="156730"/>
            <a:ext cx="8784976" cy="463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9" y="692698"/>
            <a:ext cx="8496944" cy="56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505200" y="6521760"/>
            <a:ext cx="2133600" cy="147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D17D676-DEB1-4A99-B4F2-2D824D150DC6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5" name="Bild 5" descr="standard_quadrate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9" y="6452764"/>
            <a:ext cx="1244600" cy="254000"/>
          </a:xfrm>
          <a:prstGeom prst="rect">
            <a:avLst/>
          </a:prstGeom>
        </p:spPr>
      </p:pic>
      <p:pic>
        <p:nvPicPr>
          <p:cNvPr id="7" name="Bild 4" descr="Leibniz__Logo_DE_Blau-Schwarz_100mm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321727"/>
            <a:ext cx="629320" cy="49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5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AAE5"/>
          </a:solidFill>
          <a:latin typeface="+mn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Clr>
          <a:srgbClr val="00AAE5"/>
        </a:buClr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16000" algn="l" defTabSz="914400" rtl="0" eaLnBrk="1" latinLnBrk="0" hangingPunct="1">
        <a:spcBef>
          <a:spcPts val="600"/>
        </a:spcBef>
        <a:buClr>
          <a:srgbClr val="00AAE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16000" algn="l" defTabSz="914400" rtl="0" eaLnBrk="1" latinLnBrk="0" hangingPunct="1">
        <a:spcBef>
          <a:spcPts val="600"/>
        </a:spcBef>
        <a:buClr>
          <a:srgbClr val="00AAE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16000" algn="l" defTabSz="914400" rtl="0" eaLnBrk="1" latinLnBrk="0" hangingPunct="1">
        <a:spcBef>
          <a:spcPts val="600"/>
        </a:spcBef>
        <a:buClr>
          <a:srgbClr val="00AAE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16000" algn="l" defTabSz="914400" rtl="0" eaLnBrk="1" latinLnBrk="0" hangingPunct="1">
        <a:spcBef>
          <a:spcPts val="600"/>
        </a:spcBef>
        <a:buClr>
          <a:srgbClr val="00AAE5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ULTIMATCH</a:t>
            </a:r>
            <a:br>
              <a:rPr lang="en-US" dirty="0" smtClean="0"/>
            </a:br>
            <a:r>
              <a:rPr lang="en-US" dirty="0" smtClean="0"/>
              <a:t>matching counterfactuals your 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Thorsten Doherr</a:t>
            </a:r>
            <a:br>
              <a:rPr lang="en-US" dirty="0" smtClean="0"/>
            </a:br>
            <a:r>
              <a:rPr lang="en-US" dirty="0" smtClean="0"/>
              <a:t>London Stata Conference</a:t>
            </a:r>
            <a:br>
              <a:rPr lang="en-US" dirty="0" smtClean="0"/>
            </a:br>
            <a:r>
              <a:rPr lang="en-US" dirty="0" smtClean="0"/>
              <a:t>September 6,</a:t>
            </a:r>
            <a:r>
              <a:rPr lang="en-US" baseline="30000" dirty="0" smtClean="0"/>
              <a:t> </a:t>
            </a:r>
            <a:r>
              <a:rPr lang="en-US" dirty="0" smtClean="0"/>
              <a:t>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2760" y="1199804"/>
            <a:ext cx="453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https://github.com/ThorstenDoherr/ultimatch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6984" y="-5278509"/>
            <a:ext cx="14629556" cy="1463144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5248971"/>
            <a:ext cx="9144000" cy="949744"/>
            <a:chOff x="395536" y="2914734"/>
            <a:chExt cx="8352928" cy="576000"/>
          </a:xfrm>
        </p:grpSpPr>
        <p:sp>
          <p:nvSpPr>
            <p:cNvPr id="6" name="Rectangle 5"/>
            <p:cNvSpPr/>
            <p:nvPr/>
          </p:nvSpPr>
          <p:spPr>
            <a:xfrm>
              <a:off x="534010" y="2914734"/>
              <a:ext cx="8214454" cy="576000"/>
            </a:xfrm>
            <a:prstGeom prst="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00AAE5"/>
                </a:gs>
                <a:gs pos="50000">
                  <a:srgbClr val="53C6ED">
                    <a:alpha val="50000"/>
                  </a:srgbClr>
                </a:gs>
                <a:gs pos="25000">
                  <a:srgbClr val="00AAE5">
                    <a:alpha val="75000"/>
                  </a:srgbClr>
                </a:gs>
              </a:gsLst>
              <a:lin ang="0" scaled="1"/>
              <a:tileRect/>
            </a:gradFill>
            <a:ln w="88900" cap="rnd">
              <a:noFill/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5536" y="2914734"/>
              <a:ext cx="144016" cy="576000"/>
            </a:xfrm>
            <a:prstGeom prst="rect">
              <a:avLst/>
            </a:prstGeom>
            <a:solidFill>
              <a:srgbClr val="00AAE5"/>
            </a:solidFill>
            <a:ln w="88900" cap="rnd">
              <a:noFill/>
              <a:headEnd type="non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309243" y="5248971"/>
            <a:ext cx="2117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bg1"/>
                </a:solidFill>
              </a:rPr>
              <a:t>Thank you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243" y="5817849"/>
            <a:ext cx="453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https://github.com/ThorstenDoherr/ultimatch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matching?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2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0765" y="2438831"/>
                <a:ext cx="6034280" cy="8962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de-DE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𝑇𝑃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𝑐𝑜𝑣</m:t>
                              </m:r>
                            </m:e>
                            <m:sub>
                              <m:r>
                                <a:rPr lang="de-DE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765" y="2438831"/>
                <a:ext cx="6034280" cy="8962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7007622" y="2487018"/>
            <a:ext cx="1155614" cy="953375"/>
            <a:chOff x="5358628" y="3776453"/>
            <a:chExt cx="1155614" cy="953375"/>
          </a:xfrm>
        </p:grpSpPr>
        <p:sp>
          <p:nvSpPr>
            <p:cNvPr id="6" name="Cloud Callout 5"/>
            <p:cNvSpPr/>
            <p:nvPr/>
          </p:nvSpPr>
          <p:spPr>
            <a:xfrm>
              <a:off x="5358628" y="3776453"/>
              <a:ext cx="1155614" cy="702522"/>
            </a:xfrm>
            <a:prstGeom prst="cloudCallout">
              <a:avLst>
                <a:gd name="adj1" fmla="val -5623"/>
                <a:gd name="adj2" fmla="val 5020"/>
              </a:avLst>
            </a:prstGeom>
            <a:solidFill>
              <a:schemeClr val="bg1">
                <a:lumMod val="65000"/>
              </a:schemeClr>
            </a:solidFill>
            <a:ln w="12700" cap="flat">
              <a:noFill/>
              <a:headEnd type="non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420617" y="3937432"/>
                  <a:ext cx="950966" cy="79239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de-DE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 2" panose="05020102010507070707" pitchFamily="18" charset="2"/>
                              </a:rPr>
                              <m:t></m:t>
                            </m:r>
                          </m:sub>
                        </m:sSub>
                        <m:r>
                          <a:rPr lang="de-DE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2400" i="1" dirty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  <a:p>
                  <a:endParaRPr lang="en-US" sz="2400" dirty="0" smtClean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0617" y="3937432"/>
                  <a:ext cx="950966" cy="79239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487" r="-44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Freeform 13"/>
          <p:cNvSpPr/>
          <p:nvPr/>
        </p:nvSpPr>
        <p:spPr>
          <a:xfrm>
            <a:off x="1275356" y="1044296"/>
            <a:ext cx="6099479" cy="1625105"/>
          </a:xfrm>
          <a:custGeom>
            <a:avLst/>
            <a:gdLst>
              <a:gd name="connsiteX0" fmla="*/ 6072809 w 6072809"/>
              <a:gd name="connsiteY0" fmla="*/ 1481256 h 1590586"/>
              <a:gd name="connsiteX1" fmla="*/ 2703444 w 6072809"/>
              <a:gd name="connsiteY1" fmla="*/ 325 h 1590586"/>
              <a:gd name="connsiteX2" fmla="*/ 0 w 6072809"/>
              <a:gd name="connsiteY2" fmla="*/ 1590586 h 1590586"/>
              <a:gd name="connsiteX0" fmla="*/ 6099479 w 6099479"/>
              <a:gd name="connsiteY0" fmla="*/ 1481485 h 1625105"/>
              <a:gd name="connsiteX1" fmla="*/ 2730114 w 6099479"/>
              <a:gd name="connsiteY1" fmla="*/ 554 h 1625105"/>
              <a:gd name="connsiteX2" fmla="*/ 0 w 6099479"/>
              <a:gd name="connsiteY2" fmla="*/ 1625105 h 162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9479" h="1625105">
                <a:moveTo>
                  <a:pt x="6099479" y="1481485"/>
                </a:moveTo>
                <a:cubicBezTo>
                  <a:pt x="4920864" y="731908"/>
                  <a:pt x="3746694" y="-23383"/>
                  <a:pt x="2730114" y="554"/>
                </a:cubicBezTo>
                <a:cubicBezTo>
                  <a:pt x="1713534" y="24491"/>
                  <a:pt x="845654" y="839085"/>
                  <a:pt x="0" y="1625105"/>
                </a:cubicBezTo>
              </a:path>
            </a:pathLst>
          </a:custGeom>
          <a:noFill/>
          <a:ln w="38100" cap="flat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432105" y="1082859"/>
            <a:ext cx="4868683" cy="1575775"/>
          </a:xfrm>
          <a:custGeom>
            <a:avLst/>
            <a:gdLst>
              <a:gd name="connsiteX0" fmla="*/ 4880113 w 4880113"/>
              <a:gd name="connsiteY0" fmla="*/ 1481149 h 1570602"/>
              <a:gd name="connsiteX1" fmla="*/ 1540565 w 4880113"/>
              <a:gd name="connsiteY1" fmla="*/ 219 h 1570602"/>
              <a:gd name="connsiteX2" fmla="*/ 0 w 4880113"/>
              <a:gd name="connsiteY2" fmla="*/ 1570602 h 1570602"/>
              <a:gd name="connsiteX0" fmla="*/ 4880113 w 4880113"/>
              <a:gd name="connsiteY0" fmla="*/ 1451342 h 1540795"/>
              <a:gd name="connsiteX1" fmla="*/ 1808922 w 4880113"/>
              <a:gd name="connsiteY1" fmla="*/ 229 h 1540795"/>
              <a:gd name="connsiteX2" fmla="*/ 0 w 4880113"/>
              <a:gd name="connsiteY2" fmla="*/ 1540795 h 1540795"/>
              <a:gd name="connsiteX0" fmla="*/ 4880113 w 4880113"/>
              <a:gd name="connsiteY0" fmla="*/ 1451342 h 1540795"/>
              <a:gd name="connsiteX1" fmla="*/ 1868556 w 4880113"/>
              <a:gd name="connsiteY1" fmla="*/ 229 h 1540795"/>
              <a:gd name="connsiteX2" fmla="*/ 0 w 4880113"/>
              <a:gd name="connsiteY2" fmla="*/ 1540795 h 1540795"/>
              <a:gd name="connsiteX0" fmla="*/ 4880113 w 4880113"/>
              <a:gd name="connsiteY0" fmla="*/ 1452889 h 1542342"/>
              <a:gd name="connsiteX1" fmla="*/ 1868556 w 4880113"/>
              <a:gd name="connsiteY1" fmla="*/ 1776 h 1542342"/>
              <a:gd name="connsiteX2" fmla="*/ 0 w 4880113"/>
              <a:gd name="connsiteY2" fmla="*/ 1542342 h 1542342"/>
              <a:gd name="connsiteX0" fmla="*/ 4880113 w 4880113"/>
              <a:gd name="connsiteY0" fmla="*/ 1451324 h 1540777"/>
              <a:gd name="connsiteX1" fmla="*/ 1868556 w 4880113"/>
              <a:gd name="connsiteY1" fmla="*/ 211 h 1540777"/>
              <a:gd name="connsiteX2" fmla="*/ 0 w 4880113"/>
              <a:gd name="connsiteY2" fmla="*/ 1540777 h 1540777"/>
              <a:gd name="connsiteX0" fmla="*/ 4880113 w 4880113"/>
              <a:gd name="connsiteY0" fmla="*/ 1447516 h 1536969"/>
              <a:gd name="connsiteX1" fmla="*/ 1773306 w 4880113"/>
              <a:gd name="connsiteY1" fmla="*/ 213 h 1536969"/>
              <a:gd name="connsiteX2" fmla="*/ 0 w 4880113"/>
              <a:gd name="connsiteY2" fmla="*/ 1536969 h 1536969"/>
              <a:gd name="connsiteX0" fmla="*/ 4880113 w 4880113"/>
              <a:gd name="connsiteY0" fmla="*/ 1448855 h 1538308"/>
              <a:gd name="connsiteX1" fmla="*/ 1773306 w 4880113"/>
              <a:gd name="connsiteY1" fmla="*/ 1552 h 1538308"/>
              <a:gd name="connsiteX2" fmla="*/ 0 w 4880113"/>
              <a:gd name="connsiteY2" fmla="*/ 1538308 h 1538308"/>
              <a:gd name="connsiteX0" fmla="*/ 4880113 w 4880113"/>
              <a:gd name="connsiteY0" fmla="*/ 1447847 h 1537300"/>
              <a:gd name="connsiteX1" fmla="*/ 1773306 w 4880113"/>
              <a:gd name="connsiteY1" fmla="*/ 544 h 1537300"/>
              <a:gd name="connsiteX2" fmla="*/ 0 w 4880113"/>
              <a:gd name="connsiteY2" fmla="*/ 1537300 h 1537300"/>
              <a:gd name="connsiteX0" fmla="*/ 4880113 w 4880113"/>
              <a:gd name="connsiteY0" fmla="*/ 1440233 h 1529686"/>
              <a:gd name="connsiteX1" fmla="*/ 1735206 w 4880113"/>
              <a:gd name="connsiteY1" fmla="*/ 550 h 1529686"/>
              <a:gd name="connsiteX2" fmla="*/ 0 w 4880113"/>
              <a:gd name="connsiteY2" fmla="*/ 1529686 h 1529686"/>
              <a:gd name="connsiteX0" fmla="*/ 4880113 w 4880113"/>
              <a:gd name="connsiteY0" fmla="*/ 1443603 h 1533056"/>
              <a:gd name="connsiteX1" fmla="*/ 1735206 w 4880113"/>
              <a:gd name="connsiteY1" fmla="*/ 3920 h 1533056"/>
              <a:gd name="connsiteX2" fmla="*/ 0 w 4880113"/>
              <a:gd name="connsiteY2" fmla="*/ 1533056 h 1533056"/>
              <a:gd name="connsiteX0" fmla="*/ 4906783 w 4906783"/>
              <a:gd name="connsiteY0" fmla="*/ 1439915 h 1529368"/>
              <a:gd name="connsiteX1" fmla="*/ 1735206 w 4906783"/>
              <a:gd name="connsiteY1" fmla="*/ 232 h 1529368"/>
              <a:gd name="connsiteX2" fmla="*/ 0 w 4906783"/>
              <a:gd name="connsiteY2" fmla="*/ 1529368 h 1529368"/>
              <a:gd name="connsiteX0" fmla="*/ 4906783 w 4906783"/>
              <a:gd name="connsiteY0" fmla="*/ 1439922 h 1529375"/>
              <a:gd name="connsiteX1" fmla="*/ 1735206 w 4906783"/>
              <a:gd name="connsiteY1" fmla="*/ 239 h 1529375"/>
              <a:gd name="connsiteX2" fmla="*/ 0 w 4906783"/>
              <a:gd name="connsiteY2" fmla="*/ 1529375 h 1529375"/>
              <a:gd name="connsiteX0" fmla="*/ 4929643 w 4929643"/>
              <a:gd name="connsiteY0" fmla="*/ 1440278 h 1583071"/>
              <a:gd name="connsiteX1" fmla="*/ 1758066 w 4929643"/>
              <a:gd name="connsiteY1" fmla="*/ 595 h 1583071"/>
              <a:gd name="connsiteX2" fmla="*/ 0 w 4929643"/>
              <a:gd name="connsiteY2" fmla="*/ 1583071 h 1583071"/>
              <a:gd name="connsiteX0" fmla="*/ 4868683 w 4868683"/>
              <a:gd name="connsiteY0" fmla="*/ 1410106 h 1583379"/>
              <a:gd name="connsiteX1" fmla="*/ 1758066 w 4868683"/>
              <a:gd name="connsiteY1" fmla="*/ 903 h 1583379"/>
              <a:gd name="connsiteX2" fmla="*/ 0 w 4868683"/>
              <a:gd name="connsiteY2" fmla="*/ 1583379 h 1583379"/>
              <a:gd name="connsiteX0" fmla="*/ 4868683 w 4868683"/>
              <a:gd name="connsiteY0" fmla="*/ 1410111 h 1583384"/>
              <a:gd name="connsiteX1" fmla="*/ 1758066 w 4868683"/>
              <a:gd name="connsiteY1" fmla="*/ 908 h 1583384"/>
              <a:gd name="connsiteX2" fmla="*/ 0 w 4868683"/>
              <a:gd name="connsiteY2" fmla="*/ 1583384 h 1583384"/>
              <a:gd name="connsiteX0" fmla="*/ 4868683 w 4868683"/>
              <a:gd name="connsiteY0" fmla="*/ 1402502 h 1575775"/>
              <a:gd name="connsiteX1" fmla="*/ 1758066 w 4868683"/>
              <a:gd name="connsiteY1" fmla="*/ 919 h 1575775"/>
              <a:gd name="connsiteX2" fmla="*/ 0 w 4868683"/>
              <a:gd name="connsiteY2" fmla="*/ 1575775 h 157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8683" h="1575775">
                <a:moveTo>
                  <a:pt x="4868683" y="1402502"/>
                </a:moveTo>
                <a:cubicBezTo>
                  <a:pt x="3636065" y="627912"/>
                  <a:pt x="2569513" y="-27960"/>
                  <a:pt x="1758066" y="919"/>
                </a:cubicBezTo>
                <a:cubicBezTo>
                  <a:pt x="946619" y="29798"/>
                  <a:pt x="363606" y="798038"/>
                  <a:pt x="0" y="1575775"/>
                </a:cubicBezTo>
              </a:path>
            </a:pathLst>
          </a:custGeom>
          <a:noFill/>
          <a:ln w="38100" cap="flat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95840" y="3064083"/>
            <a:ext cx="1661160" cy="792763"/>
          </a:xfrm>
          <a:custGeom>
            <a:avLst/>
            <a:gdLst>
              <a:gd name="connsiteX0" fmla="*/ 0 w 1661160"/>
              <a:gd name="connsiteY0" fmla="*/ 0 h 792763"/>
              <a:gd name="connsiteX1" fmla="*/ 842010 w 1661160"/>
              <a:gd name="connsiteY1" fmla="*/ 792480 h 792763"/>
              <a:gd name="connsiteX2" fmla="*/ 1661160 w 1661160"/>
              <a:gd name="connsiteY2" fmla="*/ 99060 h 792763"/>
              <a:gd name="connsiteX3" fmla="*/ 1661160 w 1661160"/>
              <a:gd name="connsiteY3" fmla="*/ 99060 h 792763"/>
              <a:gd name="connsiteX4" fmla="*/ 1661160 w 1661160"/>
              <a:gd name="connsiteY4" fmla="*/ 99060 h 792763"/>
              <a:gd name="connsiteX5" fmla="*/ 1661160 w 1661160"/>
              <a:gd name="connsiteY5" fmla="*/ 99060 h 79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1160" h="792763">
                <a:moveTo>
                  <a:pt x="0" y="0"/>
                </a:moveTo>
                <a:cubicBezTo>
                  <a:pt x="282575" y="387985"/>
                  <a:pt x="565150" y="775970"/>
                  <a:pt x="842010" y="792480"/>
                </a:cubicBezTo>
                <a:cubicBezTo>
                  <a:pt x="1118870" y="808990"/>
                  <a:pt x="1661160" y="99060"/>
                  <a:pt x="1661160" y="99060"/>
                </a:cubicBezTo>
                <a:lnTo>
                  <a:pt x="1661160" y="99060"/>
                </a:lnTo>
                <a:lnTo>
                  <a:pt x="1661160" y="99060"/>
                </a:lnTo>
                <a:lnTo>
                  <a:pt x="1661160" y="99060"/>
                </a:lnTo>
              </a:path>
            </a:pathLst>
          </a:custGeom>
          <a:noFill/>
          <a:ln w="38100" cap="flat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87930" y="3034665"/>
            <a:ext cx="1642110" cy="819272"/>
          </a:xfrm>
          <a:custGeom>
            <a:avLst/>
            <a:gdLst>
              <a:gd name="connsiteX0" fmla="*/ 0 w 1676400"/>
              <a:gd name="connsiteY0" fmla="*/ 53340 h 815490"/>
              <a:gd name="connsiteX1" fmla="*/ 982980 w 1676400"/>
              <a:gd name="connsiteY1" fmla="*/ 815340 h 815490"/>
              <a:gd name="connsiteX2" fmla="*/ 1676400 w 1676400"/>
              <a:gd name="connsiteY2" fmla="*/ 0 h 815490"/>
              <a:gd name="connsiteX0" fmla="*/ 0 w 1676400"/>
              <a:gd name="connsiteY0" fmla="*/ 53340 h 819299"/>
              <a:gd name="connsiteX1" fmla="*/ 830580 w 1676400"/>
              <a:gd name="connsiteY1" fmla="*/ 819150 h 819299"/>
              <a:gd name="connsiteX2" fmla="*/ 1676400 w 1676400"/>
              <a:gd name="connsiteY2" fmla="*/ 0 h 819299"/>
              <a:gd name="connsiteX0" fmla="*/ 0 w 1676400"/>
              <a:gd name="connsiteY0" fmla="*/ 53340 h 824252"/>
              <a:gd name="connsiteX1" fmla="*/ 830580 w 1676400"/>
              <a:gd name="connsiteY1" fmla="*/ 819150 h 824252"/>
              <a:gd name="connsiteX2" fmla="*/ 1676400 w 1676400"/>
              <a:gd name="connsiteY2" fmla="*/ 0 h 824252"/>
              <a:gd name="connsiteX0" fmla="*/ 0 w 1676400"/>
              <a:gd name="connsiteY0" fmla="*/ 53340 h 822135"/>
              <a:gd name="connsiteX1" fmla="*/ 830580 w 1676400"/>
              <a:gd name="connsiteY1" fmla="*/ 819150 h 822135"/>
              <a:gd name="connsiteX2" fmla="*/ 1676400 w 1676400"/>
              <a:gd name="connsiteY2" fmla="*/ 0 h 822135"/>
              <a:gd name="connsiteX0" fmla="*/ 0 w 1676400"/>
              <a:gd name="connsiteY0" fmla="*/ 53340 h 819918"/>
              <a:gd name="connsiteX1" fmla="*/ 830580 w 1676400"/>
              <a:gd name="connsiteY1" fmla="*/ 819150 h 819918"/>
              <a:gd name="connsiteX2" fmla="*/ 1676400 w 1676400"/>
              <a:gd name="connsiteY2" fmla="*/ 0 h 819918"/>
              <a:gd name="connsiteX0" fmla="*/ 0 w 1642110"/>
              <a:gd name="connsiteY0" fmla="*/ 45720 h 819258"/>
              <a:gd name="connsiteX1" fmla="*/ 796290 w 1642110"/>
              <a:gd name="connsiteY1" fmla="*/ 819150 h 819258"/>
              <a:gd name="connsiteX2" fmla="*/ 1642110 w 1642110"/>
              <a:gd name="connsiteY2" fmla="*/ 0 h 819258"/>
              <a:gd name="connsiteX0" fmla="*/ 0 w 1642110"/>
              <a:gd name="connsiteY0" fmla="*/ 45720 h 819272"/>
              <a:gd name="connsiteX1" fmla="*/ 796290 w 1642110"/>
              <a:gd name="connsiteY1" fmla="*/ 819150 h 819272"/>
              <a:gd name="connsiteX2" fmla="*/ 1642110 w 1642110"/>
              <a:gd name="connsiteY2" fmla="*/ 0 h 819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2110" h="819272">
                <a:moveTo>
                  <a:pt x="0" y="45720"/>
                </a:moveTo>
                <a:cubicBezTo>
                  <a:pt x="233680" y="476885"/>
                  <a:pt x="522605" y="826770"/>
                  <a:pt x="796290" y="819150"/>
                </a:cubicBezTo>
                <a:cubicBezTo>
                  <a:pt x="1069975" y="811530"/>
                  <a:pt x="1435100" y="403225"/>
                  <a:pt x="1642110" y="0"/>
                </a:cubicBezTo>
              </a:path>
            </a:pathLst>
          </a:custGeom>
          <a:noFill/>
          <a:ln w="38100" cap="flat">
            <a:solidFill>
              <a:schemeClr val="bg1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487930" y="1386629"/>
            <a:ext cx="3120252" cy="1288156"/>
          </a:xfrm>
          <a:custGeom>
            <a:avLst/>
            <a:gdLst>
              <a:gd name="connsiteX0" fmla="*/ 0 w 3019425"/>
              <a:gd name="connsiteY0" fmla="*/ 862614 h 1224564"/>
              <a:gd name="connsiteX1" fmla="*/ 1962150 w 3019425"/>
              <a:gd name="connsiteY1" fmla="*/ 5364 h 1224564"/>
              <a:gd name="connsiteX2" fmla="*/ 3019425 w 3019425"/>
              <a:gd name="connsiteY2" fmla="*/ 1224564 h 1224564"/>
              <a:gd name="connsiteX0" fmla="*/ 0 w 3123729"/>
              <a:gd name="connsiteY0" fmla="*/ 1083822 h 1219780"/>
              <a:gd name="connsiteX1" fmla="*/ 2066454 w 3123729"/>
              <a:gd name="connsiteY1" fmla="*/ 580 h 1219780"/>
              <a:gd name="connsiteX2" fmla="*/ 3123729 w 3123729"/>
              <a:gd name="connsiteY2" fmla="*/ 1219780 h 1219780"/>
              <a:gd name="connsiteX0" fmla="*/ 0 w 3123729"/>
              <a:gd name="connsiteY0" fmla="*/ 1084279 h 1220237"/>
              <a:gd name="connsiteX1" fmla="*/ 2066454 w 3123729"/>
              <a:gd name="connsiteY1" fmla="*/ 1037 h 1220237"/>
              <a:gd name="connsiteX2" fmla="*/ 3123729 w 3123729"/>
              <a:gd name="connsiteY2" fmla="*/ 1220237 h 1220237"/>
              <a:gd name="connsiteX0" fmla="*/ 0 w 3120252"/>
              <a:gd name="connsiteY0" fmla="*/ 1091118 h 1220123"/>
              <a:gd name="connsiteX1" fmla="*/ 2062977 w 3120252"/>
              <a:gd name="connsiteY1" fmla="*/ 923 h 1220123"/>
              <a:gd name="connsiteX2" fmla="*/ 3120252 w 3120252"/>
              <a:gd name="connsiteY2" fmla="*/ 1220123 h 1220123"/>
              <a:gd name="connsiteX0" fmla="*/ 0 w 3120252"/>
              <a:gd name="connsiteY0" fmla="*/ 1153570 h 1282575"/>
              <a:gd name="connsiteX1" fmla="*/ 1784833 w 3120252"/>
              <a:gd name="connsiteY1" fmla="*/ 793 h 1282575"/>
              <a:gd name="connsiteX2" fmla="*/ 3120252 w 3120252"/>
              <a:gd name="connsiteY2" fmla="*/ 1282575 h 1282575"/>
              <a:gd name="connsiteX0" fmla="*/ 0 w 3120252"/>
              <a:gd name="connsiteY0" fmla="*/ 1152959 h 1281964"/>
              <a:gd name="connsiteX1" fmla="*/ 1784833 w 3120252"/>
              <a:gd name="connsiteY1" fmla="*/ 182 h 1281964"/>
              <a:gd name="connsiteX2" fmla="*/ 3120252 w 3120252"/>
              <a:gd name="connsiteY2" fmla="*/ 1281964 h 1281964"/>
              <a:gd name="connsiteX0" fmla="*/ 0 w 3120252"/>
              <a:gd name="connsiteY0" fmla="*/ 1159151 h 1288156"/>
              <a:gd name="connsiteX1" fmla="*/ 1784833 w 3120252"/>
              <a:gd name="connsiteY1" fmla="*/ 6374 h 1288156"/>
              <a:gd name="connsiteX2" fmla="*/ 3120252 w 3120252"/>
              <a:gd name="connsiteY2" fmla="*/ 1288156 h 128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0252" h="1288156">
                <a:moveTo>
                  <a:pt x="0" y="1159151"/>
                </a:moveTo>
                <a:cubicBezTo>
                  <a:pt x="326146" y="401358"/>
                  <a:pt x="1271745" y="-60325"/>
                  <a:pt x="1784833" y="6374"/>
                </a:cubicBezTo>
                <a:cubicBezTo>
                  <a:pt x="2297921" y="73073"/>
                  <a:pt x="2843233" y="708718"/>
                  <a:pt x="3120252" y="1288156"/>
                </a:cubicBezTo>
              </a:path>
            </a:pathLst>
          </a:custGeom>
          <a:noFill/>
          <a:ln w="38100" cap="flat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2864513" y="3873155"/>
            <a:ext cx="3535199" cy="1947029"/>
            <a:chOff x="2864513" y="3873155"/>
            <a:chExt cx="3535199" cy="1947029"/>
          </a:xfrm>
        </p:grpSpPr>
        <p:sp>
          <p:nvSpPr>
            <p:cNvPr id="20" name="TextBox 19"/>
            <p:cNvSpPr txBox="1"/>
            <p:nvPr/>
          </p:nvSpPr>
          <p:spPr>
            <a:xfrm>
              <a:off x="2864513" y="3873155"/>
              <a:ext cx="35351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exploiting the </a:t>
              </a: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correlations:</a:t>
              </a:r>
              <a:endParaRPr lang="en-US" sz="2400" dirty="0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4062436" y="4233484"/>
              <a:ext cx="995971" cy="1087870"/>
              <a:chOff x="6050482" y="4649992"/>
              <a:chExt cx="995971" cy="108787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129551" y="4871244"/>
                <a:ext cx="848415" cy="866618"/>
              </a:xfrm>
              <a:prstGeom prst="ellipse">
                <a:avLst/>
              </a:prstGeom>
              <a:noFill/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6050482" y="5346386"/>
                    <a:ext cx="258404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oMath>
                      </m:oMathPara>
                    </a14:m>
                    <a:endParaRPr lang="en-US" sz="2400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50482" y="5346386"/>
                    <a:ext cx="258404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28571" r="-26190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6282798" y="4649992"/>
                    <a:ext cx="549253" cy="369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𝑐𝑜𝑣</m:t>
                          </m:r>
                        </m:oMath>
                      </m:oMathPara>
                    </a14:m>
                    <a:endParaRPr lang="en-US" sz="2400" i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82798" y="4649992"/>
                    <a:ext cx="549253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7778" r="-6667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6807991" y="5342728"/>
                    <a:ext cx="238462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oMath>
                      </m:oMathPara>
                    </a14:m>
                    <a:endParaRPr lang="en-US" sz="2400" i="1" dirty="0" smtClean="0">
                      <a:solidFill>
                        <a:srgbClr val="000000"/>
                      </a:solidFill>
                      <a:latin typeface="Calibri" panose="020F0502020204030204" pitchFamily="34" charset="0"/>
                    </a:endParaRPr>
                  </a:p>
                </p:txBody>
              </p:sp>
            </mc:Choice>
            <mc:Fallback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07991" y="5342728"/>
                    <a:ext cx="238462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30769" r="-25641"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9" name="Isosceles Triangle 28"/>
              <p:cNvSpPr/>
              <p:nvPr/>
            </p:nvSpPr>
            <p:spPr>
              <a:xfrm rot="2662847">
                <a:off x="6228329" y="4943820"/>
                <a:ext cx="72000" cy="10800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Isosceles Triangle 29"/>
              <p:cNvSpPr/>
              <p:nvPr/>
            </p:nvSpPr>
            <p:spPr>
              <a:xfrm rot="10239679">
                <a:off x="6099374" y="5292385"/>
                <a:ext cx="72000" cy="10800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1" name="Isosceles Triangle 30"/>
              <p:cNvSpPr/>
              <p:nvPr/>
            </p:nvSpPr>
            <p:spPr>
              <a:xfrm rot="18542030">
                <a:off x="6269554" y="5599746"/>
                <a:ext cx="72000" cy="10800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 rot="3554080">
                <a:off x="6752510" y="5613531"/>
                <a:ext cx="72000" cy="10800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/>
              <p:cNvSpPr/>
              <p:nvPr/>
            </p:nvSpPr>
            <p:spPr>
              <a:xfrm rot="18676314">
                <a:off x="6790283" y="4911518"/>
                <a:ext cx="72000" cy="10800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>
              <a:xfrm rot="11050460">
                <a:off x="6939210" y="5279803"/>
                <a:ext cx="72000" cy="108000"/>
              </a:xfrm>
              <a:prstGeom prst="triangle">
                <a:avLst/>
              </a:prstGeom>
              <a:solidFill>
                <a:schemeClr val="tx1"/>
              </a:solidFill>
              <a:ln w="25400" cap="flat">
                <a:solidFill>
                  <a:schemeClr val="tx1"/>
                </a:solidFill>
                <a:headEnd type="none" w="lg" len="lg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913598" y="5358519"/>
              <a:ext cx="33809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matching on </a:t>
              </a:r>
              <a:r>
                <a:rPr lang="en-US" sz="24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observables</a:t>
              </a:r>
              <a:endParaRPr lang="en-US" sz="2400" dirty="0" smtClean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434301" y="4741554"/>
                  <a:ext cx="2452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de-DE" sz="2400" b="0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oMath>
                    </m:oMathPara>
                  </a14:m>
                  <a:endParaRPr lang="en-US" sz="2400" dirty="0" smtClean="0">
                    <a:solidFill>
                      <a:srgbClr val="00000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4301" y="4741554"/>
                  <a:ext cx="245259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6829" r="-29268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4562563" y="4549010"/>
              <a:ext cx="0" cy="224057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4647926" y="4924471"/>
              <a:ext cx="193910" cy="15233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4283952" y="4928438"/>
              <a:ext cx="193910" cy="152335"/>
            </a:xfrm>
            <a:prstGeom prst="straightConnector1">
              <a:avLst/>
            </a:prstGeom>
            <a:ln w="25400" cap="rnd">
              <a:solidFill>
                <a:schemeClr val="tx1"/>
              </a:solidFill>
              <a:prstDash val="solid"/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97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  <p:bldP spid="19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3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590" y="867205"/>
            <a:ext cx="2914381" cy="294968"/>
          </a:xfrm>
          <a:prstGeom prst="rect">
            <a:avLst/>
          </a:prstGeom>
          <a:solidFill>
            <a:srgbClr val="7DD4F2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496" y="867205"/>
            <a:ext cx="299097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Score-based matching</a:t>
            </a:r>
          </a:p>
          <a:p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ultimatch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scorevar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treated(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treated_dummy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[exact(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vars_defining_cells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[caliper(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max_score_difference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draw(</a:t>
            </a:r>
            <a:r>
              <a:rPr lang="en-US" sz="1200" i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num_of_counterfactuals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[copy [full]]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[single]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[support]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[between]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[radius]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[greedy]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[rank]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euclid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mahalanobis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[report(</a:t>
            </a:r>
            <a:r>
              <a:rPr lang="en-US" sz="1200" i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vars_for_ttests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) [unmatched]]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[unit(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vars_clustering_obs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exp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logical_exp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[limit(</a:t>
            </a:r>
            <a:r>
              <a:rPr lang="en-US" sz="1200" i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perc_rank_limitations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96973" y="867205"/>
            <a:ext cx="3185551" cy="29496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40337" y="867205"/>
            <a:ext cx="32633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Distance-based matching</a:t>
            </a:r>
          </a:p>
          <a:p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ultimatch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200" i="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dvar1 dvar2…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treated(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treated_dummy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[exact(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vars_defining_cells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[caliper(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max_distance_difference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draw(</a:t>
            </a:r>
            <a:r>
              <a:rPr lang="en-US" sz="1200" i="1" dirty="0" err="1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num_of_counterfactuals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[copy [full]]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[single]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[support]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[between]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[radius]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[greedy]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[rank]</a:t>
            </a:r>
          </a:p>
          <a:p>
            <a:pPr lvl="1"/>
            <a:r>
              <a:rPr lang="en-US" sz="1200" dirty="0" smtClean="0"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latin typeface="Calibri" panose="020F0502020204030204" pitchFamily="34" charset="0"/>
              </a:rPr>
              <a:t>euclid</a:t>
            </a:r>
            <a:r>
              <a:rPr lang="en-US" sz="1200" dirty="0" smtClean="0">
                <a:latin typeface="Calibri" panose="020F0502020204030204" pitchFamily="34" charset="0"/>
              </a:rPr>
              <a:t>]</a:t>
            </a:r>
          </a:p>
          <a:p>
            <a:pPr lvl="1"/>
            <a:r>
              <a:rPr lang="en-US" sz="1200" dirty="0" smtClean="0"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latin typeface="Calibri" panose="020F0502020204030204" pitchFamily="34" charset="0"/>
              </a:rPr>
              <a:t>mahalanobis</a:t>
            </a:r>
            <a:r>
              <a:rPr lang="en-US" sz="1200" dirty="0" smtClean="0">
                <a:latin typeface="Calibri" panose="020F0502020204030204" pitchFamily="34" charset="0"/>
              </a:rPr>
              <a:t>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[report(</a:t>
            </a:r>
            <a:r>
              <a:rPr lang="en-US" sz="1200" i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vars_for_ttests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) [unmatched]]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[unit(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vars_clustering_obs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exp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logical_exp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[limit(</a:t>
            </a:r>
            <a:r>
              <a:rPr lang="en-US" sz="1200" i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perc_rank_limitations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82524" y="867205"/>
            <a:ext cx="2867088" cy="294968"/>
          </a:xfrm>
          <a:prstGeom prst="rect">
            <a:avLst/>
          </a:prstGeom>
          <a:solidFill>
            <a:srgbClr val="B9E7E0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42701" y="867205"/>
            <a:ext cx="30047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Coarsened exact matching</a:t>
            </a:r>
          </a:p>
          <a:p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2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ultimatch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treated(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treated_dummy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exact(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vars_defining_cells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[caliper(</a:t>
            </a:r>
            <a:r>
              <a:rPr lang="en-US" sz="1200" i="1" dirty="0" err="1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max_diff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draw(</a:t>
            </a:r>
            <a:r>
              <a:rPr lang="en-US" sz="1200" i="1" dirty="0" err="1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num_of_counterfactuals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[copy [full]]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[single]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[support]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[between]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[radius]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[greedy]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[rank]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euclid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]</a:t>
            </a:r>
          </a:p>
          <a:p>
            <a:pPr lvl="1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mahalanobis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]</a:t>
            </a:r>
          </a:p>
          <a:p>
            <a:pPr lvl="1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[report(</a:t>
            </a:r>
            <a:r>
              <a:rPr lang="en-US" sz="1200" i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vars_for_ttests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) [unmatched]]</a:t>
            </a:r>
          </a:p>
          <a:p>
            <a:pPr lvl="1"/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[unit(</a:t>
            </a:r>
            <a:r>
              <a:rPr lang="en-US" sz="1200" i="1" dirty="0" err="1" smtClean="0">
                <a:solidFill>
                  <a:srgbClr val="000000"/>
                </a:solidFill>
                <a:latin typeface="Calibri Light" panose="020F0302020204030204" pitchFamily="34" charset="0"/>
              </a:rPr>
              <a:t>vars_clustering_obs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exp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sz="1200" i="1" dirty="0" err="1" smtClean="0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logical_exp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)]</a:t>
            </a:r>
            <a:endParaRPr lang="en-US" sz="12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[limit(</a:t>
            </a:r>
            <a:r>
              <a:rPr lang="en-US" sz="1200" i="1" dirty="0" err="1">
                <a:solidFill>
                  <a:schemeClr val="bg1">
                    <a:lumMod val="75000"/>
                  </a:schemeClr>
                </a:solidFill>
                <a:latin typeface="Calibri Light" panose="020F0302020204030204" pitchFamily="34" charset="0"/>
              </a:rPr>
              <a:t>perc_rank_limitations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)]</a:t>
            </a:r>
          </a:p>
          <a:p>
            <a:pPr lvl="1"/>
            <a:endParaRPr lang="en-US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2591" y="4741887"/>
            <a:ext cx="8967019" cy="294968"/>
            <a:chOff x="82591" y="5018617"/>
            <a:chExt cx="8967019" cy="294968"/>
          </a:xfrm>
        </p:grpSpPr>
        <p:sp>
          <p:nvSpPr>
            <p:cNvPr id="12" name="Rectangle 11"/>
            <p:cNvSpPr/>
            <p:nvPr/>
          </p:nvSpPr>
          <p:spPr>
            <a:xfrm>
              <a:off x="82591" y="5018617"/>
              <a:ext cx="4861068" cy="294968"/>
            </a:xfrm>
            <a:prstGeom prst="rect">
              <a:avLst/>
            </a:prstGeom>
            <a:solidFill>
              <a:srgbClr val="7DD4F2"/>
            </a:solidFill>
            <a:ln w="25400" cap="flat">
              <a:noFill/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entagon 12"/>
            <p:cNvSpPr/>
            <p:nvPr/>
          </p:nvSpPr>
          <p:spPr>
            <a:xfrm rot="10800000">
              <a:off x="4331367" y="5018617"/>
              <a:ext cx="4718243" cy="294968"/>
            </a:xfrm>
            <a:prstGeom prst="homePlate">
              <a:avLst>
                <a:gd name="adj" fmla="val 115263"/>
              </a:avLst>
            </a:prstGeom>
            <a:solidFill>
              <a:srgbClr val="B9E7E0"/>
            </a:solidFill>
            <a:ln w="25400" cap="flat">
              <a:noFill/>
              <a:headEnd type="non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858238" y="4741887"/>
            <a:ext cx="342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Transformation</a:t>
            </a:r>
          </a:p>
          <a:p>
            <a:pPr algn="ctr"/>
            <a:endParaRPr lang="en-US" sz="12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egen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coarsescore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group(cell1 cell2 cell3…)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ltimatch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coarsescore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treated(treated) caliper(0.5)</a:t>
            </a:r>
          </a:p>
        </p:txBody>
      </p:sp>
    </p:spTree>
    <p:extLst>
      <p:ext uri="{BB962C8B-B14F-4D97-AF65-F5344CB8AC3E}">
        <p14:creationId xmlns:p14="http://schemas.microsoft.com/office/powerpoint/2010/main" val="96673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846010" y="691476"/>
            <a:ext cx="722447" cy="64679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46011" y="2290611"/>
            <a:ext cx="722447" cy="2964085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38105" y="691476"/>
            <a:ext cx="1215314" cy="661548"/>
          </a:xfrm>
          <a:prstGeom prst="rect">
            <a:avLst/>
          </a:prstGeom>
          <a:solidFill>
            <a:srgbClr val="7DD4F2">
              <a:alpha val="50000"/>
            </a:srgb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38106" y="2290611"/>
            <a:ext cx="1215314" cy="2978837"/>
          </a:xfrm>
          <a:prstGeom prst="rect">
            <a:avLst/>
          </a:prstGeom>
          <a:solidFill>
            <a:srgbClr val="7DD4F2">
              <a:alpha val="50000"/>
            </a:srgb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Score-based matching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4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47322" y="2595780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47052" y="2595320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46268" y="2889123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47051" y="2889123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847842" y="3198990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40767" y="3822351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842612" y="4425038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840238" y="4425038"/>
            <a:ext cx="722447" cy="191338"/>
          </a:xfrm>
          <a:prstGeom prst="rect">
            <a:avLst/>
          </a:prstGeom>
          <a:solidFill>
            <a:srgbClr val="FFD8D8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05388"/>
              </p:ext>
            </p:extLst>
          </p:nvPr>
        </p:nvGraphicFramePr>
        <p:xfrm>
          <a:off x="2538109" y="1057544"/>
          <a:ext cx="3999600" cy="5148000"/>
        </p:xfrm>
        <a:graphic>
          <a:graphicData uri="http://schemas.openxmlformats.org/drawingml/2006/table">
            <a:tbl>
              <a:tblPr/>
              <a:tblGrid>
                <a:gridCol w="482400"/>
                <a:gridCol w="673200"/>
                <a:gridCol w="1044000"/>
                <a:gridCol w="648000"/>
                <a:gridCol w="576000"/>
                <a:gridCol w="576000"/>
              </a:tblGrid>
              <a:tr h="252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_distance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_match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_weight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1.079380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1.093021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0.002202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1.095223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1.101899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0.009212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1.111111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1.146180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1.146266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0.000086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1.146266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0.000086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0.170137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0.211297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.04116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0.245004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0.304080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0.304764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0.330998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0.368190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0.399482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538110" y="1382228"/>
            <a:ext cx="4060599" cy="9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2538107" y="5269448"/>
            <a:ext cx="3609401" cy="90838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 rot="5400000">
            <a:off x="2484213" y="5323343"/>
            <a:ext cx="1323098" cy="1215313"/>
          </a:xfrm>
          <a:prstGeom prst="homePlate">
            <a:avLst/>
          </a:prstGeom>
          <a:solidFill>
            <a:srgbClr val="7DD4F2">
              <a:alpha val="50000"/>
            </a:srgb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38105" y="1353024"/>
            <a:ext cx="1215314" cy="937587"/>
          </a:xfrm>
          <a:prstGeom prst="rect">
            <a:avLst/>
          </a:prstGeom>
          <a:solidFill>
            <a:srgbClr val="7DD4F2">
              <a:alpha val="50000"/>
            </a:srgb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29684" y="628959"/>
            <a:ext cx="636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SORT</a:t>
            </a:r>
          </a:p>
        </p:txBody>
      </p:sp>
      <p:sp>
        <p:nvSpPr>
          <p:cNvPr id="22" name="Pentagon 21"/>
          <p:cNvSpPr/>
          <p:nvPr/>
        </p:nvSpPr>
        <p:spPr>
          <a:xfrm rot="5400000">
            <a:off x="3545685" y="5555025"/>
            <a:ext cx="1323098" cy="722446"/>
          </a:xfrm>
          <a:prstGeom prst="homePlate">
            <a:avLst>
              <a:gd name="adj" fmla="val 83063"/>
            </a:avLst>
          </a:prstGeom>
          <a:solidFill>
            <a:schemeClr val="bg1">
              <a:lumMod val="85000"/>
              <a:alpha val="50000"/>
            </a:scheme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46010" y="1338272"/>
            <a:ext cx="722447" cy="952335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04787" y="632544"/>
            <a:ext cx="808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MATCH</a:t>
            </a:r>
          </a:p>
        </p:txBody>
      </p:sp>
      <p:sp>
        <p:nvSpPr>
          <p:cNvPr id="4" name="Rectangle 3"/>
          <p:cNvSpPr/>
          <p:nvPr/>
        </p:nvSpPr>
        <p:spPr>
          <a:xfrm>
            <a:off x="3844181" y="1982180"/>
            <a:ext cx="722447" cy="191338"/>
          </a:xfrm>
          <a:prstGeom prst="rect">
            <a:avLst/>
          </a:prstGeom>
          <a:noFill/>
          <a:ln w="25400" cap="flat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49260" y="2193170"/>
            <a:ext cx="1718949" cy="581891"/>
          </a:xfrm>
          <a:prstGeom prst="rect">
            <a:avLst/>
          </a:prstGeom>
          <a:solidFill>
            <a:schemeClr val="bg1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26063" y="2913585"/>
            <a:ext cx="1711646" cy="806750"/>
          </a:xfrm>
          <a:prstGeom prst="rect">
            <a:avLst/>
          </a:prstGeom>
          <a:solidFill>
            <a:schemeClr val="bg1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590336"/>
              </p:ext>
            </p:extLst>
          </p:nvPr>
        </p:nvGraphicFramePr>
        <p:xfrm>
          <a:off x="4737709" y="4060480"/>
          <a:ext cx="1800000" cy="612000"/>
        </p:xfrm>
        <a:graphic>
          <a:graphicData uri="http://schemas.openxmlformats.org/drawingml/2006/table">
            <a:tbl>
              <a:tblPr/>
              <a:tblGrid>
                <a:gridCol w="648000"/>
                <a:gridCol w="576000"/>
                <a:gridCol w="576000"/>
              </a:tblGrid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0.033707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60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753966" y="3772653"/>
            <a:ext cx="1798993" cy="581891"/>
          </a:xfrm>
          <a:prstGeom prst="rect">
            <a:avLst/>
          </a:prstGeom>
          <a:solidFill>
            <a:schemeClr val="bg1"/>
          </a:solidFill>
          <a:ln w="25400" cap="flat">
            <a:noFill/>
            <a:headEnd type="non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00052 0.0900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00017 -0.043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9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00017 0.0895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9005 L 0.00017 0.13472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22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3.33333E-6 0.045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00052 -0.0861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3.05556E-6 0.0456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13472 L 0.00017 0.2673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2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5E-6 0.045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6736 L 0.00017 0.3569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6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5E-6 0.0456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00018 -0.0437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35694 L 0.00017 0.58055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81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6" grpId="0" animBg="1"/>
      <p:bldP spid="14" grpId="0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29" grpId="3" animBg="1"/>
      <p:bldP spid="31" grpId="0" animBg="1"/>
      <p:bldP spid="31" grpId="1" animBg="1"/>
      <p:bldP spid="31" grpId="2" animBg="1"/>
      <p:bldP spid="25" grpId="0" animBg="1"/>
      <p:bldP spid="25" grpId="1" animBg="1"/>
      <p:bldP spid="25" grpId="2" animBg="1"/>
      <p:bldP spid="35" grpId="0" animBg="1"/>
      <p:bldP spid="35" grpId="1" animBg="1"/>
      <p:bldP spid="35" grpId="2" animBg="1"/>
      <p:bldP spid="33" grpId="0" animBg="1"/>
      <p:bldP spid="33" grpId="1" animBg="1"/>
      <p:bldP spid="33" grpId="2" animBg="1"/>
      <p:bldP spid="13" grpId="0" animBg="1"/>
      <p:bldP spid="15" grpId="0" animBg="1"/>
      <p:bldP spid="22" grpId="0" animBg="1"/>
      <p:bldP spid="23" grpId="0" animBg="1"/>
      <p:bldP spid="4" grpId="0" animBg="1"/>
      <p:bldP spid="4" grpId="1" animBg="1"/>
      <p:bldP spid="4" grpId="2" animBg="1"/>
      <p:bldP spid="4" grpId="3" animBg="1"/>
      <p:bldP spid="4" grpId="4" animBg="1"/>
      <p:bldP spid="4" grpId="5" animBg="1"/>
      <p:bldP spid="4" grpId="6" animBg="1"/>
      <p:bldP spid="5" grpId="0" animBg="1"/>
      <p:bldP spid="30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-4455562" y="-190315"/>
            <a:ext cx="12600000" cy="12600000"/>
            <a:chOff x="-4455562" y="-190315"/>
            <a:chExt cx="12600000" cy="12600000"/>
          </a:xfrm>
        </p:grpSpPr>
        <p:grpSp>
          <p:nvGrpSpPr>
            <p:cNvPr id="31" name="Group 30"/>
            <p:cNvGrpSpPr/>
            <p:nvPr/>
          </p:nvGrpSpPr>
          <p:grpSpPr>
            <a:xfrm rot="20361823">
              <a:off x="-3518483" y="767302"/>
              <a:ext cx="10796686" cy="10800000"/>
              <a:chOff x="-3419018" y="-1091103"/>
              <a:chExt cx="10796686" cy="10800000"/>
            </a:xfrm>
          </p:grpSpPr>
          <p:grpSp>
            <p:nvGrpSpPr>
              <p:cNvPr id="32" name="Group 31"/>
              <p:cNvGrpSpPr>
                <a:grpSpLocks noChangeAspect="1"/>
              </p:cNvGrpSpPr>
              <p:nvPr/>
            </p:nvGrpSpPr>
            <p:grpSpPr>
              <a:xfrm>
                <a:off x="-1618854" y="709714"/>
                <a:ext cx="7193046" cy="7200000"/>
                <a:chOff x="2039353" y="3333423"/>
                <a:chExt cx="1440550" cy="1440327"/>
              </a:xfrm>
            </p:grpSpPr>
            <p:sp>
              <p:nvSpPr>
                <p:cNvPr id="52" name="Arc 51"/>
                <p:cNvSpPr>
                  <a:spLocks noChangeAspect="1"/>
                </p:cNvSpPr>
                <p:nvPr/>
              </p:nvSpPr>
              <p:spPr>
                <a:xfrm>
                  <a:off x="2039353" y="333375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>
                  <a:spLocks noChangeAspect="1"/>
                </p:cNvSpPr>
                <p:nvPr/>
              </p:nvSpPr>
              <p:spPr>
                <a:xfrm rot="5400000">
                  <a:off x="2039903" y="3333423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>
                <a:grpSpLocks/>
              </p:cNvGrpSpPr>
              <p:nvPr/>
            </p:nvGrpSpPr>
            <p:grpSpPr>
              <a:xfrm>
                <a:off x="-2530103" y="-184395"/>
                <a:ext cx="8996857" cy="9000000"/>
                <a:chOff x="2039306" y="3333423"/>
                <a:chExt cx="1440047" cy="1440327"/>
              </a:xfrm>
            </p:grpSpPr>
            <p:sp>
              <p:nvSpPr>
                <p:cNvPr id="50" name="Arc 49"/>
                <p:cNvSpPr>
                  <a:spLocks noChangeAspect="1"/>
                </p:cNvSpPr>
                <p:nvPr/>
              </p:nvSpPr>
              <p:spPr>
                <a:xfrm>
                  <a:off x="2039353" y="333375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>
                  <a:spLocks noChangeAspect="1"/>
                </p:cNvSpPr>
                <p:nvPr/>
              </p:nvSpPr>
              <p:spPr>
                <a:xfrm rot="5400000">
                  <a:off x="2039306" y="3333423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3"/>
              <p:cNvGrpSpPr>
                <a:grpSpLocks/>
              </p:cNvGrpSpPr>
              <p:nvPr/>
            </p:nvGrpSpPr>
            <p:grpSpPr>
              <a:xfrm>
                <a:off x="-3419018" y="-1091103"/>
                <a:ext cx="10796686" cy="10800000"/>
                <a:chOff x="2039205" y="3333423"/>
                <a:chExt cx="1440148" cy="1440327"/>
              </a:xfrm>
            </p:grpSpPr>
            <p:sp>
              <p:nvSpPr>
                <p:cNvPr id="48" name="Arc 47"/>
                <p:cNvSpPr>
                  <a:spLocks noChangeAspect="1"/>
                </p:cNvSpPr>
                <p:nvPr/>
              </p:nvSpPr>
              <p:spPr>
                <a:xfrm>
                  <a:off x="2039353" y="333375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>
                  <a:spLocks noChangeAspect="1"/>
                </p:cNvSpPr>
                <p:nvPr/>
              </p:nvSpPr>
              <p:spPr>
                <a:xfrm rot="5400000">
                  <a:off x="2039205" y="3333423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>
                <a:grpSpLocks noChangeAspect="1"/>
              </p:cNvGrpSpPr>
              <p:nvPr/>
            </p:nvGrpSpPr>
            <p:grpSpPr>
              <a:xfrm>
                <a:off x="180248" y="2514026"/>
                <a:ext cx="3596216" cy="3601017"/>
                <a:chOff x="2039353" y="3333750"/>
                <a:chExt cx="1440550" cy="1440857"/>
              </a:xfrm>
            </p:grpSpPr>
            <p:sp>
              <p:nvSpPr>
                <p:cNvPr id="46" name="Arc 45"/>
                <p:cNvSpPr>
                  <a:spLocks noChangeAspect="1"/>
                </p:cNvSpPr>
                <p:nvPr/>
              </p:nvSpPr>
              <p:spPr>
                <a:xfrm>
                  <a:off x="2039353" y="333375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>
                  <a:spLocks noChangeAspect="1"/>
                </p:cNvSpPr>
                <p:nvPr/>
              </p:nvSpPr>
              <p:spPr>
                <a:xfrm rot="5400000">
                  <a:off x="2039903" y="3334607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/>
              <p:cNvGrpSpPr>
                <a:grpSpLocks noChangeAspect="1"/>
              </p:cNvGrpSpPr>
              <p:nvPr/>
            </p:nvGrpSpPr>
            <p:grpSpPr>
              <a:xfrm>
                <a:off x="-725941" y="1610558"/>
                <a:ext cx="5394324" cy="5399539"/>
                <a:chOff x="2039353" y="3333423"/>
                <a:chExt cx="1440550" cy="1440327"/>
              </a:xfrm>
            </p:grpSpPr>
            <p:sp>
              <p:nvSpPr>
                <p:cNvPr id="44" name="Arc 43"/>
                <p:cNvSpPr>
                  <a:spLocks noChangeAspect="1"/>
                </p:cNvSpPr>
                <p:nvPr/>
              </p:nvSpPr>
              <p:spPr>
                <a:xfrm>
                  <a:off x="2039353" y="333375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>
                  <a:spLocks noChangeAspect="1"/>
                </p:cNvSpPr>
                <p:nvPr/>
              </p:nvSpPr>
              <p:spPr>
                <a:xfrm rot="5400000">
                  <a:off x="2039903" y="3333423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40"/>
              <p:cNvGrpSpPr>
                <a:grpSpLocks noChangeAspect="1"/>
              </p:cNvGrpSpPr>
              <p:nvPr/>
            </p:nvGrpSpPr>
            <p:grpSpPr>
              <a:xfrm>
                <a:off x="1072510" y="3412011"/>
                <a:ext cx="1800000" cy="1800000"/>
                <a:chOff x="2037287" y="3333300"/>
                <a:chExt cx="1442066" cy="1440450"/>
              </a:xfrm>
            </p:grpSpPr>
            <p:sp>
              <p:nvSpPr>
                <p:cNvPr id="42" name="Arc 41"/>
                <p:cNvSpPr>
                  <a:spLocks noChangeAspect="1"/>
                </p:cNvSpPr>
                <p:nvPr/>
              </p:nvSpPr>
              <p:spPr>
                <a:xfrm>
                  <a:off x="2039353" y="333375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>
                  <a:spLocks noChangeAspect="1"/>
                </p:cNvSpPr>
                <p:nvPr/>
              </p:nvSpPr>
              <p:spPr>
                <a:xfrm rot="5400000">
                  <a:off x="2037287" y="3333300"/>
                  <a:ext cx="1440000" cy="1440000"/>
                </a:xfrm>
                <a:prstGeom prst="arc">
                  <a:avLst/>
                </a:prstGeom>
                <a:ln w="38100">
                  <a:solidFill>
                    <a:srgbClr val="FF0000">
                      <a:alpha val="30000"/>
                    </a:srgbClr>
                  </a:solidFill>
                  <a:prstDash val="solid"/>
                  <a:tailEnd type="none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" name="Group 27"/>
            <p:cNvGrpSpPr>
              <a:grpSpLocks/>
            </p:cNvGrpSpPr>
            <p:nvPr/>
          </p:nvGrpSpPr>
          <p:grpSpPr>
            <a:xfrm>
              <a:off x="-4455562" y="-190315"/>
              <a:ext cx="12600000" cy="12600000"/>
              <a:chOff x="-3366479" y="919976"/>
              <a:chExt cx="10797478" cy="10799452"/>
            </a:xfrm>
          </p:grpSpPr>
          <p:sp>
            <p:nvSpPr>
              <p:cNvPr id="75" name="Arc 74"/>
              <p:cNvSpPr>
                <a:spLocks noChangeAspect="1"/>
              </p:cNvSpPr>
              <p:nvPr/>
            </p:nvSpPr>
            <p:spPr>
              <a:xfrm rot="20361823">
                <a:off x="-3364577" y="921880"/>
                <a:ext cx="10795576" cy="10797548"/>
              </a:xfrm>
              <a:prstGeom prst="arc">
                <a:avLst/>
              </a:prstGeom>
              <a:ln w="38100">
                <a:solidFill>
                  <a:srgbClr val="FF0000">
                    <a:alpha val="30000"/>
                  </a:srgbClr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Arc 75"/>
              <p:cNvSpPr>
                <a:spLocks noChangeAspect="1"/>
              </p:cNvSpPr>
              <p:nvPr/>
            </p:nvSpPr>
            <p:spPr>
              <a:xfrm rot="4161823">
                <a:off x="-3367465" y="920962"/>
                <a:ext cx="10797548" cy="10795576"/>
              </a:xfrm>
              <a:prstGeom prst="arc">
                <a:avLst/>
              </a:prstGeom>
              <a:ln w="38100">
                <a:solidFill>
                  <a:srgbClr val="FF0000">
                    <a:alpha val="30000"/>
                  </a:srgbClr>
                </a:solidFill>
                <a:prstDash val="solid"/>
                <a:tailEnd type="non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-108000" y="-490164"/>
            <a:ext cx="1849465" cy="5920798"/>
          </a:xfrm>
          <a:prstGeom prst="rect">
            <a:avLst/>
          </a:prstGeom>
          <a:solidFill>
            <a:schemeClr val="bg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12218" y="6109685"/>
            <a:ext cx="136015" cy="126896"/>
          </a:xfrm>
          <a:prstGeom prst="rect">
            <a:avLst/>
          </a:prstGeom>
          <a:solidFill>
            <a:schemeClr val="bg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692372" y="-128187"/>
            <a:ext cx="6221034" cy="740187"/>
          </a:xfrm>
          <a:prstGeom prst="rect">
            <a:avLst/>
          </a:prstGeom>
          <a:solidFill>
            <a:schemeClr val="bg1"/>
          </a:solidFill>
          <a:ln w="635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718325" y="6303600"/>
            <a:ext cx="6592598" cy="740187"/>
          </a:xfrm>
          <a:prstGeom prst="rect">
            <a:avLst/>
          </a:prstGeom>
          <a:solidFill>
            <a:schemeClr val="bg1"/>
          </a:solidFill>
          <a:ln w="635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5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451629" y="2024009"/>
            <a:ext cx="883358" cy="4360821"/>
          </a:xfrm>
          <a:prstGeom prst="rect">
            <a:avLst/>
          </a:prstGeom>
          <a:solidFill>
            <a:schemeClr val="bg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633869" y="6202820"/>
            <a:ext cx="4752000" cy="88875"/>
          </a:xfrm>
          <a:prstGeom prst="rect">
            <a:avLst/>
          </a:prstGeom>
          <a:solidFill>
            <a:schemeClr val="bg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 rot="5400000">
            <a:off x="-576000" y="2941064"/>
            <a:ext cx="4752000" cy="88875"/>
          </a:xfrm>
          <a:prstGeom prst="rect">
            <a:avLst/>
          </a:prstGeom>
          <a:solidFill>
            <a:schemeClr val="bg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1822968" y="6120950"/>
            <a:ext cx="108000" cy="108000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Distance-based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6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>
            <a:spLocks noChangeAspect="1"/>
          </p:cNvSpPr>
          <p:nvPr/>
        </p:nvSpPr>
        <p:spPr>
          <a:xfrm>
            <a:off x="-2608455" y="1632103"/>
            <a:ext cx="9000000" cy="9000000"/>
          </a:xfrm>
          <a:prstGeom prst="ellipse">
            <a:avLst/>
          </a:prstGeom>
          <a:noFill/>
          <a:ln w="28575" cap="flat">
            <a:solidFill>
              <a:srgbClr val="FFB2B2"/>
            </a:solidFill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-2598727" y="1640025"/>
            <a:ext cx="9000000" cy="9000000"/>
          </a:xfrm>
          <a:prstGeom prst="ellipse">
            <a:avLst/>
          </a:prstGeom>
          <a:noFill/>
          <a:ln w="28575" cap="flat">
            <a:solidFill>
              <a:srgbClr val="FFB2B2"/>
            </a:solidFill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619500" y="6521760"/>
            <a:ext cx="2133600" cy="147600"/>
          </a:xfrm>
        </p:spPr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6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Hypersphere-Leeway Algorithm</a:t>
            </a: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1721273" y="5960025"/>
            <a:ext cx="360000" cy="360000"/>
          </a:xfrm>
          <a:prstGeom prst="ellipse">
            <a:avLst/>
          </a:prstGeom>
          <a:noFill/>
          <a:ln w="12700" cap="flat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306569" y="3010132"/>
            <a:ext cx="1806497" cy="2761042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03959" y="3011319"/>
            <a:ext cx="2062264" cy="214008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112322" y="2349840"/>
            <a:ext cx="3253901" cy="279670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17185" y="2354702"/>
            <a:ext cx="3725693" cy="342900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412912" y="3069685"/>
            <a:ext cx="1434830" cy="2714017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 flipV="1">
            <a:off x="3532559" y="2330383"/>
            <a:ext cx="880353" cy="73443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 flipV="1">
            <a:off x="1942088" y="1814817"/>
            <a:ext cx="1575880" cy="510702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932359" y="1800225"/>
            <a:ext cx="1434830" cy="27723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357461" y="2077463"/>
            <a:ext cx="2144949" cy="1357009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5512138" y="3444199"/>
            <a:ext cx="515566" cy="89494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6027704" y="4344008"/>
            <a:ext cx="559340" cy="191148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6227121" y="3945174"/>
            <a:ext cx="355059" cy="230545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5526730" y="2369294"/>
            <a:ext cx="700391" cy="157588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 flipV="1">
            <a:off x="3031585" y="842052"/>
            <a:ext cx="2480553" cy="1522377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031585" y="846914"/>
            <a:ext cx="4231531" cy="3701375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 flipV="1">
            <a:off x="5259219" y="1673766"/>
            <a:ext cx="2013625" cy="2874523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5137623" y="1138744"/>
            <a:ext cx="116732" cy="520430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 flipV="1">
            <a:off x="3542287" y="4441285"/>
            <a:ext cx="1575881" cy="1337553"/>
          </a:xfrm>
          <a:prstGeom prst="line">
            <a:avLst/>
          </a:prstGeom>
          <a:ln w="38100" cap="rnd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10800000" scaled="1"/>
              <a:tileRect/>
            </a:gra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5147351" y="1138744"/>
            <a:ext cx="1697476" cy="1775298"/>
          </a:xfrm>
          <a:prstGeom prst="line">
            <a:avLst/>
          </a:prstGeom>
          <a:ln w="38100" cap="rnd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10800000" scaled="1"/>
              <a:tileRect/>
            </a:gradFill>
            <a:prstDash val="solid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>
            <a:spLocks noChangeAspect="1"/>
          </p:cNvSpPr>
          <p:nvPr/>
        </p:nvSpPr>
        <p:spPr>
          <a:xfrm>
            <a:off x="4486138" y="2409110"/>
            <a:ext cx="2052000" cy="2052000"/>
          </a:xfrm>
          <a:prstGeom prst="ellipse">
            <a:avLst/>
          </a:prstGeom>
          <a:noFill/>
          <a:ln w="12700" cap="flat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5759736" y="5685408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5283538" y="5049850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028199" y="5680462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3266587" y="1988390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3442573" y="2235111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4322345" y="2978021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1847199" y="1718390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2027199" y="2270025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3217984" y="2918868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6136706" y="3866581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7166273" y="4464848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>
          <a:xfrm>
            <a:off x="5422138" y="3345110"/>
            <a:ext cx="180000" cy="180000"/>
          </a:xfrm>
          <a:prstGeom prst="ellipse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5425411" y="2277772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491602" y="6172473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5163773" y="1587090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5051273" y="1066429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2944789" y="764535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928199" y="4246507"/>
            <a:ext cx="180000" cy="180000"/>
          </a:xfrm>
          <a:prstGeom prst="ellipse">
            <a:avLst/>
          </a:prstGeom>
          <a:solidFill>
            <a:schemeClr val="tx1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Oval 75"/>
          <p:cNvSpPr>
            <a:spLocks noChangeAspect="1"/>
          </p:cNvSpPr>
          <p:nvPr/>
        </p:nvSpPr>
        <p:spPr>
          <a:xfrm>
            <a:off x="5909976" y="4227120"/>
            <a:ext cx="216000" cy="216000"/>
          </a:xfrm>
          <a:prstGeom prst="ellipse">
            <a:avLst/>
          </a:prstGeom>
          <a:solidFill>
            <a:srgbClr val="FF4444"/>
          </a:solidFill>
          <a:ln w="12700" cap="flat">
            <a:noFill/>
            <a:headEnd type="none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2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96000" y="96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96000" y="96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3500" y="1035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87000" y="87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0.02292 -0.05487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95500" y="955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8000" y="10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9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2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3250" y="10325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4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95500" y="955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03250" y="10325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4" presetID="6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95500" y="955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2" presetID="6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1000" fill="hold"/>
                                        <p:tgtEl>
                                          <p:spTgt spid="6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1" grpId="2" animBg="1"/>
      <p:bldP spid="61" grpId="3" animBg="1"/>
      <p:bldP spid="61" grpId="4" animBg="1"/>
      <p:bldP spid="61" grpId="5" animBg="1"/>
      <p:bldP spid="66" grpId="0" animBg="1"/>
      <p:bldP spid="66" grpId="1" animBg="1"/>
      <p:bldP spid="66" grpId="2" animBg="1"/>
      <p:bldP spid="66" grpId="3" animBg="1"/>
      <p:bldP spid="66" grpId="4" animBg="1"/>
      <p:bldP spid="66" grpId="5" animBg="1"/>
      <p:bldP spid="66" grpId="6" animBg="1"/>
      <p:bldP spid="75" grpId="0" animBg="1"/>
      <p:bldP spid="75" grpId="1" animBg="1"/>
      <p:bldP spid="30" grpId="0" animBg="1"/>
      <p:bldP spid="76" grpId="0" animBg="1"/>
      <p:bldP spid="7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ultimatch</a:t>
            </a:r>
            <a:r>
              <a:rPr lang="en-US" dirty="0" smtClean="0"/>
              <a:t> y x, treated(treated) </a:t>
            </a:r>
            <a:r>
              <a:rPr lang="en-US" dirty="0" err="1" smtClean="0"/>
              <a:t>euclid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7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ultimatch</a:t>
            </a:r>
            <a:r>
              <a:rPr lang="en-US" dirty="0"/>
              <a:t> y x, treated(treated) </a:t>
            </a:r>
            <a:r>
              <a:rPr lang="en-US" dirty="0" err="1"/>
              <a:t>mahalanobis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8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7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ultimatch</a:t>
            </a:r>
            <a:r>
              <a:rPr lang="en-US" dirty="0" smtClean="0"/>
              <a:t> y x, treated(treated) caliper(0.15) radius </a:t>
            </a:r>
            <a:r>
              <a:rPr lang="en-US" dirty="0" err="1" smtClean="0"/>
              <a:t>euclid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4B36-446C-40B2-BC20-ECC32BF7AA77}" type="slidenum">
              <a:rPr lang="en-US" smtClean="0">
                <a:solidFill>
                  <a:prstClr val="white">
                    <a:lumMod val="50000"/>
                  </a:prstClr>
                </a:solidFill>
              </a:rPr>
              <a:pPr/>
              <a:t>9</a:t>
            </a:fld>
            <a:endParaRPr lang="en-US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612000"/>
            <a:ext cx="5759255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7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 cap="flat">
          <a:solidFill>
            <a:schemeClr val="tx1"/>
          </a:solidFill>
          <a:headEnd type="none" w="lg" len="lg"/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 cap="rnd">
          <a:solidFill>
            <a:schemeClr val="bg1">
              <a:lumMod val="65000"/>
            </a:schemeClr>
          </a:solidFill>
          <a:prstDash val="solid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900"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362</Words>
  <Application>Microsoft Office PowerPoint</Application>
  <PresentationFormat>On-screen Show (4:3)</PresentationFormat>
  <Paragraphs>179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Wingdings</vt:lpstr>
      <vt:lpstr>Wingdings 2</vt:lpstr>
      <vt:lpstr>Larissa</vt:lpstr>
      <vt:lpstr>ULTIMATCH matching counterfactuals your way</vt:lpstr>
      <vt:lpstr>Why matching?</vt:lpstr>
      <vt:lpstr>ULTIMATCH</vt:lpstr>
      <vt:lpstr>Score-based matching</vt:lpstr>
      <vt:lpstr>Distance-based matching</vt:lpstr>
      <vt:lpstr>Hypersphere-Leeway Algorithm</vt:lpstr>
      <vt:lpstr>ultimatch y x, treated(treated) euclid</vt:lpstr>
      <vt:lpstr>ultimatch y x, treated(treated) mahalanobis</vt:lpstr>
      <vt:lpstr>ultimatch y x, treated(treated) caliper(0.15) radius euclid</vt:lpstr>
      <vt:lpstr>PowerPoint Presentation</vt:lpstr>
    </vt:vector>
  </TitlesOfParts>
  <Company>ZEW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Thorsten Doherr</dc:creator>
  <cp:lastModifiedBy>Thorsten Doherr</cp:lastModifiedBy>
  <cp:revision>121</cp:revision>
  <dcterms:created xsi:type="dcterms:W3CDTF">2019-08-14T13:07:28Z</dcterms:created>
  <dcterms:modified xsi:type="dcterms:W3CDTF">2019-09-01T14:26:00Z</dcterms:modified>
</cp:coreProperties>
</file>