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26"/>
  </p:notesMasterIdLst>
  <p:handoutMasterIdLst>
    <p:handoutMasterId r:id="rId27"/>
  </p:handoutMasterIdLst>
  <p:sldIdLst>
    <p:sldId id="288" r:id="rId3"/>
    <p:sldId id="306" r:id="rId4"/>
    <p:sldId id="351" r:id="rId5"/>
    <p:sldId id="332" r:id="rId6"/>
    <p:sldId id="334" r:id="rId7"/>
    <p:sldId id="335" r:id="rId8"/>
    <p:sldId id="336" r:id="rId9"/>
    <p:sldId id="349" r:id="rId10"/>
    <p:sldId id="317" r:id="rId11"/>
    <p:sldId id="338" r:id="rId12"/>
    <p:sldId id="350" r:id="rId13"/>
    <p:sldId id="312" r:id="rId14"/>
    <p:sldId id="341" r:id="rId15"/>
    <p:sldId id="314" r:id="rId16"/>
    <p:sldId id="315" r:id="rId17"/>
    <p:sldId id="327" r:id="rId18"/>
    <p:sldId id="342" r:id="rId19"/>
    <p:sldId id="346" r:id="rId20"/>
    <p:sldId id="343" r:id="rId21"/>
    <p:sldId id="344" r:id="rId22"/>
    <p:sldId id="348" r:id="rId23"/>
    <p:sldId id="328" r:id="rId24"/>
    <p:sldId id="347" r:id="rId25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White" initials="IW" lastIdx="3" clrIdx="0">
    <p:extLst>
      <p:ext uri="{19B8F6BF-5375-455C-9EA6-DF929625EA0E}">
        <p15:presenceInfo xmlns:p15="http://schemas.microsoft.com/office/powerpoint/2012/main" userId="Ian Whi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871E69"/>
    <a:srgbClr val="822F5A"/>
    <a:srgbClr val="FDA039"/>
    <a:srgbClr val="FD8603"/>
    <a:srgbClr val="DC8703"/>
    <a:srgbClr val="706E00"/>
    <a:srgbClr val="8A7967"/>
    <a:srgbClr val="607869"/>
    <a:srgbClr val="005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979" autoAdjust="0"/>
  </p:normalViewPr>
  <p:slideViewPr>
    <p:cSldViewPr>
      <p:cViewPr varScale="1">
        <p:scale>
          <a:sx n="65" d="100"/>
          <a:sy n="65" d="100"/>
        </p:scale>
        <p:origin x="6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fld id="{198BE525-53D5-418C-AFFF-83E322F4309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0268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fld id="{9D7826DE-3AA9-4202-9A4B-750F1D26E7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69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 </a:t>
            </a:r>
            <a:r>
              <a:rPr lang="en-GB" dirty="0" err="1" smtClean="0"/>
              <a:t>mins</a:t>
            </a:r>
            <a:r>
              <a:rPr lang="en-GB" dirty="0" smtClean="0"/>
              <a:t> presentation slot to </a:t>
            </a:r>
            <a:r>
              <a:rPr lang="en-GB" smtClean="0"/>
              <a:t>include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531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052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391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9773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123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5318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620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061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226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8571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52570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2267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924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3722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 marL="742950" indent="-285750">
              <a:buFont typeface="Verdana" panose="020B0604030504040204" pitchFamily="34" charset="0"/>
              <a:buChar char="−"/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8990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4754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4647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9" y="458788"/>
            <a:ext cx="1955800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361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4282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085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667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171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5506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9878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6354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pic>
        <p:nvPicPr>
          <p:cNvPr id="1027" name="Picture 4" descr="UCL_MRC_JOINT-210mm.ai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7963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4"/>
          <p:cNvSpPr txBox="1">
            <a:spLocks noChangeArrowheads="1"/>
          </p:cNvSpPr>
          <p:nvPr userDrawn="1"/>
        </p:nvSpPr>
        <p:spPr bwMode="auto">
          <a:xfrm>
            <a:off x="5905501" y="6453190"/>
            <a:ext cx="3043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r">
              <a:defRPr/>
            </a:pPr>
            <a:r>
              <a:rPr lang="en-GB" altLang="en-US" sz="1100" dirty="0" smtClean="0">
                <a:solidFill>
                  <a:srgbClr val="8A7967"/>
                </a:solidFill>
                <a:latin typeface="Arial" panose="020B0604020202020204" pitchFamily="34" charset="0"/>
              </a:rPr>
              <a:t>MRC Clinical Trials Unit at UCL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8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458790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2053" name="TextBox 6"/>
          <p:cNvSpPr txBox="1">
            <a:spLocks noChangeArrowheads="1"/>
          </p:cNvSpPr>
          <p:nvPr userDrawn="1"/>
        </p:nvSpPr>
        <p:spPr bwMode="auto">
          <a:xfrm>
            <a:off x="5905501" y="6453190"/>
            <a:ext cx="3043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r">
              <a:defRPr/>
            </a:pPr>
            <a:r>
              <a:rPr lang="en-GB" altLang="en-US" sz="1100" dirty="0" smtClean="0">
                <a:solidFill>
                  <a:srgbClr val="8A7967"/>
                </a:solidFill>
                <a:latin typeface="Arial" panose="020B0604020202020204" pitchFamily="34" charset="0"/>
              </a:rPr>
              <a:t>MRC Clinical Trials Unit at UCL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95536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Arial" panose="020B0604020202020204" pitchFamily="34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Font typeface="Verdana" panose="020B0604030504040204" pitchFamily="34" charset="0"/>
        <a:buChar char="−"/>
        <a:defRPr sz="2000"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Font typeface="Courier New" panose="02070309020205020404" pitchFamily="49" charset="0"/>
        <a:buChar char="o"/>
        <a:defRPr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67544" y="2060848"/>
            <a:ext cx="81026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3200" dirty="0">
                <a:solidFill>
                  <a:srgbClr val="822F5A"/>
                </a:solidFill>
                <a:latin typeface="Arial" panose="020B0604020202020204" pitchFamily="34" charset="0"/>
              </a:rPr>
              <a:t>A unified Stata package for calculating sample sizes for trials with binary outcomes (</a:t>
            </a:r>
            <a:r>
              <a:rPr lang="en-GB" altLang="en-US" sz="3200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altLang="en-US" sz="3200" dirty="0" smtClean="0">
                <a:solidFill>
                  <a:srgbClr val="822F5A"/>
                </a:solidFill>
                <a:latin typeface="Arial" panose="020B0604020202020204" pitchFamily="34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Ella Marley-Zagar, Ian </a:t>
            </a:r>
            <a:r>
              <a:rPr lang="en-GB" altLang="en-US" b="1" dirty="0" smtClean="0">
                <a:latin typeface="Arial" panose="020B0604020202020204" pitchFamily="34" charset="0"/>
              </a:rPr>
              <a:t>White</a:t>
            </a:r>
            <a:r>
              <a:rPr lang="en-GB" altLang="en-US" b="1" dirty="0">
                <a:latin typeface="Arial" panose="020B0604020202020204" pitchFamily="34" charset="0"/>
              </a:rPr>
              <a:t>, </a:t>
            </a:r>
            <a:r>
              <a:rPr lang="en-GB" altLang="en-US" b="1" dirty="0" smtClean="0">
                <a:latin typeface="Arial" panose="020B0604020202020204" pitchFamily="34" charset="0"/>
              </a:rPr>
              <a:t>Mahesh </a:t>
            </a:r>
            <a:r>
              <a:rPr lang="en-GB" altLang="en-US" b="1" dirty="0">
                <a:latin typeface="Arial" panose="020B0604020202020204" pitchFamily="34" charset="0"/>
              </a:rPr>
              <a:t>Parmar, Patrick Royston, </a:t>
            </a:r>
            <a:r>
              <a:rPr lang="en-GB" altLang="en-US" b="1" dirty="0" smtClean="0">
                <a:latin typeface="Arial" panose="020B0604020202020204" pitchFamily="34" charset="0"/>
              </a:rPr>
              <a:t>Abdel Babiker</a:t>
            </a:r>
          </a:p>
          <a:p>
            <a:pPr algn="l">
              <a:spcBef>
                <a:spcPct val="50000"/>
              </a:spcBef>
            </a:pPr>
            <a:r>
              <a:rPr lang="en-GB" altLang="en-US" b="1" dirty="0" smtClean="0">
                <a:latin typeface="Arial" panose="020B0604020202020204" pitchFamily="34" charset="0"/>
              </a:rPr>
              <a:t>e.marley-zagar@ucl.ac.uk</a:t>
            </a:r>
            <a:endParaRPr lang="en-GB" altLang="en-US" b="1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</a:rPr>
              <a:t>MRC Clinical Trials Unit at UCL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</a:rPr>
              <a:t>“London” Stata Conference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</a:rPr>
              <a:t>9</a:t>
            </a:r>
            <a:r>
              <a:rPr lang="en-GB" altLang="en-US" sz="2000" dirty="0" smtClean="0"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</a:rPr>
              <a:t>September </a:t>
            </a:r>
            <a:r>
              <a:rPr lang="en-GB" altLang="en-US" sz="2000" dirty="0" smtClean="0">
                <a:latin typeface="Arial" panose="020B0604020202020204" pitchFamily="34" charset="0"/>
              </a:rPr>
              <a:t>2021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Non-inferiority trial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0" y="2928863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GB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31640" y="1916832"/>
            <a:ext cx="0" cy="3816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331640" y="5733256"/>
            <a:ext cx="6840760" cy="14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347864" y="1916832"/>
            <a:ext cx="0" cy="401693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598195" y="1920898"/>
            <a:ext cx="0" cy="39604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331640" y="6095611"/>
            <a:ext cx="30243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860032" y="6095611"/>
            <a:ext cx="3312368" cy="146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463988" y="597247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9025" y="609561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Control better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5065" y="613880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Intervention better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439354" y="1907368"/>
            <a:ext cx="10599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3000922" y="144549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margin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076056" y="2420888"/>
            <a:ext cx="32798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DA039"/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3786461" y="2780928"/>
            <a:ext cx="16430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DA039"/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2011475" y="4581128"/>
            <a:ext cx="32798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526321" y="5085184"/>
            <a:ext cx="16430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3553944" y="3271490"/>
            <a:ext cx="838172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DA039"/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200633" y="1878280"/>
            <a:ext cx="31552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NON-INFERIOR</a:t>
            </a: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CI wholly above margin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4657" y="4312615"/>
            <a:ext cx="3155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SHOWN TO BE NON-INFERIOR</a:t>
            </a:r>
            <a:endParaRPr lang="en-GB" sz="1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CI goes below margin</a:t>
            </a: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Intervention may be / is worse by more than pre-specified amount</a:t>
            </a:r>
          </a:p>
        </p:txBody>
      </p:sp>
    </p:spTree>
    <p:extLst>
      <p:ext uri="{BB962C8B-B14F-4D97-AF65-F5344CB8AC3E}">
        <p14:creationId xmlns:p14="http://schemas.microsoft.com/office/powerpoint/2010/main" val="3106266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Substantial-superiority trial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0" y="2928863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GB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31640" y="1916832"/>
            <a:ext cx="0" cy="3816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331640" y="5733256"/>
            <a:ext cx="6840760" cy="14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796136" y="1864403"/>
            <a:ext cx="0" cy="401693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598195" y="1920898"/>
            <a:ext cx="0" cy="39604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331640" y="6095611"/>
            <a:ext cx="30243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860032" y="6095611"/>
            <a:ext cx="3312368" cy="146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463988" y="597247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9025" y="609561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Control better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5065" y="613880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Intervention better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664217" y="1916832"/>
            <a:ext cx="10599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4222064" y="142761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margin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171962" y="2276872"/>
            <a:ext cx="25886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DA039"/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984736" y="2780928"/>
            <a:ext cx="10355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DA039"/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29973" y="4365104"/>
            <a:ext cx="32798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842674" y="4797152"/>
            <a:ext cx="16430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3517804" y="5223672"/>
            <a:ext cx="838172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940669" y="1643954"/>
            <a:ext cx="315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SUBSTANTIAL-SUPERIORITY</a:t>
            </a: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CI wholly above margin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70501" y="3140421"/>
            <a:ext cx="3155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SUBSTANTIAL-SUPERIORITY</a:t>
            </a: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CI goes below margin</a:t>
            </a: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Intervention may not be / is not better by more than pre-specified amount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860032" y="5517232"/>
            <a:ext cx="12327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226574" y="5223400"/>
            <a:ext cx="356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SUPERIORITY, BUT </a:t>
            </a:r>
            <a:r>
              <a:rPr lang="en-GB" sz="12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SUBSTANTIAL-SUPERIORITY</a:t>
            </a:r>
          </a:p>
        </p:txBody>
      </p:sp>
    </p:spTree>
    <p:extLst>
      <p:ext uri="{BB962C8B-B14F-4D97-AF65-F5344CB8AC3E}">
        <p14:creationId xmlns:p14="http://schemas.microsoft.com/office/powerpoint/2010/main" val="3956878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/>
      <p:bldP spid="47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 smtClean="0">
                <a:cs typeface="Courier New" panose="02070309020205020404" pitchFamily="49" charset="0"/>
              </a:rPr>
              <a:t> – outline of syntax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Immediate command, like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artsurv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artcat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power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/>
              <a:t>For a 2 –arm trial, user specifies: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</a:t>
            </a:r>
            <a:r>
              <a:rPr lang="en-GB" dirty="0" smtClean="0"/>
              <a:t>he anticipated probabilities in the control arm (p1) and experimental arm (p2) as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(p1 p2)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Option to specify a margin for a non-inferiority or substantial-superiority trial as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margin(m)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Either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power() </a:t>
            </a:r>
            <a:r>
              <a:rPr lang="en-GB" dirty="0" smtClean="0">
                <a:solidFill>
                  <a:srgbClr val="000000"/>
                </a:solidFill>
              </a:rPr>
              <a:t>or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n()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Various options e.g. allocation ratio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wald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(default score),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condit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local,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ccorrect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61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 smtClean="0">
                <a:cs typeface="Courier New" panose="02070309020205020404" pitchFamily="49" charset="0"/>
              </a:rPr>
              <a:t> – outline of syntax cont.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/>
              <a:t>For a 3+ arm trial, user specifies: 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</a:t>
            </a:r>
            <a:r>
              <a:rPr lang="en-GB" dirty="0" smtClean="0"/>
              <a:t>he anticipated outcome probabilities in the control arm (p1) and experimental arms (p2 p3 p4 </a:t>
            </a:r>
            <a:r>
              <a:rPr lang="en-GB" dirty="0" err="1" smtClean="0"/>
              <a:t>etc</a:t>
            </a:r>
            <a:r>
              <a:rPr lang="en-GB" dirty="0" smtClean="0"/>
              <a:t>) as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(p1 p2 p3 p4)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No margin </a:t>
            </a:r>
            <a:r>
              <a:rPr lang="en-GB" dirty="0" smtClean="0"/>
              <a:t>option </a:t>
            </a:r>
            <a:r>
              <a:rPr lang="en-GB" dirty="0" smtClean="0"/>
              <a:t>as for 2-arm trials only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Either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power() </a:t>
            </a:r>
            <a:r>
              <a:rPr lang="en-GB" dirty="0" smtClean="0">
                <a:solidFill>
                  <a:srgbClr val="000000"/>
                </a:solidFill>
              </a:rPr>
              <a:t>or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n()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Various options as 2-arm trial e.g. allocation ratio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 2 3 4),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wald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condit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local.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cs typeface="Arial" panose="020B0604020202020204" pitchFamily="34" charset="0"/>
              </a:rPr>
              <a:t>Option to specify a trend test,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trend</a:t>
            </a:r>
            <a:r>
              <a:rPr lang="en-GB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32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 example: Non-inferiority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reproduce the sample size calculation for the </a:t>
            </a:r>
            <a:r>
              <a:rPr lang="en-GB" dirty="0" smtClean="0"/>
              <a:t>STREAM </a:t>
            </a:r>
            <a:r>
              <a:rPr lang="en-GB" dirty="0"/>
              <a:t>trial </a:t>
            </a:r>
            <a:r>
              <a:rPr lang="en-GB" dirty="0" smtClean="0"/>
              <a:t>(Nunn et al., 2019) undertaken at MRC CTU UCL. </a:t>
            </a:r>
          </a:p>
          <a:p>
            <a:r>
              <a:rPr lang="en-GB" dirty="0"/>
              <a:t>The need for the STREAM trial arose from the increase of multi-drug resistant </a:t>
            </a:r>
            <a:r>
              <a:rPr lang="en-GB" dirty="0" smtClean="0"/>
              <a:t>strains of </a:t>
            </a:r>
            <a:r>
              <a:rPr lang="en-GB" dirty="0"/>
              <a:t>Tuberculosis, especially in countries without robust health care systems unable </a:t>
            </a:r>
            <a:r>
              <a:rPr lang="en-GB" dirty="0" smtClean="0"/>
              <a:t>to administer </a:t>
            </a:r>
            <a:r>
              <a:rPr lang="en-GB" dirty="0"/>
              <a:t>and follow up treatment over long periods of time.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STREAM </a:t>
            </a:r>
            <a:r>
              <a:rPr lang="en-GB" dirty="0" smtClean="0"/>
              <a:t>trial evaluated </a:t>
            </a:r>
            <a:r>
              <a:rPr lang="en-GB" dirty="0"/>
              <a:t>a shorter more intensive treatment </a:t>
            </a:r>
            <a:r>
              <a:rPr lang="en-GB" dirty="0" smtClean="0"/>
              <a:t>regimen for </a:t>
            </a:r>
            <a:r>
              <a:rPr lang="en-GB" dirty="0" smtClean="0"/>
              <a:t>multi-drug resistant </a:t>
            </a:r>
            <a:r>
              <a:rPr lang="en-GB" dirty="0"/>
              <a:t>Tuberculosis </a:t>
            </a:r>
            <a:r>
              <a:rPr lang="en-GB" dirty="0" smtClean="0"/>
              <a:t>compared to </a:t>
            </a:r>
            <a:r>
              <a:rPr lang="en-GB" dirty="0"/>
              <a:t>the lengthier treatment recommended by the World Health Organisation. </a:t>
            </a:r>
            <a:endParaRPr lang="en-GB" dirty="0" smtClean="0"/>
          </a:p>
          <a:p>
            <a:r>
              <a:rPr lang="en-GB" dirty="0" smtClean="0"/>
              <a:t>The trial used an expected </a:t>
            </a:r>
            <a:r>
              <a:rPr lang="en-GB" dirty="0"/>
              <a:t>0.7 probability on control </a:t>
            </a:r>
            <a:r>
              <a:rPr lang="en-GB" dirty="0" smtClean="0"/>
              <a:t>and </a:t>
            </a:r>
            <a:r>
              <a:rPr lang="en-GB" dirty="0"/>
              <a:t>0.75 on treatment with a </a:t>
            </a:r>
            <a:r>
              <a:rPr lang="en-GB" dirty="0" smtClean="0"/>
              <a:t>pre-specified non-inferiority margin </a:t>
            </a:r>
            <a:r>
              <a:rPr lang="en-GB" dirty="0"/>
              <a:t>of 0.1, with twice as many patients in treatment compared to control</a:t>
            </a:r>
            <a:r>
              <a:rPr lang="en-GB" dirty="0" smtClean="0"/>
              <a:t>.</a:t>
            </a:r>
          </a:p>
          <a:p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(0.7 0.75) margin(-0.1) power(0.8)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(1 2)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488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526113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Answer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30490" y="5266704"/>
            <a:ext cx="637654" cy="36004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95936" y="5626744"/>
            <a:ext cx="288032" cy="250528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53"/>
            <a:ext cx="8784976" cy="68904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549316" y="6250882"/>
            <a:ext cx="390835" cy="2744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4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 cont.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77442" y="3756993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Assumed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20% of patients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were not accessible in primary analysis (318 / 0.8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= 398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398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80000">
            <a:off x="494488" y="856311"/>
            <a:ext cx="7560840" cy="3021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307" y="4315001"/>
            <a:ext cx="3096344" cy="1577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71" y="5813432"/>
            <a:ext cx="2571549" cy="3865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932039" y="5319252"/>
            <a:ext cx="288889" cy="18681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19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995" y="1700808"/>
            <a:ext cx="7772400" cy="4572000"/>
          </a:xfrm>
        </p:spPr>
        <p:txBody>
          <a:bodyPr/>
          <a:lstStyle/>
          <a:p>
            <a:r>
              <a:rPr lang="en-GB" dirty="0" smtClean="0"/>
              <a:t>Added new options and statistical tests as previously mentioned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Old </a:t>
            </a:r>
            <a:r>
              <a:rPr lang="en-GB" dirty="0" err="1" smtClean="0"/>
              <a:t>artbin</a:t>
            </a:r>
            <a:r>
              <a:rPr lang="en-GB" dirty="0" smtClean="0"/>
              <a:t> syntax for non-inferiority trial: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(.2 .3)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distant(1)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Now: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(.2 .2) margin(.1)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955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new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dialogue box e.g. for STREAM trial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4763165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7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a program of testing our unit’s software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rtbin</a:t>
            </a:r>
            <a:r>
              <a:rPr lang="en-GB" dirty="0" smtClean="0"/>
              <a:t> may be used to design randomised trials testing new medical treatments so have tested it extensively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We </a:t>
            </a:r>
            <a:r>
              <a:rPr lang="en-GB" dirty="0"/>
              <a:t>compared results </a:t>
            </a:r>
            <a:r>
              <a:rPr lang="en-GB" dirty="0" smtClean="0"/>
              <a:t>from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 smtClean="0"/>
              <a:t> with </a:t>
            </a:r>
            <a:r>
              <a:rPr lang="en-GB" dirty="0"/>
              <a:t>those given </a:t>
            </a:r>
            <a:r>
              <a:rPr lang="en-GB" dirty="0" smtClean="0"/>
              <a:t>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Pocock</a:t>
            </a:r>
            <a:r>
              <a:rPr lang="en-GB" dirty="0" smtClean="0"/>
              <a:t> (2003)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Julious</a:t>
            </a:r>
            <a:r>
              <a:rPr lang="en-GB" dirty="0" smtClean="0"/>
              <a:t> </a:t>
            </a:r>
            <a:r>
              <a:rPr lang="en-GB" dirty="0"/>
              <a:t>and Owen (</a:t>
            </a:r>
            <a:r>
              <a:rPr lang="en-GB" dirty="0" smtClean="0"/>
              <a:t>2011)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Blackwelder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1982)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Pocock</a:t>
            </a:r>
            <a:r>
              <a:rPr lang="en-GB" dirty="0" smtClean="0"/>
              <a:t> (1983)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Online calculator Sealed </a:t>
            </a:r>
            <a:r>
              <a:rPr lang="en-GB" dirty="0"/>
              <a:t>Envelope (2012</a:t>
            </a:r>
            <a:r>
              <a:rPr lang="en-GB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User written Stata programs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ssi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niss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/>
              <a:t>Exact </a:t>
            </a:r>
            <a:r>
              <a:rPr lang="en-GB" dirty="0"/>
              <a:t>agreement was achieved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592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US" altLang="en-US" dirty="0" smtClean="0"/>
              <a:t> and why do we need it?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7182" y="1412776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/>
              <a:t>In medicine, when designing clinical trials to test a new treatment or intervention, need to know how many patients to recruit to the trial i.e. sample size.  Need a tool to calculate this.  If the outcome is binary e.g. alive/dead, improved/not </a:t>
            </a:r>
            <a:r>
              <a:rPr lang="en-US" dirty="0" smtClean="0"/>
              <a:t>improved…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Possible applications to other areas e.g. assessing education interventions, international development, economics, criminology….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Original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US" altLang="en-US" dirty="0" smtClean="0"/>
              <a:t> version available on SSC since 2004 but recently undergone a major upgrade with lots of new features added.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Why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US" altLang="en-US" dirty="0" smtClean="0"/>
              <a:t>?  </a:t>
            </a:r>
            <a:r>
              <a:rPr lang="en-US" altLang="en-US" dirty="0"/>
              <a:t>Other software available e.g. Stata’s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power</a:t>
            </a:r>
            <a:r>
              <a:rPr lang="en-US" altLang="en-US" dirty="0"/>
              <a:t> but the new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US" altLang="en-US" dirty="0" smtClean="0"/>
              <a:t> </a:t>
            </a:r>
            <a:r>
              <a:rPr lang="en-US" altLang="en-US" dirty="0"/>
              <a:t>has more </a:t>
            </a:r>
            <a:r>
              <a:rPr lang="en-US" altLang="en-US" dirty="0" smtClean="0"/>
              <a:t>stats tests and options </a:t>
            </a:r>
            <a:r>
              <a:rPr lang="en-US" altLang="en-US" dirty="0"/>
              <a:t>available.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76" y="2052541"/>
            <a:ext cx="5225901" cy="3292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797" y="4227983"/>
            <a:ext cx="6094051" cy="17326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testing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415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rabicPeriod" startAt="2"/>
            </a:pPr>
            <a:r>
              <a:rPr lang="en-GB" dirty="0" smtClean="0"/>
              <a:t>The </a:t>
            </a:r>
            <a:r>
              <a:rPr lang="en-GB" dirty="0"/>
              <a:t>output of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/>
              <a:t> was compared to </a:t>
            </a:r>
            <a:r>
              <a:rPr lang="en-GB" dirty="0" err="1"/>
              <a:t>Cytel's</a:t>
            </a:r>
            <a:r>
              <a:rPr lang="en-GB" dirty="0"/>
              <a:t> software EAST which is a </a:t>
            </a:r>
            <a:r>
              <a:rPr lang="en-GB" dirty="0" smtClean="0"/>
              <a:t>sophisticated package </a:t>
            </a:r>
            <a:r>
              <a:rPr lang="en-GB" dirty="0"/>
              <a:t>able to produce sample size and power calculations for a range </a:t>
            </a:r>
            <a:r>
              <a:rPr lang="en-GB" dirty="0" smtClean="0"/>
              <a:t>of binary </a:t>
            </a:r>
            <a:r>
              <a:rPr lang="en-GB" dirty="0"/>
              <a:t>outcomes in clinical trial settings. We achieved perfect agreement </a:t>
            </a:r>
            <a:r>
              <a:rPr lang="en-GB" dirty="0" smtClean="0"/>
              <a:t>taking into account differences in rounding. </a:t>
            </a:r>
            <a:endParaRPr lang="en-GB" dirty="0"/>
          </a:p>
          <a:p>
            <a:pPr marL="457200" indent="-457200">
              <a:buAutoNum type="arabicPeriod" startAt="2"/>
            </a:pPr>
            <a:r>
              <a:rPr lang="en-GB" dirty="0" smtClean="0"/>
              <a:t>We </a:t>
            </a:r>
            <a:r>
              <a:rPr lang="en-GB" dirty="0"/>
              <a:t>tested every permutation of 2-arm/more than 2-arms and non-inferiority/substantial-superiority/superiority trials with margin, local/distant, conditional/unconditional, trend and Wald test options to check that the results were as expected, and that sample size was increased/decreased </a:t>
            </a:r>
            <a:r>
              <a:rPr lang="en-GB" dirty="0" smtClean="0"/>
              <a:t>accordingly.</a:t>
            </a:r>
          </a:p>
          <a:p>
            <a:pPr marL="457200" indent="-457200">
              <a:buAutoNum type="arabicPeriod" startAt="2"/>
            </a:pPr>
            <a:r>
              <a:rPr lang="en-GB" dirty="0" smtClean="0"/>
              <a:t>We </a:t>
            </a:r>
            <a:r>
              <a:rPr lang="en-GB" dirty="0"/>
              <a:t>checked error messages in a number of impossible cases, to ensure that we obtained error messages as </a:t>
            </a:r>
            <a:r>
              <a:rPr lang="en-GB" dirty="0" smtClean="0"/>
              <a:t>required.</a:t>
            </a:r>
          </a:p>
          <a:p>
            <a:pPr marL="457200" indent="-457200">
              <a:buAutoNum type="arabicPeriod" startAt="2"/>
            </a:pPr>
            <a:r>
              <a:rPr lang="en-GB" dirty="0" smtClean="0"/>
              <a:t>We </a:t>
            </a:r>
            <a:r>
              <a:rPr lang="en-GB" dirty="0"/>
              <a:t>tested the new dialogue box menu options to verify that the results were as required.</a:t>
            </a:r>
          </a:p>
          <a:p>
            <a:pPr marL="457200" indent="-457200">
              <a:buAutoNum type="arabicPeriod" startAt="2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173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of course…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power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00" y="1484784"/>
            <a:ext cx="4248472" cy="518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494105"/>
            <a:ext cx="4824536" cy="53901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691680" y="5661248"/>
            <a:ext cx="432048" cy="216024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1388" y="5933847"/>
            <a:ext cx="432048" cy="216024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35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User-friendly software for calculating sample size for trials with binary outcomes.</a:t>
            </a:r>
          </a:p>
          <a:p>
            <a:r>
              <a:rPr lang="en-GB" dirty="0" smtClean="0"/>
              <a:t>Validated against numerous other software and published sample sizes.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/>
              <a:t> has been created to assist the design of clinical trials, but it can also be </a:t>
            </a:r>
            <a:r>
              <a:rPr lang="en-GB" dirty="0" smtClean="0"/>
              <a:t>used in </a:t>
            </a:r>
            <a:r>
              <a:rPr lang="en-GB" dirty="0"/>
              <a:t>the design of observational studies to explore a protective or harmful factor.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Paper </a:t>
            </a:r>
            <a:r>
              <a:rPr lang="en-GB" dirty="0"/>
              <a:t>is to be submitted to the SJ </a:t>
            </a:r>
            <a:r>
              <a:rPr lang="en-GB" dirty="0" smtClean="0"/>
              <a:t>soon</a:t>
            </a:r>
          </a:p>
          <a:p>
            <a:r>
              <a:rPr lang="en-GB" dirty="0" smtClean="0"/>
              <a:t>New </a:t>
            </a:r>
            <a:r>
              <a:rPr lang="en-GB" dirty="0" err="1" smtClean="0"/>
              <a:t>artbin</a:t>
            </a:r>
            <a:r>
              <a:rPr lang="en-GB" dirty="0" smtClean="0"/>
              <a:t> to be released to SSC soon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235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dirty="0" smtClean="0"/>
              <a:t>References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 err="1" smtClean="0"/>
              <a:t>Barthel</a:t>
            </a:r>
            <a:r>
              <a:rPr lang="en-GB" sz="1400" dirty="0"/>
              <a:t>, F. M. S., P. Royston, and A. </a:t>
            </a:r>
            <a:r>
              <a:rPr lang="en-GB" sz="1400" dirty="0" err="1"/>
              <a:t>Babiker</a:t>
            </a:r>
            <a:r>
              <a:rPr lang="en-GB" sz="1400" dirty="0"/>
              <a:t>. 2005. A menu-driven facility for complex sample size calculation in randomized controlled trials with a survival or a binary outcome: Update. Stata Journal 5(1): 123-129</a:t>
            </a:r>
            <a:r>
              <a:rPr lang="en-GB" sz="1400" dirty="0" smtClean="0"/>
              <a:t>.</a:t>
            </a:r>
          </a:p>
          <a:p>
            <a:r>
              <a:rPr lang="en-GB" sz="1400" dirty="0" err="1" smtClean="0"/>
              <a:t>Blackwelder</a:t>
            </a:r>
            <a:r>
              <a:rPr lang="en-GB" sz="1400" dirty="0"/>
              <a:t>, W. C. 1982. </a:t>
            </a:r>
            <a:r>
              <a:rPr lang="en-GB" sz="1400" dirty="0" smtClean="0"/>
              <a:t>“Proving </a:t>
            </a:r>
            <a:r>
              <a:rPr lang="en-GB" sz="1400" dirty="0"/>
              <a:t>the null hypothesis" in clinical trials. </a:t>
            </a:r>
            <a:r>
              <a:rPr lang="en-GB" sz="1400" dirty="0" smtClean="0"/>
              <a:t>Controlled Clinical </a:t>
            </a:r>
            <a:r>
              <a:rPr lang="en-GB" sz="1400" dirty="0"/>
              <a:t>Trials 3(4): </a:t>
            </a:r>
            <a:r>
              <a:rPr lang="en-GB" sz="1400" dirty="0" smtClean="0"/>
              <a:t>345-353.</a:t>
            </a:r>
          </a:p>
          <a:p>
            <a:r>
              <a:rPr lang="en-GB" sz="1400" dirty="0" err="1"/>
              <a:t>Julious</a:t>
            </a:r>
            <a:r>
              <a:rPr lang="en-GB" sz="1400" dirty="0"/>
              <a:t>, S. A., and R. J. Owen. 2011. A comparison of methods for sample size estimation for non-inferiority studies with binary outcomes. Statistical Methods in Medical Research 20(6): 595-612.</a:t>
            </a:r>
          </a:p>
          <a:p>
            <a:r>
              <a:rPr lang="en-GB" sz="1400" dirty="0"/>
              <a:t>Nunn A.J., P.P.J. Phillips, S.K. Meredith, C.Y. Chiang, F. </a:t>
            </a:r>
            <a:r>
              <a:rPr lang="en-GB" sz="1400" dirty="0" err="1"/>
              <a:t>Conradie</a:t>
            </a:r>
            <a:r>
              <a:rPr lang="en-GB" sz="1400" dirty="0"/>
              <a:t>, D. Dalai, A. van </a:t>
            </a:r>
            <a:r>
              <a:rPr lang="en-GB" sz="1400" dirty="0" err="1"/>
              <a:t>Deun</a:t>
            </a:r>
            <a:r>
              <a:rPr lang="en-GB" sz="1400" dirty="0"/>
              <a:t>, P.T. </a:t>
            </a:r>
            <a:r>
              <a:rPr lang="en-GB" sz="1400" dirty="0" err="1"/>
              <a:t>Dat</a:t>
            </a:r>
            <a:r>
              <a:rPr lang="en-GB" sz="1400" dirty="0"/>
              <a:t>, N. Lan, I. Master, et al. A trial of a shorter regimen for </a:t>
            </a:r>
            <a:r>
              <a:rPr lang="en-GB" sz="1400" dirty="0" err="1"/>
              <a:t>rifampin</a:t>
            </a:r>
            <a:r>
              <a:rPr lang="en-GB" sz="1400" dirty="0"/>
              <a:t>-resistant tuberculosis. N </a:t>
            </a:r>
            <a:r>
              <a:rPr lang="en-GB" sz="1400" dirty="0" err="1"/>
              <a:t>Engl</a:t>
            </a:r>
            <a:r>
              <a:rPr lang="en-GB" sz="1400" dirty="0"/>
              <a:t> J Med. 2019;380(13):1201–13</a:t>
            </a:r>
            <a:r>
              <a:rPr lang="en-GB" sz="1400" dirty="0" smtClean="0"/>
              <a:t>.</a:t>
            </a:r>
          </a:p>
          <a:p>
            <a:r>
              <a:rPr lang="en-GB" sz="1400" dirty="0" err="1"/>
              <a:t>Pocock</a:t>
            </a:r>
            <a:r>
              <a:rPr lang="en-GB" sz="1400" dirty="0"/>
              <a:t>, S. J. 1983. Clinical Trials: a Practical Approach. Chichester: Wiley</a:t>
            </a:r>
            <a:r>
              <a:rPr lang="en-GB" sz="1400" dirty="0" smtClean="0"/>
              <a:t>.</a:t>
            </a:r>
          </a:p>
          <a:p>
            <a:r>
              <a:rPr lang="en-GB" sz="1400" dirty="0" err="1"/>
              <a:t>Pocock</a:t>
            </a:r>
            <a:r>
              <a:rPr lang="en-GB" sz="1400" dirty="0"/>
              <a:t>, S. 2003. The pros and cons of </a:t>
            </a:r>
            <a:r>
              <a:rPr lang="en-GB" sz="1400" dirty="0" err="1"/>
              <a:t>noninferiority</a:t>
            </a:r>
            <a:r>
              <a:rPr lang="en-GB" sz="1400" dirty="0"/>
              <a:t> trials. Fundamental and Clinical Pharmacology 17(4): 483-90.</a:t>
            </a:r>
          </a:p>
          <a:p>
            <a:r>
              <a:rPr lang="en-GB" sz="1400" dirty="0"/>
              <a:t>Royston, P., and F. </a:t>
            </a:r>
            <a:r>
              <a:rPr lang="en-GB" sz="1400" dirty="0" err="1"/>
              <a:t>Barthel</a:t>
            </a:r>
            <a:r>
              <a:rPr lang="en-GB" sz="1400" dirty="0"/>
              <a:t>. 2010. Projection of power and events in clinical trials with a time-to-event outcome. Stata Journal 10(3): 386-394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Sealed Envelope. 2012. Power calculator for binary outcome non-inferiority trial. [</a:t>
            </a:r>
            <a:r>
              <a:rPr lang="en-GB" sz="1400" dirty="0" smtClean="0"/>
              <a:t>Online] Available </a:t>
            </a:r>
            <a:r>
              <a:rPr lang="en-GB" sz="1400" dirty="0"/>
              <a:t>from: https://www.sealedenvelope.com/power/binary-noninferior</a:t>
            </a:r>
            <a:r>
              <a:rPr lang="en-GB" sz="1400" dirty="0" smtClean="0"/>
              <a:t>/.</a:t>
            </a:r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16632"/>
            <a:ext cx="2546891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62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7" y="1700808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The new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 program described here is available at </a:t>
            </a:r>
            <a:r>
              <a:rPr lang="en-GB" i="1" dirty="0">
                <a:solidFill>
                  <a:srgbClr val="000000"/>
                </a:solidFill>
                <a:cs typeface="Arial" panose="020B0604020202020204" pitchFamily="34" charset="0"/>
              </a:rPr>
              <a:t>https://github.com/emarleyzagar/artbin</a:t>
            </a:r>
            <a:endParaRPr lang="en-GB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Current sample size calculators in Stata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Types of trial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/>
              <a:t> command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Example in STREAM study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What’s new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Software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Discussion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160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sample size in Stata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08" y="1757865"/>
            <a:ext cx="7772400" cy="4572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/>
              <a:t>Official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power </a:t>
            </a:r>
            <a:r>
              <a:rPr lang="en-GB" dirty="0"/>
              <a:t>(v13).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ART suite: sample size calculations for complex time-to-event trials 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artsurv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Includes Ian </a:t>
            </a:r>
            <a:r>
              <a:rPr lang="en-GB" dirty="0"/>
              <a:t>White’s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artcat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cs typeface="Courier New" panose="02070309020205020404" pitchFamily="49" charset="0"/>
              </a:rPr>
              <a:t>for ordinal outcomes (on </a:t>
            </a:r>
            <a:r>
              <a:rPr lang="en-GB" dirty="0" smtClean="0">
                <a:cs typeface="Courier New" panose="02070309020205020404" pitchFamily="49" charset="0"/>
              </a:rPr>
              <a:t>SSC, presented last year)</a:t>
            </a:r>
            <a:endParaRPr lang="en-GB" dirty="0">
              <a:cs typeface="Courier New" panose="02070309020205020404" pitchFamily="49" charset="0"/>
            </a:endParaRPr>
          </a:p>
          <a:p>
            <a:pPr lvl="1"/>
            <a:r>
              <a:rPr lang="en-GB" dirty="0" smtClean="0"/>
              <a:t>also includes binary outcome (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 smtClean="0">
                <a:cs typeface="Arial" panose="020B0604020202020204" pitchFamily="34" charset="0"/>
              </a:rPr>
              <a:t>, previous version 1.1.2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/>
              <a:t>User written: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(Philip </a:t>
            </a:r>
            <a:r>
              <a:rPr lang="en-GB" dirty="0" smtClean="0">
                <a:cs typeface="Arial" panose="020B0604020202020204" pitchFamily="34" charset="0"/>
              </a:rPr>
              <a:t>Jones),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niss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(unreleased, Patrick </a:t>
            </a:r>
            <a:r>
              <a:rPr lang="en-GB" dirty="0" smtClean="0">
                <a:cs typeface="Arial" panose="020B0604020202020204" pitchFamily="34" charset="0"/>
              </a:rPr>
              <a:t>Phillips).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493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size in Stata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However, none allow variety of </a:t>
            </a:r>
            <a:r>
              <a:rPr lang="en-GB" dirty="0"/>
              <a:t>statistical tests </a:t>
            </a:r>
            <a:r>
              <a:rPr lang="en-GB" dirty="0" smtClean="0"/>
              <a:t>available in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 smtClean="0"/>
              <a:t> such as: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/>
              <a:t>Trend across K groups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Wald test</a:t>
            </a:r>
          </a:p>
          <a:p>
            <a:pPr lvl="1"/>
            <a:r>
              <a:rPr lang="en-GB" dirty="0" smtClean="0"/>
              <a:t>Conditional test</a:t>
            </a:r>
            <a:endParaRPr lang="en-GB" dirty="0"/>
          </a:p>
          <a:p>
            <a:pPr lvl="1"/>
            <a:r>
              <a:rPr lang="en-GB" dirty="0" smtClean="0"/>
              <a:t>Calculations </a:t>
            </a:r>
            <a:r>
              <a:rPr lang="en-GB" dirty="0"/>
              <a:t>under local or distant alternatives 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addition, </a:t>
            </a:r>
            <a:r>
              <a:rPr lang="en-GB" dirty="0" smtClean="0"/>
              <a:t>the </a:t>
            </a:r>
            <a:r>
              <a:rPr lang="en-GB" dirty="0" smtClean="0">
                <a:solidFill>
                  <a:srgbClr val="FDA039"/>
                </a:solidFill>
              </a:rPr>
              <a:t>new </a:t>
            </a:r>
            <a:r>
              <a:rPr lang="en-GB" dirty="0" err="1" smtClean="0">
                <a:solidFill>
                  <a:srgbClr val="FDA03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 smtClean="0">
                <a:solidFill>
                  <a:srgbClr val="FDA039"/>
                </a:solidFill>
              </a:rPr>
              <a:t> </a:t>
            </a:r>
            <a:r>
              <a:rPr lang="en-GB" dirty="0"/>
              <a:t>does not </a:t>
            </a:r>
            <a:r>
              <a:rPr lang="en-GB" dirty="0" smtClean="0"/>
              <a:t>require the expected proportions to </a:t>
            </a:r>
            <a:r>
              <a:rPr lang="en-GB" dirty="0"/>
              <a:t>be the same in the two groups for </a:t>
            </a:r>
            <a:r>
              <a:rPr lang="en-GB" dirty="0" smtClean="0"/>
              <a:t>non-inferiority/substantial-superiority </a:t>
            </a:r>
            <a:r>
              <a:rPr lang="en-GB" dirty="0"/>
              <a:t>trials, </a:t>
            </a:r>
            <a:r>
              <a:rPr lang="en-GB" dirty="0" smtClean="0"/>
              <a:t>unlike any </a:t>
            </a:r>
            <a:r>
              <a:rPr lang="en-GB" dirty="0"/>
              <a:t>other software packages </a:t>
            </a:r>
            <a:r>
              <a:rPr lang="en-GB" dirty="0" smtClean="0"/>
              <a:t>currently available </a:t>
            </a:r>
            <a:r>
              <a:rPr lang="en-GB" dirty="0"/>
              <a:t>in Stata.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998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cs typeface="Arial" panose="020B0604020202020204" pitchFamily="34" charset="0"/>
              </a:rPr>
              <a:t>Superiority</a:t>
            </a:r>
          </a:p>
          <a:p>
            <a:pPr marL="0" indent="0">
              <a:buNone/>
            </a:pPr>
            <a:endParaRPr lang="en-GB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822F5A"/>
                </a:solidFill>
                <a:cs typeface="Arial" panose="020B0604020202020204" pitchFamily="34" charset="0"/>
              </a:rPr>
              <a:t>2</a:t>
            </a:r>
            <a:r>
              <a:rPr lang="en-GB" dirty="0" smtClean="0">
                <a:cs typeface="Arial" panose="020B0604020202020204" pitchFamily="34" charset="0"/>
              </a:rPr>
              <a:t>.   Non-inferiority /</a:t>
            </a:r>
          </a:p>
          <a:p>
            <a:pPr marL="0" indent="0">
              <a:buNone/>
            </a:pPr>
            <a:r>
              <a:rPr lang="en-GB" dirty="0" smtClean="0">
                <a:cs typeface="Arial" panose="020B0604020202020204" pitchFamily="34" charset="0"/>
              </a:rPr>
              <a:t>      Substantial-superiority</a:t>
            </a:r>
            <a:endParaRPr lang="en-GB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57" y="4221088"/>
            <a:ext cx="3240360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3" y="1916832"/>
            <a:ext cx="323812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91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Superiority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415"/>
            <a:ext cx="7772400" cy="482758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When </a:t>
            </a:r>
            <a:r>
              <a:rPr lang="en-GB" dirty="0"/>
              <a:t>are superiority trials appropriate?</a:t>
            </a:r>
          </a:p>
          <a:p>
            <a:r>
              <a:rPr lang="en-GB" dirty="0" smtClean="0"/>
              <a:t>In </a:t>
            </a:r>
            <a:r>
              <a:rPr lang="en-GB" dirty="0"/>
              <a:t>comparisons with placebo (or no treatment).</a:t>
            </a:r>
          </a:p>
          <a:p>
            <a:r>
              <a:rPr lang="en-GB" dirty="0" smtClean="0"/>
              <a:t>When </a:t>
            </a:r>
            <a:r>
              <a:rPr lang="en-GB" dirty="0"/>
              <a:t>adding more treatment.</a:t>
            </a:r>
          </a:p>
          <a:p>
            <a:r>
              <a:rPr lang="en-GB" dirty="0" smtClean="0"/>
              <a:t>When </a:t>
            </a:r>
            <a:r>
              <a:rPr lang="en-GB" dirty="0"/>
              <a:t>using more toxic treatment.</a:t>
            </a:r>
          </a:p>
          <a:p>
            <a:r>
              <a:rPr lang="en-GB" dirty="0" smtClean="0"/>
              <a:t>When </a:t>
            </a:r>
            <a:r>
              <a:rPr lang="en-GB" dirty="0"/>
              <a:t>using more expensive treatment.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576" y="1564456"/>
            <a:ext cx="705455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Most common type of trial.</a:t>
            </a:r>
          </a:p>
          <a:p>
            <a:pPr algn="l"/>
            <a:endParaRPr lang="en-GB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treatment A with treatment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(2-arm).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Used to show that one treatment is better than another.</a:t>
            </a:r>
          </a:p>
          <a:p>
            <a:pPr algn="l"/>
            <a:endParaRPr lang="en-GB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&gt;2-arms, trials comparing A, B, C, D </a:t>
            </a:r>
            <a:r>
              <a:rPr lang="en-GB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test if there is 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n-GB" dirty="0" smtClean="0"/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among the groups.</a:t>
            </a:r>
            <a:endParaRPr lang="en-GB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361" y="267365"/>
            <a:ext cx="1939872" cy="9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14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Superiority trial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410410" y="2986644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GB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31640" y="1916832"/>
            <a:ext cx="0" cy="3816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331640" y="5733256"/>
            <a:ext cx="6840760" cy="14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598195" y="1920898"/>
            <a:ext cx="0" cy="39604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331640" y="6095611"/>
            <a:ext cx="30243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860032" y="6095611"/>
            <a:ext cx="3312368" cy="146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463988" y="597247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9025" y="609561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Control better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5065" y="613880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Intervention better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584510" y="2708920"/>
            <a:ext cx="17676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DA039"/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941424" y="3068960"/>
            <a:ext cx="9267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DA039"/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2286000" y="4149080"/>
            <a:ext cx="32798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561107" y="4725144"/>
            <a:ext cx="16430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3517804" y="5223672"/>
            <a:ext cx="838172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786764" y="1928808"/>
            <a:ext cx="31552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SUPERIORITY</a:t>
            </a: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CI wholly above 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96949" y="4029089"/>
            <a:ext cx="31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SHOWN TO BE SUPERIOR</a:t>
            </a:r>
            <a:endParaRPr lang="en-GB" sz="1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CI goes below / is entirely below 0</a:t>
            </a: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Intervention may be / is worse</a:t>
            </a:r>
          </a:p>
        </p:txBody>
      </p:sp>
    </p:spTree>
    <p:extLst>
      <p:ext uri="{BB962C8B-B14F-4D97-AF65-F5344CB8AC3E}">
        <p14:creationId xmlns:p14="http://schemas.microsoft.com/office/powerpoint/2010/main" val="3479875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Non-inferiority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47" y="1134831"/>
            <a:ext cx="7772400" cy="483235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2-arm trial, treatments A and B.</a:t>
            </a:r>
          </a:p>
          <a:p>
            <a:r>
              <a:rPr lang="en-GB" dirty="0" smtClean="0"/>
              <a:t>Used </a:t>
            </a:r>
            <a:r>
              <a:rPr lang="en-GB" dirty="0"/>
              <a:t>to demonstrate that a treatment is no worse than an existing </a:t>
            </a:r>
            <a:r>
              <a:rPr lang="en-GB" dirty="0" smtClean="0"/>
              <a:t>treatment, by a pre-specified amount </a:t>
            </a:r>
            <a:r>
              <a:rPr lang="en-GB" i="1" dirty="0" smtClean="0"/>
              <a:t>m </a:t>
            </a:r>
            <a:r>
              <a:rPr lang="en-GB" dirty="0" smtClean="0"/>
              <a:t>(margin).</a:t>
            </a:r>
            <a:endParaRPr lang="en-GB" dirty="0"/>
          </a:p>
          <a:p>
            <a:r>
              <a:rPr lang="en-GB" dirty="0" smtClean="0"/>
              <a:t>Used </a:t>
            </a:r>
            <a:r>
              <a:rPr lang="en-GB" dirty="0"/>
              <a:t>when </a:t>
            </a:r>
            <a:r>
              <a:rPr lang="en-GB" dirty="0" smtClean="0"/>
              <a:t>the experimental treatment  is </a:t>
            </a:r>
            <a:r>
              <a:rPr lang="en-GB" u="sng" dirty="0" smtClean="0"/>
              <a:t>not</a:t>
            </a:r>
            <a:r>
              <a:rPr lang="en-GB" dirty="0" smtClean="0"/>
              <a:t> </a:t>
            </a:r>
            <a:r>
              <a:rPr lang="en-GB" dirty="0"/>
              <a:t>expected to be superior, but has </a:t>
            </a:r>
            <a:r>
              <a:rPr lang="en-GB" u="sng" dirty="0"/>
              <a:t>other benefits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Margin is amount </a:t>
            </a:r>
            <a:r>
              <a:rPr lang="en-GB" dirty="0"/>
              <a:t>of efficacy it’s acceptable to lose, given other benefits of treatment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When </a:t>
            </a:r>
            <a:r>
              <a:rPr lang="en-GB" dirty="0"/>
              <a:t>are non-inferiority trials appropriate?</a:t>
            </a:r>
          </a:p>
          <a:p>
            <a:r>
              <a:rPr lang="en-GB" dirty="0" smtClean="0"/>
              <a:t>Cheaper </a:t>
            </a:r>
            <a:r>
              <a:rPr lang="en-GB" dirty="0"/>
              <a:t>treatment.</a:t>
            </a:r>
          </a:p>
          <a:p>
            <a:r>
              <a:rPr lang="en-GB" dirty="0" smtClean="0"/>
              <a:t>Less </a:t>
            </a:r>
            <a:r>
              <a:rPr lang="en-GB" dirty="0"/>
              <a:t>treatment.</a:t>
            </a:r>
          </a:p>
          <a:p>
            <a:r>
              <a:rPr lang="en-GB" dirty="0" smtClean="0"/>
              <a:t>Less </a:t>
            </a:r>
            <a:r>
              <a:rPr lang="en-GB" dirty="0"/>
              <a:t>toxic treatment.</a:t>
            </a:r>
          </a:p>
          <a:p>
            <a:r>
              <a:rPr lang="en-GB" dirty="0" smtClean="0"/>
              <a:t>Easier </a:t>
            </a:r>
            <a:r>
              <a:rPr lang="en-GB" dirty="0"/>
              <a:t>to administer </a:t>
            </a:r>
            <a:r>
              <a:rPr lang="en-GB" dirty="0" smtClean="0"/>
              <a:t>treatment.</a:t>
            </a:r>
          </a:p>
          <a:p>
            <a:r>
              <a:rPr lang="en-GB" dirty="0" smtClean="0"/>
              <a:t>For example: Primary care treatments by a nurse practitioner vs doctor, less wait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750" y="404664"/>
            <a:ext cx="1687839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3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CTU_powerpoint_template</Template>
  <TotalTime>3135</TotalTime>
  <Words>1604</Words>
  <Application>Microsoft Office PowerPoint</Application>
  <PresentationFormat>On-screen Show (4:3)</PresentationFormat>
  <Paragraphs>230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Courier New</vt:lpstr>
      <vt:lpstr>Times</vt:lpstr>
      <vt:lpstr>Times New Roman</vt:lpstr>
      <vt:lpstr>Verdana</vt:lpstr>
      <vt:lpstr>blank</vt:lpstr>
      <vt:lpstr>MRC slides template</vt:lpstr>
      <vt:lpstr>PowerPoint Presentation</vt:lpstr>
      <vt:lpstr>What is artbin and why do we need it?</vt:lpstr>
      <vt:lpstr>Plan of talk</vt:lpstr>
      <vt:lpstr>Current sample size in Stata</vt:lpstr>
      <vt:lpstr>Sample size in Stata cont.</vt:lpstr>
      <vt:lpstr>Types of trial</vt:lpstr>
      <vt:lpstr>Superiority</vt:lpstr>
      <vt:lpstr>Superiority trial diagram</vt:lpstr>
      <vt:lpstr>Non-inferiority trials</vt:lpstr>
      <vt:lpstr>Non-inferiority trial diagram</vt:lpstr>
      <vt:lpstr>Substantial-superiority trial diagram</vt:lpstr>
      <vt:lpstr>artbin – outline of syntax</vt:lpstr>
      <vt:lpstr>artbin – outline of syntax cont.</vt:lpstr>
      <vt:lpstr>STREAM example: Non-inferiority</vt:lpstr>
      <vt:lpstr>PowerPoint Presentation</vt:lpstr>
      <vt:lpstr>STREAM cont.</vt:lpstr>
      <vt:lpstr>What’s new</vt:lpstr>
      <vt:lpstr>What’s new cont.</vt:lpstr>
      <vt:lpstr>Software testing</vt:lpstr>
      <vt:lpstr>Software testing cont.</vt:lpstr>
      <vt:lpstr>…And of course…power….</vt:lpstr>
      <vt:lpstr>Discussion</vt:lpstr>
      <vt:lpstr>Thank you for listening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White</dc:creator>
  <cp:lastModifiedBy>Marley-Zagar, Ella</cp:lastModifiedBy>
  <cp:revision>193</cp:revision>
  <cp:lastPrinted>2002-07-16T15:27:40Z</cp:lastPrinted>
  <dcterms:created xsi:type="dcterms:W3CDTF">2020-09-03T15:08:49Z</dcterms:created>
  <dcterms:modified xsi:type="dcterms:W3CDTF">2021-09-06T10:54:12Z</dcterms:modified>
</cp:coreProperties>
</file>